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20.xml" ContentType="application/vnd.openxmlformats-officedocument.presentationml.tags+xml"/>
  <Override PartName="/ppt/notesSlides/notesSlide27.xml" ContentType="application/vnd.openxmlformats-officedocument.presentationml.notesSl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tags/tag23.xml" ContentType="application/vnd.openxmlformats-officedocument.presentationml.tags+xml"/>
  <Override PartName="/ppt/notesSlides/notesSlide3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0"/>
  </p:notesMasterIdLst>
  <p:handoutMasterIdLst>
    <p:handoutMasterId r:id="rId61"/>
  </p:handoutMasterIdLst>
  <p:sldIdLst>
    <p:sldId id="486" r:id="rId3"/>
    <p:sldId id="519" r:id="rId4"/>
    <p:sldId id="518" r:id="rId5"/>
    <p:sldId id="520" r:id="rId6"/>
    <p:sldId id="488" r:id="rId7"/>
    <p:sldId id="489" r:id="rId8"/>
    <p:sldId id="505" r:id="rId9"/>
    <p:sldId id="506" r:id="rId10"/>
    <p:sldId id="515" r:id="rId11"/>
    <p:sldId id="513" r:id="rId12"/>
    <p:sldId id="610" r:id="rId13"/>
    <p:sldId id="502" r:id="rId14"/>
    <p:sldId id="516" r:id="rId15"/>
    <p:sldId id="503" r:id="rId16"/>
    <p:sldId id="504" r:id="rId17"/>
    <p:sldId id="601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  <p:sldId id="566" r:id="rId31"/>
    <p:sldId id="567" r:id="rId32"/>
    <p:sldId id="568" r:id="rId33"/>
    <p:sldId id="569" r:id="rId34"/>
    <p:sldId id="570" r:id="rId35"/>
    <p:sldId id="571" r:id="rId36"/>
    <p:sldId id="572" r:id="rId37"/>
    <p:sldId id="573" r:id="rId38"/>
    <p:sldId id="574" r:id="rId39"/>
    <p:sldId id="576" r:id="rId40"/>
    <p:sldId id="577" r:id="rId41"/>
    <p:sldId id="607" r:id="rId42"/>
    <p:sldId id="603" r:id="rId43"/>
    <p:sldId id="604" r:id="rId44"/>
    <p:sldId id="523" r:id="rId45"/>
    <p:sldId id="524" r:id="rId46"/>
    <p:sldId id="525" r:id="rId47"/>
    <p:sldId id="526" r:id="rId48"/>
    <p:sldId id="527" r:id="rId49"/>
    <p:sldId id="528" r:id="rId50"/>
    <p:sldId id="529" r:id="rId51"/>
    <p:sldId id="530" r:id="rId52"/>
    <p:sldId id="531" r:id="rId53"/>
    <p:sldId id="532" r:id="rId54"/>
    <p:sldId id="533" r:id="rId55"/>
    <p:sldId id="534" r:id="rId56"/>
    <p:sldId id="535" r:id="rId57"/>
    <p:sldId id="540" r:id="rId58"/>
    <p:sldId id="541" r:id="rId5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lajdonos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C65"/>
    <a:srgbClr val="15A9A6"/>
    <a:srgbClr val="E50D2E"/>
    <a:srgbClr val="24D2B0"/>
    <a:srgbClr val="F56600"/>
    <a:srgbClr val="0BCDC7"/>
    <a:srgbClr val="C5C5C5"/>
    <a:srgbClr val="61BF1A"/>
    <a:srgbClr val="AD0DA6"/>
    <a:srgbClr val="424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1" autoAdjust="0"/>
    <p:restoredTop sz="83548" autoAdjust="0"/>
  </p:normalViewPr>
  <p:slideViewPr>
    <p:cSldViewPr snapToGrid="0">
      <p:cViewPr varScale="1">
        <p:scale>
          <a:sx n="113" d="100"/>
          <a:sy n="113" d="100"/>
        </p:scale>
        <p:origin x="22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PhD\F&#337;t&#233;ma\EAGLE-R\Teljes%20anal&#237;zis\&#193;br&#225;k%20teljes%20anal&#237;zisb&#337;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Google%20Drive\PhD\F&#337;t&#233;ma\EAGLE-R\Teljes%20anal&#237;zis\&#193;br&#225;k%20teljes%20anal&#237;zisb&#337;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000" dirty="0" err="1">
                <a:solidFill>
                  <a:srgbClr val="0C5C65"/>
                </a:solidFill>
              </a:rPr>
              <a:t>Relative</a:t>
            </a:r>
            <a:r>
              <a:rPr lang="hu-HU" sz="2000" baseline="0" dirty="0">
                <a:solidFill>
                  <a:srgbClr val="0C5C65"/>
                </a:solidFill>
              </a:rPr>
              <a:t> </a:t>
            </a:r>
            <a:r>
              <a:rPr lang="hu-HU" sz="2000" baseline="0" dirty="0" err="1">
                <a:solidFill>
                  <a:srgbClr val="0C5C65"/>
                </a:solidFill>
              </a:rPr>
              <a:t>incidence</a:t>
            </a:r>
            <a:r>
              <a:rPr lang="hu-HU" sz="2000" baseline="0" dirty="0">
                <a:solidFill>
                  <a:srgbClr val="0C5C65"/>
                </a:solidFill>
              </a:rPr>
              <a:t> of </a:t>
            </a:r>
            <a:r>
              <a:rPr lang="hu-HU" sz="2000" baseline="0" dirty="0" err="1">
                <a:solidFill>
                  <a:srgbClr val="0C5C65"/>
                </a:solidFill>
              </a:rPr>
              <a:t>esophageal</a:t>
            </a:r>
            <a:r>
              <a:rPr lang="hu-HU" sz="2000" baseline="0" dirty="0">
                <a:solidFill>
                  <a:srgbClr val="0C5C65"/>
                </a:solidFill>
              </a:rPr>
              <a:t> </a:t>
            </a:r>
            <a:r>
              <a:rPr lang="hu-HU" sz="2000" baseline="0" dirty="0" err="1">
                <a:solidFill>
                  <a:srgbClr val="0C5C65"/>
                </a:solidFill>
              </a:rPr>
              <a:t>adenocarcinoma</a:t>
            </a:r>
            <a:r>
              <a:rPr lang="hu-HU" sz="2000" baseline="0" dirty="0">
                <a:solidFill>
                  <a:srgbClr val="0C5C65"/>
                </a:solidFill>
              </a:rPr>
              <a:t> over </a:t>
            </a:r>
            <a:r>
              <a:rPr lang="hu-HU" sz="2000" baseline="0" dirty="0" err="1">
                <a:solidFill>
                  <a:srgbClr val="0C5C65"/>
                </a:solidFill>
              </a:rPr>
              <a:t>the</a:t>
            </a:r>
            <a:r>
              <a:rPr lang="hu-HU" sz="2000" baseline="0" dirty="0">
                <a:solidFill>
                  <a:srgbClr val="0C5C65"/>
                </a:solidFill>
              </a:rPr>
              <a:t> </a:t>
            </a:r>
            <a:r>
              <a:rPr lang="hu-HU" sz="2000" baseline="0" dirty="0" err="1">
                <a:solidFill>
                  <a:srgbClr val="0C5C65"/>
                </a:solidFill>
              </a:rPr>
              <a:t>years</a:t>
            </a:r>
            <a:endParaRPr lang="hu-HU" sz="2000" baseline="0" dirty="0">
              <a:solidFill>
                <a:srgbClr val="0C5C65"/>
              </a:solidFill>
            </a:endParaRP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 sz="2000" baseline="0" dirty="0">
              <a:solidFill>
                <a:srgbClr val="0C5C65"/>
              </a:solidFill>
            </a:endParaRP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 sz="2000" dirty="0">
              <a:solidFill>
                <a:srgbClr val="0C5C65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4053197618590356E-2"/>
          <c:y val="0.11886856368563686"/>
          <c:w val="0.88342647717815759"/>
          <c:h val="0.68548935194076355"/>
        </c:manualLayout>
      </c:layout>
      <c:lineChart>
        <c:grouping val="standard"/>
        <c:varyColors val="0"/>
        <c:ser>
          <c:idx val="1"/>
          <c:order val="0"/>
          <c:tx>
            <c:strRef>
              <c:f>Ábrák_hun!$Z$3</c:f>
              <c:strCache>
                <c:ptCount val="1"/>
                <c:pt idx="0">
                  <c:v>AC</c:v>
                </c:pt>
              </c:strCache>
            </c:strRef>
          </c:tx>
          <c:spPr>
            <a:ln w="6350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5"/>
            <c:spPr>
              <a:solidFill>
                <a:srgbClr val="FF0000"/>
              </a:soli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trendline>
            <c:name>Trendline, AC</c:name>
            <c:spPr>
              <a:ln w="25400" cap="rnd">
                <a:solidFill>
                  <a:schemeClr val="tx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Ábrák_hun!$X$4:$X$30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Ábrák_hun!$Z$4:$Z$30</c:f>
              <c:numCache>
                <c:formatCode>0.0%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0.10810810810810811</c:v>
                </c:pt>
                <c:pt idx="3">
                  <c:v>0</c:v>
                </c:pt>
                <c:pt idx="4">
                  <c:v>4.5454545454545456E-2</c:v>
                </c:pt>
                <c:pt idx="5">
                  <c:v>2.8571428571428571E-2</c:v>
                </c:pt>
                <c:pt idx="6">
                  <c:v>3.9215686274509803E-2</c:v>
                </c:pt>
                <c:pt idx="7">
                  <c:v>0.10169491525423729</c:v>
                </c:pt>
                <c:pt idx="8">
                  <c:v>0.2</c:v>
                </c:pt>
                <c:pt idx="9">
                  <c:v>8.5106382978723402E-2</c:v>
                </c:pt>
                <c:pt idx="10">
                  <c:v>0.234375</c:v>
                </c:pt>
                <c:pt idx="11">
                  <c:v>0.21818181818181817</c:v>
                </c:pt>
                <c:pt idx="12">
                  <c:v>0.17543859649122806</c:v>
                </c:pt>
                <c:pt idx="13">
                  <c:v>0.2857142857142857</c:v>
                </c:pt>
                <c:pt idx="14">
                  <c:v>0.30263157894736842</c:v>
                </c:pt>
                <c:pt idx="15">
                  <c:v>0.33962264150943394</c:v>
                </c:pt>
                <c:pt idx="16">
                  <c:v>0.2711864406779661</c:v>
                </c:pt>
                <c:pt idx="17">
                  <c:v>0.30120481927710846</c:v>
                </c:pt>
                <c:pt idx="18">
                  <c:v>0.24102564102564103</c:v>
                </c:pt>
                <c:pt idx="19">
                  <c:v>0.33333333333333331</c:v>
                </c:pt>
                <c:pt idx="20">
                  <c:v>0.31840796019900497</c:v>
                </c:pt>
                <c:pt idx="21">
                  <c:v>0.30978260869565216</c:v>
                </c:pt>
                <c:pt idx="22">
                  <c:v>0.32160804020100503</c:v>
                </c:pt>
                <c:pt idx="23">
                  <c:v>0.27011494252873564</c:v>
                </c:pt>
                <c:pt idx="24">
                  <c:v>0.35164835164835168</c:v>
                </c:pt>
                <c:pt idx="25">
                  <c:v>0.37278106508875741</c:v>
                </c:pt>
                <c:pt idx="26">
                  <c:v>0.61333333333333329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7D-469A-B8E9-3E0E813C0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64672"/>
        <c:axId val="168319168"/>
      </c:lineChart>
      <c:catAx>
        <c:axId val="18396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19168"/>
        <c:crosses val="autoZero"/>
        <c:auto val="1"/>
        <c:lblAlgn val="ctr"/>
        <c:lblOffset val="100"/>
        <c:noMultiLvlLbl val="0"/>
      </c:catAx>
      <c:valAx>
        <c:axId val="1683191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396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000" dirty="0" err="1">
                <a:solidFill>
                  <a:srgbClr val="0C5C65"/>
                </a:solidFill>
              </a:rPr>
              <a:t>Relative</a:t>
            </a:r>
            <a:r>
              <a:rPr lang="hu-HU" sz="2000" baseline="0" dirty="0">
                <a:solidFill>
                  <a:srgbClr val="0C5C65"/>
                </a:solidFill>
              </a:rPr>
              <a:t> </a:t>
            </a:r>
            <a:r>
              <a:rPr lang="hu-HU" sz="2000" baseline="0" dirty="0" err="1">
                <a:solidFill>
                  <a:srgbClr val="0C5C65"/>
                </a:solidFill>
              </a:rPr>
              <a:t>incidence</a:t>
            </a:r>
            <a:r>
              <a:rPr lang="hu-HU" sz="2000" baseline="0" dirty="0">
                <a:solidFill>
                  <a:srgbClr val="0C5C65"/>
                </a:solidFill>
              </a:rPr>
              <a:t> of </a:t>
            </a:r>
            <a:r>
              <a:rPr lang="hu-HU" sz="2000" baseline="0" dirty="0" err="1">
                <a:solidFill>
                  <a:srgbClr val="0C5C65"/>
                </a:solidFill>
              </a:rPr>
              <a:t>esophageal</a:t>
            </a:r>
            <a:r>
              <a:rPr lang="hu-HU" sz="2000" baseline="0" dirty="0">
                <a:solidFill>
                  <a:srgbClr val="0C5C65"/>
                </a:solidFill>
              </a:rPr>
              <a:t> </a:t>
            </a:r>
            <a:r>
              <a:rPr lang="hu-HU" sz="2000" baseline="0" dirty="0" err="1">
                <a:solidFill>
                  <a:srgbClr val="0C5C65"/>
                </a:solidFill>
              </a:rPr>
              <a:t>adenocarcinoma</a:t>
            </a:r>
            <a:r>
              <a:rPr lang="hu-HU" sz="2000" baseline="0" dirty="0">
                <a:solidFill>
                  <a:srgbClr val="0C5C65"/>
                </a:solidFill>
              </a:rPr>
              <a:t> over </a:t>
            </a:r>
            <a:r>
              <a:rPr lang="hu-HU" sz="2000" baseline="0" dirty="0" err="1">
                <a:solidFill>
                  <a:srgbClr val="0C5C65"/>
                </a:solidFill>
              </a:rPr>
              <a:t>the</a:t>
            </a:r>
            <a:r>
              <a:rPr lang="hu-HU" sz="2000" baseline="0" dirty="0">
                <a:solidFill>
                  <a:srgbClr val="0C5C65"/>
                </a:solidFill>
              </a:rPr>
              <a:t> </a:t>
            </a:r>
            <a:r>
              <a:rPr lang="hu-HU" sz="2000" baseline="0" dirty="0" err="1">
                <a:solidFill>
                  <a:srgbClr val="0C5C65"/>
                </a:solidFill>
              </a:rPr>
              <a:t>years</a:t>
            </a:r>
            <a:endParaRPr lang="hu-HU" sz="2000" baseline="0" dirty="0">
              <a:solidFill>
                <a:srgbClr val="0C5C65"/>
              </a:solidFill>
            </a:endParaRP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 sz="2000" baseline="0" dirty="0">
              <a:solidFill>
                <a:srgbClr val="0C5C65"/>
              </a:solidFill>
            </a:endParaRP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 sz="2000" dirty="0">
              <a:solidFill>
                <a:srgbClr val="0C5C65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4053197618590356E-2"/>
          <c:y val="0.11886856368563686"/>
          <c:w val="0.88342647717815759"/>
          <c:h val="0.68548935194076355"/>
        </c:manualLayout>
      </c:layout>
      <c:lineChart>
        <c:grouping val="standard"/>
        <c:varyColors val="0"/>
        <c:ser>
          <c:idx val="1"/>
          <c:order val="0"/>
          <c:tx>
            <c:strRef>
              <c:f>Ábrák_hun!$Z$3</c:f>
              <c:strCache>
                <c:ptCount val="1"/>
                <c:pt idx="0">
                  <c:v>AC</c:v>
                </c:pt>
              </c:strCache>
            </c:strRef>
          </c:tx>
          <c:spPr>
            <a:ln w="6350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square"/>
            <c:size val="5"/>
            <c:spPr>
              <a:solidFill>
                <a:srgbClr val="FF0000"/>
              </a:solidFill>
              <a:ln w="9525">
                <a:noFill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numRef>
              <c:f>Ábrák_hun!$X$4:$X$30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Ábrák_hun!$Z$4:$Z$30</c:f>
              <c:numCache>
                <c:formatCode>0.0%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0.10810810810810811</c:v>
                </c:pt>
                <c:pt idx="3">
                  <c:v>0</c:v>
                </c:pt>
                <c:pt idx="4">
                  <c:v>4.5454545454545456E-2</c:v>
                </c:pt>
                <c:pt idx="5">
                  <c:v>2.8571428571428571E-2</c:v>
                </c:pt>
                <c:pt idx="6">
                  <c:v>3.9215686274509803E-2</c:v>
                </c:pt>
                <c:pt idx="7">
                  <c:v>0.10169491525423729</c:v>
                </c:pt>
                <c:pt idx="8">
                  <c:v>0.2</c:v>
                </c:pt>
                <c:pt idx="9">
                  <c:v>8.5106382978723402E-2</c:v>
                </c:pt>
                <c:pt idx="10">
                  <c:v>0.234375</c:v>
                </c:pt>
                <c:pt idx="11">
                  <c:v>0.21818181818181817</c:v>
                </c:pt>
                <c:pt idx="12">
                  <c:v>0.17543859649122806</c:v>
                </c:pt>
                <c:pt idx="13">
                  <c:v>0.2857142857142857</c:v>
                </c:pt>
                <c:pt idx="14">
                  <c:v>0.30263157894736842</c:v>
                </c:pt>
                <c:pt idx="15">
                  <c:v>0.33962264150943394</c:v>
                </c:pt>
                <c:pt idx="16">
                  <c:v>0.2711864406779661</c:v>
                </c:pt>
                <c:pt idx="17">
                  <c:v>0.30120481927710846</c:v>
                </c:pt>
                <c:pt idx="18">
                  <c:v>0.24102564102564103</c:v>
                </c:pt>
                <c:pt idx="19">
                  <c:v>0.33333333333333331</c:v>
                </c:pt>
                <c:pt idx="20">
                  <c:v>0.31840796019900497</c:v>
                </c:pt>
                <c:pt idx="21">
                  <c:v>0.30978260869565216</c:v>
                </c:pt>
                <c:pt idx="22">
                  <c:v>0.32160804020100503</c:v>
                </c:pt>
                <c:pt idx="23">
                  <c:v>0.27011494252873564</c:v>
                </c:pt>
                <c:pt idx="24">
                  <c:v>0.35164835164835168</c:v>
                </c:pt>
                <c:pt idx="25">
                  <c:v>0.37278106508875741</c:v>
                </c:pt>
                <c:pt idx="26">
                  <c:v>0.61333333333333329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20-4C06-BB11-8FBDBB313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65184"/>
        <c:axId val="168340864"/>
      </c:lineChart>
      <c:catAx>
        <c:axId val="1839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8340864"/>
        <c:crosses val="autoZero"/>
        <c:auto val="1"/>
        <c:lblAlgn val="ctr"/>
        <c:lblOffset val="100"/>
        <c:noMultiLvlLbl val="0"/>
      </c:catAx>
      <c:valAx>
        <c:axId val="1683408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396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5299F-A9B2-48A3-878D-08A32B7B19AC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64C9C-1A36-4FD1-8F24-27160D7207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105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51CEA-AC22-41ED-8159-67971E94B6AF}" type="datetimeFigureOut">
              <a:rPr lang="hu-HU" smtClean="0"/>
              <a:t>2019. 10. 07.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FA8D0-EBC2-4CD0-9DFA-D5F094174D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783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563" cy="452628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219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429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600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768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814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05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87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982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19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14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FA8D0-EBC2-4CD0-9DFA-D5F094174D6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588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563" cy="452628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563" cy="452628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Bottom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„</a:t>
            </a:r>
            <a:r>
              <a:rPr lang="hu-HU" dirty="0" err="1"/>
              <a:t>quality</a:t>
            </a:r>
            <a:r>
              <a:rPr lang="hu-HU" dirty="0"/>
              <a:t> of </a:t>
            </a:r>
            <a:r>
              <a:rPr lang="hu-HU" dirty="0" err="1"/>
              <a:t>evidence</a:t>
            </a:r>
            <a:r>
              <a:rPr lang="hu-HU" dirty="0"/>
              <a:t> </a:t>
            </a:r>
            <a:r>
              <a:rPr lang="hu-HU" dirty="0" err="1"/>
              <a:t>hierarchy</a:t>
            </a:r>
            <a:r>
              <a:rPr lang="hu-HU" dirty="0"/>
              <a:t>”</a:t>
            </a:r>
          </a:p>
          <a:p>
            <a:r>
              <a:rPr lang="hu-HU" dirty="0" err="1"/>
              <a:t>Still</a:t>
            </a:r>
            <a:r>
              <a:rPr lang="hu-HU" dirty="0"/>
              <a:t>, </a:t>
            </a:r>
            <a:r>
              <a:rPr lang="hu-HU" dirty="0" err="1"/>
              <a:t>why</a:t>
            </a:r>
            <a:r>
              <a:rPr lang="hu-HU" dirty="0"/>
              <a:t> is it important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FA8D0-EBC2-4CD0-9DFA-D5F094174D60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261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Bottom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„</a:t>
            </a:r>
            <a:r>
              <a:rPr lang="hu-HU" dirty="0" err="1"/>
              <a:t>quality</a:t>
            </a:r>
            <a:r>
              <a:rPr lang="hu-HU" dirty="0"/>
              <a:t> of </a:t>
            </a:r>
            <a:r>
              <a:rPr lang="hu-HU" dirty="0" err="1"/>
              <a:t>evidence</a:t>
            </a:r>
            <a:r>
              <a:rPr lang="hu-HU" dirty="0"/>
              <a:t> </a:t>
            </a:r>
            <a:r>
              <a:rPr lang="hu-HU" dirty="0" err="1"/>
              <a:t>hierarchy</a:t>
            </a:r>
            <a:r>
              <a:rPr lang="hu-HU" dirty="0"/>
              <a:t>”</a:t>
            </a:r>
          </a:p>
          <a:p>
            <a:r>
              <a:rPr lang="hu-HU" dirty="0" err="1"/>
              <a:t>Still</a:t>
            </a:r>
            <a:r>
              <a:rPr lang="hu-HU" dirty="0"/>
              <a:t>, </a:t>
            </a:r>
            <a:r>
              <a:rPr lang="hu-HU" dirty="0" err="1"/>
              <a:t>why</a:t>
            </a:r>
            <a:r>
              <a:rPr lang="hu-HU" dirty="0"/>
              <a:t> is it important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FA8D0-EBC2-4CD0-9DFA-D5F094174D60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773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465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489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40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199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578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06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563" cy="452628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4271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233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563" cy="452628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563" cy="452628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563" cy="452628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563" cy="4526280"/>
          </a:xfrm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563" cy="452628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563" cy="452628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77240" y="4777557"/>
            <a:ext cx="6217563" cy="452628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A8D0-EBC2-4CD0-9DFA-D5F094174D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92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43897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53145" y="6311109"/>
            <a:ext cx="4019117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823364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Alcím 2"/>
          <p:cNvSpPr>
            <a:spLocks noGrp="1"/>
          </p:cNvSpPr>
          <p:nvPr>
            <p:ph type="subTitle" idx="16"/>
          </p:nvPr>
        </p:nvSpPr>
        <p:spPr>
          <a:xfrm>
            <a:off x="2496551" y="609396"/>
            <a:ext cx="6480551" cy="3782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13" name="Cím 1"/>
          <p:cNvSpPr>
            <a:spLocks noGrp="1"/>
          </p:cNvSpPr>
          <p:nvPr>
            <p:ph type="ctrTitle"/>
          </p:nvPr>
        </p:nvSpPr>
        <p:spPr>
          <a:xfrm>
            <a:off x="343897" y="1276676"/>
            <a:ext cx="8633205" cy="144847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36644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5"/>
          </p:nvPr>
        </p:nvSpPr>
        <p:spPr>
          <a:xfrm>
            <a:off x="343897" y="3744183"/>
            <a:ext cx="4211138" cy="2325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Kép helye 2"/>
          <p:cNvSpPr>
            <a:spLocks noGrp="1"/>
          </p:cNvSpPr>
          <p:nvPr>
            <p:ph type="pic" idx="18"/>
          </p:nvPr>
        </p:nvSpPr>
        <p:spPr>
          <a:xfrm>
            <a:off x="343897" y="1277132"/>
            <a:ext cx="4211138" cy="2329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Tartalom helye 3"/>
          <p:cNvSpPr>
            <a:spLocks noGrp="1"/>
          </p:cNvSpPr>
          <p:nvPr>
            <p:ph sz="half" idx="2"/>
          </p:nvPr>
        </p:nvSpPr>
        <p:spPr>
          <a:xfrm>
            <a:off x="4765964" y="1277132"/>
            <a:ext cx="4211138" cy="2319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A9A6"/>
                </a:solidFill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5" name="Tartalom helye 3"/>
          <p:cNvSpPr>
            <a:spLocks noGrp="1"/>
          </p:cNvSpPr>
          <p:nvPr>
            <p:ph sz="half" idx="19"/>
          </p:nvPr>
        </p:nvSpPr>
        <p:spPr>
          <a:xfrm>
            <a:off x="4765964" y="3750335"/>
            <a:ext cx="4211138" cy="2319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7" name="Dátum helye 3"/>
          <p:cNvSpPr>
            <a:spLocks noGrp="1"/>
          </p:cNvSpPr>
          <p:nvPr>
            <p:ph type="dt" sz="half" idx="10"/>
          </p:nvPr>
        </p:nvSpPr>
        <p:spPr>
          <a:xfrm>
            <a:off x="343897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8" name="Alcím 2"/>
          <p:cNvSpPr>
            <a:spLocks noGrp="1"/>
          </p:cNvSpPr>
          <p:nvPr>
            <p:ph type="subTitle" idx="16"/>
          </p:nvPr>
        </p:nvSpPr>
        <p:spPr>
          <a:xfrm>
            <a:off x="2496551" y="609396"/>
            <a:ext cx="6480551" cy="3782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1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53145" y="6311109"/>
            <a:ext cx="4019117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0" name="Dia számának helye 5"/>
          <p:cNvSpPr txBox="1">
            <a:spLocks/>
          </p:cNvSpPr>
          <p:nvPr userDrawn="1"/>
        </p:nvSpPr>
        <p:spPr>
          <a:xfrm>
            <a:off x="6823364" y="6311109"/>
            <a:ext cx="2153738" cy="25968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96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5"/>
          </p:nvPr>
        </p:nvSpPr>
        <p:spPr>
          <a:xfrm>
            <a:off x="343897" y="3775765"/>
            <a:ext cx="2741837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Kép helye 2"/>
          <p:cNvSpPr>
            <a:spLocks noGrp="1"/>
          </p:cNvSpPr>
          <p:nvPr>
            <p:ph type="pic" idx="16"/>
          </p:nvPr>
        </p:nvSpPr>
        <p:spPr>
          <a:xfrm>
            <a:off x="3296797" y="3792737"/>
            <a:ext cx="2731812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Kép helye 2"/>
          <p:cNvSpPr>
            <a:spLocks noGrp="1"/>
          </p:cNvSpPr>
          <p:nvPr>
            <p:ph type="pic" idx="17"/>
          </p:nvPr>
        </p:nvSpPr>
        <p:spPr>
          <a:xfrm>
            <a:off x="6239672" y="3784495"/>
            <a:ext cx="2737430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Kép helye 2"/>
          <p:cNvSpPr>
            <a:spLocks noGrp="1"/>
          </p:cNvSpPr>
          <p:nvPr>
            <p:ph type="pic" idx="19"/>
          </p:nvPr>
        </p:nvSpPr>
        <p:spPr>
          <a:xfrm>
            <a:off x="3296797" y="1283095"/>
            <a:ext cx="2731812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7" name="Kép helye 2"/>
          <p:cNvSpPr>
            <a:spLocks noGrp="1"/>
          </p:cNvSpPr>
          <p:nvPr>
            <p:ph type="pic" idx="20"/>
          </p:nvPr>
        </p:nvSpPr>
        <p:spPr>
          <a:xfrm>
            <a:off x="338280" y="1283095"/>
            <a:ext cx="2741836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8" name="Tartalom helye 3"/>
          <p:cNvSpPr>
            <a:spLocks noGrp="1"/>
          </p:cNvSpPr>
          <p:nvPr>
            <p:ph sz="half" idx="21"/>
          </p:nvPr>
        </p:nvSpPr>
        <p:spPr>
          <a:xfrm>
            <a:off x="6245290" y="1281344"/>
            <a:ext cx="2731812" cy="22329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15A9A6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9" name="Dátum helye 3"/>
          <p:cNvSpPr>
            <a:spLocks noGrp="1"/>
          </p:cNvSpPr>
          <p:nvPr>
            <p:ph type="dt" sz="half" idx="10"/>
          </p:nvPr>
        </p:nvSpPr>
        <p:spPr>
          <a:xfrm>
            <a:off x="343897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20" name="Alcím 2"/>
          <p:cNvSpPr>
            <a:spLocks noGrp="1"/>
          </p:cNvSpPr>
          <p:nvPr>
            <p:ph type="subTitle" idx="22"/>
          </p:nvPr>
        </p:nvSpPr>
        <p:spPr>
          <a:xfrm>
            <a:off x="2496551" y="609396"/>
            <a:ext cx="6480551" cy="3782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2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53145" y="6311109"/>
            <a:ext cx="4019117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823364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520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03002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8778" y="1816768"/>
            <a:ext cx="10074443" cy="422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A9A6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Dátum helye 3"/>
          <p:cNvSpPr>
            <a:spLocks noGrp="1"/>
          </p:cNvSpPr>
          <p:nvPr>
            <p:ph type="dt" sz="half" idx="11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3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4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8" name="Alcím 2"/>
          <p:cNvSpPr>
            <a:spLocks noGrp="1"/>
          </p:cNvSpPr>
          <p:nvPr>
            <p:ph type="subTitle" idx="15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6019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2762" y="1514971"/>
            <a:ext cx="10088479" cy="262489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52762" y="4421605"/>
            <a:ext cx="10088479" cy="1618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24A5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6765D25C-CCBC-43AC-AEB2-5ECA4BD0AFEE}" type="datetimeFigureOut">
              <a:rPr lang="hu-HU" smtClean="0">
                <a:solidFill>
                  <a:prstClr val="black"/>
                </a:solidFill>
              </a:rPr>
              <a:pPr/>
              <a:t>2019. 10. 07.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004CE88-95FF-42B0-9C3C-B7F47A8B1CAC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1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Alcím 2"/>
          <p:cNvSpPr>
            <a:spLocks noGrp="1"/>
          </p:cNvSpPr>
          <p:nvPr>
            <p:ph type="subTitle" idx="14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337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58778" y="2352173"/>
            <a:ext cx="4961021" cy="3687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2352173"/>
            <a:ext cx="4969042" cy="3687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3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Kép helye 2"/>
          <p:cNvSpPr>
            <a:spLocks noGrp="1"/>
          </p:cNvSpPr>
          <p:nvPr>
            <p:ph type="pic" idx="15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5" name="Cím 1"/>
          <p:cNvSpPr txBox="1">
            <a:spLocks/>
          </p:cNvSpPr>
          <p:nvPr userDrawn="1"/>
        </p:nvSpPr>
        <p:spPr>
          <a:xfrm>
            <a:off x="1056000" y="1601203"/>
            <a:ext cx="10080000" cy="469233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15A9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1" name="Alcím 2"/>
          <p:cNvSpPr>
            <a:spLocks noGrp="1"/>
          </p:cNvSpPr>
          <p:nvPr>
            <p:ph type="subTitle" idx="16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3704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4795" y="1449805"/>
            <a:ext cx="4931192" cy="6433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4001" y="2261937"/>
            <a:ext cx="4932780" cy="3777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449805"/>
            <a:ext cx="4969042" cy="6433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261938"/>
            <a:ext cx="4969042" cy="37779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1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Kép helye 2"/>
          <p:cNvSpPr>
            <a:spLocks noGrp="1"/>
          </p:cNvSpPr>
          <p:nvPr>
            <p:ph type="pic" idx="14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Alcím 2"/>
          <p:cNvSpPr>
            <a:spLocks noGrp="1"/>
          </p:cNvSpPr>
          <p:nvPr>
            <p:ph type="subTitle" idx="15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73374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1" name="Kép helye 2"/>
          <p:cNvSpPr>
            <a:spLocks noGrp="1"/>
          </p:cNvSpPr>
          <p:nvPr>
            <p:ph type="pic" idx="15"/>
          </p:nvPr>
        </p:nvSpPr>
        <p:spPr>
          <a:xfrm>
            <a:off x="2496550" y="3854209"/>
            <a:ext cx="3513224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6"/>
          </p:nvPr>
        </p:nvSpPr>
        <p:spPr>
          <a:xfrm>
            <a:off x="6187778" y="1400201"/>
            <a:ext cx="3516690" cy="2237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Kép helye 2"/>
          <p:cNvSpPr>
            <a:spLocks noGrp="1"/>
          </p:cNvSpPr>
          <p:nvPr>
            <p:ph type="pic" idx="17"/>
          </p:nvPr>
        </p:nvSpPr>
        <p:spPr>
          <a:xfrm>
            <a:off x="2496550" y="1400201"/>
            <a:ext cx="3513223" cy="2232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Kép helye 2"/>
          <p:cNvSpPr>
            <a:spLocks noGrp="1"/>
          </p:cNvSpPr>
          <p:nvPr>
            <p:ph type="pic" idx="18"/>
          </p:nvPr>
        </p:nvSpPr>
        <p:spPr>
          <a:xfrm>
            <a:off x="6187778" y="3859893"/>
            <a:ext cx="3516690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7867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Kép helye 2"/>
          <p:cNvSpPr>
            <a:spLocks noGrp="1"/>
          </p:cNvSpPr>
          <p:nvPr>
            <p:ph type="pic" idx="16"/>
          </p:nvPr>
        </p:nvSpPr>
        <p:spPr>
          <a:xfrm>
            <a:off x="6187778" y="1460907"/>
            <a:ext cx="3516690" cy="2237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1" name="Kép helye 2"/>
          <p:cNvSpPr>
            <a:spLocks noGrp="1"/>
          </p:cNvSpPr>
          <p:nvPr>
            <p:ph type="pic" idx="18"/>
          </p:nvPr>
        </p:nvSpPr>
        <p:spPr>
          <a:xfrm>
            <a:off x="6187778" y="3890246"/>
            <a:ext cx="3516690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5"/>
          </p:nvPr>
        </p:nvSpPr>
        <p:spPr>
          <a:xfrm>
            <a:off x="2496552" y="3890246"/>
            <a:ext cx="3513222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Tartalom helye 3"/>
          <p:cNvSpPr>
            <a:spLocks noGrp="1"/>
          </p:cNvSpPr>
          <p:nvPr>
            <p:ph sz="half" idx="2"/>
          </p:nvPr>
        </p:nvSpPr>
        <p:spPr>
          <a:xfrm>
            <a:off x="2496551" y="1460907"/>
            <a:ext cx="3504114" cy="22329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15A9A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5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34114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8778" y="1546057"/>
            <a:ext cx="4957011" cy="800100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93797" y="1546057"/>
            <a:ext cx="4944979" cy="450834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58778" y="2613340"/>
            <a:ext cx="4957011" cy="3435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8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Alcím 2"/>
          <p:cNvSpPr>
            <a:spLocks noGrp="1"/>
          </p:cNvSpPr>
          <p:nvPr>
            <p:ph type="subTitle" idx="14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8537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897" y="1307951"/>
            <a:ext cx="8633850" cy="468283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15A9A6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4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Alcím 2"/>
          <p:cNvSpPr>
            <a:spLocks noGrp="1"/>
          </p:cNvSpPr>
          <p:nvPr>
            <p:ph type="subTitle" idx="16"/>
          </p:nvPr>
        </p:nvSpPr>
        <p:spPr>
          <a:xfrm>
            <a:off x="2496552" y="609396"/>
            <a:ext cx="6481194" cy="3782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343897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53145" y="6311109"/>
            <a:ext cx="4019117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823364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856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1058779" y="1735778"/>
            <a:ext cx="4099451" cy="1101188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4" name="Kép helye 2"/>
          <p:cNvSpPr>
            <a:spLocks noGrp="1"/>
          </p:cNvSpPr>
          <p:nvPr>
            <p:ph type="pic" idx="19"/>
          </p:nvPr>
        </p:nvSpPr>
        <p:spPr>
          <a:xfrm>
            <a:off x="8267463" y="1735778"/>
            <a:ext cx="2871313" cy="2099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5" name="Kép helye 2"/>
          <p:cNvSpPr>
            <a:spLocks noGrp="1"/>
          </p:cNvSpPr>
          <p:nvPr>
            <p:ph type="pic" idx="20"/>
          </p:nvPr>
        </p:nvSpPr>
        <p:spPr>
          <a:xfrm>
            <a:off x="8285283" y="4017767"/>
            <a:ext cx="2853493" cy="2120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Kép helye 2"/>
          <p:cNvSpPr>
            <a:spLocks noGrp="1"/>
          </p:cNvSpPr>
          <p:nvPr>
            <p:ph type="pic" idx="21"/>
          </p:nvPr>
        </p:nvSpPr>
        <p:spPr>
          <a:xfrm>
            <a:off x="5272295" y="4017766"/>
            <a:ext cx="2881105" cy="2120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7" name="Kép helye 2"/>
          <p:cNvSpPr>
            <a:spLocks noGrp="1"/>
          </p:cNvSpPr>
          <p:nvPr>
            <p:ph type="pic" idx="22"/>
          </p:nvPr>
        </p:nvSpPr>
        <p:spPr>
          <a:xfrm>
            <a:off x="5272294" y="1735777"/>
            <a:ext cx="2881105" cy="2099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8" name="Szöveg helye 3"/>
          <p:cNvSpPr>
            <a:spLocks noGrp="1"/>
          </p:cNvSpPr>
          <p:nvPr>
            <p:ph type="body" sz="half" idx="2"/>
          </p:nvPr>
        </p:nvSpPr>
        <p:spPr>
          <a:xfrm>
            <a:off x="1048987" y="3019944"/>
            <a:ext cx="4109243" cy="3118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9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7249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1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5"/>
          </p:nvPr>
        </p:nvSpPr>
        <p:spPr>
          <a:xfrm>
            <a:off x="1076994" y="3628983"/>
            <a:ext cx="2364208" cy="2492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Kép helye 2"/>
          <p:cNvSpPr>
            <a:spLocks noGrp="1"/>
          </p:cNvSpPr>
          <p:nvPr>
            <p:ph type="pic" idx="18"/>
          </p:nvPr>
        </p:nvSpPr>
        <p:spPr>
          <a:xfrm>
            <a:off x="8740943" y="3637504"/>
            <a:ext cx="2397834" cy="2492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Tartalom helye 3"/>
          <p:cNvSpPr>
            <a:spLocks noGrp="1"/>
          </p:cNvSpPr>
          <p:nvPr>
            <p:ph sz="half" idx="2"/>
          </p:nvPr>
        </p:nvSpPr>
        <p:spPr>
          <a:xfrm>
            <a:off x="1076994" y="1658229"/>
            <a:ext cx="4894390" cy="17707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5A9A6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5" name="Tartalom helye 3"/>
          <p:cNvSpPr>
            <a:spLocks noGrp="1"/>
          </p:cNvSpPr>
          <p:nvPr>
            <p:ph sz="half" idx="19"/>
          </p:nvPr>
        </p:nvSpPr>
        <p:spPr>
          <a:xfrm>
            <a:off x="6205996" y="1658229"/>
            <a:ext cx="4932780" cy="17707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7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8" name="Kép helye 2"/>
          <p:cNvSpPr>
            <a:spLocks noGrp="1"/>
          </p:cNvSpPr>
          <p:nvPr>
            <p:ph type="pic" idx="20"/>
          </p:nvPr>
        </p:nvSpPr>
        <p:spPr>
          <a:xfrm>
            <a:off x="6205996" y="3637504"/>
            <a:ext cx="2402599" cy="2492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9" name="Kép helye 2"/>
          <p:cNvSpPr>
            <a:spLocks noGrp="1"/>
          </p:cNvSpPr>
          <p:nvPr>
            <p:ph type="pic" idx="21"/>
          </p:nvPr>
        </p:nvSpPr>
        <p:spPr>
          <a:xfrm>
            <a:off x="3573550" y="3628983"/>
            <a:ext cx="2397834" cy="2492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3563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257674" y="6321589"/>
            <a:ext cx="2881102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21589"/>
            <a:ext cx="411480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1058776" y="6321589"/>
            <a:ext cx="2875550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1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5"/>
          </p:nvPr>
        </p:nvSpPr>
        <p:spPr>
          <a:xfrm>
            <a:off x="1058776" y="3982948"/>
            <a:ext cx="2875550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Kép helye 2"/>
          <p:cNvSpPr>
            <a:spLocks noGrp="1"/>
          </p:cNvSpPr>
          <p:nvPr>
            <p:ph type="pic" idx="17"/>
          </p:nvPr>
        </p:nvSpPr>
        <p:spPr>
          <a:xfrm>
            <a:off x="8257674" y="3982948"/>
            <a:ext cx="2855498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Kép helye 2"/>
          <p:cNvSpPr>
            <a:spLocks noGrp="1"/>
          </p:cNvSpPr>
          <p:nvPr>
            <p:ph type="pic" idx="19"/>
          </p:nvPr>
        </p:nvSpPr>
        <p:spPr>
          <a:xfrm>
            <a:off x="8283278" y="1644307"/>
            <a:ext cx="2855498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7" name="Kép helye 2"/>
          <p:cNvSpPr>
            <a:spLocks noGrp="1"/>
          </p:cNvSpPr>
          <p:nvPr>
            <p:ph type="pic" idx="20"/>
          </p:nvPr>
        </p:nvSpPr>
        <p:spPr>
          <a:xfrm>
            <a:off x="1058776" y="1644307"/>
            <a:ext cx="2875550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8" name="Tartalom helye 3"/>
          <p:cNvSpPr>
            <a:spLocks noGrp="1"/>
          </p:cNvSpPr>
          <p:nvPr>
            <p:ph sz="half" idx="21"/>
          </p:nvPr>
        </p:nvSpPr>
        <p:spPr>
          <a:xfrm>
            <a:off x="4038600" y="1652319"/>
            <a:ext cx="4114800" cy="4570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A9A6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9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87861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 txBox="1">
            <a:spLocks noGrp="1"/>
          </p:cNvSpPr>
          <p:nvPr>
            <p:ph type="sldNum" sz="quarter" idx="8"/>
          </p:nvPr>
        </p:nvSpPr>
        <p:spPr>
          <a:xfrm>
            <a:off x="343796" y="6321603"/>
            <a:ext cx="2152442" cy="2631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5072932F-22F9-4AE4-9607-2E6A00E776E7}" type="slidenum">
              <a:t>‹#›</a:t>
            </a:fld>
            <a:endParaRPr lang="en-US"/>
          </a:p>
        </p:txBody>
      </p:sp>
      <p:sp>
        <p:nvSpPr>
          <p:cNvPr id="3" name="Élőláb helye 2"/>
          <p:cNvSpPr txBox="1">
            <a:spLocks noGrp="1"/>
          </p:cNvSpPr>
          <p:nvPr>
            <p:ph type="ftr" sz="quarter" idx="9"/>
          </p:nvPr>
        </p:nvSpPr>
        <p:spPr>
          <a:xfrm>
            <a:off x="2576879" y="6321603"/>
            <a:ext cx="4349883" cy="259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>
          <a:xfrm>
            <a:off x="7012076" y="6321603"/>
            <a:ext cx="2152442" cy="259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1D7E7F05-303C-4213-9A5E-95A9238316C3}" type="datetime1">
              <a:rPr lang="en-US"/>
              <a:pPr lvl="0"/>
              <a:t>10/7/2019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39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6272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0462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266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957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0082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898" y="1275348"/>
            <a:ext cx="8640775" cy="2881563"/>
          </a:xfrm>
          <a:prstGeom prst="rect">
            <a:avLst/>
          </a:prstGeom>
        </p:spPr>
        <p:txBody>
          <a:bodyPr anchor="b"/>
          <a:lstStyle>
            <a:lvl1pPr algn="r">
              <a:defRPr sz="6000">
                <a:solidFill>
                  <a:srgbClr val="15A9A6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3898" y="4421605"/>
            <a:ext cx="8640775" cy="153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1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Alcím 2"/>
          <p:cNvSpPr>
            <a:spLocks noGrp="1"/>
          </p:cNvSpPr>
          <p:nvPr>
            <p:ph type="subTitle" idx="16"/>
          </p:nvPr>
        </p:nvSpPr>
        <p:spPr>
          <a:xfrm>
            <a:off x="2496552" y="609396"/>
            <a:ext cx="6488122" cy="3782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>
          <a:xfrm>
            <a:off x="343897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53145" y="6311109"/>
            <a:ext cx="4019117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823364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330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0745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961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08418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0252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3472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74658" y="1329028"/>
            <a:ext cx="8644689" cy="4618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6551" y="609396"/>
            <a:ext cx="7207917" cy="378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2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6347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9876-D989-45B7-AEB9-EBE1C791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A4244-3084-4D90-B9FF-43076B6E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98349-05D7-438B-93FB-706B6DB1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B95E0-1FD3-4DC3-8C5D-C9DA70FA596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15028-8151-45C4-90AD-71F3B94E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5B59C-075A-40DB-9A7D-301D32E1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038909-1CE6-418D-BCF7-305E61B20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2"/>
          <p:cNvSpPr>
            <a:spLocks noGrp="1"/>
          </p:cNvSpPr>
          <p:nvPr>
            <p:ph type="pic" idx="15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sz="half" idx="1"/>
          </p:nvPr>
        </p:nvSpPr>
        <p:spPr>
          <a:xfrm>
            <a:off x="343897" y="1924324"/>
            <a:ext cx="4304303" cy="401927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6" name="Tartalom helye 3"/>
          <p:cNvSpPr>
            <a:spLocks noGrp="1"/>
          </p:cNvSpPr>
          <p:nvPr>
            <p:ph sz="half" idx="2"/>
          </p:nvPr>
        </p:nvSpPr>
        <p:spPr>
          <a:xfrm>
            <a:off x="4867405" y="1937450"/>
            <a:ext cx="4109697" cy="401854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7" name="Cím 1"/>
          <p:cNvSpPr txBox="1">
            <a:spLocks/>
          </p:cNvSpPr>
          <p:nvPr userDrawn="1"/>
        </p:nvSpPr>
        <p:spPr>
          <a:xfrm>
            <a:off x="343897" y="1276676"/>
            <a:ext cx="8827811" cy="461887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15A9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1" name="Dátum helye 3"/>
          <p:cNvSpPr>
            <a:spLocks noGrp="1"/>
          </p:cNvSpPr>
          <p:nvPr>
            <p:ph type="dt" sz="half" idx="10"/>
          </p:nvPr>
        </p:nvSpPr>
        <p:spPr>
          <a:xfrm>
            <a:off x="343897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2" name="Alcím 2"/>
          <p:cNvSpPr>
            <a:spLocks noGrp="1"/>
          </p:cNvSpPr>
          <p:nvPr>
            <p:ph type="subTitle" idx="16"/>
          </p:nvPr>
        </p:nvSpPr>
        <p:spPr>
          <a:xfrm>
            <a:off x="2496551" y="609396"/>
            <a:ext cx="6480551" cy="3782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1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53145" y="6311109"/>
            <a:ext cx="4019117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823364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010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860478" y="1273328"/>
            <a:ext cx="4124196" cy="918146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3897" y="2382937"/>
            <a:ext cx="4308269" cy="365071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40936" y="1273328"/>
            <a:ext cx="4311230" cy="918146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860478" y="2382937"/>
            <a:ext cx="4124196" cy="365071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4" name="Kép helye 2"/>
          <p:cNvSpPr>
            <a:spLocks noGrp="1"/>
          </p:cNvSpPr>
          <p:nvPr>
            <p:ph type="pic" idx="14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Dátum helye 3"/>
          <p:cNvSpPr>
            <a:spLocks noGrp="1"/>
          </p:cNvSpPr>
          <p:nvPr>
            <p:ph type="dt" sz="half" idx="10"/>
          </p:nvPr>
        </p:nvSpPr>
        <p:spPr>
          <a:xfrm>
            <a:off x="343897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7" name="Alcím 2"/>
          <p:cNvSpPr>
            <a:spLocks noGrp="1"/>
          </p:cNvSpPr>
          <p:nvPr>
            <p:ph type="subTitle" idx="16"/>
          </p:nvPr>
        </p:nvSpPr>
        <p:spPr>
          <a:xfrm>
            <a:off x="2496552" y="609396"/>
            <a:ext cx="6488122" cy="3782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1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53145" y="6311109"/>
            <a:ext cx="4019117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823364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24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1" name="Kép helye 2"/>
          <p:cNvSpPr>
            <a:spLocks noGrp="1"/>
          </p:cNvSpPr>
          <p:nvPr>
            <p:ph type="pic" idx="15"/>
          </p:nvPr>
        </p:nvSpPr>
        <p:spPr>
          <a:xfrm>
            <a:off x="343898" y="3705726"/>
            <a:ext cx="4248886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6"/>
          </p:nvPr>
        </p:nvSpPr>
        <p:spPr>
          <a:xfrm>
            <a:off x="343896" y="1285098"/>
            <a:ext cx="4248887" cy="2237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Kép helye 2"/>
          <p:cNvSpPr>
            <a:spLocks noGrp="1"/>
          </p:cNvSpPr>
          <p:nvPr>
            <p:ph type="pic" idx="17"/>
          </p:nvPr>
        </p:nvSpPr>
        <p:spPr>
          <a:xfrm>
            <a:off x="4765964" y="1290073"/>
            <a:ext cx="4211138" cy="2232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Kép helye 2"/>
          <p:cNvSpPr>
            <a:spLocks noGrp="1"/>
          </p:cNvSpPr>
          <p:nvPr>
            <p:ph type="pic" idx="18"/>
          </p:nvPr>
        </p:nvSpPr>
        <p:spPr>
          <a:xfrm>
            <a:off x="4765964" y="3705726"/>
            <a:ext cx="4211138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Dátum helye 3"/>
          <p:cNvSpPr>
            <a:spLocks noGrp="1"/>
          </p:cNvSpPr>
          <p:nvPr>
            <p:ph type="dt" sz="half" idx="10"/>
          </p:nvPr>
        </p:nvSpPr>
        <p:spPr>
          <a:xfrm>
            <a:off x="343897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7" name="Alcím 2"/>
          <p:cNvSpPr>
            <a:spLocks noGrp="1"/>
          </p:cNvSpPr>
          <p:nvPr>
            <p:ph type="subTitle" idx="19"/>
          </p:nvPr>
        </p:nvSpPr>
        <p:spPr>
          <a:xfrm>
            <a:off x="2496552" y="609396"/>
            <a:ext cx="6481194" cy="3782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1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53145" y="6311109"/>
            <a:ext cx="4019117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823364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84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Tartalom helye 3"/>
          <p:cNvSpPr>
            <a:spLocks noGrp="1"/>
          </p:cNvSpPr>
          <p:nvPr>
            <p:ph sz="half" idx="2"/>
          </p:nvPr>
        </p:nvSpPr>
        <p:spPr>
          <a:xfrm>
            <a:off x="4756568" y="1285098"/>
            <a:ext cx="4248887" cy="2232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A9A6"/>
                </a:solidFill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5" name="Dátum helye 3"/>
          <p:cNvSpPr>
            <a:spLocks noGrp="1"/>
          </p:cNvSpPr>
          <p:nvPr>
            <p:ph type="dt" sz="half" idx="10"/>
          </p:nvPr>
        </p:nvSpPr>
        <p:spPr>
          <a:xfrm>
            <a:off x="343897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6" name="Alcím 2"/>
          <p:cNvSpPr>
            <a:spLocks noGrp="1"/>
          </p:cNvSpPr>
          <p:nvPr>
            <p:ph type="subTitle" idx="19"/>
          </p:nvPr>
        </p:nvSpPr>
        <p:spPr>
          <a:xfrm>
            <a:off x="2496552" y="609396"/>
            <a:ext cx="6508904" cy="3782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1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53145" y="6311109"/>
            <a:ext cx="4019117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8" name="Kép helye 2"/>
          <p:cNvSpPr>
            <a:spLocks noGrp="1"/>
          </p:cNvSpPr>
          <p:nvPr>
            <p:ph type="pic" idx="16"/>
          </p:nvPr>
        </p:nvSpPr>
        <p:spPr>
          <a:xfrm>
            <a:off x="343896" y="1285098"/>
            <a:ext cx="4248887" cy="2237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9" name="Kép helye 2"/>
          <p:cNvSpPr>
            <a:spLocks noGrp="1"/>
          </p:cNvSpPr>
          <p:nvPr>
            <p:ph type="pic" idx="15"/>
          </p:nvPr>
        </p:nvSpPr>
        <p:spPr>
          <a:xfrm>
            <a:off x="343898" y="3705726"/>
            <a:ext cx="4248886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20" name="Kép helye 2"/>
          <p:cNvSpPr>
            <a:spLocks noGrp="1"/>
          </p:cNvSpPr>
          <p:nvPr>
            <p:ph type="pic" idx="20"/>
          </p:nvPr>
        </p:nvSpPr>
        <p:spPr>
          <a:xfrm>
            <a:off x="4756568" y="3707730"/>
            <a:ext cx="4248887" cy="2237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2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823364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1454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896" y="1302325"/>
            <a:ext cx="4234119" cy="1112113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94584" y="1302325"/>
            <a:ext cx="4182518" cy="46940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43895" y="2729133"/>
            <a:ext cx="4234119" cy="326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Alcím 2"/>
          <p:cNvSpPr>
            <a:spLocks noGrp="1"/>
          </p:cNvSpPr>
          <p:nvPr>
            <p:ph type="subTitle" idx="16"/>
          </p:nvPr>
        </p:nvSpPr>
        <p:spPr>
          <a:xfrm>
            <a:off x="2496551" y="609396"/>
            <a:ext cx="6480551" cy="3782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1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53145" y="6311109"/>
            <a:ext cx="4019117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6" name="Dátum helye 3"/>
          <p:cNvSpPr>
            <a:spLocks noGrp="1"/>
          </p:cNvSpPr>
          <p:nvPr>
            <p:ph type="dt" sz="half" idx="10"/>
          </p:nvPr>
        </p:nvSpPr>
        <p:spPr>
          <a:xfrm>
            <a:off x="343897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1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823364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21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ép helye 2"/>
          <p:cNvSpPr>
            <a:spLocks noGrp="1"/>
          </p:cNvSpPr>
          <p:nvPr>
            <p:ph type="pic" idx="13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343897" y="1269332"/>
            <a:ext cx="4134849" cy="1065837"/>
          </a:xfrm>
          <a:prstGeom prst="rect">
            <a:avLst/>
          </a:prstGeom>
        </p:spPr>
        <p:txBody>
          <a:bodyPr anchor="b"/>
          <a:lstStyle>
            <a:lvl1pPr>
              <a:defRPr sz="3000">
                <a:solidFill>
                  <a:srgbClr val="15A9A6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4" name="Kép helye 2"/>
          <p:cNvSpPr>
            <a:spLocks noGrp="1"/>
          </p:cNvSpPr>
          <p:nvPr>
            <p:ph type="pic" idx="19"/>
          </p:nvPr>
        </p:nvSpPr>
        <p:spPr>
          <a:xfrm>
            <a:off x="6911881" y="1270010"/>
            <a:ext cx="2065221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5" name="Kép helye 2"/>
          <p:cNvSpPr>
            <a:spLocks noGrp="1"/>
          </p:cNvSpPr>
          <p:nvPr>
            <p:ph type="pic" idx="20"/>
          </p:nvPr>
        </p:nvSpPr>
        <p:spPr>
          <a:xfrm>
            <a:off x="6935355" y="3723522"/>
            <a:ext cx="2041747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Kép helye 2"/>
          <p:cNvSpPr>
            <a:spLocks noGrp="1"/>
          </p:cNvSpPr>
          <p:nvPr>
            <p:ph type="pic" idx="21"/>
          </p:nvPr>
        </p:nvSpPr>
        <p:spPr>
          <a:xfrm>
            <a:off x="4662703" y="3723522"/>
            <a:ext cx="2088694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7" name="Kép helye 2"/>
          <p:cNvSpPr>
            <a:spLocks noGrp="1"/>
          </p:cNvSpPr>
          <p:nvPr>
            <p:ph type="pic" idx="22"/>
          </p:nvPr>
        </p:nvSpPr>
        <p:spPr>
          <a:xfrm>
            <a:off x="4639227" y="1270010"/>
            <a:ext cx="2112170" cy="223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8" name="Szöveg helye 3"/>
          <p:cNvSpPr>
            <a:spLocks noGrp="1"/>
          </p:cNvSpPr>
          <p:nvPr>
            <p:ph type="body" sz="half" idx="2"/>
          </p:nvPr>
        </p:nvSpPr>
        <p:spPr>
          <a:xfrm>
            <a:off x="343896" y="2534401"/>
            <a:ext cx="4134849" cy="3429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20" name="Dátum helye 3"/>
          <p:cNvSpPr>
            <a:spLocks noGrp="1"/>
          </p:cNvSpPr>
          <p:nvPr>
            <p:ph type="dt" sz="half" idx="10"/>
          </p:nvPr>
        </p:nvSpPr>
        <p:spPr>
          <a:xfrm>
            <a:off x="343897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2019. 10. 07.</a:t>
            </a:fld>
            <a:endParaRPr lang="hu-HU" dirty="0"/>
          </a:p>
        </p:txBody>
      </p:sp>
      <p:sp>
        <p:nvSpPr>
          <p:cNvPr id="21" name="Alcím 2"/>
          <p:cNvSpPr>
            <a:spLocks noGrp="1"/>
          </p:cNvSpPr>
          <p:nvPr>
            <p:ph type="subTitle" idx="16"/>
          </p:nvPr>
        </p:nvSpPr>
        <p:spPr>
          <a:xfrm>
            <a:off x="2496551" y="609396"/>
            <a:ext cx="6480551" cy="3782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22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53145" y="6311109"/>
            <a:ext cx="4019117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3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823364" y="6311109"/>
            <a:ext cx="2153738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062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 userDrawn="1"/>
        </p:nvSpPr>
        <p:spPr>
          <a:xfrm>
            <a:off x="9691254" y="0"/>
            <a:ext cx="2500745" cy="6858000"/>
          </a:xfrm>
          <a:prstGeom prst="rect">
            <a:avLst/>
          </a:prstGeom>
          <a:solidFill>
            <a:srgbClr val="0C5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12" y="204805"/>
            <a:ext cx="1870910" cy="974288"/>
          </a:xfrm>
          <a:prstGeom prst="rect">
            <a:avLst/>
          </a:prstGeom>
        </p:spPr>
      </p:pic>
      <p:sp>
        <p:nvSpPr>
          <p:cNvPr id="15" name="Téglalap 14"/>
          <p:cNvSpPr/>
          <p:nvPr userDrawn="1"/>
        </p:nvSpPr>
        <p:spPr>
          <a:xfrm rot="-1620000">
            <a:off x="11863830" y="2225233"/>
            <a:ext cx="1646106" cy="1638154"/>
          </a:xfrm>
          <a:prstGeom prst="rect">
            <a:avLst/>
          </a:prstGeom>
          <a:solidFill>
            <a:srgbClr val="E5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 userDrawn="1"/>
        </p:nvSpPr>
        <p:spPr>
          <a:xfrm rot="1620000">
            <a:off x="10341402" y="5882843"/>
            <a:ext cx="268388" cy="256768"/>
          </a:xfrm>
          <a:prstGeom prst="rect">
            <a:avLst/>
          </a:prstGeom>
          <a:solidFill>
            <a:srgbClr val="F5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 rot="1620000">
            <a:off x="9977080" y="6358411"/>
            <a:ext cx="997030" cy="999178"/>
          </a:xfrm>
          <a:prstGeom prst="rect">
            <a:avLst/>
          </a:prstGeom>
          <a:solidFill>
            <a:srgbClr val="AD0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822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>
          <a:xfrm>
            <a:off x="0" y="0"/>
            <a:ext cx="12192000" cy="1269331"/>
          </a:xfrm>
          <a:prstGeom prst="rect">
            <a:avLst/>
          </a:prstGeom>
          <a:solidFill>
            <a:srgbClr val="0C5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55" y="193964"/>
            <a:ext cx="1901292" cy="988592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 rot="-1620000">
            <a:off x="-993190" y="2266796"/>
            <a:ext cx="1646106" cy="1638154"/>
          </a:xfrm>
          <a:prstGeom prst="rect">
            <a:avLst/>
          </a:prstGeom>
          <a:solidFill>
            <a:srgbClr val="E5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Téglalap 12"/>
          <p:cNvSpPr/>
          <p:nvPr userDrawn="1"/>
        </p:nvSpPr>
        <p:spPr>
          <a:xfrm rot="1620000">
            <a:off x="9958120" y="6358411"/>
            <a:ext cx="997030" cy="999178"/>
          </a:xfrm>
          <a:prstGeom prst="rect">
            <a:avLst/>
          </a:prstGeom>
          <a:solidFill>
            <a:srgbClr val="AD0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 userDrawn="1"/>
        </p:nvSpPr>
        <p:spPr>
          <a:xfrm rot="1620000">
            <a:off x="-557987" y="4733336"/>
            <a:ext cx="775700" cy="742117"/>
          </a:xfrm>
          <a:prstGeom prst="rect">
            <a:avLst/>
          </a:prstGeom>
          <a:solidFill>
            <a:srgbClr val="F5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Téglalap 14"/>
          <p:cNvSpPr/>
          <p:nvPr userDrawn="1"/>
        </p:nvSpPr>
        <p:spPr>
          <a:xfrm rot="1620000">
            <a:off x="2658255" y="-669587"/>
            <a:ext cx="896567" cy="927612"/>
          </a:xfrm>
          <a:prstGeom prst="rect">
            <a:avLst/>
          </a:prstGeom>
          <a:solidFill>
            <a:srgbClr val="15A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4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4" Type="http://schemas.openxmlformats.org/officeDocument/2006/relationships/hyperlink" Target="https://doi.org/10.1016/S0140-6736(02)07283-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hyperlink" Target="https://doi.org/10.1016/S0140-6736(02)07283-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7.jpeg"/><Relationship Id="rId4" Type="http://schemas.openxmlformats.org/officeDocument/2006/relationships/hyperlink" Target="https://doi.org/10.1016/S0140-6736(02)07283-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hyperlink" Target="https://doi.org/10.1016/S0140-6736(02)07283-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0.xml"/><Relationship Id="rId5" Type="http://schemas.openxmlformats.org/officeDocument/2006/relationships/image" Target="../media/image7.jpeg"/><Relationship Id="rId4" Type="http://schemas.openxmlformats.org/officeDocument/2006/relationships/hyperlink" Target="https://doi.org/10.1016/S0140-6736(02)07283-5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doi.org/10.1016/S0140-6736(02)07283-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.xml"/><Relationship Id="rId4" Type="http://schemas.openxmlformats.org/officeDocument/2006/relationships/hyperlink" Target="https://doi.org/10.1016/S0140-6736(02)07283-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Relationship Id="rId5" Type="http://schemas.openxmlformats.org/officeDocument/2006/relationships/image" Target="../media/image19.png"/><Relationship Id="rId4" Type="http://schemas.openxmlformats.org/officeDocument/2006/relationships/hyperlink" Target="https://doi.org/10.1016/S0140-6736(02)07283-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4.xml"/><Relationship Id="rId5" Type="http://schemas.openxmlformats.org/officeDocument/2006/relationships/hyperlink" Target="https://doi.org/10.1016/S0140-6736(02)07283-5" TargetMode="Externa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Relationship Id="rId5" Type="http://schemas.openxmlformats.org/officeDocument/2006/relationships/image" Target="../media/image20.png"/><Relationship Id="rId4" Type="http://schemas.openxmlformats.org/officeDocument/2006/relationships/hyperlink" Target="https://doi.org/10.1016/S0140-6736(02)07283-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6.xml"/><Relationship Id="rId5" Type="http://schemas.openxmlformats.org/officeDocument/2006/relationships/hyperlink" Target="https://doi.org/10.1016/S0140-6736(02)07283-5" TargetMode="Externa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bservation" TargetMode="External"/><Relationship Id="rId2" Type="http://schemas.openxmlformats.org/officeDocument/2006/relationships/hyperlink" Target="https://en.wikipedia.org/wiki/Experiment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Clinical_research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7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9.xml"/><Relationship Id="rId4" Type="http://schemas.openxmlformats.org/officeDocument/2006/relationships/image" Target="../media/image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0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1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3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4.xml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382773" y="1661378"/>
            <a:ext cx="11685181" cy="566066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4000" b="1" kern="0" dirty="0" smtClean="0">
              <a:solidFill>
                <a:srgbClr val="294143"/>
              </a:solidFill>
              <a:latin typeface="Arial" pitchFamily="18"/>
              <a:ea typeface="Calibri" pitchFamily="1"/>
              <a:cs typeface="Times New Roman" pitchFamily="18"/>
            </a:endParaRPr>
          </a:p>
          <a:p>
            <a:pPr lvl="0" algn="ctr">
              <a:lnSpc>
                <a:spcPct val="107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4000" b="1" kern="0" dirty="0">
              <a:solidFill>
                <a:srgbClr val="294143"/>
              </a:solidFill>
              <a:latin typeface="Arial" pitchFamily="18"/>
              <a:ea typeface="Calibri" pitchFamily="1"/>
              <a:cs typeface="Times New Roman" pitchFamily="18"/>
            </a:endParaRPr>
          </a:p>
          <a:p>
            <a:pPr lvl="0">
              <a:lnSpc>
                <a:spcPct val="107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dirty="0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An </a:t>
            </a:r>
            <a:r>
              <a:rPr lang="en-US" sz="4000" b="1" dirty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overview of clinical trials: </a:t>
            </a:r>
            <a:endParaRPr lang="hu-HU" sz="4000" b="1" dirty="0" smtClean="0">
              <a:solidFill>
                <a:srgbClr val="294143"/>
              </a:solidFill>
              <a:latin typeface="Arial" pitchFamily="18"/>
              <a:ea typeface="Calibri" pitchFamily="1"/>
              <a:cs typeface="Times New Roman" pitchFamily="18"/>
            </a:endParaRPr>
          </a:p>
          <a:p>
            <a:pPr lvl="0" algn="ctr">
              <a:lnSpc>
                <a:spcPct val="107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dirty="0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the </a:t>
            </a:r>
            <a:r>
              <a:rPr lang="en-US" sz="4000" b="1" dirty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lay </a:t>
            </a:r>
            <a:r>
              <a:rPr lang="en-US" sz="4000" b="1" dirty="0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of</a:t>
            </a:r>
            <a:r>
              <a:rPr lang="hu-HU" sz="4000" b="1" dirty="0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 </a:t>
            </a:r>
            <a:r>
              <a:rPr lang="en-US" sz="4000" b="1" dirty="0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the </a:t>
            </a:r>
            <a:r>
              <a:rPr lang="en-US" sz="4000" b="1" dirty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land</a:t>
            </a:r>
            <a:endParaRPr lang="en-US" sz="5000" b="1" i="0" u="none" strike="noStrike" kern="1200" cap="none" spc="0" baseline="0" dirty="0" smtClean="0">
              <a:solidFill>
                <a:srgbClr val="294143"/>
              </a:solidFill>
              <a:uFillTx/>
              <a:latin typeface="Arial" pitchFamily="18"/>
              <a:ea typeface="Calibri" pitchFamily="1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i="0" u="none" strike="noStrike" kern="1200" cap="none" spc="0" baseline="0" dirty="0">
              <a:solidFill>
                <a:srgbClr val="294143"/>
              </a:solidFill>
              <a:uFillTx/>
              <a:latin typeface="Arial" pitchFamily="18"/>
              <a:ea typeface="Calibri" pitchFamily="1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 err="1">
                <a:solidFill>
                  <a:srgbClr val="C00000"/>
                </a:solidFill>
                <a:uFillTx/>
                <a:latin typeface="Arial" pitchFamily="18"/>
                <a:ea typeface="Calibri" pitchFamily="1"/>
                <a:cs typeface="Times New Roman" pitchFamily="18"/>
              </a:rPr>
              <a:t>Noémi</a:t>
            </a:r>
            <a:r>
              <a:rPr lang="en-US" sz="4400" b="1" i="0" u="none" strike="noStrike" kern="1200" cap="none" spc="0" baseline="0" dirty="0">
                <a:solidFill>
                  <a:srgbClr val="C00000"/>
                </a:solidFill>
                <a:uFillTx/>
                <a:latin typeface="Arial" pitchFamily="18"/>
                <a:ea typeface="Calibri" pitchFamily="1"/>
                <a:cs typeface="Times New Roman" pitchFamily="18"/>
              </a:rPr>
              <a:t> </a:t>
            </a:r>
            <a:r>
              <a:rPr lang="en-US" sz="4400" b="1" i="0" u="none" strike="noStrike" kern="1200" cap="none" spc="0" baseline="0" dirty="0" err="1">
                <a:solidFill>
                  <a:srgbClr val="C00000"/>
                </a:solidFill>
                <a:uFillTx/>
                <a:latin typeface="Arial" pitchFamily="18"/>
                <a:ea typeface="Calibri" pitchFamily="1"/>
                <a:cs typeface="Times New Roman" pitchFamily="18"/>
              </a:rPr>
              <a:t>Zádori</a:t>
            </a:r>
            <a:endParaRPr lang="en-US" sz="4400" b="1" i="0" u="none" strike="noStrike" kern="1200" cap="none" spc="0" baseline="0" dirty="0">
              <a:solidFill>
                <a:srgbClr val="C00000"/>
              </a:solidFill>
              <a:uFillTx/>
              <a:latin typeface="Arial" pitchFamily="18"/>
              <a:ea typeface="Calibri" pitchFamily="1"/>
              <a:cs typeface="Times New Roman" pitchFamily="1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i="1" dirty="0" err="1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hu-HU" sz="2000" b="1" i="1" dirty="0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i="1" dirty="0" err="1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Trial</a:t>
            </a:r>
            <a:r>
              <a:rPr lang="hu-HU" sz="2000" b="1" i="1" dirty="0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i="1" dirty="0" err="1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endParaRPr lang="hu-HU" sz="2000" b="1" i="1" dirty="0">
              <a:solidFill>
                <a:srgbClr val="15A9A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i="1" dirty="0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Pécs, 2019.09.02</a:t>
            </a:r>
            <a:r>
              <a:rPr lang="hu-HU" sz="3200" b="1" i="1" dirty="0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i="0" u="none" strike="noStrike" kern="1200" cap="none" spc="0" baseline="0" dirty="0">
              <a:solidFill>
                <a:srgbClr val="0C5C65"/>
              </a:solidFill>
              <a:uFillTx/>
              <a:latin typeface="Arial" pitchFamily="18"/>
              <a:ea typeface="Calibri" pitchFamily="1"/>
              <a:cs typeface="Times New Roman" pitchFamily="18"/>
            </a:endParaRP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63" y="1501892"/>
            <a:ext cx="3201790" cy="19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4294967295"/>
          </p:nvPr>
        </p:nvSpPr>
        <p:spPr>
          <a:xfrm>
            <a:off x="2055104" y="1384200"/>
            <a:ext cx="9344250" cy="489731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en-US" sz="3200" b="1" dirty="0">
                <a:latin typeface="Arial" pitchFamily="18"/>
              </a:rPr>
              <a:t>How many patients are needed?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en-US" sz="3200" b="1" dirty="0">
                <a:latin typeface="Arial" pitchFamily="18"/>
              </a:rPr>
              <a:t>Sample size calculation</a:t>
            </a:r>
          </a:p>
          <a:p>
            <a:pPr marL="0" indent="0" algn="ctr">
              <a:buNone/>
            </a:pPr>
            <a:endParaRPr lang="hu-HU" sz="3200" b="1" dirty="0"/>
          </a:p>
        </p:txBody>
      </p:sp>
      <p:sp>
        <p:nvSpPr>
          <p:cNvPr id="5" name="Tartalom helye 1"/>
          <p:cNvSpPr txBox="1">
            <a:spLocks/>
          </p:cNvSpPr>
          <p:nvPr/>
        </p:nvSpPr>
        <p:spPr>
          <a:xfrm>
            <a:off x="3529745" y="2596862"/>
            <a:ext cx="6884497" cy="88670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What do we have to know?</a:t>
            </a:r>
          </a:p>
          <a:p>
            <a:pPr lvl="0" algn="l">
              <a:buSzPct val="4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How big is the difference we do expect between the groups?</a:t>
            </a:r>
          </a:p>
        </p:txBody>
      </p:sp>
      <p:sp>
        <p:nvSpPr>
          <p:cNvPr id="6" name="Lefelé nyíl 5"/>
          <p:cNvSpPr/>
          <p:nvPr/>
        </p:nvSpPr>
        <p:spPr>
          <a:xfrm>
            <a:off x="6727229" y="3483568"/>
            <a:ext cx="489527" cy="79620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artalom helye 1"/>
          <p:cNvSpPr txBox="1">
            <a:spLocks/>
          </p:cNvSpPr>
          <p:nvPr/>
        </p:nvSpPr>
        <p:spPr>
          <a:xfrm>
            <a:off x="4509245" y="4456194"/>
            <a:ext cx="4925493" cy="486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 cmpd="dbl"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A9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Literature search done systematically</a:t>
            </a:r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4122129" y="6005611"/>
            <a:ext cx="5736670" cy="6759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 cmpd="dbl"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A9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If there is no such data available: the own trial or own hypothesis might be used</a:t>
            </a:r>
          </a:p>
        </p:txBody>
      </p:sp>
      <p:sp>
        <p:nvSpPr>
          <p:cNvPr id="10" name="Lefelé nyíl 9"/>
          <p:cNvSpPr/>
          <p:nvPr/>
        </p:nvSpPr>
        <p:spPr>
          <a:xfrm>
            <a:off x="6745701" y="5118867"/>
            <a:ext cx="489527" cy="79620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2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1"/>
          <p:cNvSpPr/>
          <p:nvPr/>
        </p:nvSpPr>
        <p:spPr>
          <a:xfrm>
            <a:off x="1483559" y="2851199"/>
            <a:ext cx="10204465" cy="31777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15A9A6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Might be derived from the scientific </a:t>
            </a:r>
            <a:r>
              <a:rPr lang="en-US" sz="2200" b="0" i="0" u="none" strike="noStrike" kern="1200" cap="none" spc="0" baseline="0" dirty="0" err="1" smtClean="0">
                <a:solidFill>
                  <a:srgbClr val="15A9A6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qestion</a:t>
            </a:r>
            <a:r>
              <a:rPr lang="hu-HU" sz="2200" b="0" i="0" u="none" strike="noStrike" kern="1200" cap="none" spc="0" baseline="0" dirty="0" smtClean="0">
                <a:solidFill>
                  <a:srgbClr val="15A9A6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hu-HU" sz="2200" b="0" i="0" u="none" strike="noStrike" kern="1200" cap="none" spc="0" baseline="0" dirty="0" err="1" smtClean="0">
                <a:solidFill>
                  <a:srgbClr val="15A9A6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we</a:t>
            </a:r>
            <a:r>
              <a:rPr lang="hu-HU" sz="2200" b="0" i="0" u="none" strike="noStrike" kern="1200" cap="none" spc="0" baseline="0" dirty="0" smtClean="0">
                <a:solidFill>
                  <a:srgbClr val="15A9A6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hu-HU" sz="2200" b="0" i="0" u="none" strike="noStrike" kern="1200" cap="none" spc="0" baseline="0" dirty="0" err="1" smtClean="0">
                <a:solidFill>
                  <a:srgbClr val="15A9A6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ask</a:t>
            </a:r>
            <a:endParaRPr lang="hu-HU" sz="2200" b="0" i="0" u="none" strike="noStrike" kern="1200" cap="none" spc="0" baseline="0" dirty="0" smtClean="0">
              <a:solidFill>
                <a:srgbClr val="15A9A6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kern="0" dirty="0" err="1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Provides</a:t>
            </a:r>
            <a:r>
              <a:rPr lang="hu-HU" sz="2200" kern="0" dirty="0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hu-HU" sz="2200" kern="0" dirty="0" err="1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the</a:t>
            </a:r>
            <a:r>
              <a:rPr lang="hu-HU" sz="2200" kern="0" dirty="0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hu-HU" sz="2200" kern="0" dirty="0" err="1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justification</a:t>
            </a:r>
            <a:r>
              <a:rPr lang="hu-HU" sz="2200" kern="0" dirty="0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hu-HU" sz="2200" kern="0" dirty="0" err="1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for</a:t>
            </a:r>
            <a:r>
              <a:rPr lang="hu-HU" sz="2200" kern="0" dirty="0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hu-HU" sz="2200" kern="0" dirty="0" err="1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the</a:t>
            </a:r>
            <a:r>
              <a:rPr lang="hu-HU" sz="2200" kern="0" dirty="0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hu-HU" sz="2200" kern="0" dirty="0" err="1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clinical</a:t>
            </a:r>
            <a:r>
              <a:rPr lang="hu-HU" sz="2200" kern="0" dirty="0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hu-HU" sz="2200" kern="0" dirty="0" err="1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trial</a:t>
            </a:r>
            <a:endParaRPr lang="en-US" sz="2200" b="0" i="0" u="none" strike="noStrike" kern="1200" cap="none" spc="0" baseline="0" dirty="0">
              <a:solidFill>
                <a:srgbClr val="15A9A6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15A9A6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It can be answered handling the methods used in the trial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15A9A6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Usually based on the primary endpoint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ct val="45000"/>
              <a:buFont typeface="Arial" pitchFamily="32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It is antecedent to the trial and establishes the trial's </a:t>
            </a:r>
            <a:r>
              <a:rPr lang="en-US" sz="2200" dirty="0" err="1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directio</a:t>
            </a:r>
            <a:r>
              <a:rPr lang="hu-HU" sz="2200" dirty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n</a:t>
            </a:r>
            <a:endParaRPr lang="en-US" sz="2200" dirty="0">
              <a:solidFill>
                <a:srgbClr val="15A9A6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45000"/>
              <a:buFont typeface="Arial" pitchFamily="32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200" dirty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T</a:t>
            </a:r>
            <a:r>
              <a:rPr lang="en-US" sz="2200" dirty="0" smtClean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he </a:t>
            </a:r>
            <a:r>
              <a:rPr lang="en-US" sz="2200" dirty="0">
                <a:solidFill>
                  <a:srgbClr val="15A9A6"/>
                </a:solidFill>
                <a:latin typeface="Arial" pitchFamily="18"/>
                <a:ea typeface="Microsoft YaHei" pitchFamily="2"/>
                <a:cs typeface="Arial" pitchFamily="2"/>
              </a:rPr>
              <a:t>most widely employed method of determining whether the outcome of clinical trials is positive or negative </a:t>
            </a:r>
            <a:endParaRPr lang="hu-HU" sz="2200" dirty="0" smtClean="0">
              <a:solidFill>
                <a:srgbClr val="15A9A6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SzPct val="45000"/>
              <a:buFont typeface="Arial" pitchFamily="32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 smtClean="0">
                <a:solidFill>
                  <a:srgbClr val="15A9A6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Should </a:t>
            </a:r>
            <a:r>
              <a:rPr lang="en-US" sz="2200" b="0" i="0" u="none" strike="noStrike" kern="1200" cap="none" spc="0" baseline="0" dirty="0">
                <a:solidFill>
                  <a:srgbClr val="15A9A6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be tested at the end of the study (can be 1-sided or 2-sided)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A9707DA-3B61-4BA1-8CA5-88BFD7794D9A}"/>
              </a:ext>
            </a:extLst>
          </p:cNvPr>
          <p:cNvSpPr txBox="1"/>
          <p:nvPr/>
        </p:nvSpPr>
        <p:spPr>
          <a:xfrm>
            <a:off x="3964287" y="1773899"/>
            <a:ext cx="524300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Hypothesis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3"/>
          <p:cNvSpPr txBox="1">
            <a:spLocks noGrp="1"/>
          </p:cNvSpPr>
          <p:nvPr>
            <p:ph type="subTitle" idx="4294967295"/>
          </p:nvPr>
        </p:nvSpPr>
        <p:spPr>
          <a:xfrm>
            <a:off x="1267375" y="1619804"/>
            <a:ext cx="9343796" cy="489240"/>
          </a:xfrm>
          <a:prstGeom prst="rect">
            <a:avLst/>
          </a:prstGeom>
        </p:spPr>
        <p:txBody>
          <a:bodyPr lIns="90004" tIns="44997" rIns="90004" bIns="44997" anchorCtr="1"/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en-US" sz="3200" b="1">
                <a:latin typeface="Arial" pitchFamily="18"/>
              </a:rPr>
              <a:t>How can I choose the right endpoint?</a:t>
            </a:r>
          </a:p>
        </p:txBody>
      </p:sp>
      <p:sp>
        <p:nvSpPr>
          <p:cNvPr id="6" name="Szövegdoboz 7"/>
          <p:cNvSpPr/>
          <p:nvPr/>
        </p:nvSpPr>
        <p:spPr>
          <a:xfrm>
            <a:off x="6622876" y="2907768"/>
            <a:ext cx="570960" cy="4561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vs.</a:t>
            </a:r>
          </a:p>
        </p:txBody>
      </p:sp>
      <p:sp>
        <p:nvSpPr>
          <p:cNvPr id="7" name="Szövegdoboz 8"/>
          <p:cNvSpPr/>
          <p:nvPr/>
        </p:nvSpPr>
        <p:spPr>
          <a:xfrm>
            <a:off x="84041" y="3837455"/>
            <a:ext cx="6094082" cy="4561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There is usually only one primer endpoint</a:t>
            </a:r>
          </a:p>
        </p:txBody>
      </p:sp>
      <p:sp>
        <p:nvSpPr>
          <p:cNvPr id="8" name="Szövegdoboz 9"/>
          <p:cNvSpPr/>
          <p:nvPr/>
        </p:nvSpPr>
        <p:spPr>
          <a:xfrm>
            <a:off x="8207151" y="3809055"/>
            <a:ext cx="3364176" cy="44475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There is more than one</a:t>
            </a:r>
          </a:p>
        </p:txBody>
      </p:sp>
      <p:sp>
        <p:nvSpPr>
          <p:cNvPr id="9" name="Szövegdoboz 10"/>
          <p:cNvSpPr/>
          <p:nvPr/>
        </p:nvSpPr>
        <p:spPr>
          <a:xfrm>
            <a:off x="1408020" y="4467228"/>
            <a:ext cx="3231960" cy="44475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The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hardest one' wins</a:t>
            </a:r>
          </a:p>
        </p:txBody>
      </p:sp>
      <p:sp>
        <p:nvSpPr>
          <p:cNvPr id="10" name="Szövegdoboz 11"/>
          <p:cNvSpPr/>
          <p:nvPr/>
        </p:nvSpPr>
        <p:spPr>
          <a:xfrm>
            <a:off x="8903944" y="4407616"/>
            <a:ext cx="1890439" cy="44475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Not so 'hard'</a:t>
            </a:r>
          </a:p>
        </p:txBody>
      </p:sp>
      <p:sp>
        <p:nvSpPr>
          <p:cNvPr id="11" name="Szövegdoboz 12"/>
          <p:cNvSpPr/>
          <p:nvPr/>
        </p:nvSpPr>
        <p:spPr>
          <a:xfrm>
            <a:off x="1043666" y="4997408"/>
            <a:ext cx="3962929" cy="44475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The most relevant above all</a:t>
            </a:r>
          </a:p>
        </p:txBody>
      </p:sp>
      <p:sp>
        <p:nvSpPr>
          <p:cNvPr id="12" name="Szövegdoboz 14"/>
          <p:cNvSpPr/>
          <p:nvPr/>
        </p:nvSpPr>
        <p:spPr>
          <a:xfrm>
            <a:off x="7322284" y="4929881"/>
            <a:ext cx="4869716" cy="44475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More like an additional information</a:t>
            </a:r>
          </a:p>
        </p:txBody>
      </p:sp>
      <p:sp>
        <p:nvSpPr>
          <p:cNvPr id="13" name="Szövegdoboz 15"/>
          <p:cNvSpPr/>
          <p:nvPr/>
        </p:nvSpPr>
        <p:spPr>
          <a:xfrm>
            <a:off x="123440" y="5502191"/>
            <a:ext cx="6499436" cy="4561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Sample size calculation is based on this one</a:t>
            </a:r>
          </a:p>
        </p:txBody>
      </p:sp>
      <p:sp>
        <p:nvSpPr>
          <p:cNvPr id="14" name="Szövegdoboz 16"/>
          <p:cNvSpPr/>
          <p:nvPr/>
        </p:nvSpPr>
        <p:spPr>
          <a:xfrm>
            <a:off x="9128344" y="5502191"/>
            <a:ext cx="2197083" cy="4561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Less 'power'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E85A9F10-096F-4D1D-BB05-FB1D483B1749}"/>
              </a:ext>
            </a:extLst>
          </p:cNvPr>
          <p:cNvSpPr txBox="1"/>
          <p:nvPr/>
        </p:nvSpPr>
        <p:spPr>
          <a:xfrm>
            <a:off x="1943924" y="2902224"/>
            <a:ext cx="2144311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E85A9F10-096F-4D1D-BB05-FB1D483B1749}"/>
              </a:ext>
            </a:extLst>
          </p:cNvPr>
          <p:cNvSpPr txBox="1"/>
          <p:nvPr/>
        </p:nvSpPr>
        <p:spPr>
          <a:xfrm>
            <a:off x="8837077" y="2904995"/>
            <a:ext cx="2144311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Secundary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3"/>
          <p:cNvSpPr>
            <a:spLocks noGrp="1"/>
          </p:cNvSpPr>
          <p:nvPr>
            <p:ph type="subTitle" idx="4294967295"/>
          </p:nvPr>
        </p:nvSpPr>
        <p:spPr>
          <a:xfrm>
            <a:off x="1495427" y="1405346"/>
            <a:ext cx="9344250" cy="48973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u-HU" sz="3200" b="1" dirty="0" err="1" smtClean="0"/>
              <a:t>What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kind</a:t>
            </a:r>
            <a:r>
              <a:rPr lang="hu-HU" sz="3200" b="1" dirty="0" smtClean="0"/>
              <a:t> of </a:t>
            </a:r>
            <a:r>
              <a:rPr lang="hu-HU" sz="3200" b="1" dirty="0" err="1" smtClean="0"/>
              <a:t>endpoint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should</a:t>
            </a:r>
            <a:r>
              <a:rPr lang="hu-HU" sz="3200" b="1" dirty="0" smtClean="0"/>
              <a:t> I </a:t>
            </a:r>
            <a:r>
              <a:rPr lang="hu-HU" sz="3200" b="1" dirty="0" err="1" smtClean="0"/>
              <a:t>choose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85A9F10-096F-4D1D-BB05-FB1D483B1749}"/>
              </a:ext>
            </a:extLst>
          </p:cNvPr>
          <p:cNvSpPr txBox="1"/>
          <p:nvPr/>
        </p:nvSpPr>
        <p:spPr>
          <a:xfrm>
            <a:off x="2538527" y="2239885"/>
            <a:ext cx="2144311" cy="461665"/>
          </a:xfrm>
          <a:prstGeom prst="rect">
            <a:avLst/>
          </a:prstGeom>
          <a:solidFill>
            <a:srgbClr val="15A9A6"/>
          </a:solidFill>
          <a:ln>
            <a:noFill/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85A9F10-096F-4D1D-BB05-FB1D483B1749}"/>
              </a:ext>
            </a:extLst>
          </p:cNvPr>
          <p:cNvSpPr txBox="1"/>
          <p:nvPr/>
        </p:nvSpPr>
        <p:spPr>
          <a:xfrm>
            <a:off x="7152090" y="2239886"/>
            <a:ext cx="2144311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noProof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678890" y="2239884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vs.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411475" y="2854104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Objective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152090" y="2854103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Can</a:t>
            </a:r>
            <a:r>
              <a:rPr lang="hu-HU" sz="2400" dirty="0" smtClean="0"/>
              <a:t> be </a:t>
            </a:r>
            <a:r>
              <a:rPr lang="hu-HU" sz="2400" dirty="0" err="1" smtClean="0"/>
              <a:t>subjective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411475" y="3339165"/>
            <a:ext cx="446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Can</a:t>
            </a:r>
            <a:r>
              <a:rPr lang="hu-HU" sz="2400" dirty="0" smtClean="0"/>
              <a:t> be </a:t>
            </a:r>
            <a:r>
              <a:rPr lang="hu-HU" sz="2400" dirty="0" err="1" smtClean="0"/>
              <a:t>measured</a:t>
            </a:r>
            <a:r>
              <a:rPr lang="hu-HU" sz="2400" dirty="0" smtClean="0"/>
              <a:t> </a:t>
            </a:r>
            <a:r>
              <a:rPr lang="hu-HU" sz="2400" dirty="0" err="1" smtClean="0"/>
              <a:t>accurately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152090" y="3315768"/>
            <a:ext cx="439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Uncertanity</a:t>
            </a:r>
            <a:r>
              <a:rPr lang="hu-HU" sz="2400" dirty="0" smtClean="0"/>
              <a:t> of </a:t>
            </a:r>
            <a:r>
              <a:rPr lang="hu-HU" sz="2400" dirty="0" err="1" smtClean="0"/>
              <a:t>measurement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561016" y="4509479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Mortality</a:t>
            </a:r>
            <a:endParaRPr lang="hu-HU" sz="2400" dirty="0"/>
          </a:p>
        </p:txBody>
      </p:sp>
      <p:sp>
        <p:nvSpPr>
          <p:cNvPr id="15" name="Vágott nyíl jobbra 14"/>
          <p:cNvSpPr/>
          <p:nvPr/>
        </p:nvSpPr>
        <p:spPr>
          <a:xfrm rot="10800000">
            <a:off x="1401841" y="5010513"/>
            <a:ext cx="9216314" cy="1089891"/>
          </a:xfrm>
          <a:prstGeom prst="notchedRightArrow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15A9A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2039829" y="5878503"/>
            <a:ext cx="2206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/>
              <a:t>Cause-specific</a:t>
            </a:r>
            <a:endParaRPr lang="hu-HU" sz="2400" dirty="0" smtClean="0"/>
          </a:p>
          <a:p>
            <a:pPr algn="ctr"/>
            <a:r>
              <a:rPr lang="hu-HU" sz="2400" dirty="0" err="1" smtClean="0"/>
              <a:t>mortality</a:t>
            </a:r>
            <a:endParaRPr lang="hu-HU" sz="2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304158" y="6063168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/>
              <a:t>Need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surgery</a:t>
            </a:r>
            <a:endParaRPr lang="hu-HU" sz="2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502446" y="4557796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/>
              <a:t>Length</a:t>
            </a:r>
            <a:r>
              <a:rPr lang="hu-HU" sz="2400" dirty="0" smtClean="0"/>
              <a:t> of </a:t>
            </a:r>
            <a:r>
              <a:rPr lang="hu-HU" sz="2400" dirty="0" err="1" smtClean="0"/>
              <a:t>hospitalization</a:t>
            </a:r>
            <a:endParaRPr lang="hu-HU" sz="24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7273314" y="6081787"/>
            <a:ext cx="154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CRP </a:t>
            </a:r>
            <a:r>
              <a:rPr lang="hu-HU" sz="2400" dirty="0" err="1" smtClean="0"/>
              <a:t>level</a:t>
            </a:r>
            <a:endParaRPr lang="hu-HU" sz="2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8534447" y="455779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/>
              <a:t>Pain</a:t>
            </a:r>
            <a:endParaRPr lang="hu-HU" sz="24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9915405" y="454884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/>
              <a:t>QoL</a:t>
            </a:r>
            <a:endParaRPr lang="hu-HU" sz="2400" dirty="0"/>
          </a:p>
        </p:txBody>
      </p:sp>
      <p:sp>
        <p:nvSpPr>
          <p:cNvPr id="23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2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2"/>
          <p:cNvSpPr/>
          <p:nvPr/>
        </p:nvSpPr>
        <p:spPr>
          <a:xfrm>
            <a:off x="3782351" y="1869030"/>
            <a:ext cx="7416716" cy="109584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50D2E"/>
          </a:solidFill>
          <a:ln>
            <a:noFill/>
            <a:prstDash val="solid"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COMMON MISTAKES</a:t>
            </a:r>
          </a:p>
        </p:txBody>
      </p:sp>
      <p:sp>
        <p:nvSpPr>
          <p:cNvPr id="3" name="Téglalap 3"/>
          <p:cNvSpPr/>
          <p:nvPr/>
        </p:nvSpPr>
        <p:spPr>
          <a:xfrm>
            <a:off x="503884" y="3647346"/>
            <a:ext cx="11688116" cy="1240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BE5D6"/>
          </a:solidFill>
          <a:ln w="38157">
            <a:solidFill>
              <a:srgbClr val="C00000"/>
            </a:solidFill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514350" marR="0" lvl="0" indent="-5143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The </a:t>
            </a:r>
            <a:r>
              <a:rPr lang="en-US" sz="2600" b="1" i="0" u="none" strike="noStrike" kern="1200" cap="none" spc="0" baseline="0" dirty="0">
                <a:solidFill>
                  <a:srgbClr val="C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clinical </a:t>
            </a:r>
            <a:r>
              <a:rPr lang="en-US" sz="2600" b="1" i="0" u="none" strike="noStrike" kern="1200" cap="none" spc="0" baseline="0" dirty="0" err="1">
                <a:solidFill>
                  <a:srgbClr val="C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qestion</a:t>
            </a:r>
            <a:r>
              <a:rPr lang="en-US" sz="2600" b="1" i="0" u="none" strike="noStrike" kern="1200" cap="none" spc="0" baseline="0" dirty="0">
                <a:solidFill>
                  <a:srgbClr val="C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 </a:t>
            </a:r>
            <a:r>
              <a:rPr lang="en-US" sz="2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is </a:t>
            </a:r>
            <a:r>
              <a:rPr lang="en-US" sz="2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inappropriate</a:t>
            </a:r>
            <a:endParaRPr lang="hu-HU" sz="2600" b="0" i="0" u="none" strike="noStrike" kern="1200" cap="none" spc="0" baseline="0" dirty="0" smtClean="0">
              <a:solidFill>
                <a:srgbClr val="000000"/>
              </a:solidFill>
              <a:uFillTx/>
              <a:latin typeface="Arial" pitchFamily="18"/>
              <a:ea typeface="Calibri" pitchFamily="1"/>
              <a:cs typeface="Arial" pitchFamily="2"/>
            </a:endParaRPr>
          </a:p>
          <a:p>
            <a:pPr marL="514350" marR="0" lvl="0" indent="-5143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Choosing </a:t>
            </a:r>
            <a:r>
              <a:rPr lang="en-US" sz="2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not the right </a:t>
            </a:r>
            <a:r>
              <a:rPr lang="en-US" sz="2600" b="1" i="0" u="none" strike="noStrike" kern="1200" cap="none" spc="0" baseline="0" dirty="0">
                <a:solidFill>
                  <a:srgbClr val="C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type of trial </a:t>
            </a:r>
            <a:r>
              <a:rPr lang="en-US" sz="2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for the question</a:t>
            </a:r>
          </a:p>
          <a:p>
            <a:pPr marL="514350" marR="0" lvl="0" indent="-51435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Not </a:t>
            </a:r>
            <a:r>
              <a:rPr lang="en-US" sz="2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relevant </a:t>
            </a:r>
            <a:r>
              <a:rPr lang="en-US" sz="2600" b="1" i="0" u="none" strike="noStrike" kern="1200" cap="none" spc="0" baseline="0" dirty="0">
                <a:solidFill>
                  <a:srgbClr val="C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study design </a:t>
            </a:r>
            <a:r>
              <a:rPr lang="en-US" sz="2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– sample size calculation, </a:t>
            </a:r>
            <a:r>
              <a:rPr lang="en-US" sz="2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endpoint</a:t>
            </a:r>
            <a:endParaRPr lang="en-US" sz="26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Calibri" pitchFamily="1"/>
              <a:cs typeface="Arial" pitchFamily="2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86336" y="1302034"/>
            <a:ext cx="2229837" cy="2229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1"/>
          <p:cNvSpPr/>
          <p:nvPr/>
        </p:nvSpPr>
        <p:spPr>
          <a:xfrm>
            <a:off x="3289253" y="1645441"/>
            <a:ext cx="8264164" cy="109584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2D050"/>
          </a:solidFill>
          <a:ln>
            <a:noFill/>
            <a:prstDash val="solid"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'TAKE HOME MESSAGE'</a:t>
            </a:r>
          </a:p>
        </p:txBody>
      </p:sp>
      <p:sp>
        <p:nvSpPr>
          <p:cNvPr id="3" name="Téglalap 12"/>
          <p:cNvSpPr/>
          <p:nvPr/>
        </p:nvSpPr>
        <p:spPr>
          <a:xfrm>
            <a:off x="793086" y="3203095"/>
            <a:ext cx="10832759" cy="20141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2F0D9"/>
          </a:solidFill>
          <a:ln w="38157">
            <a:solidFill>
              <a:srgbClr val="60BA1A"/>
            </a:solidFill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R="0" lvl="1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The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importance of </a:t>
            </a:r>
            <a:r>
              <a:rPr lang="en-US" sz="2400" b="1" i="0" u="none" strike="noStrike" kern="1200" cap="none" spc="0" baseline="0" dirty="0">
                <a:solidFill>
                  <a:srgbClr val="548235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 preliminary knowledge of the relevant data in </a:t>
            </a:r>
            <a:r>
              <a:rPr lang="en-US" sz="2400" b="1" i="0" u="none" strike="noStrike" kern="1200" cap="none" spc="0" baseline="0" dirty="0" smtClean="0">
                <a:solidFill>
                  <a:srgbClr val="548235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literature</a:t>
            </a:r>
            <a:endParaRPr lang="hu-HU" sz="2400" b="0" i="0" u="none" strike="noStrike" kern="1200" cap="none" spc="0" baseline="0" dirty="0" smtClean="0">
              <a:solidFill>
                <a:srgbClr val="000000"/>
              </a:solidFill>
              <a:uFillTx/>
              <a:latin typeface="Arial" pitchFamily="18"/>
              <a:ea typeface="Calibri" pitchFamily="1"/>
              <a:cs typeface="Arial" pitchFamily="2"/>
            </a:endParaRPr>
          </a:p>
          <a:p>
            <a:pPr marR="0" lvl="1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Search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in the literature for </a:t>
            </a:r>
            <a:r>
              <a:rPr lang="en-US" sz="2400" b="1" i="0" u="none" strike="noStrike" kern="1200" cap="none" spc="0" baseline="0" dirty="0">
                <a:solidFill>
                  <a:srgbClr val="548235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getting the methods known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– </a:t>
            </a: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decision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for the appropriate </a:t>
            </a: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processes</a:t>
            </a:r>
            <a:endParaRPr lang="hu-HU" sz="2400" dirty="0">
              <a:solidFill>
                <a:srgbClr val="000000"/>
              </a:solidFill>
              <a:latin typeface="Arial" pitchFamily="18"/>
              <a:ea typeface="Calibri" pitchFamily="1"/>
              <a:cs typeface="Arial" pitchFamily="2"/>
            </a:endParaRPr>
          </a:p>
          <a:p>
            <a:pPr marR="0" lvl="1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Clear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questions, hypothesis and goals (</a:t>
            </a:r>
            <a:r>
              <a:rPr lang="en-US" sz="2400" b="1" i="0" u="none" strike="noStrike" kern="1200" cap="none" spc="0" baseline="0" dirty="0" smtClean="0">
                <a:solidFill>
                  <a:srgbClr val="548235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PICO</a:t>
            </a: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Calibri" pitchFamily="1"/>
                <a:cs typeface="Arial" pitchFamily="2"/>
              </a:rPr>
              <a:t>)</a:t>
            </a:r>
            <a:endParaRPr lang="hu-HU" sz="2400" dirty="0">
              <a:solidFill>
                <a:srgbClr val="000000"/>
              </a:solidFill>
              <a:latin typeface="Arial" pitchFamily="18"/>
              <a:ea typeface="Calibri" pitchFamily="1"/>
              <a:cs typeface="Arial" pitchFamily="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20290" y="1111203"/>
            <a:ext cx="2164320" cy="2164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63" y="1501892"/>
            <a:ext cx="3201790" cy="1975250"/>
          </a:xfrm>
          <a:prstGeom prst="rect">
            <a:avLst/>
          </a:prstGeom>
        </p:spPr>
      </p:pic>
      <p:sp>
        <p:nvSpPr>
          <p:cNvPr id="4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Téglalap 1"/>
          <p:cNvSpPr/>
          <p:nvPr/>
        </p:nvSpPr>
        <p:spPr>
          <a:xfrm>
            <a:off x="0" y="747715"/>
            <a:ext cx="11292840" cy="56867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4000" b="1" kern="0" dirty="0" smtClean="0">
              <a:solidFill>
                <a:srgbClr val="294143"/>
              </a:solidFill>
              <a:latin typeface="Arial" pitchFamily="18"/>
              <a:ea typeface="Calibri" pitchFamily="1"/>
              <a:cs typeface="Times New Roman" pitchFamily="18"/>
            </a:endParaRPr>
          </a:p>
          <a:p>
            <a:pPr lvl="0" algn="ctr">
              <a:lnSpc>
                <a:spcPct val="107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4000" b="1" kern="0" dirty="0">
              <a:solidFill>
                <a:srgbClr val="294143"/>
              </a:solidFill>
              <a:latin typeface="Arial" pitchFamily="18"/>
              <a:ea typeface="Calibri" pitchFamily="1"/>
              <a:cs typeface="Times New Roman" pitchFamily="18"/>
            </a:endParaRPr>
          </a:p>
          <a:p>
            <a:pPr lvl="0">
              <a:lnSpc>
                <a:spcPct val="107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4000" b="1" dirty="0" err="1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Analytical</a:t>
            </a:r>
            <a:r>
              <a:rPr lang="hu-HU" sz="4000" b="1" dirty="0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 </a:t>
            </a:r>
            <a:r>
              <a:rPr lang="hu-HU" sz="4000" b="1" dirty="0" err="1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studies</a:t>
            </a:r>
            <a:r>
              <a:rPr lang="en-US" sz="4000" b="1" dirty="0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: </a:t>
            </a:r>
            <a:endParaRPr lang="hu-HU" sz="4000" b="1" dirty="0" smtClean="0">
              <a:solidFill>
                <a:srgbClr val="294143"/>
              </a:solidFill>
              <a:latin typeface="Arial" pitchFamily="18"/>
              <a:ea typeface="Calibri" pitchFamily="1"/>
              <a:cs typeface="Times New Roman" pitchFamily="18"/>
            </a:endParaRPr>
          </a:p>
          <a:p>
            <a:r>
              <a:rPr lang="hu-HU" sz="4000" b="1" kern="0" dirty="0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	</a:t>
            </a:r>
          </a:p>
          <a:p>
            <a:r>
              <a:rPr lang="hu-HU" sz="4000" b="1" kern="0" dirty="0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	</a:t>
            </a:r>
            <a:r>
              <a:rPr lang="hu-HU" sz="4000" b="1" kern="0" dirty="0" err="1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Cohort</a:t>
            </a:r>
            <a:r>
              <a:rPr lang="hu-HU" sz="4000" b="1" kern="0" dirty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, </a:t>
            </a:r>
            <a:r>
              <a:rPr lang="hu-HU" sz="4000" b="1" kern="0" dirty="0" err="1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case-control</a:t>
            </a:r>
            <a:r>
              <a:rPr lang="hu-HU" sz="4000" b="1" kern="0" dirty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 and</a:t>
            </a:r>
          </a:p>
          <a:p>
            <a:r>
              <a:rPr lang="hu-HU" sz="4000" b="1" kern="0" dirty="0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		</a:t>
            </a:r>
            <a:r>
              <a:rPr lang="hu-HU" sz="4000" b="1" kern="0" dirty="0" err="1" smtClean="0">
                <a:solidFill>
                  <a:srgbClr val="294143"/>
                </a:solidFill>
                <a:latin typeface="Arial" pitchFamily="18"/>
                <a:ea typeface="Calibri" pitchFamily="1"/>
                <a:cs typeface="Times New Roman" pitchFamily="18"/>
              </a:rPr>
              <a:t>cross-sectional</a:t>
            </a:r>
            <a:endParaRPr lang="hu-HU" sz="4000" b="1" kern="0" dirty="0">
              <a:solidFill>
                <a:srgbClr val="294143"/>
              </a:solidFill>
              <a:latin typeface="Arial" pitchFamily="18"/>
              <a:ea typeface="Calibri" pitchFamily="1"/>
              <a:cs typeface="Times New Roman" pitchFamily="18"/>
            </a:endParaRPr>
          </a:p>
          <a:p>
            <a:endParaRPr lang="hu-HU" sz="4000" b="1" i="1" kern="0" dirty="0">
              <a:solidFill>
                <a:srgbClr val="294143"/>
              </a:solidFill>
              <a:latin typeface="Arial" pitchFamily="18"/>
              <a:ea typeface="Calibri" panose="020F0502020204030204" pitchFamily="34" charset="0"/>
              <a:cs typeface="Times New Roman" pitchFamily="18"/>
            </a:endParaRPr>
          </a:p>
          <a:p>
            <a:r>
              <a:rPr lang="hu-HU" b="1" i="1" dirty="0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b="1" i="1" dirty="0" smtClean="0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.		</a:t>
            </a:r>
            <a:r>
              <a:rPr lang="hu-HU" sz="4400" b="1" i="0" u="none" strike="noStrike" kern="1200" cap="none" spc="0" baseline="0" dirty="0" smtClean="0">
                <a:solidFill>
                  <a:srgbClr val="C00000"/>
                </a:solidFill>
                <a:uFillTx/>
                <a:latin typeface="Arial" pitchFamily="18"/>
                <a:ea typeface="Calibri" pitchFamily="1"/>
                <a:cs typeface="Times New Roman" pitchFamily="18"/>
              </a:rPr>
              <a:t>Dániel Pécsi</a:t>
            </a:r>
            <a:endParaRPr lang="en-US" sz="4400" b="1" i="0" u="none" strike="noStrike" kern="1200" cap="none" spc="0" baseline="0" dirty="0">
              <a:solidFill>
                <a:srgbClr val="C00000"/>
              </a:solidFill>
              <a:uFillTx/>
              <a:latin typeface="Arial" pitchFamily="18"/>
              <a:ea typeface="Calibri" pitchFamily="1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i="0" u="none" strike="noStrike" kern="1200" cap="none" spc="0" baseline="0" dirty="0">
              <a:solidFill>
                <a:srgbClr val="0C5C65"/>
              </a:solidFill>
              <a:uFillTx/>
              <a:latin typeface="Arial" pitchFamily="18"/>
              <a:ea typeface="Calibri" pitchFamily="1"/>
              <a:cs typeface="Times New Roman" pitchFamily="1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35935" y="5789502"/>
            <a:ext cx="3444949" cy="106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b="1" i="1" dirty="0" err="1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hu-HU" b="1" i="1" dirty="0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i="1" dirty="0" err="1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Trial</a:t>
            </a:r>
            <a:r>
              <a:rPr lang="hu-HU" b="1" i="1" dirty="0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i="1" dirty="0" err="1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endParaRPr lang="hu-HU" b="1" i="1" dirty="0">
              <a:solidFill>
                <a:srgbClr val="15A9A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200" b="1" i="1" dirty="0">
                <a:solidFill>
                  <a:srgbClr val="15A9A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Pécs, 2019.09.02.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37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cím 3"/>
          <p:cNvSpPr>
            <a:spLocks noGrp="1"/>
          </p:cNvSpPr>
          <p:nvPr>
            <p:ph type="subTitle" idx="4294967295"/>
          </p:nvPr>
        </p:nvSpPr>
        <p:spPr>
          <a:xfrm>
            <a:off x="1934378" y="1422870"/>
            <a:ext cx="8143523" cy="48973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Introduction to observational studies </a:t>
            </a:r>
            <a:endParaRPr lang="hu-HU" sz="32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u-HU" altLang="hu-HU" sz="800" b="0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10.1016/S0140-6736(02)07283-5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rgbClr val="5757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8E89B-0072-415D-BCF3-EFF162AC6533}"/>
              </a:ext>
            </a:extLst>
          </p:cNvPr>
          <p:cNvSpPr txBox="1"/>
          <p:nvPr/>
        </p:nvSpPr>
        <p:spPr>
          <a:xfrm>
            <a:off x="1259058" y="2446931"/>
            <a:ext cx="96738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15A9A6"/>
                </a:solidFill>
              </a:rPr>
              <a:t>Observational studies </a:t>
            </a:r>
            <a:r>
              <a:rPr lang="hu-HU" sz="2800" b="1" dirty="0">
                <a:solidFill>
                  <a:srgbClr val="15A9A6"/>
                </a:solidFill>
              </a:rPr>
              <a:t>dominate the literature</a:t>
            </a:r>
          </a:p>
          <a:p>
            <a:endParaRPr lang="hu-HU" sz="2800" dirty="0">
              <a:solidFill>
                <a:srgbClr val="15A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15A9A6"/>
                </a:solidFill>
              </a:rPr>
              <a:t>Is the study design </a:t>
            </a:r>
            <a:r>
              <a:rPr lang="hu-HU" sz="2800" b="1" dirty="0">
                <a:solidFill>
                  <a:srgbClr val="15A9A6"/>
                </a:solidFill>
              </a:rPr>
              <a:t>appropriate to answer </a:t>
            </a:r>
            <a:r>
              <a:rPr lang="hu-HU" sz="2800" dirty="0">
                <a:solidFill>
                  <a:srgbClr val="15A9A6"/>
                </a:solidFill>
              </a:rPr>
              <a:t>the research question?</a:t>
            </a:r>
          </a:p>
          <a:p>
            <a:r>
              <a:rPr lang="hu-HU" sz="2800" dirty="0">
                <a:solidFill>
                  <a:srgbClr val="15A9A6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15A9A6"/>
                </a:solidFill>
              </a:rPr>
              <a:t>E.g. descriptive studies cannot assess associations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15A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15A9A6"/>
                </a:solidFill>
              </a:rPr>
              <a:t>Analytical</a:t>
            </a:r>
            <a:r>
              <a:rPr lang="hu-HU" sz="2800" dirty="0">
                <a:solidFill>
                  <a:srgbClr val="15A9A6"/>
                </a:solidFill>
              </a:rPr>
              <a:t> vs. Descriptive studies</a:t>
            </a:r>
          </a:p>
          <a:p>
            <a:endParaRPr lang="hu-HU" sz="2800" dirty="0">
              <a:solidFill>
                <a:srgbClr val="15A9A6"/>
              </a:solidFill>
            </a:endParaRPr>
          </a:p>
          <a:p>
            <a:endParaRPr lang="en-US" sz="2800" dirty="0">
              <a:solidFill>
                <a:srgbClr val="15A9A6"/>
              </a:solidFill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7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u-HU" altLang="hu-HU" sz="800" b="0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10.1016/S0140-6736(02)07283-5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rgbClr val="5757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4" descr="KÃ©ptalÃ¡lat a kÃ¶vetkezÅre: âstudy design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58" y="1341302"/>
            <a:ext cx="8316710" cy="51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églalap 18"/>
          <p:cNvSpPr/>
          <p:nvPr/>
        </p:nvSpPr>
        <p:spPr>
          <a:xfrm>
            <a:off x="0" y="6533183"/>
            <a:ext cx="3515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/>
              <a:t>https://irb.research.chop.edu/study-design</a:t>
            </a:r>
          </a:p>
        </p:txBody>
      </p:sp>
      <p:cxnSp>
        <p:nvCxnSpPr>
          <p:cNvPr id="5" name="Egyenes összekötő 4"/>
          <p:cNvCxnSpPr/>
          <p:nvPr/>
        </p:nvCxnSpPr>
        <p:spPr>
          <a:xfrm flipH="1">
            <a:off x="8525163" y="2938703"/>
            <a:ext cx="674255" cy="526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9199419" y="2941731"/>
            <a:ext cx="1357745" cy="5809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7687604" y="3522685"/>
            <a:ext cx="253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Population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9823700" y="3539611"/>
            <a:ext cx="253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Individual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0107078" y="3872806"/>
            <a:ext cx="2161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Case</a:t>
            </a:r>
            <a:r>
              <a:rPr lang="hu-HU" dirty="0"/>
              <a:t> </a:t>
            </a:r>
            <a:r>
              <a:rPr lang="hu-HU" dirty="0" err="1"/>
              <a:t>study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Case</a:t>
            </a:r>
            <a:r>
              <a:rPr lang="hu-HU" dirty="0"/>
              <a:t>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Cross-sectional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Survaillance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687604" y="3856191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Ecological</a:t>
            </a:r>
            <a:r>
              <a:rPr lang="hu-HU" dirty="0"/>
              <a:t> </a:t>
            </a:r>
            <a:r>
              <a:rPr lang="hu-HU" dirty="0" err="1"/>
              <a:t>study</a:t>
            </a:r>
            <a:endParaRPr lang="hu-HU" dirty="0"/>
          </a:p>
        </p:txBody>
      </p:sp>
      <p:sp>
        <p:nvSpPr>
          <p:cNvPr id="25" name="Ellipszis 24"/>
          <p:cNvSpPr/>
          <p:nvPr/>
        </p:nvSpPr>
        <p:spPr>
          <a:xfrm>
            <a:off x="3328002" y="3085892"/>
            <a:ext cx="6634631" cy="39533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cím 3"/>
          <p:cNvSpPr>
            <a:spLocks noGrp="1"/>
          </p:cNvSpPr>
          <p:nvPr>
            <p:ph type="subTitle" idx="4294967295"/>
          </p:nvPr>
        </p:nvSpPr>
        <p:spPr>
          <a:xfrm>
            <a:off x="2908257" y="1378867"/>
            <a:ext cx="8143523" cy="48973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u-HU" sz="3200" b="1" dirty="0" err="1"/>
              <a:t>Cohort</a:t>
            </a:r>
            <a:r>
              <a:rPr lang="hu-HU" sz="3200" b="1" dirty="0"/>
              <a:t> </a:t>
            </a:r>
            <a:r>
              <a:rPr lang="hu-HU" sz="3200" b="1" dirty="0" err="1"/>
              <a:t>studies</a:t>
            </a:r>
            <a:endParaRPr lang="hu-HU" sz="32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u-HU" altLang="hu-HU" sz="800" b="0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10.1016/S0140-6736(02)07283-5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rgbClr val="5757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KÃ©ptalÃ¡lat a kÃ¶vetkezÅre: âevidence based medicine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19" y="1868598"/>
            <a:ext cx="5448897" cy="42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gyenes összekötő nyíllal 9"/>
          <p:cNvCxnSpPr/>
          <p:nvPr/>
        </p:nvCxnSpPr>
        <p:spPr>
          <a:xfrm>
            <a:off x="5788528" y="4813298"/>
            <a:ext cx="238298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artalom helye 1"/>
          <p:cNvSpPr txBox="1">
            <a:spLocks/>
          </p:cNvSpPr>
          <p:nvPr/>
        </p:nvSpPr>
        <p:spPr>
          <a:xfrm>
            <a:off x="1058778" y="1816768"/>
            <a:ext cx="6570458" cy="273675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>
                <a:solidFill>
                  <a:srgbClr val="15A9A6"/>
                </a:solidFill>
              </a:rPr>
              <a:t>General </a:t>
            </a:r>
            <a:r>
              <a:rPr lang="hu-HU" b="1" dirty="0" err="1">
                <a:solidFill>
                  <a:srgbClr val="15A9A6"/>
                </a:solidFill>
              </a:rPr>
              <a:t>characterisctics</a:t>
            </a:r>
            <a:r>
              <a:rPr lang="hu-HU" b="1" dirty="0">
                <a:solidFill>
                  <a:srgbClr val="15A9A6"/>
                </a:solidFill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15A9A6"/>
                </a:solidFill>
              </a:rPr>
              <a:t>Synonim</a:t>
            </a:r>
            <a:r>
              <a:rPr lang="hu-HU" dirty="0">
                <a:solidFill>
                  <a:srgbClr val="15A9A6"/>
                </a:solidFill>
              </a:rPr>
              <a:t>: </a:t>
            </a:r>
            <a:r>
              <a:rPr lang="hu-HU" b="1" dirty="0" err="1">
                <a:solidFill>
                  <a:srgbClr val="15A9A6"/>
                </a:solidFill>
              </a:rPr>
              <a:t>follow-up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b="1" dirty="0" err="1">
                <a:solidFill>
                  <a:srgbClr val="15A9A6"/>
                </a:solidFill>
              </a:rPr>
              <a:t>studies</a:t>
            </a:r>
            <a:endParaRPr lang="hu-HU" b="1" dirty="0">
              <a:solidFill>
                <a:srgbClr val="15A9A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rgbClr val="15A9A6"/>
                </a:solidFill>
              </a:rPr>
              <a:t>Exposed</a:t>
            </a:r>
            <a:r>
              <a:rPr lang="hu-HU" b="1" dirty="0">
                <a:solidFill>
                  <a:srgbClr val="15A9A6"/>
                </a:solidFill>
              </a:rPr>
              <a:t> and </a:t>
            </a:r>
            <a:r>
              <a:rPr lang="hu-HU" b="1" dirty="0" err="1">
                <a:solidFill>
                  <a:srgbClr val="15A9A6"/>
                </a:solidFill>
              </a:rPr>
              <a:t>unexposed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dirty="0" err="1">
                <a:solidFill>
                  <a:srgbClr val="15A9A6"/>
                </a:solidFill>
              </a:rPr>
              <a:t>groups</a:t>
            </a:r>
            <a:endParaRPr lang="hu-HU" dirty="0">
              <a:solidFill>
                <a:srgbClr val="15A9A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5A9A6"/>
                </a:solidFill>
              </a:rPr>
              <a:t>T</a:t>
            </a:r>
            <a:r>
              <a:rPr lang="en-US" dirty="0">
                <a:solidFill>
                  <a:srgbClr val="15A9A6"/>
                </a:solidFill>
              </a:rPr>
              <a:t>rack people </a:t>
            </a:r>
            <a:r>
              <a:rPr lang="en-US" b="1" dirty="0">
                <a:solidFill>
                  <a:srgbClr val="15A9A6"/>
                </a:solidFill>
              </a:rPr>
              <a:t>forward</a:t>
            </a:r>
            <a:r>
              <a:rPr lang="en-US" dirty="0">
                <a:solidFill>
                  <a:srgbClr val="15A9A6"/>
                </a:solidFill>
              </a:rPr>
              <a:t> in time from exposure to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en-US" dirty="0">
                <a:solidFill>
                  <a:srgbClr val="15A9A6"/>
                </a:solidFill>
              </a:rPr>
              <a:t>outcome</a:t>
            </a:r>
            <a:endParaRPr lang="hu-HU" dirty="0">
              <a:solidFill>
                <a:srgbClr val="15A9A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5A9A6"/>
                </a:solidFill>
              </a:rPr>
              <a:t>May be mandatory as RCTs are </a:t>
            </a:r>
            <a:r>
              <a:rPr lang="hu-HU" b="1" dirty="0">
                <a:solidFill>
                  <a:srgbClr val="15A9A6"/>
                </a:solidFill>
              </a:rPr>
              <a:t>unethical</a:t>
            </a:r>
            <a:r>
              <a:rPr lang="hu-HU" dirty="0">
                <a:solidFill>
                  <a:srgbClr val="15A9A6"/>
                </a:solidFill>
              </a:rPr>
              <a:t> in certain settings (e.g. risk factors)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6"/>
          <a:srcRect l="48560" t="42963" r="25454" b="35892"/>
          <a:stretch/>
        </p:blipFill>
        <p:spPr>
          <a:xfrm>
            <a:off x="0" y="5007873"/>
            <a:ext cx="4158337" cy="190337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DF036CA-2332-4E42-B3FB-0AFEFA775B61}"/>
              </a:ext>
            </a:extLst>
          </p:cNvPr>
          <p:cNvSpPr/>
          <p:nvPr/>
        </p:nvSpPr>
        <p:spPr>
          <a:xfrm>
            <a:off x="3634245" y="4467841"/>
            <a:ext cx="3790243" cy="2207313"/>
          </a:xfrm>
          <a:prstGeom prst="wedgeRoundRectCallout">
            <a:avLst>
              <a:gd name="adj1" fmla="val -61660"/>
              <a:gd name="adj2" fmla="val 10877"/>
              <a:gd name="adj3" fmla="val 16667"/>
            </a:avLst>
          </a:prstGeom>
          <a:solidFill>
            <a:srgbClr val="15A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A793E-0B70-4D9C-91DE-273DA0680E60}"/>
              </a:ext>
            </a:extLst>
          </p:cNvPr>
          <p:cNvSpPr txBox="1"/>
          <p:nvPr/>
        </p:nvSpPr>
        <p:spPr>
          <a:xfrm>
            <a:off x="3798713" y="4792806"/>
            <a:ext cx="3556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term cohort has military, not medical, roots. A cohort</a:t>
            </a:r>
          </a:p>
          <a:p>
            <a:r>
              <a:rPr lang="en-US" b="1" dirty="0">
                <a:solidFill>
                  <a:schemeClr val="bg1"/>
                </a:solidFill>
              </a:rPr>
              <a:t>was a 300–600-man unit in the Roman army; ten cohorts</a:t>
            </a:r>
          </a:p>
          <a:p>
            <a:r>
              <a:rPr lang="en-US" b="1" dirty="0">
                <a:solidFill>
                  <a:schemeClr val="bg1"/>
                </a:solidFill>
              </a:rPr>
              <a:t>formed a legion</a:t>
            </a:r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49790" y="1711104"/>
            <a:ext cx="103209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rgbClr val="15A9A6"/>
                </a:solidFill>
              </a:rPr>
              <a:t>We will </a:t>
            </a:r>
            <a:r>
              <a:rPr lang="en-US" sz="2400" b="1" u="sng" dirty="0" smtClean="0">
                <a:solidFill>
                  <a:srgbClr val="15A9A6"/>
                </a:solidFill>
              </a:rPr>
              <a:t>cover</a:t>
            </a:r>
            <a:r>
              <a:rPr lang="hu-HU" sz="2400" b="1" u="sng" dirty="0" smtClean="0">
                <a:solidFill>
                  <a:srgbClr val="15A9A6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endParaRPr lang="hu-HU" sz="2400" dirty="0">
              <a:solidFill>
                <a:srgbClr val="15A9A6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400" dirty="0" smtClean="0">
                <a:solidFill>
                  <a:srgbClr val="15A9A6"/>
                </a:solidFill>
              </a:rPr>
              <a:t>1.</a:t>
            </a:r>
            <a:r>
              <a:rPr lang="en-US" sz="2400" dirty="0" smtClean="0">
                <a:solidFill>
                  <a:srgbClr val="15A9A6"/>
                </a:solidFill>
              </a:rPr>
              <a:t>descriptive studies</a:t>
            </a:r>
            <a:r>
              <a:rPr lang="hu-HU" sz="2400" dirty="0" smtClean="0">
                <a:solidFill>
                  <a:srgbClr val="15A9A6"/>
                </a:solidFill>
              </a:rPr>
              <a:t> – Benedek </a:t>
            </a:r>
            <a:r>
              <a:rPr lang="hu-HU" sz="2400" dirty="0" err="1" smtClean="0">
                <a:solidFill>
                  <a:srgbClr val="15A9A6"/>
                </a:solidFill>
              </a:rPr>
              <a:t>Tinusz</a:t>
            </a:r>
            <a:endParaRPr lang="hu-HU" sz="2400" dirty="0" smtClean="0">
              <a:solidFill>
                <a:srgbClr val="15A9A6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400" dirty="0" smtClean="0">
                <a:solidFill>
                  <a:srgbClr val="15A9A6"/>
                </a:solidFill>
              </a:rPr>
              <a:t>2. </a:t>
            </a:r>
            <a:r>
              <a:rPr lang="hu-HU" sz="2400" dirty="0" err="1" smtClean="0">
                <a:solidFill>
                  <a:srgbClr val="15A9A6"/>
                </a:solidFill>
              </a:rPr>
              <a:t>Analytical</a:t>
            </a:r>
            <a:r>
              <a:rPr lang="hu-HU" sz="2400" dirty="0" smtClean="0">
                <a:solidFill>
                  <a:srgbClr val="15A9A6"/>
                </a:solidFill>
              </a:rPr>
              <a:t> </a:t>
            </a:r>
            <a:r>
              <a:rPr lang="hu-HU" sz="2400" dirty="0" err="1" smtClean="0">
                <a:solidFill>
                  <a:srgbClr val="15A9A6"/>
                </a:solidFill>
              </a:rPr>
              <a:t>studies</a:t>
            </a:r>
            <a:r>
              <a:rPr lang="hu-HU" sz="2400" dirty="0" smtClean="0">
                <a:solidFill>
                  <a:srgbClr val="15A9A6"/>
                </a:solidFill>
              </a:rPr>
              <a:t>: </a:t>
            </a:r>
            <a:r>
              <a:rPr lang="en-US" sz="2400" dirty="0" smtClean="0">
                <a:solidFill>
                  <a:srgbClr val="15A9A6"/>
                </a:solidFill>
              </a:rPr>
              <a:t>cohort </a:t>
            </a:r>
            <a:r>
              <a:rPr lang="en-US" sz="2400" dirty="0">
                <a:solidFill>
                  <a:srgbClr val="15A9A6"/>
                </a:solidFill>
              </a:rPr>
              <a:t>studies, </a:t>
            </a:r>
            <a:r>
              <a:rPr lang="en-US" sz="2400" dirty="0" smtClean="0">
                <a:solidFill>
                  <a:srgbClr val="15A9A6"/>
                </a:solidFill>
              </a:rPr>
              <a:t>case</a:t>
            </a:r>
            <a:r>
              <a:rPr lang="hu-HU" sz="2400" dirty="0" smtClean="0">
                <a:solidFill>
                  <a:srgbClr val="15A9A6"/>
                </a:solidFill>
              </a:rPr>
              <a:t>-</a:t>
            </a:r>
            <a:r>
              <a:rPr lang="en-US" sz="2400" dirty="0" smtClean="0">
                <a:solidFill>
                  <a:srgbClr val="15A9A6"/>
                </a:solidFill>
              </a:rPr>
              <a:t>control studies</a:t>
            </a:r>
            <a:r>
              <a:rPr lang="hu-HU" sz="2400" dirty="0" smtClean="0">
                <a:solidFill>
                  <a:srgbClr val="15A9A6"/>
                </a:solidFill>
              </a:rPr>
              <a:t> -  Dániel Pécsi</a:t>
            </a:r>
          </a:p>
          <a:p>
            <a:pPr>
              <a:lnSpc>
                <a:spcPct val="150000"/>
              </a:lnSpc>
            </a:pPr>
            <a:r>
              <a:rPr lang="hu-HU" sz="2400" dirty="0" smtClean="0">
                <a:solidFill>
                  <a:srgbClr val="15A9A6"/>
                </a:solidFill>
              </a:rPr>
              <a:t>3. </a:t>
            </a:r>
            <a:r>
              <a:rPr lang="en-US" sz="2400" dirty="0" smtClean="0">
                <a:solidFill>
                  <a:srgbClr val="15A9A6"/>
                </a:solidFill>
              </a:rPr>
              <a:t>Bias</a:t>
            </a:r>
            <a:r>
              <a:rPr lang="hu-HU" sz="2400" dirty="0" smtClean="0">
                <a:solidFill>
                  <a:srgbClr val="15A9A6"/>
                </a:solidFill>
              </a:rPr>
              <a:t> </a:t>
            </a:r>
            <a:r>
              <a:rPr lang="hu-HU" sz="2400" dirty="0" err="1" smtClean="0">
                <a:solidFill>
                  <a:srgbClr val="15A9A6"/>
                </a:solidFill>
              </a:rPr>
              <a:t>in</a:t>
            </a:r>
            <a:r>
              <a:rPr lang="hu-HU" sz="2400" dirty="0" smtClean="0">
                <a:solidFill>
                  <a:srgbClr val="15A9A6"/>
                </a:solidFill>
              </a:rPr>
              <a:t> </a:t>
            </a:r>
            <a:r>
              <a:rPr lang="hu-HU" sz="2400" dirty="0" err="1" smtClean="0">
                <a:solidFill>
                  <a:srgbClr val="15A9A6"/>
                </a:solidFill>
              </a:rPr>
              <a:t>observational</a:t>
            </a:r>
            <a:r>
              <a:rPr lang="hu-HU" sz="2400" dirty="0" smtClean="0">
                <a:solidFill>
                  <a:srgbClr val="15A9A6"/>
                </a:solidFill>
              </a:rPr>
              <a:t> </a:t>
            </a:r>
            <a:r>
              <a:rPr lang="hu-HU" sz="2400" dirty="0" err="1" smtClean="0">
                <a:solidFill>
                  <a:srgbClr val="15A9A6"/>
                </a:solidFill>
              </a:rPr>
              <a:t>studies</a:t>
            </a:r>
            <a:r>
              <a:rPr lang="hu-HU" sz="2400" dirty="0">
                <a:solidFill>
                  <a:srgbClr val="15A9A6"/>
                </a:solidFill>
              </a:rPr>
              <a:t> </a:t>
            </a:r>
            <a:r>
              <a:rPr lang="hu-HU" sz="2400" dirty="0" smtClean="0">
                <a:solidFill>
                  <a:srgbClr val="15A9A6"/>
                </a:solidFill>
              </a:rPr>
              <a:t>– Zsolt Szakács</a:t>
            </a:r>
            <a:endParaRPr lang="hu-HU" sz="2400" dirty="0">
              <a:solidFill>
                <a:srgbClr val="15A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cím 3"/>
          <p:cNvSpPr>
            <a:spLocks noGrp="1"/>
          </p:cNvSpPr>
          <p:nvPr>
            <p:ph type="subTitle" idx="4294967295"/>
          </p:nvPr>
        </p:nvSpPr>
        <p:spPr>
          <a:xfrm>
            <a:off x="-772125" y="1371199"/>
            <a:ext cx="8143523" cy="48973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u-HU" sz="3200" b="1" dirty="0" err="1"/>
              <a:t>Cohort</a:t>
            </a:r>
            <a:r>
              <a:rPr lang="hu-HU" sz="3200" b="1" dirty="0"/>
              <a:t> </a:t>
            </a:r>
            <a:r>
              <a:rPr lang="hu-HU" sz="3200" b="1" dirty="0" err="1"/>
              <a:t>studies</a:t>
            </a:r>
            <a:endParaRPr lang="hu-HU" sz="32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u-HU" altLang="hu-HU" sz="800" b="0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10.1016/S0140-6736(02)07283-5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rgbClr val="5757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/>
          <a:srcRect l="48864" t="33266" r="25530" b="29024"/>
          <a:stretch/>
        </p:blipFill>
        <p:spPr>
          <a:xfrm>
            <a:off x="6606747" y="1523697"/>
            <a:ext cx="4947944" cy="409888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864018" y="2184096"/>
            <a:ext cx="53879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rgbClr val="15A9A6"/>
                </a:solidFill>
              </a:rPr>
              <a:t>Fo</a:t>
            </a:r>
            <a:r>
              <a:rPr lang="en-US" sz="2400" dirty="0" err="1">
                <a:solidFill>
                  <a:srgbClr val="15A9A6"/>
                </a:solidFill>
              </a:rPr>
              <a:t>llows</a:t>
            </a:r>
            <a:r>
              <a:rPr lang="en-US" sz="2400" dirty="0">
                <a:solidFill>
                  <a:srgbClr val="15A9A6"/>
                </a:solidFill>
              </a:rPr>
              <a:t>-up two or more groups from </a:t>
            </a:r>
            <a:r>
              <a:rPr lang="en-US" sz="2400" b="1" dirty="0">
                <a:solidFill>
                  <a:srgbClr val="15A9A6"/>
                </a:solidFill>
              </a:rPr>
              <a:t>exposure to outcome</a:t>
            </a:r>
            <a:endParaRPr lang="hu-HU" sz="2400" b="1" dirty="0">
              <a:solidFill>
                <a:srgbClr val="15A9A6"/>
              </a:solidFill>
            </a:endParaRPr>
          </a:p>
          <a:p>
            <a:endParaRPr lang="hu-HU" sz="2400" dirty="0">
              <a:solidFill>
                <a:srgbClr val="15A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15A9A6"/>
                </a:solidFill>
              </a:rPr>
              <a:t>C</a:t>
            </a:r>
            <a:r>
              <a:rPr lang="en-US" sz="2400" dirty="0" err="1">
                <a:solidFill>
                  <a:srgbClr val="15A9A6"/>
                </a:solidFill>
              </a:rPr>
              <a:t>ohort</a:t>
            </a:r>
            <a:r>
              <a:rPr lang="en-US" sz="2400" dirty="0">
                <a:solidFill>
                  <a:srgbClr val="15A9A6"/>
                </a:solidFill>
              </a:rPr>
              <a:t> study moves in the same direction, although </a:t>
            </a:r>
            <a:r>
              <a:rPr lang="en-US" sz="2400" b="1" dirty="0">
                <a:solidFill>
                  <a:srgbClr val="15A9A6"/>
                </a:solidFill>
              </a:rPr>
              <a:t>gathering data</a:t>
            </a:r>
            <a:r>
              <a:rPr lang="en-US" sz="2400" dirty="0">
                <a:solidFill>
                  <a:srgbClr val="15A9A6"/>
                </a:solidFill>
              </a:rPr>
              <a:t> might not</a:t>
            </a:r>
            <a:r>
              <a:rPr lang="hu-HU" sz="2400" dirty="0">
                <a:solidFill>
                  <a:srgbClr val="15A9A6"/>
                </a:solidFill>
              </a:rPr>
              <a:t>:</a:t>
            </a:r>
          </a:p>
          <a:p>
            <a:endParaRPr lang="hu-HU" sz="2400" dirty="0">
              <a:solidFill>
                <a:srgbClr val="15A9A6"/>
              </a:solidFill>
            </a:endParaRPr>
          </a:p>
          <a:p>
            <a:r>
              <a:rPr lang="hu-HU" sz="2400" b="1" dirty="0">
                <a:solidFill>
                  <a:srgbClr val="15A9A6"/>
                </a:solidFill>
              </a:rPr>
              <a:t>1. prospective / concurrent cohort</a:t>
            </a:r>
          </a:p>
          <a:p>
            <a:r>
              <a:rPr lang="hu-HU" sz="2400" b="1" dirty="0">
                <a:solidFill>
                  <a:srgbClr val="15A9A6"/>
                </a:solidFill>
              </a:rPr>
              <a:t>2. retrospective cohort</a:t>
            </a:r>
          </a:p>
          <a:p>
            <a:r>
              <a:rPr lang="hu-HU" sz="2400" b="1" dirty="0">
                <a:solidFill>
                  <a:srgbClr val="15A9A6"/>
                </a:solidFill>
              </a:rPr>
              <a:t>3. ambidirectional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4C6DE-FF84-4BC6-AEF4-68C24A625FD8}"/>
              </a:ext>
            </a:extLst>
          </p:cNvPr>
          <p:cNvSpPr txBox="1"/>
          <p:nvPr/>
        </p:nvSpPr>
        <p:spPr>
          <a:xfrm>
            <a:off x="8506477" y="1537765"/>
            <a:ext cx="1148483" cy="646331"/>
          </a:xfrm>
          <a:prstGeom prst="rect">
            <a:avLst/>
          </a:prstGeom>
          <a:solidFill>
            <a:srgbClr val="15A9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IVF vs. Non-IVF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8E2A3-1117-456C-BFF1-D74A2A132140}"/>
              </a:ext>
            </a:extLst>
          </p:cNvPr>
          <p:cNvSpPr txBox="1"/>
          <p:nvPr/>
        </p:nvSpPr>
        <p:spPr>
          <a:xfrm>
            <a:off x="10406207" y="1523697"/>
            <a:ext cx="1148483" cy="646331"/>
          </a:xfrm>
          <a:prstGeom prst="rect">
            <a:avLst/>
          </a:prstGeom>
          <a:solidFill>
            <a:srgbClr val="15A9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Multiple birth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F357E-B9B7-449D-ACD0-9648C3F15E1B}"/>
              </a:ext>
            </a:extLst>
          </p:cNvPr>
          <p:cNvSpPr txBox="1"/>
          <p:nvPr/>
        </p:nvSpPr>
        <p:spPr>
          <a:xfrm>
            <a:off x="6606747" y="2392451"/>
            <a:ext cx="1148483" cy="646331"/>
          </a:xfrm>
          <a:prstGeom prst="rect">
            <a:avLst/>
          </a:prstGeom>
          <a:solidFill>
            <a:srgbClr val="15A9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IVF vs. Non-IVF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75B12-87B7-4ED4-B7F0-E6DAE7C5765B}"/>
              </a:ext>
            </a:extLst>
          </p:cNvPr>
          <p:cNvSpPr txBox="1"/>
          <p:nvPr/>
        </p:nvSpPr>
        <p:spPr>
          <a:xfrm>
            <a:off x="8291364" y="2392451"/>
            <a:ext cx="1148483" cy="646331"/>
          </a:xfrm>
          <a:prstGeom prst="rect">
            <a:avLst/>
          </a:prstGeom>
          <a:solidFill>
            <a:srgbClr val="15A9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Multiple birth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7ABC65-6715-4733-93C5-B1CFA6C2116D}"/>
              </a:ext>
            </a:extLst>
          </p:cNvPr>
          <p:cNvSpPr txBox="1"/>
          <p:nvPr/>
        </p:nvSpPr>
        <p:spPr>
          <a:xfrm>
            <a:off x="6606746" y="3573141"/>
            <a:ext cx="1148483" cy="646331"/>
          </a:xfrm>
          <a:prstGeom prst="rect">
            <a:avLst/>
          </a:prstGeom>
          <a:solidFill>
            <a:srgbClr val="15A9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IVF vs. Non-IVF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030627-B7F6-47C8-9682-E6F841233C4C}"/>
              </a:ext>
            </a:extLst>
          </p:cNvPr>
          <p:cNvSpPr txBox="1"/>
          <p:nvPr/>
        </p:nvSpPr>
        <p:spPr>
          <a:xfrm>
            <a:off x="8506477" y="4537382"/>
            <a:ext cx="1148483" cy="646331"/>
          </a:xfrm>
          <a:prstGeom prst="rect">
            <a:avLst/>
          </a:prstGeom>
          <a:solidFill>
            <a:srgbClr val="15A9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Multiple birth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88B171-780E-4FD0-B316-AD84D7E6F60A}"/>
              </a:ext>
            </a:extLst>
          </p:cNvPr>
          <p:cNvSpPr txBox="1"/>
          <p:nvPr/>
        </p:nvSpPr>
        <p:spPr>
          <a:xfrm>
            <a:off x="10253808" y="3573141"/>
            <a:ext cx="1300881" cy="646331"/>
          </a:xfrm>
          <a:prstGeom prst="rect">
            <a:avLst/>
          </a:prstGeom>
          <a:solidFill>
            <a:srgbClr val="15A9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Ovarian carcinoma</a:t>
            </a:r>
            <a:endParaRPr lang="en-US" dirty="0"/>
          </a:p>
        </p:txBody>
      </p:sp>
      <p:sp>
        <p:nvSpPr>
          <p:cNvPr id="16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12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cím 3"/>
          <p:cNvSpPr>
            <a:spLocks noGrp="1"/>
          </p:cNvSpPr>
          <p:nvPr>
            <p:ph type="subTitle" idx="4294967295"/>
          </p:nvPr>
        </p:nvSpPr>
        <p:spPr>
          <a:xfrm>
            <a:off x="2343215" y="1291786"/>
            <a:ext cx="8143523" cy="48973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u-HU" sz="3200" b="1" dirty="0" err="1"/>
              <a:t>Cohort</a:t>
            </a:r>
            <a:r>
              <a:rPr lang="hu-HU" sz="3200" b="1" dirty="0"/>
              <a:t> </a:t>
            </a:r>
            <a:r>
              <a:rPr lang="hu-HU" sz="3200" b="1" dirty="0" err="1"/>
              <a:t>studies</a:t>
            </a:r>
            <a:endParaRPr lang="hu-HU" sz="32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u-HU" altLang="hu-HU" sz="800" b="0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10.1016/S0140-6736(02)07283-5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rgbClr val="5757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 descr="KÃ©ptalÃ¡lat a kÃ¶vetkezÅre: âevidence based medicine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17" y="1781517"/>
            <a:ext cx="5448897" cy="42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nyíllal 6"/>
          <p:cNvCxnSpPr/>
          <p:nvPr/>
        </p:nvCxnSpPr>
        <p:spPr>
          <a:xfrm>
            <a:off x="6582048" y="4743864"/>
            <a:ext cx="238298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1"/>
          <p:cNvSpPr txBox="1">
            <a:spLocks/>
          </p:cNvSpPr>
          <p:nvPr/>
        </p:nvSpPr>
        <p:spPr>
          <a:xfrm>
            <a:off x="918384" y="1755897"/>
            <a:ext cx="7713400" cy="273675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b="1" dirty="0">
                <a:solidFill>
                  <a:srgbClr val="15A9A6"/>
                </a:solidFill>
              </a:rPr>
              <a:t>Advantages: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15A9A6"/>
                </a:solidFill>
              </a:rPr>
              <a:t>best way to ascertain both the </a:t>
            </a:r>
            <a:r>
              <a:rPr lang="en-US" sz="2400" b="1" dirty="0">
                <a:solidFill>
                  <a:srgbClr val="15A9A6"/>
                </a:solidFill>
              </a:rPr>
              <a:t>incidence</a:t>
            </a:r>
            <a:r>
              <a:rPr lang="en-US" sz="2400" dirty="0">
                <a:solidFill>
                  <a:srgbClr val="15A9A6"/>
                </a:solidFill>
              </a:rPr>
              <a:t> and </a:t>
            </a:r>
            <a:r>
              <a:rPr lang="en-US" sz="2400" b="1" dirty="0">
                <a:solidFill>
                  <a:srgbClr val="15A9A6"/>
                </a:solidFill>
              </a:rPr>
              <a:t>natural</a:t>
            </a:r>
            <a:r>
              <a:rPr lang="hu-HU" sz="2400" b="1" dirty="0">
                <a:solidFill>
                  <a:srgbClr val="15A9A6"/>
                </a:solidFill>
              </a:rPr>
              <a:t> </a:t>
            </a:r>
            <a:r>
              <a:rPr lang="en-US" sz="2400" b="1" dirty="0">
                <a:solidFill>
                  <a:srgbClr val="15A9A6"/>
                </a:solidFill>
              </a:rPr>
              <a:t>history </a:t>
            </a:r>
            <a:r>
              <a:rPr lang="en-US" sz="2400" dirty="0">
                <a:solidFill>
                  <a:srgbClr val="15A9A6"/>
                </a:solidFill>
              </a:rPr>
              <a:t>of a disorder</a:t>
            </a:r>
            <a:endParaRPr lang="hu-HU" sz="2400" dirty="0">
              <a:solidFill>
                <a:srgbClr val="15A9A6"/>
              </a:solidFill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15A9A6"/>
                </a:solidFill>
              </a:rPr>
              <a:t>useful in investigation of </a:t>
            </a:r>
            <a:r>
              <a:rPr lang="en-US" sz="2400" b="1" dirty="0">
                <a:solidFill>
                  <a:srgbClr val="15A9A6"/>
                </a:solidFill>
              </a:rPr>
              <a:t>multiple</a:t>
            </a:r>
            <a:r>
              <a:rPr lang="hu-HU" sz="2400" b="1" dirty="0">
                <a:solidFill>
                  <a:srgbClr val="15A9A6"/>
                </a:solidFill>
              </a:rPr>
              <a:t> </a:t>
            </a:r>
            <a:r>
              <a:rPr lang="en-US" sz="2400" b="1" dirty="0">
                <a:solidFill>
                  <a:srgbClr val="15A9A6"/>
                </a:solidFill>
              </a:rPr>
              <a:t>outcomes</a:t>
            </a:r>
            <a:endParaRPr lang="hu-HU" sz="2400" b="1" dirty="0">
              <a:solidFill>
                <a:srgbClr val="15A9A6"/>
              </a:solidFill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15A9A6"/>
                </a:solidFill>
              </a:rPr>
              <a:t>useful in the study of </a:t>
            </a:r>
            <a:r>
              <a:rPr lang="en-US" sz="2400" b="1" dirty="0">
                <a:solidFill>
                  <a:srgbClr val="15A9A6"/>
                </a:solidFill>
              </a:rPr>
              <a:t>rare</a:t>
            </a:r>
            <a:r>
              <a:rPr lang="hu-HU" sz="2400" b="1" dirty="0">
                <a:solidFill>
                  <a:srgbClr val="15A9A6"/>
                </a:solidFill>
              </a:rPr>
              <a:t> </a:t>
            </a:r>
            <a:r>
              <a:rPr lang="en-US" sz="2400" b="1" dirty="0">
                <a:solidFill>
                  <a:srgbClr val="15A9A6"/>
                </a:solidFill>
              </a:rPr>
              <a:t>exposures</a:t>
            </a:r>
            <a:r>
              <a:rPr lang="hu-HU" sz="2400" b="1" dirty="0">
                <a:solidFill>
                  <a:srgbClr val="15A9A6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hu-HU" sz="2400" dirty="0">
                <a:solidFill>
                  <a:srgbClr val="15A9A6"/>
                </a:solidFill>
              </a:rPr>
              <a:t>-   more </a:t>
            </a:r>
            <a:r>
              <a:rPr lang="hu-HU" sz="2400" b="1" dirty="0">
                <a:solidFill>
                  <a:srgbClr val="15A9A6"/>
                </a:solidFill>
              </a:rPr>
              <a:t>accurate data collection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hu-HU" sz="2400" dirty="0">
                <a:solidFill>
                  <a:srgbClr val="15A9A6"/>
                </a:solidFill>
              </a:rPr>
              <a:t>can strongly </a:t>
            </a:r>
            <a:r>
              <a:rPr lang="hu-HU" sz="2400" b="1" dirty="0">
                <a:solidFill>
                  <a:srgbClr val="15A9A6"/>
                </a:solidFill>
              </a:rPr>
              <a:t>suggest causality</a:t>
            </a:r>
            <a:endParaRPr lang="hu-HU" sz="2400" dirty="0">
              <a:solidFill>
                <a:srgbClr val="FF0000"/>
              </a:solidFill>
            </a:endParaRPr>
          </a:p>
          <a:p>
            <a:pPr algn="l"/>
            <a:endParaRPr lang="hu-HU" sz="2400" dirty="0">
              <a:solidFill>
                <a:srgbClr val="15A9A6"/>
              </a:solidFill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237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3"/>
          <p:cNvSpPr>
            <a:spLocks noGrp="1"/>
          </p:cNvSpPr>
          <p:nvPr>
            <p:ph type="subTitle" idx="4294967295"/>
          </p:nvPr>
        </p:nvSpPr>
        <p:spPr>
          <a:xfrm>
            <a:off x="1635378" y="1412236"/>
            <a:ext cx="8143523" cy="48973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u-HU" sz="3200" b="1" dirty="0" err="1"/>
              <a:t>Cohort</a:t>
            </a:r>
            <a:r>
              <a:rPr lang="hu-HU" sz="3200" b="1" dirty="0"/>
              <a:t> </a:t>
            </a:r>
            <a:r>
              <a:rPr lang="hu-HU" sz="3200" b="1" dirty="0" err="1"/>
              <a:t>studies</a:t>
            </a:r>
            <a:endParaRPr lang="hu-HU" sz="32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68636" y="2075322"/>
            <a:ext cx="101683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err="1">
                <a:solidFill>
                  <a:srgbClr val="15A9A6"/>
                </a:solidFill>
              </a:rPr>
              <a:t>Disadvantages</a:t>
            </a:r>
            <a:r>
              <a:rPr lang="hu-HU" sz="2800" b="1" dirty="0">
                <a:solidFill>
                  <a:srgbClr val="15A9A6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800" dirty="0">
                <a:solidFill>
                  <a:srgbClr val="15A9A6"/>
                </a:solidFill>
              </a:rPr>
              <a:t>Selection bias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15A9A6"/>
                </a:solidFill>
              </a:rPr>
              <a:t>is not </a:t>
            </a:r>
            <a:r>
              <a:rPr lang="en-US" sz="2800" dirty="0" err="1">
                <a:solidFill>
                  <a:srgbClr val="15A9A6"/>
                </a:solidFill>
              </a:rPr>
              <a:t>optim</a:t>
            </a:r>
            <a:r>
              <a:rPr lang="hu-HU" sz="2800" dirty="0">
                <a:solidFill>
                  <a:srgbClr val="15A9A6"/>
                </a:solidFill>
              </a:rPr>
              <a:t>al</a:t>
            </a:r>
            <a:r>
              <a:rPr lang="en-US" sz="2800" dirty="0">
                <a:solidFill>
                  <a:srgbClr val="15A9A6"/>
                </a:solidFill>
              </a:rPr>
              <a:t> for rare diseases</a:t>
            </a:r>
            <a:r>
              <a:rPr lang="hu-HU" sz="2800" dirty="0">
                <a:solidFill>
                  <a:srgbClr val="15A9A6"/>
                </a:solidFill>
              </a:rPr>
              <a:t> (outcomes)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800" dirty="0">
                <a:solidFill>
                  <a:srgbClr val="15A9A6"/>
                </a:solidFill>
              </a:rPr>
              <a:t>Loss to follow-up (non-differential!)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800" dirty="0">
                <a:solidFill>
                  <a:srgbClr val="15A9A6"/>
                </a:solidFill>
              </a:rPr>
              <a:t>Expensive (follow-up)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800" dirty="0">
                <a:solidFill>
                  <a:srgbClr val="15A9A6"/>
                </a:solidFill>
              </a:rPr>
              <a:t>Time-consuming (follow-up)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AFE5FA-12C0-4BB7-A8D3-F436F6A33C48}"/>
              </a:ext>
            </a:extLst>
          </p:cNvPr>
          <p:cNvSpPr/>
          <p:nvPr/>
        </p:nvSpPr>
        <p:spPr>
          <a:xfrm>
            <a:off x="0" y="6487755"/>
            <a:ext cx="505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https://catalogofbias.org/biases/selection-bias/</a:t>
            </a: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19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2041" y="398381"/>
            <a:ext cx="7207917" cy="378235"/>
          </a:xfrm>
        </p:spPr>
        <p:txBody>
          <a:bodyPr/>
          <a:lstStyle/>
          <a:p>
            <a:r>
              <a:rPr lang="hu-HU" sz="2800" b="1" dirty="0" err="1"/>
              <a:t>Features</a:t>
            </a:r>
            <a:r>
              <a:rPr lang="hu-HU" sz="2800" b="1" dirty="0"/>
              <a:t> </a:t>
            </a:r>
            <a:r>
              <a:rPr lang="hu-HU" sz="2800" b="1" dirty="0" err="1"/>
              <a:t>to</a:t>
            </a:r>
            <a:r>
              <a:rPr lang="hu-HU" sz="2800" b="1" dirty="0"/>
              <a:t> </a:t>
            </a:r>
            <a:r>
              <a:rPr lang="hu-HU" sz="2800" b="1" dirty="0" err="1"/>
              <a:t>look</a:t>
            </a:r>
            <a:r>
              <a:rPr lang="hu-HU" sz="2800" b="1" dirty="0"/>
              <a:t> </a:t>
            </a:r>
            <a:r>
              <a:rPr lang="hu-HU" sz="2800" b="1" dirty="0" err="1"/>
              <a:t>for</a:t>
            </a:r>
            <a:r>
              <a:rPr lang="hu-HU" sz="2800" b="1" dirty="0"/>
              <a:t> </a:t>
            </a:r>
            <a:r>
              <a:rPr lang="hu-HU" sz="2800" b="1" dirty="0" err="1"/>
              <a:t>in</a:t>
            </a:r>
            <a:r>
              <a:rPr lang="hu-HU" sz="2800" b="1" dirty="0"/>
              <a:t> a </a:t>
            </a:r>
            <a:r>
              <a:rPr lang="hu-HU" sz="2800" b="1" dirty="0" err="1"/>
              <a:t>cohort</a:t>
            </a:r>
            <a:r>
              <a:rPr lang="hu-HU" sz="2800" b="1" dirty="0"/>
              <a:t> </a:t>
            </a:r>
            <a:r>
              <a:rPr lang="hu-HU" sz="2800" b="1" dirty="0" err="1"/>
              <a:t>study</a:t>
            </a:r>
            <a:endParaRPr lang="hu-HU" sz="28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/>
          <a:stretch/>
        </p:blipFill>
        <p:spPr>
          <a:xfrm>
            <a:off x="3346315" y="1293005"/>
            <a:ext cx="5596398" cy="5535811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1BF26AD-C1BF-4F15-8437-550A4B564AD7}"/>
              </a:ext>
            </a:extLst>
          </p:cNvPr>
          <p:cNvSpPr/>
          <p:nvPr/>
        </p:nvSpPr>
        <p:spPr>
          <a:xfrm>
            <a:off x="8046719" y="168812"/>
            <a:ext cx="3798277" cy="1516642"/>
          </a:xfrm>
          <a:prstGeom prst="wedgeEllipseCallout">
            <a:avLst>
              <a:gd name="adj1" fmla="val -50135"/>
              <a:gd name="adj2" fmla="val 50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W</a:t>
            </a:r>
            <a:r>
              <a:rPr lang="en-US" sz="1200" dirty="0"/>
              <a:t>omen who have had a tubal </a:t>
            </a:r>
            <a:r>
              <a:rPr lang="en-US" sz="1200" dirty="0" err="1"/>
              <a:t>sterilisation</a:t>
            </a:r>
            <a:endParaRPr lang="en-US" sz="1200" dirty="0"/>
          </a:p>
          <a:p>
            <a:pPr algn="ctr"/>
            <a:r>
              <a:rPr lang="en-US" sz="1200" dirty="0"/>
              <a:t>operation have almost no risk of salpingitis,</a:t>
            </a:r>
            <a:r>
              <a:rPr lang="hu-HU" sz="1200" dirty="0"/>
              <a:t> e.g. </a:t>
            </a:r>
            <a:r>
              <a:rPr lang="en-US" sz="1200" dirty="0"/>
              <a:t>they should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not be included </a:t>
            </a:r>
            <a:r>
              <a:rPr lang="en-US" sz="1200" dirty="0"/>
              <a:t>in cohort studies of pelvic inflammatory</a:t>
            </a:r>
          </a:p>
          <a:p>
            <a:pPr algn="ctr"/>
            <a:r>
              <a:rPr lang="en-US" sz="1200" dirty="0"/>
              <a:t>disease.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9B86943-3458-480A-8A9D-5B67972F946E}"/>
              </a:ext>
            </a:extLst>
          </p:cNvPr>
          <p:cNvSpPr/>
          <p:nvPr/>
        </p:nvSpPr>
        <p:spPr>
          <a:xfrm>
            <a:off x="-898" y="168812"/>
            <a:ext cx="4024258" cy="1708494"/>
          </a:xfrm>
          <a:prstGeom prst="wedgeEllipseCallout">
            <a:avLst>
              <a:gd name="adj1" fmla="val 43199"/>
              <a:gd name="adj2" fmla="val 58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M</a:t>
            </a:r>
            <a:r>
              <a:rPr lang="en-US" sz="1200" dirty="0" err="1"/>
              <a:t>inimum</a:t>
            </a:r>
            <a:r>
              <a:rPr lang="en-US" sz="1200" dirty="0"/>
              <a:t> exposure might</a:t>
            </a:r>
          </a:p>
          <a:p>
            <a:pPr algn="ctr"/>
            <a:r>
              <a:rPr lang="en-US" sz="1200" dirty="0"/>
              <a:t>have to be 1</a:t>
            </a:r>
            <a:r>
              <a:rPr lang="hu-HU" sz="1200" dirty="0"/>
              <a:t>4</a:t>
            </a:r>
            <a:r>
              <a:rPr lang="en-US" sz="1200" dirty="0"/>
              <a:t> cigarettes per day or less,18.</a:t>
            </a:r>
            <a:r>
              <a:rPr lang="hu-HU" sz="1200" dirty="0"/>
              <a:t>  </a:t>
            </a:r>
            <a:r>
              <a:rPr lang="en-US" sz="1200" dirty="0"/>
              <a:t>Definition of exposure levels</a:t>
            </a:r>
            <a:r>
              <a:rPr lang="hu-HU" sz="1200" dirty="0"/>
              <a:t> </a:t>
            </a:r>
            <a:r>
              <a:rPr lang="en-US" sz="1200" dirty="0"/>
              <a:t>in this</a:t>
            </a:r>
          </a:p>
          <a:p>
            <a:pPr algn="ctr"/>
            <a:r>
              <a:rPr lang="en-US" sz="1200" dirty="0"/>
              <a:t>way can result i</a:t>
            </a:r>
            <a:r>
              <a:rPr lang="en-US" sz="1200" b="1" dirty="0"/>
              <a:t>n </a:t>
            </a:r>
            <a:r>
              <a:rPr lang="en-US" sz="1200" b="1" dirty="0">
                <a:solidFill>
                  <a:srgbClr val="FF0000"/>
                </a:solidFill>
              </a:rPr>
              <a:t>more than two groups</a:t>
            </a:r>
            <a:r>
              <a:rPr lang="en-US" sz="1200" dirty="0"/>
              <a:t>—</a:t>
            </a:r>
            <a:r>
              <a:rPr lang="en-US" sz="1200" dirty="0" err="1"/>
              <a:t>eg</a:t>
            </a:r>
            <a:r>
              <a:rPr lang="en-US" sz="1200" dirty="0"/>
              <a:t>, nonsmokers,</a:t>
            </a:r>
          </a:p>
          <a:p>
            <a:pPr algn="ctr"/>
            <a:r>
              <a:rPr lang="en-US" sz="1200" dirty="0"/>
              <a:t>light smokers, and heavy smokers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B1E6280-538D-43FE-BAC4-BF5960A207FE}"/>
              </a:ext>
            </a:extLst>
          </p:cNvPr>
          <p:cNvSpPr/>
          <p:nvPr/>
        </p:nvSpPr>
        <p:spPr>
          <a:xfrm>
            <a:off x="8046719" y="1982172"/>
            <a:ext cx="3798277" cy="1516642"/>
          </a:xfrm>
          <a:prstGeom prst="wedgeEllipseCallout">
            <a:avLst>
              <a:gd name="adj1" fmla="val -63468"/>
              <a:gd name="adj2" fmla="val -14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L</a:t>
            </a:r>
            <a:r>
              <a:rPr lang="en-US" sz="1200" dirty="0" err="1"/>
              <a:t>ung</a:t>
            </a:r>
            <a:r>
              <a:rPr lang="en-US" sz="1200" dirty="0"/>
              <a:t>-cancer</a:t>
            </a:r>
          </a:p>
          <a:p>
            <a:pPr algn="ctr"/>
            <a:r>
              <a:rPr lang="en-US" sz="1200" dirty="0"/>
              <a:t>death rates among workers in the factory with rates of</a:t>
            </a:r>
          </a:p>
          <a:p>
            <a:pPr algn="ctr"/>
            <a:r>
              <a:rPr lang="en-US" sz="1200" dirty="0"/>
              <a:t>persons of the same age and sex in the population</a:t>
            </a:r>
            <a:r>
              <a:rPr lang="hu-HU" sz="1200" dirty="0"/>
              <a:t>. </a:t>
            </a:r>
          </a:p>
          <a:p>
            <a:pPr algn="ctr"/>
            <a:r>
              <a:rPr lang="hu-HU" sz="1200" b="1" dirty="0">
                <a:solidFill>
                  <a:srgbClr val="FF0000"/>
                </a:solidFill>
              </a:rPr>
              <a:t>Healthy-worker effect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0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2041" y="398381"/>
            <a:ext cx="7207917" cy="378235"/>
          </a:xfrm>
        </p:spPr>
        <p:txBody>
          <a:bodyPr/>
          <a:lstStyle/>
          <a:p>
            <a:r>
              <a:rPr lang="hu-HU" sz="2800" b="1" dirty="0" err="1"/>
              <a:t>Features</a:t>
            </a:r>
            <a:r>
              <a:rPr lang="hu-HU" sz="2800" b="1" dirty="0"/>
              <a:t> </a:t>
            </a:r>
            <a:r>
              <a:rPr lang="hu-HU" sz="2800" b="1" dirty="0" err="1"/>
              <a:t>to</a:t>
            </a:r>
            <a:r>
              <a:rPr lang="hu-HU" sz="2800" b="1" dirty="0"/>
              <a:t> </a:t>
            </a:r>
            <a:r>
              <a:rPr lang="hu-HU" sz="2800" b="1" dirty="0" err="1"/>
              <a:t>look</a:t>
            </a:r>
            <a:r>
              <a:rPr lang="hu-HU" sz="2800" b="1" dirty="0"/>
              <a:t> </a:t>
            </a:r>
            <a:r>
              <a:rPr lang="hu-HU" sz="2800" b="1" dirty="0" err="1"/>
              <a:t>for</a:t>
            </a:r>
            <a:r>
              <a:rPr lang="hu-HU" sz="2800" b="1" dirty="0"/>
              <a:t> </a:t>
            </a:r>
            <a:r>
              <a:rPr lang="hu-HU" sz="2800" b="1" dirty="0" err="1"/>
              <a:t>in</a:t>
            </a:r>
            <a:r>
              <a:rPr lang="hu-HU" sz="2800" b="1" dirty="0"/>
              <a:t> a </a:t>
            </a:r>
            <a:r>
              <a:rPr lang="hu-HU" sz="2800" b="1" dirty="0" err="1"/>
              <a:t>cohort</a:t>
            </a:r>
            <a:r>
              <a:rPr lang="hu-HU" sz="2800" b="1" dirty="0"/>
              <a:t> </a:t>
            </a:r>
            <a:r>
              <a:rPr lang="hu-HU" sz="2800" b="1" dirty="0" err="1"/>
              <a:t>study</a:t>
            </a:r>
            <a:endParaRPr lang="hu-HU" sz="28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/>
          <a:stretch/>
        </p:blipFill>
        <p:spPr>
          <a:xfrm>
            <a:off x="3346315" y="1293005"/>
            <a:ext cx="5596398" cy="5535811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9B86943-3458-480A-8A9D-5B67972F946E}"/>
              </a:ext>
            </a:extLst>
          </p:cNvPr>
          <p:cNvSpPr/>
          <p:nvPr/>
        </p:nvSpPr>
        <p:spPr>
          <a:xfrm>
            <a:off x="661181" y="2180492"/>
            <a:ext cx="2685133" cy="991042"/>
          </a:xfrm>
          <a:prstGeom prst="wedgeEllipseCallout">
            <a:avLst>
              <a:gd name="adj1" fmla="val 50741"/>
              <a:gd name="adj2" fmla="val 59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In endometritis:</a:t>
            </a:r>
          </a:p>
          <a:p>
            <a:pPr algn="ctr"/>
            <a:r>
              <a:rPr lang="en-US" sz="1200" dirty="0"/>
              <a:t>Just how tender must a uterus be?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B1E6280-538D-43FE-BAC4-BF5960A207FE}"/>
              </a:ext>
            </a:extLst>
          </p:cNvPr>
          <p:cNvSpPr/>
          <p:nvPr/>
        </p:nvSpPr>
        <p:spPr>
          <a:xfrm>
            <a:off x="9124693" y="3066757"/>
            <a:ext cx="2945387" cy="2110154"/>
          </a:xfrm>
          <a:prstGeom prst="wedgeEllipseCallout">
            <a:avLst>
              <a:gd name="adj1" fmla="val -59707"/>
              <a:gd name="adj2" fmla="val -11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Important </a:t>
            </a:r>
            <a:r>
              <a:rPr lang="en-US" sz="1200" dirty="0"/>
              <a:t>for </a:t>
            </a:r>
            <a:r>
              <a:rPr lang="en-US" sz="1200" b="1" dirty="0">
                <a:solidFill>
                  <a:srgbClr val="FF0000"/>
                </a:solidFill>
              </a:rPr>
              <a:t>subjective outcomes</a:t>
            </a:r>
            <a:r>
              <a:rPr lang="en-US" sz="1200" dirty="0"/>
              <a:t>, such as tenderness or erythema.</a:t>
            </a:r>
          </a:p>
          <a:p>
            <a:pPr algn="ctr"/>
            <a:r>
              <a:rPr lang="en-US" sz="1200" dirty="0"/>
              <a:t>By contrast, with </a:t>
            </a:r>
            <a:r>
              <a:rPr lang="en-US" sz="1200" b="1" dirty="0">
                <a:solidFill>
                  <a:srgbClr val="FF0000"/>
                </a:solidFill>
              </a:rPr>
              <a:t>objective outcome measures</a:t>
            </a:r>
            <a:r>
              <a:rPr lang="en-US" sz="1200" dirty="0"/>
              <a:t>, such as</a:t>
            </a:r>
          </a:p>
          <a:p>
            <a:pPr algn="ctr"/>
            <a:r>
              <a:rPr lang="en-US" sz="1200" dirty="0"/>
              <a:t>fever or death, blinding the exposure status is less</a:t>
            </a:r>
          </a:p>
          <a:p>
            <a:pPr algn="ctr"/>
            <a:r>
              <a:rPr lang="en-US" sz="1200" dirty="0"/>
              <a:t>important.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5D8170E-B7CF-475D-B7B1-2D57F1F062E0}"/>
              </a:ext>
            </a:extLst>
          </p:cNvPr>
          <p:cNvSpPr/>
          <p:nvPr/>
        </p:nvSpPr>
        <p:spPr>
          <a:xfrm>
            <a:off x="8531506" y="1293005"/>
            <a:ext cx="3362180" cy="1702191"/>
          </a:xfrm>
          <a:prstGeom prst="wedgeEllipseCallout">
            <a:avLst>
              <a:gd name="adj1" fmla="val -64724"/>
              <a:gd name="adj2" fmla="val 56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Outcomes must be defined in advance</a:t>
            </a:r>
            <a:r>
              <a:rPr lang="hu-HU" sz="1200" b="1" dirty="0">
                <a:solidFill>
                  <a:srgbClr val="FF0000"/>
                </a:solidFill>
              </a:rPr>
              <a:t>!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Failure to define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objective outcomes leads to uninterpretable results.</a:t>
            </a:r>
          </a:p>
        </p:txBody>
      </p:sp>
    </p:spTree>
    <p:extLst>
      <p:ext uri="{BB962C8B-B14F-4D97-AF65-F5344CB8AC3E}">
        <p14:creationId xmlns:p14="http://schemas.microsoft.com/office/powerpoint/2010/main" val="19109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2041" y="398381"/>
            <a:ext cx="7207917" cy="378235"/>
          </a:xfrm>
        </p:spPr>
        <p:txBody>
          <a:bodyPr/>
          <a:lstStyle/>
          <a:p>
            <a:r>
              <a:rPr lang="hu-HU" sz="2800" b="1" dirty="0" err="1"/>
              <a:t>Features</a:t>
            </a:r>
            <a:r>
              <a:rPr lang="hu-HU" sz="2800" b="1" dirty="0"/>
              <a:t> </a:t>
            </a:r>
            <a:r>
              <a:rPr lang="hu-HU" sz="2800" b="1" dirty="0" err="1"/>
              <a:t>to</a:t>
            </a:r>
            <a:r>
              <a:rPr lang="hu-HU" sz="2800" b="1" dirty="0"/>
              <a:t> </a:t>
            </a:r>
            <a:r>
              <a:rPr lang="hu-HU" sz="2800" b="1" dirty="0" err="1"/>
              <a:t>look</a:t>
            </a:r>
            <a:r>
              <a:rPr lang="hu-HU" sz="2800" b="1" dirty="0"/>
              <a:t> </a:t>
            </a:r>
            <a:r>
              <a:rPr lang="hu-HU" sz="2800" b="1" dirty="0" err="1"/>
              <a:t>for</a:t>
            </a:r>
            <a:r>
              <a:rPr lang="hu-HU" sz="2800" b="1" dirty="0"/>
              <a:t> </a:t>
            </a:r>
            <a:r>
              <a:rPr lang="hu-HU" sz="2800" b="1" dirty="0" err="1"/>
              <a:t>in</a:t>
            </a:r>
            <a:r>
              <a:rPr lang="hu-HU" sz="2800" b="1" dirty="0"/>
              <a:t> a </a:t>
            </a:r>
            <a:r>
              <a:rPr lang="hu-HU" sz="2800" b="1" dirty="0" err="1"/>
              <a:t>cohort</a:t>
            </a:r>
            <a:r>
              <a:rPr lang="hu-HU" sz="2800" b="1" dirty="0"/>
              <a:t> </a:t>
            </a:r>
            <a:r>
              <a:rPr lang="hu-HU" sz="2800" b="1" dirty="0" err="1"/>
              <a:t>study</a:t>
            </a:r>
            <a:endParaRPr lang="hu-HU" sz="28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/>
          <a:stretch/>
        </p:blipFill>
        <p:spPr>
          <a:xfrm>
            <a:off x="3346315" y="1293005"/>
            <a:ext cx="5596398" cy="5535811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B1E6280-538D-43FE-BAC4-BF5960A207FE}"/>
              </a:ext>
            </a:extLst>
          </p:cNvPr>
          <p:cNvSpPr/>
          <p:nvPr/>
        </p:nvSpPr>
        <p:spPr>
          <a:xfrm>
            <a:off x="8421308" y="3209815"/>
            <a:ext cx="3648771" cy="1921378"/>
          </a:xfrm>
          <a:prstGeom prst="wedgeEllipseCallout">
            <a:avLst>
              <a:gd name="adj1" fmla="val -62664"/>
              <a:gd name="adj2" fmla="val 23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E.g. </a:t>
            </a:r>
            <a:r>
              <a:rPr lang="en-US" sz="1200" dirty="0"/>
              <a:t>Obtaining the names of several</a:t>
            </a:r>
          </a:p>
          <a:p>
            <a:pPr algn="ctr"/>
            <a:r>
              <a:rPr lang="en-US" sz="1200" dirty="0"/>
              <a:t>family members or friends who do not live with the</a:t>
            </a:r>
          </a:p>
          <a:p>
            <a:pPr algn="ctr"/>
            <a:r>
              <a:rPr lang="en-US" sz="1200" dirty="0"/>
              <a:t>respondent is often helpful at the start of such studies.</a:t>
            </a:r>
          </a:p>
          <a:p>
            <a:pPr algn="ctr"/>
            <a:r>
              <a:rPr lang="en-US" sz="1200" dirty="0"/>
              <a:t>The participant’s family doctor might also be helpful.</a:t>
            </a:r>
            <a:endParaRPr lang="hu-HU" sz="1200" dirty="0"/>
          </a:p>
          <a:p>
            <a:pPr algn="ctr"/>
            <a:r>
              <a:rPr lang="hu-HU" sz="1200" b="1" dirty="0">
                <a:solidFill>
                  <a:srgbClr val="FF0000"/>
                </a:solidFill>
              </a:rPr>
              <a:t>Death Registries</a:t>
            </a:r>
            <a:r>
              <a:rPr lang="hu-HU" sz="1200" dirty="0">
                <a:solidFill>
                  <a:srgbClr val="FF0000"/>
                </a:solidFill>
              </a:rPr>
              <a:t>!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9B2106F-E7F7-4F50-A803-3202D35D3280}"/>
              </a:ext>
            </a:extLst>
          </p:cNvPr>
          <p:cNvSpPr/>
          <p:nvPr/>
        </p:nvSpPr>
        <p:spPr>
          <a:xfrm>
            <a:off x="0" y="3209814"/>
            <a:ext cx="3648771" cy="1702191"/>
          </a:xfrm>
          <a:prstGeom prst="wedgeEllipseCallout">
            <a:avLst>
              <a:gd name="adj1" fmla="val 46446"/>
              <a:gd name="adj2" fmla="val 5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For example, some participants</a:t>
            </a:r>
          </a:p>
          <a:p>
            <a:pPr algn="ctr"/>
            <a:r>
              <a:rPr lang="en-US" sz="1200" dirty="0"/>
              <a:t>given a new antibiotic might have such poor outcomes</a:t>
            </a:r>
          </a:p>
          <a:p>
            <a:pPr algn="ctr"/>
            <a:r>
              <a:rPr lang="en-US" sz="1200" dirty="0"/>
              <a:t>that they are unable to complete questionnaires or to</a:t>
            </a:r>
          </a:p>
          <a:p>
            <a:pPr algn="ctr"/>
            <a:r>
              <a:rPr lang="en-US" sz="1200" dirty="0"/>
              <a:t>return for examination.</a:t>
            </a:r>
          </a:p>
        </p:txBody>
      </p:sp>
    </p:spTree>
    <p:extLst>
      <p:ext uri="{BB962C8B-B14F-4D97-AF65-F5344CB8AC3E}">
        <p14:creationId xmlns:p14="http://schemas.microsoft.com/office/powerpoint/2010/main" val="4167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92041" y="398381"/>
            <a:ext cx="7207917" cy="378235"/>
          </a:xfrm>
        </p:spPr>
        <p:txBody>
          <a:bodyPr/>
          <a:lstStyle/>
          <a:p>
            <a:r>
              <a:rPr lang="hu-HU" sz="2800" b="1" dirty="0" err="1"/>
              <a:t>Features</a:t>
            </a:r>
            <a:r>
              <a:rPr lang="hu-HU" sz="2800" b="1" dirty="0"/>
              <a:t> </a:t>
            </a:r>
            <a:r>
              <a:rPr lang="hu-HU" sz="2800" b="1" dirty="0" err="1"/>
              <a:t>to</a:t>
            </a:r>
            <a:r>
              <a:rPr lang="hu-HU" sz="2800" b="1" dirty="0"/>
              <a:t> </a:t>
            </a:r>
            <a:r>
              <a:rPr lang="hu-HU" sz="2800" b="1" dirty="0" err="1"/>
              <a:t>look</a:t>
            </a:r>
            <a:r>
              <a:rPr lang="hu-HU" sz="2800" b="1" dirty="0"/>
              <a:t> </a:t>
            </a:r>
            <a:r>
              <a:rPr lang="hu-HU" sz="2800" b="1" dirty="0" err="1"/>
              <a:t>for</a:t>
            </a:r>
            <a:r>
              <a:rPr lang="hu-HU" sz="2800" b="1" dirty="0"/>
              <a:t> </a:t>
            </a:r>
            <a:r>
              <a:rPr lang="hu-HU" sz="2800" b="1" dirty="0" err="1"/>
              <a:t>in</a:t>
            </a:r>
            <a:r>
              <a:rPr lang="hu-HU" sz="2800" b="1" dirty="0"/>
              <a:t> a </a:t>
            </a:r>
            <a:r>
              <a:rPr lang="hu-HU" sz="2800" b="1" dirty="0" err="1"/>
              <a:t>cohort</a:t>
            </a:r>
            <a:r>
              <a:rPr lang="hu-HU" sz="2800" b="1" dirty="0"/>
              <a:t> </a:t>
            </a:r>
            <a:r>
              <a:rPr lang="hu-HU" sz="2800" b="1" dirty="0" err="1"/>
              <a:t>study</a:t>
            </a:r>
            <a:endParaRPr lang="hu-HU" sz="28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/>
          <a:stretch/>
        </p:blipFill>
        <p:spPr>
          <a:xfrm>
            <a:off x="3346315" y="1293005"/>
            <a:ext cx="5596398" cy="5535811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B1E6280-538D-43FE-BAC4-BF5960A207FE}"/>
              </a:ext>
            </a:extLst>
          </p:cNvPr>
          <p:cNvSpPr/>
          <p:nvPr/>
        </p:nvSpPr>
        <p:spPr>
          <a:xfrm>
            <a:off x="233912" y="4060910"/>
            <a:ext cx="3648771" cy="1702191"/>
          </a:xfrm>
          <a:prstGeom prst="wedgeEllipseCallout">
            <a:avLst>
              <a:gd name="adj1" fmla="val 41819"/>
              <a:gd name="adj2" fmla="val 5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Careful planning with a –</a:t>
            </a:r>
            <a:r>
              <a:rPr lang="hu-HU" sz="1200" b="1" dirty="0">
                <a:solidFill>
                  <a:srgbClr val="FF0000"/>
                </a:solidFill>
              </a:rPr>
              <a:t>preferably published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/>
              <a:t>- study protocol </a:t>
            </a:r>
            <a:endParaRPr lang="en-US" sz="120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A643F87-49FF-4BFE-9A57-00DC96126457}"/>
              </a:ext>
            </a:extLst>
          </p:cNvPr>
          <p:cNvSpPr/>
          <p:nvPr/>
        </p:nvSpPr>
        <p:spPr>
          <a:xfrm>
            <a:off x="8309319" y="4229722"/>
            <a:ext cx="3648771" cy="1702191"/>
          </a:xfrm>
          <a:prstGeom prst="wedgeEllipseCallout">
            <a:avLst>
              <a:gd name="adj1" fmla="val -51098"/>
              <a:gd name="adj2" fmla="val 70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hu-HU" sz="1200" dirty="0"/>
              <a:t>Restriction</a:t>
            </a:r>
          </a:p>
          <a:p>
            <a:pPr marL="171450" indent="-171450" algn="ctr">
              <a:buFontTx/>
              <a:buChar char="-"/>
            </a:pPr>
            <a:r>
              <a:rPr lang="hu-HU" sz="1200" dirty="0"/>
              <a:t>Matching</a:t>
            </a:r>
          </a:p>
          <a:p>
            <a:pPr marL="171450" indent="-171450" algn="ctr">
              <a:buFontTx/>
              <a:buChar char="-"/>
            </a:pPr>
            <a:r>
              <a:rPr lang="hu-HU" sz="1200" dirty="0"/>
              <a:t>Stratification</a:t>
            </a:r>
          </a:p>
          <a:p>
            <a:pPr marL="171450" indent="-171450" algn="ctr">
              <a:buFontTx/>
              <a:buChar char="-"/>
            </a:pPr>
            <a:r>
              <a:rPr lang="hu-HU" sz="1200" dirty="0"/>
              <a:t>Multivariate techniques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0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50143" y="3715967"/>
            <a:ext cx="4630367" cy="23083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u-HU" altLang="hu-HU" sz="800" b="0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10.1016/S0140-6736(02)07283-5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rgbClr val="5757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60" y="1390751"/>
            <a:ext cx="6311760" cy="52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9" y="1578214"/>
            <a:ext cx="4757941" cy="9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50143" y="3715967"/>
            <a:ext cx="4630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Commenced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1948</a:t>
            </a:r>
          </a:p>
          <a:p>
            <a:pPr marL="285750" indent="-285750">
              <a:buFontTx/>
              <a:buChar char="-"/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5209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endParaRPr lang="hu-H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contributes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cardiovascuar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endParaRPr lang="hu-H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Thousands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  <a:endParaRPr lang="hu-H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098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cím 3"/>
          <p:cNvSpPr>
            <a:spLocks noGrp="1"/>
          </p:cNvSpPr>
          <p:nvPr>
            <p:ph type="subTitle" idx="4294967295"/>
          </p:nvPr>
        </p:nvSpPr>
        <p:spPr>
          <a:xfrm>
            <a:off x="-2366499" y="795911"/>
            <a:ext cx="8143523" cy="48973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u-HU" sz="2400" b="1" dirty="0" err="1">
                <a:solidFill>
                  <a:schemeClr val="bg1"/>
                </a:solidFill>
              </a:rPr>
              <a:t>Case-control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studies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u-HU" altLang="hu-HU" sz="800" b="0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10.1016/S0140-6736(02)07283-5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rgbClr val="5757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artalom helye 1"/>
          <p:cNvSpPr txBox="1">
            <a:spLocks/>
          </p:cNvSpPr>
          <p:nvPr/>
        </p:nvSpPr>
        <p:spPr>
          <a:xfrm>
            <a:off x="1371065" y="1462807"/>
            <a:ext cx="10375458" cy="273675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>
                <a:solidFill>
                  <a:srgbClr val="15A9A6"/>
                </a:solidFill>
              </a:rPr>
              <a:t>General </a:t>
            </a:r>
            <a:r>
              <a:rPr lang="hu-HU" b="1" dirty="0" err="1">
                <a:solidFill>
                  <a:srgbClr val="15A9A6"/>
                </a:solidFill>
              </a:rPr>
              <a:t>characteristics</a:t>
            </a:r>
            <a:r>
              <a:rPr lang="hu-HU" b="1" dirty="0">
                <a:solidFill>
                  <a:srgbClr val="15A9A6"/>
                </a:solidFill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5A9A6"/>
                </a:solidFill>
              </a:rPr>
              <a:t>One of the </a:t>
            </a:r>
            <a:r>
              <a:rPr lang="hu-HU" b="1" dirty="0">
                <a:solidFill>
                  <a:srgbClr val="15A9A6"/>
                </a:solidFill>
              </a:rPr>
              <a:t>most common </a:t>
            </a:r>
            <a:r>
              <a:rPr lang="hu-HU" dirty="0">
                <a:solidFill>
                  <a:srgbClr val="15A9A6"/>
                </a:solidFill>
              </a:rPr>
              <a:t>study 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5A9A6"/>
                </a:solidFill>
              </a:rPr>
              <a:t>Relatively </a:t>
            </a:r>
            <a:r>
              <a:rPr lang="hu-HU" b="1" dirty="0">
                <a:solidFill>
                  <a:srgbClr val="15A9A6"/>
                </a:solidFill>
              </a:rPr>
              <a:t>simple to organize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5A9A6"/>
                </a:solidFill>
              </a:rPr>
              <a:t>C</a:t>
            </a:r>
            <a:r>
              <a:rPr lang="en-US" dirty="0">
                <a:solidFill>
                  <a:srgbClr val="15A9A6"/>
                </a:solidFill>
              </a:rPr>
              <a:t>an yield important scientific findings 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en-US" dirty="0">
                <a:solidFill>
                  <a:srgbClr val="15A9A6"/>
                </a:solidFill>
              </a:rPr>
              <a:t>with relatively little </a:t>
            </a:r>
            <a:r>
              <a:rPr lang="en-US" dirty="0">
                <a:solidFill>
                  <a:srgbClr val="FF0000"/>
                </a:solidFill>
              </a:rPr>
              <a:t>time, money, and effort</a:t>
            </a:r>
            <a:endParaRPr lang="hu-HU" dirty="0">
              <a:solidFill>
                <a:srgbClr val="15A9A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A9A6"/>
                </a:solidFill>
              </a:rPr>
              <a:t>Aim</a:t>
            </a:r>
            <a:r>
              <a:rPr lang="hu-HU" dirty="0">
                <a:solidFill>
                  <a:srgbClr val="15A9A6"/>
                </a:solidFill>
              </a:rPr>
              <a:t>s</a:t>
            </a:r>
            <a:r>
              <a:rPr lang="en-US" dirty="0">
                <a:solidFill>
                  <a:srgbClr val="15A9A6"/>
                </a:solidFill>
              </a:rPr>
              <a:t> to identify </a:t>
            </a:r>
            <a:r>
              <a:rPr lang="en-US" b="1" dirty="0">
                <a:solidFill>
                  <a:srgbClr val="15A9A6"/>
                </a:solidFill>
              </a:rPr>
              <a:t>predictors of an outcome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A9A6"/>
                </a:solidFill>
              </a:rPr>
              <a:t>Permit assessment of the influence of predictors on outcome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en-US" dirty="0">
                <a:solidFill>
                  <a:srgbClr val="15A9A6"/>
                </a:solidFill>
              </a:rPr>
              <a:t>via calculation of an </a:t>
            </a:r>
            <a:r>
              <a:rPr lang="en-US" b="1" dirty="0">
                <a:solidFill>
                  <a:srgbClr val="15A9A6"/>
                </a:solidFill>
              </a:rPr>
              <a:t>odds ratio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A9A6"/>
                </a:solidFill>
              </a:rPr>
              <a:t>Useful for </a:t>
            </a:r>
            <a:r>
              <a:rPr lang="en-US" b="1" dirty="0">
                <a:solidFill>
                  <a:srgbClr val="15A9A6"/>
                </a:solidFill>
              </a:rPr>
              <a:t>hypothesis generation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A9A6"/>
                </a:solidFill>
              </a:rPr>
              <a:t>Can only look </a:t>
            </a:r>
            <a:r>
              <a:rPr lang="en-US" b="1" dirty="0">
                <a:solidFill>
                  <a:srgbClr val="15A9A6"/>
                </a:solidFill>
              </a:rPr>
              <a:t>at one outcome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5A9A6"/>
                </a:solidFill>
              </a:rPr>
              <a:t>Bias</a:t>
            </a:r>
            <a:r>
              <a:rPr lang="en-US" dirty="0">
                <a:solidFill>
                  <a:srgbClr val="15A9A6"/>
                </a:solidFill>
              </a:rPr>
              <a:t> is a major problem</a:t>
            </a:r>
            <a:endParaRPr lang="hu-HU" dirty="0">
              <a:solidFill>
                <a:srgbClr val="15A9A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5A9A6"/>
                </a:solidFill>
              </a:rPr>
              <a:t>Runs </a:t>
            </a:r>
            <a:r>
              <a:rPr lang="hu-HU" b="1" dirty="0">
                <a:solidFill>
                  <a:srgbClr val="15A9A6"/>
                </a:solidFill>
              </a:rPr>
              <a:t>backwards in time</a:t>
            </a: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575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cím 3"/>
          <p:cNvSpPr>
            <a:spLocks noGrp="1"/>
          </p:cNvSpPr>
          <p:nvPr>
            <p:ph type="subTitle" idx="4294967295"/>
          </p:nvPr>
        </p:nvSpPr>
        <p:spPr>
          <a:xfrm>
            <a:off x="1896647" y="1589227"/>
            <a:ext cx="8143523" cy="48973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u-HU" sz="3200" b="1" dirty="0" err="1"/>
              <a:t>Case-control</a:t>
            </a:r>
            <a:r>
              <a:rPr lang="hu-HU" sz="3200" b="1" dirty="0"/>
              <a:t> </a:t>
            </a:r>
            <a:r>
              <a:rPr lang="hu-HU" sz="3200" b="1" dirty="0" err="1"/>
              <a:t>studies</a:t>
            </a:r>
            <a:endParaRPr lang="hu-HU" sz="32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u-HU" altLang="hu-HU" sz="800" b="0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10.1016/S0140-6736(02)07283-5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rgbClr val="5757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/>
          <a:srcRect l="39546" t="19663" r="16130" b="40606"/>
          <a:stretch/>
        </p:blipFill>
        <p:spPr>
          <a:xfrm>
            <a:off x="2600882" y="2774884"/>
            <a:ext cx="7162549" cy="3611418"/>
          </a:xfrm>
          <a:prstGeom prst="rect">
            <a:avLst/>
          </a:prstGeom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02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1"/>
          <p:cNvSpPr txBox="1">
            <a:spLocks/>
          </p:cNvSpPr>
          <p:nvPr/>
        </p:nvSpPr>
        <p:spPr>
          <a:xfrm>
            <a:off x="6409168" y="2387311"/>
            <a:ext cx="3239166" cy="796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 cmpd="dbl">
            <a:solidFill>
              <a:schemeClr val="tx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 err="1">
                <a:solidFill>
                  <a:schemeClr val="tx1"/>
                </a:solidFill>
              </a:rPr>
              <a:t>Lecture</a:t>
            </a:r>
            <a:endParaRPr lang="hu-H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KÃ©ptalÃ¡lat a kÃ¶vetkezÅre: âaim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23" y="2241924"/>
            <a:ext cx="2802957" cy="28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artalom helye 1"/>
          <p:cNvSpPr txBox="1">
            <a:spLocks/>
          </p:cNvSpPr>
          <p:nvPr/>
        </p:nvSpPr>
        <p:spPr>
          <a:xfrm>
            <a:off x="4526948" y="2241924"/>
            <a:ext cx="7003605" cy="15930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 cmpd="dbl">
            <a:solidFill>
              <a:schemeClr val="tx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 err="1">
                <a:solidFill>
                  <a:schemeClr val="tx1"/>
                </a:solidFill>
              </a:rPr>
              <a:t>to</a:t>
            </a:r>
            <a:r>
              <a:rPr lang="hu-HU" sz="3200" b="1" dirty="0">
                <a:solidFill>
                  <a:schemeClr val="tx1"/>
                </a:solidFill>
              </a:rPr>
              <a:t> </a:t>
            </a:r>
            <a:r>
              <a:rPr lang="hu-HU" sz="3200" b="1" dirty="0" err="1">
                <a:solidFill>
                  <a:schemeClr val="tx1"/>
                </a:solidFill>
              </a:rPr>
              <a:t>provide</a:t>
            </a:r>
            <a:r>
              <a:rPr lang="hu-HU" sz="3200" b="1" dirty="0">
                <a:solidFill>
                  <a:schemeClr val="tx1"/>
                </a:solidFill>
              </a:rPr>
              <a:t> </a:t>
            </a:r>
            <a:r>
              <a:rPr lang="hu-HU" sz="3200" b="1" dirty="0" err="1">
                <a:solidFill>
                  <a:srgbClr val="FF0000"/>
                </a:solidFill>
              </a:rPr>
              <a:t>basic</a:t>
            </a:r>
            <a:r>
              <a:rPr lang="hu-HU" sz="3200" b="1" dirty="0">
                <a:solidFill>
                  <a:srgbClr val="FF0000"/>
                </a:solidFill>
              </a:rPr>
              <a:t> </a:t>
            </a:r>
            <a:r>
              <a:rPr lang="hu-HU" sz="3200" b="1" dirty="0" err="1">
                <a:solidFill>
                  <a:srgbClr val="FF0000"/>
                </a:solidFill>
              </a:rPr>
              <a:t>knowledge</a:t>
            </a:r>
            <a:r>
              <a:rPr lang="hu-HU" sz="3200" b="1" dirty="0">
                <a:solidFill>
                  <a:srgbClr val="FF0000"/>
                </a:solidFill>
              </a:rPr>
              <a:t> </a:t>
            </a:r>
            <a:r>
              <a:rPr lang="hu-HU" sz="3200" b="1" dirty="0">
                <a:solidFill>
                  <a:schemeClr val="tx1"/>
                </a:solidFill>
              </a:rPr>
              <a:t>of </a:t>
            </a:r>
            <a:r>
              <a:rPr lang="hu-HU" sz="3200" b="1" dirty="0" err="1" smtClean="0">
                <a:solidFill>
                  <a:schemeClr val="tx1"/>
                </a:solidFill>
              </a:rPr>
              <a:t>observational</a:t>
            </a: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chemeClr val="tx1"/>
                </a:solidFill>
              </a:rPr>
              <a:t>clinical</a:t>
            </a: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chemeClr val="tx1"/>
                </a:solidFill>
              </a:rPr>
              <a:t>studies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6" name="Alcím 3"/>
          <p:cNvSpPr txBox="1">
            <a:spLocks/>
          </p:cNvSpPr>
          <p:nvPr/>
        </p:nvSpPr>
        <p:spPr>
          <a:xfrm>
            <a:off x="2608909" y="1295406"/>
            <a:ext cx="6668231" cy="3782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err="1">
                <a:solidFill>
                  <a:schemeClr val="tx1"/>
                </a:solidFill>
              </a:rPr>
              <a:t>Aims</a:t>
            </a:r>
            <a:r>
              <a:rPr lang="hu-HU" sz="3600" b="1" dirty="0">
                <a:solidFill>
                  <a:schemeClr val="tx1"/>
                </a:solidFill>
              </a:rPr>
              <a:t> </a:t>
            </a:r>
            <a:r>
              <a:rPr lang="hu-HU" sz="3600" b="1" dirty="0" err="1">
                <a:solidFill>
                  <a:schemeClr val="tx1"/>
                </a:solidFill>
              </a:rPr>
              <a:t>for</a:t>
            </a:r>
            <a:r>
              <a:rPr lang="hu-HU" sz="3600" b="1" dirty="0">
                <a:solidFill>
                  <a:schemeClr val="tx1"/>
                </a:solidFill>
              </a:rPr>
              <a:t> </a:t>
            </a:r>
            <a:r>
              <a:rPr lang="hu-HU" sz="3600" b="1" dirty="0" err="1">
                <a:solidFill>
                  <a:schemeClr val="tx1"/>
                </a:solidFill>
              </a:rPr>
              <a:t>today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6409168" y="4486370"/>
            <a:ext cx="3239166" cy="796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 cmpd="dbl">
            <a:solidFill>
              <a:schemeClr val="tx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 err="1">
                <a:solidFill>
                  <a:schemeClr val="tx1"/>
                </a:solidFill>
              </a:rPr>
              <a:t>Practice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7" name="Tartalom helye 1"/>
          <p:cNvSpPr txBox="1">
            <a:spLocks/>
          </p:cNvSpPr>
          <p:nvPr/>
        </p:nvSpPr>
        <p:spPr>
          <a:xfrm>
            <a:off x="4526949" y="4130480"/>
            <a:ext cx="7003605" cy="1959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 cmpd="dbl">
            <a:solidFill>
              <a:schemeClr val="tx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u-HU" sz="3200" b="1" dirty="0" err="1">
                <a:solidFill>
                  <a:schemeClr val="tx1"/>
                </a:solidFill>
              </a:rPr>
              <a:t>to</a:t>
            </a:r>
            <a:r>
              <a:rPr lang="hu-HU" sz="3200" b="1" dirty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chemeClr val="tx1"/>
                </a:solidFill>
              </a:rPr>
              <a:t>learn</a:t>
            </a: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r>
              <a:rPr lang="hu-HU" sz="3200" b="1" dirty="0" err="1">
                <a:solidFill>
                  <a:schemeClr val="tx1"/>
                </a:solidFill>
              </a:rPr>
              <a:t>how</a:t>
            </a:r>
            <a:r>
              <a:rPr lang="hu-HU" sz="3200" b="1" dirty="0">
                <a:solidFill>
                  <a:schemeClr val="tx1"/>
                </a:solidFill>
              </a:rPr>
              <a:t> </a:t>
            </a:r>
            <a:r>
              <a:rPr lang="hu-HU" sz="3200" b="1" dirty="0" err="1">
                <a:solidFill>
                  <a:schemeClr val="tx1"/>
                </a:solidFill>
              </a:rPr>
              <a:t>to</a:t>
            </a:r>
            <a:r>
              <a:rPr lang="hu-HU" sz="3200" b="1" dirty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rgbClr val="FF0000"/>
                </a:solidFill>
              </a:rPr>
              <a:t>check</a:t>
            </a:r>
            <a:r>
              <a:rPr lang="hu-HU" sz="3200" b="1" dirty="0" smtClean="0">
                <a:solidFill>
                  <a:srgbClr val="FF0000"/>
                </a:solidFill>
              </a:rPr>
              <a:t>, </a:t>
            </a:r>
            <a:r>
              <a:rPr lang="hu-HU" sz="3200" b="1" dirty="0" err="1" smtClean="0">
                <a:solidFill>
                  <a:srgbClr val="FF0000"/>
                </a:solidFill>
              </a:rPr>
              <a:t>interpret</a:t>
            </a: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r>
              <a:rPr lang="hu-HU" sz="3200" b="1" dirty="0">
                <a:solidFill>
                  <a:schemeClr val="tx1"/>
                </a:solidFill>
              </a:rPr>
              <a:t>and</a:t>
            </a:r>
          </a:p>
          <a:p>
            <a:pPr>
              <a:spcBef>
                <a:spcPts val="0"/>
              </a:spcBef>
            </a:pPr>
            <a:r>
              <a:rPr lang="hu-HU" sz="3200" b="1" dirty="0" err="1">
                <a:solidFill>
                  <a:srgbClr val="FF0000"/>
                </a:solidFill>
              </a:rPr>
              <a:t>critically</a:t>
            </a:r>
            <a:r>
              <a:rPr lang="hu-HU" sz="3200" b="1" dirty="0">
                <a:solidFill>
                  <a:schemeClr val="tx1"/>
                </a:solidFill>
              </a:rPr>
              <a:t> </a:t>
            </a:r>
            <a:r>
              <a:rPr lang="hu-HU" sz="3200" b="1" dirty="0" err="1">
                <a:solidFill>
                  <a:srgbClr val="FF0000"/>
                </a:solidFill>
              </a:rPr>
              <a:t>appraise</a:t>
            </a:r>
            <a:r>
              <a:rPr lang="hu-HU" sz="3200" b="1" dirty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chemeClr val="tx1"/>
                </a:solidFill>
              </a:rPr>
              <a:t>observational</a:t>
            </a: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chemeClr val="tx1"/>
                </a:solidFill>
              </a:rPr>
              <a:t>clinical</a:t>
            </a:r>
            <a:r>
              <a:rPr lang="hu-HU" sz="3200" b="1" dirty="0" smtClean="0">
                <a:solidFill>
                  <a:schemeClr val="tx1"/>
                </a:solidFill>
              </a:rPr>
              <a:t> </a:t>
            </a:r>
            <a:r>
              <a:rPr lang="hu-HU" sz="3200" b="1" dirty="0" err="1" smtClean="0">
                <a:solidFill>
                  <a:schemeClr val="tx1"/>
                </a:solidFill>
              </a:rPr>
              <a:t>studies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8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3"/>
          <p:cNvSpPr>
            <a:spLocks noGrp="1"/>
          </p:cNvSpPr>
          <p:nvPr>
            <p:ph type="subTitle" idx="4294967295"/>
          </p:nvPr>
        </p:nvSpPr>
        <p:spPr>
          <a:xfrm>
            <a:off x="2470806" y="1451995"/>
            <a:ext cx="8143523" cy="48973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Selection of case and control groups</a:t>
            </a:r>
            <a:endParaRPr lang="hu-HU" sz="32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949496" y="2095611"/>
            <a:ext cx="11006529" cy="517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2400" b="1" dirty="0">
                <a:solidFill>
                  <a:srgbClr val="15A9A6"/>
                </a:solidFill>
              </a:rPr>
              <a:t>1. Case group:</a:t>
            </a:r>
            <a:endParaRPr lang="hu-HU" sz="2400" dirty="0">
              <a:solidFill>
                <a:srgbClr val="15A9A6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5A9A6"/>
                </a:solidFill>
              </a:rPr>
              <a:t>All cases </a:t>
            </a:r>
            <a:r>
              <a:rPr lang="en-US" dirty="0">
                <a:solidFill>
                  <a:srgbClr val="15A9A6"/>
                </a:solidFill>
              </a:rPr>
              <a:t>from a population could be included </a:t>
            </a:r>
            <a:endParaRPr lang="hu-HU" dirty="0">
              <a:solidFill>
                <a:srgbClr val="15A9A6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A9A6"/>
                </a:solidFill>
              </a:rPr>
              <a:t>Investigators should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en-US" dirty="0">
                <a:solidFill>
                  <a:srgbClr val="15A9A6"/>
                </a:solidFill>
              </a:rPr>
              <a:t>state </a:t>
            </a:r>
            <a:r>
              <a:rPr lang="en-US" b="1" dirty="0">
                <a:solidFill>
                  <a:srgbClr val="15A9A6"/>
                </a:solidFill>
              </a:rPr>
              <a:t>how the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en-US" b="1" dirty="0">
                <a:solidFill>
                  <a:srgbClr val="15A9A6"/>
                </a:solidFill>
              </a:rPr>
              <a:t>sample was selected</a:t>
            </a:r>
            <a:r>
              <a:rPr lang="hu-HU" dirty="0">
                <a:solidFill>
                  <a:srgbClr val="15A9A6"/>
                </a:solidFill>
              </a:rPr>
              <a:t>:</a:t>
            </a:r>
            <a:r>
              <a:rPr lang="en-US" dirty="0">
                <a:solidFill>
                  <a:srgbClr val="15A9A6"/>
                </a:solidFill>
              </a:rPr>
              <a:t> providing a </a:t>
            </a:r>
            <a:r>
              <a:rPr lang="en-US" b="1" dirty="0">
                <a:solidFill>
                  <a:srgbClr val="15A9A6"/>
                </a:solidFill>
              </a:rPr>
              <a:t>clear definition </a:t>
            </a:r>
            <a:r>
              <a:rPr lang="en-US" dirty="0">
                <a:solidFill>
                  <a:srgbClr val="15A9A6"/>
                </a:solidFill>
              </a:rPr>
              <a:t>of the </a:t>
            </a:r>
            <a:r>
              <a:rPr lang="en-US" b="1" dirty="0">
                <a:solidFill>
                  <a:srgbClr val="15A9A6"/>
                </a:solidFill>
              </a:rPr>
              <a:t>outcome</a:t>
            </a:r>
            <a:r>
              <a:rPr lang="en-US" dirty="0">
                <a:solidFill>
                  <a:srgbClr val="15A9A6"/>
                </a:solidFill>
              </a:rPr>
              <a:t> being studied</a:t>
            </a:r>
            <a:endParaRPr lang="hu-HU" dirty="0">
              <a:solidFill>
                <a:srgbClr val="15A9A6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5A9A6"/>
                </a:solidFill>
              </a:rPr>
              <a:t>R</a:t>
            </a:r>
            <a:r>
              <a:rPr lang="en-US" dirty="0" err="1">
                <a:solidFill>
                  <a:srgbClr val="15A9A6"/>
                </a:solidFill>
              </a:rPr>
              <a:t>esearchers</a:t>
            </a:r>
            <a:r>
              <a:rPr lang="en-US" dirty="0">
                <a:solidFill>
                  <a:srgbClr val="15A9A6"/>
                </a:solidFill>
              </a:rPr>
              <a:t> should </a:t>
            </a:r>
            <a:r>
              <a:rPr lang="en-US" b="1" dirty="0">
                <a:solidFill>
                  <a:srgbClr val="15A9A6"/>
                </a:solidFill>
              </a:rPr>
              <a:t>detail eligibility criteria </a:t>
            </a:r>
            <a:r>
              <a:rPr lang="en-US" dirty="0">
                <a:solidFill>
                  <a:srgbClr val="15A9A6"/>
                </a:solidFill>
              </a:rPr>
              <a:t>used for selection </a:t>
            </a:r>
            <a:r>
              <a:rPr lang="hu-HU" dirty="0">
                <a:solidFill>
                  <a:srgbClr val="15A9A6"/>
                </a:solidFill>
              </a:rPr>
              <a:t>(</a:t>
            </a:r>
            <a:r>
              <a:rPr lang="en-US" dirty="0">
                <a:solidFill>
                  <a:srgbClr val="15A9A6"/>
                </a:solidFill>
              </a:rPr>
              <a:t>such as age range and location</a:t>
            </a:r>
            <a:r>
              <a:rPr lang="hu-HU" dirty="0">
                <a:solidFill>
                  <a:srgbClr val="15A9A6"/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5A9A6"/>
                </a:solidFill>
              </a:rPr>
              <a:t>T</a:t>
            </a:r>
            <a:r>
              <a:rPr lang="en-US" dirty="0">
                <a:solidFill>
                  <a:srgbClr val="15A9A6"/>
                </a:solidFill>
              </a:rPr>
              <a:t>hey should gather data preferably </a:t>
            </a:r>
            <a:r>
              <a:rPr lang="en-US" b="1" dirty="0">
                <a:solidFill>
                  <a:srgbClr val="15A9A6"/>
                </a:solidFill>
              </a:rPr>
              <a:t>from incident (new) rather than prevalent</a:t>
            </a:r>
            <a:r>
              <a:rPr lang="en-US" dirty="0">
                <a:solidFill>
                  <a:srgbClr val="15A9A6"/>
                </a:solidFill>
              </a:rPr>
              <a:t> (both old and new) cases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dirty="0">
                <a:solidFill>
                  <a:srgbClr val="15A9A6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15A9A6"/>
                </a:solidFill>
                <a:sym typeface="Wingdings" panose="05000000000000000000" pitchFamily="2" charset="2"/>
              </a:rPr>
              <a:t>diagnostic</a:t>
            </a:r>
            <a:r>
              <a:rPr lang="hu-HU" dirty="0">
                <a:solidFill>
                  <a:srgbClr val="15A9A6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15A9A6"/>
                </a:solidFill>
                <a:sym typeface="Wingdings" panose="05000000000000000000" pitchFamily="2" charset="2"/>
              </a:rPr>
              <a:t>patterns change over time</a:t>
            </a:r>
            <a:r>
              <a:rPr lang="hu-HU" dirty="0">
                <a:solidFill>
                  <a:srgbClr val="15A9A6"/>
                </a:solidFill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15A9A6"/>
                </a:solidFill>
                <a:sym typeface="Wingdings" panose="05000000000000000000" pitchFamily="2" charset="2"/>
              </a:rPr>
              <a:t>recent diagnoses are likely to be</a:t>
            </a:r>
            <a:r>
              <a:rPr lang="hu-HU" b="1" dirty="0">
                <a:solidFill>
                  <a:srgbClr val="15A9A6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15A9A6"/>
                </a:solidFill>
                <a:sym typeface="Wingdings" panose="05000000000000000000" pitchFamily="2" charset="2"/>
              </a:rPr>
              <a:t>more consistent </a:t>
            </a:r>
            <a:r>
              <a:rPr lang="en-US" dirty="0">
                <a:solidFill>
                  <a:srgbClr val="15A9A6"/>
                </a:solidFill>
                <a:sym typeface="Wingdings" panose="05000000000000000000" pitchFamily="2" charset="2"/>
              </a:rPr>
              <a:t>than those obtained from different</a:t>
            </a:r>
            <a:r>
              <a:rPr lang="hu-HU" dirty="0">
                <a:solidFill>
                  <a:srgbClr val="15A9A6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15A9A6"/>
                </a:solidFill>
                <a:sym typeface="Wingdings" panose="05000000000000000000" pitchFamily="2" charset="2"/>
              </a:rPr>
              <a:t>periods</a:t>
            </a:r>
            <a:endParaRPr lang="hu-HU" dirty="0">
              <a:solidFill>
                <a:srgbClr val="15A9A6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3"/>
          <p:cNvSpPr>
            <a:spLocks noGrp="1"/>
          </p:cNvSpPr>
          <p:nvPr>
            <p:ph type="subTitle" idx="4294967295"/>
          </p:nvPr>
        </p:nvSpPr>
        <p:spPr>
          <a:xfrm>
            <a:off x="-287079" y="1374235"/>
            <a:ext cx="8143523" cy="48973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Selection of case and control groups</a:t>
            </a:r>
            <a:endParaRPr lang="hu-HU" sz="32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57615" y="2061195"/>
            <a:ext cx="9664118" cy="435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hu-HU" sz="2400" b="1" dirty="0">
                <a:solidFill>
                  <a:srgbClr val="15A9A6"/>
                </a:solidFill>
              </a:rPr>
              <a:t>2. </a:t>
            </a:r>
            <a:r>
              <a:rPr lang="hu-HU" sz="2400" b="1" dirty="0" err="1">
                <a:solidFill>
                  <a:srgbClr val="15A9A6"/>
                </a:solidFill>
              </a:rPr>
              <a:t>Control</a:t>
            </a:r>
            <a:r>
              <a:rPr lang="hu-HU" sz="2400" b="1" dirty="0">
                <a:solidFill>
                  <a:srgbClr val="15A9A6"/>
                </a:solidFill>
              </a:rPr>
              <a:t> </a:t>
            </a:r>
            <a:r>
              <a:rPr lang="hu-HU" sz="2400" b="1" dirty="0" err="1">
                <a:solidFill>
                  <a:srgbClr val="15A9A6"/>
                </a:solidFill>
              </a:rPr>
              <a:t>group</a:t>
            </a:r>
            <a:endParaRPr lang="hu-HU" sz="2400" b="1" dirty="0">
              <a:solidFill>
                <a:srgbClr val="15A9A6"/>
              </a:solidFill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dirty="0">
                <a:solidFill>
                  <a:srgbClr val="15A9A6"/>
                </a:solidFill>
              </a:rPr>
              <a:t>provides </a:t>
            </a:r>
            <a:r>
              <a:rPr lang="en-US" b="1" dirty="0">
                <a:solidFill>
                  <a:srgbClr val="15A9A6"/>
                </a:solidFill>
              </a:rPr>
              <a:t>the background proportion of exposure </a:t>
            </a:r>
            <a:r>
              <a:rPr lang="en-US" dirty="0">
                <a:solidFill>
                  <a:srgbClr val="15A9A6"/>
                </a:solidFill>
              </a:rPr>
              <a:t>expected in the case group</a:t>
            </a:r>
            <a:endParaRPr lang="hu-HU" dirty="0">
              <a:solidFill>
                <a:srgbClr val="15A9A6"/>
              </a:solidFill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hu-HU" dirty="0">
                <a:solidFill>
                  <a:srgbClr val="15A9A6"/>
                </a:solidFill>
              </a:rPr>
              <a:t>should be</a:t>
            </a:r>
            <a:r>
              <a:rPr lang="en-US" dirty="0">
                <a:solidFill>
                  <a:srgbClr val="15A9A6"/>
                </a:solidFill>
              </a:rPr>
              <a:t> </a:t>
            </a:r>
            <a:r>
              <a:rPr lang="en-US" b="1" dirty="0">
                <a:solidFill>
                  <a:srgbClr val="15A9A6"/>
                </a:solidFill>
              </a:rPr>
              <a:t>free of the disease </a:t>
            </a:r>
            <a:r>
              <a:rPr lang="en-US" dirty="0">
                <a:solidFill>
                  <a:srgbClr val="15A9A6"/>
                </a:solidFill>
              </a:rPr>
              <a:t>(outcome) being studied</a:t>
            </a:r>
            <a:endParaRPr lang="hu-HU" dirty="0">
              <a:solidFill>
                <a:srgbClr val="15A9A6"/>
              </a:solidFill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hu-HU" dirty="0" err="1">
                <a:solidFill>
                  <a:srgbClr val="15A9A6"/>
                </a:solidFill>
              </a:rPr>
              <a:t>should</a:t>
            </a:r>
            <a:r>
              <a:rPr lang="hu-HU" dirty="0">
                <a:solidFill>
                  <a:srgbClr val="15A9A6"/>
                </a:solidFill>
              </a:rPr>
              <a:t> be </a:t>
            </a:r>
            <a:r>
              <a:rPr lang="hu-HU" dirty="0" err="1">
                <a:solidFill>
                  <a:srgbClr val="15A9A6"/>
                </a:solidFill>
              </a:rPr>
              <a:t>representative</a:t>
            </a:r>
            <a:endParaRPr lang="hu-HU" dirty="0">
              <a:solidFill>
                <a:srgbClr val="15A9A6"/>
              </a:solidFill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dirty="0">
                <a:solidFill>
                  <a:srgbClr val="15A9A6"/>
                </a:solidFill>
              </a:rPr>
              <a:t>population at risk of becoming cases. Selection of controls must be independent of the exposure being investigated</a:t>
            </a:r>
            <a:endParaRPr lang="hu-HU" dirty="0">
              <a:solidFill>
                <a:srgbClr val="15A9A6"/>
              </a:solidFill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A48CCF6-BB17-448C-9AC4-5B500C03820C}"/>
              </a:ext>
            </a:extLst>
          </p:cNvPr>
          <p:cNvSpPr/>
          <p:nvPr/>
        </p:nvSpPr>
        <p:spPr>
          <a:xfrm>
            <a:off x="6889733" y="1470243"/>
            <a:ext cx="4670474" cy="1955409"/>
          </a:xfrm>
          <a:prstGeom prst="wedgeEllipseCallout">
            <a:avLst>
              <a:gd name="adj1" fmla="val -107279"/>
              <a:gd name="adj2" fmla="val 133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E.g. NSAID exposure for CRC prevention </a:t>
            </a:r>
          </a:p>
          <a:p>
            <a:pPr algn="ctr"/>
            <a:r>
              <a:rPr lang="hu-HU" dirty="0"/>
              <a:t>- Random sampling from the general population</a:t>
            </a: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Ã©ptalÃ¡lat a kÃ¶vetkezÅre: âevidence based medicine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68" y="1489563"/>
            <a:ext cx="5448897" cy="42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lcím 3"/>
          <p:cNvSpPr>
            <a:spLocks noGrp="1"/>
          </p:cNvSpPr>
          <p:nvPr>
            <p:ph type="subTitle" idx="4294967295"/>
          </p:nvPr>
        </p:nvSpPr>
        <p:spPr>
          <a:xfrm>
            <a:off x="2236890" y="1325418"/>
            <a:ext cx="8143523" cy="48973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u-HU" sz="3200" b="1" dirty="0" err="1"/>
              <a:t>Case-control</a:t>
            </a:r>
            <a:r>
              <a:rPr lang="hu-HU" sz="3200" b="1" dirty="0"/>
              <a:t> </a:t>
            </a:r>
            <a:r>
              <a:rPr lang="hu-HU" sz="3200" b="1" dirty="0" err="1"/>
              <a:t>studies</a:t>
            </a:r>
            <a:endParaRPr lang="hu-HU" sz="32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u-HU" altLang="hu-HU" sz="800" b="0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10.1016/S0140-6736(02)07283-5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rgbClr val="5757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artalom helye 1"/>
          <p:cNvSpPr txBox="1">
            <a:spLocks/>
          </p:cNvSpPr>
          <p:nvPr/>
        </p:nvSpPr>
        <p:spPr>
          <a:xfrm>
            <a:off x="714829" y="1702214"/>
            <a:ext cx="6570458" cy="273675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 err="1">
                <a:solidFill>
                  <a:srgbClr val="15A9A6"/>
                </a:solidFill>
              </a:rPr>
              <a:t>Advantages</a:t>
            </a:r>
            <a:r>
              <a:rPr lang="hu-HU" b="1" dirty="0">
                <a:solidFill>
                  <a:srgbClr val="15A9A6"/>
                </a:solidFill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15A9A6"/>
                </a:solidFill>
              </a:rPr>
              <a:t>the most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en-US" dirty="0">
                <a:solidFill>
                  <a:srgbClr val="15A9A6"/>
                </a:solidFill>
              </a:rPr>
              <a:t>efficient design in terms of time, money, and effort</a:t>
            </a:r>
            <a:endParaRPr lang="hu-HU" dirty="0">
              <a:solidFill>
                <a:srgbClr val="15A9A6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hu-HU" dirty="0">
                <a:solidFill>
                  <a:srgbClr val="15A9A6"/>
                </a:solidFill>
              </a:rPr>
              <a:t>e</a:t>
            </a:r>
            <a:r>
              <a:rPr lang="en-US" dirty="0" err="1">
                <a:solidFill>
                  <a:srgbClr val="15A9A6"/>
                </a:solidFill>
              </a:rPr>
              <a:t>fficient</a:t>
            </a:r>
            <a:r>
              <a:rPr lang="en-US" dirty="0">
                <a:solidFill>
                  <a:srgbClr val="15A9A6"/>
                </a:solidFill>
              </a:rPr>
              <a:t> in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en-US" dirty="0">
                <a:solidFill>
                  <a:srgbClr val="15A9A6"/>
                </a:solidFill>
              </a:rPr>
              <a:t>the investigation of diseases that have a long latency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en-US" dirty="0">
                <a:solidFill>
                  <a:srgbClr val="15A9A6"/>
                </a:solidFill>
              </a:rPr>
              <a:t>period</a:t>
            </a:r>
            <a:endParaRPr lang="hu-HU" dirty="0">
              <a:solidFill>
                <a:srgbClr val="15A9A6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hu-HU" dirty="0">
                <a:solidFill>
                  <a:srgbClr val="15A9A6"/>
                </a:solidFill>
              </a:rPr>
              <a:t>good for investigation of rare diseases</a:t>
            </a:r>
            <a:br>
              <a:rPr lang="hu-HU" dirty="0">
                <a:solidFill>
                  <a:srgbClr val="15A9A6"/>
                </a:solidFill>
              </a:rPr>
            </a:br>
            <a:r>
              <a:rPr lang="hu-HU" dirty="0">
                <a:solidFill>
                  <a:srgbClr val="15A9A6"/>
                </a:solidFill>
              </a:rPr>
              <a:t>	</a:t>
            </a:r>
          </a:p>
          <a:p>
            <a:pPr algn="l"/>
            <a:r>
              <a:rPr lang="hu-HU" b="1" dirty="0" err="1">
                <a:solidFill>
                  <a:srgbClr val="15A9A6"/>
                </a:solidFill>
              </a:rPr>
              <a:t>Disadvantages</a:t>
            </a:r>
            <a:r>
              <a:rPr lang="hu-HU" b="1" dirty="0">
                <a:solidFill>
                  <a:srgbClr val="15A9A6"/>
                </a:solidFill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hu-HU" dirty="0">
                <a:solidFill>
                  <a:srgbClr val="15A9A6"/>
                </a:solidFill>
              </a:rPr>
              <a:t>„</a:t>
            </a:r>
            <a:r>
              <a:rPr lang="hu-HU" dirty="0" err="1">
                <a:solidFill>
                  <a:srgbClr val="15A9A6"/>
                </a:solidFill>
              </a:rPr>
              <a:t>selection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dirty="0" err="1">
                <a:solidFill>
                  <a:srgbClr val="15A9A6"/>
                </a:solidFill>
              </a:rPr>
              <a:t>bias</a:t>
            </a:r>
            <a:r>
              <a:rPr lang="hu-HU" dirty="0">
                <a:solidFill>
                  <a:srgbClr val="15A9A6"/>
                </a:solidFill>
              </a:rPr>
              <a:t>”</a:t>
            </a:r>
          </a:p>
          <a:p>
            <a:pPr marL="342900" indent="-342900" algn="l">
              <a:buFontTx/>
              <a:buChar char="-"/>
            </a:pPr>
            <a:r>
              <a:rPr lang="hu-HU" dirty="0">
                <a:solidFill>
                  <a:srgbClr val="15A9A6"/>
                </a:solidFill>
              </a:rPr>
              <a:t>difficulty with the selection of the control group</a:t>
            </a:r>
          </a:p>
          <a:p>
            <a:pPr marL="342900" indent="-342900" algn="l">
              <a:buFontTx/>
              <a:buChar char="-"/>
            </a:pPr>
            <a:r>
              <a:rPr lang="hu-HU" dirty="0">
                <a:solidFill>
                  <a:srgbClr val="15A9A6"/>
                </a:solidFill>
              </a:rPr>
              <a:t>difficulties with the rare exposures</a:t>
            </a:r>
          </a:p>
          <a:p>
            <a:pPr marL="342900" indent="-342900" algn="l">
              <a:buFontTx/>
              <a:buChar char="-"/>
            </a:pPr>
            <a:endParaRPr lang="hu-HU" dirty="0">
              <a:solidFill>
                <a:srgbClr val="15A9A6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hu-HU" dirty="0">
                <a:solidFill>
                  <a:srgbClr val="15A9A6"/>
                </a:solidFill>
              </a:rPr>
              <a:t>casuality could be suggested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5805977" y="4599719"/>
            <a:ext cx="238298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4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u-HU" altLang="hu-HU" sz="800" b="0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10.1016/S0140-6736(02)07283-5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rgbClr val="5757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/>
          <a:srcRect l="10758" t="26128" r="32803" b="28081"/>
          <a:stretch/>
        </p:blipFill>
        <p:spPr>
          <a:xfrm>
            <a:off x="1020618" y="1921164"/>
            <a:ext cx="10150764" cy="463256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8143289" y="1367043"/>
            <a:ext cx="3670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 </a:t>
            </a:r>
            <a:r>
              <a:rPr lang="hu-HU" dirty="0" err="1"/>
              <a:t>groups</a:t>
            </a: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HIV+</a:t>
            </a:r>
          </a:p>
          <a:p>
            <a:pPr marL="342900" indent="-342900">
              <a:buAutoNum type="arabicPeriod"/>
            </a:pPr>
            <a:r>
              <a:rPr lang="hu-HU" dirty="0"/>
              <a:t>HIV- from STD clinic </a:t>
            </a:r>
            <a:r>
              <a:rPr lang="hu-HU" dirty="0">
                <a:solidFill>
                  <a:srgbClr val="FF0000"/>
                </a:solidFill>
              </a:rPr>
              <a:t>(OR 2.9)</a:t>
            </a:r>
          </a:p>
          <a:p>
            <a:pPr marL="342900" indent="-342900">
              <a:buAutoNum type="arabicPeriod"/>
            </a:pPr>
            <a:r>
              <a:rPr lang="hu-HU" dirty="0"/>
              <a:t>HIV-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general</a:t>
            </a:r>
            <a:r>
              <a:rPr lang="hu-HU" dirty="0"/>
              <a:t> </a:t>
            </a:r>
            <a:r>
              <a:rPr lang="hu-HU" dirty="0" err="1"/>
              <a:t>population</a:t>
            </a: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(OR: 52)</a:t>
            </a:r>
          </a:p>
          <a:p>
            <a:r>
              <a:rPr lang="hu-HU" dirty="0" err="1">
                <a:solidFill>
                  <a:srgbClr val="FF0000"/>
                </a:solidFill>
              </a:rPr>
              <a:t>Outcome</a:t>
            </a:r>
            <a:r>
              <a:rPr lang="hu-HU" dirty="0">
                <a:solidFill>
                  <a:srgbClr val="FF0000"/>
                </a:solidFill>
              </a:rPr>
              <a:t>: </a:t>
            </a:r>
            <a:r>
              <a:rPr lang="hu-HU" dirty="0" err="1">
                <a:solidFill>
                  <a:srgbClr val="FF0000"/>
                </a:solidFill>
              </a:rPr>
              <a:t>risk</a:t>
            </a:r>
            <a:r>
              <a:rPr lang="hu-HU" dirty="0">
                <a:solidFill>
                  <a:srgbClr val="FF0000"/>
                </a:solidFill>
              </a:rPr>
              <a:t> of HIV </a:t>
            </a:r>
            <a:r>
              <a:rPr lang="hu-HU" dirty="0" err="1">
                <a:solidFill>
                  <a:srgbClr val="FF0000"/>
                </a:solidFill>
              </a:rPr>
              <a:t>infection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85A9F10-096F-4D1D-BB05-FB1D483B1749}"/>
              </a:ext>
            </a:extLst>
          </p:cNvPr>
          <p:cNvSpPr txBox="1"/>
          <p:nvPr/>
        </p:nvSpPr>
        <p:spPr>
          <a:xfrm>
            <a:off x="4103254" y="5934570"/>
            <a:ext cx="5724238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10757" t="28283" r="33182" b="38856"/>
          <a:stretch/>
        </p:blipFill>
        <p:spPr>
          <a:xfrm>
            <a:off x="1403926" y="1911980"/>
            <a:ext cx="9328024" cy="3075655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u-HU" altLang="hu-HU" sz="800" b="0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10.1016/S0140-6736(02)07283-5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rgbClr val="57575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 flipH="1">
            <a:off x="8143289" y="1367043"/>
            <a:ext cx="3670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 </a:t>
            </a:r>
            <a:r>
              <a:rPr lang="hu-HU" dirty="0" err="1"/>
              <a:t>groups</a:t>
            </a:r>
            <a:endParaRPr lang="hu-HU" dirty="0"/>
          </a:p>
          <a:p>
            <a:pPr marL="342900" indent="-342900">
              <a:buAutoNum type="arabicPeriod"/>
            </a:pPr>
            <a:r>
              <a:rPr lang="hu-HU" dirty="0" err="1"/>
              <a:t>Women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breast</a:t>
            </a:r>
            <a:r>
              <a:rPr lang="hu-HU" dirty="0"/>
              <a:t> </a:t>
            </a:r>
            <a:r>
              <a:rPr lang="hu-HU" dirty="0" err="1"/>
              <a:t>cancer</a:t>
            </a:r>
            <a:endParaRPr lang="hu-HU" dirty="0"/>
          </a:p>
          <a:p>
            <a:pPr marL="342900" indent="-342900">
              <a:buAutoNum type="arabicPeriod"/>
            </a:pPr>
            <a:r>
              <a:rPr lang="hu-HU" dirty="0" err="1"/>
              <a:t>Healthy</a:t>
            </a:r>
            <a:r>
              <a:rPr lang="hu-HU" dirty="0"/>
              <a:t> </a:t>
            </a:r>
            <a:r>
              <a:rPr lang="hu-HU" dirty="0" err="1"/>
              <a:t>controls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85A9F10-096F-4D1D-BB05-FB1D483B1749}"/>
              </a:ext>
            </a:extLst>
          </p:cNvPr>
          <p:cNvSpPr txBox="1"/>
          <p:nvPr/>
        </p:nvSpPr>
        <p:spPr>
          <a:xfrm>
            <a:off x="2837872" y="5449300"/>
            <a:ext cx="6933496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 flipH="1">
            <a:off x="8143288" y="2290373"/>
            <a:ext cx="3670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FF0000"/>
                </a:solidFill>
              </a:rPr>
              <a:t>Exposure</a:t>
            </a:r>
            <a:r>
              <a:rPr lang="hu-HU" dirty="0">
                <a:solidFill>
                  <a:srgbClr val="FF0000"/>
                </a:solidFill>
              </a:rPr>
              <a:t>: </a:t>
            </a:r>
            <a:r>
              <a:rPr lang="hu-HU" dirty="0" err="1">
                <a:solidFill>
                  <a:srgbClr val="FF0000"/>
                </a:solidFill>
              </a:rPr>
              <a:t>oral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contraceptives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87712" y="1431027"/>
            <a:ext cx="7207917" cy="378235"/>
          </a:xfrm>
        </p:spPr>
        <p:txBody>
          <a:bodyPr/>
          <a:lstStyle/>
          <a:p>
            <a:r>
              <a:rPr lang="hu-HU" sz="2800" b="1" dirty="0" err="1">
                <a:solidFill>
                  <a:schemeClr val="tx1"/>
                </a:solidFill>
              </a:rPr>
              <a:t>Cross-sectional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chemeClr val="tx1"/>
                </a:solidFill>
              </a:rPr>
              <a:t>studies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27256" y="1883690"/>
            <a:ext cx="9647340" cy="475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>
                <a:solidFill>
                  <a:srgbClr val="15A9A6"/>
                </a:solidFill>
              </a:rPr>
              <a:t>General </a:t>
            </a:r>
            <a:r>
              <a:rPr lang="hu-HU" sz="2400" b="1" dirty="0" err="1">
                <a:solidFill>
                  <a:srgbClr val="15A9A6"/>
                </a:solidFill>
              </a:rPr>
              <a:t>characteristics</a:t>
            </a:r>
            <a:r>
              <a:rPr lang="hu-HU" b="1" dirty="0">
                <a:solidFill>
                  <a:srgbClr val="15A9A6"/>
                </a:solidFill>
              </a:rPr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solidFill>
                  <a:srgbClr val="15A9A6"/>
                </a:solidFill>
              </a:rPr>
              <a:t>Conceptually begin with a population based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err="1">
                <a:solidFill>
                  <a:srgbClr val="15A9A6"/>
                </a:solidFill>
              </a:rPr>
              <a:t>We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b="1" dirty="0" err="1">
                <a:solidFill>
                  <a:srgbClr val="15A9A6"/>
                </a:solidFill>
              </a:rPr>
              <a:t>do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b="1" dirty="0" err="1">
                <a:solidFill>
                  <a:srgbClr val="15A9A6"/>
                </a:solidFill>
              </a:rPr>
              <a:t>not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b="1" dirty="0" err="1">
                <a:solidFill>
                  <a:srgbClr val="15A9A6"/>
                </a:solidFill>
              </a:rPr>
              <a:t>follow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dirty="0" err="1">
                <a:solidFill>
                  <a:srgbClr val="15A9A6"/>
                </a:solidFill>
              </a:rPr>
              <a:t>individuals</a:t>
            </a:r>
            <a:r>
              <a:rPr lang="hu-HU" dirty="0">
                <a:solidFill>
                  <a:srgbClr val="15A9A6"/>
                </a:solidFill>
              </a:rPr>
              <a:t> over </a:t>
            </a:r>
            <a:r>
              <a:rPr lang="hu-HU" dirty="0" err="1">
                <a:solidFill>
                  <a:srgbClr val="15A9A6"/>
                </a:solidFill>
              </a:rPr>
              <a:t>time</a:t>
            </a:r>
            <a:endParaRPr lang="hu-HU" dirty="0">
              <a:solidFill>
                <a:srgbClr val="15A9A6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err="1">
                <a:solidFill>
                  <a:srgbClr val="15A9A6"/>
                </a:solidFill>
              </a:rPr>
              <a:t>Only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dirty="0" err="1">
                <a:solidFill>
                  <a:srgbClr val="15A9A6"/>
                </a:solidFill>
              </a:rPr>
              <a:t>look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dirty="0" err="1">
                <a:solidFill>
                  <a:srgbClr val="15A9A6"/>
                </a:solidFill>
              </a:rPr>
              <a:t>at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dirty="0" err="1">
                <a:solidFill>
                  <a:srgbClr val="15A9A6"/>
                </a:solidFill>
              </a:rPr>
              <a:t>the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b="1" dirty="0" err="1">
                <a:solidFill>
                  <a:srgbClr val="15A9A6"/>
                </a:solidFill>
              </a:rPr>
              <a:t>prevalence</a:t>
            </a:r>
            <a:r>
              <a:rPr lang="hu-HU" b="1" dirty="0">
                <a:solidFill>
                  <a:srgbClr val="15A9A6"/>
                </a:solidFill>
              </a:rPr>
              <a:t> of </a:t>
            </a:r>
            <a:r>
              <a:rPr lang="hu-HU" b="1" dirty="0" err="1">
                <a:solidFill>
                  <a:srgbClr val="15A9A6"/>
                </a:solidFill>
              </a:rPr>
              <a:t>disease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dirty="0">
                <a:solidFill>
                  <a:srgbClr val="15A9A6"/>
                </a:solidFill>
              </a:rPr>
              <a:t>and/</a:t>
            </a:r>
            <a:r>
              <a:rPr lang="hu-HU" dirty="0" err="1">
                <a:solidFill>
                  <a:srgbClr val="15A9A6"/>
                </a:solidFill>
              </a:rPr>
              <a:t>or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b="1" dirty="0" err="1">
                <a:solidFill>
                  <a:srgbClr val="15A9A6"/>
                </a:solidFill>
              </a:rPr>
              <a:t>exposure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dirty="0" err="1">
                <a:solidFill>
                  <a:srgbClr val="15A9A6"/>
                </a:solidFill>
              </a:rPr>
              <a:t>at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dirty="0" err="1">
                <a:solidFill>
                  <a:srgbClr val="15A9A6"/>
                </a:solidFill>
              </a:rPr>
              <a:t>one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dirty="0" err="1">
                <a:solidFill>
                  <a:srgbClr val="15A9A6"/>
                </a:solidFill>
              </a:rPr>
              <a:t>moment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dirty="0" err="1">
                <a:solidFill>
                  <a:srgbClr val="15A9A6"/>
                </a:solidFill>
              </a:rPr>
              <a:t>in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dirty="0" err="1">
                <a:solidFill>
                  <a:srgbClr val="15A9A6"/>
                </a:solidFill>
              </a:rPr>
              <a:t>time</a:t>
            </a:r>
            <a:endParaRPr lang="hu-HU" dirty="0">
              <a:solidFill>
                <a:srgbClr val="15A9A6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solidFill>
                  <a:srgbClr val="15A9A6"/>
                </a:solidFill>
              </a:rPr>
              <a:t>Take „</a:t>
            </a:r>
            <a:r>
              <a:rPr lang="hu-HU" b="1" dirty="0">
                <a:solidFill>
                  <a:srgbClr val="15A9A6"/>
                </a:solidFill>
              </a:rPr>
              <a:t>snapshot” of the proportion of individuals </a:t>
            </a:r>
            <a:r>
              <a:rPr lang="hu-HU" dirty="0">
                <a:solidFill>
                  <a:srgbClr val="15A9A6"/>
                </a:solidFill>
              </a:rPr>
              <a:t>(diseased vs. non diseased at one point in time)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err="1">
                <a:solidFill>
                  <a:srgbClr val="15A9A6"/>
                </a:solidFill>
              </a:rPr>
              <a:t>Two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dirty="0" err="1">
                <a:solidFill>
                  <a:srgbClr val="15A9A6"/>
                </a:solidFill>
              </a:rPr>
              <a:t>types</a:t>
            </a:r>
            <a:r>
              <a:rPr lang="hu-HU" dirty="0">
                <a:solidFill>
                  <a:srgbClr val="15A9A6"/>
                </a:solidFill>
              </a:rPr>
              <a:t>: 1. </a:t>
            </a:r>
            <a:r>
              <a:rPr lang="hu-HU" dirty="0" err="1">
                <a:solidFill>
                  <a:srgbClr val="E50D2E"/>
                </a:solidFill>
              </a:rPr>
              <a:t>descriptive</a:t>
            </a:r>
            <a:r>
              <a:rPr lang="hu-HU" dirty="0">
                <a:solidFill>
                  <a:srgbClr val="15A9A6"/>
                </a:solidFill>
              </a:rPr>
              <a:t> (no </a:t>
            </a:r>
            <a:r>
              <a:rPr lang="hu-HU" dirty="0" err="1">
                <a:solidFill>
                  <a:srgbClr val="15A9A6"/>
                </a:solidFill>
              </a:rPr>
              <a:t>control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dirty="0" err="1">
                <a:solidFill>
                  <a:srgbClr val="15A9A6"/>
                </a:solidFill>
              </a:rPr>
              <a:t>group</a:t>
            </a:r>
            <a:r>
              <a:rPr lang="hu-HU" dirty="0">
                <a:solidFill>
                  <a:srgbClr val="15A9A6"/>
                </a:solidFill>
              </a:rPr>
              <a:t>); 2. </a:t>
            </a:r>
            <a:r>
              <a:rPr lang="hu-HU" dirty="0">
                <a:solidFill>
                  <a:srgbClr val="E50D2E"/>
                </a:solidFill>
              </a:rPr>
              <a:t>analytical</a:t>
            </a:r>
            <a:r>
              <a:rPr lang="hu-HU" dirty="0">
                <a:solidFill>
                  <a:srgbClr val="15A9A6"/>
                </a:solidFill>
              </a:rPr>
              <a:t> (control group)</a:t>
            </a:r>
            <a:r>
              <a:rPr lang="en-US" dirty="0">
                <a:solidFill>
                  <a:srgbClr val="15A9A6"/>
                </a:solidFill>
              </a:rPr>
              <a:t> </a:t>
            </a:r>
            <a:endParaRPr lang="hu-HU" dirty="0">
              <a:solidFill>
                <a:srgbClr val="15A9A6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15A9A6"/>
                </a:solidFill>
              </a:rPr>
              <a:t>Cross sectional studies are the best way to </a:t>
            </a:r>
            <a:r>
              <a:rPr lang="en-US" b="1" dirty="0">
                <a:solidFill>
                  <a:srgbClr val="15A9A6"/>
                </a:solidFill>
              </a:rPr>
              <a:t>determine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en-US" b="1" dirty="0">
                <a:solidFill>
                  <a:srgbClr val="15A9A6"/>
                </a:solidFill>
              </a:rPr>
              <a:t>prevalence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15A9A6"/>
                </a:solidFill>
              </a:rPr>
              <a:t>Are </a:t>
            </a:r>
            <a:r>
              <a:rPr lang="en-US" b="1" dirty="0">
                <a:solidFill>
                  <a:srgbClr val="15A9A6"/>
                </a:solidFill>
              </a:rPr>
              <a:t>relatively quick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dirty="0">
                <a:solidFill>
                  <a:srgbClr val="15A9A6"/>
                </a:solidFill>
              </a:rPr>
              <a:t>– no follow up – less resources needed</a:t>
            </a:r>
            <a:endParaRPr lang="en-US" dirty="0">
              <a:solidFill>
                <a:srgbClr val="15A9A6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15A9A6"/>
                </a:solidFill>
              </a:rPr>
              <a:t>Can study </a:t>
            </a:r>
            <a:r>
              <a:rPr lang="en-US" b="1" dirty="0">
                <a:solidFill>
                  <a:srgbClr val="15A9A6"/>
                </a:solidFill>
              </a:rPr>
              <a:t>multiple outcomes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15A9A6"/>
                </a:solidFill>
              </a:rPr>
              <a:t>Do not themselves differentiate between </a:t>
            </a:r>
            <a:r>
              <a:rPr lang="en-US" b="1" dirty="0">
                <a:solidFill>
                  <a:srgbClr val="15A9A6"/>
                </a:solidFill>
              </a:rPr>
              <a:t>cause and effect or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en-US" b="1" dirty="0">
                <a:solidFill>
                  <a:srgbClr val="15A9A6"/>
                </a:solidFill>
              </a:rPr>
              <a:t>the sequence of events</a:t>
            </a:r>
            <a:endParaRPr lang="hu-HU" b="1" dirty="0">
              <a:solidFill>
                <a:srgbClr val="15A9A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02" y="1210234"/>
            <a:ext cx="3537098" cy="21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7D9ECF-2D81-4914-AF94-6ECD90527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23" t="62185" r="28236" b="25828"/>
          <a:stretch/>
        </p:blipFill>
        <p:spPr>
          <a:xfrm>
            <a:off x="9237762" y="4231254"/>
            <a:ext cx="2715066" cy="10801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B25A6F-B305-4CD2-AEA4-EE34F847BD96}"/>
              </a:ext>
            </a:extLst>
          </p:cNvPr>
          <p:cNvSpPr/>
          <p:nvPr/>
        </p:nvSpPr>
        <p:spPr>
          <a:xfrm>
            <a:off x="0" y="6581001"/>
            <a:ext cx="2162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Emerg</a:t>
            </a:r>
            <a:r>
              <a:rPr lang="en-US" sz="1200" dirty="0"/>
              <a:t> Med J 2003;20:54–60</a:t>
            </a: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268414" y="1571452"/>
            <a:ext cx="1005001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rgbClr val="15A9A6"/>
                </a:solidFill>
              </a:rPr>
              <a:t>- d</a:t>
            </a:r>
            <a:r>
              <a:rPr lang="en-US" dirty="0" err="1">
                <a:solidFill>
                  <a:srgbClr val="15A9A6"/>
                </a:solidFill>
              </a:rPr>
              <a:t>ata</a:t>
            </a:r>
            <a:r>
              <a:rPr lang="en-US" dirty="0">
                <a:solidFill>
                  <a:srgbClr val="15A9A6"/>
                </a:solidFill>
              </a:rPr>
              <a:t> on the prevalence of both exposure and a health outcome are obtained for the purpose of comparing health outcome differences between exposed and unexposed. </a:t>
            </a:r>
            <a:endParaRPr lang="hu-HU" dirty="0">
              <a:solidFill>
                <a:srgbClr val="15A9A6"/>
              </a:solidFill>
            </a:endParaRPr>
          </a:p>
          <a:p>
            <a:pPr>
              <a:lnSpc>
                <a:spcPct val="150000"/>
              </a:lnSpc>
            </a:pPr>
            <a:endParaRPr lang="hu-HU" dirty="0">
              <a:solidFill>
                <a:srgbClr val="15A9A6"/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rgbClr val="15A9A6"/>
                </a:solidFill>
              </a:rPr>
              <a:t>- </a:t>
            </a:r>
            <a:r>
              <a:rPr lang="en-US" dirty="0">
                <a:solidFill>
                  <a:srgbClr val="15A9A6"/>
                </a:solidFill>
              </a:rPr>
              <a:t>attempt to describe the prevalence, for example, </a:t>
            </a:r>
            <a:r>
              <a:rPr lang="hu-HU" dirty="0">
                <a:solidFill>
                  <a:srgbClr val="15A9A6"/>
                </a:solidFill>
              </a:rPr>
              <a:t>of a </a:t>
            </a:r>
            <a:r>
              <a:rPr lang="en-US" dirty="0">
                <a:solidFill>
                  <a:srgbClr val="15A9A6"/>
                </a:solidFill>
              </a:rPr>
              <a:t>disease by first beginning with a population</a:t>
            </a:r>
            <a:r>
              <a:rPr lang="hu-HU" dirty="0">
                <a:solidFill>
                  <a:srgbClr val="15A9A6"/>
                </a:solidFill>
              </a:rPr>
              <a:t>-</a:t>
            </a:r>
            <a:r>
              <a:rPr lang="en-US" dirty="0">
                <a:solidFill>
                  <a:srgbClr val="15A9A6"/>
                </a:solidFill>
              </a:rPr>
              <a:t>base</a:t>
            </a:r>
            <a:r>
              <a:rPr lang="hu-HU" dirty="0">
                <a:solidFill>
                  <a:srgbClr val="15A9A6"/>
                </a:solidFill>
              </a:rPr>
              <a:t>d sample</a:t>
            </a:r>
          </a:p>
          <a:p>
            <a:pPr>
              <a:lnSpc>
                <a:spcPct val="150000"/>
              </a:lnSpc>
            </a:pPr>
            <a:endParaRPr lang="hu-HU" dirty="0">
              <a:solidFill>
                <a:srgbClr val="15A9A6"/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rgbClr val="15A9A6"/>
                </a:solidFill>
              </a:rPr>
              <a:t>- </a:t>
            </a:r>
            <a:r>
              <a:rPr lang="en-US" dirty="0">
                <a:solidFill>
                  <a:srgbClr val="15A9A6"/>
                </a:solidFill>
              </a:rPr>
              <a:t>differ from descriptive cross-sectional studies in that they </a:t>
            </a:r>
            <a:r>
              <a:rPr lang="hu-HU" dirty="0" err="1">
                <a:solidFill>
                  <a:srgbClr val="15A9A6"/>
                </a:solidFill>
              </a:rPr>
              <a:t>have</a:t>
            </a:r>
            <a:r>
              <a:rPr lang="hu-HU" dirty="0">
                <a:solidFill>
                  <a:srgbClr val="15A9A6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a </a:t>
            </a:r>
            <a:r>
              <a:rPr lang="hu-HU" dirty="0" err="1">
                <a:solidFill>
                  <a:srgbClr val="FF0000"/>
                </a:solidFill>
              </a:rPr>
              <a:t>control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group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A6EC3E-2F60-484B-A34C-F5DDD01A5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5741" r="21654" b="31482"/>
          <a:stretch/>
        </p:blipFill>
        <p:spPr>
          <a:xfrm>
            <a:off x="4368017" y="4572274"/>
            <a:ext cx="4732712" cy="21380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EBF4AE-E0CE-47B8-8CF5-AEBB223695DA}"/>
              </a:ext>
            </a:extLst>
          </p:cNvPr>
          <p:cNvSpPr/>
          <p:nvPr/>
        </p:nvSpPr>
        <p:spPr>
          <a:xfrm>
            <a:off x="0" y="6581001"/>
            <a:ext cx="2162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Emerg</a:t>
            </a:r>
            <a:r>
              <a:rPr lang="en-US" sz="1200" dirty="0"/>
              <a:t> Med J 2003;20:54–60</a:t>
            </a: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59957"/>
              </p:ext>
            </p:extLst>
          </p:nvPr>
        </p:nvGraphicFramePr>
        <p:xfrm>
          <a:off x="1520271" y="1650844"/>
          <a:ext cx="9712587" cy="4280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7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371"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/>
                        <a:t>Cohort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/>
                        <a:t>Case-control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/>
                        <a:t>Cross-sectional</a:t>
                      </a:r>
                      <a:endParaRPr lang="hu-H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71">
                <a:tc>
                  <a:txBody>
                    <a:bodyPr/>
                    <a:lstStyle/>
                    <a:p>
                      <a:pPr algn="ctr"/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Runs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foward</a:t>
                      </a:r>
                      <a:r>
                        <a:rPr lang="hu-H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aseline="0" dirty="0" err="1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hu-H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aseline="0" dirty="0" err="1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Runs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backward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Take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snapshot</a:t>
                      </a:r>
                      <a:r>
                        <a:rPr lang="hu-H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aseline="0" dirty="0" err="1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hu-H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aseline="0" dirty="0" err="1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353">
                <a:tc>
                  <a:txBody>
                    <a:bodyPr/>
                    <a:lstStyle/>
                    <a:p>
                      <a:pPr algn="ctr"/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Multiple</a:t>
                      </a:r>
                      <a:r>
                        <a:rPr lang="hu-H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aseline="0" dirty="0" err="1">
                          <a:solidFill>
                            <a:schemeClr val="tx1"/>
                          </a:solidFill>
                        </a:rPr>
                        <a:t>outcomes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Rare diseases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Prevelence</a:t>
                      </a:r>
                      <a:r>
                        <a:rPr lang="hu-HU" baseline="0" dirty="0">
                          <a:solidFill>
                            <a:schemeClr val="tx1"/>
                          </a:solidFill>
                        </a:rPr>
                        <a:t> of  </a:t>
                      </a:r>
                      <a:r>
                        <a:rPr lang="hu-HU" baseline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hu-H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aseline="0" dirty="0" err="1">
                          <a:solidFill>
                            <a:schemeClr val="tx1"/>
                          </a:solidFill>
                        </a:rPr>
                        <a:t>diseases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353">
                <a:tc>
                  <a:txBody>
                    <a:bodyPr/>
                    <a:lstStyle/>
                    <a:p>
                      <a:pPr algn="ctr"/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Rare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exposures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Diseases with long latency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Not able to assess temporal relations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371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expensive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cheap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cheap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353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Strongly suggest causality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Hypothesis generation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Could suggest causality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Hypothesis generation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Hypothesis generation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1"/>
          <p:cNvSpPr/>
          <p:nvPr/>
        </p:nvSpPr>
        <p:spPr>
          <a:xfrm>
            <a:off x="3289253" y="1645441"/>
            <a:ext cx="8264164" cy="109584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2D050"/>
          </a:solidFill>
          <a:ln>
            <a:noFill/>
            <a:prstDash val="solid"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'TAKE HOME MESSAGE'</a:t>
            </a:r>
          </a:p>
        </p:txBody>
      </p:sp>
      <p:sp>
        <p:nvSpPr>
          <p:cNvPr id="3" name="Téglalap 12"/>
          <p:cNvSpPr/>
          <p:nvPr/>
        </p:nvSpPr>
        <p:spPr>
          <a:xfrm>
            <a:off x="793086" y="3203095"/>
            <a:ext cx="10832759" cy="22142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2F0D9"/>
          </a:solidFill>
          <a:ln w="38157">
            <a:solidFill>
              <a:srgbClr val="60BA1A"/>
            </a:solidFill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err="1">
                <a:solidFill>
                  <a:schemeClr val="accent6"/>
                </a:solidFill>
              </a:rPr>
              <a:t>Obsevational</a:t>
            </a:r>
            <a:r>
              <a:rPr lang="hu-HU" sz="2400" dirty="0">
                <a:solidFill>
                  <a:schemeClr val="accent6"/>
                </a:solidFill>
              </a:rPr>
              <a:t> </a:t>
            </a:r>
            <a:r>
              <a:rPr lang="hu-HU" sz="2400" dirty="0" err="1">
                <a:solidFill>
                  <a:schemeClr val="accent6"/>
                </a:solidFill>
              </a:rPr>
              <a:t>studies</a:t>
            </a:r>
            <a:r>
              <a:rPr lang="hu-HU" sz="2400" dirty="0">
                <a:solidFill>
                  <a:schemeClr val="accent6"/>
                </a:solidFill>
              </a:rPr>
              <a:t> </a:t>
            </a:r>
            <a:r>
              <a:rPr lang="hu-HU" sz="2400" dirty="0" err="1">
                <a:solidFill>
                  <a:schemeClr val="accent6"/>
                </a:solidFill>
              </a:rPr>
              <a:t>are</a:t>
            </a:r>
            <a:r>
              <a:rPr lang="hu-HU" sz="2400" dirty="0">
                <a:solidFill>
                  <a:schemeClr val="accent6"/>
                </a:solidFill>
              </a:rPr>
              <a:t> </a:t>
            </a:r>
            <a:r>
              <a:rPr lang="hu-HU" sz="2400" b="1" dirty="0" err="1">
                <a:solidFill>
                  <a:schemeClr val="accent6"/>
                </a:solidFill>
              </a:rPr>
              <a:t>essential</a:t>
            </a:r>
            <a:r>
              <a:rPr lang="hu-HU" sz="2400" b="1" dirty="0">
                <a:solidFill>
                  <a:schemeClr val="accent6"/>
                </a:solidFill>
              </a:rPr>
              <a:t> part </a:t>
            </a:r>
            <a:r>
              <a:rPr lang="hu-HU" sz="2400" dirty="0">
                <a:solidFill>
                  <a:schemeClr val="accent6"/>
                </a:solidFill>
              </a:rPr>
              <a:t>of </a:t>
            </a:r>
            <a:r>
              <a:rPr lang="hu-HU" sz="2400" dirty="0" err="1">
                <a:solidFill>
                  <a:schemeClr val="accent6"/>
                </a:solidFill>
              </a:rPr>
              <a:t>clinical</a:t>
            </a:r>
            <a:r>
              <a:rPr lang="hu-HU" sz="2400" dirty="0">
                <a:solidFill>
                  <a:schemeClr val="accent6"/>
                </a:solidFill>
              </a:rPr>
              <a:t> </a:t>
            </a:r>
            <a:r>
              <a:rPr lang="hu-HU" sz="2400" dirty="0" err="1">
                <a:solidFill>
                  <a:schemeClr val="accent6"/>
                </a:solidFill>
              </a:rPr>
              <a:t>research</a:t>
            </a:r>
            <a:endParaRPr lang="hu-HU" sz="2400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err="1">
                <a:solidFill>
                  <a:schemeClr val="accent6"/>
                </a:solidFill>
              </a:rPr>
              <a:t>Finding</a:t>
            </a:r>
            <a:r>
              <a:rPr lang="hu-HU" sz="2400" dirty="0">
                <a:solidFill>
                  <a:schemeClr val="accent6"/>
                </a:solidFill>
              </a:rPr>
              <a:t> </a:t>
            </a:r>
            <a:r>
              <a:rPr lang="hu-HU" sz="2400" dirty="0" err="1">
                <a:solidFill>
                  <a:schemeClr val="accent6"/>
                </a:solidFill>
              </a:rPr>
              <a:t>the</a:t>
            </a:r>
            <a:r>
              <a:rPr lang="hu-HU" sz="2400" dirty="0">
                <a:solidFill>
                  <a:schemeClr val="accent6"/>
                </a:solidFill>
              </a:rPr>
              <a:t> </a:t>
            </a:r>
            <a:r>
              <a:rPr lang="hu-HU" sz="2400" b="1" dirty="0" err="1">
                <a:solidFill>
                  <a:schemeClr val="accent6"/>
                </a:solidFill>
              </a:rPr>
              <a:t>optimal</a:t>
            </a:r>
            <a:r>
              <a:rPr lang="hu-HU" sz="2400" b="1" dirty="0">
                <a:solidFill>
                  <a:schemeClr val="accent6"/>
                </a:solidFill>
              </a:rPr>
              <a:t> </a:t>
            </a:r>
            <a:r>
              <a:rPr lang="hu-HU" sz="2400" b="1" dirty="0" err="1">
                <a:solidFill>
                  <a:schemeClr val="accent6"/>
                </a:solidFill>
              </a:rPr>
              <a:t>study</a:t>
            </a:r>
            <a:r>
              <a:rPr lang="hu-HU" sz="2400" b="1" dirty="0">
                <a:solidFill>
                  <a:schemeClr val="accent6"/>
                </a:solidFill>
              </a:rPr>
              <a:t> </a:t>
            </a:r>
            <a:r>
              <a:rPr lang="hu-HU" sz="2400" b="1" dirty="0" err="1">
                <a:solidFill>
                  <a:schemeClr val="accent6"/>
                </a:solidFill>
              </a:rPr>
              <a:t>type</a:t>
            </a:r>
            <a:r>
              <a:rPr lang="hu-HU" sz="2400" b="1" dirty="0">
                <a:solidFill>
                  <a:schemeClr val="accent6"/>
                </a:solidFill>
              </a:rPr>
              <a:t> </a:t>
            </a:r>
            <a:r>
              <a:rPr lang="hu-HU" sz="2400" dirty="0" err="1">
                <a:solidFill>
                  <a:schemeClr val="accent6"/>
                </a:solidFill>
              </a:rPr>
              <a:t>for</a:t>
            </a:r>
            <a:r>
              <a:rPr lang="hu-HU" sz="2400" dirty="0">
                <a:solidFill>
                  <a:schemeClr val="accent6"/>
                </a:solidFill>
              </a:rPr>
              <a:t> </a:t>
            </a:r>
            <a:r>
              <a:rPr lang="hu-HU" sz="2400" dirty="0" err="1">
                <a:solidFill>
                  <a:schemeClr val="accent6"/>
                </a:solidFill>
              </a:rPr>
              <a:t>your</a:t>
            </a:r>
            <a:r>
              <a:rPr lang="hu-HU" sz="2400" dirty="0">
                <a:solidFill>
                  <a:schemeClr val="accent6"/>
                </a:solidFill>
              </a:rPr>
              <a:t> </a:t>
            </a:r>
            <a:r>
              <a:rPr lang="hu-HU" sz="2400" dirty="0" err="1">
                <a:solidFill>
                  <a:schemeClr val="accent6"/>
                </a:solidFill>
              </a:rPr>
              <a:t>question</a:t>
            </a:r>
            <a:r>
              <a:rPr lang="hu-HU" sz="2400" dirty="0">
                <a:solidFill>
                  <a:schemeClr val="accent6"/>
                </a:solidFill>
              </a:rPr>
              <a:t> is </a:t>
            </a:r>
            <a:r>
              <a:rPr lang="hu-HU" sz="2400" dirty="0" err="1">
                <a:solidFill>
                  <a:schemeClr val="accent6"/>
                </a:solidFill>
              </a:rPr>
              <a:t>the</a:t>
            </a:r>
            <a:r>
              <a:rPr lang="hu-HU" sz="2400" dirty="0">
                <a:solidFill>
                  <a:schemeClr val="accent6"/>
                </a:solidFill>
              </a:rPr>
              <a:t> most </a:t>
            </a:r>
            <a:r>
              <a:rPr lang="hu-HU" sz="2400" dirty="0" err="1">
                <a:solidFill>
                  <a:schemeClr val="accent6"/>
                </a:solidFill>
              </a:rPr>
              <a:t>important</a:t>
            </a:r>
            <a:endParaRPr lang="hu-HU" sz="2400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err="1">
                <a:solidFill>
                  <a:schemeClr val="accent6"/>
                </a:solidFill>
              </a:rPr>
              <a:t>Think</a:t>
            </a:r>
            <a:r>
              <a:rPr lang="hu-HU" sz="2400" dirty="0">
                <a:solidFill>
                  <a:schemeClr val="accent6"/>
                </a:solidFill>
              </a:rPr>
              <a:t> </a:t>
            </a:r>
            <a:r>
              <a:rPr lang="hu-HU" sz="2400" dirty="0" err="1">
                <a:solidFill>
                  <a:schemeClr val="accent6"/>
                </a:solidFill>
              </a:rPr>
              <a:t>ahead</a:t>
            </a:r>
            <a:r>
              <a:rPr lang="hu-HU" sz="2400" dirty="0">
                <a:solidFill>
                  <a:schemeClr val="accent6"/>
                </a:solidFill>
              </a:rPr>
              <a:t>! – </a:t>
            </a:r>
            <a:r>
              <a:rPr lang="hu-HU" sz="2400" b="1" dirty="0" err="1">
                <a:solidFill>
                  <a:schemeClr val="accent6"/>
                </a:solidFill>
              </a:rPr>
              <a:t>publish</a:t>
            </a:r>
            <a:r>
              <a:rPr lang="hu-HU" sz="2400" b="1" dirty="0">
                <a:solidFill>
                  <a:schemeClr val="accent6"/>
                </a:solidFill>
              </a:rPr>
              <a:t> a </a:t>
            </a:r>
            <a:r>
              <a:rPr lang="hu-HU" sz="2400" b="1" dirty="0" err="1">
                <a:solidFill>
                  <a:schemeClr val="accent6"/>
                </a:solidFill>
              </a:rPr>
              <a:t>protocol</a:t>
            </a:r>
            <a:r>
              <a:rPr lang="hu-HU" sz="2400" b="1" dirty="0">
                <a:solidFill>
                  <a:schemeClr val="accent6"/>
                </a:solidFill>
              </a:rPr>
              <a:t> </a:t>
            </a:r>
            <a:r>
              <a:rPr lang="hu-HU" sz="2400" dirty="0" err="1">
                <a:solidFill>
                  <a:schemeClr val="accent6"/>
                </a:solidFill>
              </a:rPr>
              <a:t>before</a:t>
            </a:r>
            <a:r>
              <a:rPr lang="hu-HU" sz="2400" dirty="0">
                <a:solidFill>
                  <a:schemeClr val="accent6"/>
                </a:solidFill>
              </a:rPr>
              <a:t> starting </a:t>
            </a:r>
            <a:r>
              <a:rPr lang="hu-HU" sz="2400" dirty="0" err="1">
                <a:solidFill>
                  <a:schemeClr val="accent6"/>
                </a:solidFill>
              </a:rPr>
              <a:t>the</a:t>
            </a:r>
            <a:r>
              <a:rPr lang="hu-HU" sz="2400" dirty="0">
                <a:solidFill>
                  <a:schemeClr val="accent6"/>
                </a:solidFill>
              </a:rPr>
              <a:t> </a:t>
            </a:r>
            <a:r>
              <a:rPr lang="hu-HU" sz="2400" dirty="0" err="1">
                <a:solidFill>
                  <a:schemeClr val="accent6"/>
                </a:solidFill>
              </a:rPr>
              <a:t>study</a:t>
            </a:r>
            <a:endParaRPr lang="hu-HU" sz="2400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err="1">
                <a:solidFill>
                  <a:schemeClr val="accent6"/>
                </a:solidFill>
              </a:rPr>
              <a:t>Detailed</a:t>
            </a:r>
            <a:r>
              <a:rPr lang="hu-HU" sz="2400" dirty="0">
                <a:solidFill>
                  <a:schemeClr val="accent6"/>
                </a:solidFill>
              </a:rPr>
              <a:t> </a:t>
            </a:r>
            <a:r>
              <a:rPr lang="hu-HU" sz="2400" b="1" dirty="0" err="1">
                <a:solidFill>
                  <a:schemeClr val="accent6"/>
                </a:solidFill>
              </a:rPr>
              <a:t>statisctical</a:t>
            </a:r>
            <a:r>
              <a:rPr lang="hu-HU" sz="2400" b="1" dirty="0">
                <a:solidFill>
                  <a:schemeClr val="accent6"/>
                </a:solidFill>
              </a:rPr>
              <a:t> </a:t>
            </a:r>
            <a:r>
              <a:rPr lang="hu-HU" sz="2400" b="1" dirty="0" err="1">
                <a:solidFill>
                  <a:schemeClr val="accent6"/>
                </a:solidFill>
              </a:rPr>
              <a:t>planning</a:t>
            </a:r>
            <a:r>
              <a:rPr lang="hu-HU" sz="2400" b="1" dirty="0">
                <a:solidFill>
                  <a:schemeClr val="accent6"/>
                </a:solidFill>
              </a:rPr>
              <a:t> </a:t>
            </a:r>
            <a:r>
              <a:rPr lang="hu-HU" sz="2400" dirty="0">
                <a:solidFill>
                  <a:schemeClr val="accent6"/>
                </a:solidFill>
              </a:rPr>
              <a:t>is </a:t>
            </a:r>
            <a:r>
              <a:rPr lang="hu-HU" sz="2400" dirty="0" err="1">
                <a:solidFill>
                  <a:schemeClr val="accent6"/>
                </a:solidFill>
              </a:rPr>
              <a:t>esential</a:t>
            </a:r>
            <a:endParaRPr lang="hu-HU" sz="2400" dirty="0">
              <a:solidFill>
                <a:schemeClr val="accent6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20290" y="1111203"/>
            <a:ext cx="2164320" cy="2164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5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2"/>
          <p:cNvSpPr/>
          <p:nvPr/>
        </p:nvSpPr>
        <p:spPr>
          <a:xfrm>
            <a:off x="3782351" y="1869030"/>
            <a:ext cx="7416716" cy="109584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50D2E"/>
          </a:solidFill>
          <a:ln>
            <a:noFill/>
            <a:prstDash val="solid"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COMMON MISTAKES</a:t>
            </a:r>
          </a:p>
        </p:txBody>
      </p:sp>
      <p:sp>
        <p:nvSpPr>
          <p:cNvPr id="3" name="Téglalap 3"/>
          <p:cNvSpPr/>
          <p:nvPr/>
        </p:nvSpPr>
        <p:spPr>
          <a:xfrm>
            <a:off x="503884" y="3647346"/>
            <a:ext cx="11688116" cy="125093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BE5D6"/>
          </a:solidFill>
          <a:ln w="38157">
            <a:solidFill>
              <a:srgbClr val="C00000"/>
            </a:solidFill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err="1">
                <a:solidFill>
                  <a:srgbClr val="FF0000"/>
                </a:solidFill>
              </a:rPr>
              <a:t>Do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not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overinterpret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dirty="0" err="1">
                <a:solidFill>
                  <a:srgbClr val="FF0000"/>
                </a:solidFill>
              </a:rPr>
              <a:t>your</a:t>
            </a:r>
            <a:r>
              <a:rPr lang="hu-HU" sz="2800" dirty="0">
                <a:solidFill>
                  <a:srgbClr val="FF0000"/>
                </a:solidFill>
              </a:rPr>
              <a:t> </a:t>
            </a:r>
            <a:r>
              <a:rPr lang="hu-HU" sz="2800" dirty="0" err="1">
                <a:solidFill>
                  <a:srgbClr val="FF0000"/>
                </a:solidFill>
              </a:rPr>
              <a:t>results</a:t>
            </a:r>
            <a:r>
              <a:rPr lang="hu-HU" sz="2800" dirty="0">
                <a:solidFill>
                  <a:srgbClr val="FF0000"/>
                </a:solidFill>
              </a:rPr>
              <a:t>, </a:t>
            </a:r>
            <a:r>
              <a:rPr lang="hu-HU" sz="2800" b="1" dirty="0" err="1">
                <a:solidFill>
                  <a:srgbClr val="FF0000"/>
                </a:solidFill>
              </a:rPr>
              <a:t>know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the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limitations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dirty="0">
                <a:solidFill>
                  <a:srgbClr val="FF0000"/>
                </a:solidFill>
              </a:rPr>
              <a:t>of </a:t>
            </a:r>
            <a:r>
              <a:rPr lang="hu-HU" sz="2800" dirty="0" err="1">
                <a:solidFill>
                  <a:srgbClr val="FF0000"/>
                </a:solidFill>
              </a:rPr>
              <a:t>your</a:t>
            </a:r>
            <a:r>
              <a:rPr lang="hu-HU" sz="2800" dirty="0">
                <a:solidFill>
                  <a:srgbClr val="FF0000"/>
                </a:solidFill>
              </a:rPr>
              <a:t> </a:t>
            </a:r>
            <a:r>
              <a:rPr lang="hu-HU" sz="2800" dirty="0" err="1">
                <a:solidFill>
                  <a:srgbClr val="FF0000"/>
                </a:solidFill>
              </a:rPr>
              <a:t>research</a:t>
            </a:r>
            <a:endParaRPr lang="hu-HU" sz="2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86336" y="1302034"/>
            <a:ext cx="2229837" cy="2229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92998" y="1674891"/>
            <a:ext cx="79670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dirty="0" err="1" smtClean="0">
                <a:solidFill>
                  <a:srgbClr val="15A9A6"/>
                </a:solidFill>
              </a:rPr>
              <a:t>What</a:t>
            </a:r>
            <a:r>
              <a:rPr lang="hu-HU" sz="2000" b="1" dirty="0" smtClean="0">
                <a:solidFill>
                  <a:srgbClr val="15A9A6"/>
                </a:solidFill>
              </a:rPr>
              <a:t> </a:t>
            </a:r>
            <a:r>
              <a:rPr lang="hu-HU" sz="2000" b="1" dirty="0" err="1" smtClean="0">
                <a:solidFill>
                  <a:srgbClr val="15A9A6"/>
                </a:solidFill>
              </a:rPr>
              <a:t>does</a:t>
            </a:r>
            <a:r>
              <a:rPr lang="hu-HU" sz="2000" b="1" dirty="0" smtClean="0">
                <a:solidFill>
                  <a:srgbClr val="15A9A6"/>
                </a:solidFill>
              </a:rPr>
              <a:t> „</a:t>
            </a:r>
            <a:r>
              <a:rPr lang="hu-HU" sz="2000" b="1" dirty="0" err="1" smtClean="0">
                <a:solidFill>
                  <a:srgbClr val="15A9A6"/>
                </a:solidFill>
              </a:rPr>
              <a:t>clinical</a:t>
            </a:r>
            <a:r>
              <a:rPr lang="hu-HU" sz="2000" b="1" dirty="0" smtClean="0">
                <a:solidFill>
                  <a:srgbClr val="15A9A6"/>
                </a:solidFill>
              </a:rPr>
              <a:t> </a:t>
            </a:r>
            <a:r>
              <a:rPr lang="hu-HU" sz="2000" b="1" dirty="0" err="1" smtClean="0">
                <a:solidFill>
                  <a:srgbClr val="15A9A6"/>
                </a:solidFill>
              </a:rPr>
              <a:t>trial</a:t>
            </a:r>
            <a:r>
              <a:rPr lang="hu-HU" sz="2000" b="1" dirty="0" smtClean="0">
                <a:solidFill>
                  <a:srgbClr val="15A9A6"/>
                </a:solidFill>
              </a:rPr>
              <a:t>” </a:t>
            </a:r>
            <a:r>
              <a:rPr lang="hu-HU" sz="2000" b="1" dirty="0" err="1" smtClean="0">
                <a:solidFill>
                  <a:srgbClr val="15A9A6"/>
                </a:solidFill>
              </a:rPr>
              <a:t>mean</a:t>
            </a:r>
            <a:r>
              <a:rPr lang="hu-HU" sz="2000" b="1" dirty="0" smtClean="0">
                <a:solidFill>
                  <a:srgbClr val="15A9A6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endParaRPr lang="hu-HU" sz="2000" dirty="0">
              <a:solidFill>
                <a:srgbClr val="15A9A6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solidFill>
                  <a:srgbClr val="15A9A6"/>
                </a:solidFill>
                <a:hlinkClick r:id="rId2"/>
              </a:rPr>
              <a:t>experiments</a:t>
            </a:r>
            <a:r>
              <a:rPr lang="en-US" sz="2000" dirty="0">
                <a:solidFill>
                  <a:srgbClr val="15A9A6"/>
                </a:solidFill>
              </a:rPr>
              <a:t> or </a:t>
            </a:r>
            <a:r>
              <a:rPr lang="en-US" sz="2000" dirty="0">
                <a:solidFill>
                  <a:srgbClr val="15A9A6"/>
                </a:solidFill>
                <a:hlinkClick r:id="rId3"/>
              </a:rPr>
              <a:t>observations</a:t>
            </a:r>
            <a:r>
              <a:rPr lang="en-US" sz="2000" dirty="0">
                <a:solidFill>
                  <a:srgbClr val="15A9A6"/>
                </a:solidFill>
              </a:rPr>
              <a:t> done in </a:t>
            </a:r>
            <a:r>
              <a:rPr lang="en-US" sz="2000" dirty="0">
                <a:solidFill>
                  <a:srgbClr val="15A9A6"/>
                </a:solidFill>
                <a:hlinkClick r:id="rId4"/>
              </a:rPr>
              <a:t>clinical </a:t>
            </a:r>
            <a:r>
              <a:rPr lang="en-US" sz="2000" dirty="0" smtClean="0">
                <a:solidFill>
                  <a:srgbClr val="15A9A6"/>
                </a:solidFill>
                <a:hlinkClick r:id="rId4"/>
              </a:rPr>
              <a:t>researc</a:t>
            </a:r>
            <a:r>
              <a:rPr lang="en-US" sz="2000" dirty="0" smtClean="0">
                <a:solidFill>
                  <a:srgbClr val="15A9A6"/>
                </a:solidFill>
              </a:rPr>
              <a:t>h</a:t>
            </a:r>
            <a:endParaRPr lang="hu-HU" sz="2000" dirty="0" smtClean="0">
              <a:solidFill>
                <a:srgbClr val="15A9A6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rgbClr val="15A9A6"/>
                </a:solidFill>
              </a:rPr>
              <a:t>are performed on human </a:t>
            </a:r>
            <a:r>
              <a:rPr lang="en-US" sz="2000" dirty="0" smtClean="0">
                <a:solidFill>
                  <a:srgbClr val="15A9A6"/>
                </a:solidFill>
              </a:rPr>
              <a:t>participants</a:t>
            </a:r>
            <a:endParaRPr lang="hu-HU" sz="2000" dirty="0" smtClean="0">
              <a:solidFill>
                <a:srgbClr val="15A9A6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rgbClr val="15A9A6"/>
                </a:solidFill>
              </a:rPr>
              <a:t>clinical trials are not limited to pharmaceutical 'phase studies'</a:t>
            </a:r>
            <a:endParaRPr lang="hu-HU" sz="2000" dirty="0" smtClean="0">
              <a:solidFill>
                <a:srgbClr val="15A9A6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dirty="0" err="1" smtClean="0">
                <a:solidFill>
                  <a:srgbClr val="15A9A6"/>
                </a:solidFill>
              </a:rPr>
              <a:t>Aim</a:t>
            </a:r>
            <a:r>
              <a:rPr lang="hu-HU" sz="2000" dirty="0" smtClean="0">
                <a:solidFill>
                  <a:srgbClr val="15A9A6"/>
                </a:solidFill>
              </a:rPr>
              <a:t>: </a:t>
            </a:r>
            <a:r>
              <a:rPr lang="en-US" sz="2000" dirty="0">
                <a:solidFill>
                  <a:srgbClr val="15A9A6"/>
                </a:solidFill>
              </a:rPr>
              <a:t>to improve  the healthcare </a:t>
            </a:r>
            <a:r>
              <a:rPr lang="en-US" sz="2000" dirty="0" smtClean="0">
                <a:solidFill>
                  <a:srgbClr val="15A9A6"/>
                </a:solidFill>
              </a:rPr>
              <a:t>system</a:t>
            </a:r>
            <a:endParaRPr lang="hu-HU" sz="2000" dirty="0" smtClean="0">
              <a:solidFill>
                <a:srgbClr val="15A9A6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rgbClr val="15A9A6"/>
                </a:solidFill>
              </a:rPr>
              <a:t>Their goal is to </a:t>
            </a:r>
            <a:r>
              <a:rPr lang="en-US" sz="2000" dirty="0" err="1">
                <a:solidFill>
                  <a:srgbClr val="FF0000"/>
                </a:solidFill>
              </a:rPr>
              <a:t>anwer</a:t>
            </a:r>
            <a:r>
              <a:rPr lang="en-US" sz="2000" dirty="0">
                <a:solidFill>
                  <a:srgbClr val="FF0000"/>
                </a:solidFill>
              </a:rPr>
              <a:t> a specific </a:t>
            </a:r>
            <a:r>
              <a:rPr lang="hu-HU" sz="2000" dirty="0" err="1" smtClean="0">
                <a:solidFill>
                  <a:srgbClr val="FF0000"/>
                </a:solidFill>
              </a:rPr>
              <a:t>scientific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question</a:t>
            </a:r>
            <a:r>
              <a:rPr lang="en-US" sz="2000" dirty="0">
                <a:solidFill>
                  <a:srgbClr val="15A9A6"/>
                </a:solidFill>
              </a:rPr>
              <a:t>.</a:t>
            </a:r>
            <a:endParaRPr lang="hu-HU" sz="2000" dirty="0">
              <a:solidFill>
                <a:srgbClr val="15A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4" y="4350818"/>
            <a:ext cx="3613014" cy="2032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58" y="4982427"/>
            <a:ext cx="1521491" cy="79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20" y="4950837"/>
            <a:ext cx="1173401" cy="944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092" y="4638617"/>
            <a:ext cx="2248915" cy="13824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0508" y="2653419"/>
            <a:ext cx="6716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rgbClr val="15A9A6"/>
                </a:solidFill>
              </a:rPr>
              <a:t>Thank you </a:t>
            </a:r>
            <a:r>
              <a:rPr lang="hu-HU" sz="4000" dirty="0" err="1" smtClean="0">
                <a:solidFill>
                  <a:srgbClr val="15A9A6"/>
                </a:solidFill>
              </a:rPr>
              <a:t>for</a:t>
            </a:r>
            <a:r>
              <a:rPr lang="hu-HU" sz="4000" dirty="0" smtClean="0">
                <a:solidFill>
                  <a:srgbClr val="15A9A6"/>
                </a:solidFill>
              </a:rPr>
              <a:t> </a:t>
            </a:r>
            <a:r>
              <a:rPr lang="hu-HU" sz="4000" dirty="0" err="1" smtClean="0">
                <a:solidFill>
                  <a:srgbClr val="15A9A6"/>
                </a:solidFill>
              </a:rPr>
              <a:t>your</a:t>
            </a:r>
            <a:r>
              <a:rPr lang="hu-HU" sz="4000" dirty="0" smtClean="0">
                <a:solidFill>
                  <a:srgbClr val="15A9A6"/>
                </a:solidFill>
              </a:rPr>
              <a:t> attention!</a:t>
            </a:r>
            <a:endParaRPr lang="en-US" sz="4000" dirty="0">
              <a:solidFill>
                <a:srgbClr val="15A9A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833399">
            <a:off x="2702" y="2468753"/>
            <a:ext cx="166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t</a:t>
            </a:r>
            <a:r>
              <a:rPr lang="hu-HU" b="1" dirty="0" smtClean="0">
                <a:solidFill>
                  <a:srgbClr val="FF0000"/>
                </a:solidFill>
              </a:rPr>
              <a:t>m-centre.org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Alcím 2"/>
          <p:cNvSpPr>
            <a:spLocks noGrp="1"/>
          </p:cNvSpPr>
          <p:nvPr>
            <p:ph type="subTitle" idx="1"/>
          </p:nvPr>
        </p:nvSpPr>
        <p:spPr>
          <a:xfrm>
            <a:off x="3358836" y="117694"/>
            <a:ext cx="6409854" cy="12247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b="1" dirty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err="1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63" y="1501892"/>
            <a:ext cx="3201790" cy="19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265275" y="1540362"/>
            <a:ext cx="9197162" cy="4608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For </a:t>
            </a:r>
            <a:r>
              <a:rPr lang="hu-HU" sz="4400" dirty="0" err="1" smtClean="0">
                <a:latin typeface="+mj-lt"/>
                <a:ea typeface="+mj-ea"/>
                <a:cs typeface="+mj-cs"/>
              </a:rPr>
              <a:t>cohort</a:t>
            </a:r>
            <a:r>
              <a:rPr lang="hu-HU" sz="4400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4400" dirty="0" err="1" smtClean="0">
                <a:latin typeface="+mj-lt"/>
                <a:ea typeface="+mj-ea"/>
                <a:cs typeface="+mj-cs"/>
              </a:rPr>
              <a:t>studies</a:t>
            </a:r>
            <a:endParaRPr lang="hu-HU" sz="4400" dirty="0" smtClean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dirty="0"/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Does it have a control group</a:t>
            </a:r>
            <a:r>
              <a:rPr lang="en-US" sz="2800" dirty="0" smtClean="0"/>
              <a:t>?</a:t>
            </a:r>
            <a:r>
              <a:rPr lang="hu-HU" sz="2800" dirty="0" smtClean="0"/>
              <a:t> 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 err="1" smtClean="0"/>
              <a:t>Were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exposed</a:t>
            </a:r>
            <a:r>
              <a:rPr lang="hu-HU" sz="2800" dirty="0" smtClean="0"/>
              <a:t> and </a:t>
            </a:r>
            <a:r>
              <a:rPr lang="hu-HU" sz="2800" dirty="0" err="1" smtClean="0"/>
              <a:t>unexposed</a:t>
            </a:r>
            <a:r>
              <a:rPr lang="hu-HU" sz="2800" dirty="0" smtClean="0"/>
              <a:t> </a:t>
            </a:r>
            <a:r>
              <a:rPr lang="hu-HU" sz="2800" dirty="0" err="1" smtClean="0"/>
              <a:t>groups</a:t>
            </a:r>
            <a:r>
              <a:rPr lang="hu-HU" sz="2800" dirty="0" smtClean="0"/>
              <a:t> </a:t>
            </a:r>
            <a:r>
              <a:rPr lang="hu-HU" sz="2800" dirty="0" err="1" smtClean="0"/>
              <a:t>similar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all</a:t>
            </a:r>
            <a:r>
              <a:rPr lang="hu-HU" sz="2800" dirty="0" smtClean="0"/>
              <a:t> </a:t>
            </a:r>
            <a:r>
              <a:rPr lang="hu-HU" sz="2800" dirty="0" err="1" smtClean="0"/>
              <a:t>important</a:t>
            </a:r>
            <a:r>
              <a:rPr lang="hu-HU" sz="2800" dirty="0" smtClean="0"/>
              <a:t> </a:t>
            </a:r>
            <a:r>
              <a:rPr lang="hu-HU" sz="2800" dirty="0" err="1" smtClean="0"/>
              <a:t>respects</a:t>
            </a:r>
            <a:r>
              <a:rPr lang="hu-HU" sz="2800" dirty="0" smtClean="0"/>
              <a:t> </a:t>
            </a:r>
            <a:r>
              <a:rPr lang="hu-HU" sz="2800" dirty="0" err="1" smtClean="0"/>
              <a:t>except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exposure</a:t>
            </a:r>
            <a:r>
              <a:rPr lang="hu-HU" sz="2800" dirty="0" smtClean="0"/>
              <a:t>?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 err="1" smtClean="0"/>
              <a:t>Were</a:t>
            </a:r>
            <a:r>
              <a:rPr lang="hu-HU" sz="2800" dirty="0" smtClean="0"/>
              <a:t> </a:t>
            </a:r>
            <a:r>
              <a:rPr lang="hu-HU" sz="2800" dirty="0" err="1" smtClean="0"/>
              <a:t>only</a:t>
            </a:r>
            <a:r>
              <a:rPr lang="hu-HU" sz="2800" dirty="0" smtClean="0"/>
              <a:t> </a:t>
            </a:r>
            <a:r>
              <a:rPr lang="hu-HU" sz="2800" dirty="0" err="1" smtClean="0"/>
              <a:t>people</a:t>
            </a:r>
            <a:r>
              <a:rPr lang="hu-HU" sz="2800" dirty="0" smtClean="0"/>
              <a:t>  </a:t>
            </a:r>
            <a:r>
              <a:rPr lang="hu-HU" sz="2800" dirty="0" err="1" smtClean="0"/>
              <a:t>at</a:t>
            </a:r>
            <a:r>
              <a:rPr lang="hu-HU" sz="2800" dirty="0" smtClean="0"/>
              <a:t> </a:t>
            </a:r>
            <a:r>
              <a:rPr lang="hu-HU" sz="2800" dirty="0" err="1" smtClean="0"/>
              <a:t>risk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outcume</a:t>
            </a:r>
            <a:r>
              <a:rPr lang="hu-HU" sz="2800" dirty="0" smtClean="0"/>
              <a:t> </a:t>
            </a:r>
            <a:r>
              <a:rPr lang="hu-HU" sz="2800" dirty="0" err="1" smtClean="0"/>
              <a:t>included</a:t>
            </a:r>
            <a:r>
              <a:rPr lang="hu-HU" sz="2800" dirty="0" smtClean="0"/>
              <a:t>?</a:t>
            </a:r>
            <a:endParaRPr lang="en-US" sz="2800" dirty="0"/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What </a:t>
            </a:r>
            <a:r>
              <a:rPr lang="en-US" sz="2800" dirty="0"/>
              <a:t>kind of outcomes are reported</a:t>
            </a:r>
            <a:r>
              <a:rPr lang="en-US" sz="2800" dirty="0" smtClean="0"/>
              <a:t>?</a:t>
            </a:r>
            <a:r>
              <a:rPr lang="hu-HU" sz="2800" dirty="0" smtClean="0"/>
              <a:t> </a:t>
            </a:r>
            <a:r>
              <a:rPr lang="hu-HU" sz="2800" dirty="0" err="1" smtClean="0"/>
              <a:t>Was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outcome</a:t>
            </a:r>
            <a:r>
              <a:rPr lang="hu-HU" sz="2800" dirty="0" smtClean="0"/>
              <a:t> </a:t>
            </a:r>
            <a:r>
              <a:rPr lang="hu-HU" sz="2800" dirty="0" err="1" smtClean="0"/>
              <a:t>clear</a:t>
            </a:r>
            <a:r>
              <a:rPr lang="hu-HU" sz="2800" dirty="0" smtClean="0"/>
              <a:t>, </a:t>
            </a:r>
            <a:r>
              <a:rPr lang="hu-HU" sz="2800" dirty="0" err="1" smtClean="0"/>
              <a:t>specific</a:t>
            </a:r>
            <a:r>
              <a:rPr lang="hu-HU" sz="2800" dirty="0" smtClean="0"/>
              <a:t> and </a:t>
            </a:r>
            <a:r>
              <a:rPr lang="hu-HU" sz="2800" dirty="0" err="1" smtClean="0"/>
              <a:t>measurable</a:t>
            </a:r>
            <a:r>
              <a:rPr lang="hu-HU" sz="2800" dirty="0" smtClean="0"/>
              <a:t>?</a:t>
            </a:r>
            <a:endParaRPr lang="en-US" sz="2800" dirty="0"/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800" dirty="0" err="1" smtClean="0"/>
              <a:t>What</a:t>
            </a:r>
            <a:r>
              <a:rPr lang="hu-HU" sz="2800" dirty="0" smtClean="0"/>
              <a:t> </a:t>
            </a:r>
            <a:r>
              <a:rPr lang="hu-HU" sz="2800" dirty="0" err="1" smtClean="0"/>
              <a:t>efforts</a:t>
            </a:r>
            <a:r>
              <a:rPr lang="hu-HU" sz="2800" dirty="0" smtClean="0"/>
              <a:t> </a:t>
            </a:r>
            <a:r>
              <a:rPr lang="hu-HU" sz="2800" dirty="0" err="1" smtClean="0"/>
              <a:t>were</a:t>
            </a:r>
            <a:r>
              <a:rPr lang="hu-HU" sz="2800" dirty="0" smtClean="0"/>
              <a:t> made </a:t>
            </a:r>
            <a:r>
              <a:rPr lang="hu-HU" sz="2800" dirty="0" err="1" smtClean="0"/>
              <a:t>to</a:t>
            </a:r>
            <a:r>
              <a:rPr lang="hu-HU" sz="2800" dirty="0" smtClean="0"/>
              <a:t> limit </a:t>
            </a:r>
            <a:r>
              <a:rPr lang="hu-HU" sz="2800" dirty="0" err="1" smtClean="0"/>
              <a:t>loss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follow</a:t>
            </a:r>
            <a:r>
              <a:rPr lang="hu-HU" sz="2800" dirty="0" smtClean="0"/>
              <a:t> </a:t>
            </a:r>
            <a:r>
              <a:rPr lang="hu-HU" sz="2800" dirty="0" err="1" smtClean="0"/>
              <a:t>up</a:t>
            </a:r>
            <a:r>
              <a:rPr lang="hu-HU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515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280F-8083-4582-99C6-DEB8779E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11" y="1502809"/>
            <a:ext cx="10515600" cy="1325563"/>
          </a:xfrm>
        </p:spPr>
        <p:txBody>
          <a:bodyPr/>
          <a:lstStyle/>
          <a:p>
            <a:r>
              <a:rPr lang="hu-HU" dirty="0"/>
              <a:t>For case-control studies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C56E1-9E3A-4389-9638-43B6EEAF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647" y="2697495"/>
            <a:ext cx="10515600" cy="4351338"/>
          </a:xfrm>
        </p:spPr>
        <p:txBody>
          <a:bodyPr/>
          <a:lstStyle/>
          <a:p>
            <a:r>
              <a:rPr lang="hu-HU" dirty="0"/>
              <a:t>How was the sample selected? </a:t>
            </a:r>
          </a:p>
          <a:p>
            <a:r>
              <a:rPr lang="hu-HU" dirty="0"/>
              <a:t>Is there a clear definition of the outcome studied?</a:t>
            </a:r>
          </a:p>
          <a:p>
            <a:r>
              <a:rPr lang="hu-HU" dirty="0"/>
              <a:t>Are there enough details in the eligibility criteria?</a:t>
            </a:r>
          </a:p>
          <a:p>
            <a:r>
              <a:rPr lang="hu-HU" dirty="0"/>
              <a:t>Did they include only incident or prevalent cases too?</a:t>
            </a:r>
          </a:p>
          <a:p>
            <a:r>
              <a:rPr lang="hu-HU" dirty="0"/>
              <a:t>Are the groups representative of the population? </a:t>
            </a:r>
          </a:p>
          <a:p>
            <a:r>
              <a:rPr lang="hu-HU" dirty="0"/>
              <a:t>How did they choose a control group?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96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1">
            <a:extLst>
              <a:ext uri="{FF2B5EF4-FFF2-40B4-BE49-F238E27FC236}">
                <a16:creationId xmlns:a16="http://schemas.microsoft.com/office/drawing/2014/main" id="{93067F9D-1D8F-4A49-BA3A-97FEE11435AD}"/>
              </a:ext>
            </a:extLst>
          </p:cNvPr>
          <p:cNvSpPr/>
          <p:nvPr/>
        </p:nvSpPr>
        <p:spPr>
          <a:xfrm>
            <a:off x="816000" y="1986258"/>
            <a:ext cx="10647913" cy="529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5000" b="1" dirty="0" err="1" smtClean="0">
                <a:solidFill>
                  <a:srgbClr val="0C5C65"/>
                </a:solidFill>
              </a:rPr>
              <a:t>Descriptive</a:t>
            </a:r>
            <a:r>
              <a:rPr lang="hu-HU" sz="5000" b="1" dirty="0" smtClean="0">
                <a:solidFill>
                  <a:srgbClr val="0C5C65"/>
                </a:solidFill>
              </a:rPr>
              <a:t> </a:t>
            </a:r>
            <a:r>
              <a:rPr lang="hu-HU" sz="5000" b="1" dirty="0" err="1" smtClean="0">
                <a:solidFill>
                  <a:srgbClr val="0C5C65"/>
                </a:solidFill>
              </a:rPr>
              <a:t>studies</a:t>
            </a:r>
            <a:r>
              <a:rPr lang="hu-HU" sz="5000" b="1" dirty="0" smtClean="0">
                <a:solidFill>
                  <a:srgbClr val="0C5C65"/>
                </a:solidFill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5000" b="1" dirty="0" smtClean="0">
                <a:solidFill>
                  <a:srgbClr val="0C5C65"/>
                </a:solidFill>
              </a:rPr>
              <a:t>	</a:t>
            </a:r>
            <a:r>
              <a:rPr lang="hu-HU" sz="5000" b="1" dirty="0" err="1" smtClean="0">
                <a:solidFill>
                  <a:srgbClr val="0C5C65"/>
                </a:solidFill>
              </a:rPr>
              <a:t>the</a:t>
            </a:r>
            <a:r>
              <a:rPr lang="hu-HU" sz="5000" b="1" dirty="0" smtClean="0">
                <a:solidFill>
                  <a:srgbClr val="0C5C65"/>
                </a:solidFill>
              </a:rPr>
              <a:t> ’</a:t>
            </a:r>
            <a:r>
              <a:rPr lang="hu-HU" sz="5000" b="1" dirty="0" err="1" smtClean="0">
                <a:solidFill>
                  <a:srgbClr val="0C5C65"/>
                </a:solidFill>
              </a:rPr>
              <a:t>first</a:t>
            </a:r>
            <a:r>
              <a:rPr lang="hu-HU" sz="5000" b="1" dirty="0" smtClean="0">
                <a:solidFill>
                  <a:srgbClr val="0C5C65"/>
                </a:solidFill>
              </a:rPr>
              <a:t> </a:t>
            </a:r>
            <a:r>
              <a:rPr lang="hu-HU" sz="5000" b="1" dirty="0" err="1" smtClean="0">
                <a:solidFill>
                  <a:srgbClr val="0C5C65"/>
                </a:solidFill>
              </a:rPr>
              <a:t>toe</a:t>
            </a:r>
            <a:r>
              <a:rPr lang="hu-HU" sz="5000" b="1" dirty="0" smtClean="0">
                <a:solidFill>
                  <a:srgbClr val="0C5C65"/>
                </a:solidFill>
              </a:rPr>
              <a:t> </a:t>
            </a:r>
            <a:r>
              <a:rPr lang="hu-HU" sz="5000" b="1" dirty="0" err="1" smtClean="0">
                <a:solidFill>
                  <a:srgbClr val="0C5C65"/>
                </a:solidFill>
              </a:rPr>
              <a:t>in</a:t>
            </a:r>
            <a:r>
              <a:rPr lang="hu-HU" sz="5000" b="1" dirty="0" smtClean="0">
                <a:solidFill>
                  <a:srgbClr val="0C5C65"/>
                </a:solidFill>
              </a:rPr>
              <a:t> </a:t>
            </a:r>
            <a:r>
              <a:rPr lang="hu-HU" sz="5000" b="1" dirty="0" err="1" smtClean="0">
                <a:solidFill>
                  <a:srgbClr val="0C5C65"/>
                </a:solidFill>
              </a:rPr>
              <a:t>the</a:t>
            </a:r>
            <a:r>
              <a:rPr lang="hu-HU" sz="5000" b="1" dirty="0" smtClean="0">
                <a:solidFill>
                  <a:srgbClr val="0C5C65"/>
                </a:solidFill>
              </a:rPr>
              <a:t> </a:t>
            </a:r>
            <a:r>
              <a:rPr lang="hu-HU" sz="5000" b="1" dirty="0" err="1" smtClean="0">
                <a:solidFill>
                  <a:srgbClr val="0C5C65"/>
                </a:solidFill>
              </a:rPr>
              <a:t>water</a:t>
            </a:r>
            <a:r>
              <a:rPr lang="hu-HU" sz="5000" b="1" dirty="0" smtClean="0">
                <a:solidFill>
                  <a:srgbClr val="0C5C65"/>
                </a:solidFill>
              </a:rPr>
              <a:t>’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b="1" i="1" dirty="0" smtClean="0">
              <a:solidFill>
                <a:srgbClr val="0C5C65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b="1" i="1" dirty="0" smtClean="0">
              <a:solidFill>
                <a:srgbClr val="0C5C65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44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Benedek </a:t>
            </a:r>
            <a:r>
              <a:rPr lang="hu-HU" sz="4400" b="1" dirty="0" err="1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Tinusz</a:t>
            </a:r>
            <a:endParaRPr lang="hu-HU" sz="4400" b="1" dirty="0" smtClean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500" b="1" i="1" dirty="0" smtClean="0">
              <a:solidFill>
                <a:srgbClr val="15A9A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500" b="1" i="1" dirty="0">
                <a:solidFill>
                  <a:srgbClr val="15A9A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i="1" dirty="0" err="1" smtClean="0">
                <a:solidFill>
                  <a:srgbClr val="15A9A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hu-HU" b="1" i="1" dirty="0" smtClean="0">
                <a:solidFill>
                  <a:srgbClr val="15A9A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i="1" dirty="0" err="1">
                <a:solidFill>
                  <a:srgbClr val="15A9A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Trial</a:t>
            </a:r>
            <a:r>
              <a:rPr lang="hu-HU" b="1" i="1" dirty="0">
                <a:solidFill>
                  <a:srgbClr val="15A9A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i="1" dirty="0" err="1">
                <a:solidFill>
                  <a:srgbClr val="15A9A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endParaRPr lang="hu-HU" b="1" i="1" dirty="0">
              <a:solidFill>
                <a:srgbClr val="15A9A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i="1" dirty="0" smtClean="0">
                <a:solidFill>
                  <a:srgbClr val="15A9A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Pécs</a:t>
            </a:r>
            <a:r>
              <a:rPr lang="hu-HU" b="1" i="1" dirty="0">
                <a:solidFill>
                  <a:srgbClr val="15A9A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2019.09.02.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b="1" i="1" dirty="0">
                <a:solidFill>
                  <a:srgbClr val="0C5C6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800" dirty="0">
              <a:solidFill>
                <a:srgbClr val="15A9A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51" y="1342403"/>
            <a:ext cx="3201790" cy="19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36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5"/>
          </p:nvPr>
        </p:nvSpPr>
        <p:spPr>
          <a:xfrm>
            <a:off x="309062" y="1400068"/>
            <a:ext cx="8820886" cy="501069"/>
          </a:xfrm>
        </p:spPr>
        <p:txBody>
          <a:bodyPr/>
          <a:lstStyle/>
          <a:p>
            <a:pPr algn="l"/>
            <a:r>
              <a:rPr lang="hu-HU" sz="3000" b="1" dirty="0" err="1">
                <a:solidFill>
                  <a:schemeClr val="tx1"/>
                </a:solidFill>
              </a:rPr>
              <a:t>Introduction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0041EB5-FE56-41FA-9D8D-A99F8D927C22}"/>
              </a:ext>
            </a:extLst>
          </p:cNvPr>
          <p:cNvSpPr txBox="1">
            <a:spLocks/>
          </p:cNvSpPr>
          <p:nvPr/>
        </p:nvSpPr>
        <p:spPr>
          <a:xfrm>
            <a:off x="309062" y="6506817"/>
            <a:ext cx="8820885" cy="3511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A9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600" i="1" dirty="0"/>
              <a:t>[1] </a:t>
            </a:r>
            <a:r>
              <a:rPr lang="hu-HU" sz="1600" i="1" dirty="0" err="1"/>
              <a:t>Hulley</a:t>
            </a:r>
            <a:r>
              <a:rPr lang="hu-HU" sz="1600" i="1" dirty="0"/>
              <a:t> et al. (Baltimore, 2001), Designing </a:t>
            </a:r>
            <a:r>
              <a:rPr lang="hu-HU" sz="1600" i="1" dirty="0" err="1"/>
              <a:t>clinical</a:t>
            </a:r>
            <a:r>
              <a:rPr lang="hu-HU" sz="1600" i="1" dirty="0"/>
              <a:t> </a:t>
            </a:r>
            <a:r>
              <a:rPr lang="hu-HU" sz="1600" i="1" dirty="0" err="1"/>
              <a:t>reasearch</a:t>
            </a:r>
            <a:r>
              <a:rPr lang="hu-HU" sz="1600" i="1" dirty="0"/>
              <a:t>: an </a:t>
            </a:r>
            <a:r>
              <a:rPr lang="hu-HU" sz="1600" i="1" dirty="0" err="1"/>
              <a:t>epidemiologic</a:t>
            </a:r>
            <a:r>
              <a:rPr lang="hu-HU" sz="1600" i="1" dirty="0"/>
              <a:t> </a:t>
            </a:r>
            <a:r>
              <a:rPr lang="hu-HU" sz="1600" i="1" dirty="0" err="1"/>
              <a:t>approach</a:t>
            </a:r>
            <a:endParaRPr lang="hu-HU" sz="1600" i="1" dirty="0"/>
          </a:p>
        </p:txBody>
      </p:sp>
      <p:pic>
        <p:nvPicPr>
          <p:cNvPr id="6" name="Picture 2" descr="KÃ©ptalÃ¡lat a kÃ¶vetkezÅre: âevidence based medicine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24" y="1650603"/>
            <a:ext cx="5448897" cy="42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485073"/>
            <a:ext cx="8820885" cy="48215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500" b="1" dirty="0" smtClean="0"/>
          </a:p>
          <a:p>
            <a:pPr marL="0" indent="0">
              <a:buNone/>
            </a:pPr>
            <a:endParaRPr lang="hu-HU" sz="2500" b="1" dirty="0"/>
          </a:p>
          <a:p>
            <a:pPr marL="0" indent="0">
              <a:buNone/>
            </a:pPr>
            <a:r>
              <a:rPr lang="hu-HU" sz="2500" b="1" dirty="0" err="1" smtClean="0"/>
              <a:t>Analogy</a:t>
            </a:r>
            <a:r>
              <a:rPr lang="hu-HU" sz="2500" b="1" dirty="0" smtClean="0"/>
              <a:t> </a:t>
            </a:r>
            <a:r>
              <a:rPr lang="hu-HU" sz="2500" b="1" dirty="0"/>
              <a:t>- ’</a:t>
            </a:r>
            <a:r>
              <a:rPr lang="hu-HU" sz="2500" b="1" dirty="0" err="1"/>
              <a:t>first</a:t>
            </a:r>
            <a:r>
              <a:rPr lang="hu-HU" sz="2500" b="1" dirty="0"/>
              <a:t> </a:t>
            </a:r>
            <a:r>
              <a:rPr lang="hu-HU" sz="2500" b="1" dirty="0" err="1"/>
              <a:t>toe</a:t>
            </a:r>
            <a:r>
              <a:rPr lang="hu-HU" sz="2500" b="1" dirty="0"/>
              <a:t> in </a:t>
            </a:r>
            <a:r>
              <a:rPr lang="hu-HU" sz="2500" b="1" dirty="0" err="1"/>
              <a:t>the</a:t>
            </a:r>
            <a:r>
              <a:rPr lang="hu-HU" sz="2500" b="1" dirty="0"/>
              <a:t> </a:t>
            </a:r>
            <a:r>
              <a:rPr lang="hu-HU" sz="2500" b="1" dirty="0" err="1"/>
              <a:t>water</a:t>
            </a:r>
            <a:r>
              <a:rPr lang="hu-HU" sz="2500" b="1" dirty="0"/>
              <a:t>’</a:t>
            </a:r>
            <a:r>
              <a:rPr lang="hu-HU" sz="2500" b="1" baseline="30000" dirty="0"/>
              <a:t>[1]</a:t>
            </a:r>
            <a:r>
              <a:rPr lang="hu-HU" sz="2500" b="1" dirty="0"/>
              <a:t>: </a:t>
            </a:r>
            <a:endParaRPr lang="hu-HU" sz="2500" dirty="0"/>
          </a:p>
          <a:p>
            <a:pPr lvl="1">
              <a:lnSpc>
                <a:spcPct val="150000"/>
              </a:lnSpc>
            </a:pPr>
            <a:r>
              <a:rPr lang="hu-HU" sz="2000" dirty="0" err="1"/>
              <a:t>Generally</a:t>
            </a:r>
            <a:r>
              <a:rPr lang="hu-HU" sz="2000" dirty="0"/>
              <a:t> </a:t>
            </a:r>
            <a:r>
              <a:rPr lang="hu-HU" sz="2000" b="1" dirty="0" err="1">
                <a:solidFill>
                  <a:srgbClr val="0C5C65"/>
                </a:solidFill>
              </a:rPr>
              <a:t>low</a:t>
            </a:r>
            <a:r>
              <a:rPr lang="hu-HU" sz="2000" b="1" dirty="0">
                <a:solidFill>
                  <a:srgbClr val="0C5C65"/>
                </a:solidFill>
              </a:rPr>
              <a:t> </a:t>
            </a:r>
            <a:r>
              <a:rPr lang="hu-HU" sz="2000" b="1" dirty="0" err="1">
                <a:solidFill>
                  <a:srgbClr val="0C5C65"/>
                </a:solidFill>
              </a:rPr>
              <a:t>quality</a:t>
            </a:r>
            <a:r>
              <a:rPr lang="hu-HU" sz="2000" b="1" dirty="0">
                <a:solidFill>
                  <a:srgbClr val="0C5C65"/>
                </a:solidFill>
              </a:rPr>
              <a:t> of </a:t>
            </a:r>
            <a:r>
              <a:rPr lang="hu-HU" sz="2000" b="1" dirty="0" err="1">
                <a:solidFill>
                  <a:srgbClr val="0C5C65"/>
                </a:solidFill>
              </a:rPr>
              <a:t>evidence</a:t>
            </a:r>
            <a:r>
              <a:rPr lang="hu-HU" sz="2000" b="1" dirty="0">
                <a:solidFill>
                  <a:srgbClr val="0C5C65"/>
                </a:solidFill>
              </a:rPr>
              <a:t> </a:t>
            </a:r>
            <a:r>
              <a:rPr lang="hu-HU" sz="2000" dirty="0"/>
              <a:t>(</a:t>
            </a:r>
            <a:r>
              <a:rPr lang="hu-HU" sz="2000" dirty="0" err="1"/>
              <a:t>if</a:t>
            </a:r>
            <a:r>
              <a:rPr lang="hu-HU" sz="2000" dirty="0"/>
              <a:t> </a:t>
            </a:r>
            <a:r>
              <a:rPr lang="hu-HU" sz="2000" dirty="0" err="1"/>
              <a:t>any</a:t>
            </a:r>
            <a:r>
              <a:rPr lang="hu-HU" sz="2000" dirty="0"/>
              <a:t>)</a:t>
            </a:r>
          </a:p>
          <a:p>
            <a:pPr lvl="1">
              <a:lnSpc>
                <a:spcPct val="150000"/>
              </a:lnSpc>
            </a:pPr>
            <a:r>
              <a:rPr lang="hu-HU" sz="2000" dirty="0" err="1"/>
              <a:t>Why</a:t>
            </a:r>
            <a:r>
              <a:rPr lang="hu-HU" sz="2000" dirty="0"/>
              <a:t> </a:t>
            </a:r>
            <a:r>
              <a:rPr lang="hu-HU" sz="2000" dirty="0" err="1"/>
              <a:t>do</a:t>
            </a:r>
            <a:r>
              <a:rPr lang="hu-HU" sz="2000" dirty="0"/>
              <a:t> we </a:t>
            </a:r>
            <a:r>
              <a:rPr lang="hu-HU" sz="2000" dirty="0" err="1"/>
              <a:t>still</a:t>
            </a:r>
            <a:r>
              <a:rPr lang="hu-HU" sz="2000" dirty="0"/>
              <a:t> </a:t>
            </a:r>
            <a:r>
              <a:rPr lang="hu-HU" sz="2000" dirty="0" err="1"/>
              <a:t>use</a:t>
            </a:r>
            <a:r>
              <a:rPr lang="hu-HU" sz="2000" dirty="0"/>
              <a:t> </a:t>
            </a:r>
            <a:r>
              <a:rPr lang="hu-HU" sz="2000" dirty="0" err="1"/>
              <a:t>them</a:t>
            </a:r>
            <a:r>
              <a:rPr lang="hu-HU" sz="2000" dirty="0"/>
              <a:t>?</a:t>
            </a:r>
            <a:endParaRPr lang="hu-HU" sz="2000" baseline="30000" dirty="0"/>
          </a:p>
          <a:p>
            <a:pPr lvl="2">
              <a:lnSpc>
                <a:spcPct val="150000"/>
              </a:lnSpc>
            </a:pPr>
            <a:r>
              <a:rPr lang="hu-HU" sz="1600" dirty="0"/>
              <a:t>New </a:t>
            </a:r>
            <a:r>
              <a:rPr lang="hu-HU" sz="1600" dirty="0" err="1"/>
              <a:t>areas</a:t>
            </a:r>
            <a:r>
              <a:rPr lang="hu-HU" sz="1600" dirty="0"/>
              <a:t> of </a:t>
            </a:r>
            <a:r>
              <a:rPr lang="hu-HU" sz="1600" dirty="0" err="1"/>
              <a:t>inquiry</a:t>
            </a:r>
            <a:endParaRPr lang="hu-HU" sz="1600" dirty="0"/>
          </a:p>
          <a:p>
            <a:pPr lvl="2">
              <a:lnSpc>
                <a:spcPct val="150000"/>
              </a:lnSpc>
            </a:pPr>
            <a:r>
              <a:rPr lang="hu-HU" sz="1600" dirty="0" err="1"/>
              <a:t>Generate</a:t>
            </a:r>
            <a:r>
              <a:rPr lang="hu-HU" sz="1600" dirty="0"/>
              <a:t> </a:t>
            </a:r>
            <a:r>
              <a:rPr lang="hu-HU" sz="1600" b="1" dirty="0" err="1">
                <a:solidFill>
                  <a:srgbClr val="0C5C65"/>
                </a:solidFill>
              </a:rPr>
              <a:t>hypotheses</a:t>
            </a:r>
            <a:endParaRPr lang="hu-HU" sz="1600" b="1" dirty="0">
              <a:solidFill>
                <a:srgbClr val="0C5C65"/>
              </a:solidFill>
            </a:endParaRPr>
          </a:p>
          <a:p>
            <a:pPr lvl="2">
              <a:lnSpc>
                <a:spcPct val="150000"/>
              </a:lnSpc>
            </a:pPr>
            <a:r>
              <a:rPr lang="hu-HU" sz="1600" dirty="0" err="1"/>
              <a:t>Can</a:t>
            </a:r>
            <a:r>
              <a:rPr lang="hu-HU" sz="1600" dirty="0"/>
              <a:t> be </a:t>
            </a:r>
            <a:r>
              <a:rPr lang="hu-HU" sz="1600" dirty="0" err="1"/>
              <a:t>followed</a:t>
            </a:r>
            <a:r>
              <a:rPr lang="hu-HU" sz="1600" dirty="0"/>
              <a:t> </a:t>
            </a:r>
            <a:r>
              <a:rPr lang="hu-HU" sz="1600" dirty="0" err="1"/>
              <a:t>up</a:t>
            </a:r>
            <a:r>
              <a:rPr lang="hu-HU" sz="1600" dirty="0"/>
              <a:t> </a:t>
            </a:r>
            <a:r>
              <a:rPr lang="hu-HU" sz="1600" dirty="0" err="1"/>
              <a:t>by</a:t>
            </a:r>
            <a:r>
              <a:rPr lang="hu-HU" sz="1600" dirty="0"/>
              <a:t> </a:t>
            </a:r>
            <a:r>
              <a:rPr lang="hu-HU" sz="1600" dirty="0" err="1"/>
              <a:t>other</a:t>
            </a:r>
            <a:r>
              <a:rPr lang="hu-HU" sz="1600" dirty="0"/>
              <a:t> </a:t>
            </a:r>
            <a:r>
              <a:rPr lang="hu-HU" sz="1600" dirty="0" err="1"/>
              <a:t>investigations</a:t>
            </a:r>
            <a:r>
              <a:rPr lang="hu-HU" sz="1600" dirty="0"/>
              <a:t> </a:t>
            </a:r>
            <a:endParaRPr lang="hu-HU" sz="1600" b="1" dirty="0"/>
          </a:p>
          <a:p>
            <a:endParaRPr lang="en-US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0013529-4ED6-41CA-8FDB-0BF403D10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448" y="1435683"/>
            <a:ext cx="4824167" cy="492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AC63F255-CB85-4CD1-9DE1-EFA2251F8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96" y="1266523"/>
            <a:ext cx="5887272" cy="43249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5"/>
          </p:nvPr>
        </p:nvSpPr>
        <p:spPr>
          <a:xfrm>
            <a:off x="6184761" y="1444153"/>
            <a:ext cx="8820886" cy="501069"/>
          </a:xfrm>
        </p:spPr>
        <p:txBody>
          <a:bodyPr/>
          <a:lstStyle/>
          <a:p>
            <a:pPr algn="l"/>
            <a:r>
              <a:rPr lang="hu-HU" sz="3000" b="1" dirty="0" err="1">
                <a:solidFill>
                  <a:schemeClr val="tx1"/>
                </a:solidFill>
              </a:rPr>
              <a:t>Descriptive</a:t>
            </a:r>
            <a:r>
              <a:rPr lang="hu-HU" sz="3000" b="1" dirty="0">
                <a:solidFill>
                  <a:schemeClr val="tx1"/>
                </a:solidFill>
              </a:rPr>
              <a:t> </a:t>
            </a:r>
            <a:r>
              <a:rPr lang="hu-HU" sz="3000" b="1" dirty="0" err="1">
                <a:solidFill>
                  <a:schemeClr val="tx1"/>
                </a:solidFill>
              </a:rPr>
              <a:t>studies</a:t>
            </a:r>
            <a:r>
              <a:rPr lang="hu-HU" sz="3000" b="1" dirty="0">
                <a:solidFill>
                  <a:schemeClr val="tx1"/>
                </a:solidFill>
              </a:rPr>
              <a:t>: </a:t>
            </a:r>
            <a:r>
              <a:rPr lang="hu-HU" sz="3000" b="1" dirty="0" err="1">
                <a:solidFill>
                  <a:schemeClr val="tx1"/>
                </a:solidFill>
              </a:rPr>
              <a:t>Definition</a:t>
            </a:r>
            <a:r>
              <a:rPr lang="hu-HU" sz="3000" b="1" baseline="30000" dirty="0">
                <a:solidFill>
                  <a:schemeClr val="tx1"/>
                </a:solidFill>
              </a:rPr>
              <a:t>[2</a:t>
            </a:r>
            <a:r>
              <a:rPr lang="hu-HU" sz="3000" b="1" baseline="30000" dirty="0"/>
              <a:t>]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0041EB5-FE56-41FA-9D8D-A99F8D927C22}"/>
              </a:ext>
            </a:extLst>
          </p:cNvPr>
          <p:cNvSpPr txBox="1">
            <a:spLocks/>
          </p:cNvSpPr>
          <p:nvPr/>
        </p:nvSpPr>
        <p:spPr>
          <a:xfrm>
            <a:off x="309062" y="6506817"/>
            <a:ext cx="8820885" cy="3511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A9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600" i="1" dirty="0"/>
              <a:t>[2] </a:t>
            </a:r>
            <a:r>
              <a:rPr lang="hu-HU" sz="1600" i="1" dirty="0" err="1"/>
              <a:t>Grimes</a:t>
            </a:r>
            <a:r>
              <a:rPr lang="hu-HU" sz="1600" i="1" dirty="0"/>
              <a:t> </a:t>
            </a:r>
            <a:r>
              <a:rPr lang="hu-HU" sz="1600" i="1" dirty="0" err="1"/>
              <a:t>et</a:t>
            </a:r>
            <a:r>
              <a:rPr lang="hu-HU" sz="1600" i="1" dirty="0"/>
              <a:t> </a:t>
            </a:r>
            <a:r>
              <a:rPr lang="hu-HU" sz="1600" i="1" dirty="0" err="1"/>
              <a:t>al</a:t>
            </a:r>
            <a:r>
              <a:rPr lang="hu-HU" sz="1600" i="1" dirty="0"/>
              <a:t>. (</a:t>
            </a:r>
            <a:r>
              <a:rPr lang="hu-HU" sz="1600" i="1" dirty="0" err="1"/>
              <a:t>Lancet</a:t>
            </a:r>
            <a:r>
              <a:rPr lang="hu-HU" sz="1600" i="1" dirty="0"/>
              <a:t>, 2002), </a:t>
            </a:r>
            <a:r>
              <a:rPr lang="hu-HU" sz="1600" i="1" dirty="0" err="1"/>
              <a:t>Descriptive</a:t>
            </a:r>
            <a:r>
              <a:rPr lang="hu-HU" sz="1600" i="1" dirty="0"/>
              <a:t> </a:t>
            </a:r>
            <a:r>
              <a:rPr lang="hu-HU" sz="1600" i="1" dirty="0" err="1"/>
              <a:t>studies</a:t>
            </a:r>
            <a:r>
              <a:rPr lang="hu-HU" sz="1600" i="1" dirty="0"/>
              <a:t>: </a:t>
            </a:r>
            <a:r>
              <a:rPr lang="hu-HU" sz="1600" i="1" dirty="0" err="1"/>
              <a:t>what</a:t>
            </a:r>
            <a:r>
              <a:rPr lang="hu-HU" sz="1600" i="1" dirty="0"/>
              <a:t> </a:t>
            </a:r>
            <a:r>
              <a:rPr lang="hu-HU" sz="1600" i="1" dirty="0" err="1"/>
              <a:t>they</a:t>
            </a:r>
            <a:r>
              <a:rPr lang="hu-HU" sz="1600" i="1" dirty="0"/>
              <a:t> </a:t>
            </a:r>
            <a:r>
              <a:rPr lang="hu-HU" sz="1600" i="1" dirty="0" err="1"/>
              <a:t>can</a:t>
            </a:r>
            <a:r>
              <a:rPr lang="hu-HU" sz="1600" i="1" dirty="0"/>
              <a:t> and </a:t>
            </a:r>
            <a:r>
              <a:rPr lang="hu-HU" sz="1600" i="1" dirty="0" err="1"/>
              <a:t>canniot</a:t>
            </a:r>
            <a:r>
              <a:rPr lang="hu-HU" sz="1600" i="1" dirty="0"/>
              <a:t> </a:t>
            </a:r>
            <a:r>
              <a:rPr lang="hu-HU" sz="1600" i="1" dirty="0" err="1"/>
              <a:t>do</a:t>
            </a:r>
            <a:endParaRPr lang="hu-HU" sz="1600" i="1" dirty="0"/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9BDC5687-2671-4613-A013-C28D4B9A3DEE}"/>
              </a:ext>
            </a:extLst>
          </p:cNvPr>
          <p:cNvSpPr/>
          <p:nvPr/>
        </p:nvSpPr>
        <p:spPr>
          <a:xfrm>
            <a:off x="1253896" y="3075787"/>
            <a:ext cx="2917510" cy="2585359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7AD98570-B0BB-45CD-9C84-00BCAD625A74}"/>
              </a:ext>
            </a:extLst>
          </p:cNvPr>
          <p:cNvSpPr/>
          <p:nvPr/>
        </p:nvSpPr>
        <p:spPr>
          <a:xfrm>
            <a:off x="4249784" y="3075787"/>
            <a:ext cx="2917510" cy="1043367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9A5F8844-AE9F-414D-B8D6-723E93E3A9C6}"/>
              </a:ext>
            </a:extLst>
          </p:cNvPr>
          <p:cNvSpPr/>
          <p:nvPr/>
        </p:nvSpPr>
        <p:spPr>
          <a:xfrm>
            <a:off x="1406296" y="3228187"/>
            <a:ext cx="2917510" cy="2585359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98EF4B50-8424-407F-94BF-47508AC504AB}"/>
              </a:ext>
            </a:extLst>
          </p:cNvPr>
          <p:cNvSpPr/>
          <p:nvPr/>
        </p:nvSpPr>
        <p:spPr>
          <a:xfrm>
            <a:off x="3960729" y="4100949"/>
            <a:ext cx="2917510" cy="783772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: lekerekített 19">
            <a:extLst>
              <a:ext uri="{FF2B5EF4-FFF2-40B4-BE49-F238E27FC236}">
                <a16:creationId xmlns:a16="http://schemas.microsoft.com/office/drawing/2014/main" id="{77AC4A8B-98C3-454A-B6CB-DEC08B3EB934}"/>
              </a:ext>
            </a:extLst>
          </p:cNvPr>
          <p:cNvSpPr/>
          <p:nvPr/>
        </p:nvSpPr>
        <p:spPr>
          <a:xfrm>
            <a:off x="4197532" y="4756469"/>
            <a:ext cx="2917510" cy="1057078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EDD7E21E-B702-43AE-BBF7-ED37E3E810B4}"/>
              </a:ext>
            </a:extLst>
          </p:cNvPr>
          <p:cNvSpPr txBox="1"/>
          <p:nvPr/>
        </p:nvSpPr>
        <p:spPr>
          <a:xfrm>
            <a:off x="7861421" y="5222145"/>
            <a:ext cx="253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15A9A6"/>
                </a:solidFill>
              </a:rPr>
              <a:t>Population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b="1" dirty="0" err="1">
                <a:solidFill>
                  <a:srgbClr val="15A9A6"/>
                </a:solidFill>
              </a:rPr>
              <a:t>level</a:t>
            </a:r>
            <a:endParaRPr lang="hu-HU" b="1" dirty="0">
              <a:solidFill>
                <a:srgbClr val="15A9A6"/>
              </a:solidFill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767DBB0-07E8-4EFF-9093-DBBE32A03CC2}"/>
              </a:ext>
            </a:extLst>
          </p:cNvPr>
          <p:cNvSpPr txBox="1"/>
          <p:nvPr/>
        </p:nvSpPr>
        <p:spPr>
          <a:xfrm>
            <a:off x="7861421" y="3430995"/>
            <a:ext cx="253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15A9A6"/>
                </a:solidFill>
              </a:rPr>
              <a:t>Individual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b="1" dirty="0" err="1">
                <a:solidFill>
                  <a:srgbClr val="15A9A6"/>
                </a:solidFill>
              </a:rPr>
              <a:t>level</a:t>
            </a:r>
            <a:endParaRPr lang="hu-HU" b="1" dirty="0">
              <a:solidFill>
                <a:srgbClr val="15A9A6"/>
              </a:solidFill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D552F381-60DB-48AB-A4F1-C5C63B157308}"/>
              </a:ext>
            </a:extLst>
          </p:cNvPr>
          <p:cNvSpPr txBox="1"/>
          <p:nvPr/>
        </p:nvSpPr>
        <p:spPr>
          <a:xfrm>
            <a:off x="8144799" y="3764190"/>
            <a:ext cx="2161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Case</a:t>
            </a:r>
            <a:r>
              <a:rPr lang="hu-HU" dirty="0"/>
              <a:t> </a:t>
            </a:r>
            <a:r>
              <a:rPr lang="hu-HU" dirty="0" err="1"/>
              <a:t>study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Case</a:t>
            </a:r>
            <a:r>
              <a:rPr lang="hu-HU" dirty="0"/>
              <a:t>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Cross-sectional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Surveillance</a:t>
            </a:r>
            <a:endParaRPr lang="hu-HU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1F51A668-7199-437D-9BFA-B512CB6BFF2C}"/>
              </a:ext>
            </a:extLst>
          </p:cNvPr>
          <p:cNvSpPr txBox="1"/>
          <p:nvPr/>
        </p:nvSpPr>
        <p:spPr>
          <a:xfrm>
            <a:off x="8157867" y="5527037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Ecological</a:t>
            </a:r>
            <a:r>
              <a:rPr lang="hu-HU" dirty="0"/>
              <a:t> </a:t>
            </a:r>
            <a:r>
              <a:rPr lang="hu-HU" dirty="0" err="1"/>
              <a:t>study</a:t>
            </a:r>
            <a:endParaRPr lang="hu-HU" dirty="0"/>
          </a:p>
        </p:txBody>
      </p: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CF3C2BE6-C07C-4240-BA44-17BFE5680E13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715457" y="3615661"/>
            <a:ext cx="1145964" cy="918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AF63AF06-0137-4DCB-8A24-A12CF50F1479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6715457" y="4589673"/>
            <a:ext cx="1145964" cy="817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1"/>
          <p:cNvSpPr txBox="1">
            <a:spLocks/>
          </p:cNvSpPr>
          <p:nvPr/>
        </p:nvSpPr>
        <p:spPr>
          <a:xfrm>
            <a:off x="1048021" y="1515554"/>
            <a:ext cx="10800713" cy="273675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500" b="1" dirty="0">
                <a:solidFill>
                  <a:srgbClr val="15A9A6"/>
                </a:solidFill>
              </a:rPr>
              <a:t>The </a:t>
            </a:r>
            <a:r>
              <a:rPr lang="hu-HU" sz="2500" b="1" dirty="0" err="1">
                <a:solidFill>
                  <a:srgbClr val="15A9A6"/>
                </a:solidFill>
              </a:rPr>
              <a:t>descriptive</a:t>
            </a:r>
            <a:r>
              <a:rPr lang="hu-HU" sz="2500" b="1" dirty="0">
                <a:solidFill>
                  <a:srgbClr val="15A9A6"/>
                </a:solidFill>
              </a:rPr>
              <a:t> </a:t>
            </a:r>
            <a:r>
              <a:rPr lang="hu-HU" sz="2500" b="1" dirty="0" err="1">
                <a:solidFill>
                  <a:srgbClr val="15A9A6"/>
                </a:solidFill>
              </a:rPr>
              <a:t>pentad</a:t>
            </a:r>
            <a:r>
              <a:rPr lang="hu-HU" sz="2500" b="1" dirty="0">
                <a:solidFill>
                  <a:srgbClr val="15A9A6"/>
                </a:solidFill>
              </a:rPr>
              <a:t>: </a:t>
            </a:r>
            <a:r>
              <a:rPr lang="hu-HU" sz="2500" b="1" dirty="0" err="1">
                <a:solidFill>
                  <a:srgbClr val="15A9A6"/>
                </a:solidFill>
              </a:rPr>
              <a:t>five</a:t>
            </a:r>
            <a:r>
              <a:rPr lang="hu-HU" sz="2500" b="1" dirty="0">
                <a:solidFill>
                  <a:srgbClr val="15A9A6"/>
                </a:solidFill>
              </a:rPr>
              <a:t> </a:t>
            </a:r>
            <a:r>
              <a:rPr lang="hu-HU" sz="2500" b="1" dirty="0" err="1">
                <a:solidFill>
                  <a:srgbClr val="15A9A6"/>
                </a:solidFill>
              </a:rPr>
              <a:t>basic</a:t>
            </a:r>
            <a:r>
              <a:rPr lang="hu-HU" sz="2500" b="1" dirty="0">
                <a:solidFill>
                  <a:srgbClr val="15A9A6"/>
                </a:solidFill>
              </a:rPr>
              <a:t> „W” </a:t>
            </a:r>
            <a:r>
              <a:rPr lang="hu-HU" sz="2500" b="1" dirty="0" err="1">
                <a:solidFill>
                  <a:srgbClr val="15A9A6"/>
                </a:solidFill>
              </a:rPr>
              <a:t>questions</a:t>
            </a:r>
            <a:endParaRPr lang="hu-HU" sz="2500" b="1" dirty="0">
              <a:solidFill>
                <a:srgbClr val="15A9A6"/>
              </a:solidFill>
            </a:endParaRPr>
          </a:p>
          <a:p>
            <a:pPr marL="460375" algn="l">
              <a:lnSpc>
                <a:spcPct val="150000"/>
              </a:lnSpc>
              <a:tabLst>
                <a:tab pos="628650" algn="l"/>
              </a:tabLst>
            </a:pPr>
            <a:r>
              <a:rPr lang="hu-HU" sz="2000" b="1" dirty="0">
                <a:solidFill>
                  <a:srgbClr val="0C5C65"/>
                </a:solidFill>
              </a:rPr>
              <a:t>1.) </a:t>
            </a:r>
            <a:r>
              <a:rPr lang="hu-HU" sz="2000" b="1" dirty="0" err="1">
                <a:solidFill>
                  <a:srgbClr val="0C5C65"/>
                </a:solidFill>
              </a:rPr>
              <a:t>Who</a:t>
            </a:r>
            <a:r>
              <a:rPr lang="hu-HU" sz="2000" b="1" dirty="0">
                <a:solidFill>
                  <a:srgbClr val="0C5C65"/>
                </a:solidFill>
              </a:rPr>
              <a:t>? </a:t>
            </a:r>
          </a:p>
          <a:p>
            <a:pPr marL="460375" algn="l">
              <a:lnSpc>
                <a:spcPct val="150000"/>
              </a:lnSpc>
              <a:tabLst>
                <a:tab pos="628650" algn="l"/>
              </a:tabLst>
            </a:pPr>
            <a:r>
              <a:rPr lang="hu-HU" sz="2000" b="1" dirty="0">
                <a:solidFill>
                  <a:srgbClr val="0C5C65"/>
                </a:solidFill>
              </a:rPr>
              <a:t>2.) </a:t>
            </a:r>
            <a:r>
              <a:rPr lang="hu-HU" sz="2000" b="1" dirty="0" err="1">
                <a:solidFill>
                  <a:srgbClr val="0C5C65"/>
                </a:solidFill>
              </a:rPr>
              <a:t>What</a:t>
            </a:r>
            <a:r>
              <a:rPr lang="hu-HU" sz="2000" b="1" dirty="0">
                <a:solidFill>
                  <a:srgbClr val="0C5C65"/>
                </a:solidFill>
              </a:rPr>
              <a:t>? </a:t>
            </a:r>
          </a:p>
          <a:p>
            <a:pPr marL="460375" algn="l">
              <a:lnSpc>
                <a:spcPct val="150000"/>
              </a:lnSpc>
              <a:tabLst>
                <a:tab pos="628650" algn="l"/>
              </a:tabLst>
            </a:pPr>
            <a:r>
              <a:rPr lang="hu-HU" sz="2000" b="1" dirty="0">
                <a:solidFill>
                  <a:srgbClr val="0C5C65"/>
                </a:solidFill>
              </a:rPr>
              <a:t>3.) </a:t>
            </a:r>
            <a:r>
              <a:rPr lang="hu-HU" sz="2000" b="1" dirty="0" err="1">
                <a:solidFill>
                  <a:srgbClr val="0C5C65"/>
                </a:solidFill>
              </a:rPr>
              <a:t>Why</a:t>
            </a:r>
            <a:r>
              <a:rPr lang="hu-HU" sz="2000" b="1" dirty="0">
                <a:solidFill>
                  <a:srgbClr val="0C5C65"/>
                </a:solidFill>
              </a:rPr>
              <a:t>? </a:t>
            </a:r>
            <a:endParaRPr lang="hu-HU" sz="2000" dirty="0">
              <a:solidFill>
                <a:srgbClr val="15A9A6"/>
              </a:solidFill>
            </a:endParaRPr>
          </a:p>
          <a:p>
            <a:pPr marL="460375" algn="l">
              <a:lnSpc>
                <a:spcPct val="150000"/>
              </a:lnSpc>
              <a:tabLst>
                <a:tab pos="628650" algn="l"/>
              </a:tabLst>
            </a:pPr>
            <a:r>
              <a:rPr lang="hu-HU" sz="2000" b="1" dirty="0">
                <a:solidFill>
                  <a:srgbClr val="0C5C65"/>
                </a:solidFill>
              </a:rPr>
              <a:t>4.) </a:t>
            </a:r>
            <a:r>
              <a:rPr lang="hu-HU" sz="2000" b="1" dirty="0" err="1">
                <a:solidFill>
                  <a:srgbClr val="0C5C65"/>
                </a:solidFill>
              </a:rPr>
              <a:t>When</a:t>
            </a:r>
            <a:r>
              <a:rPr lang="hu-HU" sz="2000" b="1" dirty="0">
                <a:solidFill>
                  <a:srgbClr val="0C5C65"/>
                </a:solidFill>
              </a:rPr>
              <a:t>?</a:t>
            </a:r>
            <a:r>
              <a:rPr lang="en-US" sz="2000" b="1" dirty="0">
                <a:solidFill>
                  <a:srgbClr val="0C5C65"/>
                </a:solidFill>
              </a:rPr>
              <a:t> </a:t>
            </a:r>
            <a:endParaRPr lang="hu-HU" sz="2000" dirty="0">
              <a:solidFill>
                <a:srgbClr val="15A9A6"/>
              </a:solidFill>
            </a:endParaRPr>
          </a:p>
          <a:p>
            <a:pPr marL="460375" algn="l">
              <a:lnSpc>
                <a:spcPct val="150000"/>
              </a:lnSpc>
              <a:tabLst>
                <a:tab pos="628650" algn="l"/>
              </a:tabLst>
            </a:pPr>
            <a:r>
              <a:rPr lang="hu-HU" sz="2000" b="1" dirty="0">
                <a:solidFill>
                  <a:srgbClr val="0C5C65"/>
                </a:solidFill>
              </a:rPr>
              <a:t>5.) </a:t>
            </a:r>
            <a:r>
              <a:rPr lang="hu-HU" sz="2000" b="1" dirty="0" err="1">
                <a:solidFill>
                  <a:srgbClr val="0C5C65"/>
                </a:solidFill>
              </a:rPr>
              <a:t>Where</a:t>
            </a:r>
            <a:r>
              <a:rPr lang="hu-HU" sz="2000" b="1" dirty="0">
                <a:solidFill>
                  <a:srgbClr val="0C5C65"/>
                </a:solidFill>
              </a:rPr>
              <a:t>?</a:t>
            </a:r>
            <a:endParaRPr lang="hu-HU" sz="2000" dirty="0">
              <a:solidFill>
                <a:srgbClr val="15A9A6"/>
              </a:solidFill>
            </a:endParaRPr>
          </a:p>
          <a:p>
            <a:pPr marL="460375" algn="l">
              <a:lnSpc>
                <a:spcPct val="150000"/>
              </a:lnSpc>
              <a:tabLst>
                <a:tab pos="628650" algn="l"/>
              </a:tabLst>
            </a:pPr>
            <a:r>
              <a:rPr lang="hu-HU" sz="2000" b="1" dirty="0">
                <a:solidFill>
                  <a:srgbClr val="0C5C65"/>
                </a:solidFill>
              </a:rPr>
              <a:t>6.) </a:t>
            </a:r>
            <a:r>
              <a:rPr lang="hu-HU" sz="2000" b="1" dirty="0" err="1">
                <a:solidFill>
                  <a:srgbClr val="0C5C65"/>
                </a:solidFill>
              </a:rPr>
              <a:t>So</a:t>
            </a:r>
            <a:r>
              <a:rPr lang="hu-HU" sz="2000" b="1" dirty="0">
                <a:solidFill>
                  <a:srgbClr val="0C5C65"/>
                </a:solidFill>
              </a:rPr>
              <a:t> </a:t>
            </a:r>
            <a:r>
              <a:rPr lang="hu-HU" sz="2000" b="1" dirty="0" err="1">
                <a:solidFill>
                  <a:srgbClr val="0C5C65"/>
                </a:solidFill>
              </a:rPr>
              <a:t>what</a:t>
            </a:r>
            <a:r>
              <a:rPr lang="hu-HU" sz="2000" b="1" dirty="0">
                <a:solidFill>
                  <a:srgbClr val="0C5C65"/>
                </a:solidFill>
              </a:rPr>
              <a:t>?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309062" y="502593"/>
            <a:ext cx="8820886" cy="501069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hu-HU" sz="3000" b="1" dirty="0" err="1">
                <a:solidFill>
                  <a:schemeClr val="bg1"/>
                </a:solidFill>
              </a:rPr>
              <a:t>Characteristics</a:t>
            </a:r>
            <a:r>
              <a:rPr lang="hu-HU" sz="3000" b="1" dirty="0">
                <a:solidFill>
                  <a:schemeClr val="bg1"/>
                </a:solidFill>
              </a:rPr>
              <a:t> of </a:t>
            </a:r>
            <a:r>
              <a:rPr lang="hu-HU" sz="3000" b="1" dirty="0" err="1">
                <a:solidFill>
                  <a:schemeClr val="bg1"/>
                </a:solidFill>
              </a:rPr>
              <a:t>descriptive</a:t>
            </a:r>
            <a:r>
              <a:rPr lang="hu-HU" sz="3000" b="1" dirty="0">
                <a:solidFill>
                  <a:schemeClr val="bg1"/>
                </a:solidFill>
              </a:rPr>
              <a:t> </a:t>
            </a:r>
            <a:r>
              <a:rPr lang="hu-HU" sz="3000" b="1" dirty="0" err="1">
                <a:solidFill>
                  <a:schemeClr val="bg1"/>
                </a:solidFill>
              </a:rPr>
              <a:t>studies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25862C9-ECD0-42D1-A1E5-83DD11051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35" y="2002906"/>
            <a:ext cx="6492844" cy="472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54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1"/>
          <p:cNvSpPr txBox="1">
            <a:spLocks/>
          </p:cNvSpPr>
          <p:nvPr/>
        </p:nvSpPr>
        <p:spPr>
          <a:xfrm>
            <a:off x="1048021" y="1515554"/>
            <a:ext cx="10800713" cy="273675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500" b="1" dirty="0">
                <a:solidFill>
                  <a:srgbClr val="15A9A6"/>
                </a:solidFill>
              </a:rPr>
              <a:t>The </a:t>
            </a:r>
            <a:r>
              <a:rPr lang="hu-HU" sz="2500" b="1" dirty="0" err="1">
                <a:solidFill>
                  <a:srgbClr val="15A9A6"/>
                </a:solidFill>
              </a:rPr>
              <a:t>descriptive</a:t>
            </a:r>
            <a:r>
              <a:rPr lang="hu-HU" sz="2500" b="1" dirty="0">
                <a:solidFill>
                  <a:srgbClr val="15A9A6"/>
                </a:solidFill>
              </a:rPr>
              <a:t> </a:t>
            </a:r>
            <a:r>
              <a:rPr lang="hu-HU" sz="2500" b="1" dirty="0" err="1">
                <a:solidFill>
                  <a:srgbClr val="15A9A6"/>
                </a:solidFill>
              </a:rPr>
              <a:t>pentad</a:t>
            </a:r>
            <a:r>
              <a:rPr lang="hu-HU" sz="2500" b="1" dirty="0">
                <a:solidFill>
                  <a:srgbClr val="15A9A6"/>
                </a:solidFill>
              </a:rPr>
              <a:t>: </a:t>
            </a:r>
            <a:r>
              <a:rPr lang="hu-HU" sz="2500" b="1" dirty="0" err="1">
                <a:solidFill>
                  <a:srgbClr val="15A9A6"/>
                </a:solidFill>
              </a:rPr>
              <a:t>five</a:t>
            </a:r>
            <a:r>
              <a:rPr lang="hu-HU" sz="2500" b="1" dirty="0">
                <a:solidFill>
                  <a:srgbClr val="15A9A6"/>
                </a:solidFill>
              </a:rPr>
              <a:t> </a:t>
            </a:r>
            <a:r>
              <a:rPr lang="hu-HU" sz="2500" b="1" dirty="0" err="1">
                <a:solidFill>
                  <a:srgbClr val="15A9A6"/>
                </a:solidFill>
              </a:rPr>
              <a:t>basic</a:t>
            </a:r>
            <a:r>
              <a:rPr lang="hu-HU" sz="2500" b="1" dirty="0">
                <a:solidFill>
                  <a:srgbClr val="15A9A6"/>
                </a:solidFill>
              </a:rPr>
              <a:t> „W” </a:t>
            </a:r>
            <a:r>
              <a:rPr lang="hu-HU" sz="2500" b="1" dirty="0" err="1">
                <a:solidFill>
                  <a:srgbClr val="15A9A6"/>
                </a:solidFill>
              </a:rPr>
              <a:t>questions</a:t>
            </a:r>
            <a:endParaRPr lang="hu-HU" sz="2500" b="1" dirty="0">
              <a:solidFill>
                <a:srgbClr val="15A9A6"/>
              </a:solidFill>
            </a:endParaRPr>
          </a:p>
          <a:p>
            <a:pPr marL="460375" algn="l">
              <a:tabLst>
                <a:tab pos="628650" algn="l"/>
              </a:tabLst>
            </a:pPr>
            <a:r>
              <a:rPr lang="hu-HU" sz="2000" b="1" dirty="0">
                <a:solidFill>
                  <a:srgbClr val="0C5C65"/>
                </a:solidFill>
              </a:rPr>
              <a:t>1.) </a:t>
            </a:r>
            <a:r>
              <a:rPr lang="hu-HU" sz="2000" b="1" dirty="0" err="1">
                <a:solidFill>
                  <a:srgbClr val="0C5C65"/>
                </a:solidFill>
              </a:rPr>
              <a:t>Who</a:t>
            </a:r>
            <a:r>
              <a:rPr lang="hu-HU" sz="2000" b="1" dirty="0">
                <a:solidFill>
                  <a:srgbClr val="0C5C65"/>
                </a:solidFill>
              </a:rPr>
              <a:t> </a:t>
            </a:r>
            <a:r>
              <a:rPr lang="hu-HU" sz="2000" dirty="0">
                <a:solidFill>
                  <a:schemeClr val="tx1"/>
                </a:solidFill>
              </a:rPr>
              <a:t>has </a:t>
            </a:r>
            <a:r>
              <a:rPr lang="hu-HU" sz="2000" dirty="0" err="1">
                <a:solidFill>
                  <a:schemeClr val="tx1"/>
                </a:solidFill>
              </a:rPr>
              <a:t>the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b="1" dirty="0" err="1">
                <a:solidFill>
                  <a:srgbClr val="15A9A6"/>
                </a:solidFill>
              </a:rPr>
              <a:t>disease</a:t>
            </a:r>
            <a:r>
              <a:rPr lang="hu-HU" sz="2000" b="1" dirty="0">
                <a:solidFill>
                  <a:srgbClr val="15A9A6"/>
                </a:solidFill>
              </a:rPr>
              <a:t> in </a:t>
            </a:r>
            <a:r>
              <a:rPr lang="hu-HU" sz="2000" b="1" dirty="0" err="1">
                <a:solidFill>
                  <a:srgbClr val="15A9A6"/>
                </a:solidFill>
              </a:rPr>
              <a:t>question</a:t>
            </a:r>
            <a:r>
              <a:rPr lang="hu-HU" sz="2000" dirty="0">
                <a:solidFill>
                  <a:srgbClr val="15A9A6"/>
                </a:solidFill>
              </a:rPr>
              <a:t>? </a:t>
            </a:r>
          </a:p>
          <a:p>
            <a:pPr marL="1260475" lvl="1" indent="-342900" algn="l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hu-HU" dirty="0" err="1"/>
              <a:t>Characterization</a:t>
            </a:r>
            <a:r>
              <a:rPr lang="hu-HU" dirty="0"/>
              <a:t> (</a:t>
            </a:r>
            <a:r>
              <a:rPr lang="hu-HU" dirty="0" err="1"/>
              <a:t>e.g</a:t>
            </a:r>
            <a:r>
              <a:rPr lang="hu-HU" dirty="0"/>
              <a:t>.: </a:t>
            </a:r>
            <a:r>
              <a:rPr lang="hu-HU" dirty="0" err="1"/>
              <a:t>age</a:t>
            </a:r>
            <a:r>
              <a:rPr lang="hu-HU" dirty="0"/>
              <a:t>, </a:t>
            </a:r>
            <a:r>
              <a:rPr lang="hu-HU" dirty="0" err="1"/>
              <a:t>gender</a:t>
            </a:r>
            <a:r>
              <a:rPr lang="hu-HU" dirty="0"/>
              <a:t>, </a:t>
            </a:r>
            <a:r>
              <a:rPr lang="hu-HU" dirty="0" err="1"/>
              <a:t>race</a:t>
            </a:r>
            <a:r>
              <a:rPr lang="hu-HU" dirty="0"/>
              <a:t>)</a:t>
            </a:r>
          </a:p>
          <a:p>
            <a:pPr marL="460375" algn="l">
              <a:tabLst>
                <a:tab pos="628650" algn="l"/>
              </a:tabLst>
            </a:pPr>
            <a:r>
              <a:rPr lang="hu-HU" sz="2000" b="1" dirty="0">
                <a:solidFill>
                  <a:srgbClr val="0C5C65"/>
                </a:solidFill>
              </a:rPr>
              <a:t>2.) </a:t>
            </a:r>
            <a:r>
              <a:rPr lang="hu-HU" sz="2000" b="1" dirty="0" err="1">
                <a:solidFill>
                  <a:srgbClr val="0C5C65"/>
                </a:solidFill>
              </a:rPr>
              <a:t>What</a:t>
            </a:r>
            <a:r>
              <a:rPr lang="hu-HU" sz="2000" b="1" dirty="0">
                <a:solidFill>
                  <a:srgbClr val="0C5C65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is the condition or disease being studied?</a:t>
            </a:r>
            <a:endParaRPr lang="hu-HU" sz="2000" dirty="0">
              <a:solidFill>
                <a:schemeClr val="tx1"/>
              </a:solidFill>
            </a:endParaRPr>
          </a:p>
          <a:p>
            <a:pPr marL="1260475" lvl="1" indent="-342900" algn="l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hu-HU" dirty="0" err="1"/>
              <a:t>Exact</a:t>
            </a:r>
            <a:r>
              <a:rPr lang="hu-HU" dirty="0"/>
              <a:t> </a:t>
            </a:r>
            <a:r>
              <a:rPr lang="hu-HU" dirty="0" err="1"/>
              <a:t>definition</a:t>
            </a:r>
            <a:endParaRPr lang="hu-HU" dirty="0"/>
          </a:p>
          <a:p>
            <a:pPr marL="460375" algn="l">
              <a:tabLst>
                <a:tab pos="628650" algn="l"/>
              </a:tabLst>
            </a:pPr>
            <a:r>
              <a:rPr lang="hu-HU" sz="2000" b="1" dirty="0">
                <a:solidFill>
                  <a:srgbClr val="0C5C65"/>
                </a:solidFill>
              </a:rPr>
              <a:t>3.) </a:t>
            </a:r>
            <a:r>
              <a:rPr lang="hu-HU" sz="2000" b="1" dirty="0" err="1">
                <a:solidFill>
                  <a:srgbClr val="0C5C65"/>
                </a:solidFill>
              </a:rPr>
              <a:t>Why</a:t>
            </a:r>
            <a:r>
              <a:rPr lang="hu-HU" sz="2000" b="1" dirty="0">
                <a:solidFill>
                  <a:srgbClr val="0C5C65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did the condition or disease arise? </a:t>
            </a:r>
            <a:endParaRPr lang="hu-HU" sz="2000" dirty="0">
              <a:solidFill>
                <a:schemeClr val="tx1"/>
              </a:solidFill>
            </a:endParaRPr>
          </a:p>
          <a:p>
            <a:pPr marL="1260475" lvl="1" indent="-342900" algn="l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hu-HU" dirty="0" err="1"/>
              <a:t>Clues</a:t>
            </a:r>
            <a:r>
              <a:rPr lang="hu-HU" dirty="0"/>
              <a:t> and </a:t>
            </a:r>
            <a:r>
              <a:rPr lang="hu-HU" dirty="0" err="1"/>
              <a:t>assumptions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causes</a:t>
            </a:r>
            <a:r>
              <a:rPr lang="hu-HU" dirty="0"/>
              <a:t> and NOT </a:t>
            </a:r>
            <a:r>
              <a:rPr lang="hu-HU" dirty="0" err="1"/>
              <a:t>associations</a:t>
            </a:r>
            <a:endParaRPr lang="hu-HU" dirty="0"/>
          </a:p>
          <a:p>
            <a:pPr marL="460375" algn="l">
              <a:tabLst>
                <a:tab pos="628650" algn="l"/>
              </a:tabLst>
            </a:pPr>
            <a:r>
              <a:rPr lang="hu-HU" sz="2000" b="1" dirty="0">
                <a:solidFill>
                  <a:srgbClr val="0C5C65"/>
                </a:solidFill>
              </a:rPr>
              <a:t>4.) </a:t>
            </a:r>
            <a:r>
              <a:rPr lang="hu-HU" sz="2000" b="1" dirty="0" err="1">
                <a:solidFill>
                  <a:srgbClr val="0C5C65"/>
                </a:solidFill>
              </a:rPr>
              <a:t>When</a:t>
            </a:r>
            <a:r>
              <a:rPr lang="en-US" sz="2000" b="1" dirty="0">
                <a:solidFill>
                  <a:srgbClr val="0C5C65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is the condition common or rare? 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</a:p>
          <a:p>
            <a:pPr marL="1260475" lvl="1" indent="-342900" algn="l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hu-HU" dirty="0" err="1"/>
              <a:t>Assuming</a:t>
            </a:r>
            <a:r>
              <a:rPr lang="hu-HU" dirty="0"/>
              <a:t> </a:t>
            </a:r>
            <a:r>
              <a:rPr lang="hu-HU" b="1" dirty="0" err="1">
                <a:solidFill>
                  <a:srgbClr val="15A9A6"/>
                </a:solidFill>
              </a:rPr>
              <a:t>temporal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b="1" dirty="0" err="1">
                <a:solidFill>
                  <a:srgbClr val="15A9A6"/>
                </a:solidFill>
              </a:rPr>
              <a:t>relationships</a:t>
            </a:r>
            <a:endParaRPr lang="hu-HU" b="1" dirty="0">
              <a:solidFill>
                <a:srgbClr val="15A9A6"/>
              </a:solidFill>
            </a:endParaRPr>
          </a:p>
          <a:p>
            <a:pPr marL="460375" algn="l">
              <a:tabLst>
                <a:tab pos="628650" algn="l"/>
              </a:tabLst>
            </a:pPr>
            <a:r>
              <a:rPr lang="hu-HU" sz="2000" b="1" dirty="0">
                <a:solidFill>
                  <a:srgbClr val="0C5C65"/>
                </a:solidFill>
              </a:rPr>
              <a:t>5.) </a:t>
            </a:r>
            <a:r>
              <a:rPr lang="hu-HU" sz="2000" b="1" dirty="0" err="1">
                <a:solidFill>
                  <a:srgbClr val="0C5C65"/>
                </a:solidFill>
              </a:rPr>
              <a:t>Where</a:t>
            </a:r>
            <a:r>
              <a:rPr lang="en-US" sz="2000" b="1" dirty="0">
                <a:solidFill>
                  <a:srgbClr val="0C5C65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does or does not the disease or condition arise?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</a:p>
          <a:p>
            <a:pPr marL="1260475" lvl="1" indent="-342900" algn="l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hu-HU" dirty="0" err="1"/>
              <a:t>Assuming</a:t>
            </a:r>
            <a:r>
              <a:rPr lang="hu-HU" dirty="0"/>
              <a:t> </a:t>
            </a:r>
            <a:r>
              <a:rPr lang="hu-HU" b="1" dirty="0" err="1">
                <a:solidFill>
                  <a:srgbClr val="15A9A6"/>
                </a:solidFill>
              </a:rPr>
              <a:t>localizational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b="1" dirty="0" err="1">
                <a:solidFill>
                  <a:srgbClr val="15A9A6"/>
                </a:solidFill>
              </a:rPr>
              <a:t>relationships</a:t>
            </a:r>
            <a:endParaRPr lang="hu-HU" b="1" dirty="0">
              <a:solidFill>
                <a:srgbClr val="15A9A6"/>
              </a:solidFill>
            </a:endParaRPr>
          </a:p>
          <a:p>
            <a:pPr marL="460375" algn="l">
              <a:tabLst>
                <a:tab pos="628650" algn="l"/>
              </a:tabLst>
            </a:pPr>
            <a:r>
              <a:rPr lang="hu-HU" sz="2000" b="1" dirty="0">
                <a:solidFill>
                  <a:srgbClr val="0C5C65"/>
                </a:solidFill>
              </a:rPr>
              <a:t>+1.) </a:t>
            </a:r>
            <a:r>
              <a:rPr lang="hu-HU" sz="2000" b="1" dirty="0" err="1">
                <a:solidFill>
                  <a:srgbClr val="0C5C65"/>
                </a:solidFill>
              </a:rPr>
              <a:t>So</a:t>
            </a:r>
            <a:r>
              <a:rPr lang="hu-HU" sz="2000" b="1" dirty="0">
                <a:solidFill>
                  <a:srgbClr val="0C5C65"/>
                </a:solidFill>
              </a:rPr>
              <a:t> </a:t>
            </a:r>
            <a:r>
              <a:rPr lang="hu-HU" sz="2000" b="1" dirty="0" err="1">
                <a:solidFill>
                  <a:srgbClr val="0C5C65"/>
                </a:solidFill>
              </a:rPr>
              <a:t>what</a:t>
            </a:r>
            <a:r>
              <a:rPr lang="hu-HU" sz="2000" b="1" dirty="0">
                <a:solidFill>
                  <a:srgbClr val="0C5C65"/>
                </a:solidFill>
              </a:rPr>
              <a:t>?</a:t>
            </a:r>
          </a:p>
          <a:p>
            <a:pPr marL="1260475" lvl="1" indent="-342900" algn="l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hu-HU" dirty="0" err="1"/>
              <a:t>Impact</a:t>
            </a:r>
            <a:r>
              <a:rPr lang="hu-HU" dirty="0"/>
              <a:t> / </a:t>
            </a:r>
            <a:r>
              <a:rPr lang="hu-HU" dirty="0" err="1"/>
              <a:t>implications</a:t>
            </a:r>
            <a:endParaRPr lang="hu-H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309062" y="502593"/>
            <a:ext cx="8820886" cy="501069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hu-HU" sz="3000" b="1" dirty="0" err="1">
                <a:solidFill>
                  <a:schemeClr val="bg1"/>
                </a:solidFill>
              </a:rPr>
              <a:t>Characteristics</a:t>
            </a:r>
            <a:r>
              <a:rPr lang="hu-HU" sz="3000" b="1" dirty="0">
                <a:solidFill>
                  <a:schemeClr val="bg1"/>
                </a:solidFill>
              </a:rPr>
              <a:t> of </a:t>
            </a:r>
            <a:r>
              <a:rPr lang="hu-HU" sz="3000" b="1" dirty="0" err="1">
                <a:solidFill>
                  <a:schemeClr val="bg1"/>
                </a:solidFill>
              </a:rPr>
              <a:t>descriptive</a:t>
            </a:r>
            <a:r>
              <a:rPr lang="hu-HU" sz="3000" b="1" dirty="0">
                <a:solidFill>
                  <a:schemeClr val="bg1"/>
                </a:solidFill>
              </a:rPr>
              <a:t> </a:t>
            </a:r>
            <a:r>
              <a:rPr lang="hu-HU" sz="3000" b="1" dirty="0" err="1">
                <a:solidFill>
                  <a:schemeClr val="bg1"/>
                </a:solidFill>
              </a:rPr>
              <a:t>studies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2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Ã©ptalÃ¡lat a kÃ¶vetkezÅre: âevidence based medicine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45" y="1590858"/>
            <a:ext cx="6284647" cy="485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rtalom helye 1"/>
          <p:cNvSpPr txBox="1">
            <a:spLocks/>
          </p:cNvSpPr>
          <p:nvPr/>
        </p:nvSpPr>
        <p:spPr>
          <a:xfrm>
            <a:off x="986350" y="2242281"/>
            <a:ext cx="10800713" cy="273675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R</a:t>
            </a:r>
            <a:r>
              <a:rPr lang="en-US" dirty="0" err="1">
                <a:solidFill>
                  <a:schemeClr val="tx1"/>
                </a:solidFill>
              </a:rPr>
              <a:t>eports</a:t>
            </a:r>
            <a:r>
              <a:rPr lang="en-US" dirty="0">
                <a:solidFill>
                  <a:schemeClr val="tx1"/>
                </a:solidFill>
              </a:rPr>
              <a:t> an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unusual disease or association</a:t>
            </a:r>
            <a:endParaRPr lang="hu-HU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east publishable</a:t>
            </a:r>
            <a:r>
              <a:rPr lang="hu-HU" dirty="0">
                <a:solidFill>
                  <a:schemeClr val="tx1"/>
                </a:solidFill>
              </a:rPr>
              <a:t> – </a:t>
            </a:r>
            <a:r>
              <a:rPr lang="hu-HU" dirty="0" err="1">
                <a:solidFill>
                  <a:schemeClr val="tx1"/>
                </a:solidFill>
              </a:rPr>
              <a:t>lowest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quality</a:t>
            </a:r>
            <a:r>
              <a:rPr lang="hu-HU" dirty="0">
                <a:solidFill>
                  <a:schemeClr val="tx1"/>
                </a:solidFill>
              </a:rPr>
              <a:t> of </a:t>
            </a:r>
            <a:r>
              <a:rPr lang="hu-HU" dirty="0" err="1">
                <a:solidFill>
                  <a:schemeClr val="tx1"/>
                </a:solidFill>
              </a:rPr>
              <a:t>evidence</a:t>
            </a:r>
            <a:endParaRPr lang="hu-HU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tx1"/>
                </a:solidFill>
              </a:rPr>
              <a:t>Can</a:t>
            </a:r>
            <a:r>
              <a:rPr lang="hu-HU" dirty="0">
                <a:solidFill>
                  <a:schemeClr val="tx1"/>
                </a:solidFill>
              </a:rPr>
              <a:t> prompt </a:t>
            </a:r>
            <a:r>
              <a:rPr lang="hu-HU" b="1" dirty="0" err="1">
                <a:solidFill>
                  <a:srgbClr val="15A9A6"/>
                </a:solidFill>
              </a:rPr>
              <a:t>further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b="1" dirty="0" err="1">
                <a:solidFill>
                  <a:srgbClr val="15A9A6"/>
                </a:solidFill>
              </a:rPr>
              <a:t>investigation</a:t>
            </a:r>
            <a:endParaRPr lang="hu-HU" b="1" dirty="0">
              <a:solidFill>
                <a:srgbClr val="15A9A6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155153" y="1315699"/>
            <a:ext cx="8820886" cy="501069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hu-HU" sz="3000" b="1" dirty="0"/>
              <a:t>1-2.) </a:t>
            </a:r>
            <a:r>
              <a:rPr lang="hu-HU" sz="3000" b="1" dirty="0" err="1"/>
              <a:t>Case</a:t>
            </a:r>
            <a:r>
              <a:rPr lang="hu-HU" sz="3000" b="1" dirty="0"/>
              <a:t> </a:t>
            </a:r>
            <a:r>
              <a:rPr lang="hu-HU" sz="3000" b="1" dirty="0" err="1"/>
              <a:t>report</a:t>
            </a:r>
            <a:r>
              <a:rPr lang="hu-HU" sz="3000" b="1" dirty="0"/>
              <a:t> &amp; </a:t>
            </a:r>
            <a:r>
              <a:rPr lang="hu-HU" sz="3000" b="1" dirty="0" err="1"/>
              <a:t>Case-series</a:t>
            </a:r>
            <a:endParaRPr lang="en-US" sz="3000" b="1" dirty="0"/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t="12660" r="2045" b="9225"/>
          <a:stretch/>
        </p:blipFill>
        <p:spPr>
          <a:xfrm>
            <a:off x="0" y="1366982"/>
            <a:ext cx="11942618" cy="5357092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 flipV="1">
            <a:off x="3581400" y="2835564"/>
            <a:ext cx="3400313" cy="9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129092" y="3087445"/>
            <a:ext cx="2926080" cy="215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flipV="1">
            <a:off x="1300751" y="2835564"/>
            <a:ext cx="2173969" cy="184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3343672" y="3087446"/>
            <a:ext cx="4175923" cy="10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9092" y="823866"/>
            <a:ext cx="285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err="1" smtClean="0">
                <a:solidFill>
                  <a:schemeClr val="bg1"/>
                </a:solidFill>
              </a:rPr>
              <a:t>Case-series</a:t>
            </a:r>
            <a:r>
              <a:rPr lang="hu-HU" b="1" i="1" dirty="0" smtClean="0">
                <a:solidFill>
                  <a:schemeClr val="bg1"/>
                </a:solidFill>
              </a:rPr>
              <a:t> </a:t>
            </a:r>
            <a:r>
              <a:rPr lang="hu-HU" b="1" i="1" dirty="0" err="1" smtClean="0">
                <a:solidFill>
                  <a:schemeClr val="bg1"/>
                </a:solidFill>
              </a:rPr>
              <a:t>example</a:t>
            </a:r>
            <a:endParaRPr lang="hu-HU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3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8"/>
          <p:cNvSpPr/>
          <p:nvPr/>
        </p:nvSpPr>
        <p:spPr>
          <a:xfrm>
            <a:off x="0" y="6334917"/>
            <a:ext cx="8100002" cy="5165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03030"/>
                </a:solidFill>
                <a:uFillTx/>
                <a:latin typeface="arial" pitchFamily="34"/>
                <a:ea typeface="Microsoft YaHei" pitchFamily="2"/>
                <a:cs typeface="Arial" pitchFamily="2"/>
              </a:rPr>
              <a:t>Hulley S, Cummings S, Browner W, et al. Designing clinical research. 3rd ed. Philadelphia (PA): Lippincott Williams and Wilkins; 2007.</a:t>
            </a:r>
          </a:p>
        </p:txBody>
      </p:sp>
      <p:pic>
        <p:nvPicPr>
          <p:cNvPr id="5" name="Kép 7"/>
          <p:cNvPicPr>
            <a:picLocks noChangeAspect="1"/>
          </p:cNvPicPr>
          <p:nvPr/>
        </p:nvPicPr>
        <p:blipFill>
          <a:blip r:embed="rId3"/>
          <a:srcRect l="16288" t="32458" r="45530" b="23502"/>
          <a:stretch>
            <a:fillRect/>
          </a:stretch>
        </p:blipFill>
        <p:spPr>
          <a:xfrm>
            <a:off x="2204390" y="2044187"/>
            <a:ext cx="6613233" cy="42907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20"/>
          <p:cNvSpPr/>
          <p:nvPr/>
        </p:nvSpPr>
        <p:spPr>
          <a:xfrm rot="1547399">
            <a:off x="1312033" y="3608589"/>
            <a:ext cx="6969602" cy="76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BE5D6"/>
          </a:solidFill>
          <a:ln w="38157">
            <a:solidFill>
              <a:srgbClr val="FF0000"/>
            </a:solidFill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„So what?”</a:t>
            </a:r>
          </a:p>
        </p:txBody>
      </p:sp>
      <p:sp>
        <p:nvSpPr>
          <p:cNvPr id="4" name="Alcím 3"/>
          <p:cNvSpPr txBox="1">
            <a:spLocks noGrp="1"/>
          </p:cNvSpPr>
          <p:nvPr>
            <p:ph type="subTitle" idx="4294967295"/>
          </p:nvPr>
        </p:nvSpPr>
        <p:spPr>
          <a:xfrm>
            <a:off x="1139233" y="1339333"/>
            <a:ext cx="8143198" cy="489240"/>
          </a:xfrm>
          <a:prstGeom prst="rect">
            <a:avLst/>
          </a:prstGeom>
        </p:spPr>
        <p:txBody>
          <a:bodyPr lIns="90004" tIns="44997" rIns="90004" bIns="44997" anchorCtr="1"/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en-US" sz="3200" b="1" dirty="0">
                <a:latin typeface="Arial" pitchFamily="18"/>
              </a:rPr>
              <a:t>Questions of clinical trials</a:t>
            </a:r>
          </a:p>
        </p:txBody>
      </p:sp>
      <p:sp>
        <p:nvSpPr>
          <p:cNvPr id="3" name="Szövegdoboz 19"/>
          <p:cNvSpPr/>
          <p:nvPr/>
        </p:nvSpPr>
        <p:spPr>
          <a:xfrm>
            <a:off x="8886801" y="2876764"/>
            <a:ext cx="3305199" cy="5038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Is it appropriate?</a:t>
            </a: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1"/>
          <p:cNvSpPr txBox="1">
            <a:spLocks/>
          </p:cNvSpPr>
          <p:nvPr/>
        </p:nvSpPr>
        <p:spPr>
          <a:xfrm>
            <a:off x="1058778" y="2061212"/>
            <a:ext cx="11011302" cy="347599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hu-HU" dirty="0">
                <a:solidFill>
                  <a:schemeClr val="tx1"/>
                </a:solidFill>
              </a:rPr>
              <a:t>P</a:t>
            </a:r>
            <a:r>
              <a:rPr lang="en-US" dirty="0" err="1">
                <a:solidFill>
                  <a:schemeClr val="tx1"/>
                </a:solidFill>
              </a:rPr>
              <a:t>rovide</a:t>
            </a:r>
            <a:r>
              <a:rPr lang="hu-HU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b="1" dirty="0">
                <a:solidFill>
                  <a:srgbClr val="15A9A6"/>
                </a:solidFill>
              </a:rPr>
              <a:t>snapshot of the population </a:t>
            </a:r>
            <a:r>
              <a:rPr lang="en-US" dirty="0">
                <a:solidFill>
                  <a:schemeClr val="tx1"/>
                </a:solidFill>
              </a:rPr>
              <a:t>at a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particular time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hu-HU" b="1" dirty="0">
                <a:solidFill>
                  <a:srgbClr val="15A9A6"/>
                </a:solidFill>
              </a:rPr>
              <a:t>No </a:t>
            </a:r>
            <a:r>
              <a:rPr lang="hu-HU" b="1" dirty="0" err="1">
                <a:solidFill>
                  <a:srgbClr val="15A9A6"/>
                </a:solidFill>
              </a:rPr>
              <a:t>control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b="1" dirty="0" err="1">
                <a:solidFill>
                  <a:srgbClr val="15A9A6"/>
                </a:solidFill>
              </a:rPr>
              <a:t>group</a:t>
            </a:r>
            <a:r>
              <a:rPr lang="hu-HU" b="1" dirty="0">
                <a:solidFill>
                  <a:srgbClr val="15A9A6"/>
                </a:solidFill>
              </a:rPr>
              <a:t>! </a:t>
            </a:r>
            <a:r>
              <a:rPr lang="hu-HU" dirty="0">
                <a:solidFill>
                  <a:schemeClr val="tx1"/>
                </a:solidFill>
              </a:rPr>
              <a:t>(</a:t>
            </a:r>
            <a:r>
              <a:rPr lang="hu-HU" dirty="0" err="1">
                <a:solidFill>
                  <a:schemeClr val="tx1"/>
                </a:solidFill>
              </a:rPr>
              <a:t>compared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analytical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cross-sectional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studies</a:t>
            </a:r>
            <a:r>
              <a:rPr lang="hu-HU" dirty="0">
                <a:solidFill>
                  <a:schemeClr val="tx1"/>
                </a:solidFill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hu-HU" dirty="0" err="1">
                <a:solidFill>
                  <a:schemeClr val="tx1"/>
                </a:solidFill>
              </a:rPr>
              <a:t>Similar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the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census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hu-HU" dirty="0">
                <a:solidFill>
                  <a:schemeClr val="tx1"/>
                </a:solidFill>
              </a:rPr>
              <a:t>B</a:t>
            </a:r>
            <a:r>
              <a:rPr lang="en-US" dirty="0" err="1">
                <a:solidFill>
                  <a:schemeClr val="tx1"/>
                </a:solidFill>
              </a:rPr>
              <a:t>oth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15A9A6"/>
                </a:solidFill>
              </a:rPr>
              <a:t>exposure and outcome are ascertained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en-US" b="1" dirty="0">
                <a:solidFill>
                  <a:srgbClr val="15A9A6"/>
                </a:solidFill>
              </a:rPr>
              <a:t>at the same time</a:t>
            </a:r>
            <a:endParaRPr lang="hu-HU" b="1" dirty="0">
              <a:solidFill>
                <a:srgbClr val="15A9A6"/>
              </a:solidFill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T</a:t>
            </a:r>
            <a:r>
              <a:rPr lang="en-US" dirty="0" err="1"/>
              <a:t>emporal</a:t>
            </a:r>
            <a:r>
              <a:rPr lang="en-US" dirty="0"/>
              <a:t> sequence is</a:t>
            </a:r>
            <a:r>
              <a:rPr lang="hu-HU" dirty="0"/>
              <a:t> </a:t>
            </a:r>
            <a:r>
              <a:rPr lang="en-US" dirty="0"/>
              <a:t>often impossible to work out</a:t>
            </a:r>
            <a:endParaRPr lang="hu-HU" dirty="0"/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Relatively</a:t>
            </a:r>
            <a:r>
              <a:rPr lang="hu-HU" dirty="0"/>
              <a:t> </a:t>
            </a:r>
            <a:r>
              <a:rPr lang="hu-HU" dirty="0" err="1"/>
              <a:t>cheap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organize</a:t>
            </a:r>
            <a:endParaRPr lang="hu-HU" dirty="0"/>
          </a:p>
          <a:p>
            <a:pPr algn="l"/>
            <a:endParaRPr lang="hu-HU" dirty="0">
              <a:solidFill>
                <a:srgbClr val="15A9A6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272848" y="1389833"/>
            <a:ext cx="8820886" cy="501069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hu-HU" sz="3000" b="1" dirty="0"/>
              <a:t>3.) </a:t>
            </a:r>
            <a:r>
              <a:rPr lang="hu-HU" sz="3000" b="1" dirty="0" err="1"/>
              <a:t>Descriptive</a:t>
            </a:r>
            <a:r>
              <a:rPr lang="hu-HU" sz="3000" b="1" dirty="0"/>
              <a:t> </a:t>
            </a:r>
            <a:r>
              <a:rPr lang="hu-HU" sz="3000" b="1" dirty="0" err="1"/>
              <a:t>cross-sectional</a:t>
            </a:r>
            <a:r>
              <a:rPr lang="hu-HU" sz="3000" b="1" dirty="0"/>
              <a:t> </a:t>
            </a:r>
            <a:r>
              <a:rPr lang="hu-HU" sz="3000" b="1" dirty="0" err="1"/>
              <a:t>studies</a:t>
            </a:r>
            <a:endParaRPr lang="en-US" sz="3000" b="1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66E671E-0510-4DB8-87E7-264D6F4081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172" y="1771476"/>
            <a:ext cx="1657524" cy="1657524"/>
          </a:xfrm>
          <a:prstGeom prst="rect">
            <a:avLst/>
          </a:prstGeom>
        </p:spPr>
      </p:pic>
      <p:sp>
        <p:nvSpPr>
          <p:cNvPr id="6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15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435811" y="1315699"/>
            <a:ext cx="8820886" cy="501069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hu-HU" sz="3000" b="1" dirty="0"/>
              <a:t>4.) </a:t>
            </a:r>
            <a:r>
              <a:rPr lang="hu-HU" sz="3000" b="1" dirty="0" err="1"/>
              <a:t>Surveillance</a:t>
            </a:r>
            <a:endParaRPr lang="en-US" sz="3000" b="1" dirty="0"/>
          </a:p>
        </p:txBody>
      </p:sp>
      <p:sp>
        <p:nvSpPr>
          <p:cNvPr id="8" name="Tartalom helye 1"/>
          <p:cNvSpPr txBox="1">
            <a:spLocks/>
          </p:cNvSpPr>
          <p:nvPr/>
        </p:nvSpPr>
        <p:spPr>
          <a:xfrm>
            <a:off x="1058778" y="1816768"/>
            <a:ext cx="11011302" cy="347599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hu-HU" b="1" dirty="0">
                <a:solidFill>
                  <a:srgbClr val="15A9A6"/>
                </a:solidFill>
              </a:rPr>
              <a:t>„</a:t>
            </a:r>
            <a:r>
              <a:rPr lang="hu-HU" b="1" dirty="0" err="1">
                <a:solidFill>
                  <a:srgbClr val="15A9A6"/>
                </a:solidFill>
              </a:rPr>
              <a:t>Watchfulness</a:t>
            </a:r>
            <a:r>
              <a:rPr lang="hu-HU" b="1" dirty="0">
                <a:solidFill>
                  <a:srgbClr val="15A9A6"/>
                </a:solidFill>
              </a:rPr>
              <a:t> over a </a:t>
            </a:r>
            <a:r>
              <a:rPr lang="hu-HU" b="1" dirty="0" err="1">
                <a:solidFill>
                  <a:srgbClr val="15A9A6"/>
                </a:solidFill>
              </a:rPr>
              <a:t>community</a:t>
            </a:r>
            <a:r>
              <a:rPr lang="hu-HU" b="1" dirty="0">
                <a:solidFill>
                  <a:srgbClr val="15A9A6"/>
                </a:solidFill>
              </a:rPr>
              <a:t>”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Continuous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collection</a:t>
            </a:r>
            <a:r>
              <a:rPr lang="hu-HU" dirty="0"/>
              <a:t>, </a:t>
            </a:r>
            <a:r>
              <a:rPr lang="hu-HU" dirty="0" err="1"/>
              <a:t>analysis</a:t>
            </a:r>
            <a:r>
              <a:rPr lang="hu-HU" dirty="0"/>
              <a:t>, </a:t>
            </a:r>
            <a:r>
              <a:rPr lang="hu-HU" dirty="0" err="1"/>
              <a:t>interpretation</a:t>
            </a:r>
            <a:endParaRPr lang="hu-HU" dirty="0"/>
          </a:p>
          <a:p>
            <a:pPr algn="l">
              <a:lnSpc>
                <a:spcPct val="150000"/>
              </a:lnSpc>
            </a:pPr>
            <a:r>
              <a:rPr lang="hu-HU" b="1" dirty="0" err="1">
                <a:solidFill>
                  <a:srgbClr val="15A9A6"/>
                </a:solidFill>
              </a:rPr>
              <a:t>Active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– </a:t>
            </a:r>
            <a:r>
              <a:rPr lang="hu-HU" dirty="0" err="1">
                <a:solidFill>
                  <a:schemeClr val="tx1"/>
                </a:solidFill>
              </a:rPr>
              <a:t>Searching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for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cases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hu-HU" b="1" dirty="0" err="1">
                <a:solidFill>
                  <a:srgbClr val="15A9A6"/>
                </a:solidFill>
              </a:rPr>
              <a:t>Passive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– </a:t>
            </a:r>
            <a:r>
              <a:rPr lang="hu-HU" dirty="0" err="1">
                <a:solidFill>
                  <a:schemeClr val="tx1"/>
                </a:solidFill>
              </a:rPr>
              <a:t>Death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certificates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diagnosis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codes</a:t>
            </a:r>
            <a:endParaRPr lang="hu-HU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hu-HU" b="1" dirty="0" err="1">
                <a:solidFill>
                  <a:srgbClr val="15A9A6"/>
                </a:solidFill>
              </a:rPr>
              <a:t>Examples</a:t>
            </a:r>
            <a:r>
              <a:rPr lang="hu-HU" b="1" dirty="0">
                <a:solidFill>
                  <a:srgbClr val="15A9A6"/>
                </a:solidFill>
              </a:rPr>
              <a:t>: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Mortality</a:t>
            </a:r>
            <a:r>
              <a:rPr lang="hu-HU" dirty="0"/>
              <a:t> </a:t>
            </a:r>
            <a:r>
              <a:rPr lang="hu-HU" dirty="0" err="1"/>
              <a:t>registries</a:t>
            </a:r>
            <a:endParaRPr lang="hu-HU" dirty="0"/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Birth</a:t>
            </a:r>
            <a:r>
              <a:rPr lang="hu-HU" dirty="0"/>
              <a:t> </a:t>
            </a:r>
            <a:r>
              <a:rPr lang="hu-HU" dirty="0" err="1"/>
              <a:t>registries</a:t>
            </a:r>
            <a:endParaRPr lang="hu-HU" dirty="0"/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Tumor </a:t>
            </a:r>
            <a:r>
              <a:rPr lang="hu-HU" dirty="0" err="1"/>
              <a:t>registries</a:t>
            </a:r>
            <a:endParaRPr lang="hu-HU" dirty="0"/>
          </a:p>
          <a:p>
            <a:pPr algn="l"/>
            <a:endParaRPr lang="hu-HU" dirty="0">
              <a:solidFill>
                <a:srgbClr val="15A9A6"/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4662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/>
          <a:srcRect l="10682" t="27610" r="32576" b="30370"/>
          <a:stretch/>
        </p:blipFill>
        <p:spPr>
          <a:xfrm>
            <a:off x="1136073" y="1708521"/>
            <a:ext cx="10687974" cy="445213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309062" y="774197"/>
            <a:ext cx="8820886" cy="501069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hu-HU" sz="2000" b="1" i="1" dirty="0" err="1">
                <a:solidFill>
                  <a:schemeClr val="bg1"/>
                </a:solidFill>
              </a:rPr>
              <a:t>Surveillance</a:t>
            </a:r>
            <a:r>
              <a:rPr lang="hu-HU" sz="2000" b="1" i="1" dirty="0">
                <a:solidFill>
                  <a:schemeClr val="bg1"/>
                </a:solidFill>
              </a:rPr>
              <a:t> </a:t>
            </a:r>
            <a:r>
              <a:rPr lang="hu-HU" sz="2000" b="1" i="1" dirty="0" err="1">
                <a:solidFill>
                  <a:schemeClr val="bg1"/>
                </a:solidFill>
              </a:rPr>
              <a:t>example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F32F2B09-CB6B-4E32-BF8F-BDEB6D008D3B}"/>
              </a:ext>
            </a:extLst>
          </p:cNvPr>
          <p:cNvCxnSpPr>
            <a:cxnSpLocks/>
          </p:cNvCxnSpPr>
          <p:nvPr/>
        </p:nvCxnSpPr>
        <p:spPr>
          <a:xfrm>
            <a:off x="1785257" y="4515651"/>
            <a:ext cx="24471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3219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KÃ©ptalÃ¡lat a kÃ¶vetkezÅre: âecological fallacy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64" y="2929941"/>
            <a:ext cx="5088368" cy="33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artalom helye 1"/>
          <p:cNvSpPr txBox="1">
            <a:spLocks/>
          </p:cNvSpPr>
          <p:nvPr/>
        </p:nvSpPr>
        <p:spPr>
          <a:xfrm>
            <a:off x="1058777" y="2405243"/>
            <a:ext cx="10107661" cy="32500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hu-HU" dirty="0" err="1">
                <a:solidFill>
                  <a:schemeClr val="tx1"/>
                </a:solidFill>
              </a:rPr>
              <a:t>Looks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for</a:t>
            </a:r>
            <a:r>
              <a:rPr lang="hu-HU" dirty="0">
                <a:solidFill>
                  <a:schemeClr val="tx1"/>
                </a:solidFill>
              </a:rPr>
              <a:t> a</a:t>
            </a:r>
            <a:r>
              <a:rPr lang="en-US" dirty="0" err="1">
                <a:solidFill>
                  <a:schemeClr val="tx1"/>
                </a:solidFill>
              </a:rPr>
              <a:t>ssociations</a:t>
            </a:r>
            <a:r>
              <a:rPr lang="en-US" dirty="0">
                <a:solidFill>
                  <a:schemeClr val="tx1"/>
                </a:solidFill>
              </a:rPr>
              <a:t> between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exposures and outcomes in </a:t>
            </a:r>
            <a:r>
              <a:rPr lang="en-US" b="1" dirty="0">
                <a:solidFill>
                  <a:srgbClr val="15A9A6"/>
                </a:solidFill>
              </a:rPr>
              <a:t>populations rather</a:t>
            </a:r>
            <a:r>
              <a:rPr lang="hu-HU" b="1" dirty="0">
                <a:solidFill>
                  <a:srgbClr val="15A9A6"/>
                </a:solidFill>
              </a:rPr>
              <a:t> </a:t>
            </a:r>
            <a:r>
              <a:rPr lang="en-US" b="1" dirty="0">
                <a:solidFill>
                  <a:srgbClr val="15A9A6"/>
                </a:solidFill>
              </a:rPr>
              <a:t>than in individuals</a:t>
            </a:r>
            <a:endParaRPr lang="hu-HU" b="1" dirty="0">
              <a:solidFill>
                <a:srgbClr val="15A9A6"/>
              </a:solidFill>
            </a:endParaRP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Cigarette</a:t>
            </a:r>
            <a:r>
              <a:rPr lang="hu-HU" dirty="0"/>
              <a:t> </a:t>
            </a:r>
            <a:r>
              <a:rPr lang="hu-HU" dirty="0" err="1"/>
              <a:t>smoking</a:t>
            </a:r>
            <a:r>
              <a:rPr lang="hu-HU" dirty="0"/>
              <a:t> and CHD </a:t>
            </a:r>
            <a:r>
              <a:rPr lang="hu-HU" dirty="0" err="1"/>
              <a:t>mortality</a:t>
            </a:r>
            <a:endParaRPr lang="hu-HU" dirty="0"/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/>
              <a:t>Color</a:t>
            </a:r>
            <a:r>
              <a:rPr lang="hu-HU" dirty="0"/>
              <a:t> </a:t>
            </a:r>
            <a:r>
              <a:rPr lang="hu-HU" dirty="0" err="1"/>
              <a:t>televisions</a:t>
            </a:r>
            <a:r>
              <a:rPr lang="hu-HU" dirty="0"/>
              <a:t> and CHD </a:t>
            </a:r>
            <a:r>
              <a:rPr lang="hu-HU" dirty="0" err="1"/>
              <a:t>mortality</a:t>
            </a:r>
            <a:endParaRPr lang="hu-HU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hu-HU" dirty="0">
              <a:solidFill>
                <a:srgbClr val="15A9A6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435810" y="1507527"/>
            <a:ext cx="8820886" cy="501069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hu-HU" sz="3000" b="1" dirty="0" err="1"/>
              <a:t>Ecological</a:t>
            </a:r>
            <a:r>
              <a:rPr lang="hu-HU" sz="3000" b="1" dirty="0"/>
              <a:t> </a:t>
            </a:r>
            <a:r>
              <a:rPr lang="hu-HU" sz="3000" b="1" dirty="0" err="1"/>
              <a:t>correlational</a:t>
            </a:r>
            <a:r>
              <a:rPr lang="hu-HU" sz="3000" b="1" dirty="0"/>
              <a:t> </a:t>
            </a:r>
            <a:r>
              <a:rPr lang="hu-HU" sz="3000" b="1" dirty="0" err="1"/>
              <a:t>studies</a:t>
            </a:r>
            <a:endParaRPr lang="en-US" sz="3000" b="1" dirty="0"/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6238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42403"/>
            <a:ext cx="8820886" cy="501069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hu-HU" sz="2000" b="1" dirty="0" err="1"/>
              <a:t>Uses</a:t>
            </a:r>
            <a:r>
              <a:rPr lang="hu-HU" sz="2000" b="1" dirty="0"/>
              <a:t> of </a:t>
            </a:r>
            <a:r>
              <a:rPr lang="hu-HU" sz="2000" b="1" dirty="0" err="1"/>
              <a:t>descriptive</a:t>
            </a:r>
            <a:r>
              <a:rPr lang="hu-HU" sz="2000" b="1" dirty="0"/>
              <a:t> </a:t>
            </a:r>
            <a:r>
              <a:rPr lang="hu-HU" sz="2000" b="1" dirty="0" err="1"/>
              <a:t>studies</a:t>
            </a:r>
            <a:endParaRPr lang="en-US" sz="2000" b="1" dirty="0"/>
          </a:p>
        </p:txBody>
      </p:sp>
      <p:graphicFrame>
        <p:nvGraphicFramePr>
          <p:cNvPr id="7" name="Chart 1"/>
          <p:cNvGraphicFramePr/>
          <p:nvPr>
            <p:extLst>
              <p:ext uri="{D42A27DB-BD31-4B8C-83A1-F6EECF244321}">
                <p14:modId xmlns:p14="http://schemas.microsoft.com/office/powerpoint/2010/main" val="2362837434"/>
              </p:ext>
            </p:extLst>
          </p:nvPr>
        </p:nvGraphicFramePr>
        <p:xfrm>
          <a:off x="3625327" y="1563800"/>
          <a:ext cx="8330902" cy="4851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artalom helye 1"/>
          <p:cNvSpPr txBox="1">
            <a:spLocks/>
          </p:cNvSpPr>
          <p:nvPr/>
        </p:nvSpPr>
        <p:spPr>
          <a:xfrm>
            <a:off x="800593" y="5431337"/>
            <a:ext cx="10107661" cy="32500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>
                <a:solidFill>
                  <a:srgbClr val="0C5C65"/>
                </a:solidFill>
              </a:rPr>
              <a:t>1.) Trend </a:t>
            </a:r>
            <a:r>
              <a:rPr lang="hu-HU" b="1" dirty="0" err="1">
                <a:solidFill>
                  <a:srgbClr val="0C5C65"/>
                </a:solidFill>
              </a:rPr>
              <a:t>analysis</a:t>
            </a:r>
            <a:endParaRPr lang="hu-HU" b="1" dirty="0">
              <a:solidFill>
                <a:srgbClr val="0C5C65"/>
              </a:solidFill>
            </a:endParaRPr>
          </a:p>
          <a:p>
            <a:pPr algn="l"/>
            <a:r>
              <a:rPr lang="hu-HU" b="1" dirty="0">
                <a:solidFill>
                  <a:srgbClr val="0C5C65"/>
                </a:solidFill>
              </a:rPr>
              <a:t>2.) </a:t>
            </a:r>
            <a:r>
              <a:rPr lang="hu-HU" b="1" dirty="0" err="1">
                <a:solidFill>
                  <a:srgbClr val="0C5C65"/>
                </a:solidFill>
              </a:rPr>
              <a:t>Healthcare</a:t>
            </a:r>
            <a:r>
              <a:rPr lang="hu-HU" b="1" dirty="0">
                <a:solidFill>
                  <a:srgbClr val="0C5C65"/>
                </a:solidFill>
              </a:rPr>
              <a:t> </a:t>
            </a:r>
            <a:r>
              <a:rPr lang="hu-HU" b="1" dirty="0" err="1">
                <a:solidFill>
                  <a:srgbClr val="0C5C65"/>
                </a:solidFill>
              </a:rPr>
              <a:t>planning</a:t>
            </a:r>
            <a:endParaRPr lang="hu-HU" b="1" dirty="0">
              <a:solidFill>
                <a:srgbClr val="0C5C65"/>
              </a:solidFill>
            </a:endParaRPr>
          </a:p>
          <a:p>
            <a:pPr algn="l"/>
            <a:r>
              <a:rPr lang="hu-HU" b="1" dirty="0">
                <a:solidFill>
                  <a:srgbClr val="0C5C65"/>
                </a:solidFill>
              </a:rPr>
              <a:t>3.) </a:t>
            </a:r>
            <a:r>
              <a:rPr lang="hu-HU" b="1" dirty="0" err="1">
                <a:solidFill>
                  <a:srgbClr val="0C5C65"/>
                </a:solidFill>
              </a:rPr>
              <a:t>Hypothesis</a:t>
            </a:r>
            <a:r>
              <a:rPr lang="hu-HU" b="1" dirty="0">
                <a:solidFill>
                  <a:srgbClr val="0C5C65"/>
                </a:solidFill>
              </a:rPr>
              <a:t> </a:t>
            </a:r>
            <a:r>
              <a:rPr lang="hu-HU" b="1" dirty="0" err="1">
                <a:solidFill>
                  <a:srgbClr val="0C5C65"/>
                </a:solidFill>
              </a:rPr>
              <a:t>development</a:t>
            </a:r>
            <a:endParaRPr lang="hu-HU" b="1" dirty="0">
              <a:solidFill>
                <a:srgbClr val="0C5C65"/>
              </a:solidFill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2B90D7E7-F7A1-46B1-A48C-632309F3F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397897"/>
              </p:ext>
            </p:extLst>
          </p:nvPr>
        </p:nvGraphicFramePr>
        <p:xfrm>
          <a:off x="3625327" y="1563800"/>
          <a:ext cx="8330902" cy="4851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4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5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747318" y="2263366"/>
            <a:ext cx="962383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500" b="1" dirty="0" err="1">
                <a:solidFill>
                  <a:srgbClr val="15A9A6"/>
                </a:solidFill>
              </a:rPr>
              <a:t>Advantages</a:t>
            </a:r>
            <a:r>
              <a:rPr lang="hu-HU" sz="2500" b="1" dirty="0">
                <a:solidFill>
                  <a:srgbClr val="15A9A6"/>
                </a:solidFill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err="1"/>
              <a:t>Inexpensive</a:t>
            </a:r>
            <a:r>
              <a:rPr lang="hu-HU" sz="2000" dirty="0"/>
              <a:t> -</a:t>
            </a:r>
            <a:r>
              <a:rPr lang="en-US" sz="2000" dirty="0"/>
              <a:t> data are already available </a:t>
            </a:r>
            <a:endParaRPr lang="hu-HU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F</a:t>
            </a:r>
            <a:r>
              <a:rPr lang="en-US" sz="2000" dirty="0" err="1"/>
              <a:t>ew</a:t>
            </a:r>
            <a:r>
              <a:rPr lang="en-US" sz="2000" dirty="0"/>
              <a:t> ethical difficulties</a:t>
            </a:r>
            <a:endParaRPr lang="hu-HU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2000" dirty="0"/>
          </a:p>
          <a:p>
            <a:pPr>
              <a:lnSpc>
                <a:spcPct val="150000"/>
              </a:lnSpc>
            </a:pPr>
            <a:r>
              <a:rPr lang="hu-HU" sz="2500" b="1" dirty="0" err="1">
                <a:solidFill>
                  <a:srgbClr val="15A9A6"/>
                </a:solidFill>
              </a:rPr>
              <a:t>Drawbacks</a:t>
            </a:r>
            <a:r>
              <a:rPr lang="hu-HU" sz="2500" b="1" dirty="0">
                <a:solidFill>
                  <a:srgbClr val="15A9A6"/>
                </a:solidFill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T</a:t>
            </a:r>
            <a:r>
              <a:rPr lang="en-US" sz="2000" dirty="0" err="1"/>
              <a:t>emporal</a:t>
            </a:r>
            <a:r>
              <a:rPr lang="en-US" sz="2000" dirty="0"/>
              <a:t> associations might be unclear</a:t>
            </a:r>
            <a:endParaRPr lang="hu-HU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err="1"/>
              <a:t>Mistakenly</a:t>
            </a:r>
            <a:r>
              <a:rPr lang="hu-HU" sz="2000" b="1" dirty="0"/>
              <a:t> </a:t>
            </a:r>
            <a:r>
              <a:rPr lang="hu-HU" sz="2000" b="1" dirty="0" err="1"/>
              <a:t>drawn</a:t>
            </a:r>
            <a:r>
              <a:rPr lang="hu-HU" sz="2000" b="1" dirty="0"/>
              <a:t> </a:t>
            </a:r>
            <a:r>
              <a:rPr lang="hu-HU" sz="2000" b="1" dirty="0" err="1"/>
              <a:t>causal</a:t>
            </a:r>
            <a:r>
              <a:rPr lang="hu-HU" sz="2000" b="1" dirty="0"/>
              <a:t> </a:t>
            </a:r>
            <a:r>
              <a:rPr lang="hu-HU" sz="2000" b="1" dirty="0" err="1"/>
              <a:t>conclusions</a:t>
            </a:r>
            <a:endParaRPr lang="hu-HU" sz="2000" b="1" dirty="0"/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272848" y="1371726"/>
            <a:ext cx="8820886" cy="501069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hu-HU" sz="3000" b="1" dirty="0" err="1"/>
              <a:t>Advantages</a:t>
            </a:r>
            <a:r>
              <a:rPr lang="hu-HU" sz="3000" b="1" dirty="0"/>
              <a:t> and </a:t>
            </a:r>
            <a:r>
              <a:rPr lang="hu-HU" sz="3000" b="1" dirty="0" err="1"/>
              <a:t>drawbacks</a:t>
            </a:r>
            <a:endParaRPr lang="en-US" sz="3000" b="1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1"/>
          <p:cNvSpPr/>
          <p:nvPr/>
        </p:nvSpPr>
        <p:spPr>
          <a:xfrm>
            <a:off x="3289253" y="1645441"/>
            <a:ext cx="8264164" cy="109584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2D050"/>
          </a:solidFill>
          <a:ln>
            <a:noFill/>
            <a:prstDash val="solid"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'TAKE HOME MESSAGE'</a:t>
            </a:r>
          </a:p>
        </p:txBody>
      </p:sp>
      <p:sp>
        <p:nvSpPr>
          <p:cNvPr id="3" name="Téglalap 12"/>
          <p:cNvSpPr/>
          <p:nvPr/>
        </p:nvSpPr>
        <p:spPr>
          <a:xfrm>
            <a:off x="793086" y="3203095"/>
            <a:ext cx="10832759" cy="183846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2F0D9"/>
          </a:solidFill>
          <a:ln w="38157">
            <a:solidFill>
              <a:srgbClr val="60BA1A"/>
            </a:solidFill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500" b="1" dirty="0" err="1">
                <a:solidFill>
                  <a:schemeClr val="accent6">
                    <a:lumMod val="75000"/>
                  </a:schemeClr>
                </a:solidFill>
              </a:rPr>
              <a:t>Descriptive</a:t>
            </a:r>
            <a:r>
              <a:rPr lang="hu-HU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2500" b="1" dirty="0" err="1">
                <a:solidFill>
                  <a:schemeClr val="accent6">
                    <a:lumMod val="75000"/>
                  </a:schemeClr>
                </a:solidFill>
              </a:rPr>
              <a:t>studies</a:t>
            </a:r>
            <a:r>
              <a:rPr lang="hu-HU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2500" b="1" dirty="0" err="1">
                <a:solidFill>
                  <a:schemeClr val="accent6">
                    <a:lumMod val="75000"/>
                  </a:schemeClr>
                </a:solidFill>
              </a:rPr>
              <a:t>are</a:t>
            </a:r>
            <a:r>
              <a:rPr lang="hu-HU" sz="2500" b="1" dirty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dirty="0"/>
              <a:t>O</a:t>
            </a:r>
            <a:r>
              <a:rPr lang="en-US" dirty="0" err="1"/>
              <a:t>ften</a:t>
            </a:r>
            <a:r>
              <a:rPr lang="en-US" dirty="0"/>
              <a:t>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first approach </a:t>
            </a:r>
            <a:r>
              <a:rPr lang="en-US" dirty="0"/>
              <a:t>to a new event or condition</a:t>
            </a:r>
            <a:endParaRPr lang="hu-H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dirty="0" err="1"/>
              <a:t>Useful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trend 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analysis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healthcare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planning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hypothesis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development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u-HU" dirty="0" err="1"/>
              <a:t>Often</a:t>
            </a:r>
            <a:r>
              <a:rPr lang="hu-HU" dirty="0"/>
              <a:t> 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followed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up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by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other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studies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topic</a:t>
            </a:r>
            <a:endParaRPr lang="hu-HU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20290" y="1111203"/>
            <a:ext cx="2164320" cy="2164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2"/>
          <p:cNvSpPr/>
          <p:nvPr/>
        </p:nvSpPr>
        <p:spPr>
          <a:xfrm>
            <a:off x="3782351" y="1869030"/>
            <a:ext cx="7416716" cy="109584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50D2E"/>
          </a:solidFill>
          <a:ln>
            <a:noFill/>
            <a:prstDash val="solid"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COMMON MISTAKES</a:t>
            </a:r>
          </a:p>
        </p:txBody>
      </p:sp>
      <p:sp>
        <p:nvSpPr>
          <p:cNvPr id="3" name="Téglalap 3"/>
          <p:cNvSpPr/>
          <p:nvPr/>
        </p:nvSpPr>
        <p:spPr>
          <a:xfrm>
            <a:off x="503884" y="3647346"/>
            <a:ext cx="11688116" cy="187033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BE5D6"/>
          </a:solidFill>
          <a:ln w="38157">
            <a:solidFill>
              <a:srgbClr val="C00000"/>
            </a:solidFill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dirty="0" err="1"/>
              <a:t>Misidentifying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study</a:t>
            </a:r>
            <a:endParaRPr lang="hu-HU" sz="28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dirty="0" err="1"/>
              <a:t>Lack</a:t>
            </a:r>
            <a:r>
              <a:rPr lang="hu-HU" sz="2800" dirty="0"/>
              <a:t> of </a:t>
            </a:r>
            <a:r>
              <a:rPr lang="hu-HU" sz="2800" dirty="0" err="1"/>
              <a:t>precise</a:t>
            </a:r>
            <a:r>
              <a:rPr lang="hu-HU" sz="2800" dirty="0"/>
              <a:t> </a:t>
            </a:r>
            <a:r>
              <a:rPr lang="hu-HU" sz="2800" dirty="0" err="1"/>
              <a:t>definitions</a:t>
            </a:r>
            <a:r>
              <a:rPr lang="en-US" sz="2800" dirty="0"/>
              <a:t> </a:t>
            </a:r>
            <a:endParaRPr lang="hu-HU" sz="28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b="1" dirty="0" err="1">
                <a:solidFill>
                  <a:srgbClr val="FF0000"/>
                </a:solidFill>
              </a:rPr>
              <a:t>Drawing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definitive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conclusions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about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the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cause</a:t>
            </a:r>
            <a:r>
              <a:rPr lang="hu-HU" sz="28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86336" y="1302034"/>
            <a:ext cx="2229837" cy="22298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3"/>
          <p:cNvSpPr/>
          <p:nvPr/>
        </p:nvSpPr>
        <p:spPr>
          <a:xfrm>
            <a:off x="2135562" y="3685453"/>
            <a:ext cx="3740755" cy="5169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FF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P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atient and/or </a:t>
            </a:r>
            <a:r>
              <a:rPr lang="en-US" sz="2800" b="1" i="0" u="none" strike="noStrike" kern="1200" cap="none" spc="0" baseline="0" dirty="0">
                <a:solidFill>
                  <a:srgbClr val="FF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P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roblem</a:t>
            </a:r>
          </a:p>
        </p:txBody>
      </p:sp>
      <p:sp>
        <p:nvSpPr>
          <p:cNvPr id="3" name="Szövegdoboz 4"/>
          <p:cNvSpPr/>
          <p:nvPr/>
        </p:nvSpPr>
        <p:spPr>
          <a:xfrm>
            <a:off x="2135562" y="4307506"/>
            <a:ext cx="2220483" cy="5169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FF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I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ntervention</a:t>
            </a:r>
          </a:p>
        </p:txBody>
      </p:sp>
      <p:sp>
        <p:nvSpPr>
          <p:cNvPr id="4" name="Szövegdoboz 5"/>
          <p:cNvSpPr/>
          <p:nvPr/>
        </p:nvSpPr>
        <p:spPr>
          <a:xfrm>
            <a:off x="2135560" y="4962020"/>
            <a:ext cx="8208724" cy="5169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FF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C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omparison intervention (”gold standard”)</a:t>
            </a:r>
          </a:p>
        </p:txBody>
      </p:sp>
      <p:sp>
        <p:nvSpPr>
          <p:cNvPr id="5" name="Szövegdoboz 7"/>
          <p:cNvSpPr/>
          <p:nvPr/>
        </p:nvSpPr>
        <p:spPr>
          <a:xfrm>
            <a:off x="2135562" y="5563267"/>
            <a:ext cx="5400364" cy="5169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FF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O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utcome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27485" y="3236212"/>
            <a:ext cx="1409035" cy="16606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lcím 3"/>
          <p:cNvSpPr txBox="1">
            <a:spLocks noGrp="1"/>
          </p:cNvSpPr>
          <p:nvPr>
            <p:ph type="subTitle" idx="4294967295"/>
          </p:nvPr>
        </p:nvSpPr>
        <p:spPr>
          <a:xfrm>
            <a:off x="592756" y="1508344"/>
            <a:ext cx="8143198" cy="378003"/>
          </a:xfrm>
          <a:prstGeom prst="rect">
            <a:avLst/>
          </a:prstGeom>
        </p:spPr>
        <p:txBody>
          <a:bodyPr lIns="90004" tIns="44997" rIns="90004" bIns="44997" anchorCtr="1"/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en-US" sz="3200" b="1" dirty="0">
                <a:latin typeface="Arial" pitchFamily="18"/>
              </a:rPr>
              <a:t>Questions of clinical trials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36B9481-C0A4-4B40-B346-BE9431FA8CFE}"/>
              </a:ext>
            </a:extLst>
          </p:cNvPr>
          <p:cNvSpPr txBox="1"/>
          <p:nvPr/>
        </p:nvSpPr>
        <p:spPr>
          <a:xfrm>
            <a:off x="2135560" y="2397436"/>
            <a:ext cx="5057590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Derived </a:t>
            </a:r>
            <a:r>
              <a:rPr lang="en-US" sz="2400" b="1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from the clinical problems to 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solve</a:t>
            </a:r>
            <a:endParaRPr lang="en-US" sz="2400" b="1" dirty="0">
              <a:solidFill>
                <a:srgbClr val="FFFFFF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 a kÃ¶vetkezÅre: âevidence based medicine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09" y="1498799"/>
            <a:ext cx="6161794" cy="475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CA9707DA-3B61-4BA1-8CA5-88BFD7794D9A}"/>
              </a:ext>
            </a:extLst>
          </p:cNvPr>
          <p:cNvSpPr txBox="1"/>
          <p:nvPr/>
        </p:nvSpPr>
        <p:spPr>
          <a:xfrm>
            <a:off x="5641759" y="2738210"/>
            <a:ext cx="6092752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Choose the right type for the 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question</a:t>
            </a:r>
            <a:endParaRPr lang="en-US" sz="2400" b="1" dirty="0">
              <a:solidFill>
                <a:srgbClr val="FFFFFF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A9707DA-3B61-4BA1-8CA5-88BFD7794D9A}"/>
              </a:ext>
            </a:extLst>
          </p:cNvPr>
          <p:cNvSpPr txBox="1"/>
          <p:nvPr/>
        </p:nvSpPr>
        <p:spPr>
          <a:xfrm>
            <a:off x="5632706" y="1966864"/>
            <a:ext cx="6092752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the type</a:t>
            </a:r>
            <a:r>
              <a:rPr lang="hu-HU" sz="24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s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of 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trial</a:t>
            </a:r>
            <a:r>
              <a:rPr lang="hu-HU" sz="2400" b="1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s</a:t>
            </a:r>
            <a:endParaRPr lang="en-US" sz="2400" b="1" dirty="0">
              <a:solidFill>
                <a:srgbClr val="FFFFFF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/>
          <a:srcRect l="26818" t="19932" r="30379" b="60539"/>
          <a:stretch/>
        </p:blipFill>
        <p:spPr>
          <a:xfrm>
            <a:off x="6398943" y="3379237"/>
            <a:ext cx="5326515" cy="1366982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2429C9B2-D68F-4BD6-A34D-0E15663F3E0F}"/>
              </a:ext>
            </a:extLst>
          </p:cNvPr>
          <p:cNvSpPr txBox="1"/>
          <p:nvPr/>
        </p:nvSpPr>
        <p:spPr>
          <a:xfrm>
            <a:off x="7757705" y="4891802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Lancet</a:t>
            </a:r>
            <a:r>
              <a:rPr lang="hu-HU" b="1" dirty="0" smtClean="0"/>
              <a:t>, </a:t>
            </a:r>
            <a:r>
              <a:rPr lang="hu-HU" b="1" dirty="0" err="1" smtClean="0"/>
              <a:t>Epidemiology</a:t>
            </a:r>
            <a:r>
              <a:rPr lang="hu-HU" b="1" dirty="0" smtClean="0"/>
              <a:t> Series, 2002</a:t>
            </a:r>
            <a:endParaRPr lang="hu-HU" b="1" dirty="0"/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3358836" y="144853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7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26667" t="33130" r="52196" b="20943"/>
          <a:stretch/>
        </p:blipFill>
        <p:spPr>
          <a:xfrm>
            <a:off x="1089891" y="1320799"/>
            <a:ext cx="4396508" cy="537351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429C9B2-D68F-4BD6-A34D-0E15663F3E0F}"/>
              </a:ext>
            </a:extLst>
          </p:cNvPr>
          <p:cNvSpPr txBox="1"/>
          <p:nvPr/>
        </p:nvSpPr>
        <p:spPr>
          <a:xfrm>
            <a:off x="5855014" y="2795148"/>
            <a:ext cx="602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 smtClean="0"/>
              <a:t>1</a:t>
            </a:r>
            <a:r>
              <a:rPr lang="hu-HU" b="1" smtClean="0"/>
              <a:t>. </a:t>
            </a:r>
            <a:r>
              <a:rPr lang="en-US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Is the intervention necessary because of the trial?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429C9B2-D68F-4BD6-A34D-0E15663F3E0F}"/>
              </a:ext>
            </a:extLst>
          </p:cNvPr>
          <p:cNvSpPr txBox="1"/>
          <p:nvPr/>
        </p:nvSpPr>
        <p:spPr>
          <a:xfrm>
            <a:off x="3148759" y="20192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1. </a:t>
            </a:r>
            <a:endParaRPr lang="hu-HU" b="1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429C9B2-D68F-4BD6-A34D-0E15663F3E0F}"/>
              </a:ext>
            </a:extLst>
          </p:cNvPr>
          <p:cNvSpPr txBox="1"/>
          <p:nvPr/>
        </p:nvSpPr>
        <p:spPr>
          <a:xfrm>
            <a:off x="5855014" y="329373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2</a:t>
            </a:r>
            <a:r>
              <a:rPr lang="hu-HU" b="1" dirty="0" smtClean="0"/>
              <a:t>. Is </a:t>
            </a:r>
            <a:r>
              <a:rPr lang="hu-HU" b="1" dirty="0" err="1" smtClean="0"/>
              <a:t>is</a:t>
            </a:r>
            <a:r>
              <a:rPr lang="hu-HU" b="1" dirty="0" smtClean="0"/>
              <a:t> </a:t>
            </a:r>
            <a:r>
              <a:rPr lang="hu-HU" b="1" dirty="0" err="1" smtClean="0"/>
              <a:t>randomized</a:t>
            </a:r>
            <a:r>
              <a:rPr lang="hu-HU" b="1" dirty="0" smtClean="0"/>
              <a:t>?</a:t>
            </a:r>
            <a:endParaRPr lang="hu-HU" b="1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429C9B2-D68F-4BD6-A34D-0E15663F3E0F}"/>
              </a:ext>
            </a:extLst>
          </p:cNvPr>
          <p:cNvSpPr txBox="1"/>
          <p:nvPr/>
        </p:nvSpPr>
        <p:spPr>
          <a:xfrm>
            <a:off x="2081959" y="31599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2</a:t>
            </a:r>
            <a:r>
              <a:rPr lang="hu-HU" b="1" dirty="0" smtClean="0"/>
              <a:t>. </a:t>
            </a:r>
            <a:endParaRPr lang="hu-HU" b="1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429C9B2-D68F-4BD6-A34D-0E15663F3E0F}"/>
              </a:ext>
            </a:extLst>
          </p:cNvPr>
          <p:cNvSpPr txBox="1"/>
          <p:nvPr/>
        </p:nvSpPr>
        <p:spPr>
          <a:xfrm>
            <a:off x="5855014" y="379231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 Is </a:t>
            </a:r>
            <a:r>
              <a:rPr lang="hu-HU" b="1" dirty="0" err="1" smtClean="0"/>
              <a:t>it</a:t>
            </a:r>
            <a:r>
              <a:rPr lang="hu-HU" b="1" dirty="0" smtClean="0"/>
              <a:t> </a:t>
            </a:r>
            <a:r>
              <a:rPr lang="hu-HU" b="1" dirty="0" err="1" smtClean="0"/>
              <a:t>controlled</a:t>
            </a:r>
            <a:r>
              <a:rPr lang="hu-HU" b="1" dirty="0" smtClean="0"/>
              <a:t>?</a:t>
            </a:r>
            <a:endParaRPr lang="hu-HU" b="1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429C9B2-D68F-4BD6-A34D-0E15663F3E0F}"/>
              </a:ext>
            </a:extLst>
          </p:cNvPr>
          <p:cNvSpPr txBox="1"/>
          <p:nvPr/>
        </p:nvSpPr>
        <p:spPr>
          <a:xfrm>
            <a:off x="4220177" y="31599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 </a:t>
            </a:r>
            <a:endParaRPr lang="hu-HU" b="1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429C9B2-D68F-4BD6-A34D-0E15663F3E0F}"/>
              </a:ext>
            </a:extLst>
          </p:cNvPr>
          <p:cNvSpPr txBox="1"/>
          <p:nvPr/>
        </p:nvSpPr>
        <p:spPr>
          <a:xfrm>
            <a:off x="5855013" y="4290894"/>
            <a:ext cx="626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4.How does the exposure and endpoint related to time</a:t>
            </a:r>
            <a:r>
              <a:rPr lang="en-US" b="1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?</a:t>
            </a:r>
            <a:endParaRPr lang="en-US" b="1" dirty="0"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429C9B2-D68F-4BD6-A34D-0E15663F3E0F}"/>
              </a:ext>
            </a:extLst>
          </p:cNvPr>
          <p:cNvSpPr txBox="1"/>
          <p:nvPr/>
        </p:nvSpPr>
        <p:spPr>
          <a:xfrm>
            <a:off x="3148759" y="43567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4. </a:t>
            </a:r>
            <a:endParaRPr lang="hu-HU" b="1" dirty="0"/>
          </a:p>
        </p:txBody>
      </p:sp>
      <p:sp>
        <p:nvSpPr>
          <p:cNvPr id="16" name="Téglalap 15"/>
          <p:cNvSpPr/>
          <p:nvPr/>
        </p:nvSpPr>
        <p:spPr>
          <a:xfrm>
            <a:off x="6025430" y="6485497"/>
            <a:ext cx="3929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latin typeface="arial" panose="020B0604020202020204" pitchFamily="34" charset="0"/>
              </a:rPr>
              <a:t>Grimes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</a:rPr>
              <a:t>DA,</a:t>
            </a:r>
            <a:r>
              <a:rPr lang="hu-HU" dirty="0">
                <a:latin typeface="arial" panose="020B0604020202020204" pitchFamily="34" charset="0"/>
              </a:rPr>
              <a:t> </a:t>
            </a:r>
            <a:r>
              <a:rPr lang="hu-HU" dirty="0" err="1">
                <a:latin typeface="arial" panose="020B0604020202020204" pitchFamily="34" charset="0"/>
              </a:rPr>
              <a:t>Schulz</a:t>
            </a:r>
            <a:r>
              <a:rPr lang="hu-HU" dirty="0">
                <a:latin typeface="arial" panose="020B0604020202020204" pitchFamily="34" charset="0"/>
              </a:rPr>
              <a:t> KF</a:t>
            </a:r>
            <a:r>
              <a:rPr lang="hu-HU" dirty="0" smtClean="0">
                <a:latin typeface="arial" panose="020B0604020202020204" pitchFamily="34" charset="0"/>
              </a:rPr>
              <a:t>. </a:t>
            </a:r>
            <a:r>
              <a:rPr lang="hu-HU" dirty="0" err="1"/>
              <a:t>Lancet</a:t>
            </a:r>
            <a:r>
              <a:rPr lang="hu-HU" dirty="0"/>
              <a:t>. 2002</a:t>
            </a:r>
          </a:p>
        </p:txBody>
      </p:sp>
      <p:sp>
        <p:nvSpPr>
          <p:cNvPr id="17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9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832287" y="5699873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 err="1" smtClean="0">
                <a:solidFill>
                  <a:srgbClr val="20B84D"/>
                </a:solidFill>
                <a:cs typeface="Arial" panose="020B0604020202020204" pitchFamily="34" charset="0"/>
              </a:rPr>
              <a:t>Protocol</a:t>
            </a:r>
            <a:r>
              <a:rPr lang="hu-HU" sz="2800" b="1" dirty="0" smtClean="0">
                <a:solidFill>
                  <a:srgbClr val="20B84D"/>
                </a:solidFill>
                <a:cs typeface="Arial" panose="020B0604020202020204" pitchFamily="34" charset="0"/>
              </a:rPr>
              <a:t> </a:t>
            </a:r>
            <a:endParaRPr lang="hu-HU" sz="2800" b="1" dirty="0">
              <a:solidFill>
                <a:srgbClr val="20B84D"/>
              </a:solidFill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207745" y="4933505"/>
            <a:ext cx="4219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 err="1" smtClean="0">
                <a:solidFill>
                  <a:srgbClr val="F92624"/>
                </a:solidFill>
                <a:cs typeface="Arial" panose="020B0604020202020204" pitchFamily="34" charset="0"/>
              </a:rPr>
              <a:t>Sample</a:t>
            </a:r>
            <a:r>
              <a:rPr lang="hu-HU" sz="2800" b="1" dirty="0" smtClean="0">
                <a:solidFill>
                  <a:srgbClr val="F92624"/>
                </a:solidFill>
                <a:cs typeface="Arial" panose="020B0604020202020204" pitchFamily="34" charset="0"/>
              </a:rPr>
              <a:t> </a:t>
            </a:r>
            <a:r>
              <a:rPr lang="hu-HU" sz="2800" b="1" dirty="0" err="1" smtClean="0">
                <a:solidFill>
                  <a:srgbClr val="F92624"/>
                </a:solidFill>
                <a:cs typeface="Arial" panose="020B0604020202020204" pitchFamily="34" charset="0"/>
              </a:rPr>
              <a:t>size</a:t>
            </a:r>
            <a:r>
              <a:rPr lang="hu-HU" sz="2800" b="1" dirty="0" smtClean="0">
                <a:solidFill>
                  <a:srgbClr val="F92624"/>
                </a:solidFill>
                <a:cs typeface="Arial" panose="020B0604020202020204" pitchFamily="34" charset="0"/>
              </a:rPr>
              <a:t> </a:t>
            </a:r>
            <a:r>
              <a:rPr lang="hu-HU" sz="2800" b="1" dirty="0" err="1" smtClean="0">
                <a:solidFill>
                  <a:srgbClr val="F92624"/>
                </a:solidFill>
                <a:cs typeface="Arial" panose="020B0604020202020204" pitchFamily="34" charset="0"/>
              </a:rPr>
              <a:t>calculation</a:t>
            </a:r>
            <a:endParaRPr lang="hu-HU" sz="2800" b="1" dirty="0">
              <a:solidFill>
                <a:srgbClr val="F92624"/>
              </a:solidFill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382892" y="4126750"/>
            <a:ext cx="4256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 err="1" smtClean="0">
                <a:solidFill>
                  <a:srgbClr val="FF22ED"/>
                </a:solidFill>
                <a:cs typeface="Arial" panose="020B0604020202020204" pitchFamily="34" charset="0"/>
              </a:rPr>
              <a:t>Reg</a:t>
            </a:r>
            <a:r>
              <a:rPr lang="hu-HU" sz="2800" b="1" dirty="0" smtClean="0">
                <a:solidFill>
                  <a:srgbClr val="FF22ED"/>
                </a:solidFill>
                <a:cs typeface="Arial" panose="020B0604020202020204" pitchFamily="34" charset="0"/>
              </a:rPr>
              <a:t>., </a:t>
            </a:r>
            <a:r>
              <a:rPr lang="hu-HU" sz="2800" b="1" dirty="0" err="1" smtClean="0">
                <a:solidFill>
                  <a:srgbClr val="FF22ED"/>
                </a:solidFill>
                <a:cs typeface="Arial" panose="020B0604020202020204" pitchFamily="34" charset="0"/>
              </a:rPr>
              <a:t>Pre-pub</a:t>
            </a:r>
            <a:r>
              <a:rPr lang="hu-HU" sz="2800" b="1" dirty="0" smtClean="0">
                <a:solidFill>
                  <a:srgbClr val="FF22ED"/>
                </a:solidFill>
                <a:cs typeface="Arial" panose="020B0604020202020204" pitchFamily="34" charset="0"/>
              </a:rPr>
              <a:t> </a:t>
            </a:r>
            <a:r>
              <a:rPr lang="hu-HU" sz="2800" b="1" dirty="0" err="1" smtClean="0">
                <a:solidFill>
                  <a:srgbClr val="FF22ED"/>
                </a:solidFill>
                <a:cs typeface="Arial" panose="020B0604020202020204" pitchFamily="34" charset="0"/>
              </a:rPr>
              <a:t>protocol</a:t>
            </a:r>
            <a:r>
              <a:rPr lang="hu-HU" sz="2800" b="1" dirty="0" smtClean="0">
                <a:solidFill>
                  <a:srgbClr val="FF22ED"/>
                </a:solidFill>
                <a:cs typeface="Arial" panose="020B0604020202020204" pitchFamily="34" charset="0"/>
              </a:rPr>
              <a:t> </a:t>
            </a:r>
            <a:endParaRPr lang="hu-HU" sz="2800" b="1" dirty="0">
              <a:solidFill>
                <a:srgbClr val="FF22ED"/>
              </a:solidFill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468141" y="3367824"/>
            <a:ext cx="2961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 err="1" smtClean="0">
                <a:solidFill>
                  <a:srgbClr val="1FCDFF"/>
                </a:solidFill>
                <a:cs typeface="Arial" panose="020B0604020202020204" pitchFamily="34" charset="0"/>
              </a:rPr>
              <a:t>Ethical</a:t>
            </a:r>
            <a:r>
              <a:rPr lang="hu-HU" sz="2800" b="1" dirty="0" smtClean="0">
                <a:solidFill>
                  <a:srgbClr val="1FCDFF"/>
                </a:solidFill>
                <a:cs typeface="Arial" panose="020B0604020202020204" pitchFamily="34" charset="0"/>
              </a:rPr>
              <a:t> </a:t>
            </a:r>
            <a:r>
              <a:rPr lang="hu-HU" sz="2800" b="1" dirty="0" err="1" smtClean="0">
                <a:solidFill>
                  <a:srgbClr val="1FCDFF"/>
                </a:solidFill>
                <a:cs typeface="Arial" panose="020B0604020202020204" pitchFamily="34" charset="0"/>
              </a:rPr>
              <a:t>approval</a:t>
            </a:r>
            <a:endParaRPr lang="hu-HU" sz="2800" b="1" dirty="0">
              <a:solidFill>
                <a:srgbClr val="1FCDFF"/>
              </a:solidFill>
              <a:cs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07FB90A-B521-4494-B519-CD8D60F00BF5}"/>
              </a:ext>
            </a:extLst>
          </p:cNvPr>
          <p:cNvSpPr txBox="1"/>
          <p:nvPr/>
        </p:nvSpPr>
        <p:spPr>
          <a:xfrm>
            <a:off x="7982987" y="5825930"/>
            <a:ext cx="4096911" cy="7078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According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to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preliminary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search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/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knowledge</a:t>
            </a:r>
            <a:endParaRPr lang="hu-HU" sz="2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07FB90A-B521-4494-B519-CD8D60F00BF5}"/>
              </a:ext>
            </a:extLst>
          </p:cNvPr>
          <p:cNvSpPr txBox="1"/>
          <p:nvPr/>
        </p:nvSpPr>
        <p:spPr>
          <a:xfrm>
            <a:off x="7960599" y="4126750"/>
            <a:ext cx="4096911" cy="7078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It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is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neccesary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for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high-quality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evidence</a:t>
            </a:r>
            <a:endParaRPr lang="hu-HU" sz="2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07FB90A-B521-4494-B519-CD8D60F00BF5}"/>
              </a:ext>
            </a:extLst>
          </p:cNvPr>
          <p:cNvSpPr txBox="1"/>
          <p:nvPr/>
        </p:nvSpPr>
        <p:spPr>
          <a:xfrm>
            <a:off x="7960602" y="5182668"/>
            <a:ext cx="4096911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Hypothesis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,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expected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effectivity</a:t>
            </a:r>
            <a:endParaRPr lang="hu-HU" sz="2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07FB90A-B521-4494-B519-CD8D60F00BF5}"/>
              </a:ext>
            </a:extLst>
          </p:cNvPr>
          <p:cNvSpPr txBox="1"/>
          <p:nvPr/>
        </p:nvSpPr>
        <p:spPr>
          <a:xfrm>
            <a:off x="7960602" y="1613405"/>
            <a:ext cx="4096911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Final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analysis</a:t>
            </a:r>
            <a:endParaRPr lang="hu-HU" sz="2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07FB90A-B521-4494-B519-CD8D60F00BF5}"/>
              </a:ext>
            </a:extLst>
          </p:cNvPr>
          <p:cNvSpPr txBox="1"/>
          <p:nvPr/>
        </p:nvSpPr>
        <p:spPr>
          <a:xfrm>
            <a:off x="7960602" y="2188182"/>
            <a:ext cx="4096911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Interim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analysis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,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Safety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analysis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endParaRPr lang="hu-HU" sz="2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208219" y="2172317"/>
            <a:ext cx="1859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 err="1" smtClean="0">
                <a:solidFill>
                  <a:srgbClr val="FFA21E"/>
                </a:solidFill>
                <a:cs typeface="Arial" panose="020B0604020202020204" pitchFamily="34" charset="0"/>
              </a:rPr>
              <a:t>Follow</a:t>
            </a:r>
            <a:r>
              <a:rPr lang="hu-HU" sz="2800" b="1" dirty="0" smtClean="0">
                <a:solidFill>
                  <a:srgbClr val="FFA21E"/>
                </a:solidFill>
                <a:cs typeface="Arial" panose="020B0604020202020204" pitchFamily="34" charset="0"/>
              </a:rPr>
              <a:t> </a:t>
            </a:r>
            <a:r>
              <a:rPr lang="hu-HU" sz="2800" b="1" dirty="0" err="1" smtClean="0">
                <a:solidFill>
                  <a:srgbClr val="FFA21E"/>
                </a:solidFill>
                <a:cs typeface="Arial" panose="020B0604020202020204" pitchFamily="34" charset="0"/>
              </a:rPr>
              <a:t>up</a:t>
            </a:r>
            <a:endParaRPr lang="hu-HU" sz="2800" b="1" dirty="0">
              <a:solidFill>
                <a:srgbClr val="FFA21E"/>
              </a:solidFill>
              <a:cs typeface="Arial" panose="020B0604020202020204" pitchFamily="34" charset="0"/>
            </a:endParaRPr>
          </a:p>
        </p:txBody>
      </p:sp>
      <p:sp>
        <p:nvSpPr>
          <p:cNvPr id="21" name="Szövegdoboz 13">
            <a:extLst>
              <a:ext uri="{FF2B5EF4-FFF2-40B4-BE49-F238E27FC236}">
                <a16:creationId xmlns:a16="http://schemas.microsoft.com/office/drawing/2014/main" id="{A07FB90A-B521-4494-B519-CD8D60F00BF5}"/>
              </a:ext>
            </a:extLst>
          </p:cNvPr>
          <p:cNvSpPr txBox="1"/>
          <p:nvPr/>
        </p:nvSpPr>
        <p:spPr>
          <a:xfrm>
            <a:off x="7960602" y="3490934"/>
            <a:ext cx="4096911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Expected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adverse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events</a:t>
            </a:r>
            <a:endParaRPr lang="hu-HU" sz="2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3" name="Téglalap 64"/>
          <p:cNvSpPr/>
          <p:nvPr/>
        </p:nvSpPr>
        <p:spPr>
          <a:xfrm>
            <a:off x="4491653" y="2794166"/>
            <a:ext cx="2743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A21E"/>
                </a:solidFill>
                <a:cs typeface="Arial" panose="020B0604020202020204" pitchFamily="34" charset="0"/>
              </a:rPr>
              <a:t>Data </a:t>
            </a:r>
            <a:r>
              <a:rPr lang="hu-HU" sz="2800" b="1" dirty="0" err="1" smtClean="0">
                <a:solidFill>
                  <a:srgbClr val="FFA21E"/>
                </a:solidFill>
                <a:cs typeface="Arial" panose="020B0604020202020204" pitchFamily="34" charset="0"/>
              </a:rPr>
              <a:t>collecting</a:t>
            </a:r>
            <a:endParaRPr lang="hu-HU" sz="2800" b="1" dirty="0">
              <a:solidFill>
                <a:srgbClr val="FFA21E"/>
              </a:solidFill>
              <a:cs typeface="Arial" panose="020B0604020202020204" pitchFamily="34" charset="0"/>
            </a:endParaRPr>
          </a:p>
        </p:txBody>
      </p:sp>
      <p:sp>
        <p:nvSpPr>
          <p:cNvPr id="24" name="Szövegdoboz 13">
            <a:extLst>
              <a:ext uri="{FF2B5EF4-FFF2-40B4-BE49-F238E27FC236}">
                <a16:creationId xmlns:a16="http://schemas.microsoft.com/office/drawing/2014/main" id="{A07FB90A-B521-4494-B519-CD8D60F00BF5}"/>
              </a:ext>
            </a:extLst>
          </p:cNvPr>
          <p:cNvSpPr txBox="1"/>
          <p:nvPr/>
        </p:nvSpPr>
        <p:spPr>
          <a:xfrm>
            <a:off x="7960600" y="2855721"/>
            <a:ext cx="4096911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‘Must 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have</a:t>
            </a:r>
            <a:r>
              <a:rPr lang="hu-HU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’</a:t>
            </a:r>
            <a:r>
              <a:rPr lang="hu-HU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data</a:t>
            </a:r>
            <a:endParaRPr lang="hu-HU" sz="2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931" y="1355566"/>
            <a:ext cx="1604618" cy="904010"/>
          </a:xfrm>
          <a:prstGeom prst="rect">
            <a:avLst/>
          </a:prstGeom>
        </p:spPr>
      </p:pic>
      <p:sp>
        <p:nvSpPr>
          <p:cNvPr id="26" name="Téglalap 25"/>
          <p:cNvSpPr/>
          <p:nvPr/>
        </p:nvSpPr>
        <p:spPr>
          <a:xfrm>
            <a:off x="1103044" y="1490295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u="sng" dirty="0" smtClean="0">
                <a:solidFill>
                  <a:srgbClr val="E80000"/>
                </a:solidFill>
                <a:cs typeface="Arial" panose="020B0604020202020204" pitchFamily="34" charset="0"/>
              </a:rPr>
              <a:t>End of </a:t>
            </a:r>
            <a:r>
              <a:rPr lang="hu-HU" sz="2800" b="1" u="sng" dirty="0" err="1" smtClean="0">
                <a:solidFill>
                  <a:srgbClr val="E80000"/>
                </a:solidFill>
                <a:cs typeface="Arial" panose="020B0604020202020204" pitchFamily="34" charset="0"/>
              </a:rPr>
              <a:t>the</a:t>
            </a:r>
            <a:r>
              <a:rPr lang="hu-HU" sz="2800" b="1" u="sng" dirty="0" smtClean="0">
                <a:solidFill>
                  <a:srgbClr val="E80000"/>
                </a:solidFill>
                <a:cs typeface="Arial" panose="020B0604020202020204" pitchFamily="34" charset="0"/>
              </a:rPr>
              <a:t> </a:t>
            </a:r>
            <a:r>
              <a:rPr lang="hu-HU" sz="2800" b="1" u="sng" dirty="0" err="1" smtClean="0">
                <a:solidFill>
                  <a:srgbClr val="E80000"/>
                </a:solidFill>
                <a:cs typeface="Arial" panose="020B0604020202020204" pitchFamily="34" charset="0"/>
              </a:rPr>
              <a:t>study</a:t>
            </a:r>
            <a:endParaRPr lang="hu-HU" sz="2800" b="1" u="sng" dirty="0">
              <a:solidFill>
                <a:srgbClr val="E80000"/>
              </a:solidFill>
              <a:cs typeface="Arial" panose="020B0604020202020204" pitchFamily="34" charset="0"/>
            </a:endParaRPr>
          </a:p>
        </p:txBody>
      </p:sp>
      <p:sp>
        <p:nvSpPr>
          <p:cNvPr id="27" name="Alcím 2"/>
          <p:cNvSpPr txBox="1">
            <a:spLocks/>
          </p:cNvSpPr>
          <p:nvPr/>
        </p:nvSpPr>
        <p:spPr>
          <a:xfrm>
            <a:off x="3358836" y="117694"/>
            <a:ext cx="6409854" cy="1224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600" b="1" dirty="0" smtClean="0">
                <a:solidFill>
                  <a:schemeClr val="bg1"/>
                </a:solidFill>
              </a:rPr>
              <a:t>TRANSLATIONAL MEDICINE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taking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discoveries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for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patients</a:t>
            </a:r>
            <a:r>
              <a:rPr lang="hu-HU" sz="32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 </a:t>
            </a:r>
            <a:r>
              <a:rPr lang="hu-HU" sz="3200" dirty="0" err="1" smtClean="0">
                <a:solidFill>
                  <a:schemeClr val="bg1"/>
                </a:solidFill>
                <a:latin typeface="Freestyle Script" panose="030804020302050B0404" pitchFamily="66" charset="0"/>
              </a:rPr>
              <a:t>benefits</a:t>
            </a:r>
            <a:endParaRPr lang="hu-HU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7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21" grpId="0" animBg="1"/>
      <p:bldP spid="23" grpId="0"/>
      <p:bldP spid="24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ISEXISTCHART" val="False"/>
  <p:tag name="ARS_RESPONSED" val="0"/>
  <p:tag name="ARS_SLIDE_ISRESPONSED" val="0"/>
  <p:tag name="ARS_PICTRUE_SHOWBYHAND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49"/>
  <p:tag name="ARS_SLIDE_PARTICIPANTNUM" val="149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TM-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M-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4869</TotalTime>
  <Words>2763</Words>
  <Application>Microsoft Office PowerPoint</Application>
  <PresentationFormat>Szélesvásznú</PresentationFormat>
  <Paragraphs>588</Paragraphs>
  <Slides>57</Slides>
  <Notes>33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57</vt:i4>
      </vt:variant>
    </vt:vector>
  </HeadingPairs>
  <TitlesOfParts>
    <vt:vector size="66" baseType="lpstr">
      <vt:lpstr>Microsoft YaHei</vt:lpstr>
      <vt:lpstr>Arial</vt:lpstr>
      <vt:lpstr>Arial</vt:lpstr>
      <vt:lpstr>Calibri</vt:lpstr>
      <vt:lpstr>Freestyle Script</vt:lpstr>
      <vt:lpstr>Times New Roman</vt:lpstr>
      <vt:lpstr>Wingdings</vt:lpstr>
      <vt:lpstr>TM-dark</vt:lpstr>
      <vt:lpstr>1_TM-light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For case-control studies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Bachmann Erzsébet</dc:creator>
  <cp:lastModifiedBy>Windows-felhasználó</cp:lastModifiedBy>
  <cp:revision>707</cp:revision>
  <dcterms:created xsi:type="dcterms:W3CDTF">2017-10-24T19:36:58Z</dcterms:created>
  <dcterms:modified xsi:type="dcterms:W3CDTF">2019-10-07T12:11:29Z</dcterms:modified>
</cp:coreProperties>
</file>