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2"/>
  </p:notesMasterIdLst>
  <p:handoutMasterIdLst>
    <p:handoutMasterId r:id="rId43"/>
  </p:handoutMasterIdLst>
  <p:sldIdLst>
    <p:sldId id="611" r:id="rId3"/>
    <p:sldId id="612" r:id="rId4"/>
    <p:sldId id="613" r:id="rId5"/>
    <p:sldId id="614" r:id="rId6"/>
    <p:sldId id="615" r:id="rId7"/>
    <p:sldId id="616" r:id="rId8"/>
    <p:sldId id="617" r:id="rId9"/>
    <p:sldId id="618" r:id="rId10"/>
    <p:sldId id="619" r:id="rId11"/>
    <p:sldId id="620" r:id="rId12"/>
    <p:sldId id="621" r:id="rId13"/>
    <p:sldId id="622" r:id="rId14"/>
    <p:sldId id="609" r:id="rId15"/>
    <p:sldId id="538" r:id="rId16"/>
    <p:sldId id="539" r:id="rId17"/>
    <p:sldId id="600" r:id="rId18"/>
    <p:sldId id="578" r:id="rId19"/>
    <p:sldId id="579" r:id="rId20"/>
    <p:sldId id="580" r:id="rId21"/>
    <p:sldId id="581" r:id="rId22"/>
    <p:sldId id="582" r:id="rId23"/>
    <p:sldId id="583" r:id="rId24"/>
    <p:sldId id="584" r:id="rId25"/>
    <p:sldId id="585" r:id="rId26"/>
    <p:sldId id="586" r:id="rId27"/>
    <p:sldId id="587" r:id="rId28"/>
    <p:sldId id="588" r:id="rId29"/>
    <p:sldId id="589" r:id="rId30"/>
    <p:sldId id="590" r:id="rId31"/>
    <p:sldId id="591" r:id="rId32"/>
    <p:sldId id="592" r:id="rId33"/>
    <p:sldId id="593" r:id="rId34"/>
    <p:sldId id="594" r:id="rId35"/>
    <p:sldId id="595" r:id="rId36"/>
    <p:sldId id="596" r:id="rId37"/>
    <p:sldId id="597" r:id="rId38"/>
    <p:sldId id="598" r:id="rId39"/>
    <p:sldId id="599" r:id="rId40"/>
    <p:sldId id="608" r:id="rId4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ulajdonos" initials="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C65"/>
    <a:srgbClr val="15A9A6"/>
    <a:srgbClr val="E50D2E"/>
    <a:srgbClr val="24D2B0"/>
    <a:srgbClr val="F56600"/>
    <a:srgbClr val="0BCDC7"/>
    <a:srgbClr val="C5C5C5"/>
    <a:srgbClr val="61BF1A"/>
    <a:srgbClr val="AD0DA6"/>
    <a:srgbClr val="424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71" autoAdjust="0"/>
    <p:restoredTop sz="83548" autoAdjust="0"/>
  </p:normalViewPr>
  <p:slideViewPr>
    <p:cSldViewPr snapToGrid="0">
      <p:cViewPr varScale="1">
        <p:scale>
          <a:sx n="113" d="100"/>
          <a:sy n="113" d="100"/>
        </p:scale>
        <p:origin x="22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8-26T14:08:19.837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5299F-A9B2-48A3-878D-08A32B7B19AC}" type="datetimeFigureOut">
              <a:rPr lang="hu-HU" smtClean="0"/>
              <a:t>2019. 10. 07.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64C9C-1A36-4FD1-8F24-27160D7207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5105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51CEA-AC22-41ED-8159-67971E94B6AF}" type="datetimeFigureOut">
              <a:rPr lang="hu-HU" smtClean="0"/>
              <a:t>2019. 10. 07.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FA8D0-EBC2-4CD0-9DFA-D5F094174D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783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8050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 smtClean="0"/>
              <a:t>The </a:t>
            </a:r>
            <a:r>
              <a:rPr lang="hu-HU" baseline="0" dirty="0" err="1" smtClean="0"/>
              <a:t>distribution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our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available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data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presented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boxplot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example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usually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appears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median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interquartile</a:t>
            </a:r>
            <a:r>
              <a:rPr lang="hu-HU" baseline="0" dirty="0" smtClean="0"/>
              <a:t> range. It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seen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yellow</a:t>
            </a:r>
            <a:r>
              <a:rPr lang="hu-HU" baseline="0" dirty="0" smtClean="0"/>
              <a:t> line is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median</a:t>
            </a:r>
            <a:r>
              <a:rPr lang="hu-HU" baseline="0" dirty="0" smtClean="0"/>
              <a:t>, and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right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left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side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pink </a:t>
            </a:r>
            <a:r>
              <a:rPr lang="hu-HU" baseline="0" dirty="0" err="1" smtClean="0"/>
              <a:t>box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first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third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quartile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That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means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pink </a:t>
            </a:r>
            <a:r>
              <a:rPr lang="hu-HU" baseline="0" dirty="0" err="1" smtClean="0"/>
              <a:t>box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contained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interquartile</a:t>
            </a:r>
            <a:r>
              <a:rPr lang="hu-HU" baseline="0" dirty="0" smtClean="0"/>
              <a:t> range. The </a:t>
            </a:r>
            <a:r>
              <a:rPr lang="hu-HU" baseline="0" dirty="0" err="1" smtClean="0"/>
              <a:t>blue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lines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IQR </a:t>
            </a:r>
            <a:r>
              <a:rPr lang="hu-HU" baseline="0" dirty="0" err="1" smtClean="0"/>
              <a:t>multiplicate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1.5 far </a:t>
            </a:r>
            <a:r>
              <a:rPr lang="hu-HU" baseline="0" dirty="0" err="1" smtClean="0"/>
              <a:t>from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first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from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third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quartile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So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values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which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out of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margin, </a:t>
            </a:r>
            <a:r>
              <a:rPr lang="hu-HU" baseline="0" dirty="0" err="1" smtClean="0"/>
              <a:t>called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outliers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They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have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treated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somehow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because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normaly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not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supposed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exist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These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usually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results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some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kind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mistake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like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erratum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counting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mistake</a:t>
            </a:r>
            <a:r>
              <a:rPr lang="hu-HU" baseline="0" dirty="0" smtClean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2129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aseline="0" dirty="0" smtClean="0"/>
              <a:t>The </a:t>
            </a:r>
            <a:r>
              <a:rPr lang="hu-HU" baseline="0" dirty="0" err="1" smtClean="0"/>
              <a:t>boxpolt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proper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continuous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discrete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</a:t>
            </a:r>
            <a:r>
              <a:rPr lang="hu-HU" baseline="0" dirty="0" smtClean="0"/>
              <a:t>, we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stick</a:t>
            </a:r>
            <a:r>
              <a:rPr lang="hu-HU" baseline="0" dirty="0" smtClean="0"/>
              <a:t> diagram.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2627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And </a:t>
            </a:r>
            <a:r>
              <a:rPr lang="hu-HU" dirty="0" err="1" smtClean="0"/>
              <a:t>at</a:t>
            </a:r>
            <a:r>
              <a:rPr lang="hu-HU" dirty="0" smtClean="0"/>
              <a:t> last, 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least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bar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charts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used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present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percentage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distribution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So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easily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recognise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difference</a:t>
            </a:r>
            <a:r>
              <a:rPr lang="hu-HU" baseline="0" dirty="0" smtClean="0"/>
              <a:t> in </a:t>
            </a:r>
            <a:r>
              <a:rPr lang="hu-HU" baseline="0" dirty="0" err="1" smtClean="0"/>
              <a:t>percentages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That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purpose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bar </a:t>
            </a:r>
            <a:r>
              <a:rPr lang="hu-HU" baseline="0" dirty="0" err="1" smtClean="0"/>
              <a:t>charts</a:t>
            </a:r>
            <a:r>
              <a:rPr lang="hu-HU" baseline="0" dirty="0" smtClean="0"/>
              <a:t>. The bar </a:t>
            </a:r>
            <a:r>
              <a:rPr lang="hu-HU" baseline="0" dirty="0" err="1" smtClean="0"/>
              <a:t>charts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used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ordinal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so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see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their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percentages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each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other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Pie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charts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used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nominal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so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see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their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percentages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hole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8077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4615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3215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8895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613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342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349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1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everything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what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exame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Practically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all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collected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data.</a:t>
            </a:r>
            <a:r>
              <a:rPr lang="hu-HU" dirty="0" err="1" smtClean="0"/>
              <a:t>There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two</a:t>
            </a:r>
            <a:r>
              <a:rPr lang="hu-HU" baseline="0" dirty="0" smtClean="0"/>
              <a:t> main </a:t>
            </a:r>
            <a:r>
              <a:rPr lang="hu-HU" baseline="0" dirty="0" err="1" smtClean="0"/>
              <a:t>types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variables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One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categorical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which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not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numbers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types</a:t>
            </a:r>
            <a:r>
              <a:rPr lang="hu-HU" baseline="0" dirty="0" smtClean="0"/>
              <a:t> of diabetes </a:t>
            </a:r>
            <a:r>
              <a:rPr lang="hu-HU" baseline="0" dirty="0" err="1" smtClean="0"/>
              <a:t>which</a:t>
            </a:r>
            <a:r>
              <a:rPr lang="hu-HU" baseline="0" dirty="0" smtClean="0"/>
              <a:t> is an </a:t>
            </a:r>
            <a:r>
              <a:rPr lang="hu-HU" baseline="0" dirty="0" err="1" smtClean="0"/>
              <a:t>example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nominal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not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given</a:t>
            </a:r>
            <a:r>
              <a:rPr lang="hu-HU" baseline="0" dirty="0" smtClean="0"/>
              <a:t> in </a:t>
            </a:r>
            <a:r>
              <a:rPr lang="hu-HU" baseline="0" dirty="0" err="1" smtClean="0"/>
              <a:t>orders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Or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categorical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be a </a:t>
            </a:r>
            <a:r>
              <a:rPr lang="hu-HU" baseline="0" dirty="0" err="1" smtClean="0"/>
              <a:t>stage</a:t>
            </a:r>
            <a:r>
              <a:rPr lang="hu-HU" baseline="0" dirty="0" smtClean="0"/>
              <a:t> of an </a:t>
            </a:r>
            <a:r>
              <a:rPr lang="hu-HU" baseline="0" dirty="0" err="1" smtClean="0"/>
              <a:t>illness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well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which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have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rank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some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kind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order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Variables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like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called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ordinal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</a:t>
            </a:r>
            <a:r>
              <a:rPr lang="hu-HU" baseline="0" dirty="0" smtClean="0"/>
              <a:t>.</a:t>
            </a:r>
          </a:p>
          <a:p>
            <a:r>
              <a:rPr lang="hu-HU" baseline="0" dirty="0" smtClean="0"/>
              <a:t>The </a:t>
            </a:r>
            <a:r>
              <a:rPr lang="hu-HU" baseline="0" dirty="0" err="1" smtClean="0"/>
              <a:t>other</a:t>
            </a:r>
            <a:r>
              <a:rPr lang="hu-HU" baseline="0" dirty="0" smtClean="0"/>
              <a:t> main </a:t>
            </a:r>
            <a:r>
              <a:rPr lang="hu-HU" baseline="0" dirty="0" err="1" smtClean="0"/>
              <a:t>type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numerical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variables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They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numbers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so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able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calculate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them</a:t>
            </a:r>
            <a:r>
              <a:rPr lang="hu-HU" baseline="0" dirty="0" smtClean="0"/>
              <a:t>. The </a:t>
            </a:r>
            <a:r>
              <a:rPr lang="hu-HU" baseline="0" dirty="0" err="1" smtClean="0"/>
              <a:t>difference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that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discretes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take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only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finite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numbers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like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heart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rate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which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normaly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just</a:t>
            </a:r>
            <a:r>
              <a:rPr lang="hu-HU" baseline="0" dirty="0" smtClean="0"/>
              <a:t> an integer. The </a:t>
            </a:r>
            <a:r>
              <a:rPr lang="hu-HU" baseline="0" dirty="0" err="1" smtClean="0"/>
              <a:t>continuous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take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any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kind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number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Continuous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variable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example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blood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pressure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5832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50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718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751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FA8D0-EBC2-4CD0-9DFA-D5F094174D6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106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3657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FA8D0-EBC2-4CD0-9DFA-D5F094174D60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4061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/>
              <a:t>Blood</a:t>
            </a:r>
            <a:r>
              <a:rPr lang="hu-HU" dirty="0" smtClean="0"/>
              <a:t> </a:t>
            </a:r>
            <a:r>
              <a:rPr lang="hu-HU" dirty="0" err="1" smtClean="0"/>
              <a:t>pressure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measured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continuous</a:t>
            </a:r>
            <a:r>
              <a:rPr lang="hu-HU" dirty="0" smtClean="0"/>
              <a:t> </a:t>
            </a:r>
            <a:r>
              <a:rPr lang="hu-HU" dirty="0" err="1" smtClean="0"/>
              <a:t>variables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I </a:t>
            </a:r>
            <a:r>
              <a:rPr lang="hu-HU" dirty="0" err="1" smtClean="0"/>
              <a:t>mentioned</a:t>
            </a:r>
            <a:r>
              <a:rPr lang="hu-HU" dirty="0" smtClean="0"/>
              <a:t> </a:t>
            </a:r>
            <a:r>
              <a:rPr lang="hu-HU" dirty="0" err="1" smtClean="0"/>
              <a:t>before</a:t>
            </a:r>
            <a:r>
              <a:rPr lang="hu-HU" dirty="0" smtClean="0"/>
              <a:t>,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instance</a:t>
            </a:r>
            <a:r>
              <a:rPr lang="hu-HU" dirty="0" smtClean="0"/>
              <a:t> in inches of </a:t>
            </a:r>
            <a:r>
              <a:rPr lang="hu-HU" dirty="0" err="1" smtClean="0"/>
              <a:t>mercury</a:t>
            </a:r>
            <a:r>
              <a:rPr lang="hu-HU" dirty="0" smtClean="0"/>
              <a:t>.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Or</a:t>
            </a:r>
            <a:r>
              <a:rPr lang="hu-HU" baseline="0" dirty="0" smtClean="0"/>
              <a:t> it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separated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groups</a:t>
            </a:r>
            <a:r>
              <a:rPr lang="hu-HU" dirty="0" smtClean="0"/>
              <a:t>,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hypertonic</a:t>
            </a:r>
            <a:r>
              <a:rPr lang="hu-HU" dirty="0" smtClean="0"/>
              <a:t> and </a:t>
            </a:r>
            <a:r>
              <a:rPr lang="hu-HU" dirty="0" err="1" smtClean="0"/>
              <a:t>normal</a:t>
            </a:r>
            <a:r>
              <a:rPr lang="hu-HU" dirty="0" smtClean="0"/>
              <a:t> </a:t>
            </a:r>
            <a:r>
              <a:rPr lang="hu-HU" dirty="0" err="1" smtClean="0"/>
              <a:t>pressure</a:t>
            </a:r>
            <a:r>
              <a:rPr lang="hu-HU" dirty="0" smtClean="0"/>
              <a:t>. </a:t>
            </a:r>
            <a:r>
              <a:rPr lang="hu-HU" dirty="0" err="1" smtClean="0"/>
              <a:t>That</a:t>
            </a:r>
            <a:r>
              <a:rPr lang="hu-HU" dirty="0" smtClean="0"/>
              <a:t> is </a:t>
            </a:r>
            <a:r>
              <a:rPr lang="hu-HU" dirty="0" err="1" smtClean="0"/>
              <a:t>call</a:t>
            </a:r>
            <a:r>
              <a:rPr lang="hu-HU" dirty="0" smtClean="0"/>
              <a:t> </a:t>
            </a:r>
            <a:r>
              <a:rPr lang="hu-HU" dirty="0" err="1" smtClean="0"/>
              <a:t>dichotomization</a:t>
            </a:r>
            <a:r>
              <a:rPr lang="hu-HU" dirty="0" smtClean="0"/>
              <a:t>.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, </a:t>
            </a:r>
            <a:r>
              <a:rPr lang="hu-HU" dirty="0" err="1" smtClean="0"/>
              <a:t>so</a:t>
            </a:r>
            <a:r>
              <a:rPr lang="hu-HU" dirty="0" smtClean="0"/>
              <a:t> in </a:t>
            </a:r>
            <a:r>
              <a:rPr lang="hu-HU" dirty="0" err="1" smtClean="0"/>
              <a:t>case</a:t>
            </a:r>
            <a:r>
              <a:rPr lang="hu-HU" dirty="0" smtClean="0"/>
              <a:t> of </a:t>
            </a:r>
            <a:r>
              <a:rPr lang="hu-HU" dirty="0" err="1" smtClean="0"/>
              <a:t>dichotomization</a:t>
            </a:r>
            <a:r>
              <a:rPr lang="hu-HU" dirty="0" smtClean="0"/>
              <a:t>, </a:t>
            </a:r>
            <a:r>
              <a:rPr lang="hu-HU" dirty="0" err="1" smtClean="0"/>
              <a:t>there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information</a:t>
            </a:r>
            <a:r>
              <a:rPr lang="hu-HU" dirty="0" smtClean="0"/>
              <a:t> </a:t>
            </a:r>
            <a:r>
              <a:rPr lang="hu-HU" dirty="0" err="1" smtClean="0"/>
              <a:t>loss</a:t>
            </a:r>
            <a:r>
              <a:rPr lang="hu-HU" dirty="0" smtClean="0"/>
              <a:t>.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</a:t>
            </a:r>
            <a:r>
              <a:rPr lang="hu-HU" dirty="0" err="1" smtClean="0"/>
              <a:t>hat</a:t>
            </a:r>
            <a:r>
              <a:rPr lang="hu-HU" dirty="0" smtClean="0"/>
              <a:t> is </a:t>
            </a:r>
            <a:r>
              <a:rPr lang="hu-HU" dirty="0" err="1" smtClean="0"/>
              <a:t>why</a:t>
            </a:r>
            <a:r>
              <a:rPr lang="hu-HU" dirty="0" smtClean="0"/>
              <a:t> it is </a:t>
            </a:r>
            <a:r>
              <a:rPr lang="hu-HU" dirty="0" err="1" smtClean="0"/>
              <a:t>impossible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three</a:t>
            </a:r>
            <a:r>
              <a:rPr lang="hu-HU" dirty="0" smtClean="0"/>
              <a:t> </a:t>
            </a:r>
            <a:r>
              <a:rPr lang="hu-HU" dirty="0" err="1" smtClean="0"/>
              <a:t>groups</a:t>
            </a:r>
            <a:r>
              <a:rPr lang="hu-HU" dirty="0" smtClean="0"/>
              <a:t> of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</a:t>
            </a:r>
            <a:r>
              <a:rPr lang="hu-HU" dirty="0" err="1" smtClean="0"/>
              <a:t>later</a:t>
            </a:r>
            <a:r>
              <a:rPr lang="hu-HU" dirty="0" smtClean="0"/>
              <a:t>,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hypotonic</a:t>
            </a:r>
            <a:r>
              <a:rPr lang="hu-HU" dirty="0" smtClean="0"/>
              <a:t>, </a:t>
            </a:r>
            <a:r>
              <a:rPr lang="hu-HU" dirty="0" err="1" smtClean="0"/>
              <a:t>hypertonic</a:t>
            </a:r>
            <a:r>
              <a:rPr lang="hu-HU" dirty="0" smtClean="0"/>
              <a:t>, and normal. In </a:t>
            </a:r>
            <a:r>
              <a:rPr lang="hu-HU" dirty="0" err="1" smtClean="0"/>
              <a:t>case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dichotomization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interpretation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also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different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because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just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say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there</a:t>
            </a:r>
            <a:r>
              <a:rPr lang="hu-HU" baseline="0" dirty="0" smtClean="0"/>
              <a:t> is a </a:t>
            </a:r>
            <a:r>
              <a:rPr lang="hu-HU" baseline="0" dirty="0" err="1" smtClean="0"/>
              <a:t>normal</a:t>
            </a:r>
            <a:r>
              <a:rPr lang="hu-HU" baseline="0" dirty="0" smtClean="0"/>
              <a:t> and a </a:t>
            </a:r>
            <a:r>
              <a:rPr lang="hu-HU" baseline="0" dirty="0" err="1" smtClean="0"/>
              <a:t>not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normal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group</a:t>
            </a:r>
            <a:r>
              <a:rPr lang="hu-HU" baseline="0" dirty="0" smtClean="0"/>
              <a:t>.</a:t>
            </a:r>
            <a:r>
              <a:rPr lang="hu-HU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/>
              <a:t>Although</a:t>
            </a:r>
            <a:r>
              <a:rPr lang="hu-HU" dirty="0" smtClean="0"/>
              <a:t>, it </a:t>
            </a:r>
            <a:r>
              <a:rPr lang="hu-HU" dirty="0" err="1" smtClean="0"/>
              <a:t>can</a:t>
            </a:r>
            <a:r>
              <a:rPr lang="hu-HU" dirty="0" smtClean="0"/>
              <a:t> be a </a:t>
            </a:r>
            <a:r>
              <a:rPr lang="hu-HU" dirty="0" err="1" smtClean="0"/>
              <a:t>mistake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measure</a:t>
            </a:r>
            <a:r>
              <a:rPr lang="hu-HU" dirty="0" smtClean="0"/>
              <a:t> </a:t>
            </a:r>
            <a:r>
              <a:rPr lang="hu-HU" dirty="0" err="1" smtClean="0"/>
              <a:t>everything</a:t>
            </a:r>
            <a:r>
              <a:rPr lang="hu-HU" dirty="0" smtClean="0"/>
              <a:t>, </a:t>
            </a:r>
            <a:r>
              <a:rPr lang="hu-HU" dirty="0" err="1" smtClean="0"/>
              <a:t>even</a:t>
            </a:r>
            <a:r>
              <a:rPr lang="hu-HU" dirty="0" smtClean="0"/>
              <a:t> </a:t>
            </a:r>
            <a:r>
              <a:rPr lang="hu-HU" dirty="0" err="1" smtClean="0"/>
              <a:t>if</a:t>
            </a:r>
            <a:r>
              <a:rPr lang="hu-HU" dirty="0" smtClean="0"/>
              <a:t> we </a:t>
            </a:r>
            <a:r>
              <a:rPr lang="hu-HU" dirty="0" err="1" smtClean="0"/>
              <a:t>won’t</a:t>
            </a:r>
            <a:r>
              <a:rPr lang="hu-HU" dirty="0" smtClean="0"/>
              <a:t> </a:t>
            </a:r>
            <a:r>
              <a:rPr lang="hu-HU" dirty="0" err="1" smtClean="0"/>
              <a:t>need</a:t>
            </a:r>
            <a:r>
              <a:rPr lang="hu-HU" dirty="0" smtClean="0"/>
              <a:t> it.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measure</a:t>
            </a:r>
            <a:r>
              <a:rPr lang="hu-HU" dirty="0" smtClean="0"/>
              <a:t> a </a:t>
            </a:r>
            <a:r>
              <a:rPr lang="hu-HU" dirty="0" err="1" smtClean="0"/>
              <a:t>variable</a:t>
            </a:r>
            <a:r>
              <a:rPr lang="hu-HU" dirty="0" smtClean="0"/>
              <a:t> it </a:t>
            </a:r>
            <a:r>
              <a:rPr lang="hu-HU" dirty="0" err="1" smtClean="0"/>
              <a:t>means</a:t>
            </a:r>
            <a:r>
              <a:rPr lang="hu-HU" dirty="0" smtClean="0"/>
              <a:t> more </a:t>
            </a:r>
            <a:r>
              <a:rPr lang="hu-HU" dirty="0" err="1" smtClean="0"/>
              <a:t>time</a:t>
            </a:r>
            <a:r>
              <a:rPr lang="hu-HU" dirty="0" smtClean="0"/>
              <a:t>, more human </a:t>
            </a:r>
            <a:r>
              <a:rPr lang="hu-HU" dirty="0" err="1" smtClean="0"/>
              <a:t>resources</a:t>
            </a:r>
            <a:r>
              <a:rPr lang="hu-HU" dirty="0" smtClean="0"/>
              <a:t>, and of </a:t>
            </a:r>
            <a:r>
              <a:rPr lang="hu-HU" dirty="0" err="1" smtClean="0"/>
              <a:t>course</a:t>
            </a:r>
            <a:r>
              <a:rPr lang="hu-HU" dirty="0" smtClean="0"/>
              <a:t> more </a:t>
            </a:r>
            <a:r>
              <a:rPr lang="hu-HU" dirty="0" err="1" smtClean="0"/>
              <a:t>money</a:t>
            </a:r>
            <a:r>
              <a:rPr lang="hu-HU" dirty="0" smtClean="0"/>
              <a:t>. </a:t>
            </a:r>
            <a:r>
              <a:rPr lang="hu-HU" dirty="0" err="1" smtClean="0"/>
              <a:t>So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that’s</a:t>
            </a:r>
            <a:r>
              <a:rPr lang="hu-HU" dirty="0" smtClean="0"/>
              <a:t> shows </a:t>
            </a:r>
            <a:r>
              <a:rPr lang="hu-HU" dirty="0" err="1" smtClean="0"/>
              <a:t>us</a:t>
            </a:r>
            <a:r>
              <a:rPr lang="hu-HU" dirty="0" smtClean="0"/>
              <a:t>, </a:t>
            </a:r>
            <a:r>
              <a:rPr lang="hu-HU" dirty="0" err="1" smtClean="0"/>
              <a:t>how</a:t>
            </a:r>
            <a:r>
              <a:rPr lang="hu-HU" dirty="0" smtClean="0"/>
              <a:t> important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ascertain</a:t>
            </a:r>
            <a:r>
              <a:rPr lang="hu-HU" dirty="0" smtClean="0"/>
              <a:t> a </a:t>
            </a:r>
            <a:r>
              <a:rPr lang="hu-HU" dirty="0" err="1" smtClean="0"/>
              <a:t>proper</a:t>
            </a:r>
            <a:r>
              <a:rPr lang="hu-HU" dirty="0" smtClean="0"/>
              <a:t> null </a:t>
            </a:r>
            <a:r>
              <a:rPr lang="hu-HU" dirty="0" err="1" smtClean="0"/>
              <a:t>hypothesis</a:t>
            </a:r>
            <a:r>
              <a:rPr lang="hu-HU" dirty="0" smtClean="0"/>
              <a:t>, </a:t>
            </a:r>
            <a:r>
              <a:rPr lang="hu-HU" dirty="0" err="1" smtClean="0"/>
              <a:t>which</a:t>
            </a:r>
            <a:r>
              <a:rPr lang="hu-HU" dirty="0" smtClean="0"/>
              <a:t> is </a:t>
            </a:r>
            <a:r>
              <a:rPr lang="hu-HU" dirty="0" err="1" smtClean="0"/>
              <a:t>tell</a:t>
            </a:r>
            <a:r>
              <a:rPr lang="hu-HU" dirty="0" smtClean="0"/>
              <a:t> </a:t>
            </a:r>
            <a:r>
              <a:rPr lang="hu-HU" dirty="0" err="1" smtClean="0"/>
              <a:t>us</a:t>
            </a:r>
            <a:r>
              <a:rPr lang="hu-HU" dirty="0" smtClean="0"/>
              <a:t> </a:t>
            </a:r>
            <a:r>
              <a:rPr lang="hu-HU" dirty="0" err="1" smtClean="0"/>
              <a:t>exactly</a:t>
            </a:r>
            <a:r>
              <a:rPr lang="hu-HU" dirty="0" smtClean="0"/>
              <a:t>, </a:t>
            </a:r>
            <a:r>
              <a:rPr lang="hu-HU" dirty="0" err="1" smtClean="0"/>
              <a:t>what</a:t>
            </a:r>
            <a:r>
              <a:rPr lang="hu-HU" dirty="0" smtClean="0"/>
              <a:t> we </a:t>
            </a:r>
            <a:r>
              <a:rPr lang="hu-HU" dirty="0" err="1" smtClean="0"/>
              <a:t>want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know</a:t>
            </a:r>
            <a:r>
              <a:rPr lang="hu-HU" dirty="0" smtClean="0"/>
              <a:t>,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what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purpose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research</a:t>
            </a:r>
            <a:r>
              <a:rPr lang="hu-HU" dirty="0" smtClean="0"/>
              <a:t>. A </a:t>
            </a:r>
            <a:r>
              <a:rPr lang="hu-HU" dirty="0" err="1" smtClean="0"/>
              <a:t>good</a:t>
            </a:r>
            <a:r>
              <a:rPr lang="hu-HU" dirty="0" smtClean="0"/>
              <a:t> null </a:t>
            </a:r>
            <a:r>
              <a:rPr lang="hu-HU" dirty="0" err="1" smtClean="0"/>
              <a:t>hypothesis</a:t>
            </a:r>
            <a:r>
              <a:rPr lang="hu-HU" dirty="0" smtClean="0"/>
              <a:t> is a </a:t>
            </a:r>
            <a:r>
              <a:rPr lang="hu-HU" dirty="0" err="1" smtClean="0"/>
              <a:t>sentence</a:t>
            </a:r>
            <a:r>
              <a:rPr lang="hu-HU" dirty="0" smtClean="0"/>
              <a:t>,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clarify</a:t>
            </a:r>
            <a:r>
              <a:rPr lang="hu-HU" dirty="0" smtClean="0"/>
              <a:t> </a:t>
            </a:r>
            <a:r>
              <a:rPr lang="hu-HU" dirty="0" err="1" smtClean="0"/>
              <a:t>us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revelance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research</a:t>
            </a:r>
            <a:r>
              <a:rPr lang="hu-HU" dirty="0" smtClean="0"/>
              <a:t>. </a:t>
            </a:r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what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statistician</a:t>
            </a:r>
            <a:r>
              <a:rPr lang="hu-HU" dirty="0" smtClean="0"/>
              <a:t> </a:t>
            </a:r>
            <a:r>
              <a:rPr lang="hu-HU" dirty="0" err="1" smtClean="0"/>
              <a:t>group</a:t>
            </a:r>
            <a:r>
              <a:rPr lang="hu-HU" dirty="0" smtClean="0"/>
              <a:t> </a:t>
            </a:r>
            <a:r>
              <a:rPr lang="hu-HU" dirty="0" err="1" smtClean="0"/>
              <a:t>need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most, and a </a:t>
            </a:r>
            <a:r>
              <a:rPr lang="hu-HU" dirty="0" err="1" smtClean="0"/>
              <a:t>proper</a:t>
            </a:r>
            <a:r>
              <a:rPr lang="hu-HU" dirty="0" smtClean="0"/>
              <a:t>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base</a:t>
            </a:r>
            <a:r>
              <a:rPr lang="hu-HU" dirty="0" smtClean="0"/>
              <a:t> of </a:t>
            </a:r>
            <a:r>
              <a:rPr lang="hu-HU" dirty="0" err="1" smtClean="0"/>
              <a:t>course</a:t>
            </a:r>
            <a:r>
              <a:rPr lang="hu-HU" dirty="0" smtClean="0"/>
              <a:t>. The null </a:t>
            </a:r>
            <a:r>
              <a:rPr lang="hu-HU" dirty="0" err="1" smtClean="0"/>
              <a:t>hypothesis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like</a:t>
            </a:r>
            <a:r>
              <a:rPr lang="hu-HU" dirty="0" smtClean="0"/>
              <a:t>, „A” </a:t>
            </a:r>
            <a:r>
              <a:rPr lang="hu-HU" dirty="0" err="1" smtClean="0"/>
              <a:t>medicine</a:t>
            </a:r>
            <a:r>
              <a:rPr lang="hu-HU" dirty="0" smtClean="0"/>
              <a:t> </a:t>
            </a:r>
            <a:r>
              <a:rPr lang="hu-HU" dirty="0" err="1" smtClean="0"/>
              <a:t>makes</a:t>
            </a:r>
            <a:r>
              <a:rPr lang="hu-HU" dirty="0" smtClean="0"/>
              <a:t> a </a:t>
            </a:r>
            <a:r>
              <a:rPr lang="hu-HU" dirty="0" err="1" smtClean="0"/>
              <a:t>higher</a:t>
            </a:r>
            <a:r>
              <a:rPr lang="hu-HU" dirty="0" smtClean="0"/>
              <a:t> </a:t>
            </a:r>
            <a:r>
              <a:rPr lang="hu-HU" dirty="0" err="1" smtClean="0"/>
              <a:t>reduce</a:t>
            </a:r>
            <a:r>
              <a:rPr lang="hu-HU" dirty="0" smtClean="0"/>
              <a:t> in </a:t>
            </a:r>
            <a:r>
              <a:rPr lang="hu-HU" dirty="0" err="1" smtClean="0"/>
              <a:t>blood</a:t>
            </a:r>
            <a:r>
              <a:rPr lang="hu-HU" dirty="0" smtClean="0"/>
              <a:t> </a:t>
            </a:r>
            <a:r>
              <a:rPr lang="hu-HU" dirty="0" err="1" smtClean="0"/>
              <a:t>pressure</a:t>
            </a:r>
            <a:r>
              <a:rPr lang="hu-HU" dirty="0" smtClean="0"/>
              <a:t>, </a:t>
            </a:r>
            <a:r>
              <a:rPr lang="hu-HU" dirty="0" err="1" smtClean="0"/>
              <a:t>than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„B” </a:t>
            </a:r>
            <a:r>
              <a:rPr lang="hu-HU" dirty="0" err="1" smtClean="0"/>
              <a:t>one</a:t>
            </a:r>
            <a:r>
              <a:rPr lang="hu-HU" dirty="0" smtClean="0"/>
              <a:t>.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simple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null </a:t>
            </a:r>
            <a:r>
              <a:rPr lang="hu-HU" dirty="0" err="1" smtClean="0"/>
              <a:t>hypothesis</a:t>
            </a:r>
            <a:r>
              <a:rPr lang="hu-HU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In </a:t>
            </a:r>
            <a:r>
              <a:rPr lang="hu-HU" dirty="0" err="1" smtClean="0"/>
              <a:t>case</a:t>
            </a:r>
            <a:r>
              <a:rPr lang="hu-HU" dirty="0" smtClean="0"/>
              <a:t> of multicenter </a:t>
            </a:r>
            <a:r>
              <a:rPr lang="hu-HU" dirty="0" err="1" smtClean="0"/>
              <a:t>researches</a:t>
            </a:r>
            <a:r>
              <a:rPr lang="hu-HU" dirty="0" smtClean="0"/>
              <a:t>, it is </a:t>
            </a:r>
            <a:r>
              <a:rPr lang="hu-HU" dirty="0" err="1" smtClean="0"/>
              <a:t>also</a:t>
            </a:r>
            <a:r>
              <a:rPr lang="hu-HU" dirty="0" smtClean="0"/>
              <a:t> important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clarify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measurements</a:t>
            </a:r>
            <a:r>
              <a:rPr lang="hu-HU" dirty="0" smtClean="0"/>
              <a:t> </a:t>
            </a:r>
            <a:r>
              <a:rPr lang="hu-HU" dirty="0" err="1" smtClean="0"/>
              <a:t>was</a:t>
            </a:r>
            <a:r>
              <a:rPr lang="hu-HU" dirty="0" smtClean="0"/>
              <a:t> </a:t>
            </a:r>
            <a:r>
              <a:rPr lang="hu-HU" dirty="0" err="1" smtClean="0"/>
              <a:t>used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centers. </a:t>
            </a:r>
            <a:r>
              <a:rPr lang="hu-HU" dirty="0" err="1" smtClean="0"/>
              <a:t>Even</a:t>
            </a:r>
            <a:r>
              <a:rPr lang="hu-HU" dirty="0" smtClean="0"/>
              <a:t> more, </a:t>
            </a:r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they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countries</a:t>
            </a:r>
            <a:r>
              <a:rPr lang="hu-HU" dirty="0" smtClean="0"/>
              <a:t>. </a:t>
            </a:r>
            <a:r>
              <a:rPr lang="hu-HU" dirty="0" err="1" smtClean="0"/>
              <a:t>Those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use</a:t>
            </a:r>
            <a:r>
              <a:rPr lang="hu-HU" dirty="0" smtClean="0"/>
              <a:t> </a:t>
            </a:r>
            <a:r>
              <a:rPr lang="hu-HU" dirty="0" err="1" smtClean="0"/>
              <a:t>another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r>
              <a:rPr lang="hu-HU" dirty="0" smtClean="0"/>
              <a:t>,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maybe</a:t>
            </a:r>
            <a:r>
              <a:rPr lang="hu-HU" dirty="0" smtClean="0"/>
              <a:t> </a:t>
            </a:r>
            <a:r>
              <a:rPr lang="hu-HU" dirty="0" err="1" smtClean="0"/>
              <a:t>another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713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dirty="0" smtClean="0"/>
              <a:t>A </a:t>
            </a:r>
            <a:r>
              <a:rPr lang="hu-HU" b="0" dirty="0" err="1" smtClean="0"/>
              <a:t>numerical</a:t>
            </a:r>
            <a:r>
              <a:rPr lang="hu-HU" b="0" dirty="0" smtClean="0"/>
              <a:t> </a:t>
            </a:r>
            <a:r>
              <a:rPr lang="hu-HU" b="0" dirty="0" err="1" smtClean="0"/>
              <a:t>data</a:t>
            </a:r>
            <a:r>
              <a:rPr lang="hu-HU" b="0" dirty="0" smtClean="0"/>
              <a:t> in most</a:t>
            </a:r>
            <a:r>
              <a:rPr lang="hu-HU" b="0" baseline="0" dirty="0" smtClean="0"/>
              <a:t> of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cases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are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shown</a:t>
            </a:r>
            <a:r>
              <a:rPr lang="hu-HU" b="0" baseline="0" dirty="0" smtClean="0"/>
              <a:t> in a </a:t>
            </a:r>
            <a:r>
              <a:rPr lang="hu-HU" b="0" baseline="0" dirty="0" err="1" smtClean="0"/>
              <a:t>central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tendency</a:t>
            </a:r>
            <a:r>
              <a:rPr lang="hu-HU" b="0" baseline="0" dirty="0" smtClean="0"/>
              <a:t>, and a </a:t>
            </a:r>
            <a:r>
              <a:rPr lang="hu-HU" b="0" baseline="0" dirty="0" err="1" smtClean="0"/>
              <a:t>spread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which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are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connected</a:t>
            </a:r>
            <a:r>
              <a:rPr lang="hu-HU" b="0" baseline="0" dirty="0" smtClean="0"/>
              <a:t>. Both </a:t>
            </a:r>
            <a:r>
              <a:rPr lang="hu-HU" b="0" baseline="0" dirty="0" err="1" smtClean="0"/>
              <a:t>are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tell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us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how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our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data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looks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like</a:t>
            </a:r>
            <a:r>
              <a:rPr lang="hu-HU" b="0" baseline="0" dirty="0" smtClean="0"/>
              <a:t>. </a:t>
            </a:r>
            <a:r>
              <a:rPr lang="hu-HU" b="0" baseline="0" dirty="0" err="1" smtClean="0"/>
              <a:t>Normally</a:t>
            </a:r>
            <a:r>
              <a:rPr lang="hu-HU" b="0" baseline="0" dirty="0" smtClean="0"/>
              <a:t> it is </a:t>
            </a:r>
            <a:r>
              <a:rPr lang="hu-HU" b="0" baseline="0" dirty="0" err="1" smtClean="0"/>
              <a:t>impossible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to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publish</a:t>
            </a:r>
            <a:r>
              <a:rPr lang="hu-HU" b="0" baseline="0" dirty="0" smtClean="0"/>
              <a:t> a </a:t>
            </a:r>
            <a:r>
              <a:rPr lang="hu-HU" b="0" baseline="0" dirty="0" err="1" smtClean="0"/>
              <a:t>huge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amount</a:t>
            </a:r>
            <a:r>
              <a:rPr lang="hu-HU" b="0" baseline="0" dirty="0" smtClean="0"/>
              <a:t> of </a:t>
            </a:r>
            <a:r>
              <a:rPr lang="hu-HU" b="0" baseline="0" dirty="0" err="1" smtClean="0"/>
              <a:t>data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because</a:t>
            </a:r>
            <a:r>
              <a:rPr lang="hu-HU" b="0" baseline="0" dirty="0" smtClean="0"/>
              <a:t> no </a:t>
            </a:r>
            <a:r>
              <a:rPr lang="hu-HU" b="0" baseline="0" dirty="0" err="1" smtClean="0"/>
              <a:t>one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would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understand</a:t>
            </a:r>
            <a:r>
              <a:rPr lang="hu-HU" b="0" baseline="0" dirty="0" smtClean="0"/>
              <a:t> it. And of </a:t>
            </a:r>
            <a:r>
              <a:rPr lang="hu-HU" b="0" baseline="0" dirty="0" err="1" smtClean="0"/>
              <a:t>course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nobody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would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read</a:t>
            </a:r>
            <a:r>
              <a:rPr lang="hu-HU" b="0" baseline="0" dirty="0" smtClean="0"/>
              <a:t> an </a:t>
            </a:r>
            <a:r>
              <a:rPr lang="hu-HU" b="0" baseline="0" dirty="0" err="1" smtClean="0"/>
              <a:t>article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which</a:t>
            </a:r>
            <a:r>
              <a:rPr lang="hu-HU" b="0" baseline="0" dirty="0" smtClean="0"/>
              <a:t> is </a:t>
            </a:r>
            <a:r>
              <a:rPr lang="hu-HU" b="0" baseline="0" dirty="0" err="1" smtClean="0"/>
              <a:t>full</a:t>
            </a:r>
            <a:r>
              <a:rPr lang="hu-HU" b="0" baseline="0" dirty="0" smtClean="0"/>
              <a:t> of </a:t>
            </a:r>
            <a:r>
              <a:rPr lang="hu-HU" b="0" baseline="0" dirty="0" err="1" smtClean="0"/>
              <a:t>raw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data</a:t>
            </a:r>
            <a:r>
              <a:rPr lang="hu-HU" b="0" baseline="0" dirty="0" smtClean="0"/>
              <a:t>. </a:t>
            </a:r>
            <a:r>
              <a:rPr lang="hu-HU" b="0" baseline="0" dirty="0" err="1" smtClean="0"/>
              <a:t>So</a:t>
            </a:r>
            <a:r>
              <a:rPr lang="hu-HU" b="0" baseline="0" dirty="0" smtClean="0"/>
              <a:t> we </a:t>
            </a:r>
            <a:r>
              <a:rPr lang="hu-HU" b="0" baseline="0" dirty="0" err="1" smtClean="0"/>
              <a:t>have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to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reduce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our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data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to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some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numerical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variables</a:t>
            </a:r>
            <a:r>
              <a:rPr lang="hu-HU" b="0" baseline="0" dirty="0" smtClean="0"/>
              <a:t>. </a:t>
            </a:r>
            <a:r>
              <a:rPr lang="hu-HU" b="0" baseline="0" dirty="0" err="1" smtClean="0"/>
              <a:t>But</a:t>
            </a:r>
            <a:r>
              <a:rPr lang="hu-HU" b="0" baseline="0" dirty="0" smtClean="0"/>
              <a:t> it is </a:t>
            </a:r>
            <a:r>
              <a:rPr lang="hu-HU" b="0" baseline="0" dirty="0" err="1" smtClean="0"/>
              <a:t>really</a:t>
            </a:r>
            <a:r>
              <a:rPr lang="hu-HU" b="0" baseline="0" dirty="0" smtClean="0"/>
              <a:t> important, </a:t>
            </a:r>
            <a:r>
              <a:rPr lang="hu-HU" b="0" baseline="0" dirty="0" err="1" smtClean="0"/>
              <a:t>to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keep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all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important </a:t>
            </a:r>
            <a:r>
              <a:rPr lang="hu-HU" b="0" baseline="0" dirty="0" err="1" smtClean="0"/>
              <a:t>information</a:t>
            </a:r>
            <a:r>
              <a:rPr lang="hu-HU" b="0" baseline="0" dirty="0" smtClean="0"/>
              <a:t> in </a:t>
            </a:r>
            <a:r>
              <a:rPr lang="hu-HU" b="0" baseline="0" dirty="0" err="1" smtClean="0"/>
              <a:t>this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numbers</a:t>
            </a:r>
            <a:r>
              <a:rPr lang="hu-HU" b="0" baseline="0" dirty="0" smtClean="0"/>
              <a:t>. </a:t>
            </a:r>
          </a:p>
          <a:p>
            <a:r>
              <a:rPr lang="hu-HU" b="0" baseline="0" dirty="0" err="1" smtClean="0"/>
              <a:t>That</a:t>
            </a:r>
            <a:r>
              <a:rPr lang="hu-HU" b="0" baseline="0" dirty="0" smtClean="0"/>
              <a:t> is </a:t>
            </a:r>
            <a:r>
              <a:rPr lang="hu-HU" b="0" baseline="0" dirty="0" err="1" smtClean="0"/>
              <a:t>why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central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tendency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tells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us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something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about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middle</a:t>
            </a:r>
            <a:r>
              <a:rPr lang="hu-HU" b="0" baseline="0" dirty="0" smtClean="0"/>
              <a:t> of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data</a:t>
            </a:r>
            <a:r>
              <a:rPr lang="hu-HU" b="0" baseline="0" dirty="0" smtClean="0"/>
              <a:t>, and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spread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can</a:t>
            </a:r>
            <a:r>
              <a:rPr lang="hu-HU" b="0" baseline="0" dirty="0" smtClean="0"/>
              <a:t> show </a:t>
            </a:r>
            <a:r>
              <a:rPr lang="hu-HU" b="0" baseline="0" dirty="0" err="1" smtClean="0"/>
              <a:t>how</a:t>
            </a:r>
            <a:r>
              <a:rPr lang="hu-HU" b="0" baseline="0" dirty="0" smtClean="0"/>
              <a:t> far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others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are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from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this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middle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value</a:t>
            </a:r>
            <a:r>
              <a:rPr lang="hu-HU" b="0" baseline="0" dirty="0" smtClean="0"/>
              <a:t>. Most of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time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central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tendency</a:t>
            </a:r>
            <a:r>
              <a:rPr lang="hu-HU" b="0" baseline="0" dirty="0" smtClean="0"/>
              <a:t> is </a:t>
            </a:r>
            <a:r>
              <a:rPr lang="hu-HU" b="0" baseline="0" dirty="0" err="1" smtClean="0"/>
              <a:t>mean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or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median</a:t>
            </a:r>
            <a:r>
              <a:rPr lang="hu-HU" b="0" baseline="0" dirty="0" smtClean="0"/>
              <a:t>. The </a:t>
            </a:r>
            <a:r>
              <a:rPr lang="hu-HU" b="0" baseline="0" dirty="0" err="1" smtClean="0"/>
              <a:t>mean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also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called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average</a:t>
            </a:r>
            <a:r>
              <a:rPr lang="hu-HU" b="0" baseline="0" dirty="0" smtClean="0"/>
              <a:t>, is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result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you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get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by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adding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two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or</a:t>
            </a:r>
            <a:r>
              <a:rPr lang="hu-HU" b="0" baseline="0" dirty="0" smtClean="0"/>
              <a:t> more </a:t>
            </a:r>
            <a:r>
              <a:rPr lang="hu-HU" b="0" baseline="0" dirty="0" err="1" smtClean="0"/>
              <a:t>amounts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together</a:t>
            </a:r>
            <a:r>
              <a:rPr lang="hu-HU" b="0" baseline="0" dirty="0" smtClean="0"/>
              <a:t>, and </a:t>
            </a:r>
            <a:r>
              <a:rPr lang="hu-HU" b="0" baseline="0" dirty="0" err="1" smtClean="0"/>
              <a:t>dividing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total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by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number</a:t>
            </a:r>
            <a:r>
              <a:rPr lang="hu-HU" b="0" baseline="0" dirty="0" smtClean="0"/>
              <a:t> of </a:t>
            </a:r>
            <a:r>
              <a:rPr lang="hu-HU" b="0" baseline="0" dirty="0" err="1" smtClean="0"/>
              <a:t>amounts</a:t>
            </a:r>
            <a:r>
              <a:rPr lang="hu-HU" b="0" baseline="0" dirty="0" smtClean="0"/>
              <a:t>. </a:t>
            </a:r>
          </a:p>
          <a:p>
            <a:r>
              <a:rPr lang="hu-HU" b="0" baseline="0" dirty="0" smtClean="0"/>
              <a:t>The </a:t>
            </a:r>
            <a:r>
              <a:rPr lang="hu-HU" b="0" baseline="0" dirty="0" err="1" smtClean="0"/>
              <a:t>median</a:t>
            </a:r>
            <a:r>
              <a:rPr lang="hu-HU" b="0" baseline="0" dirty="0" smtClean="0"/>
              <a:t> is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middle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value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which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separates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higher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half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from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lower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half</a:t>
            </a:r>
            <a:r>
              <a:rPr lang="hu-HU" b="0" baseline="0" dirty="0" smtClean="0"/>
              <a:t> of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data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sample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after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ordering</a:t>
            </a:r>
            <a:r>
              <a:rPr lang="hu-HU" b="0" baseline="0" dirty="0" smtClean="0"/>
              <a:t> it. </a:t>
            </a:r>
            <a:r>
              <a:rPr lang="hu-HU" b="0" baseline="0" dirty="0" err="1" smtClean="0"/>
              <a:t>So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fifty</a:t>
            </a:r>
            <a:r>
              <a:rPr lang="hu-HU" b="0" baseline="0" dirty="0" smtClean="0"/>
              <a:t> percent of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data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are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below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median</a:t>
            </a:r>
            <a:r>
              <a:rPr lang="hu-HU" b="0" baseline="0" dirty="0" smtClean="0"/>
              <a:t>, and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fifty</a:t>
            </a:r>
            <a:r>
              <a:rPr lang="hu-HU" b="0" baseline="0" dirty="0" smtClean="0"/>
              <a:t> percent </a:t>
            </a:r>
            <a:r>
              <a:rPr lang="hu-HU" b="0" baseline="0" dirty="0" err="1" smtClean="0"/>
              <a:t>are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upper</a:t>
            </a:r>
            <a:r>
              <a:rPr lang="hu-HU" b="0" baseline="0" dirty="0" smtClean="0"/>
              <a:t> it. </a:t>
            </a:r>
          </a:p>
          <a:p>
            <a:r>
              <a:rPr lang="hu-HU" b="0" baseline="0" dirty="0" err="1" smtClean="0"/>
              <a:t>Usually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the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mean</a:t>
            </a:r>
            <a:r>
              <a:rPr lang="hu-HU" b="0" baseline="0" dirty="0" smtClean="0"/>
              <a:t> is </a:t>
            </a:r>
            <a:r>
              <a:rPr lang="hu-HU" b="0" baseline="0" dirty="0" err="1" smtClean="0"/>
              <a:t>used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with</a:t>
            </a:r>
            <a:r>
              <a:rPr lang="hu-HU" b="0" baseline="0" dirty="0" smtClean="0"/>
              <a:t> standard </a:t>
            </a:r>
            <a:r>
              <a:rPr lang="hu-HU" b="0" baseline="0" dirty="0" err="1" smtClean="0"/>
              <a:t>deviation</a:t>
            </a:r>
            <a:r>
              <a:rPr lang="hu-HU" b="0" baseline="0" dirty="0" smtClean="0"/>
              <a:t>, </a:t>
            </a:r>
            <a:r>
              <a:rPr lang="hu-HU" b="0" baseline="0" dirty="0" err="1" smtClean="0"/>
              <a:t>or</a:t>
            </a:r>
            <a:r>
              <a:rPr lang="hu-HU" b="0" baseline="0" dirty="0" smtClean="0"/>
              <a:t> </a:t>
            </a:r>
            <a:r>
              <a:rPr lang="hu-HU" b="0" baseline="0" dirty="0" err="1" smtClean="0"/>
              <a:t>with</a:t>
            </a:r>
            <a:r>
              <a:rPr lang="hu-HU" b="0" baseline="0" dirty="0" smtClean="0"/>
              <a:t> standard </a:t>
            </a:r>
            <a:r>
              <a:rPr lang="hu-HU" b="0" baseline="0" dirty="0" err="1" smtClean="0"/>
              <a:t>error</a:t>
            </a:r>
            <a:r>
              <a:rPr lang="hu-HU" b="0" baseline="0" dirty="0" smtClean="0"/>
              <a:t>. Standard </a:t>
            </a:r>
            <a:r>
              <a:rPr lang="hu-HU" b="0" baseline="0" dirty="0" err="1" smtClean="0"/>
              <a:t>deviation</a:t>
            </a:r>
            <a:r>
              <a:rPr lang="hu-HU" b="0" baseline="0" dirty="0" smtClean="0"/>
              <a:t> </a:t>
            </a:r>
            <a:r>
              <a:rPr lang="en-US" dirty="0" smtClean="0"/>
              <a:t>is a measure that is used to quantify the amount of variation of a set of data values. A low standard deviation indicates that the data points tend to be close to the mean</a:t>
            </a:r>
            <a:r>
              <a:rPr lang="hu-HU" dirty="0" smtClean="0"/>
              <a:t>,</a:t>
            </a:r>
            <a:r>
              <a:rPr lang="en-US" dirty="0" smtClean="0"/>
              <a:t> while a high standard deviation indicates that the data points are spread out over a wider range of values.</a:t>
            </a:r>
            <a:r>
              <a:rPr lang="hu-HU" dirty="0" smtClean="0"/>
              <a:t> Standard </a:t>
            </a:r>
            <a:r>
              <a:rPr lang="hu-HU" dirty="0" err="1" smtClean="0"/>
              <a:t>error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calculated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standard </a:t>
            </a:r>
            <a:r>
              <a:rPr lang="hu-HU" dirty="0" err="1" smtClean="0"/>
              <a:t>deviation</a:t>
            </a:r>
            <a:r>
              <a:rPr lang="hu-HU" dirty="0" smtClean="0"/>
              <a:t>. The </a:t>
            </a:r>
            <a:r>
              <a:rPr lang="hu-HU" dirty="0" err="1" smtClean="0"/>
              <a:t>median</a:t>
            </a:r>
            <a:r>
              <a:rPr lang="hu-HU" dirty="0" smtClean="0"/>
              <a:t> 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appears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range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quartiles</a:t>
            </a:r>
            <a:r>
              <a:rPr lang="hu-HU" baseline="0" dirty="0" smtClean="0"/>
              <a:t>. The </a:t>
            </a:r>
            <a:r>
              <a:rPr lang="hu-HU" baseline="0" dirty="0" err="1" smtClean="0"/>
              <a:t>range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minimum and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maximum </a:t>
            </a:r>
            <a:r>
              <a:rPr lang="hu-HU" baseline="0" dirty="0" err="1" smtClean="0"/>
              <a:t>value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, and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quartiles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similar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median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Below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first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quartile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twenty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five</a:t>
            </a:r>
            <a:r>
              <a:rPr lang="hu-HU" baseline="0" dirty="0" smtClean="0"/>
              <a:t> percent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data</a:t>
            </a:r>
            <a:r>
              <a:rPr lang="hu-HU" baseline="0" dirty="0" smtClean="0"/>
              <a:t>, and </a:t>
            </a:r>
            <a:r>
              <a:rPr lang="hu-HU" baseline="0" dirty="0" err="1" smtClean="0"/>
              <a:t>below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third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quartile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seventy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five</a:t>
            </a:r>
            <a:r>
              <a:rPr lang="hu-HU" baseline="0" dirty="0" smtClean="0"/>
              <a:t> percent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data</a:t>
            </a:r>
            <a:r>
              <a:rPr lang="hu-HU" baseline="0" dirty="0" smtClean="0"/>
              <a:t>.</a:t>
            </a:r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4378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We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represent</a:t>
            </a:r>
            <a:r>
              <a:rPr lang="hu-HU" dirty="0" smtClean="0"/>
              <a:t> </a:t>
            </a:r>
            <a:r>
              <a:rPr lang="hu-HU" dirty="0" err="1" smtClean="0"/>
              <a:t>our</a:t>
            </a:r>
            <a:r>
              <a:rPr lang="hu-HU" dirty="0" smtClean="0"/>
              <a:t> </a:t>
            </a:r>
            <a:r>
              <a:rPr lang="hu-HU" dirty="0" err="1" smtClean="0"/>
              <a:t>data</a:t>
            </a:r>
            <a:r>
              <a:rPr lang="hu-HU" dirty="0" smtClean="0"/>
              <a:t> in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probability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density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function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which</a:t>
            </a:r>
            <a:r>
              <a:rPr lang="hu-HU" baseline="0" dirty="0" smtClean="0"/>
              <a:t> is </a:t>
            </a:r>
            <a:r>
              <a:rPr lang="en-US" dirty="0" smtClean="0"/>
              <a:t>a function whose value at any given sample in the sample space can be interpreted as providing a </a:t>
            </a:r>
            <a:r>
              <a:rPr lang="en-US" i="1" dirty="0" smtClean="0"/>
              <a:t>relative likelihood</a:t>
            </a:r>
            <a:r>
              <a:rPr lang="en-US" dirty="0" smtClean="0"/>
              <a:t> that the value of the random variable would equal that sample.</a:t>
            </a:r>
            <a:endParaRPr lang="hu-HU" baseline="0" dirty="0" smtClean="0"/>
          </a:p>
          <a:p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means</a:t>
            </a:r>
            <a:r>
              <a:rPr lang="hu-HU" dirty="0" smtClean="0"/>
              <a:t>, </a:t>
            </a:r>
            <a:r>
              <a:rPr lang="en-US" dirty="0" smtClean="0"/>
              <a:t>how much more likely it is that the random variable would equal one sample compared to the other sample.</a:t>
            </a:r>
            <a:endParaRPr lang="hu-HU" dirty="0" smtClean="0"/>
          </a:p>
          <a:p>
            <a:r>
              <a:rPr lang="hu-HU" dirty="0" err="1" smtClean="0"/>
              <a:t>These</a:t>
            </a:r>
            <a:r>
              <a:rPr lang="hu-HU" dirty="0" smtClean="0"/>
              <a:t> </a:t>
            </a:r>
            <a:r>
              <a:rPr lang="hu-HU" dirty="0" err="1" smtClean="0"/>
              <a:t>density</a:t>
            </a:r>
            <a:r>
              <a:rPr lang="hu-HU" dirty="0" smtClean="0"/>
              <a:t> </a:t>
            </a:r>
            <a:r>
              <a:rPr lang="hu-HU" dirty="0" err="1" smtClean="0"/>
              <a:t>functions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a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kind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distribution</a:t>
            </a:r>
            <a:r>
              <a:rPr lang="hu-HU" baseline="0" dirty="0" smtClean="0"/>
              <a:t>, and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shape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distribution</a:t>
            </a:r>
            <a:r>
              <a:rPr lang="hu-HU" baseline="0" dirty="0" smtClean="0"/>
              <a:t> is important in </a:t>
            </a:r>
            <a:r>
              <a:rPr lang="hu-HU" baseline="0" dirty="0" err="1" smtClean="0"/>
              <a:t>case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statistical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analysis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427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Normal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is </a:t>
            </a:r>
            <a:r>
              <a:rPr lang="hu-HU" dirty="0" err="1" smtClean="0"/>
              <a:t>called</a:t>
            </a:r>
            <a:r>
              <a:rPr lang="hu-HU" dirty="0" smtClean="0"/>
              <a:t> </a:t>
            </a:r>
            <a:r>
              <a:rPr lang="hu-HU" dirty="0" err="1" smtClean="0"/>
              <a:t>symmetrical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.</a:t>
            </a:r>
          </a:p>
          <a:p>
            <a:r>
              <a:rPr lang="en-US" dirty="0" smtClean="0"/>
              <a:t>Symmetry means that one half of the distribution is a mirror image of the other half. </a:t>
            </a:r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en-US" dirty="0" smtClean="0"/>
              <a:t>n</a:t>
            </a:r>
            <a:r>
              <a:rPr lang="hu-HU" dirty="0" err="1" smtClean="0"/>
              <a:t>ormal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en-US" dirty="0" smtClean="0"/>
              <a:t> </a:t>
            </a:r>
            <a:r>
              <a:rPr lang="hu-HU" dirty="0" smtClean="0"/>
              <a:t>has</a:t>
            </a:r>
            <a:r>
              <a:rPr lang="en-US" dirty="0" smtClean="0"/>
              <a:t> no skew. The tails are exactly the same.</a:t>
            </a:r>
            <a:r>
              <a:rPr lang="hu-HU" dirty="0" smtClean="0"/>
              <a:t> In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 of </a:t>
            </a:r>
            <a:r>
              <a:rPr lang="hu-HU" dirty="0" err="1" smtClean="0"/>
              <a:t>normal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 is </a:t>
            </a:r>
            <a:r>
              <a:rPr lang="hu-HU" dirty="0" err="1" smtClean="0"/>
              <a:t>equal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median</a:t>
            </a:r>
            <a:r>
              <a:rPr lang="hu-HU" dirty="0" smtClean="0"/>
              <a:t>. And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95.5%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within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two</a:t>
            </a:r>
            <a:r>
              <a:rPr lang="hu-HU" baseline="0" dirty="0" smtClean="0"/>
              <a:t> standard </a:t>
            </a:r>
            <a:r>
              <a:rPr lang="hu-HU" baseline="0" dirty="0" err="1" smtClean="0"/>
              <a:t>deviations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from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mean</a:t>
            </a:r>
            <a:r>
              <a:rPr lang="hu-HU" baseline="0" dirty="0" smtClean="0"/>
              <a:t>. In </a:t>
            </a:r>
            <a:r>
              <a:rPr lang="hu-HU" baseline="0" dirty="0" err="1" smtClean="0"/>
              <a:t>case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laboratory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diagnostics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reference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province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within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two</a:t>
            </a:r>
            <a:r>
              <a:rPr lang="hu-HU" baseline="0" dirty="0" smtClean="0"/>
              <a:t> standard </a:t>
            </a:r>
            <a:r>
              <a:rPr lang="hu-HU" baseline="0" dirty="0" err="1" smtClean="0"/>
              <a:t>deviations</a:t>
            </a:r>
            <a:r>
              <a:rPr lang="hu-HU" baseline="0" dirty="0" smtClean="0"/>
              <a:t>.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6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If one tail is longer than </a:t>
            </a:r>
            <a:r>
              <a:rPr lang="hu-HU" dirty="0" err="1" smtClean="0"/>
              <a:t>the</a:t>
            </a:r>
            <a:r>
              <a:rPr lang="hu-HU" baseline="0" dirty="0" smtClean="0"/>
              <a:t> </a:t>
            </a:r>
            <a:r>
              <a:rPr lang="en-US" dirty="0" smtClean="0"/>
              <a:t>other, the distribution is skewed. These distributions are sometimes called asymmetric or asymmetrical distributions as they don’t show any kind of symmetry.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see</a:t>
            </a:r>
            <a:r>
              <a:rPr lang="hu-HU" dirty="0" smtClean="0"/>
              <a:t>, in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case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skew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distribution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mean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not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equal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median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that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why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mean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not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really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informative</a:t>
            </a:r>
            <a:r>
              <a:rPr lang="hu-HU" baseline="0" dirty="0" smtClean="0"/>
              <a:t>. </a:t>
            </a:r>
            <a:r>
              <a:rPr lang="hu-HU" dirty="0" smtClean="0"/>
              <a:t>We </a:t>
            </a:r>
            <a:r>
              <a:rPr lang="hu-HU" dirty="0" err="1" smtClean="0"/>
              <a:t>say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positively</a:t>
            </a:r>
            <a:r>
              <a:rPr lang="hu-HU" dirty="0" smtClean="0"/>
              <a:t> </a:t>
            </a:r>
            <a:r>
              <a:rPr lang="hu-HU" dirty="0" err="1" smtClean="0"/>
              <a:t>skew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, </a:t>
            </a:r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 is </a:t>
            </a:r>
            <a:r>
              <a:rPr lang="hu-HU" dirty="0" err="1" smtClean="0"/>
              <a:t>higher</a:t>
            </a:r>
            <a:r>
              <a:rPr lang="hu-HU" dirty="0" smtClean="0"/>
              <a:t> </a:t>
            </a:r>
            <a:r>
              <a:rPr lang="hu-HU" dirty="0" err="1" smtClean="0"/>
              <a:t>than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median</a:t>
            </a:r>
            <a:r>
              <a:rPr lang="hu-HU" dirty="0" smtClean="0"/>
              <a:t>. And </a:t>
            </a:r>
            <a:r>
              <a:rPr lang="hu-HU" dirty="0" err="1" smtClean="0"/>
              <a:t>inversely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negative</a:t>
            </a:r>
            <a:r>
              <a:rPr lang="hu-HU" dirty="0" smtClean="0"/>
              <a:t> </a:t>
            </a:r>
            <a:r>
              <a:rPr lang="hu-HU" dirty="0" err="1" smtClean="0"/>
              <a:t>skew</a:t>
            </a:r>
            <a:r>
              <a:rPr lang="hu-HU" dirty="0" smtClean="0"/>
              <a:t> </a:t>
            </a:r>
            <a:r>
              <a:rPr lang="hu-HU" dirty="0" err="1" smtClean="0"/>
              <a:t>means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mean</a:t>
            </a:r>
            <a:r>
              <a:rPr lang="hu-HU" dirty="0" smtClean="0"/>
              <a:t> is </a:t>
            </a:r>
            <a:r>
              <a:rPr lang="hu-HU" dirty="0" err="1" smtClean="0"/>
              <a:t>lower</a:t>
            </a:r>
            <a:r>
              <a:rPr lang="hu-HU" dirty="0" smtClean="0"/>
              <a:t> </a:t>
            </a:r>
            <a:r>
              <a:rPr lang="hu-HU" dirty="0" err="1" smtClean="0"/>
              <a:t>than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median</a:t>
            </a:r>
            <a:r>
              <a:rPr lang="hu-HU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/>
              <a:t>Sometimes</a:t>
            </a:r>
            <a:r>
              <a:rPr lang="hu-HU" dirty="0" smtClean="0"/>
              <a:t> it is important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transform</a:t>
            </a:r>
            <a:r>
              <a:rPr lang="hu-HU" dirty="0" smtClean="0"/>
              <a:t> </a:t>
            </a:r>
            <a:r>
              <a:rPr lang="hu-HU" dirty="0" err="1" smtClean="0"/>
              <a:t>skew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normal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, </a:t>
            </a:r>
            <a:r>
              <a:rPr lang="hu-HU" dirty="0" err="1" smtClean="0"/>
              <a:t>beacause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statistical</a:t>
            </a:r>
            <a:r>
              <a:rPr lang="hu-HU" dirty="0" smtClean="0"/>
              <a:t> </a:t>
            </a:r>
            <a:r>
              <a:rPr lang="hu-HU" dirty="0" err="1" smtClean="0"/>
              <a:t>trials</a:t>
            </a:r>
            <a:r>
              <a:rPr lang="hu-HU" dirty="0" smtClean="0"/>
              <a:t> has </a:t>
            </a:r>
            <a:r>
              <a:rPr lang="hu-HU" dirty="0" err="1" smtClean="0"/>
              <a:t>premise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normal</a:t>
            </a:r>
            <a:r>
              <a:rPr lang="hu-HU" dirty="0" smtClean="0"/>
              <a:t> </a:t>
            </a:r>
            <a:r>
              <a:rPr lang="hu-HU" dirty="0" err="1" smtClean="0"/>
              <a:t>one</a:t>
            </a:r>
            <a:r>
              <a:rPr lang="hu-HU" dirty="0" smtClean="0"/>
              <a:t>. It is a </a:t>
            </a:r>
            <a:r>
              <a:rPr lang="hu-HU" dirty="0" err="1" smtClean="0"/>
              <a:t>possibility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example</a:t>
            </a:r>
            <a:r>
              <a:rPr lang="hu-HU" dirty="0" smtClean="0"/>
              <a:t> a </a:t>
            </a:r>
            <a:r>
              <a:rPr lang="hu-HU" dirty="0" err="1" smtClean="0"/>
              <a:t>logarithmical</a:t>
            </a:r>
            <a:r>
              <a:rPr lang="hu-HU" dirty="0" smtClean="0"/>
              <a:t> </a:t>
            </a:r>
            <a:r>
              <a:rPr lang="hu-HU" dirty="0" err="1" smtClean="0"/>
              <a:t>transform</a:t>
            </a:r>
            <a:r>
              <a:rPr lang="hu-HU" dirty="0" smtClean="0"/>
              <a:t>, </a:t>
            </a:r>
            <a:r>
              <a:rPr lang="hu-HU" dirty="0" err="1" smtClean="0"/>
              <a:t>but</a:t>
            </a:r>
            <a:r>
              <a:rPr lang="hu-HU" dirty="0" smtClean="0"/>
              <a:t> in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cases</a:t>
            </a:r>
            <a:r>
              <a:rPr lang="hu-HU" dirty="0" smtClean="0"/>
              <a:t>, it is </a:t>
            </a:r>
            <a:r>
              <a:rPr lang="hu-HU" dirty="0" err="1" smtClean="0"/>
              <a:t>imposible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transform</a:t>
            </a:r>
            <a:r>
              <a:rPr lang="hu-HU" dirty="0" smtClean="0"/>
              <a:t>. </a:t>
            </a:r>
            <a:r>
              <a:rPr lang="hu-HU" dirty="0" err="1" smtClean="0"/>
              <a:t>When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make</a:t>
            </a:r>
            <a:r>
              <a:rPr lang="hu-HU" baseline="0" dirty="0" smtClean="0"/>
              <a:t> a</a:t>
            </a:r>
            <a:r>
              <a:rPr lang="hu-HU" dirty="0" smtClean="0"/>
              <a:t> </a:t>
            </a:r>
            <a:r>
              <a:rPr lang="hu-HU" dirty="0" err="1" smtClean="0"/>
              <a:t>logarithmical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transformation</a:t>
            </a:r>
            <a:r>
              <a:rPr lang="hu-HU" baseline="0" dirty="0" smtClean="0"/>
              <a:t>, we </a:t>
            </a:r>
            <a:r>
              <a:rPr lang="hu-HU" baseline="0" dirty="0" err="1" smtClean="0"/>
              <a:t>have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deal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difficulty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interpretation</a:t>
            </a:r>
            <a:r>
              <a:rPr lang="hu-HU" baseline="0" dirty="0" smtClean="0"/>
              <a:t>.</a:t>
            </a:r>
            <a:r>
              <a:rPr lang="hu-HU" dirty="0" smtClean="0"/>
              <a:t> </a:t>
            </a:r>
            <a:r>
              <a:rPr lang="hu-HU" dirty="0" err="1" smtClean="0"/>
              <a:t>Later</a:t>
            </a:r>
            <a:r>
              <a:rPr lang="hu-HU" dirty="0" smtClean="0"/>
              <a:t> we </a:t>
            </a:r>
            <a:r>
              <a:rPr lang="hu-HU" dirty="0" err="1" smtClean="0"/>
              <a:t>will</a:t>
            </a:r>
            <a:r>
              <a:rPr lang="hu-HU" dirty="0" smtClean="0"/>
              <a:t> </a:t>
            </a:r>
            <a:r>
              <a:rPr lang="hu-HU" dirty="0" err="1" smtClean="0"/>
              <a:t>see</a:t>
            </a:r>
            <a:r>
              <a:rPr lang="hu-HU" dirty="0" smtClean="0"/>
              <a:t>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trials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asymmetrical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8487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intervall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estimation</a:t>
            </a:r>
            <a:r>
              <a:rPr lang="hu-HU" baseline="0" dirty="0" smtClean="0"/>
              <a:t> is a </a:t>
            </a:r>
            <a:r>
              <a:rPr lang="hu-HU" baseline="0" dirty="0" err="1" smtClean="0"/>
              <a:t>value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range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which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containes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estimate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parameter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pre-fixed </a:t>
            </a:r>
            <a:r>
              <a:rPr lang="hu-HU" baseline="0" dirty="0" err="1" smtClean="0"/>
              <a:t>reliability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which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usually</a:t>
            </a:r>
            <a:r>
              <a:rPr lang="hu-HU" baseline="0" dirty="0" smtClean="0"/>
              <a:t> 95 </a:t>
            </a:r>
            <a:r>
              <a:rPr lang="hu-HU" baseline="0" dirty="0" err="1" smtClean="0"/>
              <a:t>or</a:t>
            </a:r>
            <a:r>
              <a:rPr lang="hu-HU" baseline="0" dirty="0" smtClean="0"/>
              <a:t> 90 percent. It is </a:t>
            </a:r>
            <a:r>
              <a:rPr lang="hu-HU" baseline="0" dirty="0" err="1" smtClean="0"/>
              <a:t>possible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calculate</a:t>
            </a:r>
            <a:r>
              <a:rPr lang="hu-HU" baseline="0" dirty="0" smtClean="0"/>
              <a:t> it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lot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variables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but</a:t>
            </a:r>
            <a:r>
              <a:rPr lang="hu-HU" baseline="0" dirty="0" smtClean="0"/>
              <a:t> most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time</a:t>
            </a:r>
            <a:r>
              <a:rPr lang="hu-HU" baseline="0" dirty="0" smtClean="0"/>
              <a:t>, it is </a:t>
            </a:r>
            <a:r>
              <a:rPr lang="hu-HU" baseline="0" dirty="0" err="1" smtClean="0"/>
              <a:t>calculated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mean</a:t>
            </a:r>
            <a:r>
              <a:rPr lang="hu-HU" baseline="0" dirty="0" smtClean="0"/>
              <a:t>. In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case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mean</a:t>
            </a:r>
            <a:r>
              <a:rPr lang="hu-HU" baseline="0" dirty="0" smtClean="0"/>
              <a:t> is a fixed </a:t>
            </a:r>
            <a:r>
              <a:rPr lang="hu-HU" baseline="0" dirty="0" err="1" smtClean="0"/>
              <a:t>value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end </a:t>
            </a:r>
            <a:r>
              <a:rPr lang="hu-HU" baseline="0" dirty="0" err="1" smtClean="0"/>
              <a:t>points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intervall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come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from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. The 95 percent </a:t>
            </a:r>
            <a:r>
              <a:rPr lang="hu-HU" baseline="0" dirty="0" err="1" smtClean="0"/>
              <a:t>raliability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means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if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take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huge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amount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confidence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intervalls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samples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will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contain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estimate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parameter</a:t>
            </a:r>
            <a:r>
              <a:rPr lang="hu-HU" baseline="0" dirty="0" smtClean="0"/>
              <a:t>, in </a:t>
            </a:r>
            <a:r>
              <a:rPr lang="hu-HU" baseline="0" dirty="0" err="1" smtClean="0"/>
              <a:t>this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mean</a:t>
            </a:r>
            <a:r>
              <a:rPr lang="hu-HU" baseline="0" dirty="0" smtClean="0"/>
              <a:t>, in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95 percent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cases</a:t>
            </a:r>
            <a:r>
              <a:rPr lang="hu-HU" baseline="0" dirty="0" smtClean="0"/>
              <a:t>. Here </a:t>
            </a:r>
            <a:r>
              <a:rPr lang="hu-HU" baseline="0" dirty="0" err="1" smtClean="0"/>
              <a:t>you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see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there</a:t>
            </a:r>
            <a:r>
              <a:rPr lang="hu-HU" baseline="0" dirty="0" smtClean="0"/>
              <a:t> is no overlap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confidence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intervals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so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two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certainly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different</a:t>
            </a:r>
            <a:r>
              <a:rPr lang="hu-HU" baseline="0" dirty="0" smtClean="0"/>
              <a:t>. The </a:t>
            </a:r>
            <a:r>
              <a:rPr lang="hu-HU" baseline="0" dirty="0" err="1" smtClean="0"/>
              <a:t>wildth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confidence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intervall</a:t>
            </a:r>
            <a:r>
              <a:rPr lang="hu-HU" baseline="0" dirty="0" smtClean="0"/>
              <a:t> shows, </a:t>
            </a:r>
            <a:r>
              <a:rPr lang="hu-HU" baseline="0" dirty="0" err="1" smtClean="0"/>
              <a:t>how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precise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So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how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strong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does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represent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population</a:t>
            </a:r>
            <a:r>
              <a:rPr lang="hu-HU" baseline="0" dirty="0" smtClean="0"/>
              <a:t>. We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make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statistical</a:t>
            </a:r>
            <a:r>
              <a:rPr lang="hu-HU" baseline="0" dirty="0" smtClean="0"/>
              <a:t> decision </a:t>
            </a:r>
            <a:r>
              <a:rPr lang="hu-HU" baseline="0" dirty="0" err="1" smtClean="0"/>
              <a:t>based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confidence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intervall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17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aseline="0" dirty="0" smtClean="0"/>
              <a:t>It is important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know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if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smaller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confidence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interval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than</a:t>
            </a:r>
            <a:r>
              <a:rPr lang="hu-HU" baseline="0" dirty="0" smtClean="0"/>
              <a:t> it is more </a:t>
            </a:r>
            <a:r>
              <a:rPr lang="hu-HU" baseline="0" dirty="0" err="1" smtClean="0"/>
              <a:t>accurate</a:t>
            </a:r>
            <a:r>
              <a:rPr lang="hu-HU" baseline="0" dirty="0" smtClean="0"/>
              <a:t>. The </a:t>
            </a:r>
            <a:r>
              <a:rPr lang="hu-HU" baseline="0" dirty="0" err="1" smtClean="0"/>
              <a:t>interval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will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decrease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if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increase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size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But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working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too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high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amount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wasting</a:t>
            </a:r>
            <a:r>
              <a:rPr lang="hu-HU" baseline="0" dirty="0" smtClean="0"/>
              <a:t>. The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size</a:t>
            </a:r>
            <a:r>
              <a:rPr lang="hu-HU" baseline="0" dirty="0" smtClean="0"/>
              <a:t> has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be </a:t>
            </a:r>
            <a:r>
              <a:rPr lang="hu-HU" baseline="0" dirty="0" err="1" smtClean="0"/>
              <a:t>as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big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as</a:t>
            </a:r>
            <a:r>
              <a:rPr lang="hu-HU" baseline="0" dirty="0" smtClean="0"/>
              <a:t> we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just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reach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required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accurate</a:t>
            </a:r>
            <a:r>
              <a:rPr lang="hu-HU" baseline="0" dirty="0" smtClean="0"/>
              <a:t>. I </a:t>
            </a:r>
            <a:r>
              <a:rPr lang="hu-HU" baseline="0" dirty="0" err="1" smtClean="0"/>
              <a:t>will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speak</a:t>
            </a:r>
            <a:r>
              <a:rPr lang="hu-HU" baseline="0" dirty="0" smtClean="0"/>
              <a:t> </a:t>
            </a:r>
            <a:r>
              <a:rPr lang="hu-HU" baseline="0" dirty="0" err="1" smtClean="0"/>
              <a:t>later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about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sample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size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estimation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well</a:t>
            </a:r>
            <a:r>
              <a:rPr lang="hu-HU" baseline="0" dirty="0" smtClean="0"/>
              <a:t>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84B07-6E59-4001-9172-9E6E5AD0DF5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23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0" name="Alcím 2"/>
          <p:cNvSpPr>
            <a:spLocks noGrp="1"/>
          </p:cNvSpPr>
          <p:nvPr>
            <p:ph type="subTitle" idx="16"/>
          </p:nvPr>
        </p:nvSpPr>
        <p:spPr>
          <a:xfrm>
            <a:off x="2496551" y="609396"/>
            <a:ext cx="6480551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13" name="Cím 1"/>
          <p:cNvSpPr>
            <a:spLocks noGrp="1"/>
          </p:cNvSpPr>
          <p:nvPr>
            <p:ph type="ctrTitle"/>
          </p:nvPr>
        </p:nvSpPr>
        <p:spPr>
          <a:xfrm>
            <a:off x="343897" y="1276676"/>
            <a:ext cx="8633205" cy="144847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36644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343897" y="3744183"/>
            <a:ext cx="4211138" cy="2325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8"/>
          </p:nvPr>
        </p:nvSpPr>
        <p:spPr>
          <a:xfrm>
            <a:off x="343897" y="1277132"/>
            <a:ext cx="4211138" cy="2329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Tartalom helye 3"/>
          <p:cNvSpPr>
            <a:spLocks noGrp="1"/>
          </p:cNvSpPr>
          <p:nvPr>
            <p:ph sz="half" idx="2"/>
          </p:nvPr>
        </p:nvSpPr>
        <p:spPr>
          <a:xfrm>
            <a:off x="4765964" y="1277132"/>
            <a:ext cx="4211138" cy="231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A9A6"/>
                </a:solidFill>
              </a:defRPr>
            </a:lvl1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5" name="Tartalom helye 3"/>
          <p:cNvSpPr>
            <a:spLocks noGrp="1"/>
          </p:cNvSpPr>
          <p:nvPr>
            <p:ph sz="half" idx="19"/>
          </p:nvPr>
        </p:nvSpPr>
        <p:spPr>
          <a:xfrm>
            <a:off x="4765964" y="3750335"/>
            <a:ext cx="4211138" cy="231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7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8" name="Alcím 2"/>
          <p:cNvSpPr>
            <a:spLocks noGrp="1"/>
          </p:cNvSpPr>
          <p:nvPr>
            <p:ph type="subTitle" idx="16"/>
          </p:nvPr>
        </p:nvSpPr>
        <p:spPr>
          <a:xfrm>
            <a:off x="2496551" y="609396"/>
            <a:ext cx="6480551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1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20" name="Dia számának helye 5"/>
          <p:cNvSpPr txBox="1">
            <a:spLocks/>
          </p:cNvSpPr>
          <p:nvPr userDrawn="1"/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96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343897" y="3775765"/>
            <a:ext cx="2741837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6"/>
          </p:nvPr>
        </p:nvSpPr>
        <p:spPr>
          <a:xfrm>
            <a:off x="3296797" y="3792737"/>
            <a:ext cx="2731812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7"/>
          </p:nvPr>
        </p:nvSpPr>
        <p:spPr>
          <a:xfrm>
            <a:off x="6239672" y="3784495"/>
            <a:ext cx="273743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Kép helye 2"/>
          <p:cNvSpPr>
            <a:spLocks noGrp="1"/>
          </p:cNvSpPr>
          <p:nvPr>
            <p:ph type="pic" idx="19"/>
          </p:nvPr>
        </p:nvSpPr>
        <p:spPr>
          <a:xfrm>
            <a:off x="3296797" y="1283095"/>
            <a:ext cx="2731812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7" name="Kép helye 2"/>
          <p:cNvSpPr>
            <a:spLocks noGrp="1"/>
          </p:cNvSpPr>
          <p:nvPr>
            <p:ph type="pic" idx="20"/>
          </p:nvPr>
        </p:nvSpPr>
        <p:spPr>
          <a:xfrm>
            <a:off x="338280" y="1283095"/>
            <a:ext cx="2741836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8" name="Tartalom helye 3"/>
          <p:cNvSpPr>
            <a:spLocks noGrp="1"/>
          </p:cNvSpPr>
          <p:nvPr>
            <p:ph sz="half" idx="21"/>
          </p:nvPr>
        </p:nvSpPr>
        <p:spPr>
          <a:xfrm>
            <a:off x="6245290" y="1281344"/>
            <a:ext cx="2731812" cy="22329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5A9A6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9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20" name="Alcím 2"/>
          <p:cNvSpPr>
            <a:spLocks noGrp="1"/>
          </p:cNvSpPr>
          <p:nvPr>
            <p:ph type="subTitle" idx="22"/>
          </p:nvPr>
        </p:nvSpPr>
        <p:spPr>
          <a:xfrm>
            <a:off x="2496551" y="609396"/>
            <a:ext cx="6480551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2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2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520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74658" y="1329028"/>
            <a:ext cx="8644689" cy="4618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12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03002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58778" y="1816768"/>
            <a:ext cx="10074443" cy="422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A9A6"/>
                </a:solidFill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Dátum helye 3"/>
          <p:cNvSpPr>
            <a:spLocks noGrp="1"/>
          </p:cNvSpPr>
          <p:nvPr>
            <p:ph type="dt" sz="half" idx="11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0" name="Élőláb helye 4"/>
          <p:cNvSpPr>
            <a:spLocks noGrp="1"/>
          </p:cNvSpPr>
          <p:nvPr>
            <p:ph type="ftr" sz="quarter" idx="12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3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4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8" name="Alcím 2"/>
          <p:cNvSpPr>
            <a:spLocks noGrp="1"/>
          </p:cNvSpPr>
          <p:nvPr>
            <p:ph type="subTitle" idx="15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6019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2762" y="1514971"/>
            <a:ext cx="10088479" cy="262489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52762" y="4421605"/>
            <a:ext cx="10088479" cy="1618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424A5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6765D25C-CCBC-43AC-AEB2-5ECA4BD0AFEE}" type="datetimeFigureOut">
              <a:rPr lang="hu-HU" smtClean="0">
                <a:solidFill>
                  <a:prstClr val="black"/>
                </a:solidFill>
              </a:rPr>
              <a:pPr/>
              <a:t>2019. 10. 07.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D004CE88-95FF-42B0-9C3C-B7F47A8B1CAC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Alcím 2"/>
          <p:cNvSpPr>
            <a:spLocks noGrp="1"/>
          </p:cNvSpPr>
          <p:nvPr>
            <p:ph type="subTitle" idx="14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93373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58778" y="2352173"/>
            <a:ext cx="4961021" cy="3687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2352173"/>
            <a:ext cx="4969042" cy="3687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3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5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5" name="Cím 1"/>
          <p:cNvSpPr txBox="1">
            <a:spLocks/>
          </p:cNvSpPr>
          <p:nvPr userDrawn="1"/>
        </p:nvSpPr>
        <p:spPr>
          <a:xfrm>
            <a:off x="1056000" y="1601203"/>
            <a:ext cx="10080000" cy="469233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Alcím 2"/>
          <p:cNvSpPr>
            <a:spLocks noGrp="1"/>
          </p:cNvSpPr>
          <p:nvPr>
            <p:ph type="subTitle" idx="16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37046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4795" y="1449805"/>
            <a:ext cx="4931192" cy="6433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64001" y="2261937"/>
            <a:ext cx="4932780" cy="37779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449805"/>
            <a:ext cx="4969042" cy="6433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261938"/>
            <a:ext cx="4969042" cy="37779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4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Alcím 2"/>
          <p:cNvSpPr>
            <a:spLocks noGrp="1"/>
          </p:cNvSpPr>
          <p:nvPr>
            <p:ph type="subTitle" idx="15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73374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9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5"/>
          </p:nvPr>
        </p:nvSpPr>
        <p:spPr>
          <a:xfrm>
            <a:off x="2496550" y="3854209"/>
            <a:ext cx="3513224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6"/>
          </p:nvPr>
        </p:nvSpPr>
        <p:spPr>
          <a:xfrm>
            <a:off x="6187778" y="1400201"/>
            <a:ext cx="3516690" cy="223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7"/>
          </p:nvPr>
        </p:nvSpPr>
        <p:spPr>
          <a:xfrm>
            <a:off x="2496550" y="1400201"/>
            <a:ext cx="3513223" cy="2232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8"/>
          </p:nvPr>
        </p:nvSpPr>
        <p:spPr>
          <a:xfrm>
            <a:off x="6187778" y="3859893"/>
            <a:ext cx="351669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7867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0" name="Kép helye 2"/>
          <p:cNvSpPr>
            <a:spLocks noGrp="1"/>
          </p:cNvSpPr>
          <p:nvPr>
            <p:ph type="pic" idx="16"/>
          </p:nvPr>
        </p:nvSpPr>
        <p:spPr>
          <a:xfrm>
            <a:off x="6187778" y="1460907"/>
            <a:ext cx="3516690" cy="223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8"/>
          </p:nvPr>
        </p:nvSpPr>
        <p:spPr>
          <a:xfrm>
            <a:off x="6187778" y="3890246"/>
            <a:ext cx="351669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2496552" y="3890246"/>
            <a:ext cx="3513222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Tartalom helye 3"/>
          <p:cNvSpPr>
            <a:spLocks noGrp="1"/>
          </p:cNvSpPr>
          <p:nvPr>
            <p:ph sz="half" idx="2"/>
          </p:nvPr>
        </p:nvSpPr>
        <p:spPr>
          <a:xfrm>
            <a:off x="2496551" y="1460907"/>
            <a:ext cx="3504114" cy="22329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5A9A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4114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8778" y="1546057"/>
            <a:ext cx="4957011" cy="800100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93797" y="1546057"/>
            <a:ext cx="4944979" cy="450834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58778" y="2613340"/>
            <a:ext cx="4957011" cy="3435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0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Alcím 2"/>
          <p:cNvSpPr>
            <a:spLocks noGrp="1"/>
          </p:cNvSpPr>
          <p:nvPr>
            <p:ph type="subTitle" idx="14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8537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3897" y="1307951"/>
            <a:ext cx="8633850" cy="4682837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5A9A6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4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Alcím 2"/>
          <p:cNvSpPr>
            <a:spLocks noGrp="1"/>
          </p:cNvSpPr>
          <p:nvPr>
            <p:ph type="subTitle" idx="16"/>
          </p:nvPr>
        </p:nvSpPr>
        <p:spPr>
          <a:xfrm>
            <a:off x="2496552" y="609396"/>
            <a:ext cx="6481194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4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5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856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0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1058779" y="1735778"/>
            <a:ext cx="4099451" cy="110118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Kép helye 2"/>
          <p:cNvSpPr>
            <a:spLocks noGrp="1"/>
          </p:cNvSpPr>
          <p:nvPr>
            <p:ph type="pic" idx="19"/>
          </p:nvPr>
        </p:nvSpPr>
        <p:spPr>
          <a:xfrm>
            <a:off x="8267463" y="1735778"/>
            <a:ext cx="2871313" cy="2099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5" name="Kép helye 2"/>
          <p:cNvSpPr>
            <a:spLocks noGrp="1"/>
          </p:cNvSpPr>
          <p:nvPr>
            <p:ph type="pic" idx="20"/>
          </p:nvPr>
        </p:nvSpPr>
        <p:spPr>
          <a:xfrm>
            <a:off x="8285283" y="4017767"/>
            <a:ext cx="2853493" cy="2120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Kép helye 2"/>
          <p:cNvSpPr>
            <a:spLocks noGrp="1"/>
          </p:cNvSpPr>
          <p:nvPr>
            <p:ph type="pic" idx="21"/>
          </p:nvPr>
        </p:nvSpPr>
        <p:spPr>
          <a:xfrm>
            <a:off x="5272295" y="4017766"/>
            <a:ext cx="2881105" cy="2120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7" name="Kép helye 2"/>
          <p:cNvSpPr>
            <a:spLocks noGrp="1"/>
          </p:cNvSpPr>
          <p:nvPr>
            <p:ph type="pic" idx="22"/>
          </p:nvPr>
        </p:nvSpPr>
        <p:spPr>
          <a:xfrm>
            <a:off x="5272294" y="1735777"/>
            <a:ext cx="2881105" cy="2099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8" name="Szöveg helye 3"/>
          <p:cNvSpPr>
            <a:spLocks noGrp="1"/>
          </p:cNvSpPr>
          <p:nvPr>
            <p:ph type="body" sz="half" idx="2"/>
          </p:nvPr>
        </p:nvSpPr>
        <p:spPr>
          <a:xfrm>
            <a:off x="1048987" y="3019944"/>
            <a:ext cx="4109243" cy="31186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9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72498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9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1076994" y="3628983"/>
            <a:ext cx="2364208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8"/>
          </p:nvPr>
        </p:nvSpPr>
        <p:spPr>
          <a:xfrm>
            <a:off x="8740943" y="3637504"/>
            <a:ext cx="2397834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Tartalom helye 3"/>
          <p:cNvSpPr>
            <a:spLocks noGrp="1"/>
          </p:cNvSpPr>
          <p:nvPr>
            <p:ph sz="half" idx="2"/>
          </p:nvPr>
        </p:nvSpPr>
        <p:spPr>
          <a:xfrm>
            <a:off x="1076994" y="1658229"/>
            <a:ext cx="4894390" cy="177077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5A9A6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Tartalom helye 3"/>
          <p:cNvSpPr>
            <a:spLocks noGrp="1"/>
          </p:cNvSpPr>
          <p:nvPr>
            <p:ph sz="half" idx="19"/>
          </p:nvPr>
        </p:nvSpPr>
        <p:spPr>
          <a:xfrm>
            <a:off x="6205996" y="1658229"/>
            <a:ext cx="4932780" cy="177077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7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18" name="Kép helye 2"/>
          <p:cNvSpPr>
            <a:spLocks noGrp="1"/>
          </p:cNvSpPr>
          <p:nvPr>
            <p:ph type="pic" idx="20"/>
          </p:nvPr>
        </p:nvSpPr>
        <p:spPr>
          <a:xfrm>
            <a:off x="6205996" y="3637504"/>
            <a:ext cx="2402599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9" name="Kép helye 2"/>
          <p:cNvSpPr>
            <a:spLocks noGrp="1"/>
          </p:cNvSpPr>
          <p:nvPr>
            <p:ph type="pic" idx="21"/>
          </p:nvPr>
        </p:nvSpPr>
        <p:spPr>
          <a:xfrm>
            <a:off x="3573550" y="3628983"/>
            <a:ext cx="2397834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3563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9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1058776" y="3982948"/>
            <a:ext cx="287555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7"/>
          </p:nvPr>
        </p:nvSpPr>
        <p:spPr>
          <a:xfrm>
            <a:off x="8257674" y="3982948"/>
            <a:ext cx="2855498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Kép helye 2"/>
          <p:cNvSpPr>
            <a:spLocks noGrp="1"/>
          </p:cNvSpPr>
          <p:nvPr>
            <p:ph type="pic" idx="19"/>
          </p:nvPr>
        </p:nvSpPr>
        <p:spPr>
          <a:xfrm>
            <a:off x="8283278" y="1644307"/>
            <a:ext cx="2855498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7" name="Kép helye 2"/>
          <p:cNvSpPr>
            <a:spLocks noGrp="1"/>
          </p:cNvSpPr>
          <p:nvPr>
            <p:ph type="pic" idx="20"/>
          </p:nvPr>
        </p:nvSpPr>
        <p:spPr>
          <a:xfrm>
            <a:off x="1058776" y="1644307"/>
            <a:ext cx="287555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8" name="Tartalom helye 3"/>
          <p:cNvSpPr>
            <a:spLocks noGrp="1"/>
          </p:cNvSpPr>
          <p:nvPr>
            <p:ph sz="half" idx="21"/>
          </p:nvPr>
        </p:nvSpPr>
        <p:spPr>
          <a:xfrm>
            <a:off x="4038600" y="1652319"/>
            <a:ext cx="4114800" cy="45705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A9A6"/>
                </a:solidFill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9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87861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 txBox="1">
            <a:spLocks noGrp="1"/>
          </p:cNvSpPr>
          <p:nvPr>
            <p:ph type="sldNum" sz="quarter" idx="8"/>
          </p:nvPr>
        </p:nvSpPr>
        <p:spPr>
          <a:xfrm>
            <a:off x="343796" y="6321603"/>
            <a:ext cx="2152442" cy="2631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5072932F-22F9-4AE4-9607-2E6A00E776E7}" type="slidenum">
              <a:t>‹#›</a:t>
            </a:fld>
            <a:endParaRPr lang="en-US"/>
          </a:p>
        </p:txBody>
      </p:sp>
      <p:sp>
        <p:nvSpPr>
          <p:cNvPr id="3" name="Élőláb helye 2"/>
          <p:cNvSpPr txBox="1">
            <a:spLocks noGrp="1"/>
          </p:cNvSpPr>
          <p:nvPr>
            <p:ph type="ftr" sz="quarter" idx="9"/>
          </p:nvPr>
        </p:nvSpPr>
        <p:spPr>
          <a:xfrm>
            <a:off x="2576879" y="6321603"/>
            <a:ext cx="4349883" cy="2591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Dátum helye 3"/>
          <p:cNvSpPr txBox="1">
            <a:spLocks noGrp="1"/>
          </p:cNvSpPr>
          <p:nvPr>
            <p:ph type="dt" sz="half" idx="7"/>
          </p:nvPr>
        </p:nvSpPr>
        <p:spPr>
          <a:xfrm>
            <a:off x="7012076" y="6321603"/>
            <a:ext cx="2152442" cy="2591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fld id="{1D7E7F05-303C-4213-9A5E-95A9238316C3}" type="datetime1">
              <a:rPr lang="en-US"/>
              <a:pPr lvl="0"/>
              <a:t>10/7/2019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74658" y="1329028"/>
            <a:ext cx="8644689" cy="4618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12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961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3898" y="1275348"/>
            <a:ext cx="8640775" cy="2881563"/>
          </a:xfrm>
          <a:prstGeom prst="rect">
            <a:avLst/>
          </a:prstGeom>
        </p:spPr>
        <p:txBody>
          <a:bodyPr anchor="b"/>
          <a:lstStyle>
            <a:lvl1pPr algn="r">
              <a:defRPr sz="6000">
                <a:solidFill>
                  <a:srgbClr val="15A9A6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43898" y="4421605"/>
            <a:ext cx="8640775" cy="1535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Alcím 2"/>
          <p:cNvSpPr>
            <a:spLocks noGrp="1"/>
          </p:cNvSpPr>
          <p:nvPr>
            <p:ph type="subTitle" idx="16"/>
          </p:nvPr>
        </p:nvSpPr>
        <p:spPr>
          <a:xfrm>
            <a:off x="2496552" y="609396"/>
            <a:ext cx="6488122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12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3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5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330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ép helye 2"/>
          <p:cNvSpPr>
            <a:spLocks noGrp="1"/>
          </p:cNvSpPr>
          <p:nvPr>
            <p:ph type="pic" idx="15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5" name="Tartalom helye 2"/>
          <p:cNvSpPr>
            <a:spLocks noGrp="1"/>
          </p:cNvSpPr>
          <p:nvPr>
            <p:ph sz="half" idx="1"/>
          </p:nvPr>
        </p:nvSpPr>
        <p:spPr>
          <a:xfrm>
            <a:off x="343897" y="1924324"/>
            <a:ext cx="4304303" cy="4019276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6" name="Tartalom helye 3"/>
          <p:cNvSpPr>
            <a:spLocks noGrp="1"/>
          </p:cNvSpPr>
          <p:nvPr>
            <p:ph sz="half" idx="2"/>
          </p:nvPr>
        </p:nvSpPr>
        <p:spPr>
          <a:xfrm>
            <a:off x="4867405" y="1937450"/>
            <a:ext cx="4109697" cy="401854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7" name="Cím 1"/>
          <p:cNvSpPr txBox="1">
            <a:spLocks/>
          </p:cNvSpPr>
          <p:nvPr userDrawn="1"/>
        </p:nvSpPr>
        <p:spPr>
          <a:xfrm>
            <a:off x="343897" y="1276676"/>
            <a:ext cx="8827811" cy="461887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2" name="Alcím 2"/>
          <p:cNvSpPr>
            <a:spLocks noGrp="1"/>
          </p:cNvSpPr>
          <p:nvPr>
            <p:ph type="subTitle" idx="16"/>
          </p:nvPr>
        </p:nvSpPr>
        <p:spPr>
          <a:xfrm>
            <a:off x="2496551" y="609396"/>
            <a:ext cx="6480551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1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010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860478" y="1273328"/>
            <a:ext cx="4124196" cy="918146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43897" y="2382937"/>
            <a:ext cx="4308269" cy="365071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340936" y="1273328"/>
            <a:ext cx="4311230" cy="918146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860478" y="2382937"/>
            <a:ext cx="4124196" cy="365071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4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7" name="Alcím 2"/>
          <p:cNvSpPr>
            <a:spLocks noGrp="1"/>
          </p:cNvSpPr>
          <p:nvPr>
            <p:ph type="subTitle" idx="16"/>
          </p:nvPr>
        </p:nvSpPr>
        <p:spPr>
          <a:xfrm>
            <a:off x="2496552" y="609396"/>
            <a:ext cx="6488122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1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8248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5"/>
          </p:nvPr>
        </p:nvSpPr>
        <p:spPr>
          <a:xfrm>
            <a:off x="343898" y="3705726"/>
            <a:ext cx="4248886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6"/>
          </p:nvPr>
        </p:nvSpPr>
        <p:spPr>
          <a:xfrm>
            <a:off x="343896" y="1285098"/>
            <a:ext cx="4248887" cy="223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7"/>
          </p:nvPr>
        </p:nvSpPr>
        <p:spPr>
          <a:xfrm>
            <a:off x="4765964" y="1290073"/>
            <a:ext cx="4211138" cy="2232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8"/>
          </p:nvPr>
        </p:nvSpPr>
        <p:spPr>
          <a:xfrm>
            <a:off x="4765964" y="3705726"/>
            <a:ext cx="4211138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7" name="Alcím 2"/>
          <p:cNvSpPr>
            <a:spLocks noGrp="1"/>
          </p:cNvSpPr>
          <p:nvPr>
            <p:ph type="subTitle" idx="19"/>
          </p:nvPr>
        </p:nvSpPr>
        <p:spPr>
          <a:xfrm>
            <a:off x="2496552" y="609396"/>
            <a:ext cx="6481194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1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084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Tartalom helye 3"/>
          <p:cNvSpPr>
            <a:spLocks noGrp="1"/>
          </p:cNvSpPr>
          <p:nvPr>
            <p:ph sz="half" idx="2"/>
          </p:nvPr>
        </p:nvSpPr>
        <p:spPr>
          <a:xfrm>
            <a:off x="4756568" y="1285098"/>
            <a:ext cx="4248887" cy="2232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A9A6"/>
                </a:solidFill>
              </a:defRPr>
            </a:lvl1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5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6" name="Alcím 2"/>
          <p:cNvSpPr>
            <a:spLocks noGrp="1"/>
          </p:cNvSpPr>
          <p:nvPr>
            <p:ph type="subTitle" idx="19"/>
          </p:nvPr>
        </p:nvSpPr>
        <p:spPr>
          <a:xfrm>
            <a:off x="2496552" y="609396"/>
            <a:ext cx="6508904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1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8" name="Kép helye 2"/>
          <p:cNvSpPr>
            <a:spLocks noGrp="1"/>
          </p:cNvSpPr>
          <p:nvPr>
            <p:ph type="pic" idx="16"/>
          </p:nvPr>
        </p:nvSpPr>
        <p:spPr>
          <a:xfrm>
            <a:off x="343896" y="1285098"/>
            <a:ext cx="4248887" cy="223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9" name="Kép helye 2"/>
          <p:cNvSpPr>
            <a:spLocks noGrp="1"/>
          </p:cNvSpPr>
          <p:nvPr>
            <p:ph type="pic" idx="15"/>
          </p:nvPr>
        </p:nvSpPr>
        <p:spPr>
          <a:xfrm>
            <a:off x="343898" y="3705726"/>
            <a:ext cx="4248886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0" name="Kép helye 2"/>
          <p:cNvSpPr>
            <a:spLocks noGrp="1"/>
          </p:cNvSpPr>
          <p:nvPr>
            <p:ph type="pic" idx="20"/>
          </p:nvPr>
        </p:nvSpPr>
        <p:spPr>
          <a:xfrm>
            <a:off x="4756568" y="3707730"/>
            <a:ext cx="4248887" cy="223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1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145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3896" y="1302325"/>
            <a:ext cx="4234119" cy="1112113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94584" y="1302325"/>
            <a:ext cx="4182518" cy="469408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43895" y="2729133"/>
            <a:ext cx="4234119" cy="326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8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Alcím 2"/>
          <p:cNvSpPr>
            <a:spLocks noGrp="1"/>
          </p:cNvSpPr>
          <p:nvPr>
            <p:ph type="subTitle" idx="16"/>
          </p:nvPr>
        </p:nvSpPr>
        <p:spPr>
          <a:xfrm>
            <a:off x="2496551" y="609396"/>
            <a:ext cx="6480551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1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6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1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212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343897" y="1269332"/>
            <a:ext cx="4134849" cy="1065837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9"/>
          </p:nvPr>
        </p:nvSpPr>
        <p:spPr>
          <a:xfrm>
            <a:off x="6911881" y="1270010"/>
            <a:ext cx="2065221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5" name="Kép helye 2"/>
          <p:cNvSpPr>
            <a:spLocks noGrp="1"/>
          </p:cNvSpPr>
          <p:nvPr>
            <p:ph type="pic" idx="20"/>
          </p:nvPr>
        </p:nvSpPr>
        <p:spPr>
          <a:xfrm>
            <a:off x="6935355" y="3723522"/>
            <a:ext cx="2041747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Kép helye 2"/>
          <p:cNvSpPr>
            <a:spLocks noGrp="1"/>
          </p:cNvSpPr>
          <p:nvPr>
            <p:ph type="pic" idx="21"/>
          </p:nvPr>
        </p:nvSpPr>
        <p:spPr>
          <a:xfrm>
            <a:off x="4662703" y="3723522"/>
            <a:ext cx="2088694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7" name="Kép helye 2"/>
          <p:cNvSpPr>
            <a:spLocks noGrp="1"/>
          </p:cNvSpPr>
          <p:nvPr>
            <p:ph type="pic" idx="22"/>
          </p:nvPr>
        </p:nvSpPr>
        <p:spPr>
          <a:xfrm>
            <a:off x="4639227" y="1270010"/>
            <a:ext cx="211217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8" name="Szöveg helye 3"/>
          <p:cNvSpPr>
            <a:spLocks noGrp="1"/>
          </p:cNvSpPr>
          <p:nvPr>
            <p:ph type="body" sz="half" idx="2"/>
          </p:nvPr>
        </p:nvSpPr>
        <p:spPr>
          <a:xfrm>
            <a:off x="343896" y="2534401"/>
            <a:ext cx="4134849" cy="3429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  <p:sp>
        <p:nvSpPr>
          <p:cNvPr id="20" name="Dátum helye 3"/>
          <p:cNvSpPr>
            <a:spLocks noGrp="1"/>
          </p:cNvSpPr>
          <p:nvPr>
            <p:ph type="dt" sz="half" idx="10"/>
          </p:nvPr>
        </p:nvSpPr>
        <p:spPr>
          <a:xfrm>
            <a:off x="343897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2019. 10. 07.</a:t>
            </a:fld>
            <a:endParaRPr lang="hu-HU" dirty="0"/>
          </a:p>
        </p:txBody>
      </p:sp>
      <p:sp>
        <p:nvSpPr>
          <p:cNvPr id="21" name="Alcím 2"/>
          <p:cNvSpPr>
            <a:spLocks noGrp="1"/>
          </p:cNvSpPr>
          <p:nvPr>
            <p:ph type="subTitle" idx="16"/>
          </p:nvPr>
        </p:nvSpPr>
        <p:spPr>
          <a:xfrm>
            <a:off x="2496551" y="609396"/>
            <a:ext cx="6480551" cy="3782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22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53145" y="6311109"/>
            <a:ext cx="4019117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23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23364" y="6311109"/>
            <a:ext cx="2153738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3062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 userDrawn="1"/>
        </p:nvSpPr>
        <p:spPr>
          <a:xfrm>
            <a:off x="9691254" y="0"/>
            <a:ext cx="2500745" cy="6858000"/>
          </a:xfrm>
          <a:prstGeom prst="rect">
            <a:avLst/>
          </a:prstGeom>
          <a:solidFill>
            <a:srgbClr val="0C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12" y="204805"/>
            <a:ext cx="1870910" cy="974288"/>
          </a:xfrm>
          <a:prstGeom prst="rect">
            <a:avLst/>
          </a:prstGeom>
        </p:spPr>
      </p:pic>
      <p:sp>
        <p:nvSpPr>
          <p:cNvPr id="15" name="Téglalap 14"/>
          <p:cNvSpPr/>
          <p:nvPr userDrawn="1"/>
        </p:nvSpPr>
        <p:spPr>
          <a:xfrm rot="-1620000">
            <a:off x="11863830" y="2225233"/>
            <a:ext cx="1646106" cy="1638154"/>
          </a:xfrm>
          <a:prstGeom prst="rect">
            <a:avLst/>
          </a:prstGeom>
          <a:solidFill>
            <a:srgbClr val="E50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 userDrawn="1"/>
        </p:nvSpPr>
        <p:spPr>
          <a:xfrm rot="1620000">
            <a:off x="10341402" y="5882843"/>
            <a:ext cx="268388" cy="256768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 userDrawn="1"/>
        </p:nvSpPr>
        <p:spPr>
          <a:xfrm rot="1620000">
            <a:off x="9977080" y="6358411"/>
            <a:ext cx="997030" cy="999178"/>
          </a:xfrm>
          <a:prstGeom prst="rect">
            <a:avLst/>
          </a:prstGeom>
          <a:solidFill>
            <a:srgbClr val="AD0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822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 userDrawn="1"/>
        </p:nvSpPr>
        <p:spPr>
          <a:xfrm>
            <a:off x="0" y="0"/>
            <a:ext cx="12192000" cy="1269331"/>
          </a:xfrm>
          <a:prstGeom prst="rect">
            <a:avLst/>
          </a:prstGeom>
          <a:solidFill>
            <a:srgbClr val="0C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755" y="193964"/>
            <a:ext cx="1901292" cy="988592"/>
          </a:xfrm>
          <a:prstGeom prst="rect">
            <a:avLst/>
          </a:prstGeom>
        </p:spPr>
      </p:pic>
      <p:sp>
        <p:nvSpPr>
          <p:cNvPr id="12" name="Téglalap 11"/>
          <p:cNvSpPr/>
          <p:nvPr userDrawn="1"/>
        </p:nvSpPr>
        <p:spPr>
          <a:xfrm rot="-1620000">
            <a:off x="-993190" y="2266796"/>
            <a:ext cx="1646106" cy="1638154"/>
          </a:xfrm>
          <a:prstGeom prst="rect">
            <a:avLst/>
          </a:prstGeom>
          <a:solidFill>
            <a:srgbClr val="E50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3" name="Téglalap 12"/>
          <p:cNvSpPr/>
          <p:nvPr userDrawn="1"/>
        </p:nvSpPr>
        <p:spPr>
          <a:xfrm rot="1620000">
            <a:off x="9958120" y="6358411"/>
            <a:ext cx="997030" cy="999178"/>
          </a:xfrm>
          <a:prstGeom prst="rect">
            <a:avLst/>
          </a:prstGeom>
          <a:solidFill>
            <a:srgbClr val="AD0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4" name="Téglalap 13"/>
          <p:cNvSpPr/>
          <p:nvPr userDrawn="1"/>
        </p:nvSpPr>
        <p:spPr>
          <a:xfrm rot="1620000">
            <a:off x="-557987" y="4733336"/>
            <a:ext cx="775700" cy="742117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Téglalap 14"/>
          <p:cNvSpPr/>
          <p:nvPr userDrawn="1"/>
        </p:nvSpPr>
        <p:spPr>
          <a:xfrm rot="1620000">
            <a:off x="2658255" y="-669587"/>
            <a:ext cx="896567" cy="927612"/>
          </a:xfrm>
          <a:prstGeom prst="rect">
            <a:avLst/>
          </a:prstGeom>
          <a:solidFill>
            <a:srgbClr val="15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4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2" r:id="rId1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26.jpeg"/><Relationship Id="rId4" Type="http://schemas.openxmlformats.org/officeDocument/2006/relationships/hyperlink" Target="https://doi.org/10.1016/S0140-6736(02)07283-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doi.org/10.1016/S0140-6736(02)07283-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hyperlink" Target="https://doi.org/10.1016/S0140-6736(02)07283-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hyperlink" Target="https://doi.org/10.1016/S0140-6736(02)07283-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6.jpeg"/><Relationship Id="rId5" Type="http://schemas.openxmlformats.org/officeDocument/2006/relationships/image" Target="../media/image31.png"/><Relationship Id="rId4" Type="http://schemas.openxmlformats.org/officeDocument/2006/relationships/hyperlink" Target="https://doi.org/10.1016/S0140-6736(02)07283-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41.jpeg"/><Relationship Id="rId4" Type="http://schemas.openxmlformats.org/officeDocument/2006/relationships/hyperlink" Target="https://doi.org/10.1016/S0140-6736(02)07283-5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"/>
          <p:cNvSpPr txBox="1">
            <a:spLocks/>
          </p:cNvSpPr>
          <p:nvPr/>
        </p:nvSpPr>
        <p:spPr>
          <a:xfrm>
            <a:off x="955969" y="2393003"/>
            <a:ext cx="7075593" cy="121072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800" b="1" dirty="0" err="1" smtClean="0">
                <a:solidFill>
                  <a:srgbClr val="0C5C65"/>
                </a:solidFill>
              </a:rPr>
              <a:t>Descriptive</a:t>
            </a:r>
            <a:r>
              <a:rPr lang="hu-HU" sz="4800" b="1" dirty="0" smtClean="0">
                <a:solidFill>
                  <a:srgbClr val="0C5C65"/>
                </a:solidFill>
              </a:rPr>
              <a:t> </a:t>
            </a:r>
            <a:r>
              <a:rPr lang="hu-HU" sz="4800" b="1" dirty="0" err="1" smtClean="0">
                <a:solidFill>
                  <a:srgbClr val="0C5C65"/>
                </a:solidFill>
              </a:rPr>
              <a:t>statistics</a:t>
            </a:r>
            <a:endParaRPr lang="hu-HU" sz="4800" b="1" dirty="0" smtClean="0">
              <a:solidFill>
                <a:srgbClr val="0C5C65"/>
              </a:solidFill>
            </a:endParaRPr>
          </a:p>
        </p:txBody>
      </p:sp>
      <p:sp>
        <p:nvSpPr>
          <p:cNvPr id="13" name="Alcím 6"/>
          <p:cNvSpPr txBox="1">
            <a:spLocks/>
          </p:cNvSpPr>
          <p:nvPr/>
        </p:nvSpPr>
        <p:spPr>
          <a:xfrm>
            <a:off x="3136005" y="4234553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4400" b="1" dirty="0" smtClean="0">
                <a:solidFill>
                  <a:srgbClr val="C00000"/>
                </a:solidFill>
              </a:rPr>
              <a:t>Dávid Németh</a:t>
            </a:r>
          </a:p>
        </p:txBody>
      </p:sp>
      <p:sp>
        <p:nvSpPr>
          <p:cNvPr id="7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74" y="1628476"/>
            <a:ext cx="3201790" cy="197525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35935" y="5789502"/>
            <a:ext cx="3444949" cy="106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i="1" dirty="0" err="1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Clinical</a:t>
            </a:r>
            <a:r>
              <a:rPr lang="hu-HU" b="1" i="1" dirty="0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Trial</a:t>
            </a:r>
            <a:r>
              <a:rPr lang="hu-HU" b="1" i="1" dirty="0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  <a:endParaRPr lang="hu-HU" b="1" i="1" dirty="0">
              <a:solidFill>
                <a:srgbClr val="15A9A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200" b="1" i="1" dirty="0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Pécs, 2019.09.02.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68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5" y="2502412"/>
            <a:ext cx="5983239" cy="299162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1858297" y="1622323"/>
            <a:ext cx="3451122" cy="722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946787" y="1691270"/>
            <a:ext cx="336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Boxplot</a:t>
            </a:r>
            <a:endParaRPr lang="hu-HU" sz="32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7644581" y="1622323"/>
            <a:ext cx="3451122" cy="7226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7733071" y="1691270"/>
            <a:ext cx="336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Mean</a:t>
            </a:r>
            <a:r>
              <a:rPr lang="hu-HU" sz="3200" dirty="0" smtClean="0"/>
              <a:t> - bar </a:t>
            </a:r>
            <a:r>
              <a:rPr lang="hu-HU" sz="3200" dirty="0" err="1" smtClean="0"/>
              <a:t>chart</a:t>
            </a:r>
            <a:endParaRPr lang="hu-HU" sz="32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27" y="2502412"/>
            <a:ext cx="4690029" cy="374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/>
          <a:stretch/>
        </p:blipFill>
        <p:spPr>
          <a:xfrm>
            <a:off x="2677523" y="2286001"/>
            <a:ext cx="7091167" cy="4271058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3358836" y="1342403"/>
            <a:ext cx="5519693" cy="79611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3358836" y="1386516"/>
            <a:ext cx="5475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err="1" smtClean="0"/>
              <a:t>Stick</a:t>
            </a:r>
            <a:r>
              <a:rPr lang="hu-HU" sz="4000" dirty="0" smtClean="0"/>
              <a:t> diagram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42068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20202" r="36616" b="3479"/>
          <a:stretch/>
        </p:blipFill>
        <p:spPr>
          <a:xfrm>
            <a:off x="812800" y="1397000"/>
            <a:ext cx="5803910" cy="4163142"/>
          </a:xfrm>
          <a:prstGeom prst="rect">
            <a:avLst/>
          </a:prstGeom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26" y="1397000"/>
            <a:ext cx="4485866" cy="41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4" y="4350818"/>
            <a:ext cx="3613014" cy="203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58" y="4982427"/>
            <a:ext cx="1521491" cy="79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20" y="4950837"/>
            <a:ext cx="1173401" cy="944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92" y="4638617"/>
            <a:ext cx="2248915" cy="13824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0508" y="2653419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15A9A6"/>
                </a:solidFill>
              </a:rPr>
              <a:t>Thank you </a:t>
            </a:r>
            <a:r>
              <a:rPr lang="hu-HU" sz="4000" dirty="0" err="1" smtClean="0">
                <a:solidFill>
                  <a:srgbClr val="15A9A6"/>
                </a:solidFill>
              </a:rPr>
              <a:t>for</a:t>
            </a:r>
            <a:r>
              <a:rPr lang="hu-HU" sz="4000" dirty="0" smtClean="0">
                <a:solidFill>
                  <a:srgbClr val="15A9A6"/>
                </a:solidFill>
              </a:rPr>
              <a:t> </a:t>
            </a:r>
            <a:r>
              <a:rPr lang="hu-HU" sz="4000" dirty="0" err="1" smtClean="0">
                <a:solidFill>
                  <a:srgbClr val="15A9A6"/>
                </a:solidFill>
              </a:rPr>
              <a:t>your</a:t>
            </a:r>
            <a:r>
              <a:rPr lang="hu-HU" sz="4000" dirty="0" smtClean="0">
                <a:solidFill>
                  <a:srgbClr val="15A9A6"/>
                </a:solidFill>
              </a:rPr>
              <a:t> attention!</a:t>
            </a:r>
            <a:endParaRPr lang="en-US" sz="4000" dirty="0">
              <a:solidFill>
                <a:srgbClr val="15A9A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3833399">
            <a:off x="2702" y="2468753"/>
            <a:ext cx="166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t</a:t>
            </a:r>
            <a:r>
              <a:rPr lang="hu-HU" b="1" dirty="0" smtClean="0">
                <a:solidFill>
                  <a:srgbClr val="FF0000"/>
                </a:solidFill>
              </a:rPr>
              <a:t>m-centre.org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Alcím 2"/>
          <p:cNvSpPr>
            <a:spLocks noGrp="1"/>
          </p:cNvSpPr>
          <p:nvPr>
            <p:ph type="subTitle" idx="1"/>
          </p:nvPr>
        </p:nvSpPr>
        <p:spPr>
          <a:xfrm>
            <a:off x="3358836" y="117694"/>
            <a:ext cx="6409854" cy="122470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b="1" dirty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63" y="1501892"/>
            <a:ext cx="3201790" cy="19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7775A0E-9F2E-47A2-AEC4-F1568C88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6" y="1376567"/>
            <a:ext cx="10521087" cy="4104866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336223" y="1634277"/>
            <a:ext cx="8820886" cy="501069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hu-HU" sz="3000" b="1" dirty="0" err="1"/>
              <a:t>Descriptive</a:t>
            </a:r>
            <a:r>
              <a:rPr lang="hu-HU" sz="3000" b="1" dirty="0"/>
              <a:t> </a:t>
            </a:r>
            <a:r>
              <a:rPr lang="hu-HU" sz="3000" b="1" dirty="0" err="1"/>
              <a:t>studies</a:t>
            </a:r>
            <a:r>
              <a:rPr lang="hu-HU" sz="3000" b="1" dirty="0"/>
              <a:t> – Group </a:t>
            </a:r>
            <a:r>
              <a:rPr lang="hu-HU" sz="3000" b="1" dirty="0" err="1"/>
              <a:t>Practice</a:t>
            </a:r>
            <a:endParaRPr lang="en-US" sz="3000" b="1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78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553505" y="1607116"/>
            <a:ext cx="8820886" cy="501069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hu-HU" sz="3000" b="1" dirty="0" err="1"/>
              <a:t>Descriptive</a:t>
            </a:r>
            <a:r>
              <a:rPr lang="hu-HU" sz="3000" b="1" dirty="0"/>
              <a:t> </a:t>
            </a:r>
            <a:r>
              <a:rPr lang="hu-HU" sz="3000" b="1" dirty="0" err="1"/>
              <a:t>studies</a:t>
            </a:r>
            <a:r>
              <a:rPr lang="hu-HU" sz="3000" b="1" dirty="0"/>
              <a:t> – Group </a:t>
            </a:r>
            <a:r>
              <a:rPr lang="hu-HU" sz="3000" b="1" dirty="0" err="1"/>
              <a:t>Practice</a:t>
            </a:r>
            <a:endParaRPr lang="en-US" sz="3000" b="1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71993CA4-B78A-4C5D-BE75-DF059046A0A4}"/>
              </a:ext>
            </a:extLst>
          </p:cNvPr>
          <p:cNvSpPr/>
          <p:nvPr/>
        </p:nvSpPr>
        <p:spPr>
          <a:xfrm>
            <a:off x="1151945" y="2375043"/>
            <a:ext cx="10685418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described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descriptive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analytical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would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required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analytical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Precisely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descriptive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items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descriptive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pentad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?)!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mistake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precise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factors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commiting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suicide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000" b="1" dirty="0" err="1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bias</a:t>
            </a:r>
            <a:r>
              <a:rPr lang="hu-HU" sz="2000" b="1" dirty="0">
                <a:solidFill>
                  <a:srgbClr val="15A9A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mentioned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major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limitation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867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435935" y="5789502"/>
            <a:ext cx="3444949" cy="106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i="1" dirty="0" err="1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Clinical</a:t>
            </a:r>
            <a:r>
              <a:rPr lang="hu-HU" b="1" i="1" dirty="0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Trial</a:t>
            </a:r>
            <a:r>
              <a:rPr lang="hu-HU" b="1" i="1" dirty="0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Course</a:t>
            </a:r>
            <a:endParaRPr lang="hu-HU" b="1" i="1" dirty="0">
              <a:solidFill>
                <a:srgbClr val="15A9A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200" b="1" i="1" dirty="0">
                <a:solidFill>
                  <a:srgbClr val="15A9A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Pécs, 2019.09.02.</a:t>
            </a:r>
          </a:p>
          <a:p>
            <a:endParaRPr lang="hu-HU" dirty="0"/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63" y="1501892"/>
            <a:ext cx="3201790" cy="1975250"/>
          </a:xfrm>
          <a:prstGeom prst="rect">
            <a:avLst/>
          </a:prstGeom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435935" y="2711789"/>
            <a:ext cx="9896281" cy="1084139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800" b="1" dirty="0" err="1">
                <a:solidFill>
                  <a:srgbClr val="0C5C65"/>
                </a:solidFill>
              </a:rPr>
              <a:t>Bias</a:t>
            </a:r>
            <a:r>
              <a:rPr lang="hu-HU" sz="4800" b="1" dirty="0">
                <a:solidFill>
                  <a:srgbClr val="0C5C65"/>
                </a:solidFill>
              </a:rPr>
              <a:t> </a:t>
            </a:r>
            <a:r>
              <a:rPr lang="hu-HU" sz="4800" b="1" dirty="0" err="1">
                <a:solidFill>
                  <a:srgbClr val="0C5C65"/>
                </a:solidFill>
              </a:rPr>
              <a:t>in</a:t>
            </a:r>
            <a:r>
              <a:rPr lang="hu-HU" sz="4800" b="1" dirty="0">
                <a:solidFill>
                  <a:srgbClr val="0C5C65"/>
                </a:solidFill>
              </a:rPr>
              <a:t> </a:t>
            </a:r>
            <a:r>
              <a:rPr lang="hu-HU" sz="4800" b="1" dirty="0" err="1">
                <a:solidFill>
                  <a:srgbClr val="0C5C65"/>
                </a:solidFill>
              </a:rPr>
              <a:t>observational</a:t>
            </a:r>
            <a:r>
              <a:rPr lang="hu-HU" sz="4800" b="1" dirty="0">
                <a:solidFill>
                  <a:srgbClr val="0C5C65"/>
                </a:solidFill>
              </a:rPr>
              <a:t> </a:t>
            </a:r>
            <a:r>
              <a:rPr lang="hu-HU" sz="4800" b="1" dirty="0" err="1">
                <a:solidFill>
                  <a:srgbClr val="0C5C65"/>
                </a:solidFill>
              </a:rPr>
              <a:t>studies</a:t>
            </a:r>
            <a:endParaRPr lang="hu-HU" sz="4800" b="1" dirty="0" smtClean="0">
              <a:solidFill>
                <a:srgbClr val="0C5C65"/>
              </a:solidFill>
            </a:endParaRPr>
          </a:p>
        </p:txBody>
      </p:sp>
      <p:sp>
        <p:nvSpPr>
          <p:cNvPr id="9" name="Alcím 6"/>
          <p:cNvSpPr txBox="1">
            <a:spLocks/>
          </p:cNvSpPr>
          <p:nvPr/>
        </p:nvSpPr>
        <p:spPr>
          <a:xfrm>
            <a:off x="4873133" y="4470095"/>
            <a:ext cx="4895557" cy="4229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4400" b="1" dirty="0" smtClean="0">
                <a:solidFill>
                  <a:srgbClr val="C00000"/>
                </a:solidFill>
              </a:rPr>
              <a:t>Zsolt Szakács</a:t>
            </a:r>
          </a:p>
        </p:txBody>
      </p:sp>
    </p:spTree>
    <p:extLst>
      <p:ext uri="{BB962C8B-B14F-4D97-AF65-F5344CB8AC3E}">
        <p14:creationId xmlns:p14="http://schemas.microsoft.com/office/powerpoint/2010/main" val="42016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23123" y="2108999"/>
            <a:ext cx="10074443" cy="1077260"/>
          </a:xfrm>
        </p:spPr>
        <p:txBody>
          <a:bodyPr/>
          <a:lstStyle/>
          <a:p>
            <a:pPr marL="0" indent="0" algn="ctr">
              <a:buNone/>
            </a:pPr>
            <a:r>
              <a:rPr lang="hu-HU" sz="3600" b="1" dirty="0" err="1" smtClean="0"/>
              <a:t>Does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smoking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cause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lung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cancer</a:t>
            </a:r>
            <a:r>
              <a:rPr lang="hu-HU" sz="3600" b="1" dirty="0" smtClean="0"/>
              <a:t>?</a:t>
            </a:r>
            <a:endParaRPr lang="hu-HU" sz="3600" b="1" dirty="0" smtClean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b="13364"/>
          <a:stretch/>
        </p:blipFill>
        <p:spPr>
          <a:xfrm>
            <a:off x="2888059" y="3403419"/>
            <a:ext cx="2057400" cy="19227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958" y="3497513"/>
            <a:ext cx="1932152" cy="1932152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0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21918" y="2139814"/>
            <a:ext cx="10074443" cy="107726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 smtClean="0"/>
              <a:t>Chance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a </a:t>
            </a:r>
            <a:r>
              <a:rPr lang="hu-HU" dirty="0" err="1" smtClean="0"/>
              <a:t>bomber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: </a:t>
            </a:r>
            <a:r>
              <a:rPr lang="hu-HU" b="1" dirty="0" smtClean="0">
                <a:solidFill>
                  <a:srgbClr val="FF0000"/>
                </a:solidFill>
              </a:rPr>
              <a:t>50-50%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/>
          <a:srcRect l="8118" t="19382" r="37139" b="31546"/>
          <a:stretch/>
        </p:blipFill>
        <p:spPr>
          <a:xfrm>
            <a:off x="2597435" y="3004423"/>
            <a:ext cx="6674178" cy="3365369"/>
          </a:xfrm>
          <a:prstGeom prst="rect">
            <a:avLst/>
          </a:prstGeom>
        </p:spPr>
      </p:pic>
      <p:sp>
        <p:nvSpPr>
          <p:cNvPr id="13" name="Alcím 3"/>
          <p:cNvSpPr txBox="1">
            <a:spLocks/>
          </p:cNvSpPr>
          <p:nvPr/>
        </p:nvSpPr>
        <p:spPr>
          <a:xfrm>
            <a:off x="-2244836" y="1305740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500" b="1" dirty="0" err="1" smtClean="0">
                <a:solidFill>
                  <a:schemeClr val="tx1"/>
                </a:solidFill>
              </a:rPr>
              <a:t>Selection</a:t>
            </a:r>
            <a:r>
              <a:rPr lang="hu-HU" sz="2500" b="1" dirty="0" smtClean="0">
                <a:solidFill>
                  <a:schemeClr val="tx1"/>
                </a:solidFill>
              </a:rPr>
              <a:t> </a:t>
            </a:r>
            <a:r>
              <a:rPr lang="hu-HU" sz="2500" b="1" dirty="0" err="1" smtClean="0">
                <a:solidFill>
                  <a:schemeClr val="tx1"/>
                </a:solidFill>
              </a:rPr>
              <a:t>bias</a:t>
            </a:r>
            <a:endParaRPr lang="hu-HU" sz="2500" b="1" dirty="0">
              <a:solidFill>
                <a:schemeClr val="tx1"/>
              </a:solidFill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32551" y="1647086"/>
            <a:ext cx="10074443" cy="107726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 smtClean="0"/>
              <a:t>Chance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a </a:t>
            </a:r>
            <a:r>
              <a:rPr lang="hu-HU" dirty="0" err="1" smtClean="0"/>
              <a:t>bomber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: </a:t>
            </a:r>
            <a:r>
              <a:rPr lang="hu-HU" b="1" dirty="0" smtClean="0">
                <a:solidFill>
                  <a:srgbClr val="FF0000"/>
                </a:solidFill>
              </a:rPr>
              <a:t>50-50%</a:t>
            </a:r>
          </a:p>
          <a:p>
            <a:pPr marL="0" indent="0" algn="ctr">
              <a:buNone/>
            </a:pPr>
            <a:r>
              <a:rPr lang="hu-HU" dirty="0" smtClean="0"/>
              <a:t>(Ábrahám </a:t>
            </a:r>
            <a:r>
              <a:rPr lang="hu-HU" dirty="0" err="1" smtClean="0"/>
              <a:t>Wald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5619" t="21443" r="44484" b="26873"/>
          <a:stretch/>
        </p:blipFill>
        <p:spPr>
          <a:xfrm>
            <a:off x="1453946" y="2724346"/>
            <a:ext cx="4864231" cy="354448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l="16160" t="20618" r="44562" b="25911"/>
          <a:stretch/>
        </p:blipFill>
        <p:spPr>
          <a:xfrm>
            <a:off x="6491925" y="2724346"/>
            <a:ext cx="4788817" cy="3667027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98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897147" y="3528202"/>
            <a:ext cx="2329132" cy="828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996350" y="3649882"/>
            <a:ext cx="213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Variable</a:t>
            </a:r>
            <a:endParaRPr lang="hu-HU" sz="3200" dirty="0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3338423" y="2812211"/>
            <a:ext cx="923026" cy="715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3338423" y="4425351"/>
            <a:ext cx="862641" cy="552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Lekerekített téglalap 9"/>
          <p:cNvSpPr/>
          <p:nvPr/>
        </p:nvSpPr>
        <p:spPr>
          <a:xfrm>
            <a:off x="4382219" y="2303252"/>
            <a:ext cx="2337758" cy="7677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/>
          <p:cNvSpPr/>
          <p:nvPr/>
        </p:nvSpPr>
        <p:spPr>
          <a:xfrm>
            <a:off x="4382220" y="4597880"/>
            <a:ext cx="2337758" cy="7203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4433976" y="2369446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Categorical</a:t>
            </a:r>
            <a:endParaRPr lang="hu-HU" sz="32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541807" y="4665645"/>
            <a:ext cx="2018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Numerical</a:t>
            </a:r>
            <a:endParaRPr lang="hu-HU" sz="3200" dirty="0"/>
          </a:p>
        </p:txBody>
      </p:sp>
      <p:cxnSp>
        <p:nvCxnSpPr>
          <p:cNvPr id="15" name="Egyenes összekötő nyíllal 14"/>
          <p:cNvCxnSpPr/>
          <p:nvPr/>
        </p:nvCxnSpPr>
        <p:spPr>
          <a:xfrm flipV="1">
            <a:off x="6832121" y="2043962"/>
            <a:ext cx="759124" cy="617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V="1">
            <a:off x="6892506" y="4359571"/>
            <a:ext cx="759124" cy="617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6832121" y="2812211"/>
            <a:ext cx="819509" cy="357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6892504" y="5139188"/>
            <a:ext cx="819509" cy="357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Lekerekített téglalap 19"/>
          <p:cNvSpPr/>
          <p:nvPr/>
        </p:nvSpPr>
        <p:spPr>
          <a:xfrm>
            <a:off x="7737894" y="1466526"/>
            <a:ext cx="2156604" cy="6771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Lekerekített téglalap 20"/>
          <p:cNvSpPr/>
          <p:nvPr/>
        </p:nvSpPr>
        <p:spPr>
          <a:xfrm>
            <a:off x="7737894" y="2652621"/>
            <a:ext cx="2156604" cy="6771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kerekített téglalap 21"/>
          <p:cNvSpPr/>
          <p:nvPr/>
        </p:nvSpPr>
        <p:spPr>
          <a:xfrm>
            <a:off x="7737894" y="4259293"/>
            <a:ext cx="2156604" cy="6771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Lekerekített téglalap 22"/>
          <p:cNvSpPr/>
          <p:nvPr/>
        </p:nvSpPr>
        <p:spPr>
          <a:xfrm>
            <a:off x="7737894" y="5651545"/>
            <a:ext cx="2156604" cy="6771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/>
          <p:cNvSpPr txBox="1"/>
          <p:nvPr/>
        </p:nvSpPr>
        <p:spPr>
          <a:xfrm>
            <a:off x="7970807" y="1485396"/>
            <a:ext cx="200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Nominal</a:t>
            </a:r>
            <a:endParaRPr lang="hu-HU" sz="3200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8039818" y="2698820"/>
            <a:ext cx="200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Ordinal</a:t>
            </a:r>
            <a:endParaRPr lang="hu-HU" sz="32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7970806" y="4298351"/>
            <a:ext cx="200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Discrete</a:t>
            </a:r>
            <a:endParaRPr lang="hu-HU" sz="32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7712013" y="5697745"/>
            <a:ext cx="2286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Continuous</a:t>
            </a:r>
            <a:endParaRPr lang="hu-HU" sz="3200" dirty="0"/>
          </a:p>
        </p:txBody>
      </p:sp>
      <p:sp>
        <p:nvSpPr>
          <p:cNvPr id="28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32551" y="1647086"/>
            <a:ext cx="10074443" cy="107726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 smtClean="0"/>
              <a:t>Chance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a </a:t>
            </a:r>
            <a:r>
              <a:rPr lang="hu-HU" dirty="0" err="1" smtClean="0"/>
              <a:t>bomber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: </a:t>
            </a:r>
            <a:r>
              <a:rPr lang="hu-HU" b="1" dirty="0" smtClean="0">
                <a:solidFill>
                  <a:srgbClr val="FF0000"/>
                </a:solidFill>
              </a:rPr>
              <a:t>50-50%</a:t>
            </a:r>
          </a:p>
          <a:p>
            <a:pPr marL="0" indent="0" algn="ctr">
              <a:buNone/>
            </a:pPr>
            <a:r>
              <a:rPr lang="hu-HU" dirty="0" smtClean="0"/>
              <a:t>(Ábrahám </a:t>
            </a:r>
            <a:r>
              <a:rPr lang="hu-HU" dirty="0" err="1" smtClean="0"/>
              <a:t>Wald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16160" t="20618" r="44562" b="25911"/>
          <a:stretch/>
        </p:blipFill>
        <p:spPr>
          <a:xfrm>
            <a:off x="6491925" y="2724346"/>
            <a:ext cx="4788817" cy="366702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14845" t="20069" r="41083" b="26323"/>
          <a:stretch/>
        </p:blipFill>
        <p:spPr>
          <a:xfrm>
            <a:off x="1068082" y="2724346"/>
            <a:ext cx="5111504" cy="3497346"/>
          </a:xfrm>
          <a:prstGeom prst="rect">
            <a:avLst/>
          </a:prstGeom>
        </p:spPr>
      </p:pic>
      <p:sp>
        <p:nvSpPr>
          <p:cNvPr id="10" name="Alcím 3"/>
          <p:cNvSpPr txBox="1">
            <a:spLocks/>
          </p:cNvSpPr>
          <p:nvPr/>
        </p:nvSpPr>
        <p:spPr>
          <a:xfrm>
            <a:off x="-1967733" y="715604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3600" b="1" dirty="0"/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6701" t="22131" r="43866" b="28248"/>
          <a:stretch/>
        </p:blipFill>
        <p:spPr>
          <a:xfrm>
            <a:off x="1200052" y="1536570"/>
            <a:ext cx="7005668" cy="4958916"/>
          </a:xfrm>
          <a:prstGeom prst="rect">
            <a:avLst/>
          </a:prstGeom>
        </p:spPr>
      </p:pic>
      <p:sp>
        <p:nvSpPr>
          <p:cNvPr id="10" name="Tartalom helye 1"/>
          <p:cNvSpPr>
            <a:spLocks noGrp="1"/>
          </p:cNvSpPr>
          <p:nvPr>
            <p:ph idx="1"/>
          </p:nvPr>
        </p:nvSpPr>
        <p:spPr>
          <a:xfrm>
            <a:off x="8205720" y="2863143"/>
            <a:ext cx="3943861" cy="107726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 smtClean="0"/>
              <a:t>Case-control</a:t>
            </a:r>
            <a:endParaRPr lang="hu-HU" dirty="0"/>
          </a:p>
          <a:p>
            <a:pPr marL="0" indent="0" algn="ctr">
              <a:buNone/>
            </a:pPr>
            <a:r>
              <a:rPr lang="hu-HU" dirty="0" err="1" smtClean="0"/>
              <a:t>Cross-sectional</a:t>
            </a:r>
            <a:endParaRPr lang="hu-HU" dirty="0"/>
          </a:p>
        </p:txBody>
      </p:sp>
      <p:sp>
        <p:nvSpPr>
          <p:cNvPr id="11" name="Tartalom helye 1"/>
          <p:cNvSpPr txBox="1">
            <a:spLocks/>
          </p:cNvSpPr>
          <p:nvPr/>
        </p:nvSpPr>
        <p:spPr>
          <a:xfrm>
            <a:off x="8727013" y="3940403"/>
            <a:ext cx="2901274" cy="1077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2000" dirty="0" err="1" smtClean="0"/>
              <a:t>Cohort</a:t>
            </a:r>
            <a:r>
              <a:rPr lang="hu-HU" sz="2000" dirty="0" smtClean="0"/>
              <a:t> </a:t>
            </a:r>
            <a:r>
              <a:rPr lang="hu-HU" sz="2000" dirty="0" err="1" smtClean="0"/>
              <a:t>studies</a:t>
            </a:r>
            <a:endParaRPr lang="hu-HU" sz="2000" dirty="0"/>
          </a:p>
        </p:txBody>
      </p:sp>
      <p:sp>
        <p:nvSpPr>
          <p:cNvPr id="6" name="Tartalom helye 1"/>
          <p:cNvSpPr txBox="1">
            <a:spLocks/>
          </p:cNvSpPr>
          <p:nvPr/>
        </p:nvSpPr>
        <p:spPr>
          <a:xfrm>
            <a:off x="8927184" y="1308776"/>
            <a:ext cx="3943861" cy="1077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dirty="0" smtClean="0"/>
              <a:t>=</a:t>
            </a:r>
            <a:r>
              <a:rPr lang="hu-HU" dirty="0" err="1" smtClean="0"/>
              <a:t>Neyman</a:t>
            </a:r>
            <a:r>
              <a:rPr lang="hu-HU" dirty="0" smtClean="0"/>
              <a:t> </a:t>
            </a:r>
            <a:r>
              <a:rPr lang="hu-HU" dirty="0" err="1" smtClean="0"/>
              <a:t>bias</a:t>
            </a:r>
            <a:endParaRPr lang="hu-HU" dirty="0"/>
          </a:p>
        </p:txBody>
      </p:sp>
      <p:sp>
        <p:nvSpPr>
          <p:cNvPr id="8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3428" t="18969" r="52294" b="26736"/>
          <a:stretch/>
        </p:blipFill>
        <p:spPr>
          <a:xfrm>
            <a:off x="2007910" y="1894787"/>
            <a:ext cx="2960016" cy="3723589"/>
          </a:xfrm>
          <a:prstGeom prst="rect">
            <a:avLst/>
          </a:prstGeom>
        </p:spPr>
      </p:pic>
      <p:sp>
        <p:nvSpPr>
          <p:cNvPr id="9" name="Tartalom helye 1"/>
          <p:cNvSpPr>
            <a:spLocks noGrp="1"/>
          </p:cNvSpPr>
          <p:nvPr>
            <p:ph idx="1"/>
          </p:nvPr>
        </p:nvSpPr>
        <p:spPr>
          <a:xfrm>
            <a:off x="5442093" y="1609379"/>
            <a:ext cx="3943861" cy="107726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/>
              <a:t>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representative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entire</a:t>
            </a:r>
            <a:r>
              <a:rPr lang="hu-HU" dirty="0" smtClean="0"/>
              <a:t> </a:t>
            </a:r>
            <a:r>
              <a:rPr lang="hu-HU" dirty="0" err="1" smtClean="0"/>
              <a:t>population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13" name="Tartalom helye 1"/>
          <p:cNvSpPr txBox="1">
            <a:spLocks/>
          </p:cNvSpPr>
          <p:nvPr/>
        </p:nvSpPr>
        <p:spPr>
          <a:xfrm>
            <a:off x="5442091" y="3217951"/>
            <a:ext cx="3943861" cy="1077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dirty="0" smtClean="0"/>
              <a:t>Random </a:t>
            </a:r>
            <a:r>
              <a:rPr lang="hu-HU" dirty="0" err="1" smtClean="0"/>
              <a:t>samples</a:t>
            </a:r>
            <a:endParaRPr lang="hu-HU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dirty="0" smtClean="0"/>
              <a:t>vs.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u-HU" dirty="0" err="1" smtClean="0"/>
              <a:t>Convenience</a:t>
            </a:r>
            <a:r>
              <a:rPr lang="hu-HU" dirty="0" smtClean="0"/>
              <a:t> </a:t>
            </a:r>
            <a:r>
              <a:rPr lang="hu-HU" dirty="0" err="1" smtClean="0"/>
              <a:t>samples</a:t>
            </a:r>
            <a:endParaRPr lang="hu-HU" dirty="0"/>
          </a:p>
        </p:txBody>
      </p:sp>
      <p:sp>
        <p:nvSpPr>
          <p:cNvPr id="2" name="Ellipszis 1"/>
          <p:cNvSpPr/>
          <p:nvPr/>
        </p:nvSpPr>
        <p:spPr>
          <a:xfrm>
            <a:off x="9634194" y="2686639"/>
            <a:ext cx="2293856" cy="192306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9860123" y="3143839"/>
            <a:ext cx="1102936" cy="10086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artalom helye 1"/>
          <p:cNvSpPr txBox="1">
            <a:spLocks/>
          </p:cNvSpPr>
          <p:nvPr/>
        </p:nvSpPr>
        <p:spPr>
          <a:xfrm>
            <a:off x="5442091" y="5351281"/>
            <a:ext cx="3943861" cy="1077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dirty="0" err="1" smtClean="0"/>
              <a:t>Eligiblity</a:t>
            </a:r>
            <a:r>
              <a:rPr lang="hu-HU" dirty="0" smtClean="0"/>
              <a:t> </a:t>
            </a:r>
            <a:r>
              <a:rPr lang="hu-HU" dirty="0" err="1" smtClean="0"/>
              <a:t>criteria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 rot="2318948">
            <a:off x="10548297" y="306027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All</a:t>
            </a:r>
            <a:r>
              <a:rPr lang="hu-HU" dirty="0" smtClean="0"/>
              <a:t> </a:t>
            </a:r>
            <a:r>
              <a:rPr lang="hu-HU" dirty="0" err="1" smtClean="0"/>
              <a:t>aircrafts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 rot="2318948">
            <a:off x="9665980" y="3358000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 smtClean="0"/>
              <a:t>Who</a:t>
            </a:r>
            <a:r>
              <a:rPr lang="hu-HU" dirty="0" smtClean="0"/>
              <a:t> made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err="1" smtClean="0"/>
              <a:t>home</a:t>
            </a:r>
            <a:endParaRPr lang="hu-HU" dirty="0"/>
          </a:p>
        </p:txBody>
      </p:sp>
      <p:sp>
        <p:nvSpPr>
          <p:cNvPr id="14" name="Tartalom helye 1"/>
          <p:cNvSpPr txBox="1">
            <a:spLocks/>
          </p:cNvSpPr>
          <p:nvPr/>
        </p:nvSpPr>
        <p:spPr>
          <a:xfrm>
            <a:off x="0" y="5953789"/>
            <a:ext cx="3943861" cy="1077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dirty="0" smtClean="0"/>
              <a:t>=</a:t>
            </a:r>
            <a:r>
              <a:rPr lang="hu-HU" dirty="0" err="1" smtClean="0"/>
              <a:t>non-responsen</a:t>
            </a:r>
            <a:r>
              <a:rPr lang="hu-HU" dirty="0" smtClean="0"/>
              <a:t> </a:t>
            </a:r>
            <a:r>
              <a:rPr lang="hu-HU" dirty="0" err="1" smtClean="0"/>
              <a:t>bias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questionnaires</a:t>
            </a:r>
            <a:endParaRPr lang="hu-HU" dirty="0"/>
          </a:p>
        </p:txBody>
      </p:sp>
      <p:sp>
        <p:nvSpPr>
          <p:cNvPr id="17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9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rtalom helye 1"/>
          <p:cNvSpPr>
            <a:spLocks noGrp="1"/>
          </p:cNvSpPr>
          <p:nvPr>
            <p:ph idx="1"/>
          </p:nvPr>
        </p:nvSpPr>
        <p:spPr>
          <a:xfrm>
            <a:off x="1556920" y="1835622"/>
            <a:ext cx="3943861" cy="107726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/>
              <a:t>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representative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entire</a:t>
            </a:r>
            <a:r>
              <a:rPr lang="hu-HU" dirty="0" smtClean="0"/>
              <a:t> </a:t>
            </a:r>
            <a:r>
              <a:rPr lang="hu-HU" dirty="0" err="1" smtClean="0"/>
              <a:t>population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967518" y="431192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</a:t>
            </a:r>
            <a:endParaRPr lang="hu-HU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318642" y="362292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B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1750841" y="5642786"/>
            <a:ext cx="347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Properties</a:t>
            </a:r>
            <a:r>
              <a:rPr lang="hu-HU" dirty="0" smtClean="0"/>
              <a:t> of A = </a:t>
            </a:r>
            <a:r>
              <a:rPr lang="hu-HU" dirty="0" err="1" smtClean="0"/>
              <a:t>Properties</a:t>
            </a:r>
            <a:r>
              <a:rPr lang="hu-HU" dirty="0" smtClean="0"/>
              <a:t> of B</a:t>
            </a:r>
            <a:endParaRPr lang="hu-HU" dirty="0"/>
          </a:p>
        </p:txBody>
      </p:sp>
      <p:sp>
        <p:nvSpPr>
          <p:cNvPr id="22" name="Ellipszis 21"/>
          <p:cNvSpPr/>
          <p:nvPr/>
        </p:nvSpPr>
        <p:spPr>
          <a:xfrm>
            <a:off x="2340991" y="3535052"/>
            <a:ext cx="2293856" cy="19230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/>
          <p:cNvSpPr/>
          <p:nvPr/>
        </p:nvSpPr>
        <p:spPr>
          <a:xfrm>
            <a:off x="2566920" y="3992252"/>
            <a:ext cx="1102936" cy="10086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7601146" y="3535052"/>
            <a:ext cx="2293856" cy="192306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7827075" y="3992252"/>
            <a:ext cx="1102936" cy="10086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7869412" y="430890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A1</a:t>
            </a:r>
            <a:endParaRPr lang="hu-HU" dirty="0"/>
          </a:p>
        </p:txBody>
      </p:sp>
      <p:sp>
        <p:nvSpPr>
          <p:cNvPr id="27" name="Ellipszis 26"/>
          <p:cNvSpPr/>
          <p:nvPr/>
        </p:nvSpPr>
        <p:spPr>
          <a:xfrm>
            <a:off x="7835089" y="4229857"/>
            <a:ext cx="543454" cy="5334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Ellipszis 27"/>
          <p:cNvSpPr/>
          <p:nvPr/>
        </p:nvSpPr>
        <p:spPr>
          <a:xfrm>
            <a:off x="8378543" y="4310111"/>
            <a:ext cx="543454" cy="5334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/>
          <p:cNvSpPr txBox="1"/>
          <p:nvPr/>
        </p:nvSpPr>
        <p:spPr>
          <a:xfrm>
            <a:off x="8395511" y="439398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A2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6763589" y="5642786"/>
            <a:ext cx="373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Properties</a:t>
            </a:r>
            <a:r>
              <a:rPr lang="hu-HU" dirty="0" smtClean="0"/>
              <a:t> of A1 = </a:t>
            </a:r>
            <a:r>
              <a:rPr lang="hu-HU" dirty="0" err="1" smtClean="0"/>
              <a:t>Properties</a:t>
            </a:r>
            <a:r>
              <a:rPr lang="hu-HU" dirty="0" smtClean="0"/>
              <a:t> of A2</a:t>
            </a:r>
            <a:endParaRPr lang="hu-HU" dirty="0"/>
          </a:p>
        </p:txBody>
      </p:sp>
      <p:sp>
        <p:nvSpPr>
          <p:cNvPr id="31" name="Tartalom helye 1"/>
          <p:cNvSpPr txBox="1">
            <a:spLocks/>
          </p:cNvSpPr>
          <p:nvPr/>
        </p:nvSpPr>
        <p:spPr>
          <a:xfrm>
            <a:off x="6285481" y="1835622"/>
            <a:ext cx="4686851" cy="1077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study-arms</a:t>
            </a:r>
            <a:r>
              <a:rPr lang="hu-HU" dirty="0" smtClean="0"/>
              <a:t> </a:t>
            </a:r>
            <a:r>
              <a:rPr lang="hu-HU" dirty="0" err="1" smtClean="0"/>
              <a:t>equal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all</a:t>
            </a:r>
            <a:r>
              <a:rPr lang="hu-HU" dirty="0" smtClean="0"/>
              <a:t> </a:t>
            </a:r>
            <a:r>
              <a:rPr lang="hu-HU" dirty="0" err="1" smtClean="0"/>
              <a:t>properties</a:t>
            </a:r>
            <a:r>
              <a:rPr lang="hu-HU" dirty="0" smtClean="0"/>
              <a:t> </a:t>
            </a:r>
            <a:r>
              <a:rPr lang="hu-HU" dirty="0" err="1" smtClean="0"/>
              <a:t>except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exposure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32" name="Tartalom helye 1"/>
          <p:cNvSpPr txBox="1">
            <a:spLocks/>
          </p:cNvSpPr>
          <p:nvPr/>
        </p:nvSpPr>
        <p:spPr>
          <a:xfrm>
            <a:off x="1515988" y="6080290"/>
            <a:ext cx="3943861" cy="538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rgbClr val="FF0000"/>
                </a:solidFill>
              </a:rPr>
              <a:t>Representativeness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3" name="Tartalom helye 1"/>
          <p:cNvSpPr txBox="1">
            <a:spLocks/>
          </p:cNvSpPr>
          <p:nvPr/>
        </p:nvSpPr>
        <p:spPr>
          <a:xfrm>
            <a:off x="6776143" y="6080290"/>
            <a:ext cx="3943861" cy="538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rgbClr val="FF0000"/>
                </a:solidFill>
              </a:rPr>
              <a:t>Confounding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9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hu-HU" altLang="hu-HU" sz="800" b="0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10.1016/S0140-6736(02)07283-5</a:t>
            </a:r>
            <a:endParaRPr kumimoji="0" lang="hu-HU" altLang="hu-HU" sz="800" b="0" i="0" u="none" strike="noStrike" cap="none" normalizeH="0" baseline="0" dirty="0" smtClean="0">
              <a:ln>
                <a:noFill/>
              </a:ln>
              <a:solidFill>
                <a:srgbClr val="57575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2" descr="KÃ©ptalÃ¡lat a kÃ¶vetkezÅre: âphase 2 study design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1058777" y="1715171"/>
            <a:ext cx="10301950" cy="7878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err="1" smtClean="0">
                <a:solidFill>
                  <a:srgbClr val="15A9A6"/>
                </a:solidFill>
              </a:rPr>
              <a:t>Hypothesis</a:t>
            </a:r>
            <a:r>
              <a:rPr lang="hu-HU" b="1" dirty="0" smtClean="0">
                <a:solidFill>
                  <a:srgbClr val="15A9A6"/>
                </a:solidFill>
              </a:rPr>
              <a:t>: </a:t>
            </a:r>
            <a:r>
              <a:rPr lang="hu-HU" b="1" dirty="0" err="1" smtClean="0">
                <a:solidFill>
                  <a:srgbClr val="15A9A6"/>
                </a:solidFill>
              </a:rPr>
              <a:t>aspirin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reuduces</a:t>
            </a:r>
            <a:r>
              <a:rPr lang="hu-HU" b="1" dirty="0" smtClean="0">
                <a:solidFill>
                  <a:srgbClr val="15A9A6"/>
                </a:solidFill>
              </a:rPr>
              <a:t> CV </a:t>
            </a:r>
            <a:r>
              <a:rPr lang="hu-HU" b="1" dirty="0" err="1" smtClean="0">
                <a:solidFill>
                  <a:srgbClr val="15A9A6"/>
                </a:solidFill>
              </a:rPr>
              <a:t>deaths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in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the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elderly</a:t>
            </a:r>
            <a:endParaRPr lang="hu-HU" b="1" dirty="0" smtClean="0">
              <a:solidFill>
                <a:srgbClr val="15A9A6"/>
              </a:solidFill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90434"/>
              </p:ext>
            </p:extLst>
          </p:nvPr>
        </p:nvGraphicFramePr>
        <p:xfrm>
          <a:off x="1356623" y="2835337"/>
          <a:ext cx="9478754" cy="228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3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4558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Aspirin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No </a:t>
                      </a:r>
                      <a:r>
                        <a:rPr lang="hu-HU" dirty="0" err="1" smtClean="0"/>
                        <a:t>aspirin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558">
                <a:tc>
                  <a:txBody>
                    <a:bodyPr/>
                    <a:lstStyle/>
                    <a:p>
                      <a:r>
                        <a:rPr lang="hu-HU" dirty="0" smtClean="0"/>
                        <a:t>Male:</a:t>
                      </a:r>
                      <a:r>
                        <a:rPr lang="hu-HU" dirty="0" err="1" smtClean="0"/>
                        <a:t>female</a:t>
                      </a:r>
                      <a:r>
                        <a:rPr lang="hu-HU" dirty="0" smtClean="0"/>
                        <a:t> ratio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1:1.01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1:1.04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P=NS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558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Age</a:t>
                      </a:r>
                      <a:r>
                        <a:rPr lang="hu-HU" baseline="0" dirty="0" smtClean="0"/>
                        <a:t> (</a:t>
                      </a:r>
                      <a:r>
                        <a:rPr lang="hu-HU" baseline="0" dirty="0" err="1" smtClean="0"/>
                        <a:t>mean</a:t>
                      </a:r>
                      <a:r>
                        <a:rPr lang="hu-HU" dirty="0" smtClean="0"/>
                        <a:t>±</a:t>
                      </a:r>
                      <a:r>
                        <a:rPr lang="hu-HU" baseline="0" dirty="0" smtClean="0"/>
                        <a:t>SD)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71±</a:t>
                      </a:r>
                      <a:r>
                        <a:rPr lang="hu-HU" baseline="0" dirty="0" smtClean="0"/>
                        <a:t>10 y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64±9 y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P&lt;0.001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716"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10-y</a:t>
                      </a:r>
                      <a:r>
                        <a:rPr lang="hu-HU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CV</a:t>
                      </a:r>
                      <a:r>
                        <a:rPr lang="hu-HU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hu-HU" baseline="0" dirty="0" err="1" smtClean="0">
                          <a:solidFill>
                            <a:srgbClr val="FF0000"/>
                          </a:solidFill>
                        </a:rPr>
                        <a:t>death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12%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4%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P&lt;0.001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716"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10-y </a:t>
                      </a:r>
                      <a:r>
                        <a:rPr lang="hu-HU" dirty="0" err="1" smtClean="0">
                          <a:solidFill>
                            <a:schemeClr val="tx1"/>
                          </a:solidFill>
                        </a:rPr>
                        <a:t>bleeding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16%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11%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P&lt;0.001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Szövegdoboz 10"/>
          <p:cNvSpPr txBox="1"/>
          <p:nvPr/>
        </p:nvSpPr>
        <p:spPr>
          <a:xfrm>
            <a:off x="1356623" y="2376869"/>
            <a:ext cx="7494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Design: </a:t>
            </a:r>
            <a:r>
              <a:rPr lang="hu-HU" sz="2400" dirty="0" err="1" smtClean="0"/>
              <a:t>two-arm</a:t>
            </a:r>
            <a:r>
              <a:rPr lang="hu-HU" sz="2400" dirty="0" smtClean="0"/>
              <a:t> </a:t>
            </a:r>
            <a:r>
              <a:rPr lang="hu-HU" sz="2400" dirty="0" err="1" smtClean="0"/>
              <a:t>prospective</a:t>
            </a:r>
            <a:r>
              <a:rPr lang="hu-HU" sz="2400" dirty="0" smtClean="0"/>
              <a:t> </a:t>
            </a:r>
            <a:r>
              <a:rPr lang="hu-HU" sz="2400" dirty="0" err="1" smtClean="0"/>
              <a:t>study</a:t>
            </a:r>
            <a:r>
              <a:rPr lang="hu-HU" sz="2400" dirty="0" smtClean="0"/>
              <a:t> (500-500 </a:t>
            </a:r>
            <a:r>
              <a:rPr lang="hu-HU" sz="2400" dirty="0" err="1" smtClean="0"/>
              <a:t>patients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85A9F10-096F-4D1D-BB05-FB1D483B1749}"/>
              </a:ext>
            </a:extLst>
          </p:cNvPr>
          <p:cNvSpPr txBox="1"/>
          <p:nvPr/>
        </p:nvSpPr>
        <p:spPr>
          <a:xfrm>
            <a:off x="2960253" y="5368771"/>
            <a:ext cx="5661891" cy="830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  <a:outerShdw blurRad="107950" dist="12700" dir="5400000" algn="ctr">
              <a:srgbClr val="000000"/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hu-HU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hu-HU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rejected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hu-H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CV </a:t>
            </a:r>
            <a:r>
              <a:rPr lang="hu-HU" sz="2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KÃ©ptalÃ¡lat a kÃ¶vetkezÅre: âwrong pictureâ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977" y="5454331"/>
            <a:ext cx="2398023" cy="143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ra nyíl 4"/>
          <p:cNvSpPr/>
          <p:nvPr/>
        </p:nvSpPr>
        <p:spPr>
          <a:xfrm>
            <a:off x="10992988" y="3687043"/>
            <a:ext cx="875358" cy="29164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5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/>
          <a:srcRect l="61894" t="18452" r="6061" b="56526"/>
          <a:stretch/>
        </p:blipFill>
        <p:spPr>
          <a:xfrm>
            <a:off x="3420456" y="2476868"/>
            <a:ext cx="5757347" cy="2528766"/>
          </a:xfrm>
          <a:prstGeom prst="rect">
            <a:avLst/>
          </a:prstGeom>
        </p:spPr>
      </p:pic>
      <p:sp>
        <p:nvSpPr>
          <p:cNvPr id="17" name="Tartalom helye 1"/>
          <p:cNvSpPr txBox="1">
            <a:spLocks/>
          </p:cNvSpPr>
          <p:nvPr/>
        </p:nvSpPr>
        <p:spPr>
          <a:xfrm>
            <a:off x="2672340" y="2039066"/>
            <a:ext cx="3943861" cy="538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rgbClr val="FF0000"/>
                </a:solidFill>
              </a:rPr>
              <a:t>Aspirin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8" name="Tartalom helye 1"/>
          <p:cNvSpPr txBox="1">
            <a:spLocks/>
          </p:cNvSpPr>
          <p:nvPr/>
        </p:nvSpPr>
        <p:spPr>
          <a:xfrm>
            <a:off x="3993664" y="5005633"/>
            <a:ext cx="3943861" cy="17345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rgbClr val="FF0000"/>
                </a:solidFill>
              </a:rPr>
              <a:t>Age</a:t>
            </a:r>
            <a:r>
              <a:rPr lang="hu-HU" b="1" dirty="0" smtClean="0">
                <a:solidFill>
                  <a:srgbClr val="FF0000"/>
                </a:solidFill>
              </a:rPr>
              <a:t/>
            </a:r>
            <a:br>
              <a:rPr lang="hu-HU" b="1" dirty="0" smtClean="0">
                <a:solidFill>
                  <a:srgbClr val="FF0000"/>
                </a:solidFill>
              </a:rPr>
            </a:br>
            <a:r>
              <a:rPr lang="hu-HU" b="1" dirty="0" smtClean="0">
                <a:solidFill>
                  <a:srgbClr val="FF0000"/>
                </a:solidFill>
              </a:rPr>
              <a:t>(</a:t>
            </a:r>
            <a:r>
              <a:rPr lang="hu-HU" b="1" dirty="0" err="1" smtClean="0">
                <a:solidFill>
                  <a:srgbClr val="FF0000"/>
                </a:solidFill>
              </a:rPr>
              <a:t>Comorbidities</a:t>
            </a:r>
            <a:r>
              <a:rPr lang="hu-HU" b="1" dirty="0" smtClean="0">
                <a:solidFill>
                  <a:srgbClr val="FF0000"/>
                </a:solidFill>
              </a:rPr>
              <a:t>)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9" name="Tartalom helye 1"/>
          <p:cNvSpPr txBox="1">
            <a:spLocks/>
          </p:cNvSpPr>
          <p:nvPr/>
        </p:nvSpPr>
        <p:spPr>
          <a:xfrm>
            <a:off x="5096600" y="2039066"/>
            <a:ext cx="3943861" cy="538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smtClean="0">
                <a:solidFill>
                  <a:srgbClr val="FF0000"/>
                </a:solidFill>
              </a:rPr>
              <a:t>CV </a:t>
            </a:r>
            <a:r>
              <a:rPr lang="hu-HU" b="1" dirty="0" err="1" smtClean="0">
                <a:solidFill>
                  <a:srgbClr val="FF0000"/>
                </a:solidFill>
              </a:rPr>
              <a:t>deaths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4691405" y="3403975"/>
            <a:ext cx="578336" cy="387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12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hu-HU" altLang="hu-HU" sz="800" b="0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10.1016/S0140-6736(02)07283-5</a:t>
            </a:r>
            <a:endParaRPr kumimoji="0" lang="hu-HU" altLang="hu-HU" sz="800" b="0" i="0" u="none" strike="noStrike" cap="none" normalizeH="0" baseline="0" dirty="0" smtClean="0">
              <a:ln>
                <a:noFill/>
              </a:ln>
              <a:solidFill>
                <a:srgbClr val="57575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/>
          <a:srcRect l="11061" t="26936" r="34621" b="59596"/>
          <a:stretch/>
        </p:blipFill>
        <p:spPr>
          <a:xfrm>
            <a:off x="1191490" y="3664039"/>
            <a:ext cx="10218653" cy="1425195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6CC5FECA-7C7E-482A-9D46-CDC11DEF6FFD}"/>
              </a:ext>
            </a:extLst>
          </p:cNvPr>
          <p:cNvSpPr txBox="1"/>
          <p:nvPr/>
        </p:nvSpPr>
        <p:spPr>
          <a:xfrm>
            <a:off x="3733814" y="4972045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333F50"/>
                </a:solidFill>
              </a:rPr>
              <a:t>De a </a:t>
            </a:r>
            <a:r>
              <a:rPr lang="hu-HU" b="1" dirty="0" err="1" smtClean="0">
                <a:solidFill>
                  <a:srgbClr val="333F50"/>
                </a:solidFill>
              </a:rPr>
              <a:t>színestévé</a:t>
            </a:r>
            <a:r>
              <a:rPr lang="hu-HU" b="1" dirty="0" smtClean="0">
                <a:solidFill>
                  <a:srgbClr val="333F50"/>
                </a:solidFill>
              </a:rPr>
              <a:t> eladásokkal is korrelál….</a:t>
            </a:r>
            <a:endParaRPr lang="hu-HU" b="1" dirty="0">
              <a:solidFill>
                <a:srgbClr val="333F50"/>
              </a:solidFill>
            </a:endParaRPr>
          </a:p>
        </p:txBody>
      </p:sp>
      <p:pic>
        <p:nvPicPr>
          <p:cNvPr id="38914" name="Picture 2" descr="KÃ©ptalÃ¡lat a kÃ¶vetkezÅre: âecological fallacyâ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948" y="1417601"/>
            <a:ext cx="4067060" cy="26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artalom helye 1"/>
          <p:cNvSpPr txBox="1">
            <a:spLocks/>
          </p:cNvSpPr>
          <p:nvPr/>
        </p:nvSpPr>
        <p:spPr>
          <a:xfrm>
            <a:off x="4124068" y="5552396"/>
            <a:ext cx="3943861" cy="538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rgbClr val="FF0000"/>
                </a:solidFill>
              </a:rPr>
              <a:t>Ecological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error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0" name="Tartalom helye 1"/>
          <p:cNvSpPr txBox="1">
            <a:spLocks/>
          </p:cNvSpPr>
          <p:nvPr/>
        </p:nvSpPr>
        <p:spPr>
          <a:xfrm>
            <a:off x="1191490" y="1773413"/>
            <a:ext cx="10301950" cy="47302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err="1" smtClean="0">
                <a:solidFill>
                  <a:srgbClr val="15A9A6"/>
                </a:solidFill>
              </a:rPr>
              <a:t>Ecological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studies</a:t>
            </a:r>
            <a:r>
              <a:rPr lang="hu-HU" b="1" dirty="0" smtClean="0">
                <a:solidFill>
                  <a:srgbClr val="15A9A6"/>
                </a:solidFill>
              </a:rPr>
              <a:t/>
            </a:r>
            <a:br>
              <a:rPr lang="hu-HU" b="1" dirty="0" smtClean="0">
                <a:solidFill>
                  <a:srgbClr val="15A9A6"/>
                </a:solidFill>
              </a:rPr>
            </a:br>
            <a:r>
              <a:rPr lang="hu-HU" b="1" dirty="0" smtClean="0">
                <a:solidFill>
                  <a:srgbClr val="15A9A6"/>
                </a:solidFill>
              </a:rPr>
              <a:t/>
            </a:r>
            <a:br>
              <a:rPr lang="hu-HU" b="1" dirty="0" smtClean="0">
                <a:solidFill>
                  <a:srgbClr val="15A9A6"/>
                </a:solidFill>
              </a:rPr>
            </a:br>
            <a:r>
              <a:rPr lang="hu-HU" dirty="0" smtClean="0">
                <a:solidFill>
                  <a:srgbClr val="15A9A6"/>
                </a:solidFill>
              </a:rPr>
              <a:t>(The </a:t>
            </a:r>
            <a:r>
              <a:rPr lang="hu-HU" dirty="0" err="1" smtClean="0">
                <a:solidFill>
                  <a:srgbClr val="15A9A6"/>
                </a:solidFill>
              </a:rPr>
              <a:t>mean</a:t>
            </a:r>
            <a:r>
              <a:rPr lang="hu-HU" dirty="0" smtClean="0">
                <a:solidFill>
                  <a:srgbClr val="15A9A6"/>
                </a:solidFill>
              </a:rPr>
              <a:t> of A </a:t>
            </a:r>
            <a:r>
              <a:rPr lang="hu-HU" dirty="0" err="1" smtClean="0">
                <a:solidFill>
                  <a:srgbClr val="15A9A6"/>
                </a:solidFill>
              </a:rPr>
              <a:t>correlates</a:t>
            </a:r>
            <a:r>
              <a:rPr lang="hu-HU" dirty="0" smtClean="0">
                <a:solidFill>
                  <a:srgbClr val="15A9A6"/>
                </a:solidFill>
              </a:rPr>
              <a:t> </a:t>
            </a:r>
            <a:r>
              <a:rPr lang="hu-HU" dirty="0" err="1" smtClean="0">
                <a:solidFill>
                  <a:srgbClr val="15A9A6"/>
                </a:solidFill>
              </a:rPr>
              <a:t>with</a:t>
            </a:r>
            <a:r>
              <a:rPr lang="hu-HU" dirty="0" smtClean="0">
                <a:solidFill>
                  <a:srgbClr val="15A9A6"/>
                </a:solidFill>
              </a:rPr>
              <a:t> </a:t>
            </a:r>
            <a:r>
              <a:rPr lang="hu-HU" dirty="0" err="1" smtClean="0">
                <a:solidFill>
                  <a:srgbClr val="15A9A6"/>
                </a:solidFill>
              </a:rPr>
              <a:t>the</a:t>
            </a:r>
            <a:r>
              <a:rPr lang="hu-HU" dirty="0" smtClean="0">
                <a:solidFill>
                  <a:srgbClr val="15A9A6"/>
                </a:solidFill>
              </a:rPr>
              <a:t> </a:t>
            </a:r>
            <a:r>
              <a:rPr lang="hu-HU" dirty="0" err="1" smtClean="0">
                <a:solidFill>
                  <a:srgbClr val="15A9A6"/>
                </a:solidFill>
              </a:rPr>
              <a:t>mean</a:t>
            </a:r>
            <a:r>
              <a:rPr lang="hu-HU" dirty="0" smtClean="0">
                <a:solidFill>
                  <a:srgbClr val="15A9A6"/>
                </a:solidFill>
              </a:rPr>
              <a:t> of B.)</a:t>
            </a: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0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hu-HU" altLang="hu-HU" sz="800" b="0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10.1016/S0140-6736(02)07283-5</a:t>
            </a:r>
            <a:endParaRPr kumimoji="0" lang="hu-HU" altLang="hu-HU" sz="800" b="0" i="0" u="none" strike="noStrike" cap="none" normalizeH="0" baseline="0" dirty="0" smtClean="0">
              <a:ln>
                <a:noFill/>
              </a:ln>
              <a:solidFill>
                <a:srgbClr val="57575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/>
          <a:srcRect l="10758" t="26127" r="32803" b="34621"/>
          <a:stretch/>
        </p:blipFill>
        <p:spPr>
          <a:xfrm>
            <a:off x="1020618" y="2154547"/>
            <a:ext cx="10150764" cy="397095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8133862" y="1542962"/>
            <a:ext cx="3894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Group of interest</a:t>
            </a:r>
          </a:p>
          <a:p>
            <a:pPr marL="342900" indent="-342900">
              <a:buAutoNum type="arabicPeriod"/>
            </a:pPr>
            <a:r>
              <a:rPr lang="hu-HU" dirty="0" smtClean="0"/>
              <a:t>HIV+ </a:t>
            </a:r>
            <a:r>
              <a:rPr lang="hu-HU" dirty="0" err="1" smtClean="0"/>
              <a:t>homosexual</a:t>
            </a:r>
            <a:r>
              <a:rPr lang="hu-HU" dirty="0" smtClean="0"/>
              <a:t> </a:t>
            </a:r>
            <a:r>
              <a:rPr lang="hu-HU" dirty="0" err="1" smtClean="0"/>
              <a:t>men</a:t>
            </a:r>
            <a:endParaRPr lang="hu-HU" dirty="0" smtClean="0"/>
          </a:p>
          <a:p>
            <a:r>
              <a:rPr lang="hu-HU" dirty="0" err="1" smtClean="0"/>
              <a:t>Reference</a:t>
            </a:r>
            <a:r>
              <a:rPr lang="hu-HU" dirty="0" smtClean="0"/>
              <a:t> </a:t>
            </a:r>
            <a:r>
              <a:rPr lang="hu-HU" dirty="0" err="1" smtClean="0"/>
              <a:t>groups</a:t>
            </a:r>
            <a:r>
              <a:rPr lang="hu-HU" dirty="0" smtClean="0"/>
              <a:t>:</a:t>
            </a:r>
          </a:p>
          <a:p>
            <a:pPr marL="342900" indent="-342900">
              <a:buAutoNum type="arabicPeriod"/>
            </a:pPr>
            <a:r>
              <a:rPr lang="hu-HU" dirty="0" smtClean="0"/>
              <a:t>STD </a:t>
            </a:r>
            <a:r>
              <a:rPr lang="hu-HU" dirty="0" err="1" smtClean="0"/>
              <a:t>clinics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(70%)</a:t>
            </a:r>
          </a:p>
          <a:p>
            <a:pPr marL="342900" indent="-342900">
              <a:buAutoNum type="arabicPeriod"/>
            </a:pPr>
            <a:r>
              <a:rPr lang="hu-HU" dirty="0" err="1" smtClean="0"/>
              <a:t>Neighborhood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(41%)</a:t>
            </a:r>
          </a:p>
        </p:txBody>
      </p:sp>
      <p:sp>
        <p:nvSpPr>
          <p:cNvPr id="7" name="Tartalom helye 1"/>
          <p:cNvSpPr txBox="1">
            <a:spLocks/>
          </p:cNvSpPr>
          <p:nvPr/>
        </p:nvSpPr>
        <p:spPr>
          <a:xfrm>
            <a:off x="5311947" y="6015098"/>
            <a:ext cx="5643830" cy="1077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rgbClr val="FF0000"/>
                </a:solidFill>
              </a:rPr>
              <a:t>Sexual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behaviour</a:t>
            </a:r>
            <a:r>
              <a:rPr lang="hu-HU" b="1" dirty="0" smtClean="0">
                <a:solidFill>
                  <a:srgbClr val="FF0000"/>
                </a:solidFill>
              </a:rPr>
              <a:t>?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1020618" y="1382534"/>
            <a:ext cx="5596998" cy="99340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smtClean="0">
                <a:solidFill>
                  <a:srgbClr val="15A9A6"/>
                </a:solidFill>
              </a:rPr>
              <a:t>The </a:t>
            </a:r>
            <a:r>
              <a:rPr lang="hu-HU" b="1" dirty="0" err="1" smtClean="0">
                <a:solidFill>
                  <a:srgbClr val="15A9A6"/>
                </a:solidFill>
              </a:rPr>
              <a:t>choice</a:t>
            </a:r>
            <a:r>
              <a:rPr lang="hu-HU" b="1" dirty="0" smtClean="0">
                <a:solidFill>
                  <a:srgbClr val="15A9A6"/>
                </a:solidFill>
              </a:rPr>
              <a:t> of </a:t>
            </a:r>
            <a:r>
              <a:rPr lang="hu-HU" b="1" dirty="0" err="1">
                <a:solidFill>
                  <a:srgbClr val="15A9A6"/>
                </a:solidFill>
              </a:rPr>
              <a:t>c</a:t>
            </a:r>
            <a:r>
              <a:rPr lang="hu-HU" b="1" dirty="0" err="1" smtClean="0">
                <a:solidFill>
                  <a:srgbClr val="15A9A6"/>
                </a:solidFill>
              </a:rPr>
              <a:t>ontrol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group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in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case-case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control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b="1" dirty="0" err="1" smtClean="0">
                <a:solidFill>
                  <a:srgbClr val="15A9A6"/>
                </a:solidFill>
              </a:rPr>
              <a:t>studies</a:t>
            </a:r>
            <a:r>
              <a:rPr lang="hu-HU" b="1" dirty="0" smtClean="0">
                <a:solidFill>
                  <a:srgbClr val="15A9A6"/>
                </a:solidFill>
              </a:rPr>
              <a:t> </a:t>
            </a:r>
            <a:r>
              <a:rPr lang="hu-HU" dirty="0" smtClean="0">
                <a:solidFill>
                  <a:srgbClr val="15A9A6"/>
                </a:solidFill>
              </a:rPr>
              <a:t>(</a:t>
            </a:r>
            <a:r>
              <a:rPr lang="hu-HU" dirty="0" err="1" smtClean="0">
                <a:solidFill>
                  <a:srgbClr val="15A9A6"/>
                </a:solidFill>
              </a:rPr>
              <a:t>Berkson-bias</a:t>
            </a:r>
            <a:r>
              <a:rPr lang="hu-HU" dirty="0" smtClean="0">
                <a:solidFill>
                  <a:srgbClr val="15A9A6"/>
                </a:solidFill>
              </a:rPr>
              <a:t>)</a:t>
            </a:r>
          </a:p>
        </p:txBody>
      </p:sp>
      <p:sp>
        <p:nvSpPr>
          <p:cNvPr id="10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5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hu-HU" altLang="hu-HU" sz="800" b="0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10.1016/S0140-6736(02)07283-5</a:t>
            </a:r>
            <a:endParaRPr kumimoji="0" lang="hu-HU" altLang="hu-HU" sz="800" b="0" i="0" u="none" strike="noStrike" cap="none" normalizeH="0" baseline="0" dirty="0" smtClean="0">
              <a:ln>
                <a:noFill/>
              </a:ln>
              <a:solidFill>
                <a:srgbClr val="57575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2" descr="KÃ©ptalÃ¡lat a kÃ¶vetkezÅre: âphase 2 study design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artalom helye 1"/>
          <p:cNvSpPr txBox="1">
            <a:spLocks/>
          </p:cNvSpPr>
          <p:nvPr/>
        </p:nvSpPr>
        <p:spPr>
          <a:xfrm>
            <a:off x="1021070" y="1707121"/>
            <a:ext cx="10301950" cy="7878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 err="1" smtClean="0">
                <a:solidFill>
                  <a:srgbClr val="15A9A6"/>
                </a:solidFill>
              </a:rPr>
              <a:t>How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to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deal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with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confounding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in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observational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studies</a:t>
            </a:r>
            <a:r>
              <a:rPr lang="hu-HU" sz="3200" b="1" dirty="0" smtClean="0">
                <a:solidFill>
                  <a:srgbClr val="15A9A6"/>
                </a:solidFill>
              </a:rPr>
              <a:t>?</a:t>
            </a:r>
          </a:p>
        </p:txBody>
      </p:sp>
      <p:sp>
        <p:nvSpPr>
          <p:cNvPr id="13" name="Tartalom helye 1"/>
          <p:cNvSpPr txBox="1">
            <a:spLocks/>
          </p:cNvSpPr>
          <p:nvPr/>
        </p:nvSpPr>
        <p:spPr>
          <a:xfrm>
            <a:off x="1021070" y="2829643"/>
            <a:ext cx="10301950" cy="7878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 err="1" smtClean="0">
                <a:solidFill>
                  <a:srgbClr val="FF0000"/>
                </a:solidFill>
              </a:rPr>
              <a:t>With</a:t>
            </a:r>
            <a:r>
              <a:rPr lang="hu-HU" sz="3200" b="1" dirty="0" smtClean="0">
                <a:solidFill>
                  <a:srgbClr val="FF0000"/>
                </a:solidFill>
              </a:rPr>
              <a:t> </a:t>
            </a:r>
            <a:r>
              <a:rPr lang="hu-HU" sz="3200" b="1" dirty="0" err="1" smtClean="0">
                <a:solidFill>
                  <a:srgbClr val="FF0000"/>
                </a:solidFill>
              </a:rPr>
              <a:t>math</a:t>
            </a:r>
            <a:r>
              <a:rPr lang="hu-HU" sz="3200" b="1" dirty="0" smtClean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4" name="Tartalom helye 1"/>
          <p:cNvSpPr txBox="1">
            <a:spLocks/>
          </p:cNvSpPr>
          <p:nvPr/>
        </p:nvSpPr>
        <p:spPr>
          <a:xfrm>
            <a:off x="4075356" y="3839043"/>
            <a:ext cx="4944383" cy="179680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 err="1" smtClean="0">
                <a:solidFill>
                  <a:srgbClr val="15A9A6"/>
                </a:solidFill>
              </a:rPr>
              <a:t>Stratification</a:t>
            </a:r>
            <a:endParaRPr lang="hu-HU" sz="2800" b="1" dirty="0" smtClean="0">
              <a:solidFill>
                <a:srgbClr val="15A9A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 err="1" smtClean="0">
                <a:solidFill>
                  <a:srgbClr val="15A9A6"/>
                </a:solidFill>
              </a:rPr>
              <a:t>Matching</a:t>
            </a:r>
            <a:endParaRPr lang="hu-HU" sz="2800" b="1" dirty="0" smtClean="0">
              <a:solidFill>
                <a:srgbClr val="15A9A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 err="1" smtClean="0">
                <a:solidFill>
                  <a:srgbClr val="15A9A6"/>
                </a:solidFill>
              </a:rPr>
              <a:t>Standardization</a:t>
            </a:r>
            <a:endParaRPr lang="hu-HU" sz="2800" b="1" dirty="0" smtClean="0">
              <a:solidFill>
                <a:srgbClr val="15A9A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sz="2800" b="1" dirty="0" err="1" smtClean="0">
                <a:solidFill>
                  <a:srgbClr val="15A9A6"/>
                </a:solidFill>
              </a:rPr>
              <a:t>Multivariate</a:t>
            </a:r>
            <a:r>
              <a:rPr lang="hu-HU" sz="2800" b="1" dirty="0" smtClean="0">
                <a:solidFill>
                  <a:srgbClr val="15A9A6"/>
                </a:solidFill>
              </a:rPr>
              <a:t> </a:t>
            </a:r>
            <a:r>
              <a:rPr lang="hu-HU" sz="2800" b="1" dirty="0" err="1" smtClean="0">
                <a:solidFill>
                  <a:srgbClr val="15A9A6"/>
                </a:solidFill>
              </a:rPr>
              <a:t>analysis</a:t>
            </a:r>
            <a:endParaRPr lang="hu-HU" sz="2800" b="1" dirty="0" smtClean="0">
              <a:solidFill>
                <a:srgbClr val="15A9A6"/>
              </a:solidFill>
            </a:endParaRPr>
          </a:p>
        </p:txBody>
      </p:sp>
      <p:sp>
        <p:nvSpPr>
          <p:cNvPr id="8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hu-HU" altLang="hu-HU" sz="800" b="0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10.1016/S0140-6736(02)07283-5</a:t>
            </a:r>
            <a:endParaRPr kumimoji="0" lang="hu-HU" altLang="hu-HU" sz="800" b="0" i="0" u="none" strike="noStrike" cap="none" normalizeH="0" baseline="0" dirty="0" smtClean="0">
              <a:ln>
                <a:noFill/>
              </a:ln>
              <a:solidFill>
                <a:srgbClr val="57575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2" descr="KÃ©ptalÃ¡lat a kÃ¶vetkezÅre: âphase 2 study design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1615440" y="453434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Confounding</a:t>
            </a:r>
            <a:endParaRPr lang="hu-HU" sz="3600" b="1" dirty="0"/>
          </a:p>
        </p:txBody>
      </p:sp>
      <p:sp>
        <p:nvSpPr>
          <p:cNvPr id="13" name="Tartalom helye 1"/>
          <p:cNvSpPr txBox="1">
            <a:spLocks/>
          </p:cNvSpPr>
          <p:nvPr/>
        </p:nvSpPr>
        <p:spPr>
          <a:xfrm>
            <a:off x="1021070" y="2829643"/>
            <a:ext cx="10301950" cy="7878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 err="1" smtClean="0">
                <a:solidFill>
                  <a:srgbClr val="FF0000"/>
                </a:solidFill>
              </a:rPr>
              <a:t>With</a:t>
            </a:r>
            <a:r>
              <a:rPr lang="hu-HU" sz="3200" b="1" dirty="0" smtClean="0">
                <a:solidFill>
                  <a:srgbClr val="FF0000"/>
                </a:solidFill>
              </a:rPr>
              <a:t> </a:t>
            </a:r>
            <a:r>
              <a:rPr lang="hu-HU" sz="3200" b="1" dirty="0" err="1" smtClean="0">
                <a:solidFill>
                  <a:srgbClr val="FF0000"/>
                </a:solidFill>
              </a:rPr>
              <a:t>math</a:t>
            </a:r>
            <a:r>
              <a:rPr lang="hu-HU" sz="3200" b="1" dirty="0" smtClean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726" y="3661311"/>
            <a:ext cx="4443167" cy="2499281"/>
          </a:xfrm>
          <a:prstGeom prst="rect">
            <a:avLst/>
          </a:prstGeom>
        </p:spPr>
      </p:pic>
      <p:pic>
        <p:nvPicPr>
          <p:cNvPr id="5124" name="Picture 4" descr="KÃ©ptalÃ¡lat a kÃ¶vetkezÅre: âwrong pictureâ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461" y="3952165"/>
            <a:ext cx="2981272" cy="177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artalom helye 1"/>
          <p:cNvSpPr txBox="1">
            <a:spLocks/>
          </p:cNvSpPr>
          <p:nvPr/>
        </p:nvSpPr>
        <p:spPr>
          <a:xfrm>
            <a:off x="1021070" y="1707121"/>
            <a:ext cx="10301950" cy="78788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 err="1" smtClean="0">
                <a:solidFill>
                  <a:srgbClr val="15A9A6"/>
                </a:solidFill>
              </a:rPr>
              <a:t>How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to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deal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with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confounding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in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observational</a:t>
            </a:r>
            <a:r>
              <a:rPr lang="hu-HU" sz="3200" b="1" dirty="0" smtClean="0">
                <a:solidFill>
                  <a:srgbClr val="15A9A6"/>
                </a:solidFill>
              </a:rPr>
              <a:t> </a:t>
            </a:r>
            <a:r>
              <a:rPr lang="hu-HU" sz="3200" b="1" dirty="0" err="1" smtClean="0">
                <a:solidFill>
                  <a:srgbClr val="15A9A6"/>
                </a:solidFill>
              </a:rPr>
              <a:t>studies</a:t>
            </a:r>
            <a:r>
              <a:rPr lang="hu-HU" sz="3200" b="1" dirty="0" smtClean="0">
                <a:solidFill>
                  <a:srgbClr val="15A9A6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7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Ötszög 3"/>
          <p:cNvSpPr/>
          <p:nvPr/>
        </p:nvSpPr>
        <p:spPr>
          <a:xfrm>
            <a:off x="1432319" y="2662979"/>
            <a:ext cx="2319749" cy="5647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Ötszög 4"/>
          <p:cNvSpPr/>
          <p:nvPr/>
        </p:nvSpPr>
        <p:spPr>
          <a:xfrm rot="10800000">
            <a:off x="8218505" y="2662979"/>
            <a:ext cx="2344499" cy="63647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4550914" y="2417457"/>
            <a:ext cx="2837003" cy="26295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376392" y="2630522"/>
            <a:ext cx="2260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Continuous</a:t>
            </a:r>
            <a:endParaRPr lang="hu-HU" sz="3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423397" y="2688830"/>
            <a:ext cx="2260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Dichotome</a:t>
            </a:r>
            <a:endParaRPr lang="hu-HU" sz="3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902241" y="4604181"/>
            <a:ext cx="214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Expensive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902242" y="3264785"/>
            <a:ext cx="204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00B050"/>
                </a:solidFill>
              </a:rPr>
              <a:t>Huge</a:t>
            </a:r>
            <a:r>
              <a:rPr lang="hu-HU" dirty="0" smtClean="0">
                <a:solidFill>
                  <a:srgbClr val="00B050"/>
                </a:solidFill>
              </a:rPr>
              <a:t> </a:t>
            </a:r>
            <a:r>
              <a:rPr lang="hu-HU" dirty="0" err="1" smtClean="0">
                <a:solidFill>
                  <a:srgbClr val="00B050"/>
                </a:solidFill>
              </a:rPr>
              <a:t>amount</a:t>
            </a:r>
            <a:r>
              <a:rPr lang="hu-HU" dirty="0" smtClean="0">
                <a:solidFill>
                  <a:srgbClr val="00B050"/>
                </a:solidFill>
              </a:rPr>
              <a:t> of </a:t>
            </a:r>
            <a:r>
              <a:rPr lang="hu-HU" dirty="0" err="1" smtClean="0">
                <a:solidFill>
                  <a:srgbClr val="00B050"/>
                </a:solidFill>
              </a:rPr>
              <a:t>information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13" name="Mínuszjel 12"/>
          <p:cNvSpPr/>
          <p:nvPr/>
        </p:nvSpPr>
        <p:spPr>
          <a:xfrm>
            <a:off x="1376392" y="4609269"/>
            <a:ext cx="525849" cy="314756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Pluszjel 13"/>
          <p:cNvSpPr/>
          <p:nvPr/>
        </p:nvSpPr>
        <p:spPr>
          <a:xfrm>
            <a:off x="1376393" y="3324067"/>
            <a:ext cx="525849" cy="454968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8956384" y="3974330"/>
            <a:ext cx="218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Information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loss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8949246" y="3452228"/>
            <a:ext cx="204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00B050"/>
                </a:solidFill>
              </a:rPr>
              <a:t>Cheaper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20" name="Pluszjel 19"/>
          <p:cNvSpPr/>
          <p:nvPr/>
        </p:nvSpPr>
        <p:spPr>
          <a:xfrm>
            <a:off x="8423397" y="3409411"/>
            <a:ext cx="525849" cy="454968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Mínuszjel 20"/>
          <p:cNvSpPr/>
          <p:nvPr/>
        </p:nvSpPr>
        <p:spPr>
          <a:xfrm>
            <a:off x="8423397" y="4036157"/>
            <a:ext cx="525849" cy="314756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4654430" y="3269077"/>
            <a:ext cx="2605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Perfect</a:t>
            </a:r>
            <a:r>
              <a:rPr lang="hu-HU" sz="3200" dirty="0" smtClean="0"/>
              <a:t> null </a:t>
            </a:r>
            <a:r>
              <a:rPr lang="hu-HU" sz="3200" dirty="0" err="1" smtClean="0"/>
              <a:t>hypothesis</a:t>
            </a:r>
            <a:endParaRPr lang="hu-HU" sz="3200" dirty="0"/>
          </a:p>
        </p:txBody>
      </p:sp>
      <p:sp>
        <p:nvSpPr>
          <p:cNvPr id="23" name="Mínuszjel 22"/>
          <p:cNvSpPr/>
          <p:nvPr/>
        </p:nvSpPr>
        <p:spPr>
          <a:xfrm>
            <a:off x="8423397" y="4435262"/>
            <a:ext cx="525849" cy="314756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/>
          <p:cNvSpPr txBox="1"/>
          <p:nvPr/>
        </p:nvSpPr>
        <p:spPr>
          <a:xfrm>
            <a:off x="8956384" y="4435262"/>
            <a:ext cx="27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Not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possible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to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transform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5" name="Pluszjel 24"/>
          <p:cNvSpPr/>
          <p:nvPr/>
        </p:nvSpPr>
        <p:spPr>
          <a:xfrm>
            <a:off x="1376393" y="4007105"/>
            <a:ext cx="525849" cy="454968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1902241" y="3914446"/>
            <a:ext cx="204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00B050"/>
                </a:solidFill>
              </a:rPr>
              <a:t>Can</a:t>
            </a:r>
            <a:r>
              <a:rPr lang="hu-HU" dirty="0" smtClean="0">
                <a:solidFill>
                  <a:srgbClr val="00B050"/>
                </a:solidFill>
              </a:rPr>
              <a:t> be </a:t>
            </a:r>
            <a:r>
              <a:rPr lang="hu-HU" dirty="0" err="1" smtClean="0">
                <a:solidFill>
                  <a:srgbClr val="00B050"/>
                </a:solidFill>
              </a:rPr>
              <a:t>transform</a:t>
            </a:r>
            <a:r>
              <a:rPr lang="hu-HU" dirty="0" smtClean="0">
                <a:solidFill>
                  <a:srgbClr val="00B050"/>
                </a:solidFill>
              </a:rPr>
              <a:t> </a:t>
            </a:r>
            <a:r>
              <a:rPr lang="hu-HU" dirty="0" err="1" smtClean="0">
                <a:solidFill>
                  <a:srgbClr val="00B050"/>
                </a:solidFill>
              </a:rPr>
              <a:t>to</a:t>
            </a:r>
            <a:r>
              <a:rPr lang="hu-HU" dirty="0" smtClean="0">
                <a:solidFill>
                  <a:srgbClr val="00B050"/>
                </a:solidFill>
              </a:rPr>
              <a:t> </a:t>
            </a:r>
            <a:r>
              <a:rPr lang="hu-HU" dirty="0" err="1" smtClean="0">
                <a:solidFill>
                  <a:srgbClr val="00B050"/>
                </a:solidFill>
              </a:rPr>
              <a:t>dichotome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3943224" y="4735902"/>
            <a:ext cx="4648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endParaRPr lang="hu-HU" dirty="0"/>
          </a:p>
        </p:txBody>
      </p:sp>
      <p:sp>
        <p:nvSpPr>
          <p:cNvPr id="28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1"/>
          <p:cNvSpPr>
            <a:spLocks noGrp="1"/>
          </p:cNvSpPr>
          <p:nvPr>
            <p:ph idx="1"/>
          </p:nvPr>
        </p:nvSpPr>
        <p:spPr>
          <a:xfrm>
            <a:off x="8101259" y="4615454"/>
            <a:ext cx="3943861" cy="2109496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 smtClean="0"/>
              <a:t>Case-control</a:t>
            </a:r>
            <a:endParaRPr lang="hu-HU" dirty="0" smtClean="0"/>
          </a:p>
          <a:p>
            <a:pPr marL="0" indent="0" algn="ctr">
              <a:buNone/>
            </a:pPr>
            <a:r>
              <a:rPr lang="hu-HU" dirty="0" err="1" smtClean="0"/>
              <a:t>Cross</a:t>
            </a:r>
            <a:r>
              <a:rPr lang="hu-HU" dirty="0" smtClean="0"/>
              <a:t> </a:t>
            </a:r>
            <a:r>
              <a:rPr lang="hu-HU" dirty="0" err="1" smtClean="0"/>
              <a:t>sectional</a:t>
            </a:r>
            <a:endParaRPr lang="hu-HU" dirty="0" smtClean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 err="1" smtClean="0"/>
              <a:t>Retrospecitve</a:t>
            </a:r>
            <a:r>
              <a:rPr lang="hu-HU" dirty="0" smtClean="0"/>
              <a:t> </a:t>
            </a:r>
            <a:r>
              <a:rPr lang="hu-HU" dirty="0" err="1" smtClean="0"/>
              <a:t>cohort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000" dirty="0" err="1">
                <a:solidFill>
                  <a:prstClr val="black"/>
                </a:solidFill>
              </a:rPr>
              <a:t>Prospective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  <a:r>
              <a:rPr lang="hu-HU" sz="2000" dirty="0" err="1">
                <a:solidFill>
                  <a:prstClr val="black"/>
                </a:solidFill>
              </a:rPr>
              <a:t>cohort</a:t>
            </a:r>
            <a:endParaRPr lang="hu-HU" sz="20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6650" t="30378" r="41236" b="36633"/>
          <a:stretch/>
        </p:blipFill>
        <p:spPr>
          <a:xfrm>
            <a:off x="1366885" y="2253006"/>
            <a:ext cx="2696067" cy="22624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36418" t="29690" r="41236" b="37459"/>
          <a:stretch/>
        </p:blipFill>
        <p:spPr>
          <a:xfrm>
            <a:off x="4805462" y="2262433"/>
            <a:ext cx="2724347" cy="225300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40515" t="40825" r="39536" b="32508"/>
          <a:stretch/>
        </p:blipFill>
        <p:spPr>
          <a:xfrm>
            <a:off x="3186259" y="4629861"/>
            <a:ext cx="2432117" cy="1828801"/>
          </a:xfrm>
          <a:prstGeom prst="rect">
            <a:avLst/>
          </a:prstGeom>
        </p:spPr>
      </p:pic>
      <p:sp>
        <p:nvSpPr>
          <p:cNvPr id="13" name="Tartalom helye 1"/>
          <p:cNvSpPr txBox="1">
            <a:spLocks/>
          </p:cNvSpPr>
          <p:nvPr/>
        </p:nvSpPr>
        <p:spPr>
          <a:xfrm>
            <a:off x="2430386" y="1543795"/>
            <a:ext cx="3943861" cy="538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rgbClr val="FF0000"/>
                </a:solidFill>
              </a:rPr>
              <a:t>Recall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bias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KÃ©ptalÃ¡lat a kÃ¶vetkezÅre: âoral contraceptives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19" y="1704681"/>
            <a:ext cx="3601743" cy="203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artalom helye 1"/>
          <p:cNvSpPr txBox="1">
            <a:spLocks/>
          </p:cNvSpPr>
          <p:nvPr/>
        </p:nvSpPr>
        <p:spPr>
          <a:xfrm>
            <a:off x="7570373" y="3742442"/>
            <a:ext cx="5005632" cy="5433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2000" dirty="0" err="1" smtClean="0">
                <a:solidFill>
                  <a:schemeClr val="tx1"/>
                </a:solidFill>
              </a:rPr>
              <a:t>Oral</a:t>
            </a:r>
            <a:r>
              <a:rPr lang="hu-HU" sz="2000" dirty="0" smtClean="0">
                <a:solidFill>
                  <a:schemeClr val="tx1"/>
                </a:solidFill>
              </a:rPr>
              <a:t> </a:t>
            </a:r>
            <a:r>
              <a:rPr lang="hu-HU" sz="2000" dirty="0" err="1" smtClean="0">
                <a:solidFill>
                  <a:schemeClr val="tx1"/>
                </a:solidFill>
              </a:rPr>
              <a:t>contraceptives</a:t>
            </a:r>
            <a:r>
              <a:rPr lang="hu-HU" sz="2000" dirty="0" smtClean="0">
                <a:solidFill>
                  <a:schemeClr val="tx1"/>
                </a:solidFill>
              </a:rPr>
              <a:t> and BC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720" y="1670804"/>
            <a:ext cx="3739819" cy="1966421"/>
          </a:xfrm>
          <a:prstGeom prst="rect">
            <a:avLst/>
          </a:prstGeom>
        </p:spPr>
      </p:pic>
      <p:sp>
        <p:nvSpPr>
          <p:cNvPr id="13" name="Tartalom helye 1"/>
          <p:cNvSpPr txBox="1">
            <a:spLocks/>
          </p:cNvSpPr>
          <p:nvPr/>
        </p:nvSpPr>
        <p:spPr>
          <a:xfrm>
            <a:off x="1728953" y="1387850"/>
            <a:ext cx="5346727" cy="5386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rgbClr val="FF0000"/>
                </a:solidFill>
              </a:rPr>
              <a:t>Observer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bias</a:t>
            </a:r>
            <a:r>
              <a:rPr lang="hu-HU" b="1" dirty="0" smtClean="0">
                <a:solidFill>
                  <a:srgbClr val="FF0000"/>
                </a:solidFill>
              </a:rPr>
              <a:t> (performance/</a:t>
            </a:r>
            <a:r>
              <a:rPr lang="hu-HU" b="1" dirty="0" err="1" smtClean="0">
                <a:solidFill>
                  <a:srgbClr val="FF0000"/>
                </a:solidFill>
              </a:rPr>
              <a:t>detection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bias</a:t>
            </a:r>
            <a:r>
              <a:rPr lang="hu-HU" b="1" dirty="0" smtClean="0">
                <a:solidFill>
                  <a:srgbClr val="FF0000"/>
                </a:solidFill>
              </a:rPr>
              <a:t>)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9433" t="21443" r="38685" b="30859"/>
          <a:stretch/>
        </p:blipFill>
        <p:spPr>
          <a:xfrm>
            <a:off x="1359040" y="2482661"/>
            <a:ext cx="6325386" cy="3271102"/>
          </a:xfrm>
          <a:prstGeom prst="rect">
            <a:avLst/>
          </a:prstGeom>
        </p:spPr>
      </p:pic>
      <p:sp>
        <p:nvSpPr>
          <p:cNvPr id="8" name="Tartalom helye 1"/>
          <p:cNvSpPr txBox="1">
            <a:spLocks/>
          </p:cNvSpPr>
          <p:nvPr/>
        </p:nvSpPr>
        <p:spPr>
          <a:xfrm>
            <a:off x="7570373" y="3742442"/>
            <a:ext cx="5005632" cy="5433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2000" dirty="0" err="1" smtClean="0">
                <a:solidFill>
                  <a:schemeClr val="tx1"/>
                </a:solidFill>
              </a:rPr>
              <a:t>Smoking</a:t>
            </a:r>
            <a:r>
              <a:rPr lang="hu-HU" sz="2000" dirty="0" smtClean="0">
                <a:solidFill>
                  <a:schemeClr val="tx1"/>
                </a:solidFill>
              </a:rPr>
              <a:t> and </a:t>
            </a:r>
            <a:r>
              <a:rPr lang="hu-HU" sz="2000" dirty="0" err="1" smtClean="0">
                <a:solidFill>
                  <a:schemeClr val="tx1"/>
                </a:solidFill>
              </a:rPr>
              <a:t>lung</a:t>
            </a:r>
            <a:r>
              <a:rPr lang="hu-HU" sz="2000" dirty="0" smtClean="0">
                <a:solidFill>
                  <a:schemeClr val="tx1"/>
                </a:solidFill>
              </a:rPr>
              <a:t> </a:t>
            </a:r>
            <a:r>
              <a:rPr lang="hu-HU" sz="2000" dirty="0" err="1" smtClean="0">
                <a:solidFill>
                  <a:schemeClr val="tx1"/>
                </a:solidFill>
              </a:rPr>
              <a:t>cancer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9" name="Tartalom helye 1"/>
          <p:cNvSpPr>
            <a:spLocks noGrp="1"/>
          </p:cNvSpPr>
          <p:nvPr>
            <p:ph idx="1"/>
          </p:nvPr>
        </p:nvSpPr>
        <p:spPr>
          <a:xfrm>
            <a:off x="8101259" y="4615454"/>
            <a:ext cx="3943861" cy="2109496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err="1" smtClean="0"/>
              <a:t>Case-control</a:t>
            </a:r>
            <a:endParaRPr lang="hu-HU" dirty="0" smtClean="0"/>
          </a:p>
          <a:p>
            <a:pPr marL="0" indent="0" algn="ctr">
              <a:buNone/>
            </a:pPr>
            <a:r>
              <a:rPr lang="hu-HU" dirty="0" err="1" smtClean="0"/>
              <a:t>Cross</a:t>
            </a:r>
            <a:r>
              <a:rPr lang="hu-HU" dirty="0" smtClean="0"/>
              <a:t> </a:t>
            </a:r>
            <a:r>
              <a:rPr lang="hu-HU" dirty="0" err="1" smtClean="0"/>
              <a:t>sectional</a:t>
            </a:r>
            <a:endParaRPr lang="hu-HU" dirty="0" smtClean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 err="1" smtClean="0"/>
              <a:t>Retrospecitve</a:t>
            </a:r>
            <a:r>
              <a:rPr lang="hu-HU" dirty="0" smtClean="0"/>
              <a:t> </a:t>
            </a:r>
            <a:r>
              <a:rPr lang="hu-HU" dirty="0" err="1" smtClean="0"/>
              <a:t>cohort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000" dirty="0" err="1">
                <a:solidFill>
                  <a:prstClr val="black"/>
                </a:solidFill>
              </a:rPr>
              <a:t>Prospective</a:t>
            </a:r>
            <a:r>
              <a:rPr lang="hu-HU" sz="2000" dirty="0">
                <a:solidFill>
                  <a:prstClr val="black"/>
                </a:solidFill>
              </a:rPr>
              <a:t> </a:t>
            </a:r>
            <a:r>
              <a:rPr lang="hu-HU" sz="2000" dirty="0" err="1">
                <a:solidFill>
                  <a:prstClr val="black"/>
                </a:solidFill>
              </a:rPr>
              <a:t>cohort</a:t>
            </a:r>
            <a:endParaRPr lang="hu-HU" sz="20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hu-HU" dirty="0"/>
          </a:p>
        </p:txBody>
      </p:sp>
      <p:sp>
        <p:nvSpPr>
          <p:cNvPr id="10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43067" t="34914" r="21598" b="45046"/>
          <a:stretch/>
        </p:blipFill>
        <p:spPr>
          <a:xfrm>
            <a:off x="2545237" y="1762811"/>
            <a:ext cx="7541444" cy="2405965"/>
          </a:xfrm>
          <a:prstGeom prst="rect">
            <a:avLst/>
          </a:prstGeom>
        </p:spPr>
      </p:pic>
      <p:sp>
        <p:nvSpPr>
          <p:cNvPr id="5" name="Tartalom helye 1"/>
          <p:cNvSpPr>
            <a:spLocks noGrp="1"/>
          </p:cNvSpPr>
          <p:nvPr>
            <p:ph idx="1"/>
          </p:nvPr>
        </p:nvSpPr>
        <p:spPr>
          <a:xfrm>
            <a:off x="1187776" y="4370037"/>
            <a:ext cx="1819373" cy="549029"/>
          </a:xfrm>
          <a:solidFill>
            <a:schemeClr val="accent1">
              <a:lumMod val="20000"/>
              <a:lumOff val="80000"/>
            </a:schemeClr>
          </a:solidFill>
          <a:ln w="41275" cmpd="dbl">
            <a:solidFill>
              <a:schemeClr val="tx1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b="1" dirty="0" smtClean="0">
                <a:solidFill>
                  <a:schemeClr val="tx1"/>
                </a:solidFill>
              </a:rPr>
              <a:t>Valid?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8" name="Tartalom helye 1"/>
          <p:cNvSpPr txBox="1">
            <a:spLocks/>
          </p:cNvSpPr>
          <p:nvPr/>
        </p:nvSpPr>
        <p:spPr>
          <a:xfrm>
            <a:off x="1187777" y="5176887"/>
            <a:ext cx="1819373" cy="549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chemeClr val="tx1"/>
                </a:solidFill>
              </a:rPr>
              <a:t>Precise</a:t>
            </a:r>
            <a:r>
              <a:rPr lang="hu-HU" b="1" dirty="0" smtClean="0">
                <a:solidFill>
                  <a:schemeClr val="tx1"/>
                </a:solidFill>
              </a:rPr>
              <a:t>?</a:t>
            </a:r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008" y="4168776"/>
            <a:ext cx="848413" cy="8484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720" y="4168775"/>
            <a:ext cx="848413" cy="84841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008" y="5027194"/>
            <a:ext cx="848413" cy="84841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73" y="5027194"/>
            <a:ext cx="848413" cy="84841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204" y="4281986"/>
            <a:ext cx="649714" cy="64971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854" y="5126543"/>
            <a:ext cx="649714" cy="649714"/>
          </a:xfrm>
          <a:prstGeom prst="rect">
            <a:avLst/>
          </a:prstGeom>
        </p:spPr>
      </p:pic>
      <p:sp>
        <p:nvSpPr>
          <p:cNvPr id="14" name="Alcím 3"/>
          <p:cNvSpPr txBox="1">
            <a:spLocks/>
          </p:cNvSpPr>
          <p:nvPr/>
        </p:nvSpPr>
        <p:spPr>
          <a:xfrm>
            <a:off x="-870262" y="1386919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500" b="1" dirty="0" err="1" smtClean="0">
                <a:solidFill>
                  <a:schemeClr val="tx1"/>
                </a:solidFill>
              </a:rPr>
              <a:t>Errors</a:t>
            </a:r>
            <a:r>
              <a:rPr lang="hu-HU" sz="2500" b="1" dirty="0" smtClean="0">
                <a:solidFill>
                  <a:schemeClr val="tx1"/>
                </a:solidFill>
              </a:rPr>
              <a:t> </a:t>
            </a:r>
            <a:r>
              <a:rPr lang="hu-HU" sz="2500" b="1" dirty="0" err="1" smtClean="0">
                <a:solidFill>
                  <a:schemeClr val="tx1"/>
                </a:solidFill>
              </a:rPr>
              <a:t>in</a:t>
            </a:r>
            <a:r>
              <a:rPr lang="hu-HU" sz="2500" b="1" dirty="0" smtClean="0">
                <a:solidFill>
                  <a:schemeClr val="tx1"/>
                </a:solidFill>
              </a:rPr>
              <a:t> </a:t>
            </a:r>
            <a:r>
              <a:rPr lang="hu-HU" sz="2500" b="1" dirty="0" err="1" smtClean="0">
                <a:solidFill>
                  <a:schemeClr val="tx1"/>
                </a:solidFill>
              </a:rPr>
              <a:t>epidemiological</a:t>
            </a:r>
            <a:r>
              <a:rPr lang="hu-HU" sz="2500" b="1" dirty="0" smtClean="0">
                <a:solidFill>
                  <a:schemeClr val="tx1"/>
                </a:solidFill>
              </a:rPr>
              <a:t> </a:t>
            </a:r>
            <a:r>
              <a:rPr lang="hu-HU" sz="2500" b="1" dirty="0" err="1" smtClean="0">
                <a:solidFill>
                  <a:schemeClr val="tx1"/>
                </a:solidFill>
              </a:rPr>
              <a:t>studies</a:t>
            </a:r>
            <a:endParaRPr lang="hu-HU" sz="2500" b="1" dirty="0">
              <a:solidFill>
                <a:schemeClr val="tx1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 rot="19480178">
            <a:off x="3230331" y="2699217"/>
            <a:ext cx="2067880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FF0000"/>
                </a:solidFill>
              </a:rPr>
              <a:t>Bias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 rot="19480178">
            <a:off x="7384110" y="2699216"/>
            <a:ext cx="2850377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 smtClean="0">
                <a:solidFill>
                  <a:srgbClr val="FF0000"/>
                </a:solidFill>
              </a:rPr>
              <a:t>Imprecision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87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43067" t="34914" r="21598" b="45046"/>
          <a:stretch/>
        </p:blipFill>
        <p:spPr>
          <a:xfrm>
            <a:off x="2545237" y="1762811"/>
            <a:ext cx="7541444" cy="2405965"/>
          </a:xfrm>
          <a:prstGeom prst="rect">
            <a:avLst/>
          </a:prstGeom>
        </p:spPr>
      </p:pic>
      <p:sp>
        <p:nvSpPr>
          <p:cNvPr id="18" name="Téglalap 17"/>
          <p:cNvSpPr/>
          <p:nvPr/>
        </p:nvSpPr>
        <p:spPr>
          <a:xfrm rot="19480178">
            <a:off x="3230331" y="2699217"/>
            <a:ext cx="2067880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>
                <a:solidFill>
                  <a:srgbClr val="FF0000"/>
                </a:solidFill>
              </a:rPr>
              <a:t>Bias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 rot="19480178">
            <a:off x="7384110" y="2699216"/>
            <a:ext cx="2850377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600" b="1" dirty="0" err="1" smtClean="0">
                <a:solidFill>
                  <a:srgbClr val="FF0000"/>
                </a:solidFill>
              </a:rPr>
              <a:t>Imprecision</a:t>
            </a:r>
            <a:endParaRPr lang="hu-HU" sz="3600" b="1" dirty="0">
              <a:solidFill>
                <a:srgbClr val="FF0000"/>
              </a:solidFill>
            </a:endParaRPr>
          </a:p>
        </p:txBody>
      </p:sp>
      <p:sp>
        <p:nvSpPr>
          <p:cNvPr id="15" name="Tartalom helye 1"/>
          <p:cNvSpPr>
            <a:spLocks noGrp="1"/>
          </p:cNvSpPr>
          <p:nvPr>
            <p:ph idx="1"/>
          </p:nvPr>
        </p:nvSpPr>
        <p:spPr>
          <a:xfrm>
            <a:off x="7296296" y="4508208"/>
            <a:ext cx="2969444" cy="549029"/>
          </a:xfrm>
          <a:solidFill>
            <a:schemeClr val="accent1">
              <a:lumMod val="20000"/>
              <a:lumOff val="80000"/>
            </a:schemeClr>
          </a:solidFill>
          <a:ln w="41275" cmpd="dbl">
            <a:solidFill>
              <a:schemeClr val="tx1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hu-HU" b="1" dirty="0">
                <a:solidFill>
                  <a:schemeClr val="tx1"/>
                </a:solidFill>
              </a:rPr>
              <a:t>Random </a:t>
            </a:r>
            <a:r>
              <a:rPr lang="hu-HU" b="1" dirty="0" err="1">
                <a:solidFill>
                  <a:schemeClr val="tx1"/>
                </a:solidFill>
              </a:rPr>
              <a:t>error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6" name="Tartalom helye 1"/>
          <p:cNvSpPr txBox="1">
            <a:spLocks/>
          </p:cNvSpPr>
          <p:nvPr/>
        </p:nvSpPr>
        <p:spPr>
          <a:xfrm>
            <a:off x="2643043" y="4518788"/>
            <a:ext cx="3185896" cy="549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 cmpd="dbl"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b="1" dirty="0" err="1" smtClean="0">
                <a:solidFill>
                  <a:schemeClr val="tx1"/>
                </a:solidFill>
              </a:rPr>
              <a:t>Systematic</a:t>
            </a:r>
            <a:r>
              <a:rPr lang="hu-HU" b="1" dirty="0" smtClean="0">
                <a:solidFill>
                  <a:schemeClr val="tx1"/>
                </a:solidFill>
              </a:rPr>
              <a:t> </a:t>
            </a:r>
            <a:r>
              <a:rPr lang="hu-HU" b="1" dirty="0" err="1" smtClean="0">
                <a:solidFill>
                  <a:schemeClr val="tx1"/>
                </a:solidFill>
              </a:rPr>
              <a:t>error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209936" y="5384711"/>
            <a:ext cx="203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 smtClean="0"/>
              <a:t>Sample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size</a:t>
            </a:r>
            <a:r>
              <a:rPr lang="hu-HU" sz="2400" b="1" dirty="0" smtClean="0"/>
              <a:t> </a:t>
            </a:r>
            <a:endParaRPr lang="hu-HU" sz="2400" b="1" dirty="0"/>
          </a:p>
        </p:txBody>
      </p:sp>
      <p:sp>
        <p:nvSpPr>
          <p:cNvPr id="20" name="Felfelé nyíl 19"/>
          <p:cNvSpPr/>
          <p:nvPr/>
        </p:nvSpPr>
        <p:spPr>
          <a:xfrm>
            <a:off x="9080295" y="5493435"/>
            <a:ext cx="240655" cy="26593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>
              <a:solidFill>
                <a:srgbClr val="00B050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9528894" y="5392683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 smtClean="0"/>
              <a:t>Risk</a:t>
            </a:r>
            <a:endParaRPr lang="hu-HU" sz="2400" b="1" dirty="0"/>
          </a:p>
        </p:txBody>
      </p:sp>
      <p:sp>
        <p:nvSpPr>
          <p:cNvPr id="22" name="Felfelé nyíl 21"/>
          <p:cNvSpPr/>
          <p:nvPr/>
        </p:nvSpPr>
        <p:spPr>
          <a:xfrm rot="10800000">
            <a:off x="10284001" y="5498173"/>
            <a:ext cx="240655" cy="26593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>
              <a:solidFill>
                <a:srgbClr val="00B050"/>
              </a:solidFill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2537317" y="5384711"/>
            <a:ext cx="2031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 smtClean="0"/>
              <a:t>Sample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size</a:t>
            </a:r>
            <a:r>
              <a:rPr lang="hu-HU" sz="2400" b="1" dirty="0" smtClean="0"/>
              <a:t> </a:t>
            </a:r>
            <a:endParaRPr lang="hu-HU" sz="2400" b="1" dirty="0"/>
          </a:p>
        </p:txBody>
      </p:sp>
      <p:sp>
        <p:nvSpPr>
          <p:cNvPr id="24" name="Felfelé nyíl 23"/>
          <p:cNvSpPr/>
          <p:nvPr/>
        </p:nvSpPr>
        <p:spPr>
          <a:xfrm>
            <a:off x="4407676" y="5493435"/>
            <a:ext cx="240655" cy="265938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>
              <a:solidFill>
                <a:srgbClr val="00B050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4856275" y="5392683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b="1" dirty="0" err="1" smtClean="0"/>
              <a:t>Risk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5653959" y="5583501"/>
            <a:ext cx="225425" cy="1061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Alcím 3"/>
          <p:cNvSpPr txBox="1">
            <a:spLocks/>
          </p:cNvSpPr>
          <p:nvPr/>
        </p:nvSpPr>
        <p:spPr>
          <a:xfrm>
            <a:off x="-734356" y="1384575"/>
            <a:ext cx="7770683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600" b="1" dirty="0" err="1" smtClean="0">
                <a:solidFill>
                  <a:schemeClr val="tx1"/>
                </a:solidFill>
              </a:rPr>
              <a:t>Errors</a:t>
            </a:r>
            <a:r>
              <a:rPr lang="hu-HU" sz="2600" b="1" dirty="0" smtClean="0">
                <a:solidFill>
                  <a:schemeClr val="tx1"/>
                </a:solidFill>
              </a:rPr>
              <a:t> </a:t>
            </a:r>
            <a:r>
              <a:rPr lang="hu-HU" sz="2600" b="1" dirty="0" err="1" smtClean="0">
                <a:solidFill>
                  <a:schemeClr val="tx1"/>
                </a:solidFill>
              </a:rPr>
              <a:t>in</a:t>
            </a:r>
            <a:r>
              <a:rPr lang="hu-HU" sz="2600" b="1" dirty="0" smtClean="0">
                <a:solidFill>
                  <a:schemeClr val="tx1"/>
                </a:solidFill>
              </a:rPr>
              <a:t> </a:t>
            </a:r>
            <a:r>
              <a:rPr lang="hu-HU" sz="2600" b="1" dirty="0" err="1" smtClean="0">
                <a:solidFill>
                  <a:schemeClr val="tx1"/>
                </a:solidFill>
              </a:rPr>
              <a:t>epidemiological</a:t>
            </a:r>
            <a:r>
              <a:rPr lang="hu-HU" sz="2600" b="1" dirty="0" smtClean="0">
                <a:solidFill>
                  <a:schemeClr val="tx1"/>
                </a:solidFill>
              </a:rPr>
              <a:t> </a:t>
            </a:r>
            <a:r>
              <a:rPr lang="hu-HU" sz="2600" b="1" dirty="0" err="1" smtClean="0">
                <a:solidFill>
                  <a:schemeClr val="tx1"/>
                </a:solidFill>
              </a:rPr>
              <a:t>studies</a:t>
            </a:r>
            <a:endParaRPr lang="hu-HU" sz="2600" b="1" dirty="0">
              <a:solidFill>
                <a:schemeClr val="tx1"/>
              </a:solidFill>
            </a:endParaRPr>
          </a:p>
        </p:txBody>
      </p:sp>
      <p:sp>
        <p:nvSpPr>
          <p:cNvPr id="17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800" b="0" i="0" u="none" strike="noStrike" cap="none" normalizeH="0" baseline="0" dirty="0" smtClean="0">
                <a:ln>
                  <a:noFill/>
                </a:ln>
                <a:solidFill>
                  <a:srgbClr val="57575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hu-HU" altLang="hu-HU" sz="800" b="0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10.1016/S0140-6736(02)07283-5</a:t>
            </a:r>
            <a:endParaRPr kumimoji="0" lang="hu-HU" altLang="hu-HU" sz="800" b="0" i="0" u="none" strike="noStrike" cap="none" normalizeH="0" baseline="0" dirty="0" smtClean="0">
              <a:ln>
                <a:noFill/>
              </a:ln>
              <a:solidFill>
                <a:srgbClr val="57575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2" descr="KÃ©ptalÃ¡lat a kÃ¶vetkezÅre: âphase 2 study design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7" name="Picture 2" descr="KÃ©ptalÃ¡lat a kÃ¶vetkezÅre: âevidence based medicineâ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6" b="9152"/>
          <a:stretch/>
        </p:blipFill>
        <p:spPr bwMode="auto">
          <a:xfrm>
            <a:off x="4572440" y="2809029"/>
            <a:ext cx="6948061" cy="22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 rot="17985929">
            <a:off x="3951486" y="3258223"/>
            <a:ext cx="3390032" cy="11645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8" name="Vágott nyíl jobbra 7"/>
          <p:cNvSpPr/>
          <p:nvPr/>
        </p:nvSpPr>
        <p:spPr>
          <a:xfrm rot="16200000">
            <a:off x="952366" y="3203090"/>
            <a:ext cx="3859503" cy="1089891"/>
          </a:xfrm>
          <a:prstGeom prst="notchedRightArrow">
            <a:avLst/>
          </a:prstGeom>
          <a:gradFill flip="none" rotWithShape="1">
            <a:gsLst>
              <a:gs pos="0">
                <a:srgbClr val="FF0000"/>
              </a:gs>
              <a:gs pos="52000">
                <a:schemeClr val="accent1">
                  <a:lumMod val="45000"/>
                  <a:lumOff val="55000"/>
                </a:schemeClr>
              </a:gs>
              <a:gs pos="100000">
                <a:srgbClr val="15A9A6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Vágott nyíl jobbra 8"/>
          <p:cNvSpPr/>
          <p:nvPr/>
        </p:nvSpPr>
        <p:spPr>
          <a:xfrm rot="5400000">
            <a:off x="2135644" y="3203090"/>
            <a:ext cx="3859503" cy="1089891"/>
          </a:xfrm>
          <a:prstGeom prst="notchedRightArrow">
            <a:avLst/>
          </a:prstGeom>
          <a:gradFill flip="none" rotWithShape="1">
            <a:gsLst>
              <a:gs pos="0">
                <a:srgbClr val="15A9A6"/>
              </a:gs>
              <a:gs pos="66000">
                <a:srgbClr val="865755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 rot="16200000">
            <a:off x="1610854" y="3609677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Causality</a:t>
            </a:r>
            <a:endParaRPr lang="hu-HU" sz="2400" dirty="0"/>
          </a:p>
        </p:txBody>
      </p:sp>
      <p:sp>
        <p:nvSpPr>
          <p:cNvPr id="10" name="Szövegdoboz 9"/>
          <p:cNvSpPr txBox="1"/>
          <p:nvPr/>
        </p:nvSpPr>
        <p:spPr>
          <a:xfrm rot="5400000">
            <a:off x="4180346" y="3429115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Bias</a:t>
            </a:r>
            <a:endParaRPr lang="hu-HU" sz="2400" dirty="0"/>
          </a:p>
        </p:txBody>
      </p:sp>
      <p:sp>
        <p:nvSpPr>
          <p:cNvPr id="12" name="Cím 1"/>
          <p:cNvSpPr txBox="1">
            <a:spLocks/>
          </p:cNvSpPr>
          <p:nvPr/>
        </p:nvSpPr>
        <p:spPr>
          <a:xfrm>
            <a:off x="4546574" y="1665474"/>
            <a:ext cx="7075593" cy="591064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b="1" dirty="0" err="1" smtClean="0"/>
              <a:t>Inherent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observational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studies</a:t>
            </a:r>
            <a:r>
              <a:rPr lang="hu-HU" sz="2400" b="1" dirty="0" smtClean="0"/>
              <a:t>…</a:t>
            </a:r>
          </a:p>
        </p:txBody>
      </p:sp>
      <p:sp>
        <p:nvSpPr>
          <p:cNvPr id="5" name="Ellipszis 4"/>
          <p:cNvSpPr/>
          <p:nvPr/>
        </p:nvSpPr>
        <p:spPr>
          <a:xfrm>
            <a:off x="5916891" y="3622239"/>
            <a:ext cx="5140751" cy="10313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3358836" y="107061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8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67" y="2813250"/>
            <a:ext cx="10071465" cy="1231499"/>
          </a:xfrm>
          <a:prstGeom prst="rect">
            <a:avLst/>
          </a:prstGeom>
        </p:spPr>
      </p:pic>
      <p:sp>
        <p:nvSpPr>
          <p:cNvPr id="18" name="Tartalom helye 1"/>
          <p:cNvSpPr txBox="1">
            <a:spLocks/>
          </p:cNvSpPr>
          <p:nvPr/>
        </p:nvSpPr>
        <p:spPr>
          <a:xfrm>
            <a:off x="1023123" y="2108999"/>
            <a:ext cx="10074443" cy="107726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smtClean="0"/>
              <a:t>Does smoking cause lung cancer?</a:t>
            </a:r>
            <a:endParaRPr lang="hu-HU" sz="3600" b="1" dirty="0" smtClean="0">
              <a:solidFill>
                <a:srgbClr val="FF0000"/>
              </a:solidFill>
            </a:endParaRPr>
          </a:p>
        </p:txBody>
      </p:sp>
      <p:sp>
        <p:nvSpPr>
          <p:cNvPr id="7" name="AutoShape 2" descr="KÃ©ptalÃ¡lat a kÃ¶vetkezÅre: âphase 2 study design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Alcím 3"/>
          <p:cNvSpPr txBox="1">
            <a:spLocks/>
          </p:cNvSpPr>
          <p:nvPr/>
        </p:nvSpPr>
        <p:spPr>
          <a:xfrm>
            <a:off x="-842860" y="887113"/>
            <a:ext cx="5490692" cy="3782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b="1" dirty="0" err="1" smtClean="0"/>
              <a:t>Cause-effect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relationship</a:t>
            </a:r>
            <a:endParaRPr lang="hu-HU" sz="2400" b="1" dirty="0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1098717" y="1828798"/>
            <a:ext cx="10032274" cy="3398364"/>
            <a:chOff x="1032729" y="1809944"/>
            <a:chExt cx="10032274" cy="3398364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5"/>
            <a:srcRect t="50447"/>
            <a:stretch/>
          </p:blipFill>
          <p:spPr>
            <a:xfrm>
              <a:off x="1032729" y="1809945"/>
              <a:ext cx="10032274" cy="3398363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5"/>
            <a:srcRect l="2094" t="79702" r="67556" b="6965"/>
            <a:stretch/>
          </p:blipFill>
          <p:spPr>
            <a:xfrm>
              <a:off x="1319752" y="1809944"/>
              <a:ext cx="3044857" cy="735293"/>
            </a:xfrm>
            <a:prstGeom prst="rect">
              <a:avLst/>
            </a:prstGeom>
          </p:spPr>
        </p:pic>
      </p:grpSp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740" y="1298540"/>
            <a:ext cx="4048901" cy="484181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86" y="2341971"/>
            <a:ext cx="5464720" cy="341545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856" y="1442300"/>
            <a:ext cx="5647614" cy="477620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9"/>
          <a:srcRect l="10980" t="15532" r="35051" b="66873"/>
          <a:stretch/>
        </p:blipFill>
        <p:spPr>
          <a:xfrm>
            <a:off x="1385740" y="1789916"/>
            <a:ext cx="10011214" cy="183586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0"/>
          <a:srcRect l="11134" t="17045" r="34356" b="70447"/>
          <a:stretch/>
        </p:blipFill>
        <p:spPr>
          <a:xfrm>
            <a:off x="1385740" y="3224540"/>
            <a:ext cx="9854864" cy="127204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11"/>
          <a:srcRect l="11133" t="28178" r="33428" b="58763"/>
          <a:stretch/>
        </p:blipFill>
        <p:spPr>
          <a:xfrm>
            <a:off x="1379537" y="4474419"/>
            <a:ext cx="10665873" cy="1413192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12"/>
          <a:srcRect l="63170" t="18007" r="6598" b="10790"/>
          <a:stretch/>
        </p:blipFill>
        <p:spPr>
          <a:xfrm>
            <a:off x="3820681" y="1298540"/>
            <a:ext cx="3922810" cy="5196972"/>
          </a:xfrm>
          <a:prstGeom prst="rect">
            <a:avLst/>
          </a:prstGeom>
        </p:spPr>
      </p:pic>
      <p:sp>
        <p:nvSpPr>
          <p:cNvPr id="19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9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23123" y="2108999"/>
            <a:ext cx="10074443" cy="1077260"/>
          </a:xfrm>
        </p:spPr>
        <p:txBody>
          <a:bodyPr/>
          <a:lstStyle/>
          <a:p>
            <a:pPr marL="0" indent="0" algn="ctr">
              <a:buNone/>
            </a:pPr>
            <a:r>
              <a:rPr lang="hu-HU" sz="3600" b="1" dirty="0" err="1" smtClean="0"/>
              <a:t>Does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smoking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cause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lung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cancer</a:t>
            </a:r>
            <a:r>
              <a:rPr lang="hu-HU" sz="3600" b="1" dirty="0" smtClean="0"/>
              <a:t>?</a:t>
            </a:r>
            <a:endParaRPr lang="hu-HU" sz="3600" b="1" dirty="0" smtClean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b="13364"/>
          <a:stretch/>
        </p:blipFill>
        <p:spPr>
          <a:xfrm>
            <a:off x="1681429" y="2866091"/>
            <a:ext cx="2057400" cy="19227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414" y="2952871"/>
            <a:ext cx="1932152" cy="1932152"/>
          </a:xfrm>
          <a:prstGeom prst="rect">
            <a:avLst/>
          </a:prstGeom>
        </p:spPr>
      </p:pic>
      <p:sp>
        <p:nvSpPr>
          <p:cNvPr id="7" name="Vágott nyíl jobbra 6"/>
          <p:cNvSpPr/>
          <p:nvPr/>
        </p:nvSpPr>
        <p:spPr>
          <a:xfrm rot="10800000">
            <a:off x="1615440" y="4885023"/>
            <a:ext cx="9216314" cy="1089891"/>
          </a:xfrm>
          <a:prstGeom prst="notchedRightArrow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15A9A6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1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11"/>
          <p:cNvSpPr txBox="1"/>
          <p:nvPr/>
        </p:nvSpPr>
        <p:spPr>
          <a:xfrm>
            <a:off x="3708843" y="2151634"/>
            <a:ext cx="7176965" cy="1107996"/>
          </a:xfrm>
          <a:prstGeom prst="rect">
            <a:avLst/>
          </a:prstGeom>
          <a:solidFill>
            <a:srgbClr val="E50D2E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MISTAKE</a:t>
            </a:r>
          </a:p>
        </p:txBody>
      </p:sp>
      <p:sp>
        <p:nvSpPr>
          <p:cNvPr id="8" name="Téglalap 7"/>
          <p:cNvSpPr/>
          <p:nvPr/>
        </p:nvSpPr>
        <p:spPr>
          <a:xfrm>
            <a:off x="1285799" y="4111490"/>
            <a:ext cx="973704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NOT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understanding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the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concept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of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bias</a:t>
            </a:r>
            <a:endParaRPr kumimoji="0" lang="hu-H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NOT</a:t>
            </a:r>
            <a:r>
              <a:rPr lang="hu-HU" sz="2800" b="1" noProof="0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noProof="0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seeking</a:t>
            </a:r>
            <a:r>
              <a:rPr lang="hu-HU" sz="2800" b="1" noProof="0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noProof="0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for</a:t>
            </a:r>
            <a:r>
              <a:rPr lang="hu-HU" sz="2800" b="1" noProof="0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noProof="0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potential</a:t>
            </a:r>
            <a:r>
              <a:rPr lang="hu-HU" sz="2800" b="1" noProof="0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noProof="0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bias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in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studies</a:t>
            </a:r>
            <a:endParaRPr lang="hu-HU" sz="2800" b="1" dirty="0" smtClean="0">
              <a:solidFill>
                <a:srgbClr val="FF0000"/>
              </a:solidFill>
              <a:latin typeface="Arial" panose="020B0604020202020204"/>
              <a:ea typeface="Calibri" panose="020F050202020403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2800" b="1" dirty="0" err="1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S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tating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a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cause-effect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relationship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based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on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biased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/>
                <a:ea typeface="Calibri" panose="020F0502020204030204" pitchFamily="34" charset="0"/>
              </a:rPr>
              <a:t>results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9" name="Picture 2" descr="Image result for stop">
            <a:extLst>
              <a:ext uri="{FF2B5EF4-FFF2-40B4-BE49-F238E27FC236}">
                <a16:creationId xmlns:a16="http://schemas.microsoft.com/office/drawing/2014/main" id="{6A6487E1-DEE3-483F-A28F-5F2C1039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54" y="1590510"/>
            <a:ext cx="2230244" cy="223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11"/>
          <p:cNvSpPr txBox="1"/>
          <p:nvPr/>
        </p:nvSpPr>
        <p:spPr>
          <a:xfrm>
            <a:off x="3171907" y="1936608"/>
            <a:ext cx="8052204" cy="1107996"/>
          </a:xfrm>
          <a:prstGeom prst="rect">
            <a:avLst/>
          </a:prstGeom>
          <a:solidFill>
            <a:srgbClr val="92D050"/>
          </a:solidFill>
          <a:ln w="38100" cmpd="sng"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HOME MESSAGE</a:t>
            </a:r>
          </a:p>
        </p:txBody>
      </p:sp>
      <p:sp>
        <p:nvSpPr>
          <p:cNvPr id="10" name="Téglalap 9"/>
          <p:cNvSpPr/>
          <p:nvPr/>
        </p:nvSpPr>
        <p:spPr>
          <a:xfrm>
            <a:off x="1120290" y="4064768"/>
            <a:ext cx="10103821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60BA1A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Always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question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the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validity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of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the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results</a:t>
            </a:r>
            <a:r>
              <a:rPr lang="hu-HU" sz="2800" b="1" dirty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.</a:t>
            </a:r>
            <a:endParaRPr kumimoji="0" lang="hu-HU" sz="2800" b="1" i="0" u="none" strike="noStrike" kern="1200" cap="none" spc="0" normalizeH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Selection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bias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, </a:t>
            </a: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information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bias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, and </a:t>
            </a: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confounding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Pay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close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attention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to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cause-effect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 </a:t>
            </a:r>
            <a:r>
              <a:rPr lang="hu-HU" sz="2800" b="1" dirty="0" err="1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relationships</a:t>
            </a:r>
            <a:r>
              <a:rPr lang="hu-HU" sz="2800" b="1" dirty="0" smtClean="0">
                <a:solidFill>
                  <a:schemeClr val="accent6"/>
                </a:solidFill>
                <a:latin typeface="Arial" panose="020B0604020202020204"/>
                <a:ea typeface="Calibri" panose="020F0502020204030204" pitchFamily="34" charset="0"/>
              </a:rPr>
              <a:t>.</a:t>
            </a:r>
            <a:endParaRPr lang="hu-HU" sz="2800" b="1" dirty="0">
              <a:solidFill>
                <a:schemeClr val="accent6"/>
              </a:solidFill>
              <a:latin typeface="Arial" panose="020B0604020202020204"/>
              <a:ea typeface="Calibri" panose="020F0502020204030204" pitchFamily="34" charset="0"/>
            </a:endParaRPr>
          </a:p>
        </p:txBody>
      </p:sp>
      <p:pic>
        <p:nvPicPr>
          <p:cNvPr id="11" name="Picture 4" descr="Related image">
            <a:extLst>
              <a:ext uri="{FF2B5EF4-FFF2-40B4-BE49-F238E27FC236}">
                <a16:creationId xmlns:a16="http://schemas.microsoft.com/office/drawing/2014/main" id="{141AB23F-356D-4711-BCB0-67044B33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0" y="1408238"/>
            <a:ext cx="2164736" cy="21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8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4" y="4350818"/>
            <a:ext cx="3613014" cy="203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58" y="4982427"/>
            <a:ext cx="1521491" cy="79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20" y="4950837"/>
            <a:ext cx="1173401" cy="944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92" y="4638617"/>
            <a:ext cx="2248915" cy="13824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0508" y="2653419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15A9A6"/>
                </a:solidFill>
              </a:rPr>
              <a:t>Thank you </a:t>
            </a:r>
            <a:r>
              <a:rPr lang="hu-HU" sz="4000" dirty="0" err="1" smtClean="0">
                <a:solidFill>
                  <a:srgbClr val="15A9A6"/>
                </a:solidFill>
              </a:rPr>
              <a:t>for</a:t>
            </a:r>
            <a:r>
              <a:rPr lang="hu-HU" sz="4000" dirty="0" smtClean="0">
                <a:solidFill>
                  <a:srgbClr val="15A9A6"/>
                </a:solidFill>
              </a:rPr>
              <a:t> </a:t>
            </a:r>
            <a:r>
              <a:rPr lang="hu-HU" sz="4000" dirty="0" err="1" smtClean="0">
                <a:solidFill>
                  <a:srgbClr val="15A9A6"/>
                </a:solidFill>
              </a:rPr>
              <a:t>your</a:t>
            </a:r>
            <a:r>
              <a:rPr lang="hu-HU" sz="4000" dirty="0" smtClean="0">
                <a:solidFill>
                  <a:srgbClr val="15A9A6"/>
                </a:solidFill>
              </a:rPr>
              <a:t> attention!</a:t>
            </a:r>
            <a:endParaRPr lang="en-US" sz="4000" dirty="0">
              <a:solidFill>
                <a:srgbClr val="15A9A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3833399">
            <a:off x="2702" y="2468753"/>
            <a:ext cx="166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t</a:t>
            </a:r>
            <a:r>
              <a:rPr lang="hu-HU" b="1" dirty="0" smtClean="0">
                <a:solidFill>
                  <a:srgbClr val="FF0000"/>
                </a:solidFill>
              </a:rPr>
              <a:t>m-centre.org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Alcím 2"/>
          <p:cNvSpPr>
            <a:spLocks noGrp="1"/>
          </p:cNvSpPr>
          <p:nvPr>
            <p:ph type="subTitle" idx="1"/>
          </p:nvPr>
        </p:nvSpPr>
        <p:spPr>
          <a:xfrm>
            <a:off x="3358836" y="117694"/>
            <a:ext cx="6409854" cy="122470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b="1" dirty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63" y="1501892"/>
            <a:ext cx="3201790" cy="19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501311" y="827408"/>
            <a:ext cx="8746091" cy="7452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u-HU" sz="2400" dirty="0" err="1" smtClean="0">
                <a:solidFill>
                  <a:schemeClr val="bg1"/>
                </a:solidFill>
              </a:rPr>
              <a:t>Numerical</a:t>
            </a:r>
            <a:r>
              <a:rPr lang="hu-HU" sz="2400" dirty="0" smtClean="0">
                <a:solidFill>
                  <a:schemeClr val="bg1"/>
                </a:solidFill>
              </a:rPr>
              <a:t> </a:t>
            </a:r>
            <a:r>
              <a:rPr lang="hu-HU" sz="2400" dirty="0" err="1" smtClean="0">
                <a:solidFill>
                  <a:schemeClr val="bg1"/>
                </a:solidFill>
              </a:rPr>
              <a:t>data</a:t>
            </a:r>
            <a:r>
              <a:rPr lang="hu-HU" sz="2400" dirty="0" smtClean="0">
                <a:solidFill>
                  <a:schemeClr val="bg1"/>
                </a:solidFill>
              </a:rPr>
              <a:t> </a:t>
            </a:r>
            <a:r>
              <a:rPr lang="hu-HU" sz="2400" dirty="0" err="1" smtClean="0">
                <a:solidFill>
                  <a:schemeClr val="bg1"/>
                </a:solidFill>
              </a:rPr>
              <a:t>collection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1691612" y="1317328"/>
            <a:ext cx="8477250" cy="2796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563967" y="1284939"/>
            <a:ext cx="501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 smtClean="0"/>
              <a:t>Central</a:t>
            </a:r>
            <a:r>
              <a:rPr lang="hu-HU" sz="3600" dirty="0" smtClean="0"/>
              <a:t> </a:t>
            </a:r>
            <a:r>
              <a:rPr lang="hu-HU" sz="3600" dirty="0" err="1" smtClean="0"/>
              <a:t>tendency</a:t>
            </a:r>
            <a:endParaRPr lang="hu-HU" sz="3600" dirty="0"/>
          </a:p>
        </p:txBody>
      </p:sp>
      <p:sp>
        <p:nvSpPr>
          <p:cNvPr id="14" name="Balra-felfelé nyíl 13"/>
          <p:cNvSpPr/>
          <p:nvPr/>
        </p:nvSpPr>
        <p:spPr>
          <a:xfrm>
            <a:off x="4441880" y="2066746"/>
            <a:ext cx="1353936" cy="947662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Balra-felfelé nyíl 18"/>
          <p:cNvSpPr/>
          <p:nvPr/>
        </p:nvSpPr>
        <p:spPr>
          <a:xfrm rot="5400000">
            <a:off x="6263881" y="1863609"/>
            <a:ext cx="966054" cy="1353936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kerekített téglalap 14"/>
          <p:cNvSpPr/>
          <p:nvPr/>
        </p:nvSpPr>
        <p:spPr>
          <a:xfrm>
            <a:off x="2337758" y="2426464"/>
            <a:ext cx="1647646" cy="6790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Mean</a:t>
            </a:r>
            <a:endParaRPr lang="hu-HU" sz="3200" dirty="0"/>
          </a:p>
        </p:txBody>
      </p:sp>
      <p:sp>
        <p:nvSpPr>
          <p:cNvPr id="22" name="Lekerekített téglalap 21"/>
          <p:cNvSpPr/>
          <p:nvPr/>
        </p:nvSpPr>
        <p:spPr>
          <a:xfrm>
            <a:off x="7974159" y="2426463"/>
            <a:ext cx="1647646" cy="6790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Median</a:t>
            </a:r>
            <a:endParaRPr lang="hu-HU" sz="3200" dirty="0"/>
          </a:p>
        </p:txBody>
      </p:sp>
      <p:sp>
        <p:nvSpPr>
          <p:cNvPr id="16" name="Lekerekített téglalap 15"/>
          <p:cNvSpPr/>
          <p:nvPr/>
        </p:nvSpPr>
        <p:spPr>
          <a:xfrm>
            <a:off x="1691612" y="4146532"/>
            <a:ext cx="8477250" cy="25044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3207075" y="4152802"/>
            <a:ext cx="544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Spread</a:t>
            </a:r>
            <a:endParaRPr lang="hu-HU" sz="3200" dirty="0"/>
          </a:p>
        </p:txBody>
      </p:sp>
      <p:sp>
        <p:nvSpPr>
          <p:cNvPr id="20" name="Lekerekített téglalap 19"/>
          <p:cNvSpPr/>
          <p:nvPr/>
        </p:nvSpPr>
        <p:spPr>
          <a:xfrm>
            <a:off x="2337758" y="4597006"/>
            <a:ext cx="2250547" cy="184692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Lekerekített téglalap 25"/>
          <p:cNvSpPr/>
          <p:nvPr/>
        </p:nvSpPr>
        <p:spPr>
          <a:xfrm>
            <a:off x="7414596" y="4624641"/>
            <a:ext cx="2250547" cy="184692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/>
          <p:cNvSpPr txBox="1"/>
          <p:nvPr/>
        </p:nvSpPr>
        <p:spPr>
          <a:xfrm>
            <a:off x="2505861" y="4609337"/>
            <a:ext cx="191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SD</a:t>
            </a:r>
            <a:endParaRPr lang="hu-HU" sz="32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2505861" y="5520469"/>
            <a:ext cx="191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SE</a:t>
            </a:r>
            <a:endParaRPr lang="hu-HU" sz="3200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337758" y="5042176"/>
            <a:ext cx="225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(Standard </a:t>
            </a:r>
            <a:r>
              <a:rPr lang="hu-HU" dirty="0" err="1" smtClean="0"/>
              <a:t>deviation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2337758" y="5952967"/>
            <a:ext cx="225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(Standard </a:t>
            </a:r>
            <a:r>
              <a:rPr lang="hu-HU" dirty="0" err="1" smtClean="0"/>
              <a:t>error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7582699" y="5499000"/>
            <a:ext cx="191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Quartiles</a:t>
            </a:r>
            <a:endParaRPr lang="hu-HU" sz="320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7582699" y="4597006"/>
            <a:ext cx="191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Range</a:t>
            </a:r>
            <a:endParaRPr lang="hu-HU" sz="3200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7423876" y="6011984"/>
            <a:ext cx="225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(Q1, Q3, IQR)</a:t>
            </a:r>
            <a:endParaRPr lang="hu-HU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7410567" y="5082041"/>
            <a:ext cx="225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(Min, </a:t>
            </a:r>
            <a:r>
              <a:rPr lang="hu-HU" dirty="0" err="1" smtClean="0"/>
              <a:t>max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4" name="Balra-felfelé nyíl 33"/>
          <p:cNvSpPr/>
          <p:nvPr/>
        </p:nvSpPr>
        <p:spPr>
          <a:xfrm>
            <a:off x="4643486" y="4792876"/>
            <a:ext cx="1353936" cy="947662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Balra-felfelé nyíl 34"/>
          <p:cNvSpPr/>
          <p:nvPr/>
        </p:nvSpPr>
        <p:spPr>
          <a:xfrm rot="5400000">
            <a:off x="6218953" y="4604266"/>
            <a:ext cx="966054" cy="1353936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Lefelé nyíl 35"/>
          <p:cNvSpPr/>
          <p:nvPr/>
        </p:nvSpPr>
        <p:spPr>
          <a:xfrm>
            <a:off x="2976113" y="3278038"/>
            <a:ext cx="655608" cy="116715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Lefelé nyíl 36"/>
          <p:cNvSpPr/>
          <p:nvPr/>
        </p:nvSpPr>
        <p:spPr>
          <a:xfrm>
            <a:off x="8208036" y="3307501"/>
            <a:ext cx="655608" cy="116715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45756" y="1284204"/>
            <a:ext cx="948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/>
              <a:t>Probability</a:t>
            </a:r>
            <a:r>
              <a:rPr lang="hu-HU" sz="2800" dirty="0" smtClean="0"/>
              <a:t> </a:t>
            </a:r>
            <a:r>
              <a:rPr lang="hu-HU" sz="2800" dirty="0" err="1" smtClean="0"/>
              <a:t>density</a:t>
            </a:r>
            <a:r>
              <a:rPr lang="hu-HU" sz="2800" dirty="0" smtClean="0"/>
              <a:t> </a:t>
            </a:r>
            <a:r>
              <a:rPr lang="hu-HU" sz="2800" dirty="0" err="1" smtClean="0"/>
              <a:t>function</a:t>
            </a:r>
            <a:endParaRPr lang="hu-HU" sz="2800" dirty="0"/>
          </a:p>
        </p:txBody>
      </p:sp>
      <p:sp>
        <p:nvSpPr>
          <p:cNvPr id="7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79" b="9486"/>
          <a:stretch/>
        </p:blipFill>
        <p:spPr>
          <a:xfrm>
            <a:off x="998148" y="1807424"/>
            <a:ext cx="6317052" cy="480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89713" y="1342403"/>
            <a:ext cx="951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/>
              <a:t>Normal</a:t>
            </a:r>
            <a:r>
              <a:rPr lang="hu-HU" sz="2800" dirty="0" smtClean="0"/>
              <a:t> </a:t>
            </a:r>
            <a:r>
              <a:rPr lang="hu-HU" sz="2800" dirty="0" err="1" smtClean="0"/>
              <a:t>distribution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13" y="2002193"/>
            <a:ext cx="6090250" cy="4213255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7302143" y="3163729"/>
            <a:ext cx="1759789" cy="6719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Mean</a:t>
            </a:r>
            <a:endParaRPr lang="hu-H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0145984" y="3163728"/>
            <a:ext cx="1759789" cy="6719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Median</a:t>
            </a:r>
            <a:endParaRPr lang="hu-H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Egyenlő 6"/>
          <p:cNvSpPr/>
          <p:nvPr/>
        </p:nvSpPr>
        <p:spPr>
          <a:xfrm>
            <a:off x="9211456" y="3297004"/>
            <a:ext cx="785004" cy="405442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22330" y="1342403"/>
            <a:ext cx="9506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/>
              <a:t>Skew</a:t>
            </a:r>
            <a:r>
              <a:rPr lang="hu-HU" sz="2800" dirty="0" smtClean="0"/>
              <a:t> </a:t>
            </a:r>
            <a:r>
              <a:rPr lang="hu-HU" sz="2800" dirty="0" err="1" smtClean="0"/>
              <a:t>distribution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3" y="2273423"/>
            <a:ext cx="5520241" cy="4169684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7095465" y="2632156"/>
            <a:ext cx="1759789" cy="6719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Mean</a:t>
            </a:r>
            <a:endParaRPr lang="hu-H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10086291" y="2632156"/>
            <a:ext cx="1759789" cy="6719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Median</a:t>
            </a:r>
            <a:endParaRPr lang="hu-H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Nem egyenlő 8"/>
          <p:cNvSpPr/>
          <p:nvPr/>
        </p:nvSpPr>
        <p:spPr>
          <a:xfrm>
            <a:off x="8999364" y="2711572"/>
            <a:ext cx="897147" cy="513162"/>
          </a:xfrm>
          <a:prstGeom prst="mathNotEqual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0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5"/>
          <a:stretch/>
        </p:blipFill>
        <p:spPr>
          <a:xfrm>
            <a:off x="1232334" y="1610339"/>
            <a:ext cx="9904239" cy="3686932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-2484054" y="1348729"/>
            <a:ext cx="938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/>
              <a:t>Confidence</a:t>
            </a:r>
            <a:r>
              <a:rPr lang="hu-HU" sz="2800" dirty="0" smtClean="0">
                <a:solidFill>
                  <a:schemeClr val="bg1"/>
                </a:solidFill>
              </a:rPr>
              <a:t> </a:t>
            </a:r>
            <a:r>
              <a:rPr lang="hu-HU" sz="2800" dirty="0" err="1" smtClean="0"/>
              <a:t>interval</a:t>
            </a:r>
            <a:endParaRPr lang="hu-HU" sz="28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2634018" y="5297271"/>
            <a:ext cx="7223529" cy="1524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No overlap of </a:t>
            </a:r>
            <a:r>
              <a:rPr lang="hu-HU" sz="2800" dirty="0" err="1">
                <a:solidFill>
                  <a:schemeClr val="tx1"/>
                </a:solidFill>
              </a:rPr>
              <a:t>confidence</a:t>
            </a:r>
            <a:r>
              <a:rPr lang="hu-HU" sz="2800" dirty="0">
                <a:solidFill>
                  <a:schemeClr val="tx1"/>
                </a:solidFill>
              </a:rPr>
              <a:t> 95% </a:t>
            </a:r>
            <a:r>
              <a:rPr lang="hu-HU" sz="2800" dirty="0" err="1">
                <a:solidFill>
                  <a:schemeClr val="tx1"/>
                </a:solidFill>
              </a:rPr>
              <a:t>confidence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intervals</a:t>
            </a:r>
            <a:r>
              <a:rPr lang="hu-HU" sz="2800" dirty="0">
                <a:solidFill>
                  <a:schemeClr val="tx1"/>
                </a:solidFill>
              </a:rPr>
              <a:t>. </a:t>
            </a:r>
            <a:r>
              <a:rPr lang="hu-HU" sz="2800" dirty="0" err="1">
                <a:solidFill>
                  <a:schemeClr val="tx1"/>
                </a:solidFill>
              </a:rPr>
              <a:t>Therefore</a:t>
            </a:r>
            <a:r>
              <a:rPr lang="hu-HU" sz="2800" dirty="0">
                <a:solidFill>
                  <a:schemeClr val="tx1"/>
                </a:solidFill>
              </a:rPr>
              <a:t>, </a:t>
            </a:r>
            <a:r>
              <a:rPr lang="hu-HU" sz="2800" dirty="0" err="1">
                <a:solidFill>
                  <a:schemeClr val="tx1"/>
                </a:solidFill>
              </a:rPr>
              <a:t>samples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are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significantly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different</a:t>
            </a:r>
            <a:r>
              <a:rPr lang="hu-HU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2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7481248" y="1487606"/>
            <a:ext cx="3450609" cy="16240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kerekített téglalap 4"/>
          <p:cNvSpPr/>
          <p:nvPr/>
        </p:nvSpPr>
        <p:spPr>
          <a:xfrm>
            <a:off x="7481247" y="3457433"/>
            <a:ext cx="3450609" cy="14148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kerekített téglalap 5"/>
          <p:cNvSpPr/>
          <p:nvPr/>
        </p:nvSpPr>
        <p:spPr>
          <a:xfrm>
            <a:off x="1146412" y="3457433"/>
            <a:ext cx="3521122" cy="14148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7590431" y="1540288"/>
            <a:ext cx="3000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Small</a:t>
            </a:r>
            <a:r>
              <a:rPr lang="hu-HU" sz="2800" dirty="0" smtClean="0"/>
              <a:t> </a:t>
            </a:r>
            <a:r>
              <a:rPr lang="hu-HU" sz="2800" dirty="0" err="1" smtClean="0"/>
              <a:t>confidence</a:t>
            </a:r>
            <a:r>
              <a:rPr lang="hu-HU" sz="2800" dirty="0" smtClean="0"/>
              <a:t> </a:t>
            </a:r>
            <a:r>
              <a:rPr lang="hu-HU" sz="2800" dirty="0" err="1" smtClean="0"/>
              <a:t>interval</a:t>
            </a:r>
            <a:endParaRPr lang="hu-HU" sz="2800" dirty="0"/>
          </a:p>
        </p:txBody>
      </p:sp>
      <p:sp>
        <p:nvSpPr>
          <p:cNvPr id="8" name="Lekerekített téglalap 7"/>
          <p:cNvSpPr/>
          <p:nvPr/>
        </p:nvSpPr>
        <p:spPr>
          <a:xfrm>
            <a:off x="1146412" y="1487606"/>
            <a:ext cx="3521122" cy="16240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146412" y="1540288"/>
            <a:ext cx="232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Huge</a:t>
            </a:r>
            <a:r>
              <a:rPr lang="hu-HU" sz="2800" dirty="0" smtClean="0"/>
              <a:t> </a:t>
            </a:r>
            <a:r>
              <a:rPr lang="hu-HU" sz="2800" dirty="0" err="1" smtClean="0"/>
              <a:t>sample</a:t>
            </a:r>
            <a:r>
              <a:rPr lang="hu-HU" sz="2800" dirty="0" smtClean="0"/>
              <a:t> </a:t>
            </a:r>
            <a:r>
              <a:rPr lang="hu-HU" sz="2800" dirty="0" err="1" smtClean="0"/>
              <a:t>size</a:t>
            </a:r>
            <a:endParaRPr lang="hu-HU" sz="2800" dirty="0"/>
          </a:p>
        </p:txBody>
      </p:sp>
      <p:sp>
        <p:nvSpPr>
          <p:cNvPr id="10" name="Jobbra nyíl 9"/>
          <p:cNvSpPr/>
          <p:nvPr/>
        </p:nvSpPr>
        <p:spPr>
          <a:xfrm>
            <a:off x="5295331" y="1971175"/>
            <a:ext cx="1733266" cy="67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Lefelé nyíl 10"/>
          <p:cNvSpPr/>
          <p:nvPr/>
        </p:nvSpPr>
        <p:spPr>
          <a:xfrm rot="10800000">
            <a:off x="3400567" y="2137644"/>
            <a:ext cx="955343" cy="81886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felé nyíl 11"/>
          <p:cNvSpPr/>
          <p:nvPr/>
        </p:nvSpPr>
        <p:spPr>
          <a:xfrm>
            <a:off x="9635320" y="2137644"/>
            <a:ext cx="955343" cy="81886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146412" y="3591159"/>
            <a:ext cx="232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Huge</a:t>
            </a:r>
            <a:r>
              <a:rPr lang="hu-HU" sz="2800" dirty="0" smtClean="0"/>
              <a:t> </a:t>
            </a:r>
            <a:r>
              <a:rPr lang="hu-HU" sz="2800" dirty="0" err="1" smtClean="0"/>
              <a:t>sample</a:t>
            </a:r>
            <a:r>
              <a:rPr lang="hu-HU" sz="2800" dirty="0" smtClean="0"/>
              <a:t> </a:t>
            </a:r>
            <a:r>
              <a:rPr lang="hu-HU" sz="2800" dirty="0" err="1" smtClean="0"/>
              <a:t>size</a:t>
            </a:r>
            <a:endParaRPr lang="hu-HU" sz="2800" dirty="0"/>
          </a:p>
        </p:txBody>
      </p:sp>
      <p:sp>
        <p:nvSpPr>
          <p:cNvPr id="14" name="Lefelé nyíl 13"/>
          <p:cNvSpPr/>
          <p:nvPr/>
        </p:nvSpPr>
        <p:spPr>
          <a:xfrm rot="10800000">
            <a:off x="3400567" y="3869478"/>
            <a:ext cx="955343" cy="8188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felé nyíl 14"/>
          <p:cNvSpPr/>
          <p:nvPr/>
        </p:nvSpPr>
        <p:spPr>
          <a:xfrm rot="10800000">
            <a:off x="9635320" y="3869477"/>
            <a:ext cx="955343" cy="8188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7590431" y="3591158"/>
            <a:ext cx="3191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Money, </a:t>
            </a:r>
            <a:r>
              <a:rPr lang="hu-HU" sz="2800" dirty="0" err="1" smtClean="0"/>
              <a:t>other</a:t>
            </a:r>
            <a:r>
              <a:rPr lang="hu-HU" sz="2800" dirty="0" smtClean="0"/>
              <a:t> </a:t>
            </a:r>
            <a:r>
              <a:rPr lang="hu-HU" sz="2800" dirty="0" err="1" smtClean="0"/>
              <a:t>resources</a:t>
            </a:r>
            <a:endParaRPr lang="hu-HU" sz="2800" dirty="0"/>
          </a:p>
        </p:txBody>
      </p:sp>
      <p:sp>
        <p:nvSpPr>
          <p:cNvPr id="17" name="Jobbra nyíl 16"/>
          <p:cNvSpPr/>
          <p:nvPr/>
        </p:nvSpPr>
        <p:spPr>
          <a:xfrm>
            <a:off x="5295331" y="3869477"/>
            <a:ext cx="1733266" cy="67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Lekerekített téglalap 17"/>
          <p:cNvSpPr/>
          <p:nvPr/>
        </p:nvSpPr>
        <p:spPr>
          <a:xfrm>
            <a:off x="2927444" y="5298617"/>
            <a:ext cx="6469039" cy="13374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/>
          <p:cNvSpPr txBox="1"/>
          <p:nvPr/>
        </p:nvSpPr>
        <p:spPr>
          <a:xfrm>
            <a:off x="3070746" y="5428748"/>
            <a:ext cx="2224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Golden </a:t>
            </a:r>
            <a:r>
              <a:rPr lang="hu-HU" sz="3200" dirty="0" err="1" smtClean="0"/>
              <a:t>middle</a:t>
            </a:r>
            <a:r>
              <a:rPr lang="hu-HU" sz="3200" dirty="0" smtClean="0"/>
              <a:t> </a:t>
            </a:r>
            <a:r>
              <a:rPr lang="hu-HU" sz="3200" dirty="0" err="1" smtClean="0"/>
              <a:t>way</a:t>
            </a:r>
            <a:endParaRPr lang="hu-HU" sz="32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6843216" y="5442000"/>
            <a:ext cx="2696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Perfect</a:t>
            </a:r>
            <a:r>
              <a:rPr lang="hu-HU" sz="3200" dirty="0" smtClean="0"/>
              <a:t> </a:t>
            </a:r>
            <a:r>
              <a:rPr lang="hu-HU" sz="3200" dirty="0" err="1" smtClean="0"/>
              <a:t>sample</a:t>
            </a:r>
            <a:r>
              <a:rPr lang="hu-HU" sz="3200" dirty="0" smtClean="0"/>
              <a:t> </a:t>
            </a:r>
            <a:r>
              <a:rPr lang="hu-HU" sz="3200" dirty="0" err="1" smtClean="0"/>
              <a:t>size</a:t>
            </a:r>
            <a:endParaRPr lang="hu-HU" sz="3200" dirty="0"/>
          </a:p>
        </p:txBody>
      </p:sp>
      <p:sp>
        <p:nvSpPr>
          <p:cNvPr id="21" name="Jobbra nyíl 20"/>
          <p:cNvSpPr/>
          <p:nvPr/>
        </p:nvSpPr>
        <p:spPr>
          <a:xfrm>
            <a:off x="5554637" y="5722130"/>
            <a:ext cx="1214651" cy="516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Alcím 2"/>
          <p:cNvSpPr txBox="1">
            <a:spLocks/>
          </p:cNvSpPr>
          <p:nvPr/>
        </p:nvSpPr>
        <p:spPr>
          <a:xfrm>
            <a:off x="3358836" y="117694"/>
            <a:ext cx="6409854" cy="12247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600" b="1" dirty="0" smtClean="0">
                <a:solidFill>
                  <a:schemeClr val="bg1"/>
                </a:solidFill>
              </a:rPr>
              <a:t>TRANSLATIONAL MEDICINE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taking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discoveries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for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patients</a:t>
            </a:r>
            <a:r>
              <a:rPr lang="hu-HU" sz="3200" dirty="0" smtClean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  <a:latin typeface="Freestyle Script" panose="030804020302050B0404" pitchFamily="66" charset="0"/>
              </a:rPr>
              <a:t>benefits</a:t>
            </a:r>
            <a:endParaRPr lang="hu-HU" sz="320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49"/>
  <p:tag name="ARS_SLIDE_PARTICIPANTNUM" val="149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49"/>
  <p:tag name="ARS_SLIDE_PARTICIPANTNUM" val="149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49"/>
  <p:tag name="ARS_SLIDE_PARTICIPANTNUM" val="149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49"/>
  <p:tag name="ARS_SLIDE_PARTICIPANTNUM" val="149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49"/>
  <p:tag name="ARS_SLIDE_PARTICIPANTNUM" val="149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49"/>
  <p:tag name="ARS_SLIDE_PARTICIPANTNUM" val="149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49"/>
  <p:tag name="ARS_SLIDE_PARTICIPANTNUM" val="149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SLIDE_DUENO" val="149"/>
  <p:tag name="ARS_SLIDE_PARTICIPANTNUM" val="149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TM-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M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4887</TotalTime>
  <Words>2602</Words>
  <Application>Microsoft Office PowerPoint</Application>
  <PresentationFormat>Szélesvásznú</PresentationFormat>
  <Paragraphs>318</Paragraphs>
  <Slides>39</Slides>
  <Notes>25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39</vt:i4>
      </vt:variant>
    </vt:vector>
  </HeadingPairs>
  <TitlesOfParts>
    <vt:vector size="45" baseType="lpstr">
      <vt:lpstr>Arial</vt:lpstr>
      <vt:lpstr>Calibri</vt:lpstr>
      <vt:lpstr>Freestyle Script</vt:lpstr>
      <vt:lpstr>Times New Roman</vt:lpstr>
      <vt:lpstr>TM-dark</vt:lpstr>
      <vt:lpstr>1_TM-light</vt:lpstr>
      <vt:lpstr>PowerPoint-bemutató</vt:lpstr>
      <vt:lpstr>PowerPoint-bemutató</vt:lpstr>
      <vt:lpstr>PowerPoint-bemutató</vt:lpstr>
      <vt:lpstr>Numerical data collection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Bachmann Erzsébet</dc:creator>
  <cp:lastModifiedBy>Windows-felhasználó</cp:lastModifiedBy>
  <cp:revision>708</cp:revision>
  <dcterms:created xsi:type="dcterms:W3CDTF">2017-10-24T19:36:58Z</dcterms:created>
  <dcterms:modified xsi:type="dcterms:W3CDTF">2019-10-07T12:07:58Z</dcterms:modified>
</cp:coreProperties>
</file>