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xml" ContentType="application/vnd.openxmlformats-officedocument.presentationml.tags+xml"/>
  <Override PartName="/ppt/notesSlides/notesSlide51.xml" ContentType="application/vnd.openxmlformats-officedocument.presentationml.notesSlide+xml"/>
  <Override PartName="/ppt/tags/tag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5.xml" ContentType="application/vnd.openxmlformats-officedocument.presentationml.tags+xml"/>
  <Override PartName="/ppt/notesSlides/notesSlide67.xml" ContentType="application/vnd.openxmlformats-officedocument.presentationml.notesSlide+xml"/>
  <Override PartName="/ppt/tags/tag6.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1"/>
  </p:notesMasterIdLst>
  <p:handoutMasterIdLst>
    <p:handoutMasterId r:id="rId122"/>
  </p:handoutMasterIdLst>
  <p:sldIdLst>
    <p:sldId id="486" r:id="rId3"/>
    <p:sldId id="522" r:id="rId4"/>
    <p:sldId id="519" r:id="rId5"/>
    <p:sldId id="523" r:id="rId6"/>
    <p:sldId id="524" r:id="rId7"/>
    <p:sldId id="525" r:id="rId8"/>
    <p:sldId id="614" r:id="rId9"/>
    <p:sldId id="65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638" r:id="rId27"/>
    <p:sldId id="639" r:id="rId28"/>
    <p:sldId id="640" r:id="rId29"/>
    <p:sldId id="641" r:id="rId30"/>
    <p:sldId id="642" r:id="rId31"/>
    <p:sldId id="643" r:id="rId32"/>
    <p:sldId id="644" r:id="rId33"/>
    <p:sldId id="645" r:id="rId34"/>
    <p:sldId id="646" r:id="rId35"/>
    <p:sldId id="647" r:id="rId36"/>
    <p:sldId id="648" r:id="rId37"/>
    <p:sldId id="649" r:id="rId38"/>
    <p:sldId id="65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616" r:id="rId55"/>
    <p:sldId id="617" r:id="rId56"/>
    <p:sldId id="613" r:id="rId57"/>
    <p:sldId id="653" r:id="rId58"/>
    <p:sldId id="590" r:id="rId59"/>
    <p:sldId id="591" r:id="rId60"/>
    <p:sldId id="592" r:id="rId61"/>
    <p:sldId id="593" r:id="rId62"/>
    <p:sldId id="594" r:id="rId63"/>
    <p:sldId id="595" r:id="rId64"/>
    <p:sldId id="597" r:id="rId65"/>
    <p:sldId id="598" r:id="rId66"/>
    <p:sldId id="599" r:id="rId67"/>
    <p:sldId id="600" r:id="rId68"/>
    <p:sldId id="601" r:id="rId69"/>
    <p:sldId id="602" r:id="rId70"/>
    <p:sldId id="603" r:id="rId71"/>
    <p:sldId id="604" r:id="rId72"/>
    <p:sldId id="605" r:id="rId73"/>
    <p:sldId id="612" r:id="rId74"/>
    <p:sldId id="654" r:id="rId75"/>
    <p:sldId id="609" r:id="rId76"/>
    <p:sldId id="547" r:id="rId77"/>
    <p:sldId id="548" r:id="rId78"/>
    <p:sldId id="549" r:id="rId79"/>
    <p:sldId id="550" r:id="rId80"/>
    <p:sldId id="551" r:id="rId81"/>
    <p:sldId id="552" r:id="rId82"/>
    <p:sldId id="553" r:id="rId83"/>
    <p:sldId id="554" r:id="rId84"/>
    <p:sldId id="555" r:id="rId85"/>
    <p:sldId id="556" r:id="rId86"/>
    <p:sldId id="557" r:id="rId87"/>
    <p:sldId id="558" r:id="rId88"/>
    <p:sldId id="559" r:id="rId89"/>
    <p:sldId id="560" r:id="rId90"/>
    <p:sldId id="561" r:id="rId91"/>
    <p:sldId id="562" r:id="rId92"/>
    <p:sldId id="563" r:id="rId93"/>
    <p:sldId id="564" r:id="rId94"/>
    <p:sldId id="565" r:id="rId95"/>
    <p:sldId id="566" r:id="rId96"/>
    <p:sldId id="567" r:id="rId97"/>
    <p:sldId id="568" r:id="rId98"/>
    <p:sldId id="569" r:id="rId99"/>
    <p:sldId id="570" r:id="rId100"/>
    <p:sldId id="611" r:id="rId101"/>
    <p:sldId id="571" r:id="rId102"/>
    <p:sldId id="615" r:id="rId103"/>
    <p:sldId id="573" r:id="rId104"/>
    <p:sldId id="574" r:id="rId105"/>
    <p:sldId id="575" r:id="rId106"/>
    <p:sldId id="576" r:id="rId107"/>
    <p:sldId id="577" r:id="rId108"/>
    <p:sldId id="578" r:id="rId109"/>
    <p:sldId id="579" r:id="rId110"/>
    <p:sldId id="580" r:id="rId111"/>
    <p:sldId id="581" r:id="rId112"/>
    <p:sldId id="582" r:id="rId113"/>
    <p:sldId id="583" r:id="rId114"/>
    <p:sldId id="607" r:id="rId115"/>
    <p:sldId id="608" r:id="rId116"/>
    <p:sldId id="586" r:id="rId117"/>
    <p:sldId id="587" r:id="rId118"/>
    <p:sldId id="588" r:id="rId119"/>
    <p:sldId id="610" r:id="rId1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E0186222-C34D-4BA0-B855-E92CC605ABEB}">
          <p14:sldIdLst>
            <p14:sldId id="486"/>
            <p14:sldId id="522"/>
            <p14:sldId id="519"/>
            <p14:sldId id="523"/>
            <p14:sldId id="524"/>
            <p14:sldId id="525"/>
            <p14:sldId id="614"/>
            <p14:sldId id="65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Lst>
        </p14:section>
        <p14:section name="Névtelen szakasz" id="{C1565DBE-142E-4171-97DA-F63CA59B4F35}">
          <p14:sldIdLst>
            <p14:sldId id="650"/>
            <p14:sldId id="531"/>
            <p14:sldId id="532"/>
            <p14:sldId id="533"/>
            <p14:sldId id="534"/>
            <p14:sldId id="535"/>
            <p14:sldId id="536"/>
            <p14:sldId id="537"/>
            <p14:sldId id="538"/>
            <p14:sldId id="539"/>
            <p14:sldId id="540"/>
            <p14:sldId id="541"/>
            <p14:sldId id="542"/>
            <p14:sldId id="543"/>
            <p14:sldId id="544"/>
            <p14:sldId id="545"/>
            <p14:sldId id="616"/>
            <p14:sldId id="617"/>
            <p14:sldId id="613"/>
            <p14:sldId id="653"/>
            <p14:sldId id="590"/>
            <p14:sldId id="591"/>
            <p14:sldId id="592"/>
            <p14:sldId id="593"/>
            <p14:sldId id="594"/>
            <p14:sldId id="595"/>
            <p14:sldId id="597"/>
            <p14:sldId id="598"/>
            <p14:sldId id="599"/>
            <p14:sldId id="600"/>
            <p14:sldId id="601"/>
            <p14:sldId id="602"/>
            <p14:sldId id="603"/>
            <p14:sldId id="604"/>
            <p14:sldId id="605"/>
            <p14:sldId id="612"/>
            <p14:sldId id="654"/>
            <p14:sldId id="609"/>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611"/>
            <p14:sldId id="571"/>
            <p14:sldId id="615"/>
            <p14:sldId id="573"/>
            <p14:sldId id="574"/>
            <p14:sldId id="575"/>
            <p14:sldId id="576"/>
            <p14:sldId id="577"/>
            <p14:sldId id="578"/>
            <p14:sldId id="579"/>
            <p14:sldId id="580"/>
            <p14:sldId id="581"/>
            <p14:sldId id="582"/>
            <p14:sldId id="583"/>
            <p14:sldId id="607"/>
            <p14:sldId id="608"/>
            <p14:sldId id="586"/>
            <p14:sldId id="587"/>
            <p14:sldId id="588"/>
            <p14:sldId id="610"/>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lajdonos"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2B0"/>
    <a:srgbClr val="15A9A6"/>
    <a:srgbClr val="0C5C65"/>
    <a:srgbClr val="E50D2E"/>
    <a:srgbClr val="F56600"/>
    <a:srgbClr val="0BCDC7"/>
    <a:srgbClr val="C5C5C5"/>
    <a:srgbClr val="61BF1A"/>
    <a:srgbClr val="AD0DA6"/>
    <a:srgbClr val="424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1" autoAdjust="0"/>
    <p:restoredTop sz="83548" autoAdjust="0"/>
  </p:normalViewPr>
  <p:slideViewPr>
    <p:cSldViewPr snapToGrid="0">
      <p:cViewPr>
        <p:scale>
          <a:sx n="60" d="100"/>
          <a:sy n="60" d="100"/>
        </p:scale>
        <p:origin x="-672" y="-2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35299F-A9B2-48A3-878D-08A32B7B19AC}" type="datetimeFigureOut">
              <a:rPr lang="hu-HU" smtClean="0"/>
              <a:t>2019. 09. 03.</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D64C9C-1A36-4FD1-8F24-27160D720793}" type="slidenum">
              <a:rPr lang="hu-HU" smtClean="0"/>
              <a:t>‹#›</a:t>
            </a:fld>
            <a:endParaRPr lang="hu-HU"/>
          </a:p>
        </p:txBody>
      </p:sp>
    </p:spTree>
    <p:extLst>
      <p:ext uri="{BB962C8B-B14F-4D97-AF65-F5344CB8AC3E}">
        <p14:creationId xmlns:p14="http://schemas.microsoft.com/office/powerpoint/2010/main" val="126510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1CEA-AC22-41ED-8159-67971E94B6AF}" type="datetimeFigureOut">
              <a:rPr lang="hu-HU" smtClean="0"/>
              <a:t>2019. 09. 03.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FA8D0-EBC2-4CD0-9DFA-D5F094174D60}" type="slidenum">
              <a:rPr lang="hu-HU" smtClean="0"/>
              <a:t>‹#›</a:t>
            </a:fld>
            <a:endParaRPr lang="hu-HU"/>
          </a:p>
        </p:txBody>
      </p:sp>
    </p:spTree>
    <p:extLst>
      <p:ext uri="{BB962C8B-B14F-4D97-AF65-F5344CB8AC3E}">
        <p14:creationId xmlns:p14="http://schemas.microsoft.com/office/powerpoint/2010/main" val="159783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33400" y="763588"/>
            <a:ext cx="6705600" cy="3771900"/>
          </a:xfrm>
          <a:solidFill>
            <a:srgbClr val="4F81BD"/>
          </a:solidFill>
          <a:ln w="25402">
            <a:solidFill>
              <a:srgbClr val="385D8A"/>
            </a:solidFill>
            <a:prstDash val="solid"/>
          </a:ln>
        </p:spPr>
      </p:sp>
      <p:sp>
        <p:nvSpPr>
          <p:cNvPr id="3" name="Jegyzetek helye 2"/>
          <p:cNvSpPr txBox="1">
            <a:spLocks noGrp="1"/>
          </p:cNvSpPr>
          <p:nvPr>
            <p:ph type="body" sz="quarter" idx="1"/>
          </p:nvPr>
        </p:nvSpPr>
        <p:spPr>
          <a:xfrm>
            <a:off x="777240" y="4777557"/>
            <a:ext cx="6217563" cy="4526280"/>
          </a:xfrm>
        </p:spPr>
        <p:txBody>
          <a:bodyPr/>
          <a:lstStyle/>
          <a:p>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16</a:t>
            </a:fld>
            <a:endParaRPr lang="hu-HU"/>
          </a:p>
        </p:txBody>
      </p:sp>
    </p:spTree>
    <p:extLst>
      <p:ext uri="{BB962C8B-B14F-4D97-AF65-F5344CB8AC3E}">
        <p14:creationId xmlns:p14="http://schemas.microsoft.com/office/powerpoint/2010/main" val="64665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17</a:t>
            </a:fld>
            <a:endParaRPr lang="hu-HU"/>
          </a:p>
        </p:txBody>
      </p:sp>
    </p:spTree>
    <p:extLst>
      <p:ext uri="{BB962C8B-B14F-4D97-AF65-F5344CB8AC3E}">
        <p14:creationId xmlns:p14="http://schemas.microsoft.com/office/powerpoint/2010/main" val="407663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18</a:t>
            </a:fld>
            <a:endParaRPr lang="hu-HU"/>
          </a:p>
        </p:txBody>
      </p:sp>
    </p:spTree>
    <p:extLst>
      <p:ext uri="{BB962C8B-B14F-4D97-AF65-F5344CB8AC3E}">
        <p14:creationId xmlns:p14="http://schemas.microsoft.com/office/powerpoint/2010/main" val="81531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19</a:t>
            </a:fld>
            <a:endParaRPr lang="hu-HU"/>
          </a:p>
        </p:txBody>
      </p:sp>
    </p:spTree>
    <p:extLst>
      <p:ext uri="{BB962C8B-B14F-4D97-AF65-F5344CB8AC3E}">
        <p14:creationId xmlns:p14="http://schemas.microsoft.com/office/powerpoint/2010/main" val="317370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20</a:t>
            </a:fld>
            <a:endParaRPr lang="hu-HU"/>
          </a:p>
        </p:txBody>
      </p:sp>
    </p:spTree>
    <p:extLst>
      <p:ext uri="{BB962C8B-B14F-4D97-AF65-F5344CB8AC3E}">
        <p14:creationId xmlns:p14="http://schemas.microsoft.com/office/powerpoint/2010/main" val="102241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21</a:t>
            </a:fld>
            <a:endParaRPr lang="hu-HU"/>
          </a:p>
        </p:txBody>
      </p:sp>
    </p:spTree>
    <p:extLst>
      <p:ext uri="{BB962C8B-B14F-4D97-AF65-F5344CB8AC3E}">
        <p14:creationId xmlns:p14="http://schemas.microsoft.com/office/powerpoint/2010/main" val="145308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22</a:t>
            </a:fld>
            <a:endParaRPr lang="hu-HU"/>
          </a:p>
        </p:txBody>
      </p:sp>
    </p:spTree>
    <p:extLst>
      <p:ext uri="{BB962C8B-B14F-4D97-AF65-F5344CB8AC3E}">
        <p14:creationId xmlns:p14="http://schemas.microsoft.com/office/powerpoint/2010/main" val="206341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23</a:t>
            </a:fld>
            <a:endParaRPr lang="hu-HU"/>
          </a:p>
        </p:txBody>
      </p:sp>
    </p:spTree>
    <p:extLst>
      <p:ext uri="{BB962C8B-B14F-4D97-AF65-F5344CB8AC3E}">
        <p14:creationId xmlns:p14="http://schemas.microsoft.com/office/powerpoint/2010/main" val="401199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24</a:t>
            </a:fld>
            <a:endParaRPr lang="hu-HU"/>
          </a:p>
        </p:txBody>
      </p:sp>
    </p:spTree>
    <p:extLst>
      <p:ext uri="{BB962C8B-B14F-4D97-AF65-F5344CB8AC3E}">
        <p14:creationId xmlns:p14="http://schemas.microsoft.com/office/powerpoint/2010/main" val="136737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26</a:t>
            </a:fld>
            <a:endParaRPr lang="hu-HU"/>
          </a:p>
        </p:txBody>
      </p:sp>
    </p:spTree>
    <p:extLst>
      <p:ext uri="{BB962C8B-B14F-4D97-AF65-F5344CB8AC3E}">
        <p14:creationId xmlns:p14="http://schemas.microsoft.com/office/powerpoint/2010/main" val="265416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33400" y="763588"/>
            <a:ext cx="6705600" cy="3771900"/>
          </a:xfrm>
          <a:solidFill>
            <a:srgbClr val="4F81BD"/>
          </a:solidFill>
          <a:ln w="25402">
            <a:solidFill>
              <a:srgbClr val="385D8A"/>
            </a:solidFill>
            <a:prstDash val="solid"/>
          </a:ln>
        </p:spPr>
      </p:sp>
      <p:sp>
        <p:nvSpPr>
          <p:cNvPr id="3" name="Jegyzetek helye 2"/>
          <p:cNvSpPr txBox="1">
            <a:spLocks noGrp="1"/>
          </p:cNvSpPr>
          <p:nvPr>
            <p:ph type="body" sz="quarter" idx="1"/>
          </p:nvPr>
        </p:nvSpPr>
        <p:spPr>
          <a:xfrm>
            <a:off x="777240" y="4777557"/>
            <a:ext cx="6217563" cy="4526280"/>
          </a:xfrm>
        </p:spPr>
        <p:txBody>
          <a:bodyP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27</a:t>
            </a:fld>
            <a:endParaRPr lang="hu-HU"/>
          </a:p>
        </p:txBody>
      </p:sp>
    </p:spTree>
    <p:extLst>
      <p:ext uri="{BB962C8B-B14F-4D97-AF65-F5344CB8AC3E}">
        <p14:creationId xmlns:p14="http://schemas.microsoft.com/office/powerpoint/2010/main" val="253322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28</a:t>
            </a:fld>
            <a:endParaRPr lang="hu-HU"/>
          </a:p>
        </p:txBody>
      </p:sp>
    </p:spTree>
    <p:extLst>
      <p:ext uri="{BB962C8B-B14F-4D97-AF65-F5344CB8AC3E}">
        <p14:creationId xmlns:p14="http://schemas.microsoft.com/office/powerpoint/2010/main" val="2677420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29</a:t>
            </a:fld>
            <a:endParaRPr lang="hu-HU"/>
          </a:p>
        </p:txBody>
      </p:sp>
    </p:spTree>
    <p:extLst>
      <p:ext uri="{BB962C8B-B14F-4D97-AF65-F5344CB8AC3E}">
        <p14:creationId xmlns:p14="http://schemas.microsoft.com/office/powerpoint/2010/main" val="372756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31</a:t>
            </a:fld>
            <a:endParaRPr lang="hu-HU"/>
          </a:p>
        </p:txBody>
      </p:sp>
    </p:spTree>
    <p:extLst>
      <p:ext uri="{BB962C8B-B14F-4D97-AF65-F5344CB8AC3E}">
        <p14:creationId xmlns:p14="http://schemas.microsoft.com/office/powerpoint/2010/main" val="3735811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32</a:t>
            </a:fld>
            <a:endParaRPr lang="hu-HU"/>
          </a:p>
        </p:txBody>
      </p:sp>
    </p:spTree>
    <p:extLst>
      <p:ext uri="{BB962C8B-B14F-4D97-AF65-F5344CB8AC3E}">
        <p14:creationId xmlns:p14="http://schemas.microsoft.com/office/powerpoint/2010/main" val="269694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33</a:t>
            </a:fld>
            <a:endParaRPr lang="hu-HU"/>
          </a:p>
        </p:txBody>
      </p:sp>
    </p:spTree>
    <p:extLst>
      <p:ext uri="{BB962C8B-B14F-4D97-AF65-F5344CB8AC3E}">
        <p14:creationId xmlns:p14="http://schemas.microsoft.com/office/powerpoint/2010/main" val="3544000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34</a:t>
            </a:fld>
            <a:endParaRPr lang="hu-HU"/>
          </a:p>
        </p:txBody>
      </p:sp>
    </p:spTree>
    <p:extLst>
      <p:ext uri="{BB962C8B-B14F-4D97-AF65-F5344CB8AC3E}">
        <p14:creationId xmlns:p14="http://schemas.microsoft.com/office/powerpoint/2010/main" val="200092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35</a:t>
            </a:fld>
            <a:endParaRPr lang="hu-HU"/>
          </a:p>
        </p:txBody>
      </p:sp>
    </p:spTree>
    <p:extLst>
      <p:ext uri="{BB962C8B-B14F-4D97-AF65-F5344CB8AC3E}">
        <p14:creationId xmlns:p14="http://schemas.microsoft.com/office/powerpoint/2010/main" val="48810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36</a:t>
            </a:fld>
            <a:endParaRPr lang="hu-HU"/>
          </a:p>
        </p:txBody>
      </p:sp>
    </p:spTree>
    <p:extLst>
      <p:ext uri="{BB962C8B-B14F-4D97-AF65-F5344CB8AC3E}">
        <p14:creationId xmlns:p14="http://schemas.microsoft.com/office/powerpoint/2010/main" val="354032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37</a:t>
            </a:fld>
            <a:endParaRPr lang="hu-HU"/>
          </a:p>
        </p:txBody>
      </p:sp>
    </p:spTree>
    <p:extLst>
      <p:ext uri="{BB962C8B-B14F-4D97-AF65-F5344CB8AC3E}">
        <p14:creationId xmlns:p14="http://schemas.microsoft.com/office/powerpoint/2010/main" val="75411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9</a:t>
            </a:fld>
            <a:endParaRPr lang="hu-HU"/>
          </a:p>
        </p:txBody>
      </p:sp>
    </p:spTree>
    <p:extLst>
      <p:ext uri="{BB962C8B-B14F-4D97-AF65-F5344CB8AC3E}">
        <p14:creationId xmlns:p14="http://schemas.microsoft.com/office/powerpoint/2010/main" val="2496015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33400" y="763588"/>
            <a:ext cx="6705600" cy="3771900"/>
          </a:xfrm>
          <a:solidFill>
            <a:srgbClr val="4F81BD"/>
          </a:solidFill>
          <a:ln w="25402">
            <a:solidFill>
              <a:srgbClr val="385D8A"/>
            </a:solidFill>
            <a:prstDash val="solid"/>
          </a:ln>
        </p:spPr>
      </p:sp>
      <p:sp>
        <p:nvSpPr>
          <p:cNvPr id="3" name="Jegyzetek helye 2"/>
          <p:cNvSpPr txBox="1">
            <a:spLocks noGrp="1"/>
          </p:cNvSpPr>
          <p:nvPr>
            <p:ph type="body" sz="quarter" idx="1"/>
          </p:nvPr>
        </p:nvSpPr>
        <p:spPr>
          <a:xfrm>
            <a:off x="777240" y="4777557"/>
            <a:ext cx="6217563" cy="4526280"/>
          </a:xfrm>
        </p:spPr>
        <p:txBody>
          <a:bodyPr/>
          <a:lstStyle/>
          <a:p>
            <a:endParaRPr lang="hu-HU"/>
          </a:p>
        </p:txBody>
      </p:sp>
    </p:spTree>
    <p:extLst>
      <p:ext uri="{BB962C8B-B14F-4D97-AF65-F5344CB8AC3E}">
        <p14:creationId xmlns:p14="http://schemas.microsoft.com/office/powerpoint/2010/main" val="1665115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53</a:t>
            </a:fld>
            <a:endParaRPr lang="hu-HU"/>
          </a:p>
        </p:txBody>
      </p:sp>
    </p:spTree>
    <p:extLst>
      <p:ext uri="{BB962C8B-B14F-4D97-AF65-F5344CB8AC3E}">
        <p14:creationId xmlns:p14="http://schemas.microsoft.com/office/powerpoint/2010/main" val="284365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54</a:t>
            </a:fld>
            <a:endParaRPr lang="hu-HU"/>
          </a:p>
        </p:txBody>
      </p:sp>
    </p:spTree>
    <p:extLst>
      <p:ext uri="{BB962C8B-B14F-4D97-AF65-F5344CB8AC3E}">
        <p14:creationId xmlns:p14="http://schemas.microsoft.com/office/powerpoint/2010/main" val="3714061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56</a:t>
            </a:fld>
            <a:endParaRPr lang="hu-HU"/>
          </a:p>
        </p:txBody>
      </p:sp>
    </p:spTree>
    <p:extLst>
      <p:ext uri="{BB962C8B-B14F-4D97-AF65-F5344CB8AC3E}">
        <p14:creationId xmlns:p14="http://schemas.microsoft.com/office/powerpoint/2010/main" val="754117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57</a:t>
            </a:fld>
            <a:endParaRPr lang="hu-HU"/>
          </a:p>
        </p:txBody>
      </p:sp>
    </p:spTree>
    <p:extLst>
      <p:ext uri="{BB962C8B-B14F-4D97-AF65-F5344CB8AC3E}">
        <p14:creationId xmlns:p14="http://schemas.microsoft.com/office/powerpoint/2010/main" val="3148050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dirty="0" smtClean="0"/>
              <a:t>It is important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that</a:t>
            </a:r>
            <a:r>
              <a:rPr lang="hu-HU" baseline="0" dirty="0" smtClean="0"/>
              <a:t> </a:t>
            </a:r>
            <a:r>
              <a:rPr lang="hu-HU" baseline="0" dirty="0" err="1" smtClean="0"/>
              <a:t>if</a:t>
            </a:r>
            <a:r>
              <a:rPr lang="hu-HU" baseline="0" dirty="0" smtClean="0"/>
              <a:t> </a:t>
            </a:r>
            <a:r>
              <a:rPr lang="hu-HU" baseline="0" dirty="0" err="1" smtClean="0"/>
              <a:t>smaller</a:t>
            </a:r>
            <a:r>
              <a:rPr lang="hu-HU" baseline="0" dirty="0" smtClean="0"/>
              <a:t> </a:t>
            </a:r>
            <a:r>
              <a:rPr lang="hu-HU" baseline="0" dirty="0" err="1" smtClean="0"/>
              <a:t>the</a:t>
            </a:r>
            <a:r>
              <a:rPr lang="hu-HU" baseline="0" dirty="0" smtClean="0"/>
              <a:t> </a:t>
            </a:r>
            <a:r>
              <a:rPr lang="hu-HU" baseline="0" dirty="0" err="1" smtClean="0"/>
              <a:t>confidence</a:t>
            </a:r>
            <a:r>
              <a:rPr lang="hu-HU" baseline="0" dirty="0" smtClean="0"/>
              <a:t> </a:t>
            </a:r>
            <a:r>
              <a:rPr lang="hu-HU" baseline="0" dirty="0" err="1" smtClean="0"/>
              <a:t>interval</a:t>
            </a:r>
            <a:r>
              <a:rPr lang="hu-HU" baseline="0" dirty="0" smtClean="0"/>
              <a:t> is, </a:t>
            </a:r>
            <a:r>
              <a:rPr lang="hu-HU" baseline="0" dirty="0" err="1" smtClean="0"/>
              <a:t>than</a:t>
            </a:r>
            <a:r>
              <a:rPr lang="hu-HU" baseline="0" dirty="0" smtClean="0"/>
              <a:t> it is more </a:t>
            </a:r>
            <a:r>
              <a:rPr lang="hu-HU" baseline="0" dirty="0" err="1" smtClean="0"/>
              <a:t>accurate</a:t>
            </a:r>
            <a:r>
              <a:rPr lang="hu-HU" baseline="0" dirty="0" smtClean="0"/>
              <a:t>. The </a:t>
            </a:r>
            <a:r>
              <a:rPr lang="hu-HU" baseline="0" dirty="0" err="1" smtClean="0"/>
              <a:t>length</a:t>
            </a:r>
            <a:r>
              <a:rPr lang="hu-HU" baseline="0" dirty="0" smtClean="0"/>
              <a:t> of </a:t>
            </a:r>
            <a:r>
              <a:rPr lang="hu-HU" baseline="0" dirty="0" err="1" smtClean="0"/>
              <a:t>the</a:t>
            </a:r>
            <a:r>
              <a:rPr lang="hu-HU" baseline="0" dirty="0" smtClean="0"/>
              <a:t> </a:t>
            </a:r>
            <a:r>
              <a:rPr lang="hu-HU" baseline="0" dirty="0" err="1" smtClean="0"/>
              <a:t>interval</a:t>
            </a:r>
            <a:r>
              <a:rPr lang="hu-HU" baseline="0" dirty="0" smtClean="0"/>
              <a:t> </a:t>
            </a:r>
            <a:r>
              <a:rPr lang="hu-HU" baseline="0" dirty="0" err="1" smtClean="0"/>
              <a:t>will</a:t>
            </a:r>
            <a:r>
              <a:rPr lang="hu-HU" baseline="0" dirty="0" smtClean="0"/>
              <a:t> </a:t>
            </a:r>
            <a:r>
              <a:rPr lang="hu-HU" baseline="0" dirty="0" err="1" smtClean="0"/>
              <a:t>decrease</a:t>
            </a:r>
            <a:r>
              <a:rPr lang="hu-HU" baseline="0" dirty="0" smtClean="0"/>
              <a:t> </a:t>
            </a:r>
            <a:r>
              <a:rPr lang="hu-HU" baseline="0" dirty="0" err="1" smtClean="0"/>
              <a:t>if</a:t>
            </a:r>
            <a:r>
              <a:rPr lang="hu-HU" baseline="0" dirty="0" smtClean="0"/>
              <a:t> we </a:t>
            </a:r>
            <a:r>
              <a:rPr lang="hu-HU" baseline="0" dirty="0" err="1" smtClean="0"/>
              <a:t>increase</a:t>
            </a:r>
            <a:r>
              <a:rPr lang="hu-HU" baseline="0" dirty="0" smtClean="0"/>
              <a:t> </a:t>
            </a:r>
            <a:r>
              <a:rPr lang="hu-HU" baseline="0" dirty="0" err="1" smtClean="0"/>
              <a:t>the</a:t>
            </a:r>
            <a:r>
              <a:rPr lang="hu-HU" baseline="0" dirty="0" smtClean="0"/>
              <a:t> </a:t>
            </a:r>
            <a:r>
              <a:rPr lang="hu-HU" baseline="0" dirty="0" err="1" smtClean="0"/>
              <a:t>sample</a:t>
            </a:r>
            <a:r>
              <a:rPr lang="hu-HU" baseline="0" dirty="0" smtClean="0"/>
              <a:t> </a:t>
            </a:r>
            <a:r>
              <a:rPr lang="hu-HU" baseline="0" dirty="0" err="1" smtClean="0"/>
              <a:t>size</a:t>
            </a:r>
            <a:r>
              <a:rPr lang="hu-HU" baseline="0" dirty="0" smtClean="0"/>
              <a:t>. </a:t>
            </a:r>
            <a:r>
              <a:rPr lang="hu-HU" baseline="0" dirty="0" err="1" smtClean="0"/>
              <a:t>But</a:t>
            </a:r>
            <a:r>
              <a:rPr lang="hu-HU" baseline="0" dirty="0" smtClean="0"/>
              <a:t> </a:t>
            </a:r>
            <a:r>
              <a:rPr lang="hu-HU" baseline="0" dirty="0" err="1" smtClean="0"/>
              <a:t>working</a:t>
            </a:r>
            <a:r>
              <a:rPr lang="hu-HU" baseline="0" dirty="0" smtClean="0"/>
              <a:t> </a:t>
            </a:r>
            <a:r>
              <a:rPr lang="hu-HU" baseline="0" dirty="0" err="1" smtClean="0"/>
              <a:t>with</a:t>
            </a:r>
            <a:r>
              <a:rPr lang="hu-HU" baseline="0" dirty="0" smtClean="0"/>
              <a:t> a </a:t>
            </a:r>
            <a:r>
              <a:rPr lang="hu-HU" baseline="0" dirty="0" err="1" smtClean="0"/>
              <a:t>too</a:t>
            </a:r>
            <a:r>
              <a:rPr lang="hu-HU" baseline="0" dirty="0" smtClean="0"/>
              <a:t> </a:t>
            </a:r>
            <a:r>
              <a:rPr lang="hu-HU" baseline="0" dirty="0" err="1" smtClean="0"/>
              <a:t>high</a:t>
            </a:r>
            <a:r>
              <a:rPr lang="hu-HU" baseline="0" dirty="0" smtClean="0"/>
              <a:t> </a:t>
            </a:r>
            <a:r>
              <a:rPr lang="hu-HU" baseline="0" dirty="0" err="1" smtClean="0"/>
              <a:t>amount</a:t>
            </a:r>
            <a:r>
              <a:rPr lang="hu-HU" baseline="0" dirty="0" smtClean="0"/>
              <a:t> of </a:t>
            </a:r>
            <a:r>
              <a:rPr lang="hu-HU" baseline="0" dirty="0" err="1" smtClean="0"/>
              <a:t>sample</a:t>
            </a:r>
            <a:r>
              <a:rPr lang="hu-HU" baseline="0" dirty="0" smtClean="0"/>
              <a:t> is </a:t>
            </a:r>
            <a:r>
              <a:rPr lang="hu-HU" baseline="0" dirty="0" err="1" smtClean="0"/>
              <a:t>wasting</a:t>
            </a:r>
            <a:r>
              <a:rPr lang="hu-HU" baseline="0" dirty="0" smtClean="0"/>
              <a:t>. The </a:t>
            </a:r>
            <a:r>
              <a:rPr lang="hu-HU" baseline="0" dirty="0" err="1" smtClean="0"/>
              <a:t>sample</a:t>
            </a:r>
            <a:r>
              <a:rPr lang="hu-HU" baseline="0" dirty="0" smtClean="0"/>
              <a:t> </a:t>
            </a:r>
            <a:r>
              <a:rPr lang="hu-HU" baseline="0" dirty="0" err="1" smtClean="0"/>
              <a:t>size</a:t>
            </a:r>
            <a:r>
              <a:rPr lang="hu-HU" baseline="0" dirty="0" smtClean="0"/>
              <a:t> has </a:t>
            </a:r>
            <a:r>
              <a:rPr lang="hu-HU" baseline="0" dirty="0" err="1" smtClean="0"/>
              <a:t>to</a:t>
            </a:r>
            <a:r>
              <a:rPr lang="hu-HU" baseline="0" dirty="0" smtClean="0"/>
              <a:t> be </a:t>
            </a:r>
            <a:r>
              <a:rPr lang="hu-HU" baseline="0" dirty="0" err="1" smtClean="0"/>
              <a:t>as</a:t>
            </a:r>
            <a:r>
              <a:rPr lang="hu-HU" baseline="0" dirty="0" smtClean="0"/>
              <a:t> </a:t>
            </a:r>
            <a:r>
              <a:rPr lang="hu-HU" baseline="0" dirty="0" err="1" smtClean="0"/>
              <a:t>big</a:t>
            </a:r>
            <a:r>
              <a:rPr lang="hu-HU" baseline="0" dirty="0" smtClean="0"/>
              <a:t>, </a:t>
            </a:r>
            <a:r>
              <a:rPr lang="hu-HU" baseline="0" dirty="0" err="1" smtClean="0"/>
              <a:t>as</a:t>
            </a:r>
            <a:r>
              <a:rPr lang="hu-HU" baseline="0" dirty="0" smtClean="0"/>
              <a:t> we </a:t>
            </a:r>
            <a:r>
              <a:rPr lang="hu-HU" baseline="0" dirty="0" err="1" smtClean="0"/>
              <a:t>can</a:t>
            </a:r>
            <a:r>
              <a:rPr lang="hu-HU" baseline="0" dirty="0" smtClean="0"/>
              <a:t> </a:t>
            </a:r>
            <a:r>
              <a:rPr lang="hu-HU" baseline="0" dirty="0" err="1" smtClean="0"/>
              <a:t>just</a:t>
            </a:r>
            <a:r>
              <a:rPr lang="hu-HU" baseline="0" dirty="0" smtClean="0"/>
              <a:t> </a:t>
            </a:r>
            <a:r>
              <a:rPr lang="hu-HU" baseline="0" dirty="0" err="1" smtClean="0"/>
              <a:t>reach</a:t>
            </a:r>
            <a:r>
              <a:rPr lang="hu-HU" baseline="0" dirty="0" smtClean="0"/>
              <a:t> </a:t>
            </a:r>
            <a:r>
              <a:rPr lang="hu-HU" baseline="0" dirty="0" err="1" smtClean="0"/>
              <a:t>the</a:t>
            </a:r>
            <a:r>
              <a:rPr lang="hu-HU" baseline="0" dirty="0" smtClean="0"/>
              <a:t> </a:t>
            </a:r>
            <a:r>
              <a:rPr lang="hu-HU" baseline="0" dirty="0" err="1" smtClean="0"/>
              <a:t>required</a:t>
            </a:r>
            <a:r>
              <a:rPr lang="hu-HU" baseline="0" dirty="0" smtClean="0"/>
              <a:t> </a:t>
            </a:r>
            <a:r>
              <a:rPr lang="hu-HU" baseline="0" dirty="0" err="1" smtClean="0"/>
              <a:t>accuracy</a:t>
            </a:r>
            <a:r>
              <a:rPr lang="hu-HU" baseline="0" dirty="0" smtClean="0"/>
              <a:t>. </a:t>
            </a:r>
            <a:endParaRPr lang="hu-HU" dirty="0" smtClean="0"/>
          </a:p>
          <a:p>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58</a:t>
            </a:fld>
            <a:endParaRPr lang="hu-HU"/>
          </a:p>
        </p:txBody>
      </p:sp>
    </p:spTree>
    <p:extLst>
      <p:ext uri="{BB962C8B-B14F-4D97-AF65-F5344CB8AC3E}">
        <p14:creationId xmlns:p14="http://schemas.microsoft.com/office/powerpoint/2010/main" val="1185347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As</a:t>
            </a:r>
            <a:r>
              <a:rPr lang="hu-HU" dirty="0" smtClean="0"/>
              <a:t> </a:t>
            </a:r>
            <a:r>
              <a:rPr lang="hu-HU" dirty="0" err="1" smtClean="0"/>
              <a:t>you</a:t>
            </a:r>
            <a:r>
              <a:rPr lang="hu-HU" baseline="0" dirty="0" smtClean="0"/>
              <a:t> </a:t>
            </a:r>
            <a:r>
              <a:rPr lang="hu-HU" baseline="0" dirty="0" err="1" smtClean="0"/>
              <a:t>could</a:t>
            </a:r>
            <a:r>
              <a:rPr lang="hu-HU" baseline="0" dirty="0" smtClean="0"/>
              <a:t> </a:t>
            </a:r>
            <a:r>
              <a:rPr lang="hu-HU" baseline="0" dirty="0" err="1" smtClean="0"/>
              <a:t>see</a:t>
            </a:r>
            <a:r>
              <a:rPr lang="hu-HU" baseline="0" dirty="0" smtClean="0"/>
              <a:t> in </a:t>
            </a:r>
            <a:r>
              <a:rPr lang="hu-HU" baseline="0" dirty="0" err="1" smtClean="0"/>
              <a:t>my</a:t>
            </a:r>
            <a:r>
              <a:rPr lang="hu-HU" baseline="0" dirty="0" smtClean="0"/>
              <a:t> </a:t>
            </a:r>
            <a:r>
              <a:rPr lang="hu-HU" baseline="0" dirty="0" err="1" smtClean="0"/>
              <a:t>first</a:t>
            </a:r>
            <a:r>
              <a:rPr lang="hu-HU" baseline="0" dirty="0" smtClean="0"/>
              <a:t> </a:t>
            </a:r>
            <a:r>
              <a:rPr lang="hu-HU" baseline="0" dirty="0" err="1" smtClean="0"/>
              <a:t>presentation</a:t>
            </a:r>
            <a:r>
              <a:rPr lang="hu-HU" baseline="0" dirty="0" smtClean="0"/>
              <a:t> </a:t>
            </a:r>
            <a:r>
              <a:rPr lang="hu-HU" baseline="0" dirty="0" err="1" smtClean="0"/>
              <a:t>yesterday</a:t>
            </a:r>
            <a:r>
              <a:rPr lang="hu-HU" baseline="0" dirty="0" smtClean="0"/>
              <a:t>, </a:t>
            </a:r>
            <a:r>
              <a:rPr lang="hu-HU" baseline="0" dirty="0" err="1" smtClean="0"/>
              <a:t>the</a:t>
            </a:r>
            <a:r>
              <a:rPr lang="hu-HU" baseline="0" dirty="0" smtClean="0"/>
              <a:t> </a:t>
            </a:r>
            <a:r>
              <a:rPr lang="hu-HU" baseline="0" dirty="0" err="1" smtClean="0"/>
              <a:t>size</a:t>
            </a:r>
            <a:r>
              <a:rPr lang="hu-HU" baseline="0" dirty="0" smtClean="0"/>
              <a:t> of </a:t>
            </a:r>
            <a:r>
              <a:rPr lang="hu-HU" baseline="0" dirty="0" err="1" smtClean="0"/>
              <a:t>the</a:t>
            </a:r>
            <a:r>
              <a:rPr lang="hu-HU" baseline="0" dirty="0" smtClean="0"/>
              <a:t> </a:t>
            </a:r>
            <a:r>
              <a:rPr lang="hu-HU" baseline="0" dirty="0" err="1" smtClean="0"/>
              <a:t>sample</a:t>
            </a:r>
            <a:r>
              <a:rPr lang="hu-HU" baseline="0" dirty="0" smtClean="0"/>
              <a:t> is </a:t>
            </a:r>
            <a:r>
              <a:rPr lang="hu-HU" baseline="0" dirty="0" err="1" smtClean="0"/>
              <a:t>really</a:t>
            </a:r>
            <a:r>
              <a:rPr lang="hu-HU" baseline="0" dirty="0" smtClean="0"/>
              <a:t> important. </a:t>
            </a:r>
            <a:r>
              <a:rPr lang="hu-HU" baseline="0" dirty="0" err="1" smtClean="0"/>
              <a:t>That</a:t>
            </a:r>
            <a:r>
              <a:rPr lang="hu-HU" baseline="0" dirty="0" smtClean="0"/>
              <a:t> is </a:t>
            </a:r>
            <a:r>
              <a:rPr lang="hu-HU" baseline="0" dirty="0" err="1" smtClean="0"/>
              <a:t>why</a:t>
            </a:r>
            <a:r>
              <a:rPr lang="hu-HU" baseline="0" dirty="0" smtClean="0"/>
              <a:t> we </a:t>
            </a:r>
            <a:r>
              <a:rPr lang="hu-HU" baseline="0" dirty="0" err="1" smtClean="0"/>
              <a:t>have</a:t>
            </a:r>
            <a:r>
              <a:rPr lang="hu-HU" baseline="0" dirty="0" smtClean="0"/>
              <a:t> </a:t>
            </a:r>
            <a:r>
              <a:rPr lang="hu-HU" baseline="0" dirty="0" err="1" smtClean="0"/>
              <a:t>to</a:t>
            </a:r>
            <a:r>
              <a:rPr lang="hu-HU" baseline="0" dirty="0" smtClean="0"/>
              <a:t> </a:t>
            </a:r>
            <a:r>
              <a:rPr lang="hu-HU" baseline="0" dirty="0" err="1" smtClean="0"/>
              <a:t>calculate</a:t>
            </a:r>
            <a:r>
              <a:rPr lang="hu-HU" baseline="0" dirty="0" smtClean="0"/>
              <a:t> </a:t>
            </a:r>
            <a:r>
              <a:rPr lang="hu-HU" baseline="0" dirty="0" err="1" smtClean="0"/>
              <a:t>the</a:t>
            </a:r>
            <a:r>
              <a:rPr lang="hu-HU" baseline="0" dirty="0" smtClean="0"/>
              <a:t> </a:t>
            </a:r>
            <a:r>
              <a:rPr lang="hu-HU" baseline="0" dirty="0" err="1" smtClean="0"/>
              <a:t>estimated</a:t>
            </a:r>
            <a:r>
              <a:rPr lang="hu-HU" baseline="0" dirty="0" smtClean="0"/>
              <a:t> </a:t>
            </a:r>
            <a:r>
              <a:rPr lang="hu-HU" baseline="0" dirty="0" err="1" smtClean="0"/>
              <a:t>required</a:t>
            </a:r>
            <a:r>
              <a:rPr lang="hu-HU" baseline="0" dirty="0" smtClean="0"/>
              <a:t> </a:t>
            </a:r>
            <a:r>
              <a:rPr lang="hu-HU" baseline="0" dirty="0" err="1" smtClean="0"/>
              <a:t>sample</a:t>
            </a:r>
            <a:r>
              <a:rPr lang="hu-HU" baseline="0" dirty="0" smtClean="0"/>
              <a:t> </a:t>
            </a:r>
            <a:r>
              <a:rPr lang="hu-HU" baseline="0" dirty="0" err="1" smtClean="0"/>
              <a:t>size</a:t>
            </a:r>
            <a:r>
              <a:rPr lang="hu-HU" baseline="0" dirty="0" smtClean="0"/>
              <a:t>, </a:t>
            </a:r>
            <a:r>
              <a:rPr lang="hu-HU" baseline="0" dirty="0" err="1" smtClean="0"/>
              <a:t>before</a:t>
            </a:r>
            <a:r>
              <a:rPr lang="hu-HU" baseline="0" dirty="0" smtClean="0"/>
              <a:t> </a:t>
            </a:r>
            <a:r>
              <a:rPr lang="hu-HU" baseline="0" dirty="0" err="1" smtClean="0"/>
              <a:t>the</a:t>
            </a:r>
            <a:r>
              <a:rPr lang="hu-HU" baseline="0" dirty="0" smtClean="0"/>
              <a:t> </a:t>
            </a:r>
            <a:r>
              <a:rPr lang="hu-HU" baseline="0" dirty="0" err="1" smtClean="0"/>
              <a:t>research</a:t>
            </a:r>
            <a:r>
              <a:rPr lang="hu-HU" baseline="0" dirty="0" smtClean="0"/>
              <a:t>. </a:t>
            </a:r>
            <a:r>
              <a:rPr lang="hu-HU" baseline="0" dirty="0" err="1" smtClean="0"/>
              <a:t>At</a:t>
            </a:r>
            <a:r>
              <a:rPr lang="hu-HU" baseline="0" dirty="0" smtClean="0"/>
              <a:t> </a:t>
            </a:r>
            <a:r>
              <a:rPr lang="hu-HU" baseline="0" dirty="0" err="1" smtClean="0"/>
              <a:t>this</a:t>
            </a:r>
            <a:r>
              <a:rPr lang="hu-HU" baseline="0" dirty="0" smtClean="0"/>
              <a:t> </a:t>
            </a:r>
            <a:r>
              <a:rPr lang="hu-HU" baseline="0" dirty="0" err="1" smtClean="0"/>
              <a:t>time</a:t>
            </a:r>
            <a:r>
              <a:rPr lang="hu-HU" baseline="0" dirty="0" smtClean="0"/>
              <a:t>, we </a:t>
            </a:r>
            <a:r>
              <a:rPr lang="hu-HU" baseline="0" dirty="0" err="1" smtClean="0"/>
              <a:t>need</a:t>
            </a:r>
            <a:r>
              <a:rPr lang="hu-HU" baseline="0" dirty="0" smtClean="0"/>
              <a: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We </a:t>
            </a:r>
            <a:r>
              <a:rPr lang="hu-HU" baseline="0" dirty="0" err="1" smtClean="0"/>
              <a:t>want</a:t>
            </a:r>
            <a:r>
              <a:rPr lang="hu-HU" baseline="0" dirty="0" smtClean="0"/>
              <a:t> </a:t>
            </a:r>
            <a:r>
              <a:rPr lang="hu-HU" baseline="0" dirty="0" err="1" smtClean="0"/>
              <a:t>to</a:t>
            </a:r>
            <a:r>
              <a:rPr lang="hu-HU" baseline="0" dirty="0" smtClean="0"/>
              <a:t> </a:t>
            </a:r>
            <a:r>
              <a:rPr lang="hu-HU" baseline="0" dirty="0" err="1" smtClean="0"/>
              <a:t>verify</a:t>
            </a:r>
            <a:r>
              <a:rPr lang="hu-HU" baseline="0" dirty="0" smtClean="0"/>
              <a:t> </a:t>
            </a:r>
            <a:r>
              <a:rPr lang="hu-HU" baseline="0" dirty="0" err="1" smtClean="0"/>
              <a:t>or</a:t>
            </a:r>
            <a:r>
              <a:rPr lang="hu-HU" baseline="0" dirty="0" smtClean="0"/>
              <a:t> </a:t>
            </a:r>
            <a:r>
              <a:rPr lang="hu-HU" baseline="0" dirty="0" err="1" smtClean="0"/>
              <a:t>reject</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and we </a:t>
            </a:r>
            <a:r>
              <a:rPr lang="hu-HU" baseline="0" dirty="0" err="1" smtClean="0"/>
              <a:t>are</a:t>
            </a:r>
            <a:r>
              <a:rPr lang="hu-HU" baseline="0" dirty="0" smtClean="0"/>
              <a:t> </a:t>
            </a:r>
            <a:r>
              <a:rPr lang="hu-HU" baseline="0" dirty="0" err="1" smtClean="0"/>
              <a:t>curious</a:t>
            </a:r>
            <a:r>
              <a:rPr lang="hu-HU" baseline="0" dirty="0" smtClean="0"/>
              <a:t> </a:t>
            </a:r>
            <a:r>
              <a:rPr lang="hu-HU" baseline="0" dirty="0" err="1" smtClean="0"/>
              <a:t>about</a:t>
            </a:r>
            <a:r>
              <a:rPr lang="hu-HU" baseline="0" dirty="0" smtClean="0"/>
              <a:t> </a:t>
            </a:r>
            <a:r>
              <a:rPr lang="hu-HU" baseline="0" dirty="0" err="1" smtClean="0"/>
              <a:t>the</a:t>
            </a:r>
            <a:r>
              <a:rPr lang="hu-HU" baseline="0" dirty="0" smtClean="0"/>
              <a:t> </a:t>
            </a:r>
            <a:r>
              <a:rPr lang="hu-HU" baseline="0" dirty="0" err="1" smtClean="0"/>
              <a:t>primary</a:t>
            </a:r>
            <a:r>
              <a:rPr lang="hu-HU" baseline="0" dirty="0" smtClean="0"/>
              <a:t> </a:t>
            </a:r>
            <a:r>
              <a:rPr lang="hu-HU" baseline="0" dirty="0" err="1" smtClean="0"/>
              <a:t>outcome</a:t>
            </a:r>
            <a:r>
              <a:rPr lang="hu-HU" baseline="0" dirty="0" smtClean="0"/>
              <a:t>.  </a:t>
            </a:r>
            <a:r>
              <a:rPr lang="hu-HU" baseline="0" dirty="0" err="1" smtClean="0"/>
              <a:t>For</a:t>
            </a:r>
            <a:r>
              <a:rPr lang="hu-HU" baseline="0" dirty="0" smtClean="0"/>
              <a:t> </a:t>
            </a:r>
            <a:r>
              <a:rPr lang="hu-HU" baseline="0" dirty="0" err="1" smtClean="0"/>
              <a:t>that</a:t>
            </a:r>
            <a:r>
              <a:rPr lang="hu-HU" baseline="0" dirty="0" smtClean="0"/>
              <a:t>, we </a:t>
            </a:r>
            <a:r>
              <a:rPr lang="hu-HU" baseline="0" dirty="0" err="1" smtClean="0"/>
              <a:t>can</a:t>
            </a:r>
            <a:r>
              <a:rPr lang="hu-HU" baseline="0" dirty="0" smtClean="0"/>
              <a:t> </a:t>
            </a:r>
            <a:r>
              <a:rPr lang="hu-HU" baseline="0" dirty="0" err="1" smtClean="0"/>
              <a:t>perform</a:t>
            </a:r>
            <a:r>
              <a:rPr lang="hu-HU" baseline="0" dirty="0" smtClean="0"/>
              <a:t> a </a:t>
            </a:r>
            <a:r>
              <a:rPr lang="hu-HU" baseline="0" dirty="0" err="1" smtClean="0"/>
              <a:t>sample</a:t>
            </a:r>
            <a:r>
              <a:rPr lang="hu-HU" baseline="0" dirty="0" smtClean="0"/>
              <a:t> </a:t>
            </a:r>
            <a:r>
              <a:rPr lang="hu-HU" baseline="0" dirty="0" err="1" smtClean="0"/>
              <a:t>size</a:t>
            </a:r>
            <a:r>
              <a:rPr lang="hu-HU" baseline="0" dirty="0" smtClean="0"/>
              <a:t> </a:t>
            </a:r>
            <a:r>
              <a:rPr lang="hu-HU" baseline="0" dirty="0" err="1" smtClean="0"/>
              <a:t>estimation</a:t>
            </a:r>
            <a:r>
              <a:rPr lang="hu-HU" baseline="0" dirty="0" smtClean="0"/>
              <a: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how</a:t>
            </a:r>
            <a:r>
              <a:rPr lang="hu-HU" baseline="0" dirty="0" smtClean="0"/>
              <a:t> </a:t>
            </a:r>
            <a:r>
              <a:rPr lang="hu-HU" baseline="0" dirty="0" err="1" smtClean="0"/>
              <a:t>many</a:t>
            </a:r>
            <a:r>
              <a:rPr lang="hu-HU" baseline="0" dirty="0" smtClean="0"/>
              <a:t> </a:t>
            </a:r>
            <a:r>
              <a:rPr lang="hu-HU" baseline="0" dirty="0" err="1" smtClean="0"/>
              <a:t>subject</a:t>
            </a:r>
            <a:r>
              <a:rPr lang="hu-HU" baseline="0" dirty="0" smtClean="0"/>
              <a:t> </a:t>
            </a:r>
            <a:r>
              <a:rPr lang="hu-HU" baseline="0" dirty="0" err="1" smtClean="0"/>
              <a:t>do</a:t>
            </a:r>
            <a:r>
              <a:rPr lang="hu-HU" baseline="0" dirty="0" smtClean="0"/>
              <a:t> we </a:t>
            </a:r>
            <a:r>
              <a:rPr lang="hu-HU" baseline="0" dirty="0" err="1" smtClean="0"/>
              <a:t>need</a:t>
            </a:r>
            <a:r>
              <a:rPr lang="hu-HU" baseline="0" dirty="0" smtClean="0"/>
              <a:t> </a:t>
            </a:r>
            <a:r>
              <a:rPr lang="hu-HU" baseline="0" dirty="0" err="1" smtClean="0"/>
              <a:t>to</a:t>
            </a:r>
            <a:r>
              <a:rPr lang="hu-HU" baseline="0" dirty="0" smtClean="0"/>
              <a:t> </a:t>
            </a:r>
            <a:r>
              <a:rPr lang="hu-HU" baseline="0" dirty="0" err="1" smtClean="0"/>
              <a:t>envince</a:t>
            </a:r>
            <a:r>
              <a:rPr lang="hu-HU" baseline="0" dirty="0" smtClean="0"/>
              <a:t> </a:t>
            </a:r>
            <a:r>
              <a:rPr lang="hu-HU" baseline="0" dirty="0" err="1" smtClean="0"/>
              <a:t>the</a:t>
            </a:r>
            <a:r>
              <a:rPr lang="hu-HU" baseline="0" dirty="0" smtClean="0"/>
              <a:t> </a:t>
            </a:r>
            <a:r>
              <a:rPr lang="hu-HU" baseline="0" dirty="0" err="1" smtClean="0"/>
              <a:t>difference</a:t>
            </a:r>
            <a:r>
              <a:rPr lang="hu-HU" baseline="0" dirty="0" smtClean="0"/>
              <a:t>. </a:t>
            </a:r>
            <a:r>
              <a:rPr lang="hu-HU" baseline="0" dirty="0" err="1" smtClean="0"/>
              <a:t>So</a:t>
            </a:r>
            <a:r>
              <a:rPr lang="hu-HU" baseline="0" dirty="0" smtClean="0"/>
              <a:t> c</a:t>
            </a:r>
            <a:r>
              <a:rPr lang="en-US" dirty="0" err="1" smtClean="0"/>
              <a:t>alculating</a:t>
            </a:r>
            <a:r>
              <a:rPr lang="en-US" dirty="0" smtClean="0"/>
              <a:t> the sample size is essential to reduce the cost of a study and to prove the hypothesis effectively.</a:t>
            </a:r>
            <a:endParaRPr lang="hu-HU" baseline="0" dirty="0" smtClean="0"/>
          </a:p>
          <a:p>
            <a:r>
              <a:rPr lang="hu-HU" baseline="0" dirty="0" smtClean="0"/>
              <a:t>It is important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how</a:t>
            </a:r>
            <a:r>
              <a:rPr lang="hu-HU" baseline="0" dirty="0" smtClean="0"/>
              <a:t> </a:t>
            </a:r>
            <a:r>
              <a:rPr lang="hu-HU" baseline="0" dirty="0" err="1" smtClean="0"/>
              <a:t>many</a:t>
            </a:r>
            <a:r>
              <a:rPr lang="hu-HU" baseline="0" dirty="0" smtClean="0"/>
              <a:t> </a:t>
            </a:r>
            <a:r>
              <a:rPr lang="hu-HU" baseline="0" dirty="0" err="1" smtClean="0"/>
              <a:t>patiant</a:t>
            </a:r>
            <a:r>
              <a:rPr lang="hu-HU" baseline="0" dirty="0" smtClean="0"/>
              <a:t> </a:t>
            </a:r>
            <a:r>
              <a:rPr lang="hu-HU" baseline="0" dirty="0" err="1" smtClean="0"/>
              <a:t>do</a:t>
            </a:r>
            <a:r>
              <a:rPr lang="hu-HU" baseline="0" dirty="0" smtClean="0"/>
              <a:t> we </a:t>
            </a:r>
            <a:r>
              <a:rPr lang="hu-HU" baseline="0" dirty="0" err="1" smtClean="0"/>
              <a:t>need</a:t>
            </a:r>
            <a:r>
              <a:rPr lang="hu-HU" baseline="0" dirty="0" smtClean="0"/>
              <a:t>, </a:t>
            </a:r>
            <a:r>
              <a:rPr lang="hu-HU" baseline="0" dirty="0" err="1" smtClean="0"/>
              <a:t>so</a:t>
            </a:r>
            <a:r>
              <a:rPr lang="hu-HU" baseline="0" dirty="0" smtClean="0"/>
              <a:t> we </a:t>
            </a:r>
            <a:r>
              <a:rPr lang="hu-HU" baseline="0" dirty="0" err="1" smtClean="0"/>
              <a:t>could</a:t>
            </a:r>
            <a:r>
              <a:rPr lang="hu-HU" baseline="0" dirty="0" smtClean="0"/>
              <a:t> </a:t>
            </a:r>
            <a:r>
              <a:rPr lang="hu-HU" baseline="0" dirty="0" err="1" smtClean="0"/>
              <a:t>compare</a:t>
            </a:r>
            <a:r>
              <a:rPr lang="hu-HU" baseline="0" dirty="0" smtClean="0"/>
              <a:t> </a:t>
            </a:r>
            <a:r>
              <a:rPr lang="hu-HU" baseline="0" dirty="0" err="1" smtClean="0"/>
              <a:t>the</a:t>
            </a:r>
            <a:r>
              <a:rPr lang="hu-HU" baseline="0" dirty="0" smtClean="0"/>
              <a:t> benefit </a:t>
            </a:r>
            <a:r>
              <a:rPr lang="hu-HU" baseline="0" dirty="0" err="1" smtClean="0"/>
              <a:t>with</a:t>
            </a:r>
            <a:r>
              <a:rPr lang="hu-HU" baseline="0" dirty="0" smtClean="0"/>
              <a:t> it, and we </a:t>
            </a:r>
            <a:r>
              <a:rPr lang="hu-HU" baseline="0" dirty="0" err="1" smtClean="0"/>
              <a:t>will</a:t>
            </a:r>
            <a:r>
              <a:rPr lang="hu-HU" baseline="0" dirty="0" smtClean="0"/>
              <a:t> be </a:t>
            </a:r>
            <a:r>
              <a:rPr lang="hu-HU" baseline="0" dirty="0" err="1" smtClean="0"/>
              <a:t>able</a:t>
            </a:r>
            <a:r>
              <a:rPr lang="hu-HU" baseline="0" dirty="0" smtClean="0"/>
              <a:t> </a:t>
            </a:r>
            <a:r>
              <a:rPr lang="hu-HU" baseline="0" dirty="0" err="1" smtClean="0"/>
              <a:t>to</a:t>
            </a:r>
            <a:r>
              <a:rPr lang="hu-HU" baseline="0" dirty="0" smtClean="0"/>
              <a:t> </a:t>
            </a:r>
            <a:r>
              <a:rPr lang="hu-HU" baseline="0" dirty="0" err="1" smtClean="0"/>
              <a:t>decide</a:t>
            </a:r>
            <a:r>
              <a:rPr lang="hu-HU" baseline="0" dirty="0" smtClean="0"/>
              <a:t> </a:t>
            </a:r>
            <a:r>
              <a:rPr lang="hu-HU" baseline="0" dirty="0" err="1" smtClean="0"/>
              <a:t>if</a:t>
            </a:r>
            <a:r>
              <a:rPr lang="hu-HU" baseline="0" dirty="0" smtClean="0"/>
              <a:t> it </a:t>
            </a:r>
            <a:r>
              <a:rPr lang="hu-HU" baseline="0" dirty="0" err="1" smtClean="0"/>
              <a:t>worth</a:t>
            </a:r>
            <a:r>
              <a:rPr lang="hu-HU" baseline="0" dirty="0" smtClean="0"/>
              <a:t> </a:t>
            </a:r>
            <a:r>
              <a:rPr lang="hu-HU" baseline="0" dirty="0" err="1" smtClean="0"/>
              <a:t>or</a:t>
            </a:r>
            <a:r>
              <a:rPr lang="hu-HU" baseline="0" dirty="0" smtClean="0"/>
              <a:t> </a:t>
            </a:r>
            <a:r>
              <a:rPr lang="hu-HU" baseline="0" dirty="0" err="1" smtClean="0"/>
              <a:t>not</a:t>
            </a:r>
            <a:r>
              <a:rPr lang="hu-HU" baseline="0" dirty="0" smtClean="0"/>
              <a:t>.</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59</a:t>
            </a:fld>
            <a:endParaRPr lang="hu-HU"/>
          </a:p>
        </p:txBody>
      </p:sp>
    </p:spTree>
    <p:extLst>
      <p:ext uri="{BB962C8B-B14F-4D97-AF65-F5344CB8AC3E}">
        <p14:creationId xmlns:p14="http://schemas.microsoft.com/office/powerpoint/2010/main" val="2819050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For</a:t>
            </a:r>
            <a:r>
              <a:rPr lang="hu-HU" baseline="0" dirty="0" smtClean="0"/>
              <a:t> </a:t>
            </a:r>
            <a:r>
              <a:rPr lang="hu-HU" baseline="0" dirty="0" err="1" smtClean="0"/>
              <a:t>the</a:t>
            </a:r>
            <a:r>
              <a:rPr lang="hu-HU" baseline="0" dirty="0" smtClean="0"/>
              <a:t> </a:t>
            </a:r>
            <a:r>
              <a:rPr lang="hu-HU" baseline="0" dirty="0" err="1" smtClean="0"/>
              <a:t>best</a:t>
            </a:r>
            <a:r>
              <a:rPr lang="hu-HU" baseline="0" dirty="0" smtClean="0"/>
              <a:t> </a:t>
            </a:r>
            <a:r>
              <a:rPr lang="hu-HU" baseline="0" dirty="0" err="1" smtClean="0"/>
              <a:t>sample</a:t>
            </a:r>
            <a:r>
              <a:rPr lang="hu-HU" baseline="0" dirty="0" smtClean="0"/>
              <a:t> </a:t>
            </a:r>
            <a:r>
              <a:rPr lang="hu-HU" baseline="0" dirty="0" err="1" smtClean="0"/>
              <a:t>size</a:t>
            </a:r>
            <a:r>
              <a:rPr lang="hu-HU" baseline="0" dirty="0" smtClean="0"/>
              <a:t> </a:t>
            </a:r>
            <a:r>
              <a:rPr lang="hu-HU" baseline="0" dirty="0" err="1" smtClean="0"/>
              <a:t>estimation</a:t>
            </a:r>
            <a:r>
              <a:rPr lang="hu-HU" baseline="0" dirty="0" smtClean="0"/>
              <a:t>, we </a:t>
            </a:r>
            <a:r>
              <a:rPr lang="hu-HU" baseline="0" dirty="0" err="1" smtClean="0"/>
              <a:t>need</a:t>
            </a:r>
            <a:r>
              <a:rPr lang="hu-HU" baseline="0" dirty="0" smtClean="0"/>
              <a:t> </a:t>
            </a:r>
            <a:r>
              <a:rPr lang="hu-HU" baseline="0" dirty="0" err="1" smtClean="0"/>
              <a:t>the</a:t>
            </a:r>
            <a:r>
              <a:rPr lang="hu-HU" baseline="0" dirty="0" smtClean="0"/>
              <a:t> </a:t>
            </a:r>
            <a:r>
              <a:rPr lang="hu-HU" baseline="0" dirty="0" err="1" smtClean="0"/>
              <a:t>results</a:t>
            </a:r>
            <a:r>
              <a:rPr lang="hu-HU" baseline="0" dirty="0" smtClean="0"/>
              <a:t> of </a:t>
            </a:r>
            <a:r>
              <a:rPr lang="hu-HU" baseline="0" dirty="0" err="1" smtClean="0"/>
              <a:t>the</a:t>
            </a:r>
            <a:r>
              <a:rPr lang="hu-HU" baseline="0" dirty="0" smtClean="0"/>
              <a:t> </a:t>
            </a:r>
            <a:r>
              <a:rPr lang="hu-HU" baseline="0" dirty="0" err="1" smtClean="0"/>
              <a:t>previous</a:t>
            </a:r>
            <a:r>
              <a:rPr lang="hu-HU" baseline="0" dirty="0" smtClean="0"/>
              <a:t> </a:t>
            </a:r>
            <a:r>
              <a:rPr lang="hu-HU" baseline="0" dirty="0" err="1" smtClean="0"/>
              <a:t>researches</a:t>
            </a:r>
            <a:r>
              <a:rPr lang="hu-HU" baseline="0" dirty="0" smtClean="0"/>
              <a:t>, </a:t>
            </a:r>
            <a:r>
              <a:rPr lang="hu-HU" baseline="0" dirty="0" err="1" smtClean="0"/>
              <a:t>because</a:t>
            </a:r>
            <a:r>
              <a:rPr lang="hu-HU" baseline="0" dirty="0" smtClean="0"/>
              <a:t> </a:t>
            </a:r>
            <a:r>
              <a:rPr lang="hu-HU" baseline="0" dirty="0" err="1" smtClean="0"/>
              <a:t>the</a:t>
            </a:r>
            <a:r>
              <a:rPr lang="hu-HU" baseline="0" dirty="0" smtClean="0"/>
              <a:t> </a:t>
            </a:r>
            <a:r>
              <a:rPr lang="hu-HU" baseline="0" dirty="0" err="1" smtClean="0"/>
              <a:t>estimation</a:t>
            </a:r>
            <a:r>
              <a:rPr lang="hu-HU" baseline="0" dirty="0" smtClean="0"/>
              <a:t> is more </a:t>
            </a:r>
            <a:r>
              <a:rPr lang="hu-HU" baseline="0" dirty="0" err="1" smtClean="0"/>
              <a:t>accurate</a:t>
            </a:r>
            <a:r>
              <a:rPr lang="hu-HU" baseline="0" dirty="0" smtClean="0"/>
              <a:t>, </a:t>
            </a:r>
            <a:r>
              <a:rPr lang="hu-HU" baseline="0" dirty="0" err="1" smtClean="0"/>
              <a:t>if</a:t>
            </a:r>
            <a:r>
              <a:rPr lang="hu-HU" baseline="0" dirty="0" smtClean="0"/>
              <a:t> we </a:t>
            </a:r>
            <a:r>
              <a:rPr lang="hu-HU" baseline="0" dirty="0" err="1" smtClean="0"/>
              <a:t>know</a:t>
            </a:r>
            <a:r>
              <a:rPr lang="hu-HU" baseline="0" dirty="0" smtClean="0"/>
              <a:t>, </a:t>
            </a:r>
            <a:r>
              <a:rPr lang="hu-HU" baseline="0" dirty="0" err="1" smtClean="0"/>
              <a:t>what</a:t>
            </a:r>
            <a:r>
              <a:rPr lang="hu-HU" baseline="0" dirty="0" smtClean="0"/>
              <a:t> </a:t>
            </a:r>
            <a:r>
              <a:rPr lang="hu-HU" baseline="0" dirty="0" err="1" smtClean="0"/>
              <a:t>was</a:t>
            </a:r>
            <a:r>
              <a:rPr lang="hu-HU" baseline="0" dirty="0" smtClean="0"/>
              <a:t> </a:t>
            </a:r>
            <a:r>
              <a:rPr lang="hu-HU" baseline="0" dirty="0" err="1" smtClean="0"/>
              <a:t>the</a:t>
            </a:r>
            <a:r>
              <a:rPr lang="hu-HU" baseline="0" dirty="0" smtClean="0"/>
              <a:t> </a:t>
            </a:r>
            <a:r>
              <a:rPr lang="hu-HU" baseline="0" dirty="0" err="1" smtClean="0"/>
              <a:t>outcome</a:t>
            </a:r>
            <a:r>
              <a:rPr lang="hu-HU" baseline="0" dirty="0" smtClean="0"/>
              <a:t> </a:t>
            </a:r>
            <a:r>
              <a:rPr lang="hu-HU" baseline="0" dirty="0" err="1" smtClean="0"/>
              <a:t>for</a:t>
            </a:r>
            <a:r>
              <a:rPr lang="hu-HU" baseline="0" dirty="0" smtClean="0"/>
              <a:t> </a:t>
            </a:r>
            <a:r>
              <a:rPr lang="hu-HU" baseline="0" dirty="0" err="1" smtClean="0"/>
              <a:t>other</a:t>
            </a:r>
            <a:r>
              <a:rPr lang="hu-HU" baseline="0" dirty="0" smtClean="0"/>
              <a:t> </a:t>
            </a:r>
            <a:r>
              <a:rPr lang="hu-HU" baseline="0" dirty="0" err="1" smtClean="0"/>
              <a:t>researches</a:t>
            </a:r>
            <a:r>
              <a:rPr lang="hu-HU" baseline="0" dirty="0" smtClean="0"/>
              <a:t>. </a:t>
            </a:r>
            <a:r>
              <a:rPr lang="hu-HU" baseline="0" dirty="0" err="1" smtClean="0"/>
              <a:t>If</a:t>
            </a:r>
            <a:r>
              <a:rPr lang="hu-HU" baseline="0" dirty="0" smtClean="0"/>
              <a:t> we </a:t>
            </a:r>
            <a:r>
              <a:rPr lang="hu-HU" baseline="0" dirty="0" err="1" smtClean="0"/>
              <a:t>can</a:t>
            </a:r>
            <a:r>
              <a:rPr lang="hu-HU" baseline="0" dirty="0" smtClean="0"/>
              <a:t> </a:t>
            </a:r>
            <a:r>
              <a:rPr lang="hu-HU" baseline="0" dirty="0" err="1" smtClean="0"/>
              <a:t>not</a:t>
            </a:r>
            <a:r>
              <a:rPr lang="hu-HU" baseline="0" dirty="0" smtClean="0"/>
              <a:t> </a:t>
            </a:r>
            <a:r>
              <a:rPr lang="hu-HU" baseline="0" dirty="0" err="1" smtClean="0"/>
              <a:t>find</a:t>
            </a:r>
            <a:r>
              <a:rPr lang="hu-HU" baseline="0" dirty="0" smtClean="0"/>
              <a:t> </a:t>
            </a:r>
            <a:r>
              <a:rPr lang="hu-HU" baseline="0" dirty="0" err="1" smtClean="0"/>
              <a:t>any</a:t>
            </a:r>
            <a:r>
              <a:rPr lang="hu-HU" baseline="0" dirty="0" smtClean="0"/>
              <a:t> </a:t>
            </a:r>
            <a:r>
              <a:rPr lang="hu-HU" baseline="0" dirty="0" err="1" smtClean="0"/>
              <a:t>previous</a:t>
            </a:r>
            <a:r>
              <a:rPr lang="hu-HU" baseline="0" dirty="0" smtClean="0"/>
              <a:t> </a:t>
            </a:r>
            <a:r>
              <a:rPr lang="hu-HU" baseline="0" dirty="0" err="1" smtClean="0"/>
              <a:t>publications</a:t>
            </a:r>
            <a:r>
              <a:rPr lang="hu-HU" baseline="0" dirty="0" smtClean="0"/>
              <a:t> </a:t>
            </a:r>
            <a:r>
              <a:rPr lang="hu-HU" baseline="0" dirty="0" err="1" smtClean="0"/>
              <a:t>about</a:t>
            </a:r>
            <a:r>
              <a:rPr lang="hu-HU" baseline="0" dirty="0" smtClean="0"/>
              <a:t> </a:t>
            </a:r>
            <a:r>
              <a:rPr lang="hu-HU" baseline="0" dirty="0" err="1" smtClean="0"/>
              <a:t>the</a:t>
            </a:r>
            <a:r>
              <a:rPr lang="hu-HU" baseline="0" dirty="0" smtClean="0"/>
              <a:t> </a:t>
            </a:r>
            <a:r>
              <a:rPr lang="hu-HU" baseline="0" dirty="0" err="1" smtClean="0"/>
              <a:t>topic</a:t>
            </a:r>
            <a:r>
              <a:rPr lang="hu-HU" baseline="0" dirty="0" smtClean="0"/>
              <a:t>, </a:t>
            </a:r>
            <a:r>
              <a:rPr lang="hu-HU" baseline="0" dirty="0" err="1" smtClean="0"/>
              <a:t>than</a:t>
            </a:r>
            <a:r>
              <a:rPr lang="hu-HU" baseline="0" dirty="0" smtClean="0"/>
              <a:t> we </a:t>
            </a:r>
            <a:r>
              <a:rPr lang="hu-HU" baseline="0" dirty="0" err="1" smtClean="0"/>
              <a:t>just</a:t>
            </a:r>
            <a:r>
              <a:rPr lang="hu-HU" baseline="0" dirty="0" smtClean="0"/>
              <a:t> </a:t>
            </a:r>
            <a:r>
              <a:rPr lang="hu-HU" baseline="0" dirty="0" err="1" smtClean="0"/>
              <a:t>groping</a:t>
            </a:r>
            <a:r>
              <a:rPr lang="hu-HU" baseline="0" dirty="0" smtClean="0"/>
              <a:t> in </a:t>
            </a:r>
            <a:r>
              <a:rPr lang="hu-HU" baseline="0" dirty="0" err="1" smtClean="0"/>
              <a:t>the</a:t>
            </a:r>
            <a:r>
              <a:rPr lang="hu-HU" baseline="0" dirty="0" smtClean="0"/>
              <a:t> </a:t>
            </a:r>
            <a:r>
              <a:rPr lang="hu-HU" baseline="0" dirty="0" err="1" smtClean="0"/>
              <a:t>dark</a:t>
            </a:r>
            <a:r>
              <a:rPr lang="hu-HU" baseline="0" dirty="0" smtClean="0"/>
              <a:t>, </a:t>
            </a:r>
            <a:r>
              <a:rPr lang="hu-HU" baseline="0" dirty="0" err="1" smtClean="0"/>
              <a:t>so</a:t>
            </a:r>
            <a:r>
              <a:rPr lang="hu-HU" baseline="0" dirty="0" smtClean="0"/>
              <a:t> it is more </a:t>
            </a:r>
            <a:r>
              <a:rPr lang="hu-HU" baseline="0" dirty="0" err="1" smtClean="0"/>
              <a:t>difficult</a:t>
            </a:r>
            <a:r>
              <a:rPr lang="hu-HU" baseline="0" dirty="0" smtClean="0"/>
              <a:t> </a:t>
            </a:r>
            <a:r>
              <a:rPr lang="hu-HU" baseline="0" dirty="0" err="1" smtClean="0"/>
              <a:t>to</a:t>
            </a:r>
            <a:r>
              <a:rPr lang="hu-HU" baseline="0" dirty="0" smtClean="0"/>
              <a:t> </a:t>
            </a:r>
            <a:r>
              <a:rPr lang="hu-HU" baseline="0" dirty="0" err="1" smtClean="0"/>
              <a:t>estimate</a:t>
            </a:r>
            <a:r>
              <a:rPr lang="hu-HU" baseline="0" dirty="0" smtClean="0"/>
              <a:t>. </a:t>
            </a:r>
            <a:r>
              <a:rPr lang="hu-HU" baseline="0" dirty="0" err="1" smtClean="0"/>
              <a:t>That</a:t>
            </a:r>
            <a:r>
              <a:rPr lang="hu-HU" baseline="0" dirty="0" smtClean="0"/>
              <a:t> is </a:t>
            </a:r>
            <a:r>
              <a:rPr lang="hu-HU" baseline="0" dirty="0" err="1" smtClean="0"/>
              <a:t>why</a:t>
            </a:r>
            <a:r>
              <a:rPr lang="hu-HU" baseline="0" dirty="0" smtClean="0"/>
              <a:t>, </a:t>
            </a:r>
            <a:r>
              <a:rPr lang="hu-HU" baseline="0" dirty="0" err="1" smtClean="0"/>
              <a:t>our</a:t>
            </a:r>
            <a:r>
              <a:rPr lang="hu-HU" baseline="0" dirty="0" smtClean="0"/>
              <a:t> </a:t>
            </a:r>
            <a:r>
              <a:rPr lang="hu-HU" baseline="0" dirty="0" err="1" smtClean="0"/>
              <a:t>estimation</a:t>
            </a:r>
            <a:r>
              <a:rPr lang="hu-HU" baseline="0" dirty="0" smtClean="0"/>
              <a:t> </a:t>
            </a:r>
            <a:r>
              <a:rPr lang="hu-HU" baseline="0" dirty="0" err="1" smtClean="0"/>
              <a:t>will</a:t>
            </a:r>
            <a:r>
              <a:rPr lang="hu-HU" baseline="0" dirty="0" smtClean="0"/>
              <a:t> be </a:t>
            </a:r>
            <a:r>
              <a:rPr lang="hu-HU" baseline="0" dirty="0" err="1" smtClean="0"/>
              <a:t>uncertain</a:t>
            </a:r>
            <a:r>
              <a:rPr lang="hu-HU" baseline="0" dirty="0" smtClean="0"/>
              <a:t>. In </a:t>
            </a:r>
            <a:r>
              <a:rPr lang="hu-HU" baseline="0" dirty="0" err="1" smtClean="0"/>
              <a:t>this</a:t>
            </a:r>
            <a:r>
              <a:rPr lang="hu-HU" baseline="0" dirty="0" smtClean="0"/>
              <a:t> </a:t>
            </a:r>
            <a:r>
              <a:rPr lang="hu-HU" baseline="0" dirty="0" err="1" smtClean="0"/>
              <a:t>case</a:t>
            </a:r>
            <a:r>
              <a:rPr lang="hu-HU" baseline="0" dirty="0" smtClean="0"/>
              <a:t>, we prepare pilot </a:t>
            </a:r>
            <a:r>
              <a:rPr lang="hu-HU" baseline="0" dirty="0" err="1" smtClean="0"/>
              <a:t>studies</a:t>
            </a:r>
            <a:r>
              <a:rPr lang="hu-HU" baseline="0" dirty="0" smtClean="0"/>
              <a:t>, </a:t>
            </a:r>
            <a:r>
              <a:rPr lang="hu-HU" baseline="0" dirty="0" err="1" smtClean="0"/>
              <a:t>which</a:t>
            </a:r>
            <a:r>
              <a:rPr lang="hu-HU" baseline="0" dirty="0" smtClean="0"/>
              <a:t> </a:t>
            </a:r>
            <a:r>
              <a:rPr lang="en-US" dirty="0" smtClean="0"/>
              <a:t>are small-scale, preliminary studies which aim to investigate whether crucial components of a main study will be feasible.</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60</a:t>
            </a:fld>
            <a:endParaRPr lang="hu-HU"/>
          </a:p>
        </p:txBody>
      </p:sp>
    </p:spTree>
    <p:extLst>
      <p:ext uri="{BB962C8B-B14F-4D97-AF65-F5344CB8AC3E}">
        <p14:creationId xmlns:p14="http://schemas.microsoft.com/office/powerpoint/2010/main" val="1646382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For</a:t>
            </a:r>
            <a:r>
              <a:rPr lang="hu-HU" dirty="0" smtClean="0"/>
              <a:t> a </a:t>
            </a:r>
            <a:r>
              <a:rPr lang="hu-HU" dirty="0" err="1" smtClean="0"/>
              <a:t>sample</a:t>
            </a:r>
            <a:r>
              <a:rPr lang="hu-HU" dirty="0" smtClean="0"/>
              <a:t> </a:t>
            </a:r>
            <a:r>
              <a:rPr lang="hu-HU" dirty="0" err="1" smtClean="0"/>
              <a:t>size</a:t>
            </a:r>
            <a:r>
              <a:rPr lang="hu-HU" dirty="0" smtClean="0"/>
              <a:t> </a:t>
            </a:r>
            <a:r>
              <a:rPr lang="hu-HU" dirty="0" err="1" smtClean="0"/>
              <a:t>estimation</a:t>
            </a:r>
            <a:r>
              <a:rPr lang="hu-HU" dirty="0" smtClean="0"/>
              <a:t>, we </a:t>
            </a:r>
            <a:r>
              <a:rPr lang="hu-HU" dirty="0" err="1" smtClean="0"/>
              <a:t>need</a:t>
            </a:r>
            <a:r>
              <a:rPr lang="hu-HU" dirty="0" smtClean="0"/>
              <a:t> </a:t>
            </a:r>
            <a:r>
              <a:rPr lang="hu-HU" dirty="0" err="1" smtClean="0"/>
              <a:t>the</a:t>
            </a:r>
            <a:r>
              <a:rPr lang="hu-HU" dirty="0" smtClean="0"/>
              <a:t> </a:t>
            </a:r>
            <a:r>
              <a:rPr lang="hu-HU" dirty="0" err="1" smtClean="0"/>
              <a:t>mean</a:t>
            </a:r>
            <a:r>
              <a:rPr lang="hu-HU" dirty="0" smtClean="0"/>
              <a:t> and </a:t>
            </a:r>
            <a:r>
              <a:rPr lang="hu-HU" dirty="0" err="1" smtClean="0"/>
              <a:t>the</a:t>
            </a:r>
            <a:r>
              <a:rPr lang="hu-HU" dirty="0" smtClean="0"/>
              <a:t> standard </a:t>
            </a:r>
            <a:r>
              <a:rPr lang="hu-HU" dirty="0" err="1" smtClean="0"/>
              <a:t>deviation</a:t>
            </a:r>
            <a:r>
              <a:rPr lang="hu-HU" dirty="0" smtClean="0"/>
              <a:t>, </a:t>
            </a:r>
            <a:r>
              <a:rPr lang="hu-HU" dirty="0" err="1" smtClean="0"/>
              <a:t>if</a:t>
            </a:r>
            <a:r>
              <a:rPr lang="hu-HU" dirty="0" smtClean="0"/>
              <a:t> it is a </a:t>
            </a:r>
            <a:r>
              <a:rPr lang="hu-HU" dirty="0" err="1" smtClean="0"/>
              <a:t>continuous</a:t>
            </a:r>
            <a:r>
              <a:rPr lang="hu-HU" baseline="0" dirty="0" smtClean="0"/>
              <a:t> </a:t>
            </a:r>
            <a:r>
              <a:rPr lang="hu-HU" baseline="0" dirty="0" err="1" smtClean="0"/>
              <a:t>variable</a:t>
            </a:r>
            <a:r>
              <a:rPr lang="hu-HU" baseline="0" dirty="0" smtClean="0"/>
              <a:t>. In </a:t>
            </a:r>
            <a:r>
              <a:rPr lang="hu-HU" baseline="0" dirty="0" err="1" smtClean="0"/>
              <a:t>case</a:t>
            </a:r>
            <a:r>
              <a:rPr lang="hu-HU" baseline="0" dirty="0" smtClean="0"/>
              <a:t> of </a:t>
            </a:r>
            <a:r>
              <a:rPr lang="hu-HU" baseline="0" dirty="0" err="1" smtClean="0"/>
              <a:t>dichotome</a:t>
            </a:r>
            <a:r>
              <a:rPr lang="hu-HU" baseline="0" dirty="0" smtClean="0"/>
              <a:t> </a:t>
            </a:r>
            <a:r>
              <a:rPr lang="hu-HU" baseline="0" dirty="0" err="1" smtClean="0"/>
              <a:t>variable</a:t>
            </a:r>
            <a:r>
              <a:rPr lang="hu-HU" baseline="0" dirty="0" smtClean="0"/>
              <a:t>, we </a:t>
            </a:r>
            <a:r>
              <a:rPr lang="hu-HU" baseline="0" dirty="0" err="1" smtClean="0"/>
              <a:t>need</a:t>
            </a:r>
            <a:r>
              <a:rPr lang="hu-HU" baseline="0" dirty="0" smtClean="0"/>
              <a:t> </a:t>
            </a:r>
            <a:r>
              <a:rPr lang="hu-HU" baseline="0" dirty="0" err="1" smtClean="0"/>
              <a:t>the</a:t>
            </a:r>
            <a:r>
              <a:rPr lang="hu-HU" baseline="0" dirty="0" smtClean="0"/>
              <a:t> </a:t>
            </a:r>
            <a:r>
              <a:rPr lang="hu-HU" baseline="0" dirty="0" err="1" smtClean="0"/>
              <a:t>percentage</a:t>
            </a:r>
            <a:r>
              <a:rPr lang="hu-HU" baseline="0" dirty="0" smtClean="0"/>
              <a:t> </a:t>
            </a:r>
            <a:r>
              <a:rPr lang="hu-HU" baseline="0" dirty="0" err="1" smtClean="0"/>
              <a:t>distribution</a:t>
            </a:r>
            <a:r>
              <a:rPr lang="hu-HU" baseline="0" dirty="0" smtClean="0"/>
              <a:t>. </a:t>
            </a:r>
            <a:r>
              <a:rPr lang="hu-HU" baseline="0" dirty="0" err="1" smtClean="0"/>
              <a:t>That</a:t>
            </a:r>
            <a:r>
              <a:rPr lang="hu-HU" baseline="0" dirty="0" smtClean="0"/>
              <a:t> </a:t>
            </a:r>
            <a:r>
              <a:rPr lang="hu-HU" baseline="0" dirty="0" err="1" smtClean="0"/>
              <a:t>means</a:t>
            </a:r>
            <a:r>
              <a:rPr lang="hu-HU" baseline="0" dirty="0" smtClean="0"/>
              <a:t>, we </a:t>
            </a:r>
            <a:r>
              <a:rPr lang="hu-HU" baseline="0" dirty="0" err="1" smtClean="0"/>
              <a:t>need</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the</a:t>
            </a:r>
            <a:r>
              <a:rPr lang="hu-HU" baseline="0" dirty="0" smtClean="0"/>
              <a:t> </a:t>
            </a:r>
            <a:r>
              <a:rPr lang="hu-HU" baseline="0" dirty="0" err="1" smtClean="0"/>
              <a:t>percentage</a:t>
            </a:r>
            <a:r>
              <a:rPr lang="hu-HU" baseline="0" dirty="0" smtClean="0"/>
              <a:t> of </a:t>
            </a:r>
            <a:r>
              <a:rPr lang="hu-HU" baseline="0" dirty="0" err="1" smtClean="0"/>
              <a:t>the</a:t>
            </a:r>
            <a:r>
              <a:rPr lang="hu-HU" baseline="0" dirty="0" smtClean="0"/>
              <a:t> </a:t>
            </a:r>
            <a:r>
              <a:rPr lang="hu-HU" baseline="0" dirty="0" err="1" smtClean="0"/>
              <a:t>patients</a:t>
            </a:r>
            <a:r>
              <a:rPr lang="hu-HU" baseline="0" dirty="0" smtClean="0"/>
              <a:t> </a:t>
            </a:r>
            <a:r>
              <a:rPr lang="hu-HU" baseline="0" dirty="0" err="1" smtClean="0"/>
              <a:t>who</a:t>
            </a:r>
            <a:r>
              <a:rPr lang="hu-HU" baseline="0" dirty="0" smtClean="0"/>
              <a:t> </a:t>
            </a:r>
            <a:r>
              <a:rPr lang="hu-HU" baseline="0" dirty="0" err="1" smtClean="0"/>
              <a:t>have</a:t>
            </a:r>
            <a:r>
              <a:rPr lang="hu-HU" baseline="0" dirty="0" smtClean="0"/>
              <a:t> </a:t>
            </a:r>
            <a:r>
              <a:rPr lang="hu-HU" baseline="0" dirty="0" err="1" smtClean="0"/>
              <a:t>take</a:t>
            </a:r>
            <a:r>
              <a:rPr lang="hu-HU" baseline="0" dirty="0" smtClean="0"/>
              <a:t> a </a:t>
            </a:r>
            <a:r>
              <a:rPr lang="hu-HU" baseline="0" dirty="0" err="1" smtClean="0"/>
              <a:t>medicine</a:t>
            </a:r>
            <a:r>
              <a:rPr lang="hu-HU" baseline="0" dirty="0" smtClean="0"/>
              <a:t> and </a:t>
            </a:r>
            <a:r>
              <a:rPr lang="hu-HU" baseline="0" dirty="0" err="1" smtClean="0"/>
              <a:t>died</a:t>
            </a:r>
            <a:r>
              <a:rPr lang="hu-HU" baseline="0" dirty="0" smtClean="0"/>
              <a:t> </a:t>
            </a:r>
            <a:r>
              <a:rPr lang="hu-HU" baseline="0" dirty="0" err="1" smtClean="0"/>
              <a:t>which</a:t>
            </a:r>
            <a:r>
              <a:rPr lang="hu-HU" baseline="0" dirty="0" smtClean="0"/>
              <a:t> </a:t>
            </a:r>
            <a:r>
              <a:rPr lang="hu-HU" baseline="0" dirty="0" err="1" smtClean="0"/>
              <a:t>can</a:t>
            </a:r>
            <a:r>
              <a:rPr lang="hu-HU" baseline="0" dirty="0" smtClean="0"/>
              <a:t> be </a:t>
            </a:r>
            <a:r>
              <a:rPr lang="hu-HU" baseline="0" dirty="0" err="1" smtClean="0"/>
              <a:t>the</a:t>
            </a:r>
            <a:r>
              <a:rPr lang="hu-HU" baseline="0" dirty="0" smtClean="0"/>
              <a:t> </a:t>
            </a:r>
            <a:r>
              <a:rPr lang="hu-HU" baseline="0" dirty="0" err="1" smtClean="0"/>
              <a:t>event</a:t>
            </a:r>
            <a:r>
              <a:rPr lang="hu-HU" baseline="0" dirty="0" smtClean="0"/>
              <a:t>, and </a:t>
            </a:r>
            <a:r>
              <a:rPr lang="hu-HU" baseline="0" dirty="0" err="1" smtClean="0"/>
              <a:t>who</a:t>
            </a:r>
            <a:r>
              <a:rPr lang="hu-HU" baseline="0" dirty="0" smtClean="0"/>
              <a:t> </a:t>
            </a:r>
            <a:r>
              <a:rPr lang="hu-HU" baseline="0" dirty="0" err="1" smtClean="0"/>
              <a:t>take</a:t>
            </a:r>
            <a:r>
              <a:rPr lang="hu-HU" baseline="0" dirty="0" smtClean="0"/>
              <a:t> it and </a:t>
            </a:r>
            <a:r>
              <a:rPr lang="hu-HU" baseline="0" dirty="0" err="1" smtClean="0"/>
              <a:t>survived</a:t>
            </a:r>
            <a:r>
              <a:rPr lang="hu-HU" baseline="0" dirty="0" smtClean="0"/>
              <a:t> </a:t>
            </a:r>
            <a:r>
              <a:rPr lang="hu-HU" baseline="0" dirty="0" err="1" smtClean="0"/>
              <a:t>which</a:t>
            </a:r>
            <a:r>
              <a:rPr lang="hu-HU" baseline="0" dirty="0" smtClean="0"/>
              <a:t> </a:t>
            </a:r>
            <a:r>
              <a:rPr lang="hu-HU" baseline="0" dirty="0" err="1" smtClean="0"/>
              <a:t>can</a:t>
            </a:r>
            <a:r>
              <a:rPr lang="hu-HU" baseline="0" dirty="0" smtClean="0"/>
              <a:t> be </a:t>
            </a:r>
            <a:r>
              <a:rPr lang="hu-HU" baseline="0" dirty="0" err="1" smtClean="0"/>
              <a:t>the</a:t>
            </a:r>
            <a:r>
              <a:rPr lang="hu-HU" baseline="0" dirty="0" smtClean="0"/>
              <a:t> non-</a:t>
            </a:r>
            <a:r>
              <a:rPr lang="hu-HU" baseline="0" dirty="0" err="1" smtClean="0"/>
              <a:t>event</a:t>
            </a:r>
            <a:r>
              <a:rPr lang="hu-HU" baseline="0" dirty="0" smtClean="0"/>
              <a:t>. And of </a:t>
            </a:r>
            <a:r>
              <a:rPr lang="hu-HU" baseline="0" dirty="0" err="1" smtClean="0"/>
              <a:t>course</a:t>
            </a:r>
            <a:r>
              <a:rPr lang="hu-HU" baseline="0" dirty="0" smtClean="0"/>
              <a:t> we </a:t>
            </a:r>
            <a:r>
              <a:rPr lang="hu-HU" baseline="0" dirty="0" err="1" smtClean="0"/>
              <a:t>need</a:t>
            </a:r>
            <a:r>
              <a:rPr lang="hu-HU" baseline="0" dirty="0" smtClean="0"/>
              <a: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the</a:t>
            </a:r>
            <a:r>
              <a:rPr lang="hu-HU" baseline="0" dirty="0" smtClean="0"/>
              <a:t> </a:t>
            </a:r>
            <a:r>
              <a:rPr lang="hu-HU" baseline="0" dirty="0" err="1" smtClean="0"/>
              <a:t>percentage</a:t>
            </a:r>
            <a:r>
              <a:rPr lang="hu-HU" baseline="0" dirty="0" smtClean="0"/>
              <a:t> of </a:t>
            </a:r>
            <a:r>
              <a:rPr lang="hu-HU" baseline="0" dirty="0" err="1" smtClean="0"/>
              <a:t>the</a:t>
            </a:r>
            <a:r>
              <a:rPr lang="hu-HU" baseline="0" dirty="0" smtClean="0"/>
              <a:t> </a:t>
            </a:r>
            <a:r>
              <a:rPr lang="hu-HU" baseline="0" dirty="0" err="1" smtClean="0"/>
              <a:t>patients</a:t>
            </a:r>
            <a:r>
              <a:rPr lang="hu-HU" baseline="0" dirty="0" smtClean="0"/>
              <a:t> </a:t>
            </a:r>
            <a:r>
              <a:rPr lang="hu-HU" baseline="0" dirty="0" err="1" smtClean="0"/>
              <a:t>who</a:t>
            </a:r>
            <a:r>
              <a:rPr lang="hu-HU" baseline="0" dirty="0" smtClean="0"/>
              <a:t> </a:t>
            </a:r>
            <a:r>
              <a:rPr lang="hu-HU" baseline="0" dirty="0" err="1" smtClean="0"/>
              <a:t>died</a:t>
            </a:r>
            <a:r>
              <a:rPr lang="hu-HU" baseline="0" dirty="0" smtClean="0"/>
              <a:t> </a:t>
            </a:r>
            <a:r>
              <a:rPr lang="hu-HU" baseline="0" dirty="0" err="1" smtClean="0"/>
              <a:t>without</a:t>
            </a:r>
            <a:r>
              <a:rPr lang="hu-HU" baseline="0" dirty="0" smtClean="0"/>
              <a:t> </a:t>
            </a:r>
            <a:r>
              <a:rPr lang="hu-HU" baseline="0" dirty="0" err="1" smtClean="0"/>
              <a:t>the</a:t>
            </a:r>
            <a:r>
              <a:rPr lang="hu-HU" baseline="0" dirty="0" smtClean="0"/>
              <a:t> </a:t>
            </a:r>
            <a:r>
              <a:rPr lang="hu-HU" baseline="0" dirty="0" err="1" smtClean="0"/>
              <a:t>medicine</a:t>
            </a:r>
            <a:r>
              <a:rPr lang="hu-HU" baseline="0" dirty="0" smtClean="0"/>
              <a:t>, </a:t>
            </a:r>
            <a:r>
              <a:rPr lang="hu-HU" baseline="0" dirty="0" err="1" smtClean="0"/>
              <a:t>control</a:t>
            </a:r>
            <a:r>
              <a:rPr lang="hu-HU" baseline="0" dirty="0" smtClean="0"/>
              <a:t>, and </a:t>
            </a:r>
            <a:r>
              <a:rPr lang="hu-HU" baseline="0" dirty="0" err="1" smtClean="0"/>
              <a:t>who</a:t>
            </a:r>
            <a:r>
              <a:rPr lang="hu-HU" baseline="0" dirty="0" smtClean="0"/>
              <a:t> </a:t>
            </a:r>
            <a:r>
              <a:rPr lang="hu-HU" baseline="0" dirty="0" err="1" smtClean="0"/>
              <a:t>survived</a:t>
            </a:r>
            <a:r>
              <a:rPr lang="hu-HU" baseline="0" dirty="0" smtClean="0"/>
              <a:t>, non-</a:t>
            </a:r>
            <a:r>
              <a:rPr lang="hu-HU" baseline="0" dirty="0" err="1" smtClean="0"/>
              <a:t>event</a:t>
            </a:r>
            <a:r>
              <a:rPr lang="hu-HU" baseline="0" dirty="0" smtClean="0"/>
              <a:t> </a:t>
            </a:r>
            <a:r>
              <a:rPr lang="hu-HU" baseline="0" dirty="0" err="1" smtClean="0"/>
              <a:t>control</a:t>
            </a:r>
            <a:r>
              <a:rPr lang="hu-HU" baseline="0" dirty="0" smtClean="0"/>
              <a:t>. The </a:t>
            </a:r>
            <a:r>
              <a:rPr lang="hu-HU" baseline="0" dirty="0" err="1" smtClean="0"/>
              <a:t>event</a:t>
            </a:r>
            <a:r>
              <a:rPr lang="hu-HU" baseline="0" dirty="0" smtClean="0"/>
              <a:t> and non-</a:t>
            </a:r>
            <a:r>
              <a:rPr lang="hu-HU" baseline="0" dirty="0" err="1" smtClean="0"/>
              <a:t>event</a:t>
            </a:r>
            <a:r>
              <a:rPr lang="hu-HU" baseline="0" dirty="0" smtClean="0"/>
              <a:t> </a:t>
            </a:r>
            <a:r>
              <a:rPr lang="hu-HU" baseline="0" dirty="0" err="1" smtClean="0"/>
              <a:t>can</a:t>
            </a:r>
            <a:r>
              <a:rPr lang="hu-HU" baseline="0" dirty="0" smtClean="0"/>
              <a:t> be </a:t>
            </a:r>
            <a:r>
              <a:rPr lang="hu-HU" baseline="0" dirty="0" err="1" smtClean="0"/>
              <a:t>changed</a:t>
            </a:r>
            <a:r>
              <a:rPr lang="hu-HU" baseline="0" dirty="0" smtClean="0"/>
              <a:t> </a:t>
            </a:r>
            <a:r>
              <a:rPr lang="hu-HU" baseline="0" dirty="0" err="1" smtClean="0"/>
              <a:t>based</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hypothesis</a:t>
            </a:r>
            <a:r>
              <a:rPr lang="hu-HU" baseline="0" dirty="0" smtClean="0"/>
              <a:t>. </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61</a:t>
            </a:fld>
            <a:endParaRPr lang="hu-HU"/>
          </a:p>
        </p:txBody>
      </p:sp>
    </p:spTree>
    <p:extLst>
      <p:ext uri="{BB962C8B-B14F-4D97-AF65-F5344CB8AC3E}">
        <p14:creationId xmlns:p14="http://schemas.microsoft.com/office/powerpoint/2010/main" val="1656864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It is </a:t>
            </a:r>
            <a:r>
              <a:rPr lang="hu-HU" dirty="0" err="1" smtClean="0"/>
              <a:t>also</a:t>
            </a:r>
            <a:r>
              <a:rPr lang="hu-HU" dirty="0" smtClean="0"/>
              <a:t> </a:t>
            </a:r>
            <a:r>
              <a:rPr lang="hu-HU" dirty="0" err="1" smtClean="0"/>
              <a:t>necessary</a:t>
            </a:r>
            <a:r>
              <a:rPr lang="hu-HU" dirty="0" smtClean="0"/>
              <a:t> </a:t>
            </a:r>
            <a:r>
              <a:rPr lang="hu-HU" dirty="0" err="1" smtClean="0"/>
              <a:t>to</a:t>
            </a:r>
            <a:r>
              <a:rPr lang="hu-HU" dirty="0" smtClean="0"/>
              <a:t> </a:t>
            </a:r>
            <a:r>
              <a:rPr lang="hu-HU" dirty="0" err="1" smtClean="0"/>
              <a:t>know</a:t>
            </a:r>
            <a:r>
              <a:rPr lang="hu-HU" dirty="0" smtClean="0"/>
              <a:t> </a:t>
            </a:r>
            <a:r>
              <a:rPr lang="hu-HU" dirty="0" err="1" smtClean="0"/>
              <a:t>about</a:t>
            </a:r>
            <a:r>
              <a:rPr lang="hu-HU" dirty="0" smtClean="0"/>
              <a:t> </a:t>
            </a:r>
            <a:r>
              <a:rPr lang="hu-HU" dirty="0" err="1" smtClean="0"/>
              <a:t>the</a:t>
            </a:r>
            <a:r>
              <a:rPr lang="hu-HU" dirty="0" smtClean="0"/>
              <a:t> </a:t>
            </a:r>
            <a:r>
              <a:rPr lang="hu-HU" dirty="0" err="1" smtClean="0"/>
              <a:t>type</a:t>
            </a:r>
            <a:r>
              <a:rPr lang="hu-HU" dirty="0" smtClean="0"/>
              <a:t> </a:t>
            </a:r>
            <a:r>
              <a:rPr lang="hu-HU" baseline="0" dirty="0" smtClean="0"/>
              <a:t>I </a:t>
            </a:r>
            <a:r>
              <a:rPr lang="hu-HU" baseline="0" dirty="0" err="1" smtClean="0"/>
              <a:t>error</a:t>
            </a:r>
            <a:r>
              <a:rPr lang="hu-HU" baseline="0" dirty="0" smtClean="0"/>
              <a:t>. </a:t>
            </a:r>
            <a:r>
              <a:rPr lang="hu-HU" baseline="0" dirty="0" err="1" smtClean="0"/>
              <a:t>This</a:t>
            </a:r>
            <a:r>
              <a:rPr lang="hu-HU" baseline="0" dirty="0" smtClean="0"/>
              <a:t> is </a:t>
            </a:r>
            <a:r>
              <a:rPr lang="hu-HU" baseline="0" dirty="0" err="1" smtClean="0"/>
              <a:t>also</a:t>
            </a:r>
            <a:r>
              <a:rPr lang="hu-HU" baseline="0" dirty="0" smtClean="0"/>
              <a:t> </a:t>
            </a:r>
            <a:r>
              <a:rPr lang="hu-HU" baseline="0" dirty="0" err="1" smtClean="0"/>
              <a:t>called</a:t>
            </a:r>
            <a:r>
              <a:rPr lang="hu-HU" baseline="0" dirty="0" smtClean="0"/>
              <a:t> </a:t>
            </a:r>
            <a:r>
              <a:rPr lang="hu-HU" baseline="0" dirty="0" err="1" smtClean="0"/>
              <a:t>false</a:t>
            </a:r>
            <a:r>
              <a:rPr lang="hu-HU" baseline="0" dirty="0" smtClean="0"/>
              <a:t> </a:t>
            </a:r>
            <a:r>
              <a:rPr lang="hu-HU" baseline="0" dirty="0" err="1" smtClean="0"/>
              <a:t>positive</a:t>
            </a:r>
            <a:r>
              <a:rPr lang="hu-HU" baseline="0" dirty="0" smtClean="0"/>
              <a:t>, </a:t>
            </a:r>
            <a:r>
              <a:rPr lang="hu-HU" baseline="0" dirty="0" err="1" smtClean="0"/>
              <a:t>which</a:t>
            </a:r>
            <a:r>
              <a:rPr lang="hu-HU" baseline="0" dirty="0" smtClean="0"/>
              <a:t> is </a:t>
            </a:r>
            <a:r>
              <a:rPr lang="hu-HU" baseline="0" dirty="0" err="1" smtClean="0"/>
              <a:t>the</a:t>
            </a:r>
            <a:r>
              <a:rPr lang="hu-HU" baseline="0" dirty="0" smtClean="0"/>
              <a:t> </a:t>
            </a:r>
            <a:r>
              <a:rPr lang="hu-HU" baseline="0" dirty="0" err="1" smtClean="0"/>
              <a:t>rejection</a:t>
            </a:r>
            <a:r>
              <a:rPr lang="hu-HU" baseline="0" dirty="0" smtClean="0"/>
              <a:t> of </a:t>
            </a:r>
            <a:r>
              <a:rPr lang="hu-HU" baseline="0" dirty="0" err="1" smtClean="0"/>
              <a:t>the</a:t>
            </a:r>
            <a:r>
              <a:rPr lang="hu-HU" baseline="0" dirty="0" smtClean="0"/>
              <a:t> </a:t>
            </a:r>
            <a:r>
              <a:rPr lang="hu-HU" baseline="0" dirty="0" err="1" smtClean="0"/>
              <a:t>true</a:t>
            </a:r>
            <a:r>
              <a:rPr lang="hu-HU" baseline="0" dirty="0" smtClean="0"/>
              <a:t> null </a:t>
            </a:r>
            <a:r>
              <a:rPr lang="hu-HU" baseline="0" dirty="0" err="1" smtClean="0"/>
              <a:t>hypothesis</a:t>
            </a:r>
            <a:r>
              <a:rPr lang="hu-HU" baseline="0" dirty="0" smtClean="0"/>
              <a:t>. In most of </a:t>
            </a:r>
            <a:r>
              <a:rPr lang="hu-HU" baseline="0" dirty="0" err="1" smtClean="0"/>
              <a:t>the</a:t>
            </a:r>
            <a:r>
              <a:rPr lang="hu-HU" baseline="0" dirty="0" smtClean="0"/>
              <a:t> </a:t>
            </a:r>
            <a:r>
              <a:rPr lang="hu-HU" baseline="0" dirty="0" err="1" smtClean="0"/>
              <a:t>cases</a:t>
            </a:r>
            <a:r>
              <a:rPr lang="hu-HU" baseline="0" dirty="0" smtClean="0"/>
              <a:t>, </a:t>
            </a:r>
            <a:r>
              <a:rPr lang="hu-HU" baseline="0" dirty="0" err="1" smtClean="0"/>
              <a:t>this</a:t>
            </a:r>
            <a:r>
              <a:rPr lang="hu-HU" baseline="0" dirty="0" smtClean="0"/>
              <a:t> </a:t>
            </a:r>
            <a:r>
              <a:rPr lang="hu-HU" baseline="0" dirty="0" err="1" smtClean="0"/>
              <a:t>would</a:t>
            </a:r>
            <a:r>
              <a:rPr lang="hu-HU" baseline="0" dirty="0" smtClean="0"/>
              <a:t> be a more </a:t>
            </a:r>
            <a:r>
              <a:rPr lang="hu-HU" baseline="0" dirty="0" err="1" smtClean="0"/>
              <a:t>serious</a:t>
            </a:r>
            <a:r>
              <a:rPr lang="hu-HU" baseline="0" dirty="0" smtClean="0"/>
              <a:t> </a:t>
            </a:r>
            <a:r>
              <a:rPr lang="hu-HU" baseline="0" dirty="0" err="1" smtClean="0"/>
              <a:t>mistake</a:t>
            </a:r>
            <a:r>
              <a:rPr lang="hu-HU" baseline="0" dirty="0" smtClean="0"/>
              <a:t>, </a:t>
            </a:r>
            <a:r>
              <a:rPr lang="hu-HU" baseline="0" dirty="0" err="1" smtClean="0"/>
              <a:t>than</a:t>
            </a:r>
            <a:r>
              <a:rPr lang="hu-HU" baseline="0" dirty="0" smtClean="0"/>
              <a:t> </a:t>
            </a:r>
            <a:r>
              <a:rPr lang="hu-HU" baseline="0" dirty="0" err="1" smtClean="0"/>
              <a:t>the</a:t>
            </a:r>
            <a:r>
              <a:rPr lang="hu-HU" baseline="0" dirty="0" smtClean="0"/>
              <a:t> </a:t>
            </a:r>
            <a:r>
              <a:rPr lang="hu-HU" baseline="0" dirty="0" err="1" smtClean="0"/>
              <a:t>type</a:t>
            </a:r>
            <a:r>
              <a:rPr lang="hu-HU" baseline="0" dirty="0" smtClean="0"/>
              <a:t> II </a:t>
            </a:r>
            <a:r>
              <a:rPr lang="hu-HU" baseline="0" dirty="0" err="1" smtClean="0"/>
              <a:t>error</a:t>
            </a:r>
            <a:r>
              <a:rPr lang="hu-HU" baseline="0" dirty="0" smtClean="0"/>
              <a:t>. And </a:t>
            </a:r>
            <a:r>
              <a:rPr lang="hu-HU" baseline="0" dirty="0" err="1" smtClean="0"/>
              <a:t>if</a:t>
            </a:r>
            <a:r>
              <a:rPr lang="hu-HU" baseline="0" dirty="0" smtClean="0"/>
              <a:t> we </a:t>
            </a:r>
            <a:r>
              <a:rPr lang="hu-HU" baseline="0" dirty="0" err="1" smtClean="0"/>
              <a:t>decrease</a:t>
            </a:r>
            <a:r>
              <a:rPr lang="hu-HU" baseline="0" dirty="0" smtClean="0"/>
              <a:t> </a:t>
            </a:r>
            <a:r>
              <a:rPr lang="hu-HU" baseline="0" dirty="0" err="1" smtClean="0"/>
              <a:t>one</a:t>
            </a:r>
            <a:r>
              <a:rPr lang="hu-HU" baseline="0" dirty="0" smtClean="0"/>
              <a:t> of </a:t>
            </a:r>
            <a:r>
              <a:rPr lang="hu-HU" baseline="0" dirty="0" err="1" smtClean="0"/>
              <a:t>them</a:t>
            </a:r>
            <a:r>
              <a:rPr lang="hu-HU" baseline="0" dirty="0" smtClean="0"/>
              <a:t>, </a:t>
            </a:r>
            <a:r>
              <a:rPr lang="hu-HU" baseline="0" dirty="0" err="1" smtClean="0"/>
              <a:t>the</a:t>
            </a:r>
            <a:r>
              <a:rPr lang="hu-HU" baseline="0" dirty="0" smtClean="0"/>
              <a:t> </a:t>
            </a:r>
            <a:r>
              <a:rPr lang="hu-HU" baseline="0" dirty="0" err="1" smtClean="0"/>
              <a:t>other</a:t>
            </a:r>
            <a:r>
              <a:rPr lang="hu-HU" baseline="0" dirty="0" smtClean="0"/>
              <a:t> </a:t>
            </a:r>
            <a:r>
              <a:rPr lang="hu-HU" baseline="0" dirty="0" err="1" smtClean="0"/>
              <a:t>will</a:t>
            </a:r>
            <a:r>
              <a:rPr lang="hu-HU" baseline="0" dirty="0" smtClean="0"/>
              <a:t> </a:t>
            </a:r>
            <a:r>
              <a:rPr lang="hu-HU" baseline="0" dirty="0" err="1" smtClean="0"/>
              <a:t>increase</a:t>
            </a:r>
            <a:r>
              <a:rPr lang="hu-HU" baseline="0" dirty="0" smtClean="0"/>
              <a:t>. We </a:t>
            </a:r>
            <a:r>
              <a:rPr lang="hu-HU" baseline="0" dirty="0" err="1" smtClean="0"/>
              <a:t>can</a:t>
            </a:r>
            <a:r>
              <a:rPr lang="hu-HU" baseline="0" dirty="0" smtClean="0"/>
              <a:t> </a:t>
            </a:r>
            <a:r>
              <a:rPr lang="hu-HU" baseline="0" dirty="0" err="1" smtClean="0"/>
              <a:t>imagine</a:t>
            </a:r>
            <a:r>
              <a:rPr lang="hu-HU" baseline="0" dirty="0" smtClean="0"/>
              <a:t>, </a:t>
            </a:r>
            <a:r>
              <a:rPr lang="hu-HU" baseline="0" dirty="0" err="1" smtClean="0"/>
              <a:t>what</a:t>
            </a:r>
            <a:r>
              <a:rPr lang="hu-HU" baseline="0" dirty="0" smtClean="0"/>
              <a:t> </a:t>
            </a:r>
            <a:r>
              <a:rPr lang="hu-HU" baseline="0" dirty="0" err="1" smtClean="0"/>
              <a:t>would</a:t>
            </a:r>
            <a:r>
              <a:rPr lang="hu-HU" baseline="0" dirty="0" smtClean="0"/>
              <a:t> be more </a:t>
            </a:r>
            <a:r>
              <a:rPr lang="hu-HU" baseline="0" dirty="0" err="1" smtClean="0"/>
              <a:t>serious</a:t>
            </a:r>
            <a:r>
              <a:rPr lang="hu-HU" baseline="0" dirty="0" smtClean="0"/>
              <a:t> </a:t>
            </a:r>
            <a:r>
              <a:rPr lang="hu-HU" baseline="0" dirty="0" err="1" smtClean="0"/>
              <a:t>mistake</a:t>
            </a:r>
            <a:r>
              <a:rPr lang="hu-HU" baseline="0" dirty="0" smtClean="0"/>
              <a:t>, </a:t>
            </a:r>
            <a:r>
              <a:rPr lang="hu-HU" baseline="0" dirty="0" err="1" smtClean="0"/>
              <a:t>if</a:t>
            </a:r>
            <a:r>
              <a:rPr lang="hu-HU" baseline="0" dirty="0" smtClean="0"/>
              <a:t> we </a:t>
            </a:r>
            <a:r>
              <a:rPr lang="hu-HU" baseline="0" dirty="0" err="1" smtClean="0"/>
              <a:t>would</a:t>
            </a:r>
            <a:r>
              <a:rPr lang="hu-HU" baseline="0" dirty="0" smtClean="0"/>
              <a:t> </a:t>
            </a:r>
            <a:r>
              <a:rPr lang="hu-HU" baseline="0" dirty="0" err="1" smtClean="0"/>
              <a:t>say</a:t>
            </a:r>
            <a:r>
              <a:rPr lang="hu-HU" baseline="0" dirty="0" smtClean="0"/>
              <a:t> </a:t>
            </a:r>
            <a:r>
              <a:rPr lang="hu-HU" baseline="0" dirty="0" err="1" smtClean="0"/>
              <a:t>for</a:t>
            </a:r>
            <a:r>
              <a:rPr lang="hu-HU" baseline="0" dirty="0" smtClean="0"/>
              <a:t> a </a:t>
            </a:r>
            <a:r>
              <a:rPr lang="hu-HU" baseline="0" dirty="0" err="1" smtClean="0"/>
              <a:t>medicine</a:t>
            </a:r>
            <a:r>
              <a:rPr lang="hu-HU" baseline="0" dirty="0" smtClean="0"/>
              <a:t>, </a:t>
            </a:r>
            <a:r>
              <a:rPr lang="hu-HU" baseline="0" dirty="0" err="1" smtClean="0"/>
              <a:t>which</a:t>
            </a:r>
            <a:r>
              <a:rPr lang="hu-HU" baseline="0" dirty="0" smtClean="0"/>
              <a:t> </a:t>
            </a:r>
            <a:r>
              <a:rPr lang="hu-HU" baseline="0" dirty="0" err="1" smtClean="0"/>
              <a:t>doesn’t</a:t>
            </a:r>
            <a:r>
              <a:rPr lang="hu-HU" baseline="0" dirty="0" smtClean="0"/>
              <a:t> </a:t>
            </a:r>
            <a:r>
              <a:rPr lang="hu-HU" baseline="0" dirty="0" err="1" smtClean="0"/>
              <a:t>have</a:t>
            </a:r>
            <a:r>
              <a:rPr lang="hu-HU" baseline="0" dirty="0" smtClean="0"/>
              <a:t> </a:t>
            </a:r>
            <a:r>
              <a:rPr lang="hu-HU" baseline="0" dirty="0" err="1" smtClean="0"/>
              <a:t>any</a:t>
            </a:r>
            <a:r>
              <a:rPr lang="hu-HU" baseline="0" dirty="0" smtClean="0"/>
              <a:t> </a:t>
            </a:r>
            <a:r>
              <a:rPr lang="hu-HU" baseline="0" dirty="0" err="1" smtClean="0"/>
              <a:t>effect</a:t>
            </a:r>
            <a:r>
              <a:rPr lang="hu-HU" baseline="0" dirty="0" smtClean="0"/>
              <a:t>, </a:t>
            </a:r>
            <a:r>
              <a:rPr lang="hu-HU" baseline="0" dirty="0" err="1" smtClean="0"/>
              <a:t>that</a:t>
            </a:r>
            <a:r>
              <a:rPr lang="hu-HU" baseline="0" dirty="0" smtClean="0"/>
              <a:t> it is </a:t>
            </a:r>
            <a:r>
              <a:rPr lang="hu-HU" baseline="0" dirty="0" err="1" smtClean="0"/>
              <a:t>effective</a:t>
            </a:r>
            <a:r>
              <a:rPr lang="hu-HU" baseline="0" dirty="0" smtClean="0"/>
              <a:t>, </a:t>
            </a:r>
            <a:r>
              <a:rPr lang="hu-HU" baseline="0" dirty="0" err="1" smtClean="0"/>
              <a:t>this</a:t>
            </a:r>
            <a:r>
              <a:rPr lang="hu-HU" baseline="0" dirty="0" smtClean="0"/>
              <a:t> </a:t>
            </a:r>
            <a:r>
              <a:rPr lang="hu-HU" baseline="0" dirty="0" err="1" smtClean="0"/>
              <a:t>would</a:t>
            </a:r>
            <a:r>
              <a:rPr lang="hu-HU" baseline="0" dirty="0" smtClean="0"/>
              <a:t> be </a:t>
            </a:r>
            <a:r>
              <a:rPr lang="hu-HU" baseline="0" dirty="0" err="1" smtClean="0"/>
              <a:t>the</a:t>
            </a:r>
            <a:r>
              <a:rPr lang="hu-HU" baseline="0" dirty="0" smtClean="0"/>
              <a:t> </a:t>
            </a:r>
            <a:r>
              <a:rPr lang="hu-HU" baseline="0" dirty="0" err="1" smtClean="0"/>
              <a:t>type</a:t>
            </a:r>
            <a:r>
              <a:rPr lang="hu-HU" baseline="0" dirty="0" smtClean="0"/>
              <a:t> I </a:t>
            </a:r>
            <a:r>
              <a:rPr lang="hu-HU" baseline="0" dirty="0" err="1" smtClean="0"/>
              <a:t>error</a:t>
            </a:r>
            <a:r>
              <a:rPr lang="hu-HU" baseline="0" dirty="0" smtClean="0"/>
              <a:t>. </a:t>
            </a:r>
            <a:r>
              <a:rPr lang="hu-HU" baseline="0" dirty="0" err="1" smtClean="0"/>
              <a:t>Or</a:t>
            </a:r>
            <a:r>
              <a:rPr lang="hu-HU" baseline="0" dirty="0" smtClean="0"/>
              <a:t> </a:t>
            </a:r>
            <a:r>
              <a:rPr lang="hu-HU" baseline="0" dirty="0" err="1" smtClean="0"/>
              <a:t>if</a:t>
            </a:r>
            <a:r>
              <a:rPr lang="hu-HU" baseline="0" dirty="0" smtClean="0"/>
              <a:t> we </a:t>
            </a:r>
            <a:r>
              <a:rPr lang="hu-HU" baseline="0" dirty="0" err="1" smtClean="0"/>
              <a:t>would</a:t>
            </a:r>
            <a:r>
              <a:rPr lang="hu-HU" baseline="0" dirty="0" smtClean="0"/>
              <a:t> </a:t>
            </a:r>
            <a:r>
              <a:rPr lang="hu-HU" baseline="0" dirty="0" err="1" smtClean="0"/>
              <a:t>say</a:t>
            </a:r>
            <a:r>
              <a:rPr lang="hu-HU" baseline="0" dirty="0" smtClean="0"/>
              <a:t> </a:t>
            </a:r>
            <a:r>
              <a:rPr lang="hu-HU" baseline="0" dirty="0" err="1" smtClean="0"/>
              <a:t>for</a:t>
            </a:r>
            <a:r>
              <a:rPr lang="hu-HU" baseline="0" dirty="0" smtClean="0"/>
              <a:t> a </a:t>
            </a:r>
            <a:r>
              <a:rPr lang="hu-HU" baseline="0" dirty="0" err="1" smtClean="0"/>
              <a:t>medicine</a:t>
            </a:r>
            <a:r>
              <a:rPr lang="hu-HU" baseline="0" dirty="0" smtClean="0"/>
              <a:t>, </a:t>
            </a:r>
            <a:r>
              <a:rPr lang="hu-HU" baseline="0" dirty="0" err="1" smtClean="0"/>
              <a:t>which</a:t>
            </a:r>
            <a:r>
              <a:rPr lang="hu-HU" baseline="0" dirty="0" smtClean="0"/>
              <a:t> is </a:t>
            </a:r>
            <a:r>
              <a:rPr lang="hu-HU" baseline="0" dirty="0" err="1" smtClean="0"/>
              <a:t>effective</a:t>
            </a:r>
            <a:r>
              <a:rPr lang="hu-HU" baseline="0" dirty="0" smtClean="0"/>
              <a:t>, </a:t>
            </a:r>
            <a:r>
              <a:rPr lang="hu-HU" baseline="0" dirty="0" err="1" smtClean="0"/>
              <a:t>that</a:t>
            </a:r>
            <a:r>
              <a:rPr lang="hu-HU" baseline="0" dirty="0" smtClean="0"/>
              <a:t> it is </a:t>
            </a:r>
            <a:r>
              <a:rPr lang="hu-HU" baseline="0" dirty="0" err="1" smtClean="0"/>
              <a:t>ineffective</a:t>
            </a:r>
            <a:r>
              <a:rPr lang="hu-HU" baseline="0" dirty="0" smtClean="0"/>
              <a:t>. </a:t>
            </a:r>
            <a:r>
              <a:rPr lang="hu-HU" baseline="0" dirty="0" err="1" smtClean="0"/>
              <a:t>This</a:t>
            </a:r>
            <a:r>
              <a:rPr lang="hu-HU" baseline="0" dirty="0" smtClean="0"/>
              <a:t> </a:t>
            </a:r>
            <a:r>
              <a:rPr lang="hu-HU" baseline="0" dirty="0" err="1" smtClean="0"/>
              <a:t>would</a:t>
            </a:r>
            <a:r>
              <a:rPr lang="hu-HU" baseline="0" dirty="0" smtClean="0"/>
              <a:t> be </a:t>
            </a:r>
            <a:r>
              <a:rPr lang="hu-HU" baseline="0" dirty="0" err="1" smtClean="0"/>
              <a:t>the</a:t>
            </a:r>
            <a:r>
              <a:rPr lang="hu-HU" baseline="0" dirty="0" smtClean="0"/>
              <a:t> </a:t>
            </a:r>
            <a:r>
              <a:rPr lang="hu-HU" baseline="0" dirty="0" err="1" smtClean="0"/>
              <a:t>type</a:t>
            </a:r>
            <a:r>
              <a:rPr lang="hu-HU" baseline="0" dirty="0" smtClean="0"/>
              <a:t> II </a:t>
            </a:r>
            <a:r>
              <a:rPr lang="hu-HU" baseline="0" dirty="0" err="1" smtClean="0"/>
              <a:t>error</a:t>
            </a:r>
            <a:r>
              <a:rPr lang="hu-HU" baseline="0" dirty="0" smtClean="0"/>
              <a:t>. In </a:t>
            </a:r>
            <a:r>
              <a:rPr lang="hu-HU" baseline="0" dirty="0" err="1" smtClean="0"/>
              <a:t>general</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is </a:t>
            </a:r>
            <a:r>
              <a:rPr lang="hu-HU" baseline="0" dirty="0" err="1" smtClean="0"/>
              <a:t>that</a:t>
            </a:r>
            <a:r>
              <a:rPr lang="hu-HU" baseline="0" dirty="0" smtClean="0"/>
              <a:t> </a:t>
            </a:r>
            <a:r>
              <a:rPr lang="hu-HU" baseline="0" dirty="0" err="1" smtClean="0"/>
              <a:t>something</a:t>
            </a:r>
            <a:r>
              <a:rPr lang="hu-HU" baseline="0" dirty="0" smtClean="0"/>
              <a:t> </a:t>
            </a:r>
            <a:r>
              <a:rPr lang="hu-HU" baseline="0" dirty="0" err="1" smtClean="0"/>
              <a:t>does</a:t>
            </a:r>
            <a:r>
              <a:rPr lang="hu-HU" baseline="0" dirty="0" smtClean="0"/>
              <a:t> </a:t>
            </a:r>
            <a:r>
              <a:rPr lang="hu-HU" baseline="0" dirty="0" err="1" smtClean="0"/>
              <a:t>not</a:t>
            </a:r>
            <a:r>
              <a:rPr lang="hu-HU" baseline="0" dirty="0" smtClean="0"/>
              <a:t> </a:t>
            </a:r>
            <a:r>
              <a:rPr lang="hu-HU" baseline="0" dirty="0" err="1" smtClean="0"/>
              <a:t>have</a:t>
            </a:r>
            <a:r>
              <a:rPr lang="hu-HU" baseline="0" dirty="0" smtClean="0"/>
              <a:t> an </a:t>
            </a:r>
            <a:r>
              <a:rPr lang="hu-HU" baseline="0" dirty="0" err="1" smtClean="0"/>
              <a:t>effect</a:t>
            </a:r>
            <a:r>
              <a:rPr lang="hu-HU" baseline="0" dirty="0" smtClean="0"/>
              <a:t>, </a:t>
            </a:r>
            <a:r>
              <a:rPr lang="hu-HU" baseline="0" dirty="0" err="1" smtClean="0"/>
              <a:t>or</a:t>
            </a:r>
            <a:r>
              <a:rPr lang="hu-HU" baseline="0" dirty="0" smtClean="0"/>
              <a:t> is </a:t>
            </a:r>
            <a:r>
              <a:rPr lang="hu-HU" baseline="0" dirty="0" err="1" smtClean="0"/>
              <a:t>not</a:t>
            </a:r>
            <a:r>
              <a:rPr lang="hu-HU" baseline="0" dirty="0" smtClean="0"/>
              <a:t> </a:t>
            </a:r>
            <a:r>
              <a:rPr lang="hu-HU" baseline="0" dirty="0" err="1" smtClean="0"/>
              <a:t>different</a:t>
            </a:r>
            <a:r>
              <a:rPr lang="hu-HU" baseline="0" dirty="0" smtClean="0"/>
              <a:t> </a:t>
            </a:r>
            <a:r>
              <a:rPr lang="hu-HU" baseline="0" dirty="0" err="1" smtClean="0"/>
              <a:t>from</a:t>
            </a:r>
            <a:r>
              <a:rPr lang="hu-HU" baseline="0" dirty="0" smtClean="0"/>
              <a:t> </a:t>
            </a:r>
            <a:r>
              <a:rPr lang="hu-HU" baseline="0" dirty="0" err="1" smtClean="0"/>
              <a:t>the</a:t>
            </a:r>
            <a:r>
              <a:rPr lang="hu-HU" baseline="0" dirty="0" smtClean="0"/>
              <a:t> </a:t>
            </a:r>
            <a:r>
              <a:rPr lang="hu-HU" baseline="0" dirty="0" err="1" smtClean="0"/>
              <a:t>another</a:t>
            </a:r>
            <a:r>
              <a:rPr lang="hu-HU" baseline="0" dirty="0" smtClean="0"/>
              <a:t> </a:t>
            </a:r>
            <a:r>
              <a:rPr lang="hu-HU" baseline="0" dirty="0" err="1" smtClean="0"/>
              <a:t>group</a:t>
            </a:r>
            <a:r>
              <a:rPr lang="hu-HU" baseline="0" dirty="0" smtClean="0"/>
              <a:t>. </a:t>
            </a:r>
            <a:r>
              <a:rPr lang="hu-HU" baseline="0" dirty="0" err="1" smtClean="0"/>
              <a:t>So</a:t>
            </a:r>
            <a:r>
              <a:rPr lang="hu-HU" baseline="0" dirty="0" smtClean="0"/>
              <a:t> </a:t>
            </a:r>
            <a:r>
              <a:rPr lang="hu-HU" baseline="0" dirty="0" err="1" smtClean="0"/>
              <a:t>the</a:t>
            </a:r>
            <a:r>
              <a:rPr lang="hu-HU" baseline="0" dirty="0" smtClean="0"/>
              <a:t> </a:t>
            </a:r>
            <a:r>
              <a:rPr lang="hu-HU" baseline="0" dirty="0" err="1" smtClean="0"/>
              <a:t>biggest</a:t>
            </a:r>
            <a:r>
              <a:rPr lang="hu-HU" baseline="0" dirty="0" smtClean="0"/>
              <a:t> </a:t>
            </a:r>
            <a:r>
              <a:rPr lang="hu-HU" baseline="0" dirty="0" err="1" smtClean="0"/>
              <a:t>mistake</a:t>
            </a:r>
            <a:r>
              <a:rPr lang="hu-HU" baseline="0" dirty="0" smtClean="0"/>
              <a:t>, </a:t>
            </a:r>
            <a:r>
              <a:rPr lang="hu-HU" baseline="0" dirty="0" err="1" smtClean="0"/>
              <a:t>what</a:t>
            </a:r>
            <a:r>
              <a:rPr lang="hu-HU" baseline="0" dirty="0" smtClean="0"/>
              <a:t> we </a:t>
            </a:r>
            <a:r>
              <a:rPr lang="hu-HU" baseline="0" dirty="0" err="1" smtClean="0"/>
              <a:t>can</a:t>
            </a:r>
            <a:r>
              <a:rPr lang="hu-HU" baseline="0" dirty="0" smtClean="0"/>
              <a:t> </a:t>
            </a:r>
            <a:r>
              <a:rPr lang="hu-HU" baseline="0" dirty="0" err="1" smtClean="0"/>
              <a:t>commit</a:t>
            </a:r>
            <a:r>
              <a:rPr lang="hu-HU" baseline="0" dirty="0" smtClean="0"/>
              <a:t>, </a:t>
            </a:r>
            <a:r>
              <a:rPr lang="hu-HU" baseline="0" dirty="0" err="1" smtClean="0"/>
              <a:t>that</a:t>
            </a:r>
            <a:r>
              <a:rPr lang="hu-HU" baseline="0" dirty="0" smtClean="0"/>
              <a:t> we </a:t>
            </a:r>
            <a:r>
              <a:rPr lang="hu-HU" baseline="0" dirty="0" err="1" smtClean="0"/>
              <a:t>reject</a:t>
            </a:r>
            <a:r>
              <a:rPr lang="hu-HU" baseline="0" dirty="0" smtClean="0"/>
              <a:t> </a:t>
            </a:r>
            <a:r>
              <a:rPr lang="hu-HU" baseline="0" dirty="0" err="1" smtClean="0"/>
              <a:t>the</a:t>
            </a:r>
            <a:r>
              <a:rPr lang="hu-HU" baseline="0" dirty="0" smtClean="0"/>
              <a:t> </a:t>
            </a:r>
            <a:r>
              <a:rPr lang="hu-HU" baseline="0" dirty="0" err="1" smtClean="0"/>
              <a:t>true</a:t>
            </a:r>
            <a:r>
              <a:rPr lang="hu-HU" baseline="0" dirty="0" smtClean="0"/>
              <a:t> null </a:t>
            </a:r>
            <a:r>
              <a:rPr lang="hu-HU" baseline="0" dirty="0" err="1" smtClean="0"/>
              <a:t>hypothesis</a:t>
            </a:r>
            <a:r>
              <a:rPr lang="hu-HU" baseline="0" dirty="0" smtClean="0"/>
              <a:t>, and we </a:t>
            </a:r>
            <a:r>
              <a:rPr lang="hu-HU" baseline="0" dirty="0" err="1" smtClean="0"/>
              <a:t>beleive</a:t>
            </a:r>
            <a:r>
              <a:rPr lang="hu-HU" baseline="0" dirty="0" smtClean="0"/>
              <a:t> in </a:t>
            </a:r>
            <a:r>
              <a:rPr lang="hu-HU" baseline="0" dirty="0" err="1" smtClean="0"/>
              <a:t>something</a:t>
            </a:r>
            <a:r>
              <a:rPr lang="hu-HU" baseline="0" dirty="0" smtClean="0"/>
              <a:t>, </a:t>
            </a:r>
            <a:r>
              <a:rPr lang="hu-HU" baseline="0" dirty="0" err="1" smtClean="0"/>
              <a:t>which</a:t>
            </a:r>
            <a:r>
              <a:rPr lang="hu-HU" baseline="0" dirty="0" smtClean="0"/>
              <a:t> is </a:t>
            </a:r>
            <a:r>
              <a:rPr lang="hu-HU" baseline="0" dirty="0" err="1" smtClean="0"/>
              <a:t>not</a:t>
            </a:r>
            <a:r>
              <a:rPr lang="hu-HU" baseline="0" dirty="0" smtClean="0"/>
              <a:t> </a:t>
            </a:r>
            <a:r>
              <a:rPr lang="hu-HU" baseline="0" dirty="0" err="1" smtClean="0"/>
              <a:t>true</a:t>
            </a:r>
            <a:r>
              <a:rPr lang="hu-HU" baseline="0" dirty="0" smtClean="0"/>
              <a:t>. </a:t>
            </a:r>
            <a:r>
              <a:rPr lang="hu-HU" baseline="0" dirty="0" err="1" smtClean="0"/>
              <a:t>That</a:t>
            </a:r>
            <a:r>
              <a:rPr lang="hu-HU" baseline="0" dirty="0" smtClean="0"/>
              <a:t> is </a:t>
            </a:r>
            <a:r>
              <a:rPr lang="hu-HU" baseline="0" dirty="0" err="1" smtClean="0"/>
              <a:t>why</a:t>
            </a:r>
            <a:r>
              <a:rPr lang="hu-HU" baseline="0" dirty="0" smtClean="0"/>
              <a:t>, we </a:t>
            </a:r>
            <a:r>
              <a:rPr lang="hu-HU" baseline="0" dirty="0" err="1" smtClean="0"/>
              <a:t>usually</a:t>
            </a:r>
            <a:r>
              <a:rPr lang="hu-HU" baseline="0" dirty="0" smtClean="0"/>
              <a:t> </a:t>
            </a:r>
            <a:r>
              <a:rPr lang="hu-HU" baseline="0" dirty="0" err="1" smtClean="0"/>
              <a:t>set</a:t>
            </a:r>
            <a:r>
              <a:rPr lang="hu-HU" baseline="0" dirty="0" smtClean="0"/>
              <a:t> </a:t>
            </a:r>
            <a:r>
              <a:rPr lang="hu-HU" baseline="0" dirty="0" err="1" smtClean="0"/>
              <a:t>the</a:t>
            </a:r>
            <a:r>
              <a:rPr lang="hu-HU" baseline="0" dirty="0" smtClean="0"/>
              <a:t> </a:t>
            </a:r>
            <a:r>
              <a:rPr lang="hu-HU" baseline="0" dirty="0" err="1" smtClean="0"/>
              <a:t>type</a:t>
            </a:r>
            <a:r>
              <a:rPr lang="hu-HU" baseline="0" dirty="0" smtClean="0"/>
              <a:t> I </a:t>
            </a:r>
            <a:r>
              <a:rPr lang="hu-HU" baseline="0" dirty="0" err="1" smtClean="0"/>
              <a:t>error</a:t>
            </a:r>
            <a:r>
              <a:rPr lang="hu-HU" baseline="0" dirty="0" smtClean="0"/>
              <a:t> </a:t>
            </a:r>
            <a:r>
              <a:rPr lang="hu-HU" baseline="0" dirty="0" err="1" smtClean="0"/>
              <a:t>at</a:t>
            </a:r>
            <a:r>
              <a:rPr lang="hu-HU" baseline="0" dirty="0" smtClean="0"/>
              <a:t> 1, 5 </a:t>
            </a:r>
            <a:r>
              <a:rPr lang="hu-HU" baseline="0" dirty="0" err="1" smtClean="0"/>
              <a:t>or</a:t>
            </a:r>
            <a:r>
              <a:rPr lang="hu-HU" baseline="0" dirty="0" smtClean="0"/>
              <a:t> 10 percent. In </a:t>
            </a:r>
            <a:r>
              <a:rPr lang="hu-HU" baseline="0" dirty="0" err="1" smtClean="0"/>
              <a:t>this</a:t>
            </a:r>
            <a:r>
              <a:rPr lang="hu-HU" baseline="0" dirty="0" smtClean="0"/>
              <a:t> </a:t>
            </a:r>
            <a:r>
              <a:rPr lang="hu-HU" baseline="0" dirty="0" err="1" smtClean="0"/>
              <a:t>case</a:t>
            </a:r>
            <a:r>
              <a:rPr lang="hu-HU" baseline="0" dirty="0" smtClean="0"/>
              <a:t>, we </a:t>
            </a:r>
            <a:r>
              <a:rPr lang="hu-HU" baseline="0" dirty="0" err="1" smtClean="0"/>
              <a:t>will</a:t>
            </a:r>
            <a:r>
              <a:rPr lang="hu-HU" baseline="0" dirty="0" smtClean="0"/>
              <a:t> more </a:t>
            </a:r>
            <a:r>
              <a:rPr lang="hu-HU" baseline="0" dirty="0" err="1" smtClean="0"/>
              <a:t>likely</a:t>
            </a:r>
            <a:r>
              <a:rPr lang="hu-HU" baseline="0" dirty="0" smtClean="0"/>
              <a:t> </a:t>
            </a:r>
            <a:r>
              <a:rPr lang="hu-HU" baseline="0" dirty="0" err="1" smtClean="0"/>
              <a:t>to</a:t>
            </a:r>
            <a:r>
              <a:rPr lang="hu-HU" baseline="0" dirty="0" smtClean="0"/>
              <a:t> </a:t>
            </a:r>
            <a:r>
              <a:rPr lang="hu-HU" baseline="0" dirty="0" err="1" smtClean="0"/>
              <a:t>commit</a:t>
            </a:r>
            <a:r>
              <a:rPr lang="hu-HU" baseline="0" dirty="0" smtClean="0"/>
              <a:t> </a:t>
            </a:r>
            <a:r>
              <a:rPr lang="hu-HU" baseline="0" dirty="0" err="1" smtClean="0"/>
              <a:t>the</a:t>
            </a:r>
            <a:r>
              <a:rPr lang="hu-HU" baseline="0" dirty="0" smtClean="0"/>
              <a:t> </a:t>
            </a:r>
            <a:r>
              <a:rPr lang="hu-HU" baseline="0" dirty="0" err="1" smtClean="0"/>
              <a:t>type</a:t>
            </a:r>
            <a:r>
              <a:rPr lang="hu-HU" baseline="0" dirty="0" smtClean="0"/>
              <a:t> II </a:t>
            </a:r>
            <a:r>
              <a:rPr lang="hu-HU" baseline="0" dirty="0" err="1" smtClean="0"/>
              <a:t>error</a:t>
            </a:r>
            <a:r>
              <a:rPr lang="hu-HU" baseline="0" dirty="0" smtClean="0"/>
              <a:t>, </a:t>
            </a:r>
            <a:r>
              <a:rPr lang="hu-HU" baseline="0" dirty="0" err="1" smtClean="0"/>
              <a:t>which</a:t>
            </a:r>
            <a:r>
              <a:rPr lang="hu-HU" baseline="0" dirty="0" smtClean="0"/>
              <a:t> </a:t>
            </a:r>
            <a:r>
              <a:rPr lang="hu-HU" baseline="0" dirty="0" err="1" smtClean="0"/>
              <a:t>means</a:t>
            </a:r>
            <a:r>
              <a:rPr lang="hu-HU" baseline="0" dirty="0" smtClean="0"/>
              <a:t>, we </a:t>
            </a:r>
            <a:r>
              <a:rPr lang="hu-HU" baseline="0" dirty="0" err="1" smtClean="0"/>
              <a:t>won’t</a:t>
            </a:r>
            <a:r>
              <a:rPr lang="hu-HU" baseline="0" dirty="0" smtClean="0"/>
              <a:t> </a:t>
            </a:r>
            <a:r>
              <a:rPr lang="hu-HU" baseline="0" dirty="0" err="1" smtClean="0"/>
              <a:t>believe</a:t>
            </a:r>
            <a:r>
              <a:rPr lang="hu-HU" baseline="0" dirty="0" smtClean="0"/>
              <a:t> in </a:t>
            </a:r>
            <a:r>
              <a:rPr lang="hu-HU" baseline="0" dirty="0" err="1" smtClean="0"/>
              <a:t>something</a:t>
            </a:r>
            <a:r>
              <a:rPr lang="hu-HU" baseline="0" dirty="0" smtClean="0"/>
              <a:t>, </a:t>
            </a:r>
            <a:r>
              <a:rPr lang="hu-HU" baseline="0" dirty="0" err="1" smtClean="0"/>
              <a:t>which</a:t>
            </a:r>
            <a:r>
              <a:rPr lang="hu-HU" baseline="0" dirty="0" smtClean="0"/>
              <a:t> is </a:t>
            </a:r>
            <a:r>
              <a:rPr lang="hu-HU" baseline="0" dirty="0" err="1" smtClean="0"/>
              <a:t>true</a:t>
            </a:r>
            <a:r>
              <a:rPr lang="hu-HU" baseline="0" dirty="0" smtClean="0"/>
              <a:t>. </a:t>
            </a:r>
            <a:r>
              <a:rPr lang="hu-HU" baseline="0" dirty="0" err="1" smtClean="0"/>
              <a:t>But</a:t>
            </a:r>
            <a:r>
              <a:rPr lang="hu-HU" baseline="0" dirty="0" smtClean="0"/>
              <a:t> we </a:t>
            </a:r>
            <a:r>
              <a:rPr lang="hu-HU" baseline="0" dirty="0" err="1" smtClean="0"/>
              <a:t>can</a:t>
            </a:r>
            <a:r>
              <a:rPr lang="hu-HU" baseline="0" dirty="0" smtClean="0"/>
              <a:t> </a:t>
            </a:r>
            <a:r>
              <a:rPr lang="hu-HU" baseline="0" dirty="0" err="1" smtClean="0"/>
              <a:t>still</a:t>
            </a:r>
            <a:r>
              <a:rPr lang="hu-HU" baseline="0" dirty="0" smtClean="0"/>
              <a:t> </a:t>
            </a:r>
            <a:r>
              <a:rPr lang="hu-HU" baseline="0" dirty="0" err="1" smtClean="0"/>
              <a:t>work</a:t>
            </a:r>
            <a:r>
              <a:rPr lang="hu-HU" baseline="0" dirty="0" smtClean="0"/>
              <a:t> </a:t>
            </a:r>
            <a:r>
              <a:rPr lang="hu-HU" baseline="0" dirty="0" err="1" smtClean="0"/>
              <a:t>on</a:t>
            </a:r>
            <a:r>
              <a:rPr lang="hu-HU" baseline="0" dirty="0" smtClean="0"/>
              <a:t> </a:t>
            </a:r>
            <a:r>
              <a:rPr lang="hu-HU" baseline="0" dirty="0" err="1" smtClean="0"/>
              <a:t>new</a:t>
            </a:r>
            <a:r>
              <a:rPr lang="hu-HU" baseline="0" dirty="0" smtClean="0"/>
              <a:t> </a:t>
            </a:r>
            <a:r>
              <a:rPr lang="hu-HU" baseline="0" dirty="0" err="1" smtClean="0"/>
              <a:t>researches</a:t>
            </a:r>
            <a:r>
              <a:rPr lang="hu-HU" baseline="0" dirty="0" smtClean="0"/>
              <a:t>, </a:t>
            </a:r>
            <a:r>
              <a:rPr lang="hu-HU" baseline="0" dirty="0" err="1" smtClean="0"/>
              <a:t>to</a:t>
            </a:r>
            <a:r>
              <a:rPr lang="hu-HU" baseline="0" dirty="0" smtClean="0"/>
              <a:t> </a:t>
            </a:r>
            <a:r>
              <a:rPr lang="hu-HU" baseline="0" dirty="0" err="1" smtClean="0"/>
              <a:t>find</a:t>
            </a:r>
            <a:r>
              <a:rPr lang="hu-HU" baseline="0" dirty="0" smtClean="0"/>
              <a:t> a </a:t>
            </a:r>
            <a:r>
              <a:rPr lang="hu-HU" baseline="0" dirty="0" err="1" smtClean="0"/>
              <a:t>convince</a:t>
            </a:r>
            <a:r>
              <a:rPr lang="hu-HU" baseline="0" dirty="0" smtClean="0"/>
              <a:t>, </a:t>
            </a:r>
            <a:r>
              <a:rPr lang="hu-HU" baseline="0" dirty="0" err="1" smtClean="0"/>
              <a:t>to</a:t>
            </a:r>
            <a:r>
              <a:rPr lang="hu-HU" baseline="0" dirty="0" smtClean="0"/>
              <a:t> </a:t>
            </a:r>
            <a:r>
              <a:rPr lang="hu-HU" baseline="0" dirty="0" err="1" smtClean="0"/>
              <a:t>reject</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62</a:t>
            </a:fld>
            <a:endParaRPr lang="hu-HU"/>
          </a:p>
        </p:txBody>
      </p:sp>
    </p:spTree>
    <p:extLst>
      <p:ext uri="{BB962C8B-B14F-4D97-AF65-F5344CB8AC3E}">
        <p14:creationId xmlns:p14="http://schemas.microsoft.com/office/powerpoint/2010/main" val="199301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10</a:t>
            </a:fld>
            <a:endParaRPr lang="hu-HU"/>
          </a:p>
        </p:txBody>
      </p:sp>
    </p:spTree>
    <p:extLst>
      <p:ext uri="{BB962C8B-B14F-4D97-AF65-F5344CB8AC3E}">
        <p14:creationId xmlns:p14="http://schemas.microsoft.com/office/powerpoint/2010/main" val="33385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63</a:t>
            </a:fld>
            <a:endParaRPr lang="hu-HU"/>
          </a:p>
        </p:txBody>
      </p:sp>
    </p:spTree>
    <p:extLst>
      <p:ext uri="{BB962C8B-B14F-4D97-AF65-F5344CB8AC3E}">
        <p14:creationId xmlns:p14="http://schemas.microsoft.com/office/powerpoint/2010/main" val="3148050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p-value is the level of marginal significance within a statistical hypothesis test representing the probability of the occurrence of a given event. The p-value is used as an alternative to rejection points to provide the smallest level of significance at which the null hypothesis would be rejected. A smaller p-value means that there is stronger evidence in favor of the alternative hypothesis.</a:t>
            </a:r>
            <a:endParaRPr lang="hu-HU" dirty="0" smtClean="0"/>
          </a:p>
          <a:p>
            <a:endParaRPr lang="hu-HU" dirty="0" smtClean="0"/>
          </a:p>
          <a:p>
            <a:r>
              <a:rPr lang="hu-HU" dirty="0" err="1" smtClean="0"/>
              <a:t>So</a:t>
            </a:r>
            <a:r>
              <a:rPr lang="hu-HU" baseline="0" dirty="0" smtClean="0"/>
              <a:t> </a:t>
            </a:r>
            <a:r>
              <a:rPr lang="hu-HU" sz="1200" b="0" i="0" kern="1200" baseline="0" dirty="0" smtClean="0">
                <a:solidFill>
                  <a:schemeClr val="tx1"/>
                </a:solidFill>
                <a:effectLst/>
                <a:latin typeface="+mn-lt"/>
                <a:ea typeface="+mn-ea"/>
                <a:cs typeface="+mn-cs"/>
              </a:rPr>
              <a:t>p</a:t>
            </a:r>
            <a:r>
              <a:rPr lang="hu-HU" sz="1200" b="0" i="0" kern="1200" dirty="0" smtClean="0">
                <a:solidFill>
                  <a:schemeClr val="tx1"/>
                </a:solidFill>
                <a:effectLst/>
                <a:latin typeface="+mn-lt"/>
                <a:ea typeface="+mn-ea"/>
                <a:cs typeface="+mn-cs"/>
              </a:rPr>
              <a:t>-</a:t>
            </a:r>
            <a:r>
              <a:rPr lang="hu-HU" sz="1200" b="0" i="0" kern="1200" dirty="0" err="1" smtClean="0">
                <a:solidFill>
                  <a:schemeClr val="tx1"/>
                </a:solidFill>
                <a:effectLst/>
                <a:latin typeface="+mn-lt"/>
                <a:ea typeface="+mn-ea"/>
                <a:cs typeface="+mn-cs"/>
              </a:rPr>
              <a:t>value</a:t>
            </a:r>
            <a:r>
              <a:rPr lang="hu-HU" sz="1200" b="0" i="0" kern="1200" dirty="0" smtClean="0">
                <a:solidFill>
                  <a:schemeClr val="tx1"/>
                </a:solidFill>
                <a:effectLst/>
                <a:latin typeface="+mn-lt"/>
                <a:ea typeface="+mn-ea"/>
                <a:cs typeface="+mn-cs"/>
              </a:rPr>
              <a:t> is a </a:t>
            </a:r>
            <a:r>
              <a:rPr lang="hu-HU" sz="1200" b="0" i="0" kern="1200" dirty="0" err="1" smtClean="0">
                <a:solidFill>
                  <a:schemeClr val="tx1"/>
                </a:solidFill>
                <a:effectLst/>
                <a:latin typeface="+mn-lt"/>
                <a:ea typeface="+mn-ea"/>
                <a:cs typeface="+mn-cs"/>
              </a:rPr>
              <a:t>measure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which</a:t>
            </a:r>
            <a:r>
              <a:rPr lang="hu-HU" sz="1200" b="0" i="0" kern="1200" baseline="0" dirty="0" smtClean="0">
                <a:solidFill>
                  <a:schemeClr val="tx1"/>
                </a:solidFill>
                <a:effectLst/>
                <a:latin typeface="+mn-lt"/>
                <a:ea typeface="+mn-ea"/>
                <a:cs typeface="+mn-cs"/>
              </a:rPr>
              <a:t> shows </a:t>
            </a:r>
            <a:r>
              <a:rPr lang="hu-HU" sz="1200" b="0" i="0" kern="1200" baseline="0" dirty="0" err="1" smtClean="0">
                <a:solidFill>
                  <a:schemeClr val="tx1"/>
                </a:solidFill>
                <a:effectLst/>
                <a:latin typeface="+mn-lt"/>
                <a:ea typeface="+mn-ea"/>
                <a:cs typeface="+mn-cs"/>
              </a:rPr>
              <a:t>us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how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srtong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evidence</a:t>
            </a:r>
            <a:r>
              <a:rPr lang="hu-HU" sz="1200" b="0" i="0" kern="1200" baseline="0" dirty="0" smtClean="0">
                <a:solidFill>
                  <a:schemeClr val="tx1"/>
                </a:solidFill>
                <a:effectLst/>
                <a:latin typeface="+mn-lt"/>
                <a:ea typeface="+mn-ea"/>
                <a:cs typeface="+mn-cs"/>
              </a:rPr>
              <a:t> of </a:t>
            </a:r>
            <a:r>
              <a:rPr lang="hu-HU" sz="1200" b="0" i="0" kern="1200" baseline="0" dirty="0" err="1" smtClean="0">
                <a:solidFill>
                  <a:schemeClr val="tx1"/>
                </a:solidFill>
                <a:effectLst/>
                <a:latin typeface="+mn-lt"/>
                <a:ea typeface="+mn-ea"/>
                <a:cs typeface="+mn-cs"/>
              </a:rPr>
              <a:t>the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observed</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sample</a:t>
            </a:r>
            <a:r>
              <a:rPr lang="hu-HU" sz="1200" b="0" i="0" kern="1200" dirty="0" smtClean="0">
                <a:solidFill>
                  <a:schemeClr val="tx1"/>
                </a:solidFill>
                <a:effectLst/>
                <a:latin typeface="+mn-lt"/>
                <a:ea typeface="+mn-ea"/>
                <a:cs typeface="+mn-cs"/>
              </a:rPr>
              <a:t> is </a:t>
            </a:r>
            <a:r>
              <a:rPr lang="hu-HU" sz="1200" b="0" i="0" kern="1200" dirty="0" err="1" smtClean="0">
                <a:solidFill>
                  <a:schemeClr val="tx1"/>
                </a:solidFill>
                <a:effectLst/>
                <a:latin typeface="+mn-lt"/>
                <a:ea typeface="+mn-ea"/>
                <a:cs typeface="+mn-cs"/>
              </a:rPr>
              <a:t>against</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the</a:t>
            </a:r>
            <a:r>
              <a:rPr lang="hu-HU" sz="1200" b="0" i="0" kern="1200" dirty="0" smtClean="0">
                <a:solidFill>
                  <a:schemeClr val="tx1"/>
                </a:solidFill>
                <a:effectLst/>
                <a:latin typeface="+mn-lt"/>
                <a:ea typeface="+mn-ea"/>
                <a:cs typeface="+mn-cs"/>
              </a:rPr>
              <a:t> null </a:t>
            </a:r>
            <a:r>
              <a:rPr lang="hu-HU" sz="1200" b="0" i="0" kern="1200" dirty="0" err="1" smtClean="0">
                <a:solidFill>
                  <a:schemeClr val="tx1"/>
                </a:solidFill>
                <a:effectLst/>
                <a:latin typeface="+mn-lt"/>
                <a:ea typeface="+mn-ea"/>
                <a:cs typeface="+mn-cs"/>
              </a:rPr>
              <a:t>hypothesis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for</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the</a:t>
            </a:r>
            <a:r>
              <a:rPr lang="hu-HU" sz="1200" b="0" i="0" kern="1200" dirty="0" smtClean="0">
                <a:solidFill>
                  <a:schemeClr val="tx1"/>
                </a:solidFill>
                <a:effectLst/>
                <a:latin typeface="+mn-lt"/>
                <a:ea typeface="+mn-ea"/>
                <a:cs typeface="+mn-cs"/>
              </a:rPr>
              <a:t> benefit of </a:t>
            </a:r>
            <a:r>
              <a:rPr lang="hu-HU" sz="1200" b="0" i="0" kern="1200" dirty="0" err="1" smtClean="0">
                <a:solidFill>
                  <a:schemeClr val="tx1"/>
                </a:solidFill>
                <a:effectLst/>
                <a:latin typeface="+mn-lt"/>
                <a:ea typeface="+mn-ea"/>
                <a:cs typeface="+mn-cs"/>
              </a:rPr>
              <a:t>the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alternative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hypothesis</a:t>
            </a:r>
            <a:r>
              <a:rPr lang="hu-HU" sz="1200" b="0" i="0" kern="1200" dirty="0" smtClean="0">
                <a:solidFill>
                  <a:schemeClr val="tx1"/>
                </a:solidFill>
                <a:effectLst/>
                <a:latin typeface="+mn-lt"/>
                <a:ea typeface="+mn-ea"/>
                <a:cs typeface="+mn-cs"/>
              </a:rPr>
              <a: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If</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p-</a:t>
            </a:r>
            <a:r>
              <a:rPr lang="hu-HU" sz="1200" b="0" i="0" kern="1200" baseline="0" dirty="0" err="1" smtClean="0">
                <a:solidFill>
                  <a:schemeClr val="tx1"/>
                </a:solidFill>
                <a:effectLst/>
                <a:latin typeface="+mn-lt"/>
                <a:ea typeface="+mn-ea"/>
                <a:cs typeface="+mn-cs"/>
              </a:rPr>
              <a:t>value</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under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margin of </a:t>
            </a:r>
            <a:r>
              <a:rPr lang="hu-HU" sz="1200" b="0" i="0" kern="1200" baseline="0" dirty="0" err="1" smtClean="0">
                <a:solidFill>
                  <a:schemeClr val="tx1"/>
                </a:solidFill>
                <a:effectLst/>
                <a:latin typeface="+mn-lt"/>
                <a:ea typeface="+mn-ea"/>
                <a:cs typeface="+mn-cs"/>
              </a:rPr>
              <a:t>type</a:t>
            </a:r>
            <a:r>
              <a:rPr lang="hu-HU" sz="1200" b="0" i="0" kern="1200" baseline="0" dirty="0" smtClean="0">
                <a:solidFill>
                  <a:schemeClr val="tx1"/>
                </a:solidFill>
                <a:effectLst/>
                <a:latin typeface="+mn-lt"/>
                <a:ea typeface="+mn-ea"/>
                <a:cs typeface="+mn-cs"/>
              </a:rPr>
              <a:t> I </a:t>
            </a:r>
            <a:r>
              <a:rPr lang="hu-HU" sz="1200" b="0" i="0" kern="1200" baseline="0" dirty="0" err="1" smtClean="0">
                <a:solidFill>
                  <a:schemeClr val="tx1"/>
                </a:solidFill>
                <a:effectLst/>
                <a:latin typeface="+mn-lt"/>
                <a:ea typeface="+mn-ea"/>
                <a:cs typeface="+mn-cs"/>
              </a:rPr>
              <a:t>error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which</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also</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called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alpha</a:t>
            </a:r>
            <a:r>
              <a:rPr lang="hu-HU" sz="1200" b="0" i="0" kern="1200" baseline="0" dirty="0" smtClean="0">
                <a:solidFill>
                  <a:schemeClr val="tx1"/>
                </a:solidFill>
                <a:effectLst/>
                <a:latin typeface="+mn-lt"/>
                <a:ea typeface="+mn-ea"/>
                <a:cs typeface="+mn-cs"/>
              </a:rPr>
              <a:t>, we </a:t>
            </a:r>
            <a:r>
              <a:rPr lang="hu-HU" sz="1200" b="0" i="0" kern="1200" baseline="0" dirty="0" err="1" smtClean="0">
                <a:solidFill>
                  <a:schemeClr val="tx1"/>
                </a:solidFill>
                <a:effectLst/>
                <a:latin typeface="+mn-lt"/>
                <a:ea typeface="+mn-ea"/>
                <a:cs typeface="+mn-cs"/>
              </a:rPr>
              <a:t>will</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reject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null </a:t>
            </a:r>
            <a:r>
              <a:rPr lang="hu-HU" sz="1200" b="0" i="0" kern="1200" baseline="0" dirty="0" err="1" smtClean="0">
                <a:solidFill>
                  <a:schemeClr val="tx1"/>
                </a:solidFill>
                <a:effectLst/>
                <a:latin typeface="+mn-lt"/>
                <a:ea typeface="+mn-ea"/>
                <a:cs typeface="+mn-cs"/>
              </a:rPr>
              <a:t>hypothesis</a:t>
            </a:r>
            <a:r>
              <a:rPr lang="hu-HU" sz="1200" b="0" i="0" kern="1200" baseline="0" dirty="0" smtClean="0">
                <a:solidFill>
                  <a:schemeClr val="tx1"/>
                </a:solidFill>
                <a:effectLst/>
                <a:latin typeface="+mn-lt"/>
                <a:ea typeface="+mn-ea"/>
                <a:cs typeface="+mn-cs"/>
              </a:rPr>
              <a:t>, and in </a:t>
            </a:r>
            <a:r>
              <a:rPr lang="hu-HU" sz="1200" b="0" i="0" kern="1200" baseline="0" dirty="0" err="1" smtClean="0">
                <a:solidFill>
                  <a:schemeClr val="tx1"/>
                </a:solidFill>
                <a:effectLst/>
                <a:latin typeface="+mn-lt"/>
                <a:ea typeface="+mn-ea"/>
                <a:cs typeface="+mn-cs"/>
              </a:rPr>
              <a:t>this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case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there</a:t>
            </a:r>
            <a:r>
              <a:rPr lang="hu-HU" sz="1200" b="0" i="0" kern="1200" baseline="0" dirty="0" smtClean="0">
                <a:solidFill>
                  <a:schemeClr val="tx1"/>
                </a:solidFill>
                <a:effectLst/>
                <a:latin typeface="+mn-lt"/>
                <a:ea typeface="+mn-ea"/>
                <a:cs typeface="+mn-cs"/>
              </a:rPr>
              <a:t> is a </a:t>
            </a:r>
            <a:r>
              <a:rPr lang="hu-HU" sz="1200" b="0" i="0" kern="1200" baseline="0" dirty="0" err="1" smtClean="0">
                <a:solidFill>
                  <a:schemeClr val="tx1"/>
                </a:solidFill>
                <a:effectLst/>
                <a:latin typeface="+mn-lt"/>
                <a:ea typeface="+mn-ea"/>
                <a:cs typeface="+mn-cs"/>
              </a:rPr>
              <a:t>significant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difference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effect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Inversely</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if</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p-</a:t>
            </a:r>
            <a:r>
              <a:rPr lang="hu-HU" sz="1200" b="0" i="0" kern="1200" baseline="0" dirty="0" err="1" smtClean="0">
                <a:solidFill>
                  <a:schemeClr val="tx1"/>
                </a:solidFill>
                <a:effectLst/>
                <a:latin typeface="+mn-lt"/>
                <a:ea typeface="+mn-ea"/>
                <a:cs typeface="+mn-cs"/>
              </a:rPr>
              <a:t>value</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above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alpha</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evidence</a:t>
            </a:r>
            <a:r>
              <a:rPr lang="hu-HU" sz="1200" b="0" i="0" kern="1200" baseline="0" dirty="0" smtClean="0">
                <a:solidFill>
                  <a:schemeClr val="tx1"/>
                </a:solidFill>
                <a:effectLst/>
                <a:latin typeface="+mn-lt"/>
                <a:ea typeface="+mn-ea"/>
                <a:cs typeface="+mn-cs"/>
              </a:rPr>
              <a:t> of </a:t>
            </a:r>
            <a:r>
              <a:rPr lang="hu-HU" sz="1200" b="0" i="0" kern="1200" baseline="0" dirty="0" err="1" smtClean="0">
                <a:solidFill>
                  <a:schemeClr val="tx1"/>
                </a:solidFill>
                <a:effectLst/>
                <a:latin typeface="+mn-lt"/>
                <a:ea typeface="+mn-ea"/>
                <a:cs typeface="+mn-cs"/>
              </a:rPr>
              <a:t>our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sample</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not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strong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enough</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against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null </a:t>
            </a:r>
            <a:r>
              <a:rPr lang="hu-HU" sz="1200" b="0" i="0" kern="1200" baseline="0" dirty="0" err="1" smtClean="0">
                <a:solidFill>
                  <a:schemeClr val="tx1"/>
                </a:solidFill>
                <a:effectLst/>
                <a:latin typeface="+mn-lt"/>
                <a:ea typeface="+mn-ea"/>
                <a:cs typeface="+mn-cs"/>
              </a:rPr>
              <a:t>hypothesis</a:t>
            </a:r>
            <a:r>
              <a:rPr lang="hu-HU" sz="1200" b="0" i="0" kern="1200" baseline="0" dirty="0" smtClean="0">
                <a:solidFill>
                  <a:schemeClr val="tx1"/>
                </a:solidFill>
                <a:effectLst/>
                <a:latin typeface="+mn-lt"/>
                <a:ea typeface="+mn-ea"/>
                <a:cs typeface="+mn-cs"/>
              </a:rPr>
              <a:t>.</a:t>
            </a:r>
            <a:r>
              <a:rPr lang="hu-HU" dirty="0" smtClean="0"/>
              <a:t> </a:t>
            </a:r>
            <a:r>
              <a:rPr lang="hu-HU" dirty="0" err="1" smtClean="0"/>
              <a:t>For</a:t>
            </a:r>
            <a:r>
              <a:rPr lang="hu-HU" baseline="0" dirty="0" smtClean="0"/>
              <a:t> </a:t>
            </a:r>
            <a:r>
              <a:rPr lang="hu-HU" baseline="0" dirty="0" err="1" smtClean="0"/>
              <a:t>example</a:t>
            </a:r>
            <a:r>
              <a:rPr lang="hu-HU" baseline="0" dirty="0" smtClean="0"/>
              <a:t>, </a:t>
            </a:r>
            <a:r>
              <a:rPr lang="hu-HU" baseline="0" dirty="0" err="1" smtClean="0"/>
              <a:t>i</a:t>
            </a:r>
            <a:r>
              <a:rPr lang="hu-HU" dirty="0" err="1" smtClean="0"/>
              <a:t>f</a:t>
            </a:r>
            <a:r>
              <a:rPr lang="hu-HU" baseline="0" dirty="0" smtClean="0"/>
              <a:t> a p-</a:t>
            </a:r>
            <a:r>
              <a:rPr lang="hu-HU" baseline="0" dirty="0" err="1" smtClean="0"/>
              <a:t>value</a:t>
            </a:r>
            <a:r>
              <a:rPr lang="hu-HU" baseline="0" dirty="0" smtClean="0"/>
              <a:t> 0.33 is </a:t>
            </a:r>
            <a:r>
              <a:rPr lang="hu-HU" baseline="0" dirty="0" err="1" smtClean="0"/>
              <a:t>calculated</a:t>
            </a:r>
            <a:r>
              <a:rPr lang="hu-HU" baseline="0" dirty="0" smtClean="0"/>
              <a:t> </a:t>
            </a:r>
            <a:r>
              <a:rPr lang="hu-HU" baseline="0" dirty="0" err="1" smtClean="0"/>
              <a:t>from</a:t>
            </a:r>
            <a:r>
              <a:rPr lang="hu-HU" baseline="0" dirty="0" smtClean="0"/>
              <a:t> a </a:t>
            </a:r>
            <a:r>
              <a:rPr lang="hu-HU" baseline="0" dirty="0" err="1" smtClean="0"/>
              <a:t>sample</a:t>
            </a:r>
            <a:r>
              <a:rPr lang="hu-HU" baseline="0" dirty="0" smtClean="0"/>
              <a:t>, </a:t>
            </a:r>
            <a:r>
              <a:rPr lang="hu-HU" baseline="0" dirty="0" err="1" smtClean="0"/>
              <a:t>than</a:t>
            </a:r>
            <a:r>
              <a:rPr lang="hu-HU" baseline="0" dirty="0" smtClean="0"/>
              <a:t> </a:t>
            </a:r>
            <a:r>
              <a:rPr lang="hu-HU" baseline="0" dirty="0" err="1" smtClean="0"/>
              <a:t>the</a:t>
            </a:r>
            <a:r>
              <a:rPr lang="hu-HU" baseline="0" dirty="0" smtClean="0"/>
              <a:t> </a:t>
            </a:r>
            <a:r>
              <a:rPr lang="hu-HU" baseline="0" dirty="0" err="1" smtClean="0"/>
              <a:t>evidence</a:t>
            </a:r>
            <a:r>
              <a:rPr lang="hu-HU" baseline="0" dirty="0" smtClean="0"/>
              <a:t> of </a:t>
            </a:r>
            <a:r>
              <a:rPr lang="hu-HU" baseline="0" dirty="0" err="1" smtClean="0"/>
              <a:t>this</a:t>
            </a:r>
            <a:r>
              <a:rPr lang="hu-HU" baseline="0" dirty="0" smtClean="0"/>
              <a:t> </a:t>
            </a:r>
            <a:r>
              <a:rPr lang="hu-HU" baseline="0" dirty="0" err="1" smtClean="0"/>
              <a:t>sample</a:t>
            </a:r>
            <a:r>
              <a:rPr lang="hu-HU" baseline="0" dirty="0" smtClean="0"/>
              <a:t>, is </a:t>
            </a:r>
            <a:r>
              <a:rPr lang="hu-HU" baseline="0" dirty="0" err="1" smtClean="0"/>
              <a:t>not</a:t>
            </a:r>
            <a:r>
              <a:rPr lang="hu-HU" baseline="0" dirty="0" smtClean="0"/>
              <a:t> </a:t>
            </a:r>
            <a:r>
              <a:rPr lang="hu-HU" baseline="0" dirty="0" err="1" smtClean="0"/>
              <a:t>strong</a:t>
            </a:r>
            <a:r>
              <a:rPr lang="hu-HU" baseline="0" dirty="0" smtClean="0"/>
              <a:t> </a:t>
            </a:r>
            <a:r>
              <a:rPr lang="hu-HU" baseline="0" dirty="0" err="1" smtClean="0"/>
              <a:t>enough</a:t>
            </a:r>
            <a:r>
              <a:rPr lang="hu-HU" baseline="0" dirty="0" smtClean="0"/>
              <a:t> </a:t>
            </a:r>
            <a:r>
              <a:rPr lang="hu-HU" baseline="0" dirty="0" err="1" smtClean="0"/>
              <a:t>against</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a:t>
            </a:r>
            <a:r>
              <a:rPr lang="hu-HU" baseline="0" dirty="0" err="1" smtClean="0"/>
              <a:t>because</a:t>
            </a:r>
            <a:r>
              <a:rPr lang="hu-HU" baseline="0" dirty="0" smtClean="0"/>
              <a:t> </a:t>
            </a:r>
            <a:r>
              <a:rPr lang="hu-HU" baseline="0" dirty="0" err="1" smtClean="0"/>
              <a:t>our</a:t>
            </a:r>
            <a:r>
              <a:rPr lang="hu-HU" baseline="0" dirty="0" smtClean="0"/>
              <a:t> p </a:t>
            </a:r>
            <a:r>
              <a:rPr lang="hu-HU" baseline="0" dirty="0" err="1" smtClean="0"/>
              <a:t>value</a:t>
            </a:r>
            <a:r>
              <a:rPr lang="hu-HU" baseline="0" dirty="0" smtClean="0"/>
              <a:t> is </a:t>
            </a:r>
            <a:r>
              <a:rPr lang="hu-HU" baseline="0" dirty="0" err="1" smtClean="0"/>
              <a:t>higher</a:t>
            </a:r>
            <a:r>
              <a:rPr lang="hu-HU" baseline="0" dirty="0" smtClean="0"/>
              <a:t> </a:t>
            </a:r>
            <a:r>
              <a:rPr lang="hu-HU" baseline="0" dirty="0" err="1" smtClean="0"/>
              <a:t>than</a:t>
            </a:r>
            <a:r>
              <a:rPr lang="hu-HU" baseline="0" dirty="0" smtClean="0"/>
              <a:t> </a:t>
            </a:r>
            <a:r>
              <a:rPr lang="hu-HU" baseline="0" dirty="0" err="1" smtClean="0"/>
              <a:t>the</a:t>
            </a:r>
            <a:r>
              <a:rPr lang="hu-HU" baseline="0" dirty="0" smtClean="0"/>
              <a:t> </a:t>
            </a:r>
            <a:r>
              <a:rPr lang="hu-HU" baseline="0" dirty="0" err="1" smtClean="0"/>
              <a:t>alpha</a:t>
            </a:r>
            <a:r>
              <a:rPr lang="hu-HU" baseline="0" dirty="0" smtClean="0"/>
              <a:t> </a:t>
            </a:r>
            <a:r>
              <a:rPr lang="hu-HU" baseline="0" dirty="0" err="1" smtClean="0"/>
              <a:t>value</a:t>
            </a:r>
            <a:r>
              <a:rPr lang="hu-HU" baseline="0" dirty="0" smtClean="0"/>
              <a:t> </a:t>
            </a:r>
            <a:r>
              <a:rPr lang="hu-HU" baseline="0" dirty="0" err="1" smtClean="0"/>
              <a:t>which</a:t>
            </a:r>
            <a:r>
              <a:rPr lang="hu-HU" baseline="0" dirty="0" smtClean="0"/>
              <a:t> is 0.05. </a:t>
            </a:r>
            <a:r>
              <a:rPr lang="hu-HU" baseline="0" dirty="0" err="1" smtClean="0"/>
              <a:t>To</a:t>
            </a:r>
            <a:r>
              <a:rPr lang="hu-HU" baseline="0" dirty="0" smtClean="0"/>
              <a:t> </a:t>
            </a:r>
            <a:r>
              <a:rPr lang="hu-HU" baseline="0" dirty="0" err="1" smtClean="0"/>
              <a:t>this</a:t>
            </a:r>
            <a:r>
              <a:rPr lang="hu-HU" baseline="0" dirty="0" smtClean="0"/>
              <a:t> </a:t>
            </a:r>
            <a:r>
              <a:rPr lang="hu-HU" baseline="0" dirty="0" err="1" smtClean="0"/>
              <a:t>extent</a:t>
            </a:r>
            <a:r>
              <a:rPr lang="hu-HU" baseline="0" dirty="0" smtClean="0"/>
              <a:t> </a:t>
            </a:r>
            <a:r>
              <a:rPr lang="hu-HU" baseline="0" dirty="0" err="1" smtClean="0"/>
              <a:t>every</a:t>
            </a:r>
            <a:r>
              <a:rPr lang="hu-HU" baseline="0" dirty="0" smtClean="0"/>
              <a:t> </a:t>
            </a:r>
            <a:r>
              <a:rPr lang="hu-HU" baseline="0" dirty="0" err="1" smtClean="0"/>
              <a:t>third</a:t>
            </a:r>
            <a:r>
              <a:rPr lang="hu-HU" baseline="0" dirty="0" smtClean="0"/>
              <a:t> </a:t>
            </a:r>
            <a:r>
              <a:rPr lang="hu-HU" baseline="0" dirty="0" err="1" smtClean="0"/>
              <a:t>sample</a:t>
            </a:r>
            <a:r>
              <a:rPr lang="hu-HU" baseline="0" dirty="0" smtClean="0"/>
              <a:t> </a:t>
            </a:r>
            <a:r>
              <a:rPr lang="hu-HU" baseline="0" dirty="0" err="1" smtClean="0"/>
              <a:t>would</a:t>
            </a:r>
            <a:r>
              <a:rPr lang="hu-HU" baseline="0" dirty="0" smtClean="0"/>
              <a:t> </a:t>
            </a:r>
            <a:r>
              <a:rPr lang="hu-HU" baseline="0" dirty="0" err="1" smtClean="0"/>
              <a:t>contradict</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a:t>
            </a:r>
            <a:r>
              <a:rPr lang="hu-HU" baseline="0" dirty="0" err="1" smtClean="0"/>
              <a:t>even</a:t>
            </a:r>
            <a:r>
              <a:rPr lang="hu-HU" baseline="0" dirty="0" smtClean="0"/>
              <a:t> </a:t>
            </a:r>
            <a:r>
              <a:rPr lang="hu-HU" baseline="0" dirty="0" err="1" smtClean="0"/>
              <a:t>if</a:t>
            </a:r>
            <a:r>
              <a:rPr lang="hu-HU" baseline="0" dirty="0" smtClean="0"/>
              <a:t> it is </a:t>
            </a:r>
            <a:r>
              <a:rPr lang="hu-HU" baseline="0" dirty="0" err="1" smtClean="0"/>
              <a:t>true</a:t>
            </a:r>
            <a:r>
              <a:rPr lang="hu-HU" baseline="0" dirty="0" smtClean="0"/>
              <a:t>. </a:t>
            </a:r>
            <a:r>
              <a:rPr lang="hu-HU" baseline="0" dirty="0" err="1" smtClean="0"/>
              <a:t>But</a:t>
            </a:r>
            <a:r>
              <a:rPr lang="hu-HU" baseline="0" dirty="0" smtClean="0"/>
              <a:t> </a:t>
            </a:r>
            <a:r>
              <a:rPr lang="hu-HU" baseline="0" dirty="0" err="1" smtClean="0"/>
              <a:t>if</a:t>
            </a:r>
            <a:r>
              <a:rPr lang="hu-HU" baseline="0" dirty="0" smtClean="0"/>
              <a:t> </a:t>
            </a:r>
            <a:r>
              <a:rPr lang="hu-HU" baseline="0" dirty="0" err="1" smtClean="0"/>
              <a:t>the</a:t>
            </a:r>
            <a:r>
              <a:rPr lang="hu-HU" baseline="0" dirty="0" smtClean="0"/>
              <a:t> p-</a:t>
            </a:r>
            <a:r>
              <a:rPr lang="hu-HU" baseline="0" dirty="0" err="1" smtClean="0"/>
              <a:t>value</a:t>
            </a:r>
            <a:r>
              <a:rPr lang="hu-HU" baseline="0" dirty="0" smtClean="0"/>
              <a:t> is 0.001 </a:t>
            </a:r>
            <a:r>
              <a:rPr lang="hu-HU" baseline="0" dirty="0" err="1" smtClean="0"/>
              <a:t>for</a:t>
            </a:r>
            <a:r>
              <a:rPr lang="hu-HU" baseline="0" dirty="0" smtClean="0"/>
              <a:t> </a:t>
            </a:r>
            <a:r>
              <a:rPr lang="hu-HU" baseline="0" dirty="0" err="1" smtClean="0"/>
              <a:t>instance</a:t>
            </a:r>
            <a:r>
              <a:rPr lang="hu-HU" baseline="0" dirty="0" smtClean="0"/>
              <a:t>, </a:t>
            </a:r>
            <a:r>
              <a:rPr lang="hu-HU" baseline="0" dirty="0" err="1" smtClean="0"/>
              <a:t>then</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is </a:t>
            </a:r>
            <a:r>
              <a:rPr lang="hu-HU" baseline="0" dirty="0" err="1" smtClean="0"/>
              <a:t>not</a:t>
            </a:r>
            <a:r>
              <a:rPr lang="hu-HU" baseline="0" dirty="0" smtClean="0"/>
              <a:t> </a:t>
            </a:r>
            <a:r>
              <a:rPr lang="hu-HU" baseline="0" dirty="0" err="1" smtClean="0"/>
              <a:t>true</a:t>
            </a:r>
            <a:r>
              <a:rPr lang="hu-HU" baseline="0" dirty="0" smtClean="0"/>
              <a:t>, </a:t>
            </a:r>
            <a:r>
              <a:rPr lang="hu-HU" baseline="0" dirty="0" err="1" smtClean="0"/>
              <a:t>because</a:t>
            </a:r>
            <a:r>
              <a:rPr lang="hu-HU" baseline="0" dirty="0" smtClean="0"/>
              <a:t> </a:t>
            </a:r>
            <a:r>
              <a:rPr lang="hu-HU" baseline="0" dirty="0" err="1" smtClean="0"/>
              <a:t>if</a:t>
            </a:r>
            <a:r>
              <a:rPr lang="hu-HU" baseline="0" dirty="0" smtClean="0"/>
              <a:t> it </a:t>
            </a:r>
            <a:r>
              <a:rPr lang="hu-HU" baseline="0" dirty="0" err="1" smtClean="0"/>
              <a:t>would</a:t>
            </a:r>
            <a:r>
              <a:rPr lang="hu-HU" baseline="0" dirty="0" smtClean="0"/>
              <a:t> be </a:t>
            </a:r>
            <a:r>
              <a:rPr lang="hu-HU" baseline="0" dirty="0" err="1" smtClean="0"/>
              <a:t>true</a:t>
            </a:r>
            <a:r>
              <a:rPr lang="hu-HU" baseline="0" dirty="0" smtClean="0"/>
              <a:t>, </a:t>
            </a:r>
            <a:r>
              <a:rPr lang="hu-HU" baseline="0" dirty="0" err="1" smtClean="0"/>
              <a:t>than</a:t>
            </a:r>
            <a:r>
              <a:rPr lang="hu-HU" baseline="0" dirty="0" smtClean="0"/>
              <a:t> </a:t>
            </a:r>
            <a:r>
              <a:rPr lang="hu-HU" baseline="0" dirty="0" err="1" smtClean="0"/>
              <a:t>just</a:t>
            </a:r>
            <a:r>
              <a:rPr lang="hu-HU" baseline="0" dirty="0" smtClean="0"/>
              <a:t> </a:t>
            </a:r>
            <a:r>
              <a:rPr lang="hu-HU" baseline="0" dirty="0" err="1" smtClean="0"/>
              <a:t>every</a:t>
            </a:r>
            <a:r>
              <a:rPr lang="hu-HU" baseline="0" dirty="0" smtClean="0"/>
              <a:t> </a:t>
            </a:r>
            <a:r>
              <a:rPr lang="hu-HU" baseline="0" dirty="0" err="1" smtClean="0"/>
              <a:t>thousandth</a:t>
            </a:r>
            <a:r>
              <a:rPr lang="hu-HU" baseline="0" dirty="0" smtClean="0"/>
              <a:t> </a:t>
            </a:r>
            <a:r>
              <a:rPr lang="hu-HU" baseline="0" dirty="0" err="1" smtClean="0"/>
              <a:t>sample</a:t>
            </a:r>
            <a:r>
              <a:rPr lang="hu-HU" baseline="0" dirty="0" smtClean="0"/>
              <a:t> </a:t>
            </a:r>
            <a:r>
              <a:rPr lang="hu-HU" baseline="0" dirty="0" err="1" smtClean="0"/>
              <a:t>would</a:t>
            </a:r>
            <a:r>
              <a:rPr lang="hu-HU" baseline="0" dirty="0" smtClean="0"/>
              <a:t> </a:t>
            </a:r>
            <a:r>
              <a:rPr lang="hu-HU" baseline="0" dirty="0" err="1" smtClean="0"/>
              <a:t>contradict</a:t>
            </a:r>
            <a:r>
              <a:rPr lang="hu-HU" baseline="0" dirty="0" smtClean="0"/>
              <a:t> </a:t>
            </a:r>
            <a:r>
              <a:rPr lang="hu-HU" baseline="0" dirty="0" err="1" smtClean="0"/>
              <a:t>as</a:t>
            </a:r>
            <a:r>
              <a:rPr lang="hu-HU" baseline="0" dirty="0" smtClean="0"/>
              <a:t> </a:t>
            </a:r>
            <a:r>
              <a:rPr lang="hu-HU" baseline="0" dirty="0" err="1" smtClean="0"/>
              <a:t>much</a:t>
            </a:r>
            <a:r>
              <a:rPr lang="hu-HU" baseline="0" dirty="0" smtClean="0"/>
              <a:t> </a:t>
            </a:r>
            <a:r>
              <a:rPr lang="hu-HU" baseline="0" dirty="0" err="1" smtClean="0"/>
              <a:t>against</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a:t>
            </a:r>
            <a:r>
              <a:rPr lang="hu-HU" baseline="0" dirty="0" err="1" smtClean="0"/>
              <a:t>as</a:t>
            </a:r>
            <a:r>
              <a:rPr lang="hu-HU" baseline="0" dirty="0" smtClean="0"/>
              <a:t> </a:t>
            </a:r>
            <a:r>
              <a:rPr lang="hu-HU" baseline="0" dirty="0" err="1" smtClean="0"/>
              <a:t>this</a:t>
            </a:r>
            <a:r>
              <a:rPr lang="hu-HU" baseline="0" dirty="0" smtClean="0"/>
              <a:t>.</a:t>
            </a:r>
            <a:r>
              <a:rPr lang="hu-HU" dirty="0" smtClean="0"/>
              <a:t> </a:t>
            </a:r>
            <a:br>
              <a:rPr lang="hu-HU" dirty="0" smtClean="0"/>
            </a:br>
            <a:endParaRPr lang="hu-HU" dirty="0" smtClean="0"/>
          </a:p>
        </p:txBody>
      </p:sp>
      <p:sp>
        <p:nvSpPr>
          <p:cNvPr id="4" name="Dia számának helye 3"/>
          <p:cNvSpPr>
            <a:spLocks noGrp="1"/>
          </p:cNvSpPr>
          <p:nvPr>
            <p:ph type="sldNum" sz="quarter" idx="10"/>
          </p:nvPr>
        </p:nvSpPr>
        <p:spPr/>
        <p:txBody>
          <a:bodyPr/>
          <a:lstStyle/>
          <a:p>
            <a:fld id="{E9B84B07-6E59-4001-9172-9E6E5AD0DF5A}" type="slidenum">
              <a:rPr lang="hu-HU" smtClean="0"/>
              <a:t>64</a:t>
            </a:fld>
            <a:endParaRPr lang="hu-HU"/>
          </a:p>
        </p:txBody>
      </p:sp>
    </p:spTree>
    <p:extLst>
      <p:ext uri="{BB962C8B-B14F-4D97-AF65-F5344CB8AC3E}">
        <p14:creationId xmlns:p14="http://schemas.microsoft.com/office/powerpoint/2010/main" val="932513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We </a:t>
            </a:r>
            <a:r>
              <a:rPr lang="hu-HU" dirty="0" err="1" smtClean="0"/>
              <a:t>distinguish</a:t>
            </a:r>
            <a:r>
              <a:rPr lang="hu-HU" dirty="0" smtClean="0"/>
              <a:t> 2 </a:t>
            </a:r>
            <a:r>
              <a:rPr lang="hu-HU" dirty="0" err="1" smtClean="0"/>
              <a:t>groups</a:t>
            </a:r>
            <a:r>
              <a:rPr lang="hu-HU" dirty="0" smtClean="0"/>
              <a:t> </a:t>
            </a:r>
            <a:r>
              <a:rPr lang="hu-HU" dirty="0" err="1" smtClean="0"/>
              <a:t>when</a:t>
            </a:r>
            <a:r>
              <a:rPr lang="hu-HU" dirty="0" smtClean="0"/>
              <a:t> </a:t>
            </a:r>
            <a:r>
              <a:rPr lang="hu-HU" dirty="0" err="1" smtClean="0"/>
              <a:t>talking</a:t>
            </a:r>
            <a:r>
              <a:rPr lang="hu-HU" dirty="0" smtClean="0"/>
              <a:t> </a:t>
            </a:r>
            <a:r>
              <a:rPr lang="hu-HU" dirty="0" err="1" smtClean="0"/>
              <a:t>about</a:t>
            </a:r>
            <a:r>
              <a:rPr lang="hu-HU" dirty="0" smtClean="0"/>
              <a:t> </a:t>
            </a:r>
            <a:r>
              <a:rPr lang="hu-HU" dirty="0" err="1" smtClean="0"/>
              <a:t>statistical</a:t>
            </a:r>
            <a:r>
              <a:rPr lang="hu-HU" dirty="0" smtClean="0"/>
              <a:t> </a:t>
            </a:r>
            <a:r>
              <a:rPr lang="hu-HU" dirty="0" err="1" smtClean="0"/>
              <a:t>methods</a:t>
            </a:r>
            <a:r>
              <a:rPr lang="hu-HU" dirty="0" smtClean="0"/>
              <a:t> </a:t>
            </a:r>
            <a:r>
              <a:rPr lang="hu-HU" dirty="0" err="1" smtClean="0"/>
              <a:t>depending</a:t>
            </a:r>
            <a:r>
              <a:rPr lang="hu-HU" baseline="0" dirty="0" smtClean="0"/>
              <a:t>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distribution</a:t>
            </a:r>
            <a:r>
              <a:rPr lang="hu-HU" baseline="0" dirty="0" smtClean="0"/>
              <a:t> of </a:t>
            </a:r>
            <a:r>
              <a:rPr lang="hu-HU" baseline="0" dirty="0" err="1" smtClean="0"/>
              <a:t>our</a:t>
            </a:r>
            <a:r>
              <a:rPr lang="hu-HU" baseline="0" dirty="0" smtClean="0"/>
              <a:t> </a:t>
            </a:r>
            <a:r>
              <a:rPr lang="hu-HU" baseline="0" dirty="0" err="1" smtClean="0"/>
              <a:t>data</a:t>
            </a:r>
            <a:r>
              <a:rPr lang="hu-HU" baseline="0" dirty="0" smtClean="0"/>
              <a:t>. Here </a:t>
            </a:r>
            <a:r>
              <a:rPr lang="hu-HU" baseline="0" dirty="0" err="1" smtClean="0"/>
              <a:t>you</a:t>
            </a:r>
            <a:r>
              <a:rPr lang="hu-HU" baseline="0" dirty="0" smtClean="0"/>
              <a:t> </a:t>
            </a:r>
            <a:r>
              <a:rPr lang="hu-HU" baseline="0" dirty="0" err="1" smtClean="0"/>
              <a:t>can</a:t>
            </a:r>
            <a:r>
              <a:rPr lang="hu-HU" baseline="0" dirty="0" smtClean="0"/>
              <a:t> </a:t>
            </a:r>
            <a:r>
              <a:rPr lang="hu-HU" baseline="0" dirty="0" err="1" smtClean="0"/>
              <a:t>see</a:t>
            </a:r>
            <a:r>
              <a:rPr lang="hu-HU" baseline="0" dirty="0" smtClean="0"/>
              <a:t> </a:t>
            </a:r>
            <a:r>
              <a:rPr lang="hu-HU" baseline="0" dirty="0" err="1" smtClean="0"/>
              <a:t>the</a:t>
            </a:r>
            <a:r>
              <a:rPr lang="hu-HU" baseline="0" dirty="0" smtClean="0"/>
              <a:t> </a:t>
            </a:r>
            <a:r>
              <a:rPr lang="hu-HU" baseline="0" dirty="0" err="1" smtClean="0"/>
              <a:t>methods</a:t>
            </a:r>
            <a:r>
              <a:rPr lang="hu-HU" baseline="0" dirty="0" smtClean="0"/>
              <a:t> </a:t>
            </a:r>
            <a:r>
              <a:rPr lang="hu-HU" baseline="0" dirty="0" err="1" smtClean="0"/>
              <a:t>according</a:t>
            </a:r>
            <a:r>
              <a:rPr lang="hu-HU" baseline="0" dirty="0" smtClean="0"/>
              <a:t> </a:t>
            </a:r>
            <a:r>
              <a:rPr lang="hu-HU" baseline="0" dirty="0" err="1" smtClean="0"/>
              <a:t>to</a:t>
            </a:r>
            <a:r>
              <a:rPr lang="hu-HU" baseline="0" dirty="0" smtClean="0"/>
              <a:t> </a:t>
            </a:r>
            <a:r>
              <a:rPr lang="hu-HU" baseline="0" dirty="0" err="1" smtClean="0"/>
              <a:t>normal</a:t>
            </a:r>
            <a:r>
              <a:rPr lang="hu-HU" baseline="0" dirty="0" smtClean="0"/>
              <a:t> </a:t>
            </a:r>
            <a:r>
              <a:rPr lang="hu-HU" baseline="0" dirty="0" err="1" smtClean="0"/>
              <a:t>distribution</a:t>
            </a:r>
            <a:r>
              <a:rPr lang="hu-HU" baseline="0" dirty="0" smtClean="0"/>
              <a:t>. </a:t>
            </a:r>
            <a:r>
              <a:rPr lang="en-US" dirty="0" smtClean="0"/>
              <a:t>The independent t-test, also called the two sample t-test or student's t-test,</a:t>
            </a:r>
            <a:r>
              <a:rPr lang="hu-HU" baseline="0" dirty="0" smtClean="0"/>
              <a:t> is a</a:t>
            </a:r>
            <a:r>
              <a:rPr lang="en-US" dirty="0" smtClean="0"/>
              <a:t> statistical test that determines whether there is a statistically significant difference between the means in two unrelated groups.</a:t>
            </a:r>
            <a:r>
              <a:rPr lang="hu-HU" dirty="0" smtClean="0"/>
              <a:t> </a:t>
            </a:r>
            <a:r>
              <a:rPr lang="hu-HU" dirty="0" err="1" smtClean="0"/>
              <a:t>So</a:t>
            </a:r>
            <a:r>
              <a:rPr lang="hu-HU" dirty="0" smtClean="0"/>
              <a:t> </a:t>
            </a:r>
            <a:r>
              <a:rPr lang="hu-HU" baseline="0" dirty="0" err="1" smtClean="0"/>
              <a:t>independent</a:t>
            </a:r>
            <a:r>
              <a:rPr lang="hu-HU" baseline="0" dirty="0" smtClean="0"/>
              <a:t> </a:t>
            </a:r>
            <a:r>
              <a:rPr lang="hu-HU" baseline="0" dirty="0" err="1" smtClean="0"/>
              <a:t>sample</a:t>
            </a:r>
            <a:r>
              <a:rPr lang="hu-HU" baseline="0" dirty="0" smtClean="0"/>
              <a:t> </a:t>
            </a:r>
            <a:r>
              <a:rPr lang="hu-HU" baseline="0" dirty="0" err="1" smtClean="0"/>
              <a:t>means</a:t>
            </a:r>
            <a:r>
              <a:rPr lang="hu-HU" baseline="0" dirty="0" smtClean="0"/>
              <a:t>, </a:t>
            </a:r>
            <a:r>
              <a:rPr lang="hu-HU" baseline="0" dirty="0" err="1" smtClean="0"/>
              <a:t>that</a:t>
            </a:r>
            <a:r>
              <a:rPr lang="hu-HU" baseline="0" dirty="0" smtClean="0"/>
              <a:t> </a:t>
            </a:r>
            <a:r>
              <a:rPr lang="hu-HU" baseline="0" dirty="0" err="1" smtClean="0"/>
              <a:t>the</a:t>
            </a:r>
            <a:r>
              <a:rPr lang="hu-HU" baseline="0" dirty="0" smtClean="0"/>
              <a:t> </a:t>
            </a:r>
            <a:r>
              <a:rPr lang="hu-HU" baseline="0" dirty="0" err="1" smtClean="0"/>
              <a:t>selection</a:t>
            </a:r>
            <a:r>
              <a:rPr lang="hu-HU" baseline="0" dirty="0" smtClean="0"/>
              <a:t> of </a:t>
            </a:r>
            <a:r>
              <a:rPr lang="hu-HU" baseline="0" dirty="0" err="1" smtClean="0"/>
              <a:t>the</a:t>
            </a:r>
            <a:r>
              <a:rPr lang="hu-HU" baseline="0" dirty="0" smtClean="0"/>
              <a:t> </a:t>
            </a:r>
            <a:r>
              <a:rPr lang="hu-HU" baseline="0" dirty="0" err="1" smtClean="0"/>
              <a:t>two</a:t>
            </a:r>
            <a:r>
              <a:rPr lang="hu-HU" baseline="0" dirty="0" smtClean="0"/>
              <a:t> </a:t>
            </a:r>
            <a:r>
              <a:rPr lang="hu-HU" baseline="0" dirty="0" err="1" smtClean="0"/>
              <a:t>sample</a:t>
            </a:r>
            <a:r>
              <a:rPr lang="hu-HU" baseline="0" dirty="0" smtClean="0"/>
              <a:t>, </a:t>
            </a:r>
            <a:r>
              <a:rPr lang="hu-HU" baseline="0" dirty="0" err="1" smtClean="0"/>
              <a:t>was</a:t>
            </a:r>
            <a:r>
              <a:rPr lang="hu-HU" baseline="0" dirty="0" smtClean="0"/>
              <a:t> </a:t>
            </a:r>
            <a:r>
              <a:rPr lang="hu-HU" baseline="0" dirty="0" err="1" smtClean="0"/>
              <a:t>independent</a:t>
            </a:r>
            <a:r>
              <a:rPr lang="hu-HU" baseline="0" dirty="0" smtClean="0"/>
              <a:t> </a:t>
            </a:r>
            <a:r>
              <a:rPr lang="hu-HU" baseline="0" dirty="0" err="1" smtClean="0"/>
              <a:t>from</a:t>
            </a:r>
            <a:r>
              <a:rPr lang="hu-HU" baseline="0" dirty="0" smtClean="0"/>
              <a:t> </a:t>
            </a:r>
            <a:r>
              <a:rPr lang="hu-HU" baseline="0" dirty="0" err="1" smtClean="0"/>
              <a:t>each</a:t>
            </a:r>
            <a:r>
              <a:rPr lang="hu-HU" baseline="0" dirty="0" smtClean="0"/>
              <a:t> </a:t>
            </a:r>
            <a:r>
              <a:rPr lang="hu-HU" baseline="0" dirty="0" err="1" smtClean="0"/>
              <a:t>other</a:t>
            </a:r>
            <a:r>
              <a:rPr lang="hu-HU" baseline="0" dirty="0" smtClean="0"/>
              <a:t>. </a:t>
            </a:r>
            <a:endParaRPr lang="hu-HU" dirty="0" smtClean="0"/>
          </a:p>
          <a:p>
            <a:r>
              <a:rPr lang="en-US" dirty="0" smtClean="0"/>
              <a:t>The dependent t-test</a:t>
            </a:r>
            <a:r>
              <a:rPr lang="hu-HU" dirty="0" smtClean="0"/>
              <a:t>,</a:t>
            </a:r>
            <a:r>
              <a:rPr lang="en-US" dirty="0" smtClean="0"/>
              <a:t> also called the paired t-test</a:t>
            </a:r>
            <a:r>
              <a:rPr lang="hu-HU" dirty="0" smtClean="0"/>
              <a:t>,</a:t>
            </a:r>
            <a:r>
              <a:rPr lang="en-US" dirty="0" smtClean="0"/>
              <a:t> compares the means of two related groups to determine whether there is a statistically significant difference between these means.</a:t>
            </a:r>
            <a:r>
              <a:rPr lang="hu-HU" dirty="0" smtClean="0"/>
              <a:t> </a:t>
            </a:r>
            <a:r>
              <a:rPr lang="hu-HU" dirty="0" err="1" smtClean="0"/>
              <a:t>So</a:t>
            </a:r>
            <a:r>
              <a:rPr lang="hu-HU" dirty="0" smtClean="0"/>
              <a:t> in </a:t>
            </a:r>
            <a:r>
              <a:rPr lang="hu-HU" dirty="0" err="1" smtClean="0"/>
              <a:t>this</a:t>
            </a:r>
            <a:r>
              <a:rPr lang="hu-HU" dirty="0" smtClean="0"/>
              <a:t> </a:t>
            </a:r>
            <a:r>
              <a:rPr lang="hu-HU" dirty="0" err="1" smtClean="0"/>
              <a:t>case</a:t>
            </a:r>
            <a:r>
              <a:rPr lang="hu-HU" dirty="0" smtClean="0"/>
              <a:t>, </a:t>
            </a:r>
            <a:r>
              <a:rPr lang="hu-HU" baseline="0" dirty="0" smtClean="0"/>
              <a:t>we </a:t>
            </a:r>
            <a:r>
              <a:rPr lang="hu-HU" baseline="0" dirty="0" err="1" smtClean="0"/>
              <a:t>want</a:t>
            </a:r>
            <a:r>
              <a:rPr lang="hu-HU" baseline="0" dirty="0" smtClean="0"/>
              <a:t> </a:t>
            </a:r>
            <a:r>
              <a:rPr lang="hu-HU" baseline="0" dirty="0" err="1" smtClean="0"/>
              <a:t>to</a:t>
            </a:r>
            <a:r>
              <a:rPr lang="hu-HU" baseline="0" dirty="0" smtClean="0"/>
              <a:t> </a:t>
            </a:r>
            <a:r>
              <a:rPr lang="hu-HU" baseline="0" dirty="0" err="1" smtClean="0"/>
              <a:t>compare</a:t>
            </a:r>
            <a:r>
              <a:rPr lang="hu-HU" baseline="0" dirty="0" smtClean="0"/>
              <a:t> </a:t>
            </a:r>
            <a:r>
              <a:rPr lang="hu-HU" baseline="0" dirty="0" err="1" smtClean="0"/>
              <a:t>two</a:t>
            </a:r>
            <a:r>
              <a:rPr lang="hu-HU" baseline="0" dirty="0" smtClean="0"/>
              <a:t> </a:t>
            </a:r>
            <a:r>
              <a:rPr lang="hu-HU" baseline="0" dirty="0" err="1" smtClean="0"/>
              <a:t>expected</a:t>
            </a:r>
            <a:r>
              <a:rPr lang="hu-HU" baseline="0" dirty="0" smtClean="0"/>
              <a:t> </a:t>
            </a:r>
            <a:r>
              <a:rPr lang="hu-HU" baseline="0" dirty="0" err="1" smtClean="0"/>
              <a:t>value</a:t>
            </a:r>
            <a:r>
              <a:rPr lang="hu-HU" baseline="0" dirty="0" smtClean="0"/>
              <a:t> </a:t>
            </a:r>
            <a:r>
              <a:rPr lang="hu-HU" baseline="0" dirty="0" err="1" smtClean="0"/>
              <a:t>with</a:t>
            </a:r>
            <a:r>
              <a:rPr lang="hu-HU" baseline="0" dirty="0" smtClean="0"/>
              <a:t> </a:t>
            </a:r>
            <a:r>
              <a:rPr lang="hu-HU" baseline="0" dirty="0" err="1" smtClean="0"/>
              <a:t>each</a:t>
            </a:r>
            <a:r>
              <a:rPr lang="hu-HU" baseline="0" dirty="0" smtClean="0"/>
              <a:t> </a:t>
            </a:r>
            <a:r>
              <a:rPr lang="hu-HU" baseline="0" dirty="0" err="1" smtClean="0"/>
              <a:t>other</a:t>
            </a:r>
            <a:r>
              <a:rPr lang="hu-HU" baseline="0" dirty="0" smtClean="0"/>
              <a:t>, </a:t>
            </a:r>
            <a:r>
              <a:rPr lang="hu-HU" baseline="0" dirty="0" err="1" smtClean="0"/>
              <a:t>which</a:t>
            </a:r>
            <a:r>
              <a:rPr lang="hu-HU" baseline="0" dirty="0" smtClean="0"/>
              <a:t> </a:t>
            </a:r>
            <a:r>
              <a:rPr lang="hu-HU" baseline="0" dirty="0" err="1" smtClean="0"/>
              <a:t>are</a:t>
            </a:r>
            <a:r>
              <a:rPr lang="hu-HU" baseline="0" dirty="0" smtClean="0"/>
              <a:t> </a:t>
            </a:r>
            <a:r>
              <a:rPr lang="hu-HU" baseline="0" dirty="0" err="1" smtClean="0"/>
              <a:t>selected</a:t>
            </a:r>
            <a:r>
              <a:rPr lang="hu-HU" baseline="0" dirty="0" smtClean="0"/>
              <a:t> </a:t>
            </a:r>
            <a:r>
              <a:rPr lang="hu-HU" baseline="0" dirty="0" err="1" smtClean="0"/>
              <a:t>from</a:t>
            </a:r>
            <a:r>
              <a:rPr lang="hu-HU" baseline="0" dirty="0" smtClean="0"/>
              <a:t> </a:t>
            </a:r>
            <a:r>
              <a:rPr lang="hu-HU" baseline="0" dirty="0" err="1" smtClean="0"/>
              <a:t>two</a:t>
            </a:r>
            <a:r>
              <a:rPr lang="hu-HU" baseline="0" dirty="0" smtClean="0"/>
              <a:t> </a:t>
            </a:r>
            <a:r>
              <a:rPr lang="hu-HU" baseline="0" dirty="0" err="1" smtClean="0"/>
              <a:t>population</a:t>
            </a:r>
            <a:r>
              <a:rPr lang="hu-HU" baseline="0" dirty="0" smtClean="0"/>
              <a:t>, </a:t>
            </a:r>
            <a:r>
              <a:rPr lang="hu-HU" baseline="0" dirty="0" err="1" smtClean="0"/>
              <a:t>based</a:t>
            </a:r>
            <a:r>
              <a:rPr lang="hu-HU" baseline="0" dirty="0" smtClean="0"/>
              <a:t> </a:t>
            </a:r>
            <a:r>
              <a:rPr lang="hu-HU" baseline="0" dirty="0" err="1" smtClean="0"/>
              <a:t>on</a:t>
            </a:r>
            <a:r>
              <a:rPr lang="hu-HU" baseline="0" dirty="0" smtClean="0"/>
              <a:t> </a:t>
            </a:r>
            <a:r>
              <a:rPr lang="hu-HU" baseline="0" dirty="0" err="1" smtClean="0"/>
              <a:t>paired</a:t>
            </a:r>
            <a:r>
              <a:rPr lang="hu-HU" baseline="0" dirty="0" smtClean="0"/>
              <a:t> </a:t>
            </a:r>
            <a:r>
              <a:rPr lang="hu-HU" baseline="0" dirty="0" err="1" smtClean="0"/>
              <a:t>sample</a:t>
            </a:r>
            <a:r>
              <a:rPr lang="hu-HU" baseline="0" dirty="0" smtClean="0"/>
              <a:t>. In </a:t>
            </a:r>
            <a:r>
              <a:rPr lang="hu-HU" baseline="0" dirty="0" err="1" smtClean="0"/>
              <a:t>both</a:t>
            </a:r>
            <a:r>
              <a:rPr lang="hu-HU" baseline="0" dirty="0" smtClean="0"/>
              <a:t> </a:t>
            </a:r>
            <a:r>
              <a:rPr lang="hu-HU" baseline="0" dirty="0" err="1" smtClean="0"/>
              <a:t>cases</a:t>
            </a:r>
            <a:r>
              <a:rPr lang="hu-HU" baseline="0" dirty="0" smtClean="0"/>
              <a:t>, </a:t>
            </a:r>
            <a:r>
              <a:rPr lang="hu-HU" baseline="0" dirty="0" err="1" smtClean="0"/>
              <a:t>the</a:t>
            </a:r>
            <a:r>
              <a:rPr lang="hu-HU" baseline="0" dirty="0" smtClean="0"/>
              <a:t> null </a:t>
            </a:r>
            <a:r>
              <a:rPr lang="hu-HU" baseline="0" dirty="0" err="1" smtClean="0"/>
              <a:t>hypothesis</a:t>
            </a:r>
            <a:r>
              <a:rPr lang="hu-HU" baseline="0" dirty="0" smtClean="0"/>
              <a:t> is </a:t>
            </a:r>
            <a:r>
              <a:rPr lang="hu-HU" baseline="0" dirty="0" err="1" smtClean="0"/>
              <a:t>that</a:t>
            </a:r>
            <a:r>
              <a:rPr lang="hu-HU" baseline="0" dirty="0" smtClean="0"/>
              <a:t> </a:t>
            </a:r>
            <a:r>
              <a:rPr lang="hu-HU" baseline="0" dirty="0" err="1" smtClean="0"/>
              <a:t>the</a:t>
            </a:r>
            <a:r>
              <a:rPr lang="hu-HU" baseline="0" dirty="0" smtClean="0"/>
              <a:t> </a:t>
            </a:r>
            <a:r>
              <a:rPr lang="hu-HU" baseline="0" dirty="0" err="1" smtClean="0"/>
              <a:t>two</a:t>
            </a:r>
            <a:r>
              <a:rPr lang="hu-HU" baseline="0" dirty="0" smtClean="0"/>
              <a:t> </a:t>
            </a:r>
            <a:r>
              <a:rPr lang="hu-HU" baseline="0" dirty="0" err="1" smtClean="0"/>
              <a:t>means</a:t>
            </a:r>
            <a:r>
              <a:rPr lang="hu-HU" baseline="0" dirty="0" smtClean="0"/>
              <a:t> </a:t>
            </a:r>
            <a:r>
              <a:rPr lang="hu-HU" baseline="0" dirty="0" err="1" smtClean="0"/>
              <a:t>are</a:t>
            </a:r>
            <a:r>
              <a:rPr lang="hu-HU" baseline="0" dirty="0" smtClean="0"/>
              <a:t> </a:t>
            </a:r>
            <a:r>
              <a:rPr lang="hu-HU" baseline="0" dirty="0" err="1" smtClean="0"/>
              <a:t>equal</a:t>
            </a:r>
            <a:r>
              <a:rPr lang="hu-HU" baseline="0" dirty="0" smtClean="0"/>
              <a:t>.</a:t>
            </a:r>
            <a:endParaRPr lang="hu-HU" dirty="0" smtClean="0"/>
          </a:p>
          <a:p>
            <a:endParaRPr lang="hu-HU" baseline="0" dirty="0" smtClean="0"/>
          </a:p>
          <a:p>
            <a:r>
              <a:rPr lang="hu-HU" baseline="0" dirty="0" smtClean="0"/>
              <a:t>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analysis</a:t>
            </a:r>
            <a:r>
              <a:rPr lang="hu-HU" baseline="0" dirty="0" smtClean="0"/>
              <a:t> of </a:t>
            </a:r>
            <a:r>
              <a:rPr lang="hu-HU" baseline="0" dirty="0" err="1" smtClean="0"/>
              <a:t>variance</a:t>
            </a:r>
            <a:r>
              <a:rPr lang="hu-HU" baseline="0" dirty="0" smtClean="0"/>
              <a:t>, </a:t>
            </a:r>
            <a:r>
              <a:rPr lang="hu-HU" baseline="0" dirty="0" err="1" smtClean="0"/>
              <a:t>which</a:t>
            </a:r>
            <a:r>
              <a:rPr lang="hu-HU" baseline="0" dirty="0" smtClean="0"/>
              <a:t> </a:t>
            </a:r>
            <a:r>
              <a:rPr lang="hu-HU" baseline="0" dirty="0" err="1" smtClean="0"/>
              <a:t>also</a:t>
            </a:r>
            <a:r>
              <a:rPr lang="hu-HU" baseline="0" dirty="0" smtClean="0"/>
              <a:t> </a:t>
            </a:r>
            <a:r>
              <a:rPr lang="hu-HU" baseline="0" dirty="0" err="1" smtClean="0"/>
              <a:t>called</a:t>
            </a:r>
            <a:r>
              <a:rPr lang="hu-HU" baseline="0" dirty="0" smtClean="0"/>
              <a:t> ANOVA, </a:t>
            </a:r>
            <a:r>
              <a:rPr lang="hu-HU" baseline="0" dirty="0" err="1" smtClean="0"/>
              <a:t>when</a:t>
            </a:r>
            <a:r>
              <a:rPr lang="hu-HU" baseline="0" dirty="0" smtClean="0"/>
              <a:t> we </a:t>
            </a:r>
            <a:r>
              <a:rPr lang="hu-HU" baseline="0" dirty="0" err="1" smtClean="0"/>
              <a:t>want</a:t>
            </a:r>
            <a:r>
              <a:rPr lang="hu-HU" baseline="0" dirty="0" smtClean="0"/>
              <a:t> </a:t>
            </a:r>
            <a:r>
              <a:rPr lang="hu-HU" baseline="0" dirty="0" err="1" smtClean="0"/>
              <a:t>to</a:t>
            </a:r>
            <a:r>
              <a:rPr lang="hu-HU" baseline="0" dirty="0" smtClean="0"/>
              <a:t> </a:t>
            </a:r>
            <a:r>
              <a:rPr lang="hu-HU" baseline="0" dirty="0" err="1" smtClean="0"/>
              <a:t>examine</a:t>
            </a:r>
            <a:r>
              <a:rPr lang="hu-HU" baseline="0" dirty="0" smtClean="0"/>
              <a:t> </a:t>
            </a:r>
            <a:r>
              <a:rPr lang="hu-HU" baseline="0" dirty="0" err="1" smtClean="0"/>
              <a:t>one</a:t>
            </a:r>
            <a:r>
              <a:rPr lang="hu-HU" baseline="0" dirty="0" smtClean="0"/>
              <a:t> </a:t>
            </a:r>
            <a:r>
              <a:rPr lang="hu-HU" baseline="0" dirty="0" err="1" smtClean="0"/>
              <a:t>variable</a:t>
            </a:r>
            <a:r>
              <a:rPr lang="hu-HU" baseline="0" dirty="0" smtClean="0"/>
              <a:t> in more </a:t>
            </a:r>
            <a:r>
              <a:rPr lang="hu-HU" baseline="0" dirty="0" err="1" smtClean="0"/>
              <a:t>than</a:t>
            </a:r>
            <a:r>
              <a:rPr lang="hu-HU" baseline="0" dirty="0" smtClean="0"/>
              <a:t> </a:t>
            </a:r>
            <a:r>
              <a:rPr lang="hu-HU" baseline="0" dirty="0" err="1" smtClean="0"/>
              <a:t>two</a:t>
            </a:r>
            <a:r>
              <a:rPr lang="hu-HU" baseline="0" dirty="0" smtClean="0"/>
              <a:t> </a:t>
            </a:r>
            <a:r>
              <a:rPr lang="hu-HU" baseline="0" dirty="0" err="1" smtClean="0"/>
              <a:t>groups</a:t>
            </a:r>
            <a:r>
              <a:rPr lang="hu-HU" baseline="0" dirty="0" smtClean="0"/>
              <a:t>.. In </a:t>
            </a:r>
            <a:r>
              <a:rPr lang="hu-HU" baseline="0" dirty="0" err="1" smtClean="0"/>
              <a:t>this</a:t>
            </a:r>
            <a:r>
              <a:rPr lang="hu-HU" baseline="0" dirty="0" smtClean="0"/>
              <a:t> </a:t>
            </a:r>
            <a:r>
              <a:rPr lang="hu-HU" baseline="0" dirty="0" err="1" smtClean="0"/>
              <a:t>case</a:t>
            </a:r>
            <a:r>
              <a:rPr lang="hu-HU" baseline="0" dirty="0" smtClean="0"/>
              <a:t>, </a:t>
            </a:r>
            <a:r>
              <a:rPr lang="hu-HU" baseline="0" dirty="0" err="1" smtClean="0"/>
              <a:t>if</a:t>
            </a:r>
            <a:r>
              <a:rPr lang="hu-HU" baseline="0" dirty="0" smtClean="0"/>
              <a:t> we </a:t>
            </a:r>
            <a:r>
              <a:rPr lang="hu-HU" baseline="0" dirty="0" err="1" smtClean="0"/>
              <a:t>would</a:t>
            </a:r>
            <a:r>
              <a:rPr lang="hu-HU" baseline="0" dirty="0" smtClean="0"/>
              <a:t> </a:t>
            </a:r>
            <a:r>
              <a:rPr lang="hu-HU" baseline="0" dirty="0" err="1" smtClean="0"/>
              <a:t>compare</a:t>
            </a:r>
            <a:r>
              <a:rPr lang="hu-HU" baseline="0" dirty="0" smtClean="0"/>
              <a:t> </a:t>
            </a:r>
            <a:r>
              <a:rPr lang="hu-HU" baseline="0" dirty="0" err="1" smtClean="0"/>
              <a:t>the</a:t>
            </a:r>
            <a:r>
              <a:rPr lang="hu-HU" baseline="0" dirty="0" smtClean="0"/>
              <a:t> </a:t>
            </a:r>
            <a:r>
              <a:rPr lang="hu-HU" baseline="0" dirty="0" err="1" smtClean="0"/>
              <a:t>groups</a:t>
            </a:r>
            <a:r>
              <a:rPr lang="hu-HU" baseline="0" dirty="0" smtClean="0"/>
              <a:t> </a:t>
            </a:r>
            <a:r>
              <a:rPr lang="hu-HU" baseline="0" dirty="0" err="1" smtClean="0"/>
              <a:t>separately</a:t>
            </a:r>
            <a:r>
              <a:rPr lang="hu-HU" baseline="0" dirty="0" smtClean="0"/>
              <a:t>, in </a:t>
            </a:r>
            <a:r>
              <a:rPr lang="hu-HU" baseline="0" dirty="0" err="1" smtClean="0"/>
              <a:t>pairs</a:t>
            </a:r>
            <a:r>
              <a:rPr lang="hu-HU" baseline="0" dirty="0" smtClean="0"/>
              <a:t>, </a:t>
            </a:r>
            <a:r>
              <a:rPr lang="hu-HU" baseline="0" dirty="0" err="1" smtClean="0"/>
              <a:t>the</a:t>
            </a:r>
            <a:r>
              <a:rPr lang="hu-HU" baseline="0" dirty="0" smtClean="0"/>
              <a:t> </a:t>
            </a:r>
            <a:r>
              <a:rPr lang="hu-HU" baseline="0" dirty="0" err="1" smtClean="0"/>
              <a:t>chance</a:t>
            </a:r>
            <a:r>
              <a:rPr lang="hu-HU" baseline="0" dirty="0" smtClean="0"/>
              <a:t> of </a:t>
            </a:r>
            <a:r>
              <a:rPr lang="hu-HU" baseline="0" dirty="0" err="1" smtClean="0"/>
              <a:t>type</a:t>
            </a:r>
            <a:r>
              <a:rPr lang="hu-HU" baseline="0" dirty="0" smtClean="0"/>
              <a:t> I </a:t>
            </a:r>
            <a:r>
              <a:rPr lang="hu-HU" baseline="0" dirty="0" err="1" smtClean="0"/>
              <a:t>error</a:t>
            </a:r>
            <a:r>
              <a:rPr lang="hu-HU" baseline="0" dirty="0" smtClean="0"/>
              <a:t> </a:t>
            </a:r>
            <a:r>
              <a:rPr lang="hu-HU" baseline="0" dirty="0" err="1" smtClean="0"/>
              <a:t>would</a:t>
            </a:r>
            <a:r>
              <a:rPr lang="hu-HU" baseline="0" dirty="0" smtClean="0"/>
              <a:t> </a:t>
            </a:r>
            <a:r>
              <a:rPr lang="hu-HU" baseline="0" dirty="0" err="1" smtClean="0"/>
              <a:t>extreamly</a:t>
            </a:r>
            <a:r>
              <a:rPr lang="hu-HU" baseline="0" dirty="0" smtClean="0"/>
              <a:t> </a:t>
            </a:r>
            <a:r>
              <a:rPr lang="hu-HU" baseline="0" dirty="0" err="1" smtClean="0"/>
              <a:t>increase</a:t>
            </a:r>
            <a:r>
              <a:rPr lang="hu-HU" baseline="0" dirty="0" smtClean="0"/>
              <a:t>. </a:t>
            </a:r>
            <a:r>
              <a:rPr lang="hu-HU" baseline="0" dirty="0" err="1" smtClean="0"/>
              <a:t>That</a:t>
            </a:r>
            <a:r>
              <a:rPr lang="hu-HU" baseline="0" dirty="0" smtClean="0"/>
              <a:t> is </a:t>
            </a:r>
            <a:r>
              <a:rPr lang="hu-HU" baseline="0" dirty="0" err="1" smtClean="0"/>
              <a:t>why</a:t>
            </a:r>
            <a:r>
              <a:rPr lang="hu-HU" baseline="0" dirty="0" smtClean="0"/>
              <a:t>, in </a:t>
            </a:r>
            <a:r>
              <a:rPr lang="hu-HU" baseline="0" dirty="0" err="1" smtClean="0"/>
              <a:t>this</a:t>
            </a:r>
            <a:r>
              <a:rPr lang="hu-HU" baseline="0" dirty="0" smtClean="0"/>
              <a:t> </a:t>
            </a:r>
            <a:r>
              <a:rPr lang="hu-HU" baseline="0" dirty="0" err="1" smtClean="0"/>
              <a:t>case</a:t>
            </a:r>
            <a:r>
              <a:rPr lang="hu-HU" baseline="0" dirty="0" smtClean="0"/>
              <a:t> we </a:t>
            </a:r>
            <a:r>
              <a:rPr lang="hu-HU" baseline="0" dirty="0" err="1" smtClean="0"/>
              <a:t>usualy</a:t>
            </a:r>
            <a:r>
              <a:rPr lang="hu-HU" baseline="0" dirty="0" smtClean="0"/>
              <a:t> </a:t>
            </a:r>
            <a:r>
              <a:rPr lang="hu-HU" baseline="0" dirty="0" err="1" smtClean="0"/>
              <a:t>use</a:t>
            </a:r>
            <a:r>
              <a:rPr lang="hu-HU" baseline="0" dirty="0" smtClean="0"/>
              <a:t> </a:t>
            </a:r>
            <a:r>
              <a:rPr lang="hu-HU" baseline="0" dirty="0" err="1" smtClean="0"/>
              <a:t>the</a:t>
            </a:r>
            <a:r>
              <a:rPr lang="hu-HU" baseline="0" dirty="0" smtClean="0"/>
              <a:t> ANOVA. </a:t>
            </a:r>
            <a:r>
              <a:rPr lang="hu-HU" baseline="0" dirty="0" err="1" smtClean="0"/>
              <a:t>If</a:t>
            </a:r>
            <a:r>
              <a:rPr lang="hu-HU" baseline="0" dirty="0" smtClean="0"/>
              <a:t> </a:t>
            </a:r>
            <a:r>
              <a:rPr lang="hu-HU" baseline="0" dirty="0" err="1" smtClean="0"/>
              <a:t>the</a:t>
            </a:r>
            <a:r>
              <a:rPr lang="hu-HU" baseline="0" dirty="0" smtClean="0"/>
              <a:t> </a:t>
            </a:r>
            <a:r>
              <a:rPr lang="hu-HU" baseline="0" dirty="0" err="1" smtClean="0"/>
              <a:t>result</a:t>
            </a:r>
            <a:r>
              <a:rPr lang="hu-HU" baseline="0" dirty="0" smtClean="0"/>
              <a:t> of ANOVA is </a:t>
            </a:r>
            <a:r>
              <a:rPr lang="hu-HU" baseline="0" dirty="0" err="1" smtClean="0"/>
              <a:t>significant</a:t>
            </a:r>
            <a:r>
              <a:rPr lang="hu-HU" baseline="0" dirty="0" smtClean="0"/>
              <a:t>, </a:t>
            </a:r>
            <a:r>
              <a:rPr lang="hu-HU" baseline="0" dirty="0" err="1" smtClean="0"/>
              <a:t>only</a:t>
            </a:r>
            <a:r>
              <a:rPr lang="hu-HU" baseline="0" dirty="0" smtClean="0"/>
              <a:t> </a:t>
            </a:r>
            <a:r>
              <a:rPr lang="hu-HU" baseline="0" dirty="0" err="1" smtClean="0"/>
              <a:t>one</a:t>
            </a:r>
            <a:r>
              <a:rPr lang="hu-HU" baseline="0" dirty="0" smtClean="0"/>
              <a:t> </a:t>
            </a:r>
            <a:r>
              <a:rPr lang="hu-HU" baseline="0" dirty="0" err="1" smtClean="0"/>
              <a:t>question</a:t>
            </a:r>
            <a:r>
              <a:rPr lang="hu-HU" baseline="0" dirty="0" smtClean="0"/>
              <a:t> </a:t>
            </a:r>
            <a:r>
              <a:rPr lang="hu-HU" baseline="0" dirty="0" err="1" smtClean="0"/>
              <a:t>remains</a:t>
            </a:r>
            <a:r>
              <a:rPr lang="hu-HU" baseline="0" dirty="0" smtClean="0"/>
              <a:t>: </a:t>
            </a:r>
            <a:r>
              <a:rPr lang="hu-HU" baseline="0" dirty="0" err="1" smtClean="0"/>
              <a:t>where</a:t>
            </a:r>
            <a:r>
              <a:rPr lang="hu-HU" baseline="0" dirty="0" smtClean="0"/>
              <a:t> is </a:t>
            </a:r>
            <a:r>
              <a:rPr lang="hu-HU" baseline="0" dirty="0" err="1" smtClean="0"/>
              <a:t>the</a:t>
            </a:r>
            <a:r>
              <a:rPr lang="hu-HU" baseline="0" dirty="0" smtClean="0"/>
              <a:t> </a:t>
            </a:r>
            <a:r>
              <a:rPr lang="hu-HU" baseline="0" dirty="0" err="1" smtClean="0"/>
              <a:t>significant</a:t>
            </a:r>
            <a:r>
              <a:rPr lang="hu-HU" baseline="0" dirty="0" smtClean="0"/>
              <a:t> </a:t>
            </a:r>
            <a:r>
              <a:rPr lang="hu-HU" baseline="0" dirty="0" err="1" smtClean="0"/>
              <a:t>difference</a:t>
            </a:r>
            <a:r>
              <a:rPr lang="hu-HU" baseline="0" dirty="0" smtClean="0"/>
              <a:t> </a:t>
            </a:r>
            <a:r>
              <a:rPr lang="hu-HU" baseline="0" dirty="0" err="1" smtClean="0"/>
              <a:t>exactly</a:t>
            </a:r>
            <a:r>
              <a:rPr lang="hu-HU" baseline="0" dirty="0" smtClean="0"/>
              <a:t>. </a:t>
            </a:r>
            <a:r>
              <a:rPr lang="hu-HU" baseline="0" dirty="0" err="1" smtClean="0"/>
              <a:t>For</a:t>
            </a:r>
            <a:r>
              <a:rPr lang="hu-HU" baseline="0" dirty="0" smtClean="0"/>
              <a:t> </a:t>
            </a:r>
            <a:r>
              <a:rPr lang="hu-HU" baseline="0" dirty="0" err="1" smtClean="0"/>
              <a:t>that</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post hoc </a:t>
            </a:r>
            <a:r>
              <a:rPr lang="hu-HU" baseline="0" dirty="0" err="1" smtClean="0"/>
              <a:t>tests</a:t>
            </a:r>
            <a:r>
              <a:rPr lang="hu-HU" baseline="0" dirty="0" smtClean="0"/>
              <a:t> </a:t>
            </a:r>
            <a:r>
              <a:rPr lang="hu-HU" baseline="0" dirty="0" err="1" smtClean="0"/>
              <a:t>to</a:t>
            </a:r>
            <a:r>
              <a:rPr lang="hu-HU" baseline="0" dirty="0" smtClean="0"/>
              <a:t> </a:t>
            </a:r>
            <a:r>
              <a:rPr lang="hu-HU" baseline="0" dirty="0" err="1" smtClean="0"/>
              <a:t>compare</a:t>
            </a:r>
            <a:r>
              <a:rPr lang="hu-HU" baseline="0" dirty="0" smtClean="0"/>
              <a:t> </a:t>
            </a:r>
            <a:r>
              <a:rPr lang="hu-HU" baseline="0" dirty="0" err="1" smtClean="0"/>
              <a:t>them</a:t>
            </a:r>
            <a:r>
              <a:rPr lang="hu-HU" baseline="0" dirty="0" smtClean="0"/>
              <a:t> </a:t>
            </a:r>
            <a:r>
              <a:rPr lang="hu-HU" baseline="0" dirty="0" err="1" smtClean="0"/>
              <a:t>to</a:t>
            </a:r>
            <a:r>
              <a:rPr lang="hu-HU" baseline="0" dirty="0" smtClean="0"/>
              <a:t> </a:t>
            </a:r>
            <a:r>
              <a:rPr lang="hu-HU" baseline="0" dirty="0" err="1" smtClean="0"/>
              <a:t>each</a:t>
            </a:r>
            <a:r>
              <a:rPr lang="hu-HU" baseline="0" dirty="0" smtClean="0"/>
              <a:t> </a:t>
            </a:r>
            <a:r>
              <a:rPr lang="hu-HU" baseline="0" dirty="0" err="1" smtClean="0"/>
              <a:t>other</a:t>
            </a:r>
            <a:r>
              <a:rPr lang="hu-HU" baseline="0" dirty="0" smtClean="0"/>
              <a:t>, </a:t>
            </a:r>
            <a:r>
              <a:rPr lang="hu-HU" baseline="0" dirty="0" err="1" smtClean="0"/>
              <a:t>but</a:t>
            </a:r>
            <a:r>
              <a:rPr lang="hu-HU" baseline="0" dirty="0" smtClean="0"/>
              <a:t> </a:t>
            </a:r>
            <a:r>
              <a:rPr lang="hu-HU" baseline="0" dirty="0" err="1" smtClean="0"/>
              <a:t>with</a:t>
            </a:r>
            <a:r>
              <a:rPr lang="hu-HU" baseline="0" dirty="0" smtClean="0"/>
              <a:t> </a:t>
            </a:r>
            <a:r>
              <a:rPr lang="hu-HU" baseline="0" dirty="0" err="1" smtClean="0"/>
              <a:t>using</a:t>
            </a:r>
            <a:r>
              <a:rPr lang="hu-HU" baseline="0" dirty="0" smtClean="0"/>
              <a:t> </a:t>
            </a:r>
            <a:r>
              <a:rPr lang="hu-HU" baseline="0" dirty="0" err="1" smtClean="0"/>
              <a:t>some</a:t>
            </a:r>
            <a:r>
              <a:rPr lang="hu-HU" baseline="0" dirty="0" smtClean="0"/>
              <a:t> </a:t>
            </a:r>
            <a:r>
              <a:rPr lang="hu-HU" baseline="0" dirty="0" err="1" smtClean="0"/>
              <a:t>kind</a:t>
            </a:r>
            <a:r>
              <a:rPr lang="hu-HU" baseline="0" dirty="0" smtClean="0"/>
              <a:t> of </a:t>
            </a:r>
            <a:r>
              <a:rPr lang="hu-HU" baseline="0" dirty="0" err="1" smtClean="0"/>
              <a:t>correction</a:t>
            </a:r>
            <a:r>
              <a:rPr lang="hu-HU" baseline="0" dirty="0" smtClean="0"/>
              <a:t>. The </a:t>
            </a:r>
            <a:r>
              <a:rPr lang="hu-HU" baseline="0" dirty="0" err="1" smtClean="0"/>
              <a:t>type</a:t>
            </a:r>
            <a:r>
              <a:rPr lang="hu-HU" baseline="0" dirty="0" smtClean="0"/>
              <a:t> of </a:t>
            </a:r>
            <a:r>
              <a:rPr lang="hu-HU" baseline="0" dirty="0" err="1" smtClean="0"/>
              <a:t>the</a:t>
            </a:r>
            <a:r>
              <a:rPr lang="hu-HU" baseline="0" dirty="0" smtClean="0"/>
              <a:t> post hoc test </a:t>
            </a:r>
            <a:r>
              <a:rPr lang="hu-HU" baseline="0" dirty="0" err="1" smtClean="0"/>
              <a:t>depends</a:t>
            </a:r>
            <a:r>
              <a:rPr lang="hu-HU" baseline="0" dirty="0" smtClean="0"/>
              <a:t> </a:t>
            </a:r>
            <a:r>
              <a:rPr lang="hu-HU" baseline="0" dirty="0" err="1" smtClean="0"/>
              <a:t>on</a:t>
            </a:r>
            <a:r>
              <a:rPr lang="hu-HU" baseline="0" dirty="0" smtClean="0"/>
              <a:t> a </a:t>
            </a:r>
            <a:r>
              <a:rPr lang="hu-HU" baseline="0" dirty="0" err="1" smtClean="0"/>
              <a:t>lot</a:t>
            </a:r>
            <a:r>
              <a:rPr lang="hu-HU" baseline="0" dirty="0" smtClean="0"/>
              <a:t> of </a:t>
            </a:r>
            <a:r>
              <a:rPr lang="hu-HU" baseline="0" dirty="0" err="1" smtClean="0"/>
              <a:t>things</a:t>
            </a:r>
            <a:r>
              <a:rPr lang="hu-HU" baseline="0" dirty="0" smtClean="0"/>
              <a:t>, </a:t>
            </a:r>
            <a:r>
              <a:rPr lang="hu-HU" baseline="0" dirty="0" err="1" smtClean="0"/>
              <a:t>every</a:t>
            </a:r>
            <a:r>
              <a:rPr lang="hu-HU" baseline="0" dirty="0" smtClean="0"/>
              <a:t> test </a:t>
            </a:r>
            <a:r>
              <a:rPr lang="hu-HU" baseline="0" dirty="0" err="1" smtClean="0"/>
              <a:t>have</a:t>
            </a:r>
            <a:r>
              <a:rPr lang="hu-HU" baseline="0" dirty="0" smtClean="0"/>
              <a:t> </a:t>
            </a:r>
            <a:r>
              <a:rPr lang="hu-HU" baseline="0" dirty="0" err="1" smtClean="0"/>
              <a:t>some</a:t>
            </a:r>
            <a:r>
              <a:rPr lang="hu-HU" baseline="0" dirty="0" smtClean="0"/>
              <a:t> </a:t>
            </a:r>
            <a:r>
              <a:rPr lang="hu-HU" baseline="0" dirty="0" err="1" smtClean="0"/>
              <a:t>adventiges</a:t>
            </a:r>
            <a:r>
              <a:rPr lang="hu-HU" baseline="0" dirty="0" smtClean="0"/>
              <a:t>, and </a:t>
            </a:r>
            <a:r>
              <a:rPr lang="hu-HU" baseline="0" dirty="0" err="1" smtClean="0"/>
              <a:t>disadvantiges</a:t>
            </a:r>
            <a:r>
              <a:rPr lang="hu-HU" baseline="0" dirty="0" smtClean="0"/>
              <a:t> </a:t>
            </a:r>
            <a:r>
              <a:rPr lang="hu-HU" baseline="0" dirty="0" err="1" smtClean="0"/>
              <a:t>as</a:t>
            </a:r>
            <a:r>
              <a:rPr lang="hu-HU" baseline="0" dirty="0" smtClean="0"/>
              <a:t> </a:t>
            </a:r>
            <a:r>
              <a:rPr lang="hu-HU" baseline="0" dirty="0" err="1" smtClean="0"/>
              <a:t>well</a:t>
            </a:r>
            <a:r>
              <a:rPr lang="hu-HU" baseline="0" dirty="0" smtClean="0"/>
              <a:t>. Post hoc test </a:t>
            </a:r>
            <a:r>
              <a:rPr lang="hu-HU" baseline="0" dirty="0" err="1" smtClean="0"/>
              <a:t>can</a:t>
            </a:r>
            <a:r>
              <a:rPr lang="hu-HU" baseline="0" dirty="0" smtClean="0"/>
              <a:t> be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the</a:t>
            </a:r>
            <a:r>
              <a:rPr lang="hu-HU" baseline="0" dirty="0" smtClean="0"/>
              <a:t> </a:t>
            </a:r>
            <a:r>
              <a:rPr lang="hu-HU" baseline="0" dirty="0" err="1" smtClean="0"/>
              <a:t>Dunnet</a:t>
            </a:r>
            <a:r>
              <a:rPr lang="hu-HU" baseline="0" dirty="0" smtClean="0"/>
              <a:t> test, </a:t>
            </a:r>
            <a:r>
              <a:rPr lang="hu-HU" baseline="0" dirty="0" err="1" smtClean="0"/>
              <a:t>or</a:t>
            </a:r>
            <a:r>
              <a:rPr lang="hu-HU" baseline="0" dirty="0" smtClean="0"/>
              <a:t> </a:t>
            </a:r>
            <a:r>
              <a:rPr lang="hu-HU" baseline="0" dirty="0" err="1" smtClean="0"/>
              <a:t>Tukey</a:t>
            </a:r>
            <a:r>
              <a:rPr lang="hu-HU" baseline="0" dirty="0" smtClean="0"/>
              <a:t>-test.</a:t>
            </a:r>
          </a:p>
          <a:p>
            <a:endParaRPr lang="hu-HU" dirty="0" smtClean="0"/>
          </a:p>
          <a:p>
            <a:r>
              <a:rPr lang="hu-HU" dirty="0" err="1" smtClean="0"/>
              <a:t>If</a:t>
            </a:r>
            <a:r>
              <a:rPr lang="hu-HU" dirty="0" smtClean="0"/>
              <a:t> </a:t>
            </a:r>
            <a:r>
              <a:rPr lang="hu-HU" dirty="0" err="1" smtClean="0"/>
              <a:t>the</a:t>
            </a:r>
            <a:r>
              <a:rPr lang="hu-HU" dirty="0" smtClean="0"/>
              <a:t> </a:t>
            </a:r>
            <a:r>
              <a:rPr lang="hu-HU" dirty="0" err="1" smtClean="0"/>
              <a:t>distribution</a:t>
            </a:r>
            <a:r>
              <a:rPr lang="hu-HU" dirty="0" smtClean="0"/>
              <a:t> of </a:t>
            </a:r>
            <a:r>
              <a:rPr lang="hu-HU" dirty="0" err="1" smtClean="0"/>
              <a:t>our</a:t>
            </a:r>
            <a:r>
              <a:rPr lang="hu-HU" baseline="0" dirty="0" smtClean="0"/>
              <a:t> </a:t>
            </a:r>
            <a:r>
              <a:rPr lang="hu-HU" baseline="0" dirty="0" err="1" smtClean="0"/>
              <a:t>data</a:t>
            </a:r>
            <a:r>
              <a:rPr lang="hu-HU" baseline="0" dirty="0" smtClean="0"/>
              <a:t> is </a:t>
            </a:r>
            <a:r>
              <a:rPr lang="hu-HU" baseline="0" dirty="0" err="1" smtClean="0"/>
              <a:t>not</a:t>
            </a:r>
            <a:r>
              <a:rPr lang="hu-HU" baseline="0" dirty="0" smtClean="0"/>
              <a:t> </a:t>
            </a:r>
            <a:r>
              <a:rPr lang="hu-HU" baseline="0" dirty="0" err="1" smtClean="0"/>
              <a:t>normal</a:t>
            </a:r>
            <a:r>
              <a:rPr lang="hu-HU" dirty="0" smtClean="0"/>
              <a:t>, </a:t>
            </a:r>
            <a:r>
              <a:rPr lang="hu-HU" dirty="0" err="1" smtClean="0"/>
              <a:t>than</a:t>
            </a:r>
            <a:r>
              <a:rPr lang="hu-HU" dirty="0" smtClean="0"/>
              <a:t> we </a:t>
            </a:r>
            <a:r>
              <a:rPr lang="hu-HU" dirty="0" err="1" smtClean="0"/>
              <a:t>can</a:t>
            </a:r>
            <a:r>
              <a:rPr lang="hu-HU" dirty="0" smtClean="0"/>
              <a:t> </a:t>
            </a:r>
            <a:r>
              <a:rPr lang="hu-HU" dirty="0" err="1" smtClean="0"/>
              <a:t>use</a:t>
            </a:r>
            <a:r>
              <a:rPr lang="hu-HU" dirty="0" smtClean="0"/>
              <a:t> </a:t>
            </a:r>
            <a:r>
              <a:rPr lang="hu-HU" dirty="0" err="1" smtClean="0"/>
              <a:t>some</a:t>
            </a:r>
            <a:r>
              <a:rPr lang="hu-HU" dirty="0" smtClean="0"/>
              <a:t> </a:t>
            </a:r>
            <a:r>
              <a:rPr lang="hu-HU" dirty="0" err="1" smtClean="0"/>
              <a:t>alternative</a:t>
            </a:r>
            <a:r>
              <a:rPr lang="hu-HU" dirty="0" smtClean="0"/>
              <a:t> </a:t>
            </a:r>
            <a:r>
              <a:rPr lang="hu-HU" dirty="0" err="1" smtClean="0"/>
              <a:t>methodes</a:t>
            </a:r>
            <a:r>
              <a:rPr lang="hu-HU" dirty="0" smtClean="0"/>
              <a:t>.</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the</a:t>
            </a:r>
            <a:r>
              <a:rPr lang="hu-HU" baseline="0" dirty="0" smtClean="0"/>
              <a:t> </a:t>
            </a:r>
            <a:r>
              <a:rPr lang="hu-HU" baseline="0" dirty="0" err="1" smtClean="0"/>
              <a:t>mann-whitney</a:t>
            </a:r>
            <a:r>
              <a:rPr lang="hu-HU" baseline="0" dirty="0" smtClean="0"/>
              <a:t> test, </a:t>
            </a:r>
            <a:r>
              <a:rPr lang="hu-HU" baseline="0" dirty="0" err="1" smtClean="0"/>
              <a:t>which</a:t>
            </a:r>
            <a:r>
              <a:rPr lang="en-US" dirty="0" smtClean="0"/>
              <a:t> is a nonparametric test of the null hypothesis that it is equally likely that a randomly selected value from one sample will be less than or greater than a randomly selected value from a second sample. The Mann-Whitney test is an alternative for the </a:t>
            </a:r>
            <a:r>
              <a:rPr lang="en-US" dirty="0" err="1" smtClean="0"/>
              <a:t>independen</a:t>
            </a:r>
            <a:r>
              <a:rPr lang="hu-HU" dirty="0" smtClean="0"/>
              <a:t>t</a:t>
            </a:r>
            <a:r>
              <a:rPr lang="en-US" dirty="0" smtClean="0"/>
              <a:t> samples t-test when the assumptions required by the latter aren't met by the data</a:t>
            </a:r>
            <a:r>
              <a:rPr lang="hu-HU" dirty="0" smtClean="0"/>
              <a:t> and we </a:t>
            </a:r>
            <a:r>
              <a:rPr lang="hu-HU" dirty="0" err="1" smtClean="0"/>
              <a:t>have</a:t>
            </a:r>
            <a:r>
              <a:rPr lang="hu-HU" dirty="0" smtClean="0"/>
              <a:t> </a:t>
            </a:r>
            <a:r>
              <a:rPr lang="hu-HU" dirty="0" err="1" smtClean="0"/>
              <a:t>two</a:t>
            </a:r>
            <a:r>
              <a:rPr lang="hu-HU" dirty="0" smtClean="0"/>
              <a:t> </a:t>
            </a:r>
            <a:r>
              <a:rPr lang="hu-HU" dirty="0" err="1" smtClean="0"/>
              <a:t>groups</a:t>
            </a:r>
            <a:r>
              <a:rPr lang="hu-HU" dirty="0" smtClean="0"/>
              <a:t>.</a:t>
            </a:r>
            <a:r>
              <a:rPr lang="hu-HU" baseline="0" dirty="0" smtClean="0"/>
              <a:t> </a:t>
            </a:r>
            <a:r>
              <a:rPr lang="hu-HU" baseline="0" dirty="0" err="1" smtClean="0"/>
              <a:t>If</a:t>
            </a:r>
            <a:r>
              <a:rPr lang="hu-HU" baseline="0" dirty="0" smtClean="0"/>
              <a:t> we </a:t>
            </a:r>
            <a:r>
              <a:rPr lang="hu-HU" baseline="0" dirty="0" err="1" smtClean="0"/>
              <a:t>have</a:t>
            </a:r>
            <a:r>
              <a:rPr lang="hu-HU" baseline="0" dirty="0" smtClean="0"/>
              <a:t> more </a:t>
            </a:r>
            <a:r>
              <a:rPr lang="hu-HU" baseline="0" dirty="0" err="1" smtClean="0"/>
              <a:t>than</a:t>
            </a:r>
            <a:r>
              <a:rPr lang="hu-HU" baseline="0" dirty="0" smtClean="0"/>
              <a:t> 2 </a:t>
            </a:r>
            <a:r>
              <a:rPr lang="hu-HU" baseline="0" dirty="0" err="1" smtClean="0"/>
              <a:t>groups</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Kruskal</a:t>
            </a:r>
            <a:r>
              <a:rPr lang="hu-HU" baseline="0" dirty="0" smtClean="0"/>
              <a:t>-Wallis test.</a:t>
            </a:r>
          </a:p>
          <a:p>
            <a:r>
              <a:rPr lang="hu-HU" baseline="0" dirty="0" err="1" smtClean="0"/>
              <a:t>When</a:t>
            </a:r>
            <a:r>
              <a:rPr lang="hu-HU" baseline="0" dirty="0" smtClean="0"/>
              <a:t> we </a:t>
            </a:r>
            <a:r>
              <a:rPr lang="hu-HU" baseline="0" dirty="0" err="1" smtClean="0"/>
              <a:t>have</a:t>
            </a:r>
            <a:r>
              <a:rPr lang="hu-HU" baseline="0" dirty="0" smtClean="0"/>
              <a:t> </a:t>
            </a:r>
            <a:r>
              <a:rPr lang="hu-HU" baseline="0" dirty="0" err="1" smtClean="0"/>
              <a:t>two</a:t>
            </a:r>
            <a:r>
              <a:rPr lang="hu-HU" baseline="0" dirty="0" smtClean="0"/>
              <a:t> </a:t>
            </a:r>
            <a:r>
              <a:rPr lang="hu-HU" baseline="0" dirty="0" err="1" smtClean="0"/>
              <a:t>groups</a:t>
            </a:r>
            <a:r>
              <a:rPr lang="hu-HU" baseline="0" dirty="0" smtClean="0"/>
              <a:t> </a:t>
            </a:r>
            <a:r>
              <a:rPr lang="hu-HU" baseline="0" dirty="0" err="1" smtClean="0"/>
              <a:t>with</a:t>
            </a:r>
            <a:r>
              <a:rPr lang="hu-HU" baseline="0" dirty="0" smtClean="0"/>
              <a:t> </a:t>
            </a:r>
            <a:r>
              <a:rPr lang="hu-HU" baseline="0" dirty="0" err="1" smtClean="0"/>
              <a:t>dependent</a:t>
            </a:r>
            <a:r>
              <a:rPr lang="hu-HU" baseline="0" dirty="0" smtClean="0"/>
              <a:t> </a:t>
            </a:r>
            <a:r>
              <a:rPr lang="hu-HU" baseline="0" dirty="0" err="1" smtClean="0"/>
              <a:t>samples</a:t>
            </a:r>
            <a:r>
              <a:rPr lang="hu-HU" baseline="0" dirty="0" smtClean="0"/>
              <a:t> </a:t>
            </a:r>
            <a:r>
              <a:rPr lang="hu-HU" baseline="0" dirty="0" err="1" smtClean="0"/>
              <a:t>without</a:t>
            </a:r>
            <a:r>
              <a:rPr lang="hu-HU" baseline="0" dirty="0" smtClean="0"/>
              <a:t> </a:t>
            </a:r>
            <a:r>
              <a:rPr lang="hu-HU" baseline="0" dirty="0" err="1" smtClean="0"/>
              <a:t>normal</a:t>
            </a:r>
            <a:r>
              <a:rPr lang="hu-HU" baseline="0" dirty="0" smtClean="0"/>
              <a:t> </a:t>
            </a:r>
            <a:r>
              <a:rPr lang="hu-HU" baseline="0" dirty="0" err="1" smtClean="0"/>
              <a:t>distribution</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Wilcoxon</a:t>
            </a:r>
            <a:r>
              <a:rPr lang="hu-HU" baseline="0" dirty="0" smtClean="0"/>
              <a:t> test. It is an </a:t>
            </a:r>
            <a:r>
              <a:rPr lang="hu-HU" baseline="0" dirty="0" err="1" smtClean="0"/>
              <a:t>alternative</a:t>
            </a:r>
            <a:r>
              <a:rPr lang="hu-HU" baseline="0" dirty="0" smtClean="0"/>
              <a:t> </a:t>
            </a:r>
            <a:r>
              <a:rPr lang="hu-HU" baseline="0" dirty="0" err="1" smtClean="0"/>
              <a:t>for</a:t>
            </a:r>
            <a:r>
              <a:rPr lang="hu-HU" baseline="0" dirty="0" smtClean="0"/>
              <a:t> </a:t>
            </a:r>
            <a:r>
              <a:rPr lang="hu-HU" baseline="0" dirty="0" err="1" smtClean="0"/>
              <a:t>paired</a:t>
            </a:r>
            <a:r>
              <a:rPr lang="hu-HU" baseline="0" dirty="0" smtClean="0"/>
              <a:t> t-test.</a:t>
            </a:r>
          </a:p>
          <a:p>
            <a:endParaRPr lang="hu-HU" baseline="0" dirty="0" smtClean="0"/>
          </a:p>
          <a:p>
            <a:endParaRPr lang="hu-HU" baseline="0" dirty="0" smtClean="0"/>
          </a:p>
        </p:txBody>
      </p:sp>
      <p:sp>
        <p:nvSpPr>
          <p:cNvPr id="4" name="Dia számának helye 3"/>
          <p:cNvSpPr>
            <a:spLocks noGrp="1"/>
          </p:cNvSpPr>
          <p:nvPr>
            <p:ph type="sldNum" sz="quarter" idx="10"/>
          </p:nvPr>
        </p:nvSpPr>
        <p:spPr/>
        <p:txBody>
          <a:bodyPr/>
          <a:lstStyle/>
          <a:p>
            <a:fld id="{E9B84B07-6E59-4001-9172-9E6E5AD0DF5A}" type="slidenum">
              <a:rPr lang="hu-HU" smtClean="0"/>
              <a:t>65</a:t>
            </a:fld>
            <a:endParaRPr lang="hu-HU"/>
          </a:p>
        </p:txBody>
      </p:sp>
    </p:spTree>
    <p:extLst>
      <p:ext uri="{BB962C8B-B14F-4D97-AF65-F5344CB8AC3E}">
        <p14:creationId xmlns:p14="http://schemas.microsoft.com/office/powerpoint/2010/main" val="1379931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aseline="0" dirty="0" err="1" smtClean="0"/>
              <a:t>When</a:t>
            </a:r>
            <a:r>
              <a:rPr lang="hu-HU" baseline="0" dirty="0" smtClean="0"/>
              <a:t> we </a:t>
            </a:r>
            <a:r>
              <a:rPr lang="hu-HU" baseline="0" dirty="0" err="1" smtClean="0"/>
              <a:t>have</a:t>
            </a:r>
            <a:r>
              <a:rPr lang="hu-HU" baseline="0" dirty="0" smtClean="0"/>
              <a:t> </a:t>
            </a:r>
            <a:r>
              <a:rPr lang="hu-HU" baseline="0" dirty="0" err="1" smtClean="0"/>
              <a:t>discrete</a:t>
            </a:r>
            <a:r>
              <a:rPr lang="hu-HU" baseline="0" dirty="0" smtClean="0"/>
              <a:t> </a:t>
            </a:r>
            <a:r>
              <a:rPr lang="hu-HU" baseline="0" dirty="0" err="1" smtClean="0"/>
              <a:t>varables</a:t>
            </a:r>
            <a:r>
              <a:rPr lang="hu-HU" baseline="0" dirty="0" smtClean="0"/>
              <a:t> we </a:t>
            </a:r>
            <a:r>
              <a:rPr lang="hu-HU" baseline="0" dirty="0" err="1" smtClean="0"/>
              <a:t>can</a:t>
            </a:r>
            <a:r>
              <a:rPr lang="hu-HU" baseline="0" dirty="0" smtClean="0"/>
              <a:t> </a:t>
            </a:r>
            <a:r>
              <a:rPr lang="hu-HU" baseline="0" dirty="0" err="1" smtClean="0"/>
              <a:t>calculate</a:t>
            </a:r>
            <a:r>
              <a:rPr lang="hu-HU" baseline="0" dirty="0" smtClean="0"/>
              <a:t> </a:t>
            </a:r>
            <a:r>
              <a:rPr lang="hu-HU" baseline="0" dirty="0" err="1" smtClean="0"/>
              <a:t>relative</a:t>
            </a:r>
            <a:r>
              <a:rPr lang="hu-HU" baseline="0" dirty="0" smtClean="0"/>
              <a:t> </a:t>
            </a:r>
            <a:r>
              <a:rPr lang="hu-HU" baseline="0" dirty="0" err="1" smtClean="0"/>
              <a:t>risk</a:t>
            </a:r>
            <a:r>
              <a:rPr lang="hu-HU" baseline="0" dirty="0" smtClean="0"/>
              <a:t> and </a:t>
            </a:r>
            <a:r>
              <a:rPr lang="hu-HU" baseline="0" dirty="0" err="1" smtClean="0"/>
              <a:t>odds</a:t>
            </a:r>
            <a:r>
              <a:rPr lang="hu-HU" baseline="0" dirty="0" smtClean="0"/>
              <a:t> ratio, </a:t>
            </a:r>
            <a:r>
              <a:rPr lang="hu-HU" baseline="0" dirty="0" err="1" smtClean="0"/>
              <a:t>which</a:t>
            </a:r>
            <a:r>
              <a:rPr lang="hu-HU" baseline="0" dirty="0" smtClean="0"/>
              <a:t> </a:t>
            </a:r>
            <a:r>
              <a:rPr lang="hu-HU" baseline="0" dirty="0" err="1" smtClean="0"/>
              <a:t>are</a:t>
            </a:r>
            <a:r>
              <a:rPr lang="hu-HU" baseline="0" dirty="0" smtClean="0"/>
              <a:t> </a:t>
            </a:r>
            <a:r>
              <a:rPr lang="hu-HU" baseline="0" dirty="0" err="1" smtClean="0"/>
              <a:t>really</a:t>
            </a:r>
            <a:r>
              <a:rPr lang="hu-HU" baseline="0" dirty="0" smtClean="0"/>
              <a:t> </a:t>
            </a:r>
            <a:r>
              <a:rPr lang="hu-HU" baseline="0" dirty="0" err="1" smtClean="0"/>
              <a:t>similar</a:t>
            </a:r>
            <a:r>
              <a:rPr lang="hu-HU" baseline="0" dirty="0" smtClean="0"/>
              <a:t>. </a:t>
            </a:r>
          </a:p>
          <a:p>
            <a:r>
              <a:rPr lang="hu-HU" baseline="0" dirty="0" smtClean="0"/>
              <a:t>The </a:t>
            </a:r>
            <a:r>
              <a:rPr lang="hu-HU" baseline="0" dirty="0" err="1" smtClean="0"/>
              <a:t>difference</a:t>
            </a:r>
            <a:r>
              <a:rPr lang="hu-HU" baseline="0" dirty="0" smtClean="0"/>
              <a:t> </a:t>
            </a:r>
            <a:r>
              <a:rPr lang="hu-HU" baseline="0" dirty="0" err="1" smtClean="0"/>
              <a:t>between</a:t>
            </a:r>
            <a:r>
              <a:rPr lang="hu-HU" baseline="0" dirty="0" smtClean="0"/>
              <a:t> </a:t>
            </a:r>
            <a:r>
              <a:rPr lang="hu-HU" baseline="0" dirty="0" err="1" smtClean="0"/>
              <a:t>relative</a:t>
            </a:r>
            <a:r>
              <a:rPr lang="hu-HU" baseline="0" dirty="0" smtClean="0"/>
              <a:t> </a:t>
            </a:r>
            <a:r>
              <a:rPr lang="hu-HU" baseline="0" dirty="0" err="1" smtClean="0"/>
              <a:t>risk</a:t>
            </a:r>
            <a:r>
              <a:rPr lang="hu-HU" baseline="0" dirty="0" smtClean="0"/>
              <a:t> and </a:t>
            </a:r>
            <a:r>
              <a:rPr lang="hu-HU" baseline="0" dirty="0" err="1" smtClean="0"/>
              <a:t>odds</a:t>
            </a:r>
            <a:r>
              <a:rPr lang="hu-HU" baseline="0" dirty="0" smtClean="0"/>
              <a:t> ratio, is </a:t>
            </a:r>
            <a:r>
              <a:rPr lang="hu-HU" baseline="0" dirty="0" err="1" smtClean="0"/>
              <a:t>that</a:t>
            </a:r>
            <a:r>
              <a:rPr lang="hu-HU" baseline="0" dirty="0" smtClean="0"/>
              <a:t> </a:t>
            </a:r>
            <a:r>
              <a:rPr lang="hu-HU" baseline="0" dirty="0" err="1" smtClean="0"/>
              <a:t>the</a:t>
            </a:r>
            <a:r>
              <a:rPr lang="hu-HU" baseline="0" dirty="0" smtClean="0"/>
              <a:t> </a:t>
            </a:r>
            <a:r>
              <a:rPr lang="hu-HU" baseline="0" dirty="0" err="1" smtClean="0"/>
              <a:t>odds</a:t>
            </a:r>
            <a:r>
              <a:rPr lang="hu-HU" baseline="0" dirty="0" smtClean="0"/>
              <a:t> ratio is </a:t>
            </a:r>
            <a:r>
              <a:rPr lang="hu-HU" baseline="0" dirty="0" err="1" smtClean="0"/>
              <a:t>calculate</a:t>
            </a:r>
            <a:r>
              <a:rPr lang="hu-HU" baseline="0" dirty="0" smtClean="0"/>
              <a:t> </a:t>
            </a:r>
            <a:r>
              <a:rPr lang="hu-HU" baseline="0" dirty="0" err="1" smtClean="0"/>
              <a:t>with</a:t>
            </a:r>
            <a:r>
              <a:rPr lang="hu-HU" baseline="0" dirty="0" smtClean="0"/>
              <a:t> </a:t>
            </a:r>
            <a:r>
              <a:rPr lang="hu-HU" baseline="0" dirty="0" err="1" smtClean="0"/>
              <a:t>odds</a:t>
            </a:r>
            <a:r>
              <a:rPr lang="hu-HU" baseline="0" dirty="0" smtClean="0"/>
              <a:t>, </a:t>
            </a:r>
            <a:r>
              <a:rPr lang="hu-HU" baseline="0" dirty="0" err="1" smtClean="0"/>
              <a:t>instead</a:t>
            </a:r>
            <a:r>
              <a:rPr lang="hu-HU" baseline="0" dirty="0" smtClean="0"/>
              <a:t> of </a:t>
            </a:r>
            <a:r>
              <a:rPr lang="hu-HU" baseline="0" dirty="0" err="1" smtClean="0"/>
              <a:t>probability</a:t>
            </a:r>
            <a:r>
              <a:rPr lang="hu-HU" baseline="0" dirty="0" smtClean="0"/>
              <a:t>. </a:t>
            </a:r>
            <a:r>
              <a:rPr lang="hu-HU" baseline="0" dirty="0" err="1" smtClean="0"/>
              <a:t>For</a:t>
            </a:r>
            <a:r>
              <a:rPr lang="hu-HU" baseline="0" dirty="0" smtClean="0"/>
              <a:t> </a:t>
            </a:r>
            <a:r>
              <a:rPr lang="hu-HU" baseline="0" dirty="0" err="1" smtClean="0"/>
              <a:t>case</a:t>
            </a:r>
            <a:r>
              <a:rPr lang="hu-HU" baseline="0" dirty="0" smtClean="0"/>
              <a:t> </a:t>
            </a:r>
            <a:r>
              <a:rPr lang="hu-HU" baseline="0" dirty="0" err="1" smtClean="0"/>
              <a:t>control</a:t>
            </a:r>
            <a:r>
              <a:rPr lang="hu-HU" baseline="0" dirty="0" smtClean="0"/>
              <a:t> </a:t>
            </a:r>
            <a:r>
              <a:rPr lang="hu-HU" baseline="0" dirty="0" err="1" smtClean="0"/>
              <a:t>studies</a:t>
            </a:r>
            <a:r>
              <a:rPr lang="hu-HU" baseline="0" dirty="0" smtClean="0"/>
              <a:t> and </a:t>
            </a:r>
            <a:r>
              <a:rPr lang="hu-HU" baseline="0" dirty="0" err="1" smtClean="0"/>
              <a:t>for</a:t>
            </a:r>
            <a:r>
              <a:rPr lang="hu-HU" baseline="0" dirty="0" smtClean="0"/>
              <a:t> </a:t>
            </a:r>
            <a:r>
              <a:rPr lang="hu-HU" baseline="0" dirty="0" err="1" smtClean="0"/>
              <a:t>cohort</a:t>
            </a:r>
            <a:r>
              <a:rPr lang="hu-HU" baseline="0" dirty="0" smtClean="0"/>
              <a:t> </a:t>
            </a:r>
            <a:r>
              <a:rPr lang="hu-HU" baseline="0" dirty="0" err="1" smtClean="0"/>
              <a:t>studies</a:t>
            </a:r>
            <a:r>
              <a:rPr lang="hu-HU" baseline="0" dirty="0" smtClean="0"/>
              <a:t> we </a:t>
            </a:r>
            <a:r>
              <a:rPr lang="hu-HU" baseline="0" dirty="0" err="1" smtClean="0"/>
              <a:t>can</a:t>
            </a:r>
            <a:r>
              <a:rPr lang="hu-HU" baseline="0" dirty="0" smtClean="0"/>
              <a:t> </a:t>
            </a:r>
            <a:r>
              <a:rPr lang="hu-HU" baseline="0" dirty="0" err="1" smtClean="0"/>
              <a:t>calculate</a:t>
            </a:r>
            <a:r>
              <a:rPr lang="hu-HU" baseline="0" dirty="0" smtClean="0"/>
              <a:t> </a:t>
            </a:r>
            <a:r>
              <a:rPr lang="hu-HU" baseline="0" dirty="0" err="1" smtClean="0"/>
              <a:t>relative</a:t>
            </a:r>
            <a:r>
              <a:rPr lang="hu-HU" baseline="0" dirty="0" smtClean="0"/>
              <a:t> </a:t>
            </a:r>
            <a:r>
              <a:rPr lang="hu-HU" baseline="0" dirty="0" err="1" smtClean="0"/>
              <a:t>risk</a:t>
            </a:r>
            <a:r>
              <a:rPr lang="hu-HU" baseline="0" dirty="0" smtClean="0"/>
              <a:t> </a:t>
            </a:r>
            <a:r>
              <a:rPr lang="hu-HU" baseline="0" dirty="0" err="1" smtClean="0"/>
              <a:t>as</a:t>
            </a:r>
            <a:r>
              <a:rPr lang="hu-HU" baseline="0" dirty="0" smtClean="0"/>
              <a:t> </a:t>
            </a:r>
            <a:r>
              <a:rPr lang="hu-HU" baseline="0" dirty="0" err="1" smtClean="0"/>
              <a:t>well</a:t>
            </a:r>
            <a:r>
              <a:rPr lang="hu-HU" baseline="0" dirty="0" smtClean="0"/>
              <a:t> </a:t>
            </a:r>
            <a:r>
              <a:rPr lang="hu-HU" baseline="0" dirty="0" err="1" smtClean="0"/>
              <a:t>as</a:t>
            </a:r>
            <a:r>
              <a:rPr lang="hu-HU" baseline="0" dirty="0" smtClean="0"/>
              <a:t> </a:t>
            </a:r>
            <a:r>
              <a:rPr lang="hu-HU" baseline="0" dirty="0" err="1" smtClean="0"/>
              <a:t>odds</a:t>
            </a:r>
            <a:r>
              <a:rPr lang="hu-HU" baseline="0" dirty="0" smtClean="0"/>
              <a:t> ration, </a:t>
            </a:r>
            <a:r>
              <a:rPr lang="hu-HU" baseline="0" dirty="0" err="1" smtClean="0"/>
              <a:t>but</a:t>
            </a:r>
            <a:r>
              <a:rPr lang="hu-HU" baseline="0" dirty="0" smtClean="0"/>
              <a:t> </a:t>
            </a:r>
            <a:r>
              <a:rPr lang="hu-HU" baseline="0" dirty="0" err="1" smtClean="0"/>
              <a:t>when</a:t>
            </a:r>
            <a:r>
              <a:rPr lang="hu-HU" baseline="0" dirty="0" smtClean="0"/>
              <a:t> we </a:t>
            </a:r>
            <a:r>
              <a:rPr lang="hu-HU" baseline="0" dirty="0" err="1" smtClean="0"/>
              <a:t>have</a:t>
            </a:r>
            <a:r>
              <a:rPr lang="hu-HU" baseline="0" dirty="0" smtClean="0"/>
              <a:t> </a:t>
            </a:r>
            <a:r>
              <a:rPr lang="hu-HU" baseline="0" dirty="0" err="1" smtClean="0"/>
              <a:t>RCTs</a:t>
            </a:r>
            <a:r>
              <a:rPr lang="hu-HU" baseline="0" dirty="0" smtClean="0"/>
              <a:t>, we </a:t>
            </a:r>
            <a:r>
              <a:rPr lang="hu-HU" baseline="0" dirty="0" err="1" smtClean="0"/>
              <a:t>use</a:t>
            </a:r>
            <a:r>
              <a:rPr lang="hu-HU" baseline="0" dirty="0" smtClean="0"/>
              <a:t> </a:t>
            </a:r>
            <a:r>
              <a:rPr lang="hu-HU" baseline="0" dirty="0" err="1" smtClean="0"/>
              <a:t>odds</a:t>
            </a:r>
            <a:r>
              <a:rPr lang="hu-HU" baseline="0" dirty="0" smtClean="0"/>
              <a:t> ratio.</a:t>
            </a:r>
          </a:p>
          <a:p>
            <a:r>
              <a:rPr lang="hu-HU" baseline="0" dirty="0" smtClean="0"/>
              <a:t>Both of </a:t>
            </a:r>
            <a:r>
              <a:rPr lang="hu-HU" baseline="0" dirty="0" err="1" smtClean="0"/>
              <a:t>relative</a:t>
            </a:r>
            <a:r>
              <a:rPr lang="hu-HU" baseline="0" dirty="0" smtClean="0"/>
              <a:t> </a:t>
            </a:r>
            <a:r>
              <a:rPr lang="hu-HU" baseline="0" dirty="0" err="1" smtClean="0"/>
              <a:t>risk</a:t>
            </a:r>
            <a:r>
              <a:rPr lang="hu-HU" baseline="0" dirty="0" smtClean="0"/>
              <a:t> and </a:t>
            </a:r>
            <a:r>
              <a:rPr lang="hu-HU" baseline="0" dirty="0" err="1" smtClean="0"/>
              <a:t>odds</a:t>
            </a:r>
            <a:r>
              <a:rPr lang="hu-HU" baseline="0" dirty="0" smtClean="0"/>
              <a:t> ratio, </a:t>
            </a:r>
            <a:r>
              <a:rPr lang="hu-HU" baseline="0" dirty="0" err="1" smtClean="0"/>
              <a:t>have</a:t>
            </a:r>
            <a:r>
              <a:rPr lang="hu-HU" baseline="0" dirty="0" smtClean="0"/>
              <a:t> </a:t>
            </a:r>
            <a:r>
              <a:rPr lang="hu-HU" baseline="0" dirty="0" err="1" smtClean="0"/>
              <a:t>skew</a:t>
            </a:r>
            <a:r>
              <a:rPr lang="hu-HU" baseline="0" dirty="0" smtClean="0"/>
              <a:t> </a:t>
            </a:r>
            <a:r>
              <a:rPr lang="hu-HU" baseline="0" dirty="0" err="1" smtClean="0"/>
              <a:t>distribution</a:t>
            </a:r>
            <a:r>
              <a:rPr lang="hu-HU" baseline="0" dirty="0" smtClean="0"/>
              <a:t> </a:t>
            </a:r>
            <a:r>
              <a:rPr lang="hu-HU" baseline="0" dirty="0" err="1" smtClean="0"/>
              <a:t>even</a:t>
            </a:r>
            <a:r>
              <a:rPr lang="hu-HU" baseline="0" dirty="0" smtClean="0"/>
              <a:t> </a:t>
            </a:r>
            <a:r>
              <a:rPr lang="hu-HU" baseline="0" dirty="0" err="1" smtClean="0"/>
              <a:t>with</a:t>
            </a:r>
            <a:r>
              <a:rPr lang="hu-HU" baseline="0" dirty="0" smtClean="0"/>
              <a:t> </a:t>
            </a:r>
            <a:r>
              <a:rPr lang="hu-HU" baseline="0" dirty="0" err="1" smtClean="0"/>
              <a:t>high</a:t>
            </a:r>
            <a:r>
              <a:rPr lang="hu-HU" baseline="0" dirty="0" smtClean="0"/>
              <a:t> </a:t>
            </a:r>
            <a:r>
              <a:rPr lang="hu-HU" baseline="0" dirty="0" err="1" smtClean="0"/>
              <a:t>amount</a:t>
            </a:r>
            <a:r>
              <a:rPr lang="hu-HU" baseline="0" dirty="0" smtClean="0"/>
              <a:t> of </a:t>
            </a:r>
            <a:r>
              <a:rPr lang="hu-HU" baseline="0" dirty="0" err="1" smtClean="0"/>
              <a:t>sample</a:t>
            </a:r>
            <a:r>
              <a:rPr lang="hu-HU" baseline="0" dirty="0" smtClean="0"/>
              <a:t>, </a:t>
            </a:r>
            <a:r>
              <a:rPr lang="hu-HU" baseline="0" dirty="0" err="1" smtClean="0"/>
              <a:t>but</a:t>
            </a:r>
            <a:r>
              <a:rPr lang="hu-HU" baseline="0" dirty="0" smtClean="0"/>
              <a:t> </a:t>
            </a:r>
            <a:r>
              <a:rPr lang="hu-HU" baseline="0" dirty="0" err="1" smtClean="0"/>
              <a:t>they</a:t>
            </a:r>
            <a:r>
              <a:rPr lang="hu-HU" baseline="0" dirty="0" smtClean="0"/>
              <a:t> </a:t>
            </a:r>
            <a:r>
              <a:rPr lang="hu-HU" baseline="0" dirty="0" err="1" smtClean="0"/>
              <a:t>can</a:t>
            </a:r>
            <a:r>
              <a:rPr lang="hu-HU" baseline="0" dirty="0" smtClean="0"/>
              <a:t> be </a:t>
            </a:r>
            <a:r>
              <a:rPr lang="hu-HU" baseline="0" dirty="0" err="1" smtClean="0"/>
              <a:t>transformed</a:t>
            </a:r>
            <a:r>
              <a:rPr lang="hu-HU" baseline="0" dirty="0" smtClean="0"/>
              <a:t> </a:t>
            </a:r>
            <a:r>
              <a:rPr lang="hu-HU" baseline="0" dirty="0" err="1" smtClean="0"/>
              <a:t>with</a:t>
            </a:r>
            <a:r>
              <a:rPr lang="hu-HU" baseline="0" dirty="0" smtClean="0"/>
              <a:t> </a:t>
            </a:r>
            <a:r>
              <a:rPr lang="hu-HU" baseline="0" dirty="0" err="1" smtClean="0"/>
              <a:t>logarithmical</a:t>
            </a:r>
            <a:r>
              <a:rPr lang="hu-HU" baseline="0" dirty="0" smtClean="0"/>
              <a:t> </a:t>
            </a:r>
            <a:r>
              <a:rPr lang="hu-HU" baseline="0" dirty="0" err="1" smtClean="0"/>
              <a:t>transformation</a:t>
            </a:r>
            <a:r>
              <a:rPr lang="hu-HU" baseline="0" dirty="0" smtClean="0"/>
              <a:t>. In </a:t>
            </a:r>
            <a:r>
              <a:rPr lang="hu-HU" baseline="0" dirty="0" err="1" smtClean="0"/>
              <a:t>this</a:t>
            </a:r>
            <a:r>
              <a:rPr lang="hu-HU" baseline="0" dirty="0" smtClean="0"/>
              <a:t> </a:t>
            </a:r>
            <a:r>
              <a:rPr lang="hu-HU" baseline="0" dirty="0" err="1" smtClean="0"/>
              <a:t>case</a:t>
            </a:r>
            <a:r>
              <a:rPr lang="hu-HU" baseline="0" dirty="0" smtClean="0"/>
              <a:t>, </a:t>
            </a:r>
            <a:r>
              <a:rPr lang="hu-HU" baseline="0" dirty="0" err="1" smtClean="0"/>
              <a:t>both</a:t>
            </a:r>
            <a:r>
              <a:rPr lang="hu-HU" baseline="0" dirty="0" smtClean="0"/>
              <a:t> </a:t>
            </a:r>
            <a:r>
              <a:rPr lang="hu-HU" baseline="0" dirty="0" err="1" smtClean="0"/>
              <a:t>will</a:t>
            </a:r>
            <a:r>
              <a:rPr lang="hu-HU" baseline="0" dirty="0" smtClean="0"/>
              <a:t> </a:t>
            </a:r>
            <a:r>
              <a:rPr lang="hu-HU" baseline="0" dirty="0" err="1" smtClean="0"/>
              <a:t>have</a:t>
            </a:r>
            <a:r>
              <a:rPr lang="hu-HU" baseline="0" dirty="0" smtClean="0"/>
              <a:t> </a:t>
            </a:r>
            <a:r>
              <a:rPr lang="hu-HU" baseline="0" dirty="0" err="1" smtClean="0"/>
              <a:t>nearly</a:t>
            </a:r>
            <a:r>
              <a:rPr lang="hu-HU" baseline="0" dirty="0" smtClean="0"/>
              <a:t> </a:t>
            </a:r>
            <a:r>
              <a:rPr lang="hu-HU" baseline="0" dirty="0" err="1" smtClean="0"/>
              <a:t>normal</a:t>
            </a:r>
            <a:r>
              <a:rPr lang="hu-HU" baseline="0" dirty="0" smtClean="0"/>
              <a:t> </a:t>
            </a:r>
            <a:r>
              <a:rPr lang="hu-HU" baseline="0" dirty="0" err="1" smtClean="0"/>
              <a:t>distribution</a:t>
            </a:r>
            <a:r>
              <a:rPr lang="hu-HU" baseline="0" dirty="0" smtClean="0"/>
              <a:t>, </a:t>
            </a:r>
            <a:r>
              <a:rPr lang="hu-HU" baseline="0" dirty="0" err="1" smtClean="0"/>
              <a:t>with</a:t>
            </a:r>
            <a:r>
              <a:rPr lang="hu-HU" baseline="0" dirty="0" smtClean="0"/>
              <a:t> a </a:t>
            </a:r>
            <a:r>
              <a:rPr lang="hu-HU" baseline="0" dirty="0" err="1" smtClean="0"/>
              <a:t>mild</a:t>
            </a:r>
            <a:r>
              <a:rPr lang="hu-HU" baseline="0" dirty="0" smtClean="0"/>
              <a:t> </a:t>
            </a:r>
            <a:r>
              <a:rPr lang="hu-HU" baseline="0" dirty="0" err="1" smtClean="0"/>
              <a:t>sample</a:t>
            </a:r>
            <a:r>
              <a:rPr lang="hu-HU" baseline="0" dirty="0" smtClean="0"/>
              <a:t> </a:t>
            </a:r>
            <a:r>
              <a:rPr lang="hu-HU" baseline="0" dirty="0" err="1" smtClean="0"/>
              <a:t>size</a:t>
            </a:r>
            <a:r>
              <a:rPr lang="hu-HU" baseline="0" dirty="0" smtClean="0"/>
              <a:t>. The </a:t>
            </a:r>
            <a:r>
              <a:rPr lang="hu-HU" baseline="0" dirty="0" err="1" smtClean="0"/>
              <a:t>mild</a:t>
            </a:r>
            <a:r>
              <a:rPr lang="hu-HU" baseline="0" dirty="0" smtClean="0"/>
              <a:t> </a:t>
            </a:r>
            <a:r>
              <a:rPr lang="hu-HU" baseline="0" dirty="0" err="1" smtClean="0"/>
              <a:t>sample</a:t>
            </a:r>
            <a:r>
              <a:rPr lang="hu-HU" baseline="0" dirty="0" smtClean="0"/>
              <a:t> </a:t>
            </a:r>
            <a:r>
              <a:rPr lang="hu-HU" baseline="0" dirty="0" err="1" smtClean="0"/>
              <a:t>size</a:t>
            </a:r>
            <a:r>
              <a:rPr lang="hu-HU" baseline="0" dirty="0" smtClean="0"/>
              <a:t> </a:t>
            </a:r>
            <a:r>
              <a:rPr lang="hu-HU" baseline="0" dirty="0" err="1" smtClean="0"/>
              <a:t>means</a:t>
            </a:r>
            <a:r>
              <a:rPr lang="hu-HU" baseline="0" dirty="0" smtClean="0"/>
              <a:t> </a:t>
            </a:r>
            <a:r>
              <a:rPr lang="hu-HU" baseline="0" dirty="0" err="1" smtClean="0"/>
              <a:t>like</a:t>
            </a:r>
            <a:r>
              <a:rPr lang="hu-HU" baseline="0" dirty="0" smtClean="0"/>
              <a:t> more </a:t>
            </a:r>
            <a:r>
              <a:rPr lang="hu-HU" baseline="0" dirty="0" err="1" smtClean="0"/>
              <a:t>than</a:t>
            </a:r>
            <a:r>
              <a:rPr lang="hu-HU" baseline="0" dirty="0" smtClean="0"/>
              <a:t> </a:t>
            </a:r>
            <a:r>
              <a:rPr lang="hu-HU" baseline="0" dirty="0" err="1" smtClean="0"/>
              <a:t>thirty</a:t>
            </a:r>
            <a:r>
              <a:rPr lang="hu-HU" baseline="0" dirty="0" smtClean="0"/>
              <a:t>.</a:t>
            </a:r>
          </a:p>
          <a:p>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66</a:t>
            </a:fld>
            <a:endParaRPr lang="hu-HU"/>
          </a:p>
        </p:txBody>
      </p:sp>
    </p:spTree>
    <p:extLst>
      <p:ext uri="{BB962C8B-B14F-4D97-AF65-F5344CB8AC3E}">
        <p14:creationId xmlns:p14="http://schemas.microsoft.com/office/powerpoint/2010/main" val="3720867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smtClean="0"/>
              <a:t>For</a:t>
            </a:r>
            <a:r>
              <a:rPr lang="hu-HU" dirty="0" smtClean="0"/>
              <a:t> </a:t>
            </a:r>
            <a:r>
              <a:rPr lang="hu-HU" dirty="0" err="1" smtClean="0"/>
              <a:t>those</a:t>
            </a:r>
            <a:r>
              <a:rPr lang="hu-HU" dirty="0" smtClean="0"/>
              <a:t> </a:t>
            </a:r>
            <a:r>
              <a:rPr lang="hu-HU" dirty="0" err="1" smtClean="0"/>
              <a:t>who</a:t>
            </a:r>
            <a:r>
              <a:rPr lang="hu-HU" dirty="0" smtClean="0"/>
              <a:t> </a:t>
            </a:r>
            <a:r>
              <a:rPr lang="hu-HU" dirty="0" err="1" smtClean="0"/>
              <a:t>are</a:t>
            </a:r>
            <a:r>
              <a:rPr lang="hu-HU" baseline="0" dirty="0" smtClean="0"/>
              <a:t> </a:t>
            </a:r>
            <a:r>
              <a:rPr lang="hu-HU" baseline="0" dirty="0" err="1" smtClean="0"/>
              <a:t>still</a:t>
            </a:r>
            <a:r>
              <a:rPr lang="hu-HU" baseline="0" dirty="0" smtClean="0"/>
              <a:t> </a:t>
            </a:r>
            <a:r>
              <a:rPr lang="hu-HU" baseline="0" dirty="0" err="1" smtClean="0"/>
              <a:t>awake</a:t>
            </a:r>
            <a:r>
              <a:rPr lang="hu-HU" baseline="0" dirty="0" smtClean="0"/>
              <a:t> </a:t>
            </a:r>
            <a:r>
              <a:rPr lang="hu-HU" baseline="0" dirty="0" err="1" smtClean="0"/>
              <a:t>after</a:t>
            </a:r>
            <a:r>
              <a:rPr lang="hu-HU" baseline="0" dirty="0" smtClean="0"/>
              <a:t> </a:t>
            </a:r>
            <a:r>
              <a:rPr lang="hu-HU" baseline="0" dirty="0" err="1" smtClean="0"/>
              <a:t>this</a:t>
            </a:r>
            <a:r>
              <a:rPr lang="hu-HU" baseline="0" dirty="0" smtClean="0"/>
              <a:t> </a:t>
            </a:r>
            <a:r>
              <a:rPr lang="hu-HU" baseline="0" dirty="0" err="1" smtClean="0"/>
              <a:t>statistical</a:t>
            </a:r>
            <a:r>
              <a:rPr lang="hu-HU" baseline="0" dirty="0" smtClean="0"/>
              <a:t> session, I </a:t>
            </a:r>
            <a:r>
              <a:rPr lang="hu-HU" baseline="0" dirty="0" err="1" smtClean="0"/>
              <a:t>will</a:t>
            </a:r>
            <a:r>
              <a:rPr lang="hu-HU" baseline="0" dirty="0" smtClean="0"/>
              <a:t> </a:t>
            </a:r>
            <a:r>
              <a:rPr lang="hu-HU" baseline="0" dirty="0" err="1" smtClean="0"/>
              <a:t>talk</a:t>
            </a:r>
            <a:r>
              <a:rPr lang="hu-HU" baseline="0" dirty="0" smtClean="0"/>
              <a:t> </a:t>
            </a:r>
            <a:r>
              <a:rPr lang="hu-HU" baseline="0" dirty="0" err="1" smtClean="0"/>
              <a:t>about</a:t>
            </a:r>
            <a:r>
              <a:rPr lang="hu-HU" baseline="0" dirty="0" smtClean="0"/>
              <a:t> </a:t>
            </a:r>
            <a:r>
              <a:rPr lang="hu-HU" baseline="0" dirty="0" err="1" smtClean="0"/>
              <a:t>higher</a:t>
            </a:r>
            <a:r>
              <a:rPr lang="hu-HU" baseline="0" dirty="0" smtClean="0"/>
              <a:t> </a:t>
            </a:r>
            <a:r>
              <a:rPr lang="hu-HU" baseline="0" dirty="0" err="1" smtClean="0"/>
              <a:t>statistical</a:t>
            </a:r>
            <a:r>
              <a:rPr lang="hu-HU" baseline="0" dirty="0" smtClean="0"/>
              <a:t> </a:t>
            </a:r>
            <a:r>
              <a:rPr lang="hu-HU" baseline="0" dirty="0" err="1" smtClean="0"/>
              <a:t>approaches</a:t>
            </a:r>
            <a:r>
              <a:rPr lang="hu-HU" baseline="0" dirty="0" smtClean="0"/>
              <a:t>. </a:t>
            </a:r>
          </a:p>
        </p:txBody>
      </p:sp>
      <p:sp>
        <p:nvSpPr>
          <p:cNvPr id="4" name="Dia számának helye 3"/>
          <p:cNvSpPr>
            <a:spLocks noGrp="1"/>
          </p:cNvSpPr>
          <p:nvPr>
            <p:ph type="sldNum" sz="quarter" idx="10"/>
          </p:nvPr>
        </p:nvSpPr>
        <p:spPr/>
        <p:txBody>
          <a:bodyPr/>
          <a:lstStyle/>
          <a:p>
            <a:fld id="{E9B84B07-6E59-4001-9172-9E6E5AD0DF5A}" type="slidenum">
              <a:rPr lang="hu-HU" smtClean="0"/>
              <a:t>67</a:t>
            </a:fld>
            <a:endParaRPr lang="hu-HU"/>
          </a:p>
        </p:txBody>
      </p:sp>
    </p:spTree>
    <p:extLst>
      <p:ext uri="{BB962C8B-B14F-4D97-AF65-F5344CB8AC3E}">
        <p14:creationId xmlns:p14="http://schemas.microsoft.com/office/powerpoint/2010/main" val="413383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We</a:t>
            </a:r>
            <a:r>
              <a:rPr lang="hu-HU" baseline="0" dirty="0" smtClean="0"/>
              <a:t> </a:t>
            </a:r>
            <a:r>
              <a:rPr lang="hu-HU" baseline="0" dirty="0" err="1" smtClean="0"/>
              <a:t>use</a:t>
            </a:r>
            <a:r>
              <a:rPr lang="hu-HU" baseline="0" dirty="0" smtClean="0"/>
              <a:t> </a:t>
            </a:r>
            <a:r>
              <a:rPr lang="hu-HU" baseline="0" dirty="0" err="1" smtClean="0"/>
              <a:t>r</a:t>
            </a:r>
            <a:r>
              <a:rPr lang="hu-HU" dirty="0" err="1" smtClean="0"/>
              <a:t>egression</a:t>
            </a:r>
            <a:r>
              <a:rPr lang="hu-HU" dirty="0" smtClean="0"/>
              <a:t> </a:t>
            </a:r>
            <a:r>
              <a:rPr lang="hu-HU" dirty="0" err="1" smtClean="0"/>
              <a:t>for</a:t>
            </a:r>
            <a:r>
              <a:rPr lang="hu-HU" dirty="0" smtClean="0"/>
              <a:t> </a:t>
            </a:r>
            <a:r>
              <a:rPr lang="hu-HU" dirty="0" err="1" smtClean="0"/>
              <a:t>examining</a:t>
            </a:r>
            <a:r>
              <a:rPr lang="hu-HU" dirty="0" smtClean="0"/>
              <a:t> </a:t>
            </a:r>
            <a:r>
              <a:rPr lang="hu-HU" dirty="0" err="1" smtClean="0"/>
              <a:t>the</a:t>
            </a:r>
            <a:r>
              <a:rPr lang="hu-HU" baseline="0" dirty="0" smtClean="0"/>
              <a:t> </a:t>
            </a:r>
            <a:r>
              <a:rPr lang="hu-HU" baseline="0" dirty="0" err="1" smtClean="0"/>
              <a:t>relationship</a:t>
            </a:r>
            <a:r>
              <a:rPr lang="hu-HU" baseline="0" dirty="0" smtClean="0"/>
              <a:t> </a:t>
            </a:r>
            <a:r>
              <a:rPr lang="hu-HU" baseline="0" dirty="0" err="1" smtClean="0"/>
              <a:t>between</a:t>
            </a:r>
            <a:r>
              <a:rPr lang="hu-HU" baseline="0" dirty="0" smtClean="0"/>
              <a:t> </a:t>
            </a:r>
            <a:r>
              <a:rPr lang="hu-HU" baseline="0" dirty="0" err="1" smtClean="0"/>
              <a:t>two</a:t>
            </a:r>
            <a:r>
              <a:rPr lang="hu-HU" baseline="0" dirty="0" smtClean="0"/>
              <a:t> </a:t>
            </a:r>
            <a:r>
              <a:rPr lang="hu-HU" baseline="0" dirty="0" err="1" smtClean="0"/>
              <a:t>conzinuous</a:t>
            </a:r>
            <a:r>
              <a:rPr lang="hu-HU" baseline="0" dirty="0" smtClean="0"/>
              <a:t> </a:t>
            </a:r>
            <a:r>
              <a:rPr lang="hu-HU" baseline="0" dirty="0" err="1" smtClean="0"/>
              <a:t>variables</a:t>
            </a:r>
            <a:r>
              <a:rPr lang="hu-HU" baseline="0" dirty="0" smtClean="0"/>
              <a:t>. </a:t>
            </a:r>
            <a:r>
              <a:rPr lang="en-US" dirty="0" smtClean="0"/>
              <a:t>Linear </a:t>
            </a:r>
            <a:r>
              <a:rPr lang="en-US" i="1" dirty="0" smtClean="0"/>
              <a:t>regression</a:t>
            </a:r>
            <a:r>
              <a:rPr lang="en-US" dirty="0" smtClean="0"/>
              <a:t> consists of finding the best-</a:t>
            </a:r>
            <a:r>
              <a:rPr lang="en-US" i="1" dirty="0" smtClean="0"/>
              <a:t>fitting straight</a:t>
            </a:r>
            <a:r>
              <a:rPr lang="en-US" dirty="0" smtClean="0"/>
              <a:t> line through the points.</a:t>
            </a:r>
            <a:r>
              <a:rPr lang="hu-HU" dirty="0" smtClean="0"/>
              <a:t> </a:t>
            </a:r>
            <a:r>
              <a:rPr lang="hu-HU" dirty="0" err="1" smtClean="0"/>
              <a:t>There</a:t>
            </a:r>
            <a:r>
              <a:rPr lang="hu-HU" baseline="0" dirty="0" smtClean="0"/>
              <a:t> </a:t>
            </a:r>
            <a:r>
              <a:rPr lang="hu-HU" baseline="0" dirty="0" err="1" smtClean="0"/>
              <a:t>are</a:t>
            </a:r>
            <a:r>
              <a:rPr lang="hu-HU" baseline="0" dirty="0" smtClean="0"/>
              <a:t> </a:t>
            </a:r>
            <a:r>
              <a:rPr lang="hu-HU" baseline="0" dirty="0" err="1" smtClean="0"/>
              <a:t>some</a:t>
            </a:r>
            <a:r>
              <a:rPr lang="hu-HU" baseline="0" dirty="0" smtClean="0"/>
              <a:t> </a:t>
            </a:r>
            <a:r>
              <a:rPr lang="hu-HU" baseline="0" dirty="0" err="1" smtClean="0"/>
              <a:t>kind</a:t>
            </a:r>
            <a:r>
              <a:rPr lang="hu-HU" baseline="0" dirty="0" smtClean="0"/>
              <a:t> of </a:t>
            </a:r>
            <a:r>
              <a:rPr lang="hu-HU" baseline="0" dirty="0" err="1" smtClean="0"/>
              <a:t>possibilities</a:t>
            </a:r>
            <a:r>
              <a:rPr lang="hu-HU" baseline="0" dirty="0" smtClean="0"/>
              <a:t> </a:t>
            </a:r>
            <a:r>
              <a:rPr lang="hu-HU" baseline="0" dirty="0" err="1" smtClean="0"/>
              <a:t>to</a:t>
            </a:r>
            <a:r>
              <a:rPr lang="hu-HU" baseline="0" dirty="0" smtClean="0"/>
              <a:t> </a:t>
            </a:r>
            <a:r>
              <a:rPr lang="hu-HU" baseline="0" dirty="0" err="1" smtClean="0"/>
              <a:t>measure</a:t>
            </a:r>
            <a:r>
              <a:rPr lang="hu-HU" baseline="0" dirty="0" smtClean="0"/>
              <a:t> </a:t>
            </a:r>
            <a:r>
              <a:rPr lang="hu-HU" baseline="0" dirty="0" err="1" smtClean="0"/>
              <a:t>the</a:t>
            </a:r>
            <a:r>
              <a:rPr lang="hu-HU" baseline="0" dirty="0" smtClean="0"/>
              <a:t> </a:t>
            </a:r>
            <a:r>
              <a:rPr lang="hu-HU" baseline="0" dirty="0" err="1" smtClean="0"/>
              <a:t>distence</a:t>
            </a:r>
            <a:r>
              <a:rPr lang="hu-HU" baseline="0" dirty="0" smtClean="0"/>
              <a:t> of </a:t>
            </a:r>
            <a:r>
              <a:rPr lang="hu-HU" baseline="0" dirty="0" err="1" smtClean="0"/>
              <a:t>the</a:t>
            </a:r>
            <a:r>
              <a:rPr lang="hu-HU" baseline="0" dirty="0" smtClean="0"/>
              <a:t> </a:t>
            </a:r>
            <a:r>
              <a:rPr lang="hu-HU" baseline="0" dirty="0" err="1" smtClean="0"/>
              <a:t>points</a:t>
            </a:r>
            <a:r>
              <a:rPr lang="hu-HU" baseline="0" dirty="0" smtClean="0"/>
              <a:t> </a:t>
            </a:r>
            <a:r>
              <a:rPr lang="hu-HU" baseline="0" dirty="0" err="1" smtClean="0"/>
              <a:t>from</a:t>
            </a:r>
            <a:r>
              <a:rPr lang="hu-HU" baseline="0" dirty="0" smtClean="0"/>
              <a:t> </a:t>
            </a:r>
            <a:r>
              <a:rPr lang="hu-HU" baseline="0" dirty="0" err="1" smtClean="0"/>
              <a:t>the</a:t>
            </a:r>
            <a:r>
              <a:rPr lang="hu-HU" baseline="0" dirty="0" smtClean="0"/>
              <a:t> line. </a:t>
            </a:r>
            <a:r>
              <a:rPr lang="hu-HU" baseline="0" dirty="0" err="1" smtClean="0"/>
              <a:t>On</a:t>
            </a:r>
            <a:r>
              <a:rPr lang="hu-HU" baseline="0" dirty="0" smtClean="0"/>
              <a:t> </a:t>
            </a:r>
            <a:r>
              <a:rPr lang="hu-HU" baseline="0" dirty="0" err="1" smtClean="0"/>
              <a:t>the</a:t>
            </a:r>
            <a:r>
              <a:rPr lang="hu-HU" baseline="0" dirty="0" smtClean="0"/>
              <a:t> </a:t>
            </a:r>
            <a:r>
              <a:rPr lang="hu-HU" baseline="0" dirty="0" err="1" smtClean="0"/>
              <a:t>first</a:t>
            </a:r>
            <a:r>
              <a:rPr lang="hu-HU" baseline="0" dirty="0" smtClean="0"/>
              <a:t> </a:t>
            </a:r>
            <a:r>
              <a:rPr lang="hu-HU" baseline="0" dirty="0" err="1" smtClean="0"/>
              <a:t>picture</a:t>
            </a:r>
            <a:r>
              <a:rPr lang="hu-HU" baseline="0" dirty="0" smtClean="0"/>
              <a:t>, </a:t>
            </a:r>
            <a:r>
              <a:rPr lang="hu-HU" baseline="0" dirty="0" err="1" smtClean="0"/>
              <a:t>you</a:t>
            </a:r>
            <a:r>
              <a:rPr lang="hu-HU" baseline="0" dirty="0" smtClean="0"/>
              <a:t> </a:t>
            </a:r>
            <a:r>
              <a:rPr lang="hu-HU" baseline="0" dirty="0" err="1" smtClean="0"/>
              <a:t>can</a:t>
            </a:r>
            <a:r>
              <a:rPr lang="hu-HU" baseline="0" dirty="0" smtClean="0"/>
              <a:t> </a:t>
            </a:r>
            <a:r>
              <a:rPr lang="hu-HU" baseline="0" dirty="0" err="1" smtClean="0"/>
              <a:t>see</a:t>
            </a:r>
            <a:r>
              <a:rPr lang="hu-HU" baseline="0" dirty="0" smtClean="0"/>
              <a:t> </a:t>
            </a:r>
            <a:r>
              <a:rPr lang="hu-HU" baseline="0" dirty="0" err="1" smtClean="0"/>
              <a:t>one</a:t>
            </a:r>
            <a:r>
              <a:rPr lang="hu-HU" baseline="0" dirty="0" smtClean="0"/>
              <a:t> of </a:t>
            </a:r>
            <a:r>
              <a:rPr lang="hu-HU" baseline="0" dirty="0" err="1" smtClean="0"/>
              <a:t>them</a:t>
            </a:r>
            <a:r>
              <a:rPr lang="hu-HU" baseline="0" dirty="0" smtClean="0"/>
              <a:t>. The </a:t>
            </a:r>
            <a:r>
              <a:rPr lang="hu-HU" baseline="0" dirty="0" err="1" smtClean="0"/>
              <a:t>linear</a:t>
            </a:r>
            <a:r>
              <a:rPr lang="hu-HU" baseline="0" dirty="0" smtClean="0"/>
              <a:t> </a:t>
            </a:r>
            <a:r>
              <a:rPr lang="hu-HU" baseline="0" dirty="0" err="1" smtClean="0"/>
              <a:t>regression</a:t>
            </a:r>
            <a:r>
              <a:rPr lang="hu-HU" baseline="0" dirty="0" smtClean="0"/>
              <a:t> is </a:t>
            </a:r>
            <a:r>
              <a:rPr lang="hu-HU" baseline="0" dirty="0" err="1" smtClean="0"/>
              <a:t>not</a:t>
            </a:r>
            <a:r>
              <a:rPr lang="hu-HU" baseline="0" dirty="0" smtClean="0"/>
              <a:t> </a:t>
            </a:r>
            <a:r>
              <a:rPr lang="hu-HU" baseline="0" dirty="0" err="1" smtClean="0"/>
              <a:t>suitable</a:t>
            </a:r>
            <a:r>
              <a:rPr lang="hu-HU" baseline="0" dirty="0" smtClean="0"/>
              <a:t> </a:t>
            </a:r>
            <a:r>
              <a:rPr lang="hu-HU" baseline="0" dirty="0" err="1" smtClean="0"/>
              <a:t>for</a:t>
            </a:r>
            <a:r>
              <a:rPr lang="hu-HU" baseline="0" dirty="0" smtClean="0"/>
              <a:t> </a:t>
            </a:r>
            <a:r>
              <a:rPr lang="hu-HU" baseline="0" dirty="0" err="1" smtClean="0"/>
              <a:t>classification</a:t>
            </a:r>
            <a:r>
              <a:rPr lang="hu-HU" baseline="0" dirty="0" smtClean="0"/>
              <a:t> </a:t>
            </a:r>
            <a:r>
              <a:rPr lang="hu-HU" baseline="0" dirty="0" err="1" smtClean="0"/>
              <a:t>problem</a:t>
            </a:r>
            <a:r>
              <a:rPr lang="hu-HU" baseline="0" dirty="0" smtClean="0"/>
              <a:t>. </a:t>
            </a:r>
            <a:r>
              <a:rPr lang="en-US" dirty="0" smtClean="0"/>
              <a:t>The output from the hypothesis is the estimated probability. </a:t>
            </a:r>
            <a:endParaRPr lang="hu-HU" i="0" dirty="0" smtClean="0"/>
          </a:p>
          <a:p>
            <a:r>
              <a:rPr lang="hu-HU" dirty="0" smtClean="0"/>
              <a:t>The </a:t>
            </a:r>
            <a:r>
              <a:rPr lang="hu-HU" dirty="0" err="1" smtClean="0"/>
              <a:t>logistic</a:t>
            </a:r>
            <a:r>
              <a:rPr lang="hu-HU" dirty="0" smtClean="0"/>
              <a:t> </a:t>
            </a:r>
            <a:r>
              <a:rPr lang="hu-HU" dirty="0" err="1" smtClean="0"/>
              <a:t>regression</a:t>
            </a:r>
            <a:r>
              <a:rPr lang="hu-HU" dirty="0" smtClean="0"/>
              <a:t> is </a:t>
            </a:r>
            <a:r>
              <a:rPr lang="hu-HU" dirty="0" err="1" smtClean="0"/>
              <a:t>used</a:t>
            </a:r>
            <a:r>
              <a:rPr lang="hu-HU" dirty="0" smtClean="0"/>
              <a:t> </a:t>
            </a:r>
            <a:r>
              <a:rPr lang="hu-HU" dirty="0" err="1" smtClean="0"/>
              <a:t>when</a:t>
            </a:r>
            <a:r>
              <a:rPr lang="hu-HU" dirty="0" smtClean="0"/>
              <a:t> </a:t>
            </a:r>
            <a:r>
              <a:rPr lang="hu-HU" dirty="0" err="1" smtClean="0"/>
              <a:t>there</a:t>
            </a:r>
            <a:r>
              <a:rPr lang="hu-HU" dirty="0" smtClean="0"/>
              <a:t> is a </a:t>
            </a:r>
            <a:r>
              <a:rPr lang="hu-HU" dirty="0" err="1" smtClean="0"/>
              <a:t>relationship</a:t>
            </a:r>
            <a:r>
              <a:rPr lang="hu-HU" dirty="0" smtClean="0"/>
              <a:t>, </a:t>
            </a:r>
            <a:r>
              <a:rPr lang="hu-HU" dirty="0" err="1" smtClean="0"/>
              <a:t>but</a:t>
            </a:r>
            <a:r>
              <a:rPr lang="hu-HU" dirty="0" smtClean="0"/>
              <a:t> it is </a:t>
            </a:r>
            <a:r>
              <a:rPr lang="hu-HU" dirty="0" err="1" smtClean="0"/>
              <a:t>not</a:t>
            </a:r>
            <a:r>
              <a:rPr lang="hu-HU" dirty="0" smtClean="0"/>
              <a:t> </a:t>
            </a:r>
            <a:r>
              <a:rPr lang="hu-HU" dirty="0" err="1" smtClean="0"/>
              <a:t>linear</a:t>
            </a:r>
            <a:r>
              <a:rPr lang="hu-HU" dirty="0" smtClean="0"/>
              <a:t>.</a:t>
            </a:r>
            <a:r>
              <a:rPr lang="hu-HU" baseline="0" dirty="0" smtClean="0"/>
              <a:t> </a:t>
            </a:r>
            <a:r>
              <a:rPr lang="en-US" dirty="0" smtClean="0"/>
              <a:t>Logistic regression measures the relationship between the categorical dependent variable and one or more independent variables by estimating probabilities using a logistic function, which is the cumulative distribution function of logistic distribution</a:t>
            </a:r>
            <a:r>
              <a:rPr lang="hu-HU" dirty="0" smtClean="0"/>
              <a:t>.</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regression</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a:t>
            </a:r>
            <a:r>
              <a:rPr lang="hu-HU" baseline="0" dirty="0" err="1" smtClean="0"/>
              <a:t>when</a:t>
            </a:r>
            <a:r>
              <a:rPr lang="hu-HU" baseline="0" dirty="0" smtClean="0"/>
              <a:t> we </a:t>
            </a:r>
            <a:r>
              <a:rPr lang="hu-HU" baseline="0" dirty="0" err="1" smtClean="0"/>
              <a:t>want</a:t>
            </a:r>
            <a:r>
              <a:rPr lang="hu-HU" baseline="0" dirty="0" smtClean="0"/>
              <a:t> </a:t>
            </a:r>
            <a:r>
              <a:rPr lang="hu-HU" baseline="0" dirty="0" err="1" smtClean="0"/>
              <a:t>to</a:t>
            </a:r>
            <a:r>
              <a:rPr lang="hu-HU" baseline="0" dirty="0" smtClean="0"/>
              <a:t> </a:t>
            </a:r>
            <a:r>
              <a:rPr lang="hu-HU" baseline="0" dirty="0" err="1" smtClean="0"/>
              <a:t>know</a:t>
            </a:r>
            <a:r>
              <a:rPr lang="hu-HU" baseline="0" dirty="0" smtClean="0"/>
              <a:t>, </a:t>
            </a:r>
            <a:r>
              <a:rPr lang="hu-HU" baseline="0" dirty="0" err="1" smtClean="0"/>
              <a:t>wether</a:t>
            </a:r>
            <a:r>
              <a:rPr lang="hu-HU" baseline="0" dirty="0" smtClean="0"/>
              <a:t> </a:t>
            </a:r>
            <a:r>
              <a:rPr lang="hu-HU" baseline="0" dirty="0" err="1" smtClean="0"/>
              <a:t>the</a:t>
            </a:r>
            <a:r>
              <a:rPr lang="hu-HU" baseline="0" dirty="0" smtClean="0"/>
              <a:t> tumor is </a:t>
            </a:r>
            <a:r>
              <a:rPr lang="hu-HU" baseline="0" dirty="0" err="1" smtClean="0"/>
              <a:t>malignant</a:t>
            </a:r>
            <a:r>
              <a:rPr lang="hu-HU" baseline="0" dirty="0" smtClean="0"/>
              <a:t> </a:t>
            </a:r>
            <a:r>
              <a:rPr lang="hu-HU" baseline="0" dirty="0" err="1" smtClean="0"/>
              <a:t>or</a:t>
            </a:r>
            <a:r>
              <a:rPr lang="hu-HU" baseline="0" dirty="0" smtClean="0"/>
              <a:t> </a:t>
            </a:r>
            <a:r>
              <a:rPr lang="hu-HU" baseline="0" dirty="0" err="1" smtClean="0"/>
              <a:t>not</a:t>
            </a:r>
            <a:r>
              <a:rPr lang="hu-HU" baseline="0" dirty="0" smtClean="0"/>
              <a:t>. </a:t>
            </a:r>
          </a:p>
        </p:txBody>
      </p:sp>
      <p:sp>
        <p:nvSpPr>
          <p:cNvPr id="4" name="Dia számának helye 3"/>
          <p:cNvSpPr>
            <a:spLocks noGrp="1"/>
          </p:cNvSpPr>
          <p:nvPr>
            <p:ph type="sldNum" sz="quarter" idx="10"/>
          </p:nvPr>
        </p:nvSpPr>
        <p:spPr/>
        <p:txBody>
          <a:bodyPr/>
          <a:lstStyle/>
          <a:p>
            <a:fld id="{E9B84B07-6E59-4001-9172-9E6E5AD0DF5A}" type="slidenum">
              <a:rPr lang="hu-HU" smtClean="0"/>
              <a:t>68</a:t>
            </a:fld>
            <a:endParaRPr lang="hu-HU"/>
          </a:p>
        </p:txBody>
      </p:sp>
    </p:spTree>
    <p:extLst>
      <p:ext uri="{BB962C8B-B14F-4D97-AF65-F5344CB8AC3E}">
        <p14:creationId xmlns:p14="http://schemas.microsoft.com/office/powerpoint/2010/main" val="599825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Correlation is a statistical technique that can show whether pairs of variables are related</a:t>
            </a:r>
            <a:r>
              <a:rPr lang="hu-HU" dirty="0" smtClean="0"/>
              <a:t> and </a:t>
            </a:r>
            <a:r>
              <a:rPr lang="hu-HU" dirty="0" err="1" smtClean="0"/>
              <a:t>how</a:t>
            </a:r>
            <a:r>
              <a:rPr lang="hu-HU" dirty="0" smtClean="0"/>
              <a:t> </a:t>
            </a:r>
            <a:r>
              <a:rPr lang="hu-HU" dirty="0" err="1" smtClean="0"/>
              <a:t>strongly</a:t>
            </a:r>
            <a:r>
              <a:rPr lang="en-US" dirty="0" smtClean="0"/>
              <a:t>. For example, height and weight are related; taller people tend to be heavier than shorter people. The relationship isn't perfect. People of the same height vary in weight, and you can easily think of two people you know where the shorter one is heavier than the taller one.</a:t>
            </a:r>
            <a:r>
              <a:rPr lang="hu-HU" dirty="0" smtClean="0"/>
              <a:t> </a:t>
            </a:r>
            <a:r>
              <a:rPr lang="en-US" dirty="0" smtClean="0"/>
              <a:t>Correlation can tell you just how much of the variation in peoples' weights is related to their heights.</a:t>
            </a:r>
            <a:r>
              <a:rPr lang="hu-HU" dirty="0" smtClean="0"/>
              <a:t> </a:t>
            </a:r>
            <a:r>
              <a:rPr lang="en-US" sz="1200" kern="1200" dirty="0" smtClean="0">
                <a:solidFill>
                  <a:schemeClr val="tx1"/>
                </a:solidFill>
                <a:latin typeface="+mn-lt"/>
                <a:ea typeface="+mn-ea"/>
                <a:cs typeface="+mn-cs"/>
              </a:rPr>
              <a:t>A correlation coefficient is a numerical measure of some type of correlation, meaning a statistical relationship between two variables.</a:t>
            </a:r>
            <a:r>
              <a:rPr lang="hu-HU" sz="1200" kern="1200" dirty="0" smtClean="0">
                <a:solidFill>
                  <a:schemeClr val="tx1"/>
                </a:solidFill>
                <a:latin typeface="+mn-lt"/>
                <a:ea typeface="+mn-ea"/>
                <a:cs typeface="+mn-cs"/>
              </a:rPr>
              <a:t> </a:t>
            </a:r>
            <a:r>
              <a:rPr lang="en-US" dirty="0" smtClean="0"/>
              <a:t>Several types of correlation coefficient exist, each with their own definition and own range of usability and characteristics. They all assume values in the range from −1 to +1, where ±1 indicates the strongest possible agreement and 0 the strongest possible disagreement</a:t>
            </a:r>
            <a:r>
              <a:rPr lang="hu-HU"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Correlation quantifies the degree to which two variables are related. You simply are computing a correlation coefficient (r) that tells you how much one variable tends to change when the other one does.</a:t>
            </a:r>
            <a:r>
              <a:rPr lang="hu-HU" dirty="0" smtClean="0"/>
              <a:t> </a:t>
            </a:r>
            <a:r>
              <a:rPr lang="en-US" dirty="0" smtClean="0"/>
              <a:t>Linear regression finds the best line that predicts Y from X</a:t>
            </a:r>
            <a:r>
              <a:rPr lang="hu-HU" dirty="0" smtClean="0"/>
              <a:t> (Y</a:t>
            </a:r>
            <a:r>
              <a:rPr lang="hu-HU" baseline="0" dirty="0" smtClean="0"/>
              <a:t> is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dependent</a:t>
            </a:r>
            <a:r>
              <a:rPr lang="hu-HU" baseline="0" dirty="0" smtClean="0"/>
              <a:t> </a:t>
            </a:r>
            <a:r>
              <a:rPr lang="hu-HU" baseline="0" dirty="0" err="1" smtClean="0"/>
              <a:t>variable</a:t>
            </a:r>
            <a:r>
              <a:rPr lang="hu-HU" baseline="0" dirty="0" smtClean="0"/>
              <a:t>, and X is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independent</a:t>
            </a:r>
            <a:r>
              <a:rPr lang="hu-HU" baseline="0" dirty="0" smtClean="0"/>
              <a:t> </a:t>
            </a:r>
            <a:r>
              <a:rPr lang="hu-HU" baseline="0" dirty="0" err="1" smtClean="0"/>
              <a:t>one</a:t>
            </a:r>
            <a:r>
              <a:rPr lang="hu-HU" baseline="0" dirty="0" smtClean="0"/>
              <a:t>)</a:t>
            </a:r>
            <a:r>
              <a:rPr lang="en-US" dirty="0" smtClean="0"/>
              <a:t>.  Correlation does not fit a line.</a:t>
            </a:r>
            <a:endParaRPr lang="hu-HU" dirty="0" smtClean="0"/>
          </a:p>
          <a:p>
            <a:r>
              <a:rPr lang="en-US" dirty="0" smtClean="0"/>
              <a:t>With correlation, you don't have to think about cause and effect. It doesn't matter which of the two variables you call "X" and which you call "Y„</a:t>
            </a:r>
            <a:r>
              <a:rPr lang="hu-HU" dirty="0" smtClean="0"/>
              <a:t>. </a:t>
            </a:r>
            <a:r>
              <a:rPr lang="hu-HU" dirty="0" err="1" smtClean="0"/>
              <a:t>So</a:t>
            </a:r>
            <a:r>
              <a:rPr lang="hu-HU" dirty="0" smtClean="0"/>
              <a:t> it</a:t>
            </a:r>
            <a:r>
              <a:rPr lang="hu-HU" baseline="0" dirty="0" smtClean="0"/>
              <a:t> </a:t>
            </a:r>
            <a:r>
              <a:rPr lang="hu-HU" baseline="0" dirty="0" err="1" smtClean="0"/>
              <a:t>does</a:t>
            </a:r>
            <a:r>
              <a:rPr lang="hu-HU" baseline="0" dirty="0" smtClean="0"/>
              <a:t> </a:t>
            </a:r>
            <a:r>
              <a:rPr lang="hu-HU" baseline="0" dirty="0" err="1" smtClean="0"/>
              <a:t>not</a:t>
            </a:r>
            <a:r>
              <a:rPr lang="hu-HU" baseline="0" dirty="0" smtClean="0"/>
              <a:t> </a:t>
            </a:r>
            <a:r>
              <a:rPr lang="hu-HU" baseline="0" dirty="0" err="1" smtClean="0"/>
              <a:t>matter</a:t>
            </a:r>
            <a:r>
              <a:rPr lang="hu-HU" baseline="0" dirty="0" smtClean="0"/>
              <a:t>, </a:t>
            </a:r>
            <a:r>
              <a:rPr lang="hu-HU" baseline="0" dirty="0" err="1" smtClean="0"/>
              <a:t>which</a:t>
            </a:r>
            <a:r>
              <a:rPr lang="hu-HU" baseline="0" dirty="0" smtClean="0"/>
              <a:t> is </a:t>
            </a:r>
            <a:r>
              <a:rPr lang="hu-HU" baseline="0" dirty="0" err="1" smtClean="0"/>
              <a:t>the</a:t>
            </a:r>
            <a:r>
              <a:rPr lang="hu-HU" baseline="0" dirty="0" smtClean="0"/>
              <a:t> </a:t>
            </a:r>
            <a:r>
              <a:rPr lang="hu-HU" baseline="0" dirty="0" err="1" smtClean="0"/>
              <a:t>dependent</a:t>
            </a:r>
            <a:r>
              <a:rPr lang="hu-HU" baseline="0" dirty="0" smtClean="0"/>
              <a:t>, and </a:t>
            </a:r>
            <a:r>
              <a:rPr lang="hu-HU" baseline="0" dirty="0" err="1" smtClean="0"/>
              <a:t>which</a:t>
            </a:r>
            <a:r>
              <a:rPr lang="hu-HU" baseline="0" dirty="0" smtClean="0"/>
              <a:t> is </a:t>
            </a:r>
            <a:r>
              <a:rPr lang="hu-HU" baseline="0" dirty="0" err="1" smtClean="0"/>
              <a:t>the</a:t>
            </a:r>
            <a:r>
              <a:rPr lang="hu-HU" baseline="0" dirty="0" smtClean="0"/>
              <a:t> </a:t>
            </a:r>
            <a:r>
              <a:rPr lang="hu-HU" baseline="0" dirty="0" err="1" smtClean="0"/>
              <a:t>independent</a:t>
            </a:r>
            <a:r>
              <a:rPr lang="hu-HU" baseline="0" dirty="0" smtClean="0"/>
              <a:t> </a:t>
            </a:r>
            <a:r>
              <a:rPr lang="hu-HU" baseline="0" dirty="0" err="1" smtClean="0"/>
              <a:t>variable</a:t>
            </a:r>
            <a:r>
              <a:rPr lang="en-US" dirty="0" smtClean="0"/>
              <a:t>. You'll get the same correlation coefficient if you swap the two.</a:t>
            </a:r>
          </a:p>
          <a:p>
            <a:r>
              <a:rPr lang="en-US" dirty="0" smtClean="0"/>
              <a:t>The decision of which variable you call "X" and which you call "Y" matters in regression, as you'll get a different best-fit line if you swap the two. The line that best predicts Y from X is not the same as the line that predicts X from Y</a:t>
            </a:r>
            <a:r>
              <a:rPr lang="hu-HU" sz="1200" kern="1200" dirty="0" smtClean="0">
                <a:solidFill>
                  <a:schemeClr val="tx1"/>
                </a:solidFill>
                <a:latin typeface="+mn-lt"/>
                <a:ea typeface="+mn-ea"/>
                <a:cs typeface="+mn-cs"/>
              </a:rPr>
              <a:t>.</a:t>
            </a:r>
            <a:endParaRPr lang="en-US" dirty="0" smtClean="0"/>
          </a:p>
        </p:txBody>
      </p:sp>
      <p:sp>
        <p:nvSpPr>
          <p:cNvPr id="4" name="Dia számának helye 3"/>
          <p:cNvSpPr>
            <a:spLocks noGrp="1"/>
          </p:cNvSpPr>
          <p:nvPr>
            <p:ph type="sldNum" sz="quarter" idx="10"/>
          </p:nvPr>
        </p:nvSpPr>
        <p:spPr/>
        <p:txBody>
          <a:bodyPr/>
          <a:lstStyle/>
          <a:p>
            <a:fld id="{E9B84B07-6E59-4001-9172-9E6E5AD0DF5A}" type="slidenum">
              <a:rPr lang="hu-HU" smtClean="0"/>
              <a:t>69</a:t>
            </a:fld>
            <a:endParaRPr lang="hu-HU"/>
          </a:p>
        </p:txBody>
      </p:sp>
    </p:spTree>
    <p:extLst>
      <p:ext uri="{BB962C8B-B14F-4D97-AF65-F5344CB8AC3E}">
        <p14:creationId xmlns:p14="http://schemas.microsoft.com/office/powerpoint/2010/main" val="1950361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The </a:t>
            </a:r>
            <a:r>
              <a:rPr lang="hu-HU" dirty="0" err="1" smtClean="0"/>
              <a:t>analysis</a:t>
            </a:r>
            <a:r>
              <a:rPr lang="hu-HU" dirty="0" smtClean="0"/>
              <a:t> of </a:t>
            </a:r>
            <a:r>
              <a:rPr lang="hu-HU" dirty="0" err="1" smtClean="0"/>
              <a:t>survival</a:t>
            </a:r>
            <a:r>
              <a:rPr lang="hu-HU" baseline="0" dirty="0" smtClean="0"/>
              <a:t> </a:t>
            </a:r>
            <a:r>
              <a:rPr lang="hu-HU" baseline="0" dirty="0" err="1" smtClean="0"/>
              <a:t>needs</a:t>
            </a:r>
            <a:r>
              <a:rPr lang="hu-HU" baseline="0" dirty="0" smtClean="0"/>
              <a:t> </a:t>
            </a:r>
            <a:r>
              <a:rPr lang="hu-HU" baseline="0" dirty="0" err="1" smtClean="0"/>
              <a:t>special</a:t>
            </a:r>
            <a:r>
              <a:rPr lang="hu-HU" baseline="0" dirty="0" smtClean="0"/>
              <a:t> </a:t>
            </a:r>
            <a:r>
              <a:rPr lang="hu-HU" baseline="0" dirty="0" err="1" smtClean="0"/>
              <a:t>methods</a:t>
            </a:r>
            <a:r>
              <a:rPr lang="hu-HU" baseline="0" dirty="0" smtClean="0"/>
              <a:t>, </a:t>
            </a:r>
            <a:r>
              <a:rPr lang="hu-HU" baseline="0" dirty="0" err="1" smtClean="0"/>
              <a:t>because</a:t>
            </a:r>
            <a:r>
              <a:rPr lang="hu-HU" baseline="0" dirty="0" smtClean="0"/>
              <a:t> </a:t>
            </a:r>
            <a:r>
              <a:rPr lang="hu-HU" baseline="0" dirty="0" err="1" smtClean="0"/>
              <a:t>the</a:t>
            </a:r>
            <a:r>
              <a:rPr lang="hu-HU" baseline="0" dirty="0" smtClean="0"/>
              <a:t> </a:t>
            </a:r>
            <a:r>
              <a:rPr lang="hu-HU" baseline="0" dirty="0" err="1" smtClean="0"/>
              <a:t>survival</a:t>
            </a:r>
            <a:r>
              <a:rPr lang="hu-HU" baseline="0" dirty="0" smtClean="0"/>
              <a:t> </a:t>
            </a:r>
            <a:r>
              <a:rPr lang="hu-HU" baseline="0" dirty="0" err="1" smtClean="0"/>
              <a:t>time</a:t>
            </a:r>
            <a:r>
              <a:rPr lang="hu-HU" baseline="0" dirty="0" smtClean="0"/>
              <a:t> </a:t>
            </a:r>
            <a:r>
              <a:rPr lang="hu-HU" baseline="0" dirty="0" err="1" smtClean="0"/>
              <a:t>does</a:t>
            </a:r>
            <a:r>
              <a:rPr lang="hu-HU" baseline="0" dirty="0" smtClean="0"/>
              <a:t> </a:t>
            </a:r>
            <a:r>
              <a:rPr lang="hu-HU" baseline="0" dirty="0" err="1" smtClean="0"/>
              <a:t>not</a:t>
            </a:r>
            <a:r>
              <a:rPr lang="hu-HU" baseline="0" dirty="0" smtClean="0"/>
              <a:t> </a:t>
            </a:r>
            <a:r>
              <a:rPr lang="hu-HU" baseline="0" dirty="0" err="1" smtClean="0"/>
              <a:t>have</a:t>
            </a:r>
            <a:r>
              <a:rPr lang="hu-HU" baseline="0" dirty="0" smtClean="0"/>
              <a:t> </a:t>
            </a:r>
            <a:r>
              <a:rPr lang="hu-HU" baseline="0" dirty="0" err="1" smtClean="0"/>
              <a:t>normal</a:t>
            </a:r>
            <a:r>
              <a:rPr lang="hu-HU" baseline="0" dirty="0" smtClean="0"/>
              <a:t> </a:t>
            </a:r>
            <a:r>
              <a:rPr lang="hu-HU" baseline="0" dirty="0" err="1" smtClean="0"/>
              <a:t>distribution</a:t>
            </a:r>
            <a:r>
              <a:rPr lang="hu-HU" baseline="0" dirty="0" smtClean="0"/>
              <a:t>, and we </a:t>
            </a:r>
            <a:r>
              <a:rPr lang="hu-HU" baseline="0" dirty="0" err="1" smtClean="0"/>
              <a:t>can</a:t>
            </a:r>
            <a:r>
              <a:rPr lang="hu-HU" baseline="0" dirty="0" smtClean="0"/>
              <a:t> </a:t>
            </a:r>
            <a:r>
              <a:rPr lang="hu-HU" baseline="0" dirty="0" err="1" smtClean="0"/>
              <a:t>not</a:t>
            </a:r>
            <a:r>
              <a:rPr lang="hu-HU" baseline="0" dirty="0" smtClean="0"/>
              <a:t> </a:t>
            </a:r>
            <a:r>
              <a:rPr lang="hu-HU" baseline="0" dirty="0" err="1" smtClean="0"/>
              <a:t>compare</a:t>
            </a:r>
            <a:r>
              <a:rPr lang="hu-HU" baseline="0" dirty="0" smtClean="0"/>
              <a:t> </a:t>
            </a:r>
            <a:r>
              <a:rPr lang="hu-HU" baseline="0" dirty="0" err="1" smtClean="0"/>
              <a:t>directly</a:t>
            </a:r>
            <a:r>
              <a:rPr lang="hu-HU" baseline="0" dirty="0" smtClean="0"/>
              <a:t> </a:t>
            </a:r>
            <a:r>
              <a:rPr lang="hu-HU" baseline="0" dirty="0" err="1" smtClean="0"/>
              <a:t>the</a:t>
            </a:r>
            <a:r>
              <a:rPr lang="hu-HU" baseline="0" dirty="0" smtClean="0"/>
              <a:t> </a:t>
            </a:r>
            <a:r>
              <a:rPr lang="hu-HU" baseline="0" dirty="0" err="1" smtClean="0"/>
              <a:t>means</a:t>
            </a:r>
            <a:r>
              <a:rPr lang="hu-HU" baseline="0" dirty="0" smtClean="0"/>
              <a:t> of </a:t>
            </a:r>
            <a:r>
              <a:rPr lang="hu-HU" baseline="0" dirty="0" err="1" smtClean="0"/>
              <a:t>the</a:t>
            </a:r>
            <a:r>
              <a:rPr lang="hu-HU" baseline="0" dirty="0" smtClean="0"/>
              <a:t> </a:t>
            </a:r>
            <a:r>
              <a:rPr lang="hu-HU" baseline="0" dirty="0" err="1" smtClean="0"/>
              <a:t>two</a:t>
            </a:r>
            <a:r>
              <a:rPr lang="hu-HU" baseline="0" dirty="0" smtClean="0"/>
              <a:t> </a:t>
            </a:r>
            <a:r>
              <a:rPr lang="hu-HU" baseline="0" dirty="0" err="1" smtClean="0"/>
              <a:t>group</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the</a:t>
            </a:r>
            <a:r>
              <a:rPr lang="hu-HU" baseline="0" dirty="0" smtClean="0"/>
              <a:t> Kaplan-</a:t>
            </a:r>
            <a:r>
              <a:rPr lang="hu-HU" baseline="0" dirty="0" err="1" smtClean="0"/>
              <a:t>Meier</a:t>
            </a:r>
            <a:r>
              <a:rPr lang="hu-HU" baseline="0" dirty="0" smtClean="0"/>
              <a:t> </a:t>
            </a:r>
            <a:r>
              <a:rPr lang="hu-HU" baseline="0" dirty="0" err="1" smtClean="0"/>
              <a:t>estimation</a:t>
            </a:r>
            <a:r>
              <a:rPr lang="hu-HU" baseline="0" dirty="0" smtClean="0"/>
              <a:t> </a:t>
            </a:r>
            <a:r>
              <a:rPr lang="hu-HU" baseline="0" dirty="0" err="1" smtClean="0"/>
              <a:t>for</a:t>
            </a:r>
            <a:r>
              <a:rPr lang="hu-HU" baseline="0" dirty="0" smtClean="0"/>
              <a:t> </a:t>
            </a:r>
            <a:r>
              <a:rPr lang="hu-HU" baseline="0" dirty="0" err="1" smtClean="0"/>
              <a:t>the</a:t>
            </a:r>
            <a:r>
              <a:rPr lang="hu-HU" baseline="0" dirty="0" smtClean="0"/>
              <a:t> </a:t>
            </a:r>
            <a:r>
              <a:rPr lang="hu-HU" baseline="0" dirty="0" err="1" smtClean="0"/>
              <a:t>analysis</a:t>
            </a:r>
            <a:r>
              <a:rPr lang="hu-HU" baseline="0" dirty="0" smtClean="0"/>
              <a:t>. </a:t>
            </a:r>
            <a:r>
              <a:rPr lang="hu-HU" baseline="0" dirty="0" err="1" smtClean="0"/>
              <a:t>For</a:t>
            </a:r>
            <a:r>
              <a:rPr lang="hu-HU" baseline="0" dirty="0" smtClean="0"/>
              <a:t> </a:t>
            </a:r>
            <a:r>
              <a:rPr lang="hu-HU" baseline="0" dirty="0" err="1" smtClean="0"/>
              <a:t>this</a:t>
            </a:r>
            <a:r>
              <a:rPr lang="hu-HU" baseline="0" dirty="0" smtClean="0"/>
              <a:t>, we </a:t>
            </a:r>
            <a:r>
              <a:rPr lang="hu-HU" baseline="0" dirty="0" err="1" smtClean="0"/>
              <a:t>will</a:t>
            </a:r>
            <a:r>
              <a:rPr lang="hu-HU" baseline="0" dirty="0" smtClean="0"/>
              <a:t> </a:t>
            </a:r>
            <a:r>
              <a:rPr lang="hu-HU" baseline="0" dirty="0" err="1" smtClean="0"/>
              <a:t>need</a:t>
            </a:r>
            <a:r>
              <a:rPr lang="hu-HU" baseline="0" dirty="0" smtClean="0"/>
              <a:t> </a:t>
            </a:r>
            <a:r>
              <a:rPr lang="hu-HU" baseline="0" dirty="0" err="1" smtClean="0"/>
              <a:t>the</a:t>
            </a:r>
            <a:r>
              <a:rPr lang="hu-HU" baseline="0" dirty="0" smtClean="0"/>
              <a:t> </a:t>
            </a:r>
            <a:r>
              <a:rPr lang="hu-HU" baseline="0" dirty="0" err="1" smtClean="0"/>
              <a:t>time</a:t>
            </a:r>
            <a:r>
              <a:rPr lang="hu-HU" baseline="0" dirty="0" smtClean="0"/>
              <a:t> of </a:t>
            </a:r>
            <a:r>
              <a:rPr lang="hu-HU" baseline="0" dirty="0" err="1" smtClean="0"/>
              <a:t>the</a:t>
            </a:r>
            <a:r>
              <a:rPr lang="hu-HU" baseline="0" dirty="0" smtClean="0"/>
              <a:t> </a:t>
            </a:r>
            <a:r>
              <a:rPr lang="hu-HU" baseline="0" dirty="0" err="1" smtClean="0"/>
              <a:t>investigation</a:t>
            </a:r>
            <a:r>
              <a:rPr lang="hu-HU" baseline="0" dirty="0" smtClean="0"/>
              <a:t>, </a:t>
            </a:r>
            <a:r>
              <a:rPr lang="hu-HU" baseline="0" dirty="0" err="1" smtClean="0"/>
              <a:t>the</a:t>
            </a:r>
            <a:r>
              <a:rPr lang="hu-HU" baseline="0" dirty="0" smtClean="0"/>
              <a:t> </a:t>
            </a:r>
            <a:r>
              <a:rPr lang="hu-HU" baseline="0" dirty="0" err="1" smtClean="0"/>
              <a:t>number</a:t>
            </a:r>
            <a:r>
              <a:rPr lang="hu-HU" baseline="0" dirty="0" smtClean="0"/>
              <a:t> of </a:t>
            </a:r>
            <a:r>
              <a:rPr lang="hu-HU" baseline="0" dirty="0" err="1" smtClean="0"/>
              <a:t>events</a:t>
            </a:r>
            <a:r>
              <a:rPr lang="hu-HU" baseline="0" dirty="0" smtClean="0"/>
              <a:t> </a:t>
            </a:r>
            <a:r>
              <a:rPr lang="hu-HU" baseline="0" dirty="0" err="1" smtClean="0"/>
              <a:t>at</a:t>
            </a:r>
            <a:r>
              <a:rPr lang="hu-HU" baseline="0" dirty="0" smtClean="0"/>
              <a:t> </a:t>
            </a:r>
            <a:r>
              <a:rPr lang="hu-HU" baseline="0" dirty="0" err="1" smtClean="0"/>
              <a:t>the</a:t>
            </a:r>
            <a:r>
              <a:rPr lang="hu-HU" baseline="0" dirty="0" smtClean="0"/>
              <a:t> end of </a:t>
            </a:r>
            <a:r>
              <a:rPr lang="hu-HU" baseline="0" dirty="0" err="1" smtClean="0"/>
              <a:t>the</a:t>
            </a:r>
            <a:r>
              <a:rPr lang="hu-HU" baseline="0" dirty="0" smtClean="0"/>
              <a:t> </a:t>
            </a:r>
            <a:r>
              <a:rPr lang="hu-HU" baseline="0" dirty="0" err="1" smtClean="0"/>
              <a:t>investigation</a:t>
            </a:r>
            <a:r>
              <a:rPr lang="hu-HU" baseline="0" dirty="0" smtClean="0"/>
              <a:t>, </a:t>
            </a:r>
            <a:r>
              <a:rPr lang="hu-HU" baseline="0" dirty="0" err="1" smtClean="0"/>
              <a:t>which</a:t>
            </a:r>
            <a:r>
              <a:rPr lang="hu-HU" baseline="0" dirty="0" smtClean="0"/>
              <a:t> </a:t>
            </a:r>
            <a:r>
              <a:rPr lang="hu-HU" baseline="0" dirty="0" err="1" smtClean="0"/>
              <a:t>means</a:t>
            </a:r>
            <a:r>
              <a:rPr lang="hu-HU" baseline="0" dirty="0" smtClean="0"/>
              <a:t>, </a:t>
            </a:r>
            <a:r>
              <a:rPr lang="hu-HU" baseline="0" dirty="0" err="1" smtClean="0"/>
              <a:t>the</a:t>
            </a:r>
            <a:r>
              <a:rPr lang="hu-HU" baseline="0" dirty="0" smtClean="0"/>
              <a:t> </a:t>
            </a:r>
            <a:r>
              <a:rPr lang="hu-HU" baseline="0" dirty="0" err="1" smtClean="0"/>
              <a:t>number</a:t>
            </a:r>
            <a:r>
              <a:rPr lang="hu-HU" baseline="0" dirty="0" smtClean="0"/>
              <a:t> of </a:t>
            </a:r>
            <a:r>
              <a:rPr lang="hu-HU" baseline="0" dirty="0" err="1" smtClean="0"/>
              <a:t>the</a:t>
            </a:r>
            <a:r>
              <a:rPr lang="hu-HU" baseline="0" dirty="0" smtClean="0"/>
              <a:t> </a:t>
            </a:r>
            <a:r>
              <a:rPr lang="hu-HU" baseline="0" dirty="0" err="1" smtClean="0"/>
              <a:t>patients</a:t>
            </a:r>
            <a:r>
              <a:rPr lang="hu-HU" baseline="0" dirty="0" smtClean="0"/>
              <a:t> </a:t>
            </a:r>
            <a:r>
              <a:rPr lang="hu-HU" baseline="0" dirty="0" err="1" smtClean="0"/>
              <a:t>who</a:t>
            </a:r>
            <a:r>
              <a:rPr lang="hu-HU" baseline="0" dirty="0" smtClean="0"/>
              <a:t> </a:t>
            </a:r>
            <a:r>
              <a:rPr lang="hu-HU" baseline="0" dirty="0" err="1" smtClean="0"/>
              <a:t>died</a:t>
            </a:r>
            <a:r>
              <a:rPr lang="hu-HU" baseline="0" dirty="0" smtClean="0"/>
              <a:t> during </a:t>
            </a:r>
            <a:r>
              <a:rPr lang="hu-HU" baseline="0" dirty="0" err="1" smtClean="0"/>
              <a:t>this</a:t>
            </a:r>
            <a:r>
              <a:rPr lang="hu-HU" baseline="0" dirty="0" smtClean="0"/>
              <a:t> </a:t>
            </a:r>
            <a:r>
              <a:rPr lang="hu-HU" baseline="0" dirty="0" err="1" smtClean="0"/>
              <a:t>time</a:t>
            </a:r>
            <a:r>
              <a:rPr lang="hu-HU" baseline="0" dirty="0" smtClean="0"/>
              <a:t>, and </a:t>
            </a:r>
            <a:r>
              <a:rPr lang="hu-HU" baseline="0" dirty="0" err="1" smtClean="0"/>
              <a:t>the</a:t>
            </a:r>
            <a:r>
              <a:rPr lang="hu-HU" baseline="0" dirty="0" smtClean="0"/>
              <a:t> </a:t>
            </a:r>
            <a:r>
              <a:rPr lang="hu-HU" baseline="0" dirty="0" err="1" smtClean="0"/>
              <a:t>number</a:t>
            </a:r>
            <a:r>
              <a:rPr lang="hu-HU" baseline="0" dirty="0" smtClean="0"/>
              <a:t> of </a:t>
            </a:r>
            <a:r>
              <a:rPr lang="hu-HU" baseline="0" dirty="0" err="1" smtClean="0"/>
              <a:t>the</a:t>
            </a:r>
            <a:r>
              <a:rPr lang="hu-HU" baseline="0" dirty="0" smtClean="0"/>
              <a:t> </a:t>
            </a:r>
            <a:r>
              <a:rPr lang="hu-HU" baseline="0" dirty="0" err="1" smtClean="0"/>
              <a:t>patients</a:t>
            </a:r>
            <a:r>
              <a:rPr lang="hu-HU" baseline="0" dirty="0" smtClean="0"/>
              <a:t>, </a:t>
            </a:r>
            <a:r>
              <a:rPr lang="hu-HU" baseline="0" dirty="0" err="1" smtClean="0"/>
              <a:t>who</a:t>
            </a:r>
            <a:r>
              <a:rPr lang="hu-HU" baseline="0" dirty="0" smtClean="0"/>
              <a:t> </a:t>
            </a:r>
            <a:r>
              <a:rPr lang="hu-HU" baseline="0" dirty="0" err="1" smtClean="0"/>
              <a:t>survived</a:t>
            </a:r>
            <a:r>
              <a:rPr lang="hu-HU" baseline="0" dirty="0" smtClean="0"/>
              <a:t> </a:t>
            </a:r>
            <a:r>
              <a:rPr lang="hu-HU" baseline="0" dirty="0" err="1" smtClean="0"/>
              <a:t>this</a:t>
            </a:r>
            <a:r>
              <a:rPr lang="hu-HU" baseline="0" dirty="0" smtClean="0"/>
              <a:t> </a:t>
            </a:r>
            <a:r>
              <a:rPr lang="hu-HU" baseline="0" dirty="0" err="1" smtClean="0"/>
              <a:t>period</a:t>
            </a:r>
            <a:r>
              <a:rPr lang="hu-HU" baseline="0" dirty="0" smtClean="0"/>
              <a:t>. Kaplan-</a:t>
            </a:r>
            <a:r>
              <a:rPr lang="hu-HU" baseline="0" dirty="0" err="1" smtClean="0"/>
              <a:t>meier</a:t>
            </a:r>
            <a:r>
              <a:rPr lang="hu-HU" baseline="0" dirty="0" smtClean="0"/>
              <a:t> </a:t>
            </a:r>
            <a:r>
              <a:rPr lang="hu-HU" baseline="0" dirty="0" err="1" smtClean="0"/>
              <a:t>can</a:t>
            </a:r>
            <a:r>
              <a:rPr lang="hu-HU" baseline="0" dirty="0" smtClean="0"/>
              <a:t> be </a:t>
            </a:r>
            <a:r>
              <a:rPr lang="hu-HU" baseline="0" dirty="0" err="1" smtClean="0"/>
              <a:t>used</a:t>
            </a:r>
            <a:r>
              <a:rPr lang="hu-HU" baseline="0" dirty="0" smtClean="0"/>
              <a:t> </a:t>
            </a:r>
            <a:r>
              <a:rPr lang="hu-HU" baseline="0" dirty="0" err="1" smtClean="0"/>
              <a:t>to</a:t>
            </a:r>
            <a:r>
              <a:rPr lang="hu-HU" baseline="0" dirty="0" smtClean="0"/>
              <a:t> </a:t>
            </a:r>
            <a:r>
              <a:rPr lang="hu-HU" baseline="0" dirty="0" err="1" smtClean="0"/>
              <a:t>compare</a:t>
            </a:r>
            <a:r>
              <a:rPr lang="hu-HU" baseline="0" dirty="0" smtClean="0"/>
              <a:t> </a:t>
            </a:r>
            <a:r>
              <a:rPr lang="hu-HU" baseline="0" dirty="0" err="1" smtClean="0"/>
              <a:t>two</a:t>
            </a:r>
            <a:r>
              <a:rPr lang="hu-HU" baseline="0" dirty="0" smtClean="0"/>
              <a:t> </a:t>
            </a:r>
            <a:r>
              <a:rPr lang="hu-HU" baseline="0" dirty="0" err="1" smtClean="0"/>
              <a:t>treatment</a:t>
            </a:r>
            <a:r>
              <a:rPr lang="hu-HU" baseline="0" dirty="0" smtClean="0"/>
              <a:t> </a:t>
            </a:r>
            <a:r>
              <a:rPr lang="hu-HU" baseline="0" dirty="0" err="1" smtClean="0"/>
              <a:t>groups</a:t>
            </a:r>
            <a:r>
              <a:rPr lang="hu-HU" baseline="0" dirty="0" smtClean="0"/>
              <a:t> </a:t>
            </a:r>
            <a:r>
              <a:rPr lang="hu-HU" baseline="0" dirty="0" err="1" smtClean="0"/>
              <a:t>on</a:t>
            </a:r>
            <a:r>
              <a:rPr lang="hu-HU" baseline="0" dirty="0" smtClean="0"/>
              <a:t> </a:t>
            </a:r>
            <a:r>
              <a:rPr lang="hu-HU" baseline="0" dirty="0" err="1" smtClean="0"/>
              <a:t>their</a:t>
            </a:r>
            <a:r>
              <a:rPr lang="hu-HU" baseline="0" dirty="0" smtClean="0"/>
              <a:t> </a:t>
            </a:r>
            <a:r>
              <a:rPr lang="hu-HU" baseline="0" dirty="0" err="1" smtClean="0"/>
              <a:t>survival</a:t>
            </a:r>
            <a:r>
              <a:rPr lang="hu-HU" baseline="0" dirty="0" smtClean="0"/>
              <a:t> </a:t>
            </a:r>
            <a:r>
              <a:rPr lang="hu-HU" baseline="0" dirty="0" err="1" smtClean="0"/>
              <a:t>times</a:t>
            </a:r>
            <a:r>
              <a:rPr lang="hu-HU" baseline="0" dirty="0" smtClean="0"/>
              <a:t>. Here </a:t>
            </a:r>
            <a:r>
              <a:rPr lang="hu-HU" baseline="0" dirty="0" err="1" smtClean="0"/>
              <a:t>you</a:t>
            </a:r>
            <a:r>
              <a:rPr lang="hu-HU" baseline="0" dirty="0" smtClean="0"/>
              <a:t> </a:t>
            </a:r>
            <a:r>
              <a:rPr lang="hu-HU" baseline="0" dirty="0" err="1" smtClean="0"/>
              <a:t>can</a:t>
            </a:r>
            <a:r>
              <a:rPr lang="hu-HU" baseline="0" dirty="0" smtClean="0"/>
              <a:t> </a:t>
            </a:r>
            <a:r>
              <a:rPr lang="hu-HU" baseline="0" dirty="0" err="1" smtClean="0"/>
              <a:t>see</a:t>
            </a:r>
            <a:r>
              <a:rPr lang="hu-HU" baseline="0" dirty="0" smtClean="0"/>
              <a:t> a </a:t>
            </a:r>
            <a:r>
              <a:rPr lang="hu-HU" baseline="0" dirty="0" err="1" smtClean="0"/>
              <a:t>survival</a:t>
            </a:r>
            <a:r>
              <a:rPr lang="hu-HU" baseline="0" dirty="0" smtClean="0"/>
              <a:t> </a:t>
            </a:r>
            <a:r>
              <a:rPr lang="hu-HU" baseline="0" dirty="0" err="1" smtClean="0"/>
              <a:t>plot</a:t>
            </a:r>
            <a:r>
              <a:rPr lang="hu-HU" baseline="0" dirty="0" smtClean="0"/>
              <a:t> </a:t>
            </a:r>
            <a:r>
              <a:rPr lang="hu-HU" baseline="0" dirty="0" err="1" smtClean="0"/>
              <a:t>for</a:t>
            </a:r>
            <a:r>
              <a:rPr lang="hu-HU" baseline="0" dirty="0" smtClean="0"/>
              <a:t> </a:t>
            </a:r>
            <a:r>
              <a:rPr lang="hu-HU" baseline="0" dirty="0" err="1" smtClean="0"/>
              <a:t>comparison</a:t>
            </a:r>
            <a:r>
              <a:rPr lang="hu-HU" baseline="0" dirty="0" smtClean="0"/>
              <a:t> of </a:t>
            </a:r>
            <a:r>
              <a:rPr lang="hu-HU" baseline="0" dirty="0" err="1" smtClean="0"/>
              <a:t>two</a:t>
            </a:r>
            <a:r>
              <a:rPr lang="hu-HU" baseline="0" dirty="0" smtClean="0"/>
              <a:t> </a:t>
            </a:r>
            <a:r>
              <a:rPr lang="hu-HU" baseline="0" dirty="0" err="1" smtClean="0"/>
              <a:t>groups</a:t>
            </a:r>
            <a:r>
              <a:rPr lang="hu-HU" baseline="0" dirty="0" smtClean="0"/>
              <a:t>. </a:t>
            </a:r>
            <a:r>
              <a:rPr lang="hu-HU" baseline="0" dirty="0" err="1" smtClean="0"/>
              <a:t>Active</a:t>
            </a:r>
            <a:r>
              <a:rPr lang="hu-HU" baseline="0" dirty="0" smtClean="0"/>
              <a:t>, and </a:t>
            </a:r>
            <a:r>
              <a:rPr lang="hu-HU" baseline="0" dirty="0" err="1" smtClean="0"/>
              <a:t>control</a:t>
            </a:r>
            <a:r>
              <a:rPr lang="hu-HU" baseline="0" dirty="0" smtClean="0"/>
              <a:t> </a:t>
            </a:r>
            <a:r>
              <a:rPr lang="hu-HU" baseline="0" dirty="0" err="1" smtClean="0"/>
              <a:t>groups</a:t>
            </a:r>
            <a:r>
              <a:rPr lang="hu-HU" baseline="0" dirty="0" smtClean="0"/>
              <a:t>. The </a:t>
            </a:r>
            <a:r>
              <a:rPr lang="hu-HU" baseline="0" dirty="0" err="1" smtClean="0"/>
              <a:t>reason</a:t>
            </a:r>
            <a:r>
              <a:rPr lang="hu-HU" baseline="0" dirty="0" smtClean="0"/>
              <a:t>, </a:t>
            </a:r>
            <a:r>
              <a:rPr lang="hu-HU" baseline="0" dirty="0" err="1" smtClean="0"/>
              <a:t>why</a:t>
            </a:r>
            <a:r>
              <a:rPr lang="hu-HU" baseline="0" dirty="0" smtClean="0"/>
              <a:t> we </a:t>
            </a:r>
            <a:r>
              <a:rPr lang="hu-HU" baseline="0" dirty="0" err="1" smtClean="0"/>
              <a:t>have</a:t>
            </a:r>
            <a:r>
              <a:rPr lang="hu-HU" baseline="0" dirty="0" smtClean="0"/>
              <a:t> </a:t>
            </a:r>
            <a:r>
              <a:rPr lang="hu-HU" baseline="0" dirty="0" err="1" smtClean="0"/>
              <a:t>to</a:t>
            </a:r>
            <a:r>
              <a:rPr lang="hu-HU" baseline="0" dirty="0" smtClean="0"/>
              <a:t> </a:t>
            </a:r>
            <a:r>
              <a:rPr lang="hu-HU" baseline="0" dirty="0" err="1" smtClean="0"/>
              <a:t>perform</a:t>
            </a:r>
            <a:r>
              <a:rPr lang="hu-HU" baseline="0" dirty="0" smtClean="0"/>
              <a:t> a </a:t>
            </a:r>
            <a:r>
              <a:rPr lang="hu-HU" baseline="0" dirty="0" err="1" smtClean="0"/>
              <a:t>survival</a:t>
            </a:r>
            <a:r>
              <a:rPr lang="hu-HU" baseline="0" dirty="0" smtClean="0"/>
              <a:t> </a:t>
            </a:r>
            <a:r>
              <a:rPr lang="hu-HU" baseline="0" dirty="0" err="1" smtClean="0"/>
              <a:t>analysis</a:t>
            </a:r>
            <a:r>
              <a:rPr lang="hu-HU" baseline="0" dirty="0" smtClean="0"/>
              <a:t>, is </a:t>
            </a:r>
            <a:r>
              <a:rPr lang="hu-HU" baseline="0" dirty="0" err="1" smtClean="0"/>
              <a:t>that</a:t>
            </a:r>
            <a:r>
              <a:rPr lang="hu-HU" baseline="0" dirty="0" smtClean="0"/>
              <a:t> </a:t>
            </a:r>
            <a:r>
              <a:rPr lang="hu-HU" baseline="0" dirty="0" err="1" smtClean="0"/>
              <a:t>since</a:t>
            </a:r>
            <a:r>
              <a:rPr lang="hu-HU" baseline="0" dirty="0" smtClean="0"/>
              <a:t> </a:t>
            </a:r>
            <a:r>
              <a:rPr lang="hu-HU" baseline="0" dirty="0" err="1" smtClean="0"/>
              <a:t>all</a:t>
            </a:r>
            <a:r>
              <a:rPr lang="hu-HU" baseline="0" dirty="0" smtClean="0"/>
              <a:t> </a:t>
            </a:r>
            <a:r>
              <a:rPr lang="hu-HU" baseline="0" dirty="0" err="1" smtClean="0"/>
              <a:t>the</a:t>
            </a:r>
            <a:r>
              <a:rPr lang="hu-HU" baseline="0" dirty="0" smtClean="0"/>
              <a:t> </a:t>
            </a:r>
            <a:r>
              <a:rPr lang="hu-HU" baseline="0" dirty="0" err="1" smtClean="0"/>
              <a:t>subjects</a:t>
            </a:r>
            <a:r>
              <a:rPr lang="hu-HU" baseline="0" dirty="0" smtClean="0"/>
              <a:t> </a:t>
            </a:r>
            <a:r>
              <a:rPr lang="hu-HU" baseline="0" dirty="0" err="1" smtClean="0"/>
              <a:t>died</a:t>
            </a:r>
            <a:r>
              <a:rPr lang="hu-HU" baseline="0" dirty="0" smtClean="0"/>
              <a:t>, (</a:t>
            </a:r>
            <a:r>
              <a:rPr lang="hu-HU" baseline="0" dirty="0" err="1" smtClean="0"/>
              <a:t>for</a:t>
            </a:r>
            <a:r>
              <a:rPr lang="hu-HU" baseline="0" dirty="0" smtClean="0"/>
              <a:t> </a:t>
            </a:r>
            <a:r>
              <a:rPr lang="hu-HU" baseline="0" dirty="0" err="1" smtClean="0"/>
              <a:t>example</a:t>
            </a:r>
            <a:r>
              <a:rPr lang="hu-HU" baseline="0" dirty="0" smtClean="0"/>
              <a:t> of </a:t>
            </a:r>
            <a:r>
              <a:rPr lang="hu-HU" baseline="0" dirty="0" err="1" smtClean="0"/>
              <a:t>lung</a:t>
            </a:r>
            <a:r>
              <a:rPr lang="hu-HU" baseline="0" dirty="0" smtClean="0"/>
              <a:t> </a:t>
            </a:r>
            <a:r>
              <a:rPr lang="hu-HU" baseline="0" dirty="0" err="1" smtClean="0"/>
              <a:t>cancer</a:t>
            </a:r>
            <a:r>
              <a:rPr lang="hu-HU" baseline="0" dirty="0" smtClean="0"/>
              <a:t>) we </a:t>
            </a:r>
            <a:r>
              <a:rPr lang="hu-HU" baseline="0" dirty="0" err="1" smtClean="0"/>
              <a:t>have</a:t>
            </a:r>
            <a:r>
              <a:rPr lang="hu-HU" baseline="0" dirty="0" smtClean="0"/>
              <a:t> no extra </a:t>
            </a:r>
            <a:r>
              <a:rPr lang="hu-HU" baseline="0" dirty="0" err="1" smtClean="0"/>
              <a:t>information</a:t>
            </a:r>
            <a:r>
              <a:rPr lang="hu-HU" baseline="0" dirty="0" smtClean="0"/>
              <a:t> </a:t>
            </a:r>
            <a:r>
              <a:rPr lang="hu-HU" baseline="0" dirty="0" err="1" smtClean="0"/>
              <a:t>to</a:t>
            </a:r>
            <a:r>
              <a:rPr lang="hu-HU" baseline="0" dirty="0" smtClean="0"/>
              <a:t> </a:t>
            </a:r>
            <a:r>
              <a:rPr lang="hu-HU" baseline="0" dirty="0" err="1" smtClean="0"/>
              <a:t>require</a:t>
            </a:r>
            <a:r>
              <a:rPr lang="hu-HU" baseline="0" dirty="0" smtClean="0"/>
              <a:t> </a:t>
            </a:r>
            <a:r>
              <a:rPr lang="hu-HU" baseline="0" dirty="0" err="1" smtClean="0"/>
              <a:t>us</a:t>
            </a:r>
            <a:r>
              <a:rPr lang="hu-HU" baseline="0" dirty="0" smtClean="0"/>
              <a:t> </a:t>
            </a:r>
            <a:r>
              <a:rPr lang="hu-HU" baseline="0" dirty="0" err="1" smtClean="0"/>
              <a:t>to</a:t>
            </a:r>
            <a:r>
              <a:rPr lang="hu-HU" baseline="0" dirty="0" smtClean="0"/>
              <a:t> </a:t>
            </a:r>
            <a:r>
              <a:rPr lang="hu-HU" baseline="0" dirty="0" err="1" smtClean="0"/>
              <a:t>perform</a:t>
            </a:r>
            <a:r>
              <a:rPr lang="hu-HU" baseline="0" dirty="0" smtClean="0"/>
              <a:t> </a:t>
            </a:r>
            <a:r>
              <a:rPr lang="hu-HU" baseline="0" dirty="0" err="1" smtClean="0"/>
              <a:t>survival</a:t>
            </a:r>
            <a:r>
              <a:rPr lang="hu-HU" baseline="0" dirty="0" smtClean="0"/>
              <a:t> </a:t>
            </a:r>
            <a:r>
              <a:rPr lang="hu-HU" baseline="0" dirty="0" err="1" smtClean="0"/>
              <a:t>analysis</a:t>
            </a:r>
            <a:r>
              <a:rPr lang="hu-HU" baseline="0" dirty="0" smtClean="0"/>
              <a:t>. </a:t>
            </a:r>
            <a:r>
              <a:rPr lang="hu-HU" baseline="0" dirty="0" err="1" smtClean="0"/>
              <a:t>But</a:t>
            </a:r>
            <a:r>
              <a:rPr lang="hu-HU" baseline="0" dirty="0" smtClean="0"/>
              <a:t> most of </a:t>
            </a:r>
            <a:r>
              <a:rPr lang="hu-HU" baseline="0" dirty="0" err="1" smtClean="0"/>
              <a:t>the</a:t>
            </a:r>
            <a:r>
              <a:rPr lang="hu-HU" baseline="0" dirty="0" smtClean="0"/>
              <a:t> </a:t>
            </a:r>
            <a:r>
              <a:rPr lang="hu-HU" baseline="0" dirty="0" err="1" smtClean="0"/>
              <a:t>cases</a:t>
            </a:r>
            <a:r>
              <a:rPr lang="hu-HU" baseline="0" dirty="0" smtClean="0"/>
              <a:t>, </a:t>
            </a:r>
            <a:r>
              <a:rPr lang="hu-HU" baseline="0" dirty="0" err="1" smtClean="0"/>
              <a:t>there</a:t>
            </a:r>
            <a:r>
              <a:rPr lang="hu-HU" baseline="0" dirty="0" smtClean="0"/>
              <a:t> </a:t>
            </a:r>
            <a:r>
              <a:rPr lang="hu-HU" baseline="0" dirty="0" err="1" smtClean="0"/>
              <a:t>are</a:t>
            </a:r>
            <a:r>
              <a:rPr lang="hu-HU" baseline="0" dirty="0" smtClean="0"/>
              <a:t> </a:t>
            </a:r>
            <a:r>
              <a:rPr lang="hu-HU" baseline="0" dirty="0" err="1" smtClean="0"/>
              <a:t>some</a:t>
            </a:r>
            <a:r>
              <a:rPr lang="hu-HU" baseline="0" dirty="0" smtClean="0"/>
              <a:t> </a:t>
            </a:r>
            <a:r>
              <a:rPr lang="hu-HU" baseline="0" dirty="0" err="1" smtClean="0"/>
              <a:t>censored</a:t>
            </a:r>
            <a:r>
              <a:rPr lang="hu-HU" baseline="0" dirty="0" smtClean="0"/>
              <a:t> </a:t>
            </a:r>
            <a:r>
              <a:rPr lang="hu-HU" baseline="0" dirty="0" err="1" smtClean="0"/>
              <a:t>observations</a:t>
            </a:r>
            <a:r>
              <a:rPr lang="hu-HU" baseline="0" dirty="0" smtClean="0"/>
              <a:t>, </a:t>
            </a:r>
            <a:r>
              <a:rPr lang="hu-HU" baseline="0" dirty="0" err="1" smtClean="0"/>
              <a:t>which</a:t>
            </a:r>
            <a:r>
              <a:rPr lang="hu-HU" baseline="0" dirty="0" smtClean="0"/>
              <a:t> </a:t>
            </a:r>
            <a:r>
              <a:rPr lang="hu-HU" baseline="0" dirty="0" err="1" smtClean="0"/>
              <a:t>can</a:t>
            </a:r>
            <a:r>
              <a:rPr lang="hu-HU" baseline="0" dirty="0" smtClean="0"/>
              <a:t> </a:t>
            </a:r>
            <a:r>
              <a:rPr lang="hu-HU" baseline="0" dirty="0" err="1" smtClean="0"/>
              <a:t>exist</a:t>
            </a:r>
            <a:r>
              <a:rPr lang="hu-HU" baseline="0" dirty="0" smtClean="0"/>
              <a:t> </a:t>
            </a:r>
            <a:r>
              <a:rPr lang="hu-HU" baseline="0" dirty="0" err="1" smtClean="0"/>
              <a:t>because</a:t>
            </a:r>
            <a:r>
              <a:rPr lang="hu-HU" baseline="0" dirty="0" smtClean="0"/>
              <a:t>, </a:t>
            </a:r>
            <a:r>
              <a:rPr lang="hu-HU" baseline="0" dirty="0" err="1" smtClean="0"/>
              <a:t>the</a:t>
            </a:r>
            <a:r>
              <a:rPr lang="hu-HU" baseline="0" dirty="0" smtClean="0"/>
              <a:t> </a:t>
            </a:r>
            <a:r>
              <a:rPr lang="hu-HU" baseline="0" dirty="0" err="1" smtClean="0"/>
              <a:t>critical</a:t>
            </a:r>
            <a:r>
              <a:rPr lang="hu-HU" baseline="0" dirty="0" smtClean="0"/>
              <a:t> </a:t>
            </a:r>
            <a:r>
              <a:rPr lang="hu-HU" baseline="0" dirty="0" err="1" smtClean="0"/>
              <a:t>event</a:t>
            </a:r>
            <a:r>
              <a:rPr lang="hu-HU" baseline="0" dirty="0" smtClean="0"/>
              <a:t> has </a:t>
            </a:r>
            <a:r>
              <a:rPr lang="hu-HU" baseline="0" dirty="0" err="1" smtClean="0"/>
              <a:t>not</a:t>
            </a:r>
            <a:r>
              <a:rPr lang="hu-HU" baseline="0" dirty="0" smtClean="0"/>
              <a:t> </a:t>
            </a:r>
            <a:r>
              <a:rPr lang="hu-HU" baseline="0" dirty="0" err="1" smtClean="0"/>
              <a:t>yet</a:t>
            </a:r>
            <a:r>
              <a:rPr lang="hu-HU" baseline="0" dirty="0" smtClean="0"/>
              <a:t> </a:t>
            </a:r>
            <a:r>
              <a:rPr lang="hu-HU" baseline="0" dirty="0" err="1" smtClean="0"/>
              <a:t>occurred</a:t>
            </a:r>
            <a:r>
              <a:rPr lang="hu-HU" baseline="0" dirty="0" smtClean="0"/>
              <a:t>, </a:t>
            </a:r>
            <a:r>
              <a:rPr lang="hu-HU" baseline="0" dirty="0" err="1" smtClean="0"/>
              <a:t>or</a:t>
            </a:r>
            <a:r>
              <a:rPr lang="hu-HU" baseline="0" dirty="0" smtClean="0"/>
              <a:t> </a:t>
            </a:r>
            <a:r>
              <a:rPr lang="hu-HU" baseline="0" dirty="0" err="1" smtClean="0"/>
              <a:t>lost</a:t>
            </a:r>
            <a:r>
              <a:rPr lang="hu-HU" baseline="0" dirty="0" smtClean="0"/>
              <a:t> </a:t>
            </a:r>
            <a:r>
              <a:rPr lang="hu-HU" baseline="0" dirty="0" err="1" smtClean="0"/>
              <a:t>to</a:t>
            </a:r>
            <a:r>
              <a:rPr lang="hu-HU" baseline="0" dirty="0" smtClean="0"/>
              <a:t> </a:t>
            </a:r>
            <a:r>
              <a:rPr lang="hu-HU" baseline="0" dirty="0" err="1" smtClean="0"/>
              <a:t>follow-up</a:t>
            </a:r>
            <a:r>
              <a:rPr lang="hu-HU" baseline="0" dirty="0" smtClean="0"/>
              <a:t>, </a:t>
            </a:r>
            <a:r>
              <a:rPr lang="hu-HU" baseline="0" dirty="0" err="1" smtClean="0"/>
              <a:t>or</a:t>
            </a:r>
            <a:r>
              <a:rPr lang="hu-HU" baseline="0" dirty="0" smtClean="0"/>
              <a:t> </a:t>
            </a:r>
            <a:r>
              <a:rPr lang="hu-HU" baseline="0" dirty="0" err="1" smtClean="0"/>
              <a:t>other</a:t>
            </a:r>
            <a:r>
              <a:rPr lang="hu-HU" baseline="0" dirty="0" smtClean="0"/>
              <a:t> </a:t>
            </a:r>
            <a:r>
              <a:rPr lang="hu-HU" baseline="0" dirty="0" err="1" smtClean="0"/>
              <a:t>interventions</a:t>
            </a:r>
            <a:r>
              <a:rPr lang="hu-HU" baseline="0" dirty="0" smtClean="0"/>
              <a:t> </a:t>
            </a:r>
            <a:r>
              <a:rPr lang="hu-HU" baseline="0" dirty="0" err="1" smtClean="0"/>
              <a:t>offered</a:t>
            </a:r>
            <a:r>
              <a:rPr lang="hu-HU" baseline="0" dirty="0" smtClean="0"/>
              <a:t>.</a:t>
            </a: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70</a:t>
            </a:fld>
            <a:endParaRPr lang="hu-HU"/>
          </a:p>
        </p:txBody>
      </p:sp>
    </p:spTree>
    <p:extLst>
      <p:ext uri="{BB962C8B-B14F-4D97-AF65-F5344CB8AC3E}">
        <p14:creationId xmlns:p14="http://schemas.microsoft.com/office/powerpoint/2010/main" val="1855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Kaplan Meier technique is the univariate</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version of survival analysis</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which</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means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comparing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using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only</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one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variable</a:t>
            </a:r>
            <a:r>
              <a:rPr lang="en-US" sz="1200" b="0" i="0" kern="1200" dirty="0" smtClean="0">
                <a:solidFill>
                  <a:schemeClr val="tx1"/>
                </a:solidFill>
                <a:effectLst/>
                <a:latin typeface="+mn-lt"/>
                <a:ea typeface="+mn-ea"/>
                <a:cs typeface="+mn-cs"/>
              </a:rPr>
              <a:t>. To take</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confounders into the analysis, we have to use cox</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regression.</a:t>
            </a:r>
            <a:r>
              <a:rPr lang="en-US" dirty="0" smtClean="0"/>
              <a:t> </a:t>
            </a:r>
            <a:r>
              <a:rPr lang="en-US" sz="1200" b="0" i="0" kern="1200" dirty="0" smtClean="0">
                <a:solidFill>
                  <a:schemeClr val="tx1"/>
                </a:solidFill>
                <a:effectLst/>
                <a:latin typeface="+mn-lt"/>
                <a:ea typeface="+mn-ea"/>
                <a:cs typeface="+mn-cs"/>
              </a:rPr>
              <a:t>For the </a:t>
            </a:r>
            <a:r>
              <a:rPr lang="hu-HU" sz="1200" b="0" i="0" kern="1200" dirty="0" err="1" smtClean="0">
                <a:solidFill>
                  <a:schemeClr val="tx1"/>
                </a:solidFill>
                <a:effectLst/>
                <a:latin typeface="+mn-lt"/>
                <a:ea typeface="+mn-ea"/>
                <a:cs typeface="+mn-cs"/>
              </a:rPr>
              <a:t>previous</a:t>
            </a:r>
            <a:r>
              <a:rPr lang="en-US" sz="1200" b="0" i="0" kern="1200" dirty="0" smtClean="0">
                <a:solidFill>
                  <a:schemeClr val="tx1"/>
                </a:solidFill>
                <a:effectLst/>
                <a:latin typeface="+mn-lt"/>
                <a:ea typeface="+mn-ea"/>
                <a:cs typeface="+mn-cs"/>
              </a:rPr>
              <a:t> lung cancer example, we have collected</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information on race, age and gender, and want to look</a:t>
            </a:r>
            <a:r>
              <a:rPr lang="hu-H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 confounder model to determine whether the two</a:t>
            </a:r>
            <a:r>
              <a:rPr lang="hu-HU"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groups differ after adjusting for demographics.</a:t>
            </a:r>
            <a:r>
              <a:rPr lang="en-US" dirty="0" smtClean="0"/>
              <a:t> </a:t>
            </a:r>
            <a:r>
              <a:rPr lang="hu-HU" dirty="0" err="1" smtClean="0"/>
              <a:t>For</a:t>
            </a:r>
            <a:r>
              <a:rPr lang="hu-HU" dirty="0" smtClean="0"/>
              <a:t> </a:t>
            </a:r>
            <a:r>
              <a:rPr lang="hu-HU" dirty="0" err="1" smtClean="0"/>
              <a:t>this</a:t>
            </a:r>
            <a:r>
              <a:rPr lang="hu-HU" baseline="0" dirty="0" smtClean="0"/>
              <a:t> </a:t>
            </a:r>
            <a:r>
              <a:rPr lang="hu-HU" baseline="0" dirty="0" err="1" smtClean="0"/>
              <a:t>analysis</a:t>
            </a:r>
            <a:r>
              <a:rPr lang="hu-HU" baseline="0" dirty="0" smtClean="0"/>
              <a:t> we </a:t>
            </a:r>
            <a:r>
              <a:rPr lang="hu-HU" baseline="0" dirty="0" err="1" smtClean="0"/>
              <a:t>can</a:t>
            </a:r>
            <a:r>
              <a:rPr lang="hu-HU" baseline="0" dirty="0" smtClean="0"/>
              <a:t> </a:t>
            </a:r>
            <a:r>
              <a:rPr lang="hu-HU" baseline="0" dirty="0" err="1" smtClean="0"/>
              <a:t>use</a:t>
            </a:r>
            <a:r>
              <a:rPr lang="hu-HU" baseline="0" dirty="0" smtClean="0"/>
              <a:t> </a:t>
            </a:r>
            <a:r>
              <a:rPr lang="hu-HU" baseline="0" dirty="0" err="1" smtClean="0"/>
              <a:t>the</a:t>
            </a:r>
            <a:r>
              <a:rPr lang="hu-HU" baseline="0" dirty="0" smtClean="0"/>
              <a:t> </a:t>
            </a:r>
            <a:r>
              <a:rPr lang="hu-HU" baseline="0" dirty="0" err="1" smtClean="0"/>
              <a:t>Cox-regression</a:t>
            </a:r>
            <a:r>
              <a:rPr lang="hu-HU" baseline="0" dirty="0" smtClean="0"/>
              <a:t>. It is </a:t>
            </a:r>
            <a:r>
              <a:rPr lang="hu-HU" baseline="0" dirty="0" err="1" smtClean="0"/>
              <a:t>similar</a:t>
            </a:r>
            <a:r>
              <a:rPr lang="hu-HU" baseline="0" dirty="0" smtClean="0"/>
              <a:t> </a:t>
            </a:r>
            <a:r>
              <a:rPr lang="hu-HU" baseline="0" dirty="0" err="1" smtClean="0"/>
              <a:t>to</a:t>
            </a:r>
            <a:r>
              <a:rPr lang="hu-HU" baseline="0" dirty="0" smtClean="0"/>
              <a:t> </a:t>
            </a:r>
            <a:r>
              <a:rPr lang="hu-HU" baseline="0" dirty="0" err="1" smtClean="0"/>
              <a:t>logistic</a:t>
            </a:r>
            <a:r>
              <a:rPr lang="hu-HU" baseline="0" dirty="0" smtClean="0"/>
              <a:t> </a:t>
            </a:r>
            <a:r>
              <a:rPr lang="hu-HU" baseline="0" dirty="0" err="1" smtClean="0"/>
              <a:t>regression</a:t>
            </a:r>
            <a:r>
              <a:rPr lang="hu-HU" baseline="0" dirty="0" smtClean="0"/>
              <a:t>. The </a:t>
            </a:r>
            <a:r>
              <a:rPr lang="hu-HU" baseline="0" dirty="0" err="1" smtClean="0"/>
              <a:t>cox</a:t>
            </a:r>
            <a:r>
              <a:rPr lang="hu-HU" baseline="0" dirty="0" smtClean="0"/>
              <a:t> </a:t>
            </a:r>
            <a:r>
              <a:rPr lang="hu-HU" baseline="0" dirty="0" err="1" smtClean="0"/>
              <a:t>regression</a:t>
            </a:r>
            <a:r>
              <a:rPr lang="hu-HU" baseline="0" dirty="0" smtClean="0"/>
              <a:t> </a:t>
            </a:r>
            <a:r>
              <a:rPr lang="hu-HU" baseline="0" dirty="0" err="1" smtClean="0"/>
              <a:t>procedure</a:t>
            </a:r>
            <a:r>
              <a:rPr lang="hu-HU" baseline="0" dirty="0" smtClean="0"/>
              <a:t> is </a:t>
            </a:r>
            <a:r>
              <a:rPr lang="hu-HU" baseline="0" dirty="0" err="1" smtClean="0"/>
              <a:t>useful</a:t>
            </a:r>
            <a:r>
              <a:rPr lang="hu-HU" baseline="0" dirty="0" smtClean="0"/>
              <a:t> </a:t>
            </a:r>
            <a:r>
              <a:rPr lang="hu-HU" baseline="0" dirty="0" err="1" smtClean="0"/>
              <a:t>for</a:t>
            </a:r>
            <a:r>
              <a:rPr lang="hu-HU" baseline="0" dirty="0" smtClean="0"/>
              <a:t> </a:t>
            </a:r>
            <a:r>
              <a:rPr lang="hu-HU" baseline="0" dirty="0" err="1" smtClean="0"/>
              <a:t>modeling</a:t>
            </a:r>
            <a:r>
              <a:rPr lang="hu-HU" baseline="0" dirty="0" smtClean="0"/>
              <a:t> </a:t>
            </a:r>
            <a:r>
              <a:rPr lang="hu-HU" baseline="0" dirty="0" err="1" smtClean="0"/>
              <a:t>the</a:t>
            </a:r>
            <a:r>
              <a:rPr lang="hu-HU" baseline="0" dirty="0" smtClean="0"/>
              <a:t> </a:t>
            </a:r>
            <a:r>
              <a:rPr lang="hu-HU" baseline="0" dirty="0" err="1" smtClean="0"/>
              <a:t>time</a:t>
            </a:r>
            <a:r>
              <a:rPr lang="hu-HU" baseline="0" dirty="0" smtClean="0"/>
              <a:t> </a:t>
            </a:r>
            <a:r>
              <a:rPr lang="hu-HU" baseline="0" dirty="0" err="1" smtClean="0"/>
              <a:t>to</a:t>
            </a:r>
            <a:r>
              <a:rPr lang="hu-HU" baseline="0" dirty="0" smtClean="0"/>
              <a:t> a </a:t>
            </a:r>
            <a:r>
              <a:rPr lang="hu-HU" baseline="0" dirty="0" err="1" smtClean="0"/>
              <a:t>specified</a:t>
            </a:r>
            <a:r>
              <a:rPr lang="hu-HU" baseline="0" dirty="0" smtClean="0"/>
              <a:t> </a:t>
            </a:r>
            <a:r>
              <a:rPr lang="hu-HU" baseline="0" dirty="0" err="1" smtClean="0"/>
              <a:t>event</a:t>
            </a:r>
            <a:r>
              <a:rPr lang="hu-HU" baseline="0" dirty="0" smtClean="0"/>
              <a:t>, </a:t>
            </a:r>
            <a:r>
              <a:rPr lang="hu-HU" baseline="0" dirty="0" err="1" smtClean="0"/>
              <a:t>based</a:t>
            </a:r>
            <a:r>
              <a:rPr lang="hu-HU" baseline="0" dirty="0" smtClean="0"/>
              <a:t> </a:t>
            </a:r>
            <a:r>
              <a:rPr lang="hu-HU" baseline="0" dirty="0" err="1" smtClean="0"/>
              <a:t>upon</a:t>
            </a:r>
            <a:r>
              <a:rPr lang="hu-HU" baseline="0" dirty="0" smtClean="0"/>
              <a:t> </a:t>
            </a:r>
            <a:r>
              <a:rPr lang="hu-HU" baseline="0" dirty="0" err="1" smtClean="0"/>
              <a:t>the</a:t>
            </a:r>
            <a:r>
              <a:rPr lang="hu-HU" baseline="0" dirty="0" smtClean="0"/>
              <a:t> </a:t>
            </a:r>
            <a:r>
              <a:rPr lang="hu-HU" baseline="0" dirty="0" err="1" smtClean="0"/>
              <a:t>values</a:t>
            </a:r>
            <a:r>
              <a:rPr lang="hu-HU" baseline="0" dirty="0" smtClean="0"/>
              <a:t> of </a:t>
            </a:r>
            <a:r>
              <a:rPr lang="hu-HU" baseline="0" dirty="0" err="1" smtClean="0"/>
              <a:t>given</a:t>
            </a:r>
            <a:r>
              <a:rPr lang="hu-HU" baseline="0" dirty="0" smtClean="0"/>
              <a:t> </a:t>
            </a:r>
            <a:r>
              <a:rPr lang="hu-HU" baseline="0" dirty="0" err="1" smtClean="0"/>
              <a:t>covariates</a:t>
            </a:r>
            <a:r>
              <a:rPr lang="hu-HU" baseline="0" dirty="0" smtClean="0"/>
              <a:t>. The </a:t>
            </a:r>
            <a:r>
              <a:rPr lang="hu-HU" baseline="0" dirty="0" err="1" smtClean="0"/>
              <a:t>central</a:t>
            </a:r>
            <a:r>
              <a:rPr lang="hu-HU" baseline="0" dirty="0" smtClean="0"/>
              <a:t> </a:t>
            </a:r>
            <a:r>
              <a:rPr lang="hu-HU" baseline="0" dirty="0" err="1" smtClean="0"/>
              <a:t>statistical</a:t>
            </a:r>
            <a:r>
              <a:rPr lang="hu-HU" baseline="0" dirty="0" smtClean="0"/>
              <a:t> output is </a:t>
            </a:r>
            <a:r>
              <a:rPr lang="hu-HU" baseline="0" dirty="0" err="1" smtClean="0"/>
              <a:t>the</a:t>
            </a:r>
            <a:r>
              <a:rPr lang="hu-HU" baseline="0" dirty="0" smtClean="0"/>
              <a:t> </a:t>
            </a:r>
            <a:r>
              <a:rPr lang="hu-HU" baseline="0" dirty="0" err="1" smtClean="0"/>
              <a:t>hazard</a:t>
            </a:r>
            <a:r>
              <a:rPr lang="hu-HU" baseline="0" dirty="0" smtClean="0"/>
              <a:t> ratio.</a:t>
            </a:r>
          </a:p>
          <a:p>
            <a:r>
              <a:rPr lang="hu-HU" baseline="0" dirty="0" smtClean="0"/>
              <a:t>The </a:t>
            </a:r>
            <a:r>
              <a:rPr lang="hu-HU" baseline="0" dirty="0" err="1" smtClean="0"/>
              <a:t>dependent</a:t>
            </a:r>
            <a:r>
              <a:rPr lang="hu-HU" baseline="0" dirty="0" smtClean="0"/>
              <a:t> </a:t>
            </a:r>
            <a:r>
              <a:rPr lang="hu-HU" baseline="0" dirty="0" err="1" smtClean="0"/>
              <a:t>factor</a:t>
            </a:r>
            <a:r>
              <a:rPr lang="hu-HU" baseline="0" dirty="0" smtClean="0"/>
              <a:t> in </a:t>
            </a:r>
            <a:r>
              <a:rPr lang="hu-HU" baseline="0" dirty="0" err="1" smtClean="0"/>
              <a:t>cox-regression</a:t>
            </a:r>
            <a:r>
              <a:rPr lang="hu-HU" baseline="0" dirty="0" smtClean="0"/>
              <a:t> </a:t>
            </a:r>
            <a:r>
              <a:rPr lang="hu-HU" baseline="0" dirty="0" err="1" smtClean="0"/>
              <a:t>should</a:t>
            </a:r>
            <a:r>
              <a:rPr lang="hu-HU" baseline="0" dirty="0" smtClean="0"/>
              <a:t> be a </a:t>
            </a:r>
            <a:r>
              <a:rPr lang="hu-HU" baseline="0" dirty="0" err="1" smtClean="0"/>
              <a:t>binary</a:t>
            </a:r>
            <a:r>
              <a:rPr lang="hu-HU" baseline="0" dirty="0" smtClean="0"/>
              <a:t> </a:t>
            </a:r>
            <a:r>
              <a:rPr lang="hu-HU" baseline="0" dirty="0" err="1" smtClean="0"/>
              <a:t>variable</a:t>
            </a:r>
            <a:r>
              <a:rPr lang="hu-HU" baseline="0" dirty="0" smtClean="0"/>
              <a:t>. </a:t>
            </a:r>
            <a:r>
              <a:rPr lang="hu-HU" baseline="0" dirty="0" err="1" smtClean="0"/>
              <a:t>This</a:t>
            </a:r>
            <a:r>
              <a:rPr lang="hu-HU" baseline="0" dirty="0" smtClean="0"/>
              <a:t> is </a:t>
            </a:r>
            <a:r>
              <a:rPr lang="hu-HU" baseline="0" dirty="0" err="1" smtClean="0"/>
              <a:t>the</a:t>
            </a:r>
            <a:r>
              <a:rPr lang="hu-HU" baseline="0" dirty="0" smtClean="0"/>
              <a:t> status </a:t>
            </a:r>
            <a:r>
              <a:rPr lang="hu-HU" baseline="0" dirty="0" err="1" smtClean="0"/>
              <a:t>variable</a:t>
            </a:r>
            <a:r>
              <a:rPr lang="hu-HU" baseline="0" dirty="0" smtClean="0"/>
              <a:t>. The </a:t>
            </a:r>
            <a:r>
              <a:rPr lang="hu-HU" baseline="0" dirty="0" err="1" smtClean="0"/>
              <a:t>time</a:t>
            </a:r>
            <a:r>
              <a:rPr lang="hu-HU" baseline="0" dirty="0" smtClean="0"/>
              <a:t> </a:t>
            </a:r>
            <a:r>
              <a:rPr lang="hu-HU" baseline="0" dirty="0" err="1" smtClean="0"/>
              <a:t>variable</a:t>
            </a:r>
            <a:r>
              <a:rPr lang="hu-HU" baseline="0" dirty="0" smtClean="0"/>
              <a:t> </a:t>
            </a:r>
            <a:r>
              <a:rPr lang="hu-HU" baseline="0" dirty="0" err="1" smtClean="0"/>
              <a:t>measures</a:t>
            </a:r>
            <a:r>
              <a:rPr lang="hu-HU" baseline="0" dirty="0" smtClean="0"/>
              <a:t> duration </a:t>
            </a:r>
            <a:r>
              <a:rPr lang="hu-HU" baseline="0" dirty="0" err="1" smtClean="0"/>
              <a:t>to</a:t>
            </a:r>
            <a:r>
              <a:rPr lang="hu-HU" baseline="0" dirty="0" smtClean="0"/>
              <a:t> </a:t>
            </a:r>
            <a:r>
              <a:rPr lang="hu-HU" baseline="0" dirty="0" err="1" smtClean="0"/>
              <a:t>the</a:t>
            </a:r>
            <a:r>
              <a:rPr lang="hu-HU" baseline="0" dirty="0" smtClean="0"/>
              <a:t> </a:t>
            </a:r>
            <a:r>
              <a:rPr lang="hu-HU" baseline="0" dirty="0" err="1" smtClean="0"/>
              <a:t>event</a:t>
            </a:r>
            <a:r>
              <a:rPr lang="hu-HU" baseline="0" dirty="0" smtClean="0"/>
              <a:t> </a:t>
            </a:r>
            <a:r>
              <a:rPr lang="hu-HU" baseline="0" dirty="0" err="1" smtClean="0"/>
              <a:t>defined</a:t>
            </a:r>
            <a:r>
              <a:rPr lang="hu-HU" baseline="0" dirty="0" smtClean="0"/>
              <a:t> </a:t>
            </a:r>
            <a:r>
              <a:rPr lang="hu-HU" baseline="0" dirty="0" err="1" smtClean="0"/>
              <a:t>by</a:t>
            </a:r>
            <a:r>
              <a:rPr lang="hu-HU" baseline="0" dirty="0" smtClean="0"/>
              <a:t> </a:t>
            </a:r>
            <a:r>
              <a:rPr lang="hu-HU" baseline="0" dirty="0" err="1" smtClean="0"/>
              <a:t>the</a:t>
            </a:r>
            <a:r>
              <a:rPr lang="hu-HU" baseline="0" dirty="0" smtClean="0"/>
              <a:t> status </a:t>
            </a:r>
            <a:r>
              <a:rPr lang="hu-HU" baseline="0" dirty="0" err="1" smtClean="0"/>
              <a:t>variable</a:t>
            </a:r>
            <a:r>
              <a:rPr lang="hu-HU" baseline="0" dirty="0" smtClean="0"/>
              <a:t>. (</a:t>
            </a:r>
            <a:r>
              <a:rPr lang="hu-HU" baseline="0" dirty="0" err="1" smtClean="0"/>
              <a:t>continuous</a:t>
            </a:r>
            <a:r>
              <a:rPr lang="hu-HU" baseline="0" dirty="0" smtClean="0"/>
              <a:t>, </a:t>
            </a:r>
            <a:r>
              <a:rPr lang="hu-HU" baseline="0" dirty="0" err="1" smtClean="0"/>
              <a:t>or</a:t>
            </a:r>
            <a:r>
              <a:rPr lang="hu-HU" baseline="0" dirty="0" smtClean="0"/>
              <a:t> </a:t>
            </a:r>
            <a:r>
              <a:rPr lang="hu-HU" baseline="0" dirty="0" err="1" smtClean="0"/>
              <a:t>discrete</a:t>
            </a:r>
            <a:r>
              <a:rPr lang="hu-HU" baseline="0" dirty="0" smtClean="0"/>
              <a:t>) The </a:t>
            </a:r>
            <a:r>
              <a:rPr lang="hu-HU" baseline="0" dirty="0" err="1" smtClean="0"/>
              <a:t>covariates</a:t>
            </a:r>
            <a:r>
              <a:rPr lang="hu-HU" baseline="0" dirty="0" smtClean="0"/>
              <a:t> </a:t>
            </a:r>
            <a:r>
              <a:rPr lang="hu-HU" baseline="0" dirty="0" err="1" smtClean="0"/>
              <a:t>are</a:t>
            </a:r>
            <a:r>
              <a:rPr lang="hu-HU" baseline="0" dirty="0" smtClean="0"/>
              <a:t> </a:t>
            </a:r>
            <a:r>
              <a:rPr lang="hu-HU" baseline="0" dirty="0" err="1" smtClean="0"/>
              <a:t>independent</a:t>
            </a:r>
            <a:r>
              <a:rPr lang="hu-HU" baseline="0" dirty="0" smtClean="0"/>
              <a:t> </a:t>
            </a:r>
            <a:r>
              <a:rPr lang="hu-HU" baseline="0" dirty="0" err="1" smtClean="0"/>
              <a:t>or</a:t>
            </a:r>
            <a:r>
              <a:rPr lang="hu-HU" baseline="0" dirty="0" smtClean="0"/>
              <a:t> </a:t>
            </a:r>
            <a:r>
              <a:rPr lang="hu-HU" baseline="0" dirty="0" err="1" smtClean="0"/>
              <a:t>predictor</a:t>
            </a:r>
            <a:r>
              <a:rPr lang="hu-HU" baseline="0" dirty="0" smtClean="0"/>
              <a:t> </a:t>
            </a:r>
            <a:r>
              <a:rPr lang="hu-HU" baseline="0" dirty="0" err="1" smtClean="0"/>
              <a:t>variables</a:t>
            </a:r>
            <a:r>
              <a:rPr lang="hu-HU" baseline="0" dirty="0" smtClean="0"/>
              <a:t>. </a:t>
            </a:r>
            <a:r>
              <a:rPr lang="hu-HU" baseline="0" dirty="0" err="1" smtClean="0"/>
              <a:t>They</a:t>
            </a:r>
            <a:r>
              <a:rPr lang="hu-HU" baseline="0" dirty="0" smtClean="0"/>
              <a:t> </a:t>
            </a:r>
            <a:r>
              <a:rPr lang="hu-HU" baseline="0" dirty="0" err="1" smtClean="0"/>
              <a:t>can</a:t>
            </a:r>
            <a:r>
              <a:rPr lang="hu-HU" baseline="0" dirty="0" smtClean="0"/>
              <a:t> be </a:t>
            </a:r>
            <a:r>
              <a:rPr lang="hu-HU" baseline="0" dirty="0" err="1" smtClean="0"/>
              <a:t>categorical</a:t>
            </a:r>
            <a:r>
              <a:rPr lang="hu-HU" baseline="0" dirty="0" smtClean="0"/>
              <a:t>, </a:t>
            </a:r>
            <a:r>
              <a:rPr lang="hu-HU" baseline="0" dirty="0" err="1" smtClean="0"/>
              <a:t>or</a:t>
            </a:r>
            <a:r>
              <a:rPr lang="hu-HU" baseline="0" dirty="0" smtClean="0"/>
              <a:t> </a:t>
            </a:r>
            <a:r>
              <a:rPr lang="hu-HU" baseline="0" dirty="0" err="1" smtClean="0"/>
              <a:t>continuous</a:t>
            </a:r>
            <a:r>
              <a:rPr lang="hu-HU" baseline="0" dirty="0" smtClean="0"/>
              <a:t>.</a:t>
            </a:r>
            <a:r>
              <a:rPr lang="en-US" dirty="0" smtClean="0"/>
              <a:t/>
            </a:r>
            <a:br>
              <a:rPr lang="en-US" dirty="0" smtClean="0"/>
            </a:br>
            <a:r>
              <a:rPr lang="en-US" dirty="0" smtClean="0"/>
              <a:t/>
            </a:r>
            <a:br>
              <a:rPr lang="en-US" dirty="0" smtClean="0"/>
            </a:br>
            <a:endParaRPr lang="hu-HU" dirty="0"/>
          </a:p>
        </p:txBody>
      </p:sp>
      <p:sp>
        <p:nvSpPr>
          <p:cNvPr id="4" name="Dia számának helye 3"/>
          <p:cNvSpPr>
            <a:spLocks noGrp="1"/>
          </p:cNvSpPr>
          <p:nvPr>
            <p:ph type="sldNum" sz="quarter" idx="10"/>
          </p:nvPr>
        </p:nvSpPr>
        <p:spPr/>
        <p:txBody>
          <a:bodyPr/>
          <a:lstStyle/>
          <a:p>
            <a:fld id="{E9B84B07-6E59-4001-9172-9E6E5AD0DF5A}" type="slidenum">
              <a:rPr lang="hu-HU" smtClean="0"/>
              <a:t>71</a:t>
            </a:fld>
            <a:endParaRPr lang="hu-HU"/>
          </a:p>
        </p:txBody>
      </p:sp>
    </p:spTree>
    <p:extLst>
      <p:ext uri="{BB962C8B-B14F-4D97-AF65-F5344CB8AC3E}">
        <p14:creationId xmlns:p14="http://schemas.microsoft.com/office/powerpoint/2010/main" val="2016052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33400" y="763588"/>
            <a:ext cx="6705600" cy="3771900"/>
          </a:xfrm>
          <a:solidFill>
            <a:srgbClr val="4F81BD"/>
          </a:solidFill>
          <a:ln w="25402">
            <a:solidFill>
              <a:srgbClr val="385D8A"/>
            </a:solidFill>
            <a:prstDash val="solid"/>
          </a:ln>
        </p:spPr>
      </p:sp>
      <p:sp>
        <p:nvSpPr>
          <p:cNvPr id="3" name="Jegyzetek helye 2"/>
          <p:cNvSpPr txBox="1">
            <a:spLocks noGrp="1"/>
          </p:cNvSpPr>
          <p:nvPr>
            <p:ph type="body" sz="quarter" idx="1"/>
          </p:nvPr>
        </p:nvSpPr>
        <p:spPr>
          <a:xfrm>
            <a:off x="777240" y="4777557"/>
            <a:ext cx="6217563" cy="4526280"/>
          </a:xfrm>
        </p:spPr>
        <p:txBody>
          <a:bodyP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11</a:t>
            </a:fld>
            <a:endParaRPr lang="hu-HU"/>
          </a:p>
        </p:txBody>
      </p:sp>
    </p:spTree>
    <p:extLst>
      <p:ext uri="{BB962C8B-B14F-4D97-AF65-F5344CB8AC3E}">
        <p14:creationId xmlns:p14="http://schemas.microsoft.com/office/powerpoint/2010/main" val="1596210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78</a:t>
            </a:fld>
            <a:endParaRPr lang="hu-HU"/>
          </a:p>
        </p:txBody>
      </p:sp>
    </p:spTree>
    <p:extLst>
      <p:ext uri="{BB962C8B-B14F-4D97-AF65-F5344CB8AC3E}">
        <p14:creationId xmlns:p14="http://schemas.microsoft.com/office/powerpoint/2010/main" val="854838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328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771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97</a:t>
            </a:fld>
            <a:endParaRPr lang="hu-HU"/>
          </a:p>
        </p:txBody>
      </p:sp>
    </p:spTree>
    <p:extLst>
      <p:ext uri="{BB962C8B-B14F-4D97-AF65-F5344CB8AC3E}">
        <p14:creationId xmlns:p14="http://schemas.microsoft.com/office/powerpoint/2010/main" val="2843657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98</a:t>
            </a:fld>
            <a:endParaRPr lang="hu-HU"/>
          </a:p>
        </p:txBody>
      </p:sp>
    </p:spTree>
    <p:extLst>
      <p:ext uri="{BB962C8B-B14F-4D97-AF65-F5344CB8AC3E}">
        <p14:creationId xmlns:p14="http://schemas.microsoft.com/office/powerpoint/2010/main" val="3714061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33400" y="763588"/>
            <a:ext cx="6705600" cy="3771900"/>
          </a:xfrm>
          <a:solidFill>
            <a:srgbClr val="4F81BD"/>
          </a:solidFill>
          <a:ln w="25402">
            <a:solidFill>
              <a:srgbClr val="385D8A"/>
            </a:solidFill>
            <a:prstDash val="solid"/>
          </a:ln>
        </p:spPr>
      </p:sp>
      <p:sp>
        <p:nvSpPr>
          <p:cNvPr id="3" name="Jegyzetek helye 2"/>
          <p:cNvSpPr txBox="1">
            <a:spLocks noGrp="1"/>
          </p:cNvSpPr>
          <p:nvPr>
            <p:ph type="body" sz="quarter" idx="1"/>
          </p:nvPr>
        </p:nvSpPr>
        <p:spPr>
          <a:xfrm>
            <a:off x="777240" y="4777557"/>
            <a:ext cx="6217563" cy="4526280"/>
          </a:xfrm>
        </p:spPr>
        <p:txBody>
          <a:bodyPr/>
          <a:lstStyle/>
          <a:p>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12</a:t>
            </a:fld>
            <a:endParaRPr lang="hu-HU"/>
          </a:p>
        </p:txBody>
      </p:sp>
    </p:spTree>
    <p:extLst>
      <p:ext uri="{BB962C8B-B14F-4D97-AF65-F5344CB8AC3E}">
        <p14:creationId xmlns:p14="http://schemas.microsoft.com/office/powerpoint/2010/main" val="2830978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a:xfrm>
            <a:off x="777239" y="4777560"/>
            <a:ext cx="6217560" cy="4526280"/>
          </a:xfrm>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a:xfrm>
            <a:off x="777239" y="4777560"/>
            <a:ext cx="6217560" cy="4526280"/>
          </a:xfrm>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47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a:xfrm>
            <a:off x="777239" y="4777560"/>
            <a:ext cx="6217560" cy="4526280"/>
          </a:xfrm>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a:xfrm>
            <a:off x="777239" y="4777560"/>
            <a:ext cx="6217200" cy="4525920"/>
          </a:xfrm>
        </p:spPr>
        <p:txBody>
          <a:bodyPr wrap="square" lIns="90000" tIns="45000" rIns="90000" bIns="45000" anchor="t"/>
          <a:lstStyle/>
          <a:p>
            <a:pPr lvl="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FA8D0-EBC2-4CD0-9DFA-D5F094174D60}"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9194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Jegyzetek helye 2"/>
          <p:cNvSpPr txBox="1">
            <a:spLocks noGrp="1"/>
          </p:cNvSpPr>
          <p:nvPr>
            <p:ph type="body" sz="quarter" idx="1"/>
          </p:nvPr>
        </p:nvSpPr>
        <p:spPr>
          <a:xfrm>
            <a:off x="777239" y="4777560"/>
            <a:ext cx="6217200" cy="4525920"/>
          </a:xfrm>
        </p:spPr>
        <p:txBody>
          <a:bodyPr wrap="square" lIns="90000" tIns="45000" rIns="90000" bIns="45000" anchor="t"/>
          <a:lstStyle/>
          <a:p>
            <a:pPr lv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14</a:t>
            </a:fld>
            <a:endParaRPr lang="hu-HU"/>
          </a:p>
        </p:txBody>
      </p:sp>
    </p:spTree>
    <p:extLst>
      <p:ext uri="{BB962C8B-B14F-4D97-AF65-F5344CB8AC3E}">
        <p14:creationId xmlns:p14="http://schemas.microsoft.com/office/powerpoint/2010/main" val="219513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F6FA8D0-EBC2-4CD0-9DFA-D5F094174D60}" type="slidenum">
              <a:rPr lang="hu-HU" smtClean="0"/>
              <a:t>15</a:t>
            </a:fld>
            <a:endParaRPr lang="hu-HU"/>
          </a:p>
        </p:txBody>
      </p:sp>
    </p:spTree>
    <p:extLst>
      <p:ext uri="{BB962C8B-B14F-4D97-AF65-F5344CB8AC3E}">
        <p14:creationId xmlns:p14="http://schemas.microsoft.com/office/powerpoint/2010/main" val="196508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4"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5"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6"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
        <p:nvSpPr>
          <p:cNvPr id="12"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0" name="Alcím 2"/>
          <p:cNvSpPr>
            <a:spLocks noGrp="1"/>
          </p:cNvSpPr>
          <p:nvPr>
            <p:ph type="subTitle" idx="16"/>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3" name="Cím 1"/>
          <p:cNvSpPr>
            <a:spLocks noGrp="1"/>
          </p:cNvSpPr>
          <p:nvPr>
            <p:ph type="ctrTitle"/>
          </p:nvPr>
        </p:nvSpPr>
        <p:spPr>
          <a:xfrm>
            <a:off x="343897" y="1276676"/>
            <a:ext cx="8633205" cy="1448477"/>
          </a:xfrm>
          <a:prstGeom prst="rect">
            <a:avLst/>
          </a:prstGeom>
        </p:spPr>
        <p:txBody>
          <a:bodyPr anchor="b">
            <a:normAutofit/>
          </a:bodyPr>
          <a:lstStyle>
            <a:lvl1pPr marL="0" indent="0" algn="r">
              <a:defRPr sz="3000">
                <a:solidFill>
                  <a:srgbClr val="15A9A6"/>
                </a:solidFill>
              </a:defRPr>
            </a:lvl1pPr>
          </a:lstStyle>
          <a:p>
            <a:r>
              <a:rPr lang="hu-HU" dirty="0" smtClean="0"/>
              <a:t>Mintacím szerkesztése</a:t>
            </a:r>
            <a:endParaRPr lang="hu-HU" dirty="0"/>
          </a:p>
        </p:txBody>
      </p:sp>
    </p:spTree>
    <p:extLst>
      <p:ext uri="{BB962C8B-B14F-4D97-AF65-F5344CB8AC3E}">
        <p14:creationId xmlns:p14="http://schemas.microsoft.com/office/powerpoint/2010/main" val="37336644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72">
          <p15:clr>
            <a:srgbClr val="FBAE40"/>
          </p15:clr>
        </p15:guide>
        <p15:guide id="2" pos="42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343897" y="3744183"/>
            <a:ext cx="4211138" cy="232555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8"/>
          </p:nvPr>
        </p:nvSpPr>
        <p:spPr>
          <a:xfrm>
            <a:off x="343897" y="1277132"/>
            <a:ext cx="4211138" cy="23299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Tartalom helye 3"/>
          <p:cNvSpPr>
            <a:spLocks noGrp="1"/>
          </p:cNvSpPr>
          <p:nvPr>
            <p:ph sz="half" idx="2"/>
          </p:nvPr>
        </p:nvSpPr>
        <p:spPr>
          <a:xfrm>
            <a:off x="4765964" y="1277132"/>
            <a:ext cx="4211138" cy="2319400"/>
          </a:xfrm>
          <a:prstGeom prst="rect">
            <a:avLst/>
          </a:prstGeom>
        </p:spPr>
        <p:txBody>
          <a:bodyPr/>
          <a:lstStyle>
            <a:lvl1pPr>
              <a:defRPr>
                <a:solidFill>
                  <a:srgbClr val="15A9A6"/>
                </a:solidFill>
              </a:defRPr>
            </a:lvl1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5" name="Tartalom helye 3"/>
          <p:cNvSpPr>
            <a:spLocks noGrp="1"/>
          </p:cNvSpPr>
          <p:nvPr>
            <p:ph sz="half" idx="19"/>
          </p:nvPr>
        </p:nvSpPr>
        <p:spPr>
          <a:xfrm>
            <a:off x="4765964" y="3750335"/>
            <a:ext cx="4211138" cy="2319400"/>
          </a:xfrm>
          <a:prstGeom prst="rect">
            <a:avLst/>
          </a:prstGeom>
        </p:spPr>
        <p:txBody>
          <a:bodyPr/>
          <a:lstStyle>
            <a:lvl1pPr>
              <a:defRPr>
                <a:solidFill>
                  <a:schemeClr val="tx1"/>
                </a:solidFill>
              </a:defRPr>
            </a:lvl1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7"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8" name="Alcím 2"/>
          <p:cNvSpPr>
            <a:spLocks noGrp="1"/>
          </p:cNvSpPr>
          <p:nvPr>
            <p:ph type="subTitle" idx="16"/>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9"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20" name="Dia számának helye 5"/>
          <p:cNvSpPr txBox="1">
            <a:spLocks/>
          </p:cNvSpPr>
          <p:nvPr userDrawn="1"/>
        </p:nvSpPr>
        <p:spPr>
          <a:xfrm>
            <a:off x="6823364" y="6311109"/>
            <a:ext cx="2153738" cy="259685"/>
          </a:xfrm>
          <a:prstGeom prst="rect">
            <a:avLst/>
          </a:prstGeom>
        </p:spPr>
        <p:txBody>
          <a:bodyPr/>
          <a:lstStyle>
            <a:defPPr>
              <a:defRPr lang="hu-HU"/>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6196383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343897" y="3775765"/>
            <a:ext cx="2741837"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6"/>
          </p:nvPr>
        </p:nvSpPr>
        <p:spPr>
          <a:xfrm>
            <a:off x="3296797" y="3792737"/>
            <a:ext cx="2731812"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7"/>
          </p:nvPr>
        </p:nvSpPr>
        <p:spPr>
          <a:xfrm>
            <a:off x="6239672" y="3784495"/>
            <a:ext cx="273743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19"/>
          </p:nvPr>
        </p:nvSpPr>
        <p:spPr>
          <a:xfrm>
            <a:off x="3296797" y="1283095"/>
            <a:ext cx="2731812"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0"/>
          </p:nvPr>
        </p:nvSpPr>
        <p:spPr>
          <a:xfrm>
            <a:off x="338280" y="1283095"/>
            <a:ext cx="2741836"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Tartalom helye 3"/>
          <p:cNvSpPr>
            <a:spLocks noGrp="1"/>
          </p:cNvSpPr>
          <p:nvPr>
            <p:ph sz="half" idx="21"/>
          </p:nvPr>
        </p:nvSpPr>
        <p:spPr>
          <a:xfrm>
            <a:off x="6245290" y="1281344"/>
            <a:ext cx="2731812" cy="2232901"/>
          </a:xfrm>
          <a:prstGeom prst="rect">
            <a:avLst/>
          </a:prstGeom>
        </p:spPr>
        <p:txBody>
          <a:bodyPr/>
          <a:lstStyle>
            <a:lvl1pPr algn="r">
              <a:defRPr>
                <a:solidFill>
                  <a:srgbClr val="15A9A6"/>
                </a:solidFill>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9"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20" name="Alcím 2"/>
          <p:cNvSpPr>
            <a:spLocks noGrp="1"/>
          </p:cNvSpPr>
          <p:nvPr>
            <p:ph type="subTitle" idx="22"/>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21"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22"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19052084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774658" y="1329028"/>
            <a:ext cx="8644689" cy="461887"/>
          </a:xfrm>
          <a:prstGeom prst="rect">
            <a:avLst/>
          </a:prstGeom>
        </p:spPr>
        <p:txBody>
          <a:bodyPr anchor="b">
            <a:normAutofit/>
          </a:bodyPr>
          <a:lstStyle>
            <a:lvl1pPr marL="0" indent="0" algn="ctr">
              <a:defRPr sz="3000">
                <a:solidFill>
                  <a:srgbClr val="15A9A6"/>
                </a:solidFill>
              </a:defRPr>
            </a:lvl1pPr>
          </a:lstStyle>
          <a:p>
            <a:r>
              <a:rPr lang="hu-HU" dirty="0"/>
              <a:t>Mintacím szerkesztése</a:t>
            </a:r>
          </a:p>
        </p:txBody>
      </p:sp>
      <p:sp>
        <p:nvSpPr>
          <p:cNvPr id="3"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12"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Tree>
    <p:extLst>
      <p:ext uri="{BB962C8B-B14F-4D97-AF65-F5344CB8AC3E}">
        <p14:creationId xmlns:p14="http://schemas.microsoft.com/office/powerpoint/2010/main" val="1700300228"/>
      </p:ext>
    </p:extLst>
  </p:cSld>
  <p:clrMapOvr>
    <a:masterClrMapping/>
  </p:clrMapOvr>
  <p:extLst mod="1">
    <p:ext uri="{DCECCB84-F9BA-43D5-87BE-67443E8EF086}">
      <p15:sldGuideLst xmlns:p15="http://schemas.microsoft.com/office/powerpoint/2012/main" xmlns="">
        <p15:guide id="1" orient="horz" pos="5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058778" y="1816768"/>
            <a:ext cx="10074443" cy="4229100"/>
          </a:xfrm>
          <a:prstGeom prst="rect">
            <a:avLst/>
          </a:prstGeom>
        </p:spPr>
        <p:txBody>
          <a:bodyPr/>
          <a:lstStyle>
            <a:lvl1pPr>
              <a:defRPr>
                <a:solidFill>
                  <a:srgbClr val="15A9A6"/>
                </a:solidFill>
              </a:defRPr>
            </a:lvl1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Dátum helye 3"/>
          <p:cNvSpPr>
            <a:spLocks noGrp="1"/>
          </p:cNvSpPr>
          <p:nvPr>
            <p:ph type="dt" sz="half" idx="11"/>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0" name="Élőláb helye 4"/>
          <p:cNvSpPr>
            <a:spLocks noGrp="1"/>
          </p:cNvSpPr>
          <p:nvPr>
            <p:ph type="ftr" sz="quarter" idx="12"/>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1" name="Dia számának helye 5"/>
          <p:cNvSpPr>
            <a:spLocks noGrp="1"/>
          </p:cNvSpPr>
          <p:nvPr>
            <p:ph type="sldNum" sz="quarter" idx="13"/>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2"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8" name="Alcím 2"/>
          <p:cNvSpPr>
            <a:spLocks noGrp="1"/>
          </p:cNvSpPr>
          <p:nvPr>
            <p:ph type="subTitle" idx="15"/>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36601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52762" y="1514971"/>
            <a:ext cx="10088479" cy="2624898"/>
          </a:xfrm>
          <a:prstGeom prst="rect">
            <a:avLst/>
          </a:prstGeom>
        </p:spPr>
        <p:txBody>
          <a:bodyPr anchor="b"/>
          <a:lstStyle>
            <a:lvl1pPr algn="ctr">
              <a:defRPr sz="6000">
                <a:solidFill>
                  <a:srgbClr val="15A9A6"/>
                </a:solidFill>
              </a:defRPr>
            </a:lvl1pPr>
          </a:lstStyle>
          <a:p>
            <a:r>
              <a:rPr lang="hu-HU" dirty="0"/>
              <a:t>Mintacím szerkesztése</a:t>
            </a:r>
          </a:p>
        </p:txBody>
      </p:sp>
      <p:sp>
        <p:nvSpPr>
          <p:cNvPr id="3" name="Szöveg helye 2"/>
          <p:cNvSpPr>
            <a:spLocks noGrp="1"/>
          </p:cNvSpPr>
          <p:nvPr>
            <p:ph type="body" idx="1"/>
          </p:nvPr>
        </p:nvSpPr>
        <p:spPr>
          <a:xfrm>
            <a:off x="1052762" y="4421605"/>
            <a:ext cx="10088479" cy="1618248"/>
          </a:xfrm>
          <a:prstGeom prst="rect">
            <a:avLst/>
          </a:prstGeom>
        </p:spPr>
        <p:txBody>
          <a:bodyPr/>
          <a:lstStyle>
            <a:lvl1pPr marL="0" indent="0">
              <a:buNone/>
              <a:defRPr sz="2400">
                <a:solidFill>
                  <a:srgbClr val="424A5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8" name="Dátum helye 3"/>
          <p:cNvSpPr>
            <a:spLocks noGrp="1"/>
          </p:cNvSpPr>
          <p:nvPr>
            <p:ph type="dt" sz="half" idx="10"/>
          </p:nvPr>
        </p:nvSpPr>
        <p:spPr>
          <a:xfrm>
            <a:off x="1058776" y="6321589"/>
            <a:ext cx="2875550" cy="259685"/>
          </a:xfrm>
          <a:prstGeom prst="rect">
            <a:avLst/>
          </a:prstGeom>
        </p:spPr>
        <p:txBody>
          <a:bodyPr/>
          <a:lstStyle>
            <a:lvl1pPr>
              <a:defRPr sz="1400"/>
            </a:lvl1pPr>
          </a:lstStyle>
          <a:p>
            <a:fld id="{6765D25C-CCBC-43AC-AEB2-5ECA4BD0AFEE}" type="datetimeFigureOut">
              <a:rPr lang="hu-HU" smtClean="0">
                <a:solidFill>
                  <a:prstClr val="black"/>
                </a:solidFill>
              </a:rPr>
              <a:pPr/>
              <a:t>2019. 09. 03.</a:t>
            </a:fld>
            <a:endParaRPr lang="hu-HU" dirty="0">
              <a:solidFill>
                <a:prstClr val="black"/>
              </a:solidFill>
            </a:endParaRPr>
          </a:p>
        </p:txBody>
      </p:sp>
      <p:sp>
        <p:nvSpPr>
          <p:cNvPr id="9" name="Élőláb helye 4"/>
          <p:cNvSpPr>
            <a:spLocks noGrp="1"/>
          </p:cNvSpPr>
          <p:nvPr>
            <p:ph type="ftr" sz="quarter" idx="11"/>
          </p:nvPr>
        </p:nvSpPr>
        <p:spPr>
          <a:xfrm>
            <a:off x="4038600" y="6321589"/>
            <a:ext cx="4114800" cy="259685"/>
          </a:xfrm>
          <a:prstGeom prst="rect">
            <a:avLst/>
          </a:prstGeom>
        </p:spPr>
        <p:txBody>
          <a:bodyPr/>
          <a:lstStyle>
            <a:lvl1pPr>
              <a:defRPr sz="1400"/>
            </a:lvl1pPr>
          </a:lstStyle>
          <a:p>
            <a:endParaRPr lang="hu-HU" dirty="0">
              <a:solidFill>
                <a:prstClr val="black"/>
              </a:solidFill>
            </a:endParaRPr>
          </a:p>
        </p:txBody>
      </p:sp>
      <p:sp>
        <p:nvSpPr>
          <p:cNvPr id="10" name="Dia számának helye 5"/>
          <p:cNvSpPr>
            <a:spLocks noGrp="1"/>
          </p:cNvSpPr>
          <p:nvPr>
            <p:ph type="sldNum" sz="quarter" idx="12"/>
          </p:nvPr>
        </p:nvSpPr>
        <p:spPr>
          <a:xfrm>
            <a:off x="8257674" y="6321589"/>
            <a:ext cx="2881102" cy="259685"/>
          </a:xfrm>
          <a:prstGeom prst="rect">
            <a:avLst/>
          </a:prstGeom>
        </p:spPr>
        <p:txBody>
          <a:bodyPr/>
          <a:lstStyle>
            <a:lvl1pPr>
              <a:defRPr sz="1400"/>
            </a:lvl1pPr>
          </a:lstStyle>
          <a:p>
            <a:fld id="{D004CE88-95FF-42B0-9C3C-B7F47A8B1CAC}" type="slidenum">
              <a:rPr lang="hu-HU" smtClean="0">
                <a:solidFill>
                  <a:prstClr val="black"/>
                </a:solidFill>
              </a:rPr>
              <a:pPr/>
              <a:t>‹#›</a:t>
            </a:fld>
            <a:endParaRPr lang="hu-HU" dirty="0">
              <a:solidFill>
                <a:prstClr val="black"/>
              </a:solidFill>
            </a:endParaRPr>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Alcím 2"/>
          <p:cNvSpPr>
            <a:spLocks noGrp="1"/>
          </p:cNvSpPr>
          <p:nvPr>
            <p:ph type="subTitle" idx="14"/>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89337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058778" y="2352173"/>
            <a:ext cx="4961021" cy="3687679"/>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2352173"/>
            <a:ext cx="4969042" cy="3687679"/>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9"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0" name="Dia számának helye 5"/>
          <p:cNvSpPr>
            <a:spLocks noGrp="1"/>
          </p:cNvSpPr>
          <p:nvPr>
            <p:ph type="sldNum" sz="quarter" idx="13"/>
          </p:nvPr>
        </p:nvSpPr>
        <p:spPr>
          <a:xfrm>
            <a:off x="8257674" y="6321589"/>
            <a:ext cx="2881102" cy="259685"/>
          </a:xfrm>
          <a:prstGeom prst="rect">
            <a:avLst/>
          </a:prstGeom>
        </p:spPr>
        <p:txBody>
          <a:bodyPr/>
          <a:lstStyle>
            <a:lvl1pPr>
              <a:defRPr>
                <a:solidFill>
                  <a:srgbClr val="424A52"/>
                </a:solidFill>
              </a:defRPr>
            </a:lvl1pPr>
          </a:lstStyle>
          <a:p>
            <a:fld id="{D004CE88-95FF-42B0-9C3C-B7F47A8B1CAC}" type="slidenum">
              <a:rPr lang="hu-HU" smtClean="0"/>
              <a:pPr/>
              <a:t>‹#›</a:t>
            </a:fld>
            <a:endParaRPr lang="hu-HU" dirty="0"/>
          </a:p>
        </p:txBody>
      </p:sp>
      <p:sp>
        <p:nvSpPr>
          <p:cNvPr id="13" name="Kép helye 2"/>
          <p:cNvSpPr>
            <a:spLocks noGrp="1"/>
          </p:cNvSpPr>
          <p:nvPr>
            <p:ph type="pic" idx="15"/>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Cím 1"/>
          <p:cNvSpPr txBox="1">
            <a:spLocks/>
          </p:cNvSpPr>
          <p:nvPr userDrawn="1"/>
        </p:nvSpPr>
        <p:spPr>
          <a:xfrm>
            <a:off x="1056000" y="1601203"/>
            <a:ext cx="10080000" cy="469233"/>
          </a:xfrm>
          <a:prstGeom prst="rect">
            <a:avLst/>
          </a:prstGeom>
        </p:spPr>
        <p:txBody>
          <a:bodyPr anchor="b">
            <a:normAutofit lnSpcReduction="100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dirty="0"/>
              <a:t>Mintacím szerkesztése</a:t>
            </a:r>
          </a:p>
        </p:txBody>
      </p:sp>
      <p:sp>
        <p:nvSpPr>
          <p:cNvPr id="11" name="Alcím 2"/>
          <p:cNvSpPr>
            <a:spLocks noGrp="1"/>
          </p:cNvSpPr>
          <p:nvPr>
            <p:ph type="subTitle" idx="16"/>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93704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064795" y="1449805"/>
            <a:ext cx="4931192" cy="64331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1064001" y="2261937"/>
            <a:ext cx="4932780" cy="3777916"/>
          </a:xfrm>
          <a:prstGeom prst="rect">
            <a:avLst/>
          </a:prstGeo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p:cNvSpPr>
            <a:spLocks noGrp="1"/>
          </p:cNvSpPr>
          <p:nvPr>
            <p:ph type="body" sz="quarter" idx="3"/>
          </p:nvPr>
        </p:nvSpPr>
        <p:spPr>
          <a:xfrm>
            <a:off x="6172200" y="1449805"/>
            <a:ext cx="4969042" cy="64331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261938"/>
            <a:ext cx="4969042" cy="3777915"/>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1"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2"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3"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4"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Alcím 2"/>
          <p:cNvSpPr>
            <a:spLocks noGrp="1"/>
          </p:cNvSpPr>
          <p:nvPr>
            <p:ph type="subTitle" idx="15"/>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87337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6"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7"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8"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9"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1" name="Kép helye 2"/>
          <p:cNvSpPr>
            <a:spLocks noGrp="1"/>
          </p:cNvSpPr>
          <p:nvPr>
            <p:ph type="pic" idx="15"/>
          </p:nvPr>
        </p:nvSpPr>
        <p:spPr>
          <a:xfrm>
            <a:off x="2496550" y="3854209"/>
            <a:ext cx="3513224"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6"/>
          </p:nvPr>
        </p:nvSpPr>
        <p:spPr>
          <a:xfrm>
            <a:off x="6187778" y="1400201"/>
            <a:ext cx="3516690"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7"/>
          </p:nvPr>
        </p:nvSpPr>
        <p:spPr>
          <a:xfrm>
            <a:off x="2496550" y="1400201"/>
            <a:ext cx="3513223" cy="22329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8"/>
          </p:nvPr>
        </p:nvSpPr>
        <p:spPr>
          <a:xfrm>
            <a:off x="6187778" y="3859893"/>
            <a:ext cx="351669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6786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6"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7"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8"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0" name="Kép helye 2"/>
          <p:cNvSpPr>
            <a:spLocks noGrp="1"/>
          </p:cNvSpPr>
          <p:nvPr>
            <p:ph type="pic" idx="16"/>
          </p:nvPr>
        </p:nvSpPr>
        <p:spPr>
          <a:xfrm>
            <a:off x="6187778" y="1460907"/>
            <a:ext cx="3516690"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1" name="Kép helye 2"/>
          <p:cNvSpPr>
            <a:spLocks noGrp="1"/>
          </p:cNvSpPr>
          <p:nvPr>
            <p:ph type="pic" idx="18"/>
          </p:nvPr>
        </p:nvSpPr>
        <p:spPr>
          <a:xfrm>
            <a:off x="6187778" y="3890246"/>
            <a:ext cx="351669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2496552" y="3890246"/>
            <a:ext cx="3513222"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Tartalom helye 3"/>
          <p:cNvSpPr>
            <a:spLocks noGrp="1"/>
          </p:cNvSpPr>
          <p:nvPr>
            <p:ph sz="half" idx="2"/>
          </p:nvPr>
        </p:nvSpPr>
        <p:spPr>
          <a:xfrm>
            <a:off x="2496551" y="1460907"/>
            <a:ext cx="3504114" cy="2232901"/>
          </a:xfrm>
          <a:prstGeom prst="rect">
            <a:avLst/>
          </a:prstGeom>
        </p:spPr>
        <p:txBody>
          <a:bodyPr/>
          <a:lstStyle>
            <a:lvl1pPr>
              <a:defRPr sz="1600">
                <a:solidFill>
                  <a:srgbClr val="15A9A6"/>
                </a:solidFill>
              </a:defRPr>
            </a:lvl1pPr>
            <a:lvl2pPr>
              <a:defRPr sz="1600"/>
            </a:lvl2pPr>
            <a:lvl3pPr>
              <a:defRPr sz="1600"/>
            </a:lvl3pPr>
            <a:lvl4pPr>
              <a:defRPr sz="1600"/>
            </a:lvl4pPr>
            <a:lvl5pPr>
              <a:defRPr sz="16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5"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83411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58778" y="1546057"/>
            <a:ext cx="4957011" cy="800100"/>
          </a:xfrm>
          <a:prstGeom prst="rect">
            <a:avLst/>
          </a:prstGeom>
        </p:spPr>
        <p:txBody>
          <a:bodyPr anchor="b"/>
          <a:lstStyle>
            <a:lvl1pPr>
              <a:defRPr sz="3000">
                <a:solidFill>
                  <a:srgbClr val="15A9A6"/>
                </a:solidFill>
              </a:defRPr>
            </a:lvl1pPr>
          </a:lstStyle>
          <a:p>
            <a:r>
              <a:rPr lang="hu-HU" dirty="0"/>
              <a:t>Mintacím szerkesztése</a:t>
            </a:r>
          </a:p>
        </p:txBody>
      </p:sp>
      <p:sp>
        <p:nvSpPr>
          <p:cNvPr id="3" name="Tartalom helye 2"/>
          <p:cNvSpPr>
            <a:spLocks noGrp="1"/>
          </p:cNvSpPr>
          <p:nvPr>
            <p:ph idx="1"/>
          </p:nvPr>
        </p:nvSpPr>
        <p:spPr>
          <a:xfrm>
            <a:off x="6193797" y="1546057"/>
            <a:ext cx="4944979" cy="450834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 helye 3"/>
          <p:cNvSpPr>
            <a:spLocks noGrp="1"/>
          </p:cNvSpPr>
          <p:nvPr>
            <p:ph type="body" sz="half" idx="2"/>
          </p:nvPr>
        </p:nvSpPr>
        <p:spPr>
          <a:xfrm>
            <a:off x="1058778" y="2613340"/>
            <a:ext cx="4957011" cy="343503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0"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1"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2"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3" name="Alcím 2"/>
          <p:cNvSpPr>
            <a:spLocks noGrp="1"/>
          </p:cNvSpPr>
          <p:nvPr>
            <p:ph type="subTitle" idx="14"/>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88537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343897" y="1307951"/>
            <a:ext cx="8633850" cy="4682837"/>
          </a:xfrm>
          <a:prstGeom prst="rect">
            <a:avLst/>
          </a:prstGeom>
        </p:spPr>
        <p:txBody>
          <a:bodyPr/>
          <a:lstStyle>
            <a:lvl1pPr algn="r">
              <a:defRPr>
                <a:solidFill>
                  <a:srgbClr val="15A9A6"/>
                </a:solidFill>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2"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Alcím 2"/>
          <p:cNvSpPr>
            <a:spLocks noGrp="1"/>
          </p:cNvSpPr>
          <p:nvPr>
            <p:ph type="subTitle" idx="16"/>
          </p:nvPr>
        </p:nvSpPr>
        <p:spPr>
          <a:xfrm>
            <a:off x="2496552" y="609396"/>
            <a:ext cx="6481194"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8"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4"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5"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1728569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9"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10"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11"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3" name="Cím 1"/>
          <p:cNvSpPr>
            <a:spLocks noGrp="1"/>
          </p:cNvSpPr>
          <p:nvPr>
            <p:ph type="title"/>
          </p:nvPr>
        </p:nvSpPr>
        <p:spPr>
          <a:xfrm>
            <a:off x="1058779" y="1735778"/>
            <a:ext cx="4099451" cy="1101188"/>
          </a:xfrm>
          <a:prstGeom prst="rect">
            <a:avLst/>
          </a:prstGeom>
        </p:spPr>
        <p:txBody>
          <a:bodyPr anchor="b"/>
          <a:lstStyle>
            <a:lvl1pPr>
              <a:defRPr sz="3000">
                <a:solidFill>
                  <a:srgbClr val="15A9A6"/>
                </a:solidFill>
              </a:defRPr>
            </a:lvl1pPr>
          </a:lstStyle>
          <a:p>
            <a:r>
              <a:rPr lang="hu-HU" dirty="0"/>
              <a:t>Mintacím szerkesztése</a:t>
            </a:r>
          </a:p>
        </p:txBody>
      </p:sp>
      <p:sp>
        <p:nvSpPr>
          <p:cNvPr id="14" name="Kép helye 2"/>
          <p:cNvSpPr>
            <a:spLocks noGrp="1"/>
          </p:cNvSpPr>
          <p:nvPr>
            <p:ph type="pic" idx="19"/>
          </p:nvPr>
        </p:nvSpPr>
        <p:spPr>
          <a:xfrm>
            <a:off x="8267463" y="1735778"/>
            <a:ext cx="2871313" cy="20990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Kép helye 2"/>
          <p:cNvSpPr>
            <a:spLocks noGrp="1"/>
          </p:cNvSpPr>
          <p:nvPr>
            <p:ph type="pic" idx="20"/>
          </p:nvPr>
        </p:nvSpPr>
        <p:spPr>
          <a:xfrm>
            <a:off x="8285283" y="4017767"/>
            <a:ext cx="2853493" cy="21208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21"/>
          </p:nvPr>
        </p:nvSpPr>
        <p:spPr>
          <a:xfrm>
            <a:off x="5272295" y="4017766"/>
            <a:ext cx="2881105" cy="21208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2"/>
          </p:nvPr>
        </p:nvSpPr>
        <p:spPr>
          <a:xfrm>
            <a:off x="5272294" y="1735777"/>
            <a:ext cx="2881105" cy="20990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Szöveg helye 3"/>
          <p:cNvSpPr>
            <a:spLocks noGrp="1"/>
          </p:cNvSpPr>
          <p:nvPr>
            <p:ph type="body" sz="half" idx="2"/>
          </p:nvPr>
        </p:nvSpPr>
        <p:spPr>
          <a:xfrm>
            <a:off x="1048987" y="3019944"/>
            <a:ext cx="4109243" cy="311866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19"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07249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8"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9"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1076994" y="3628983"/>
            <a:ext cx="2364208"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8"/>
          </p:nvPr>
        </p:nvSpPr>
        <p:spPr>
          <a:xfrm>
            <a:off x="8740943" y="3637504"/>
            <a:ext cx="2397834"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Tartalom helye 3"/>
          <p:cNvSpPr>
            <a:spLocks noGrp="1"/>
          </p:cNvSpPr>
          <p:nvPr>
            <p:ph sz="half" idx="2"/>
          </p:nvPr>
        </p:nvSpPr>
        <p:spPr>
          <a:xfrm>
            <a:off x="1076994" y="1658229"/>
            <a:ext cx="4894390" cy="1770771"/>
          </a:xfrm>
          <a:prstGeom prst="rect">
            <a:avLst/>
          </a:prstGeom>
        </p:spPr>
        <p:txBody>
          <a:bodyPr/>
          <a:lstStyle>
            <a:lvl1pPr>
              <a:defRPr sz="1800">
                <a:solidFill>
                  <a:srgbClr val="15A9A6"/>
                </a:solidFill>
              </a:defRPr>
            </a:lvl1pPr>
            <a:lvl2pPr>
              <a:defRPr sz="1800"/>
            </a:lvl2pPr>
            <a:lvl3pPr>
              <a:defRPr sz="1800"/>
            </a:lvl3pPr>
            <a:lvl4pPr>
              <a:defRPr sz="1800"/>
            </a:lvl4pPr>
            <a:lvl5pPr>
              <a:defRPr sz="18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5" name="Tartalom helye 3"/>
          <p:cNvSpPr>
            <a:spLocks noGrp="1"/>
          </p:cNvSpPr>
          <p:nvPr>
            <p:ph sz="half" idx="19"/>
          </p:nvPr>
        </p:nvSpPr>
        <p:spPr>
          <a:xfrm>
            <a:off x="6205996" y="1658229"/>
            <a:ext cx="4932780" cy="177077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7"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18" name="Kép helye 2"/>
          <p:cNvSpPr>
            <a:spLocks noGrp="1"/>
          </p:cNvSpPr>
          <p:nvPr>
            <p:ph type="pic" idx="20"/>
          </p:nvPr>
        </p:nvSpPr>
        <p:spPr>
          <a:xfrm>
            <a:off x="6205996" y="3637504"/>
            <a:ext cx="2402599"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9" name="Kép helye 2"/>
          <p:cNvSpPr>
            <a:spLocks noGrp="1"/>
          </p:cNvSpPr>
          <p:nvPr>
            <p:ph type="pic" idx="21"/>
          </p:nvPr>
        </p:nvSpPr>
        <p:spPr>
          <a:xfrm>
            <a:off x="3573550" y="3628983"/>
            <a:ext cx="2397834" cy="24926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Tree>
    <p:extLst>
      <p:ext uri="{BB962C8B-B14F-4D97-AF65-F5344CB8AC3E}">
        <p14:creationId xmlns:p14="http://schemas.microsoft.com/office/powerpoint/2010/main" val="1653563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7" name="Dia számának helye 5"/>
          <p:cNvSpPr>
            <a:spLocks noGrp="1"/>
          </p:cNvSpPr>
          <p:nvPr>
            <p:ph type="sldNum" sz="quarter" idx="12"/>
          </p:nvPr>
        </p:nvSpPr>
        <p:spPr>
          <a:xfrm>
            <a:off x="8257674" y="6321589"/>
            <a:ext cx="2881102" cy="259685"/>
          </a:xfrm>
          <a:prstGeom prst="rect">
            <a:avLst/>
          </a:prstGeom>
        </p:spPr>
        <p:txBody>
          <a:bodyPr/>
          <a:lstStyle>
            <a:lvl1pPr>
              <a:defRPr sz="1400">
                <a:solidFill>
                  <a:srgbClr val="424A52"/>
                </a:solidFill>
              </a:defRPr>
            </a:lvl1pPr>
          </a:lstStyle>
          <a:p>
            <a:fld id="{D004CE88-95FF-42B0-9C3C-B7F47A8B1CAC}" type="slidenum">
              <a:rPr lang="hu-HU" smtClean="0"/>
              <a:pPr/>
              <a:t>‹#›</a:t>
            </a:fld>
            <a:endParaRPr lang="hu-HU" dirty="0"/>
          </a:p>
        </p:txBody>
      </p:sp>
      <p:sp>
        <p:nvSpPr>
          <p:cNvPr id="8" name="Élőláb helye 4"/>
          <p:cNvSpPr>
            <a:spLocks noGrp="1"/>
          </p:cNvSpPr>
          <p:nvPr>
            <p:ph type="ftr" sz="quarter" idx="11"/>
          </p:nvPr>
        </p:nvSpPr>
        <p:spPr>
          <a:xfrm>
            <a:off x="4038600" y="6321589"/>
            <a:ext cx="4114800" cy="259685"/>
          </a:xfrm>
          <a:prstGeom prst="rect">
            <a:avLst/>
          </a:prstGeom>
        </p:spPr>
        <p:txBody>
          <a:bodyPr/>
          <a:lstStyle>
            <a:lvl1pPr>
              <a:defRPr sz="1400">
                <a:solidFill>
                  <a:srgbClr val="424A52"/>
                </a:solidFill>
              </a:defRPr>
            </a:lvl1pPr>
          </a:lstStyle>
          <a:p>
            <a:endParaRPr lang="hu-HU" dirty="0"/>
          </a:p>
        </p:txBody>
      </p:sp>
      <p:sp>
        <p:nvSpPr>
          <p:cNvPr id="9" name="Dátum helye 3"/>
          <p:cNvSpPr>
            <a:spLocks noGrp="1"/>
          </p:cNvSpPr>
          <p:nvPr>
            <p:ph type="dt" sz="half" idx="10"/>
          </p:nvPr>
        </p:nvSpPr>
        <p:spPr>
          <a:xfrm>
            <a:off x="1058776" y="6321589"/>
            <a:ext cx="2875550" cy="259685"/>
          </a:xfrm>
          <a:prstGeom prst="rect">
            <a:avLst/>
          </a:prstGeom>
        </p:spPr>
        <p:txBody>
          <a:bodyPr/>
          <a:lstStyle>
            <a:lvl1pPr>
              <a:defRPr sz="1400">
                <a:solidFill>
                  <a:srgbClr val="424A52"/>
                </a:solidFill>
              </a:defRPr>
            </a:lvl1pPr>
          </a:lstStyle>
          <a:p>
            <a:fld id="{6765D25C-CCBC-43AC-AEB2-5ECA4BD0AFEE}" type="datetimeFigureOut">
              <a:rPr lang="hu-HU" smtClean="0"/>
              <a:pPr/>
              <a:t>2019. 09. 03.</a:t>
            </a:fld>
            <a:endParaRPr lang="hu-HU" dirty="0"/>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5"/>
          </p:nvPr>
        </p:nvSpPr>
        <p:spPr>
          <a:xfrm>
            <a:off x="1058776" y="3982948"/>
            <a:ext cx="287555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7"/>
          </p:nvPr>
        </p:nvSpPr>
        <p:spPr>
          <a:xfrm>
            <a:off x="8257674" y="3982948"/>
            <a:ext cx="2855498"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19"/>
          </p:nvPr>
        </p:nvSpPr>
        <p:spPr>
          <a:xfrm>
            <a:off x="8283278" y="1644307"/>
            <a:ext cx="2855498"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0"/>
          </p:nvPr>
        </p:nvSpPr>
        <p:spPr>
          <a:xfrm>
            <a:off x="1058776" y="1644307"/>
            <a:ext cx="287555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Tartalom helye 3"/>
          <p:cNvSpPr>
            <a:spLocks noGrp="1"/>
          </p:cNvSpPr>
          <p:nvPr>
            <p:ph sz="half" idx="21"/>
          </p:nvPr>
        </p:nvSpPr>
        <p:spPr>
          <a:xfrm>
            <a:off x="4038600" y="1652319"/>
            <a:ext cx="4114800" cy="4570509"/>
          </a:xfrm>
          <a:prstGeom prst="rect">
            <a:avLst/>
          </a:prstGeom>
        </p:spPr>
        <p:txBody>
          <a:bodyPr/>
          <a:lstStyle>
            <a:lvl1pPr>
              <a:defRPr>
                <a:solidFill>
                  <a:srgbClr val="15A9A6"/>
                </a:solidFill>
              </a:defRPr>
            </a:lvl1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9" name="Alcím 2"/>
          <p:cNvSpPr>
            <a:spLocks noGrp="1"/>
          </p:cNvSpPr>
          <p:nvPr>
            <p:ph type="subTitle" idx="1"/>
          </p:nvPr>
        </p:nvSpPr>
        <p:spPr>
          <a:xfrm>
            <a:off x="2496551" y="609396"/>
            <a:ext cx="7207917" cy="378235"/>
          </a:xfrm>
          <a:prstGeom prst="rect">
            <a:avLst/>
          </a:prstGeom>
        </p:spPr>
        <p:txBody>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Tree>
    <p:extLst>
      <p:ext uri="{BB962C8B-B14F-4D97-AF65-F5344CB8AC3E}">
        <p14:creationId xmlns:p14="http://schemas.microsoft.com/office/powerpoint/2010/main" val="1487861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Üres">
    <p:spTree>
      <p:nvGrpSpPr>
        <p:cNvPr id="1" name=""/>
        <p:cNvGrpSpPr/>
        <p:nvPr/>
      </p:nvGrpSpPr>
      <p:grpSpPr>
        <a:xfrm>
          <a:off x="0" y="0"/>
          <a:ext cx="0" cy="0"/>
          <a:chOff x="0" y="0"/>
          <a:chExt cx="0" cy="0"/>
        </a:xfrm>
      </p:grpSpPr>
      <p:sp>
        <p:nvSpPr>
          <p:cNvPr id="2" name="Dia számának helye 1"/>
          <p:cNvSpPr txBox="1">
            <a:spLocks noGrp="1"/>
          </p:cNvSpPr>
          <p:nvPr>
            <p:ph type="sldNum" sz="quarter" idx="8"/>
          </p:nvPr>
        </p:nvSpPr>
        <p:spPr>
          <a:xfrm>
            <a:off x="343796" y="6321603"/>
            <a:ext cx="2152442" cy="263164"/>
          </a:xfrm>
          <a:prstGeom prst="rect">
            <a:avLst/>
          </a:prstGeom>
        </p:spPr>
        <p:txBody>
          <a:bodyPr/>
          <a:lstStyle>
            <a:lvl1pPr>
              <a:defRPr/>
            </a:lvl1pPr>
          </a:lstStyle>
          <a:p>
            <a:pPr lvl="0"/>
            <a:fld id="{5072932F-22F9-4AE4-9607-2E6A00E776E7}" type="slidenum">
              <a:t>‹#›</a:t>
            </a:fld>
            <a:endParaRPr lang="en-US"/>
          </a:p>
        </p:txBody>
      </p:sp>
      <p:sp>
        <p:nvSpPr>
          <p:cNvPr id="3" name="Élőláb helye 2"/>
          <p:cNvSpPr txBox="1">
            <a:spLocks noGrp="1"/>
          </p:cNvSpPr>
          <p:nvPr>
            <p:ph type="ftr" sz="quarter" idx="9"/>
          </p:nvPr>
        </p:nvSpPr>
        <p:spPr>
          <a:xfrm>
            <a:off x="2576879" y="6321603"/>
            <a:ext cx="4349883" cy="259195"/>
          </a:xfrm>
          <a:prstGeom prst="rect">
            <a:avLst/>
          </a:prstGeom>
        </p:spPr>
        <p:txBody>
          <a:bodyPr/>
          <a:lstStyle>
            <a:lvl1pPr>
              <a:defRPr/>
            </a:lvl1pPr>
          </a:lstStyle>
          <a:p>
            <a:pPr lvl="0"/>
            <a:endParaRPr lang="en-US"/>
          </a:p>
        </p:txBody>
      </p:sp>
      <p:sp>
        <p:nvSpPr>
          <p:cNvPr id="4" name="Dátum helye 3"/>
          <p:cNvSpPr txBox="1">
            <a:spLocks noGrp="1"/>
          </p:cNvSpPr>
          <p:nvPr>
            <p:ph type="dt" sz="half" idx="7"/>
          </p:nvPr>
        </p:nvSpPr>
        <p:spPr>
          <a:xfrm>
            <a:off x="7012076" y="6321603"/>
            <a:ext cx="2152442" cy="259195"/>
          </a:xfrm>
          <a:prstGeom prst="rect">
            <a:avLst/>
          </a:prstGeom>
        </p:spPr>
        <p:txBody>
          <a:bodyPr/>
          <a:lstStyle>
            <a:lvl1pPr>
              <a:defRPr/>
            </a:lvl1pPr>
          </a:lstStyle>
          <a:p>
            <a:pPr lvl="0"/>
            <a:fld id="{1D7E7F05-303C-4213-9A5E-95A9238316C3}" type="datetime1">
              <a:rPr lang="en-US"/>
              <a:pPr lvl="0"/>
              <a:t>9/3/2019</a:t>
            </a:fld>
            <a:endParaRPr lang="en-US"/>
          </a:p>
        </p:txBody>
      </p:sp>
    </p:spTree>
    <p:extLst>
      <p:ext uri="{BB962C8B-B14F-4D97-AF65-F5344CB8AC3E}">
        <p14:creationId xmlns:p14="http://schemas.microsoft.com/office/powerpoint/2010/main" val="23723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343898" y="1275348"/>
            <a:ext cx="8640775" cy="2881563"/>
          </a:xfrm>
          <a:prstGeom prst="rect">
            <a:avLst/>
          </a:prstGeom>
        </p:spPr>
        <p:txBody>
          <a:bodyPr anchor="b"/>
          <a:lstStyle>
            <a:lvl1pPr algn="r">
              <a:defRPr sz="6000">
                <a:solidFill>
                  <a:srgbClr val="15A9A6"/>
                </a:solidFill>
              </a:defRPr>
            </a:lvl1pPr>
          </a:lstStyle>
          <a:p>
            <a:r>
              <a:rPr lang="hu-HU" dirty="0" smtClean="0"/>
              <a:t>Mintacím szerkesztése</a:t>
            </a:r>
            <a:endParaRPr lang="hu-HU" dirty="0"/>
          </a:p>
        </p:txBody>
      </p:sp>
      <p:sp>
        <p:nvSpPr>
          <p:cNvPr id="3" name="Szöveg helye 2"/>
          <p:cNvSpPr>
            <a:spLocks noGrp="1"/>
          </p:cNvSpPr>
          <p:nvPr>
            <p:ph type="body" idx="1"/>
          </p:nvPr>
        </p:nvSpPr>
        <p:spPr>
          <a:xfrm>
            <a:off x="343898" y="4421605"/>
            <a:ext cx="8640775" cy="1535850"/>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smtClean="0"/>
              <a:t>Mintaszöveg szerkesztése</a:t>
            </a:r>
          </a:p>
        </p:txBody>
      </p:sp>
      <p:sp>
        <p:nvSpPr>
          <p:cNvPr id="11"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Alcím 2"/>
          <p:cNvSpPr>
            <a:spLocks noGrp="1"/>
          </p:cNvSpPr>
          <p:nvPr>
            <p:ph type="subTitle" idx="16"/>
          </p:nvPr>
        </p:nvSpPr>
        <p:spPr>
          <a:xfrm>
            <a:off x="2496552" y="609396"/>
            <a:ext cx="6488122"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2"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3"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5"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32333097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13" name="Kép helye 2"/>
          <p:cNvSpPr>
            <a:spLocks noGrp="1"/>
          </p:cNvSpPr>
          <p:nvPr>
            <p:ph type="pic" idx="15"/>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Tartalom helye 2"/>
          <p:cNvSpPr>
            <a:spLocks noGrp="1"/>
          </p:cNvSpPr>
          <p:nvPr>
            <p:ph sz="half" idx="1"/>
          </p:nvPr>
        </p:nvSpPr>
        <p:spPr>
          <a:xfrm>
            <a:off x="343897" y="1924324"/>
            <a:ext cx="4304303" cy="4019276"/>
          </a:xfrm>
          <a:prstGeom prst="rect">
            <a:avLst/>
          </a:prstGeom>
        </p:spPr>
        <p:txBody>
          <a:bodyPr/>
          <a:lstStyle>
            <a:lvl1pPr algn="r">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6" name="Tartalom helye 3"/>
          <p:cNvSpPr>
            <a:spLocks noGrp="1"/>
          </p:cNvSpPr>
          <p:nvPr>
            <p:ph sz="half" idx="2"/>
          </p:nvPr>
        </p:nvSpPr>
        <p:spPr>
          <a:xfrm>
            <a:off x="4867405" y="1937450"/>
            <a:ext cx="4109697" cy="4018547"/>
          </a:xfrm>
          <a:prstGeom prst="rect">
            <a:avLst/>
          </a:prstGeom>
        </p:spPr>
        <p:txBody>
          <a:bodyPr/>
          <a:lstStyle>
            <a:lvl1pPr algn="r">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7" name="Cím 1"/>
          <p:cNvSpPr txBox="1">
            <a:spLocks/>
          </p:cNvSpPr>
          <p:nvPr userDrawn="1"/>
        </p:nvSpPr>
        <p:spPr>
          <a:xfrm>
            <a:off x="343897" y="1276676"/>
            <a:ext cx="8827811" cy="461887"/>
          </a:xfrm>
          <a:prstGeom prst="rect">
            <a:avLst/>
          </a:prstGeom>
        </p:spPr>
        <p:txBody>
          <a:bodyPr anchor="b">
            <a:normAutofit lnSpcReduction="100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dirty="0" smtClean="0"/>
              <a:t>Mintacím szerkesztése</a:t>
            </a:r>
            <a:endParaRPr lang="hu-HU" dirty="0"/>
          </a:p>
        </p:txBody>
      </p:sp>
      <p:sp>
        <p:nvSpPr>
          <p:cNvPr id="11"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2" name="Alcím 2"/>
          <p:cNvSpPr>
            <a:spLocks noGrp="1"/>
          </p:cNvSpPr>
          <p:nvPr>
            <p:ph type="subTitle" idx="16"/>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8"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9"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1980101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4860478" y="1273328"/>
            <a:ext cx="4124196" cy="918146"/>
          </a:xfrm>
          <a:prstGeom prst="rect">
            <a:avLst/>
          </a:prstGeom>
        </p:spPr>
        <p:txBody>
          <a:bodyPr anchor="b"/>
          <a:lstStyle>
            <a:lvl1pPr marL="0" indent="0" algn="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4" name="Tartalom helye 3"/>
          <p:cNvSpPr>
            <a:spLocks noGrp="1"/>
          </p:cNvSpPr>
          <p:nvPr>
            <p:ph sz="half" idx="2"/>
          </p:nvPr>
        </p:nvSpPr>
        <p:spPr>
          <a:xfrm>
            <a:off x="343897" y="2382937"/>
            <a:ext cx="4308269" cy="3650717"/>
          </a:xfrm>
          <a:prstGeom prst="rect">
            <a:avLst/>
          </a:prstGeom>
        </p:spPr>
        <p:txBody>
          <a:bodyPr/>
          <a:lstStyle>
            <a:lvl1pPr algn="r">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5" name="Szöveg helye 4"/>
          <p:cNvSpPr>
            <a:spLocks noGrp="1"/>
          </p:cNvSpPr>
          <p:nvPr>
            <p:ph type="body" sz="quarter" idx="3"/>
          </p:nvPr>
        </p:nvSpPr>
        <p:spPr>
          <a:xfrm>
            <a:off x="340936" y="1273328"/>
            <a:ext cx="4311230" cy="918146"/>
          </a:xfrm>
          <a:prstGeom prst="rect">
            <a:avLst/>
          </a:prstGeom>
        </p:spPr>
        <p:txBody>
          <a:bodyPr anchor="b"/>
          <a:lstStyle>
            <a:lvl1pPr marL="0" indent="0" algn="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smtClean="0"/>
              <a:t>Mintaszöveg szerkesztése</a:t>
            </a:r>
          </a:p>
        </p:txBody>
      </p:sp>
      <p:sp>
        <p:nvSpPr>
          <p:cNvPr id="6" name="Tartalom helye 5"/>
          <p:cNvSpPr>
            <a:spLocks noGrp="1"/>
          </p:cNvSpPr>
          <p:nvPr>
            <p:ph sz="quarter" idx="4"/>
          </p:nvPr>
        </p:nvSpPr>
        <p:spPr>
          <a:xfrm>
            <a:off x="4860478" y="2382937"/>
            <a:ext cx="4124196" cy="3650717"/>
          </a:xfrm>
          <a:prstGeom prst="rect">
            <a:avLst/>
          </a:prstGeom>
        </p:spPr>
        <p:txBody>
          <a:bodyPr/>
          <a:lstStyle>
            <a:lvl1pPr algn="r">
              <a:defRPr/>
            </a:lvl1pPr>
            <a:lvl2pPr algn="r">
              <a:defRPr/>
            </a:lvl2pPr>
            <a:lvl3pPr algn="r">
              <a:defRPr/>
            </a:lvl3pPr>
            <a:lvl4pPr algn="r">
              <a:defRPr/>
            </a:lvl4pPr>
            <a:lvl5pPr algn="r">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4" name="Kép helye 2"/>
          <p:cNvSpPr>
            <a:spLocks noGrp="1"/>
          </p:cNvSpPr>
          <p:nvPr>
            <p:ph type="pic" idx="14"/>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7" name="Alcím 2"/>
          <p:cNvSpPr>
            <a:spLocks noGrp="1"/>
          </p:cNvSpPr>
          <p:nvPr>
            <p:ph type="subTitle" idx="16"/>
          </p:nvPr>
        </p:nvSpPr>
        <p:spPr>
          <a:xfrm>
            <a:off x="2496552" y="609396"/>
            <a:ext cx="6488122"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8"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9"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9782482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9"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1" name="Kép helye 2"/>
          <p:cNvSpPr>
            <a:spLocks noGrp="1"/>
          </p:cNvSpPr>
          <p:nvPr>
            <p:ph type="pic" idx="15"/>
          </p:nvPr>
        </p:nvSpPr>
        <p:spPr>
          <a:xfrm>
            <a:off x="343898" y="3705726"/>
            <a:ext cx="4248886"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2" name="Kép helye 2"/>
          <p:cNvSpPr>
            <a:spLocks noGrp="1"/>
          </p:cNvSpPr>
          <p:nvPr>
            <p:ph type="pic" idx="16"/>
          </p:nvPr>
        </p:nvSpPr>
        <p:spPr>
          <a:xfrm>
            <a:off x="343896" y="1285098"/>
            <a:ext cx="4248887"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Kép helye 2"/>
          <p:cNvSpPr>
            <a:spLocks noGrp="1"/>
          </p:cNvSpPr>
          <p:nvPr>
            <p:ph type="pic" idx="17"/>
          </p:nvPr>
        </p:nvSpPr>
        <p:spPr>
          <a:xfrm>
            <a:off x="4765964" y="1290073"/>
            <a:ext cx="4211138" cy="22329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Kép helye 2"/>
          <p:cNvSpPr>
            <a:spLocks noGrp="1"/>
          </p:cNvSpPr>
          <p:nvPr>
            <p:ph type="pic" idx="18"/>
          </p:nvPr>
        </p:nvSpPr>
        <p:spPr>
          <a:xfrm>
            <a:off x="4765964" y="3705726"/>
            <a:ext cx="4211138"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7" name="Alcím 2"/>
          <p:cNvSpPr>
            <a:spLocks noGrp="1"/>
          </p:cNvSpPr>
          <p:nvPr>
            <p:ph type="subTitle" idx="19"/>
          </p:nvPr>
        </p:nvSpPr>
        <p:spPr>
          <a:xfrm>
            <a:off x="2496552" y="609396"/>
            <a:ext cx="6481194"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8"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9"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36508416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5"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Tartalom helye 3"/>
          <p:cNvSpPr>
            <a:spLocks noGrp="1"/>
          </p:cNvSpPr>
          <p:nvPr>
            <p:ph sz="half" idx="2"/>
          </p:nvPr>
        </p:nvSpPr>
        <p:spPr>
          <a:xfrm>
            <a:off x="4756568" y="1285098"/>
            <a:ext cx="4248887" cy="2232901"/>
          </a:xfrm>
          <a:prstGeom prst="rect">
            <a:avLst/>
          </a:prstGeom>
        </p:spPr>
        <p:txBody>
          <a:bodyPr/>
          <a:lstStyle>
            <a:lvl1pPr>
              <a:defRPr>
                <a:solidFill>
                  <a:srgbClr val="15A9A6"/>
                </a:solidFill>
              </a:defRPr>
            </a:lvl1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15"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6" name="Alcím 2"/>
          <p:cNvSpPr>
            <a:spLocks noGrp="1"/>
          </p:cNvSpPr>
          <p:nvPr>
            <p:ph type="subTitle" idx="19"/>
          </p:nvPr>
        </p:nvSpPr>
        <p:spPr>
          <a:xfrm>
            <a:off x="2496552" y="609396"/>
            <a:ext cx="6508904"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7"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8" name="Kép helye 2"/>
          <p:cNvSpPr>
            <a:spLocks noGrp="1"/>
          </p:cNvSpPr>
          <p:nvPr>
            <p:ph type="pic" idx="16"/>
          </p:nvPr>
        </p:nvSpPr>
        <p:spPr>
          <a:xfrm>
            <a:off x="343896" y="1285098"/>
            <a:ext cx="4248887"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9" name="Kép helye 2"/>
          <p:cNvSpPr>
            <a:spLocks noGrp="1"/>
          </p:cNvSpPr>
          <p:nvPr>
            <p:ph type="pic" idx="15"/>
          </p:nvPr>
        </p:nvSpPr>
        <p:spPr>
          <a:xfrm>
            <a:off x="343898" y="3705726"/>
            <a:ext cx="4248886"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0" name="Kép helye 2"/>
          <p:cNvSpPr>
            <a:spLocks noGrp="1"/>
          </p:cNvSpPr>
          <p:nvPr>
            <p:ph type="pic" idx="20"/>
          </p:nvPr>
        </p:nvSpPr>
        <p:spPr>
          <a:xfrm>
            <a:off x="4756568" y="3707730"/>
            <a:ext cx="4248887" cy="22378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21"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1511454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343896" y="1302325"/>
            <a:ext cx="4234119" cy="1112113"/>
          </a:xfrm>
          <a:prstGeom prst="rect">
            <a:avLst/>
          </a:prstGeom>
        </p:spPr>
        <p:txBody>
          <a:bodyPr anchor="b"/>
          <a:lstStyle>
            <a:lvl1pPr>
              <a:defRPr sz="3000">
                <a:solidFill>
                  <a:srgbClr val="15A9A6"/>
                </a:solidFill>
              </a:defRPr>
            </a:lvl1pPr>
          </a:lstStyle>
          <a:p>
            <a:r>
              <a:rPr lang="hu-HU" dirty="0" smtClean="0"/>
              <a:t>Mintacím szerkesztése</a:t>
            </a:r>
            <a:endParaRPr lang="hu-HU" dirty="0"/>
          </a:p>
        </p:txBody>
      </p:sp>
      <p:sp>
        <p:nvSpPr>
          <p:cNvPr id="3" name="Tartalom helye 2"/>
          <p:cNvSpPr>
            <a:spLocks noGrp="1"/>
          </p:cNvSpPr>
          <p:nvPr>
            <p:ph idx="1"/>
          </p:nvPr>
        </p:nvSpPr>
        <p:spPr>
          <a:xfrm>
            <a:off x="4794584" y="1302325"/>
            <a:ext cx="4182518" cy="46940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343895" y="2729133"/>
            <a:ext cx="4234119" cy="326728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smtClean="0"/>
              <a:t>Mintaszöveg szerkesztése</a:t>
            </a:r>
          </a:p>
        </p:txBody>
      </p:sp>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4" name="Alcím 2"/>
          <p:cNvSpPr>
            <a:spLocks noGrp="1"/>
          </p:cNvSpPr>
          <p:nvPr>
            <p:ph type="subTitle" idx="16"/>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15"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16"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17"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25621230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8" name="Kép helye 2"/>
          <p:cNvSpPr>
            <a:spLocks noGrp="1"/>
          </p:cNvSpPr>
          <p:nvPr>
            <p:ph type="pic" idx="13"/>
          </p:nvPr>
        </p:nvSpPr>
        <p:spPr>
          <a:xfrm>
            <a:off x="343897" y="204805"/>
            <a:ext cx="1870910" cy="9742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3" name="Cím 1"/>
          <p:cNvSpPr>
            <a:spLocks noGrp="1"/>
          </p:cNvSpPr>
          <p:nvPr>
            <p:ph type="title"/>
          </p:nvPr>
        </p:nvSpPr>
        <p:spPr>
          <a:xfrm>
            <a:off x="343897" y="1269332"/>
            <a:ext cx="4134849" cy="1065837"/>
          </a:xfrm>
          <a:prstGeom prst="rect">
            <a:avLst/>
          </a:prstGeom>
        </p:spPr>
        <p:txBody>
          <a:bodyPr anchor="b"/>
          <a:lstStyle>
            <a:lvl1pPr>
              <a:defRPr sz="3000">
                <a:solidFill>
                  <a:srgbClr val="15A9A6"/>
                </a:solidFill>
              </a:defRPr>
            </a:lvl1pPr>
          </a:lstStyle>
          <a:p>
            <a:r>
              <a:rPr lang="hu-HU" dirty="0" smtClean="0"/>
              <a:t>Mintacím szerkesztése</a:t>
            </a:r>
            <a:endParaRPr lang="hu-HU" dirty="0"/>
          </a:p>
        </p:txBody>
      </p:sp>
      <p:sp>
        <p:nvSpPr>
          <p:cNvPr id="14" name="Kép helye 2"/>
          <p:cNvSpPr>
            <a:spLocks noGrp="1"/>
          </p:cNvSpPr>
          <p:nvPr>
            <p:ph type="pic" idx="19"/>
          </p:nvPr>
        </p:nvSpPr>
        <p:spPr>
          <a:xfrm>
            <a:off x="6911881" y="1270010"/>
            <a:ext cx="2065221"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5" name="Kép helye 2"/>
          <p:cNvSpPr>
            <a:spLocks noGrp="1"/>
          </p:cNvSpPr>
          <p:nvPr>
            <p:ph type="pic" idx="20"/>
          </p:nvPr>
        </p:nvSpPr>
        <p:spPr>
          <a:xfrm>
            <a:off x="6935355" y="3723522"/>
            <a:ext cx="2041747"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6" name="Kép helye 2"/>
          <p:cNvSpPr>
            <a:spLocks noGrp="1"/>
          </p:cNvSpPr>
          <p:nvPr>
            <p:ph type="pic" idx="21"/>
          </p:nvPr>
        </p:nvSpPr>
        <p:spPr>
          <a:xfrm>
            <a:off x="4662703" y="3723522"/>
            <a:ext cx="2088694"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7" name="Kép helye 2"/>
          <p:cNvSpPr>
            <a:spLocks noGrp="1"/>
          </p:cNvSpPr>
          <p:nvPr>
            <p:ph type="pic" idx="22"/>
          </p:nvPr>
        </p:nvSpPr>
        <p:spPr>
          <a:xfrm>
            <a:off x="4639227" y="1270010"/>
            <a:ext cx="2112170" cy="22398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18" name="Szöveg helye 3"/>
          <p:cNvSpPr>
            <a:spLocks noGrp="1"/>
          </p:cNvSpPr>
          <p:nvPr>
            <p:ph type="body" sz="half" idx="2"/>
          </p:nvPr>
        </p:nvSpPr>
        <p:spPr>
          <a:xfrm>
            <a:off x="343896" y="2534401"/>
            <a:ext cx="4134849" cy="34290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smtClean="0"/>
              <a:t>Mintaszöveg szerkesztése</a:t>
            </a:r>
          </a:p>
        </p:txBody>
      </p:sp>
      <p:sp>
        <p:nvSpPr>
          <p:cNvPr id="20" name="Dátum helye 3"/>
          <p:cNvSpPr>
            <a:spLocks noGrp="1"/>
          </p:cNvSpPr>
          <p:nvPr>
            <p:ph type="dt" sz="half" idx="10"/>
          </p:nvPr>
        </p:nvSpPr>
        <p:spPr>
          <a:xfrm>
            <a:off x="343897" y="6311109"/>
            <a:ext cx="2153738" cy="259685"/>
          </a:xfrm>
          <a:prstGeom prst="rect">
            <a:avLst/>
          </a:prstGeom>
        </p:spPr>
        <p:txBody>
          <a:bodyPr/>
          <a:lstStyle>
            <a:lvl1pPr>
              <a:defRPr sz="1400">
                <a:solidFill>
                  <a:schemeClr val="tx1"/>
                </a:solidFill>
              </a:defRPr>
            </a:lvl1pPr>
          </a:lstStyle>
          <a:p>
            <a:fld id="{6765D25C-CCBC-43AC-AEB2-5ECA4BD0AFEE}" type="datetimeFigureOut">
              <a:rPr lang="hu-HU" smtClean="0"/>
              <a:pPr/>
              <a:t>2019. 09. 03.</a:t>
            </a:fld>
            <a:endParaRPr lang="hu-HU" dirty="0"/>
          </a:p>
        </p:txBody>
      </p:sp>
      <p:sp>
        <p:nvSpPr>
          <p:cNvPr id="21" name="Alcím 2"/>
          <p:cNvSpPr>
            <a:spLocks noGrp="1"/>
          </p:cNvSpPr>
          <p:nvPr>
            <p:ph type="subTitle" idx="16"/>
          </p:nvPr>
        </p:nvSpPr>
        <p:spPr>
          <a:xfrm>
            <a:off x="2496551" y="609396"/>
            <a:ext cx="6480551" cy="378235"/>
          </a:xfrm>
          <a:prstGeom prst="rect">
            <a:avLst/>
          </a:prstGeom>
        </p:spPr>
        <p:txBody>
          <a:bodyPr/>
          <a:lstStyle>
            <a:lvl1pPr marL="0" indent="0" algn="r">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Alcím mintájának szerkesztése</a:t>
            </a:r>
            <a:endParaRPr lang="hu-HU" dirty="0"/>
          </a:p>
        </p:txBody>
      </p:sp>
      <p:sp>
        <p:nvSpPr>
          <p:cNvPr id="22" name="Élőláb helye 4"/>
          <p:cNvSpPr>
            <a:spLocks noGrp="1"/>
          </p:cNvSpPr>
          <p:nvPr>
            <p:ph type="ftr" sz="quarter" idx="11"/>
          </p:nvPr>
        </p:nvSpPr>
        <p:spPr>
          <a:xfrm>
            <a:off x="2653145" y="6311109"/>
            <a:ext cx="4019117" cy="259685"/>
          </a:xfrm>
          <a:prstGeom prst="rect">
            <a:avLst/>
          </a:prstGeom>
        </p:spPr>
        <p:txBody>
          <a:bodyPr/>
          <a:lstStyle>
            <a:lvl1pPr>
              <a:defRPr sz="1400">
                <a:solidFill>
                  <a:schemeClr val="tx1"/>
                </a:solidFill>
              </a:defRPr>
            </a:lvl1pPr>
          </a:lstStyle>
          <a:p>
            <a:endParaRPr lang="hu-HU" dirty="0"/>
          </a:p>
        </p:txBody>
      </p:sp>
      <p:sp>
        <p:nvSpPr>
          <p:cNvPr id="23" name="Dia számának helye 5"/>
          <p:cNvSpPr>
            <a:spLocks noGrp="1"/>
          </p:cNvSpPr>
          <p:nvPr>
            <p:ph type="sldNum" sz="quarter" idx="12"/>
          </p:nvPr>
        </p:nvSpPr>
        <p:spPr>
          <a:xfrm>
            <a:off x="6823364" y="6311109"/>
            <a:ext cx="2153738" cy="259685"/>
          </a:xfrm>
          <a:prstGeom prst="rect">
            <a:avLst/>
          </a:prstGeom>
        </p:spPr>
        <p:txBody>
          <a:bodyPr/>
          <a:lstStyle>
            <a:lvl1pPr>
              <a:defRPr sz="1400">
                <a:solidFill>
                  <a:schemeClr val="tx1"/>
                </a:solidFill>
              </a:defRPr>
            </a:lvl1pPr>
          </a:lstStyle>
          <a:p>
            <a:fld id="{D004CE88-95FF-42B0-9C3C-B7F47A8B1CAC}" type="slidenum">
              <a:rPr lang="hu-HU" smtClean="0"/>
              <a:pPr/>
              <a:t>‹#›</a:t>
            </a:fld>
            <a:endParaRPr lang="hu-HU" dirty="0"/>
          </a:p>
        </p:txBody>
      </p:sp>
    </p:spTree>
    <p:extLst>
      <p:ext uri="{BB962C8B-B14F-4D97-AF65-F5344CB8AC3E}">
        <p14:creationId xmlns:p14="http://schemas.microsoft.com/office/powerpoint/2010/main" val="34306239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3" name="Téglalap 12"/>
          <p:cNvSpPr/>
          <p:nvPr userDrawn="1"/>
        </p:nvSpPr>
        <p:spPr>
          <a:xfrm>
            <a:off x="9691254" y="0"/>
            <a:ext cx="2500745" cy="6858000"/>
          </a:xfrm>
          <a:prstGeom prst="rect">
            <a:avLst/>
          </a:prstGeom>
          <a:solidFill>
            <a:srgbClr val="0C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Kép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86212" y="204805"/>
            <a:ext cx="1870910" cy="974288"/>
          </a:xfrm>
          <a:prstGeom prst="rect">
            <a:avLst/>
          </a:prstGeom>
        </p:spPr>
      </p:pic>
      <p:sp>
        <p:nvSpPr>
          <p:cNvPr id="15" name="Téglalap 14"/>
          <p:cNvSpPr/>
          <p:nvPr userDrawn="1"/>
        </p:nvSpPr>
        <p:spPr>
          <a:xfrm rot="-1620000">
            <a:off x="11863830" y="2225233"/>
            <a:ext cx="1646106" cy="1638154"/>
          </a:xfrm>
          <a:prstGeom prst="rect">
            <a:avLst/>
          </a:prstGeom>
          <a:solidFill>
            <a:srgbClr val="E5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userDrawn="1"/>
        </p:nvSpPr>
        <p:spPr>
          <a:xfrm rot="1620000">
            <a:off x="10341402" y="5882843"/>
            <a:ext cx="268388" cy="256768"/>
          </a:xfrm>
          <a:prstGeom prst="rect">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userDrawn="1"/>
        </p:nvSpPr>
        <p:spPr>
          <a:xfrm rot="1620000">
            <a:off x="9977080" y="6358411"/>
            <a:ext cx="997030" cy="999178"/>
          </a:xfrm>
          <a:prstGeom prst="rect">
            <a:avLst/>
          </a:prstGeom>
          <a:solidFill>
            <a:srgbClr val="AD0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7748229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églalap 4"/>
          <p:cNvSpPr/>
          <p:nvPr userDrawn="1"/>
        </p:nvSpPr>
        <p:spPr>
          <a:xfrm>
            <a:off x="0" y="0"/>
            <a:ext cx="12192000" cy="1269331"/>
          </a:xfrm>
          <a:prstGeom prst="rect">
            <a:avLst/>
          </a:prstGeom>
          <a:solidFill>
            <a:srgbClr val="0C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7" name="Kép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62755" y="193964"/>
            <a:ext cx="1901292" cy="988592"/>
          </a:xfrm>
          <a:prstGeom prst="rect">
            <a:avLst/>
          </a:prstGeom>
        </p:spPr>
      </p:pic>
      <p:sp>
        <p:nvSpPr>
          <p:cNvPr id="12" name="Téglalap 11"/>
          <p:cNvSpPr/>
          <p:nvPr userDrawn="1"/>
        </p:nvSpPr>
        <p:spPr>
          <a:xfrm rot="-1620000">
            <a:off x="-993190" y="2266796"/>
            <a:ext cx="1646106" cy="1638154"/>
          </a:xfrm>
          <a:prstGeom prst="rect">
            <a:avLst/>
          </a:prstGeom>
          <a:solidFill>
            <a:srgbClr val="E5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3" name="Téglalap 12"/>
          <p:cNvSpPr/>
          <p:nvPr userDrawn="1"/>
        </p:nvSpPr>
        <p:spPr>
          <a:xfrm rot="1620000">
            <a:off x="9958120" y="6358411"/>
            <a:ext cx="997030" cy="999178"/>
          </a:xfrm>
          <a:prstGeom prst="rect">
            <a:avLst/>
          </a:prstGeom>
          <a:solidFill>
            <a:srgbClr val="AD0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4" name="Téglalap 13"/>
          <p:cNvSpPr/>
          <p:nvPr userDrawn="1"/>
        </p:nvSpPr>
        <p:spPr>
          <a:xfrm rot="1620000">
            <a:off x="-557987" y="4733336"/>
            <a:ext cx="775700" cy="742117"/>
          </a:xfrm>
          <a:prstGeom prst="rect">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15" name="Téglalap 14"/>
          <p:cNvSpPr/>
          <p:nvPr userDrawn="1"/>
        </p:nvSpPr>
        <p:spPr>
          <a:xfrm rot="1620000">
            <a:off x="2658255" y="-669587"/>
            <a:ext cx="896567" cy="927612"/>
          </a:xfrm>
          <a:prstGeom prst="rect">
            <a:avLst/>
          </a:prstGeom>
          <a:solidFill>
            <a:srgbClr val="15A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Tree>
    <p:extLst>
      <p:ext uri="{BB962C8B-B14F-4D97-AF65-F5344CB8AC3E}">
        <p14:creationId xmlns:p14="http://schemas.microsoft.com/office/powerpoint/2010/main" val="120424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doi.org/10.1016/S0140-6736(02)07283-5"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4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hyperlink" Target="https://doi.org/10.1016/S0140-6736(02)07283-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16.jpg"/></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hyperlink" Target="https://doi.org/10.1016/S0140-6736(02)07283-5"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27.png"/><Relationship Id="rId4" Type="http://schemas.openxmlformats.org/officeDocument/2006/relationships/hyperlink" Target="https://doi.org/10.1016/S0140-6736(02)07283-5"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6959" y="1517923"/>
            <a:ext cx="11685181" cy="616580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000" b="1" kern="0" dirty="0" smtClean="0">
              <a:solidFill>
                <a:srgbClr val="294143"/>
              </a:solidFill>
              <a:latin typeface="Arial" pitchFamily="18"/>
              <a:ea typeface="Calibri" pitchFamily="1"/>
              <a:cs typeface="Times New Roman" pitchFamily="18"/>
            </a:endParaRPr>
          </a:p>
          <a:p>
            <a:pPr lvl="0" algn="ctr">
              <a:lnSpc>
                <a:spcPct val="107000"/>
              </a:lnSpc>
              <a:defRPr sz="1800" b="0" i="0" u="none" strike="noStrike" kern="0" cap="none" spc="0" baseline="0">
                <a:solidFill>
                  <a:srgbClr val="000000"/>
                </a:solidFill>
                <a:uFillTx/>
              </a:defRPr>
            </a:pPr>
            <a:endParaRPr lang="hu-HU" sz="4000" b="1" kern="0" dirty="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r>
              <a:rPr lang="en-US" sz="3600" b="1" dirty="0">
                <a:solidFill>
                  <a:srgbClr val="294143"/>
                </a:solidFill>
                <a:latin typeface="Arial" pitchFamily="18"/>
                <a:ea typeface="Calibri" pitchFamily="1"/>
                <a:cs typeface="Times New Roman" pitchFamily="18"/>
              </a:rPr>
              <a:t>Experimental and observational studies</a:t>
            </a:r>
            <a:r>
              <a:rPr lang="en-US" sz="3600" b="1" dirty="0" smtClean="0">
                <a:solidFill>
                  <a:srgbClr val="294143"/>
                </a:solidFill>
                <a:latin typeface="Arial" pitchFamily="18"/>
                <a:ea typeface="Calibri" pitchFamily="1"/>
                <a:cs typeface="Times New Roman" pitchFamily="18"/>
              </a:rPr>
              <a:t>:</a:t>
            </a:r>
            <a:endParaRPr lang="hu-HU" sz="3600" b="1" dirty="0" smtClean="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r>
              <a:rPr lang="en-US" sz="3600" b="1" dirty="0" smtClean="0">
                <a:solidFill>
                  <a:srgbClr val="294143"/>
                </a:solidFill>
                <a:latin typeface="Arial" pitchFamily="18"/>
                <a:ea typeface="Calibri" pitchFamily="1"/>
                <a:cs typeface="Times New Roman" pitchFamily="18"/>
              </a:rPr>
              <a:t> </a:t>
            </a:r>
            <a:endParaRPr lang="hu-HU" sz="3600" b="1" dirty="0" smtClean="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r>
              <a:rPr lang="en-US" sz="3600" b="1" dirty="0" smtClean="0">
                <a:solidFill>
                  <a:srgbClr val="294143"/>
                </a:solidFill>
                <a:latin typeface="Arial" pitchFamily="18"/>
                <a:ea typeface="Calibri" pitchFamily="1"/>
                <a:cs typeface="Times New Roman" pitchFamily="18"/>
              </a:rPr>
              <a:t>a </a:t>
            </a:r>
            <a:r>
              <a:rPr lang="en-US" sz="3600" b="1" dirty="0">
                <a:solidFill>
                  <a:srgbClr val="294143"/>
                </a:solidFill>
                <a:latin typeface="Arial" pitchFamily="18"/>
                <a:ea typeface="Calibri" pitchFamily="1"/>
                <a:cs typeface="Times New Roman" pitchFamily="18"/>
              </a:rPr>
              <a:t>comparative lecture</a:t>
            </a:r>
            <a:endParaRPr lang="en-US" sz="3600" b="1" i="0" u="none" strike="noStrike" kern="1200" cap="none" spc="0" baseline="0" dirty="0" smtClean="0">
              <a:solidFill>
                <a:srgbClr val="294143"/>
              </a:solidFill>
              <a:uFillTx/>
              <a:latin typeface="Arial" pitchFamily="18"/>
              <a:ea typeface="Calibri" pitchFamily="1"/>
              <a:cs typeface="Times New Roman" pitchFamily="18"/>
            </a:endParaRP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400" b="1" i="0" u="none" strike="noStrike" kern="1200" cap="none" spc="0" baseline="0" dirty="0" smtClean="0">
              <a:solidFill>
                <a:srgbClr val="C00000"/>
              </a:solidFill>
              <a:uFillTx/>
              <a:latin typeface="Arial" pitchFamily="18"/>
              <a:ea typeface="Calibri" pitchFamily="1"/>
              <a:cs typeface="Times New Roman" pitchFamily="18"/>
            </a:endParaRP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err="1" smtClean="0">
                <a:solidFill>
                  <a:srgbClr val="C00000"/>
                </a:solidFill>
                <a:uFillTx/>
                <a:latin typeface="Arial" pitchFamily="18"/>
                <a:ea typeface="Calibri" pitchFamily="1"/>
                <a:cs typeface="Times New Roman" pitchFamily="18"/>
              </a:rPr>
              <a:t>Noémi</a:t>
            </a:r>
            <a:r>
              <a:rPr lang="en-US" sz="4400" b="1" i="0" u="none" strike="noStrike" kern="1200" cap="none" spc="0" baseline="0" dirty="0" smtClean="0">
                <a:solidFill>
                  <a:srgbClr val="C00000"/>
                </a:solidFill>
                <a:uFillTx/>
                <a:latin typeface="Arial" pitchFamily="18"/>
                <a:ea typeface="Calibri" pitchFamily="1"/>
                <a:cs typeface="Times New Roman" pitchFamily="18"/>
              </a:rPr>
              <a:t> </a:t>
            </a:r>
            <a:r>
              <a:rPr lang="en-US" sz="4400" b="1" i="0" u="none" strike="noStrike" kern="1200" cap="none" spc="0" baseline="0" dirty="0" err="1">
                <a:solidFill>
                  <a:srgbClr val="C00000"/>
                </a:solidFill>
                <a:uFillTx/>
                <a:latin typeface="Arial" pitchFamily="18"/>
                <a:ea typeface="Calibri" pitchFamily="1"/>
                <a:cs typeface="Times New Roman" pitchFamily="18"/>
              </a:rPr>
              <a:t>Zádori</a:t>
            </a:r>
            <a:endParaRPr lang="en-US" sz="4400" b="1" i="0" u="none" strike="noStrike" kern="1200" cap="none" spc="0" baseline="0" dirty="0">
              <a:solidFill>
                <a:srgbClr val="C00000"/>
              </a:solidFill>
              <a:uFillTx/>
              <a:latin typeface="Arial" pitchFamily="18"/>
              <a:ea typeface="Calibri" pitchFamily="1"/>
              <a:cs typeface="Times New Roman" pitchFamily="18"/>
            </a:endParaRPr>
          </a:p>
          <a:p>
            <a:pPr>
              <a:lnSpc>
                <a:spcPct val="107000"/>
              </a:lnSpc>
              <a:spcAft>
                <a:spcPts val="800"/>
              </a:spcAft>
            </a:pPr>
            <a:r>
              <a:rPr lang="hu-HU" sz="2000" b="1" i="1" dirty="0" err="1">
                <a:solidFill>
                  <a:srgbClr val="15A9A6"/>
                </a:solidFill>
                <a:ea typeface="Calibri" panose="020F0502020204030204" pitchFamily="34" charset="0"/>
                <a:cs typeface="Times New Roman" panose="02020603050405020304" pitchFamily="18" charset="0"/>
              </a:rPr>
              <a:t>Clinical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Trial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Course</a:t>
            </a:r>
            <a:endParaRPr lang="hu-HU" sz="2000" b="1" i="1" dirty="0">
              <a:solidFill>
                <a:srgbClr val="15A9A6"/>
              </a:solidFill>
              <a:ea typeface="Calibri" panose="020F0502020204030204" pitchFamily="34" charset="0"/>
              <a:cs typeface="Times New Roman" panose="02020603050405020304" pitchFamily="18" charset="0"/>
            </a:endParaRPr>
          </a:p>
          <a:p>
            <a:pPr>
              <a:lnSpc>
                <a:spcPct val="107000"/>
              </a:lnSpc>
              <a:spcAft>
                <a:spcPts val="800"/>
              </a:spcAft>
            </a:pPr>
            <a:r>
              <a:rPr lang="hu-HU" sz="2000" b="1" i="1" dirty="0">
                <a:solidFill>
                  <a:srgbClr val="15A9A6"/>
                </a:solidFill>
                <a:ea typeface="Calibri" panose="020F0502020204030204" pitchFamily="34" charset="0"/>
                <a:cs typeface="Times New Roman" panose="02020603050405020304" pitchFamily="18" charset="0"/>
              </a:rPr>
              <a:t>Pécs, </a:t>
            </a:r>
            <a:r>
              <a:rPr lang="hu-HU" sz="2000" b="1" i="1" dirty="0" smtClean="0">
                <a:solidFill>
                  <a:srgbClr val="15A9A6"/>
                </a:solidFill>
                <a:ea typeface="Calibri" panose="020F0502020204030204" pitchFamily="34" charset="0"/>
                <a:cs typeface="Times New Roman" panose="02020603050405020304" pitchFamily="18" charset="0"/>
              </a:rPr>
              <a:t>2019.09.03</a:t>
            </a:r>
            <a:r>
              <a:rPr lang="hu-HU" sz="3200" b="1" i="1" dirty="0" smtClean="0">
                <a:solidFill>
                  <a:srgbClr val="15A9A6"/>
                </a:solidFill>
                <a:ea typeface="Calibri" panose="020F0502020204030204" pitchFamily="34" charset="0"/>
                <a:cs typeface="Times New Roman" panose="02020603050405020304" pitchFamily="18" charset="0"/>
              </a:rPr>
              <a:t>.</a:t>
            </a:r>
            <a:endParaRPr lang="hu-HU" sz="3200" b="1" i="1" dirty="0">
              <a:solidFill>
                <a:srgbClr val="15A9A6"/>
              </a:solidFill>
              <a:ea typeface="Calibri" panose="020F0502020204030204" pitchFamily="34" charset="0"/>
              <a:cs typeface="Times New Roman" panose="02020603050405020304" pitchFamily="18" charset="0"/>
            </a:endParaRPr>
          </a:p>
          <a:p>
            <a:pPr marL="0" marR="0" lvl="0" indent="0"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C5C65"/>
              </a:solidFill>
              <a:uFillTx/>
              <a:latin typeface="Arial" pitchFamily="18"/>
              <a:ea typeface="Calibri" pitchFamily="1"/>
              <a:cs typeface="Times New Roman" pitchFamily="18"/>
            </a:endParaRPr>
          </a:p>
        </p:txBody>
      </p:sp>
      <p:sp>
        <p:nvSpPr>
          <p:cNvPr id="3"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830" y="1501892"/>
            <a:ext cx="3201790" cy="1975250"/>
          </a:xfrm>
          <a:prstGeom prst="rect">
            <a:avLst/>
          </a:prstGeom>
        </p:spPr>
      </p:pic>
    </p:spTree>
    <p:extLst>
      <p:ext uri="{BB962C8B-B14F-4D97-AF65-F5344CB8AC3E}">
        <p14:creationId xmlns:p14="http://schemas.microsoft.com/office/powerpoint/2010/main" val="61509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Definition</a:t>
            </a:r>
            <a:r>
              <a:rPr lang="hu-HU" sz="3600" b="1" dirty="0" smtClean="0"/>
              <a:t> of </a:t>
            </a:r>
            <a:r>
              <a:rPr lang="hu-HU" sz="3600" b="1" dirty="0" err="1" smtClean="0"/>
              <a:t>randomization</a:t>
            </a:r>
            <a:endParaRPr lang="hu-HU" sz="3600" b="1" dirty="0"/>
          </a:p>
        </p:txBody>
      </p:sp>
      <p:sp>
        <p:nvSpPr>
          <p:cNvPr id="2" name="Tartalom helye 1"/>
          <p:cNvSpPr>
            <a:spLocks noGrp="1"/>
          </p:cNvSpPr>
          <p:nvPr>
            <p:ph idx="1"/>
          </p:nvPr>
        </p:nvSpPr>
        <p:spPr/>
        <p:txBody>
          <a:bodyPr/>
          <a:lstStyle/>
          <a:p>
            <a:pPr marL="0" indent="0">
              <a:buNone/>
            </a:pPr>
            <a:r>
              <a:rPr lang="hu-HU" dirty="0" smtClean="0"/>
              <a:t>Wikipedia</a:t>
            </a:r>
            <a:r>
              <a:rPr lang="hu-HU" dirty="0"/>
              <a:t>:</a:t>
            </a:r>
          </a:p>
          <a:p>
            <a:pPr lvl="1"/>
            <a:r>
              <a:rPr lang="hu-HU" dirty="0"/>
              <a:t>‚</a:t>
            </a:r>
            <a:r>
              <a:rPr lang="en-US" dirty="0"/>
              <a:t>In the statistical theory of design of experiments, randomization involves </a:t>
            </a:r>
            <a:r>
              <a:rPr lang="en-US" dirty="0">
                <a:solidFill>
                  <a:srgbClr val="FF0000"/>
                </a:solidFill>
              </a:rPr>
              <a:t>randomly allocating the experimental units across the treatment groups</a:t>
            </a:r>
            <a:r>
              <a:rPr lang="en-US" dirty="0"/>
              <a:t>.</a:t>
            </a:r>
            <a:r>
              <a:rPr lang="hu-HU" dirty="0" smtClean="0"/>
              <a:t>’</a:t>
            </a:r>
          </a:p>
          <a:p>
            <a:pPr marL="0" indent="0">
              <a:buNone/>
            </a:pPr>
            <a:r>
              <a:rPr lang="hu-HU" dirty="0" err="1" smtClean="0"/>
              <a:t>Lancet</a:t>
            </a:r>
            <a:r>
              <a:rPr lang="hu-HU" dirty="0" smtClean="0"/>
              <a:t> </a:t>
            </a:r>
            <a:r>
              <a:rPr lang="hu-HU" dirty="0" err="1" smtClean="0"/>
              <a:t>epidemiology</a:t>
            </a:r>
            <a:r>
              <a:rPr lang="hu-HU" dirty="0" smtClean="0"/>
              <a:t> series:</a:t>
            </a:r>
          </a:p>
          <a:p>
            <a:pPr lvl="1"/>
            <a:r>
              <a:rPr lang="hu-HU" dirty="0" smtClean="0"/>
              <a:t>‚</a:t>
            </a:r>
            <a:r>
              <a:rPr lang="en-US" dirty="0" smtClean="0"/>
              <a:t>The </a:t>
            </a:r>
            <a:r>
              <a:rPr lang="en-US" dirty="0"/>
              <a:t>hallmark of </a:t>
            </a:r>
            <a:r>
              <a:rPr lang="en-US" dirty="0" err="1"/>
              <a:t>randomised</a:t>
            </a:r>
            <a:r>
              <a:rPr lang="en-US" dirty="0"/>
              <a:t> controlled trials </a:t>
            </a:r>
            <a:r>
              <a:rPr lang="en-US" dirty="0" smtClean="0"/>
              <a:t>is</a:t>
            </a:r>
            <a:r>
              <a:rPr lang="hu-HU" dirty="0" smtClean="0"/>
              <a:t> </a:t>
            </a:r>
            <a:r>
              <a:rPr lang="en-US" dirty="0" smtClean="0">
                <a:solidFill>
                  <a:srgbClr val="FF0000"/>
                </a:solidFill>
              </a:rPr>
              <a:t>assignment </a:t>
            </a:r>
            <a:r>
              <a:rPr lang="en-US" dirty="0">
                <a:solidFill>
                  <a:srgbClr val="FF0000"/>
                </a:solidFill>
              </a:rPr>
              <a:t>of participants</a:t>
            </a:r>
            <a:r>
              <a:rPr lang="en-US" dirty="0"/>
              <a:t> to exposures purely </a:t>
            </a:r>
            <a:r>
              <a:rPr lang="en-US" dirty="0">
                <a:solidFill>
                  <a:srgbClr val="FF0000"/>
                </a:solidFill>
              </a:rPr>
              <a:t>by the </a:t>
            </a:r>
            <a:r>
              <a:rPr lang="en-US" dirty="0" smtClean="0">
                <a:solidFill>
                  <a:srgbClr val="FF0000"/>
                </a:solidFill>
              </a:rPr>
              <a:t>play</a:t>
            </a:r>
            <a:r>
              <a:rPr lang="hu-HU" dirty="0" smtClean="0">
                <a:solidFill>
                  <a:srgbClr val="FF0000"/>
                </a:solidFill>
              </a:rPr>
              <a:t> </a:t>
            </a:r>
            <a:r>
              <a:rPr lang="en-US" dirty="0" smtClean="0">
                <a:solidFill>
                  <a:srgbClr val="FF0000"/>
                </a:solidFill>
              </a:rPr>
              <a:t>of </a:t>
            </a:r>
            <a:r>
              <a:rPr lang="en-US" dirty="0">
                <a:solidFill>
                  <a:srgbClr val="FF0000"/>
                </a:solidFill>
              </a:rPr>
              <a:t>chance</a:t>
            </a:r>
            <a:r>
              <a:rPr lang="en-US" dirty="0" smtClean="0"/>
              <a:t>.</a:t>
            </a:r>
            <a:r>
              <a:rPr lang="hu-HU" dirty="0" smtClean="0"/>
              <a:t>’</a:t>
            </a:r>
          </a:p>
        </p:txBody>
      </p:sp>
    </p:spTree>
    <p:extLst>
      <p:ext uri="{BB962C8B-B14F-4D97-AF65-F5344CB8AC3E}">
        <p14:creationId xmlns:p14="http://schemas.microsoft.com/office/powerpoint/2010/main" val="38944790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1"/>
          <p:cNvSpPr txBox="1">
            <a:spLocks/>
          </p:cNvSpPr>
          <p:nvPr/>
        </p:nvSpPr>
        <p:spPr>
          <a:xfrm>
            <a:off x="1079685" y="1708853"/>
            <a:ext cx="10074443" cy="107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3200" b="1" dirty="0" err="1" smtClean="0">
                <a:solidFill>
                  <a:schemeClr val="tx1"/>
                </a:solidFill>
              </a:rPr>
              <a:t>What</a:t>
            </a:r>
            <a:r>
              <a:rPr lang="hu-HU" sz="3200" b="1" dirty="0" smtClean="0">
                <a:solidFill>
                  <a:schemeClr val="tx1"/>
                </a:solidFill>
              </a:rPr>
              <a:t> </a:t>
            </a:r>
            <a:r>
              <a:rPr lang="hu-HU" sz="3200" b="1" dirty="0" err="1" smtClean="0">
                <a:solidFill>
                  <a:schemeClr val="tx1"/>
                </a:solidFill>
              </a:rPr>
              <a:t>types</a:t>
            </a:r>
            <a:r>
              <a:rPr lang="hu-HU" sz="3200" b="1" dirty="0" smtClean="0">
                <a:solidFill>
                  <a:schemeClr val="tx1"/>
                </a:solidFill>
              </a:rPr>
              <a:t> of </a:t>
            </a:r>
            <a:r>
              <a:rPr lang="hu-HU" sz="3200" b="1" dirty="0" err="1" smtClean="0">
                <a:solidFill>
                  <a:schemeClr val="tx1"/>
                </a:solidFill>
              </a:rPr>
              <a:t>bias</a:t>
            </a:r>
            <a:r>
              <a:rPr lang="hu-HU" sz="3200" b="1" dirty="0" smtClean="0">
                <a:solidFill>
                  <a:schemeClr val="tx1"/>
                </a:solidFill>
              </a:rPr>
              <a:t> </a:t>
            </a:r>
            <a:r>
              <a:rPr lang="hu-HU" sz="3200" b="1" dirty="0" err="1" smtClean="0">
                <a:solidFill>
                  <a:schemeClr val="tx1"/>
                </a:solidFill>
              </a:rPr>
              <a:t>can</a:t>
            </a:r>
            <a:r>
              <a:rPr lang="hu-HU" sz="3200" b="1" dirty="0" smtClean="0">
                <a:solidFill>
                  <a:schemeClr val="tx1"/>
                </a:solidFill>
              </a:rPr>
              <a:t> </a:t>
            </a:r>
            <a:r>
              <a:rPr lang="hu-HU" sz="3200" b="1" dirty="0" err="1" smtClean="0">
                <a:solidFill>
                  <a:schemeClr val="tx1"/>
                </a:solidFill>
              </a:rPr>
              <a:t>you</a:t>
            </a:r>
            <a:r>
              <a:rPr lang="hu-HU" sz="3200" b="1" dirty="0" smtClean="0">
                <a:solidFill>
                  <a:schemeClr val="tx1"/>
                </a:solidFill>
              </a:rPr>
              <a:t> </a:t>
            </a:r>
            <a:r>
              <a:rPr lang="hu-HU" sz="3200" b="1" dirty="0" err="1" smtClean="0">
                <a:solidFill>
                  <a:schemeClr val="tx1"/>
                </a:solidFill>
              </a:rPr>
              <a:t>find</a:t>
            </a:r>
            <a:r>
              <a:rPr lang="hu-HU" sz="3200" b="1" dirty="0" smtClean="0">
                <a:solidFill>
                  <a:schemeClr val="tx1"/>
                </a:solidFill>
              </a:rPr>
              <a:t> </a:t>
            </a:r>
            <a:r>
              <a:rPr lang="hu-HU" sz="3200" b="1" dirty="0" err="1" smtClean="0">
                <a:solidFill>
                  <a:schemeClr val="tx1"/>
                </a:solidFill>
              </a:rPr>
              <a:t>in</a:t>
            </a:r>
            <a:r>
              <a:rPr lang="hu-HU" sz="3200" b="1" dirty="0" smtClean="0">
                <a:solidFill>
                  <a:schemeClr val="tx1"/>
                </a:solidFill>
              </a:rPr>
              <a:t> </a:t>
            </a:r>
            <a:r>
              <a:rPr lang="hu-HU" sz="3200" b="1" dirty="0" err="1" smtClean="0">
                <a:solidFill>
                  <a:schemeClr val="tx1"/>
                </a:solidFill>
              </a:rPr>
              <a:t>the</a:t>
            </a:r>
            <a:r>
              <a:rPr lang="hu-HU" sz="3200" b="1" dirty="0" smtClean="0">
                <a:solidFill>
                  <a:schemeClr val="tx1"/>
                </a:solidFill>
              </a:rPr>
              <a:t> </a:t>
            </a:r>
            <a:r>
              <a:rPr lang="hu-HU" sz="3200" b="1" dirty="0" err="1" smtClean="0">
                <a:solidFill>
                  <a:schemeClr val="tx1"/>
                </a:solidFill>
              </a:rPr>
              <a:t>articles</a:t>
            </a:r>
            <a:r>
              <a:rPr lang="hu-HU" sz="3200" b="1" dirty="0" smtClean="0">
                <a:solidFill>
                  <a:schemeClr val="tx1"/>
                </a:solidFill>
              </a:rPr>
              <a:t>?</a:t>
            </a:r>
          </a:p>
          <a:p>
            <a:pPr marL="1168400"/>
            <a:endParaRPr lang="hu-HU" b="1" dirty="0" smtClean="0">
              <a:solidFill>
                <a:schemeClr val="tx1"/>
              </a:solidFill>
            </a:endParaRPr>
          </a:p>
          <a:p>
            <a:pPr marL="1168400"/>
            <a:r>
              <a:rPr lang="hu-HU" b="1" dirty="0" err="1" smtClean="0">
                <a:solidFill>
                  <a:schemeClr val="tx1"/>
                </a:solidFill>
              </a:rPr>
              <a:t>selection</a:t>
            </a:r>
            <a:r>
              <a:rPr lang="hu-HU" b="1" dirty="0" smtClean="0">
                <a:solidFill>
                  <a:schemeClr val="tx1"/>
                </a:solidFill>
              </a:rPr>
              <a:t> </a:t>
            </a:r>
            <a:r>
              <a:rPr lang="hu-HU" b="1" dirty="0" err="1" smtClean="0">
                <a:solidFill>
                  <a:schemeClr val="tx1"/>
                </a:solidFill>
              </a:rPr>
              <a:t>bias</a:t>
            </a:r>
            <a:endParaRPr lang="hu-HU" b="1" dirty="0" smtClean="0">
              <a:solidFill>
                <a:schemeClr val="tx1"/>
              </a:solidFill>
            </a:endParaRPr>
          </a:p>
          <a:p>
            <a:pPr marL="1168400"/>
            <a:r>
              <a:rPr lang="hu-HU" b="1" dirty="0" smtClean="0">
                <a:solidFill>
                  <a:schemeClr val="tx1"/>
                </a:solidFill>
              </a:rPr>
              <a:t>performance </a:t>
            </a:r>
            <a:r>
              <a:rPr lang="hu-HU" b="1" dirty="0" err="1" smtClean="0">
                <a:solidFill>
                  <a:schemeClr val="tx1"/>
                </a:solidFill>
              </a:rPr>
              <a:t>bias</a:t>
            </a:r>
            <a:endParaRPr lang="hu-HU" b="1" dirty="0" smtClean="0">
              <a:solidFill>
                <a:schemeClr val="tx1"/>
              </a:solidFill>
            </a:endParaRPr>
          </a:p>
          <a:p>
            <a:pPr marL="1168400"/>
            <a:r>
              <a:rPr lang="hu-HU" b="1" dirty="0" err="1" smtClean="0">
                <a:solidFill>
                  <a:schemeClr val="tx1"/>
                </a:solidFill>
              </a:rPr>
              <a:t>detection</a:t>
            </a:r>
            <a:r>
              <a:rPr lang="hu-HU" b="1" dirty="0" smtClean="0">
                <a:solidFill>
                  <a:schemeClr val="tx1"/>
                </a:solidFill>
              </a:rPr>
              <a:t> </a:t>
            </a:r>
            <a:r>
              <a:rPr lang="hu-HU" b="1" dirty="0" err="1" smtClean="0">
                <a:solidFill>
                  <a:schemeClr val="tx1"/>
                </a:solidFill>
              </a:rPr>
              <a:t>bias</a:t>
            </a:r>
            <a:endParaRPr lang="hu-HU" b="1" dirty="0" smtClean="0">
              <a:solidFill>
                <a:schemeClr val="tx1"/>
              </a:solidFill>
            </a:endParaRPr>
          </a:p>
          <a:p>
            <a:pPr marL="1168400"/>
            <a:r>
              <a:rPr lang="hu-HU" b="1" dirty="0" err="1" smtClean="0">
                <a:solidFill>
                  <a:schemeClr val="tx1"/>
                </a:solidFill>
              </a:rPr>
              <a:t>attrition</a:t>
            </a:r>
            <a:r>
              <a:rPr lang="hu-HU" b="1" dirty="0" smtClean="0">
                <a:solidFill>
                  <a:schemeClr val="tx1"/>
                </a:solidFill>
              </a:rPr>
              <a:t> </a:t>
            </a:r>
            <a:r>
              <a:rPr lang="hu-HU" b="1" dirty="0" err="1" smtClean="0">
                <a:solidFill>
                  <a:schemeClr val="tx1"/>
                </a:solidFill>
              </a:rPr>
              <a:t>bias</a:t>
            </a:r>
            <a:endParaRPr lang="hu-HU" b="1" dirty="0" smtClean="0">
              <a:solidFill>
                <a:schemeClr val="tx1"/>
              </a:solidFill>
            </a:endParaRPr>
          </a:p>
          <a:p>
            <a:pPr marL="1168400"/>
            <a:r>
              <a:rPr lang="hu-HU" b="1" dirty="0" err="1" smtClean="0">
                <a:solidFill>
                  <a:schemeClr val="tx1"/>
                </a:solidFill>
              </a:rPr>
              <a:t>reporting</a:t>
            </a:r>
            <a:r>
              <a:rPr lang="hu-HU" b="1" dirty="0" smtClean="0">
                <a:solidFill>
                  <a:schemeClr val="tx1"/>
                </a:solidFill>
              </a:rPr>
              <a:t> </a:t>
            </a:r>
            <a:r>
              <a:rPr lang="hu-HU" b="1" dirty="0" err="1" smtClean="0">
                <a:solidFill>
                  <a:schemeClr val="tx1"/>
                </a:solidFill>
              </a:rPr>
              <a:t>bias</a:t>
            </a:r>
            <a:endParaRPr lang="hu-HU" b="1" dirty="0" smtClean="0">
              <a:solidFill>
                <a:schemeClr val="tx1"/>
              </a:solidFill>
            </a:endParaRPr>
          </a:p>
          <a:p>
            <a:pPr marL="1168400"/>
            <a:r>
              <a:rPr lang="hu-HU" b="1" dirty="0" err="1" smtClean="0">
                <a:solidFill>
                  <a:schemeClr val="tx1"/>
                </a:solidFill>
              </a:rPr>
              <a:t>sponsorship</a:t>
            </a:r>
            <a:r>
              <a:rPr lang="hu-HU" b="1" dirty="0" smtClean="0">
                <a:solidFill>
                  <a:schemeClr val="tx1"/>
                </a:solidFill>
              </a:rPr>
              <a:t> </a:t>
            </a:r>
            <a:r>
              <a:rPr lang="hu-HU" b="1" dirty="0" err="1" smtClean="0">
                <a:solidFill>
                  <a:schemeClr val="tx1"/>
                </a:solidFill>
              </a:rPr>
              <a:t>bia</a:t>
            </a:r>
            <a:r>
              <a:rPr lang="hu-HU" b="1" dirty="0" err="1">
                <a:solidFill>
                  <a:schemeClr val="tx1"/>
                </a:solidFill>
              </a:rPr>
              <a:t>s</a:t>
            </a:r>
            <a:endParaRPr lang="hu-HU" b="1" dirty="0" smtClean="0">
              <a:solidFill>
                <a:schemeClr val="tx1"/>
              </a:solidFill>
            </a:endParaRPr>
          </a:p>
        </p:txBody>
      </p:sp>
      <p:sp>
        <p:nvSpPr>
          <p:cNvPr id="4"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854546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76179" y="2304733"/>
            <a:ext cx="11685181" cy="509262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lvl="0" algn="ctr">
              <a:lnSpc>
                <a:spcPct val="107000"/>
              </a:lnSpc>
              <a:defRPr sz="1800" b="0" i="0" u="none" strike="noStrike" kern="0" cap="none" spc="0" baseline="0">
                <a:solidFill>
                  <a:srgbClr val="000000"/>
                </a:solidFill>
                <a:uFillTx/>
              </a:defRPr>
            </a:pPr>
            <a:r>
              <a:rPr lang="en-US" sz="4000" b="1" kern="0" dirty="0">
                <a:solidFill>
                  <a:srgbClr val="294143"/>
                </a:solidFill>
                <a:latin typeface="Arial" pitchFamily="18"/>
                <a:ea typeface="Calibri" pitchFamily="1"/>
                <a:cs typeface="Times New Roman" pitchFamily="18"/>
              </a:rPr>
              <a:t>What Kind of Role do</a:t>
            </a:r>
          </a:p>
          <a:p>
            <a:pPr lvl="0" algn="ctr">
              <a:lnSpc>
                <a:spcPct val="107000"/>
              </a:lnSpc>
              <a:defRPr sz="1800" b="0" i="0" u="none" strike="noStrike" kern="0" cap="none" spc="0" baseline="0">
                <a:solidFill>
                  <a:srgbClr val="000000"/>
                </a:solidFill>
                <a:uFillTx/>
              </a:defRPr>
            </a:pPr>
            <a:r>
              <a:rPr lang="en-US" sz="4000" b="1" kern="0" dirty="0">
                <a:solidFill>
                  <a:srgbClr val="294143"/>
                </a:solidFill>
                <a:latin typeface="Arial" pitchFamily="18"/>
                <a:ea typeface="Calibri" pitchFamily="1"/>
                <a:cs typeface="Times New Roman" pitchFamily="18"/>
              </a:rPr>
              <a:t>the Clinical Trial Coordinators Play</a:t>
            </a:r>
          </a:p>
          <a:p>
            <a:pPr lvl="0" algn="ctr">
              <a:lnSpc>
                <a:spcPct val="107000"/>
              </a:lnSpc>
              <a:defRPr sz="1800" b="0" i="0" u="none" strike="noStrike" kern="0" cap="none" spc="0" baseline="0">
                <a:solidFill>
                  <a:srgbClr val="000000"/>
                </a:solidFill>
                <a:uFillTx/>
              </a:defRPr>
            </a:pPr>
            <a:r>
              <a:rPr lang="en-US" sz="4000" b="1" kern="0" dirty="0">
                <a:solidFill>
                  <a:srgbClr val="294143"/>
                </a:solidFill>
                <a:latin typeface="Arial" pitchFamily="18"/>
                <a:ea typeface="Calibri" pitchFamily="1"/>
                <a:cs typeface="Times New Roman" pitchFamily="18"/>
              </a:rPr>
              <a:t>In Translational Medicine?</a:t>
            </a: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400" b="1" i="0" u="none" strike="noStrike" kern="1200" cap="none" spc="0" baseline="0" dirty="0" smtClean="0">
              <a:solidFill>
                <a:srgbClr val="C00000"/>
              </a:solidFill>
              <a:uFillTx/>
              <a:latin typeface="Arial" pitchFamily="18"/>
              <a:ea typeface="Calibri" pitchFamily="1"/>
              <a:cs typeface="Times New Roman" pitchFamily="18"/>
            </a:endParaRP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r>
              <a:rPr lang="hu-HU" sz="4400" b="1" i="0" u="none" strike="noStrike" kern="1200" cap="none" spc="0" baseline="0" dirty="0" smtClean="0">
                <a:solidFill>
                  <a:srgbClr val="C00000"/>
                </a:solidFill>
                <a:uFillTx/>
                <a:latin typeface="Arial" pitchFamily="18"/>
                <a:ea typeface="Calibri" pitchFamily="1"/>
                <a:cs typeface="Times New Roman" pitchFamily="18"/>
              </a:rPr>
              <a:t>Judit Antal</a:t>
            </a:r>
            <a:endParaRPr lang="en-US" sz="4400" b="1" i="0" u="none" strike="noStrike" kern="1200" cap="none" spc="0" baseline="0" dirty="0">
              <a:solidFill>
                <a:srgbClr val="C00000"/>
              </a:solidFill>
              <a:uFillTx/>
              <a:latin typeface="Arial" pitchFamily="18"/>
              <a:ea typeface="Calibri" pitchFamily="1"/>
              <a:cs typeface="Times New Roman" pitchFamily="18"/>
            </a:endParaRPr>
          </a:p>
          <a:p>
            <a:pPr>
              <a:lnSpc>
                <a:spcPct val="107000"/>
              </a:lnSpc>
              <a:spcAft>
                <a:spcPts val="800"/>
              </a:spcAft>
            </a:pPr>
            <a:r>
              <a:rPr lang="hu-HU" sz="2000" b="1" i="1" dirty="0" err="1">
                <a:solidFill>
                  <a:srgbClr val="15A9A6"/>
                </a:solidFill>
                <a:ea typeface="Calibri" panose="020F0502020204030204" pitchFamily="34" charset="0"/>
                <a:cs typeface="Times New Roman" panose="02020603050405020304" pitchFamily="18" charset="0"/>
              </a:rPr>
              <a:t>Clinical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Trial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Course</a:t>
            </a:r>
            <a:endParaRPr lang="hu-HU" sz="2000" b="1" i="1" dirty="0">
              <a:solidFill>
                <a:srgbClr val="15A9A6"/>
              </a:solidFill>
              <a:ea typeface="Calibri" panose="020F0502020204030204" pitchFamily="34" charset="0"/>
              <a:cs typeface="Times New Roman" panose="02020603050405020304" pitchFamily="18" charset="0"/>
            </a:endParaRPr>
          </a:p>
          <a:p>
            <a:pPr>
              <a:lnSpc>
                <a:spcPct val="107000"/>
              </a:lnSpc>
              <a:spcAft>
                <a:spcPts val="800"/>
              </a:spcAft>
            </a:pPr>
            <a:r>
              <a:rPr lang="hu-HU" sz="2000" b="1" i="1" dirty="0">
                <a:solidFill>
                  <a:srgbClr val="15A9A6"/>
                </a:solidFill>
                <a:ea typeface="Calibri" panose="020F0502020204030204" pitchFamily="34" charset="0"/>
                <a:cs typeface="Times New Roman" panose="02020603050405020304" pitchFamily="18" charset="0"/>
              </a:rPr>
              <a:t>Pécs, </a:t>
            </a:r>
            <a:r>
              <a:rPr lang="hu-HU" sz="2000" b="1" i="1" dirty="0" smtClean="0">
                <a:solidFill>
                  <a:srgbClr val="15A9A6"/>
                </a:solidFill>
                <a:ea typeface="Calibri" panose="020F0502020204030204" pitchFamily="34" charset="0"/>
                <a:cs typeface="Times New Roman" panose="02020603050405020304" pitchFamily="18" charset="0"/>
              </a:rPr>
              <a:t>2019.09.03</a:t>
            </a:r>
            <a:r>
              <a:rPr lang="hu-HU" sz="3200" b="1" i="1" dirty="0" smtClean="0">
                <a:solidFill>
                  <a:srgbClr val="15A9A6"/>
                </a:solidFill>
                <a:ea typeface="Calibri" panose="020F0502020204030204" pitchFamily="34" charset="0"/>
                <a:cs typeface="Times New Roman" panose="02020603050405020304" pitchFamily="18" charset="0"/>
              </a:rPr>
              <a:t>.</a:t>
            </a:r>
            <a:endParaRPr lang="hu-HU" sz="3200" b="1" i="1" dirty="0">
              <a:solidFill>
                <a:srgbClr val="15A9A6"/>
              </a:solidFill>
              <a:ea typeface="Calibri" panose="020F0502020204030204" pitchFamily="34" charset="0"/>
              <a:cs typeface="Times New Roman" panose="02020603050405020304" pitchFamily="18" charset="0"/>
            </a:endParaRPr>
          </a:p>
          <a:p>
            <a:pPr marL="0" marR="0" lvl="0" indent="0"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C5C65"/>
              </a:solidFill>
              <a:uFillTx/>
              <a:latin typeface="Arial" pitchFamily="18"/>
              <a:ea typeface="Calibri" pitchFamily="1"/>
              <a:cs typeface="Times New Roman" pitchFamily="18"/>
            </a:endParaRPr>
          </a:p>
        </p:txBody>
      </p:sp>
      <p:sp>
        <p:nvSpPr>
          <p:cNvPr id="3"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830" y="1501892"/>
            <a:ext cx="3201790" cy="1975250"/>
          </a:xfrm>
          <a:prstGeom prst="rect">
            <a:avLst/>
          </a:prstGeom>
        </p:spPr>
      </p:pic>
    </p:spTree>
    <p:extLst>
      <p:ext uri="{BB962C8B-B14F-4D97-AF65-F5344CB8AC3E}">
        <p14:creationId xmlns:p14="http://schemas.microsoft.com/office/powerpoint/2010/main" val="151085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360" y="2070000"/>
            <a:ext cx="12192119"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pPr>
            <a:r>
              <a:rPr lang="hu-HU" sz="4000" b="0" i="0" u="none" strike="noStrike" kern="1200">
                <a:ln>
                  <a:noFill/>
                </a:ln>
                <a:solidFill>
                  <a:srgbClr val="FF0000"/>
                </a:solidFill>
                <a:latin typeface="Arial" pitchFamily="18"/>
                <a:ea typeface="Microsoft YaHei" pitchFamily="2"/>
                <a:cs typeface="Arial" pitchFamily="2"/>
              </a:rPr>
              <a:t>Who the clinical trial coordinators are?</a:t>
            </a:r>
          </a:p>
        </p:txBody>
      </p:sp>
      <p:sp>
        <p:nvSpPr>
          <p:cNvPr id="4"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10113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lum/>
            <a:alphaModFix/>
          </a:blip>
          <a:srcRect/>
          <a:stretch>
            <a:fillRect/>
          </a:stretch>
        </p:blipFill>
        <p:spPr>
          <a:xfrm>
            <a:off x="366480" y="24120"/>
            <a:ext cx="9463320" cy="6833879"/>
          </a:xfrm>
          <a:prstGeom prst="rect">
            <a:avLst/>
          </a:prstGeom>
          <a:noFill/>
          <a:ln>
            <a:noFill/>
          </a:ln>
        </p:spPr>
      </p:pic>
    </p:spTree>
    <p:extLst>
      <p:ext uri="{BB962C8B-B14F-4D97-AF65-F5344CB8AC3E}">
        <p14:creationId xmlns:p14="http://schemas.microsoft.com/office/powerpoint/2010/main" val="158940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lum/>
            <a:alphaModFix/>
          </a:blip>
          <a:srcRect/>
          <a:stretch>
            <a:fillRect/>
          </a:stretch>
        </p:blipFill>
        <p:spPr>
          <a:xfrm>
            <a:off x="366480" y="24120"/>
            <a:ext cx="9463320" cy="6833879"/>
          </a:xfrm>
          <a:prstGeom prst="rect">
            <a:avLst/>
          </a:prstGeom>
          <a:noFill/>
          <a:ln>
            <a:noFill/>
          </a:ln>
        </p:spPr>
      </p:pic>
      <p:sp>
        <p:nvSpPr>
          <p:cNvPr id="3" name="Szabadkézi sokszög 2"/>
          <p:cNvSpPr/>
          <p:nvPr/>
        </p:nvSpPr>
        <p:spPr>
          <a:xfrm>
            <a:off x="1828800" y="1443600"/>
            <a:ext cx="4800600" cy="1792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54720">
            <a:solidFill>
              <a:srgbClr val="FF3366"/>
            </a:solidFill>
            <a:prstDash val="solid"/>
          </a:ln>
        </p:spPr>
        <p:txBody>
          <a:bodyPr vert="horz" lIns="117000" tIns="72000" rIns="117000" bIns="72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99424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457200" y="-936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pPr>
            <a:r>
              <a:rPr lang="hu-HU" sz="2600" b="1" i="0" u="none" strike="noStrike" kern="1200">
                <a:ln>
                  <a:noFill/>
                </a:ln>
                <a:solidFill>
                  <a:srgbClr val="FFD320"/>
                </a:solidFill>
                <a:latin typeface="Arial" pitchFamily="18"/>
                <a:ea typeface="Microsoft YaHei" pitchFamily="2"/>
                <a:cs typeface="Arial" pitchFamily="2"/>
              </a:rPr>
              <a:t>What do the trial coordinators do?</a:t>
            </a:r>
          </a:p>
        </p:txBody>
      </p:sp>
      <p:pic>
        <p:nvPicPr>
          <p:cNvPr id="4" name="Kép 3"/>
          <p:cNvPicPr>
            <a:picLocks noChangeAspect="1"/>
          </p:cNvPicPr>
          <p:nvPr/>
        </p:nvPicPr>
        <p:blipFill>
          <a:blip r:embed="rId3">
            <a:lum/>
            <a:alphaModFix/>
          </a:blip>
          <a:srcRect/>
          <a:stretch>
            <a:fillRect/>
          </a:stretch>
        </p:blipFill>
        <p:spPr>
          <a:xfrm>
            <a:off x="-6480" y="1278360"/>
            <a:ext cx="12191760" cy="6149160"/>
          </a:xfrm>
          <a:prstGeom prst="rect">
            <a:avLst/>
          </a:prstGeom>
          <a:noFill/>
          <a:ln>
            <a:noFill/>
          </a:ln>
        </p:spPr>
      </p:pic>
      <p:sp>
        <p:nvSpPr>
          <p:cNvPr id="5" name="Szabadkézi sokszög 4"/>
          <p:cNvSpPr/>
          <p:nvPr/>
        </p:nvSpPr>
        <p:spPr>
          <a:xfrm>
            <a:off x="2286000" y="5029200"/>
            <a:ext cx="3200400" cy="17928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54720">
            <a:solidFill>
              <a:srgbClr val="FFCC99"/>
            </a:solidFill>
            <a:prstDash val="solid"/>
          </a:ln>
        </p:spPr>
        <p:txBody>
          <a:bodyPr vert="horz" lIns="117000" tIns="72000" rIns="117000" bIns="72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6" name="Szabadkézi sokszög 5"/>
          <p:cNvSpPr/>
          <p:nvPr/>
        </p:nvSpPr>
        <p:spPr>
          <a:xfrm>
            <a:off x="-3186000" y="5328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pPr>
            <a:r>
              <a:rPr lang="hu-HU" sz="2400" b="1" i="0" u="none" strike="noStrike" kern="1200" dirty="0" err="1">
                <a:ln>
                  <a:noFill/>
                </a:ln>
                <a:solidFill>
                  <a:srgbClr val="15A9A6"/>
                </a:solidFill>
                <a:latin typeface="Arial" pitchFamily="18"/>
                <a:ea typeface="Microsoft YaHei" pitchFamily="2"/>
                <a:cs typeface="Arial" pitchFamily="2"/>
              </a:rPr>
              <a:t>What</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do</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the</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trial</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coordinators</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do</a:t>
            </a:r>
            <a:r>
              <a:rPr lang="hu-HU" sz="2400" b="1" i="0" u="none" strike="noStrike" kern="1200" dirty="0">
                <a:ln>
                  <a:noFill/>
                </a:ln>
                <a:solidFill>
                  <a:srgbClr val="15A9A6"/>
                </a:solidFill>
                <a:latin typeface="Arial" pitchFamily="18"/>
                <a:ea typeface="Microsoft YaHei" pitchFamily="2"/>
                <a:cs typeface="Arial" pitchFamily="2"/>
              </a:rPr>
              <a:t>?</a:t>
            </a:r>
          </a:p>
        </p:txBody>
      </p:sp>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404636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3">
            <a:lum/>
            <a:alphaModFix/>
          </a:blip>
          <a:srcRect l="21037" t="12769" r="22124" b="5300"/>
          <a:stretch/>
        </p:blipFill>
        <p:spPr>
          <a:xfrm>
            <a:off x="4060586" y="1342403"/>
            <a:ext cx="6409854" cy="4869712"/>
          </a:xfrm>
          <a:prstGeom prst="rect">
            <a:avLst/>
          </a:prstGeom>
          <a:noFill/>
          <a:ln>
            <a:noFill/>
          </a:ln>
        </p:spPr>
      </p:pic>
      <p:sp>
        <p:nvSpPr>
          <p:cNvPr id="4" name="Szabadkézi sokszög 3"/>
          <p:cNvSpPr/>
          <p:nvPr/>
        </p:nvSpPr>
        <p:spPr>
          <a:xfrm>
            <a:off x="-2414484" y="1152189"/>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pPr>
            <a:r>
              <a:rPr lang="hu-HU" sz="2400" b="1" i="0" u="none" strike="noStrike" kern="1200" dirty="0" err="1">
                <a:ln>
                  <a:noFill/>
                </a:ln>
                <a:solidFill>
                  <a:srgbClr val="15A9A6"/>
                </a:solidFill>
                <a:latin typeface="Arial" pitchFamily="18"/>
                <a:ea typeface="Microsoft YaHei" pitchFamily="2"/>
                <a:cs typeface="Arial" pitchFamily="2"/>
              </a:rPr>
              <a:t>What</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do</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the</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trial</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coordinators</a:t>
            </a:r>
            <a:r>
              <a:rPr lang="hu-HU" sz="2400" b="1" i="0" u="none" strike="noStrike" kern="1200" dirty="0">
                <a:ln>
                  <a:noFill/>
                </a:ln>
                <a:solidFill>
                  <a:srgbClr val="15A9A6"/>
                </a:solidFill>
                <a:latin typeface="Arial" pitchFamily="18"/>
                <a:ea typeface="Microsoft YaHei" pitchFamily="2"/>
                <a:cs typeface="Arial" pitchFamily="2"/>
              </a:rPr>
              <a:t> </a:t>
            </a:r>
            <a:r>
              <a:rPr lang="hu-HU" sz="2400" b="1" i="0" u="none" strike="noStrike" kern="1200" dirty="0" err="1">
                <a:ln>
                  <a:noFill/>
                </a:ln>
                <a:solidFill>
                  <a:srgbClr val="15A9A6"/>
                </a:solidFill>
                <a:latin typeface="Arial" pitchFamily="18"/>
                <a:ea typeface="Microsoft YaHei" pitchFamily="2"/>
                <a:cs typeface="Arial" pitchFamily="2"/>
              </a:rPr>
              <a:t>do</a:t>
            </a:r>
            <a:r>
              <a:rPr lang="hu-HU" sz="2400" b="1" i="0" u="none" strike="noStrike" kern="1200" dirty="0">
                <a:ln>
                  <a:noFill/>
                </a:ln>
                <a:solidFill>
                  <a:srgbClr val="15A9A6"/>
                </a:solidFill>
                <a:latin typeface="Arial" pitchFamily="18"/>
                <a:ea typeface="Microsoft YaHei" pitchFamily="2"/>
                <a:cs typeface="Arial" pitchFamily="2"/>
              </a:rPr>
              <a:t>?</a:t>
            </a:r>
          </a:p>
        </p:txBody>
      </p:sp>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444634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865799" y="1807199"/>
            <a:ext cx="11194200" cy="2684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just" rtl="0" hangingPunct="1">
              <a:lnSpc>
                <a:spcPct val="90000"/>
              </a:lnSpc>
              <a:spcBef>
                <a:spcPts val="0"/>
              </a:spcBef>
              <a:spcAft>
                <a:spcPts val="0"/>
              </a:spcAft>
              <a:buNone/>
              <a:tabLst/>
            </a:pPr>
            <a:r>
              <a:rPr lang="hu-HU" sz="2700" b="0" i="0" u="none" strike="noStrike" kern="1200">
                <a:ln>
                  <a:noFill/>
                </a:ln>
                <a:solidFill>
                  <a:srgbClr val="FF420E"/>
                </a:solidFill>
                <a:latin typeface="Arial" pitchFamily="18"/>
                <a:ea typeface="Microsoft YaHei" pitchFamily="2"/>
                <a:cs typeface="Arial" pitchFamily="2"/>
              </a:rPr>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„One of the main objectives of the Translational Medicine Center at the University of Pécs is to assist clinicians and/or basic scientists at the different phases of planning, launching, managing, evaluating, and publishing of the clinical trials. The guidance might covers the entire progression of the clinical trial…”</a:t>
            </a:r>
          </a:p>
        </p:txBody>
      </p:sp>
      <p:sp>
        <p:nvSpPr>
          <p:cNvPr id="3" name="Szabadkézi sokszög 2"/>
          <p:cNvSpPr/>
          <p:nvPr/>
        </p:nvSpPr>
        <p:spPr>
          <a:xfrm>
            <a:off x="-275040" y="5486399"/>
            <a:ext cx="12187799" cy="65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algn="r" rtl="0" hangingPunct="1">
              <a:lnSpc>
                <a:spcPct val="90000"/>
              </a:lnSpc>
              <a:spcBef>
                <a:spcPts val="998"/>
              </a:spcBef>
              <a:spcAft>
                <a:spcPts val="0"/>
              </a:spcAft>
              <a:buNone/>
              <a:tabLst/>
            </a:pPr>
            <a:r>
              <a:rPr lang="hu-HU" sz="1600" b="0" i="0" u="none" strike="noStrike" kern="1200" dirty="0">
                <a:ln>
                  <a:noFill/>
                </a:ln>
                <a:latin typeface="Arial" pitchFamily="18"/>
                <a:ea typeface="Microsoft YaHei" pitchFamily="2"/>
                <a:cs typeface="Arial" pitchFamily="2"/>
              </a:rPr>
              <a:t>„Starting a </a:t>
            </a:r>
            <a:r>
              <a:rPr lang="hu-HU" sz="1600" b="0" i="0" u="none" strike="noStrike" kern="1200" dirty="0" err="1">
                <a:ln>
                  <a:noFill/>
                </a:ln>
                <a:latin typeface="Arial" pitchFamily="18"/>
                <a:ea typeface="Microsoft YaHei" pitchFamily="2"/>
                <a:cs typeface="Arial" pitchFamily="2"/>
              </a:rPr>
              <a:t>Clinical</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Study</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Protocol</a:t>
            </a:r>
            <a:r>
              <a:rPr lang="hu-HU" sz="1600" b="0" i="0" u="none" strike="noStrike" kern="1200" dirty="0">
                <a:ln>
                  <a:noFill/>
                </a:ln>
                <a:latin typeface="Arial" pitchFamily="18"/>
                <a:ea typeface="Microsoft YaHei" pitchFamily="2"/>
                <a:cs typeface="Arial" pitchFamily="2"/>
              </a:rPr>
              <a:t>”</a:t>
            </a:r>
          </a:p>
          <a:p>
            <a:pPr marL="0" marR="0" lvl="0" indent="0" algn="r" rtl="0" hangingPunct="1">
              <a:lnSpc>
                <a:spcPct val="90000"/>
              </a:lnSpc>
              <a:spcBef>
                <a:spcPts val="998"/>
              </a:spcBef>
              <a:spcAft>
                <a:spcPts val="0"/>
              </a:spcAft>
              <a:buNone/>
              <a:tabLst/>
            </a:pPr>
            <a:r>
              <a:rPr lang="hu-HU" sz="1600" b="0" i="0" u="none" strike="noStrike" kern="1200" dirty="0">
                <a:ln>
                  <a:noFill/>
                </a:ln>
                <a:latin typeface="Arial" pitchFamily="18"/>
                <a:ea typeface="Microsoft YaHei" pitchFamily="2"/>
                <a:cs typeface="Arial" pitchFamily="2"/>
              </a:rPr>
              <a:t> https://tm-centre.org/download/article-realated/204/klinikai-vizsgalat-inditasa-protokoll-0627110954.pdf</a:t>
            </a:r>
          </a:p>
        </p:txBody>
      </p:sp>
      <p:sp>
        <p:nvSpPr>
          <p:cNvPr id="4" name="Szabadkézi sokszög 3"/>
          <p:cNvSpPr/>
          <p:nvPr/>
        </p:nvSpPr>
        <p:spPr>
          <a:xfrm>
            <a:off x="685799" y="1355760"/>
            <a:ext cx="8352000" cy="930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rtl="0" hangingPunct="0">
              <a:lnSpc>
                <a:spcPct val="80000"/>
              </a:lnSpc>
              <a:spcBef>
                <a:spcPts val="0"/>
              </a:spcBef>
              <a:spcAft>
                <a:spcPts val="0"/>
              </a:spcAft>
              <a:buNone/>
              <a:tabLst/>
            </a:pPr>
            <a:r>
              <a:rPr lang="hu-HU" sz="2900" b="0" i="0" u="none" strike="noStrike" kern="1200">
                <a:ln>
                  <a:noFill/>
                </a:ln>
                <a:solidFill>
                  <a:srgbClr val="FF9966"/>
                </a:solidFill>
                <a:latin typeface="Arial" pitchFamily="18"/>
                <a:ea typeface="Microsoft YaHei" pitchFamily="2"/>
                <a:cs typeface="Arial" pitchFamily="2"/>
              </a:rPr>
              <a:t>Theoretically:</a:t>
            </a:r>
          </a:p>
        </p:txBody>
      </p:sp>
      <p:sp>
        <p:nvSpPr>
          <p:cNvPr id="5" name="Szabadkézi sokszög 4"/>
          <p:cNvSpPr/>
          <p:nvPr/>
        </p:nvSpPr>
        <p:spPr>
          <a:xfrm>
            <a:off x="457200" y="-936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pPr>
            <a:r>
              <a:rPr lang="hu-HU" sz="2600" b="1" i="0" u="none" strike="noStrike" kern="1200" dirty="0" err="1">
                <a:ln>
                  <a:noFill/>
                </a:ln>
                <a:solidFill>
                  <a:srgbClr val="15A9A6"/>
                </a:solidFill>
                <a:latin typeface="Arial" pitchFamily="18"/>
                <a:ea typeface="Microsoft YaHei" pitchFamily="2"/>
                <a:cs typeface="Arial" pitchFamily="2"/>
              </a:rPr>
              <a:t>What</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the</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trial</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coordinators</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a:t>
            </a:r>
          </a:p>
        </p:txBody>
      </p:sp>
      <p:sp>
        <p:nvSpPr>
          <p:cNvPr id="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60231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865799" y="1807199"/>
            <a:ext cx="11194200" cy="2684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just" rtl="0" hangingPunct="1">
              <a:lnSpc>
                <a:spcPct val="90000"/>
              </a:lnSpc>
              <a:spcBef>
                <a:spcPts val="0"/>
              </a:spcBef>
              <a:spcAft>
                <a:spcPts val="0"/>
              </a:spcAft>
              <a:buNone/>
              <a:tabLst/>
              <a:defRPr sz="1800"/>
            </a:pPr>
            <a:r>
              <a:rPr lang="hu-HU" sz="2700" b="0" i="0" u="none" strike="noStrike" kern="1200">
                <a:ln>
                  <a:noFill/>
                </a:ln>
                <a:solidFill>
                  <a:srgbClr val="FF420E"/>
                </a:solidFill>
                <a:latin typeface="Arial" pitchFamily="18"/>
                <a:ea typeface="Microsoft YaHei" pitchFamily="2"/>
                <a:cs typeface="Arial" pitchFamily="2"/>
              </a:rPr>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„One of the main objectives of the Translational Medicine Center at the University of Pécs is to </a:t>
            </a:r>
            <a:r>
              <a:rPr lang="hu-HU" sz="2700" b="0" i="0" u="sng" strike="noStrike" kern="1200">
                <a:ln>
                  <a:noFill/>
                </a:ln>
                <a:solidFill>
                  <a:srgbClr val="00FF00"/>
                </a:solidFill>
                <a:uFillTx/>
                <a:latin typeface="Arial" pitchFamily="18"/>
                <a:ea typeface="Microsoft YaHei" pitchFamily="2"/>
                <a:cs typeface="Arial" pitchFamily="2"/>
              </a:rPr>
              <a:t>assist</a:t>
            </a:r>
            <a:r>
              <a:rPr lang="hu-HU" sz="2700" b="0" i="0" u="none" strike="noStrike" kern="1200">
                <a:ln>
                  <a:noFill/>
                </a:ln>
                <a:solidFill>
                  <a:srgbClr val="FF420E"/>
                </a:solidFill>
                <a:latin typeface="Arial" pitchFamily="18"/>
                <a:ea typeface="Microsoft YaHei" pitchFamily="2"/>
                <a:cs typeface="Arial" pitchFamily="2"/>
              </a:rPr>
              <a:t> clinicians and/or basic scientists at the different phases of planning, launching, managing, evaluating, and publishing of the clinical trials. The guidance might covers the entire progression of the clinical trial…”</a:t>
            </a:r>
          </a:p>
        </p:txBody>
      </p:sp>
      <p:sp>
        <p:nvSpPr>
          <p:cNvPr id="3" name="Szabadkézi sokszög 2"/>
          <p:cNvSpPr/>
          <p:nvPr/>
        </p:nvSpPr>
        <p:spPr>
          <a:xfrm>
            <a:off x="-275040" y="5486399"/>
            <a:ext cx="12187799" cy="65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„Starting a </a:t>
            </a:r>
            <a:r>
              <a:rPr lang="hu-HU" sz="1600" b="0" i="0" u="none" strike="noStrike" kern="1200" dirty="0" err="1">
                <a:ln>
                  <a:noFill/>
                </a:ln>
                <a:latin typeface="Arial" pitchFamily="18"/>
                <a:ea typeface="Microsoft YaHei" pitchFamily="2"/>
                <a:cs typeface="Arial" pitchFamily="2"/>
              </a:rPr>
              <a:t>Clinical</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Study</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Protocol</a:t>
            </a:r>
            <a:r>
              <a:rPr lang="hu-HU" sz="1600" b="0" i="0" u="none" strike="noStrike" kern="1200" dirty="0">
                <a:ln>
                  <a:noFill/>
                </a:ln>
                <a:latin typeface="Arial" pitchFamily="18"/>
                <a:ea typeface="Microsoft YaHei" pitchFamily="2"/>
                <a:cs typeface="Arial" pitchFamily="2"/>
              </a:rPr>
              <a:t>”</a:t>
            </a:r>
          </a:p>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 https://tm-centre.org/download/article-realated/204/klinikai-vizsgalat-inditasa-protokoll-0627110954.pdf</a:t>
            </a:r>
          </a:p>
        </p:txBody>
      </p:sp>
      <p:sp>
        <p:nvSpPr>
          <p:cNvPr id="4" name="Szabadkézi sokszög 3"/>
          <p:cNvSpPr/>
          <p:nvPr/>
        </p:nvSpPr>
        <p:spPr>
          <a:xfrm>
            <a:off x="685799" y="1355760"/>
            <a:ext cx="8352000" cy="930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rtl="0" hangingPunct="0">
              <a:lnSpc>
                <a:spcPct val="80000"/>
              </a:lnSpc>
              <a:spcBef>
                <a:spcPts val="0"/>
              </a:spcBef>
              <a:spcAft>
                <a:spcPts val="0"/>
              </a:spcAft>
              <a:buNone/>
              <a:tabLst/>
              <a:defRPr sz="1800"/>
            </a:pPr>
            <a:r>
              <a:rPr lang="hu-HU" sz="2900" b="0" i="0" u="none" strike="noStrike" kern="1200">
                <a:ln>
                  <a:noFill/>
                </a:ln>
                <a:solidFill>
                  <a:srgbClr val="FF9966"/>
                </a:solidFill>
                <a:latin typeface="Arial" pitchFamily="18"/>
                <a:ea typeface="Microsoft YaHei" pitchFamily="2"/>
                <a:cs typeface="Arial" pitchFamily="2"/>
              </a:rPr>
              <a:t>Theoretically:</a:t>
            </a:r>
          </a:p>
        </p:txBody>
      </p:sp>
      <p:sp>
        <p:nvSpPr>
          <p:cNvPr id="5" name="Szabadkézi sokszög 4"/>
          <p:cNvSpPr/>
          <p:nvPr/>
        </p:nvSpPr>
        <p:spPr>
          <a:xfrm>
            <a:off x="457200" y="-936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defRPr sz="2600"/>
            </a:pPr>
            <a:r>
              <a:rPr lang="hu-HU" sz="2600" b="1" i="0" u="none" strike="noStrike" kern="1200" dirty="0" err="1">
                <a:ln>
                  <a:noFill/>
                </a:ln>
                <a:solidFill>
                  <a:srgbClr val="15A9A6"/>
                </a:solidFill>
                <a:latin typeface="Arial" pitchFamily="18"/>
                <a:ea typeface="Microsoft YaHei" pitchFamily="2"/>
                <a:cs typeface="Arial" pitchFamily="2"/>
              </a:rPr>
              <a:t>What</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the</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trial</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coordinators</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a:t>
            </a:r>
          </a:p>
        </p:txBody>
      </p:sp>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278399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865799" y="1807199"/>
            <a:ext cx="11194200" cy="2684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just" rtl="0" hangingPunct="1">
              <a:lnSpc>
                <a:spcPct val="90000"/>
              </a:lnSpc>
              <a:spcBef>
                <a:spcPts val="0"/>
              </a:spcBef>
              <a:spcAft>
                <a:spcPts val="0"/>
              </a:spcAft>
              <a:buNone/>
              <a:tabLst/>
              <a:defRPr sz="1800"/>
            </a:pPr>
            <a:r>
              <a:rPr lang="hu-HU" sz="2700" b="0" i="0" u="none" strike="noStrike" kern="1200">
                <a:ln>
                  <a:noFill/>
                </a:ln>
                <a:solidFill>
                  <a:srgbClr val="FF420E"/>
                </a:solidFill>
                <a:latin typeface="Arial" pitchFamily="18"/>
                <a:ea typeface="Microsoft YaHei" pitchFamily="2"/>
                <a:cs typeface="Arial" pitchFamily="2"/>
              </a:rPr>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„One of the main objectives of the Translational Medicine Center at the University of Pécs is to assist clinicians and/or basic scientists at the different phases of </a:t>
            </a:r>
            <a:r>
              <a:rPr lang="hu-HU" sz="2700" b="0" i="0" u="none" strike="noStrike" kern="1200">
                <a:ln>
                  <a:noFill/>
                </a:ln>
                <a:solidFill>
                  <a:srgbClr val="0047FF"/>
                </a:solidFill>
                <a:latin typeface="Arial" pitchFamily="18"/>
                <a:ea typeface="Microsoft YaHei" pitchFamily="2"/>
                <a:cs typeface="Arial" pitchFamily="2"/>
              </a:rPr>
              <a:t>planning, launching, managing, evaluating, and publishing</a:t>
            </a:r>
            <a:r>
              <a:rPr lang="hu-HU" sz="2700" b="0" i="0" u="none" strike="noStrike" kern="1200">
                <a:ln>
                  <a:noFill/>
                </a:ln>
                <a:solidFill>
                  <a:srgbClr val="FF420E"/>
                </a:solidFill>
                <a:latin typeface="Arial" pitchFamily="18"/>
                <a:ea typeface="Microsoft YaHei" pitchFamily="2"/>
                <a:cs typeface="Arial" pitchFamily="2"/>
              </a:rPr>
              <a:t> of the clinical trials. The guidance might covers the entire progression of the clinical trial…”</a:t>
            </a:r>
          </a:p>
        </p:txBody>
      </p:sp>
      <p:sp>
        <p:nvSpPr>
          <p:cNvPr id="3" name="Szabadkézi sokszög 2"/>
          <p:cNvSpPr/>
          <p:nvPr/>
        </p:nvSpPr>
        <p:spPr>
          <a:xfrm>
            <a:off x="-275040" y="5486399"/>
            <a:ext cx="12187799" cy="65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„Starting a </a:t>
            </a:r>
            <a:r>
              <a:rPr lang="hu-HU" sz="1600" b="0" i="0" u="none" strike="noStrike" kern="1200" dirty="0" err="1">
                <a:ln>
                  <a:noFill/>
                </a:ln>
                <a:latin typeface="Arial" pitchFamily="18"/>
                <a:ea typeface="Microsoft YaHei" pitchFamily="2"/>
                <a:cs typeface="Arial" pitchFamily="2"/>
              </a:rPr>
              <a:t>Clinical</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Study</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Protocol</a:t>
            </a:r>
            <a:r>
              <a:rPr lang="hu-HU" sz="1600" b="0" i="0" u="none" strike="noStrike" kern="1200" dirty="0">
                <a:ln>
                  <a:noFill/>
                </a:ln>
                <a:latin typeface="Arial" pitchFamily="18"/>
                <a:ea typeface="Microsoft YaHei" pitchFamily="2"/>
                <a:cs typeface="Arial" pitchFamily="2"/>
              </a:rPr>
              <a:t>”</a:t>
            </a:r>
          </a:p>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 https://tm-centre.org/download/article-realated/204/klinikai-vizsgalat-inditasa-protokoll-0627110954.pdf</a:t>
            </a:r>
          </a:p>
        </p:txBody>
      </p:sp>
      <p:sp>
        <p:nvSpPr>
          <p:cNvPr id="4" name="Szabadkézi sokszög 3"/>
          <p:cNvSpPr/>
          <p:nvPr/>
        </p:nvSpPr>
        <p:spPr>
          <a:xfrm>
            <a:off x="685799" y="1355760"/>
            <a:ext cx="8352000" cy="930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rtl="0" hangingPunct="0">
              <a:lnSpc>
                <a:spcPct val="80000"/>
              </a:lnSpc>
              <a:spcBef>
                <a:spcPts val="0"/>
              </a:spcBef>
              <a:spcAft>
                <a:spcPts val="0"/>
              </a:spcAft>
              <a:buNone/>
              <a:tabLst/>
              <a:defRPr sz="1800"/>
            </a:pPr>
            <a:r>
              <a:rPr lang="hu-HU" sz="2900" b="0" i="0" u="none" strike="noStrike" kern="1200">
                <a:ln>
                  <a:noFill/>
                </a:ln>
                <a:solidFill>
                  <a:srgbClr val="FF9966"/>
                </a:solidFill>
                <a:latin typeface="Arial" pitchFamily="18"/>
                <a:ea typeface="Microsoft YaHei" pitchFamily="2"/>
                <a:cs typeface="Arial" pitchFamily="2"/>
              </a:rPr>
              <a:t>Theoretically:</a:t>
            </a:r>
          </a:p>
        </p:txBody>
      </p:sp>
      <p:sp>
        <p:nvSpPr>
          <p:cNvPr id="5" name="Szabadkézi sokszög 4"/>
          <p:cNvSpPr/>
          <p:nvPr/>
        </p:nvSpPr>
        <p:spPr>
          <a:xfrm>
            <a:off x="457200" y="-936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defRPr sz="2600"/>
            </a:pPr>
            <a:r>
              <a:rPr lang="hu-HU" sz="2600" b="1" i="0" u="none" strike="noStrike" kern="1200" dirty="0" err="1">
                <a:ln>
                  <a:noFill/>
                </a:ln>
                <a:solidFill>
                  <a:srgbClr val="15A9A6"/>
                </a:solidFill>
                <a:latin typeface="Arial" pitchFamily="18"/>
                <a:ea typeface="Microsoft YaHei" pitchFamily="2"/>
                <a:cs typeface="Arial" pitchFamily="2"/>
              </a:rPr>
              <a:t>What</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the</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trial</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coordinators</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a:t>
            </a:r>
          </a:p>
        </p:txBody>
      </p:sp>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24655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Aims</a:t>
            </a:r>
            <a:r>
              <a:rPr lang="hu-HU" sz="3600" b="1" dirty="0" smtClean="0"/>
              <a:t> of </a:t>
            </a:r>
            <a:r>
              <a:rPr lang="hu-HU" sz="3600" b="1" dirty="0" err="1" smtClean="0"/>
              <a:t>randomization</a:t>
            </a:r>
            <a:endParaRPr lang="hu-HU" sz="3600" b="1" dirty="0"/>
          </a:p>
        </p:txBody>
      </p:sp>
      <p:sp>
        <p:nvSpPr>
          <p:cNvPr id="2" name="Tartalom helye 1"/>
          <p:cNvSpPr>
            <a:spLocks noGrp="1"/>
          </p:cNvSpPr>
          <p:nvPr>
            <p:ph idx="1"/>
          </p:nvPr>
        </p:nvSpPr>
        <p:spPr/>
        <p:txBody>
          <a:bodyPr/>
          <a:lstStyle/>
          <a:p>
            <a:pPr marL="0" indent="0">
              <a:buNone/>
            </a:pPr>
            <a:r>
              <a:rPr lang="hu-HU" dirty="0" smtClean="0"/>
              <a:t>Wikipedia</a:t>
            </a:r>
            <a:r>
              <a:rPr lang="hu-HU" dirty="0"/>
              <a:t>:</a:t>
            </a:r>
          </a:p>
          <a:p>
            <a:pPr lvl="1"/>
            <a:r>
              <a:rPr lang="hu-HU" dirty="0" smtClean="0"/>
              <a:t>‚T</a:t>
            </a:r>
            <a:r>
              <a:rPr lang="en-US" dirty="0" smtClean="0"/>
              <a:t>o </a:t>
            </a:r>
            <a:r>
              <a:rPr lang="en-US" dirty="0">
                <a:solidFill>
                  <a:srgbClr val="FF0000"/>
                </a:solidFill>
              </a:rPr>
              <a:t>reduce</a:t>
            </a:r>
            <a:r>
              <a:rPr lang="en-US" dirty="0"/>
              <a:t> certain sources of </a:t>
            </a:r>
            <a:r>
              <a:rPr lang="en-US" dirty="0">
                <a:solidFill>
                  <a:srgbClr val="FF0000"/>
                </a:solidFill>
              </a:rPr>
              <a:t>bias</a:t>
            </a:r>
            <a:r>
              <a:rPr lang="en-US" dirty="0"/>
              <a:t> when testing the effectiveness of new treatments</a:t>
            </a:r>
            <a:r>
              <a:rPr lang="en-US" dirty="0" smtClean="0"/>
              <a:t>.</a:t>
            </a:r>
            <a:r>
              <a:rPr lang="hu-HU" dirty="0"/>
              <a:t>’</a:t>
            </a:r>
          </a:p>
          <a:p>
            <a:pPr marL="0" indent="0">
              <a:buNone/>
            </a:pPr>
            <a:r>
              <a:rPr lang="hu-HU" dirty="0" err="1"/>
              <a:t>Lancet</a:t>
            </a:r>
            <a:r>
              <a:rPr lang="hu-HU" dirty="0"/>
              <a:t> </a:t>
            </a:r>
            <a:r>
              <a:rPr lang="hu-HU" dirty="0" err="1"/>
              <a:t>epidemiology</a:t>
            </a:r>
            <a:r>
              <a:rPr lang="hu-HU" dirty="0"/>
              <a:t> series:</a:t>
            </a:r>
          </a:p>
          <a:p>
            <a:pPr lvl="1"/>
            <a:r>
              <a:rPr lang="hu-HU" dirty="0" smtClean="0"/>
              <a:t>‚</a:t>
            </a:r>
            <a:r>
              <a:rPr lang="en-US" dirty="0">
                <a:solidFill>
                  <a:srgbClr val="FF0000"/>
                </a:solidFill>
              </a:rPr>
              <a:t>The </a:t>
            </a:r>
            <a:r>
              <a:rPr lang="en-US" dirty="0" err="1">
                <a:solidFill>
                  <a:srgbClr val="FF0000"/>
                </a:solidFill>
              </a:rPr>
              <a:t>randomised</a:t>
            </a:r>
            <a:r>
              <a:rPr lang="en-US" dirty="0">
                <a:solidFill>
                  <a:srgbClr val="FF0000"/>
                </a:solidFill>
              </a:rPr>
              <a:t> controlled trial is the only known way</a:t>
            </a:r>
            <a:br>
              <a:rPr lang="en-US" dirty="0">
                <a:solidFill>
                  <a:srgbClr val="FF0000"/>
                </a:solidFill>
              </a:rPr>
            </a:br>
            <a:r>
              <a:rPr lang="en-US" dirty="0">
                <a:solidFill>
                  <a:srgbClr val="FF0000"/>
                </a:solidFill>
              </a:rPr>
              <a:t>to avoid </a:t>
            </a:r>
            <a:r>
              <a:rPr lang="en-US" dirty="0" smtClean="0">
                <a:solidFill>
                  <a:srgbClr val="FF0000"/>
                </a:solidFill>
              </a:rPr>
              <a:t>SELECTION and CONFOUNDING BIASES </a:t>
            </a:r>
            <a:r>
              <a:rPr lang="en-US" dirty="0">
                <a:solidFill>
                  <a:srgbClr val="FF0000"/>
                </a:solidFill>
              </a:rPr>
              <a:t>in clinical</a:t>
            </a:r>
            <a:br>
              <a:rPr lang="en-US" dirty="0">
                <a:solidFill>
                  <a:srgbClr val="FF0000"/>
                </a:solidFill>
              </a:rPr>
            </a:br>
            <a:r>
              <a:rPr lang="en-US" dirty="0" smtClean="0">
                <a:solidFill>
                  <a:srgbClr val="FF0000"/>
                </a:solidFill>
              </a:rPr>
              <a:t>research.</a:t>
            </a:r>
            <a:r>
              <a:rPr lang="hu-HU" dirty="0" smtClean="0">
                <a:solidFill>
                  <a:srgbClr val="FF0000"/>
                </a:solidFill>
              </a:rPr>
              <a:t> </a:t>
            </a:r>
            <a:r>
              <a:rPr lang="en-US" dirty="0" err="1">
                <a:solidFill>
                  <a:srgbClr val="FF0000"/>
                </a:solidFill>
              </a:rPr>
              <a:t>Randomised</a:t>
            </a:r>
            <a:r>
              <a:rPr lang="en-US" dirty="0">
                <a:solidFill>
                  <a:srgbClr val="FF0000"/>
                </a:solidFill>
              </a:rPr>
              <a:t> controlled trials reduce the</a:t>
            </a:r>
            <a:br>
              <a:rPr lang="en-US" dirty="0">
                <a:solidFill>
                  <a:srgbClr val="FF0000"/>
                </a:solidFill>
              </a:rPr>
            </a:br>
            <a:r>
              <a:rPr lang="en-US" dirty="0">
                <a:solidFill>
                  <a:srgbClr val="FF0000"/>
                </a:solidFill>
              </a:rPr>
              <a:t>likelihood of bias in determination of outcomes</a:t>
            </a:r>
            <a:r>
              <a:rPr lang="en-US" dirty="0" smtClean="0">
                <a:solidFill>
                  <a:srgbClr val="FF0000"/>
                </a:solidFill>
              </a:rPr>
              <a:t>.</a:t>
            </a:r>
            <a:r>
              <a:rPr lang="hu-HU" dirty="0" smtClean="0"/>
              <a:t>’</a:t>
            </a:r>
            <a:endParaRPr lang="hu-HU" dirty="0"/>
          </a:p>
          <a:p>
            <a:endParaRPr lang="hu-HU" dirty="0" smtClean="0"/>
          </a:p>
          <a:p>
            <a:endParaRPr lang="hu-HU" dirty="0"/>
          </a:p>
        </p:txBody>
      </p:sp>
    </p:spTree>
    <p:extLst>
      <p:ext uri="{BB962C8B-B14F-4D97-AF65-F5344CB8AC3E}">
        <p14:creationId xmlns:p14="http://schemas.microsoft.com/office/powerpoint/2010/main" val="6553773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abadkézi sokszög 1"/>
          <p:cNvSpPr/>
          <p:nvPr/>
        </p:nvSpPr>
        <p:spPr>
          <a:xfrm>
            <a:off x="865799" y="1807199"/>
            <a:ext cx="11194200" cy="2684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just" rtl="0" hangingPunct="1">
              <a:lnSpc>
                <a:spcPct val="90000"/>
              </a:lnSpc>
              <a:spcBef>
                <a:spcPts val="0"/>
              </a:spcBef>
              <a:spcAft>
                <a:spcPts val="0"/>
              </a:spcAft>
              <a:buNone/>
              <a:tabLst/>
              <a:defRPr sz="1800"/>
            </a:pPr>
            <a:r>
              <a:rPr lang="hu-HU" sz="2700" b="0" i="0" u="none" strike="noStrike" kern="1200">
                <a:ln>
                  <a:noFill/>
                </a:ln>
                <a:solidFill>
                  <a:srgbClr val="FF420E"/>
                </a:solidFill>
                <a:latin typeface="Arial" pitchFamily="18"/>
                <a:ea typeface="Microsoft YaHei" pitchFamily="2"/>
                <a:cs typeface="Arial" pitchFamily="2"/>
              </a:rPr>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 </a:t>
            </a:r>
            <a:br>
              <a:rPr lang="hu-HU" sz="2700" b="0" i="0" u="none" strike="noStrike" kern="1200">
                <a:ln>
                  <a:noFill/>
                </a:ln>
                <a:solidFill>
                  <a:srgbClr val="FF420E"/>
                </a:solidFill>
                <a:latin typeface="Arial" pitchFamily="18"/>
                <a:ea typeface="Microsoft YaHei" pitchFamily="2"/>
                <a:cs typeface="Arial" pitchFamily="2"/>
              </a:rPr>
            </a:br>
            <a:r>
              <a:rPr lang="hu-HU" sz="2700" b="0" i="0" u="none" strike="noStrike" kern="1200">
                <a:ln>
                  <a:noFill/>
                </a:ln>
                <a:solidFill>
                  <a:srgbClr val="FF420E"/>
                </a:solidFill>
                <a:latin typeface="Arial" pitchFamily="18"/>
                <a:ea typeface="Microsoft YaHei" pitchFamily="2"/>
                <a:cs typeface="Arial" pitchFamily="2"/>
              </a:rPr>
              <a:t>„One of the main objectives of the Translational Medicine Center at the University of Pécs is to assist clinicians and/or basic scientists at the different phases of planning, launching, managing, evaluating, and publishing of the clinical trials. The guidance might covers the </a:t>
            </a:r>
            <a:r>
              <a:rPr lang="hu-HU" sz="2700" b="0" i="0" u="none" strike="noStrike" kern="1200">
                <a:ln>
                  <a:noFill/>
                </a:ln>
                <a:solidFill>
                  <a:srgbClr val="0047FF"/>
                </a:solidFill>
                <a:latin typeface="Arial" pitchFamily="18"/>
                <a:ea typeface="Microsoft YaHei" pitchFamily="2"/>
                <a:cs typeface="Arial" pitchFamily="2"/>
              </a:rPr>
              <a:t>entire progression of the clinical trial</a:t>
            </a:r>
            <a:r>
              <a:rPr lang="hu-HU" sz="2700" b="0" i="0" u="none" strike="noStrike" kern="1200">
                <a:ln>
                  <a:noFill/>
                </a:ln>
                <a:solidFill>
                  <a:srgbClr val="FF420E"/>
                </a:solidFill>
                <a:latin typeface="Arial" pitchFamily="18"/>
                <a:ea typeface="Microsoft YaHei" pitchFamily="2"/>
                <a:cs typeface="Arial" pitchFamily="2"/>
              </a:rPr>
              <a:t>…”</a:t>
            </a:r>
          </a:p>
        </p:txBody>
      </p:sp>
      <p:sp>
        <p:nvSpPr>
          <p:cNvPr id="3" name="Szabadkézi sokszög 2"/>
          <p:cNvSpPr/>
          <p:nvPr/>
        </p:nvSpPr>
        <p:spPr>
          <a:xfrm>
            <a:off x="-275040" y="5486399"/>
            <a:ext cx="12187799" cy="65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„Starting a </a:t>
            </a:r>
            <a:r>
              <a:rPr lang="hu-HU" sz="1600" b="0" i="0" u="none" strike="noStrike" kern="1200" dirty="0" err="1">
                <a:ln>
                  <a:noFill/>
                </a:ln>
                <a:latin typeface="Arial" pitchFamily="18"/>
                <a:ea typeface="Microsoft YaHei" pitchFamily="2"/>
                <a:cs typeface="Arial" pitchFamily="2"/>
              </a:rPr>
              <a:t>Clinical</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Study</a:t>
            </a:r>
            <a:r>
              <a:rPr lang="hu-HU" sz="1600" b="0" i="0" u="none" strike="noStrike" kern="1200" dirty="0">
                <a:ln>
                  <a:noFill/>
                </a:ln>
                <a:latin typeface="Arial" pitchFamily="18"/>
                <a:ea typeface="Microsoft YaHei" pitchFamily="2"/>
                <a:cs typeface="Arial" pitchFamily="2"/>
              </a:rPr>
              <a:t> </a:t>
            </a:r>
            <a:r>
              <a:rPr lang="hu-HU" sz="1600" b="0" i="0" u="none" strike="noStrike" kern="1200" dirty="0" err="1">
                <a:ln>
                  <a:noFill/>
                </a:ln>
                <a:latin typeface="Arial" pitchFamily="18"/>
                <a:ea typeface="Microsoft YaHei" pitchFamily="2"/>
                <a:cs typeface="Arial" pitchFamily="2"/>
              </a:rPr>
              <a:t>Protocol</a:t>
            </a:r>
            <a:r>
              <a:rPr lang="hu-HU" sz="1600" b="0" i="0" u="none" strike="noStrike" kern="1200" dirty="0">
                <a:ln>
                  <a:noFill/>
                </a:ln>
                <a:latin typeface="Arial" pitchFamily="18"/>
                <a:ea typeface="Microsoft YaHei" pitchFamily="2"/>
                <a:cs typeface="Arial" pitchFamily="2"/>
              </a:rPr>
              <a:t>”</a:t>
            </a:r>
          </a:p>
          <a:p>
            <a:pPr marL="0" marR="0" lvl="0" indent="0" algn="r" rtl="0" hangingPunct="1">
              <a:lnSpc>
                <a:spcPct val="90000"/>
              </a:lnSpc>
              <a:spcBef>
                <a:spcPts val="998"/>
              </a:spcBef>
              <a:spcAft>
                <a:spcPts val="0"/>
              </a:spcAft>
              <a:buNone/>
              <a:tabLst/>
              <a:defRPr sz="1800"/>
            </a:pPr>
            <a:r>
              <a:rPr lang="hu-HU" sz="1600" b="0" i="0" u="none" strike="noStrike" kern="1200" dirty="0">
                <a:ln>
                  <a:noFill/>
                </a:ln>
                <a:latin typeface="Arial" pitchFamily="18"/>
                <a:ea typeface="Microsoft YaHei" pitchFamily="2"/>
                <a:cs typeface="Arial" pitchFamily="2"/>
              </a:rPr>
              <a:t> https://tm-centre.org/download/article-realated/204/klinikai-vizsgalat-inditasa-protokoll-0627110954.pdf</a:t>
            </a:r>
          </a:p>
        </p:txBody>
      </p:sp>
      <p:sp>
        <p:nvSpPr>
          <p:cNvPr id="4" name="Szabadkézi sokszög 3"/>
          <p:cNvSpPr/>
          <p:nvPr/>
        </p:nvSpPr>
        <p:spPr>
          <a:xfrm>
            <a:off x="685799" y="1355760"/>
            <a:ext cx="8352000" cy="930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rtl="0" hangingPunct="0">
              <a:lnSpc>
                <a:spcPct val="80000"/>
              </a:lnSpc>
              <a:spcBef>
                <a:spcPts val="0"/>
              </a:spcBef>
              <a:spcAft>
                <a:spcPts val="0"/>
              </a:spcAft>
              <a:buNone/>
              <a:tabLst/>
              <a:defRPr sz="1800"/>
            </a:pPr>
            <a:r>
              <a:rPr lang="hu-HU" sz="2900" b="0" i="0" u="none" strike="noStrike" kern="1200">
                <a:ln>
                  <a:noFill/>
                </a:ln>
                <a:solidFill>
                  <a:srgbClr val="FF9966"/>
                </a:solidFill>
                <a:latin typeface="Arial" pitchFamily="18"/>
                <a:ea typeface="Microsoft YaHei" pitchFamily="2"/>
                <a:cs typeface="Arial" pitchFamily="2"/>
              </a:rPr>
              <a:t>Theoretically:</a:t>
            </a:r>
          </a:p>
        </p:txBody>
      </p:sp>
      <p:sp>
        <p:nvSpPr>
          <p:cNvPr id="5" name="Szabadkézi sokszög 4"/>
          <p:cNvSpPr/>
          <p:nvPr/>
        </p:nvSpPr>
        <p:spPr>
          <a:xfrm>
            <a:off x="457200" y="-93600"/>
            <a:ext cx="11546640" cy="1922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0"/>
          <a:lstStyle/>
          <a:p>
            <a:pPr marL="0" marR="0" lvl="0" indent="0" algn="ctr" rtl="0" hangingPunct="1">
              <a:lnSpc>
                <a:spcPct val="150000"/>
              </a:lnSpc>
              <a:spcBef>
                <a:spcPts val="0"/>
              </a:spcBef>
              <a:spcAft>
                <a:spcPts val="0"/>
              </a:spcAft>
              <a:buNone/>
              <a:tabLst/>
              <a:defRPr sz="2600"/>
            </a:pPr>
            <a:r>
              <a:rPr lang="hu-HU" sz="2600" b="1" i="0" u="none" strike="noStrike" kern="1200" dirty="0" err="1">
                <a:ln>
                  <a:noFill/>
                </a:ln>
                <a:solidFill>
                  <a:srgbClr val="15A9A6"/>
                </a:solidFill>
                <a:latin typeface="Arial" pitchFamily="18"/>
                <a:ea typeface="Microsoft YaHei" pitchFamily="2"/>
                <a:cs typeface="Arial" pitchFamily="2"/>
              </a:rPr>
              <a:t>What</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the</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trial</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coordinators</a:t>
            </a:r>
            <a:r>
              <a:rPr lang="hu-HU" sz="2600" b="1" i="0" u="none" strike="noStrike" kern="1200" dirty="0">
                <a:ln>
                  <a:noFill/>
                </a:ln>
                <a:solidFill>
                  <a:srgbClr val="15A9A6"/>
                </a:solidFill>
                <a:latin typeface="Arial" pitchFamily="18"/>
                <a:ea typeface="Microsoft YaHei" pitchFamily="2"/>
                <a:cs typeface="Arial" pitchFamily="2"/>
              </a:rPr>
              <a:t> </a:t>
            </a:r>
            <a:r>
              <a:rPr lang="hu-HU" sz="2600" b="1" i="0" u="none" strike="noStrike" kern="1200" dirty="0" err="1">
                <a:ln>
                  <a:noFill/>
                </a:ln>
                <a:solidFill>
                  <a:srgbClr val="15A9A6"/>
                </a:solidFill>
                <a:latin typeface="Arial" pitchFamily="18"/>
                <a:ea typeface="Microsoft YaHei" pitchFamily="2"/>
                <a:cs typeface="Arial" pitchFamily="2"/>
              </a:rPr>
              <a:t>do</a:t>
            </a:r>
            <a:r>
              <a:rPr lang="hu-HU" sz="2600" b="1" i="0" u="none" strike="noStrike" kern="1200" dirty="0">
                <a:ln>
                  <a:noFill/>
                </a:ln>
                <a:solidFill>
                  <a:srgbClr val="15A9A6"/>
                </a:solidFill>
                <a:latin typeface="Arial" pitchFamily="18"/>
                <a:ea typeface="Microsoft YaHei" pitchFamily="2"/>
                <a:cs typeface="Arial" pitchFamily="2"/>
              </a:rPr>
              <a:t>?</a:t>
            </a:r>
          </a:p>
        </p:txBody>
      </p:sp>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400789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4"/>
          <p:cNvSpPr/>
          <p:nvPr/>
        </p:nvSpPr>
        <p:spPr>
          <a:xfrm>
            <a:off x="1842840" y="5699880"/>
            <a:ext cx="172008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20B84D"/>
                </a:solidFill>
                <a:latin typeface="Arial" pitchFamily="18"/>
                <a:ea typeface="Microsoft YaHei" pitchFamily="2"/>
                <a:cs typeface="Arial" pitchFamily="34"/>
              </a:rPr>
              <a:t>Protocol</a:t>
            </a:r>
          </a:p>
        </p:txBody>
      </p:sp>
      <p:sp>
        <p:nvSpPr>
          <p:cNvPr id="3" name="Téglalap 5"/>
          <p:cNvSpPr/>
          <p:nvPr/>
        </p:nvSpPr>
        <p:spPr>
          <a:xfrm>
            <a:off x="2230560" y="4933440"/>
            <a:ext cx="417348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F92624"/>
                </a:solidFill>
                <a:latin typeface="Arial" pitchFamily="18"/>
                <a:ea typeface="Microsoft YaHei" pitchFamily="2"/>
                <a:cs typeface="Arial" pitchFamily="34"/>
              </a:rPr>
              <a:t>Sample size calculation</a:t>
            </a:r>
          </a:p>
        </p:txBody>
      </p:sp>
      <p:sp>
        <p:nvSpPr>
          <p:cNvPr id="4" name="Téglalap 7"/>
          <p:cNvSpPr/>
          <p:nvPr/>
        </p:nvSpPr>
        <p:spPr>
          <a:xfrm>
            <a:off x="3456720" y="4126680"/>
            <a:ext cx="410796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FF22ED"/>
                </a:solidFill>
                <a:latin typeface="Arial" pitchFamily="18"/>
                <a:ea typeface="Microsoft YaHei" pitchFamily="2"/>
                <a:cs typeface="Arial" pitchFamily="34"/>
              </a:rPr>
              <a:t>Reg., Pre-pub protocol</a:t>
            </a:r>
          </a:p>
        </p:txBody>
      </p:sp>
      <p:sp>
        <p:nvSpPr>
          <p:cNvPr id="5" name="Téglalap 8"/>
          <p:cNvSpPr/>
          <p:nvPr/>
        </p:nvSpPr>
        <p:spPr>
          <a:xfrm>
            <a:off x="4485240" y="3367800"/>
            <a:ext cx="2926799"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1FCDFF"/>
                </a:solidFill>
                <a:latin typeface="Arial" pitchFamily="18"/>
                <a:ea typeface="Microsoft YaHei" pitchFamily="2"/>
                <a:cs typeface="Arial" pitchFamily="34"/>
              </a:rPr>
              <a:t>Ethical approval</a:t>
            </a:r>
          </a:p>
        </p:txBody>
      </p:sp>
      <p:sp>
        <p:nvSpPr>
          <p:cNvPr id="6" name="Szövegdoboz 9"/>
          <p:cNvSpPr/>
          <p:nvPr/>
        </p:nvSpPr>
        <p:spPr>
          <a:xfrm>
            <a:off x="7983000" y="5825880"/>
            <a:ext cx="409644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According to preliminary search/knowledge</a:t>
            </a:r>
          </a:p>
        </p:txBody>
      </p:sp>
      <p:sp>
        <p:nvSpPr>
          <p:cNvPr id="7" name="Szövegdoboz 10"/>
          <p:cNvSpPr/>
          <p:nvPr/>
        </p:nvSpPr>
        <p:spPr>
          <a:xfrm>
            <a:off x="7960680" y="4126680"/>
            <a:ext cx="409644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It is neccesary for high-quality evidence</a:t>
            </a:r>
          </a:p>
        </p:txBody>
      </p:sp>
      <p:sp>
        <p:nvSpPr>
          <p:cNvPr id="8" name="Szövegdoboz 11"/>
          <p:cNvSpPr/>
          <p:nvPr/>
        </p:nvSpPr>
        <p:spPr>
          <a:xfrm>
            <a:off x="7960680" y="518256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Hypothesis, expected effectivity</a:t>
            </a:r>
          </a:p>
        </p:txBody>
      </p:sp>
      <p:sp>
        <p:nvSpPr>
          <p:cNvPr id="9" name="Szövegdoboz 12"/>
          <p:cNvSpPr/>
          <p:nvPr/>
        </p:nvSpPr>
        <p:spPr>
          <a:xfrm>
            <a:off x="7960680" y="161352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Final analysis</a:t>
            </a:r>
          </a:p>
        </p:txBody>
      </p:sp>
      <p:sp>
        <p:nvSpPr>
          <p:cNvPr id="10" name="Szövegdoboz 14"/>
          <p:cNvSpPr/>
          <p:nvPr/>
        </p:nvSpPr>
        <p:spPr>
          <a:xfrm>
            <a:off x="7960680" y="218808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Interim analysis, Safety analysis</a:t>
            </a:r>
          </a:p>
        </p:txBody>
      </p:sp>
      <p:sp>
        <p:nvSpPr>
          <p:cNvPr id="11" name="Téglalap 15"/>
          <p:cNvSpPr/>
          <p:nvPr/>
        </p:nvSpPr>
        <p:spPr>
          <a:xfrm>
            <a:off x="5220000" y="2172240"/>
            <a:ext cx="183564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FFA21E"/>
                </a:solidFill>
                <a:latin typeface="Arial" pitchFamily="18"/>
                <a:ea typeface="Microsoft YaHei" pitchFamily="2"/>
                <a:cs typeface="Arial" pitchFamily="34"/>
              </a:rPr>
              <a:t>Follow up</a:t>
            </a:r>
          </a:p>
        </p:txBody>
      </p:sp>
      <p:sp>
        <p:nvSpPr>
          <p:cNvPr id="12" name="Szövegdoboz 13"/>
          <p:cNvSpPr/>
          <p:nvPr/>
        </p:nvSpPr>
        <p:spPr>
          <a:xfrm>
            <a:off x="7960680" y="3490919"/>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Expected adverse events</a:t>
            </a:r>
          </a:p>
        </p:txBody>
      </p:sp>
      <p:sp>
        <p:nvSpPr>
          <p:cNvPr id="13" name="Téglalap 64"/>
          <p:cNvSpPr/>
          <p:nvPr/>
        </p:nvSpPr>
        <p:spPr>
          <a:xfrm>
            <a:off x="4507920" y="2794320"/>
            <a:ext cx="271044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none" strike="noStrike" kern="1200" spc="0">
                <a:ln>
                  <a:noFill/>
                </a:ln>
                <a:solidFill>
                  <a:srgbClr val="FFA21E"/>
                </a:solidFill>
                <a:latin typeface="Arial" pitchFamily="18"/>
                <a:ea typeface="Microsoft YaHei" pitchFamily="2"/>
                <a:cs typeface="Arial" pitchFamily="34"/>
              </a:rPr>
              <a:t>Data collecting</a:t>
            </a:r>
          </a:p>
        </p:txBody>
      </p:sp>
      <p:sp>
        <p:nvSpPr>
          <p:cNvPr id="14" name="Szövegdoboz 13"/>
          <p:cNvSpPr/>
          <p:nvPr/>
        </p:nvSpPr>
        <p:spPr>
          <a:xfrm>
            <a:off x="7960680" y="285588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‘Must have’data</a:t>
            </a:r>
          </a:p>
        </p:txBody>
      </p:sp>
      <p:sp>
        <p:nvSpPr>
          <p:cNvPr id="15" name="Téglalap 25"/>
          <p:cNvSpPr/>
          <p:nvPr/>
        </p:nvSpPr>
        <p:spPr>
          <a:xfrm>
            <a:off x="1123920" y="1490400"/>
            <a:ext cx="295884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800" b="1" i="0" u="sng" strike="noStrike" kern="1200" spc="0">
                <a:ln>
                  <a:noFill/>
                </a:ln>
                <a:solidFill>
                  <a:srgbClr val="E80000"/>
                </a:solidFill>
                <a:uFillTx/>
                <a:latin typeface="Arial" pitchFamily="18"/>
                <a:ea typeface="Microsoft YaHei" pitchFamily="2"/>
                <a:cs typeface="Arial" pitchFamily="34"/>
              </a:rPr>
              <a:t>End of the study</a:t>
            </a:r>
          </a:p>
        </p:txBody>
      </p:sp>
      <p:pic>
        <p:nvPicPr>
          <p:cNvPr id="16" name="Kép 24"/>
          <p:cNvPicPr>
            <a:picLocks noChangeAspect="1"/>
          </p:cNvPicPr>
          <p:nvPr/>
        </p:nvPicPr>
        <p:blipFill>
          <a:blip r:embed="rId3">
            <a:lum/>
            <a:alphaModFix/>
          </a:blip>
          <a:srcRect/>
          <a:stretch>
            <a:fillRect/>
          </a:stretch>
        </p:blipFill>
        <p:spPr>
          <a:xfrm flipH="1">
            <a:off x="4343400" y="1371599"/>
            <a:ext cx="2057400" cy="914400"/>
          </a:xfrm>
          <a:prstGeom prst="rect">
            <a:avLst/>
          </a:prstGeom>
          <a:noFill/>
          <a:ln>
            <a:noFill/>
          </a:ln>
        </p:spPr>
      </p:pic>
      <p:sp>
        <p:nvSpPr>
          <p:cNvPr id="1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64557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Class="entr"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Class="entr"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1"/>
          <p:cNvSpPr/>
          <p:nvPr/>
        </p:nvSpPr>
        <p:spPr>
          <a:xfrm>
            <a:off x="7960680" y="518256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Hypothesis, expected effectivity</a:t>
            </a:r>
          </a:p>
        </p:txBody>
      </p:sp>
      <p:sp>
        <p:nvSpPr>
          <p:cNvPr id="3" name="Szövegdoboz 12"/>
          <p:cNvSpPr/>
          <p:nvPr/>
        </p:nvSpPr>
        <p:spPr>
          <a:xfrm>
            <a:off x="7960680" y="161352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Final analysis</a:t>
            </a:r>
          </a:p>
        </p:txBody>
      </p:sp>
      <p:sp>
        <p:nvSpPr>
          <p:cNvPr id="4" name="Téglalap 15"/>
          <p:cNvSpPr/>
          <p:nvPr/>
        </p:nvSpPr>
        <p:spPr>
          <a:xfrm>
            <a:off x="2516760" y="3657600"/>
            <a:ext cx="503460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3200" b="1" i="0" u="sng" strike="noStrike" kern="1200" spc="0">
                <a:ln>
                  <a:noFill/>
                </a:ln>
                <a:solidFill>
                  <a:srgbClr val="FF0000"/>
                </a:solidFill>
                <a:uFillTx/>
                <a:latin typeface="Arial" pitchFamily="18"/>
                <a:ea typeface="Microsoft YaHei" pitchFamily="2"/>
                <a:cs typeface="Arial" pitchFamily="34"/>
              </a:rPr>
              <a:t>Publication of the results</a:t>
            </a:r>
          </a:p>
        </p:txBody>
      </p:sp>
      <p:sp>
        <p:nvSpPr>
          <p:cNvPr id="5" name="Szövegdoboz 13"/>
          <p:cNvSpPr/>
          <p:nvPr/>
        </p:nvSpPr>
        <p:spPr>
          <a:xfrm>
            <a:off x="7960680" y="3490919"/>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Expected adverse events</a:t>
            </a:r>
          </a:p>
        </p:txBody>
      </p:sp>
      <p:sp>
        <p:nvSpPr>
          <p:cNvPr id="6" name="Szövegdoboz 13"/>
          <p:cNvSpPr/>
          <p:nvPr/>
        </p:nvSpPr>
        <p:spPr>
          <a:xfrm>
            <a:off x="7960680" y="2855880"/>
            <a:ext cx="409644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compatLnSpc="0">
            <a:spAutoFit/>
          </a:bodyPr>
          <a:lstStyle/>
          <a:p>
            <a:pPr marL="0" marR="0" lvl="0" indent="0" algn="ctr" rtl="0" hangingPunct="0">
              <a:lnSpc>
                <a:spcPct val="100000"/>
              </a:lnSpc>
              <a:spcBef>
                <a:spcPts val="0"/>
              </a:spcBef>
              <a:spcAft>
                <a:spcPts val="0"/>
              </a:spcAft>
              <a:buNone/>
              <a:tabLst/>
            </a:pPr>
            <a:r>
              <a:rPr lang="en-US" sz="2000" b="1" i="0" u="none" strike="noStrike" kern="1200" spc="0">
                <a:ln>
                  <a:noFill/>
                </a:ln>
                <a:solidFill>
                  <a:srgbClr val="FFFFFF"/>
                </a:solidFill>
                <a:latin typeface="Arial" pitchFamily="18"/>
                <a:ea typeface="Microsoft YaHei" pitchFamily="2"/>
                <a:cs typeface="Arial" pitchFamily="34"/>
              </a:rPr>
              <a:t>‘Must have’data</a:t>
            </a:r>
          </a:p>
        </p:txBody>
      </p:sp>
      <p:pic>
        <p:nvPicPr>
          <p:cNvPr id="7" name="Kép 24"/>
          <p:cNvPicPr>
            <a:picLocks noChangeAspect="1"/>
          </p:cNvPicPr>
          <p:nvPr/>
        </p:nvPicPr>
        <p:blipFill>
          <a:blip r:embed="rId3">
            <a:lum/>
            <a:alphaModFix/>
          </a:blip>
          <a:srcRect/>
          <a:stretch>
            <a:fillRect/>
          </a:stretch>
        </p:blipFill>
        <p:spPr>
          <a:xfrm flipH="1">
            <a:off x="4800600" y="1355400"/>
            <a:ext cx="2057400" cy="1159200"/>
          </a:xfrm>
          <a:prstGeom prst="rect">
            <a:avLst/>
          </a:prstGeom>
          <a:noFill/>
          <a:ln>
            <a:noFill/>
          </a:ln>
        </p:spPr>
      </p:pic>
      <p:sp>
        <p:nvSpPr>
          <p:cNvPr id="8" name="Téglalap 25"/>
          <p:cNvSpPr/>
          <p:nvPr/>
        </p:nvSpPr>
        <p:spPr>
          <a:xfrm>
            <a:off x="543960" y="1490400"/>
            <a:ext cx="375912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3600" b="1" i="0" u="sng" strike="noStrike" kern="1200" spc="0">
                <a:ln>
                  <a:noFill/>
                </a:ln>
                <a:solidFill>
                  <a:srgbClr val="E80000"/>
                </a:solidFill>
                <a:uFillTx/>
                <a:latin typeface="Arial" pitchFamily="18"/>
                <a:ea typeface="Microsoft YaHei" pitchFamily="2"/>
                <a:cs typeface="Arial" pitchFamily="34"/>
              </a:rPr>
              <a:t>End of the study</a:t>
            </a:r>
          </a:p>
        </p:txBody>
      </p:sp>
      <p:sp>
        <p:nvSpPr>
          <p:cNvPr id="9" name="Lefelé nyíl 5"/>
          <p:cNvSpPr/>
          <p:nvPr/>
        </p:nvSpPr>
        <p:spPr>
          <a:xfrm rot="2700000" flipH="1" flipV="1">
            <a:off x="7037447" y="3965832"/>
            <a:ext cx="170640" cy="131364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10" name="Lefelé nyíl 5"/>
          <p:cNvSpPr/>
          <p:nvPr/>
        </p:nvSpPr>
        <p:spPr>
          <a:xfrm rot="18900000" flipH="1">
            <a:off x="7222751" y="1630243"/>
            <a:ext cx="123840" cy="16542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11" name="Lefelé nyíl 5"/>
          <p:cNvSpPr/>
          <p:nvPr/>
        </p:nvSpPr>
        <p:spPr>
          <a:xfrm rot="18900000" flipH="1">
            <a:off x="7415071" y="2903464"/>
            <a:ext cx="123840" cy="102311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12" name="Lefelé nyíl 5"/>
          <p:cNvSpPr/>
          <p:nvPr/>
        </p:nvSpPr>
        <p:spPr>
          <a:xfrm rot="18900000" flipH="1">
            <a:off x="7588988" y="3410739"/>
            <a:ext cx="123840" cy="5976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13" name="Lefelé nyíl 5"/>
          <p:cNvSpPr/>
          <p:nvPr/>
        </p:nvSpPr>
        <p:spPr>
          <a:xfrm rot="18900000" flipH="1">
            <a:off x="5892197" y="1298152"/>
            <a:ext cx="102960" cy="74952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1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72174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 </a:t>
            </a:r>
            <a:r>
              <a:rPr kumimoji="0" lang="hu-HU" altLang="hu-HU" sz="800" b="0" i="0" u="sng" strike="noStrike" cap="none" normalizeH="0" baseline="0" dirty="0" smtClean="0">
                <a:ln>
                  <a:noFill/>
                </a:ln>
                <a:solidFill>
                  <a:srgbClr val="333333"/>
                </a:solidFill>
                <a:effectLst/>
                <a:latin typeface="Arial" panose="020B0604020202020204" pitchFamily="34" charset="0"/>
                <a:cs typeface="Arial" panose="020B0604020202020204" pitchFamily="34" charset="0"/>
                <a:hlinkClick r:id="rId4"/>
              </a:rPr>
              <a:t>10.1016/S0140-6736(02)07283-5</a:t>
            </a:r>
            <a:endPar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pic>
        <p:nvPicPr>
          <p:cNvPr id="2" name="Kép 1"/>
          <p:cNvPicPr>
            <a:picLocks noChangeAspect="1"/>
          </p:cNvPicPr>
          <p:nvPr/>
        </p:nvPicPr>
        <p:blipFill rotWithShape="1">
          <a:blip r:embed="rId5"/>
          <a:srcRect l="10455" t="12660" r="11515" b="55959"/>
          <a:stretch/>
        </p:blipFill>
        <p:spPr>
          <a:xfrm>
            <a:off x="1560945" y="1446414"/>
            <a:ext cx="9513455" cy="2152073"/>
          </a:xfrm>
          <a:prstGeom prst="rect">
            <a:avLst/>
          </a:prstGeom>
        </p:spPr>
      </p:pic>
      <p:pic>
        <p:nvPicPr>
          <p:cNvPr id="5" name="Kép 4"/>
          <p:cNvPicPr>
            <a:picLocks noChangeAspect="1"/>
          </p:cNvPicPr>
          <p:nvPr/>
        </p:nvPicPr>
        <p:blipFill rotWithShape="1">
          <a:blip r:embed="rId6"/>
          <a:srcRect l="34848" t="30034" r="35682" b="27542"/>
          <a:stretch/>
        </p:blipFill>
        <p:spPr>
          <a:xfrm>
            <a:off x="4324465" y="3722252"/>
            <a:ext cx="3592947" cy="2909456"/>
          </a:xfrm>
          <a:prstGeom prst="rect">
            <a:avLst/>
          </a:prstGeom>
        </p:spPr>
      </p:pic>
      <p:sp>
        <p:nvSpPr>
          <p:cNvPr id="18" name="Ellipszis 17"/>
          <p:cNvSpPr/>
          <p:nvPr/>
        </p:nvSpPr>
        <p:spPr>
          <a:xfrm>
            <a:off x="6075218" y="4131368"/>
            <a:ext cx="848361" cy="10456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141515" y="6447042"/>
            <a:ext cx="3557449" cy="369332"/>
          </a:xfrm>
          <a:prstGeom prst="rect">
            <a:avLst/>
          </a:prstGeom>
        </p:spPr>
        <p:txBody>
          <a:bodyPr wrap="none">
            <a:spAutoFit/>
          </a:bodyPr>
          <a:lstStyle/>
          <a:p>
            <a:r>
              <a:rPr lang="hu-HU" dirty="0"/>
              <a:t>https://www.equator-network.org/</a:t>
            </a:r>
          </a:p>
        </p:txBody>
      </p:sp>
      <p:sp>
        <p:nvSpPr>
          <p:cNvPr id="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23772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3"/>
          <a:srcRect l="31364" t="24108" r="23712" b="54209"/>
          <a:stretch/>
        </p:blipFill>
        <p:spPr>
          <a:xfrm>
            <a:off x="1200728" y="1815815"/>
            <a:ext cx="6687645" cy="1815703"/>
          </a:xfrm>
          <a:prstGeom prst="rect">
            <a:avLst/>
          </a:prstGeom>
        </p:spPr>
      </p:pic>
      <p:pic>
        <p:nvPicPr>
          <p:cNvPr id="6" name="Kép 5"/>
          <p:cNvPicPr>
            <a:picLocks noChangeAspect="1"/>
          </p:cNvPicPr>
          <p:nvPr/>
        </p:nvPicPr>
        <p:blipFill rotWithShape="1">
          <a:blip r:embed="rId4"/>
          <a:srcRect l="10076" t="13872" r="68939" b="76970"/>
          <a:stretch/>
        </p:blipFill>
        <p:spPr>
          <a:xfrm>
            <a:off x="7714667" y="2280698"/>
            <a:ext cx="4477333" cy="1099129"/>
          </a:xfrm>
          <a:prstGeom prst="rect">
            <a:avLst/>
          </a:prstGeom>
        </p:spPr>
      </p:pic>
      <p:sp>
        <p:nvSpPr>
          <p:cNvPr id="8" name="Szövegdoboz 7">
            <a:extLst>
              <a:ext uri="{FF2B5EF4-FFF2-40B4-BE49-F238E27FC236}">
                <a16:creationId xmlns:a16="http://schemas.microsoft.com/office/drawing/2014/main" xmlns="" id="{E85A9F10-096F-4D1D-BB05-FB1D483B1749}"/>
              </a:ext>
            </a:extLst>
          </p:cNvPr>
          <p:cNvSpPr txBox="1"/>
          <p:nvPr/>
        </p:nvSpPr>
        <p:spPr>
          <a:xfrm>
            <a:off x="3461325" y="4096401"/>
            <a:ext cx="5491022" cy="830997"/>
          </a:xfrm>
          <a:prstGeom prst="rect">
            <a:avLst/>
          </a:prstGeom>
          <a:solidFill>
            <a:schemeClr val="accent2"/>
          </a:solidFill>
          <a:ln>
            <a:noFill/>
          </a:ln>
          <a:effectLst>
            <a:glow rad="228600">
              <a:schemeClr val="accent3">
                <a:lumMod val="60000"/>
                <a:lumOff val="40000"/>
                <a:alpha val="40000"/>
              </a:schemeClr>
            </a:glow>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defRPr/>
            </a:pPr>
            <a:r>
              <a:rPr lang="en-US" sz="2400" b="1" dirty="0">
                <a:solidFill>
                  <a:srgbClr val="FFFFFF"/>
                </a:solidFill>
                <a:latin typeface="Arial" pitchFamily="34"/>
                <a:ea typeface="Microsoft YaHei" pitchFamily="2"/>
                <a:cs typeface="Arial" pitchFamily="34"/>
              </a:rPr>
              <a:t>It is unavoidable in case of </a:t>
            </a:r>
            <a:r>
              <a:rPr lang="hu-HU" sz="2400" b="1" dirty="0" err="1" smtClean="0">
                <a:solidFill>
                  <a:srgbClr val="FFFFFF"/>
                </a:solidFill>
                <a:latin typeface="Arial" pitchFamily="34"/>
                <a:ea typeface="Microsoft YaHei" pitchFamily="2"/>
                <a:cs typeface="Arial" pitchFamily="34"/>
              </a:rPr>
              <a:t>organizing</a:t>
            </a:r>
            <a:r>
              <a:rPr lang="hu-HU" sz="2400" b="1" dirty="0" smtClean="0">
                <a:solidFill>
                  <a:srgbClr val="FFFFFF"/>
                </a:solidFill>
                <a:latin typeface="Arial" pitchFamily="34"/>
                <a:ea typeface="Microsoft YaHei" pitchFamily="2"/>
                <a:cs typeface="Arial" pitchFamily="34"/>
              </a:rPr>
              <a:t> </a:t>
            </a:r>
            <a:r>
              <a:rPr lang="en-US" sz="2400" b="1" dirty="0" smtClean="0">
                <a:solidFill>
                  <a:srgbClr val="FFFFFF"/>
                </a:solidFill>
                <a:latin typeface="Arial" pitchFamily="34"/>
                <a:ea typeface="Microsoft YaHei" pitchFamily="2"/>
                <a:cs typeface="Arial" pitchFamily="34"/>
              </a:rPr>
              <a:t>RCT</a:t>
            </a:r>
            <a:r>
              <a:rPr lang="hu-HU" sz="2400" b="1" noProof="0" dirty="0" smtClean="0">
                <a:solidFill>
                  <a:prstClr val="white"/>
                </a:solidFill>
                <a:latin typeface="Arial" panose="020B0604020202020204" pitchFamily="34" charset="0"/>
                <a:cs typeface="Arial" panose="020B0604020202020204" pitchFamily="34" charset="0"/>
              </a:rPr>
              <a:t>!</a:t>
            </a:r>
            <a:endParaRPr kumimoji="0" lang="hu-H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Szövegdoboz 8">
            <a:extLst>
              <a:ext uri="{FF2B5EF4-FFF2-40B4-BE49-F238E27FC236}">
                <a16:creationId xmlns:a16="http://schemas.microsoft.com/office/drawing/2014/main" xmlns="" id="{CA9707DA-3B61-4BA1-8CA5-88BFD7794D9A}"/>
              </a:ext>
            </a:extLst>
          </p:cNvPr>
          <p:cNvSpPr txBox="1"/>
          <p:nvPr/>
        </p:nvSpPr>
        <p:spPr>
          <a:xfrm>
            <a:off x="3160460" y="5222115"/>
            <a:ext cx="6092752" cy="1200329"/>
          </a:xfrm>
          <a:prstGeom prst="rect">
            <a:avLst/>
          </a:prstGeom>
          <a:solidFill>
            <a:srgbClr val="00B050"/>
          </a:solidFill>
          <a:ln>
            <a:noFill/>
          </a:ln>
          <a:effectLst>
            <a:glow rad="228600">
              <a:schemeClr val="accent3">
                <a:lumMod val="60000"/>
                <a:lumOff val="40000"/>
                <a:alpha val="40000"/>
              </a:schemeClr>
            </a:glow>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defRPr sz="1800" b="0" i="0" u="none" strike="noStrike" kern="0" cap="none" spc="0" baseline="0">
                <a:solidFill>
                  <a:srgbClr val="000000"/>
                </a:solidFill>
                <a:uFillTx/>
              </a:defRPr>
            </a:pPr>
            <a:r>
              <a:rPr lang="en-US" sz="2400" b="1" dirty="0">
                <a:solidFill>
                  <a:srgbClr val="FFFFFF"/>
                </a:solidFill>
                <a:latin typeface="Arial" pitchFamily="34"/>
                <a:ea typeface="Microsoft YaHei" pitchFamily="2"/>
                <a:cs typeface="Arial" pitchFamily="34"/>
              </a:rPr>
              <a:t>It can be an assistance for planning</a:t>
            </a:r>
          </a:p>
          <a:p>
            <a:pPr lvl="0" algn="ctr">
              <a:defRPr sz="1800" b="0" i="0" u="none" strike="noStrike" kern="0" cap="none" spc="0" baseline="0">
                <a:solidFill>
                  <a:srgbClr val="000000"/>
                </a:solidFill>
                <a:uFillTx/>
              </a:defRPr>
            </a:pPr>
            <a:r>
              <a:rPr lang="en-US" sz="2400" b="1" dirty="0">
                <a:solidFill>
                  <a:srgbClr val="FFFFFF"/>
                </a:solidFill>
                <a:latin typeface="Arial" pitchFamily="34"/>
                <a:ea typeface="Microsoft YaHei" pitchFamily="2"/>
                <a:cs typeface="Arial" pitchFamily="34"/>
              </a:rPr>
              <a:t>Means less </a:t>
            </a:r>
            <a:r>
              <a:rPr lang="hu-HU" sz="2400" b="1" dirty="0" err="1" smtClean="0">
                <a:solidFill>
                  <a:srgbClr val="FFFFFF"/>
                </a:solidFill>
                <a:latin typeface="Arial" pitchFamily="34"/>
                <a:ea typeface="Microsoft YaHei" pitchFamily="2"/>
                <a:cs typeface="Arial" pitchFamily="34"/>
              </a:rPr>
              <a:t>occurance</a:t>
            </a:r>
            <a:r>
              <a:rPr lang="hu-HU" sz="2400" b="1" dirty="0" smtClean="0">
                <a:solidFill>
                  <a:srgbClr val="FFFFFF"/>
                </a:solidFill>
                <a:latin typeface="Arial" pitchFamily="34"/>
                <a:ea typeface="Microsoft YaHei" pitchFamily="2"/>
                <a:cs typeface="Arial" pitchFamily="34"/>
              </a:rPr>
              <a:t> of </a:t>
            </a:r>
            <a:r>
              <a:rPr lang="hu-HU" sz="2400" b="1" dirty="0" err="1" smtClean="0">
                <a:solidFill>
                  <a:srgbClr val="FFFFFF"/>
                </a:solidFill>
                <a:latin typeface="Arial" pitchFamily="34"/>
                <a:ea typeface="Microsoft YaHei" pitchFamily="2"/>
                <a:cs typeface="Arial" pitchFamily="34"/>
              </a:rPr>
              <a:t>publication</a:t>
            </a:r>
            <a:r>
              <a:rPr lang="hu-HU" sz="2400" b="1" dirty="0" smtClean="0">
                <a:solidFill>
                  <a:srgbClr val="FFFFFF"/>
                </a:solidFill>
                <a:latin typeface="Arial" pitchFamily="34"/>
                <a:ea typeface="Microsoft YaHei" pitchFamily="2"/>
                <a:cs typeface="Arial" pitchFamily="34"/>
              </a:rPr>
              <a:t> </a:t>
            </a:r>
            <a:r>
              <a:rPr lang="hu-HU" sz="2400" b="1" dirty="0" err="1" smtClean="0">
                <a:solidFill>
                  <a:srgbClr val="FFFFFF"/>
                </a:solidFill>
                <a:latin typeface="Arial" pitchFamily="34"/>
                <a:ea typeface="Microsoft YaHei" pitchFamily="2"/>
                <a:cs typeface="Arial" pitchFamily="34"/>
              </a:rPr>
              <a:t>bias</a:t>
            </a:r>
            <a:endParaRPr lang="en-US" sz="2400" b="1" dirty="0">
              <a:solidFill>
                <a:srgbClr val="FFFFFF"/>
              </a:solidFill>
              <a:latin typeface="Arial" pitchFamily="34"/>
              <a:ea typeface="Microsoft YaHei" pitchFamily="2"/>
              <a:cs typeface="Arial" pitchFamily="34"/>
            </a:endParaRPr>
          </a:p>
        </p:txBody>
      </p:sp>
      <p:sp>
        <p:nvSpPr>
          <p:cNvPr id="10"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custDataLst>
      <p:tags r:id="rId1"/>
    </p:custDataLst>
    <p:extLst>
      <p:ext uri="{BB962C8B-B14F-4D97-AF65-F5344CB8AC3E}">
        <p14:creationId xmlns:p14="http://schemas.microsoft.com/office/powerpoint/2010/main" val="87419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3"/>
          <p:cNvSpPr/>
          <p:nvPr/>
        </p:nvSpPr>
        <p:spPr>
          <a:xfrm>
            <a:off x="3249000" y="2452320"/>
            <a:ext cx="548820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D7D31"/>
          </a:solidFill>
          <a:ln>
            <a:noFill/>
            <a:prstDash val="solid"/>
          </a:ln>
        </p:spPr>
        <p:txBody>
          <a:bodyPr vert="horz" wrap="square" lIns="90000" tIns="45000" rIns="90000" bIns="45000" anchor="t" compatLnSpc="0">
            <a:spAutoFit/>
          </a:bodyPr>
          <a:lstStyle/>
          <a:p>
            <a:pPr marL="0" marR="0" lvl="0" indent="0" algn="ctr" rtl="0" hangingPunct="1">
              <a:lnSpc>
                <a:spcPct val="100000"/>
              </a:lnSpc>
              <a:spcBef>
                <a:spcPts val="0"/>
              </a:spcBef>
              <a:spcAft>
                <a:spcPts val="0"/>
              </a:spcAft>
              <a:buNone/>
              <a:tabLst/>
            </a:pPr>
            <a:r>
              <a:rPr lang="en-US" sz="2400" b="1" i="0" u="none" strike="noStrike" kern="1200" spc="0">
                <a:ln>
                  <a:noFill/>
                </a:ln>
                <a:solidFill>
                  <a:srgbClr val="FFFFFF"/>
                </a:solidFill>
                <a:latin typeface="Arial" pitchFamily="34"/>
                <a:ea typeface="Microsoft YaHei" pitchFamily="2"/>
                <a:cs typeface="Arial" pitchFamily="34"/>
              </a:rPr>
              <a:t>Patient involvement strategy</a:t>
            </a:r>
          </a:p>
        </p:txBody>
      </p:sp>
      <p:sp>
        <p:nvSpPr>
          <p:cNvPr id="3" name="Tartalom helye 1"/>
          <p:cNvSpPr/>
          <p:nvPr/>
        </p:nvSpPr>
        <p:spPr>
          <a:xfrm>
            <a:off x="2082600" y="4114800"/>
            <a:ext cx="7798680" cy="492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p>
            <a:pPr marL="0" marR="0" lvl="0" indent="0" algn="l" rtl="0" hangingPunct="1">
              <a:lnSpc>
                <a:spcPct val="90000"/>
              </a:lnSpc>
              <a:spcBef>
                <a:spcPts val="1001"/>
              </a:spcBef>
              <a:spcAft>
                <a:spcPts val="0"/>
              </a:spcAft>
              <a:buNone/>
              <a:tabLst/>
            </a:pPr>
            <a:r>
              <a:rPr lang="en-US" sz="2400" b="1" i="0" u="none" strike="noStrike" kern="1200" spc="0">
                <a:ln>
                  <a:noFill/>
                </a:ln>
                <a:solidFill>
                  <a:srgbClr val="15A9A6"/>
                </a:solidFill>
                <a:latin typeface="Arial" pitchFamily="18"/>
                <a:ea typeface="Microsoft YaHei" pitchFamily="2"/>
                <a:cs typeface="Arial" pitchFamily="2"/>
              </a:rPr>
              <a:t>Planning the study with the assistance of patients</a:t>
            </a:r>
          </a:p>
          <a:p>
            <a:pPr marL="0" marR="0" lvl="0" indent="0" algn="l" rtl="0" hangingPunct="1">
              <a:lnSpc>
                <a:spcPct val="90000"/>
              </a:lnSpc>
              <a:spcBef>
                <a:spcPts val="1001"/>
              </a:spcBef>
              <a:spcAft>
                <a:spcPts val="0"/>
              </a:spcAft>
              <a:buNone/>
              <a:tabLst/>
            </a:pPr>
            <a:endParaRPr lang="en-US" sz="2200" b="0" i="0" u="none" strike="noStrike" kern="1200" spc="0">
              <a:ln>
                <a:noFill/>
              </a:ln>
              <a:solidFill>
                <a:srgbClr val="15A9A6"/>
              </a:solidFill>
              <a:latin typeface="Arial" pitchFamily="18"/>
              <a:ea typeface="Microsoft YaHei" pitchFamily="2"/>
              <a:cs typeface="Arial" pitchFamily="2"/>
            </a:endParaRPr>
          </a:p>
          <a:p>
            <a:pPr marL="0" marR="0" lvl="0" indent="0" algn="l" rtl="0" hangingPunct="1">
              <a:lnSpc>
                <a:spcPct val="90000"/>
              </a:lnSpc>
              <a:spcBef>
                <a:spcPts val="1001"/>
              </a:spcBef>
              <a:spcAft>
                <a:spcPts val="0"/>
              </a:spcAft>
              <a:buNone/>
              <a:tabLst/>
            </a:pPr>
            <a:endParaRPr lang="en-US" sz="2200" b="0" i="0" u="none" strike="noStrike" kern="1200" spc="0">
              <a:ln>
                <a:noFill/>
              </a:ln>
              <a:solidFill>
                <a:srgbClr val="15A9A6"/>
              </a:solidFill>
              <a:latin typeface="Arial" pitchFamily="18"/>
              <a:ea typeface="Microsoft YaHei" pitchFamily="2"/>
              <a:cs typeface="Arial" pitchFamily="2"/>
            </a:endParaRPr>
          </a:p>
        </p:txBody>
      </p:sp>
      <p:sp>
        <p:nvSpPr>
          <p:cNvPr id="4" name="Lefelé nyíl 5"/>
          <p:cNvSpPr/>
          <p:nvPr/>
        </p:nvSpPr>
        <p:spPr>
          <a:xfrm>
            <a:off x="5734080" y="3277080"/>
            <a:ext cx="489240" cy="7959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6" name="Tartalom helye 1"/>
          <p:cNvSpPr/>
          <p:nvPr/>
        </p:nvSpPr>
        <p:spPr>
          <a:xfrm>
            <a:off x="2082960" y="5446800"/>
            <a:ext cx="7798680" cy="492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p>
            <a:pPr marL="0" marR="0" lvl="0" indent="0" algn="l" rtl="0" hangingPunct="1">
              <a:lnSpc>
                <a:spcPct val="90000"/>
              </a:lnSpc>
              <a:spcBef>
                <a:spcPts val="1001"/>
              </a:spcBef>
              <a:spcAft>
                <a:spcPts val="0"/>
              </a:spcAft>
              <a:buNone/>
              <a:tabLst/>
            </a:pPr>
            <a:r>
              <a:rPr lang="en-US" sz="2400" b="1" i="0" u="none" strike="noStrike" kern="1200" spc="0">
                <a:ln>
                  <a:noFill/>
                </a:ln>
                <a:solidFill>
                  <a:srgbClr val="15A9A6"/>
                </a:solidFill>
                <a:latin typeface="Arial" pitchFamily="18"/>
                <a:ea typeface="Microsoft YaHei" pitchFamily="2"/>
                <a:cs typeface="Arial" pitchFamily="2"/>
              </a:rPr>
              <a:t>Patients are also the part of publication strategies</a:t>
            </a:r>
          </a:p>
          <a:p>
            <a:pPr marL="0" marR="0" lvl="0" indent="0" algn="l" rtl="0" hangingPunct="1">
              <a:lnSpc>
                <a:spcPct val="90000"/>
              </a:lnSpc>
              <a:spcBef>
                <a:spcPts val="1001"/>
              </a:spcBef>
              <a:spcAft>
                <a:spcPts val="0"/>
              </a:spcAft>
              <a:buNone/>
              <a:tabLst/>
            </a:pPr>
            <a:endParaRPr lang="en-US" sz="2200" b="0" i="0" u="none" strike="noStrike" kern="1200" spc="0">
              <a:ln>
                <a:noFill/>
              </a:ln>
              <a:solidFill>
                <a:srgbClr val="15A9A6"/>
              </a:solidFill>
              <a:latin typeface="Arial" pitchFamily="18"/>
              <a:ea typeface="Microsoft YaHei" pitchFamily="2"/>
              <a:cs typeface="Arial" pitchFamily="2"/>
            </a:endParaRPr>
          </a:p>
          <a:p>
            <a:pPr marL="0" marR="0" lvl="0" indent="0" algn="l" rtl="0" hangingPunct="1">
              <a:lnSpc>
                <a:spcPct val="90000"/>
              </a:lnSpc>
              <a:spcBef>
                <a:spcPts val="1001"/>
              </a:spcBef>
              <a:spcAft>
                <a:spcPts val="0"/>
              </a:spcAft>
              <a:buNone/>
              <a:tabLst/>
            </a:pPr>
            <a:endParaRPr lang="en-US" sz="2200" b="0" i="0" u="none" strike="noStrike" kern="1200" spc="0">
              <a:ln>
                <a:noFill/>
              </a:ln>
              <a:solidFill>
                <a:srgbClr val="15A9A6"/>
              </a:solidFill>
              <a:latin typeface="Arial" pitchFamily="18"/>
              <a:ea typeface="Microsoft YaHei" pitchFamily="2"/>
              <a:cs typeface="Arial" pitchFamily="2"/>
            </a:endParaRPr>
          </a:p>
        </p:txBody>
      </p:sp>
      <p:sp>
        <p:nvSpPr>
          <p:cNvPr id="7" name="Lefelé nyíl 5"/>
          <p:cNvSpPr/>
          <p:nvPr/>
        </p:nvSpPr>
        <p:spPr>
          <a:xfrm>
            <a:off x="5734440" y="4609080"/>
            <a:ext cx="489240" cy="79596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EEBF7"/>
          </a:solidFill>
          <a:ln w="12600">
            <a:solidFill>
              <a:srgbClr val="000000"/>
            </a:solidFill>
            <a:prstDash val="solid"/>
            <a:miter/>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Arial" pitchFamily="2"/>
            </a:endParaRPr>
          </a:p>
        </p:txBody>
      </p:sp>
      <p:sp>
        <p:nvSpPr>
          <p:cNvPr id="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92704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2"/>
          <p:cNvSpPr/>
          <p:nvPr/>
        </p:nvSpPr>
        <p:spPr>
          <a:xfrm>
            <a:off x="3782520" y="1869119"/>
            <a:ext cx="7416720" cy="109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50D2E"/>
          </a:solidFill>
          <a:ln>
            <a:noFill/>
            <a:prstDash val="solid"/>
          </a:ln>
        </p:spPr>
        <p:txBody>
          <a:bodyPr vert="horz" wrap="none" lIns="90000" tIns="45000" rIns="90000" bIns="45000" anchor="t" anchorCtr="1" compatLnSpc="0">
            <a:spAutoFit/>
          </a:bodyPr>
          <a:lstStyle/>
          <a:p>
            <a:pPr marL="0" marR="0" lvl="0" indent="0" algn="ctr" rtl="0" hangingPunct="1">
              <a:lnSpc>
                <a:spcPct val="100000"/>
              </a:lnSpc>
              <a:spcBef>
                <a:spcPts val="0"/>
              </a:spcBef>
              <a:spcAft>
                <a:spcPts val="0"/>
              </a:spcAft>
              <a:buNone/>
              <a:tabLst/>
            </a:pPr>
            <a:r>
              <a:rPr lang="en-US" sz="6600" b="1" i="0" u="none" strike="noStrike" kern="1200" spc="0">
                <a:ln>
                  <a:noFill/>
                </a:ln>
                <a:solidFill>
                  <a:srgbClr val="FFFFFF"/>
                </a:solidFill>
                <a:latin typeface="Calibri" pitchFamily="18"/>
                <a:ea typeface="Microsoft YaHei" pitchFamily="2"/>
                <a:cs typeface="Arial" pitchFamily="2"/>
              </a:rPr>
              <a:t>COMMON MISTAKES</a:t>
            </a:r>
          </a:p>
        </p:txBody>
      </p:sp>
      <p:sp>
        <p:nvSpPr>
          <p:cNvPr id="3" name="Téglalap 3"/>
          <p:cNvSpPr/>
          <p:nvPr/>
        </p:nvSpPr>
        <p:spPr>
          <a:xfrm>
            <a:off x="252000" y="3755520"/>
            <a:ext cx="11687760" cy="2070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BE5D6"/>
          </a:solidFill>
          <a:ln w="38160">
            <a:solidFill>
              <a:srgbClr val="C00000"/>
            </a:solidFill>
            <a:prstDash val="solid"/>
          </a:ln>
        </p:spPr>
        <p:txBody>
          <a:bodyPr vert="horz" wrap="square" lIns="90000" tIns="45000" rIns="90000" bIns="45000" anchor="t" compatLnSpc="0">
            <a:spAutoFit/>
          </a:bodyPr>
          <a:lstStyle/>
          <a:p>
            <a:pPr marL="0" marR="0" lvl="0" indent="0" algn="l" rtl="0" hangingPunct="1">
              <a:lnSpc>
                <a:spcPct val="100000"/>
              </a:lnSpc>
              <a:spcBef>
                <a:spcPts val="0"/>
              </a:spcBef>
              <a:spcAft>
                <a:spcPts val="0"/>
              </a:spcAft>
              <a:buNone/>
              <a:tabLst/>
            </a:pPr>
            <a:endParaRPr lang="en-US" sz="2600" b="0" i="0" u="none" strike="noStrike" kern="1200" spc="0">
              <a:ln>
                <a:noFill/>
              </a:ln>
              <a:solidFill>
                <a:srgbClr val="000000"/>
              </a:solidFill>
              <a:latin typeface="Arial" pitchFamily="18"/>
              <a:ea typeface="Calibri" pitchFamily="2"/>
              <a:cs typeface="Arial" pitchFamily="2"/>
            </a:endParaRPr>
          </a:p>
          <a:p>
            <a:pPr marL="0" marR="0" lvl="0" indent="0" algn="l" rtl="0" hangingPunct="1">
              <a:lnSpc>
                <a:spcPct val="100000"/>
              </a:lnSpc>
              <a:spcBef>
                <a:spcPts val="0"/>
              </a:spcBef>
              <a:spcAft>
                <a:spcPts val="0"/>
              </a:spcAft>
              <a:buNone/>
              <a:tabLst/>
            </a:pPr>
            <a:r>
              <a:rPr lang="en-US" sz="2600" b="0" i="0" u="none" strike="noStrike" kern="1200" spc="0">
                <a:ln>
                  <a:noFill/>
                </a:ln>
                <a:solidFill>
                  <a:srgbClr val="000000"/>
                </a:solidFill>
                <a:latin typeface="Arial" pitchFamily="18"/>
                <a:ea typeface="Calibri" pitchFamily="2"/>
                <a:cs typeface="Arial" pitchFamily="2"/>
              </a:rPr>
              <a:t>1. Carried out not according to the </a:t>
            </a:r>
            <a:r>
              <a:rPr lang="en-US" sz="2600" b="1" i="0" u="none" strike="noStrike" kern="1200" spc="0">
                <a:ln>
                  <a:noFill/>
                </a:ln>
                <a:solidFill>
                  <a:srgbClr val="C00000"/>
                </a:solidFill>
                <a:latin typeface="Arial" pitchFamily="18"/>
                <a:ea typeface="Calibri" pitchFamily="2"/>
                <a:cs typeface="Arial" pitchFamily="2"/>
              </a:rPr>
              <a:t>guidelines</a:t>
            </a:r>
            <a:r>
              <a:rPr lang="en-US" sz="2600" b="0" i="0" u="none" strike="noStrike" kern="1200" spc="0">
                <a:ln>
                  <a:noFill/>
                </a:ln>
                <a:solidFill>
                  <a:srgbClr val="000000"/>
                </a:solidFill>
                <a:latin typeface="Arial" pitchFamily="18"/>
                <a:ea typeface="Calibri" pitchFamily="2"/>
                <a:cs typeface="Arial" pitchFamily="2"/>
              </a:rPr>
              <a:t> (SPIRIT, CONSORT)</a:t>
            </a:r>
          </a:p>
          <a:p>
            <a:pPr marL="0" marR="0" lvl="0" indent="0" algn="l" rtl="0" hangingPunct="1">
              <a:lnSpc>
                <a:spcPct val="100000"/>
              </a:lnSpc>
              <a:spcBef>
                <a:spcPts val="0"/>
              </a:spcBef>
              <a:spcAft>
                <a:spcPts val="0"/>
              </a:spcAft>
              <a:buNone/>
              <a:tabLst/>
            </a:pPr>
            <a:r>
              <a:rPr lang="en-US" sz="2600" b="1" i="0" u="none" strike="noStrike" kern="1200" spc="0">
                <a:ln>
                  <a:noFill/>
                </a:ln>
                <a:solidFill>
                  <a:srgbClr val="C00000"/>
                </a:solidFill>
                <a:latin typeface="Arial" pitchFamily="18"/>
                <a:ea typeface="Calibri" pitchFamily="2"/>
                <a:cs typeface="Arial" pitchFamily="2"/>
              </a:rPr>
              <a:t>2. Protocol registration of the study </a:t>
            </a:r>
            <a:r>
              <a:rPr lang="en-US" sz="2600" b="0" i="0" u="none" strike="noStrike" kern="1200" spc="0">
                <a:ln>
                  <a:noFill/>
                </a:ln>
                <a:solidFill>
                  <a:srgbClr val="000000"/>
                </a:solidFill>
                <a:latin typeface="Arial" pitchFamily="18"/>
                <a:ea typeface="Calibri" pitchFamily="2"/>
                <a:cs typeface="Arial" pitchFamily="2"/>
              </a:rPr>
              <a:t>is missing, and/or not publishing the </a:t>
            </a:r>
            <a:r>
              <a:rPr lang="en-US" sz="2600" b="1" i="0" u="none" strike="noStrike" kern="1200" spc="0">
                <a:ln>
                  <a:noFill/>
                </a:ln>
                <a:solidFill>
                  <a:srgbClr val="C00000"/>
                </a:solidFill>
                <a:latin typeface="Arial" pitchFamily="18"/>
                <a:ea typeface="Calibri" pitchFamily="2"/>
                <a:cs typeface="Arial" pitchFamily="2"/>
              </a:rPr>
              <a:t>pre-study protocol</a:t>
            </a:r>
          </a:p>
          <a:p>
            <a:pPr marL="0" marR="0" lvl="0" indent="0" algn="l" rtl="0" hangingPunct="1">
              <a:lnSpc>
                <a:spcPct val="100000"/>
              </a:lnSpc>
              <a:spcBef>
                <a:spcPts val="0"/>
              </a:spcBef>
              <a:spcAft>
                <a:spcPts val="0"/>
              </a:spcAft>
              <a:buNone/>
              <a:tabLst/>
            </a:pPr>
            <a:endParaRPr lang="en-US" sz="2600" b="1" i="0" u="none" strike="noStrike" kern="1200" spc="0">
              <a:ln>
                <a:noFill/>
              </a:ln>
              <a:solidFill>
                <a:srgbClr val="C00000"/>
              </a:solidFill>
              <a:latin typeface="Arial" pitchFamily="18"/>
              <a:ea typeface="Calibri" pitchFamily="2"/>
              <a:cs typeface="Arial" pitchFamily="2"/>
            </a:endParaRPr>
          </a:p>
        </p:txBody>
      </p:sp>
      <p:pic>
        <p:nvPicPr>
          <p:cNvPr id="4" name="Picture 2"/>
          <p:cNvPicPr>
            <a:picLocks noChangeAspect="1"/>
          </p:cNvPicPr>
          <p:nvPr/>
        </p:nvPicPr>
        <p:blipFill>
          <a:blip r:embed="rId3">
            <a:lum/>
            <a:alphaModFix/>
          </a:blip>
          <a:srcRect/>
          <a:stretch>
            <a:fillRect/>
          </a:stretch>
        </p:blipFill>
        <p:spPr>
          <a:xfrm>
            <a:off x="1286280" y="1302120"/>
            <a:ext cx="2229480" cy="2229480"/>
          </a:xfrm>
          <a:prstGeom prst="rect">
            <a:avLst/>
          </a:prstGeom>
          <a:noFill/>
          <a:ln>
            <a:noFill/>
          </a:ln>
        </p:spPr>
      </p:pic>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19959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1"/>
          <p:cNvSpPr/>
          <p:nvPr/>
        </p:nvSpPr>
        <p:spPr>
          <a:xfrm>
            <a:off x="3289319" y="1645560"/>
            <a:ext cx="8264160" cy="109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2D050"/>
          </a:solidFill>
          <a:ln>
            <a:noFill/>
            <a:prstDash val="solid"/>
          </a:ln>
        </p:spPr>
        <p:txBody>
          <a:bodyPr vert="horz" wrap="none" lIns="90000" tIns="45000" rIns="90000" bIns="45000" anchor="t" anchorCtr="1" compatLnSpc="0">
            <a:spAutoFit/>
          </a:bodyPr>
          <a:lstStyle/>
          <a:p>
            <a:pPr marL="0" marR="0" lvl="0" indent="0" algn="ctr" rtl="0" hangingPunct="1">
              <a:lnSpc>
                <a:spcPct val="100000"/>
              </a:lnSpc>
              <a:spcBef>
                <a:spcPts val="0"/>
              </a:spcBef>
              <a:spcAft>
                <a:spcPts val="0"/>
              </a:spcAft>
              <a:buNone/>
              <a:tabLst/>
            </a:pPr>
            <a:r>
              <a:rPr lang="en-US" sz="6600" b="1" i="0" u="none" strike="noStrike" kern="1200" spc="0">
                <a:ln>
                  <a:noFill/>
                </a:ln>
                <a:solidFill>
                  <a:srgbClr val="FFFFFF"/>
                </a:solidFill>
                <a:latin typeface="Calibri" pitchFamily="18"/>
                <a:ea typeface="Microsoft YaHei" pitchFamily="2"/>
                <a:cs typeface="Arial" pitchFamily="2"/>
              </a:rPr>
              <a:t>'TAKE HOME MESSAGE'</a:t>
            </a:r>
          </a:p>
        </p:txBody>
      </p:sp>
      <p:sp>
        <p:nvSpPr>
          <p:cNvPr id="3" name="Téglalap 12"/>
          <p:cNvSpPr/>
          <p:nvPr/>
        </p:nvSpPr>
        <p:spPr>
          <a:xfrm>
            <a:off x="156600" y="3668400"/>
            <a:ext cx="11887200" cy="1263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2F0D9"/>
          </a:solidFill>
          <a:ln w="38160">
            <a:solidFill>
              <a:srgbClr val="60BA1A"/>
            </a:solidFill>
            <a:prstDash val="solid"/>
          </a:ln>
        </p:spPr>
        <p:txBody>
          <a:bodyPr vert="horz" wrap="square" lIns="90000" tIns="45000" rIns="90000" bIns="45000" anchor="t" compatLnSpc="0">
            <a:spAutoFit/>
          </a:bodyPr>
          <a:lstStyle/>
          <a:p>
            <a:pPr marL="457200" marR="0" lvl="1" indent="0" algn="just" rtl="0" hangingPunct="1">
              <a:lnSpc>
                <a:spcPct val="100000"/>
              </a:lnSpc>
              <a:spcBef>
                <a:spcPts val="0"/>
              </a:spcBef>
              <a:spcAft>
                <a:spcPts val="601"/>
              </a:spcAft>
              <a:buNone/>
              <a:tabLst/>
            </a:pPr>
            <a:r>
              <a:rPr lang="en-US" sz="2400" b="0" i="0" u="none" strike="noStrike" kern="1200" spc="0">
                <a:ln>
                  <a:noFill/>
                </a:ln>
                <a:solidFill>
                  <a:srgbClr val="000000"/>
                </a:solidFill>
                <a:latin typeface="Arial" pitchFamily="18"/>
                <a:ea typeface="Calibri" pitchFamily="2"/>
                <a:cs typeface="Arial" pitchFamily="2"/>
              </a:rPr>
              <a:t>1. Planning the study according to the </a:t>
            </a:r>
            <a:r>
              <a:rPr lang="en-US" sz="2400" b="1" i="0" u="none" strike="noStrike" kern="1200" spc="0">
                <a:ln>
                  <a:noFill/>
                </a:ln>
                <a:solidFill>
                  <a:srgbClr val="548235"/>
                </a:solidFill>
                <a:latin typeface="Arial" pitchFamily="18"/>
                <a:ea typeface="Calibri" pitchFamily="2"/>
                <a:cs typeface="Arial" pitchFamily="2"/>
              </a:rPr>
              <a:t>guidelines </a:t>
            </a:r>
            <a:r>
              <a:rPr lang="en-US" sz="2400" b="0" i="0" u="none" strike="noStrike" kern="1200" spc="0">
                <a:ln>
                  <a:noFill/>
                </a:ln>
                <a:solidFill>
                  <a:srgbClr val="000000"/>
                </a:solidFill>
                <a:latin typeface="Arial" pitchFamily="18"/>
                <a:ea typeface="Calibri" pitchFamily="2"/>
                <a:cs typeface="Arial" pitchFamily="2"/>
              </a:rPr>
              <a:t>– Equator Network</a:t>
            </a:r>
          </a:p>
          <a:p>
            <a:pPr marL="457200" marR="0" lvl="1" indent="0" algn="just" rtl="0" hangingPunct="1">
              <a:lnSpc>
                <a:spcPct val="100000"/>
              </a:lnSpc>
              <a:spcBef>
                <a:spcPts val="0"/>
              </a:spcBef>
              <a:spcAft>
                <a:spcPts val="601"/>
              </a:spcAft>
              <a:buNone/>
              <a:tabLst/>
            </a:pPr>
            <a:r>
              <a:rPr lang="en-US" sz="2400" b="1" i="0" u="none" strike="noStrike" kern="1200" spc="0">
                <a:ln>
                  <a:noFill/>
                </a:ln>
                <a:solidFill>
                  <a:srgbClr val="548235"/>
                </a:solidFill>
                <a:latin typeface="Arial" pitchFamily="18"/>
                <a:ea typeface="Calibri" pitchFamily="2"/>
                <a:cs typeface="Arial" pitchFamily="2"/>
              </a:rPr>
              <a:t>2. International registration and, publication of the pre-study protocol</a:t>
            </a:r>
          </a:p>
        </p:txBody>
      </p:sp>
      <p:pic>
        <p:nvPicPr>
          <p:cNvPr id="4" name="Picture 4"/>
          <p:cNvPicPr>
            <a:picLocks noChangeAspect="1"/>
          </p:cNvPicPr>
          <p:nvPr/>
        </p:nvPicPr>
        <p:blipFill>
          <a:blip r:embed="rId3">
            <a:lum/>
            <a:alphaModFix/>
          </a:blip>
          <a:srcRect/>
          <a:stretch>
            <a:fillRect/>
          </a:stretch>
        </p:blipFill>
        <p:spPr>
          <a:xfrm>
            <a:off x="920159" y="1111320"/>
            <a:ext cx="2163960" cy="2163960"/>
          </a:xfrm>
          <a:prstGeom prst="rect">
            <a:avLst/>
          </a:prstGeom>
          <a:noFill/>
          <a:ln>
            <a:noFill/>
          </a:ln>
        </p:spPr>
      </p:pic>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29378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092" y="4638617"/>
            <a:ext cx="2248915" cy="1382421"/>
          </a:xfrm>
          <a:prstGeom prst="rect">
            <a:avLst/>
          </a:prstGeom>
        </p:spPr>
      </p:pic>
      <p:sp>
        <p:nvSpPr>
          <p:cNvPr id="13" name="TextBox 12"/>
          <p:cNvSpPr txBox="1"/>
          <p:nvPr/>
        </p:nvSpPr>
        <p:spPr>
          <a:xfrm>
            <a:off x="1760508" y="2653419"/>
            <a:ext cx="6716903" cy="707886"/>
          </a:xfrm>
          <a:prstGeom prst="rect">
            <a:avLst/>
          </a:prstGeom>
          <a:noFill/>
        </p:spPr>
        <p:txBody>
          <a:bodyPr wrap="none" rtlCol="0">
            <a:spAutoFit/>
          </a:bodyPr>
          <a:lstStyle/>
          <a:p>
            <a:r>
              <a:rPr lang="hu-HU" sz="4000" dirty="0" smtClean="0">
                <a:solidFill>
                  <a:srgbClr val="15A9A6"/>
                </a:solidFill>
              </a:rPr>
              <a:t>Thank you </a:t>
            </a:r>
            <a:r>
              <a:rPr lang="hu-HU" sz="4000" dirty="0" err="1" smtClean="0">
                <a:solidFill>
                  <a:srgbClr val="15A9A6"/>
                </a:solidFill>
              </a:rPr>
              <a:t>for</a:t>
            </a:r>
            <a:r>
              <a:rPr lang="hu-HU" sz="4000" dirty="0" smtClean="0">
                <a:solidFill>
                  <a:srgbClr val="15A9A6"/>
                </a:solidFill>
              </a:rPr>
              <a:t> </a:t>
            </a:r>
            <a:r>
              <a:rPr lang="hu-HU" sz="4000" dirty="0" err="1" smtClean="0">
                <a:solidFill>
                  <a:srgbClr val="15A9A6"/>
                </a:solidFill>
              </a:rPr>
              <a:t>your</a:t>
            </a:r>
            <a:r>
              <a:rPr lang="hu-HU" sz="4000" dirty="0" smtClean="0">
                <a:solidFill>
                  <a:srgbClr val="15A9A6"/>
                </a:solidFill>
              </a:rPr>
              <a:t> attention!</a:t>
            </a:r>
            <a:endParaRPr lang="en-US" sz="4000" dirty="0">
              <a:solidFill>
                <a:srgbClr val="15A9A6"/>
              </a:solidFill>
            </a:endParaRPr>
          </a:p>
        </p:txBody>
      </p:sp>
      <p:sp>
        <p:nvSpPr>
          <p:cNvPr id="16" name="TextBox 15"/>
          <p:cNvSpPr txBox="1"/>
          <p:nvPr/>
        </p:nvSpPr>
        <p:spPr>
          <a:xfrm rot="3833399">
            <a:off x="2702" y="2468753"/>
            <a:ext cx="1669003" cy="369332"/>
          </a:xfrm>
          <a:prstGeom prst="rect">
            <a:avLst/>
          </a:prstGeom>
          <a:noFill/>
        </p:spPr>
        <p:txBody>
          <a:bodyPr wrap="square" rtlCol="0">
            <a:spAutoFit/>
          </a:bodyPr>
          <a:lstStyle/>
          <a:p>
            <a:r>
              <a:rPr lang="hu-HU" b="1" dirty="0">
                <a:solidFill>
                  <a:srgbClr val="FF0000"/>
                </a:solidFill>
              </a:rPr>
              <a:t>t</a:t>
            </a:r>
            <a:r>
              <a:rPr lang="hu-HU" b="1" dirty="0" smtClean="0">
                <a:solidFill>
                  <a:srgbClr val="FF0000"/>
                </a:solidFill>
              </a:rPr>
              <a:t>m-centre.org</a:t>
            </a:r>
            <a:endParaRPr lang="en-US" b="1" dirty="0">
              <a:solidFill>
                <a:srgbClr val="FF0000"/>
              </a:solidFill>
            </a:endParaRPr>
          </a:p>
        </p:txBody>
      </p:sp>
      <p:sp>
        <p:nvSpPr>
          <p:cNvPr id="12" name="Alcím 2"/>
          <p:cNvSpPr>
            <a:spLocks noGrp="1"/>
          </p:cNvSpPr>
          <p:nvPr>
            <p:ph type="subTitle" idx="1"/>
          </p:nvPr>
        </p:nvSpPr>
        <p:spPr>
          <a:xfrm>
            <a:off x="3358836" y="117694"/>
            <a:ext cx="6409854" cy="1224709"/>
          </a:xfrm>
        </p:spPr>
        <p:txBody>
          <a:bodyPr>
            <a:normAutofit/>
          </a:bodyPr>
          <a:lstStyle/>
          <a:p>
            <a:pPr marL="0" indent="0" algn="ctr">
              <a:lnSpc>
                <a:spcPct val="100000"/>
              </a:lnSpc>
              <a:spcBef>
                <a:spcPts val="0"/>
              </a:spcBef>
              <a:buNone/>
            </a:pPr>
            <a:r>
              <a:rPr lang="hu-HU" sz="3600" b="1" dirty="0">
                <a:solidFill>
                  <a:schemeClr val="bg1"/>
                </a:solidFill>
              </a:rPr>
              <a:t>TRANSLATIONAL MEDICINE</a:t>
            </a:r>
          </a:p>
          <a:p>
            <a:pPr marL="0" indent="0" algn="ctr">
              <a:lnSpc>
                <a:spcPct val="100000"/>
              </a:lnSpc>
              <a:spcBef>
                <a:spcPts val="0"/>
              </a:spcBef>
              <a:buNone/>
            </a:pPr>
            <a:r>
              <a:rPr lang="hu-HU" sz="3200" dirty="0" err="1">
                <a:solidFill>
                  <a:schemeClr val="bg1"/>
                </a:solidFill>
                <a:latin typeface="Freestyle Script" panose="030804020302050B0404" pitchFamily="66" charset="0"/>
              </a:rPr>
              <a:t>taking</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discoveries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for</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patients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327371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Aims</a:t>
            </a:r>
            <a:r>
              <a:rPr lang="hu-HU" sz="3600" b="1" dirty="0" smtClean="0"/>
              <a:t> of </a:t>
            </a:r>
            <a:r>
              <a:rPr lang="hu-HU" sz="3600" b="1" dirty="0" err="1" smtClean="0"/>
              <a:t>randomization</a:t>
            </a:r>
            <a:endParaRPr lang="hu-HU" sz="3600" b="1" dirty="0"/>
          </a:p>
        </p:txBody>
      </p:sp>
      <p:sp>
        <p:nvSpPr>
          <p:cNvPr id="2" name="Tartalom helye 1"/>
          <p:cNvSpPr>
            <a:spLocks noGrp="1"/>
          </p:cNvSpPr>
          <p:nvPr>
            <p:ph idx="1"/>
          </p:nvPr>
        </p:nvSpPr>
        <p:spPr/>
        <p:txBody>
          <a:bodyPr/>
          <a:lstStyle/>
          <a:p>
            <a:r>
              <a:rPr lang="hu-HU" dirty="0" err="1" smtClean="0"/>
              <a:t>Avoids</a:t>
            </a:r>
            <a:r>
              <a:rPr lang="hu-HU" dirty="0" smtClean="0"/>
              <a:t> </a:t>
            </a:r>
            <a:r>
              <a:rPr lang="hu-HU" dirty="0" err="1" smtClean="0"/>
              <a:t>selection</a:t>
            </a:r>
            <a:r>
              <a:rPr lang="hu-HU" dirty="0" smtClean="0"/>
              <a:t> </a:t>
            </a:r>
            <a:r>
              <a:rPr lang="hu-HU" dirty="0" err="1" smtClean="0"/>
              <a:t>bias</a:t>
            </a:r>
            <a:endParaRPr lang="hu-HU" dirty="0" smtClean="0"/>
          </a:p>
          <a:p>
            <a:pPr lvl="1"/>
            <a:r>
              <a:rPr lang="hu-HU" dirty="0" err="1" smtClean="0"/>
              <a:t>Prognostic</a:t>
            </a:r>
            <a:r>
              <a:rPr lang="hu-HU" dirty="0" smtClean="0"/>
              <a:t> </a:t>
            </a:r>
            <a:r>
              <a:rPr lang="hu-HU" dirty="0" err="1" smtClean="0"/>
              <a:t>factors</a:t>
            </a:r>
            <a:r>
              <a:rPr lang="hu-HU" dirty="0" smtClean="0"/>
              <a:t> </a:t>
            </a:r>
            <a:r>
              <a:rPr lang="hu-HU" dirty="0" err="1" smtClean="0"/>
              <a:t>related</a:t>
            </a:r>
            <a:r>
              <a:rPr lang="hu-HU" dirty="0" smtClean="0"/>
              <a:t> </a:t>
            </a:r>
            <a:r>
              <a:rPr lang="hu-HU" dirty="0" err="1" smtClean="0"/>
              <a:t>to</a:t>
            </a:r>
            <a:r>
              <a:rPr lang="hu-HU" dirty="0" smtClean="0"/>
              <a:t> </a:t>
            </a:r>
            <a:r>
              <a:rPr lang="hu-HU" dirty="0" err="1" smtClean="0"/>
              <a:t>treatment</a:t>
            </a:r>
            <a:r>
              <a:rPr lang="hu-HU" dirty="0" smtClean="0"/>
              <a:t> </a:t>
            </a:r>
            <a:r>
              <a:rPr lang="hu-HU" dirty="0" err="1" smtClean="0"/>
              <a:t>assignment</a:t>
            </a:r>
            <a:endParaRPr lang="hu-HU" dirty="0" smtClean="0"/>
          </a:p>
          <a:p>
            <a:pPr lvl="2"/>
            <a:r>
              <a:rPr lang="hu-HU" dirty="0" err="1" smtClean="0"/>
              <a:t>Confounding</a:t>
            </a:r>
            <a:r>
              <a:rPr lang="hu-HU" dirty="0" smtClean="0"/>
              <a:t> </a:t>
            </a:r>
            <a:r>
              <a:rPr lang="hu-HU" dirty="0" err="1" smtClean="0"/>
              <a:t>by</a:t>
            </a:r>
            <a:r>
              <a:rPr lang="hu-HU" dirty="0" smtClean="0"/>
              <a:t> </a:t>
            </a:r>
            <a:r>
              <a:rPr lang="hu-HU" dirty="0" err="1" smtClean="0"/>
              <a:t>indication</a:t>
            </a:r>
            <a:endParaRPr lang="hu-HU" dirty="0" smtClean="0"/>
          </a:p>
          <a:p>
            <a:pPr lvl="1"/>
            <a:r>
              <a:rPr lang="hu-HU" dirty="0" err="1" smtClean="0"/>
              <a:t>Can</a:t>
            </a:r>
            <a:r>
              <a:rPr lang="hu-HU" dirty="0" smtClean="0"/>
              <a:t> </a:t>
            </a:r>
            <a:r>
              <a:rPr lang="hu-HU" dirty="0" err="1" smtClean="0"/>
              <a:t>influence</a:t>
            </a:r>
            <a:r>
              <a:rPr lang="hu-HU" dirty="0" smtClean="0"/>
              <a:t> </a:t>
            </a:r>
            <a:r>
              <a:rPr lang="hu-HU" dirty="0" err="1" smtClean="0"/>
              <a:t>outcomes</a:t>
            </a:r>
            <a:r>
              <a:rPr lang="hu-HU" dirty="0" smtClean="0"/>
              <a:t> </a:t>
            </a:r>
            <a:r>
              <a:rPr lang="hu-HU" dirty="0" err="1" smtClean="0"/>
              <a:t>as</a:t>
            </a:r>
            <a:r>
              <a:rPr lang="hu-HU" dirty="0" smtClean="0"/>
              <a:t> </a:t>
            </a:r>
            <a:r>
              <a:rPr lang="hu-HU" dirty="0" err="1" smtClean="0"/>
              <a:t>strogly</a:t>
            </a:r>
            <a:r>
              <a:rPr lang="hu-HU" dirty="0" smtClean="0"/>
              <a:t> </a:t>
            </a:r>
            <a:r>
              <a:rPr lang="hu-HU" dirty="0" err="1" smtClean="0"/>
              <a:t>as</a:t>
            </a:r>
            <a:r>
              <a:rPr lang="hu-HU" dirty="0" smtClean="0"/>
              <a:t> </a:t>
            </a:r>
            <a:r>
              <a:rPr lang="hu-HU" dirty="0" err="1" smtClean="0"/>
              <a:t>or</a:t>
            </a:r>
            <a:r>
              <a:rPr lang="hu-HU" dirty="0" smtClean="0"/>
              <a:t> more </a:t>
            </a:r>
            <a:r>
              <a:rPr lang="hu-HU" dirty="0" err="1" smtClean="0"/>
              <a:t>strongly</a:t>
            </a:r>
            <a:r>
              <a:rPr lang="hu-HU" dirty="0" smtClean="0"/>
              <a:t> </a:t>
            </a:r>
            <a:r>
              <a:rPr lang="hu-HU" dirty="0" err="1" smtClean="0"/>
              <a:t>than</a:t>
            </a:r>
            <a:r>
              <a:rPr lang="hu-HU" dirty="0" smtClean="0"/>
              <a:t> </a:t>
            </a:r>
            <a:r>
              <a:rPr lang="hu-HU" dirty="0" err="1" smtClean="0"/>
              <a:t>treatments</a:t>
            </a:r>
            <a:endParaRPr lang="hu-HU" dirty="0" smtClean="0"/>
          </a:p>
          <a:p>
            <a:r>
              <a:rPr lang="hu-HU" dirty="0" err="1" smtClean="0"/>
              <a:t>Tends</a:t>
            </a:r>
            <a:r>
              <a:rPr lang="hu-HU" dirty="0" smtClean="0"/>
              <a:t> </a:t>
            </a:r>
            <a:r>
              <a:rPr lang="hu-HU" dirty="0" err="1" smtClean="0"/>
              <a:t>to</a:t>
            </a:r>
            <a:r>
              <a:rPr lang="hu-HU" dirty="0" smtClean="0"/>
              <a:t> </a:t>
            </a:r>
            <a:r>
              <a:rPr lang="hu-HU" dirty="0" err="1" smtClean="0"/>
              <a:t>produce</a:t>
            </a:r>
            <a:r>
              <a:rPr lang="hu-HU" dirty="0" smtClean="0"/>
              <a:t> </a:t>
            </a:r>
            <a:r>
              <a:rPr lang="hu-HU" dirty="0" err="1" smtClean="0"/>
              <a:t>comparable</a:t>
            </a:r>
            <a:r>
              <a:rPr lang="hu-HU" dirty="0" smtClean="0"/>
              <a:t> </a:t>
            </a:r>
            <a:r>
              <a:rPr lang="hu-HU" dirty="0" err="1" smtClean="0"/>
              <a:t>treatment</a:t>
            </a:r>
            <a:r>
              <a:rPr lang="hu-HU" dirty="0" smtClean="0"/>
              <a:t> </a:t>
            </a:r>
            <a:r>
              <a:rPr lang="hu-HU" dirty="0" err="1" smtClean="0"/>
              <a:t>groups</a:t>
            </a:r>
            <a:endParaRPr lang="hu-HU" dirty="0"/>
          </a:p>
          <a:p>
            <a:pPr lvl="1"/>
            <a:r>
              <a:rPr lang="hu-HU" dirty="0" err="1" smtClean="0"/>
              <a:t>Known</a:t>
            </a:r>
            <a:r>
              <a:rPr lang="hu-HU" dirty="0" smtClean="0"/>
              <a:t> and </a:t>
            </a:r>
            <a:r>
              <a:rPr lang="hu-HU" dirty="0" err="1" smtClean="0"/>
              <a:t>unknown</a:t>
            </a:r>
            <a:r>
              <a:rPr lang="hu-HU" dirty="0" smtClean="0"/>
              <a:t> </a:t>
            </a:r>
            <a:r>
              <a:rPr lang="hu-HU" dirty="0" err="1" smtClean="0"/>
              <a:t>confounders</a:t>
            </a:r>
            <a:endParaRPr lang="hu-HU" dirty="0"/>
          </a:p>
          <a:p>
            <a:r>
              <a:rPr lang="hu-HU" dirty="0" err="1" smtClean="0"/>
              <a:t>Assures</a:t>
            </a:r>
            <a:r>
              <a:rPr lang="hu-HU" dirty="0" smtClean="0"/>
              <a:t> </a:t>
            </a:r>
            <a:r>
              <a:rPr lang="hu-HU" dirty="0" err="1" smtClean="0"/>
              <a:t>statistical</a:t>
            </a:r>
            <a:r>
              <a:rPr lang="hu-HU" dirty="0" smtClean="0"/>
              <a:t> </a:t>
            </a:r>
            <a:r>
              <a:rPr lang="hu-HU" dirty="0" err="1" smtClean="0"/>
              <a:t>tests</a:t>
            </a:r>
            <a:r>
              <a:rPr lang="hu-HU" dirty="0" smtClean="0"/>
              <a:t> (</a:t>
            </a:r>
            <a:r>
              <a:rPr lang="hu-HU" dirty="0" err="1" smtClean="0"/>
              <a:t>e.g</a:t>
            </a:r>
            <a:r>
              <a:rPr lang="hu-HU" dirty="0" smtClean="0"/>
              <a:t>. t-test, </a:t>
            </a:r>
            <a:r>
              <a:rPr lang="hu-HU" dirty="0" err="1" smtClean="0"/>
              <a:t>chi-square</a:t>
            </a:r>
            <a:r>
              <a:rPr lang="hu-HU" dirty="0" smtClean="0"/>
              <a:t>) </a:t>
            </a:r>
            <a:r>
              <a:rPr lang="hu-HU" dirty="0" err="1" smtClean="0"/>
              <a:t>will</a:t>
            </a:r>
            <a:r>
              <a:rPr lang="hu-HU" dirty="0" smtClean="0"/>
              <a:t> </a:t>
            </a:r>
            <a:r>
              <a:rPr lang="hu-HU" dirty="0" err="1" smtClean="0"/>
              <a:t>have</a:t>
            </a:r>
            <a:r>
              <a:rPr lang="hu-HU" dirty="0" smtClean="0"/>
              <a:t> </a:t>
            </a:r>
            <a:r>
              <a:rPr lang="hu-HU" dirty="0" err="1" smtClean="0"/>
              <a:t>statistical</a:t>
            </a:r>
            <a:r>
              <a:rPr lang="hu-HU" dirty="0" smtClean="0"/>
              <a:t> </a:t>
            </a:r>
            <a:r>
              <a:rPr lang="hu-HU" dirty="0" err="1" smtClean="0"/>
              <a:t>valid</a:t>
            </a:r>
            <a:r>
              <a:rPr lang="hu-HU" dirty="0" smtClean="0"/>
              <a:t> </a:t>
            </a:r>
            <a:r>
              <a:rPr lang="hu-HU" dirty="0" err="1" smtClean="0"/>
              <a:t>significance</a:t>
            </a:r>
            <a:r>
              <a:rPr lang="hu-HU" dirty="0" smtClean="0"/>
              <a:t> </a:t>
            </a:r>
            <a:r>
              <a:rPr lang="hu-HU" dirty="0" err="1" smtClean="0"/>
              <a:t>levels</a:t>
            </a:r>
            <a:r>
              <a:rPr lang="hu-HU" dirty="0" smtClean="0"/>
              <a:t> (</a:t>
            </a:r>
            <a:r>
              <a:rPr lang="hu-HU" dirty="0" err="1" smtClean="0"/>
              <a:t>e.g</a:t>
            </a:r>
            <a:r>
              <a:rPr lang="hu-HU" dirty="0" smtClean="0"/>
              <a:t>. p = 0.03)</a:t>
            </a:r>
          </a:p>
          <a:p>
            <a:r>
              <a:rPr lang="hu-HU" dirty="0" err="1" smtClean="0"/>
              <a:t>Defined</a:t>
            </a:r>
            <a:r>
              <a:rPr lang="hu-HU" dirty="0" smtClean="0"/>
              <a:t> </a:t>
            </a:r>
            <a:r>
              <a:rPr lang="hu-HU" dirty="0" err="1" smtClean="0"/>
              <a:t>time</a:t>
            </a:r>
            <a:r>
              <a:rPr lang="hu-HU" dirty="0" smtClean="0"/>
              <a:t> </a:t>
            </a:r>
            <a:r>
              <a:rPr lang="hu-HU" dirty="0" err="1" smtClean="0"/>
              <a:t>point</a:t>
            </a:r>
            <a:r>
              <a:rPr lang="hu-HU" dirty="0" smtClean="0"/>
              <a:t> </a:t>
            </a:r>
            <a:r>
              <a:rPr lang="hu-HU" dirty="0" err="1" smtClean="0"/>
              <a:t>for</a:t>
            </a:r>
            <a:r>
              <a:rPr lang="hu-HU" dirty="0" smtClean="0"/>
              <a:t> </a:t>
            </a:r>
            <a:r>
              <a:rPr lang="hu-HU" dirty="0" err="1" smtClean="0"/>
              <a:t>trial</a:t>
            </a:r>
            <a:r>
              <a:rPr lang="hu-HU" dirty="0" smtClean="0"/>
              <a:t> </a:t>
            </a:r>
            <a:r>
              <a:rPr lang="hu-HU" dirty="0" err="1" smtClean="0"/>
              <a:t>entry</a:t>
            </a:r>
            <a:endParaRPr lang="hu-HU" dirty="0"/>
          </a:p>
        </p:txBody>
      </p:sp>
    </p:spTree>
    <p:extLst>
      <p:ext uri="{BB962C8B-B14F-4D97-AF65-F5344CB8AC3E}">
        <p14:creationId xmlns:p14="http://schemas.microsoft.com/office/powerpoint/2010/main" val="304245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 </a:t>
            </a:r>
            <a:r>
              <a:rPr kumimoji="0" lang="hu-HU" altLang="hu-HU" sz="800" b="0" i="0" u="sng" strike="noStrike" cap="none" normalizeH="0" baseline="0" dirty="0" smtClean="0">
                <a:ln>
                  <a:noFill/>
                </a:ln>
                <a:solidFill>
                  <a:srgbClr val="333333"/>
                </a:solidFill>
                <a:effectLst/>
                <a:latin typeface="Arial" panose="020B0604020202020204" pitchFamily="34" charset="0"/>
                <a:cs typeface="Arial" panose="020B0604020202020204" pitchFamily="34" charset="0"/>
                <a:hlinkClick r:id="rId4"/>
              </a:rPr>
              <a:t>10.1016/S0140-6736(02)07283-5</a:t>
            </a:r>
            <a:endPar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2" descr="KÃ©ptalÃ¡lat a kÃ¶vetkezÅre: âphase 2 study design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Tartalom helye 1"/>
          <p:cNvSpPr txBox="1">
            <a:spLocks/>
          </p:cNvSpPr>
          <p:nvPr/>
        </p:nvSpPr>
        <p:spPr>
          <a:xfrm>
            <a:off x="1058777" y="1715171"/>
            <a:ext cx="10301950" cy="78788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b="1" dirty="0" err="1" smtClean="0">
                <a:solidFill>
                  <a:srgbClr val="15A9A6"/>
                </a:solidFill>
              </a:rPr>
              <a:t>Hypothesis</a:t>
            </a:r>
            <a:r>
              <a:rPr lang="hu-HU" b="1" dirty="0" smtClean="0">
                <a:solidFill>
                  <a:srgbClr val="15A9A6"/>
                </a:solidFill>
              </a:rPr>
              <a:t>: </a:t>
            </a:r>
            <a:r>
              <a:rPr lang="hu-HU" b="1" dirty="0" err="1" smtClean="0">
                <a:solidFill>
                  <a:srgbClr val="15A9A6"/>
                </a:solidFill>
              </a:rPr>
              <a:t>aspirin</a:t>
            </a:r>
            <a:r>
              <a:rPr lang="hu-HU" b="1" dirty="0" smtClean="0">
                <a:solidFill>
                  <a:srgbClr val="15A9A6"/>
                </a:solidFill>
              </a:rPr>
              <a:t> </a:t>
            </a:r>
            <a:r>
              <a:rPr lang="hu-HU" b="1" dirty="0" err="1" smtClean="0">
                <a:solidFill>
                  <a:srgbClr val="15A9A6"/>
                </a:solidFill>
              </a:rPr>
              <a:t>reuduces</a:t>
            </a:r>
            <a:r>
              <a:rPr lang="hu-HU" b="1" dirty="0" smtClean="0">
                <a:solidFill>
                  <a:srgbClr val="15A9A6"/>
                </a:solidFill>
              </a:rPr>
              <a:t> CV </a:t>
            </a:r>
            <a:r>
              <a:rPr lang="hu-HU" b="1" dirty="0" err="1" smtClean="0">
                <a:solidFill>
                  <a:srgbClr val="15A9A6"/>
                </a:solidFill>
              </a:rPr>
              <a:t>deaths</a:t>
            </a:r>
            <a:r>
              <a:rPr lang="hu-HU" b="1" dirty="0" smtClean="0">
                <a:solidFill>
                  <a:srgbClr val="15A9A6"/>
                </a:solidFill>
              </a:rPr>
              <a:t> </a:t>
            </a:r>
            <a:r>
              <a:rPr lang="hu-HU" b="1" dirty="0" err="1" smtClean="0">
                <a:solidFill>
                  <a:srgbClr val="15A9A6"/>
                </a:solidFill>
              </a:rPr>
              <a:t>in</a:t>
            </a:r>
            <a:r>
              <a:rPr lang="hu-HU" b="1" dirty="0" smtClean="0">
                <a:solidFill>
                  <a:srgbClr val="15A9A6"/>
                </a:solidFill>
              </a:rPr>
              <a:t> </a:t>
            </a:r>
            <a:r>
              <a:rPr lang="hu-HU" b="1" dirty="0" err="1" smtClean="0">
                <a:solidFill>
                  <a:srgbClr val="15A9A6"/>
                </a:solidFill>
              </a:rPr>
              <a:t>the</a:t>
            </a:r>
            <a:r>
              <a:rPr lang="hu-HU" b="1" dirty="0" smtClean="0">
                <a:solidFill>
                  <a:srgbClr val="15A9A6"/>
                </a:solidFill>
              </a:rPr>
              <a:t> </a:t>
            </a:r>
            <a:r>
              <a:rPr lang="hu-HU" b="1" dirty="0" err="1" smtClean="0">
                <a:solidFill>
                  <a:srgbClr val="15A9A6"/>
                </a:solidFill>
              </a:rPr>
              <a:t>elderly</a:t>
            </a:r>
            <a:endParaRPr lang="hu-HU" b="1" dirty="0" smtClean="0">
              <a:solidFill>
                <a:srgbClr val="15A9A6"/>
              </a:solidFill>
            </a:endParaRPr>
          </a:p>
        </p:txBody>
      </p:sp>
      <p:graphicFrame>
        <p:nvGraphicFramePr>
          <p:cNvPr id="3" name="Táblázat 2"/>
          <p:cNvGraphicFramePr>
            <a:graphicFrameLocks noGrp="1"/>
          </p:cNvGraphicFramePr>
          <p:nvPr>
            <p:extLst/>
          </p:nvPr>
        </p:nvGraphicFramePr>
        <p:xfrm>
          <a:off x="1356623" y="2835337"/>
          <a:ext cx="9478754" cy="2286712"/>
        </p:xfrm>
        <a:graphic>
          <a:graphicData uri="http://schemas.openxmlformats.org/drawingml/2006/table">
            <a:tbl>
              <a:tblPr firstRow="1" bandRow="1">
                <a:tableStyleId>{5C22544A-7EE6-4342-B048-85BDC9FD1C3A}</a:tableStyleId>
              </a:tblPr>
              <a:tblGrid>
                <a:gridCol w="2447637">
                  <a:extLst>
                    <a:ext uri="{9D8B030D-6E8A-4147-A177-3AD203B41FA5}">
                      <a16:colId xmlns:a16="http://schemas.microsoft.com/office/drawing/2014/main" xmlns="" val="20000"/>
                    </a:ext>
                  </a:extLst>
                </a:gridCol>
                <a:gridCol w="1948873">
                  <a:extLst>
                    <a:ext uri="{9D8B030D-6E8A-4147-A177-3AD203B41FA5}">
                      <a16:colId xmlns:a16="http://schemas.microsoft.com/office/drawing/2014/main" xmlns="" val="20001"/>
                    </a:ext>
                  </a:extLst>
                </a:gridCol>
                <a:gridCol w="2329180">
                  <a:extLst>
                    <a:ext uri="{9D8B030D-6E8A-4147-A177-3AD203B41FA5}">
                      <a16:colId xmlns:a16="http://schemas.microsoft.com/office/drawing/2014/main" xmlns="" val="20002"/>
                    </a:ext>
                  </a:extLst>
                </a:gridCol>
                <a:gridCol w="2753064">
                  <a:extLst>
                    <a:ext uri="{9D8B030D-6E8A-4147-A177-3AD203B41FA5}">
                      <a16:colId xmlns:a16="http://schemas.microsoft.com/office/drawing/2014/main" xmlns="" val="20003"/>
                    </a:ext>
                  </a:extLst>
                </a:gridCol>
              </a:tblGrid>
              <a:tr h="344558">
                <a:tc>
                  <a:txBody>
                    <a:bodyPr/>
                    <a:lstStyle/>
                    <a:p>
                      <a:endParaRPr lang="hu-HU" dirty="0"/>
                    </a:p>
                  </a:txBody>
                  <a:tcPr/>
                </a:tc>
                <a:tc>
                  <a:txBody>
                    <a:bodyPr/>
                    <a:lstStyle/>
                    <a:p>
                      <a:r>
                        <a:rPr lang="hu-HU" dirty="0" err="1" smtClean="0"/>
                        <a:t>Aspirin</a:t>
                      </a:r>
                      <a:endParaRPr lang="hu-HU" dirty="0"/>
                    </a:p>
                  </a:txBody>
                  <a:tcPr/>
                </a:tc>
                <a:tc>
                  <a:txBody>
                    <a:bodyPr/>
                    <a:lstStyle/>
                    <a:p>
                      <a:r>
                        <a:rPr lang="hu-HU" dirty="0" smtClean="0"/>
                        <a:t>No </a:t>
                      </a:r>
                      <a:r>
                        <a:rPr lang="hu-HU" dirty="0" err="1" smtClean="0"/>
                        <a:t>aspirin</a:t>
                      </a:r>
                      <a:endParaRPr lang="hu-HU" dirty="0"/>
                    </a:p>
                  </a:txBody>
                  <a:tcPr/>
                </a:tc>
                <a:tc>
                  <a:txBody>
                    <a:bodyPr/>
                    <a:lstStyle/>
                    <a:p>
                      <a:endParaRPr lang="hu-HU" dirty="0"/>
                    </a:p>
                  </a:txBody>
                  <a:tcPr/>
                </a:tc>
                <a:extLst>
                  <a:ext uri="{0D108BD9-81ED-4DB2-BD59-A6C34878D82A}">
                    <a16:rowId xmlns:a16="http://schemas.microsoft.com/office/drawing/2014/main" xmlns="" val="10000"/>
                  </a:ext>
                </a:extLst>
              </a:tr>
              <a:tr h="344558">
                <a:tc>
                  <a:txBody>
                    <a:bodyPr/>
                    <a:lstStyle/>
                    <a:p>
                      <a:r>
                        <a:rPr lang="hu-HU" dirty="0" smtClean="0"/>
                        <a:t>Male:</a:t>
                      </a:r>
                      <a:r>
                        <a:rPr lang="hu-HU" dirty="0" err="1" smtClean="0"/>
                        <a:t>female</a:t>
                      </a:r>
                      <a:r>
                        <a:rPr lang="hu-HU" dirty="0" smtClean="0"/>
                        <a:t> ratio</a:t>
                      </a:r>
                      <a:endParaRPr lang="hu-HU" dirty="0"/>
                    </a:p>
                  </a:txBody>
                  <a:tcPr/>
                </a:tc>
                <a:tc>
                  <a:txBody>
                    <a:bodyPr/>
                    <a:lstStyle/>
                    <a:p>
                      <a:r>
                        <a:rPr lang="hu-HU" dirty="0" smtClean="0"/>
                        <a:t>1:1.01</a:t>
                      </a:r>
                      <a:endParaRPr lang="hu-HU" dirty="0"/>
                    </a:p>
                  </a:txBody>
                  <a:tcPr/>
                </a:tc>
                <a:tc>
                  <a:txBody>
                    <a:bodyPr/>
                    <a:lstStyle/>
                    <a:p>
                      <a:r>
                        <a:rPr lang="hu-HU" dirty="0" smtClean="0"/>
                        <a:t>1:1.04</a:t>
                      </a:r>
                      <a:endParaRPr lang="hu-HU" dirty="0"/>
                    </a:p>
                  </a:txBody>
                  <a:tcPr/>
                </a:tc>
                <a:tc>
                  <a:txBody>
                    <a:bodyPr/>
                    <a:lstStyle/>
                    <a:p>
                      <a:r>
                        <a:rPr lang="hu-HU" dirty="0" smtClean="0"/>
                        <a:t>P=NS</a:t>
                      </a:r>
                      <a:endParaRPr lang="hu-HU" dirty="0"/>
                    </a:p>
                  </a:txBody>
                  <a:tcPr/>
                </a:tc>
                <a:extLst>
                  <a:ext uri="{0D108BD9-81ED-4DB2-BD59-A6C34878D82A}">
                    <a16:rowId xmlns:a16="http://schemas.microsoft.com/office/drawing/2014/main" xmlns="" val="10001"/>
                  </a:ext>
                </a:extLst>
              </a:tr>
              <a:tr h="344558">
                <a:tc>
                  <a:txBody>
                    <a:bodyPr/>
                    <a:lstStyle/>
                    <a:p>
                      <a:r>
                        <a:rPr lang="hu-HU" dirty="0" err="1" smtClean="0"/>
                        <a:t>Age</a:t>
                      </a:r>
                      <a:r>
                        <a:rPr lang="hu-HU" baseline="0" dirty="0" smtClean="0"/>
                        <a:t> (</a:t>
                      </a:r>
                      <a:r>
                        <a:rPr lang="hu-HU" baseline="0" dirty="0" err="1" smtClean="0"/>
                        <a:t>mean</a:t>
                      </a:r>
                      <a:r>
                        <a:rPr lang="hu-HU" dirty="0" smtClean="0"/>
                        <a:t>±</a:t>
                      </a:r>
                      <a:r>
                        <a:rPr lang="hu-HU" baseline="0" dirty="0" smtClean="0"/>
                        <a:t>SD)</a:t>
                      </a:r>
                      <a:endParaRPr lang="hu-HU" dirty="0"/>
                    </a:p>
                  </a:txBody>
                  <a:tcPr/>
                </a:tc>
                <a:tc>
                  <a:txBody>
                    <a:bodyPr/>
                    <a:lstStyle/>
                    <a:p>
                      <a:r>
                        <a:rPr lang="hu-HU" dirty="0" smtClean="0"/>
                        <a:t>71±</a:t>
                      </a:r>
                      <a:r>
                        <a:rPr lang="hu-HU" baseline="0" dirty="0" smtClean="0"/>
                        <a:t>10 y</a:t>
                      </a:r>
                      <a:endParaRPr lang="hu-HU" dirty="0"/>
                    </a:p>
                  </a:txBody>
                  <a:tcPr/>
                </a:tc>
                <a:tc>
                  <a:txBody>
                    <a:bodyPr/>
                    <a:lstStyle/>
                    <a:p>
                      <a:r>
                        <a:rPr lang="hu-HU" dirty="0" smtClean="0"/>
                        <a:t>64±9 y</a:t>
                      </a:r>
                      <a:endParaRPr lang="hu-HU" dirty="0"/>
                    </a:p>
                  </a:txBody>
                  <a:tcPr/>
                </a:tc>
                <a:tc>
                  <a:txBody>
                    <a:bodyPr/>
                    <a:lstStyle/>
                    <a:p>
                      <a:r>
                        <a:rPr lang="hu-HU" dirty="0" smtClean="0"/>
                        <a:t>P&lt;0.001</a:t>
                      </a:r>
                      <a:endParaRPr lang="hu-HU" dirty="0"/>
                    </a:p>
                  </a:txBody>
                  <a:tcPr/>
                </a:tc>
                <a:extLst>
                  <a:ext uri="{0D108BD9-81ED-4DB2-BD59-A6C34878D82A}">
                    <a16:rowId xmlns:a16="http://schemas.microsoft.com/office/drawing/2014/main" xmlns="" val="10002"/>
                  </a:ext>
                </a:extLst>
              </a:tr>
              <a:tr h="594716">
                <a:tc>
                  <a:txBody>
                    <a:bodyPr/>
                    <a:lstStyle/>
                    <a:p>
                      <a:r>
                        <a:rPr lang="hu-HU" dirty="0" smtClean="0">
                          <a:solidFill>
                            <a:srgbClr val="FF0000"/>
                          </a:solidFill>
                        </a:rPr>
                        <a:t>10-y</a:t>
                      </a:r>
                      <a:r>
                        <a:rPr lang="hu-HU" baseline="0" dirty="0" smtClean="0">
                          <a:solidFill>
                            <a:srgbClr val="FF0000"/>
                          </a:solidFill>
                        </a:rPr>
                        <a:t> </a:t>
                      </a:r>
                      <a:r>
                        <a:rPr lang="hu-HU" dirty="0" smtClean="0">
                          <a:solidFill>
                            <a:srgbClr val="FF0000"/>
                          </a:solidFill>
                        </a:rPr>
                        <a:t>CV</a:t>
                      </a:r>
                      <a:r>
                        <a:rPr lang="hu-HU" baseline="0" dirty="0" smtClean="0">
                          <a:solidFill>
                            <a:srgbClr val="FF0000"/>
                          </a:solidFill>
                        </a:rPr>
                        <a:t> </a:t>
                      </a:r>
                      <a:r>
                        <a:rPr lang="hu-HU" baseline="0" dirty="0" err="1" smtClean="0">
                          <a:solidFill>
                            <a:srgbClr val="FF0000"/>
                          </a:solidFill>
                        </a:rPr>
                        <a:t>death</a:t>
                      </a:r>
                      <a:endParaRPr lang="hu-HU" dirty="0">
                        <a:solidFill>
                          <a:srgbClr val="FF0000"/>
                        </a:solidFill>
                      </a:endParaRPr>
                    </a:p>
                  </a:txBody>
                  <a:tcPr/>
                </a:tc>
                <a:tc>
                  <a:txBody>
                    <a:bodyPr/>
                    <a:lstStyle/>
                    <a:p>
                      <a:r>
                        <a:rPr lang="hu-HU" dirty="0" smtClean="0">
                          <a:solidFill>
                            <a:srgbClr val="FF0000"/>
                          </a:solidFill>
                        </a:rPr>
                        <a:t>12%</a:t>
                      </a:r>
                      <a:endParaRPr lang="hu-HU" dirty="0">
                        <a:solidFill>
                          <a:srgbClr val="FF0000"/>
                        </a:solidFill>
                      </a:endParaRPr>
                    </a:p>
                  </a:txBody>
                  <a:tcPr/>
                </a:tc>
                <a:tc>
                  <a:txBody>
                    <a:bodyPr/>
                    <a:lstStyle/>
                    <a:p>
                      <a:r>
                        <a:rPr lang="hu-HU" dirty="0" smtClean="0">
                          <a:solidFill>
                            <a:srgbClr val="FF0000"/>
                          </a:solidFill>
                        </a:rPr>
                        <a:t>4%</a:t>
                      </a:r>
                      <a:endParaRPr lang="hu-HU" dirty="0">
                        <a:solidFill>
                          <a:srgbClr val="FF0000"/>
                        </a:solidFill>
                      </a:endParaRPr>
                    </a:p>
                  </a:txBody>
                  <a:tcPr/>
                </a:tc>
                <a:tc>
                  <a:txBody>
                    <a:bodyPr/>
                    <a:lstStyle/>
                    <a:p>
                      <a:r>
                        <a:rPr lang="hu-HU" dirty="0" smtClean="0">
                          <a:solidFill>
                            <a:srgbClr val="FF0000"/>
                          </a:solidFill>
                        </a:rPr>
                        <a:t>P&lt;0.001</a:t>
                      </a:r>
                      <a:endParaRPr lang="hu-HU" dirty="0">
                        <a:solidFill>
                          <a:srgbClr val="FF0000"/>
                        </a:solidFill>
                      </a:endParaRPr>
                    </a:p>
                  </a:txBody>
                  <a:tcPr/>
                </a:tc>
                <a:extLst>
                  <a:ext uri="{0D108BD9-81ED-4DB2-BD59-A6C34878D82A}">
                    <a16:rowId xmlns:a16="http://schemas.microsoft.com/office/drawing/2014/main" xmlns="" val="10003"/>
                  </a:ext>
                </a:extLst>
              </a:tr>
              <a:tr h="594716">
                <a:tc>
                  <a:txBody>
                    <a:bodyPr/>
                    <a:lstStyle/>
                    <a:p>
                      <a:r>
                        <a:rPr lang="hu-HU" dirty="0" smtClean="0">
                          <a:solidFill>
                            <a:schemeClr val="tx1"/>
                          </a:solidFill>
                        </a:rPr>
                        <a:t>10-y </a:t>
                      </a:r>
                      <a:r>
                        <a:rPr lang="hu-HU" dirty="0" err="1" smtClean="0">
                          <a:solidFill>
                            <a:schemeClr val="tx1"/>
                          </a:solidFill>
                        </a:rPr>
                        <a:t>bleeding</a:t>
                      </a:r>
                      <a:endParaRPr lang="hu-HU" dirty="0">
                        <a:solidFill>
                          <a:schemeClr val="tx1"/>
                        </a:solidFill>
                      </a:endParaRPr>
                    </a:p>
                  </a:txBody>
                  <a:tcPr/>
                </a:tc>
                <a:tc>
                  <a:txBody>
                    <a:bodyPr/>
                    <a:lstStyle/>
                    <a:p>
                      <a:r>
                        <a:rPr lang="hu-HU" dirty="0" smtClean="0">
                          <a:solidFill>
                            <a:schemeClr val="tx1"/>
                          </a:solidFill>
                        </a:rPr>
                        <a:t>16%</a:t>
                      </a:r>
                      <a:endParaRPr lang="hu-HU" dirty="0">
                        <a:solidFill>
                          <a:schemeClr val="tx1"/>
                        </a:solidFill>
                      </a:endParaRPr>
                    </a:p>
                  </a:txBody>
                  <a:tcPr/>
                </a:tc>
                <a:tc>
                  <a:txBody>
                    <a:bodyPr/>
                    <a:lstStyle/>
                    <a:p>
                      <a:r>
                        <a:rPr lang="hu-HU" dirty="0" smtClean="0">
                          <a:solidFill>
                            <a:schemeClr val="tx1"/>
                          </a:solidFill>
                        </a:rPr>
                        <a:t>11%</a:t>
                      </a:r>
                      <a:endParaRPr lang="hu-HU" dirty="0">
                        <a:solidFill>
                          <a:schemeClr val="tx1"/>
                        </a:solidFill>
                      </a:endParaRPr>
                    </a:p>
                  </a:txBody>
                  <a:tcPr/>
                </a:tc>
                <a:tc>
                  <a:txBody>
                    <a:bodyPr/>
                    <a:lstStyle/>
                    <a:p>
                      <a:r>
                        <a:rPr lang="hu-HU" dirty="0" smtClean="0">
                          <a:solidFill>
                            <a:schemeClr val="tx1"/>
                          </a:solidFill>
                        </a:rPr>
                        <a:t>P&lt;0.001</a:t>
                      </a:r>
                      <a:endParaRPr lang="hu-HU" dirty="0">
                        <a:solidFill>
                          <a:schemeClr val="tx1"/>
                        </a:solidFill>
                      </a:endParaRPr>
                    </a:p>
                  </a:txBody>
                  <a:tcPr/>
                </a:tc>
                <a:extLst>
                  <a:ext uri="{0D108BD9-81ED-4DB2-BD59-A6C34878D82A}">
                    <a16:rowId xmlns:a16="http://schemas.microsoft.com/office/drawing/2014/main" xmlns="" val="10004"/>
                  </a:ext>
                </a:extLst>
              </a:tr>
            </a:tbl>
          </a:graphicData>
        </a:graphic>
      </p:graphicFrame>
      <p:sp>
        <p:nvSpPr>
          <p:cNvPr id="11" name="Szövegdoboz 10"/>
          <p:cNvSpPr txBox="1"/>
          <p:nvPr/>
        </p:nvSpPr>
        <p:spPr>
          <a:xfrm>
            <a:off x="1356623" y="2376869"/>
            <a:ext cx="7494359" cy="461665"/>
          </a:xfrm>
          <a:prstGeom prst="rect">
            <a:avLst/>
          </a:prstGeom>
          <a:noFill/>
        </p:spPr>
        <p:txBody>
          <a:bodyPr wrap="none" rtlCol="0">
            <a:spAutoFit/>
          </a:bodyPr>
          <a:lstStyle/>
          <a:p>
            <a:r>
              <a:rPr lang="hu-HU" sz="2400" dirty="0" smtClean="0"/>
              <a:t>Design: </a:t>
            </a:r>
            <a:r>
              <a:rPr lang="hu-HU" sz="2400" dirty="0" err="1" smtClean="0"/>
              <a:t>two-arm</a:t>
            </a:r>
            <a:r>
              <a:rPr lang="hu-HU" sz="2400" dirty="0" smtClean="0"/>
              <a:t> </a:t>
            </a:r>
            <a:r>
              <a:rPr lang="hu-HU" sz="2400" dirty="0" err="1" smtClean="0"/>
              <a:t>prospective</a:t>
            </a:r>
            <a:r>
              <a:rPr lang="hu-HU" sz="2400" dirty="0" smtClean="0"/>
              <a:t> </a:t>
            </a:r>
            <a:r>
              <a:rPr lang="hu-HU" sz="2400" dirty="0" err="1" smtClean="0"/>
              <a:t>study</a:t>
            </a:r>
            <a:r>
              <a:rPr lang="hu-HU" sz="2400" dirty="0" smtClean="0"/>
              <a:t> (500-500 </a:t>
            </a:r>
            <a:r>
              <a:rPr lang="hu-HU" sz="2400" dirty="0" err="1" smtClean="0"/>
              <a:t>patients</a:t>
            </a:r>
            <a:r>
              <a:rPr lang="hu-HU" sz="2400" dirty="0" smtClean="0"/>
              <a:t>)</a:t>
            </a:r>
            <a:endParaRPr lang="hu-HU" sz="2400" dirty="0"/>
          </a:p>
        </p:txBody>
      </p:sp>
      <p:sp>
        <p:nvSpPr>
          <p:cNvPr id="12" name="Szövegdoboz 11">
            <a:extLst>
              <a:ext uri="{FF2B5EF4-FFF2-40B4-BE49-F238E27FC236}">
                <a16:creationId xmlns:a16="http://schemas.microsoft.com/office/drawing/2014/main" xmlns="" id="{E85A9F10-096F-4D1D-BB05-FB1D483B1749}"/>
              </a:ext>
            </a:extLst>
          </p:cNvPr>
          <p:cNvSpPr txBox="1"/>
          <p:nvPr/>
        </p:nvSpPr>
        <p:spPr>
          <a:xfrm>
            <a:off x="2960253" y="5368771"/>
            <a:ext cx="5661891" cy="830997"/>
          </a:xfrm>
          <a:prstGeom prst="rect">
            <a:avLst/>
          </a:prstGeom>
          <a:solidFill>
            <a:schemeClr val="accent2"/>
          </a:solidFill>
          <a:ln>
            <a:noFill/>
          </a:ln>
          <a:effectLst>
            <a:glow rad="228600">
              <a:schemeClr val="accent3">
                <a:lumMod val="60000"/>
                <a:lumOff val="40000"/>
                <a:alpha val="40000"/>
              </a:schemeClr>
            </a:glow>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prstClr val="white"/>
                </a:solidFill>
                <a:latin typeface="Arial" panose="020B0604020202020204" pitchFamily="34" charset="0"/>
                <a:cs typeface="Arial" panose="020B0604020202020204" pitchFamily="34" charset="0"/>
              </a:rPr>
              <a:t>The </a:t>
            </a:r>
            <a:r>
              <a:rPr lang="hu-HU" sz="2400" b="1" dirty="0" err="1" smtClean="0">
                <a:solidFill>
                  <a:prstClr val="white"/>
                </a:solidFill>
                <a:latin typeface="Arial" panose="020B0604020202020204" pitchFamily="34" charset="0"/>
                <a:cs typeface="Arial" panose="020B0604020202020204" pitchFamily="34" charset="0"/>
              </a:rPr>
              <a:t>hypothesis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should</a:t>
            </a:r>
            <a:r>
              <a:rPr lang="hu-HU" sz="2400" b="1" dirty="0" smtClean="0">
                <a:solidFill>
                  <a:prstClr val="white"/>
                </a:solidFill>
                <a:latin typeface="Arial" panose="020B0604020202020204" pitchFamily="34" charset="0"/>
                <a:cs typeface="Arial" panose="020B0604020202020204" pitchFamily="34" charset="0"/>
              </a:rPr>
              <a:t> be </a:t>
            </a:r>
            <a:r>
              <a:rPr lang="hu-HU" sz="2400" b="1" dirty="0" err="1" smtClean="0">
                <a:solidFill>
                  <a:prstClr val="white"/>
                </a:solidFill>
                <a:latin typeface="Arial" panose="020B0604020202020204" pitchFamily="34" charset="0"/>
                <a:cs typeface="Arial" panose="020B0604020202020204" pitchFamily="34" charset="0"/>
              </a:rPr>
              <a:t>rejected</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because</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aspirin</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increases</a:t>
            </a:r>
            <a:r>
              <a:rPr lang="hu-HU" sz="2400" b="1" dirty="0" smtClean="0">
                <a:solidFill>
                  <a:prstClr val="white"/>
                </a:solidFill>
                <a:latin typeface="Arial" panose="020B0604020202020204" pitchFamily="34" charset="0"/>
                <a:cs typeface="Arial" panose="020B0604020202020204" pitchFamily="34" charset="0"/>
              </a:rPr>
              <a:t> CV </a:t>
            </a:r>
            <a:r>
              <a:rPr lang="hu-HU" sz="2400" b="1" dirty="0" err="1" smtClean="0">
                <a:solidFill>
                  <a:prstClr val="white"/>
                </a:solidFill>
                <a:latin typeface="Arial" panose="020B0604020202020204" pitchFamily="34" charset="0"/>
                <a:cs typeface="Arial" panose="020B0604020202020204" pitchFamily="34" charset="0"/>
              </a:rPr>
              <a:t>deaths</a:t>
            </a:r>
            <a:endParaRPr kumimoji="0" lang="hu-H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Alcím 3"/>
          <p:cNvSpPr txBox="1">
            <a:spLocks/>
          </p:cNvSpPr>
          <p:nvPr/>
        </p:nvSpPr>
        <p:spPr>
          <a:xfrm>
            <a:off x="1615440" y="453434"/>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Confounding</a:t>
            </a:r>
            <a:endParaRPr lang="hu-HU" sz="3600" b="1" dirty="0"/>
          </a:p>
        </p:txBody>
      </p:sp>
      <p:pic>
        <p:nvPicPr>
          <p:cNvPr id="13" name="Picture 4" descr="KÃ©ptalÃ¡lat a kÃ¶vetkezÅre: âwrong picture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3977" y="5454331"/>
            <a:ext cx="2398023" cy="1430821"/>
          </a:xfrm>
          <a:prstGeom prst="rect">
            <a:avLst/>
          </a:prstGeom>
          <a:noFill/>
          <a:extLst>
            <a:ext uri="{909E8E84-426E-40DD-AFC4-6F175D3DCCD1}">
              <a14:hiddenFill xmlns:a14="http://schemas.microsoft.com/office/drawing/2010/main">
                <a:solidFill>
                  <a:srgbClr val="FFFFFF"/>
                </a:solidFill>
              </a14:hiddenFill>
            </a:ext>
          </a:extLst>
        </p:spPr>
      </p:pic>
      <p:sp>
        <p:nvSpPr>
          <p:cNvPr id="5" name="Balra nyíl 4"/>
          <p:cNvSpPr/>
          <p:nvPr/>
        </p:nvSpPr>
        <p:spPr>
          <a:xfrm>
            <a:off x="10992988" y="3687043"/>
            <a:ext cx="875358" cy="2916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ustDataLst>
      <p:tags r:id="rId1"/>
    </p:custDataLst>
    <p:extLst>
      <p:ext uri="{BB962C8B-B14F-4D97-AF65-F5344CB8AC3E}">
        <p14:creationId xmlns:p14="http://schemas.microsoft.com/office/powerpoint/2010/main" val="368080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Types</a:t>
            </a:r>
            <a:r>
              <a:rPr lang="hu-HU" sz="3600" b="1" dirty="0" smtClean="0"/>
              <a:t> of </a:t>
            </a:r>
            <a:r>
              <a:rPr lang="hu-HU" sz="3600" b="1" dirty="0" err="1" smtClean="0"/>
              <a:t>randomization</a:t>
            </a:r>
            <a:r>
              <a:rPr lang="hu-HU" sz="3600" b="1" dirty="0" smtClean="0"/>
              <a:t> </a:t>
            </a:r>
            <a:r>
              <a:rPr lang="hu-HU" sz="3600" b="1" dirty="0" err="1" smtClean="0"/>
              <a:t>schemes</a:t>
            </a:r>
            <a:endParaRPr lang="hu-HU" sz="3600" b="1" dirty="0"/>
          </a:p>
        </p:txBody>
      </p:sp>
      <p:sp>
        <p:nvSpPr>
          <p:cNvPr id="2" name="Tartalom helye 1"/>
          <p:cNvSpPr>
            <a:spLocks noGrp="1"/>
          </p:cNvSpPr>
          <p:nvPr>
            <p:ph idx="1"/>
          </p:nvPr>
        </p:nvSpPr>
        <p:spPr/>
        <p:txBody>
          <a:bodyPr/>
          <a:lstStyle/>
          <a:p>
            <a:r>
              <a:rPr lang="hu-HU" dirty="0" err="1" smtClean="0"/>
              <a:t>Simple</a:t>
            </a:r>
            <a:r>
              <a:rPr lang="hu-HU" dirty="0" smtClean="0"/>
              <a:t> </a:t>
            </a:r>
            <a:r>
              <a:rPr lang="hu-HU" dirty="0" err="1" smtClean="0"/>
              <a:t>randomization</a:t>
            </a:r>
            <a:endParaRPr lang="hu-HU" dirty="0"/>
          </a:p>
          <a:p>
            <a:r>
              <a:rPr lang="hu-HU" dirty="0" err="1" smtClean="0"/>
              <a:t>Restrictive</a:t>
            </a:r>
            <a:r>
              <a:rPr lang="hu-HU" dirty="0" smtClean="0"/>
              <a:t> </a:t>
            </a:r>
            <a:r>
              <a:rPr lang="hu-HU" dirty="0" err="1" smtClean="0"/>
              <a:t>randomization</a:t>
            </a:r>
            <a:endParaRPr lang="hu-HU" dirty="0" smtClean="0"/>
          </a:p>
          <a:p>
            <a:r>
              <a:rPr lang="hu-HU" dirty="0" smtClean="0">
                <a:solidFill>
                  <a:srgbClr val="BEE4E8"/>
                </a:solidFill>
              </a:rPr>
              <a:t>Adaptive randomization</a:t>
            </a:r>
          </a:p>
        </p:txBody>
      </p:sp>
    </p:spTree>
    <p:extLst>
      <p:ext uri="{BB962C8B-B14F-4D97-AF65-F5344CB8AC3E}">
        <p14:creationId xmlns:p14="http://schemas.microsoft.com/office/powerpoint/2010/main" val="2565591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1.</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r>
              <a:rPr lang="hu-HU" sz="2400" dirty="0" smtClean="0">
                <a:solidFill>
                  <a:srgbClr val="C00000"/>
                </a:solidFill>
              </a:rPr>
              <a:t>Simple radomization</a:t>
            </a:r>
            <a:r>
              <a:rPr lang="hu-HU" sz="2400" dirty="0" smtClean="0"/>
              <a:t>, we would like to have 1:1 allocation ration</a:t>
            </a:r>
          </a:p>
          <a:p>
            <a:r>
              <a:rPr lang="hu-HU" sz="2400" dirty="0" smtClean="0"/>
              <a:t>Toss of the coin</a:t>
            </a:r>
          </a:p>
          <a:p>
            <a:r>
              <a:rPr lang="hu-HU" sz="2400" dirty="0"/>
              <a:t>Sample </a:t>
            </a:r>
            <a:r>
              <a:rPr lang="hu-HU" sz="2400" dirty="0" smtClean="0"/>
              <a:t>with 2 confounding factors (M</a:t>
            </a:r>
            <a:r>
              <a:rPr lang="hu-HU" sz="2400" dirty="0"/>
              <a:t>: male, F: female, O: obese, N: normal, non-obese)</a:t>
            </a:r>
          </a:p>
          <a:p>
            <a:pPr marL="0" indent="0">
              <a:buNone/>
            </a:pPr>
            <a:r>
              <a:rPr lang="hu-HU" sz="2000" dirty="0">
                <a:solidFill>
                  <a:srgbClr val="002060"/>
                </a:solidFill>
              </a:rPr>
              <a:t>1. M/O, 2. F/N, 3. F/N, 4. M/O, 5. M/N, 6. M/N, 7. F/O, 8. F/N, 9. M/O 10. F/O</a:t>
            </a:r>
          </a:p>
          <a:p>
            <a:r>
              <a:rPr lang="hu-HU" sz="2400" dirty="0" smtClean="0"/>
              <a:t>How many patients have been allocated to A and B? What is the allocation ratio?</a:t>
            </a:r>
          </a:p>
          <a:p>
            <a:r>
              <a:rPr lang="hu-HU" sz="2400" dirty="0" smtClean="0"/>
              <a:t>What is the distribution of major confounders (M:F ratio, O:N ratio) in the two arms?</a:t>
            </a:r>
          </a:p>
          <a:p>
            <a:endParaRPr lang="hu-HU" dirty="0"/>
          </a:p>
          <a:p>
            <a:pPr marL="0" indent="0">
              <a:buNone/>
            </a:pPr>
            <a:endParaRPr lang="en-US" dirty="0"/>
          </a:p>
        </p:txBody>
      </p:sp>
    </p:spTree>
    <p:extLst>
      <p:ext uri="{BB962C8B-B14F-4D97-AF65-F5344CB8AC3E}">
        <p14:creationId xmlns:p14="http://schemas.microsoft.com/office/powerpoint/2010/main" val="30511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2.</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r>
              <a:rPr lang="hu-HU" sz="2400" dirty="0" smtClean="0">
                <a:solidFill>
                  <a:srgbClr val="C00000"/>
                </a:solidFill>
              </a:rPr>
              <a:t>Simple radomization</a:t>
            </a:r>
            <a:r>
              <a:rPr lang="hu-HU" sz="2400" dirty="0" smtClean="0"/>
              <a:t>, we would like to have 1:1 allocation ration</a:t>
            </a:r>
          </a:p>
          <a:p>
            <a:r>
              <a:rPr lang="hu-HU" sz="2400" dirty="0" smtClean="0"/>
              <a:t>Toss of the coin</a:t>
            </a:r>
          </a:p>
          <a:p>
            <a:pPr marL="0" indent="0">
              <a:buNone/>
            </a:pPr>
            <a:r>
              <a:rPr lang="hu-HU" sz="2000" dirty="0" smtClean="0">
                <a:solidFill>
                  <a:srgbClr val="002060"/>
                </a:solidFill>
              </a:rPr>
              <a:t>1. M/O</a:t>
            </a:r>
            <a:r>
              <a:rPr lang="hu-HU" sz="2000" dirty="0">
                <a:solidFill>
                  <a:srgbClr val="002060"/>
                </a:solidFill>
              </a:rPr>
              <a:t>, 2. F/N, 3. </a:t>
            </a:r>
            <a:r>
              <a:rPr lang="hu-HU" sz="2000" dirty="0" smtClean="0">
                <a:solidFill>
                  <a:srgbClr val="002060"/>
                </a:solidFill>
              </a:rPr>
              <a:t>F/N, </a:t>
            </a:r>
            <a:r>
              <a:rPr lang="hu-HU" sz="2000" dirty="0">
                <a:solidFill>
                  <a:srgbClr val="002060"/>
                </a:solidFill>
              </a:rPr>
              <a:t>4. </a:t>
            </a:r>
            <a:r>
              <a:rPr lang="hu-HU" sz="2000" dirty="0" smtClean="0">
                <a:solidFill>
                  <a:srgbClr val="002060"/>
                </a:solidFill>
              </a:rPr>
              <a:t>M/N, 5. </a:t>
            </a:r>
            <a:r>
              <a:rPr lang="hu-HU" sz="2000" dirty="0">
                <a:solidFill>
                  <a:srgbClr val="002060"/>
                </a:solidFill>
              </a:rPr>
              <a:t>M/O, </a:t>
            </a:r>
            <a:r>
              <a:rPr lang="hu-HU" sz="2000" dirty="0" smtClean="0">
                <a:solidFill>
                  <a:srgbClr val="002060"/>
                </a:solidFill>
              </a:rPr>
              <a:t>6. M/N, 7. </a:t>
            </a:r>
            <a:r>
              <a:rPr lang="hu-HU" sz="2000" dirty="0">
                <a:solidFill>
                  <a:srgbClr val="002060"/>
                </a:solidFill>
              </a:rPr>
              <a:t>F/N, </a:t>
            </a:r>
            <a:r>
              <a:rPr lang="hu-HU" sz="2000" dirty="0" smtClean="0">
                <a:solidFill>
                  <a:srgbClr val="002060"/>
                </a:solidFill>
              </a:rPr>
              <a:t>8. </a:t>
            </a:r>
            <a:r>
              <a:rPr lang="hu-HU" sz="2000" dirty="0">
                <a:solidFill>
                  <a:srgbClr val="002060"/>
                </a:solidFill>
              </a:rPr>
              <a:t>F/N, 9</a:t>
            </a:r>
            <a:r>
              <a:rPr lang="hu-HU" sz="2000" dirty="0" smtClean="0">
                <a:solidFill>
                  <a:srgbClr val="002060"/>
                </a:solidFill>
              </a:rPr>
              <a:t>. </a:t>
            </a:r>
            <a:r>
              <a:rPr lang="hu-HU" sz="2000" dirty="0">
                <a:solidFill>
                  <a:srgbClr val="002060"/>
                </a:solidFill>
              </a:rPr>
              <a:t>F/N, </a:t>
            </a:r>
            <a:r>
              <a:rPr lang="hu-HU" sz="2000" dirty="0" smtClean="0">
                <a:solidFill>
                  <a:srgbClr val="002060"/>
                </a:solidFill>
              </a:rPr>
              <a:t>10. </a:t>
            </a:r>
            <a:r>
              <a:rPr lang="hu-HU" sz="2000" dirty="0">
                <a:solidFill>
                  <a:srgbClr val="002060"/>
                </a:solidFill>
              </a:rPr>
              <a:t>F/N, </a:t>
            </a:r>
            <a:r>
              <a:rPr lang="hu-HU" sz="2000" dirty="0" smtClean="0">
                <a:solidFill>
                  <a:srgbClr val="002060"/>
                </a:solidFill>
              </a:rPr>
              <a:t>11. F/O, 12. M/O, 13. F/O 14. </a:t>
            </a:r>
            <a:r>
              <a:rPr lang="hu-HU" sz="2000" dirty="0">
                <a:solidFill>
                  <a:srgbClr val="002060"/>
                </a:solidFill>
              </a:rPr>
              <a:t>M/N, </a:t>
            </a:r>
            <a:r>
              <a:rPr lang="hu-HU" sz="2000" dirty="0" smtClean="0">
                <a:solidFill>
                  <a:srgbClr val="002060"/>
                </a:solidFill>
              </a:rPr>
              <a:t>15. </a:t>
            </a:r>
            <a:r>
              <a:rPr lang="hu-HU" sz="2000" dirty="0">
                <a:solidFill>
                  <a:srgbClr val="002060"/>
                </a:solidFill>
              </a:rPr>
              <a:t>M/N, </a:t>
            </a:r>
            <a:r>
              <a:rPr lang="hu-HU" sz="2000" dirty="0" smtClean="0">
                <a:solidFill>
                  <a:srgbClr val="002060"/>
                </a:solidFill>
              </a:rPr>
              <a:t>16. </a:t>
            </a:r>
            <a:r>
              <a:rPr lang="hu-HU" sz="2000" dirty="0">
                <a:solidFill>
                  <a:srgbClr val="002060"/>
                </a:solidFill>
              </a:rPr>
              <a:t>F/O, </a:t>
            </a:r>
            <a:r>
              <a:rPr lang="hu-HU" sz="2000" dirty="0" smtClean="0">
                <a:solidFill>
                  <a:srgbClr val="002060"/>
                </a:solidFill>
              </a:rPr>
              <a:t>17. </a:t>
            </a:r>
            <a:r>
              <a:rPr lang="hu-HU" sz="2000" dirty="0">
                <a:solidFill>
                  <a:srgbClr val="002060"/>
                </a:solidFill>
              </a:rPr>
              <a:t>M/O, </a:t>
            </a:r>
            <a:r>
              <a:rPr lang="hu-HU" sz="2000" dirty="0" smtClean="0">
                <a:solidFill>
                  <a:srgbClr val="002060"/>
                </a:solidFill>
              </a:rPr>
              <a:t>18. </a:t>
            </a:r>
            <a:r>
              <a:rPr lang="hu-HU" sz="2000" dirty="0">
                <a:solidFill>
                  <a:srgbClr val="002060"/>
                </a:solidFill>
              </a:rPr>
              <a:t>M/N, </a:t>
            </a:r>
            <a:r>
              <a:rPr lang="hu-HU" sz="2000" dirty="0" smtClean="0">
                <a:solidFill>
                  <a:srgbClr val="002060"/>
                </a:solidFill>
              </a:rPr>
              <a:t>19. </a:t>
            </a:r>
            <a:r>
              <a:rPr lang="hu-HU" sz="2000" dirty="0">
                <a:solidFill>
                  <a:srgbClr val="002060"/>
                </a:solidFill>
              </a:rPr>
              <a:t>M/N, </a:t>
            </a:r>
            <a:r>
              <a:rPr lang="hu-HU" sz="2000" dirty="0" smtClean="0">
                <a:solidFill>
                  <a:srgbClr val="002060"/>
                </a:solidFill>
              </a:rPr>
              <a:t>20. </a:t>
            </a:r>
            <a:r>
              <a:rPr lang="hu-HU" sz="2000" dirty="0">
                <a:solidFill>
                  <a:srgbClr val="002060"/>
                </a:solidFill>
              </a:rPr>
              <a:t>F/N, </a:t>
            </a:r>
            <a:r>
              <a:rPr lang="hu-HU" sz="2000" dirty="0" smtClean="0">
                <a:solidFill>
                  <a:srgbClr val="002060"/>
                </a:solidFill>
              </a:rPr>
              <a:t>21. </a:t>
            </a:r>
            <a:r>
              <a:rPr lang="hu-HU" sz="2000" dirty="0">
                <a:solidFill>
                  <a:srgbClr val="002060"/>
                </a:solidFill>
              </a:rPr>
              <a:t>M/N, </a:t>
            </a:r>
            <a:r>
              <a:rPr lang="hu-HU" sz="2000" dirty="0" smtClean="0">
                <a:solidFill>
                  <a:srgbClr val="002060"/>
                </a:solidFill>
              </a:rPr>
              <a:t>22. </a:t>
            </a:r>
            <a:r>
              <a:rPr lang="hu-HU" sz="2000" dirty="0">
                <a:solidFill>
                  <a:srgbClr val="002060"/>
                </a:solidFill>
              </a:rPr>
              <a:t>F/O, </a:t>
            </a:r>
            <a:r>
              <a:rPr lang="hu-HU" sz="2000" dirty="0" smtClean="0">
                <a:solidFill>
                  <a:srgbClr val="002060"/>
                </a:solidFill>
              </a:rPr>
              <a:t>23. </a:t>
            </a:r>
            <a:r>
              <a:rPr lang="hu-HU" sz="2000" dirty="0">
                <a:solidFill>
                  <a:srgbClr val="002060"/>
                </a:solidFill>
              </a:rPr>
              <a:t>M/O </a:t>
            </a:r>
            <a:r>
              <a:rPr lang="hu-HU" sz="2000" dirty="0" smtClean="0">
                <a:solidFill>
                  <a:srgbClr val="002060"/>
                </a:solidFill>
              </a:rPr>
              <a:t>24. F/N 25. </a:t>
            </a:r>
            <a:r>
              <a:rPr lang="hu-HU" sz="2000" dirty="0">
                <a:solidFill>
                  <a:srgbClr val="002060"/>
                </a:solidFill>
              </a:rPr>
              <a:t>F/O, </a:t>
            </a:r>
            <a:r>
              <a:rPr lang="hu-HU" sz="2000" dirty="0" smtClean="0">
                <a:solidFill>
                  <a:srgbClr val="002060"/>
                </a:solidFill>
              </a:rPr>
              <a:t>26. F/N, 27. </a:t>
            </a:r>
            <a:r>
              <a:rPr lang="hu-HU" sz="2000" dirty="0">
                <a:solidFill>
                  <a:srgbClr val="002060"/>
                </a:solidFill>
              </a:rPr>
              <a:t>M/O </a:t>
            </a:r>
            <a:r>
              <a:rPr lang="hu-HU" sz="2000" dirty="0" smtClean="0">
                <a:solidFill>
                  <a:srgbClr val="002060"/>
                </a:solidFill>
              </a:rPr>
              <a:t>28. F/N, 29. </a:t>
            </a:r>
            <a:r>
              <a:rPr lang="hu-HU" sz="2000" dirty="0">
                <a:solidFill>
                  <a:srgbClr val="002060"/>
                </a:solidFill>
              </a:rPr>
              <a:t>M/O, </a:t>
            </a:r>
            <a:r>
              <a:rPr lang="hu-HU" sz="2000" dirty="0" smtClean="0">
                <a:solidFill>
                  <a:srgbClr val="002060"/>
                </a:solidFill>
              </a:rPr>
              <a:t>30. M/N,   31. M/N, 32. F/N</a:t>
            </a:r>
            <a:endParaRPr lang="hu-HU" sz="2000" dirty="0">
              <a:solidFill>
                <a:srgbClr val="002060"/>
              </a:solidFill>
            </a:endParaRPr>
          </a:p>
          <a:p>
            <a:r>
              <a:rPr lang="hu-HU" sz="2400" dirty="0" smtClean="0"/>
              <a:t>How many patients have been allocated to A and B? What is the allocation ratio?</a:t>
            </a:r>
          </a:p>
          <a:p>
            <a:r>
              <a:rPr lang="hu-HU" sz="2400" dirty="0" smtClean="0"/>
              <a:t>What is the distribution of major confounders (M:F ratio, O:N ratio) in the two arms?</a:t>
            </a:r>
          </a:p>
          <a:p>
            <a:endParaRPr lang="hu-HU" dirty="0"/>
          </a:p>
          <a:p>
            <a:pPr marL="0" indent="0">
              <a:buNone/>
            </a:pPr>
            <a:endParaRPr lang="en-US" dirty="0"/>
          </a:p>
        </p:txBody>
      </p:sp>
    </p:spTree>
    <p:extLst>
      <p:ext uri="{BB962C8B-B14F-4D97-AF65-F5344CB8AC3E}">
        <p14:creationId xmlns:p14="http://schemas.microsoft.com/office/powerpoint/2010/main" val="26264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Simple</a:t>
            </a:r>
            <a:r>
              <a:rPr lang="hu-HU" sz="3600" b="1" dirty="0" smtClean="0"/>
              <a:t> </a:t>
            </a:r>
            <a:r>
              <a:rPr lang="hu-HU" sz="3600" b="1" dirty="0" err="1" smtClean="0"/>
              <a:t>randomization</a:t>
            </a:r>
            <a:r>
              <a:rPr lang="hu-HU" sz="3600" b="1" dirty="0" smtClean="0"/>
              <a:t>: </a:t>
            </a:r>
            <a:r>
              <a:rPr lang="hu-HU" sz="3600" b="1" dirty="0" err="1" smtClean="0"/>
              <a:t>advantages</a:t>
            </a:r>
            <a:endParaRPr lang="hu-HU" sz="3600" b="1" dirty="0"/>
          </a:p>
        </p:txBody>
      </p:sp>
      <p:sp>
        <p:nvSpPr>
          <p:cNvPr id="2" name="Tartalom helye 1"/>
          <p:cNvSpPr>
            <a:spLocks noGrp="1"/>
          </p:cNvSpPr>
          <p:nvPr>
            <p:ph idx="1"/>
          </p:nvPr>
        </p:nvSpPr>
        <p:spPr/>
        <p:txBody>
          <a:bodyPr/>
          <a:lstStyle/>
          <a:p>
            <a:r>
              <a:rPr lang="hu-HU" dirty="0" err="1" smtClean="0"/>
              <a:t>Complete</a:t>
            </a:r>
            <a:r>
              <a:rPr lang="hu-HU" dirty="0" smtClean="0"/>
              <a:t> </a:t>
            </a:r>
            <a:r>
              <a:rPr lang="hu-HU" dirty="0" err="1" smtClean="0"/>
              <a:t>randomization</a:t>
            </a:r>
            <a:r>
              <a:rPr lang="hu-HU" dirty="0" smtClean="0"/>
              <a:t>, </a:t>
            </a:r>
            <a:r>
              <a:rPr lang="hu-HU" dirty="0" err="1" smtClean="0"/>
              <a:t>e.g</a:t>
            </a:r>
            <a:r>
              <a:rPr lang="hu-HU" dirty="0" smtClean="0"/>
              <a:t>., </a:t>
            </a:r>
            <a:r>
              <a:rPr lang="hu-HU" dirty="0" err="1" smtClean="0"/>
              <a:t>coin</a:t>
            </a:r>
            <a:r>
              <a:rPr lang="hu-HU" dirty="0" smtClean="0"/>
              <a:t> </a:t>
            </a:r>
            <a:r>
              <a:rPr lang="hu-HU" dirty="0" err="1" smtClean="0"/>
              <a:t>toss</a:t>
            </a:r>
            <a:endParaRPr lang="hu-HU" dirty="0" smtClean="0"/>
          </a:p>
          <a:p>
            <a:pPr lvl="1"/>
            <a:r>
              <a:rPr lang="hu-HU" dirty="0" err="1" smtClean="0"/>
              <a:t>Each</a:t>
            </a:r>
            <a:r>
              <a:rPr lang="hu-HU" dirty="0" smtClean="0"/>
              <a:t> </a:t>
            </a:r>
            <a:r>
              <a:rPr lang="hu-HU" dirty="0" err="1" smtClean="0"/>
              <a:t>assignment</a:t>
            </a:r>
            <a:r>
              <a:rPr lang="hu-HU" dirty="0" smtClean="0"/>
              <a:t> is </a:t>
            </a:r>
            <a:r>
              <a:rPr lang="hu-HU" dirty="0" err="1" smtClean="0"/>
              <a:t>independent</a:t>
            </a:r>
            <a:endParaRPr lang="hu-HU" dirty="0"/>
          </a:p>
          <a:p>
            <a:r>
              <a:rPr lang="hu-HU" dirty="0" err="1" smtClean="0"/>
              <a:t>Advantages</a:t>
            </a:r>
            <a:r>
              <a:rPr lang="hu-HU" dirty="0" smtClean="0"/>
              <a:t>:</a:t>
            </a:r>
          </a:p>
          <a:p>
            <a:pPr lvl="1"/>
            <a:r>
              <a:rPr lang="hu-HU" dirty="0" err="1" smtClean="0"/>
              <a:t>Each</a:t>
            </a:r>
            <a:r>
              <a:rPr lang="hu-HU" dirty="0" smtClean="0"/>
              <a:t> </a:t>
            </a:r>
            <a:r>
              <a:rPr lang="hu-HU" dirty="0" err="1" smtClean="0"/>
              <a:t>assignment</a:t>
            </a:r>
            <a:r>
              <a:rPr lang="hu-HU" dirty="0" smtClean="0"/>
              <a:t> is </a:t>
            </a:r>
            <a:r>
              <a:rPr lang="hu-HU" dirty="0" err="1" smtClean="0"/>
              <a:t>completely</a:t>
            </a:r>
            <a:r>
              <a:rPr lang="hu-HU" dirty="0" smtClean="0"/>
              <a:t> </a:t>
            </a:r>
            <a:r>
              <a:rPr lang="hu-HU" dirty="0" err="1" smtClean="0"/>
              <a:t>unpredictable</a:t>
            </a:r>
            <a:endParaRPr lang="hu-HU" dirty="0" smtClean="0"/>
          </a:p>
          <a:p>
            <a:pPr lvl="1"/>
            <a:r>
              <a:rPr lang="hu-HU" dirty="0" smtClean="0"/>
              <a:t>In </a:t>
            </a:r>
            <a:r>
              <a:rPr lang="hu-HU" dirty="0" err="1" smtClean="0"/>
              <a:t>the</a:t>
            </a:r>
            <a:r>
              <a:rPr lang="hu-HU" dirty="0" smtClean="0"/>
              <a:t> </a:t>
            </a:r>
            <a:r>
              <a:rPr lang="hu-HU" dirty="0" err="1" smtClean="0"/>
              <a:t>long</a:t>
            </a:r>
            <a:r>
              <a:rPr lang="hu-HU" dirty="0" smtClean="0"/>
              <a:t> </a:t>
            </a:r>
            <a:r>
              <a:rPr lang="hu-HU" dirty="0" err="1" smtClean="0"/>
              <a:t>run</a:t>
            </a:r>
            <a:r>
              <a:rPr lang="hu-HU" dirty="0" smtClean="0"/>
              <a:t>, </a:t>
            </a:r>
            <a:r>
              <a:rPr lang="hu-HU" dirty="0" err="1" smtClean="0"/>
              <a:t>number</a:t>
            </a:r>
            <a:r>
              <a:rPr lang="hu-HU" dirty="0" smtClean="0"/>
              <a:t> of </a:t>
            </a:r>
            <a:r>
              <a:rPr lang="hu-HU" dirty="0" err="1" smtClean="0"/>
              <a:t>patients</a:t>
            </a:r>
            <a:r>
              <a:rPr lang="hu-HU" dirty="0" smtClean="0"/>
              <a:t> </a:t>
            </a:r>
            <a:r>
              <a:rPr lang="hu-HU" dirty="0" err="1" smtClean="0"/>
              <a:t>assigned</a:t>
            </a:r>
            <a:r>
              <a:rPr lang="hu-HU" dirty="0" smtClean="0"/>
              <a:t> </a:t>
            </a:r>
            <a:r>
              <a:rPr lang="hu-HU" dirty="0" err="1" smtClean="0"/>
              <a:t>to</a:t>
            </a:r>
            <a:r>
              <a:rPr lang="hu-HU" dirty="0" smtClean="0"/>
              <a:t> </a:t>
            </a:r>
            <a:r>
              <a:rPr lang="hu-HU" dirty="0" err="1" smtClean="0"/>
              <a:t>each</a:t>
            </a:r>
            <a:r>
              <a:rPr lang="hu-HU" dirty="0" smtClean="0"/>
              <a:t> </a:t>
            </a:r>
            <a:r>
              <a:rPr lang="hu-HU" dirty="0" err="1" smtClean="0"/>
              <a:t>group</a:t>
            </a:r>
            <a:r>
              <a:rPr lang="hu-HU" dirty="0" smtClean="0"/>
              <a:t> </a:t>
            </a:r>
            <a:r>
              <a:rPr lang="hu-HU" dirty="0" err="1" smtClean="0"/>
              <a:t>should</a:t>
            </a:r>
            <a:r>
              <a:rPr lang="hu-HU" dirty="0" smtClean="0"/>
              <a:t> be  </a:t>
            </a:r>
            <a:r>
              <a:rPr lang="hu-HU" dirty="0" err="1" smtClean="0"/>
              <a:t>about</a:t>
            </a:r>
            <a:r>
              <a:rPr lang="hu-HU" dirty="0" smtClean="0"/>
              <a:t> </a:t>
            </a:r>
            <a:r>
              <a:rPr lang="hu-HU" dirty="0" err="1" smtClean="0"/>
              <a:t>equal</a:t>
            </a:r>
            <a:endParaRPr lang="hu-HU" dirty="0" smtClean="0"/>
          </a:p>
          <a:p>
            <a:endParaRPr lang="hu-HU" dirty="0"/>
          </a:p>
        </p:txBody>
      </p:sp>
    </p:spTree>
    <p:extLst>
      <p:ext uri="{BB962C8B-B14F-4D97-AF65-F5344CB8AC3E}">
        <p14:creationId xmlns:p14="http://schemas.microsoft.com/office/powerpoint/2010/main" val="3268376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Simple</a:t>
            </a:r>
            <a:r>
              <a:rPr lang="hu-HU" sz="3600" b="1" dirty="0" smtClean="0"/>
              <a:t> </a:t>
            </a:r>
            <a:r>
              <a:rPr lang="hu-HU" sz="3600" b="1" dirty="0" err="1" smtClean="0"/>
              <a:t>randomization</a:t>
            </a:r>
            <a:r>
              <a:rPr lang="hu-HU" sz="3600" b="1" dirty="0" smtClean="0"/>
              <a:t>: </a:t>
            </a:r>
            <a:r>
              <a:rPr lang="hu-HU" sz="3600" b="1" dirty="0" err="1" smtClean="0"/>
              <a:t>risks</a:t>
            </a:r>
            <a:endParaRPr lang="hu-HU" sz="3600" b="1" dirty="0"/>
          </a:p>
        </p:txBody>
      </p:sp>
      <p:sp>
        <p:nvSpPr>
          <p:cNvPr id="2" name="Tartalom helye 1"/>
          <p:cNvSpPr>
            <a:spLocks noGrp="1"/>
          </p:cNvSpPr>
          <p:nvPr>
            <p:ph idx="1"/>
          </p:nvPr>
        </p:nvSpPr>
        <p:spPr/>
        <p:txBody>
          <a:bodyPr/>
          <a:lstStyle/>
          <a:p>
            <a:r>
              <a:rPr lang="hu-HU" dirty="0" err="1" smtClean="0"/>
              <a:t>Imbalances</a:t>
            </a:r>
            <a:endParaRPr lang="hu-HU" dirty="0" smtClean="0"/>
          </a:p>
          <a:p>
            <a:pPr lvl="1"/>
            <a:r>
              <a:rPr lang="hu-HU" dirty="0" err="1" smtClean="0"/>
              <a:t>Number</a:t>
            </a:r>
            <a:r>
              <a:rPr lang="hu-HU" dirty="0" smtClean="0"/>
              <a:t> of </a:t>
            </a:r>
            <a:r>
              <a:rPr lang="hu-HU" dirty="0" err="1" smtClean="0"/>
              <a:t>patients</a:t>
            </a:r>
            <a:r>
              <a:rPr lang="hu-HU" dirty="0" smtClean="0"/>
              <a:t> </a:t>
            </a:r>
            <a:r>
              <a:rPr lang="hu-HU" dirty="0" err="1" smtClean="0"/>
              <a:t>assigned</a:t>
            </a:r>
            <a:r>
              <a:rPr lang="hu-HU" dirty="0" smtClean="0"/>
              <a:t> </a:t>
            </a:r>
            <a:r>
              <a:rPr lang="hu-HU" dirty="0" err="1" smtClean="0"/>
              <a:t>to</a:t>
            </a:r>
            <a:r>
              <a:rPr lang="hu-HU" dirty="0" smtClean="0"/>
              <a:t> </a:t>
            </a:r>
            <a:r>
              <a:rPr lang="hu-HU" dirty="0" err="1" smtClean="0"/>
              <a:t>treatment</a:t>
            </a:r>
            <a:r>
              <a:rPr lang="hu-HU" dirty="0" smtClean="0"/>
              <a:t> and </a:t>
            </a:r>
            <a:r>
              <a:rPr lang="hu-HU" dirty="0" err="1" smtClean="0"/>
              <a:t>control</a:t>
            </a:r>
            <a:r>
              <a:rPr lang="hu-HU" dirty="0" smtClean="0"/>
              <a:t> </a:t>
            </a:r>
            <a:r>
              <a:rPr lang="hu-HU" dirty="0" err="1" smtClean="0"/>
              <a:t>groups</a:t>
            </a:r>
            <a:endParaRPr lang="hu-HU" dirty="0" smtClean="0"/>
          </a:p>
          <a:p>
            <a:pPr lvl="1"/>
            <a:r>
              <a:rPr lang="hu-HU" dirty="0" err="1" smtClean="0"/>
              <a:t>Confounding</a:t>
            </a:r>
            <a:r>
              <a:rPr lang="hu-HU" dirty="0" smtClean="0"/>
              <a:t> </a:t>
            </a:r>
            <a:r>
              <a:rPr lang="hu-HU" dirty="0" err="1" smtClean="0"/>
              <a:t>factor</a:t>
            </a:r>
            <a:r>
              <a:rPr lang="hu-HU" dirty="0" smtClean="0"/>
              <a:t> </a:t>
            </a:r>
            <a:r>
              <a:rPr lang="hu-HU" dirty="0" err="1" smtClean="0"/>
              <a:t>by</a:t>
            </a:r>
            <a:r>
              <a:rPr lang="hu-HU" dirty="0" smtClean="0"/>
              <a:t> </a:t>
            </a:r>
            <a:r>
              <a:rPr lang="hu-HU" dirty="0" err="1" smtClean="0"/>
              <a:t>treatment</a:t>
            </a:r>
            <a:r>
              <a:rPr lang="hu-HU" dirty="0" smtClean="0"/>
              <a:t> </a:t>
            </a:r>
            <a:r>
              <a:rPr lang="hu-HU" dirty="0" err="1" smtClean="0"/>
              <a:t>goup</a:t>
            </a:r>
            <a:endParaRPr lang="hu-HU" dirty="0"/>
          </a:p>
          <a:p>
            <a:r>
              <a:rPr lang="hu-HU" dirty="0" smtClean="0"/>
              <a:t>May </a:t>
            </a:r>
            <a:r>
              <a:rPr lang="hu-HU" dirty="0" err="1" smtClean="0"/>
              <a:t>diminish</a:t>
            </a:r>
            <a:r>
              <a:rPr lang="hu-HU" dirty="0" smtClean="0"/>
              <a:t> </a:t>
            </a:r>
            <a:r>
              <a:rPr lang="hu-HU" dirty="0" err="1" smtClean="0"/>
              <a:t>credibility</a:t>
            </a:r>
            <a:r>
              <a:rPr lang="hu-HU" dirty="0" smtClean="0"/>
              <a:t> of </a:t>
            </a:r>
            <a:r>
              <a:rPr lang="hu-HU" dirty="0" err="1" smtClean="0"/>
              <a:t>results</a:t>
            </a:r>
            <a:endParaRPr lang="hu-HU" dirty="0" smtClean="0"/>
          </a:p>
          <a:p>
            <a:r>
              <a:rPr lang="hu-HU" dirty="0" err="1" smtClean="0"/>
              <a:t>Risks</a:t>
            </a:r>
            <a:r>
              <a:rPr lang="hu-HU" dirty="0" smtClean="0"/>
              <a:t> </a:t>
            </a:r>
            <a:r>
              <a:rPr lang="hu-HU" dirty="0" err="1" smtClean="0"/>
              <a:t>are</a:t>
            </a:r>
            <a:r>
              <a:rPr lang="hu-HU" dirty="0" smtClean="0"/>
              <a:t> </a:t>
            </a:r>
            <a:r>
              <a:rPr lang="hu-HU" dirty="0" err="1" smtClean="0"/>
              <a:t>inversely</a:t>
            </a:r>
            <a:r>
              <a:rPr lang="hu-HU" dirty="0" smtClean="0"/>
              <a:t> </a:t>
            </a:r>
            <a:r>
              <a:rPr lang="hu-HU" dirty="0" err="1" smtClean="0"/>
              <a:t>associated</a:t>
            </a:r>
            <a:r>
              <a:rPr lang="hu-HU" dirty="0" smtClean="0"/>
              <a:t> </a:t>
            </a:r>
            <a:r>
              <a:rPr lang="hu-HU" dirty="0" err="1" smtClean="0"/>
              <a:t>with</a:t>
            </a:r>
            <a:r>
              <a:rPr lang="hu-HU" dirty="0" smtClean="0"/>
              <a:t> </a:t>
            </a:r>
            <a:r>
              <a:rPr lang="hu-HU" dirty="0" err="1" smtClean="0"/>
              <a:t>number</a:t>
            </a:r>
            <a:r>
              <a:rPr lang="hu-HU" dirty="0" smtClean="0"/>
              <a:t> of </a:t>
            </a:r>
            <a:r>
              <a:rPr lang="hu-HU" dirty="0" err="1" smtClean="0"/>
              <a:t>participants</a:t>
            </a:r>
            <a:r>
              <a:rPr lang="hu-HU" dirty="0" smtClean="0"/>
              <a:t> </a:t>
            </a:r>
          </a:p>
          <a:p>
            <a:pPr lvl="1"/>
            <a:r>
              <a:rPr lang="hu-HU" dirty="0" err="1" smtClean="0"/>
              <a:t>Each</a:t>
            </a:r>
            <a:r>
              <a:rPr lang="hu-HU" dirty="0" smtClean="0"/>
              <a:t> </a:t>
            </a:r>
            <a:r>
              <a:rPr lang="hu-HU" dirty="0" err="1" smtClean="0"/>
              <a:t>assignment</a:t>
            </a:r>
            <a:r>
              <a:rPr lang="hu-HU" dirty="0" smtClean="0"/>
              <a:t> is </a:t>
            </a:r>
            <a:r>
              <a:rPr lang="hu-HU" dirty="0" err="1" smtClean="0"/>
              <a:t>completely</a:t>
            </a:r>
            <a:r>
              <a:rPr lang="hu-HU" dirty="0" smtClean="0"/>
              <a:t> </a:t>
            </a:r>
            <a:r>
              <a:rPr lang="hu-HU" dirty="0" err="1" smtClean="0"/>
              <a:t>unpredictable</a:t>
            </a:r>
            <a:endParaRPr lang="hu-HU" dirty="0" smtClean="0"/>
          </a:p>
          <a:p>
            <a:pPr lvl="1"/>
            <a:r>
              <a:rPr lang="hu-HU" dirty="0" smtClean="0"/>
              <a:t>In </a:t>
            </a:r>
            <a:r>
              <a:rPr lang="hu-HU" dirty="0" err="1" smtClean="0"/>
              <a:t>the</a:t>
            </a:r>
            <a:r>
              <a:rPr lang="hu-HU" dirty="0" smtClean="0"/>
              <a:t> </a:t>
            </a:r>
            <a:r>
              <a:rPr lang="hu-HU" dirty="0" err="1" smtClean="0"/>
              <a:t>long</a:t>
            </a:r>
            <a:r>
              <a:rPr lang="hu-HU" dirty="0" smtClean="0"/>
              <a:t> </a:t>
            </a:r>
            <a:r>
              <a:rPr lang="hu-HU" dirty="0" err="1" smtClean="0"/>
              <a:t>run</a:t>
            </a:r>
            <a:r>
              <a:rPr lang="hu-HU" dirty="0" smtClean="0"/>
              <a:t>, </a:t>
            </a:r>
            <a:r>
              <a:rPr lang="hu-HU" dirty="0" err="1" smtClean="0"/>
              <a:t>number</a:t>
            </a:r>
            <a:r>
              <a:rPr lang="hu-HU" dirty="0" smtClean="0"/>
              <a:t> of </a:t>
            </a:r>
            <a:r>
              <a:rPr lang="hu-HU" dirty="0" err="1" smtClean="0"/>
              <a:t>patients</a:t>
            </a:r>
            <a:r>
              <a:rPr lang="hu-HU" dirty="0" smtClean="0"/>
              <a:t> </a:t>
            </a:r>
            <a:r>
              <a:rPr lang="hu-HU" dirty="0" err="1" smtClean="0"/>
              <a:t>assigned</a:t>
            </a:r>
            <a:r>
              <a:rPr lang="hu-HU" dirty="0" smtClean="0"/>
              <a:t> </a:t>
            </a:r>
            <a:r>
              <a:rPr lang="hu-HU" dirty="0" err="1" smtClean="0"/>
              <a:t>to</a:t>
            </a:r>
            <a:r>
              <a:rPr lang="hu-HU" dirty="0" smtClean="0"/>
              <a:t> </a:t>
            </a:r>
            <a:r>
              <a:rPr lang="hu-HU" dirty="0" err="1" smtClean="0"/>
              <a:t>each</a:t>
            </a:r>
            <a:r>
              <a:rPr lang="hu-HU" dirty="0" smtClean="0"/>
              <a:t> </a:t>
            </a:r>
            <a:r>
              <a:rPr lang="hu-HU" dirty="0" err="1" smtClean="0"/>
              <a:t>group</a:t>
            </a:r>
            <a:r>
              <a:rPr lang="hu-HU" dirty="0" smtClean="0"/>
              <a:t> </a:t>
            </a:r>
            <a:r>
              <a:rPr lang="hu-HU" dirty="0" err="1" smtClean="0"/>
              <a:t>should</a:t>
            </a:r>
            <a:r>
              <a:rPr lang="hu-HU" dirty="0" smtClean="0"/>
              <a:t> be  </a:t>
            </a:r>
            <a:r>
              <a:rPr lang="hu-HU" dirty="0" err="1" smtClean="0"/>
              <a:t>about</a:t>
            </a:r>
            <a:r>
              <a:rPr lang="hu-HU" dirty="0" smtClean="0"/>
              <a:t> </a:t>
            </a:r>
            <a:r>
              <a:rPr lang="hu-HU" dirty="0" err="1" smtClean="0"/>
              <a:t>equal</a:t>
            </a:r>
            <a:endParaRPr lang="hu-HU" dirty="0" smtClean="0"/>
          </a:p>
          <a:p>
            <a:endParaRPr lang="hu-HU" dirty="0"/>
          </a:p>
        </p:txBody>
      </p:sp>
    </p:spTree>
    <p:extLst>
      <p:ext uri="{BB962C8B-B14F-4D97-AF65-F5344CB8AC3E}">
        <p14:creationId xmlns:p14="http://schemas.microsoft.com/office/powerpoint/2010/main" val="165569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Restrictive randomization</a:t>
            </a:r>
            <a:endParaRPr lang="hu-HU" sz="3600" b="1" dirty="0"/>
          </a:p>
        </p:txBody>
      </p:sp>
      <p:sp>
        <p:nvSpPr>
          <p:cNvPr id="2" name="Tartalom helye 1"/>
          <p:cNvSpPr>
            <a:spLocks noGrp="1"/>
          </p:cNvSpPr>
          <p:nvPr>
            <p:ph idx="1"/>
          </p:nvPr>
        </p:nvSpPr>
        <p:spPr/>
        <p:txBody>
          <a:bodyPr/>
          <a:lstStyle/>
          <a:p>
            <a:r>
              <a:rPr lang="hu-HU" dirty="0" err="1" smtClean="0"/>
              <a:t>Scheme</a:t>
            </a:r>
            <a:r>
              <a:rPr lang="hu-HU" dirty="0" smtClean="0"/>
              <a:t> </a:t>
            </a:r>
            <a:r>
              <a:rPr lang="hu-HU" dirty="0" err="1" smtClean="0"/>
              <a:t>with</a:t>
            </a:r>
            <a:r>
              <a:rPr lang="hu-HU" dirty="0" smtClean="0"/>
              <a:t> </a:t>
            </a:r>
            <a:r>
              <a:rPr lang="hu-HU" dirty="0" err="1" smtClean="0"/>
              <a:t>constrains</a:t>
            </a:r>
            <a:r>
              <a:rPr lang="hu-HU" dirty="0" smtClean="0"/>
              <a:t> </a:t>
            </a:r>
            <a:r>
              <a:rPr lang="hu-HU" dirty="0" err="1" smtClean="0"/>
              <a:t>to</a:t>
            </a:r>
            <a:r>
              <a:rPr lang="hu-HU" dirty="0" smtClean="0"/>
              <a:t> </a:t>
            </a:r>
            <a:r>
              <a:rPr lang="hu-HU" dirty="0" err="1" smtClean="0"/>
              <a:t>produce</a:t>
            </a:r>
            <a:r>
              <a:rPr lang="hu-HU" dirty="0" smtClean="0"/>
              <a:t> </a:t>
            </a:r>
            <a:r>
              <a:rPr lang="hu-HU" dirty="0" err="1" smtClean="0"/>
              <a:t>expected</a:t>
            </a:r>
            <a:r>
              <a:rPr lang="hu-HU" dirty="0" smtClean="0"/>
              <a:t> </a:t>
            </a:r>
            <a:r>
              <a:rPr lang="hu-HU" dirty="0" err="1" smtClean="0"/>
              <a:t>assignment</a:t>
            </a:r>
            <a:r>
              <a:rPr lang="hu-HU" dirty="0" smtClean="0"/>
              <a:t> ratio </a:t>
            </a:r>
            <a:r>
              <a:rPr lang="hu-HU" dirty="0" err="1" smtClean="0"/>
              <a:t>according</a:t>
            </a:r>
            <a:r>
              <a:rPr lang="hu-HU" dirty="0" smtClean="0"/>
              <a:t> </a:t>
            </a:r>
            <a:r>
              <a:rPr lang="hu-HU" dirty="0" err="1" smtClean="0"/>
              <a:t>to</a:t>
            </a:r>
            <a:r>
              <a:rPr lang="hu-HU" dirty="0" smtClean="0"/>
              <a:t> </a:t>
            </a:r>
            <a:r>
              <a:rPr lang="hu-HU" dirty="0" err="1" smtClean="0"/>
              <a:t>time</a:t>
            </a:r>
            <a:r>
              <a:rPr lang="hu-HU" dirty="0" smtClean="0"/>
              <a:t> and/</a:t>
            </a:r>
            <a:r>
              <a:rPr lang="hu-HU" dirty="0" err="1" smtClean="0"/>
              <a:t>or</a:t>
            </a:r>
            <a:r>
              <a:rPr lang="hu-HU" dirty="0" smtClean="0"/>
              <a:t> </a:t>
            </a:r>
            <a:r>
              <a:rPr lang="hu-HU" dirty="0" err="1" smtClean="0"/>
              <a:t>specified</a:t>
            </a:r>
            <a:r>
              <a:rPr lang="hu-HU" dirty="0" smtClean="0"/>
              <a:t> </a:t>
            </a:r>
            <a:r>
              <a:rPr lang="hu-HU" dirty="0" err="1" smtClean="0"/>
              <a:t>covariate</a:t>
            </a:r>
            <a:r>
              <a:rPr lang="hu-HU" dirty="0" smtClean="0"/>
              <a:t>(s)</a:t>
            </a:r>
          </a:p>
          <a:p>
            <a:r>
              <a:rPr lang="hu-HU" dirty="0" err="1" smtClean="0"/>
              <a:t>Two</a:t>
            </a:r>
            <a:r>
              <a:rPr lang="hu-HU" dirty="0" smtClean="0"/>
              <a:t> main </a:t>
            </a:r>
            <a:r>
              <a:rPr lang="hu-HU" dirty="0" err="1" smtClean="0"/>
              <a:t>types</a:t>
            </a:r>
            <a:r>
              <a:rPr lang="hu-HU" dirty="0" smtClean="0"/>
              <a:t> of </a:t>
            </a:r>
            <a:r>
              <a:rPr lang="hu-HU" dirty="0" err="1" smtClean="0"/>
              <a:t>restrictive</a:t>
            </a:r>
            <a:r>
              <a:rPr lang="hu-HU" dirty="0" smtClean="0"/>
              <a:t> </a:t>
            </a:r>
            <a:r>
              <a:rPr lang="hu-HU" dirty="0" err="1" smtClean="0"/>
              <a:t>randomization</a:t>
            </a:r>
            <a:r>
              <a:rPr lang="hu-HU" dirty="0" smtClean="0"/>
              <a:t>:</a:t>
            </a:r>
          </a:p>
          <a:p>
            <a:pPr lvl="1"/>
            <a:r>
              <a:rPr lang="hu-HU" sz="3200" dirty="0" err="1" smtClean="0">
                <a:solidFill>
                  <a:srgbClr val="C00000"/>
                </a:solidFill>
              </a:rPr>
              <a:t>Blocking</a:t>
            </a:r>
            <a:endParaRPr lang="hu-HU" sz="3200" dirty="0" smtClean="0">
              <a:solidFill>
                <a:srgbClr val="C00000"/>
              </a:solidFill>
            </a:endParaRPr>
          </a:p>
          <a:p>
            <a:pPr lvl="1"/>
            <a:r>
              <a:rPr lang="hu-HU" sz="3200" dirty="0" err="1" smtClean="0">
                <a:solidFill>
                  <a:srgbClr val="C00000"/>
                </a:solidFill>
              </a:rPr>
              <a:t>Stratification</a:t>
            </a:r>
            <a:r>
              <a:rPr lang="hu-HU" sz="3200" dirty="0" smtClean="0">
                <a:solidFill>
                  <a:srgbClr val="C00000"/>
                </a:solidFill>
              </a:rPr>
              <a:t> </a:t>
            </a:r>
          </a:p>
          <a:p>
            <a:endParaRPr lang="hu-HU" dirty="0"/>
          </a:p>
        </p:txBody>
      </p:sp>
    </p:spTree>
    <p:extLst>
      <p:ext uri="{BB962C8B-B14F-4D97-AF65-F5344CB8AC3E}">
        <p14:creationId xmlns:p14="http://schemas.microsoft.com/office/powerpoint/2010/main" val="2996491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3"/>
          <a:srcRect l="26667" t="33130" r="52196" b="20943"/>
          <a:stretch/>
        </p:blipFill>
        <p:spPr>
          <a:xfrm>
            <a:off x="1089891" y="1320799"/>
            <a:ext cx="4396508" cy="5373512"/>
          </a:xfrm>
          <a:prstGeom prst="rect">
            <a:avLst/>
          </a:prstGeom>
        </p:spPr>
      </p:pic>
      <p:sp>
        <p:nvSpPr>
          <p:cNvPr id="6" name="Szövegdoboz 5">
            <a:extLst>
              <a:ext uri="{FF2B5EF4-FFF2-40B4-BE49-F238E27FC236}">
                <a16:creationId xmlns="" xmlns:a16="http://schemas.microsoft.com/office/drawing/2014/main" id="{2429C9B2-D68F-4BD6-A34D-0E15663F3E0F}"/>
              </a:ext>
            </a:extLst>
          </p:cNvPr>
          <p:cNvSpPr txBox="1"/>
          <p:nvPr/>
        </p:nvSpPr>
        <p:spPr>
          <a:xfrm>
            <a:off x="5855014" y="2795148"/>
            <a:ext cx="6023829" cy="369332"/>
          </a:xfrm>
          <a:prstGeom prst="rect">
            <a:avLst/>
          </a:prstGeom>
          <a:noFill/>
        </p:spPr>
        <p:txBody>
          <a:bodyPr wrap="none" rtlCol="0">
            <a:spAutoFit/>
          </a:bodyPr>
          <a:lstStyle/>
          <a:p>
            <a:pPr lvl="0">
              <a:defRPr sz="1800" b="0" i="0" u="none" strike="noStrike" kern="0" cap="none" spc="0" baseline="0">
                <a:solidFill>
                  <a:srgbClr val="000000"/>
                </a:solidFill>
                <a:uFillTx/>
              </a:defRPr>
            </a:pPr>
            <a:r>
              <a:rPr lang="hu-HU" b="1" dirty="0" smtClean="0"/>
              <a:t>1</a:t>
            </a:r>
            <a:r>
              <a:rPr lang="hu-HU" b="1" smtClean="0"/>
              <a:t>. </a:t>
            </a:r>
            <a:r>
              <a:rPr lang="en-US" b="1" dirty="0">
                <a:solidFill>
                  <a:srgbClr val="000000"/>
                </a:solidFill>
                <a:latin typeface="Arial" pitchFamily="18"/>
                <a:ea typeface="Microsoft YaHei" pitchFamily="2"/>
                <a:cs typeface="Arial" pitchFamily="2"/>
              </a:rPr>
              <a:t>Is the intervention necessary because of the trial?</a:t>
            </a:r>
          </a:p>
        </p:txBody>
      </p:sp>
      <p:sp>
        <p:nvSpPr>
          <p:cNvPr id="8" name="Szövegdoboz 7">
            <a:extLst>
              <a:ext uri="{FF2B5EF4-FFF2-40B4-BE49-F238E27FC236}">
                <a16:creationId xmlns="" xmlns:a16="http://schemas.microsoft.com/office/drawing/2014/main" id="{2429C9B2-D68F-4BD6-A34D-0E15663F3E0F}"/>
              </a:ext>
            </a:extLst>
          </p:cNvPr>
          <p:cNvSpPr txBox="1"/>
          <p:nvPr/>
        </p:nvSpPr>
        <p:spPr>
          <a:xfrm>
            <a:off x="3148759" y="2019234"/>
            <a:ext cx="441146" cy="369332"/>
          </a:xfrm>
          <a:prstGeom prst="rect">
            <a:avLst/>
          </a:prstGeom>
          <a:noFill/>
        </p:spPr>
        <p:txBody>
          <a:bodyPr wrap="none" rtlCol="0">
            <a:spAutoFit/>
          </a:bodyPr>
          <a:lstStyle/>
          <a:p>
            <a:r>
              <a:rPr lang="hu-HU" b="1" dirty="0" smtClean="0"/>
              <a:t>1. </a:t>
            </a:r>
            <a:endParaRPr lang="hu-HU" b="1" dirty="0"/>
          </a:p>
        </p:txBody>
      </p:sp>
      <p:sp>
        <p:nvSpPr>
          <p:cNvPr id="9" name="Szövegdoboz 8">
            <a:extLst>
              <a:ext uri="{FF2B5EF4-FFF2-40B4-BE49-F238E27FC236}">
                <a16:creationId xmlns="" xmlns:a16="http://schemas.microsoft.com/office/drawing/2014/main" id="{2429C9B2-D68F-4BD6-A34D-0E15663F3E0F}"/>
              </a:ext>
            </a:extLst>
          </p:cNvPr>
          <p:cNvSpPr txBox="1"/>
          <p:nvPr/>
        </p:nvSpPr>
        <p:spPr>
          <a:xfrm>
            <a:off x="5855014" y="3293730"/>
            <a:ext cx="2390398" cy="369332"/>
          </a:xfrm>
          <a:prstGeom prst="rect">
            <a:avLst/>
          </a:prstGeom>
          <a:noFill/>
        </p:spPr>
        <p:txBody>
          <a:bodyPr wrap="none" rtlCol="0">
            <a:spAutoFit/>
          </a:bodyPr>
          <a:lstStyle/>
          <a:p>
            <a:r>
              <a:rPr lang="hu-HU" b="1" dirty="0"/>
              <a:t>2</a:t>
            </a:r>
            <a:r>
              <a:rPr lang="hu-HU" b="1" dirty="0" smtClean="0"/>
              <a:t>. Is </a:t>
            </a:r>
            <a:r>
              <a:rPr lang="hu-HU" b="1" dirty="0" err="1" smtClean="0"/>
              <a:t>is</a:t>
            </a:r>
            <a:r>
              <a:rPr lang="hu-HU" b="1" dirty="0" smtClean="0"/>
              <a:t> </a:t>
            </a:r>
            <a:r>
              <a:rPr lang="hu-HU" b="1" dirty="0" err="1" smtClean="0"/>
              <a:t>randomized</a:t>
            </a:r>
            <a:r>
              <a:rPr lang="hu-HU" b="1" dirty="0" smtClean="0"/>
              <a:t>?</a:t>
            </a:r>
            <a:endParaRPr lang="hu-HU" b="1" dirty="0"/>
          </a:p>
        </p:txBody>
      </p:sp>
      <p:sp>
        <p:nvSpPr>
          <p:cNvPr id="10" name="Szövegdoboz 9">
            <a:extLst>
              <a:ext uri="{FF2B5EF4-FFF2-40B4-BE49-F238E27FC236}">
                <a16:creationId xmlns="" xmlns:a16="http://schemas.microsoft.com/office/drawing/2014/main" id="{2429C9B2-D68F-4BD6-A34D-0E15663F3E0F}"/>
              </a:ext>
            </a:extLst>
          </p:cNvPr>
          <p:cNvSpPr txBox="1"/>
          <p:nvPr/>
        </p:nvSpPr>
        <p:spPr>
          <a:xfrm>
            <a:off x="2081959" y="3159927"/>
            <a:ext cx="441146" cy="369332"/>
          </a:xfrm>
          <a:prstGeom prst="rect">
            <a:avLst/>
          </a:prstGeom>
          <a:noFill/>
        </p:spPr>
        <p:txBody>
          <a:bodyPr wrap="none" rtlCol="0">
            <a:spAutoFit/>
          </a:bodyPr>
          <a:lstStyle/>
          <a:p>
            <a:r>
              <a:rPr lang="hu-HU" b="1" dirty="0"/>
              <a:t>2</a:t>
            </a:r>
            <a:r>
              <a:rPr lang="hu-HU" b="1" dirty="0" smtClean="0"/>
              <a:t>. </a:t>
            </a:r>
            <a:endParaRPr lang="hu-HU" b="1" dirty="0"/>
          </a:p>
        </p:txBody>
      </p:sp>
      <p:sp>
        <p:nvSpPr>
          <p:cNvPr id="11" name="Szövegdoboz 10">
            <a:extLst>
              <a:ext uri="{FF2B5EF4-FFF2-40B4-BE49-F238E27FC236}">
                <a16:creationId xmlns="" xmlns:a16="http://schemas.microsoft.com/office/drawing/2014/main" id="{2429C9B2-D68F-4BD6-A34D-0E15663F3E0F}"/>
              </a:ext>
            </a:extLst>
          </p:cNvPr>
          <p:cNvSpPr txBox="1"/>
          <p:nvPr/>
        </p:nvSpPr>
        <p:spPr>
          <a:xfrm>
            <a:off x="5855014" y="3792312"/>
            <a:ext cx="2159566" cy="369332"/>
          </a:xfrm>
          <a:prstGeom prst="rect">
            <a:avLst/>
          </a:prstGeom>
          <a:noFill/>
        </p:spPr>
        <p:txBody>
          <a:bodyPr wrap="none" rtlCol="0">
            <a:spAutoFit/>
          </a:bodyPr>
          <a:lstStyle/>
          <a:p>
            <a:r>
              <a:rPr lang="hu-HU" b="1" dirty="0" smtClean="0"/>
              <a:t>3. Is </a:t>
            </a:r>
            <a:r>
              <a:rPr lang="hu-HU" b="1" dirty="0" err="1" smtClean="0"/>
              <a:t>it</a:t>
            </a:r>
            <a:r>
              <a:rPr lang="hu-HU" b="1" dirty="0" smtClean="0"/>
              <a:t> </a:t>
            </a:r>
            <a:r>
              <a:rPr lang="hu-HU" b="1" dirty="0" err="1" smtClean="0"/>
              <a:t>controlled</a:t>
            </a:r>
            <a:r>
              <a:rPr lang="hu-HU" b="1" dirty="0" smtClean="0"/>
              <a:t>?</a:t>
            </a:r>
            <a:endParaRPr lang="hu-HU" b="1" dirty="0"/>
          </a:p>
        </p:txBody>
      </p:sp>
      <p:sp>
        <p:nvSpPr>
          <p:cNvPr id="12" name="Szövegdoboz 11">
            <a:extLst>
              <a:ext uri="{FF2B5EF4-FFF2-40B4-BE49-F238E27FC236}">
                <a16:creationId xmlns="" xmlns:a16="http://schemas.microsoft.com/office/drawing/2014/main" id="{2429C9B2-D68F-4BD6-A34D-0E15663F3E0F}"/>
              </a:ext>
            </a:extLst>
          </p:cNvPr>
          <p:cNvSpPr txBox="1"/>
          <p:nvPr/>
        </p:nvSpPr>
        <p:spPr>
          <a:xfrm>
            <a:off x="4220177" y="3159927"/>
            <a:ext cx="441146" cy="369332"/>
          </a:xfrm>
          <a:prstGeom prst="rect">
            <a:avLst/>
          </a:prstGeom>
          <a:noFill/>
        </p:spPr>
        <p:txBody>
          <a:bodyPr wrap="none" rtlCol="0">
            <a:spAutoFit/>
          </a:bodyPr>
          <a:lstStyle/>
          <a:p>
            <a:r>
              <a:rPr lang="hu-HU" b="1" dirty="0" smtClean="0"/>
              <a:t>3. </a:t>
            </a:r>
            <a:endParaRPr lang="hu-HU" b="1" dirty="0"/>
          </a:p>
        </p:txBody>
      </p:sp>
      <p:sp>
        <p:nvSpPr>
          <p:cNvPr id="13" name="Szövegdoboz 12">
            <a:extLst>
              <a:ext uri="{FF2B5EF4-FFF2-40B4-BE49-F238E27FC236}">
                <a16:creationId xmlns="" xmlns:a16="http://schemas.microsoft.com/office/drawing/2014/main" id="{2429C9B2-D68F-4BD6-A34D-0E15663F3E0F}"/>
              </a:ext>
            </a:extLst>
          </p:cNvPr>
          <p:cNvSpPr txBox="1"/>
          <p:nvPr/>
        </p:nvSpPr>
        <p:spPr>
          <a:xfrm>
            <a:off x="5855013" y="4290894"/>
            <a:ext cx="6263253" cy="369332"/>
          </a:xfrm>
          <a:prstGeom prst="rect">
            <a:avLst/>
          </a:prstGeom>
          <a:noFill/>
        </p:spPr>
        <p:txBody>
          <a:bodyPr wrap="none" rtlCol="0">
            <a:spAutoFit/>
          </a:bodyPr>
          <a:lstStyle/>
          <a:p>
            <a:pPr lvl="0"/>
            <a:r>
              <a:rPr lang="en-US" b="1" dirty="0">
                <a:solidFill>
                  <a:srgbClr val="000000"/>
                </a:solidFill>
                <a:latin typeface="Arial" pitchFamily="18"/>
                <a:ea typeface="Microsoft YaHei" pitchFamily="2"/>
                <a:cs typeface="Arial" pitchFamily="2"/>
              </a:rPr>
              <a:t>4.How does the exposure and endpoint related to time</a:t>
            </a:r>
            <a:r>
              <a:rPr lang="en-US" b="1" dirty="0" smtClean="0">
                <a:solidFill>
                  <a:srgbClr val="000000"/>
                </a:solidFill>
                <a:latin typeface="Arial" pitchFamily="18"/>
                <a:ea typeface="Microsoft YaHei" pitchFamily="2"/>
                <a:cs typeface="Arial" pitchFamily="2"/>
              </a:rPr>
              <a:t>?</a:t>
            </a:r>
            <a:endParaRPr lang="en-US" b="1" dirty="0">
              <a:solidFill>
                <a:srgbClr val="000000"/>
              </a:solidFill>
              <a:latin typeface="Arial" pitchFamily="18"/>
              <a:ea typeface="Microsoft YaHei" pitchFamily="2"/>
              <a:cs typeface="Arial" pitchFamily="2"/>
            </a:endParaRPr>
          </a:p>
        </p:txBody>
      </p:sp>
      <p:sp>
        <p:nvSpPr>
          <p:cNvPr id="15" name="Szövegdoboz 14">
            <a:extLst>
              <a:ext uri="{FF2B5EF4-FFF2-40B4-BE49-F238E27FC236}">
                <a16:creationId xmlns="" xmlns:a16="http://schemas.microsoft.com/office/drawing/2014/main" id="{2429C9B2-D68F-4BD6-A34D-0E15663F3E0F}"/>
              </a:ext>
            </a:extLst>
          </p:cNvPr>
          <p:cNvSpPr txBox="1"/>
          <p:nvPr/>
        </p:nvSpPr>
        <p:spPr>
          <a:xfrm>
            <a:off x="3148759" y="4356772"/>
            <a:ext cx="441146" cy="369332"/>
          </a:xfrm>
          <a:prstGeom prst="rect">
            <a:avLst/>
          </a:prstGeom>
          <a:noFill/>
        </p:spPr>
        <p:txBody>
          <a:bodyPr wrap="none" rtlCol="0">
            <a:spAutoFit/>
          </a:bodyPr>
          <a:lstStyle/>
          <a:p>
            <a:r>
              <a:rPr lang="hu-HU" b="1" dirty="0" smtClean="0"/>
              <a:t>4. </a:t>
            </a:r>
            <a:endParaRPr lang="hu-HU" b="1" dirty="0"/>
          </a:p>
        </p:txBody>
      </p:sp>
      <p:sp>
        <p:nvSpPr>
          <p:cNvPr id="16" name="Téglalap 15"/>
          <p:cNvSpPr/>
          <p:nvPr/>
        </p:nvSpPr>
        <p:spPr>
          <a:xfrm>
            <a:off x="6025430" y="6485497"/>
            <a:ext cx="3929345" cy="369332"/>
          </a:xfrm>
          <a:prstGeom prst="rect">
            <a:avLst/>
          </a:prstGeom>
        </p:spPr>
        <p:txBody>
          <a:bodyPr wrap="none">
            <a:spAutoFit/>
          </a:bodyPr>
          <a:lstStyle/>
          <a:p>
            <a:r>
              <a:rPr lang="hu-HU" dirty="0" err="1">
                <a:latin typeface="arial" panose="020B0604020202020204" pitchFamily="34" charset="0"/>
              </a:rPr>
              <a:t>Grimes</a:t>
            </a:r>
            <a:r>
              <a:rPr lang="hu-HU" dirty="0">
                <a:latin typeface="arial" panose="020B0604020202020204" pitchFamily="34" charset="0"/>
              </a:rPr>
              <a:t> </a:t>
            </a:r>
            <a:r>
              <a:rPr lang="hu-HU" dirty="0" smtClean="0">
                <a:latin typeface="arial" panose="020B0604020202020204" pitchFamily="34" charset="0"/>
              </a:rPr>
              <a:t>DA,</a:t>
            </a:r>
            <a:r>
              <a:rPr lang="hu-HU" dirty="0">
                <a:latin typeface="arial" panose="020B0604020202020204" pitchFamily="34" charset="0"/>
              </a:rPr>
              <a:t> </a:t>
            </a:r>
            <a:r>
              <a:rPr lang="hu-HU" dirty="0" err="1">
                <a:latin typeface="arial" panose="020B0604020202020204" pitchFamily="34" charset="0"/>
              </a:rPr>
              <a:t>Schulz</a:t>
            </a:r>
            <a:r>
              <a:rPr lang="hu-HU" dirty="0">
                <a:latin typeface="arial" panose="020B0604020202020204" pitchFamily="34" charset="0"/>
              </a:rPr>
              <a:t> KF</a:t>
            </a:r>
            <a:r>
              <a:rPr lang="hu-HU" dirty="0" smtClean="0">
                <a:latin typeface="arial" panose="020B0604020202020204" pitchFamily="34" charset="0"/>
              </a:rPr>
              <a:t>. </a:t>
            </a:r>
            <a:r>
              <a:rPr lang="hu-HU" dirty="0" err="1"/>
              <a:t>Lancet</a:t>
            </a:r>
            <a:r>
              <a:rPr lang="hu-HU" dirty="0"/>
              <a:t>. 2002</a:t>
            </a:r>
          </a:p>
        </p:txBody>
      </p:sp>
      <p:sp>
        <p:nvSpPr>
          <p:cNvPr id="1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
        <p:nvSpPr>
          <p:cNvPr id="2" name="Ellipszis 1"/>
          <p:cNvSpPr/>
          <p:nvPr/>
        </p:nvSpPr>
        <p:spPr>
          <a:xfrm>
            <a:off x="882502" y="2979814"/>
            <a:ext cx="1420030" cy="17462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ustDataLst>
      <p:tags r:id="rId1"/>
    </p:custDataLst>
    <p:extLst>
      <p:ext uri="{BB962C8B-B14F-4D97-AF65-F5344CB8AC3E}">
        <p14:creationId xmlns:p14="http://schemas.microsoft.com/office/powerpoint/2010/main" val="3414269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Restrictive randomization: blocking</a:t>
            </a:r>
            <a:endParaRPr lang="hu-HU" sz="3600" b="1" dirty="0"/>
          </a:p>
        </p:txBody>
      </p:sp>
      <p:sp>
        <p:nvSpPr>
          <p:cNvPr id="2" name="Tartalom helye 1"/>
          <p:cNvSpPr>
            <a:spLocks noGrp="1"/>
          </p:cNvSpPr>
          <p:nvPr>
            <p:ph idx="1"/>
          </p:nvPr>
        </p:nvSpPr>
        <p:spPr/>
        <p:txBody>
          <a:bodyPr/>
          <a:lstStyle/>
          <a:p>
            <a:r>
              <a:rPr lang="hu-HU" sz="2000" dirty="0" err="1" smtClean="0"/>
              <a:t>Block</a:t>
            </a:r>
            <a:r>
              <a:rPr lang="hu-HU" sz="2000" dirty="0" smtClean="0"/>
              <a:t> is a </a:t>
            </a:r>
            <a:r>
              <a:rPr lang="hu-HU" sz="2000" dirty="0" err="1" smtClean="0"/>
              <a:t>list</a:t>
            </a:r>
            <a:r>
              <a:rPr lang="hu-HU" sz="2000" dirty="0" smtClean="0"/>
              <a:t> of </a:t>
            </a:r>
            <a:r>
              <a:rPr lang="hu-HU" sz="2000" dirty="0" err="1" smtClean="0"/>
              <a:t>treatment</a:t>
            </a:r>
            <a:r>
              <a:rPr lang="hu-HU" sz="2000" dirty="0" smtClean="0"/>
              <a:t> </a:t>
            </a:r>
            <a:r>
              <a:rPr lang="hu-HU" sz="2000" dirty="0" err="1" smtClean="0"/>
              <a:t>assignments</a:t>
            </a:r>
            <a:r>
              <a:rPr lang="hu-HU" sz="2000" dirty="0" smtClean="0"/>
              <a:t> </a:t>
            </a:r>
            <a:r>
              <a:rPr lang="hu-HU" sz="2000" dirty="0" err="1" smtClean="0"/>
              <a:t>that</a:t>
            </a:r>
            <a:r>
              <a:rPr lang="hu-HU" sz="2000" dirty="0" smtClean="0"/>
              <a:t> </a:t>
            </a:r>
            <a:r>
              <a:rPr lang="hu-HU" sz="2000" dirty="0" err="1" smtClean="0"/>
              <a:t>achieves</a:t>
            </a:r>
            <a:r>
              <a:rPr lang="hu-HU" sz="2000" dirty="0" smtClean="0"/>
              <a:t> </a:t>
            </a:r>
            <a:r>
              <a:rPr lang="hu-HU" sz="2000" dirty="0" err="1" smtClean="0"/>
              <a:t>the</a:t>
            </a:r>
            <a:r>
              <a:rPr lang="hu-HU" sz="2000" dirty="0" smtClean="0"/>
              <a:t> </a:t>
            </a:r>
            <a:r>
              <a:rPr lang="hu-HU" sz="2000" dirty="0" err="1" smtClean="0"/>
              <a:t>treatment</a:t>
            </a:r>
            <a:r>
              <a:rPr lang="hu-HU" sz="2000" dirty="0" smtClean="0"/>
              <a:t> </a:t>
            </a:r>
            <a:r>
              <a:rPr lang="hu-HU" sz="2000" dirty="0" err="1" smtClean="0"/>
              <a:t>allocation</a:t>
            </a:r>
            <a:r>
              <a:rPr lang="hu-HU" sz="2000" dirty="0" smtClean="0"/>
              <a:t> ratio, </a:t>
            </a:r>
            <a:r>
              <a:rPr lang="hu-HU" sz="2000" dirty="0" err="1" smtClean="0"/>
              <a:t>e.g</a:t>
            </a:r>
            <a:r>
              <a:rPr lang="hu-HU" sz="2000" dirty="0" smtClean="0"/>
              <a:t>., A:B = 1:1</a:t>
            </a:r>
          </a:p>
          <a:p>
            <a:pPr lvl="1"/>
            <a:r>
              <a:rPr lang="hu-HU" sz="2000" dirty="0" err="1" smtClean="0"/>
              <a:t>block</a:t>
            </a:r>
            <a:r>
              <a:rPr lang="hu-HU" sz="2000" dirty="0" smtClean="0"/>
              <a:t> of </a:t>
            </a:r>
            <a:r>
              <a:rPr lang="hu-HU" sz="2000" dirty="0" err="1" smtClean="0"/>
              <a:t>size</a:t>
            </a:r>
            <a:r>
              <a:rPr lang="hu-HU" sz="2000" dirty="0" smtClean="0"/>
              <a:t> 4: 2As and 2Bs</a:t>
            </a:r>
          </a:p>
          <a:p>
            <a:pPr lvl="1"/>
            <a:r>
              <a:rPr lang="hu-HU" sz="2000" dirty="0" err="1" smtClean="0"/>
              <a:t>list</a:t>
            </a:r>
            <a:r>
              <a:rPr lang="hu-HU" sz="2000" dirty="0" smtClean="0"/>
              <a:t> of </a:t>
            </a:r>
            <a:r>
              <a:rPr lang="hu-HU" sz="2000" dirty="0" err="1" smtClean="0"/>
              <a:t>all</a:t>
            </a:r>
            <a:r>
              <a:rPr lang="hu-HU" sz="2000" dirty="0" smtClean="0"/>
              <a:t> </a:t>
            </a:r>
            <a:r>
              <a:rPr lang="hu-HU" sz="2000" dirty="0" err="1" smtClean="0"/>
              <a:t>possible</a:t>
            </a:r>
            <a:r>
              <a:rPr lang="hu-HU" sz="2000" dirty="0" smtClean="0"/>
              <a:t> </a:t>
            </a:r>
            <a:r>
              <a:rPr lang="hu-HU" sz="2000" dirty="0" err="1" smtClean="0"/>
              <a:t>pernutatations</a:t>
            </a:r>
            <a:r>
              <a:rPr lang="hu-HU" sz="2000" dirty="0" smtClean="0"/>
              <a:t>: AABB, ABAB, BABA, ABBA, BAAB, BBAA</a:t>
            </a:r>
          </a:p>
          <a:p>
            <a:r>
              <a:rPr lang="hu-HU" sz="2000" dirty="0" err="1" smtClean="0"/>
              <a:t>Size</a:t>
            </a:r>
            <a:r>
              <a:rPr lang="hu-HU" sz="2000" dirty="0" smtClean="0"/>
              <a:t> of </a:t>
            </a:r>
            <a:r>
              <a:rPr lang="hu-HU" sz="2000" dirty="0" err="1" smtClean="0"/>
              <a:t>the</a:t>
            </a:r>
            <a:r>
              <a:rPr lang="hu-HU" sz="2000" dirty="0" smtClean="0"/>
              <a:t> </a:t>
            </a:r>
            <a:r>
              <a:rPr lang="hu-HU" sz="2000" dirty="0" err="1" smtClean="0"/>
              <a:t>smallest</a:t>
            </a:r>
            <a:r>
              <a:rPr lang="hu-HU" sz="2000" dirty="0" smtClean="0"/>
              <a:t> </a:t>
            </a:r>
            <a:r>
              <a:rPr lang="hu-HU" sz="2000" dirty="0" err="1" smtClean="0"/>
              <a:t>possible</a:t>
            </a:r>
            <a:r>
              <a:rPr lang="hu-HU" sz="2000" dirty="0" smtClean="0"/>
              <a:t> </a:t>
            </a:r>
            <a:r>
              <a:rPr lang="hu-HU" sz="2000" dirty="0" err="1" smtClean="0"/>
              <a:t>block</a:t>
            </a:r>
            <a:r>
              <a:rPr lang="hu-HU" sz="2000" dirty="0" smtClean="0"/>
              <a:t> is </a:t>
            </a:r>
            <a:r>
              <a:rPr lang="hu-HU" sz="2000" dirty="0" err="1" smtClean="0"/>
              <a:t>the</a:t>
            </a:r>
            <a:r>
              <a:rPr lang="hu-HU" sz="2000" dirty="0" smtClean="0"/>
              <a:t> sum of </a:t>
            </a:r>
            <a:r>
              <a:rPr lang="hu-HU" sz="2000" dirty="0" err="1" smtClean="0"/>
              <a:t>the</a:t>
            </a:r>
            <a:r>
              <a:rPr lang="hu-HU" sz="2000" dirty="0" smtClean="0"/>
              <a:t> </a:t>
            </a:r>
            <a:r>
              <a:rPr lang="hu-HU" sz="2000" dirty="0" err="1" smtClean="0"/>
              <a:t>integers</a:t>
            </a:r>
            <a:r>
              <a:rPr lang="hu-HU" sz="2000" dirty="0" smtClean="0"/>
              <a:t> </a:t>
            </a:r>
            <a:r>
              <a:rPr lang="hu-HU" sz="2000" dirty="0" err="1" smtClean="0"/>
              <a:t>defined</a:t>
            </a:r>
            <a:r>
              <a:rPr lang="hu-HU" sz="2000" dirty="0" smtClean="0"/>
              <a:t> in </a:t>
            </a:r>
            <a:r>
              <a:rPr lang="hu-HU" sz="2000" dirty="0" err="1" smtClean="0"/>
              <a:t>treatment</a:t>
            </a:r>
            <a:r>
              <a:rPr lang="hu-HU" sz="2000" dirty="0" smtClean="0"/>
              <a:t> </a:t>
            </a:r>
            <a:r>
              <a:rPr lang="hu-HU" sz="2000" dirty="0" err="1" smtClean="0"/>
              <a:t>allocation</a:t>
            </a:r>
            <a:r>
              <a:rPr lang="hu-HU" sz="2000" dirty="0" smtClean="0"/>
              <a:t> </a:t>
            </a:r>
            <a:r>
              <a:rPr lang="hu-HU" sz="2000" dirty="0" smtClean="0"/>
              <a:t>ratio</a:t>
            </a:r>
          </a:p>
          <a:p>
            <a:pPr lvl="1"/>
            <a:r>
              <a:rPr lang="hu-HU" sz="2000" dirty="0" smtClean="0"/>
              <a:t>2 </a:t>
            </a:r>
            <a:r>
              <a:rPr lang="hu-HU" sz="2000" dirty="0" err="1" smtClean="0"/>
              <a:t>for</a:t>
            </a:r>
            <a:r>
              <a:rPr lang="hu-HU" sz="2000" dirty="0" smtClean="0"/>
              <a:t> 1:1, 3 </a:t>
            </a:r>
            <a:r>
              <a:rPr lang="hu-HU" sz="2000" dirty="0" err="1" smtClean="0"/>
              <a:t>for</a:t>
            </a:r>
            <a:r>
              <a:rPr lang="hu-HU" sz="2000" dirty="0" smtClean="0"/>
              <a:t> 2:1</a:t>
            </a:r>
          </a:p>
          <a:p>
            <a:pPr lvl="1"/>
            <a:r>
              <a:rPr lang="hu-HU" sz="2000" dirty="0" err="1"/>
              <a:t>l</a:t>
            </a:r>
            <a:r>
              <a:rPr lang="hu-HU" sz="2000" dirty="0" err="1" smtClean="0"/>
              <a:t>arger</a:t>
            </a:r>
            <a:r>
              <a:rPr lang="hu-HU" sz="2000" dirty="0" smtClean="0"/>
              <a:t> </a:t>
            </a:r>
            <a:r>
              <a:rPr lang="hu-HU" sz="2000" dirty="0" err="1" smtClean="0"/>
              <a:t>block</a:t>
            </a:r>
            <a:r>
              <a:rPr lang="hu-HU" sz="2000" dirty="0" smtClean="0"/>
              <a:t> </a:t>
            </a:r>
            <a:r>
              <a:rPr lang="hu-HU" sz="2000" dirty="0" err="1" smtClean="0"/>
              <a:t>sizes</a:t>
            </a:r>
            <a:r>
              <a:rPr lang="hu-HU" sz="2000" dirty="0" smtClean="0"/>
              <a:t> </a:t>
            </a:r>
            <a:r>
              <a:rPr lang="hu-HU" sz="2000" dirty="0" err="1" smtClean="0"/>
              <a:t>are</a:t>
            </a:r>
            <a:r>
              <a:rPr lang="hu-HU" sz="2000" dirty="0" smtClean="0"/>
              <a:t> </a:t>
            </a:r>
            <a:r>
              <a:rPr lang="hu-HU" sz="2000" dirty="0" err="1" smtClean="0"/>
              <a:t>multiples</a:t>
            </a:r>
            <a:r>
              <a:rPr lang="hu-HU" sz="2000" dirty="0" smtClean="0"/>
              <a:t> of </a:t>
            </a:r>
            <a:r>
              <a:rPr lang="hu-HU" sz="2000" dirty="0" err="1" smtClean="0"/>
              <a:t>smallest</a:t>
            </a:r>
            <a:r>
              <a:rPr lang="hu-HU" sz="2000" dirty="0" smtClean="0"/>
              <a:t> </a:t>
            </a:r>
            <a:r>
              <a:rPr lang="hu-HU" sz="2000" dirty="0" err="1" smtClean="0"/>
              <a:t>one</a:t>
            </a:r>
            <a:r>
              <a:rPr lang="hu-HU" sz="2000" dirty="0" smtClean="0"/>
              <a:t> </a:t>
            </a:r>
            <a:endParaRPr lang="hu-HU" sz="2000" dirty="0"/>
          </a:p>
          <a:p>
            <a:r>
              <a:rPr lang="hu-HU" sz="2000" dirty="0" err="1" smtClean="0"/>
              <a:t>All</a:t>
            </a:r>
            <a:r>
              <a:rPr lang="hu-HU" sz="2000" dirty="0" smtClean="0"/>
              <a:t> </a:t>
            </a:r>
            <a:r>
              <a:rPr lang="hu-HU" sz="2000" dirty="0" err="1" smtClean="0"/>
              <a:t>possible</a:t>
            </a:r>
            <a:r>
              <a:rPr lang="hu-HU" sz="2000" dirty="0" smtClean="0"/>
              <a:t> </a:t>
            </a:r>
            <a:r>
              <a:rPr lang="hu-HU" sz="2000" dirty="0" err="1" smtClean="0"/>
              <a:t>block</a:t>
            </a:r>
            <a:r>
              <a:rPr lang="hu-HU" sz="2000" dirty="0" smtClean="0"/>
              <a:t> </a:t>
            </a:r>
            <a:r>
              <a:rPr lang="hu-HU" sz="2000" dirty="0" err="1" smtClean="0"/>
              <a:t>sequences</a:t>
            </a:r>
            <a:r>
              <a:rPr lang="hu-HU" sz="2000" dirty="0" smtClean="0"/>
              <a:t> </a:t>
            </a:r>
            <a:r>
              <a:rPr lang="hu-HU" sz="2000" dirty="0" err="1" smtClean="0"/>
              <a:t>are</a:t>
            </a:r>
            <a:r>
              <a:rPr lang="hu-HU" sz="2000" dirty="0" smtClean="0"/>
              <a:t> </a:t>
            </a:r>
            <a:r>
              <a:rPr lang="hu-HU" sz="2000" dirty="0" err="1" smtClean="0"/>
              <a:t>randomly</a:t>
            </a:r>
            <a:r>
              <a:rPr lang="hu-HU" sz="2000" dirty="0" smtClean="0"/>
              <a:t> </a:t>
            </a:r>
            <a:r>
              <a:rPr lang="hu-HU" sz="2000" dirty="0" err="1" smtClean="0"/>
              <a:t>permuted</a:t>
            </a:r>
            <a:r>
              <a:rPr lang="hu-HU" sz="2000" dirty="0" smtClean="0"/>
              <a:t> (</a:t>
            </a:r>
            <a:r>
              <a:rPr lang="hu-HU" sz="2000" dirty="0" err="1" smtClean="0"/>
              <a:t>to</a:t>
            </a:r>
            <a:r>
              <a:rPr lang="hu-HU" sz="2000" dirty="0" smtClean="0"/>
              <a:t> </a:t>
            </a:r>
            <a:r>
              <a:rPr lang="hu-HU" sz="2000" dirty="0" err="1" smtClean="0"/>
              <a:t>arrange</a:t>
            </a:r>
            <a:r>
              <a:rPr lang="hu-HU" sz="2000" dirty="0" smtClean="0"/>
              <a:t> in </a:t>
            </a:r>
            <a:r>
              <a:rPr lang="hu-HU" sz="2000" dirty="0" err="1" smtClean="0"/>
              <a:t>all</a:t>
            </a:r>
            <a:r>
              <a:rPr lang="hu-HU" sz="2000" dirty="0" smtClean="0"/>
              <a:t> </a:t>
            </a:r>
            <a:r>
              <a:rPr lang="hu-HU" sz="2000" dirty="0" err="1" smtClean="0"/>
              <a:t>possible</a:t>
            </a:r>
            <a:r>
              <a:rPr lang="hu-HU" sz="2000" dirty="0" smtClean="0"/>
              <a:t> </a:t>
            </a:r>
            <a:r>
              <a:rPr lang="hu-HU" sz="2000" dirty="0" err="1" smtClean="0"/>
              <a:t>ways</a:t>
            </a:r>
            <a:r>
              <a:rPr lang="hu-HU" sz="2000" dirty="0" smtClean="0"/>
              <a:t>)</a:t>
            </a:r>
          </a:p>
          <a:p>
            <a:pPr lvl="1"/>
            <a:r>
              <a:rPr lang="hu-HU" sz="2000" dirty="0" err="1"/>
              <a:t>r</a:t>
            </a:r>
            <a:r>
              <a:rPr lang="hu-HU" sz="2000" dirty="0" err="1" smtClean="0"/>
              <a:t>andomly</a:t>
            </a:r>
            <a:r>
              <a:rPr lang="hu-HU" sz="2000" dirty="0" smtClean="0"/>
              <a:t> </a:t>
            </a:r>
            <a:r>
              <a:rPr lang="hu-HU" sz="2000" dirty="0" err="1" smtClean="0"/>
              <a:t>choses</a:t>
            </a:r>
            <a:r>
              <a:rPr lang="hu-HU" sz="2000" dirty="0" smtClean="0"/>
              <a:t> 1 of X </a:t>
            </a:r>
            <a:r>
              <a:rPr lang="hu-HU" sz="2000" dirty="0" err="1" smtClean="0"/>
              <a:t>permuted</a:t>
            </a:r>
            <a:r>
              <a:rPr lang="hu-HU" sz="2000" dirty="0" smtClean="0"/>
              <a:t> </a:t>
            </a:r>
            <a:r>
              <a:rPr lang="hu-HU" sz="2000" dirty="0" err="1" smtClean="0"/>
              <a:t>blocks</a:t>
            </a:r>
            <a:endParaRPr lang="hu-HU" sz="2000" dirty="0" smtClean="0"/>
          </a:p>
          <a:p>
            <a:r>
              <a:rPr lang="hu-HU" sz="2000" dirty="0" err="1" smtClean="0"/>
              <a:t>Ensures</a:t>
            </a:r>
            <a:r>
              <a:rPr lang="hu-HU" sz="2000" dirty="0" smtClean="0"/>
              <a:t> </a:t>
            </a:r>
            <a:r>
              <a:rPr lang="hu-HU" sz="2000" dirty="0" err="1" smtClean="0"/>
              <a:t>balance</a:t>
            </a:r>
            <a:r>
              <a:rPr lang="hu-HU" sz="2000" dirty="0" smtClean="0"/>
              <a:t> of </a:t>
            </a:r>
            <a:r>
              <a:rPr lang="hu-HU" sz="2000" dirty="0" err="1" smtClean="0"/>
              <a:t>treatments</a:t>
            </a:r>
            <a:r>
              <a:rPr lang="hu-HU" sz="2000" dirty="0" smtClean="0"/>
              <a:t> over </a:t>
            </a:r>
            <a:r>
              <a:rPr lang="hu-HU" sz="2000" dirty="0" err="1" smtClean="0"/>
              <a:t>time</a:t>
            </a:r>
            <a:endParaRPr lang="hu-HU" sz="2000" dirty="0" smtClean="0"/>
          </a:p>
        </p:txBody>
      </p:sp>
    </p:spTree>
    <p:extLst>
      <p:ext uri="{BB962C8B-B14F-4D97-AF65-F5344CB8AC3E}">
        <p14:creationId xmlns:p14="http://schemas.microsoft.com/office/powerpoint/2010/main" val="334817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Blocking</a:t>
            </a:r>
            <a:r>
              <a:rPr lang="hu-HU" sz="3600" b="1" dirty="0" smtClean="0"/>
              <a:t> </a:t>
            </a:r>
            <a:r>
              <a:rPr lang="hu-HU" sz="3600" b="1" dirty="0" err="1" smtClean="0"/>
              <a:t>implementation</a:t>
            </a:r>
            <a:endParaRPr lang="hu-HU" sz="3600" b="1" dirty="0"/>
          </a:p>
        </p:txBody>
      </p:sp>
      <p:sp>
        <p:nvSpPr>
          <p:cNvPr id="2" name="Tartalom helye 1"/>
          <p:cNvSpPr>
            <a:spLocks noGrp="1"/>
          </p:cNvSpPr>
          <p:nvPr>
            <p:ph idx="1"/>
          </p:nvPr>
        </p:nvSpPr>
        <p:spPr/>
        <p:txBody>
          <a:bodyPr/>
          <a:lstStyle/>
          <a:p>
            <a:r>
              <a:rPr lang="hu-HU" dirty="0" smtClean="0"/>
              <a:t>Fixed </a:t>
            </a:r>
            <a:r>
              <a:rPr lang="hu-HU" dirty="0" err="1" smtClean="0"/>
              <a:t>allocation</a:t>
            </a:r>
            <a:r>
              <a:rPr lang="hu-HU" dirty="0" smtClean="0"/>
              <a:t> ratio </a:t>
            </a:r>
            <a:r>
              <a:rPr lang="hu-HU" dirty="0" err="1" smtClean="0"/>
              <a:t>throughout</a:t>
            </a:r>
            <a:r>
              <a:rPr lang="hu-HU" dirty="0" smtClean="0"/>
              <a:t> </a:t>
            </a:r>
            <a:r>
              <a:rPr lang="hu-HU" dirty="0" err="1" smtClean="0"/>
              <a:t>the</a:t>
            </a:r>
            <a:r>
              <a:rPr lang="hu-HU" dirty="0" smtClean="0"/>
              <a:t> </a:t>
            </a:r>
            <a:r>
              <a:rPr lang="hu-HU" dirty="0" err="1" smtClean="0"/>
              <a:t>study</a:t>
            </a:r>
            <a:endParaRPr lang="hu-HU" dirty="0" smtClean="0"/>
          </a:p>
          <a:p>
            <a:r>
              <a:rPr lang="hu-HU" dirty="0" smtClean="0"/>
              <a:t>It is a secret!</a:t>
            </a:r>
          </a:p>
          <a:p>
            <a:pPr lvl="1"/>
            <a:r>
              <a:rPr lang="hu-HU" dirty="0" err="1" smtClean="0"/>
              <a:t>Block</a:t>
            </a:r>
            <a:r>
              <a:rPr lang="hu-HU" dirty="0" smtClean="0"/>
              <a:t> </a:t>
            </a:r>
            <a:r>
              <a:rPr lang="hu-HU" dirty="0" err="1" smtClean="0"/>
              <a:t>size</a:t>
            </a:r>
            <a:r>
              <a:rPr lang="hu-HU" dirty="0" smtClean="0"/>
              <a:t>(s) </a:t>
            </a:r>
            <a:r>
              <a:rPr lang="hu-HU" dirty="0" err="1" smtClean="0"/>
              <a:t>are</a:t>
            </a:r>
            <a:r>
              <a:rPr lang="hu-HU" dirty="0" smtClean="0"/>
              <a:t> </a:t>
            </a:r>
            <a:r>
              <a:rPr lang="hu-HU" dirty="0" err="1" smtClean="0"/>
              <a:t>on</a:t>
            </a:r>
            <a:r>
              <a:rPr lang="hu-HU" dirty="0" smtClean="0"/>
              <a:t> a </a:t>
            </a:r>
            <a:r>
              <a:rPr lang="hu-HU" dirty="0" err="1" smtClean="0"/>
              <a:t>need</a:t>
            </a:r>
            <a:r>
              <a:rPr lang="hu-HU" dirty="0" smtClean="0"/>
              <a:t> </a:t>
            </a:r>
            <a:r>
              <a:rPr lang="hu-HU" dirty="0" err="1" smtClean="0"/>
              <a:t>to</a:t>
            </a:r>
            <a:r>
              <a:rPr lang="hu-HU" dirty="0" smtClean="0"/>
              <a:t> </a:t>
            </a:r>
            <a:r>
              <a:rPr lang="hu-HU" dirty="0" err="1" smtClean="0"/>
              <a:t>know</a:t>
            </a:r>
            <a:r>
              <a:rPr lang="hu-HU" dirty="0" smtClean="0"/>
              <a:t> </a:t>
            </a:r>
            <a:r>
              <a:rPr lang="hu-HU" dirty="0" err="1" smtClean="0"/>
              <a:t>basis</a:t>
            </a:r>
            <a:r>
              <a:rPr lang="hu-HU" dirty="0" smtClean="0"/>
              <a:t> </a:t>
            </a:r>
          </a:p>
          <a:p>
            <a:r>
              <a:rPr lang="hu-HU" dirty="0" err="1" smtClean="0"/>
              <a:t>Use</a:t>
            </a:r>
            <a:r>
              <a:rPr lang="hu-HU" dirty="0" smtClean="0"/>
              <a:t> more </a:t>
            </a:r>
            <a:r>
              <a:rPr lang="hu-HU" dirty="0" err="1" smtClean="0"/>
              <a:t>than</a:t>
            </a:r>
            <a:r>
              <a:rPr lang="hu-HU" dirty="0" smtClean="0"/>
              <a:t> </a:t>
            </a:r>
            <a:r>
              <a:rPr lang="hu-HU" dirty="0" err="1" smtClean="0"/>
              <a:t>one</a:t>
            </a:r>
            <a:r>
              <a:rPr lang="hu-HU" dirty="0" smtClean="0"/>
              <a:t> </a:t>
            </a:r>
            <a:r>
              <a:rPr lang="hu-HU" dirty="0" err="1" smtClean="0"/>
              <a:t>block</a:t>
            </a:r>
            <a:r>
              <a:rPr lang="hu-HU" dirty="0" smtClean="0"/>
              <a:t> </a:t>
            </a:r>
            <a:r>
              <a:rPr lang="hu-HU" dirty="0" err="1" smtClean="0"/>
              <a:t>size</a:t>
            </a:r>
            <a:endParaRPr lang="hu-HU" dirty="0" smtClean="0"/>
          </a:p>
          <a:p>
            <a:pPr lvl="1"/>
            <a:r>
              <a:rPr lang="hu-HU" dirty="0" smtClean="0"/>
              <a:t>Overall </a:t>
            </a:r>
            <a:r>
              <a:rPr lang="hu-HU" dirty="0" err="1" smtClean="0"/>
              <a:t>sequence</a:t>
            </a:r>
            <a:r>
              <a:rPr lang="hu-HU" dirty="0" smtClean="0"/>
              <a:t> </a:t>
            </a:r>
            <a:r>
              <a:rPr lang="hu-HU" dirty="0" err="1" smtClean="0"/>
              <a:t>appears</a:t>
            </a:r>
            <a:r>
              <a:rPr lang="hu-HU" dirty="0" smtClean="0"/>
              <a:t> more random</a:t>
            </a:r>
          </a:p>
          <a:p>
            <a:pPr lvl="1"/>
            <a:r>
              <a:rPr lang="hu-HU" dirty="0" err="1" smtClean="0"/>
              <a:t>Protects</a:t>
            </a:r>
            <a:r>
              <a:rPr lang="hu-HU" dirty="0" smtClean="0"/>
              <a:t> </a:t>
            </a:r>
            <a:r>
              <a:rPr lang="hu-HU" dirty="0" err="1" smtClean="0"/>
              <a:t>against</a:t>
            </a:r>
            <a:r>
              <a:rPr lang="hu-HU" dirty="0" smtClean="0"/>
              <a:t> </a:t>
            </a:r>
            <a:r>
              <a:rPr lang="hu-HU" dirty="0" err="1" smtClean="0"/>
              <a:t>discovery</a:t>
            </a:r>
            <a:endParaRPr lang="hu-HU" dirty="0" smtClean="0"/>
          </a:p>
          <a:p>
            <a:pPr lvl="2"/>
            <a:r>
              <a:rPr lang="hu-HU" dirty="0" err="1" smtClean="0"/>
              <a:t>Especially</a:t>
            </a:r>
            <a:r>
              <a:rPr lang="hu-HU" dirty="0" smtClean="0"/>
              <a:t> in </a:t>
            </a:r>
            <a:r>
              <a:rPr lang="hu-HU" dirty="0" err="1" smtClean="0"/>
              <a:t>unmasked</a:t>
            </a:r>
            <a:r>
              <a:rPr lang="hu-HU" dirty="0" smtClean="0"/>
              <a:t> (</a:t>
            </a:r>
            <a:r>
              <a:rPr lang="hu-HU" dirty="0" err="1" smtClean="0"/>
              <a:t>open</a:t>
            </a:r>
            <a:r>
              <a:rPr lang="hu-HU" dirty="0" smtClean="0"/>
              <a:t> </a:t>
            </a:r>
            <a:r>
              <a:rPr lang="hu-HU" dirty="0" err="1" smtClean="0"/>
              <a:t>label</a:t>
            </a:r>
            <a:r>
              <a:rPr lang="hu-HU" dirty="0" smtClean="0"/>
              <a:t>) </a:t>
            </a:r>
            <a:r>
              <a:rPr lang="hu-HU" dirty="0" err="1" smtClean="0"/>
              <a:t>studies</a:t>
            </a:r>
            <a:endParaRPr lang="hu-HU" dirty="0" smtClean="0"/>
          </a:p>
        </p:txBody>
      </p:sp>
    </p:spTree>
    <p:extLst>
      <p:ext uri="{BB962C8B-B14F-4D97-AF65-F5344CB8AC3E}">
        <p14:creationId xmlns:p14="http://schemas.microsoft.com/office/powerpoint/2010/main" val="1794066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3.</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r>
              <a:rPr lang="hu-HU" sz="2400" dirty="0" smtClean="0">
                <a:solidFill>
                  <a:srgbClr val="C00000"/>
                </a:solidFill>
              </a:rPr>
              <a:t>Block radomization</a:t>
            </a:r>
            <a:r>
              <a:rPr lang="hu-HU" sz="2400" dirty="0" smtClean="0"/>
              <a:t>, we would like to have 1:1 allocation ration</a:t>
            </a:r>
          </a:p>
          <a:p>
            <a:pPr marL="0" indent="0">
              <a:buNone/>
            </a:pPr>
            <a:r>
              <a:rPr lang="hu-HU" sz="2000" dirty="0" smtClean="0">
                <a:solidFill>
                  <a:schemeClr val="accent1">
                    <a:lumMod val="50000"/>
                  </a:schemeClr>
                </a:solidFill>
              </a:rPr>
              <a:t>1</a:t>
            </a:r>
            <a:r>
              <a:rPr lang="hu-HU" sz="2000" dirty="0" smtClean="0">
                <a:solidFill>
                  <a:srgbClr val="002060"/>
                </a:solidFill>
              </a:rPr>
              <a:t>. M/O, 2. F/N, 3. F/N, 4. M/N, 5. M/O, 6. M/N, 7. F/N, 8. F/N, 9. F/N, 10. F/N, 11. F/O, 12. M/O, 13. F/O 14. M/N, 15. M/N, 16. F/O, 17. M/O, 18. M/N, 19. M/N, 20. F/N, 21. M/N, 22. F/O, 23. M/O 24. F/N 25. F/O, 26. F/N, 27. M/O 28. F/N, 29. M/O, 30. M/N,   31. M/N, 32. F/N</a:t>
            </a:r>
          </a:p>
          <a:p>
            <a:r>
              <a:rPr lang="hu-HU" sz="2400" dirty="0"/>
              <a:t>Use the following randomly generated and permuted blocks: </a:t>
            </a:r>
            <a:endParaRPr lang="hu-HU" sz="2400" dirty="0" smtClean="0"/>
          </a:p>
          <a:p>
            <a:r>
              <a:rPr lang="hu-HU" sz="1200" dirty="0" smtClean="0"/>
              <a:t>AB </a:t>
            </a:r>
          </a:p>
          <a:p>
            <a:r>
              <a:rPr lang="hu-HU" sz="1200" dirty="0" smtClean="0"/>
              <a:t>ABBA </a:t>
            </a:r>
          </a:p>
          <a:p>
            <a:r>
              <a:rPr lang="hu-HU" sz="1200" dirty="0" smtClean="0"/>
              <a:t>BABA </a:t>
            </a:r>
          </a:p>
          <a:p>
            <a:r>
              <a:rPr lang="hu-HU" sz="1200" dirty="0" smtClean="0"/>
              <a:t>BA </a:t>
            </a:r>
          </a:p>
          <a:p>
            <a:r>
              <a:rPr lang="hu-HU" sz="1200" dirty="0" smtClean="0"/>
              <a:t>AB </a:t>
            </a:r>
          </a:p>
          <a:p>
            <a:r>
              <a:rPr lang="hu-HU" sz="1200" dirty="0" smtClean="0"/>
              <a:t>BBAA </a:t>
            </a:r>
          </a:p>
          <a:p>
            <a:r>
              <a:rPr lang="hu-HU" sz="1200" dirty="0" smtClean="0"/>
              <a:t>AB </a:t>
            </a:r>
          </a:p>
          <a:p>
            <a:r>
              <a:rPr lang="hu-HU" sz="1200" dirty="0" smtClean="0"/>
              <a:t>BAAB </a:t>
            </a:r>
          </a:p>
          <a:p>
            <a:r>
              <a:rPr lang="hu-HU" sz="1200" dirty="0" smtClean="0"/>
              <a:t>ABAB </a:t>
            </a:r>
          </a:p>
          <a:p>
            <a:r>
              <a:rPr lang="hu-HU" sz="1200" dirty="0" smtClean="0"/>
              <a:t>AABB</a:t>
            </a:r>
            <a:endParaRPr lang="hu-HU" sz="1200" dirty="0"/>
          </a:p>
          <a:p>
            <a:endParaRPr lang="hu-HU" dirty="0"/>
          </a:p>
          <a:p>
            <a:pPr marL="0" indent="0">
              <a:buNone/>
            </a:pPr>
            <a:endParaRPr lang="en-US" dirty="0"/>
          </a:p>
        </p:txBody>
      </p:sp>
      <p:sp>
        <p:nvSpPr>
          <p:cNvPr id="7" name="Rectangle 2"/>
          <p:cNvSpPr/>
          <p:nvPr/>
        </p:nvSpPr>
        <p:spPr>
          <a:xfrm>
            <a:off x="970961" y="2771480"/>
            <a:ext cx="9964132" cy="3007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How many patients have been allocated to A and B? What is the allocation ratio</a:t>
            </a:r>
            <a:r>
              <a:rPr lang="hu-HU" sz="2400" dirty="0" smtClean="0"/>
              <a:t>?</a:t>
            </a:r>
          </a:p>
          <a:p>
            <a:pPr algn="ctr"/>
            <a:endParaRPr lang="hu-HU" sz="2400" dirty="0"/>
          </a:p>
          <a:p>
            <a:pPr algn="ctr"/>
            <a:r>
              <a:rPr lang="hu-HU" sz="2400" dirty="0"/>
              <a:t>What is the distribution of major confounders (M:F ratio, O:N ratio) in the two arms?</a:t>
            </a:r>
          </a:p>
          <a:p>
            <a:pPr algn="ctr"/>
            <a:endParaRPr lang="en-US" dirty="0"/>
          </a:p>
        </p:txBody>
      </p:sp>
    </p:spTree>
    <p:extLst>
      <p:ext uri="{BB962C8B-B14F-4D97-AF65-F5344CB8AC3E}">
        <p14:creationId xmlns:p14="http://schemas.microsoft.com/office/powerpoint/2010/main" val="11447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Blocking</a:t>
            </a:r>
            <a:r>
              <a:rPr lang="hu-HU" sz="3600" b="1" dirty="0" smtClean="0"/>
              <a:t> </a:t>
            </a:r>
            <a:r>
              <a:rPr lang="hu-HU" sz="3600" b="1" dirty="0" err="1" smtClean="0"/>
              <a:t>pros</a:t>
            </a:r>
            <a:r>
              <a:rPr lang="hu-HU" sz="3600" b="1" dirty="0" smtClean="0"/>
              <a:t> and cons</a:t>
            </a:r>
            <a:endParaRPr lang="hu-HU" sz="3600" b="1" dirty="0"/>
          </a:p>
        </p:txBody>
      </p:sp>
      <p:sp>
        <p:nvSpPr>
          <p:cNvPr id="2" name="Tartalom helye 1"/>
          <p:cNvSpPr>
            <a:spLocks noGrp="1"/>
          </p:cNvSpPr>
          <p:nvPr>
            <p:ph idx="1"/>
          </p:nvPr>
        </p:nvSpPr>
        <p:spPr/>
        <p:txBody>
          <a:bodyPr/>
          <a:lstStyle/>
          <a:p>
            <a:r>
              <a:rPr lang="hu-HU" dirty="0" err="1" smtClean="0"/>
              <a:t>Advantages</a:t>
            </a:r>
            <a:endParaRPr lang="hu-HU" dirty="0" smtClean="0"/>
          </a:p>
          <a:p>
            <a:pPr lvl="1"/>
            <a:r>
              <a:rPr lang="hu-HU" dirty="0" smtClean="0"/>
              <a:t>Overall </a:t>
            </a:r>
            <a:r>
              <a:rPr lang="hu-HU" dirty="0" err="1" smtClean="0"/>
              <a:t>balance</a:t>
            </a:r>
            <a:r>
              <a:rPr lang="hu-HU" dirty="0" smtClean="0"/>
              <a:t>, </a:t>
            </a:r>
            <a:r>
              <a:rPr lang="hu-HU" dirty="0" err="1" smtClean="0"/>
              <a:t>especially</a:t>
            </a:r>
            <a:r>
              <a:rPr lang="hu-HU" dirty="0" smtClean="0"/>
              <a:t> in </a:t>
            </a:r>
            <a:r>
              <a:rPr lang="hu-HU" dirty="0" err="1" smtClean="0"/>
              <a:t>smaller</a:t>
            </a:r>
            <a:r>
              <a:rPr lang="hu-HU" dirty="0" smtClean="0"/>
              <a:t> </a:t>
            </a:r>
            <a:r>
              <a:rPr lang="hu-HU" dirty="0" err="1" smtClean="0"/>
              <a:t>trials</a:t>
            </a:r>
            <a:endParaRPr lang="hu-HU" dirty="0" smtClean="0"/>
          </a:p>
          <a:p>
            <a:pPr lvl="1"/>
            <a:r>
              <a:rPr lang="hu-HU" dirty="0" err="1" smtClean="0"/>
              <a:t>Protects</a:t>
            </a:r>
            <a:r>
              <a:rPr lang="hu-HU" dirty="0" smtClean="0"/>
              <a:t> </a:t>
            </a:r>
            <a:r>
              <a:rPr lang="hu-HU" dirty="0" err="1" smtClean="0"/>
              <a:t>against</a:t>
            </a:r>
            <a:r>
              <a:rPr lang="hu-HU" dirty="0" smtClean="0"/>
              <a:t> </a:t>
            </a:r>
            <a:r>
              <a:rPr lang="hu-HU" dirty="0" err="1" smtClean="0"/>
              <a:t>time</a:t>
            </a:r>
            <a:r>
              <a:rPr lang="hu-HU" dirty="0" smtClean="0"/>
              <a:t> </a:t>
            </a:r>
            <a:r>
              <a:rPr lang="hu-HU" dirty="0" err="1" smtClean="0"/>
              <a:t>related</a:t>
            </a:r>
            <a:r>
              <a:rPr lang="hu-HU" dirty="0" smtClean="0"/>
              <a:t> </a:t>
            </a:r>
            <a:r>
              <a:rPr lang="hu-HU" dirty="0" err="1" smtClean="0"/>
              <a:t>changes</a:t>
            </a:r>
            <a:endParaRPr lang="hu-HU" dirty="0" smtClean="0"/>
          </a:p>
          <a:p>
            <a:pPr lvl="2"/>
            <a:r>
              <a:rPr lang="hu-HU" dirty="0" smtClean="0"/>
              <a:t>In the composition of study population</a:t>
            </a:r>
          </a:p>
          <a:p>
            <a:pPr lvl="2"/>
            <a:r>
              <a:rPr lang="hu-HU" dirty="0" smtClean="0"/>
              <a:t>Data </a:t>
            </a:r>
            <a:r>
              <a:rPr lang="hu-HU" dirty="0" err="1" smtClean="0"/>
              <a:t>collection</a:t>
            </a:r>
            <a:r>
              <a:rPr lang="hu-HU" dirty="0" smtClean="0"/>
              <a:t> </a:t>
            </a:r>
            <a:r>
              <a:rPr lang="hu-HU" dirty="0" err="1" smtClean="0"/>
              <a:t>procedures</a:t>
            </a:r>
            <a:endParaRPr lang="hu-HU" dirty="0" smtClean="0"/>
          </a:p>
          <a:p>
            <a:pPr lvl="2"/>
            <a:r>
              <a:rPr lang="hu-HU" dirty="0" smtClean="0"/>
              <a:t>External forces being difeferential across treatment groups, i.e., secular trends, chronological bias</a:t>
            </a:r>
          </a:p>
          <a:p>
            <a:pPr lvl="1"/>
            <a:r>
              <a:rPr lang="hu-HU" dirty="0" err="1" smtClean="0"/>
              <a:t>If</a:t>
            </a:r>
            <a:r>
              <a:rPr lang="hu-HU" dirty="0" smtClean="0"/>
              <a:t> </a:t>
            </a:r>
            <a:r>
              <a:rPr lang="hu-HU" dirty="0" err="1" smtClean="0"/>
              <a:t>the</a:t>
            </a:r>
            <a:r>
              <a:rPr lang="hu-HU" dirty="0" smtClean="0"/>
              <a:t> </a:t>
            </a:r>
            <a:r>
              <a:rPr lang="hu-HU" dirty="0" err="1" smtClean="0"/>
              <a:t>trial</a:t>
            </a:r>
            <a:r>
              <a:rPr lang="hu-HU" dirty="0" smtClean="0"/>
              <a:t> is </a:t>
            </a:r>
            <a:r>
              <a:rPr lang="hu-HU" dirty="0" err="1" smtClean="0"/>
              <a:t>stopped</a:t>
            </a:r>
            <a:r>
              <a:rPr lang="hu-HU" dirty="0" smtClean="0"/>
              <a:t> </a:t>
            </a:r>
            <a:r>
              <a:rPr lang="hu-HU" dirty="0" err="1" smtClean="0"/>
              <a:t>early</a:t>
            </a:r>
            <a:r>
              <a:rPr lang="hu-HU" dirty="0" smtClean="0"/>
              <a:t>, </a:t>
            </a:r>
            <a:r>
              <a:rPr lang="hu-HU" dirty="0" err="1" smtClean="0"/>
              <a:t>have</a:t>
            </a:r>
            <a:r>
              <a:rPr lang="hu-HU" dirty="0" smtClean="0"/>
              <a:t> </a:t>
            </a:r>
            <a:r>
              <a:rPr lang="hu-HU" dirty="0" err="1" smtClean="0"/>
              <a:t>balanced</a:t>
            </a:r>
            <a:r>
              <a:rPr lang="hu-HU" dirty="0" smtClean="0"/>
              <a:t> </a:t>
            </a:r>
            <a:r>
              <a:rPr lang="hu-HU" dirty="0" err="1" smtClean="0"/>
              <a:t>groups</a:t>
            </a:r>
            <a:endParaRPr lang="hu-HU" dirty="0" smtClean="0"/>
          </a:p>
          <a:p>
            <a:pPr lvl="1"/>
            <a:r>
              <a:rPr lang="hu-HU" dirty="0" err="1" smtClean="0"/>
              <a:t>Analyses</a:t>
            </a:r>
            <a:r>
              <a:rPr lang="hu-HU" dirty="0" smtClean="0"/>
              <a:t> </a:t>
            </a:r>
            <a:r>
              <a:rPr lang="hu-HU" dirty="0" err="1" smtClean="0"/>
              <a:t>are</a:t>
            </a:r>
            <a:r>
              <a:rPr lang="hu-HU" dirty="0" smtClean="0"/>
              <a:t> more </a:t>
            </a:r>
            <a:r>
              <a:rPr lang="hu-HU" dirty="0" err="1" smtClean="0"/>
              <a:t>powerful</a:t>
            </a:r>
            <a:endParaRPr lang="hu-HU" dirty="0" smtClean="0"/>
          </a:p>
          <a:p>
            <a:r>
              <a:rPr lang="hu-HU" dirty="0" err="1" smtClean="0"/>
              <a:t>Disavantages</a:t>
            </a:r>
            <a:endParaRPr lang="hu-HU" dirty="0" smtClean="0"/>
          </a:p>
          <a:p>
            <a:pPr lvl="1"/>
            <a:r>
              <a:rPr lang="hu-HU" dirty="0" err="1" smtClean="0"/>
              <a:t>Can</a:t>
            </a:r>
            <a:r>
              <a:rPr lang="hu-HU" dirty="0" smtClean="0"/>
              <a:t> </a:t>
            </a:r>
            <a:r>
              <a:rPr lang="hu-HU" dirty="0" err="1" smtClean="0"/>
              <a:t>facilitate</a:t>
            </a:r>
            <a:r>
              <a:rPr lang="hu-HU" dirty="0" smtClean="0"/>
              <a:t> </a:t>
            </a:r>
            <a:r>
              <a:rPr lang="hu-HU" dirty="0" err="1" smtClean="0"/>
              <a:t>prediction</a:t>
            </a:r>
            <a:r>
              <a:rPr lang="hu-HU" dirty="0" smtClean="0"/>
              <a:t> of </a:t>
            </a:r>
            <a:r>
              <a:rPr lang="hu-HU" dirty="0" err="1" smtClean="0"/>
              <a:t>future</a:t>
            </a:r>
            <a:r>
              <a:rPr lang="hu-HU" dirty="0" smtClean="0"/>
              <a:t> </a:t>
            </a:r>
            <a:r>
              <a:rPr lang="hu-HU" dirty="0" err="1" smtClean="0"/>
              <a:t>assignments</a:t>
            </a:r>
            <a:endParaRPr lang="hu-HU" dirty="0" smtClean="0"/>
          </a:p>
          <a:p>
            <a:pPr lvl="1"/>
            <a:r>
              <a:rPr lang="hu-HU" dirty="0" smtClean="0"/>
              <a:t>More </a:t>
            </a:r>
            <a:r>
              <a:rPr lang="hu-HU" dirty="0" err="1" smtClean="0"/>
              <a:t>problematic</a:t>
            </a:r>
            <a:r>
              <a:rPr lang="hu-HU" dirty="0" smtClean="0"/>
              <a:t> </a:t>
            </a:r>
            <a:r>
              <a:rPr lang="hu-HU" dirty="0" err="1" smtClean="0"/>
              <a:t>for</a:t>
            </a:r>
            <a:r>
              <a:rPr lang="hu-HU" dirty="0" smtClean="0"/>
              <a:t> </a:t>
            </a:r>
            <a:r>
              <a:rPr lang="hu-HU" dirty="0" err="1" smtClean="0"/>
              <a:t>unmasked</a:t>
            </a:r>
            <a:r>
              <a:rPr lang="hu-HU" dirty="0" smtClean="0"/>
              <a:t> </a:t>
            </a:r>
            <a:r>
              <a:rPr lang="hu-HU" dirty="0" err="1" smtClean="0"/>
              <a:t>trials</a:t>
            </a:r>
            <a:r>
              <a:rPr lang="hu-HU" dirty="0" smtClean="0"/>
              <a:t> </a:t>
            </a:r>
            <a:r>
              <a:rPr lang="hu-HU" dirty="0" err="1" smtClean="0"/>
              <a:t>or</a:t>
            </a:r>
            <a:r>
              <a:rPr lang="hu-HU" dirty="0" smtClean="0"/>
              <a:t> </a:t>
            </a:r>
            <a:r>
              <a:rPr lang="hu-HU" dirty="0" err="1" smtClean="0"/>
              <a:t>poorly</a:t>
            </a:r>
            <a:r>
              <a:rPr lang="hu-HU" dirty="0" smtClean="0"/>
              <a:t> </a:t>
            </a:r>
            <a:r>
              <a:rPr lang="hu-HU" dirty="0" err="1" smtClean="0"/>
              <a:t>masked</a:t>
            </a:r>
            <a:r>
              <a:rPr lang="hu-HU" dirty="0" smtClean="0"/>
              <a:t> </a:t>
            </a:r>
            <a:r>
              <a:rPr lang="hu-HU" dirty="0" err="1" smtClean="0"/>
              <a:t>trials</a:t>
            </a:r>
            <a:endParaRPr lang="hu-HU" dirty="0" smtClean="0"/>
          </a:p>
        </p:txBody>
      </p:sp>
    </p:spTree>
    <p:extLst>
      <p:ext uri="{BB962C8B-B14F-4D97-AF65-F5344CB8AC3E}">
        <p14:creationId xmlns:p14="http://schemas.microsoft.com/office/powerpoint/2010/main" val="3882906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200" b="1" dirty="0" err="1"/>
              <a:t>Restricted</a:t>
            </a:r>
            <a:r>
              <a:rPr lang="hu-HU" sz="3200" b="1" dirty="0"/>
              <a:t> </a:t>
            </a:r>
            <a:r>
              <a:rPr lang="hu-HU" sz="3200" b="1" dirty="0" err="1"/>
              <a:t>randomization</a:t>
            </a:r>
            <a:r>
              <a:rPr lang="hu-HU" sz="3200" b="1" dirty="0"/>
              <a:t>: </a:t>
            </a:r>
            <a:r>
              <a:rPr lang="hu-HU" sz="3200" b="1" dirty="0" err="1" smtClean="0"/>
              <a:t>stratification</a:t>
            </a:r>
            <a:endParaRPr lang="hu-HU" sz="3200" b="1" dirty="0"/>
          </a:p>
        </p:txBody>
      </p:sp>
      <p:sp>
        <p:nvSpPr>
          <p:cNvPr id="2" name="Tartalom helye 1"/>
          <p:cNvSpPr>
            <a:spLocks noGrp="1"/>
          </p:cNvSpPr>
          <p:nvPr>
            <p:ph idx="1"/>
          </p:nvPr>
        </p:nvSpPr>
        <p:spPr/>
        <p:txBody>
          <a:bodyPr/>
          <a:lstStyle/>
          <a:p>
            <a:r>
              <a:rPr lang="hu-HU" dirty="0" smtClean="0"/>
              <a:t>Ensure balance in treatment assignments within subgroups defined before randomization</a:t>
            </a:r>
          </a:p>
          <a:p>
            <a:pPr lvl="1"/>
            <a:r>
              <a:rPr lang="hu-HU" dirty="0" err="1" smtClean="0"/>
              <a:t>Clinic</a:t>
            </a:r>
            <a:r>
              <a:rPr lang="hu-HU" dirty="0" smtClean="0"/>
              <a:t>, </a:t>
            </a:r>
            <a:r>
              <a:rPr lang="hu-HU" dirty="0" err="1" smtClean="0"/>
              <a:t>gender</a:t>
            </a:r>
            <a:r>
              <a:rPr lang="hu-HU" dirty="0" smtClean="0"/>
              <a:t>, </a:t>
            </a:r>
            <a:r>
              <a:rPr lang="hu-HU" dirty="0" err="1" smtClean="0"/>
              <a:t>risk</a:t>
            </a:r>
            <a:r>
              <a:rPr lang="hu-HU" dirty="0" smtClean="0"/>
              <a:t> </a:t>
            </a:r>
            <a:r>
              <a:rPr lang="hu-HU" dirty="0" err="1" smtClean="0"/>
              <a:t>level</a:t>
            </a:r>
            <a:endParaRPr lang="hu-HU" dirty="0" smtClean="0"/>
          </a:p>
          <a:p>
            <a:r>
              <a:rPr lang="hu-HU" dirty="0" smtClean="0"/>
              <a:t>Subgroup should be related to outcome – strong confounder or effect modifier</a:t>
            </a:r>
          </a:p>
          <a:p>
            <a:r>
              <a:rPr lang="hu-HU" dirty="0" err="1" smtClean="0"/>
              <a:t>Requires</a:t>
            </a:r>
            <a:r>
              <a:rPr lang="hu-HU" dirty="0" smtClean="0"/>
              <a:t> a </a:t>
            </a:r>
            <a:r>
              <a:rPr lang="hu-HU" dirty="0" err="1" smtClean="0"/>
              <a:t>separate</a:t>
            </a:r>
            <a:r>
              <a:rPr lang="hu-HU" dirty="0" smtClean="0"/>
              <a:t> </a:t>
            </a:r>
            <a:r>
              <a:rPr lang="hu-HU" dirty="0" err="1" smtClean="0"/>
              <a:t>set</a:t>
            </a:r>
            <a:r>
              <a:rPr lang="hu-HU" dirty="0" smtClean="0"/>
              <a:t> of </a:t>
            </a:r>
            <a:r>
              <a:rPr lang="hu-HU" dirty="0" err="1" smtClean="0"/>
              <a:t>treatment</a:t>
            </a:r>
            <a:r>
              <a:rPr lang="hu-HU" dirty="0" smtClean="0"/>
              <a:t> </a:t>
            </a:r>
            <a:r>
              <a:rPr lang="hu-HU" dirty="0" err="1" smtClean="0"/>
              <a:t>assignment</a:t>
            </a:r>
            <a:r>
              <a:rPr lang="hu-HU" dirty="0" smtClean="0"/>
              <a:t> </a:t>
            </a:r>
            <a:r>
              <a:rPr lang="hu-HU" dirty="0" err="1" smtClean="0"/>
              <a:t>schedules</a:t>
            </a:r>
            <a:r>
              <a:rPr lang="hu-HU" dirty="0" smtClean="0"/>
              <a:t> </a:t>
            </a:r>
            <a:r>
              <a:rPr lang="hu-HU" dirty="0" err="1" smtClean="0"/>
              <a:t>for</a:t>
            </a:r>
            <a:r>
              <a:rPr lang="hu-HU" dirty="0" smtClean="0"/>
              <a:t> </a:t>
            </a:r>
            <a:r>
              <a:rPr lang="hu-HU" dirty="0" err="1" smtClean="0"/>
              <a:t>each</a:t>
            </a:r>
            <a:r>
              <a:rPr lang="hu-HU" dirty="0" smtClean="0"/>
              <a:t> </a:t>
            </a:r>
            <a:r>
              <a:rPr lang="hu-HU" dirty="0" err="1" smtClean="0"/>
              <a:t>category</a:t>
            </a:r>
            <a:r>
              <a:rPr lang="hu-HU" dirty="0" smtClean="0"/>
              <a:t> of </a:t>
            </a:r>
            <a:r>
              <a:rPr lang="hu-HU" dirty="0" err="1" smtClean="0"/>
              <a:t>each</a:t>
            </a:r>
            <a:r>
              <a:rPr lang="hu-HU" dirty="0" smtClean="0"/>
              <a:t> </a:t>
            </a:r>
            <a:r>
              <a:rPr lang="hu-HU" dirty="0" err="1" smtClean="0"/>
              <a:t>stratum</a:t>
            </a:r>
            <a:endParaRPr lang="hu-HU" dirty="0" smtClean="0"/>
          </a:p>
        </p:txBody>
      </p:sp>
    </p:spTree>
    <p:extLst>
      <p:ext uri="{BB962C8B-B14F-4D97-AF65-F5344CB8AC3E}">
        <p14:creationId xmlns:p14="http://schemas.microsoft.com/office/powerpoint/2010/main" val="307541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xmlns="" id="{47F3D014-3A3C-4E37-BD13-6572D0900356}"/>
              </a:ext>
            </a:extLst>
          </p:cNvPr>
          <p:cNvSpPr>
            <a:spLocks noGrp="1"/>
          </p:cNvSpPr>
          <p:nvPr>
            <p:ph idx="1"/>
          </p:nvPr>
        </p:nvSpPr>
        <p:spPr>
          <a:xfrm>
            <a:off x="973719" y="1937647"/>
            <a:ext cx="5660998" cy="4836427"/>
          </a:xfrm>
        </p:spPr>
        <p:txBody>
          <a:bodyPr/>
          <a:lstStyle/>
          <a:p>
            <a:pPr marL="0" indent="0">
              <a:buNone/>
            </a:pPr>
            <a:r>
              <a:rPr lang="hu-HU" sz="2400" dirty="0"/>
              <a:t>Breast cancer </a:t>
            </a:r>
            <a:r>
              <a:rPr lang="hu-HU" sz="2400" dirty="0" smtClean="0"/>
              <a:t>treatment, 1:1 </a:t>
            </a:r>
            <a:r>
              <a:rPr lang="hu-HU" sz="2400" dirty="0"/>
              <a:t>treatment allocation</a:t>
            </a:r>
          </a:p>
          <a:p>
            <a:pPr marL="0" indent="0">
              <a:buNone/>
            </a:pPr>
            <a:r>
              <a:rPr lang="hu-HU" sz="2400" dirty="0"/>
              <a:t>	</a:t>
            </a:r>
            <a:r>
              <a:rPr lang="hu-HU" sz="2400" dirty="0" smtClean="0"/>
              <a:t>A and </a:t>
            </a:r>
            <a:r>
              <a:rPr lang="hu-HU" sz="2400" dirty="0"/>
              <a:t>B</a:t>
            </a:r>
          </a:p>
          <a:p>
            <a:pPr marL="0" indent="0">
              <a:buNone/>
            </a:pPr>
            <a:r>
              <a:rPr lang="hu-HU" sz="2400" dirty="0" err="1"/>
              <a:t>Stratification</a:t>
            </a:r>
            <a:endParaRPr lang="hu-HU" sz="2400" dirty="0"/>
          </a:p>
          <a:p>
            <a:pPr marL="0" indent="0">
              <a:buNone/>
            </a:pPr>
            <a:r>
              <a:rPr lang="hu-HU" sz="2400" dirty="0"/>
              <a:t>	-Center</a:t>
            </a:r>
          </a:p>
          <a:p>
            <a:pPr marL="0" indent="0">
              <a:buNone/>
            </a:pPr>
            <a:r>
              <a:rPr lang="hu-HU" sz="2400" dirty="0"/>
              <a:t> 		-X or Y</a:t>
            </a:r>
          </a:p>
          <a:p>
            <a:pPr marL="0" indent="0">
              <a:buNone/>
            </a:pPr>
            <a:r>
              <a:rPr lang="hu-HU" sz="2400" dirty="0"/>
              <a:t>	-</a:t>
            </a:r>
            <a:r>
              <a:rPr lang="hu-HU" sz="2400" dirty="0" err="1"/>
              <a:t>Postmenopausal</a:t>
            </a:r>
            <a:r>
              <a:rPr lang="hu-HU" sz="2400" dirty="0"/>
              <a:t> status</a:t>
            </a:r>
          </a:p>
          <a:p>
            <a:pPr marL="0" indent="0">
              <a:buNone/>
            </a:pPr>
            <a:r>
              <a:rPr lang="hu-HU" sz="2400" dirty="0"/>
              <a:t>		-Post or </a:t>
            </a:r>
            <a:r>
              <a:rPr lang="hu-HU" sz="2400" dirty="0" err="1"/>
              <a:t>pre</a:t>
            </a:r>
            <a:endParaRPr lang="hu-HU" sz="2400" dirty="0"/>
          </a:p>
          <a:p>
            <a:pPr marL="0" indent="0">
              <a:buNone/>
            </a:pPr>
            <a:r>
              <a:rPr lang="hu-HU" sz="2400" dirty="0" err="1"/>
              <a:t>Block</a:t>
            </a:r>
            <a:r>
              <a:rPr lang="hu-HU" sz="2400" dirty="0"/>
              <a:t> </a:t>
            </a:r>
            <a:r>
              <a:rPr lang="hu-HU" sz="2400" dirty="0" err="1"/>
              <a:t>size</a:t>
            </a:r>
            <a:r>
              <a:rPr lang="hu-HU" sz="2400" dirty="0"/>
              <a:t> 4</a:t>
            </a:r>
          </a:p>
        </p:txBody>
      </p:sp>
      <p:sp>
        <p:nvSpPr>
          <p:cNvPr id="4" name="Alcím 3">
            <a:extLst>
              <a:ext uri="{FF2B5EF4-FFF2-40B4-BE49-F238E27FC236}">
                <a16:creationId xmlns:a16="http://schemas.microsoft.com/office/drawing/2014/main" xmlns="" id="{50C8D207-0F32-4AB1-B2BA-4E3185397DA6}"/>
              </a:ext>
            </a:extLst>
          </p:cNvPr>
          <p:cNvSpPr>
            <a:spLocks noGrp="1"/>
          </p:cNvSpPr>
          <p:nvPr>
            <p:ph type="subTitle" idx="15"/>
          </p:nvPr>
        </p:nvSpPr>
        <p:spPr/>
        <p:txBody>
          <a:bodyPr/>
          <a:lstStyle/>
          <a:p>
            <a:r>
              <a:rPr lang="hu-HU" sz="3200" b="1" dirty="0" err="1"/>
              <a:t>Stratification</a:t>
            </a:r>
            <a:r>
              <a:rPr lang="hu-HU" sz="3200" b="1" dirty="0"/>
              <a:t> and </a:t>
            </a:r>
            <a:r>
              <a:rPr lang="hu-HU" sz="3200" b="1" dirty="0" err="1"/>
              <a:t>Blocking</a:t>
            </a:r>
            <a:r>
              <a:rPr lang="hu-HU" sz="3200" b="1" dirty="0"/>
              <a:t> </a:t>
            </a:r>
            <a:r>
              <a:rPr lang="hu-HU" sz="3200" b="1" dirty="0" err="1"/>
              <a:t>Example</a:t>
            </a:r>
            <a:endParaRPr lang="hu-HU" sz="3200" b="1" dirty="0"/>
          </a:p>
        </p:txBody>
      </p:sp>
      <p:pic>
        <p:nvPicPr>
          <p:cNvPr id="16" name="Kép 15" descr="A képen keresztrejtvény látható&#10;&#10;Automatikusan generált leírás">
            <a:extLst>
              <a:ext uri="{FF2B5EF4-FFF2-40B4-BE49-F238E27FC236}">
                <a16:creationId xmlns:a16="http://schemas.microsoft.com/office/drawing/2014/main" xmlns="" id="{0BDC1D8B-C12A-429C-94C0-93BF610EB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92" y="1509557"/>
            <a:ext cx="4112585" cy="5041233"/>
          </a:xfrm>
          <a:prstGeom prst="rect">
            <a:avLst/>
          </a:prstGeom>
        </p:spPr>
      </p:pic>
      <p:sp>
        <p:nvSpPr>
          <p:cNvPr id="3" name="Rectangle 2"/>
          <p:cNvSpPr/>
          <p:nvPr/>
        </p:nvSpPr>
        <p:spPr>
          <a:xfrm>
            <a:off x="7634177" y="2764465"/>
            <a:ext cx="712381" cy="144602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99923" y="2764465"/>
            <a:ext cx="712381" cy="14460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52075" y="2764465"/>
            <a:ext cx="712381" cy="144602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4227" y="2764465"/>
            <a:ext cx="712381" cy="144602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79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4.</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r>
              <a:rPr lang="hu-HU" sz="2400" dirty="0" smtClean="0">
                <a:solidFill>
                  <a:srgbClr val="C00000"/>
                </a:solidFill>
              </a:rPr>
              <a:t>Block radomization</a:t>
            </a:r>
            <a:r>
              <a:rPr lang="hu-HU" sz="2400" dirty="0" smtClean="0"/>
              <a:t>, we would like to have 1:1 allocation ration</a:t>
            </a:r>
          </a:p>
          <a:p>
            <a:pPr marL="0" indent="0">
              <a:buNone/>
            </a:pPr>
            <a:r>
              <a:rPr lang="hu-HU" sz="2000" dirty="0" smtClean="0">
                <a:solidFill>
                  <a:srgbClr val="002060"/>
                </a:solidFill>
              </a:rPr>
              <a:t>1. M/O</a:t>
            </a:r>
            <a:r>
              <a:rPr lang="hu-HU" sz="2000" dirty="0">
                <a:solidFill>
                  <a:srgbClr val="002060"/>
                </a:solidFill>
              </a:rPr>
              <a:t>, 2. F/N, 3. F/N, 4. M/N, 5. M/O, 6. M/N, 7. F/N, 8. F/N, 9. F/N, 10. F/N, 11. F/O, 12. M/O, 13. F/O 14. M/N, 15. M/N, 16. F/O, 17. M/O, 18. M/N, 19. M/N, 20. F/N, 21. M/N, 22. F/O, 23. M/O 24. F/N 25. F/O, 26. F/N, 27. M/O 28. F/N, 29. M/O, 30. M/N,   31. M/N, 32. </a:t>
            </a:r>
            <a:r>
              <a:rPr lang="hu-HU" sz="2000" dirty="0" smtClean="0">
                <a:solidFill>
                  <a:srgbClr val="002060"/>
                </a:solidFill>
              </a:rPr>
              <a:t>F/N</a:t>
            </a:r>
          </a:p>
          <a:p>
            <a:r>
              <a:rPr lang="hu-HU" sz="2000" dirty="0"/>
              <a:t>Let’s assume gender is the major confounding factor</a:t>
            </a:r>
          </a:p>
          <a:p>
            <a:r>
              <a:rPr lang="hu-HU" sz="2000" dirty="0" smtClean="0"/>
              <a:t>Therefore, use the following randomly generated and permuted blocks for </a:t>
            </a:r>
          </a:p>
          <a:p>
            <a:pPr lvl="1"/>
            <a:r>
              <a:rPr lang="hu-HU" sz="1600" b="1" dirty="0"/>
              <a:t>Females</a:t>
            </a:r>
            <a:r>
              <a:rPr lang="hu-HU" sz="1600" dirty="0"/>
              <a:t>: </a:t>
            </a:r>
            <a:r>
              <a:rPr lang="hu-HU" sz="1600" dirty="0" smtClean="0"/>
              <a:t>BAAB, ABAB, ABBA, AB, AB </a:t>
            </a:r>
            <a:endParaRPr lang="hu-HU" sz="1600" dirty="0"/>
          </a:p>
          <a:p>
            <a:pPr lvl="1"/>
            <a:r>
              <a:rPr lang="hu-HU" sz="1600" b="1" dirty="0" smtClean="0"/>
              <a:t>Males</a:t>
            </a:r>
            <a:r>
              <a:rPr lang="hu-HU" sz="1600" dirty="0"/>
              <a:t>: BABA, BA, AB, BBAA, AABB </a:t>
            </a:r>
          </a:p>
          <a:p>
            <a:pPr lvl="1"/>
            <a:endParaRPr lang="hu-HU" sz="1600" dirty="0" smtClean="0"/>
          </a:p>
          <a:p>
            <a:pPr marL="0" indent="0">
              <a:buNone/>
            </a:pPr>
            <a:endParaRPr lang="hu-HU" sz="2000" dirty="0">
              <a:solidFill>
                <a:srgbClr val="002060"/>
              </a:solidFill>
            </a:endParaRPr>
          </a:p>
          <a:p>
            <a:pPr marL="0" indent="0">
              <a:buNone/>
            </a:pPr>
            <a:endParaRPr lang="en-US" dirty="0"/>
          </a:p>
        </p:txBody>
      </p:sp>
      <p:sp>
        <p:nvSpPr>
          <p:cNvPr id="5" name="Rectangle 4"/>
          <p:cNvSpPr/>
          <p:nvPr/>
        </p:nvSpPr>
        <p:spPr>
          <a:xfrm>
            <a:off x="970961" y="2771480"/>
            <a:ext cx="9964132" cy="3007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a:t>How many patients have been allocated to A and B? What is the allocation ratio</a:t>
            </a:r>
            <a:r>
              <a:rPr lang="hu-HU" sz="2400" dirty="0" smtClean="0"/>
              <a:t>?</a:t>
            </a:r>
          </a:p>
          <a:p>
            <a:pPr algn="ctr"/>
            <a:endParaRPr lang="hu-HU" sz="2400" dirty="0"/>
          </a:p>
          <a:p>
            <a:r>
              <a:rPr lang="hu-HU" sz="2400" dirty="0"/>
              <a:t>Have we managed to allocate equal number of Fs and Ms to A and B?</a:t>
            </a:r>
          </a:p>
          <a:p>
            <a:pPr algn="ctr"/>
            <a:endParaRPr lang="en-US" dirty="0"/>
          </a:p>
        </p:txBody>
      </p:sp>
    </p:spTree>
    <p:extLst>
      <p:ext uri="{BB962C8B-B14F-4D97-AF65-F5344CB8AC3E}">
        <p14:creationId xmlns:p14="http://schemas.microsoft.com/office/powerpoint/2010/main" val="18857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Practical</a:t>
            </a:r>
            <a:r>
              <a:rPr lang="hu-HU" sz="3600" b="1" dirty="0" smtClean="0"/>
              <a:t> </a:t>
            </a:r>
            <a:r>
              <a:rPr lang="hu-HU" sz="3600" b="1" dirty="0" err="1" smtClean="0"/>
              <a:t>aspects</a:t>
            </a:r>
            <a:r>
              <a:rPr lang="hu-HU" sz="3600" b="1" dirty="0" smtClean="0"/>
              <a:t> of </a:t>
            </a:r>
            <a:r>
              <a:rPr lang="hu-HU" sz="3600" b="1" dirty="0" err="1" smtClean="0"/>
              <a:t>stratification</a:t>
            </a:r>
            <a:endParaRPr lang="hu-HU" sz="3600" b="1" dirty="0"/>
          </a:p>
        </p:txBody>
      </p:sp>
      <p:sp>
        <p:nvSpPr>
          <p:cNvPr id="2" name="Tartalom helye 1"/>
          <p:cNvSpPr>
            <a:spLocks noGrp="1"/>
          </p:cNvSpPr>
          <p:nvPr>
            <p:ph idx="1"/>
          </p:nvPr>
        </p:nvSpPr>
        <p:spPr/>
        <p:txBody>
          <a:bodyPr/>
          <a:lstStyle/>
          <a:p>
            <a:r>
              <a:rPr lang="hu-HU" dirty="0" smtClean="0"/>
              <a:t>Limit </a:t>
            </a:r>
            <a:r>
              <a:rPr lang="hu-HU" dirty="0" err="1" smtClean="0"/>
              <a:t>to</a:t>
            </a:r>
            <a:r>
              <a:rPr lang="hu-HU" dirty="0" smtClean="0"/>
              <a:t> a </a:t>
            </a:r>
            <a:r>
              <a:rPr lang="hu-HU" dirty="0" err="1" smtClean="0"/>
              <a:t>few</a:t>
            </a:r>
            <a:r>
              <a:rPr lang="hu-HU" dirty="0" smtClean="0"/>
              <a:t> (1-2) </a:t>
            </a:r>
            <a:r>
              <a:rPr lang="hu-HU" dirty="0" err="1" smtClean="0"/>
              <a:t>variables</a:t>
            </a:r>
            <a:r>
              <a:rPr lang="hu-HU" dirty="0" smtClean="0"/>
              <a:t> </a:t>
            </a:r>
          </a:p>
          <a:p>
            <a:pPr lvl="1"/>
            <a:r>
              <a:rPr lang="hu-HU" dirty="0" err="1" smtClean="0"/>
              <a:t>Highly</a:t>
            </a:r>
            <a:r>
              <a:rPr lang="hu-HU" dirty="0" smtClean="0"/>
              <a:t> </a:t>
            </a:r>
            <a:r>
              <a:rPr lang="hu-HU" dirty="0" err="1" smtClean="0"/>
              <a:t>related</a:t>
            </a:r>
            <a:r>
              <a:rPr lang="hu-HU" dirty="0" smtClean="0"/>
              <a:t> </a:t>
            </a:r>
            <a:r>
              <a:rPr lang="hu-HU" dirty="0" err="1" smtClean="0"/>
              <a:t>to</a:t>
            </a:r>
            <a:r>
              <a:rPr lang="hu-HU" dirty="0" smtClean="0"/>
              <a:t> </a:t>
            </a:r>
            <a:r>
              <a:rPr lang="hu-HU" dirty="0" err="1" smtClean="0"/>
              <a:t>outcome</a:t>
            </a:r>
            <a:endParaRPr lang="hu-HU" dirty="0" smtClean="0"/>
          </a:p>
          <a:p>
            <a:pPr lvl="1"/>
            <a:r>
              <a:rPr lang="hu-HU" dirty="0" err="1" smtClean="0"/>
              <a:t>Logistical</a:t>
            </a:r>
            <a:endParaRPr lang="hu-HU" dirty="0"/>
          </a:p>
          <a:p>
            <a:r>
              <a:rPr lang="hu-HU" dirty="0" err="1" smtClean="0"/>
              <a:t>Typical</a:t>
            </a:r>
            <a:r>
              <a:rPr lang="hu-HU" dirty="0" smtClean="0"/>
              <a:t> </a:t>
            </a:r>
            <a:r>
              <a:rPr lang="hu-HU" dirty="0" err="1" smtClean="0"/>
              <a:t>ones</a:t>
            </a:r>
            <a:endParaRPr lang="hu-HU" dirty="0"/>
          </a:p>
          <a:p>
            <a:pPr lvl="1"/>
            <a:r>
              <a:rPr lang="hu-HU" dirty="0" smtClean="0"/>
              <a:t>Clinic in mulicentric trial </a:t>
            </a:r>
          </a:p>
          <a:p>
            <a:pPr lvl="1"/>
            <a:r>
              <a:rPr lang="hu-HU" dirty="0" err="1" smtClean="0"/>
              <a:t>Surgeon</a:t>
            </a:r>
            <a:endParaRPr lang="hu-HU" dirty="0" smtClean="0"/>
          </a:p>
          <a:p>
            <a:pPr lvl="1"/>
            <a:r>
              <a:rPr lang="hu-HU" dirty="0" err="1" smtClean="0"/>
              <a:t>Stage</a:t>
            </a:r>
            <a:r>
              <a:rPr lang="hu-HU" dirty="0" smtClean="0"/>
              <a:t> of </a:t>
            </a:r>
            <a:r>
              <a:rPr lang="hu-HU" dirty="0" err="1" smtClean="0"/>
              <a:t>disease</a:t>
            </a:r>
            <a:endParaRPr lang="hu-HU" dirty="0" smtClean="0"/>
          </a:p>
          <a:p>
            <a:pPr lvl="1"/>
            <a:r>
              <a:rPr lang="hu-HU" dirty="0" err="1" smtClean="0"/>
              <a:t>Demographic</a:t>
            </a:r>
            <a:r>
              <a:rPr lang="hu-HU" dirty="0" smtClean="0"/>
              <a:t> </a:t>
            </a:r>
            <a:r>
              <a:rPr lang="hu-HU" dirty="0" err="1" smtClean="0"/>
              <a:t>charcteristics</a:t>
            </a:r>
            <a:r>
              <a:rPr lang="hu-HU" dirty="0" smtClean="0"/>
              <a:t> (</a:t>
            </a:r>
            <a:r>
              <a:rPr lang="hu-HU" dirty="0" err="1" smtClean="0"/>
              <a:t>gender</a:t>
            </a:r>
            <a:r>
              <a:rPr lang="hu-HU" dirty="0" smtClean="0"/>
              <a:t>, </a:t>
            </a:r>
            <a:r>
              <a:rPr lang="hu-HU" dirty="0" err="1" smtClean="0"/>
              <a:t>age</a:t>
            </a:r>
            <a:r>
              <a:rPr lang="hu-HU" dirty="0" smtClean="0"/>
              <a:t>)</a:t>
            </a:r>
            <a:endParaRPr lang="hu-HU" dirty="0"/>
          </a:p>
          <a:p>
            <a:r>
              <a:rPr lang="hu-HU" dirty="0" smtClean="0"/>
              <a:t>Too many strata may lead to imbalances in overall treatment group allocation!</a:t>
            </a:r>
            <a:endParaRPr lang="hu-HU" dirty="0"/>
          </a:p>
          <a:p>
            <a:pPr marL="457200" lvl="1" indent="0">
              <a:buNone/>
            </a:pPr>
            <a:endParaRPr lang="hu-HU" sz="2000" dirty="0" smtClean="0"/>
          </a:p>
        </p:txBody>
      </p:sp>
    </p:spTree>
    <p:extLst>
      <p:ext uri="{BB962C8B-B14F-4D97-AF65-F5344CB8AC3E}">
        <p14:creationId xmlns:p14="http://schemas.microsoft.com/office/powerpoint/2010/main" val="423183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a:t>Definition</a:t>
            </a:r>
            <a:r>
              <a:rPr lang="hu-HU" sz="3600" b="1" dirty="0"/>
              <a:t> of </a:t>
            </a:r>
            <a:r>
              <a:rPr lang="hu-HU" sz="3600" b="1" dirty="0" err="1"/>
              <a:t>masking</a:t>
            </a:r>
            <a:r>
              <a:rPr lang="hu-HU" sz="3600" b="1" dirty="0"/>
              <a:t> (</a:t>
            </a:r>
            <a:r>
              <a:rPr lang="hu-HU" sz="3600" b="1" dirty="0" err="1"/>
              <a:t>blinding</a:t>
            </a:r>
            <a:r>
              <a:rPr lang="hu-HU" sz="3600" b="1" dirty="0"/>
              <a:t>)</a:t>
            </a:r>
          </a:p>
        </p:txBody>
      </p:sp>
      <p:sp>
        <p:nvSpPr>
          <p:cNvPr id="2" name="Tartalom helye 1"/>
          <p:cNvSpPr>
            <a:spLocks noGrp="1"/>
          </p:cNvSpPr>
          <p:nvPr>
            <p:ph idx="1"/>
          </p:nvPr>
        </p:nvSpPr>
        <p:spPr/>
        <p:txBody>
          <a:bodyPr/>
          <a:lstStyle/>
          <a:p>
            <a:pPr marL="0" indent="0">
              <a:buNone/>
            </a:pPr>
            <a:r>
              <a:rPr lang="hu-HU" dirty="0" smtClean="0"/>
              <a:t>Wikipedia</a:t>
            </a:r>
            <a:r>
              <a:rPr lang="hu-HU" dirty="0"/>
              <a:t>:</a:t>
            </a:r>
          </a:p>
          <a:p>
            <a:pPr lvl="1"/>
            <a:r>
              <a:rPr lang="hu-HU" dirty="0" smtClean="0"/>
              <a:t>‚I</a:t>
            </a:r>
            <a:r>
              <a:rPr lang="en-US" dirty="0" smtClean="0"/>
              <a:t>n </a:t>
            </a:r>
            <a:r>
              <a:rPr lang="en-US" dirty="0"/>
              <a:t>a blind or blinded experiment, </a:t>
            </a:r>
            <a:r>
              <a:rPr lang="en-US" dirty="0">
                <a:solidFill>
                  <a:srgbClr val="FF0000"/>
                </a:solidFill>
              </a:rPr>
              <a:t>information</a:t>
            </a:r>
            <a:r>
              <a:rPr lang="en-US" dirty="0"/>
              <a:t> which may influence the participants of the experiment </a:t>
            </a:r>
            <a:r>
              <a:rPr lang="en-US" dirty="0">
                <a:solidFill>
                  <a:srgbClr val="FF0000"/>
                </a:solidFill>
              </a:rPr>
              <a:t>is withheld</a:t>
            </a:r>
            <a:r>
              <a:rPr lang="en-US" dirty="0"/>
              <a:t> (</a:t>
            </a:r>
            <a:r>
              <a:rPr lang="en-US" dirty="0">
                <a:solidFill>
                  <a:srgbClr val="FF0000"/>
                </a:solidFill>
              </a:rPr>
              <a:t>masked or blinded</a:t>
            </a:r>
            <a:r>
              <a:rPr lang="en-US" dirty="0"/>
              <a:t>) until after the experiment is complete. .</a:t>
            </a:r>
            <a:r>
              <a:rPr lang="hu-HU" dirty="0" smtClean="0"/>
              <a:t>’</a:t>
            </a:r>
          </a:p>
          <a:p>
            <a:pPr marL="0" indent="0">
              <a:buNone/>
            </a:pPr>
            <a:r>
              <a:rPr lang="hu-HU" dirty="0" err="1" smtClean="0"/>
              <a:t>Coursera</a:t>
            </a:r>
            <a:r>
              <a:rPr lang="hu-HU" dirty="0" smtClean="0"/>
              <a:t> Design and </a:t>
            </a:r>
            <a:r>
              <a:rPr lang="hu-HU" dirty="0" err="1" smtClean="0"/>
              <a:t>Interpretation</a:t>
            </a:r>
            <a:r>
              <a:rPr lang="hu-HU" dirty="0" smtClean="0"/>
              <a:t> of </a:t>
            </a:r>
            <a:r>
              <a:rPr lang="hu-HU" dirty="0" err="1" smtClean="0"/>
              <a:t>Clinical</a:t>
            </a:r>
            <a:r>
              <a:rPr lang="hu-HU" dirty="0" smtClean="0"/>
              <a:t> </a:t>
            </a:r>
            <a:r>
              <a:rPr lang="hu-HU" dirty="0" err="1" smtClean="0"/>
              <a:t>Trials</a:t>
            </a:r>
            <a:r>
              <a:rPr lang="hu-HU" dirty="0" smtClean="0"/>
              <a:t>:</a:t>
            </a:r>
          </a:p>
          <a:p>
            <a:pPr lvl="1"/>
            <a:r>
              <a:rPr lang="hu-HU" dirty="0" smtClean="0"/>
              <a:t>‚</a:t>
            </a:r>
            <a:r>
              <a:rPr lang="hu-HU" dirty="0" err="1" smtClean="0">
                <a:solidFill>
                  <a:srgbClr val="FF0000"/>
                </a:solidFill>
              </a:rPr>
              <a:t>Treatment</a:t>
            </a:r>
            <a:r>
              <a:rPr lang="hu-HU" dirty="0" smtClean="0">
                <a:solidFill>
                  <a:srgbClr val="FF0000"/>
                </a:solidFill>
              </a:rPr>
              <a:t> </a:t>
            </a:r>
            <a:r>
              <a:rPr lang="hu-HU" dirty="0" err="1" smtClean="0">
                <a:solidFill>
                  <a:srgbClr val="FF0000"/>
                </a:solidFill>
              </a:rPr>
              <a:t>assignment</a:t>
            </a:r>
            <a:r>
              <a:rPr lang="hu-HU" dirty="0" smtClean="0">
                <a:solidFill>
                  <a:srgbClr val="FF0000"/>
                </a:solidFill>
              </a:rPr>
              <a:t> is </a:t>
            </a:r>
            <a:r>
              <a:rPr lang="hu-HU" dirty="0" err="1" smtClean="0">
                <a:solidFill>
                  <a:srgbClr val="FF0000"/>
                </a:solidFill>
              </a:rPr>
              <a:t>not</a:t>
            </a:r>
            <a:r>
              <a:rPr lang="hu-HU" dirty="0" smtClean="0">
                <a:solidFill>
                  <a:srgbClr val="FF0000"/>
                </a:solidFill>
              </a:rPr>
              <a:t> </a:t>
            </a:r>
            <a:r>
              <a:rPr lang="hu-HU" dirty="0" err="1" smtClean="0">
                <a:solidFill>
                  <a:srgbClr val="FF0000"/>
                </a:solidFill>
              </a:rPr>
              <a:t>known</a:t>
            </a:r>
            <a:r>
              <a:rPr lang="hu-HU" dirty="0" smtClean="0">
                <a:solidFill>
                  <a:srgbClr val="FF0000"/>
                </a:solidFill>
              </a:rPr>
              <a:t> </a:t>
            </a:r>
            <a:r>
              <a:rPr lang="hu-HU" dirty="0" err="1" smtClean="0">
                <a:solidFill>
                  <a:srgbClr val="FF0000"/>
                </a:solidFill>
              </a:rPr>
              <a:t>after</a:t>
            </a:r>
            <a:r>
              <a:rPr lang="hu-HU" dirty="0" smtClean="0">
                <a:solidFill>
                  <a:srgbClr val="FF0000"/>
                </a:solidFill>
              </a:rPr>
              <a:t> </a:t>
            </a:r>
            <a:r>
              <a:rPr lang="hu-HU" dirty="0" err="1" smtClean="0">
                <a:solidFill>
                  <a:srgbClr val="FF0000"/>
                </a:solidFill>
              </a:rPr>
              <a:t>randomization</a:t>
            </a:r>
            <a:r>
              <a:rPr lang="en-US" dirty="0" smtClean="0"/>
              <a:t>.</a:t>
            </a:r>
            <a:r>
              <a:rPr lang="hu-HU" dirty="0" smtClean="0"/>
              <a:t>’</a:t>
            </a:r>
          </a:p>
        </p:txBody>
      </p:sp>
    </p:spTree>
    <p:extLst>
      <p:ext uri="{BB962C8B-B14F-4D97-AF65-F5344CB8AC3E}">
        <p14:creationId xmlns:p14="http://schemas.microsoft.com/office/powerpoint/2010/main" val="965731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Aims</a:t>
            </a:r>
            <a:r>
              <a:rPr lang="hu-HU" sz="3600" b="1" dirty="0" smtClean="0"/>
              <a:t> of </a:t>
            </a:r>
            <a:r>
              <a:rPr lang="hu-HU" sz="3600" b="1" dirty="0" err="1" smtClean="0"/>
              <a:t>masking</a:t>
            </a:r>
            <a:r>
              <a:rPr lang="hu-HU" sz="3600" b="1" dirty="0" smtClean="0"/>
              <a:t> (</a:t>
            </a:r>
            <a:r>
              <a:rPr lang="hu-HU" sz="3600" b="1" dirty="0" err="1" smtClean="0"/>
              <a:t>blinding</a:t>
            </a:r>
            <a:r>
              <a:rPr lang="hu-HU" sz="3600" b="1" dirty="0" smtClean="0"/>
              <a:t>)</a:t>
            </a:r>
            <a:endParaRPr lang="hu-HU" sz="3600" b="1" dirty="0"/>
          </a:p>
        </p:txBody>
      </p:sp>
      <p:sp>
        <p:nvSpPr>
          <p:cNvPr id="2" name="Tartalom helye 1"/>
          <p:cNvSpPr>
            <a:spLocks noGrp="1"/>
          </p:cNvSpPr>
          <p:nvPr>
            <p:ph idx="1"/>
          </p:nvPr>
        </p:nvSpPr>
        <p:spPr/>
        <p:txBody>
          <a:bodyPr/>
          <a:lstStyle/>
          <a:p>
            <a:pPr marL="0" indent="0">
              <a:buNone/>
            </a:pPr>
            <a:r>
              <a:rPr lang="hu-HU" dirty="0" smtClean="0"/>
              <a:t>Wikipedia</a:t>
            </a:r>
            <a:r>
              <a:rPr lang="hu-HU" dirty="0"/>
              <a:t>:</a:t>
            </a:r>
          </a:p>
          <a:p>
            <a:pPr lvl="1"/>
            <a:r>
              <a:rPr lang="hu-HU" dirty="0" smtClean="0"/>
              <a:t>‚</a:t>
            </a:r>
            <a:r>
              <a:rPr lang="en-US" dirty="0"/>
              <a:t>Good blinding can reduce or eliminate experimental biases that arise from the placebo effect, the observer effect, confirmation bias, and other sources</a:t>
            </a:r>
            <a:r>
              <a:rPr lang="en-US" dirty="0" smtClean="0"/>
              <a:t>.</a:t>
            </a:r>
            <a:r>
              <a:rPr lang="hu-HU" dirty="0" smtClean="0"/>
              <a:t>’</a:t>
            </a:r>
            <a:endParaRPr lang="hu-HU" dirty="0"/>
          </a:p>
          <a:p>
            <a:pPr marL="0" indent="0">
              <a:buNone/>
            </a:pPr>
            <a:r>
              <a:rPr lang="hu-HU" dirty="0" err="1"/>
              <a:t>Lancet</a:t>
            </a:r>
            <a:r>
              <a:rPr lang="hu-HU" dirty="0"/>
              <a:t> </a:t>
            </a:r>
            <a:r>
              <a:rPr lang="hu-HU" dirty="0" err="1"/>
              <a:t>epidemiology</a:t>
            </a:r>
            <a:r>
              <a:rPr lang="hu-HU" dirty="0"/>
              <a:t> series:</a:t>
            </a:r>
          </a:p>
          <a:p>
            <a:pPr lvl="1"/>
            <a:r>
              <a:rPr lang="hu-HU" dirty="0" smtClean="0"/>
              <a:t>‚</a:t>
            </a:r>
            <a:r>
              <a:rPr lang="en-US" dirty="0">
                <a:solidFill>
                  <a:srgbClr val="FF0000"/>
                </a:solidFill>
              </a:rPr>
              <a:t>Blinding usually reduces differential assessment of outcomes (information bias), but can also improve compliance and retention of trial participants while reducing biased supplemental care or treatment (sometimes called co-intervention</a:t>
            </a:r>
            <a:r>
              <a:rPr lang="en-US" dirty="0" smtClean="0">
                <a:solidFill>
                  <a:srgbClr val="FF0000"/>
                </a:solidFill>
              </a:rPr>
              <a:t>).</a:t>
            </a:r>
            <a:r>
              <a:rPr lang="hu-HU" dirty="0" smtClean="0"/>
              <a:t>’</a:t>
            </a:r>
            <a:endParaRPr lang="hu-HU" dirty="0"/>
          </a:p>
          <a:p>
            <a:endParaRPr lang="hu-HU" dirty="0" smtClean="0"/>
          </a:p>
          <a:p>
            <a:endParaRPr lang="hu-HU" dirty="0"/>
          </a:p>
        </p:txBody>
      </p:sp>
    </p:spTree>
    <p:extLst>
      <p:ext uri="{BB962C8B-B14F-4D97-AF65-F5344CB8AC3E}">
        <p14:creationId xmlns:p14="http://schemas.microsoft.com/office/powerpoint/2010/main" val="54498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
        <p:nvSpPr>
          <p:cNvPr id="6" name="Szövegdoboz 5"/>
          <p:cNvSpPr txBox="1"/>
          <p:nvPr/>
        </p:nvSpPr>
        <p:spPr>
          <a:xfrm>
            <a:off x="1149790" y="1711104"/>
            <a:ext cx="10801205" cy="4524315"/>
          </a:xfrm>
          <a:prstGeom prst="rect">
            <a:avLst/>
          </a:prstGeom>
          <a:noFill/>
        </p:spPr>
        <p:txBody>
          <a:bodyPr wrap="square" rtlCol="0">
            <a:spAutoFit/>
          </a:bodyPr>
          <a:lstStyle/>
          <a:p>
            <a:pPr>
              <a:lnSpc>
                <a:spcPct val="150000"/>
              </a:lnSpc>
            </a:pPr>
            <a:r>
              <a:rPr lang="en-US" sz="2400" b="1" u="sng" dirty="0">
                <a:solidFill>
                  <a:srgbClr val="15A9A6"/>
                </a:solidFill>
              </a:rPr>
              <a:t>We will </a:t>
            </a:r>
            <a:r>
              <a:rPr lang="en-US" sz="2400" b="1" u="sng" dirty="0" smtClean="0">
                <a:solidFill>
                  <a:srgbClr val="15A9A6"/>
                </a:solidFill>
              </a:rPr>
              <a:t>cover</a:t>
            </a:r>
            <a:r>
              <a:rPr lang="hu-HU" sz="2400" b="1" u="sng" dirty="0" smtClean="0">
                <a:solidFill>
                  <a:srgbClr val="15A9A6"/>
                </a:solidFill>
              </a:rPr>
              <a:t>:</a:t>
            </a:r>
          </a:p>
          <a:p>
            <a:pPr>
              <a:lnSpc>
                <a:spcPct val="150000"/>
              </a:lnSpc>
            </a:pPr>
            <a:endParaRPr lang="hu-HU" sz="2400" dirty="0">
              <a:solidFill>
                <a:srgbClr val="15A9A6"/>
              </a:solidFill>
            </a:endParaRPr>
          </a:p>
          <a:p>
            <a:pPr>
              <a:lnSpc>
                <a:spcPct val="150000"/>
              </a:lnSpc>
            </a:pPr>
            <a:r>
              <a:rPr lang="hu-HU" sz="2400" dirty="0" smtClean="0">
                <a:solidFill>
                  <a:srgbClr val="15A9A6"/>
                </a:solidFill>
              </a:rPr>
              <a:t>1.Randomization and </a:t>
            </a:r>
            <a:r>
              <a:rPr lang="hu-HU" sz="2400" dirty="0" err="1" smtClean="0">
                <a:solidFill>
                  <a:srgbClr val="15A9A6"/>
                </a:solidFill>
              </a:rPr>
              <a:t>masking</a:t>
            </a:r>
            <a:r>
              <a:rPr lang="hu-HU" sz="2400" dirty="0" smtClean="0">
                <a:solidFill>
                  <a:srgbClr val="15A9A6"/>
                </a:solidFill>
              </a:rPr>
              <a:t> – Bálint Erőss</a:t>
            </a:r>
          </a:p>
          <a:p>
            <a:pPr>
              <a:lnSpc>
                <a:spcPct val="150000"/>
              </a:lnSpc>
            </a:pPr>
            <a:r>
              <a:rPr lang="hu-HU" sz="2400" dirty="0" smtClean="0">
                <a:solidFill>
                  <a:srgbClr val="15A9A6"/>
                </a:solidFill>
              </a:rPr>
              <a:t>2. </a:t>
            </a:r>
            <a:r>
              <a:rPr lang="hu-HU" sz="2400" dirty="0" err="1" smtClean="0">
                <a:solidFill>
                  <a:srgbClr val="15A9A6"/>
                </a:solidFill>
              </a:rPr>
              <a:t>Interventions</a:t>
            </a:r>
            <a:r>
              <a:rPr lang="hu-HU" sz="2400" dirty="0" smtClean="0">
                <a:solidFill>
                  <a:srgbClr val="15A9A6"/>
                </a:solidFill>
              </a:rPr>
              <a:t> and </a:t>
            </a:r>
            <a:r>
              <a:rPr lang="hu-HU" sz="2400" dirty="0" err="1" smtClean="0">
                <a:solidFill>
                  <a:srgbClr val="15A9A6"/>
                </a:solidFill>
              </a:rPr>
              <a:t>outcomes</a:t>
            </a:r>
            <a:r>
              <a:rPr lang="hu-HU" sz="2400" dirty="0" smtClean="0">
                <a:solidFill>
                  <a:srgbClr val="15A9A6"/>
                </a:solidFill>
              </a:rPr>
              <a:t> -  Andrea </a:t>
            </a:r>
            <a:r>
              <a:rPr lang="hu-HU" sz="2400" dirty="0" err="1" smtClean="0">
                <a:solidFill>
                  <a:srgbClr val="15A9A6"/>
                </a:solidFill>
              </a:rPr>
              <a:t>Párniczky</a:t>
            </a:r>
            <a:endParaRPr lang="hu-HU" sz="2400" dirty="0" smtClean="0">
              <a:solidFill>
                <a:srgbClr val="15A9A6"/>
              </a:solidFill>
            </a:endParaRPr>
          </a:p>
          <a:p>
            <a:pPr>
              <a:lnSpc>
                <a:spcPct val="150000"/>
              </a:lnSpc>
            </a:pPr>
            <a:r>
              <a:rPr lang="hu-HU" sz="2400" dirty="0" smtClean="0">
                <a:solidFill>
                  <a:srgbClr val="15A9A6"/>
                </a:solidFill>
              </a:rPr>
              <a:t>3. </a:t>
            </a:r>
            <a:r>
              <a:rPr lang="hu-HU" sz="2400" dirty="0" err="1" smtClean="0">
                <a:solidFill>
                  <a:srgbClr val="15A9A6"/>
                </a:solidFill>
              </a:rPr>
              <a:t>Statistics</a:t>
            </a:r>
            <a:r>
              <a:rPr lang="hu-HU" sz="2400" dirty="0" smtClean="0">
                <a:solidFill>
                  <a:srgbClr val="15A9A6"/>
                </a:solidFill>
              </a:rPr>
              <a:t> </a:t>
            </a:r>
            <a:r>
              <a:rPr lang="hu-HU" sz="2400" dirty="0" err="1" smtClean="0">
                <a:solidFill>
                  <a:srgbClr val="15A9A6"/>
                </a:solidFill>
              </a:rPr>
              <a:t>in</a:t>
            </a:r>
            <a:r>
              <a:rPr lang="hu-HU" sz="2400" dirty="0" smtClean="0">
                <a:solidFill>
                  <a:srgbClr val="15A9A6"/>
                </a:solidFill>
              </a:rPr>
              <a:t> </a:t>
            </a:r>
            <a:r>
              <a:rPr lang="hu-HU" sz="2400" dirty="0" err="1" smtClean="0">
                <a:solidFill>
                  <a:srgbClr val="15A9A6"/>
                </a:solidFill>
              </a:rPr>
              <a:t>clinical</a:t>
            </a:r>
            <a:r>
              <a:rPr lang="hu-HU" sz="2400" dirty="0" smtClean="0">
                <a:solidFill>
                  <a:srgbClr val="15A9A6"/>
                </a:solidFill>
              </a:rPr>
              <a:t> </a:t>
            </a:r>
            <a:r>
              <a:rPr lang="hu-HU" sz="2400" dirty="0" err="1" smtClean="0">
                <a:solidFill>
                  <a:srgbClr val="15A9A6"/>
                </a:solidFill>
              </a:rPr>
              <a:t>trials</a:t>
            </a:r>
            <a:r>
              <a:rPr lang="hu-HU" sz="2400" dirty="0">
                <a:solidFill>
                  <a:srgbClr val="15A9A6"/>
                </a:solidFill>
              </a:rPr>
              <a:t> </a:t>
            </a:r>
            <a:r>
              <a:rPr lang="hu-HU" sz="2400" dirty="0" smtClean="0">
                <a:solidFill>
                  <a:srgbClr val="15A9A6"/>
                </a:solidFill>
              </a:rPr>
              <a:t>– Dávid Németh</a:t>
            </a:r>
          </a:p>
          <a:p>
            <a:pPr>
              <a:lnSpc>
                <a:spcPct val="150000"/>
              </a:lnSpc>
            </a:pPr>
            <a:r>
              <a:rPr lang="hu-HU" sz="2400" dirty="0" smtClean="0">
                <a:solidFill>
                  <a:srgbClr val="15A9A6"/>
                </a:solidFill>
              </a:rPr>
              <a:t>4. </a:t>
            </a:r>
            <a:r>
              <a:rPr lang="en-US" sz="2400" dirty="0">
                <a:solidFill>
                  <a:srgbClr val="15A9A6"/>
                </a:solidFill>
              </a:rPr>
              <a:t>Bias</a:t>
            </a:r>
            <a:r>
              <a:rPr lang="hu-HU" sz="2400" dirty="0">
                <a:solidFill>
                  <a:srgbClr val="15A9A6"/>
                </a:solidFill>
              </a:rPr>
              <a:t> </a:t>
            </a:r>
            <a:r>
              <a:rPr lang="hu-HU" sz="2400" dirty="0" err="1">
                <a:solidFill>
                  <a:srgbClr val="15A9A6"/>
                </a:solidFill>
              </a:rPr>
              <a:t>in</a:t>
            </a:r>
            <a:r>
              <a:rPr lang="hu-HU" sz="2400" dirty="0">
                <a:solidFill>
                  <a:srgbClr val="15A9A6"/>
                </a:solidFill>
              </a:rPr>
              <a:t> </a:t>
            </a:r>
            <a:r>
              <a:rPr lang="hu-HU" sz="2400" dirty="0" err="1">
                <a:solidFill>
                  <a:srgbClr val="15A9A6"/>
                </a:solidFill>
              </a:rPr>
              <a:t>clinical</a:t>
            </a:r>
            <a:r>
              <a:rPr lang="hu-HU" sz="2400" dirty="0">
                <a:solidFill>
                  <a:srgbClr val="15A9A6"/>
                </a:solidFill>
              </a:rPr>
              <a:t> </a:t>
            </a:r>
            <a:r>
              <a:rPr lang="hu-HU" sz="2400" dirty="0" err="1">
                <a:solidFill>
                  <a:srgbClr val="15A9A6"/>
                </a:solidFill>
              </a:rPr>
              <a:t>trials</a:t>
            </a:r>
            <a:r>
              <a:rPr lang="hu-HU" sz="2400" dirty="0">
                <a:solidFill>
                  <a:srgbClr val="15A9A6"/>
                </a:solidFill>
              </a:rPr>
              <a:t> – Zsolt </a:t>
            </a:r>
            <a:r>
              <a:rPr lang="hu-HU" sz="2400" dirty="0" smtClean="0">
                <a:solidFill>
                  <a:srgbClr val="15A9A6"/>
                </a:solidFill>
              </a:rPr>
              <a:t>Szakács</a:t>
            </a:r>
          </a:p>
          <a:p>
            <a:pPr>
              <a:lnSpc>
                <a:spcPct val="150000"/>
              </a:lnSpc>
            </a:pPr>
            <a:r>
              <a:rPr lang="hu-HU" sz="2400" dirty="0" smtClean="0">
                <a:solidFill>
                  <a:srgbClr val="15A9A6"/>
                </a:solidFill>
              </a:rPr>
              <a:t>5. The </a:t>
            </a:r>
            <a:r>
              <a:rPr lang="hu-HU" sz="2400" dirty="0" err="1" smtClean="0">
                <a:solidFill>
                  <a:srgbClr val="15A9A6"/>
                </a:solidFill>
              </a:rPr>
              <a:t>role</a:t>
            </a:r>
            <a:r>
              <a:rPr lang="hu-HU" sz="2400" dirty="0" smtClean="0">
                <a:solidFill>
                  <a:srgbClr val="15A9A6"/>
                </a:solidFill>
              </a:rPr>
              <a:t> of a </a:t>
            </a:r>
            <a:r>
              <a:rPr lang="hu-HU" sz="2400" dirty="0" err="1" smtClean="0">
                <a:solidFill>
                  <a:srgbClr val="15A9A6"/>
                </a:solidFill>
              </a:rPr>
              <a:t>clinicical</a:t>
            </a:r>
            <a:r>
              <a:rPr lang="hu-HU" sz="2400" dirty="0" smtClean="0">
                <a:solidFill>
                  <a:srgbClr val="15A9A6"/>
                </a:solidFill>
              </a:rPr>
              <a:t> </a:t>
            </a:r>
            <a:r>
              <a:rPr lang="hu-HU" sz="2400" dirty="0" err="1" smtClean="0">
                <a:solidFill>
                  <a:srgbClr val="15A9A6"/>
                </a:solidFill>
              </a:rPr>
              <a:t>trial</a:t>
            </a:r>
            <a:r>
              <a:rPr lang="hu-HU" sz="2400" dirty="0" smtClean="0">
                <a:solidFill>
                  <a:srgbClr val="15A9A6"/>
                </a:solidFill>
              </a:rPr>
              <a:t> </a:t>
            </a:r>
            <a:r>
              <a:rPr lang="hu-HU" sz="2400" dirty="0" err="1" smtClean="0">
                <a:solidFill>
                  <a:srgbClr val="15A9A6"/>
                </a:solidFill>
              </a:rPr>
              <a:t>coordinator</a:t>
            </a:r>
            <a:r>
              <a:rPr lang="hu-HU" sz="2400" dirty="0" smtClean="0">
                <a:solidFill>
                  <a:srgbClr val="15A9A6"/>
                </a:solidFill>
              </a:rPr>
              <a:t> </a:t>
            </a:r>
            <a:r>
              <a:rPr lang="hu-HU" sz="2400" dirty="0" err="1" smtClean="0">
                <a:solidFill>
                  <a:srgbClr val="15A9A6"/>
                </a:solidFill>
              </a:rPr>
              <a:t>in</a:t>
            </a:r>
            <a:r>
              <a:rPr lang="hu-HU" sz="2400" dirty="0" smtClean="0">
                <a:solidFill>
                  <a:srgbClr val="15A9A6"/>
                </a:solidFill>
              </a:rPr>
              <a:t> </a:t>
            </a:r>
            <a:r>
              <a:rPr lang="hu-HU" sz="2400" dirty="0" err="1" smtClean="0">
                <a:solidFill>
                  <a:srgbClr val="15A9A6"/>
                </a:solidFill>
              </a:rPr>
              <a:t>desining</a:t>
            </a:r>
            <a:r>
              <a:rPr lang="hu-HU" sz="2400" dirty="0" smtClean="0">
                <a:solidFill>
                  <a:srgbClr val="15A9A6"/>
                </a:solidFill>
              </a:rPr>
              <a:t> </a:t>
            </a:r>
            <a:r>
              <a:rPr lang="hu-HU" sz="2400" dirty="0" err="1" smtClean="0">
                <a:solidFill>
                  <a:srgbClr val="15A9A6"/>
                </a:solidFill>
              </a:rPr>
              <a:t>clinical</a:t>
            </a:r>
            <a:r>
              <a:rPr lang="hu-HU" sz="2400" dirty="0" smtClean="0">
                <a:solidFill>
                  <a:srgbClr val="15A9A6"/>
                </a:solidFill>
              </a:rPr>
              <a:t> </a:t>
            </a:r>
            <a:r>
              <a:rPr lang="hu-HU" sz="2400" dirty="0" err="1" smtClean="0">
                <a:solidFill>
                  <a:srgbClr val="15A9A6"/>
                </a:solidFill>
              </a:rPr>
              <a:t>trials</a:t>
            </a:r>
            <a:r>
              <a:rPr lang="hu-HU" sz="2400" dirty="0" smtClean="0">
                <a:solidFill>
                  <a:srgbClr val="15A9A6"/>
                </a:solidFill>
              </a:rPr>
              <a:t> – Judit Antal</a:t>
            </a:r>
          </a:p>
          <a:p>
            <a:pPr>
              <a:lnSpc>
                <a:spcPct val="150000"/>
              </a:lnSpc>
            </a:pPr>
            <a:r>
              <a:rPr lang="hu-HU" sz="2400" dirty="0" smtClean="0">
                <a:solidFill>
                  <a:srgbClr val="15A9A6"/>
                </a:solidFill>
              </a:rPr>
              <a:t>6. </a:t>
            </a:r>
            <a:r>
              <a:rPr lang="hu-HU" sz="2400" dirty="0" err="1" smtClean="0">
                <a:solidFill>
                  <a:srgbClr val="15A9A6"/>
                </a:solidFill>
              </a:rPr>
              <a:t>Publication</a:t>
            </a:r>
            <a:r>
              <a:rPr lang="hu-HU" sz="2400" dirty="0" smtClean="0">
                <a:solidFill>
                  <a:srgbClr val="15A9A6"/>
                </a:solidFill>
              </a:rPr>
              <a:t> </a:t>
            </a:r>
            <a:r>
              <a:rPr lang="hu-HU" sz="2400" dirty="0" err="1" smtClean="0">
                <a:solidFill>
                  <a:srgbClr val="15A9A6"/>
                </a:solidFill>
              </a:rPr>
              <a:t>strategy</a:t>
            </a:r>
            <a:r>
              <a:rPr lang="hu-HU" sz="2400" dirty="0" smtClean="0">
                <a:solidFill>
                  <a:srgbClr val="15A9A6"/>
                </a:solidFill>
              </a:rPr>
              <a:t>, </a:t>
            </a:r>
            <a:r>
              <a:rPr lang="hu-HU" sz="2400" dirty="0" err="1" smtClean="0">
                <a:solidFill>
                  <a:srgbClr val="15A9A6"/>
                </a:solidFill>
              </a:rPr>
              <a:t>closing</a:t>
            </a:r>
            <a:r>
              <a:rPr lang="hu-HU" sz="2400" dirty="0" smtClean="0">
                <a:solidFill>
                  <a:srgbClr val="15A9A6"/>
                </a:solidFill>
              </a:rPr>
              <a:t> </a:t>
            </a:r>
            <a:r>
              <a:rPr lang="hu-HU" sz="2400" dirty="0" err="1" smtClean="0">
                <a:solidFill>
                  <a:srgbClr val="15A9A6"/>
                </a:solidFill>
              </a:rPr>
              <a:t>remarks</a:t>
            </a:r>
            <a:r>
              <a:rPr lang="hu-HU" sz="2400" dirty="0" smtClean="0">
                <a:solidFill>
                  <a:srgbClr val="15A9A6"/>
                </a:solidFill>
              </a:rPr>
              <a:t> – Péter Hegyi </a:t>
            </a:r>
            <a:endParaRPr lang="hu-HU" sz="2400" dirty="0">
              <a:solidFill>
                <a:srgbClr val="15A9A6"/>
              </a:solidFill>
            </a:endParaRPr>
          </a:p>
        </p:txBody>
      </p:sp>
    </p:spTree>
    <p:extLst>
      <p:ext uri="{BB962C8B-B14F-4D97-AF65-F5344CB8AC3E}">
        <p14:creationId xmlns:p14="http://schemas.microsoft.com/office/powerpoint/2010/main" val="3643494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8205720" y="1670804"/>
            <a:ext cx="3739819" cy="1966421"/>
          </a:xfrm>
          <a:prstGeom prst="rect">
            <a:avLst/>
          </a:prstGeom>
        </p:spPr>
      </p:pic>
      <p:sp>
        <p:nvSpPr>
          <p:cNvPr id="12" name="Alcím 3"/>
          <p:cNvSpPr txBox="1">
            <a:spLocks/>
          </p:cNvSpPr>
          <p:nvPr/>
        </p:nvSpPr>
        <p:spPr>
          <a:xfrm>
            <a:off x="1615440" y="453434"/>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Information</a:t>
            </a:r>
            <a:r>
              <a:rPr lang="hu-HU" sz="3600" b="1" dirty="0" smtClean="0"/>
              <a:t> </a:t>
            </a:r>
            <a:r>
              <a:rPr lang="hu-HU" sz="3600" b="1" dirty="0" err="1" smtClean="0"/>
              <a:t>bias</a:t>
            </a:r>
            <a:endParaRPr lang="hu-HU" sz="3600" b="1" dirty="0"/>
          </a:p>
        </p:txBody>
      </p:sp>
      <p:sp>
        <p:nvSpPr>
          <p:cNvPr id="13" name="Tartalom helye 1"/>
          <p:cNvSpPr txBox="1">
            <a:spLocks/>
          </p:cNvSpPr>
          <p:nvPr/>
        </p:nvSpPr>
        <p:spPr>
          <a:xfrm>
            <a:off x="1728953" y="1387850"/>
            <a:ext cx="5346727" cy="538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err="1" smtClean="0">
                <a:solidFill>
                  <a:srgbClr val="FF0000"/>
                </a:solidFill>
              </a:rPr>
              <a:t>Observer</a:t>
            </a:r>
            <a:r>
              <a:rPr lang="hu-HU" b="1" dirty="0" smtClean="0">
                <a:solidFill>
                  <a:srgbClr val="FF0000"/>
                </a:solidFill>
              </a:rPr>
              <a:t> </a:t>
            </a:r>
            <a:r>
              <a:rPr lang="hu-HU" b="1" dirty="0" err="1" smtClean="0">
                <a:solidFill>
                  <a:srgbClr val="FF0000"/>
                </a:solidFill>
              </a:rPr>
              <a:t>bias</a:t>
            </a:r>
            <a:r>
              <a:rPr lang="hu-HU" b="1" dirty="0" smtClean="0">
                <a:solidFill>
                  <a:srgbClr val="FF0000"/>
                </a:solidFill>
              </a:rPr>
              <a:t> (performance/</a:t>
            </a:r>
            <a:r>
              <a:rPr lang="hu-HU" b="1" dirty="0" err="1" smtClean="0">
                <a:solidFill>
                  <a:srgbClr val="FF0000"/>
                </a:solidFill>
              </a:rPr>
              <a:t>detection</a:t>
            </a:r>
            <a:r>
              <a:rPr lang="hu-HU" b="1" dirty="0" smtClean="0">
                <a:solidFill>
                  <a:srgbClr val="FF0000"/>
                </a:solidFill>
              </a:rPr>
              <a:t> </a:t>
            </a:r>
            <a:r>
              <a:rPr lang="hu-HU" b="1" dirty="0" err="1" smtClean="0">
                <a:solidFill>
                  <a:srgbClr val="FF0000"/>
                </a:solidFill>
              </a:rPr>
              <a:t>bias</a:t>
            </a:r>
            <a:r>
              <a:rPr lang="hu-HU" b="1" dirty="0" smtClean="0">
                <a:solidFill>
                  <a:srgbClr val="FF0000"/>
                </a:solidFill>
              </a:rPr>
              <a:t>)</a:t>
            </a:r>
            <a:endParaRPr lang="hu-HU" b="1" dirty="0">
              <a:solidFill>
                <a:srgbClr val="FF0000"/>
              </a:solidFill>
            </a:endParaRPr>
          </a:p>
        </p:txBody>
      </p:sp>
      <p:pic>
        <p:nvPicPr>
          <p:cNvPr id="6" name="Kép 5"/>
          <p:cNvPicPr>
            <a:picLocks noChangeAspect="1"/>
          </p:cNvPicPr>
          <p:nvPr/>
        </p:nvPicPr>
        <p:blipFill rotWithShape="1">
          <a:blip r:embed="rId3"/>
          <a:srcRect l="9433" t="21443" r="38685" b="30859"/>
          <a:stretch/>
        </p:blipFill>
        <p:spPr>
          <a:xfrm>
            <a:off x="1359040" y="2482661"/>
            <a:ext cx="6325386" cy="3271102"/>
          </a:xfrm>
          <a:prstGeom prst="rect">
            <a:avLst/>
          </a:prstGeom>
        </p:spPr>
      </p:pic>
      <p:sp>
        <p:nvSpPr>
          <p:cNvPr id="8" name="Tartalom helye 1"/>
          <p:cNvSpPr txBox="1">
            <a:spLocks/>
          </p:cNvSpPr>
          <p:nvPr/>
        </p:nvSpPr>
        <p:spPr>
          <a:xfrm>
            <a:off x="7570373" y="3742442"/>
            <a:ext cx="5005632" cy="543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2000" dirty="0" err="1" smtClean="0">
                <a:solidFill>
                  <a:schemeClr val="tx1"/>
                </a:solidFill>
              </a:rPr>
              <a:t>Smoking</a:t>
            </a:r>
            <a:r>
              <a:rPr lang="hu-HU" sz="2000" dirty="0" smtClean="0">
                <a:solidFill>
                  <a:schemeClr val="tx1"/>
                </a:solidFill>
              </a:rPr>
              <a:t> and </a:t>
            </a:r>
            <a:r>
              <a:rPr lang="hu-HU" sz="2000" dirty="0" err="1" smtClean="0">
                <a:solidFill>
                  <a:schemeClr val="tx1"/>
                </a:solidFill>
              </a:rPr>
              <a:t>lung</a:t>
            </a:r>
            <a:r>
              <a:rPr lang="hu-HU" sz="2000" dirty="0" smtClean="0">
                <a:solidFill>
                  <a:schemeClr val="tx1"/>
                </a:solidFill>
              </a:rPr>
              <a:t> </a:t>
            </a:r>
            <a:r>
              <a:rPr lang="hu-HU" sz="2000" dirty="0" err="1" smtClean="0">
                <a:solidFill>
                  <a:schemeClr val="tx1"/>
                </a:solidFill>
              </a:rPr>
              <a:t>cancer</a:t>
            </a:r>
            <a:endParaRPr lang="hu-HU" sz="2000" dirty="0">
              <a:solidFill>
                <a:schemeClr val="tx1"/>
              </a:solidFill>
            </a:endParaRPr>
          </a:p>
        </p:txBody>
      </p:sp>
      <p:sp>
        <p:nvSpPr>
          <p:cNvPr id="9" name="Tartalom helye 1"/>
          <p:cNvSpPr>
            <a:spLocks noGrp="1"/>
          </p:cNvSpPr>
          <p:nvPr>
            <p:ph idx="1"/>
          </p:nvPr>
        </p:nvSpPr>
        <p:spPr>
          <a:xfrm>
            <a:off x="8101259" y="4615454"/>
            <a:ext cx="3943861" cy="2109496"/>
          </a:xfrm>
        </p:spPr>
        <p:txBody>
          <a:bodyPr/>
          <a:lstStyle/>
          <a:p>
            <a:pPr marL="0" indent="0" algn="ctr">
              <a:buNone/>
            </a:pPr>
            <a:r>
              <a:rPr lang="hu-HU" dirty="0" err="1" smtClean="0"/>
              <a:t>Case-control</a:t>
            </a:r>
            <a:endParaRPr lang="hu-HU" dirty="0" smtClean="0"/>
          </a:p>
          <a:p>
            <a:pPr marL="0" indent="0" algn="ctr">
              <a:buNone/>
            </a:pPr>
            <a:r>
              <a:rPr lang="hu-HU" dirty="0" err="1" smtClean="0"/>
              <a:t>Cross</a:t>
            </a:r>
            <a:r>
              <a:rPr lang="hu-HU" dirty="0" smtClean="0"/>
              <a:t> </a:t>
            </a:r>
            <a:r>
              <a:rPr lang="hu-HU" dirty="0" err="1" smtClean="0"/>
              <a:t>sectional</a:t>
            </a:r>
            <a:endParaRPr lang="hu-HU" dirty="0" smtClean="0"/>
          </a:p>
          <a:p>
            <a:pPr marL="0" lvl="0" indent="0" algn="ctr">
              <a:lnSpc>
                <a:spcPct val="100000"/>
              </a:lnSpc>
              <a:spcBef>
                <a:spcPts val="0"/>
              </a:spcBef>
              <a:buNone/>
            </a:pPr>
            <a:r>
              <a:rPr lang="hu-HU" dirty="0" err="1" smtClean="0"/>
              <a:t>Retrospecitve</a:t>
            </a:r>
            <a:r>
              <a:rPr lang="hu-HU" dirty="0" smtClean="0"/>
              <a:t> </a:t>
            </a:r>
            <a:r>
              <a:rPr lang="hu-HU" dirty="0" err="1" smtClean="0"/>
              <a:t>cohort</a:t>
            </a:r>
            <a:r>
              <a:rPr lang="hu-HU" dirty="0" smtClean="0"/>
              <a:t/>
            </a:r>
            <a:br>
              <a:rPr lang="hu-HU" dirty="0" smtClean="0"/>
            </a:br>
            <a:r>
              <a:rPr lang="hu-HU" sz="2000" dirty="0" err="1">
                <a:solidFill>
                  <a:prstClr val="black"/>
                </a:solidFill>
              </a:rPr>
              <a:t>Prospective</a:t>
            </a:r>
            <a:r>
              <a:rPr lang="hu-HU" sz="2000" dirty="0">
                <a:solidFill>
                  <a:prstClr val="black"/>
                </a:solidFill>
              </a:rPr>
              <a:t> </a:t>
            </a:r>
            <a:r>
              <a:rPr lang="hu-HU" sz="2000" dirty="0" err="1">
                <a:solidFill>
                  <a:prstClr val="black"/>
                </a:solidFill>
              </a:rPr>
              <a:t>cohort</a:t>
            </a:r>
            <a:endParaRPr lang="hu-HU" sz="2000" dirty="0">
              <a:solidFill>
                <a:prstClr val="black"/>
              </a:solidFill>
            </a:endParaRPr>
          </a:p>
          <a:p>
            <a:pPr marL="0" indent="0" algn="ctr">
              <a:buNone/>
            </a:pPr>
            <a:endParaRPr lang="hu-HU" dirty="0"/>
          </a:p>
        </p:txBody>
      </p:sp>
    </p:spTree>
    <p:extLst>
      <p:ext uri="{BB962C8B-B14F-4D97-AF65-F5344CB8AC3E}">
        <p14:creationId xmlns:p14="http://schemas.microsoft.com/office/powerpoint/2010/main" val="36200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Aims</a:t>
            </a:r>
            <a:r>
              <a:rPr lang="hu-HU" sz="3600" b="1" dirty="0" smtClean="0"/>
              <a:t> of </a:t>
            </a:r>
            <a:r>
              <a:rPr lang="hu-HU" sz="3600" b="1" dirty="0" err="1" smtClean="0"/>
              <a:t>masking</a:t>
            </a:r>
            <a:r>
              <a:rPr lang="hu-HU" sz="3600" b="1" dirty="0" smtClean="0"/>
              <a:t> (</a:t>
            </a:r>
            <a:r>
              <a:rPr lang="hu-HU" sz="3600" b="1" dirty="0" err="1" smtClean="0"/>
              <a:t>blinding</a:t>
            </a:r>
            <a:r>
              <a:rPr lang="hu-HU" sz="3600" b="1" dirty="0" smtClean="0"/>
              <a:t>)</a:t>
            </a:r>
            <a:endParaRPr lang="hu-HU" sz="3600" b="1" dirty="0"/>
          </a:p>
        </p:txBody>
      </p:sp>
      <p:sp>
        <p:nvSpPr>
          <p:cNvPr id="2" name="Tartalom helye 1"/>
          <p:cNvSpPr>
            <a:spLocks noGrp="1"/>
          </p:cNvSpPr>
          <p:nvPr>
            <p:ph idx="1"/>
          </p:nvPr>
        </p:nvSpPr>
        <p:spPr/>
        <p:txBody>
          <a:bodyPr/>
          <a:lstStyle/>
          <a:p>
            <a:r>
              <a:rPr lang="hu-HU" dirty="0" smtClean="0"/>
              <a:t>What happens if we don’t mask (blind) particiants?</a:t>
            </a:r>
          </a:p>
          <a:p>
            <a:endParaRPr lang="hu-HU" dirty="0"/>
          </a:p>
          <a:p>
            <a:r>
              <a:rPr lang="hu-HU" dirty="0" smtClean="0"/>
              <a:t>Effects of experimental treatment on the outcome measures will be:</a:t>
            </a:r>
          </a:p>
          <a:p>
            <a:pPr lvl="1"/>
            <a:r>
              <a:rPr lang="hu-HU" dirty="0" smtClean="0"/>
              <a:t>Underestimated</a:t>
            </a:r>
          </a:p>
          <a:p>
            <a:pPr lvl="1"/>
            <a:r>
              <a:rPr lang="hu-HU" dirty="0" smtClean="0"/>
              <a:t>Overestimated</a:t>
            </a:r>
          </a:p>
        </p:txBody>
      </p:sp>
    </p:spTree>
    <p:extLst>
      <p:ext uri="{BB962C8B-B14F-4D97-AF65-F5344CB8AC3E}">
        <p14:creationId xmlns:p14="http://schemas.microsoft.com/office/powerpoint/2010/main" val="842530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5.</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pPr marL="0" indent="0">
              <a:buNone/>
            </a:pPr>
            <a:r>
              <a:rPr lang="hu-HU" dirty="0" smtClean="0">
                <a:solidFill>
                  <a:srgbClr val="C00000"/>
                </a:solidFill>
              </a:rPr>
              <a:t>Masking</a:t>
            </a:r>
            <a:endParaRPr lang="hu-HU" dirty="0">
              <a:solidFill>
                <a:srgbClr val="C00000"/>
              </a:solidFill>
            </a:endParaRPr>
          </a:p>
          <a:p>
            <a:pPr marL="0" indent="0">
              <a:buNone/>
            </a:pPr>
            <a:endParaRPr lang="hu-HU" dirty="0" smtClean="0"/>
          </a:p>
          <a:p>
            <a:pPr marL="0" indent="0">
              <a:buNone/>
            </a:pPr>
            <a:r>
              <a:rPr lang="hu-HU" dirty="0" err="1" smtClean="0"/>
              <a:t>Choose</a:t>
            </a:r>
            <a:r>
              <a:rPr lang="hu-HU" dirty="0" smtClean="0"/>
              <a:t> </a:t>
            </a:r>
            <a:r>
              <a:rPr lang="hu-HU" dirty="0" smtClean="0"/>
              <a:t>the outcomes for which masking/blinding is necessary:</a:t>
            </a:r>
          </a:p>
          <a:p>
            <a:pPr marL="0" indent="0">
              <a:buNone/>
            </a:pPr>
            <a:r>
              <a:rPr lang="hu-HU" dirty="0" smtClean="0"/>
              <a:t>Length of hospital stay; mortality; pain on VAS; hip fracture; myocardial infarction (2 out of 3: ECG</a:t>
            </a:r>
            <a:r>
              <a:rPr lang="hu-HU" dirty="0" smtClean="0"/>
              <a:t>, </a:t>
            </a:r>
            <a:r>
              <a:rPr lang="hu-HU" dirty="0" err="1" smtClean="0"/>
              <a:t>enzymes</a:t>
            </a:r>
            <a:r>
              <a:rPr lang="hu-HU" dirty="0" smtClean="0"/>
              <a:t>, chest pain); QoL </a:t>
            </a:r>
            <a:r>
              <a:rPr lang="hu-HU" dirty="0" err="1" smtClean="0"/>
              <a:t>by</a:t>
            </a:r>
            <a:r>
              <a:rPr lang="hu-HU" dirty="0" smtClean="0"/>
              <a:t> </a:t>
            </a:r>
            <a:r>
              <a:rPr lang="hu-HU" dirty="0" err="1" smtClean="0"/>
              <a:t>questionnaire</a:t>
            </a:r>
            <a:r>
              <a:rPr lang="hu-HU" dirty="0" smtClean="0"/>
              <a:t>, </a:t>
            </a:r>
            <a:r>
              <a:rPr lang="hu-HU" dirty="0" err="1" smtClean="0"/>
              <a:t>reccurance</a:t>
            </a:r>
            <a:r>
              <a:rPr lang="hu-HU" dirty="0" smtClean="0"/>
              <a:t> of </a:t>
            </a:r>
            <a:r>
              <a:rPr lang="hu-HU" dirty="0" err="1" smtClean="0"/>
              <a:t>cancer</a:t>
            </a:r>
            <a:r>
              <a:rPr lang="hu-HU" dirty="0" smtClean="0"/>
              <a:t> </a:t>
            </a:r>
            <a:endParaRPr lang="hu-HU" dirty="0" smtClean="0"/>
          </a:p>
        </p:txBody>
      </p:sp>
    </p:spTree>
    <p:extLst>
      <p:ext uri="{BB962C8B-B14F-4D97-AF65-F5344CB8AC3E}">
        <p14:creationId xmlns:p14="http://schemas.microsoft.com/office/powerpoint/2010/main" val="2309341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800" b="1" dirty="0" smtClean="0"/>
              <a:t>Most common masking (blinding) in RCTs</a:t>
            </a:r>
            <a:endParaRPr lang="hu-HU" sz="2800" b="1" dirty="0"/>
          </a:p>
        </p:txBody>
      </p:sp>
      <p:pic>
        <p:nvPicPr>
          <p:cNvPr id="3" name="Content Placeholder 2"/>
          <p:cNvPicPr>
            <a:picLocks noGrp="1" noChangeAspect="1"/>
          </p:cNvPicPr>
          <p:nvPr>
            <p:ph idx="1"/>
          </p:nvPr>
        </p:nvPicPr>
        <p:blipFill>
          <a:blip r:embed="rId3"/>
          <a:stretch>
            <a:fillRect/>
          </a:stretch>
        </p:blipFill>
        <p:spPr>
          <a:xfrm>
            <a:off x="2993912" y="1625748"/>
            <a:ext cx="5790635" cy="4825529"/>
          </a:xfrm>
          <a:prstGeom prst="rect">
            <a:avLst/>
          </a:prstGeom>
        </p:spPr>
      </p:pic>
    </p:spTree>
    <p:extLst>
      <p:ext uri="{BB962C8B-B14F-4D97-AF65-F5344CB8AC3E}">
        <p14:creationId xmlns:p14="http://schemas.microsoft.com/office/powerpoint/2010/main" val="2417666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t>Potential benefits accruing dependent on those individuals successfully blinded</a:t>
            </a:r>
            <a:endParaRPr lang="hu-HU" sz="2400" b="1" dirty="0"/>
          </a:p>
        </p:txBody>
      </p:sp>
      <p:sp>
        <p:nvSpPr>
          <p:cNvPr id="2" name="Tartalom helye 1"/>
          <p:cNvSpPr>
            <a:spLocks noGrp="1"/>
          </p:cNvSpPr>
          <p:nvPr>
            <p:ph idx="1"/>
          </p:nvPr>
        </p:nvSpPr>
        <p:spPr>
          <a:xfrm>
            <a:off x="852008" y="1338303"/>
            <a:ext cx="10074443" cy="4229100"/>
          </a:xfrm>
        </p:spPr>
        <p:txBody>
          <a:bodyPr/>
          <a:lstStyle/>
          <a:p>
            <a:pPr marL="0" indent="0">
              <a:buNone/>
            </a:pPr>
            <a:r>
              <a:rPr lang="en-US" dirty="0" smtClean="0"/>
              <a:t>Participants</a:t>
            </a:r>
            <a:r>
              <a:rPr lang="hu-HU" dirty="0" smtClean="0"/>
              <a:t>:</a:t>
            </a:r>
            <a:r>
              <a:rPr lang="en-US" dirty="0"/>
              <a:t>	</a:t>
            </a:r>
            <a:endParaRPr lang="hu-HU" dirty="0" smtClean="0"/>
          </a:p>
          <a:p>
            <a:pPr marL="914400" lvl="2" indent="0">
              <a:buNone/>
            </a:pPr>
            <a:r>
              <a:rPr lang="en-US" dirty="0" smtClean="0"/>
              <a:t>Less </a:t>
            </a:r>
            <a:r>
              <a:rPr lang="en-US" dirty="0"/>
              <a:t>likely to have biased psychological or physical responses to intervention</a:t>
            </a:r>
          </a:p>
          <a:p>
            <a:pPr marL="914400" lvl="2" indent="0">
              <a:buNone/>
            </a:pPr>
            <a:r>
              <a:rPr lang="en-US" dirty="0"/>
              <a:t>More likely to comply with trial regimens</a:t>
            </a:r>
          </a:p>
          <a:p>
            <a:pPr marL="914400" lvl="2" indent="0">
              <a:buNone/>
            </a:pPr>
            <a:r>
              <a:rPr lang="en-US" dirty="0"/>
              <a:t>Less likely to seek additional adjunct interventions</a:t>
            </a:r>
          </a:p>
          <a:p>
            <a:pPr marL="914400" lvl="2" indent="0">
              <a:buNone/>
            </a:pPr>
            <a:r>
              <a:rPr lang="en-US" dirty="0"/>
              <a:t>Less likely to leave trial without providing outcome data, leading to lost to follow-up</a:t>
            </a:r>
          </a:p>
          <a:p>
            <a:pPr marL="0" indent="0">
              <a:buNone/>
            </a:pPr>
            <a:r>
              <a:rPr lang="en-US" dirty="0" smtClean="0"/>
              <a:t>Trial</a:t>
            </a:r>
            <a:r>
              <a:rPr lang="hu-HU" dirty="0" smtClean="0"/>
              <a:t> i</a:t>
            </a:r>
            <a:r>
              <a:rPr lang="en-US" dirty="0" err="1" smtClean="0"/>
              <a:t>nvestigators</a:t>
            </a:r>
            <a:r>
              <a:rPr lang="hu-HU" dirty="0" smtClean="0"/>
              <a:t>:</a:t>
            </a:r>
          </a:p>
          <a:p>
            <a:pPr marL="914400" lvl="2" indent="0">
              <a:buNone/>
            </a:pPr>
            <a:r>
              <a:rPr lang="en-US" dirty="0" smtClean="0"/>
              <a:t>Less </a:t>
            </a:r>
            <a:r>
              <a:rPr lang="en-US" dirty="0"/>
              <a:t>likely to transfer their inclinations or attitudes to </a:t>
            </a:r>
            <a:r>
              <a:rPr lang="en-US" dirty="0" smtClean="0"/>
              <a:t>participants</a:t>
            </a:r>
            <a:endParaRPr lang="hu-HU" dirty="0" smtClean="0"/>
          </a:p>
          <a:p>
            <a:pPr marL="914400" lvl="2" indent="0">
              <a:buNone/>
            </a:pPr>
            <a:r>
              <a:rPr lang="en-US" dirty="0" smtClean="0"/>
              <a:t>Less </a:t>
            </a:r>
            <a:r>
              <a:rPr lang="en-US" dirty="0"/>
              <a:t>likely to differentially administer co-interventions</a:t>
            </a:r>
          </a:p>
          <a:p>
            <a:pPr marL="914400" lvl="2" indent="0">
              <a:buNone/>
            </a:pPr>
            <a:r>
              <a:rPr lang="en-US" dirty="0"/>
              <a:t>Less likely to differentially adjust dose</a:t>
            </a:r>
          </a:p>
          <a:p>
            <a:pPr marL="914400" lvl="2" indent="0">
              <a:buNone/>
            </a:pPr>
            <a:r>
              <a:rPr lang="en-US" dirty="0"/>
              <a:t>Less likely to differentially withdraw participants</a:t>
            </a:r>
          </a:p>
          <a:p>
            <a:pPr marL="914400" lvl="2" indent="0">
              <a:buNone/>
            </a:pPr>
            <a:r>
              <a:rPr lang="en-US" dirty="0"/>
              <a:t>Less likely to differentially encourage or discourage participants to continue trial</a:t>
            </a:r>
          </a:p>
          <a:p>
            <a:pPr marL="0" indent="0">
              <a:buNone/>
            </a:pPr>
            <a:r>
              <a:rPr lang="en-US" dirty="0" smtClean="0"/>
              <a:t>Assessors</a:t>
            </a:r>
            <a:r>
              <a:rPr lang="hu-HU" dirty="0" smtClean="0"/>
              <a:t>:</a:t>
            </a:r>
          </a:p>
          <a:p>
            <a:pPr marL="0" indent="0">
              <a:buNone/>
            </a:pPr>
            <a:r>
              <a:rPr lang="hu-HU" sz="2000" dirty="0">
                <a:solidFill>
                  <a:schemeClr val="tx1"/>
                </a:solidFill>
              </a:rPr>
              <a:t>	</a:t>
            </a:r>
            <a:r>
              <a:rPr lang="en-US" sz="2000" dirty="0" smtClean="0">
                <a:solidFill>
                  <a:schemeClr val="tx1"/>
                </a:solidFill>
              </a:rPr>
              <a:t>Less </a:t>
            </a:r>
            <a:r>
              <a:rPr lang="en-US" sz="2000" dirty="0">
                <a:solidFill>
                  <a:schemeClr val="tx1"/>
                </a:solidFill>
              </a:rPr>
              <a:t>likely to have biases affect their outcome assessments, especially with </a:t>
            </a:r>
            <a:r>
              <a:rPr lang="hu-HU" sz="2000" dirty="0" smtClean="0">
                <a:solidFill>
                  <a:schemeClr val="tx1"/>
                </a:solidFill>
              </a:rPr>
              <a:t>	</a:t>
            </a:r>
            <a:r>
              <a:rPr lang="en-US" sz="2000" dirty="0" smtClean="0">
                <a:solidFill>
                  <a:schemeClr val="tx1"/>
                </a:solidFill>
              </a:rPr>
              <a:t>subjective </a:t>
            </a:r>
            <a:r>
              <a:rPr lang="en-US" sz="2000" dirty="0">
                <a:solidFill>
                  <a:schemeClr val="tx1"/>
                </a:solidFill>
              </a:rPr>
              <a:t>outcomes of interest</a:t>
            </a:r>
            <a:r>
              <a:rPr lang="hu-HU" sz="2000" dirty="0" smtClean="0">
                <a:solidFill>
                  <a:schemeClr val="tx1"/>
                </a:solidFill>
              </a:rPr>
              <a:t>’</a:t>
            </a:r>
            <a:endParaRPr lang="hu-HU" sz="2000" dirty="0">
              <a:solidFill>
                <a:schemeClr val="tx1"/>
              </a:solidFill>
            </a:endParaRPr>
          </a:p>
          <a:p>
            <a:endParaRPr lang="hu-HU" dirty="0" smtClean="0"/>
          </a:p>
          <a:p>
            <a:endParaRPr lang="hu-HU" dirty="0"/>
          </a:p>
        </p:txBody>
      </p:sp>
    </p:spTree>
    <p:extLst>
      <p:ext uri="{BB962C8B-B14F-4D97-AF65-F5344CB8AC3E}">
        <p14:creationId xmlns:p14="http://schemas.microsoft.com/office/powerpoint/2010/main" val="2917048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Randomization and masking</a:t>
            </a:r>
            <a:endParaRPr lang="hu-HU" sz="3600" b="1" dirty="0"/>
          </a:p>
        </p:txBody>
      </p:sp>
      <p:sp>
        <p:nvSpPr>
          <p:cNvPr id="7" name="Szövegdoboz 11"/>
          <p:cNvSpPr txBox="1"/>
          <p:nvPr/>
        </p:nvSpPr>
        <p:spPr>
          <a:xfrm>
            <a:off x="3708843" y="2151634"/>
            <a:ext cx="7176965" cy="1107996"/>
          </a:xfrm>
          <a:prstGeom prst="rect">
            <a:avLst/>
          </a:prstGeom>
          <a:solidFill>
            <a:srgbClr val="E50D2E"/>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COMMON MISTAKE</a:t>
            </a:r>
          </a:p>
        </p:txBody>
      </p:sp>
      <p:sp>
        <p:nvSpPr>
          <p:cNvPr id="8" name="Téglalap 7"/>
          <p:cNvSpPr/>
          <p:nvPr/>
        </p:nvSpPr>
        <p:spPr>
          <a:xfrm>
            <a:off x="1169154" y="4147001"/>
            <a:ext cx="9716654" cy="1384995"/>
          </a:xfrm>
          <a:prstGeom prst="rect">
            <a:avLst/>
          </a:prstGeom>
          <a:solidFill>
            <a:schemeClr val="accent2">
              <a:lumMod val="20000"/>
              <a:lumOff val="80000"/>
            </a:schemeClr>
          </a:solidFill>
          <a:ln w="38100">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smtClean="0">
                <a:solidFill>
                  <a:prstClr val="black"/>
                </a:solidFill>
                <a:latin typeface="Arial" panose="020B0604020202020204"/>
                <a:ea typeface="Calibri" panose="020F0502020204030204" pitchFamily="34" charset="0"/>
              </a:rPr>
              <a:t>Randomization is not properly done (predictable)</a:t>
            </a:r>
            <a:endParaRPr lang="hu-HU" sz="2800" b="1" dirty="0">
              <a:solidFill>
                <a:prstClr val="black"/>
              </a:solidFill>
              <a:latin typeface="Arial" panose="020B0604020202020204"/>
              <a:ea typeface="Calibri" panose="020F0502020204030204"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smtClean="0">
                <a:solidFill>
                  <a:prstClr val="black"/>
                </a:solidFill>
                <a:latin typeface="Arial" panose="020B0604020202020204"/>
                <a:ea typeface="Calibri" panose="020F0502020204030204" pitchFamily="34" charset="0"/>
              </a:rPr>
              <a:t>Subjective outcome measures assessed without masking/blinding</a:t>
            </a:r>
            <a:endParaRPr kumimoji="0" lang="hu-HU" sz="2800" b="1" i="0" u="none" strike="noStrike" kern="1200" cap="none" spc="0" normalizeH="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9" name="Picture 2" descr="Image result for stop">
            <a:extLst>
              <a:ext uri="{FF2B5EF4-FFF2-40B4-BE49-F238E27FC236}">
                <a16:creationId xmlns:a16="http://schemas.microsoft.com/office/drawing/2014/main" xmlns="" id="{6A6487E1-DEE3-483F-A28F-5F2C1039B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154" y="1590510"/>
            <a:ext cx="2230244" cy="223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93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a:t>Randomization and masking</a:t>
            </a:r>
          </a:p>
        </p:txBody>
      </p:sp>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a:ln>
                  <a:noFill/>
                </a:ln>
                <a:solidFill>
                  <a:prstClr val="white"/>
                </a:solidFill>
                <a:effectLst/>
                <a:uLnTx/>
                <a:uFillTx/>
                <a:latin typeface="Calibri"/>
                <a:ea typeface="+mn-ea"/>
                <a:cs typeface="+mn-cs"/>
              </a:rPr>
              <a:t>TAKE HOME MESSAGE</a:t>
            </a:r>
          </a:p>
        </p:txBody>
      </p:sp>
      <p:sp>
        <p:nvSpPr>
          <p:cNvPr id="10" name="Téglalap 9"/>
          <p:cNvSpPr/>
          <p:nvPr/>
        </p:nvSpPr>
        <p:spPr>
          <a:xfrm>
            <a:off x="1168923" y="4064768"/>
            <a:ext cx="10055187" cy="1384995"/>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Choose</a:t>
            </a:r>
            <a:r>
              <a:rPr lang="hu-HU" sz="2800" b="1" dirty="0" smtClean="0">
                <a:solidFill>
                  <a:prstClr val="black"/>
                </a:solidFill>
                <a:latin typeface="Arial" panose="020B0604020202020204"/>
                <a:ea typeface="Calibri" panose="020F0502020204030204" pitchFamily="34" charset="0"/>
              </a:rPr>
              <a:t> </a:t>
            </a:r>
            <a:r>
              <a:rPr lang="hu-HU" sz="2800" b="1" dirty="0" smtClean="0">
                <a:solidFill>
                  <a:prstClr val="black"/>
                </a:solidFill>
                <a:latin typeface="Arial" panose="020B0604020202020204"/>
                <a:ea typeface="Calibri" panose="020F0502020204030204" pitchFamily="34" charset="0"/>
              </a:rPr>
              <a:t>the most appropriate randomization scheme</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smtClean="0">
                <a:solidFill>
                  <a:prstClr val="black"/>
                </a:solidFill>
                <a:latin typeface="Arial" panose="020B0604020202020204"/>
                <a:ea typeface="Calibri" panose="020F0502020204030204" pitchFamily="34" charset="0"/>
              </a:rPr>
              <a:t>Use a proper random generation system (computers)</a:t>
            </a:r>
            <a:endParaRPr lang="hu-HU" sz="2800" b="1" dirty="0">
              <a:solidFill>
                <a:prstClr val="black"/>
              </a:solidFill>
              <a:latin typeface="Arial" panose="020B0604020202020204"/>
              <a:ea typeface="Calibri" panose="020F0502020204030204"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2800" b="1" i="0" u="none" strike="noStrike" kern="1200" cap="none" spc="0" normalizeH="0" noProof="0" dirty="0" smtClean="0">
                <a:ln>
                  <a:noFill/>
                </a:ln>
                <a:solidFill>
                  <a:prstClr val="black"/>
                </a:solidFill>
                <a:effectLst/>
                <a:uLnTx/>
                <a:uFillTx/>
                <a:latin typeface="Arial" panose="020B0604020202020204"/>
                <a:ea typeface="Calibri" panose="020F0502020204030204" pitchFamily="34" charset="0"/>
                <a:cs typeface="+mn-cs"/>
              </a:rPr>
              <a:t>Mask/blind when </a:t>
            </a:r>
            <a:r>
              <a:rPr kumimoji="0" lang="hu-HU" sz="2800" b="1" i="0" u="none" strike="noStrike" kern="1200" cap="none" spc="0" normalizeH="0" noProof="0" dirty="0" err="1" smtClean="0">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noProof="0" dirty="0" err="1" smtClean="0">
                <a:ln>
                  <a:noFill/>
                </a:ln>
                <a:solidFill>
                  <a:prstClr val="black"/>
                </a:solidFill>
                <a:effectLst/>
                <a:uLnTx/>
                <a:uFillTx/>
                <a:latin typeface="Arial" panose="020B0604020202020204"/>
                <a:ea typeface="Calibri" panose="020F0502020204030204" pitchFamily="34" charset="0"/>
                <a:cs typeface="+mn-cs"/>
              </a:rPr>
              <a:t>outcome</a:t>
            </a:r>
            <a:r>
              <a:rPr kumimoji="0" lang="hu-HU" sz="2800" b="1" i="0" u="none" strike="noStrike" kern="1200" cap="none" spc="0" normalizeH="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noProof="0" dirty="0" smtClean="0">
                <a:ln>
                  <a:noFill/>
                </a:ln>
                <a:solidFill>
                  <a:prstClr val="black"/>
                </a:solidFill>
                <a:effectLst/>
                <a:uLnTx/>
                <a:uFillTx/>
                <a:latin typeface="Arial" panose="020B0604020202020204"/>
                <a:ea typeface="Calibri" panose="020F0502020204030204" pitchFamily="34" charset="0"/>
                <a:cs typeface="+mn-cs"/>
              </a:rPr>
              <a:t>measures are subjective</a:t>
            </a:r>
            <a:endParaRPr kumimoji="0" lang="hu-HU" sz="2800" b="1" i="0" u="none" strike="noStrike" kern="1200" cap="none" spc="0" normalizeH="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11" name="Picture 4" descr="Related image">
            <a:extLst>
              <a:ext uri="{FF2B5EF4-FFF2-40B4-BE49-F238E27FC236}">
                <a16:creationId xmlns:a16="http://schemas.microsoft.com/office/drawing/2014/main" xmlns=""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94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Practice 6.</a:t>
            </a:r>
            <a:endParaRPr lang="hu-HU" sz="3600" b="1" dirty="0"/>
          </a:p>
        </p:txBody>
      </p:sp>
      <p:sp>
        <p:nvSpPr>
          <p:cNvPr id="6" name="Szövegdoboz 5"/>
          <p:cNvSpPr txBox="1"/>
          <p:nvPr/>
        </p:nvSpPr>
        <p:spPr>
          <a:xfrm>
            <a:off x="9030878" y="6183982"/>
            <a:ext cx="2931736" cy="923827"/>
          </a:xfrm>
          <a:prstGeom prst="rect">
            <a:avLst/>
          </a:prstGeom>
          <a:solidFill>
            <a:schemeClr val="bg1"/>
          </a:solidFill>
        </p:spPr>
        <p:txBody>
          <a:bodyPr wrap="square" rtlCol="0">
            <a:spAutoFit/>
          </a:bodyPr>
          <a:lstStyle/>
          <a:p>
            <a:endParaRPr lang="hu-HU" dirty="0"/>
          </a:p>
        </p:txBody>
      </p:sp>
      <p:sp>
        <p:nvSpPr>
          <p:cNvPr id="2" name="Content Placeholder 1"/>
          <p:cNvSpPr>
            <a:spLocks noGrp="1"/>
          </p:cNvSpPr>
          <p:nvPr>
            <p:ph idx="1"/>
          </p:nvPr>
        </p:nvSpPr>
        <p:spPr/>
        <p:txBody>
          <a:bodyPr/>
          <a:lstStyle/>
          <a:p>
            <a:pPr marL="0" indent="0">
              <a:buNone/>
            </a:pPr>
            <a:r>
              <a:rPr lang="hu-HU" dirty="0" smtClean="0">
                <a:solidFill>
                  <a:srgbClr val="C00000"/>
                </a:solidFill>
              </a:rPr>
              <a:t>Compare the two studies</a:t>
            </a:r>
            <a:endParaRPr lang="hu-HU" dirty="0">
              <a:solidFill>
                <a:srgbClr val="C00000"/>
              </a:solidFill>
            </a:endParaRPr>
          </a:p>
          <a:p>
            <a:pPr marL="0" indent="0">
              <a:buNone/>
            </a:pPr>
            <a:endParaRPr lang="hu-HU" dirty="0" smtClean="0"/>
          </a:p>
          <a:p>
            <a:pPr marL="514350" indent="-514350">
              <a:buFont typeface="+mj-lt"/>
              <a:buAutoNum type="arabicPeriod"/>
            </a:pPr>
            <a:r>
              <a:rPr lang="hu-HU" dirty="0" smtClean="0"/>
              <a:t>How were the random allocation sequence generated?</a:t>
            </a:r>
          </a:p>
          <a:p>
            <a:pPr marL="514350" indent="-514350">
              <a:buFont typeface="+mj-lt"/>
              <a:buAutoNum type="arabicPeriod"/>
            </a:pPr>
            <a:r>
              <a:rPr lang="hu-HU" dirty="0" smtClean="0"/>
              <a:t>Were the random allocation concealed from patients and investigators?</a:t>
            </a:r>
          </a:p>
          <a:p>
            <a:pPr marL="514350" indent="-514350">
              <a:buFont typeface="+mj-lt"/>
              <a:buAutoNum type="arabicPeriod"/>
            </a:pPr>
            <a:r>
              <a:rPr lang="hu-HU" dirty="0" smtClean="0"/>
              <a:t>Were the randomization schemes restrictive?</a:t>
            </a:r>
          </a:p>
          <a:p>
            <a:pPr marL="514350" indent="-514350">
              <a:buFont typeface="+mj-lt"/>
              <a:buAutoNum type="arabicPeriod"/>
            </a:pPr>
            <a:r>
              <a:rPr lang="hu-HU" dirty="0" err="1" smtClean="0"/>
              <a:t>Were</a:t>
            </a:r>
            <a:r>
              <a:rPr lang="hu-HU" dirty="0" smtClean="0"/>
              <a:t> </a:t>
            </a:r>
            <a:r>
              <a:rPr lang="hu-HU" dirty="0" err="1" smtClean="0"/>
              <a:t>intervention</a:t>
            </a:r>
            <a:r>
              <a:rPr lang="hu-HU" dirty="0" smtClean="0"/>
              <a:t> and </a:t>
            </a:r>
            <a:r>
              <a:rPr lang="hu-HU" dirty="0" err="1" smtClean="0"/>
              <a:t>control</a:t>
            </a:r>
            <a:r>
              <a:rPr lang="hu-HU" dirty="0" smtClean="0"/>
              <a:t> </a:t>
            </a:r>
            <a:r>
              <a:rPr lang="hu-HU" dirty="0" smtClean="0"/>
              <a:t>groups comparable </a:t>
            </a:r>
            <a:r>
              <a:rPr lang="hu-HU" dirty="0" err="1" smtClean="0"/>
              <a:t>at</a:t>
            </a:r>
            <a:r>
              <a:rPr lang="hu-HU" dirty="0" smtClean="0"/>
              <a:t> </a:t>
            </a:r>
            <a:r>
              <a:rPr lang="hu-HU" dirty="0" err="1" smtClean="0"/>
              <a:t>baseline</a:t>
            </a:r>
            <a:r>
              <a:rPr lang="hu-HU" dirty="0" smtClean="0"/>
              <a:t>?</a:t>
            </a:r>
            <a:endParaRPr lang="hu-HU" dirty="0" smtClean="0"/>
          </a:p>
          <a:p>
            <a:pPr marL="514350" indent="-514350">
              <a:buFont typeface="+mj-lt"/>
              <a:buAutoNum type="arabicPeriod"/>
            </a:pPr>
            <a:r>
              <a:rPr lang="hu-HU" dirty="0" smtClean="0"/>
              <a:t>Were participants and study personnel blinded?</a:t>
            </a:r>
          </a:p>
        </p:txBody>
      </p:sp>
    </p:spTree>
    <p:extLst>
      <p:ext uri="{BB962C8B-B14F-4D97-AF65-F5344CB8AC3E}">
        <p14:creationId xmlns:p14="http://schemas.microsoft.com/office/powerpoint/2010/main" val="644047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719435"/>
            <a:ext cx="11685181" cy="502953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lnSpc>
                <a:spcPct val="107000"/>
              </a:lnSpc>
              <a:defRPr sz="1800" b="0" i="0" u="none" strike="noStrike" kern="0" cap="none" spc="0" baseline="0">
                <a:solidFill>
                  <a:srgbClr val="000000"/>
                </a:solidFill>
                <a:uFillTx/>
              </a:defRPr>
            </a:pPr>
            <a:endParaRPr lang="hu-HU" sz="4000" b="1" kern="0" dirty="0">
              <a:solidFill>
                <a:srgbClr val="294143"/>
              </a:solidFill>
              <a:ea typeface="Calibri" pitchFamily="1"/>
              <a:cs typeface="Times New Roman" pitchFamily="18"/>
            </a:endParaRPr>
          </a:p>
          <a:p>
            <a:pPr algn="ctr">
              <a:lnSpc>
                <a:spcPct val="107000"/>
              </a:lnSpc>
              <a:defRPr sz="1800" b="0" i="0" u="none" strike="noStrike" kern="0" cap="none" spc="0" baseline="0">
                <a:solidFill>
                  <a:srgbClr val="000000"/>
                </a:solidFill>
                <a:uFillTx/>
              </a:defRPr>
            </a:pPr>
            <a:endParaRPr lang="hu-HU" sz="4000" b="1" kern="0" dirty="0">
              <a:solidFill>
                <a:srgbClr val="294143"/>
              </a:solidFill>
              <a:ea typeface="Calibri" pitchFamily="1"/>
              <a:cs typeface="Times New Roman" pitchFamily="18"/>
            </a:endParaRPr>
          </a:p>
          <a:p>
            <a:pPr>
              <a:lnSpc>
                <a:spcPct val="107000"/>
              </a:lnSpc>
              <a:defRPr sz="1800" b="0" i="0" u="none" strike="noStrike" kern="0" cap="none" spc="0" baseline="0">
                <a:solidFill>
                  <a:srgbClr val="000000"/>
                </a:solidFill>
                <a:uFillTx/>
              </a:defRPr>
            </a:pPr>
            <a:r>
              <a:rPr lang="hu-HU" sz="4000" b="1" kern="0" dirty="0" err="1" smtClean="0">
                <a:solidFill>
                  <a:srgbClr val="294143"/>
                </a:solidFill>
                <a:ea typeface="Calibri" pitchFamily="1"/>
                <a:cs typeface="Times New Roman" pitchFamily="18"/>
              </a:rPr>
              <a:t>Interventions</a:t>
            </a:r>
            <a:r>
              <a:rPr lang="hu-HU" sz="4000" b="1" kern="0" dirty="0" smtClean="0">
                <a:solidFill>
                  <a:srgbClr val="294143"/>
                </a:solidFill>
                <a:ea typeface="Calibri" pitchFamily="1"/>
                <a:cs typeface="Times New Roman" pitchFamily="18"/>
              </a:rPr>
              <a:t> and </a:t>
            </a:r>
            <a:r>
              <a:rPr lang="hu-HU" sz="4000" b="1" kern="0" dirty="0" err="1" smtClean="0">
                <a:solidFill>
                  <a:srgbClr val="294143"/>
                </a:solidFill>
                <a:ea typeface="Calibri" pitchFamily="1"/>
                <a:cs typeface="Times New Roman" pitchFamily="18"/>
              </a:rPr>
              <a:t>outcomes</a:t>
            </a:r>
            <a:endParaRPr lang="en-US" sz="5000" b="1" dirty="0">
              <a:solidFill>
                <a:srgbClr val="294143"/>
              </a:solidFill>
              <a:ea typeface="Calibri" pitchFamily="1"/>
              <a:cs typeface="Times New Roman" pitchFamily="18"/>
            </a:endParaRPr>
          </a:p>
          <a:p>
            <a:pPr algn="ctr">
              <a:lnSpc>
                <a:spcPct val="107000"/>
              </a:lnSpc>
              <a:defRPr sz="1800" b="0" i="0" u="none" strike="noStrike" kern="0" cap="none" spc="0" baseline="0">
                <a:solidFill>
                  <a:srgbClr val="000000"/>
                </a:solidFill>
                <a:uFillTx/>
              </a:defRPr>
            </a:pPr>
            <a:endParaRPr lang="en-US" sz="4000" b="1" dirty="0">
              <a:solidFill>
                <a:srgbClr val="294143"/>
              </a:solidFill>
              <a:ea typeface="Calibri" pitchFamily="1"/>
              <a:cs typeface="Times New Roman" pitchFamily="18"/>
            </a:endParaRPr>
          </a:p>
          <a:p>
            <a:pPr algn="ctr">
              <a:lnSpc>
                <a:spcPct val="107000"/>
              </a:lnSpc>
              <a:defRPr sz="1800" b="0" i="0" u="none" strike="noStrike" kern="0" cap="none" spc="0" baseline="0">
                <a:solidFill>
                  <a:srgbClr val="000000"/>
                </a:solidFill>
                <a:uFillTx/>
              </a:defRPr>
            </a:pPr>
            <a:r>
              <a:rPr lang="hu-HU" sz="4400" b="1" dirty="0" smtClean="0">
                <a:solidFill>
                  <a:srgbClr val="C00000"/>
                </a:solidFill>
                <a:ea typeface="Calibri" pitchFamily="1"/>
                <a:cs typeface="Times New Roman" pitchFamily="18"/>
              </a:rPr>
              <a:t>Andrea </a:t>
            </a:r>
            <a:r>
              <a:rPr lang="hu-HU" sz="4400" b="1" dirty="0" err="1" smtClean="0">
                <a:solidFill>
                  <a:srgbClr val="C00000"/>
                </a:solidFill>
                <a:ea typeface="Calibri" pitchFamily="1"/>
                <a:cs typeface="Times New Roman" pitchFamily="18"/>
              </a:rPr>
              <a:t>Párniczky</a:t>
            </a:r>
            <a:endParaRPr lang="en-US" sz="4400" b="1" dirty="0">
              <a:solidFill>
                <a:srgbClr val="C00000"/>
              </a:solidFill>
              <a:ea typeface="Calibri" pitchFamily="1"/>
              <a:cs typeface="Times New Roman" pitchFamily="18"/>
            </a:endParaRPr>
          </a:p>
          <a:p>
            <a:pPr>
              <a:lnSpc>
                <a:spcPct val="107000"/>
              </a:lnSpc>
              <a:spcAft>
                <a:spcPts val="800"/>
              </a:spcAft>
            </a:pPr>
            <a:r>
              <a:rPr lang="hu-HU" sz="2000" b="1" i="1" dirty="0" err="1">
                <a:solidFill>
                  <a:srgbClr val="15A9A6"/>
                </a:solidFill>
                <a:ea typeface="Calibri" panose="020F0502020204030204" pitchFamily="34" charset="0"/>
                <a:cs typeface="Times New Roman" panose="02020603050405020304" pitchFamily="18" charset="0"/>
              </a:rPr>
              <a:t>Clinical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Trial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Course</a:t>
            </a:r>
            <a:endParaRPr lang="hu-HU" sz="2000" b="1" i="1" dirty="0">
              <a:solidFill>
                <a:srgbClr val="15A9A6"/>
              </a:solidFill>
              <a:ea typeface="Calibri" panose="020F0502020204030204" pitchFamily="34" charset="0"/>
              <a:cs typeface="Times New Roman" panose="02020603050405020304" pitchFamily="18" charset="0"/>
            </a:endParaRPr>
          </a:p>
          <a:p>
            <a:pPr>
              <a:lnSpc>
                <a:spcPct val="107000"/>
              </a:lnSpc>
              <a:spcAft>
                <a:spcPts val="800"/>
              </a:spcAft>
            </a:pPr>
            <a:r>
              <a:rPr lang="hu-HU" sz="2000" b="1" i="1" dirty="0">
                <a:solidFill>
                  <a:srgbClr val="15A9A6"/>
                </a:solidFill>
                <a:ea typeface="Calibri" panose="020F0502020204030204" pitchFamily="34" charset="0"/>
                <a:cs typeface="Times New Roman" panose="02020603050405020304" pitchFamily="18" charset="0"/>
              </a:rPr>
              <a:t>Pécs, </a:t>
            </a:r>
            <a:r>
              <a:rPr lang="hu-HU" sz="2000" b="1" i="1" dirty="0" smtClean="0">
                <a:solidFill>
                  <a:srgbClr val="15A9A6"/>
                </a:solidFill>
                <a:ea typeface="Calibri" panose="020F0502020204030204" pitchFamily="34" charset="0"/>
                <a:cs typeface="Times New Roman" panose="02020603050405020304" pitchFamily="18" charset="0"/>
              </a:rPr>
              <a:t>2019.09.03.</a:t>
            </a:r>
            <a:endParaRPr lang="hu-HU" sz="3200" b="1" i="1" dirty="0">
              <a:solidFill>
                <a:srgbClr val="15A9A6"/>
              </a:solidFill>
              <a:ea typeface="Calibri" panose="020F0502020204030204" pitchFamily="34" charset="0"/>
              <a:cs typeface="Times New Roman" panose="02020603050405020304" pitchFamily="18" charset="0"/>
            </a:endParaRPr>
          </a:p>
          <a:p>
            <a:pPr>
              <a:lnSpc>
                <a:spcPct val="107000"/>
              </a:lnSpc>
              <a:defRPr sz="1800" b="0" i="0" u="none" strike="noStrike" kern="0" cap="none" spc="0" baseline="0">
                <a:solidFill>
                  <a:srgbClr val="000000"/>
                </a:solidFill>
                <a:uFillTx/>
              </a:defRPr>
            </a:pPr>
            <a:endParaRPr lang="en-US" sz="4400" b="1" dirty="0">
              <a:solidFill>
                <a:srgbClr val="0C5C65"/>
              </a:solidFill>
              <a:ea typeface="Calibri" pitchFamily="1"/>
              <a:cs typeface="Times New Roman" pitchFamily="18"/>
            </a:endParaRPr>
          </a:p>
        </p:txBody>
      </p:sp>
      <p:sp>
        <p:nvSpPr>
          <p:cNvPr id="3"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260336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Interventions</a:t>
            </a:r>
            <a:endParaRPr lang="hu-HU" sz="3600" dirty="0">
              <a:solidFill>
                <a:srgbClr val="15A9A6"/>
              </a:solidFill>
            </a:endParaRPr>
          </a:p>
        </p:txBody>
      </p:sp>
      <p:sp>
        <p:nvSpPr>
          <p:cNvPr id="4" name="Szövegdoboz 3"/>
          <p:cNvSpPr txBox="1"/>
          <p:nvPr/>
        </p:nvSpPr>
        <p:spPr>
          <a:xfrm>
            <a:off x="895791" y="1856955"/>
            <a:ext cx="10320951"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smtClean="0"/>
              <a:t>Design </a:t>
            </a:r>
            <a:r>
              <a:rPr lang="hu-HU" sz="2400" dirty="0" err="1" smtClean="0"/>
              <a:t>to</a:t>
            </a:r>
            <a:r>
              <a:rPr lang="hu-HU" sz="2400" dirty="0" smtClean="0"/>
              <a:t> </a:t>
            </a:r>
            <a:r>
              <a:rPr lang="hu-HU" sz="2400" dirty="0" err="1" smtClean="0"/>
              <a:t>affect</a:t>
            </a:r>
            <a:r>
              <a:rPr lang="hu-HU" sz="2400" dirty="0" smtClean="0"/>
              <a:t> </a:t>
            </a:r>
            <a:r>
              <a:rPr lang="hu-HU" sz="2400" dirty="0" err="1" smtClean="0"/>
              <a:t>clinical</a:t>
            </a:r>
            <a:r>
              <a:rPr lang="hu-HU" sz="2400" dirty="0" smtClean="0"/>
              <a:t> </a:t>
            </a:r>
            <a:r>
              <a:rPr lang="hu-HU" sz="2400" dirty="0" err="1" smtClean="0"/>
              <a:t>phenomenon</a:t>
            </a:r>
            <a:endParaRPr lang="hu-HU" sz="2400" dirty="0" smtClean="0"/>
          </a:p>
          <a:p>
            <a:pPr marL="342900" indent="-342900">
              <a:lnSpc>
                <a:spcPct val="150000"/>
              </a:lnSpc>
              <a:buFont typeface="Wingdings" panose="05000000000000000000" pitchFamily="2" charset="2"/>
              <a:buChar char="§"/>
            </a:pPr>
            <a:r>
              <a:rPr lang="hu-HU" sz="2400" dirty="0" smtClean="0"/>
              <a:t>Must be: </a:t>
            </a:r>
          </a:p>
          <a:p>
            <a:pPr marL="800100" lvl="1" indent="-342900">
              <a:lnSpc>
                <a:spcPct val="150000"/>
              </a:lnSpc>
              <a:buFont typeface="Wingdings" panose="05000000000000000000" pitchFamily="2" charset="2"/>
              <a:buChar char="§"/>
            </a:pPr>
            <a:r>
              <a:rPr lang="hu-HU" sz="2400" dirty="0" err="1" smtClean="0"/>
              <a:t>Reproducible</a:t>
            </a:r>
            <a:endParaRPr lang="hu-HU" sz="2400" dirty="0" smtClean="0"/>
          </a:p>
          <a:p>
            <a:pPr marL="800100" lvl="1" indent="-342900">
              <a:lnSpc>
                <a:spcPct val="150000"/>
              </a:lnSpc>
              <a:buFont typeface="Wingdings" panose="05000000000000000000" pitchFamily="2" charset="2"/>
              <a:buChar char="§"/>
            </a:pPr>
            <a:r>
              <a:rPr lang="hu-HU" sz="2400" dirty="0" err="1" smtClean="0"/>
              <a:t>Standardized</a:t>
            </a:r>
            <a:endParaRPr lang="hu-HU" sz="2400" dirty="0" smtClean="0"/>
          </a:p>
          <a:p>
            <a:pPr marL="800100" lvl="1" indent="-342900">
              <a:lnSpc>
                <a:spcPct val="150000"/>
              </a:lnSpc>
              <a:buFont typeface="Wingdings" panose="05000000000000000000" pitchFamily="2" charset="2"/>
              <a:buChar char="§"/>
            </a:pPr>
            <a:r>
              <a:rPr lang="hu-HU" sz="2400" dirty="0" err="1" smtClean="0"/>
              <a:t>Clearly</a:t>
            </a:r>
            <a:r>
              <a:rPr lang="hu-HU" sz="2400" dirty="0" smtClean="0"/>
              <a:t> </a:t>
            </a:r>
            <a:r>
              <a:rPr lang="hu-HU" sz="2400" dirty="0" err="1" smtClean="0"/>
              <a:t>defined</a:t>
            </a:r>
            <a:endParaRPr lang="hu-HU" sz="2400" dirty="0" smtClean="0"/>
          </a:p>
        </p:txBody>
      </p:sp>
    </p:spTree>
    <p:extLst>
      <p:ext uri="{BB962C8B-B14F-4D97-AF65-F5344CB8AC3E}">
        <p14:creationId xmlns:p14="http://schemas.microsoft.com/office/powerpoint/2010/main" val="340474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403498" y="1626781"/>
            <a:ext cx="9781953" cy="369332"/>
          </a:xfrm>
          <a:prstGeom prst="rect">
            <a:avLst/>
          </a:prstGeom>
          <a:noFill/>
        </p:spPr>
        <p:txBody>
          <a:bodyPr wrap="square" rtlCol="0">
            <a:spAutoFit/>
          </a:bodyPr>
          <a:lstStyle/>
          <a:p>
            <a:endParaRPr lang="hu-HU" dirty="0"/>
          </a:p>
        </p:txBody>
      </p:sp>
      <p:graphicFrame>
        <p:nvGraphicFramePr>
          <p:cNvPr id="7" name="Táblázat 6"/>
          <p:cNvGraphicFramePr>
            <a:graphicFrameLocks noGrp="1"/>
          </p:cNvGraphicFramePr>
          <p:nvPr>
            <p:extLst>
              <p:ext uri="{D42A27DB-BD31-4B8C-83A1-F6EECF244321}">
                <p14:modId xmlns:p14="http://schemas.microsoft.com/office/powerpoint/2010/main" val="513535378"/>
              </p:ext>
            </p:extLst>
          </p:nvPr>
        </p:nvGraphicFramePr>
        <p:xfrm>
          <a:off x="1329068" y="1382231"/>
          <a:ext cx="8442252" cy="5167424"/>
        </p:xfrm>
        <a:graphic>
          <a:graphicData uri="http://schemas.openxmlformats.org/drawingml/2006/table">
            <a:tbl>
              <a:tblPr firstRow="1" bandRow="1">
                <a:tableStyleId>{5C22544A-7EE6-4342-B048-85BDC9FD1C3A}</a:tableStyleId>
              </a:tblPr>
              <a:tblGrid>
                <a:gridCol w="2814084"/>
                <a:gridCol w="2814084"/>
                <a:gridCol w="2814084"/>
              </a:tblGrid>
              <a:tr h="369102">
                <a:tc>
                  <a:txBody>
                    <a:bodyPr/>
                    <a:lstStyle/>
                    <a:p>
                      <a:endParaRPr lang="hu-HU" b="1" dirty="0"/>
                    </a:p>
                  </a:txBody>
                  <a:tcPr/>
                </a:tc>
                <a:tc>
                  <a:txBody>
                    <a:bodyPr/>
                    <a:lstStyle/>
                    <a:p>
                      <a:pPr algn="ctr"/>
                      <a:r>
                        <a:rPr lang="hu-HU" dirty="0" smtClean="0"/>
                        <a:t>RCT</a:t>
                      </a:r>
                      <a:endParaRPr lang="hu-HU" dirty="0"/>
                    </a:p>
                  </a:txBody>
                  <a:tcPr/>
                </a:tc>
                <a:tc>
                  <a:txBody>
                    <a:bodyPr/>
                    <a:lstStyle/>
                    <a:p>
                      <a:pPr algn="ctr"/>
                      <a:r>
                        <a:rPr lang="hu-HU" dirty="0" err="1" smtClean="0"/>
                        <a:t>Observational</a:t>
                      </a:r>
                      <a:endParaRPr lang="hu-HU" dirty="0"/>
                    </a:p>
                  </a:txBody>
                  <a:tcPr/>
                </a:tc>
              </a:tr>
              <a:tr h="645928">
                <a:tc>
                  <a:txBody>
                    <a:bodyPr/>
                    <a:lstStyle/>
                    <a:p>
                      <a:pPr algn="ctr"/>
                      <a:endParaRPr lang="hu-HU" b="1" dirty="0">
                        <a:solidFill>
                          <a:srgbClr val="0C5C65"/>
                        </a:solidFill>
                      </a:endParaRPr>
                    </a:p>
                  </a:txBody>
                  <a:tcPr anchor="ctr"/>
                </a:tc>
                <a:tc>
                  <a:txBody>
                    <a:bodyPr/>
                    <a:lstStyle/>
                    <a:p>
                      <a:pPr algn="ctr"/>
                      <a:r>
                        <a:rPr lang="hu-HU" dirty="0" err="1" smtClean="0">
                          <a:solidFill>
                            <a:srgbClr val="0C5C65"/>
                          </a:solidFill>
                        </a:rPr>
                        <a:t>Treatment</a:t>
                      </a:r>
                      <a:r>
                        <a:rPr lang="hu-HU" dirty="0" smtClean="0">
                          <a:solidFill>
                            <a:srgbClr val="0C5C65"/>
                          </a:solidFill>
                        </a:rPr>
                        <a:t> </a:t>
                      </a:r>
                      <a:r>
                        <a:rPr lang="hu-HU" dirty="0" err="1" smtClean="0">
                          <a:solidFill>
                            <a:srgbClr val="0C5C65"/>
                          </a:solidFill>
                        </a:rPr>
                        <a:t>assigned</a:t>
                      </a:r>
                      <a:endParaRPr lang="hu-HU" dirty="0">
                        <a:solidFill>
                          <a:srgbClr val="0C5C65"/>
                        </a:solidFill>
                      </a:endParaRPr>
                    </a:p>
                  </a:txBody>
                  <a:tcPr anchor="ctr"/>
                </a:tc>
                <a:tc>
                  <a:txBody>
                    <a:bodyPr/>
                    <a:lstStyle/>
                    <a:p>
                      <a:pPr algn="ctr"/>
                      <a:r>
                        <a:rPr lang="hu-HU" dirty="0" err="1" smtClean="0">
                          <a:solidFill>
                            <a:srgbClr val="0C5C65"/>
                          </a:solidFill>
                        </a:rPr>
                        <a:t>Observe</a:t>
                      </a:r>
                      <a:r>
                        <a:rPr lang="hu-HU" baseline="0" dirty="0" smtClean="0">
                          <a:solidFill>
                            <a:srgbClr val="0C5C65"/>
                          </a:solidFill>
                        </a:rPr>
                        <a:t> </a:t>
                      </a:r>
                      <a:r>
                        <a:rPr lang="hu-HU" baseline="0" dirty="0" err="1" smtClean="0">
                          <a:solidFill>
                            <a:srgbClr val="0C5C65"/>
                          </a:solidFill>
                        </a:rPr>
                        <a:t>only</a:t>
                      </a:r>
                      <a:r>
                        <a:rPr lang="hu-HU" baseline="0" dirty="0" smtClean="0">
                          <a:solidFill>
                            <a:srgbClr val="0C5C65"/>
                          </a:solidFill>
                        </a:rPr>
                        <a:t>, no </a:t>
                      </a:r>
                      <a:r>
                        <a:rPr lang="hu-HU" baseline="0" dirty="0" err="1" smtClean="0">
                          <a:solidFill>
                            <a:srgbClr val="0C5C65"/>
                          </a:solidFill>
                        </a:rPr>
                        <a:t>treatment</a:t>
                      </a:r>
                      <a:r>
                        <a:rPr lang="hu-HU" baseline="0" dirty="0" smtClean="0">
                          <a:solidFill>
                            <a:srgbClr val="0C5C65"/>
                          </a:solidFill>
                        </a:rPr>
                        <a:t> </a:t>
                      </a:r>
                      <a:r>
                        <a:rPr lang="hu-HU" baseline="0" dirty="0" err="1" smtClean="0">
                          <a:solidFill>
                            <a:srgbClr val="0C5C65"/>
                          </a:solidFill>
                        </a:rPr>
                        <a:t>assigned</a:t>
                      </a:r>
                      <a:endParaRPr lang="hu-HU" dirty="0">
                        <a:solidFill>
                          <a:srgbClr val="0C5C65"/>
                        </a:solidFill>
                      </a:endParaRPr>
                    </a:p>
                  </a:txBody>
                  <a:tcPr anchor="ctr"/>
                </a:tc>
              </a:tr>
              <a:tr h="369102">
                <a:tc>
                  <a:txBody>
                    <a:bodyPr/>
                    <a:lstStyle/>
                    <a:p>
                      <a:pPr algn="ctr"/>
                      <a:r>
                        <a:rPr lang="hu-HU" b="1" dirty="0" err="1" smtClean="0">
                          <a:solidFill>
                            <a:srgbClr val="0C5C65"/>
                          </a:solidFill>
                        </a:rPr>
                        <a:t>Control</a:t>
                      </a:r>
                      <a:r>
                        <a:rPr lang="hu-HU" b="1" dirty="0" smtClean="0">
                          <a:solidFill>
                            <a:srgbClr val="0C5C65"/>
                          </a:solidFill>
                        </a:rPr>
                        <a:t> </a:t>
                      </a:r>
                      <a:r>
                        <a:rPr lang="hu-HU" b="1" dirty="0" err="1" smtClean="0">
                          <a:solidFill>
                            <a:srgbClr val="0C5C65"/>
                          </a:solidFill>
                        </a:rPr>
                        <a:t>group</a:t>
                      </a:r>
                      <a:endParaRPr lang="hu-HU" b="1" dirty="0">
                        <a:solidFill>
                          <a:srgbClr val="0C5C65"/>
                        </a:solidFill>
                      </a:endParaRPr>
                    </a:p>
                  </a:txBody>
                  <a:tcPr anchor="ctr"/>
                </a:tc>
                <a:tc>
                  <a:txBody>
                    <a:bodyPr/>
                    <a:lstStyle/>
                    <a:p>
                      <a:pPr algn="ctr"/>
                      <a:r>
                        <a:rPr lang="hu-HU" dirty="0" err="1" smtClean="0">
                          <a:solidFill>
                            <a:srgbClr val="0C5C65"/>
                          </a:solidFill>
                        </a:rPr>
                        <a:t>yes</a:t>
                      </a:r>
                      <a:endParaRPr lang="hu-HU" dirty="0">
                        <a:solidFill>
                          <a:srgbClr val="0C5C65"/>
                        </a:solidFill>
                      </a:endParaRPr>
                    </a:p>
                  </a:txBody>
                  <a:tcPr anchor="ctr"/>
                </a:tc>
                <a:tc>
                  <a:txBody>
                    <a:bodyPr/>
                    <a:lstStyle/>
                    <a:p>
                      <a:pPr algn="ctr"/>
                      <a:r>
                        <a:rPr lang="hu-HU" dirty="0" err="1" smtClean="0">
                          <a:solidFill>
                            <a:srgbClr val="0C5C65"/>
                          </a:solidFill>
                        </a:rPr>
                        <a:t>Yes</a:t>
                      </a:r>
                      <a:r>
                        <a:rPr lang="hu-HU" dirty="0" smtClean="0">
                          <a:solidFill>
                            <a:srgbClr val="0C5C65"/>
                          </a:solidFill>
                        </a:rPr>
                        <a:t>/no</a:t>
                      </a:r>
                      <a:endParaRPr lang="hu-HU" dirty="0">
                        <a:solidFill>
                          <a:srgbClr val="0C5C65"/>
                        </a:solidFill>
                      </a:endParaRPr>
                    </a:p>
                  </a:txBody>
                  <a:tcPr anchor="ctr"/>
                </a:tc>
              </a:tr>
              <a:tr h="922754">
                <a:tc>
                  <a:txBody>
                    <a:bodyPr/>
                    <a:lstStyle/>
                    <a:p>
                      <a:pPr algn="ctr"/>
                      <a:r>
                        <a:rPr lang="hu-HU" b="1" dirty="0" err="1" smtClean="0">
                          <a:solidFill>
                            <a:srgbClr val="0C5C65"/>
                          </a:solidFill>
                        </a:rPr>
                        <a:t>Study</a:t>
                      </a:r>
                      <a:r>
                        <a:rPr lang="hu-HU" b="1" dirty="0" smtClean="0">
                          <a:solidFill>
                            <a:srgbClr val="0C5C65"/>
                          </a:solidFill>
                        </a:rPr>
                        <a:t> </a:t>
                      </a:r>
                      <a:r>
                        <a:rPr lang="hu-HU" b="1" dirty="0" err="1" smtClean="0">
                          <a:solidFill>
                            <a:srgbClr val="0C5C65"/>
                          </a:solidFill>
                        </a:rPr>
                        <a:t>population</a:t>
                      </a:r>
                      <a:endParaRPr lang="hu-HU" b="1" dirty="0">
                        <a:solidFill>
                          <a:srgbClr val="0C5C65"/>
                        </a:solidFill>
                      </a:endParaRPr>
                    </a:p>
                  </a:txBody>
                  <a:tcPr anchor="ctr"/>
                </a:tc>
                <a:tc>
                  <a:txBody>
                    <a:bodyPr/>
                    <a:lstStyle/>
                    <a:p>
                      <a:pPr algn="ctr"/>
                      <a:r>
                        <a:rPr lang="hu-HU" dirty="0" err="1" smtClean="0">
                          <a:solidFill>
                            <a:srgbClr val="0C5C65"/>
                          </a:solidFill>
                        </a:rPr>
                        <a:t>Highly</a:t>
                      </a:r>
                      <a:r>
                        <a:rPr lang="hu-HU" dirty="0" smtClean="0">
                          <a:solidFill>
                            <a:srgbClr val="0C5C65"/>
                          </a:solidFill>
                        </a:rPr>
                        <a:t> </a:t>
                      </a:r>
                      <a:r>
                        <a:rPr lang="hu-HU" dirty="0" err="1" smtClean="0">
                          <a:solidFill>
                            <a:srgbClr val="0C5C65"/>
                          </a:solidFill>
                        </a:rPr>
                        <a:t>selected</a:t>
                      </a:r>
                      <a:r>
                        <a:rPr lang="hu-HU" dirty="0" smtClean="0">
                          <a:solidFill>
                            <a:srgbClr val="0C5C65"/>
                          </a:solidFill>
                        </a:rPr>
                        <a:t> </a:t>
                      </a:r>
                      <a:r>
                        <a:rPr lang="hu-HU" dirty="0" err="1" smtClean="0">
                          <a:solidFill>
                            <a:srgbClr val="0C5C65"/>
                          </a:solidFill>
                        </a:rPr>
                        <a:t>population</a:t>
                      </a:r>
                      <a:r>
                        <a:rPr lang="hu-HU" dirty="0" smtClean="0">
                          <a:solidFill>
                            <a:srgbClr val="0C5C65"/>
                          </a:solidFill>
                        </a:rPr>
                        <a:t>,</a:t>
                      </a:r>
                      <a:r>
                        <a:rPr lang="hu-HU" baseline="0" dirty="0" smtClean="0">
                          <a:solidFill>
                            <a:srgbClr val="0C5C65"/>
                          </a:solidFill>
                        </a:rPr>
                        <a:t> </a:t>
                      </a:r>
                      <a:r>
                        <a:rPr lang="hu-HU" baseline="0" dirty="0" err="1" smtClean="0">
                          <a:solidFill>
                            <a:srgbClr val="0C5C65"/>
                          </a:solidFill>
                        </a:rPr>
                        <a:t>highly</a:t>
                      </a:r>
                      <a:r>
                        <a:rPr lang="hu-HU" baseline="0" dirty="0" smtClean="0">
                          <a:solidFill>
                            <a:srgbClr val="0C5C65"/>
                          </a:solidFill>
                        </a:rPr>
                        <a:t> </a:t>
                      </a:r>
                      <a:r>
                        <a:rPr lang="hu-HU" baseline="0" dirty="0" err="1" smtClean="0">
                          <a:solidFill>
                            <a:srgbClr val="0C5C65"/>
                          </a:solidFill>
                        </a:rPr>
                        <a:t>controlled</a:t>
                      </a:r>
                      <a:r>
                        <a:rPr lang="hu-HU" baseline="0" dirty="0" smtClean="0">
                          <a:solidFill>
                            <a:srgbClr val="0C5C65"/>
                          </a:solidFill>
                        </a:rPr>
                        <a:t> </a:t>
                      </a:r>
                      <a:r>
                        <a:rPr lang="hu-HU" baseline="0" dirty="0" err="1" smtClean="0">
                          <a:solidFill>
                            <a:srgbClr val="0C5C65"/>
                          </a:solidFill>
                        </a:rPr>
                        <a:t>environement</a:t>
                      </a:r>
                      <a:endParaRPr lang="hu-HU" dirty="0">
                        <a:solidFill>
                          <a:srgbClr val="0C5C65"/>
                        </a:solidFill>
                      </a:endParaRPr>
                    </a:p>
                  </a:txBody>
                  <a:tcPr anchor="ctr"/>
                </a:tc>
                <a:tc>
                  <a:txBody>
                    <a:bodyPr/>
                    <a:lstStyle/>
                    <a:p>
                      <a:pPr algn="ctr"/>
                      <a:r>
                        <a:rPr lang="hu-HU" dirty="0" err="1" smtClean="0">
                          <a:solidFill>
                            <a:srgbClr val="0C5C65"/>
                          </a:solidFill>
                        </a:rPr>
                        <a:t>Diverse</a:t>
                      </a:r>
                      <a:r>
                        <a:rPr lang="hu-HU" baseline="0" dirty="0" smtClean="0">
                          <a:solidFill>
                            <a:srgbClr val="0C5C65"/>
                          </a:solidFill>
                        </a:rPr>
                        <a:t> </a:t>
                      </a:r>
                      <a:r>
                        <a:rPr lang="hu-HU" baseline="0" dirty="0" err="1" smtClean="0">
                          <a:solidFill>
                            <a:srgbClr val="0C5C65"/>
                          </a:solidFill>
                        </a:rPr>
                        <a:t>population</a:t>
                      </a:r>
                      <a:endParaRPr lang="hu-HU" dirty="0">
                        <a:solidFill>
                          <a:srgbClr val="0C5C65"/>
                        </a:solidFill>
                      </a:endParaRPr>
                    </a:p>
                  </a:txBody>
                  <a:tcPr anchor="ctr"/>
                </a:tc>
              </a:tr>
              <a:tr h="922754">
                <a:tc>
                  <a:txBody>
                    <a:bodyPr/>
                    <a:lstStyle/>
                    <a:p>
                      <a:pPr algn="ctr"/>
                      <a:r>
                        <a:rPr lang="hu-HU" b="1" dirty="0" err="1" smtClean="0">
                          <a:solidFill>
                            <a:srgbClr val="0C5C65"/>
                          </a:solidFill>
                        </a:rPr>
                        <a:t>Directionality</a:t>
                      </a:r>
                      <a:endParaRPr lang="hu-HU" b="1" dirty="0">
                        <a:solidFill>
                          <a:srgbClr val="0C5C65"/>
                        </a:solidFill>
                      </a:endParaRPr>
                    </a:p>
                  </a:txBody>
                  <a:tcPr anchor="ctr"/>
                </a:tc>
                <a:tc>
                  <a:txBody>
                    <a:bodyPr/>
                    <a:lstStyle/>
                    <a:p>
                      <a:pPr algn="ctr"/>
                      <a:r>
                        <a:rPr lang="hu-HU" dirty="0" err="1" smtClean="0">
                          <a:solidFill>
                            <a:srgbClr val="0C5C65"/>
                          </a:solidFill>
                        </a:rPr>
                        <a:t>Exposure</a:t>
                      </a:r>
                      <a:r>
                        <a:rPr lang="hu-HU" dirty="0" smtClean="0">
                          <a:solidFill>
                            <a:srgbClr val="0C5C65"/>
                          </a:solidFill>
                        </a:rPr>
                        <a:t> is</a:t>
                      </a:r>
                      <a:r>
                        <a:rPr lang="hu-HU" baseline="0" dirty="0" smtClean="0">
                          <a:solidFill>
                            <a:srgbClr val="0C5C65"/>
                          </a:solidFill>
                        </a:rPr>
                        <a:t> </a:t>
                      </a:r>
                      <a:r>
                        <a:rPr lang="hu-HU" baseline="0" dirty="0" err="1" smtClean="0">
                          <a:solidFill>
                            <a:srgbClr val="0C5C65"/>
                          </a:solidFill>
                        </a:rPr>
                        <a:t>assigned</a:t>
                      </a:r>
                      <a:r>
                        <a:rPr lang="hu-HU" baseline="0" dirty="0" smtClean="0">
                          <a:solidFill>
                            <a:srgbClr val="0C5C65"/>
                          </a:solidFill>
                        </a:rPr>
                        <a:t> </a:t>
                      </a:r>
                      <a:r>
                        <a:rPr lang="hu-HU" baseline="0" dirty="0" err="1" smtClean="0">
                          <a:solidFill>
                            <a:srgbClr val="0C5C65"/>
                          </a:solidFill>
                        </a:rPr>
                        <a:t>before</a:t>
                      </a:r>
                      <a:r>
                        <a:rPr lang="hu-HU" baseline="0" dirty="0" smtClean="0">
                          <a:solidFill>
                            <a:srgbClr val="0C5C65"/>
                          </a:solidFill>
                        </a:rPr>
                        <a:t> </a:t>
                      </a:r>
                      <a:r>
                        <a:rPr lang="hu-HU" baseline="0" dirty="0" err="1" smtClean="0">
                          <a:solidFill>
                            <a:srgbClr val="0C5C65"/>
                          </a:solidFill>
                        </a:rPr>
                        <a:t>outcome</a:t>
                      </a:r>
                      <a:r>
                        <a:rPr lang="hu-HU" baseline="0" dirty="0" smtClean="0">
                          <a:solidFill>
                            <a:srgbClr val="0C5C65"/>
                          </a:solidFill>
                        </a:rPr>
                        <a:t> </a:t>
                      </a:r>
                      <a:r>
                        <a:rPr lang="hu-HU" baseline="0" dirty="0" err="1" smtClean="0">
                          <a:solidFill>
                            <a:srgbClr val="0C5C65"/>
                          </a:solidFill>
                        </a:rPr>
                        <a:t>is</a:t>
                      </a:r>
                      <a:r>
                        <a:rPr lang="hu-HU" baseline="0" dirty="0" smtClean="0">
                          <a:solidFill>
                            <a:srgbClr val="0C5C65"/>
                          </a:solidFill>
                        </a:rPr>
                        <a:t> </a:t>
                      </a:r>
                      <a:r>
                        <a:rPr lang="hu-HU" baseline="0" dirty="0" err="1" smtClean="0">
                          <a:solidFill>
                            <a:srgbClr val="0C5C65"/>
                          </a:solidFill>
                        </a:rPr>
                        <a:t>ascertained</a:t>
                      </a:r>
                      <a:endParaRPr lang="hu-HU" dirty="0">
                        <a:solidFill>
                          <a:srgbClr val="0C5C65"/>
                        </a:solidFill>
                      </a:endParaRPr>
                    </a:p>
                  </a:txBody>
                  <a:tcPr anchor="ctr"/>
                </a:tc>
                <a:tc>
                  <a:txBody>
                    <a:bodyPr/>
                    <a:lstStyle/>
                    <a:p>
                      <a:pPr algn="ctr"/>
                      <a:r>
                        <a:rPr lang="hu-HU" dirty="0" err="1" smtClean="0">
                          <a:solidFill>
                            <a:srgbClr val="0C5C65"/>
                          </a:solidFill>
                        </a:rPr>
                        <a:t>Depends</a:t>
                      </a:r>
                      <a:r>
                        <a:rPr lang="hu-HU" dirty="0" smtClean="0">
                          <a:solidFill>
                            <a:srgbClr val="0C5C65"/>
                          </a:solidFill>
                        </a:rPr>
                        <a:t> </a:t>
                      </a:r>
                      <a:r>
                        <a:rPr lang="hu-HU" dirty="0" err="1" smtClean="0">
                          <a:solidFill>
                            <a:srgbClr val="0C5C65"/>
                          </a:solidFill>
                        </a:rPr>
                        <a:t>on</a:t>
                      </a:r>
                      <a:r>
                        <a:rPr lang="hu-HU" dirty="0" smtClean="0">
                          <a:solidFill>
                            <a:srgbClr val="0C5C65"/>
                          </a:solidFill>
                        </a:rPr>
                        <a:t> </a:t>
                      </a:r>
                      <a:r>
                        <a:rPr lang="hu-HU" dirty="0" err="1" smtClean="0">
                          <a:solidFill>
                            <a:srgbClr val="0C5C65"/>
                          </a:solidFill>
                        </a:rPr>
                        <a:t>the</a:t>
                      </a:r>
                      <a:r>
                        <a:rPr lang="hu-HU" dirty="0" smtClean="0">
                          <a:solidFill>
                            <a:srgbClr val="0C5C65"/>
                          </a:solidFill>
                        </a:rPr>
                        <a:t> </a:t>
                      </a:r>
                      <a:r>
                        <a:rPr lang="hu-HU" dirty="0" err="1" smtClean="0">
                          <a:solidFill>
                            <a:srgbClr val="0C5C65"/>
                          </a:solidFill>
                        </a:rPr>
                        <a:t>type</a:t>
                      </a:r>
                      <a:r>
                        <a:rPr lang="hu-HU" baseline="0" dirty="0" smtClean="0">
                          <a:solidFill>
                            <a:srgbClr val="0C5C65"/>
                          </a:solidFill>
                        </a:rPr>
                        <a:t> of </a:t>
                      </a:r>
                      <a:r>
                        <a:rPr lang="hu-HU" baseline="0" dirty="0" err="1" smtClean="0">
                          <a:solidFill>
                            <a:srgbClr val="0C5C65"/>
                          </a:solidFill>
                        </a:rPr>
                        <a:t>the</a:t>
                      </a:r>
                      <a:r>
                        <a:rPr lang="hu-HU" baseline="0" dirty="0" smtClean="0">
                          <a:solidFill>
                            <a:srgbClr val="0C5C65"/>
                          </a:solidFill>
                        </a:rPr>
                        <a:t> </a:t>
                      </a:r>
                      <a:r>
                        <a:rPr lang="hu-HU" baseline="0" dirty="0" err="1" smtClean="0">
                          <a:solidFill>
                            <a:srgbClr val="0C5C65"/>
                          </a:solidFill>
                        </a:rPr>
                        <a:t>study</a:t>
                      </a:r>
                      <a:endParaRPr lang="hu-HU" dirty="0">
                        <a:solidFill>
                          <a:srgbClr val="0C5C65"/>
                        </a:solidFill>
                      </a:endParaRPr>
                    </a:p>
                  </a:txBody>
                  <a:tcPr anchor="ctr"/>
                </a:tc>
              </a:tr>
              <a:tr h="645928">
                <a:tc>
                  <a:txBody>
                    <a:bodyPr/>
                    <a:lstStyle/>
                    <a:p>
                      <a:pPr algn="ctr"/>
                      <a:r>
                        <a:rPr lang="hu-HU" b="1" dirty="0" err="1" smtClean="0">
                          <a:solidFill>
                            <a:srgbClr val="0C5C65"/>
                          </a:solidFill>
                        </a:rPr>
                        <a:t>Primary</a:t>
                      </a:r>
                      <a:r>
                        <a:rPr lang="hu-HU" b="1" dirty="0" smtClean="0">
                          <a:solidFill>
                            <a:srgbClr val="0C5C65"/>
                          </a:solidFill>
                        </a:rPr>
                        <a:t> </a:t>
                      </a:r>
                      <a:r>
                        <a:rPr lang="hu-HU" b="1" dirty="0" err="1" smtClean="0">
                          <a:solidFill>
                            <a:srgbClr val="0C5C65"/>
                          </a:solidFill>
                        </a:rPr>
                        <a:t>use</a:t>
                      </a:r>
                      <a:endParaRPr lang="hu-HU" b="1" dirty="0">
                        <a:solidFill>
                          <a:srgbClr val="0C5C65"/>
                        </a:solidFill>
                      </a:endParaRPr>
                    </a:p>
                  </a:txBody>
                  <a:tcPr anchor="ctr"/>
                </a:tc>
                <a:tc>
                  <a:txBody>
                    <a:bodyPr/>
                    <a:lstStyle/>
                    <a:p>
                      <a:pPr algn="ctr"/>
                      <a:r>
                        <a:rPr lang="hu-HU" dirty="0" err="1" smtClean="0">
                          <a:solidFill>
                            <a:srgbClr val="0C5C65"/>
                          </a:solidFill>
                        </a:rPr>
                        <a:t>Reports</a:t>
                      </a:r>
                      <a:r>
                        <a:rPr lang="hu-HU" dirty="0" smtClean="0">
                          <a:solidFill>
                            <a:srgbClr val="0C5C65"/>
                          </a:solidFill>
                        </a:rPr>
                        <a:t> a </a:t>
                      </a:r>
                      <a:r>
                        <a:rPr lang="hu-HU" dirty="0" err="1" smtClean="0">
                          <a:solidFill>
                            <a:srgbClr val="0C5C65"/>
                          </a:solidFill>
                        </a:rPr>
                        <a:t>cause</a:t>
                      </a:r>
                      <a:r>
                        <a:rPr lang="hu-HU" dirty="0" smtClean="0">
                          <a:solidFill>
                            <a:srgbClr val="0C5C65"/>
                          </a:solidFill>
                        </a:rPr>
                        <a:t> and </a:t>
                      </a:r>
                      <a:r>
                        <a:rPr lang="hu-HU" dirty="0" err="1" smtClean="0">
                          <a:solidFill>
                            <a:srgbClr val="0C5C65"/>
                          </a:solidFill>
                        </a:rPr>
                        <a:t>effect</a:t>
                      </a:r>
                      <a:endParaRPr lang="hu-HU" dirty="0">
                        <a:solidFill>
                          <a:srgbClr val="0C5C65"/>
                        </a:solidFill>
                      </a:endParaRPr>
                    </a:p>
                  </a:txBody>
                  <a:tcPr anchor="ctr"/>
                </a:tc>
                <a:tc>
                  <a:txBody>
                    <a:bodyPr/>
                    <a:lstStyle/>
                    <a:p>
                      <a:pPr algn="ctr"/>
                      <a:r>
                        <a:rPr lang="hu-HU" dirty="0" err="1" smtClean="0">
                          <a:solidFill>
                            <a:srgbClr val="0C5C65"/>
                          </a:solidFill>
                        </a:rPr>
                        <a:t>Reports</a:t>
                      </a:r>
                      <a:r>
                        <a:rPr lang="hu-HU" dirty="0" smtClean="0">
                          <a:solidFill>
                            <a:srgbClr val="0C5C65"/>
                          </a:solidFill>
                        </a:rPr>
                        <a:t> an</a:t>
                      </a:r>
                      <a:r>
                        <a:rPr lang="hu-HU" baseline="0" dirty="0" smtClean="0">
                          <a:solidFill>
                            <a:srgbClr val="0C5C65"/>
                          </a:solidFill>
                        </a:rPr>
                        <a:t> </a:t>
                      </a:r>
                      <a:r>
                        <a:rPr lang="hu-HU" baseline="0" dirty="0" err="1" smtClean="0">
                          <a:solidFill>
                            <a:srgbClr val="0C5C65"/>
                          </a:solidFill>
                        </a:rPr>
                        <a:t>association</a:t>
                      </a:r>
                      <a:endParaRPr lang="hu-HU" dirty="0">
                        <a:solidFill>
                          <a:srgbClr val="0C5C65"/>
                        </a:solidFill>
                      </a:endParaRPr>
                    </a:p>
                  </a:txBody>
                  <a:tcPr anchor="ctr"/>
                </a:tc>
              </a:tr>
              <a:tr h="645928">
                <a:tc>
                  <a:txBody>
                    <a:bodyPr/>
                    <a:lstStyle/>
                    <a:p>
                      <a:pPr algn="ctr"/>
                      <a:r>
                        <a:rPr lang="hu-HU" b="1" dirty="0" err="1" smtClean="0">
                          <a:solidFill>
                            <a:srgbClr val="0C5C65"/>
                          </a:solidFill>
                        </a:rPr>
                        <a:t>Sample</a:t>
                      </a:r>
                      <a:endParaRPr lang="hu-HU" b="1" dirty="0">
                        <a:solidFill>
                          <a:srgbClr val="0C5C65"/>
                        </a:solidFill>
                      </a:endParaRPr>
                    </a:p>
                  </a:txBody>
                  <a:tcPr anchor="ctr"/>
                </a:tc>
                <a:tc>
                  <a:txBody>
                    <a:bodyPr/>
                    <a:lstStyle/>
                    <a:p>
                      <a:pPr algn="ctr"/>
                      <a:r>
                        <a:rPr lang="hu-HU" dirty="0" err="1" smtClean="0">
                          <a:solidFill>
                            <a:srgbClr val="0C5C65"/>
                          </a:solidFill>
                        </a:rPr>
                        <a:t>Randomization</a:t>
                      </a:r>
                      <a:r>
                        <a:rPr lang="hu-HU" baseline="0" dirty="0" smtClean="0">
                          <a:solidFill>
                            <a:srgbClr val="0C5C65"/>
                          </a:solidFill>
                        </a:rPr>
                        <a:t> of </a:t>
                      </a:r>
                      <a:r>
                        <a:rPr lang="hu-HU" baseline="0" dirty="0" err="1" smtClean="0">
                          <a:solidFill>
                            <a:srgbClr val="0C5C65"/>
                          </a:solidFill>
                        </a:rPr>
                        <a:t>sample</a:t>
                      </a:r>
                      <a:r>
                        <a:rPr lang="hu-HU" baseline="0" dirty="0" smtClean="0">
                          <a:solidFill>
                            <a:srgbClr val="0C5C65"/>
                          </a:solidFill>
                        </a:rPr>
                        <a:t> </a:t>
                      </a:r>
                      <a:r>
                        <a:rPr lang="hu-HU" baseline="0" dirty="0" err="1" smtClean="0">
                          <a:solidFill>
                            <a:srgbClr val="0C5C65"/>
                          </a:solidFill>
                        </a:rPr>
                        <a:t>group</a:t>
                      </a:r>
                      <a:endParaRPr lang="hu-HU" dirty="0">
                        <a:solidFill>
                          <a:srgbClr val="0C5C65"/>
                        </a:solidFill>
                      </a:endParaRPr>
                    </a:p>
                  </a:txBody>
                  <a:tcPr anchor="ctr"/>
                </a:tc>
                <a:tc>
                  <a:txBody>
                    <a:bodyPr/>
                    <a:lstStyle/>
                    <a:p>
                      <a:pPr algn="ctr"/>
                      <a:r>
                        <a:rPr lang="hu-HU" dirty="0" smtClean="0">
                          <a:solidFill>
                            <a:srgbClr val="0C5C65"/>
                          </a:solidFill>
                        </a:rPr>
                        <a:t>May</a:t>
                      </a:r>
                      <a:r>
                        <a:rPr lang="hu-HU" baseline="0" dirty="0" smtClean="0">
                          <a:solidFill>
                            <a:srgbClr val="0C5C65"/>
                          </a:solidFill>
                        </a:rPr>
                        <a:t> (</a:t>
                      </a:r>
                      <a:r>
                        <a:rPr lang="hu-HU" baseline="0" dirty="0" err="1" smtClean="0">
                          <a:solidFill>
                            <a:srgbClr val="0C5C65"/>
                          </a:solidFill>
                        </a:rPr>
                        <a:t>or</a:t>
                      </a:r>
                      <a:r>
                        <a:rPr lang="hu-HU" baseline="0" dirty="0" smtClean="0">
                          <a:solidFill>
                            <a:srgbClr val="0C5C65"/>
                          </a:solidFill>
                        </a:rPr>
                        <a:t> </a:t>
                      </a:r>
                      <a:r>
                        <a:rPr lang="hu-HU" baseline="0" dirty="0" err="1" smtClean="0">
                          <a:solidFill>
                            <a:srgbClr val="0C5C65"/>
                          </a:solidFill>
                        </a:rPr>
                        <a:t>not</a:t>
                      </a:r>
                      <a:r>
                        <a:rPr lang="hu-HU" baseline="0" dirty="0" smtClean="0">
                          <a:solidFill>
                            <a:srgbClr val="0C5C65"/>
                          </a:solidFill>
                        </a:rPr>
                        <a:t>) </a:t>
                      </a:r>
                      <a:r>
                        <a:rPr lang="hu-HU" baseline="0" dirty="0" err="1" smtClean="0">
                          <a:solidFill>
                            <a:srgbClr val="0C5C65"/>
                          </a:solidFill>
                        </a:rPr>
                        <a:t>use</a:t>
                      </a:r>
                      <a:r>
                        <a:rPr lang="hu-HU" baseline="0" dirty="0" smtClean="0">
                          <a:solidFill>
                            <a:srgbClr val="0C5C65"/>
                          </a:solidFill>
                        </a:rPr>
                        <a:t> random </a:t>
                      </a:r>
                      <a:r>
                        <a:rPr lang="hu-HU" baseline="0" dirty="0" err="1" smtClean="0">
                          <a:solidFill>
                            <a:srgbClr val="0C5C65"/>
                          </a:solidFill>
                        </a:rPr>
                        <a:t>sample</a:t>
                      </a:r>
                      <a:r>
                        <a:rPr lang="hu-HU" baseline="0" dirty="0" smtClean="0">
                          <a:solidFill>
                            <a:srgbClr val="0C5C65"/>
                          </a:solidFill>
                        </a:rPr>
                        <a:t> </a:t>
                      </a:r>
                      <a:r>
                        <a:rPr lang="hu-HU" baseline="0" dirty="0" err="1" smtClean="0">
                          <a:solidFill>
                            <a:srgbClr val="0C5C65"/>
                          </a:solidFill>
                        </a:rPr>
                        <a:t>sets</a:t>
                      </a:r>
                      <a:endParaRPr lang="hu-HU" dirty="0">
                        <a:solidFill>
                          <a:srgbClr val="0C5C65"/>
                        </a:solidFill>
                      </a:endParaRPr>
                    </a:p>
                  </a:txBody>
                  <a:tcPr anchor="ctr"/>
                </a:tc>
              </a:tr>
              <a:tr h="645928">
                <a:tc>
                  <a:txBody>
                    <a:bodyPr/>
                    <a:lstStyle/>
                    <a:p>
                      <a:pPr algn="ctr"/>
                      <a:r>
                        <a:rPr lang="hu-HU" b="1" dirty="0" err="1" smtClean="0">
                          <a:solidFill>
                            <a:srgbClr val="0C5C65"/>
                          </a:solidFill>
                        </a:rPr>
                        <a:t>Representativity</a:t>
                      </a:r>
                      <a:endParaRPr lang="hu-HU" b="1" dirty="0">
                        <a:solidFill>
                          <a:srgbClr val="0C5C65"/>
                        </a:solidFill>
                      </a:endParaRPr>
                    </a:p>
                  </a:txBody>
                  <a:tcPr anchor="ctr"/>
                </a:tc>
                <a:tc>
                  <a:txBody>
                    <a:bodyPr/>
                    <a:lstStyle/>
                    <a:p>
                      <a:pPr algn="ctr"/>
                      <a:r>
                        <a:rPr lang="hu-HU" dirty="0" err="1" smtClean="0">
                          <a:solidFill>
                            <a:srgbClr val="0C5C65"/>
                          </a:solidFill>
                        </a:rPr>
                        <a:t>Generalize</a:t>
                      </a:r>
                      <a:r>
                        <a:rPr lang="hu-HU" dirty="0" smtClean="0">
                          <a:solidFill>
                            <a:srgbClr val="0C5C65"/>
                          </a:solidFill>
                        </a:rPr>
                        <a:t> </a:t>
                      </a:r>
                      <a:r>
                        <a:rPr lang="hu-HU" dirty="0" err="1" smtClean="0">
                          <a:solidFill>
                            <a:srgbClr val="0C5C65"/>
                          </a:solidFill>
                        </a:rPr>
                        <a:t>to</a:t>
                      </a:r>
                      <a:r>
                        <a:rPr lang="hu-HU" dirty="0" smtClean="0">
                          <a:solidFill>
                            <a:srgbClr val="0C5C65"/>
                          </a:solidFill>
                        </a:rPr>
                        <a:t> </a:t>
                      </a:r>
                      <a:r>
                        <a:rPr lang="hu-HU" dirty="0" err="1" smtClean="0">
                          <a:solidFill>
                            <a:srgbClr val="0C5C65"/>
                          </a:solidFill>
                        </a:rPr>
                        <a:t>poulation</a:t>
                      </a:r>
                      <a:endParaRPr lang="hu-HU" dirty="0">
                        <a:solidFill>
                          <a:srgbClr val="0C5C65"/>
                        </a:solidFill>
                      </a:endParaRPr>
                    </a:p>
                  </a:txBody>
                  <a:tcPr anchor="ctr"/>
                </a:tc>
                <a:tc>
                  <a:txBody>
                    <a:bodyPr/>
                    <a:lstStyle/>
                    <a:p>
                      <a:pPr algn="ctr"/>
                      <a:r>
                        <a:rPr lang="hu-HU" dirty="0" smtClean="0">
                          <a:solidFill>
                            <a:srgbClr val="0C5C65"/>
                          </a:solidFill>
                        </a:rPr>
                        <a:t>May</a:t>
                      </a:r>
                      <a:r>
                        <a:rPr lang="hu-HU" baseline="0" dirty="0" smtClean="0">
                          <a:solidFill>
                            <a:srgbClr val="0C5C65"/>
                          </a:solidFill>
                        </a:rPr>
                        <a:t> (</a:t>
                      </a:r>
                      <a:r>
                        <a:rPr lang="hu-HU" baseline="0" dirty="0" err="1" smtClean="0">
                          <a:solidFill>
                            <a:srgbClr val="0C5C65"/>
                          </a:solidFill>
                        </a:rPr>
                        <a:t>or</a:t>
                      </a:r>
                      <a:r>
                        <a:rPr lang="hu-HU" baseline="0" dirty="0" smtClean="0">
                          <a:solidFill>
                            <a:srgbClr val="0C5C65"/>
                          </a:solidFill>
                        </a:rPr>
                        <a:t> </a:t>
                      </a:r>
                      <a:r>
                        <a:rPr lang="hu-HU" baseline="0" dirty="0" err="1" smtClean="0">
                          <a:solidFill>
                            <a:srgbClr val="0C5C65"/>
                          </a:solidFill>
                        </a:rPr>
                        <a:t>not</a:t>
                      </a:r>
                      <a:r>
                        <a:rPr lang="hu-HU" baseline="0" dirty="0" smtClean="0">
                          <a:solidFill>
                            <a:srgbClr val="0C5C65"/>
                          </a:solidFill>
                        </a:rPr>
                        <a:t>) </a:t>
                      </a:r>
                      <a:r>
                        <a:rPr lang="hu-HU" baseline="0" dirty="0" err="1" smtClean="0">
                          <a:solidFill>
                            <a:srgbClr val="0C5C65"/>
                          </a:solidFill>
                        </a:rPr>
                        <a:t>generalize</a:t>
                      </a:r>
                      <a:r>
                        <a:rPr lang="hu-HU" baseline="0" dirty="0" smtClean="0">
                          <a:solidFill>
                            <a:srgbClr val="0C5C65"/>
                          </a:solidFill>
                        </a:rPr>
                        <a:t> </a:t>
                      </a:r>
                      <a:r>
                        <a:rPr lang="hu-HU" baseline="0" dirty="0" err="1" smtClean="0">
                          <a:solidFill>
                            <a:srgbClr val="0C5C65"/>
                          </a:solidFill>
                        </a:rPr>
                        <a:t>to</a:t>
                      </a:r>
                      <a:r>
                        <a:rPr lang="hu-HU" baseline="0" dirty="0" smtClean="0">
                          <a:solidFill>
                            <a:srgbClr val="0C5C65"/>
                          </a:solidFill>
                        </a:rPr>
                        <a:t> </a:t>
                      </a:r>
                      <a:r>
                        <a:rPr lang="hu-HU" baseline="0" dirty="0" err="1" smtClean="0">
                          <a:solidFill>
                            <a:srgbClr val="0C5C65"/>
                          </a:solidFill>
                        </a:rPr>
                        <a:t>population</a:t>
                      </a:r>
                      <a:endParaRPr lang="hu-HU" dirty="0">
                        <a:solidFill>
                          <a:srgbClr val="0C5C65"/>
                        </a:solidFill>
                      </a:endParaRPr>
                    </a:p>
                  </a:txBody>
                  <a:tcPr anchor="ctr"/>
                </a:tc>
              </a:tr>
            </a:tbl>
          </a:graphicData>
        </a:graphic>
      </p:graphicFrame>
      <p:sp>
        <p:nvSpPr>
          <p:cNvPr id="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3219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Interventions</a:t>
            </a:r>
            <a:endParaRPr lang="hu-HU" sz="3600" dirty="0">
              <a:solidFill>
                <a:srgbClr val="15A9A6"/>
              </a:solidFill>
            </a:endParaRPr>
          </a:p>
        </p:txBody>
      </p:sp>
      <p:sp>
        <p:nvSpPr>
          <p:cNvPr id="4" name="Szövegdoboz 3"/>
          <p:cNvSpPr txBox="1"/>
          <p:nvPr/>
        </p:nvSpPr>
        <p:spPr>
          <a:xfrm>
            <a:off x="895791" y="1856955"/>
            <a:ext cx="10320951" cy="56323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smtClean="0"/>
              <a:t>Design </a:t>
            </a:r>
            <a:r>
              <a:rPr lang="hu-HU" sz="2400" dirty="0" err="1" smtClean="0"/>
              <a:t>to</a:t>
            </a:r>
            <a:r>
              <a:rPr lang="hu-HU" sz="2400" dirty="0" smtClean="0"/>
              <a:t> </a:t>
            </a:r>
            <a:r>
              <a:rPr lang="hu-HU" sz="2400" dirty="0" err="1" smtClean="0"/>
              <a:t>affect</a:t>
            </a:r>
            <a:r>
              <a:rPr lang="hu-HU" sz="2400" dirty="0" smtClean="0"/>
              <a:t> </a:t>
            </a:r>
            <a:r>
              <a:rPr lang="hu-HU" sz="2400" dirty="0" err="1" smtClean="0"/>
              <a:t>clinical</a:t>
            </a:r>
            <a:r>
              <a:rPr lang="hu-HU" sz="2400" dirty="0" smtClean="0"/>
              <a:t> </a:t>
            </a:r>
            <a:r>
              <a:rPr lang="hu-HU" sz="2400" dirty="0" err="1" smtClean="0"/>
              <a:t>phenomenon</a:t>
            </a:r>
            <a:endParaRPr lang="hu-HU" sz="2400" dirty="0" smtClean="0"/>
          </a:p>
          <a:p>
            <a:pPr marL="342900" indent="-342900">
              <a:lnSpc>
                <a:spcPct val="150000"/>
              </a:lnSpc>
              <a:buFont typeface="Wingdings" panose="05000000000000000000" pitchFamily="2" charset="2"/>
              <a:buChar char="§"/>
            </a:pPr>
            <a:r>
              <a:rPr lang="hu-HU" sz="2400" dirty="0" smtClean="0"/>
              <a:t>Must be: </a:t>
            </a:r>
          </a:p>
          <a:p>
            <a:pPr marL="800100" lvl="1" indent="-342900">
              <a:lnSpc>
                <a:spcPct val="150000"/>
              </a:lnSpc>
              <a:buFont typeface="Wingdings" panose="05000000000000000000" pitchFamily="2" charset="2"/>
              <a:buChar char="§"/>
            </a:pPr>
            <a:r>
              <a:rPr lang="hu-HU" sz="2400" dirty="0" err="1" smtClean="0"/>
              <a:t>Reproducible</a:t>
            </a:r>
            <a:endParaRPr lang="hu-HU" sz="2400" dirty="0" smtClean="0"/>
          </a:p>
          <a:p>
            <a:pPr marL="800100" lvl="1" indent="-342900">
              <a:lnSpc>
                <a:spcPct val="150000"/>
              </a:lnSpc>
              <a:buFont typeface="Wingdings" panose="05000000000000000000" pitchFamily="2" charset="2"/>
              <a:buChar char="§"/>
            </a:pPr>
            <a:r>
              <a:rPr lang="hu-HU" sz="2400" dirty="0" err="1" smtClean="0"/>
              <a:t>Standardized</a:t>
            </a:r>
            <a:endParaRPr lang="hu-HU" sz="2400" dirty="0" smtClean="0"/>
          </a:p>
          <a:p>
            <a:pPr marL="800100" lvl="1" indent="-342900">
              <a:lnSpc>
                <a:spcPct val="150000"/>
              </a:lnSpc>
              <a:buFont typeface="Wingdings" panose="05000000000000000000" pitchFamily="2" charset="2"/>
              <a:buChar char="§"/>
            </a:pPr>
            <a:r>
              <a:rPr lang="hu-HU" sz="2400" dirty="0" err="1" smtClean="0"/>
              <a:t>Clearly</a:t>
            </a:r>
            <a:r>
              <a:rPr lang="hu-HU" sz="2400" dirty="0" smtClean="0"/>
              <a:t> </a:t>
            </a:r>
            <a:r>
              <a:rPr lang="hu-HU" sz="2400" dirty="0" err="1" smtClean="0"/>
              <a:t>defined</a:t>
            </a:r>
            <a:endParaRPr lang="hu-HU" sz="2400" dirty="0" smtClean="0"/>
          </a:p>
          <a:p>
            <a:pPr marL="342900" indent="-342900">
              <a:lnSpc>
                <a:spcPct val="150000"/>
              </a:lnSpc>
              <a:buFont typeface="Wingdings" panose="05000000000000000000" pitchFamily="2" charset="2"/>
              <a:buChar char="§"/>
            </a:pPr>
            <a:r>
              <a:rPr lang="hu-HU" sz="2400" dirty="0" err="1" smtClean="0"/>
              <a:t>Can</a:t>
            </a:r>
            <a:r>
              <a:rPr lang="hu-HU" sz="2400" dirty="0" smtClean="0"/>
              <a:t> be:</a:t>
            </a:r>
          </a:p>
          <a:p>
            <a:pPr marL="800100" lvl="1" indent="-342900">
              <a:lnSpc>
                <a:spcPct val="150000"/>
              </a:lnSpc>
              <a:buFont typeface="Wingdings" panose="05000000000000000000" pitchFamily="2" charset="2"/>
              <a:buChar char="§"/>
            </a:pPr>
            <a:r>
              <a:rPr lang="hu-HU" sz="2400" dirty="0" err="1" smtClean="0"/>
              <a:t>Invasive</a:t>
            </a:r>
            <a:r>
              <a:rPr lang="hu-HU" sz="2400" dirty="0" smtClean="0"/>
              <a:t>/</a:t>
            </a:r>
            <a:r>
              <a:rPr lang="hu-HU" sz="2400" dirty="0" err="1" smtClean="0"/>
              <a:t>non-invasive</a:t>
            </a:r>
            <a:endParaRPr lang="hu-HU" sz="2400" dirty="0" smtClean="0"/>
          </a:p>
          <a:p>
            <a:pPr marL="800100" lvl="1" indent="-342900">
              <a:lnSpc>
                <a:spcPct val="150000"/>
              </a:lnSpc>
              <a:buFont typeface="Wingdings" panose="05000000000000000000" pitchFamily="2" charset="2"/>
              <a:buChar char="§"/>
            </a:pPr>
            <a:r>
              <a:rPr lang="hu-HU" sz="2400" dirty="0" err="1" smtClean="0"/>
              <a:t>Preventive</a:t>
            </a:r>
            <a:r>
              <a:rPr lang="hu-HU" sz="2400" dirty="0" smtClean="0"/>
              <a:t>/</a:t>
            </a:r>
            <a:r>
              <a:rPr lang="hu-HU" sz="2400" dirty="0" err="1" smtClean="0"/>
              <a:t>therapeutic</a:t>
            </a:r>
            <a:endParaRPr lang="hu-HU" sz="2400" dirty="0" smtClean="0"/>
          </a:p>
          <a:p>
            <a:pPr marL="800100" lvl="1" indent="-342900">
              <a:lnSpc>
                <a:spcPct val="150000"/>
              </a:lnSpc>
              <a:buFont typeface="Wingdings" panose="05000000000000000000" pitchFamily="2" charset="2"/>
              <a:buChar char="§"/>
            </a:pPr>
            <a:r>
              <a:rPr lang="hu-HU" sz="2400" dirty="0" err="1" smtClean="0"/>
              <a:t>Acute</a:t>
            </a:r>
            <a:r>
              <a:rPr lang="hu-HU" sz="2400" dirty="0" smtClean="0"/>
              <a:t>/</a:t>
            </a:r>
            <a:r>
              <a:rPr lang="hu-HU" sz="2400" dirty="0" err="1" smtClean="0"/>
              <a:t>chronic</a:t>
            </a:r>
            <a:endParaRPr lang="hu-HU" sz="2400" dirty="0"/>
          </a:p>
          <a:p>
            <a:pPr lvl="1">
              <a:lnSpc>
                <a:spcPct val="150000"/>
              </a:lnSpc>
            </a:pPr>
            <a:endParaRPr lang="hu-HU" sz="2400" dirty="0" smtClean="0"/>
          </a:p>
        </p:txBody>
      </p:sp>
    </p:spTree>
    <p:extLst>
      <p:ext uri="{BB962C8B-B14F-4D97-AF65-F5344CB8AC3E}">
        <p14:creationId xmlns:p14="http://schemas.microsoft.com/office/powerpoint/2010/main" val="1958156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Outcome</a:t>
            </a:r>
            <a:r>
              <a:rPr lang="hu-HU" sz="3600" dirty="0" smtClean="0">
                <a:solidFill>
                  <a:srgbClr val="15A9A6"/>
                </a:solidFill>
              </a:rPr>
              <a:t>/</a:t>
            </a:r>
            <a:r>
              <a:rPr lang="hu-HU" sz="3600" dirty="0" err="1" smtClean="0">
                <a:solidFill>
                  <a:srgbClr val="15A9A6"/>
                </a:solidFill>
              </a:rPr>
              <a:t>endpoint</a:t>
            </a:r>
            <a:endParaRPr lang="hu-HU" sz="3600" dirty="0">
              <a:solidFill>
                <a:srgbClr val="15A9A6"/>
              </a:solidFill>
            </a:endParaRPr>
          </a:p>
        </p:txBody>
      </p:sp>
      <p:sp>
        <p:nvSpPr>
          <p:cNvPr id="4" name="Szövegdoboz 3"/>
          <p:cNvSpPr txBox="1"/>
          <p:nvPr/>
        </p:nvSpPr>
        <p:spPr>
          <a:xfrm>
            <a:off x="881277" y="2060155"/>
            <a:ext cx="10320951"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Quantitative</a:t>
            </a:r>
            <a:r>
              <a:rPr lang="hu-HU" sz="2400" dirty="0" smtClean="0"/>
              <a:t> </a:t>
            </a:r>
            <a:r>
              <a:rPr lang="hu-HU" sz="2400" dirty="0" err="1" smtClean="0"/>
              <a:t>measure</a:t>
            </a:r>
            <a:r>
              <a:rPr lang="hu-HU" sz="2400" dirty="0" smtClean="0"/>
              <a:t>(s) </a:t>
            </a:r>
          </a:p>
          <a:p>
            <a:pPr marL="342900" indent="-342900">
              <a:lnSpc>
                <a:spcPct val="150000"/>
              </a:lnSpc>
              <a:buFont typeface="Wingdings" panose="05000000000000000000" pitchFamily="2" charset="2"/>
              <a:buChar char="§"/>
            </a:pPr>
            <a:r>
              <a:rPr lang="hu-HU" sz="2400" dirty="0" err="1" smtClean="0"/>
              <a:t>Reflects</a:t>
            </a:r>
            <a:r>
              <a:rPr lang="hu-HU" sz="2400" dirty="0" smtClean="0"/>
              <a:t> </a:t>
            </a:r>
            <a:r>
              <a:rPr lang="hu-HU" sz="2400" dirty="0" err="1" smtClean="0"/>
              <a:t>the</a:t>
            </a:r>
            <a:r>
              <a:rPr lang="hu-HU" sz="2400" dirty="0" smtClean="0"/>
              <a:t> </a:t>
            </a:r>
            <a:r>
              <a:rPr lang="hu-HU" sz="2400" dirty="0" err="1" smtClean="0"/>
              <a:t>objectives</a:t>
            </a:r>
            <a:r>
              <a:rPr lang="hu-HU" sz="2400" dirty="0" smtClean="0"/>
              <a:t> of </a:t>
            </a:r>
            <a:r>
              <a:rPr lang="hu-HU" sz="2400" dirty="0" err="1" smtClean="0"/>
              <a:t>the</a:t>
            </a:r>
            <a:r>
              <a:rPr lang="hu-HU" sz="2400" dirty="0" smtClean="0"/>
              <a:t> </a:t>
            </a:r>
            <a:r>
              <a:rPr lang="hu-HU" sz="2400" dirty="0" err="1" smtClean="0"/>
              <a:t>trial</a:t>
            </a:r>
            <a:endParaRPr lang="hu-HU" sz="2400" dirty="0" smtClean="0"/>
          </a:p>
          <a:p>
            <a:pPr marL="800100" lvl="1" indent="-342900">
              <a:lnSpc>
                <a:spcPct val="150000"/>
              </a:lnSpc>
              <a:buFont typeface="Wingdings" panose="05000000000000000000" pitchFamily="2" charset="2"/>
              <a:buChar char="§"/>
            </a:pPr>
            <a:r>
              <a:rPr lang="hu-HU" sz="2400" dirty="0" err="1" smtClean="0"/>
              <a:t>Efficacy</a:t>
            </a:r>
            <a:r>
              <a:rPr lang="hu-HU" sz="2400" dirty="0" smtClean="0"/>
              <a:t>/</a:t>
            </a:r>
            <a:r>
              <a:rPr lang="hu-HU" sz="2400" dirty="0" err="1" smtClean="0"/>
              <a:t>effectiveness</a:t>
            </a:r>
            <a:endParaRPr lang="hu-HU" sz="2400" dirty="0" smtClean="0"/>
          </a:p>
          <a:p>
            <a:pPr marL="800100" lvl="1" indent="-342900">
              <a:lnSpc>
                <a:spcPct val="150000"/>
              </a:lnSpc>
              <a:buFont typeface="Wingdings" panose="05000000000000000000" pitchFamily="2" charset="2"/>
              <a:buChar char="§"/>
            </a:pPr>
            <a:r>
              <a:rPr lang="hu-HU" sz="2400" dirty="0" err="1" smtClean="0"/>
              <a:t>Safety</a:t>
            </a:r>
            <a:endParaRPr lang="hu-HU" sz="2400" dirty="0" smtClean="0"/>
          </a:p>
          <a:p>
            <a:pPr marL="800100" lvl="1" indent="-342900">
              <a:lnSpc>
                <a:spcPct val="150000"/>
              </a:lnSpc>
              <a:buFont typeface="Wingdings" panose="05000000000000000000" pitchFamily="2" charset="2"/>
              <a:buChar char="§"/>
            </a:pPr>
            <a:r>
              <a:rPr lang="hu-HU" sz="2400" dirty="0" err="1" smtClean="0"/>
              <a:t>Process</a:t>
            </a:r>
            <a:endParaRPr lang="hu-HU" sz="2400" dirty="0" smtClean="0"/>
          </a:p>
          <a:p>
            <a:pPr marL="800100" lvl="1" indent="-342900">
              <a:lnSpc>
                <a:spcPct val="150000"/>
              </a:lnSpc>
              <a:buFont typeface="Wingdings" panose="05000000000000000000" pitchFamily="2" charset="2"/>
              <a:buChar char="§"/>
            </a:pPr>
            <a:r>
              <a:rPr lang="hu-HU" sz="2400" dirty="0" err="1" smtClean="0"/>
              <a:t>Costs</a:t>
            </a:r>
            <a:endParaRPr lang="hu-HU" sz="2400" dirty="0" smtClean="0"/>
          </a:p>
          <a:p>
            <a:pPr marL="342900" indent="-342900">
              <a:lnSpc>
                <a:spcPct val="150000"/>
              </a:lnSpc>
              <a:buFont typeface="Wingdings" panose="05000000000000000000" pitchFamily="2" charset="2"/>
              <a:buChar char="§"/>
            </a:pPr>
            <a:r>
              <a:rPr lang="hu-HU" sz="2400" dirty="0" err="1" smtClean="0"/>
              <a:t>Usually</a:t>
            </a:r>
            <a:r>
              <a:rPr lang="hu-HU" sz="2400" dirty="0" smtClean="0"/>
              <a:t> </a:t>
            </a:r>
            <a:r>
              <a:rPr lang="hu-HU" sz="2400" dirty="0" err="1" smtClean="0"/>
              <a:t>determined</a:t>
            </a:r>
            <a:r>
              <a:rPr lang="hu-HU" sz="2400" dirty="0" smtClean="0"/>
              <a:t> </a:t>
            </a:r>
            <a:r>
              <a:rPr lang="hu-HU" sz="2400" dirty="0" err="1" smtClean="0"/>
              <a:t>in</a:t>
            </a:r>
            <a:r>
              <a:rPr lang="hu-HU" sz="2400" dirty="0" smtClean="0"/>
              <a:t> </a:t>
            </a:r>
            <a:r>
              <a:rPr lang="hu-HU" sz="2400" dirty="0" err="1" smtClean="0"/>
              <a:t>each</a:t>
            </a:r>
            <a:r>
              <a:rPr lang="hu-HU" sz="2400" dirty="0" smtClean="0"/>
              <a:t> </a:t>
            </a:r>
            <a:r>
              <a:rPr lang="hu-HU" sz="2400" dirty="0" err="1" smtClean="0"/>
              <a:t>study</a:t>
            </a:r>
            <a:r>
              <a:rPr lang="hu-HU" sz="2400" dirty="0" smtClean="0"/>
              <a:t> </a:t>
            </a:r>
            <a:r>
              <a:rPr lang="hu-HU" sz="2400" dirty="0" err="1" smtClean="0"/>
              <a:t>participant</a:t>
            </a:r>
            <a:endParaRPr lang="hu-HU" sz="2400" dirty="0" smtClean="0"/>
          </a:p>
          <a:p>
            <a:pPr marL="800100" lvl="1" indent="-342900">
              <a:lnSpc>
                <a:spcPct val="150000"/>
              </a:lnSpc>
              <a:buFont typeface="Wingdings" panose="05000000000000000000" pitchFamily="2" charset="2"/>
              <a:buChar char="§"/>
            </a:pPr>
            <a:r>
              <a:rPr lang="hu-HU" sz="2400" dirty="0" err="1" smtClean="0"/>
              <a:t>Objectives</a:t>
            </a:r>
            <a:r>
              <a:rPr lang="hu-HU" sz="2400" dirty="0" smtClean="0"/>
              <a:t> </a:t>
            </a:r>
            <a:r>
              <a:rPr lang="hu-HU" sz="2400" dirty="0" err="1" smtClean="0"/>
              <a:t>are</a:t>
            </a:r>
            <a:r>
              <a:rPr lang="hu-HU" sz="2400" dirty="0" smtClean="0"/>
              <a:t> </a:t>
            </a:r>
            <a:r>
              <a:rPr lang="hu-HU" sz="2400" dirty="0" err="1" smtClean="0"/>
              <a:t>met</a:t>
            </a:r>
            <a:r>
              <a:rPr lang="hu-HU" sz="2400" dirty="0" smtClean="0"/>
              <a:t> </a:t>
            </a:r>
            <a:r>
              <a:rPr lang="hu-HU" sz="2400" dirty="0" err="1" smtClean="0"/>
              <a:t>by</a:t>
            </a:r>
            <a:r>
              <a:rPr lang="hu-HU" sz="2400" dirty="0" smtClean="0"/>
              <a:t> </a:t>
            </a:r>
            <a:r>
              <a:rPr lang="hu-HU" sz="2400" dirty="0" err="1" smtClean="0"/>
              <a:t>the</a:t>
            </a:r>
            <a:r>
              <a:rPr lang="hu-HU" sz="2400" dirty="0" smtClean="0"/>
              <a:t> </a:t>
            </a:r>
            <a:r>
              <a:rPr lang="hu-HU" sz="2400" dirty="0" err="1" smtClean="0"/>
              <a:t>aggragate</a:t>
            </a:r>
            <a:r>
              <a:rPr lang="hu-HU" sz="2400" dirty="0" smtClean="0"/>
              <a:t> of </a:t>
            </a:r>
            <a:r>
              <a:rPr lang="hu-HU" sz="2400" dirty="0" err="1" smtClean="0"/>
              <a:t>outcomes</a:t>
            </a:r>
            <a:endParaRPr lang="hu-HU" sz="2400" dirty="0"/>
          </a:p>
          <a:p>
            <a:pPr lvl="1">
              <a:lnSpc>
                <a:spcPct val="150000"/>
              </a:lnSpc>
            </a:pPr>
            <a:endParaRPr lang="hu-HU" sz="2400" dirty="0" smtClean="0"/>
          </a:p>
        </p:txBody>
      </p:sp>
    </p:spTree>
    <p:extLst>
      <p:ext uri="{BB962C8B-B14F-4D97-AF65-F5344CB8AC3E}">
        <p14:creationId xmlns:p14="http://schemas.microsoft.com/office/powerpoint/2010/main" val="2427691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Hierarchy</a:t>
            </a:r>
            <a:r>
              <a:rPr lang="hu-HU" sz="3600" dirty="0" smtClean="0">
                <a:solidFill>
                  <a:srgbClr val="15A9A6"/>
                </a:solidFill>
              </a:rPr>
              <a:t> of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1870411"/>
            <a:ext cx="10320951"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Primary</a:t>
            </a:r>
            <a:r>
              <a:rPr lang="hu-HU" sz="2400" dirty="0" smtClean="0"/>
              <a:t> </a:t>
            </a:r>
            <a:r>
              <a:rPr lang="hu-HU" sz="2400" dirty="0" err="1" smtClean="0"/>
              <a:t>outcome</a:t>
            </a:r>
            <a:endParaRPr lang="hu-HU" sz="2400" dirty="0" smtClean="0"/>
          </a:p>
          <a:p>
            <a:pPr marL="800100" lvl="1" indent="-342900">
              <a:lnSpc>
                <a:spcPct val="150000"/>
              </a:lnSpc>
              <a:buFont typeface="Wingdings" panose="05000000000000000000" pitchFamily="2" charset="2"/>
              <a:buChar char="§"/>
            </a:pPr>
            <a:r>
              <a:rPr lang="hu-HU" sz="2400" dirty="0" err="1" smtClean="0"/>
              <a:t>Reflects</a:t>
            </a:r>
            <a:r>
              <a:rPr lang="hu-HU" sz="2400" dirty="0" smtClean="0"/>
              <a:t> </a:t>
            </a:r>
            <a:r>
              <a:rPr lang="hu-HU" sz="2400" dirty="0" err="1" smtClean="0"/>
              <a:t>objectives</a:t>
            </a:r>
            <a:r>
              <a:rPr lang="hu-HU" sz="2400" dirty="0" smtClean="0"/>
              <a:t> and </a:t>
            </a:r>
            <a:r>
              <a:rPr lang="hu-HU" sz="2400" dirty="0" err="1" smtClean="0"/>
              <a:t>primary</a:t>
            </a:r>
            <a:r>
              <a:rPr lang="hu-HU" sz="2400" dirty="0" smtClean="0"/>
              <a:t> </a:t>
            </a:r>
            <a:r>
              <a:rPr lang="hu-HU" sz="2400" dirty="0" err="1" smtClean="0"/>
              <a:t>hypothesis</a:t>
            </a:r>
            <a:endParaRPr lang="hu-HU" sz="2400" dirty="0" smtClean="0"/>
          </a:p>
          <a:p>
            <a:pPr marL="800100" lvl="1" indent="-342900">
              <a:lnSpc>
                <a:spcPct val="150000"/>
              </a:lnSpc>
              <a:buFont typeface="Wingdings" panose="05000000000000000000" pitchFamily="2" charset="2"/>
              <a:buChar char="§"/>
            </a:pPr>
            <a:r>
              <a:rPr lang="hu-HU" sz="2400" dirty="0" smtClean="0"/>
              <a:t>Design </a:t>
            </a:r>
            <a:r>
              <a:rPr lang="hu-HU" sz="2400" dirty="0" err="1" smtClean="0"/>
              <a:t>variable</a:t>
            </a:r>
            <a:r>
              <a:rPr lang="hu-HU" sz="2400" dirty="0" smtClean="0"/>
              <a:t> (</a:t>
            </a:r>
            <a:r>
              <a:rPr lang="hu-HU" sz="2400" dirty="0" err="1" smtClean="0"/>
              <a:t>sample</a:t>
            </a:r>
            <a:r>
              <a:rPr lang="hu-HU" sz="2400" dirty="0" smtClean="0"/>
              <a:t> </a:t>
            </a:r>
            <a:r>
              <a:rPr lang="hu-HU" sz="2400" dirty="0" err="1" smtClean="0"/>
              <a:t>size</a:t>
            </a:r>
            <a:r>
              <a:rPr lang="hu-HU" sz="2400" dirty="0" smtClean="0"/>
              <a:t> </a:t>
            </a:r>
            <a:r>
              <a:rPr lang="hu-HU" sz="2400" dirty="0" err="1" smtClean="0"/>
              <a:t>calculation</a:t>
            </a:r>
            <a:r>
              <a:rPr lang="hu-HU" sz="2400" dirty="0" smtClean="0"/>
              <a:t>)</a:t>
            </a:r>
          </a:p>
          <a:p>
            <a:pPr marL="800100" lvl="1" indent="-342900">
              <a:lnSpc>
                <a:spcPct val="150000"/>
              </a:lnSpc>
              <a:buFont typeface="Wingdings" panose="05000000000000000000" pitchFamily="2" charset="2"/>
              <a:buChar char="§"/>
            </a:pPr>
            <a:r>
              <a:rPr lang="hu-HU" sz="2400" dirty="0" err="1" smtClean="0"/>
              <a:t>Related</a:t>
            </a:r>
            <a:r>
              <a:rPr lang="hu-HU" sz="2400" dirty="0" smtClean="0"/>
              <a:t> </a:t>
            </a:r>
            <a:r>
              <a:rPr lang="hu-HU" sz="2400" dirty="0" err="1" smtClean="0"/>
              <a:t>to</a:t>
            </a:r>
            <a:r>
              <a:rPr lang="hu-HU" sz="2400" dirty="0" smtClean="0"/>
              <a:t> </a:t>
            </a:r>
            <a:r>
              <a:rPr lang="hu-HU" sz="2400" dirty="0" err="1" smtClean="0"/>
              <a:t>stage</a:t>
            </a:r>
            <a:r>
              <a:rPr lang="hu-HU" sz="2400" dirty="0" smtClean="0"/>
              <a:t>/</a:t>
            </a:r>
            <a:r>
              <a:rPr lang="hu-HU" sz="2400" dirty="0" err="1" smtClean="0"/>
              <a:t>type</a:t>
            </a:r>
            <a:r>
              <a:rPr lang="hu-HU" sz="2400" dirty="0" smtClean="0"/>
              <a:t> of </a:t>
            </a:r>
            <a:r>
              <a:rPr lang="hu-HU" sz="2400" dirty="0" err="1" smtClean="0"/>
              <a:t>research</a:t>
            </a:r>
            <a:r>
              <a:rPr lang="hu-HU" sz="2400" dirty="0" smtClean="0"/>
              <a:t> </a:t>
            </a:r>
          </a:p>
          <a:p>
            <a:pPr marL="342900" indent="-342900">
              <a:lnSpc>
                <a:spcPct val="150000"/>
              </a:lnSpc>
              <a:buFont typeface="Wingdings" panose="05000000000000000000" pitchFamily="2" charset="2"/>
              <a:buChar char="§"/>
            </a:pPr>
            <a:r>
              <a:rPr lang="hu-HU" sz="2400" dirty="0" err="1" smtClean="0"/>
              <a:t>Secondary</a:t>
            </a:r>
            <a:r>
              <a:rPr lang="hu-HU" sz="2400" dirty="0" smtClean="0"/>
              <a:t> </a:t>
            </a:r>
            <a:r>
              <a:rPr lang="hu-HU" sz="2400" dirty="0" err="1" smtClean="0"/>
              <a:t>outcomes</a:t>
            </a:r>
            <a:endParaRPr lang="hu-HU" sz="2400" dirty="0" smtClean="0"/>
          </a:p>
          <a:p>
            <a:pPr marL="800100" lvl="1" indent="-342900">
              <a:lnSpc>
                <a:spcPct val="150000"/>
              </a:lnSpc>
              <a:buFont typeface="Wingdings" panose="05000000000000000000" pitchFamily="2" charset="2"/>
              <a:buChar char="§"/>
            </a:pPr>
            <a:r>
              <a:rPr lang="hu-HU" sz="2400" dirty="0" err="1" smtClean="0"/>
              <a:t>Other</a:t>
            </a:r>
            <a:r>
              <a:rPr lang="hu-HU" sz="2400" dirty="0" smtClean="0"/>
              <a:t> </a:t>
            </a:r>
            <a:r>
              <a:rPr lang="hu-HU" sz="2400" dirty="0" err="1" smtClean="0"/>
              <a:t>important</a:t>
            </a:r>
            <a:r>
              <a:rPr lang="hu-HU" sz="2400" dirty="0" smtClean="0"/>
              <a:t> </a:t>
            </a:r>
            <a:r>
              <a:rPr lang="hu-HU" sz="2400" dirty="0" err="1" smtClean="0"/>
              <a:t>potential</a:t>
            </a:r>
            <a:r>
              <a:rPr lang="hu-HU" sz="2400" dirty="0" smtClean="0"/>
              <a:t> </a:t>
            </a:r>
            <a:r>
              <a:rPr lang="hu-HU" sz="2400" dirty="0" err="1" smtClean="0"/>
              <a:t>effects</a:t>
            </a:r>
            <a:r>
              <a:rPr lang="hu-HU" sz="2400" dirty="0"/>
              <a:t> </a:t>
            </a:r>
            <a:r>
              <a:rPr lang="hu-HU" sz="2400" dirty="0" smtClean="0"/>
              <a:t>(</a:t>
            </a:r>
            <a:r>
              <a:rPr lang="hu-HU" sz="2400" dirty="0" err="1" smtClean="0"/>
              <a:t>defined</a:t>
            </a:r>
            <a:r>
              <a:rPr lang="hu-HU" sz="2400" dirty="0" smtClean="0"/>
              <a:t> </a:t>
            </a:r>
            <a:r>
              <a:rPr lang="hu-HU" sz="2400" dirty="0" err="1" smtClean="0"/>
              <a:t>safety</a:t>
            </a:r>
            <a:r>
              <a:rPr lang="hu-HU" sz="2400" dirty="0" smtClean="0"/>
              <a:t> </a:t>
            </a:r>
            <a:r>
              <a:rPr lang="hu-HU" sz="2400" dirty="0" err="1" smtClean="0"/>
              <a:t>outcomes</a:t>
            </a:r>
            <a:r>
              <a:rPr lang="hu-HU" sz="2400" dirty="0" smtClean="0"/>
              <a:t>, </a:t>
            </a:r>
            <a:r>
              <a:rPr lang="hu-HU" sz="2400" dirty="0" err="1" smtClean="0"/>
              <a:t>mechanism</a:t>
            </a:r>
            <a:r>
              <a:rPr lang="hu-HU" sz="2400" dirty="0" smtClean="0"/>
              <a:t> </a:t>
            </a:r>
            <a:r>
              <a:rPr lang="hu-HU" sz="2400" dirty="0" err="1" smtClean="0"/>
              <a:t>effect</a:t>
            </a:r>
            <a:r>
              <a:rPr lang="hu-HU" sz="2400" dirty="0" smtClean="0"/>
              <a:t>)</a:t>
            </a:r>
          </a:p>
          <a:p>
            <a:pPr marL="800100" lvl="1" indent="-342900">
              <a:lnSpc>
                <a:spcPct val="150000"/>
              </a:lnSpc>
              <a:buFont typeface="Wingdings" panose="05000000000000000000" pitchFamily="2" charset="2"/>
              <a:buChar char="§"/>
            </a:pPr>
            <a:r>
              <a:rPr lang="hu-HU" sz="2400" dirty="0" err="1" smtClean="0"/>
              <a:t>Allow</a:t>
            </a:r>
            <a:r>
              <a:rPr lang="hu-HU" sz="2400" dirty="0" smtClean="0"/>
              <a:t> more </a:t>
            </a:r>
            <a:r>
              <a:rPr lang="hu-HU" sz="2400" dirty="0" err="1" smtClean="0"/>
              <a:t>complete</a:t>
            </a:r>
            <a:r>
              <a:rPr lang="hu-HU" sz="2400" dirty="0" smtClean="0"/>
              <a:t> </a:t>
            </a:r>
            <a:r>
              <a:rPr lang="hu-HU" sz="2400" dirty="0" err="1" smtClean="0"/>
              <a:t>evaluation</a:t>
            </a:r>
            <a:r>
              <a:rPr lang="hu-HU" sz="2400" dirty="0" smtClean="0"/>
              <a:t> (</a:t>
            </a:r>
            <a:r>
              <a:rPr lang="hu-HU" sz="2400" dirty="0" err="1" smtClean="0"/>
              <a:t>risk-benefit</a:t>
            </a:r>
            <a:r>
              <a:rPr lang="hu-HU" sz="2400" dirty="0" smtClean="0"/>
              <a:t>)</a:t>
            </a:r>
          </a:p>
        </p:txBody>
      </p:sp>
    </p:spTree>
    <p:extLst>
      <p:ext uri="{BB962C8B-B14F-4D97-AF65-F5344CB8AC3E}">
        <p14:creationId xmlns:p14="http://schemas.microsoft.com/office/powerpoint/2010/main" val="4032033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Hierarchy</a:t>
            </a:r>
            <a:r>
              <a:rPr lang="hu-HU" sz="3600" dirty="0" smtClean="0">
                <a:solidFill>
                  <a:srgbClr val="15A9A6"/>
                </a:solidFill>
              </a:rPr>
              <a:t> of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1870411"/>
            <a:ext cx="10320951" cy="230832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Other</a:t>
            </a:r>
            <a:r>
              <a:rPr lang="hu-HU" sz="2400" dirty="0" smtClean="0"/>
              <a:t> </a:t>
            </a:r>
            <a:r>
              <a:rPr lang="hu-HU" sz="2400" dirty="0" err="1" smtClean="0"/>
              <a:t>outcomes</a:t>
            </a:r>
            <a:endParaRPr lang="hu-HU" sz="2400" dirty="0" smtClean="0"/>
          </a:p>
          <a:p>
            <a:pPr marL="800100" lvl="1" indent="-342900">
              <a:lnSpc>
                <a:spcPct val="150000"/>
              </a:lnSpc>
              <a:buFont typeface="Wingdings" panose="05000000000000000000" pitchFamily="2" charset="2"/>
              <a:buChar char="§"/>
            </a:pPr>
            <a:r>
              <a:rPr lang="hu-HU" sz="2400" dirty="0" err="1" smtClean="0"/>
              <a:t>Other</a:t>
            </a:r>
            <a:r>
              <a:rPr lang="hu-HU" sz="2400" dirty="0" smtClean="0"/>
              <a:t> </a:t>
            </a:r>
            <a:r>
              <a:rPr lang="hu-HU" sz="2400" dirty="0" err="1" smtClean="0"/>
              <a:t>data</a:t>
            </a:r>
            <a:r>
              <a:rPr lang="hu-HU" sz="2400" dirty="0" smtClean="0"/>
              <a:t> </a:t>
            </a:r>
            <a:r>
              <a:rPr lang="hu-HU" sz="2400" dirty="0" err="1" smtClean="0"/>
              <a:t>on</a:t>
            </a:r>
            <a:r>
              <a:rPr lang="hu-HU" sz="2400" dirty="0" smtClean="0"/>
              <a:t> </a:t>
            </a:r>
            <a:r>
              <a:rPr lang="hu-HU" sz="2400" dirty="0" err="1" smtClean="0"/>
              <a:t>patient’s</a:t>
            </a:r>
            <a:r>
              <a:rPr lang="hu-HU" sz="2400" dirty="0" smtClean="0"/>
              <a:t> </a:t>
            </a:r>
            <a:r>
              <a:rPr lang="hu-HU" sz="2400" dirty="0" err="1" smtClean="0"/>
              <a:t>health</a:t>
            </a:r>
            <a:r>
              <a:rPr lang="hu-HU" sz="2400" dirty="0" smtClean="0"/>
              <a:t> </a:t>
            </a:r>
            <a:r>
              <a:rPr lang="hu-HU" sz="2400" dirty="0" err="1" smtClean="0"/>
              <a:t>or</a:t>
            </a:r>
            <a:r>
              <a:rPr lang="hu-HU" sz="2400" dirty="0" smtClean="0"/>
              <a:t> </a:t>
            </a:r>
            <a:r>
              <a:rPr lang="hu-HU" sz="2400" dirty="0" err="1" smtClean="0"/>
              <a:t>participation</a:t>
            </a:r>
            <a:r>
              <a:rPr lang="hu-HU" sz="2400" dirty="0" smtClean="0"/>
              <a:t> (</a:t>
            </a:r>
            <a:r>
              <a:rPr lang="hu-HU" sz="2400" dirty="0" err="1" smtClean="0"/>
              <a:t>compliance</a:t>
            </a:r>
            <a:r>
              <a:rPr lang="hu-HU" sz="2400" dirty="0" smtClean="0"/>
              <a:t>)</a:t>
            </a:r>
          </a:p>
          <a:p>
            <a:pPr marL="800100" lvl="1" indent="-342900">
              <a:lnSpc>
                <a:spcPct val="150000"/>
              </a:lnSpc>
              <a:buFont typeface="Wingdings" panose="05000000000000000000" pitchFamily="2" charset="2"/>
              <a:buChar char="§"/>
            </a:pPr>
            <a:r>
              <a:rPr lang="hu-HU" sz="2400" dirty="0" err="1"/>
              <a:t>E</a:t>
            </a:r>
            <a:r>
              <a:rPr lang="hu-HU" sz="2400" dirty="0" err="1" smtClean="0"/>
              <a:t>xploratory</a:t>
            </a:r>
            <a:endParaRPr lang="hu-HU" sz="2400" dirty="0"/>
          </a:p>
          <a:p>
            <a:pPr lvl="1">
              <a:lnSpc>
                <a:spcPct val="150000"/>
              </a:lnSpc>
            </a:pPr>
            <a:endParaRPr lang="hu-HU" sz="2400" dirty="0" smtClean="0"/>
          </a:p>
        </p:txBody>
      </p:sp>
    </p:spTree>
    <p:extLst>
      <p:ext uri="{BB962C8B-B14F-4D97-AF65-F5344CB8AC3E}">
        <p14:creationId xmlns:p14="http://schemas.microsoft.com/office/powerpoint/2010/main" val="3494834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223908"/>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Primary</a:t>
            </a:r>
            <a:r>
              <a:rPr lang="hu-HU" sz="3600" dirty="0" smtClean="0">
                <a:solidFill>
                  <a:srgbClr val="15A9A6"/>
                </a:solidFill>
              </a:rPr>
              <a:t> </a:t>
            </a:r>
            <a:r>
              <a:rPr lang="hu-HU" sz="3600" dirty="0" err="1" smtClean="0">
                <a:solidFill>
                  <a:srgbClr val="15A9A6"/>
                </a:solidFill>
              </a:rPr>
              <a:t>outcome</a:t>
            </a:r>
            <a:endParaRPr lang="hu-HU" sz="3600" dirty="0">
              <a:solidFill>
                <a:srgbClr val="15A9A6"/>
              </a:solidFill>
            </a:endParaRPr>
          </a:p>
        </p:txBody>
      </p:sp>
      <p:sp>
        <p:nvSpPr>
          <p:cNvPr id="4" name="Szövegdoboz 3"/>
          <p:cNvSpPr txBox="1"/>
          <p:nvPr/>
        </p:nvSpPr>
        <p:spPr>
          <a:xfrm>
            <a:off x="852248" y="2044582"/>
            <a:ext cx="10320951"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smtClean="0"/>
              <a:t>A priori</a:t>
            </a:r>
          </a:p>
          <a:p>
            <a:pPr marL="342900" indent="-342900">
              <a:lnSpc>
                <a:spcPct val="150000"/>
              </a:lnSpc>
              <a:buFont typeface="Wingdings" panose="05000000000000000000" pitchFamily="2" charset="2"/>
              <a:buChar char="§"/>
            </a:pPr>
            <a:r>
              <a:rPr lang="hu-HU" sz="2400" dirty="0" err="1" smtClean="0"/>
              <a:t>Relevant</a:t>
            </a:r>
            <a:r>
              <a:rPr lang="hu-HU" sz="2400" dirty="0" smtClean="0"/>
              <a:t> and </a:t>
            </a:r>
            <a:r>
              <a:rPr lang="hu-HU" sz="2400" dirty="0" err="1" smtClean="0"/>
              <a:t>likely</a:t>
            </a:r>
            <a:r>
              <a:rPr lang="hu-HU" sz="2400" dirty="0" smtClean="0"/>
              <a:t> </a:t>
            </a:r>
            <a:r>
              <a:rPr lang="hu-HU" sz="2400" dirty="0" err="1" smtClean="0"/>
              <a:t>to</a:t>
            </a:r>
            <a:r>
              <a:rPr lang="hu-HU" sz="2400" dirty="0" smtClean="0"/>
              <a:t> be </a:t>
            </a:r>
            <a:r>
              <a:rPr lang="hu-HU" sz="2400" dirty="0" err="1" smtClean="0"/>
              <a:t>influenced</a:t>
            </a:r>
            <a:r>
              <a:rPr lang="hu-HU" sz="2400" dirty="0" smtClean="0"/>
              <a:t> </a:t>
            </a:r>
            <a:r>
              <a:rPr lang="hu-HU" sz="2400" dirty="0" err="1" smtClean="0"/>
              <a:t>by</a:t>
            </a:r>
            <a:r>
              <a:rPr lang="hu-HU" sz="2400" dirty="0" smtClean="0"/>
              <a:t> </a:t>
            </a:r>
            <a:r>
              <a:rPr lang="hu-HU" sz="2400" dirty="0" err="1" smtClean="0"/>
              <a:t>treatment</a:t>
            </a:r>
            <a:endParaRPr lang="hu-HU" sz="2400" dirty="0" smtClean="0"/>
          </a:p>
          <a:p>
            <a:pPr marL="342900" indent="-342900">
              <a:lnSpc>
                <a:spcPct val="150000"/>
              </a:lnSpc>
              <a:buFont typeface="Wingdings" panose="05000000000000000000" pitchFamily="2" charset="2"/>
              <a:buChar char="§"/>
            </a:pPr>
            <a:r>
              <a:rPr lang="hu-HU" sz="2400" dirty="0" err="1" smtClean="0"/>
              <a:t>Accurate</a:t>
            </a:r>
            <a:r>
              <a:rPr lang="hu-HU" sz="2400" dirty="0" smtClean="0"/>
              <a:t> and </a:t>
            </a:r>
            <a:r>
              <a:rPr lang="hu-HU" sz="2400" dirty="0" err="1" smtClean="0"/>
              <a:t>reliable</a:t>
            </a:r>
            <a:r>
              <a:rPr lang="hu-HU" sz="2400" dirty="0" smtClean="0"/>
              <a:t> </a:t>
            </a:r>
            <a:r>
              <a:rPr lang="hu-HU" sz="2400" dirty="0" err="1" smtClean="0"/>
              <a:t>measurement</a:t>
            </a:r>
            <a:endParaRPr lang="hu-HU" sz="2400" dirty="0" smtClean="0"/>
          </a:p>
          <a:p>
            <a:pPr marL="342900" indent="-342900">
              <a:lnSpc>
                <a:spcPct val="150000"/>
              </a:lnSpc>
              <a:buFont typeface="Wingdings" panose="05000000000000000000" pitchFamily="2" charset="2"/>
              <a:buChar char="§"/>
            </a:pPr>
            <a:r>
              <a:rPr lang="hu-HU" sz="2400" dirty="0" err="1" smtClean="0"/>
              <a:t>Evaluate</a:t>
            </a:r>
            <a:r>
              <a:rPr lang="hu-HU" sz="2400" dirty="0" smtClean="0"/>
              <a:t> </a:t>
            </a:r>
            <a:r>
              <a:rPr lang="hu-HU" sz="2400" dirty="0" err="1" smtClean="0"/>
              <a:t>in</a:t>
            </a:r>
            <a:r>
              <a:rPr lang="hu-HU" sz="2400" dirty="0" smtClean="0"/>
              <a:t> </a:t>
            </a:r>
            <a:r>
              <a:rPr lang="hu-HU" sz="2400" dirty="0" err="1" smtClean="0"/>
              <a:t>all</a:t>
            </a:r>
            <a:r>
              <a:rPr lang="hu-HU" sz="2400" dirty="0" smtClean="0"/>
              <a:t> </a:t>
            </a:r>
            <a:r>
              <a:rPr lang="hu-HU" sz="2400" dirty="0" err="1" smtClean="0"/>
              <a:t>participants</a:t>
            </a:r>
            <a:endParaRPr lang="hu-HU" sz="2400" dirty="0" smtClean="0"/>
          </a:p>
          <a:p>
            <a:pPr marL="342900" indent="-342900">
              <a:lnSpc>
                <a:spcPct val="150000"/>
              </a:lnSpc>
              <a:buFont typeface="Wingdings" panose="05000000000000000000" pitchFamily="2" charset="2"/>
              <a:buChar char="§"/>
            </a:pPr>
            <a:r>
              <a:rPr lang="hu-HU" sz="2400" dirty="0" err="1" smtClean="0"/>
              <a:t>Assessment</a:t>
            </a:r>
            <a:r>
              <a:rPr lang="hu-HU" sz="2400" dirty="0" smtClean="0"/>
              <a:t> </a:t>
            </a:r>
            <a:r>
              <a:rPr lang="hu-HU" sz="2400" dirty="0" err="1" smtClean="0"/>
              <a:t>independent</a:t>
            </a:r>
            <a:r>
              <a:rPr lang="hu-HU" sz="2400" dirty="0" smtClean="0"/>
              <a:t> of </a:t>
            </a:r>
            <a:r>
              <a:rPr lang="hu-HU" sz="2400" dirty="0" err="1" smtClean="0"/>
              <a:t>treatment</a:t>
            </a:r>
            <a:r>
              <a:rPr lang="hu-HU" sz="2400" dirty="0" smtClean="0"/>
              <a:t> </a:t>
            </a:r>
            <a:r>
              <a:rPr lang="hu-HU" sz="2400" dirty="0" err="1" smtClean="0"/>
              <a:t>assignment</a:t>
            </a:r>
            <a:r>
              <a:rPr lang="hu-HU" sz="2400" dirty="0" smtClean="0"/>
              <a:t> (no </a:t>
            </a:r>
            <a:r>
              <a:rPr lang="hu-HU" sz="2400" dirty="0" err="1" smtClean="0"/>
              <a:t>bias</a:t>
            </a:r>
            <a:r>
              <a:rPr lang="hu-HU" sz="2400" dirty="0" smtClean="0"/>
              <a:t>)</a:t>
            </a:r>
          </a:p>
          <a:p>
            <a:pPr marL="342900" indent="-342900">
              <a:lnSpc>
                <a:spcPct val="150000"/>
              </a:lnSpc>
              <a:buFont typeface="Wingdings" panose="05000000000000000000" pitchFamily="2" charset="2"/>
              <a:buChar char="§"/>
            </a:pPr>
            <a:r>
              <a:rPr lang="hu-HU" sz="2400" dirty="0" err="1" smtClean="0"/>
              <a:t>Power</a:t>
            </a:r>
            <a:r>
              <a:rPr lang="hu-HU" sz="2400" dirty="0" smtClean="0"/>
              <a:t> </a:t>
            </a:r>
            <a:r>
              <a:rPr lang="hu-HU" sz="2400" dirty="0" err="1" smtClean="0"/>
              <a:t>considerations</a:t>
            </a:r>
            <a:endParaRPr lang="hu-HU" sz="2400" dirty="0" smtClean="0"/>
          </a:p>
          <a:p>
            <a:pPr marL="800100" lvl="1" indent="-342900">
              <a:lnSpc>
                <a:spcPct val="150000"/>
              </a:lnSpc>
              <a:buFont typeface="Wingdings" panose="05000000000000000000" pitchFamily="2" charset="2"/>
              <a:buChar char="§"/>
            </a:pPr>
            <a:r>
              <a:rPr lang="hu-HU" sz="2400" dirty="0" err="1" smtClean="0"/>
              <a:t>Variability</a:t>
            </a:r>
            <a:r>
              <a:rPr lang="hu-HU" sz="2400" dirty="0" smtClean="0"/>
              <a:t>, </a:t>
            </a:r>
            <a:r>
              <a:rPr lang="hu-HU" sz="2400" dirty="0" err="1" smtClean="0"/>
              <a:t>freqency</a:t>
            </a:r>
            <a:r>
              <a:rPr lang="hu-HU" sz="2400" dirty="0" smtClean="0"/>
              <a:t>, </a:t>
            </a:r>
            <a:r>
              <a:rPr lang="hu-HU" sz="2400" dirty="0" err="1" smtClean="0"/>
              <a:t>anticipated</a:t>
            </a:r>
            <a:r>
              <a:rPr lang="hu-HU" sz="2400" dirty="0" smtClean="0"/>
              <a:t> </a:t>
            </a:r>
            <a:r>
              <a:rPr lang="hu-HU" sz="2400" dirty="0" err="1" smtClean="0"/>
              <a:t>differences</a:t>
            </a:r>
            <a:endParaRPr lang="hu-HU" sz="2400" dirty="0" smtClean="0"/>
          </a:p>
          <a:p>
            <a:pPr lvl="1">
              <a:lnSpc>
                <a:spcPct val="150000"/>
              </a:lnSpc>
            </a:pPr>
            <a:endParaRPr lang="hu-HU" sz="2400" dirty="0" smtClean="0"/>
          </a:p>
        </p:txBody>
      </p:sp>
    </p:spTree>
    <p:extLst>
      <p:ext uri="{BB962C8B-B14F-4D97-AF65-F5344CB8AC3E}">
        <p14:creationId xmlns:p14="http://schemas.microsoft.com/office/powerpoint/2010/main" val="3316131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Metrics</a:t>
            </a:r>
            <a:r>
              <a:rPr lang="hu-HU" sz="3600" dirty="0" smtClean="0">
                <a:solidFill>
                  <a:srgbClr val="15A9A6"/>
                </a:solidFill>
              </a:rPr>
              <a:t> </a:t>
            </a:r>
            <a:r>
              <a:rPr lang="hu-HU" sz="3600" dirty="0" err="1" smtClean="0">
                <a:solidFill>
                  <a:srgbClr val="15A9A6"/>
                </a:solidFill>
              </a:rPr>
              <a:t>for</a:t>
            </a:r>
            <a:r>
              <a:rPr lang="hu-HU" sz="3600" dirty="0" smtClean="0">
                <a:solidFill>
                  <a:srgbClr val="15A9A6"/>
                </a:solidFill>
              </a:rPr>
              <a:t> </a:t>
            </a:r>
            <a:r>
              <a:rPr lang="hu-HU" sz="3600" dirty="0" err="1" smtClean="0">
                <a:solidFill>
                  <a:srgbClr val="15A9A6"/>
                </a:solidFill>
              </a:rPr>
              <a:t>events</a:t>
            </a:r>
            <a:r>
              <a:rPr lang="hu-HU" sz="3600" dirty="0" smtClean="0">
                <a:solidFill>
                  <a:srgbClr val="15A9A6"/>
                </a:solidFill>
              </a:rPr>
              <a:t> </a:t>
            </a:r>
            <a:r>
              <a:rPr lang="hu-HU" sz="3600" dirty="0" err="1" smtClean="0">
                <a:solidFill>
                  <a:srgbClr val="15A9A6"/>
                </a:solidFill>
              </a:rPr>
              <a:t>as</a:t>
            </a:r>
            <a:r>
              <a:rPr lang="hu-HU" sz="3600" dirty="0" smtClean="0">
                <a:solidFill>
                  <a:srgbClr val="15A9A6"/>
                </a:solidFill>
              </a:rPr>
              <a:t>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2044582"/>
            <a:ext cx="10320951" cy="507831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Dichotomus</a:t>
            </a:r>
            <a:endParaRPr lang="hu-HU" sz="2400" dirty="0" smtClean="0"/>
          </a:p>
          <a:p>
            <a:pPr marL="800100" lvl="1" indent="-342900">
              <a:lnSpc>
                <a:spcPct val="150000"/>
              </a:lnSpc>
              <a:buFont typeface="Wingdings" panose="05000000000000000000" pitchFamily="2" charset="2"/>
              <a:buChar char="§"/>
            </a:pPr>
            <a:r>
              <a:rPr lang="hu-HU" sz="2400" dirty="0" err="1" smtClean="0"/>
              <a:t>Presence</a:t>
            </a:r>
            <a:r>
              <a:rPr lang="hu-HU" sz="2400" dirty="0" smtClean="0"/>
              <a:t>/</a:t>
            </a:r>
            <a:r>
              <a:rPr lang="hu-HU" sz="2400" dirty="0" err="1" smtClean="0"/>
              <a:t>absence</a:t>
            </a:r>
            <a:r>
              <a:rPr lang="hu-HU" sz="2400" dirty="0" smtClean="0"/>
              <a:t>, </a:t>
            </a:r>
            <a:r>
              <a:rPr lang="hu-HU" sz="2400" dirty="0" err="1" smtClean="0"/>
              <a:t>yes</a:t>
            </a:r>
            <a:r>
              <a:rPr lang="hu-HU" sz="2400" dirty="0" smtClean="0"/>
              <a:t>/no, </a:t>
            </a:r>
            <a:r>
              <a:rPr lang="hu-HU" sz="2400" dirty="0" err="1" smtClean="0"/>
              <a:t>normal</a:t>
            </a:r>
            <a:r>
              <a:rPr lang="hu-HU" sz="2400" dirty="0" smtClean="0"/>
              <a:t>/</a:t>
            </a:r>
            <a:r>
              <a:rPr lang="hu-HU" sz="2400" dirty="0" err="1" smtClean="0"/>
              <a:t>abnormal</a:t>
            </a:r>
            <a:endParaRPr lang="hu-HU" sz="2400" dirty="0" smtClean="0"/>
          </a:p>
          <a:p>
            <a:pPr marL="800100" lvl="1" indent="-342900">
              <a:lnSpc>
                <a:spcPct val="150000"/>
              </a:lnSpc>
              <a:buFont typeface="Wingdings" panose="05000000000000000000" pitchFamily="2" charset="2"/>
              <a:buChar char="§"/>
            </a:pPr>
            <a:r>
              <a:rPr lang="hu-HU" sz="2400" dirty="0" err="1" smtClean="0"/>
              <a:t>Clinical</a:t>
            </a:r>
            <a:r>
              <a:rPr lang="hu-HU" sz="2400" dirty="0" smtClean="0"/>
              <a:t> </a:t>
            </a:r>
            <a:r>
              <a:rPr lang="hu-HU" sz="2400" dirty="0" err="1" smtClean="0"/>
              <a:t>state</a:t>
            </a:r>
            <a:r>
              <a:rPr lang="hu-HU" sz="2400" dirty="0" smtClean="0"/>
              <a:t> </a:t>
            </a:r>
            <a:r>
              <a:rPr lang="hu-HU" sz="2400" dirty="0" err="1" smtClean="0"/>
              <a:t>or</a:t>
            </a:r>
            <a:r>
              <a:rPr lang="hu-HU" sz="2400" dirty="0" smtClean="0"/>
              <a:t> </a:t>
            </a:r>
            <a:r>
              <a:rPr lang="hu-HU" sz="2400" dirty="0" err="1" smtClean="0"/>
              <a:t>cut-off</a:t>
            </a:r>
            <a:r>
              <a:rPr lang="hu-HU" sz="2400" dirty="0" smtClean="0"/>
              <a:t> </a:t>
            </a:r>
            <a:r>
              <a:rPr lang="hu-HU" sz="2400" dirty="0" err="1" smtClean="0"/>
              <a:t>value</a:t>
            </a:r>
            <a:endParaRPr lang="hu-HU" sz="2400" dirty="0" smtClean="0"/>
          </a:p>
          <a:p>
            <a:pPr marL="800100" lvl="1" indent="-342900">
              <a:lnSpc>
                <a:spcPct val="150000"/>
              </a:lnSpc>
              <a:buFont typeface="Wingdings" panose="05000000000000000000" pitchFamily="2" charset="2"/>
              <a:buChar char="§"/>
            </a:pPr>
            <a:r>
              <a:rPr lang="hu-HU" sz="2400" dirty="0" err="1" smtClean="0"/>
              <a:t>Typically</a:t>
            </a:r>
            <a:r>
              <a:rPr lang="hu-HU" sz="2400" dirty="0" smtClean="0"/>
              <a:t> </a:t>
            </a:r>
            <a:r>
              <a:rPr lang="hu-HU" sz="2400" dirty="0" err="1" smtClean="0"/>
              <a:t>at</a:t>
            </a:r>
            <a:r>
              <a:rPr lang="hu-HU" sz="2400" dirty="0" smtClean="0"/>
              <a:t> a </a:t>
            </a:r>
            <a:r>
              <a:rPr lang="hu-HU" sz="2400" dirty="0" err="1" smtClean="0"/>
              <a:t>specified</a:t>
            </a:r>
            <a:r>
              <a:rPr lang="hu-HU" sz="2400" dirty="0" smtClean="0"/>
              <a:t> </a:t>
            </a:r>
            <a:r>
              <a:rPr lang="hu-HU" sz="2400" dirty="0" err="1" smtClean="0"/>
              <a:t>time</a:t>
            </a:r>
            <a:r>
              <a:rPr lang="hu-HU" sz="2400" dirty="0" smtClean="0"/>
              <a:t> </a:t>
            </a:r>
            <a:r>
              <a:rPr lang="hu-HU" sz="2400" dirty="0" err="1" smtClean="0"/>
              <a:t>point</a:t>
            </a:r>
            <a:endParaRPr lang="hu-HU" sz="2400" dirty="0" smtClean="0"/>
          </a:p>
          <a:p>
            <a:pPr marL="342900" indent="-342900">
              <a:lnSpc>
                <a:spcPct val="150000"/>
              </a:lnSpc>
              <a:buFont typeface="Wingdings" panose="05000000000000000000" pitchFamily="2" charset="2"/>
              <a:buChar char="§"/>
            </a:pPr>
            <a:r>
              <a:rPr lang="hu-HU" sz="2400" dirty="0" err="1" smtClean="0"/>
              <a:t>Time-to-event</a:t>
            </a:r>
            <a:r>
              <a:rPr lang="hu-HU" sz="2400" dirty="0" smtClean="0"/>
              <a:t> </a:t>
            </a:r>
          </a:p>
          <a:p>
            <a:pPr marL="800100" lvl="1" indent="-342900">
              <a:lnSpc>
                <a:spcPct val="150000"/>
              </a:lnSpc>
              <a:buFont typeface="Wingdings" panose="05000000000000000000" pitchFamily="2" charset="2"/>
              <a:buChar char="§"/>
            </a:pPr>
            <a:r>
              <a:rPr lang="hu-HU" sz="2400" dirty="0" smtClean="0"/>
              <a:t>Add </a:t>
            </a:r>
            <a:r>
              <a:rPr lang="hu-HU" sz="2400" dirty="0" err="1" smtClean="0"/>
              <a:t>dimension</a:t>
            </a:r>
            <a:r>
              <a:rPr lang="hu-HU" sz="2400" dirty="0" smtClean="0"/>
              <a:t> of </a:t>
            </a:r>
            <a:r>
              <a:rPr lang="hu-HU" sz="2400" dirty="0" err="1" smtClean="0"/>
              <a:t>time</a:t>
            </a:r>
            <a:r>
              <a:rPr lang="hu-HU" sz="2400" dirty="0" smtClean="0"/>
              <a:t> </a:t>
            </a:r>
            <a:r>
              <a:rPr lang="hu-HU" sz="2400" dirty="0" err="1" smtClean="0"/>
              <a:t>to</a:t>
            </a:r>
            <a:r>
              <a:rPr lang="hu-HU" sz="2400" dirty="0" smtClean="0"/>
              <a:t> </a:t>
            </a:r>
            <a:r>
              <a:rPr lang="hu-HU" sz="2400" dirty="0" err="1" smtClean="0"/>
              <a:t>dichotomous</a:t>
            </a:r>
            <a:r>
              <a:rPr lang="hu-HU" sz="2400" dirty="0" smtClean="0"/>
              <a:t> </a:t>
            </a:r>
            <a:r>
              <a:rPr lang="hu-HU" sz="2400" dirty="0" err="1" smtClean="0"/>
              <a:t>outcome</a:t>
            </a:r>
            <a:endParaRPr lang="hu-HU" sz="2400" dirty="0" smtClean="0"/>
          </a:p>
          <a:p>
            <a:pPr marL="800100" lvl="1" indent="-342900">
              <a:lnSpc>
                <a:spcPct val="150000"/>
              </a:lnSpc>
              <a:buFont typeface="Wingdings" panose="05000000000000000000" pitchFamily="2" charset="2"/>
              <a:buChar char="§"/>
            </a:pPr>
            <a:r>
              <a:rPr lang="hu-HU" sz="2400" dirty="0" err="1" smtClean="0"/>
              <a:t>Allow</a:t>
            </a:r>
            <a:r>
              <a:rPr lang="hu-HU" sz="2400" dirty="0" smtClean="0"/>
              <a:t> </a:t>
            </a:r>
            <a:r>
              <a:rPr lang="hu-HU" sz="2400" dirty="0" err="1" smtClean="0"/>
              <a:t>for</a:t>
            </a:r>
            <a:r>
              <a:rPr lang="hu-HU" sz="2400" dirty="0" smtClean="0"/>
              <a:t> </a:t>
            </a:r>
            <a:r>
              <a:rPr lang="hu-HU" sz="2400" dirty="0" err="1" smtClean="0"/>
              <a:t>censoring</a:t>
            </a:r>
            <a:endParaRPr lang="hu-HU" sz="2400" dirty="0" smtClean="0"/>
          </a:p>
          <a:p>
            <a:pPr marL="800100" lvl="1" indent="-342900">
              <a:lnSpc>
                <a:spcPct val="150000"/>
              </a:lnSpc>
              <a:buFont typeface="Wingdings" panose="05000000000000000000" pitchFamily="2" charset="2"/>
              <a:buChar char="§"/>
            </a:pPr>
            <a:r>
              <a:rPr lang="hu-HU" sz="2400" dirty="0" smtClean="0"/>
              <a:t>More </a:t>
            </a:r>
            <a:r>
              <a:rPr lang="hu-HU" sz="2400" dirty="0" err="1" smtClean="0"/>
              <a:t>powerful</a:t>
            </a:r>
            <a:r>
              <a:rPr lang="hu-HU" sz="2400" dirty="0" smtClean="0"/>
              <a:t> </a:t>
            </a:r>
            <a:r>
              <a:rPr lang="hu-HU" sz="2400" dirty="0" err="1" smtClean="0"/>
              <a:t>than</a:t>
            </a:r>
            <a:r>
              <a:rPr lang="hu-HU" sz="2400" dirty="0" smtClean="0"/>
              <a:t> </a:t>
            </a:r>
            <a:r>
              <a:rPr lang="hu-HU" sz="2400" dirty="0" err="1" smtClean="0"/>
              <a:t>dichotomous</a:t>
            </a:r>
            <a:endParaRPr lang="hu-HU" sz="2400" dirty="0" smtClean="0"/>
          </a:p>
          <a:p>
            <a:pPr lvl="1">
              <a:lnSpc>
                <a:spcPct val="150000"/>
              </a:lnSpc>
            </a:pPr>
            <a:endParaRPr lang="hu-HU" sz="2400" dirty="0" smtClean="0"/>
          </a:p>
        </p:txBody>
      </p:sp>
    </p:spTree>
    <p:extLst>
      <p:ext uri="{BB962C8B-B14F-4D97-AF65-F5344CB8AC3E}">
        <p14:creationId xmlns:p14="http://schemas.microsoft.com/office/powerpoint/2010/main" val="423653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Metrics</a:t>
            </a:r>
            <a:r>
              <a:rPr lang="hu-HU" sz="3600" dirty="0" smtClean="0">
                <a:solidFill>
                  <a:srgbClr val="15A9A6"/>
                </a:solidFill>
              </a:rPr>
              <a:t> </a:t>
            </a:r>
            <a:r>
              <a:rPr lang="hu-HU" sz="3600" dirty="0" err="1" smtClean="0">
                <a:solidFill>
                  <a:srgbClr val="15A9A6"/>
                </a:solidFill>
              </a:rPr>
              <a:t>for</a:t>
            </a:r>
            <a:r>
              <a:rPr lang="hu-HU" sz="3600" dirty="0" smtClean="0">
                <a:solidFill>
                  <a:srgbClr val="15A9A6"/>
                </a:solidFill>
              </a:rPr>
              <a:t> </a:t>
            </a:r>
            <a:r>
              <a:rPr lang="hu-HU" sz="3600" dirty="0" err="1" smtClean="0">
                <a:solidFill>
                  <a:srgbClr val="15A9A6"/>
                </a:solidFill>
              </a:rPr>
              <a:t>events</a:t>
            </a:r>
            <a:r>
              <a:rPr lang="hu-HU" sz="3600" dirty="0" smtClean="0">
                <a:solidFill>
                  <a:srgbClr val="15A9A6"/>
                </a:solidFill>
              </a:rPr>
              <a:t> </a:t>
            </a:r>
            <a:r>
              <a:rPr lang="hu-HU" sz="3600" dirty="0" err="1" smtClean="0">
                <a:solidFill>
                  <a:srgbClr val="15A9A6"/>
                </a:solidFill>
              </a:rPr>
              <a:t>as</a:t>
            </a:r>
            <a:r>
              <a:rPr lang="hu-HU" sz="3600" dirty="0" smtClean="0">
                <a:solidFill>
                  <a:srgbClr val="15A9A6"/>
                </a:solidFill>
              </a:rPr>
              <a:t>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2044582"/>
            <a:ext cx="10320951"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Rates</a:t>
            </a:r>
            <a:endParaRPr lang="hu-HU" sz="2400" dirty="0" smtClean="0"/>
          </a:p>
          <a:p>
            <a:pPr marL="800100" lvl="1" indent="-342900">
              <a:lnSpc>
                <a:spcPct val="150000"/>
              </a:lnSpc>
              <a:buFont typeface="Wingdings" panose="05000000000000000000" pitchFamily="2" charset="2"/>
              <a:buChar char="§"/>
            </a:pPr>
            <a:r>
              <a:rPr lang="hu-HU" sz="2400" dirty="0" smtClean="0"/>
              <a:t>1/0 </a:t>
            </a:r>
            <a:r>
              <a:rPr lang="hu-HU" sz="2400" dirty="0" err="1" smtClean="0"/>
              <a:t>but</a:t>
            </a:r>
            <a:r>
              <a:rPr lang="hu-HU" sz="2400" dirty="0" smtClean="0"/>
              <a:t> </a:t>
            </a:r>
            <a:r>
              <a:rPr lang="hu-HU" sz="2400" dirty="0" err="1" smtClean="0"/>
              <a:t>allows</a:t>
            </a:r>
            <a:r>
              <a:rPr lang="hu-HU" sz="2400" dirty="0" smtClean="0"/>
              <a:t> </a:t>
            </a:r>
            <a:r>
              <a:rPr lang="hu-HU" sz="2400" dirty="0" err="1" smtClean="0"/>
              <a:t>for</a:t>
            </a:r>
            <a:r>
              <a:rPr lang="hu-HU" sz="2400" dirty="0" smtClean="0"/>
              <a:t> „</a:t>
            </a:r>
            <a:r>
              <a:rPr lang="hu-HU" sz="2400" dirty="0" err="1" smtClean="0"/>
              <a:t>repeats</a:t>
            </a:r>
            <a:r>
              <a:rPr lang="hu-HU" sz="2400" dirty="0" smtClean="0"/>
              <a:t>”</a:t>
            </a:r>
          </a:p>
          <a:p>
            <a:pPr marL="800100" lvl="1" indent="-342900">
              <a:lnSpc>
                <a:spcPct val="150000"/>
              </a:lnSpc>
              <a:buFont typeface="Wingdings" panose="05000000000000000000" pitchFamily="2" charset="2"/>
              <a:buChar char="§"/>
            </a:pPr>
            <a:r>
              <a:rPr lang="hu-HU" sz="2400" dirty="0" err="1" smtClean="0"/>
              <a:t>Need</a:t>
            </a:r>
            <a:r>
              <a:rPr lang="hu-HU" sz="2400" dirty="0" smtClean="0"/>
              <a:t> </a:t>
            </a:r>
            <a:r>
              <a:rPr lang="hu-HU" sz="2400" dirty="0" err="1" smtClean="0"/>
              <a:t>follow-up</a:t>
            </a:r>
            <a:r>
              <a:rPr lang="hu-HU" sz="2400" dirty="0" smtClean="0"/>
              <a:t> </a:t>
            </a:r>
            <a:r>
              <a:rPr lang="hu-HU" sz="2400" dirty="0" err="1" smtClean="0"/>
              <a:t>time</a:t>
            </a:r>
            <a:endParaRPr lang="hu-HU" sz="2400" dirty="0" smtClean="0"/>
          </a:p>
          <a:p>
            <a:pPr marL="800100" lvl="1" indent="-342900">
              <a:lnSpc>
                <a:spcPct val="150000"/>
              </a:lnSpc>
              <a:buFont typeface="Wingdings" panose="05000000000000000000" pitchFamily="2" charset="2"/>
              <a:buChar char="§"/>
            </a:pPr>
            <a:r>
              <a:rPr lang="hu-HU" sz="2400" dirty="0" err="1" smtClean="0"/>
              <a:t>Analyze</a:t>
            </a:r>
            <a:r>
              <a:rPr lang="hu-HU" sz="2400" dirty="0" smtClean="0"/>
              <a:t> </a:t>
            </a:r>
            <a:r>
              <a:rPr lang="hu-HU" sz="2400" dirty="0" err="1" smtClean="0"/>
              <a:t>count</a:t>
            </a:r>
            <a:r>
              <a:rPr lang="hu-HU" sz="2400" dirty="0" smtClean="0"/>
              <a:t> </a:t>
            </a:r>
            <a:r>
              <a:rPr lang="hu-HU" sz="2400" dirty="0" err="1" smtClean="0"/>
              <a:t>or</a:t>
            </a:r>
            <a:r>
              <a:rPr lang="hu-HU" sz="2400" dirty="0" smtClean="0"/>
              <a:t> </a:t>
            </a:r>
            <a:r>
              <a:rPr lang="hu-HU" sz="2400" dirty="0" err="1" smtClean="0"/>
              <a:t>rate</a:t>
            </a:r>
            <a:endParaRPr lang="hu-HU" sz="2400" dirty="0" smtClean="0"/>
          </a:p>
          <a:p>
            <a:pPr marL="342900" indent="-342900">
              <a:lnSpc>
                <a:spcPct val="150000"/>
              </a:lnSpc>
              <a:buFont typeface="Wingdings" panose="05000000000000000000" pitchFamily="2" charset="2"/>
              <a:buChar char="§"/>
            </a:pPr>
            <a:r>
              <a:rPr lang="hu-HU" sz="2400" dirty="0" err="1" smtClean="0"/>
              <a:t>Composite</a:t>
            </a:r>
            <a:r>
              <a:rPr lang="hu-HU" sz="2400" dirty="0" smtClean="0"/>
              <a:t> </a:t>
            </a:r>
            <a:r>
              <a:rPr lang="hu-HU" sz="2400" dirty="0" err="1" smtClean="0"/>
              <a:t>measures</a:t>
            </a:r>
            <a:endParaRPr lang="hu-HU" sz="2400" dirty="0" smtClean="0"/>
          </a:p>
          <a:p>
            <a:pPr marL="800100" lvl="1" indent="-342900">
              <a:lnSpc>
                <a:spcPct val="150000"/>
              </a:lnSpc>
              <a:buFont typeface="Wingdings" panose="05000000000000000000" pitchFamily="2" charset="2"/>
              <a:buChar char="§"/>
            </a:pPr>
            <a:r>
              <a:rPr lang="hu-HU" sz="2400" dirty="0" err="1" smtClean="0"/>
              <a:t>Two</a:t>
            </a:r>
            <a:r>
              <a:rPr lang="hu-HU" sz="2400" dirty="0" smtClean="0"/>
              <a:t> </a:t>
            </a:r>
            <a:r>
              <a:rPr lang="hu-HU" sz="2400" dirty="0" err="1" smtClean="0"/>
              <a:t>or</a:t>
            </a:r>
            <a:r>
              <a:rPr lang="hu-HU" sz="2400" dirty="0" smtClean="0"/>
              <a:t> more </a:t>
            </a:r>
            <a:r>
              <a:rPr lang="hu-HU" sz="2400" dirty="0" err="1" smtClean="0"/>
              <a:t>events</a:t>
            </a:r>
            <a:r>
              <a:rPr lang="hu-HU" sz="2400" dirty="0" smtClean="0"/>
              <a:t> </a:t>
            </a:r>
            <a:r>
              <a:rPr lang="hu-HU" sz="2400" dirty="0" err="1" smtClean="0"/>
              <a:t>related</a:t>
            </a:r>
            <a:r>
              <a:rPr lang="hu-HU" sz="2400" dirty="0" smtClean="0"/>
              <a:t> </a:t>
            </a:r>
            <a:r>
              <a:rPr lang="hu-HU" sz="2400" dirty="0" err="1" smtClean="0"/>
              <a:t>to</a:t>
            </a:r>
            <a:r>
              <a:rPr lang="hu-HU" sz="2400" dirty="0" smtClean="0"/>
              <a:t> </a:t>
            </a:r>
            <a:r>
              <a:rPr lang="hu-HU" sz="2400" dirty="0" err="1" smtClean="0"/>
              <a:t>disease</a:t>
            </a:r>
            <a:r>
              <a:rPr lang="hu-HU" sz="2400" dirty="0" smtClean="0"/>
              <a:t> </a:t>
            </a:r>
            <a:r>
              <a:rPr lang="hu-HU" sz="2400" dirty="0" err="1" smtClean="0"/>
              <a:t>process</a:t>
            </a:r>
            <a:endParaRPr lang="hu-HU" sz="2400" dirty="0" smtClean="0"/>
          </a:p>
          <a:p>
            <a:pPr marL="800100" lvl="1" indent="-342900">
              <a:lnSpc>
                <a:spcPct val="150000"/>
              </a:lnSpc>
              <a:buFont typeface="Wingdings" panose="05000000000000000000" pitchFamily="2" charset="2"/>
              <a:buChar char="§"/>
            </a:pPr>
            <a:r>
              <a:rPr lang="hu-HU" sz="2400" dirty="0" err="1" smtClean="0"/>
              <a:t>Could</a:t>
            </a:r>
            <a:r>
              <a:rPr lang="hu-HU" sz="2400" dirty="0" smtClean="0"/>
              <a:t> be </a:t>
            </a:r>
            <a:r>
              <a:rPr lang="hu-HU" sz="2400" dirty="0" err="1" smtClean="0"/>
              <a:t>considered</a:t>
            </a:r>
            <a:r>
              <a:rPr lang="hu-HU" sz="2400" dirty="0" smtClean="0"/>
              <a:t> </a:t>
            </a:r>
            <a:r>
              <a:rPr lang="hu-HU" sz="2400" dirty="0" err="1" smtClean="0"/>
              <a:t>dichotomous</a:t>
            </a:r>
            <a:r>
              <a:rPr lang="hu-HU" sz="2400" dirty="0" smtClean="0"/>
              <a:t> </a:t>
            </a:r>
            <a:r>
              <a:rPr lang="hu-HU" sz="2400" dirty="0" err="1" smtClean="0"/>
              <a:t>or</a:t>
            </a:r>
            <a:r>
              <a:rPr lang="hu-HU" sz="2400" dirty="0" smtClean="0"/>
              <a:t> </a:t>
            </a:r>
            <a:r>
              <a:rPr lang="hu-HU" sz="2400" dirty="0" err="1" smtClean="0"/>
              <a:t>time-to-event</a:t>
            </a:r>
            <a:r>
              <a:rPr lang="hu-HU" sz="2400" dirty="0" smtClean="0"/>
              <a:t> </a:t>
            </a:r>
            <a:r>
              <a:rPr lang="hu-HU" sz="2400" dirty="0" err="1" smtClean="0"/>
              <a:t>or</a:t>
            </a:r>
            <a:r>
              <a:rPr lang="hu-HU" sz="2400" dirty="0" smtClean="0"/>
              <a:t> </a:t>
            </a:r>
            <a:r>
              <a:rPr lang="hu-HU" sz="2400" dirty="0" err="1" smtClean="0"/>
              <a:t>rate</a:t>
            </a:r>
            <a:endParaRPr lang="hu-HU" sz="2400" dirty="0" smtClean="0"/>
          </a:p>
        </p:txBody>
      </p:sp>
    </p:spTree>
    <p:extLst>
      <p:ext uri="{BB962C8B-B14F-4D97-AF65-F5344CB8AC3E}">
        <p14:creationId xmlns:p14="http://schemas.microsoft.com/office/powerpoint/2010/main" val="1807148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180363"/>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Metrics</a:t>
            </a:r>
            <a:r>
              <a:rPr lang="hu-HU" sz="3600" dirty="0" smtClean="0">
                <a:solidFill>
                  <a:srgbClr val="15A9A6"/>
                </a:solidFill>
              </a:rPr>
              <a:t> </a:t>
            </a:r>
            <a:r>
              <a:rPr lang="hu-HU" sz="3600" dirty="0" err="1" smtClean="0">
                <a:solidFill>
                  <a:srgbClr val="15A9A6"/>
                </a:solidFill>
              </a:rPr>
              <a:t>for</a:t>
            </a:r>
            <a:r>
              <a:rPr lang="hu-HU" sz="3600" dirty="0" smtClean="0">
                <a:solidFill>
                  <a:srgbClr val="15A9A6"/>
                </a:solidFill>
              </a:rPr>
              <a:t> </a:t>
            </a:r>
            <a:r>
              <a:rPr lang="hu-HU" sz="3600" dirty="0" err="1" smtClean="0">
                <a:solidFill>
                  <a:srgbClr val="15A9A6"/>
                </a:solidFill>
              </a:rPr>
              <a:t>events</a:t>
            </a:r>
            <a:r>
              <a:rPr lang="hu-HU" sz="3600" dirty="0" smtClean="0">
                <a:solidFill>
                  <a:srgbClr val="15A9A6"/>
                </a:solidFill>
              </a:rPr>
              <a:t> </a:t>
            </a:r>
            <a:r>
              <a:rPr lang="hu-HU" sz="3600" dirty="0" err="1" smtClean="0">
                <a:solidFill>
                  <a:srgbClr val="15A9A6"/>
                </a:solidFill>
              </a:rPr>
              <a:t>as</a:t>
            </a:r>
            <a:r>
              <a:rPr lang="hu-HU" sz="3600" dirty="0" smtClean="0">
                <a:solidFill>
                  <a:srgbClr val="15A9A6"/>
                </a:solidFill>
              </a:rPr>
              <a:t>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1884928"/>
            <a:ext cx="10320951" cy="4524315"/>
          </a:xfrm>
          <a:prstGeom prst="rect">
            <a:avLst/>
          </a:prstGeom>
          <a:noFill/>
        </p:spPr>
        <p:txBody>
          <a:bodyPr wrap="square" rtlCol="0">
            <a:spAutoFit/>
          </a:bodyPr>
          <a:lstStyle/>
          <a:p>
            <a:pPr>
              <a:lnSpc>
                <a:spcPct val="150000"/>
              </a:lnSpc>
            </a:pPr>
            <a:endParaRPr lang="hu-HU" sz="2400" dirty="0" smtClean="0"/>
          </a:p>
          <a:p>
            <a:pPr marL="342900" indent="-342900">
              <a:lnSpc>
                <a:spcPct val="150000"/>
              </a:lnSpc>
              <a:buFont typeface="Wingdings" panose="05000000000000000000" pitchFamily="2" charset="2"/>
              <a:buChar char="§"/>
            </a:pPr>
            <a:r>
              <a:rPr lang="hu-HU" sz="2400" dirty="0" err="1" smtClean="0"/>
              <a:t>Continuous</a:t>
            </a:r>
            <a:r>
              <a:rPr lang="hu-HU" sz="2400" dirty="0" smtClean="0"/>
              <a:t> </a:t>
            </a:r>
            <a:r>
              <a:rPr lang="hu-HU" sz="2400" dirty="0" err="1" smtClean="0"/>
              <a:t>variables</a:t>
            </a:r>
            <a:endParaRPr lang="hu-HU" sz="2400" dirty="0" smtClean="0"/>
          </a:p>
          <a:p>
            <a:pPr marL="800100" lvl="1" indent="-342900">
              <a:lnSpc>
                <a:spcPct val="150000"/>
              </a:lnSpc>
              <a:buFont typeface="Wingdings" panose="05000000000000000000" pitchFamily="2" charset="2"/>
              <a:buChar char="§"/>
            </a:pPr>
            <a:r>
              <a:rPr lang="hu-HU" sz="2400" dirty="0" err="1" smtClean="0"/>
              <a:t>Outcomes</a:t>
            </a:r>
            <a:r>
              <a:rPr lang="hu-HU" sz="2400" dirty="0" smtClean="0"/>
              <a:t> </a:t>
            </a:r>
            <a:r>
              <a:rPr lang="hu-HU" sz="2400" dirty="0" err="1" smtClean="0"/>
              <a:t>are</a:t>
            </a:r>
            <a:r>
              <a:rPr lang="hu-HU" sz="2400" dirty="0" smtClean="0"/>
              <a:t> </a:t>
            </a:r>
            <a:r>
              <a:rPr lang="hu-HU" sz="2400" dirty="0" err="1" smtClean="0"/>
              <a:t>value</a:t>
            </a:r>
            <a:r>
              <a:rPr lang="hu-HU" sz="2400" dirty="0" smtClean="0"/>
              <a:t> </a:t>
            </a:r>
            <a:r>
              <a:rPr lang="hu-HU" sz="2400" dirty="0" err="1" smtClean="0"/>
              <a:t>or</a:t>
            </a:r>
            <a:r>
              <a:rPr lang="hu-HU" sz="2400" dirty="0" smtClean="0"/>
              <a:t> </a:t>
            </a:r>
            <a:r>
              <a:rPr lang="hu-HU" sz="2400" dirty="0" err="1" smtClean="0"/>
              <a:t>change</a:t>
            </a:r>
            <a:r>
              <a:rPr lang="hu-HU" sz="2400" dirty="0" smtClean="0"/>
              <a:t> </a:t>
            </a:r>
            <a:r>
              <a:rPr lang="hu-HU" sz="2400" dirty="0" err="1" smtClean="0"/>
              <a:t>from</a:t>
            </a:r>
            <a:r>
              <a:rPr lang="hu-HU" sz="2400" dirty="0" smtClean="0"/>
              <a:t> </a:t>
            </a:r>
            <a:r>
              <a:rPr lang="hu-HU" sz="2400" dirty="0" err="1" smtClean="0"/>
              <a:t>baseline</a:t>
            </a:r>
            <a:endParaRPr lang="hu-HU" sz="2400" dirty="0" smtClean="0"/>
          </a:p>
          <a:p>
            <a:pPr marL="800100" lvl="1" indent="-342900">
              <a:lnSpc>
                <a:spcPct val="150000"/>
              </a:lnSpc>
              <a:buFont typeface="Wingdings" panose="05000000000000000000" pitchFamily="2" charset="2"/>
              <a:buChar char="§"/>
            </a:pPr>
            <a:r>
              <a:rPr lang="hu-HU" sz="2400" dirty="0" smtClean="0"/>
              <a:t>Standard </a:t>
            </a:r>
            <a:r>
              <a:rPr lang="hu-HU" sz="2400" dirty="0" err="1" smtClean="0"/>
              <a:t>units</a:t>
            </a:r>
            <a:r>
              <a:rPr lang="hu-HU" sz="2400" dirty="0" smtClean="0"/>
              <a:t>, </a:t>
            </a:r>
            <a:r>
              <a:rPr lang="hu-HU" sz="2400" dirty="0" err="1" smtClean="0"/>
              <a:t>e.g</a:t>
            </a:r>
            <a:r>
              <a:rPr lang="hu-HU" sz="2400" dirty="0" smtClean="0"/>
              <a:t>: </a:t>
            </a:r>
            <a:r>
              <a:rPr lang="hu-HU" sz="2400" dirty="0" err="1" smtClean="0"/>
              <a:t>lab</a:t>
            </a:r>
            <a:r>
              <a:rPr lang="hu-HU" sz="2400" dirty="0" smtClean="0"/>
              <a:t> </a:t>
            </a:r>
            <a:r>
              <a:rPr lang="hu-HU" sz="2400" dirty="0" err="1" smtClean="0"/>
              <a:t>values</a:t>
            </a:r>
            <a:endParaRPr lang="hu-HU" sz="2400" dirty="0" smtClean="0"/>
          </a:p>
          <a:p>
            <a:pPr marL="800100" lvl="1" indent="-342900">
              <a:lnSpc>
                <a:spcPct val="150000"/>
              </a:lnSpc>
              <a:buFont typeface="Wingdings" panose="05000000000000000000" pitchFamily="2" charset="2"/>
              <a:buChar char="§"/>
            </a:pPr>
            <a:r>
              <a:rPr lang="hu-HU" sz="2400" dirty="0" err="1" smtClean="0"/>
              <a:t>Need</a:t>
            </a:r>
            <a:r>
              <a:rPr lang="hu-HU" sz="2400" dirty="0" smtClean="0"/>
              <a:t> </a:t>
            </a:r>
            <a:r>
              <a:rPr lang="hu-HU" sz="2400" dirty="0" err="1" smtClean="0"/>
              <a:t>to</a:t>
            </a:r>
            <a:r>
              <a:rPr lang="hu-HU" sz="2400" dirty="0" smtClean="0"/>
              <a:t> </a:t>
            </a:r>
            <a:r>
              <a:rPr lang="hu-HU" sz="2400" dirty="0" err="1" smtClean="0"/>
              <a:t>define</a:t>
            </a:r>
            <a:r>
              <a:rPr lang="hu-HU" sz="2400" dirty="0" smtClean="0"/>
              <a:t> an </a:t>
            </a:r>
            <a:r>
              <a:rPr lang="hu-HU" sz="2400" dirty="0" err="1" smtClean="0"/>
              <a:t>important</a:t>
            </a:r>
            <a:r>
              <a:rPr lang="hu-HU" sz="2400" dirty="0" smtClean="0"/>
              <a:t> </a:t>
            </a:r>
            <a:r>
              <a:rPr lang="hu-HU" sz="2400" dirty="0" err="1" smtClean="0"/>
              <a:t>difference</a:t>
            </a:r>
            <a:endParaRPr lang="hu-HU" sz="2400" dirty="0" smtClean="0"/>
          </a:p>
          <a:p>
            <a:pPr marL="800100" lvl="1" indent="-342900">
              <a:lnSpc>
                <a:spcPct val="150000"/>
              </a:lnSpc>
              <a:buFont typeface="Wingdings" panose="05000000000000000000" pitchFamily="2" charset="2"/>
              <a:buChar char="§"/>
            </a:pPr>
            <a:r>
              <a:rPr lang="hu-HU" sz="2400" dirty="0" err="1" smtClean="0"/>
              <a:t>Repeated</a:t>
            </a:r>
            <a:r>
              <a:rPr lang="hu-HU" sz="2400" dirty="0" smtClean="0"/>
              <a:t> </a:t>
            </a:r>
            <a:r>
              <a:rPr lang="hu-HU" sz="2400" dirty="0" err="1" smtClean="0"/>
              <a:t>measures</a:t>
            </a:r>
            <a:r>
              <a:rPr lang="hu-HU" sz="2400" dirty="0" smtClean="0"/>
              <a:t> </a:t>
            </a:r>
            <a:r>
              <a:rPr lang="hu-HU" sz="2400" dirty="0" err="1" smtClean="0"/>
              <a:t>possible</a:t>
            </a:r>
            <a:endParaRPr lang="hu-HU" sz="2400" dirty="0" smtClean="0"/>
          </a:p>
          <a:p>
            <a:pPr marL="800100" lvl="1" indent="-342900">
              <a:lnSpc>
                <a:spcPct val="150000"/>
              </a:lnSpc>
              <a:buFont typeface="Wingdings" panose="05000000000000000000" pitchFamily="2" charset="2"/>
              <a:buChar char="§"/>
            </a:pPr>
            <a:r>
              <a:rPr lang="hu-HU" sz="2400" dirty="0" err="1" smtClean="0"/>
              <a:t>Typically</a:t>
            </a:r>
            <a:r>
              <a:rPr lang="hu-HU" sz="2400" dirty="0" smtClean="0"/>
              <a:t> more </a:t>
            </a:r>
            <a:r>
              <a:rPr lang="hu-HU" sz="2400" dirty="0" err="1" smtClean="0"/>
              <a:t>powerful</a:t>
            </a:r>
            <a:r>
              <a:rPr lang="hu-HU" sz="2400" dirty="0" smtClean="0"/>
              <a:t> </a:t>
            </a:r>
            <a:r>
              <a:rPr lang="hu-HU" sz="2400" dirty="0" err="1" smtClean="0"/>
              <a:t>than</a:t>
            </a:r>
            <a:r>
              <a:rPr lang="hu-HU" sz="2400" dirty="0" smtClean="0"/>
              <a:t> </a:t>
            </a:r>
            <a:r>
              <a:rPr lang="hu-HU" sz="2400" dirty="0" err="1" smtClean="0"/>
              <a:t>discrete</a:t>
            </a:r>
            <a:r>
              <a:rPr lang="hu-HU" sz="2400" dirty="0" smtClean="0"/>
              <a:t> </a:t>
            </a:r>
            <a:r>
              <a:rPr lang="hu-HU" sz="2400" dirty="0" err="1" smtClean="0"/>
              <a:t>outcomes</a:t>
            </a:r>
            <a:endParaRPr lang="hu-HU" sz="2400" dirty="0" smtClean="0"/>
          </a:p>
          <a:p>
            <a:pPr marL="800100" lvl="1" indent="-342900">
              <a:lnSpc>
                <a:spcPct val="150000"/>
              </a:lnSpc>
              <a:buFont typeface="Wingdings" panose="05000000000000000000" pitchFamily="2" charset="2"/>
              <a:buChar char="§"/>
            </a:pPr>
            <a:r>
              <a:rPr lang="hu-HU" sz="2400" dirty="0" err="1" smtClean="0"/>
              <a:t>Distributional</a:t>
            </a:r>
            <a:r>
              <a:rPr lang="hu-HU" sz="2400" dirty="0" smtClean="0"/>
              <a:t> </a:t>
            </a:r>
            <a:r>
              <a:rPr lang="hu-HU" sz="2400" dirty="0" err="1" smtClean="0"/>
              <a:t>assumptions</a:t>
            </a:r>
            <a:r>
              <a:rPr lang="hu-HU" sz="2400" dirty="0" smtClean="0"/>
              <a:t> more </a:t>
            </a:r>
            <a:r>
              <a:rPr lang="hu-HU" sz="2400" dirty="0" err="1" smtClean="0"/>
              <a:t>important</a:t>
            </a:r>
            <a:endParaRPr lang="hu-HU" sz="2400" dirty="0" smtClean="0"/>
          </a:p>
        </p:txBody>
      </p:sp>
    </p:spTree>
    <p:extLst>
      <p:ext uri="{BB962C8B-B14F-4D97-AF65-F5344CB8AC3E}">
        <p14:creationId xmlns:p14="http://schemas.microsoft.com/office/powerpoint/2010/main" val="3846872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180363"/>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Metrics</a:t>
            </a:r>
            <a:r>
              <a:rPr lang="hu-HU" sz="3600" dirty="0" smtClean="0">
                <a:solidFill>
                  <a:srgbClr val="15A9A6"/>
                </a:solidFill>
              </a:rPr>
              <a:t> </a:t>
            </a:r>
            <a:r>
              <a:rPr lang="hu-HU" sz="3600" dirty="0" err="1" smtClean="0">
                <a:solidFill>
                  <a:srgbClr val="15A9A6"/>
                </a:solidFill>
              </a:rPr>
              <a:t>for</a:t>
            </a:r>
            <a:r>
              <a:rPr lang="hu-HU" sz="3600" dirty="0" smtClean="0">
                <a:solidFill>
                  <a:srgbClr val="15A9A6"/>
                </a:solidFill>
              </a:rPr>
              <a:t> </a:t>
            </a:r>
            <a:r>
              <a:rPr lang="hu-HU" sz="3600" dirty="0" err="1" smtClean="0">
                <a:solidFill>
                  <a:srgbClr val="15A9A6"/>
                </a:solidFill>
              </a:rPr>
              <a:t>events</a:t>
            </a:r>
            <a:r>
              <a:rPr lang="hu-HU" sz="3600" dirty="0" smtClean="0">
                <a:solidFill>
                  <a:srgbClr val="15A9A6"/>
                </a:solidFill>
              </a:rPr>
              <a:t> </a:t>
            </a:r>
            <a:r>
              <a:rPr lang="hu-HU" sz="3600" dirty="0" err="1" smtClean="0">
                <a:solidFill>
                  <a:srgbClr val="15A9A6"/>
                </a:solidFill>
              </a:rPr>
              <a:t>as</a:t>
            </a:r>
            <a:r>
              <a:rPr lang="hu-HU" sz="3600" dirty="0" smtClean="0">
                <a:solidFill>
                  <a:srgbClr val="15A9A6"/>
                </a:solidFill>
              </a:rPr>
              <a:t> </a:t>
            </a:r>
            <a:r>
              <a:rPr lang="hu-HU" sz="3600" dirty="0" err="1" smtClean="0">
                <a:solidFill>
                  <a:srgbClr val="15A9A6"/>
                </a:solidFill>
              </a:rPr>
              <a:t>outcomes</a:t>
            </a:r>
            <a:endParaRPr lang="hu-HU" sz="3600" dirty="0">
              <a:solidFill>
                <a:srgbClr val="15A9A6"/>
              </a:solidFill>
            </a:endParaRPr>
          </a:p>
        </p:txBody>
      </p:sp>
      <p:sp>
        <p:nvSpPr>
          <p:cNvPr id="4" name="Szövegdoboz 3"/>
          <p:cNvSpPr txBox="1"/>
          <p:nvPr/>
        </p:nvSpPr>
        <p:spPr>
          <a:xfrm>
            <a:off x="852248" y="2001037"/>
            <a:ext cx="10320951" cy="2308324"/>
          </a:xfrm>
          <a:prstGeom prst="rect">
            <a:avLst/>
          </a:prstGeom>
          <a:noFill/>
        </p:spPr>
        <p:txBody>
          <a:bodyPr wrap="square" rtlCol="0">
            <a:spAutoFit/>
          </a:bodyPr>
          <a:lstStyle/>
          <a:p>
            <a:pPr marL="800100" lvl="1" indent="-342900">
              <a:lnSpc>
                <a:spcPct val="150000"/>
              </a:lnSpc>
              <a:buFont typeface="Wingdings" panose="05000000000000000000" pitchFamily="2" charset="2"/>
              <a:buChar char="§"/>
            </a:pPr>
            <a:r>
              <a:rPr lang="hu-HU" sz="2400" dirty="0" err="1" smtClean="0"/>
              <a:t>Ordinal</a:t>
            </a:r>
            <a:r>
              <a:rPr lang="hu-HU" sz="2400" dirty="0" smtClean="0"/>
              <a:t> </a:t>
            </a:r>
            <a:r>
              <a:rPr lang="hu-HU" sz="2400" dirty="0" err="1" smtClean="0"/>
              <a:t>scale</a:t>
            </a:r>
            <a:endParaRPr lang="hu-HU" sz="2400" dirty="0" smtClean="0"/>
          </a:p>
          <a:p>
            <a:pPr marL="1257300" lvl="2" indent="-342900">
              <a:lnSpc>
                <a:spcPct val="150000"/>
              </a:lnSpc>
              <a:buFont typeface="Wingdings" panose="05000000000000000000" pitchFamily="2" charset="2"/>
              <a:buChar char="§"/>
            </a:pPr>
            <a:r>
              <a:rPr lang="hu-HU" sz="2400" dirty="0" err="1" smtClean="0"/>
              <a:t>Ranked</a:t>
            </a:r>
            <a:r>
              <a:rPr lang="hu-HU" sz="2400" dirty="0" smtClean="0"/>
              <a:t> </a:t>
            </a:r>
            <a:r>
              <a:rPr lang="hu-HU" sz="2400" dirty="0" err="1" smtClean="0"/>
              <a:t>categories</a:t>
            </a:r>
            <a:r>
              <a:rPr lang="hu-HU" sz="2400" dirty="0" smtClean="0"/>
              <a:t>, </a:t>
            </a:r>
            <a:r>
              <a:rPr lang="hu-HU" sz="2400" dirty="0" err="1" smtClean="0"/>
              <a:t>eg</a:t>
            </a:r>
            <a:r>
              <a:rPr lang="hu-HU" sz="2400" dirty="0" smtClean="0"/>
              <a:t>. 1-5, A-D</a:t>
            </a:r>
          </a:p>
          <a:p>
            <a:pPr marL="1257300" lvl="2" indent="-342900">
              <a:lnSpc>
                <a:spcPct val="150000"/>
              </a:lnSpc>
              <a:buFont typeface="Wingdings" panose="05000000000000000000" pitchFamily="2" charset="2"/>
              <a:buChar char="§"/>
            </a:pPr>
            <a:r>
              <a:rPr lang="hu-HU" sz="2400" dirty="0" err="1" smtClean="0"/>
              <a:t>Difference</a:t>
            </a:r>
            <a:r>
              <a:rPr lang="hu-HU" sz="2400" dirty="0" smtClean="0"/>
              <a:t> </a:t>
            </a:r>
            <a:r>
              <a:rPr lang="hu-HU" sz="2400" dirty="0" err="1" smtClean="0"/>
              <a:t>between</a:t>
            </a:r>
            <a:r>
              <a:rPr lang="hu-HU" sz="2400" dirty="0" smtClean="0"/>
              <a:t> </a:t>
            </a:r>
            <a:r>
              <a:rPr lang="hu-HU" sz="2400" dirty="0" err="1" smtClean="0"/>
              <a:t>categories</a:t>
            </a:r>
            <a:r>
              <a:rPr lang="hu-HU" sz="2400" dirty="0" smtClean="0"/>
              <a:t> is </a:t>
            </a:r>
            <a:r>
              <a:rPr lang="hu-HU" sz="2400" dirty="0" err="1" smtClean="0"/>
              <a:t>usually</a:t>
            </a:r>
            <a:r>
              <a:rPr lang="hu-HU" sz="2400" dirty="0" smtClean="0"/>
              <a:t> </a:t>
            </a:r>
            <a:r>
              <a:rPr lang="hu-HU" sz="2400" dirty="0" err="1" smtClean="0"/>
              <a:t>qualitative</a:t>
            </a:r>
            <a:endParaRPr lang="hu-HU" sz="2400" dirty="0" smtClean="0"/>
          </a:p>
          <a:p>
            <a:pPr marL="1257300" lvl="2" indent="-342900">
              <a:lnSpc>
                <a:spcPct val="150000"/>
              </a:lnSpc>
              <a:buFont typeface="Wingdings" panose="05000000000000000000" pitchFamily="2" charset="2"/>
              <a:buChar char="§"/>
            </a:pPr>
            <a:r>
              <a:rPr lang="hu-HU" sz="2400" dirty="0" err="1" smtClean="0"/>
              <a:t>Adverse</a:t>
            </a:r>
            <a:r>
              <a:rPr lang="hu-HU" sz="2400" dirty="0" smtClean="0"/>
              <a:t> </a:t>
            </a:r>
            <a:r>
              <a:rPr lang="hu-HU" sz="2400" dirty="0" err="1" smtClean="0"/>
              <a:t>event</a:t>
            </a:r>
            <a:r>
              <a:rPr lang="hu-HU" sz="2400" dirty="0" smtClean="0"/>
              <a:t> </a:t>
            </a:r>
            <a:r>
              <a:rPr lang="hu-HU" sz="2400" dirty="0" err="1" smtClean="0"/>
              <a:t>severity</a:t>
            </a:r>
            <a:endParaRPr lang="hu-HU" sz="2400" dirty="0" smtClean="0"/>
          </a:p>
        </p:txBody>
      </p:sp>
    </p:spTree>
    <p:extLst>
      <p:ext uri="{BB962C8B-B14F-4D97-AF65-F5344CB8AC3E}">
        <p14:creationId xmlns:p14="http://schemas.microsoft.com/office/powerpoint/2010/main" val="3888200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Objective-subjective</a:t>
            </a:r>
            <a:endParaRPr lang="hu-HU" sz="3600" dirty="0">
              <a:solidFill>
                <a:srgbClr val="15A9A6"/>
              </a:solidFill>
            </a:endParaRPr>
          </a:p>
        </p:txBody>
      </p:sp>
      <p:sp>
        <p:nvSpPr>
          <p:cNvPr id="4" name="Szövegdoboz 3"/>
          <p:cNvSpPr txBox="1"/>
          <p:nvPr/>
        </p:nvSpPr>
        <p:spPr>
          <a:xfrm>
            <a:off x="852248" y="2044582"/>
            <a:ext cx="10320951"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Objective-clinical</a:t>
            </a:r>
            <a:r>
              <a:rPr lang="hu-HU" sz="2400" dirty="0" smtClean="0"/>
              <a:t> </a:t>
            </a:r>
            <a:r>
              <a:rPr lang="hu-HU" sz="2400" dirty="0" err="1" smtClean="0"/>
              <a:t>events</a:t>
            </a:r>
            <a:r>
              <a:rPr lang="hu-HU" sz="2400" dirty="0" smtClean="0"/>
              <a:t> </a:t>
            </a:r>
            <a:r>
              <a:rPr lang="hu-HU" sz="2400" dirty="0" err="1" smtClean="0"/>
              <a:t>or</a:t>
            </a:r>
            <a:r>
              <a:rPr lang="hu-HU" sz="2400" dirty="0" smtClean="0"/>
              <a:t> </a:t>
            </a:r>
            <a:r>
              <a:rPr lang="hu-HU" sz="2400" dirty="0" err="1" smtClean="0"/>
              <a:t>measurements</a:t>
            </a:r>
            <a:r>
              <a:rPr lang="hu-HU" sz="2400" dirty="0" smtClean="0"/>
              <a:t> </a:t>
            </a:r>
            <a:r>
              <a:rPr lang="hu-HU" sz="2400" dirty="0" err="1" smtClean="0"/>
              <a:t>that</a:t>
            </a:r>
            <a:r>
              <a:rPr lang="hu-HU" sz="2400" dirty="0" smtClean="0"/>
              <a:t> </a:t>
            </a:r>
            <a:r>
              <a:rPr lang="hu-HU" sz="2400" dirty="0" err="1" smtClean="0"/>
              <a:t>are</a:t>
            </a:r>
            <a:r>
              <a:rPr lang="hu-HU" sz="2400" dirty="0" smtClean="0"/>
              <a:t> </a:t>
            </a:r>
            <a:r>
              <a:rPr lang="hu-HU" sz="2400" dirty="0" err="1" smtClean="0"/>
              <a:t>definitive</a:t>
            </a:r>
            <a:r>
              <a:rPr lang="hu-HU" sz="2400" dirty="0" smtClean="0"/>
              <a:t>, </a:t>
            </a:r>
            <a:r>
              <a:rPr lang="hu-HU" sz="2400" dirty="0" err="1" smtClean="0"/>
              <a:t>require</a:t>
            </a:r>
            <a:r>
              <a:rPr lang="hu-HU" sz="2400" dirty="0" smtClean="0"/>
              <a:t> </a:t>
            </a:r>
            <a:r>
              <a:rPr lang="hu-HU" sz="2400" dirty="0" err="1" smtClean="0"/>
              <a:t>little</a:t>
            </a:r>
            <a:r>
              <a:rPr lang="hu-HU" sz="2400" dirty="0" smtClean="0"/>
              <a:t> </a:t>
            </a:r>
            <a:r>
              <a:rPr lang="hu-HU" sz="2400" dirty="0" err="1" smtClean="0"/>
              <a:t>or</a:t>
            </a:r>
            <a:r>
              <a:rPr lang="hu-HU" sz="2400" dirty="0" smtClean="0"/>
              <a:t> no </a:t>
            </a:r>
            <a:r>
              <a:rPr lang="hu-HU" sz="2400" dirty="0" err="1" smtClean="0"/>
              <a:t>subjective</a:t>
            </a:r>
            <a:r>
              <a:rPr lang="hu-HU" sz="2400" dirty="0" smtClean="0"/>
              <a:t> </a:t>
            </a:r>
            <a:r>
              <a:rPr lang="hu-HU" sz="2400" dirty="0" err="1" smtClean="0"/>
              <a:t>judgements</a:t>
            </a:r>
            <a:endParaRPr lang="hu-HU" sz="2400" dirty="0" smtClean="0"/>
          </a:p>
          <a:p>
            <a:pPr marL="800100" lvl="1" indent="-342900">
              <a:lnSpc>
                <a:spcPct val="150000"/>
              </a:lnSpc>
              <a:buFont typeface="Wingdings" panose="05000000000000000000" pitchFamily="2" charset="2"/>
              <a:buChar char="§"/>
            </a:pPr>
            <a:r>
              <a:rPr lang="hu-HU" sz="2400" dirty="0" err="1" smtClean="0"/>
              <a:t>Rigorous</a:t>
            </a:r>
            <a:r>
              <a:rPr lang="hu-HU" sz="2400" dirty="0" smtClean="0"/>
              <a:t> </a:t>
            </a:r>
            <a:r>
              <a:rPr lang="hu-HU" sz="2400" dirty="0" err="1" smtClean="0"/>
              <a:t>defintions</a:t>
            </a:r>
            <a:r>
              <a:rPr lang="hu-HU" sz="2400" dirty="0" smtClean="0"/>
              <a:t> </a:t>
            </a:r>
            <a:r>
              <a:rPr lang="hu-HU" sz="2400" dirty="0" err="1" smtClean="0"/>
              <a:t>to</a:t>
            </a:r>
            <a:r>
              <a:rPr lang="hu-HU" sz="2400" dirty="0" smtClean="0"/>
              <a:t> limit </a:t>
            </a:r>
            <a:r>
              <a:rPr lang="hu-HU" sz="2400" dirty="0" err="1" smtClean="0"/>
              <a:t>interpretion</a:t>
            </a:r>
            <a:endParaRPr lang="hu-HU" sz="2400" dirty="0" smtClean="0"/>
          </a:p>
          <a:p>
            <a:pPr marL="800100" lvl="1" indent="-342900">
              <a:lnSpc>
                <a:spcPct val="150000"/>
              </a:lnSpc>
              <a:buFont typeface="Wingdings" panose="05000000000000000000" pitchFamily="2" charset="2"/>
              <a:buChar char="§"/>
            </a:pPr>
            <a:r>
              <a:rPr lang="hu-HU" sz="2400" dirty="0" smtClean="0"/>
              <a:t>May </a:t>
            </a:r>
            <a:r>
              <a:rPr lang="hu-HU" sz="2400" dirty="0" err="1" smtClean="0"/>
              <a:t>include</a:t>
            </a:r>
            <a:r>
              <a:rPr lang="hu-HU" sz="2400" dirty="0" smtClean="0"/>
              <a:t> test </a:t>
            </a:r>
            <a:r>
              <a:rPr lang="hu-HU" sz="2400" dirty="0" err="1" smtClean="0"/>
              <a:t>results</a:t>
            </a:r>
            <a:r>
              <a:rPr lang="hu-HU" sz="2400" dirty="0" smtClean="0"/>
              <a:t> </a:t>
            </a:r>
            <a:r>
              <a:rPr lang="hu-HU" sz="2400" dirty="0" err="1" smtClean="0"/>
              <a:t>for</a:t>
            </a:r>
            <a:r>
              <a:rPr lang="hu-HU" sz="2400" dirty="0" smtClean="0"/>
              <a:t> </a:t>
            </a:r>
            <a:r>
              <a:rPr lang="hu-HU" sz="2400" dirty="0" err="1" smtClean="0"/>
              <a:t>confirmation</a:t>
            </a:r>
            <a:endParaRPr lang="hu-HU" sz="2400" dirty="0" smtClean="0"/>
          </a:p>
          <a:p>
            <a:pPr marL="342900" indent="-342900">
              <a:lnSpc>
                <a:spcPct val="150000"/>
              </a:lnSpc>
              <a:buFont typeface="Wingdings" panose="05000000000000000000" pitchFamily="2" charset="2"/>
              <a:buChar char="§"/>
            </a:pPr>
            <a:r>
              <a:rPr lang="hu-HU" sz="2400" dirty="0" err="1" smtClean="0"/>
              <a:t>Subjective-assessments</a:t>
            </a:r>
            <a:r>
              <a:rPr lang="hu-HU" sz="2400" dirty="0" smtClean="0"/>
              <a:t> </a:t>
            </a:r>
            <a:r>
              <a:rPr lang="hu-HU" sz="2400" dirty="0" err="1" smtClean="0"/>
              <a:t>that</a:t>
            </a:r>
            <a:r>
              <a:rPr lang="hu-HU" sz="2400" dirty="0" smtClean="0"/>
              <a:t> </a:t>
            </a:r>
            <a:r>
              <a:rPr lang="hu-HU" sz="2400" dirty="0" err="1" smtClean="0"/>
              <a:t>rely</a:t>
            </a:r>
            <a:r>
              <a:rPr lang="hu-HU" sz="2400" dirty="0" smtClean="0"/>
              <a:t> </a:t>
            </a:r>
            <a:r>
              <a:rPr lang="hu-HU" sz="2400" dirty="0" err="1" smtClean="0"/>
              <a:t>on</a:t>
            </a:r>
            <a:r>
              <a:rPr lang="hu-HU" sz="2400" dirty="0" smtClean="0"/>
              <a:t> </a:t>
            </a:r>
            <a:r>
              <a:rPr lang="hu-HU" sz="2400" dirty="0" err="1" smtClean="0"/>
              <a:t>judgement</a:t>
            </a:r>
            <a:endParaRPr lang="hu-HU" sz="2400" dirty="0" smtClean="0"/>
          </a:p>
          <a:p>
            <a:pPr marL="800100" lvl="1" indent="-342900">
              <a:lnSpc>
                <a:spcPct val="150000"/>
              </a:lnSpc>
              <a:buFont typeface="Wingdings" panose="05000000000000000000" pitchFamily="2" charset="2"/>
              <a:buChar char="§"/>
            </a:pPr>
            <a:r>
              <a:rPr lang="hu-HU" sz="2400" dirty="0" err="1" smtClean="0"/>
              <a:t>Patient’s</a:t>
            </a:r>
            <a:r>
              <a:rPr lang="hu-HU" sz="2400" dirty="0" smtClean="0"/>
              <a:t> </a:t>
            </a:r>
            <a:r>
              <a:rPr lang="hu-HU" sz="2400" dirty="0" err="1" smtClean="0"/>
              <a:t>reported</a:t>
            </a:r>
            <a:r>
              <a:rPr lang="hu-HU" sz="2400" dirty="0" smtClean="0"/>
              <a:t> </a:t>
            </a:r>
            <a:r>
              <a:rPr lang="hu-HU" sz="2400" dirty="0" err="1" smtClean="0"/>
              <a:t>outcomes</a:t>
            </a:r>
            <a:endParaRPr lang="hu-HU" sz="2400" dirty="0" smtClean="0"/>
          </a:p>
          <a:p>
            <a:pPr marL="800100" lvl="1" indent="-342900">
              <a:lnSpc>
                <a:spcPct val="150000"/>
              </a:lnSpc>
              <a:buFont typeface="Wingdings" panose="05000000000000000000" pitchFamily="2" charset="2"/>
              <a:buChar char="§"/>
            </a:pPr>
            <a:r>
              <a:rPr lang="hu-HU" sz="2400" dirty="0" err="1" smtClean="0"/>
              <a:t>Observer</a:t>
            </a:r>
            <a:r>
              <a:rPr lang="hu-HU" sz="2400" dirty="0" smtClean="0"/>
              <a:t> </a:t>
            </a:r>
            <a:r>
              <a:rPr lang="hu-HU" sz="2400" dirty="0" err="1" smtClean="0"/>
              <a:t>reported</a:t>
            </a:r>
            <a:r>
              <a:rPr lang="hu-HU" sz="2400" dirty="0" smtClean="0"/>
              <a:t> </a:t>
            </a:r>
            <a:r>
              <a:rPr lang="hu-HU" sz="2400" dirty="0" err="1" smtClean="0"/>
              <a:t>outcomes</a:t>
            </a:r>
            <a:endParaRPr lang="hu-HU" sz="2400" dirty="0" smtClean="0"/>
          </a:p>
        </p:txBody>
      </p:sp>
    </p:spTree>
    <p:extLst>
      <p:ext uri="{BB962C8B-B14F-4D97-AF65-F5344CB8AC3E}">
        <p14:creationId xmlns:p14="http://schemas.microsoft.com/office/powerpoint/2010/main" val="219963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97764" y="2550415"/>
            <a:ext cx="10074443" cy="4229100"/>
          </a:xfrm>
        </p:spPr>
        <p:txBody>
          <a:bodyPr/>
          <a:lstStyle/>
          <a:p>
            <a:r>
              <a:rPr lang="hu-HU" dirty="0" err="1" smtClean="0"/>
              <a:t>Only</a:t>
            </a:r>
            <a:r>
              <a:rPr lang="hu-HU" dirty="0" smtClean="0"/>
              <a:t> </a:t>
            </a:r>
            <a:r>
              <a:rPr lang="hu-HU" dirty="0" err="1" smtClean="0"/>
              <a:t>study</a:t>
            </a:r>
            <a:r>
              <a:rPr lang="hu-HU" dirty="0" smtClean="0"/>
              <a:t> design, </a:t>
            </a:r>
            <a:r>
              <a:rPr lang="hu-HU" dirty="0" err="1" smtClean="0"/>
              <a:t>in</a:t>
            </a:r>
            <a:r>
              <a:rPr lang="hu-HU" dirty="0" smtClean="0"/>
              <a:t> </a:t>
            </a:r>
            <a:r>
              <a:rPr lang="hu-HU" dirty="0" err="1" smtClean="0"/>
              <a:t>which</a:t>
            </a:r>
            <a:r>
              <a:rPr lang="hu-HU" dirty="0" smtClean="0"/>
              <a:t> </a:t>
            </a:r>
            <a:r>
              <a:rPr lang="hu-HU" dirty="0" err="1" smtClean="0"/>
              <a:t>causality</a:t>
            </a:r>
            <a:r>
              <a:rPr lang="hu-HU" dirty="0" smtClean="0"/>
              <a:t> </a:t>
            </a:r>
            <a:r>
              <a:rPr lang="hu-HU" dirty="0" err="1" smtClean="0"/>
              <a:t>can</a:t>
            </a:r>
            <a:r>
              <a:rPr lang="hu-HU" dirty="0" smtClean="0"/>
              <a:t> be </a:t>
            </a:r>
            <a:r>
              <a:rPr lang="hu-HU" dirty="0" err="1" smtClean="0"/>
              <a:t>proved</a:t>
            </a:r>
            <a:r>
              <a:rPr lang="hu-HU" dirty="0" smtClean="0"/>
              <a:t> (</a:t>
            </a:r>
            <a:r>
              <a:rPr lang="hu-HU" dirty="0" err="1"/>
              <a:t>act</a:t>
            </a:r>
            <a:r>
              <a:rPr lang="hu-HU" dirty="0"/>
              <a:t> of </a:t>
            </a:r>
            <a:r>
              <a:rPr lang="hu-HU" dirty="0" err="1"/>
              <a:t>randomization</a:t>
            </a:r>
            <a:r>
              <a:rPr lang="hu-HU" dirty="0"/>
              <a:t> </a:t>
            </a:r>
            <a:r>
              <a:rPr lang="hu-HU" dirty="0" err="1"/>
              <a:t>balances</a:t>
            </a:r>
            <a:r>
              <a:rPr lang="hu-HU" dirty="0"/>
              <a:t> </a:t>
            </a:r>
            <a:r>
              <a:rPr lang="hu-HU" dirty="0" err="1"/>
              <a:t>participant</a:t>
            </a:r>
            <a:r>
              <a:rPr lang="hu-HU" dirty="0"/>
              <a:t> </a:t>
            </a:r>
            <a:r>
              <a:rPr lang="hu-HU" dirty="0" err="1" smtClean="0"/>
              <a:t>characteristics</a:t>
            </a:r>
            <a:r>
              <a:rPr lang="hu-HU" dirty="0" smtClean="0"/>
              <a:t> </a:t>
            </a:r>
            <a:r>
              <a:rPr lang="hu-HU" dirty="0" err="1" smtClean="0"/>
              <a:t>between</a:t>
            </a:r>
            <a:r>
              <a:rPr lang="hu-HU" dirty="0" smtClean="0"/>
              <a:t> </a:t>
            </a:r>
            <a:r>
              <a:rPr lang="hu-HU" dirty="0" err="1" smtClean="0"/>
              <a:t>the</a:t>
            </a:r>
            <a:r>
              <a:rPr lang="hu-HU" dirty="0" smtClean="0"/>
              <a:t> </a:t>
            </a:r>
            <a:r>
              <a:rPr lang="hu-HU" dirty="0" err="1" smtClean="0"/>
              <a:t>groups</a:t>
            </a:r>
            <a:r>
              <a:rPr lang="hu-HU" dirty="0" smtClean="0"/>
              <a:t>)</a:t>
            </a:r>
            <a:endParaRPr lang="hu-HU" dirty="0" smtClean="0"/>
          </a:p>
          <a:p>
            <a:r>
              <a:rPr lang="en-US" dirty="0" smtClean="0"/>
              <a:t>measure </a:t>
            </a:r>
            <a:r>
              <a:rPr lang="en-US" dirty="0"/>
              <a:t>the effectiveness of a new intervention or treatment</a:t>
            </a:r>
            <a:endParaRPr lang="hu-HU" dirty="0"/>
          </a:p>
          <a:p>
            <a:r>
              <a:rPr lang="hu-HU" dirty="0" err="1"/>
              <a:t>reduces</a:t>
            </a:r>
            <a:r>
              <a:rPr lang="hu-HU" dirty="0"/>
              <a:t> </a:t>
            </a:r>
            <a:r>
              <a:rPr lang="hu-HU" dirty="0" err="1"/>
              <a:t>bias</a:t>
            </a:r>
            <a:endParaRPr lang="hu-HU" dirty="0"/>
          </a:p>
          <a:p>
            <a:r>
              <a:rPr lang="en-US" dirty="0"/>
              <a:t>provides a rigorous tool to examine cause-effect relationships between an intervention and outcome</a:t>
            </a:r>
            <a:endParaRPr lang="hu-HU" dirty="0"/>
          </a:p>
        </p:txBody>
      </p:sp>
      <p:sp>
        <p:nvSpPr>
          <p:cNvPr id="5" name="Szövegdoboz 4"/>
          <p:cNvSpPr txBox="1"/>
          <p:nvPr/>
        </p:nvSpPr>
        <p:spPr>
          <a:xfrm>
            <a:off x="1499191" y="1648047"/>
            <a:ext cx="9271590" cy="480131"/>
          </a:xfrm>
          <a:prstGeom prst="rect">
            <a:avLst/>
          </a:prstGeom>
          <a:noFill/>
        </p:spPr>
        <p:txBody>
          <a:bodyPr wrap="square" rtlCol="0">
            <a:spAutoFit/>
          </a:bodyPr>
          <a:lstStyle/>
          <a:p>
            <a:pPr>
              <a:lnSpc>
                <a:spcPct val="90000"/>
              </a:lnSpc>
              <a:spcBef>
                <a:spcPts val="1000"/>
              </a:spcBef>
            </a:pPr>
            <a:r>
              <a:rPr lang="hu-HU" sz="2800" b="1" dirty="0">
                <a:solidFill>
                  <a:srgbClr val="C00000"/>
                </a:solidFill>
              </a:rPr>
              <a:t>W</a:t>
            </a:r>
            <a:r>
              <a:rPr lang="en-US" sz="2800" b="1" dirty="0" err="1">
                <a:solidFill>
                  <a:srgbClr val="C00000"/>
                </a:solidFill>
              </a:rPr>
              <a:t>hy</a:t>
            </a:r>
            <a:r>
              <a:rPr lang="en-US" sz="2800" b="1" dirty="0">
                <a:solidFill>
                  <a:srgbClr val="C00000"/>
                </a:solidFill>
              </a:rPr>
              <a:t> are </a:t>
            </a:r>
            <a:r>
              <a:rPr lang="en-US" sz="2800" b="1" dirty="0" err="1">
                <a:solidFill>
                  <a:srgbClr val="C00000"/>
                </a:solidFill>
              </a:rPr>
              <a:t>randomised</a:t>
            </a:r>
            <a:r>
              <a:rPr lang="en-US" sz="2800" b="1" dirty="0">
                <a:solidFill>
                  <a:srgbClr val="C00000"/>
                </a:solidFill>
              </a:rPr>
              <a:t> controlled trials gold standard</a:t>
            </a:r>
            <a:r>
              <a:rPr lang="hu-HU" sz="2800" b="1" dirty="0">
                <a:solidFill>
                  <a:srgbClr val="C00000"/>
                </a:solidFill>
              </a:rPr>
              <a:t>?</a:t>
            </a:r>
          </a:p>
        </p:txBody>
      </p:sp>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937959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Influence</a:t>
            </a:r>
            <a:r>
              <a:rPr lang="hu-HU" sz="3600" dirty="0" smtClean="0">
                <a:solidFill>
                  <a:srgbClr val="15A9A6"/>
                </a:solidFill>
              </a:rPr>
              <a:t> </a:t>
            </a:r>
            <a:r>
              <a:rPr lang="hu-HU" sz="3600" dirty="0" err="1" smtClean="0">
                <a:solidFill>
                  <a:srgbClr val="15A9A6"/>
                </a:solidFill>
              </a:rPr>
              <a:t>on</a:t>
            </a:r>
            <a:r>
              <a:rPr lang="hu-HU" sz="3600" dirty="0" smtClean="0">
                <a:solidFill>
                  <a:srgbClr val="15A9A6"/>
                </a:solidFill>
              </a:rPr>
              <a:t> design</a:t>
            </a:r>
            <a:endParaRPr lang="hu-HU" sz="3600" dirty="0">
              <a:solidFill>
                <a:srgbClr val="15A9A6"/>
              </a:solidFill>
            </a:endParaRPr>
          </a:p>
        </p:txBody>
      </p:sp>
      <p:sp>
        <p:nvSpPr>
          <p:cNvPr id="4" name="Szövegdoboz 3"/>
          <p:cNvSpPr txBox="1"/>
          <p:nvPr/>
        </p:nvSpPr>
        <p:spPr>
          <a:xfrm>
            <a:off x="852248" y="2044582"/>
            <a:ext cx="10320951"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Effectiveness</a:t>
            </a:r>
            <a:r>
              <a:rPr lang="hu-HU" sz="2400" dirty="0" smtClean="0"/>
              <a:t> vs. </a:t>
            </a:r>
            <a:r>
              <a:rPr lang="hu-HU" sz="2400" dirty="0" err="1" smtClean="0"/>
              <a:t>Efficacy</a:t>
            </a:r>
            <a:endParaRPr lang="hu-HU" sz="2400" dirty="0" smtClean="0"/>
          </a:p>
          <a:p>
            <a:pPr marL="800100" lvl="1" indent="-342900">
              <a:lnSpc>
                <a:spcPct val="150000"/>
              </a:lnSpc>
              <a:buFont typeface="Wingdings" panose="05000000000000000000" pitchFamily="2" charset="2"/>
              <a:buChar char="§"/>
            </a:pPr>
            <a:r>
              <a:rPr lang="hu-HU" sz="2400" dirty="0" err="1" smtClean="0"/>
              <a:t>Asthma</a:t>
            </a:r>
            <a:endParaRPr lang="hu-HU" sz="2400" dirty="0" smtClean="0"/>
          </a:p>
          <a:p>
            <a:pPr marL="1257300" lvl="2" indent="-342900">
              <a:lnSpc>
                <a:spcPct val="150000"/>
              </a:lnSpc>
              <a:buFont typeface="Wingdings" panose="05000000000000000000" pitchFamily="2" charset="2"/>
              <a:buChar char="§"/>
            </a:pPr>
            <a:r>
              <a:rPr lang="hu-HU" sz="2400" dirty="0" err="1" smtClean="0"/>
              <a:t>Effectiveness</a:t>
            </a:r>
            <a:r>
              <a:rPr lang="hu-HU" sz="2400" dirty="0" smtClean="0"/>
              <a:t>: </a:t>
            </a:r>
            <a:r>
              <a:rPr lang="hu-HU" sz="2400" dirty="0" err="1" smtClean="0"/>
              <a:t>hospitalizations</a:t>
            </a:r>
            <a:r>
              <a:rPr lang="hu-HU" sz="2400" dirty="0" smtClean="0"/>
              <a:t>/</a:t>
            </a:r>
            <a:r>
              <a:rPr lang="hu-HU" sz="2400" dirty="0" err="1" smtClean="0"/>
              <a:t>steroid</a:t>
            </a:r>
            <a:r>
              <a:rPr lang="hu-HU" sz="2400" dirty="0" smtClean="0"/>
              <a:t> </a:t>
            </a:r>
            <a:r>
              <a:rPr lang="hu-HU" sz="2400" dirty="0" err="1" smtClean="0"/>
              <a:t>courses</a:t>
            </a:r>
            <a:endParaRPr lang="hu-HU" sz="2400" dirty="0" smtClean="0"/>
          </a:p>
          <a:p>
            <a:pPr marL="1257300" lvl="2" indent="-342900">
              <a:lnSpc>
                <a:spcPct val="150000"/>
              </a:lnSpc>
              <a:buFont typeface="Wingdings" panose="05000000000000000000" pitchFamily="2" charset="2"/>
              <a:buChar char="§"/>
            </a:pPr>
            <a:r>
              <a:rPr lang="hu-HU" sz="2400" dirty="0" err="1" smtClean="0"/>
              <a:t>Efficacy</a:t>
            </a:r>
            <a:r>
              <a:rPr lang="hu-HU" sz="2400" dirty="0" smtClean="0"/>
              <a:t>: FEV1</a:t>
            </a:r>
            <a:endParaRPr lang="hu-HU" sz="2400" dirty="0"/>
          </a:p>
          <a:p>
            <a:pPr marL="800100" lvl="1" indent="-342900">
              <a:lnSpc>
                <a:spcPct val="150000"/>
              </a:lnSpc>
              <a:buFont typeface="Wingdings" panose="05000000000000000000" pitchFamily="2" charset="2"/>
              <a:buChar char="§"/>
            </a:pPr>
            <a:r>
              <a:rPr lang="hu-HU" sz="2400" dirty="0" err="1" smtClean="0"/>
              <a:t>Vaccine</a:t>
            </a:r>
            <a:r>
              <a:rPr lang="hu-HU" sz="2400" dirty="0" smtClean="0"/>
              <a:t> </a:t>
            </a:r>
            <a:r>
              <a:rPr lang="hu-HU" sz="2400" dirty="0" err="1" smtClean="0"/>
              <a:t>trial</a:t>
            </a:r>
            <a:endParaRPr lang="hu-HU" sz="2400" dirty="0" smtClean="0"/>
          </a:p>
          <a:p>
            <a:pPr marL="1257300" lvl="2" indent="-342900">
              <a:lnSpc>
                <a:spcPct val="150000"/>
              </a:lnSpc>
              <a:buFont typeface="Wingdings" panose="05000000000000000000" pitchFamily="2" charset="2"/>
              <a:buChar char="§"/>
            </a:pPr>
            <a:r>
              <a:rPr lang="hu-HU" sz="2400" dirty="0" err="1" smtClean="0"/>
              <a:t>Effectiveness</a:t>
            </a:r>
            <a:r>
              <a:rPr lang="hu-HU" sz="2400" dirty="0" smtClean="0"/>
              <a:t>: </a:t>
            </a:r>
            <a:r>
              <a:rPr lang="hu-HU" sz="2400" dirty="0" err="1" smtClean="0"/>
              <a:t>clinical</a:t>
            </a:r>
            <a:r>
              <a:rPr lang="hu-HU" sz="2400" dirty="0" smtClean="0"/>
              <a:t> </a:t>
            </a:r>
            <a:r>
              <a:rPr lang="hu-HU" sz="2400" dirty="0" err="1" smtClean="0"/>
              <a:t>case</a:t>
            </a:r>
            <a:r>
              <a:rPr lang="hu-HU" sz="2400" dirty="0" smtClean="0"/>
              <a:t> of influenza</a:t>
            </a:r>
          </a:p>
          <a:p>
            <a:pPr marL="1257300" lvl="2" indent="-342900">
              <a:lnSpc>
                <a:spcPct val="150000"/>
              </a:lnSpc>
              <a:buFont typeface="Wingdings" panose="05000000000000000000" pitchFamily="2" charset="2"/>
              <a:buChar char="§"/>
            </a:pPr>
            <a:r>
              <a:rPr lang="hu-HU" sz="2400" dirty="0" err="1" smtClean="0"/>
              <a:t>Efficacy</a:t>
            </a:r>
            <a:r>
              <a:rPr lang="hu-HU" sz="2400" dirty="0" smtClean="0"/>
              <a:t>: </a:t>
            </a:r>
            <a:r>
              <a:rPr lang="hu-HU" sz="2400" dirty="0" err="1" smtClean="0"/>
              <a:t>clinical</a:t>
            </a:r>
            <a:r>
              <a:rPr lang="hu-HU" sz="2400" dirty="0" smtClean="0"/>
              <a:t> </a:t>
            </a:r>
            <a:r>
              <a:rPr lang="hu-HU" sz="2400" dirty="0" err="1" smtClean="0"/>
              <a:t>case</a:t>
            </a:r>
            <a:r>
              <a:rPr lang="hu-HU" sz="2400" dirty="0" smtClean="0"/>
              <a:t> </a:t>
            </a:r>
            <a:r>
              <a:rPr lang="hu-HU" sz="2400" dirty="0" err="1" smtClean="0"/>
              <a:t>with</a:t>
            </a:r>
            <a:r>
              <a:rPr lang="hu-HU" sz="2400" dirty="0" smtClean="0"/>
              <a:t> </a:t>
            </a:r>
            <a:r>
              <a:rPr lang="hu-HU" sz="2400" dirty="0" err="1" smtClean="0"/>
              <a:t>laboratory</a:t>
            </a:r>
            <a:r>
              <a:rPr lang="hu-HU" sz="2400" dirty="0" smtClean="0"/>
              <a:t> </a:t>
            </a:r>
            <a:r>
              <a:rPr lang="hu-HU" sz="2400" dirty="0" err="1" smtClean="0"/>
              <a:t>confirmation</a:t>
            </a:r>
            <a:endParaRPr lang="hu-HU" sz="2400" dirty="0" smtClean="0"/>
          </a:p>
        </p:txBody>
      </p:sp>
    </p:spTree>
    <p:extLst>
      <p:ext uri="{BB962C8B-B14F-4D97-AF65-F5344CB8AC3E}">
        <p14:creationId xmlns:p14="http://schemas.microsoft.com/office/powerpoint/2010/main" val="2188363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err="1" smtClean="0">
                <a:solidFill>
                  <a:srgbClr val="15A9A6"/>
                </a:solidFill>
              </a:rPr>
              <a:t>Example</a:t>
            </a:r>
            <a:endParaRPr lang="hu-HU" sz="3600" dirty="0">
              <a:solidFill>
                <a:srgbClr val="15A9A6"/>
              </a:solidFill>
            </a:endParaRPr>
          </a:p>
        </p:txBody>
      </p:sp>
      <p:sp>
        <p:nvSpPr>
          <p:cNvPr id="4" name="Szövegdoboz 3"/>
          <p:cNvSpPr txBox="1"/>
          <p:nvPr/>
        </p:nvSpPr>
        <p:spPr>
          <a:xfrm>
            <a:off x="852248" y="2044582"/>
            <a:ext cx="10320951"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smtClean="0"/>
              <a:t>HIV </a:t>
            </a:r>
            <a:r>
              <a:rPr lang="hu-HU" sz="2400" dirty="0" err="1" smtClean="0"/>
              <a:t>treatment</a:t>
            </a:r>
            <a:r>
              <a:rPr lang="hu-HU" sz="2400" dirty="0" smtClean="0"/>
              <a:t> </a:t>
            </a:r>
            <a:r>
              <a:rPr lang="hu-HU" sz="2400" dirty="0" err="1" smtClean="0"/>
              <a:t>outcomes</a:t>
            </a:r>
            <a:r>
              <a:rPr lang="hu-HU" sz="2400" dirty="0" smtClean="0"/>
              <a:t> </a:t>
            </a:r>
            <a:r>
              <a:rPr lang="hu-HU" sz="2400" dirty="0" err="1" smtClean="0"/>
              <a:t>measured</a:t>
            </a:r>
            <a:endParaRPr lang="hu-HU" sz="2400" dirty="0" smtClean="0"/>
          </a:p>
          <a:p>
            <a:pPr marL="342900" indent="-342900">
              <a:lnSpc>
                <a:spcPct val="150000"/>
              </a:lnSpc>
              <a:buFont typeface="Wingdings" panose="05000000000000000000" pitchFamily="2" charset="2"/>
              <a:buChar char="§"/>
            </a:pPr>
            <a:r>
              <a:rPr lang="hu-HU" sz="2400" dirty="0" smtClean="0"/>
              <a:t>1. </a:t>
            </a:r>
            <a:r>
              <a:rPr lang="hu-HU" sz="2400" dirty="0" err="1" smtClean="0"/>
              <a:t>survival</a:t>
            </a:r>
            <a:r>
              <a:rPr lang="hu-HU" sz="2400" dirty="0" smtClean="0"/>
              <a:t> (</a:t>
            </a:r>
            <a:r>
              <a:rPr lang="hu-HU" sz="2400" dirty="0" err="1" smtClean="0"/>
              <a:t>death</a:t>
            </a:r>
            <a:r>
              <a:rPr lang="hu-HU" sz="2400" dirty="0" smtClean="0"/>
              <a:t>, AIDS status)</a:t>
            </a:r>
          </a:p>
          <a:p>
            <a:pPr marL="342900" indent="-342900">
              <a:lnSpc>
                <a:spcPct val="150000"/>
              </a:lnSpc>
              <a:buFont typeface="Wingdings" panose="05000000000000000000" pitchFamily="2" charset="2"/>
              <a:buChar char="§"/>
            </a:pPr>
            <a:r>
              <a:rPr lang="hu-HU" sz="2400" dirty="0" smtClean="0"/>
              <a:t>2. </a:t>
            </a:r>
            <a:r>
              <a:rPr lang="hu-HU" sz="2400" dirty="0" err="1" smtClean="0"/>
              <a:t>Immunologic</a:t>
            </a:r>
            <a:r>
              <a:rPr lang="hu-HU" sz="2400" dirty="0" smtClean="0"/>
              <a:t> </a:t>
            </a:r>
            <a:r>
              <a:rPr lang="hu-HU" sz="2400" dirty="0" err="1" smtClean="0"/>
              <a:t>response</a:t>
            </a:r>
            <a:endParaRPr lang="hu-HU" sz="2400" dirty="0" smtClean="0"/>
          </a:p>
          <a:p>
            <a:pPr marL="342900" indent="-342900">
              <a:lnSpc>
                <a:spcPct val="150000"/>
              </a:lnSpc>
              <a:buFont typeface="Wingdings" panose="05000000000000000000" pitchFamily="2" charset="2"/>
              <a:buChar char="§"/>
            </a:pPr>
            <a:r>
              <a:rPr lang="hu-HU" sz="2400" dirty="0" smtClean="0"/>
              <a:t>3. </a:t>
            </a:r>
            <a:r>
              <a:rPr lang="hu-HU" sz="2400" dirty="0" err="1"/>
              <a:t>V</a:t>
            </a:r>
            <a:r>
              <a:rPr lang="hu-HU" sz="2400" dirty="0" err="1" smtClean="0"/>
              <a:t>irologic</a:t>
            </a:r>
            <a:r>
              <a:rPr lang="hu-HU" sz="2400" dirty="0" smtClean="0"/>
              <a:t> </a:t>
            </a:r>
            <a:r>
              <a:rPr lang="hu-HU" sz="2400" dirty="0" err="1" smtClean="0"/>
              <a:t>response</a:t>
            </a:r>
            <a:endParaRPr lang="hu-HU" sz="2400" dirty="0" smtClean="0"/>
          </a:p>
          <a:p>
            <a:pPr marL="342900" indent="-342900">
              <a:lnSpc>
                <a:spcPct val="150000"/>
              </a:lnSpc>
              <a:buFont typeface="Wingdings" panose="05000000000000000000" pitchFamily="2" charset="2"/>
              <a:buChar char="§"/>
            </a:pPr>
            <a:r>
              <a:rPr lang="hu-HU" sz="2400" dirty="0" smtClean="0"/>
              <a:t>4. </a:t>
            </a:r>
            <a:r>
              <a:rPr lang="hu-HU" sz="2400" dirty="0" err="1" smtClean="0"/>
              <a:t>Change</a:t>
            </a:r>
            <a:r>
              <a:rPr lang="hu-HU" sz="2400" dirty="0" smtClean="0"/>
              <a:t> </a:t>
            </a:r>
            <a:r>
              <a:rPr lang="hu-HU" sz="2400" dirty="0" err="1" smtClean="0"/>
              <a:t>in</a:t>
            </a:r>
            <a:r>
              <a:rPr lang="hu-HU" sz="2400" dirty="0" smtClean="0"/>
              <a:t> </a:t>
            </a:r>
            <a:r>
              <a:rPr lang="hu-HU" sz="2400" dirty="0" err="1" smtClean="0"/>
              <a:t>patients</a:t>
            </a:r>
            <a:r>
              <a:rPr lang="hu-HU" sz="2400" dirty="0" smtClean="0"/>
              <a:t>’ status (</a:t>
            </a:r>
            <a:r>
              <a:rPr lang="hu-HU" sz="2400" dirty="0" err="1" smtClean="0"/>
              <a:t>QoL</a:t>
            </a:r>
            <a:r>
              <a:rPr lang="hu-HU" sz="2400" dirty="0" smtClean="0"/>
              <a:t>, </a:t>
            </a:r>
            <a:r>
              <a:rPr lang="hu-HU" sz="2400" dirty="0" err="1" smtClean="0"/>
              <a:t>etc</a:t>
            </a:r>
            <a:r>
              <a:rPr lang="hu-HU" sz="2400" dirty="0" smtClean="0"/>
              <a:t>)</a:t>
            </a:r>
          </a:p>
          <a:p>
            <a:pPr marL="342900" indent="-342900">
              <a:lnSpc>
                <a:spcPct val="150000"/>
              </a:lnSpc>
              <a:buFont typeface="Wingdings" panose="05000000000000000000" pitchFamily="2" charset="2"/>
              <a:buChar char="§"/>
            </a:pPr>
            <a:r>
              <a:rPr lang="hu-HU" sz="2400" dirty="0" smtClean="0"/>
              <a:t>5. </a:t>
            </a:r>
            <a:r>
              <a:rPr lang="hu-HU" sz="2400" dirty="0" err="1" smtClean="0"/>
              <a:t>Specified</a:t>
            </a:r>
            <a:r>
              <a:rPr lang="hu-HU" sz="2400" dirty="0" smtClean="0"/>
              <a:t> </a:t>
            </a:r>
            <a:r>
              <a:rPr lang="hu-HU" sz="2400" dirty="0" err="1" smtClean="0"/>
              <a:t>toxicity</a:t>
            </a:r>
            <a:endParaRPr lang="hu-HU" sz="2400" dirty="0" smtClean="0"/>
          </a:p>
          <a:p>
            <a:pPr marL="342900" indent="-342900">
              <a:lnSpc>
                <a:spcPct val="150000"/>
              </a:lnSpc>
              <a:buFont typeface="Wingdings" panose="05000000000000000000" pitchFamily="2" charset="2"/>
              <a:buChar char="§"/>
            </a:pPr>
            <a:r>
              <a:rPr lang="hu-HU" sz="2400" dirty="0" smtClean="0"/>
              <a:t>6. </a:t>
            </a:r>
            <a:r>
              <a:rPr lang="hu-HU" sz="2400" dirty="0" err="1" smtClean="0"/>
              <a:t>Other</a:t>
            </a:r>
            <a:r>
              <a:rPr lang="hu-HU" sz="2400" dirty="0" smtClean="0"/>
              <a:t> </a:t>
            </a:r>
            <a:r>
              <a:rPr lang="hu-HU" sz="2400" dirty="0" err="1" smtClean="0"/>
              <a:t>side</a:t>
            </a:r>
            <a:r>
              <a:rPr lang="hu-HU" sz="2400" dirty="0" smtClean="0"/>
              <a:t> </a:t>
            </a:r>
            <a:r>
              <a:rPr lang="hu-HU" sz="2400" dirty="0" err="1" smtClean="0"/>
              <a:t>effects</a:t>
            </a:r>
            <a:endParaRPr lang="hu-HU" sz="2400" dirty="0" smtClean="0"/>
          </a:p>
        </p:txBody>
      </p:sp>
      <p:sp>
        <p:nvSpPr>
          <p:cNvPr id="2" name="Ellipszis 1"/>
          <p:cNvSpPr/>
          <p:nvPr/>
        </p:nvSpPr>
        <p:spPr>
          <a:xfrm>
            <a:off x="525676" y="4804230"/>
            <a:ext cx="4579258" cy="15590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7286170" y="5163268"/>
            <a:ext cx="3381828" cy="584775"/>
          </a:xfrm>
          <a:prstGeom prst="rect">
            <a:avLst/>
          </a:prstGeom>
          <a:noFill/>
        </p:spPr>
        <p:txBody>
          <a:bodyPr wrap="square" rtlCol="0">
            <a:spAutoFit/>
          </a:bodyPr>
          <a:lstStyle/>
          <a:p>
            <a:r>
              <a:rPr lang="hu-HU" sz="3200" b="1" dirty="0" smtClean="0">
                <a:solidFill>
                  <a:srgbClr val="7030A0"/>
                </a:solidFill>
              </a:rPr>
              <a:t>SAFETY</a:t>
            </a:r>
            <a:endParaRPr lang="hu-HU" sz="3200" b="1" dirty="0">
              <a:solidFill>
                <a:srgbClr val="7030A0"/>
              </a:solidFill>
            </a:endParaRPr>
          </a:p>
        </p:txBody>
      </p:sp>
      <p:sp>
        <p:nvSpPr>
          <p:cNvPr id="7" name="Szövegdoboz 6"/>
          <p:cNvSpPr txBox="1"/>
          <p:nvPr/>
        </p:nvSpPr>
        <p:spPr>
          <a:xfrm>
            <a:off x="7286170" y="3924958"/>
            <a:ext cx="4866487" cy="584775"/>
          </a:xfrm>
          <a:prstGeom prst="rect">
            <a:avLst/>
          </a:prstGeom>
          <a:noFill/>
        </p:spPr>
        <p:txBody>
          <a:bodyPr wrap="square" rtlCol="0">
            <a:spAutoFit/>
          </a:bodyPr>
          <a:lstStyle/>
          <a:p>
            <a:r>
              <a:rPr lang="hu-HU" sz="3200" b="1" dirty="0" smtClean="0">
                <a:solidFill>
                  <a:schemeClr val="accent4">
                    <a:lumMod val="75000"/>
                  </a:schemeClr>
                </a:solidFill>
              </a:rPr>
              <a:t>SORT-TERM EFFICACY</a:t>
            </a:r>
            <a:endParaRPr lang="hu-HU" sz="3200" b="1" dirty="0">
              <a:solidFill>
                <a:schemeClr val="accent4">
                  <a:lumMod val="75000"/>
                </a:schemeClr>
              </a:solidFill>
            </a:endParaRPr>
          </a:p>
        </p:txBody>
      </p:sp>
      <p:sp>
        <p:nvSpPr>
          <p:cNvPr id="8" name="Ellipszis 7"/>
          <p:cNvSpPr/>
          <p:nvPr/>
        </p:nvSpPr>
        <p:spPr>
          <a:xfrm>
            <a:off x="740229" y="3135086"/>
            <a:ext cx="4560648" cy="1320800"/>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7286170" y="3178737"/>
            <a:ext cx="4866487" cy="584775"/>
          </a:xfrm>
          <a:prstGeom prst="rect">
            <a:avLst/>
          </a:prstGeom>
          <a:noFill/>
        </p:spPr>
        <p:txBody>
          <a:bodyPr wrap="square" rtlCol="0">
            <a:spAutoFit/>
          </a:bodyPr>
          <a:lstStyle/>
          <a:p>
            <a:r>
              <a:rPr lang="hu-HU" sz="3200" b="1" dirty="0" smtClean="0">
                <a:solidFill>
                  <a:schemeClr val="accent6">
                    <a:lumMod val="75000"/>
                  </a:schemeClr>
                </a:solidFill>
              </a:rPr>
              <a:t>LONG-TERM EFFICACY</a:t>
            </a:r>
            <a:endParaRPr lang="hu-HU" sz="3200" b="1" dirty="0">
              <a:solidFill>
                <a:schemeClr val="accent6">
                  <a:lumMod val="75000"/>
                </a:schemeClr>
              </a:solidFill>
            </a:endParaRPr>
          </a:p>
        </p:txBody>
      </p:sp>
      <p:sp>
        <p:nvSpPr>
          <p:cNvPr id="10" name="Ellipszis 9"/>
          <p:cNvSpPr/>
          <p:nvPr/>
        </p:nvSpPr>
        <p:spPr>
          <a:xfrm>
            <a:off x="855411" y="2652027"/>
            <a:ext cx="4557485" cy="58477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accent6">
                  <a:lumMod val="75000"/>
                </a:schemeClr>
              </a:solidFill>
            </a:endParaRPr>
          </a:p>
        </p:txBody>
      </p:sp>
      <p:sp>
        <p:nvSpPr>
          <p:cNvPr id="11" name="Ellipszis 10"/>
          <p:cNvSpPr/>
          <p:nvPr/>
        </p:nvSpPr>
        <p:spPr>
          <a:xfrm>
            <a:off x="547449" y="5326424"/>
            <a:ext cx="4557485" cy="58477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accent6">
                  <a:lumMod val="75000"/>
                </a:schemeClr>
              </a:solidFill>
            </a:endParaRPr>
          </a:p>
        </p:txBody>
      </p:sp>
      <p:sp>
        <p:nvSpPr>
          <p:cNvPr id="12" name="Szövegdoboz 11"/>
          <p:cNvSpPr txBox="1"/>
          <p:nvPr/>
        </p:nvSpPr>
        <p:spPr>
          <a:xfrm>
            <a:off x="6091800" y="2419791"/>
            <a:ext cx="6100200" cy="584775"/>
          </a:xfrm>
          <a:prstGeom prst="rect">
            <a:avLst/>
          </a:prstGeom>
          <a:noFill/>
        </p:spPr>
        <p:txBody>
          <a:bodyPr wrap="square" rtlCol="0">
            <a:spAutoFit/>
          </a:bodyPr>
          <a:lstStyle/>
          <a:p>
            <a:r>
              <a:rPr lang="hu-HU" sz="3200" b="1" dirty="0" smtClean="0">
                <a:solidFill>
                  <a:srgbClr val="FF0000"/>
                </a:solidFill>
              </a:rPr>
              <a:t>LONG-TERM EFFECTIVENESS</a:t>
            </a:r>
            <a:endParaRPr lang="hu-HU" sz="3200" b="1" dirty="0">
              <a:solidFill>
                <a:srgbClr val="FF0000"/>
              </a:solidFill>
            </a:endParaRPr>
          </a:p>
        </p:txBody>
      </p:sp>
      <p:sp>
        <p:nvSpPr>
          <p:cNvPr id="13" name="Téglalap 12"/>
          <p:cNvSpPr/>
          <p:nvPr/>
        </p:nvSpPr>
        <p:spPr>
          <a:xfrm>
            <a:off x="852248" y="4350774"/>
            <a:ext cx="5928721" cy="1698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852248" y="2694404"/>
            <a:ext cx="4830095" cy="47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400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p:bldP spid="10" grpId="0" animBg="1"/>
      <p:bldP spid="11" grpId="0" animBg="1"/>
      <p:bldP spid="12" grpId="0"/>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
        <p:nvSpPr>
          <p:cNvPr id="6" name="Szövegdoboz 5"/>
          <p:cNvSpPr txBox="1"/>
          <p:nvPr/>
        </p:nvSpPr>
        <p:spPr>
          <a:xfrm>
            <a:off x="525676" y="1049737"/>
            <a:ext cx="10320951" cy="820674"/>
          </a:xfrm>
          <a:prstGeom prst="rect">
            <a:avLst/>
          </a:prstGeom>
          <a:noFill/>
        </p:spPr>
        <p:txBody>
          <a:bodyPr wrap="square" rtlCol="0">
            <a:spAutoFit/>
          </a:bodyPr>
          <a:lstStyle/>
          <a:p>
            <a:pPr>
              <a:lnSpc>
                <a:spcPct val="150000"/>
              </a:lnSpc>
            </a:pPr>
            <a:r>
              <a:rPr lang="hu-HU" sz="3600" dirty="0" smtClean="0">
                <a:solidFill>
                  <a:srgbClr val="15A9A6"/>
                </a:solidFill>
              </a:rPr>
              <a:t>„</a:t>
            </a:r>
            <a:r>
              <a:rPr lang="hu-HU" sz="3600" dirty="0" err="1" smtClean="0">
                <a:solidFill>
                  <a:srgbClr val="15A9A6"/>
                </a:solidFill>
              </a:rPr>
              <a:t>Protection</a:t>
            </a:r>
            <a:r>
              <a:rPr lang="hu-HU" sz="3600" dirty="0" smtClean="0">
                <a:solidFill>
                  <a:srgbClr val="15A9A6"/>
                </a:solidFill>
              </a:rPr>
              <a:t> of </a:t>
            </a:r>
            <a:r>
              <a:rPr lang="hu-HU" sz="3600" dirty="0" err="1" smtClean="0">
                <a:solidFill>
                  <a:srgbClr val="15A9A6"/>
                </a:solidFill>
              </a:rPr>
              <a:t>outcome</a:t>
            </a:r>
            <a:r>
              <a:rPr lang="hu-HU" sz="3600" dirty="0" smtClean="0">
                <a:solidFill>
                  <a:srgbClr val="15A9A6"/>
                </a:solidFill>
              </a:rPr>
              <a:t>”</a:t>
            </a:r>
            <a:endParaRPr lang="hu-HU" sz="3600" dirty="0">
              <a:solidFill>
                <a:srgbClr val="15A9A6"/>
              </a:solidFill>
            </a:endParaRPr>
          </a:p>
        </p:txBody>
      </p:sp>
      <p:sp>
        <p:nvSpPr>
          <p:cNvPr id="4" name="Szövegdoboz 3"/>
          <p:cNvSpPr txBox="1"/>
          <p:nvPr/>
        </p:nvSpPr>
        <p:spPr>
          <a:xfrm>
            <a:off x="852248" y="2044582"/>
            <a:ext cx="10320951" cy="175432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hu-HU" sz="2400" dirty="0" err="1" smtClean="0"/>
              <a:t>randomization</a:t>
            </a:r>
            <a:endParaRPr lang="hu-HU" sz="2400" dirty="0" smtClean="0"/>
          </a:p>
          <a:p>
            <a:pPr marL="342900" indent="-342900">
              <a:lnSpc>
                <a:spcPct val="150000"/>
              </a:lnSpc>
              <a:buFont typeface="Wingdings" panose="05000000000000000000" pitchFamily="2" charset="2"/>
              <a:buChar char="§"/>
            </a:pPr>
            <a:r>
              <a:rPr lang="hu-HU" sz="2400" dirty="0" err="1" smtClean="0"/>
              <a:t>masking</a:t>
            </a:r>
            <a:endParaRPr lang="hu-HU" sz="2400" dirty="0" smtClean="0"/>
          </a:p>
          <a:p>
            <a:pPr marL="342900" indent="-342900">
              <a:lnSpc>
                <a:spcPct val="150000"/>
              </a:lnSpc>
              <a:buFont typeface="Wingdings" panose="05000000000000000000" pitchFamily="2" charset="2"/>
              <a:buChar char="§"/>
            </a:pPr>
            <a:r>
              <a:rPr lang="hu-HU" sz="2400" dirty="0" err="1" smtClean="0"/>
              <a:t>Intetion-to-treat</a:t>
            </a:r>
            <a:endParaRPr lang="hu-HU" sz="2400" dirty="0" smtClean="0"/>
          </a:p>
        </p:txBody>
      </p:sp>
    </p:spTree>
    <p:extLst>
      <p:ext uri="{BB962C8B-B14F-4D97-AF65-F5344CB8AC3E}">
        <p14:creationId xmlns:p14="http://schemas.microsoft.com/office/powerpoint/2010/main" val="30869600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11"/>
          <p:cNvSpPr txBox="1"/>
          <p:nvPr/>
        </p:nvSpPr>
        <p:spPr>
          <a:xfrm>
            <a:off x="3708843" y="2151634"/>
            <a:ext cx="7176965" cy="1107996"/>
          </a:xfrm>
          <a:prstGeom prst="rect">
            <a:avLst/>
          </a:prstGeom>
          <a:solidFill>
            <a:srgbClr val="E50D2E"/>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smtClean="0">
                <a:ln>
                  <a:noFill/>
                </a:ln>
                <a:solidFill>
                  <a:prstClr val="white"/>
                </a:solidFill>
                <a:effectLst/>
                <a:uLnTx/>
                <a:uFillTx/>
                <a:latin typeface="Calibri"/>
                <a:ea typeface="+mn-ea"/>
                <a:cs typeface="+mn-cs"/>
              </a:rPr>
              <a:t>COMMON MISTAKE</a:t>
            </a:r>
          </a:p>
        </p:txBody>
      </p:sp>
      <p:sp>
        <p:nvSpPr>
          <p:cNvPr id="8" name="Téglalap 7"/>
          <p:cNvSpPr/>
          <p:nvPr/>
        </p:nvSpPr>
        <p:spPr>
          <a:xfrm>
            <a:off x="1285799" y="4111490"/>
            <a:ext cx="9737046" cy="1815882"/>
          </a:xfrm>
          <a:prstGeom prst="rect">
            <a:avLst/>
          </a:prstGeom>
          <a:solidFill>
            <a:schemeClr val="accent2">
              <a:lumMod val="20000"/>
              <a:lumOff val="80000"/>
            </a:schemeClr>
          </a:solidFill>
          <a:ln w="38100">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noProof="0" dirty="0" err="1" smtClean="0">
                <a:solidFill>
                  <a:prstClr val="black"/>
                </a:solidFill>
                <a:latin typeface="Arial" panose="020B0604020202020204"/>
                <a:ea typeface="Calibri" panose="020F0502020204030204" pitchFamily="34" charset="0"/>
              </a:rPr>
              <a:t>Primary</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outcome</a:t>
            </a:r>
            <a:r>
              <a:rPr lang="hu-HU" sz="2800" b="1" noProof="0" dirty="0" smtClean="0">
                <a:solidFill>
                  <a:prstClr val="black"/>
                </a:solidFill>
                <a:latin typeface="Arial" panose="020B0604020202020204"/>
                <a:ea typeface="Calibri" panose="020F0502020204030204" pitchFamily="34" charset="0"/>
              </a:rPr>
              <a:t> is </a:t>
            </a:r>
            <a:r>
              <a:rPr lang="hu-HU" sz="2800" b="1" noProof="0" dirty="0" err="1" smtClean="0">
                <a:solidFill>
                  <a:prstClr val="black"/>
                </a:solidFill>
                <a:latin typeface="Arial" panose="020B0604020202020204"/>
                <a:ea typeface="Calibri" panose="020F0502020204030204" pitchFamily="34" charset="0"/>
              </a:rPr>
              <a:t>not</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objective</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enough</a:t>
            </a:r>
            <a:endParaRPr lang="hu-HU" sz="2800" b="1" noProof="0" dirty="0" smtClean="0">
              <a:solidFill>
                <a:prstClr val="black"/>
              </a:solidFill>
              <a:latin typeface="Arial" panose="020B0604020202020204"/>
              <a:ea typeface="Calibri" panose="020F0502020204030204"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2800" b="1" i="0" u="none" strike="noStrike" kern="1200" cap="none" spc="0" normalizeH="0" baseline="0" dirty="0" err="1" smtClean="0">
                <a:ln>
                  <a:noFill/>
                </a:ln>
                <a:solidFill>
                  <a:prstClr val="black"/>
                </a:solidFill>
                <a:effectLst/>
                <a:uLnTx/>
                <a:uFillTx/>
                <a:latin typeface="Arial" panose="020B0604020202020204"/>
                <a:ea typeface="Calibri" panose="020F0502020204030204" pitchFamily="34" charset="0"/>
                <a:cs typeface="+mn-cs"/>
              </a:rPr>
              <a:t>Primary</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outcome</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is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not</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suitable</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for</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answering</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dirty="0" err="1" smtClean="0">
                <a:ln>
                  <a:noFill/>
                </a:ln>
                <a:solidFill>
                  <a:prstClr val="black"/>
                </a:solidFill>
                <a:effectLst/>
                <a:uLnTx/>
                <a:uFillTx/>
                <a:latin typeface="Arial" panose="020B0604020202020204"/>
                <a:ea typeface="Calibri" panose="020F0502020204030204" pitchFamily="34" charset="0"/>
                <a:cs typeface="+mn-cs"/>
              </a:rPr>
              <a:t>hypothesis</a:t>
            </a:r>
            <a:endParaRPr kumimoji="0" lang="hu-HU" sz="2800" b="1" i="0" u="none" strike="noStrike" kern="1200" cap="none" spc="0" normalizeH="0" dirty="0" smtClean="0">
              <a:ln>
                <a:noFill/>
              </a:ln>
              <a:solidFill>
                <a:prstClr val="black"/>
              </a:solidFill>
              <a:effectLst/>
              <a:uLnTx/>
              <a:uFillTx/>
              <a:latin typeface="Arial" panose="020B0604020202020204"/>
              <a:ea typeface="Calibri" panose="020F0502020204030204" pitchFamily="34" charset="0"/>
              <a:cs typeface="+mn-cs"/>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baseline="0" noProof="0" dirty="0" err="1" smtClean="0">
                <a:solidFill>
                  <a:prstClr val="black"/>
                </a:solidFill>
                <a:latin typeface="Arial" panose="020B0604020202020204"/>
                <a:ea typeface="Calibri" panose="020F0502020204030204" pitchFamily="34" charset="0"/>
              </a:rPr>
              <a:t>Intervention</a:t>
            </a:r>
            <a:r>
              <a:rPr lang="hu-HU" sz="2800" b="1" baseline="0" noProof="0" dirty="0" smtClean="0">
                <a:solidFill>
                  <a:prstClr val="black"/>
                </a:solidFill>
                <a:latin typeface="Arial" panose="020B0604020202020204"/>
                <a:ea typeface="Calibri" panose="020F0502020204030204" pitchFamily="34" charset="0"/>
              </a:rPr>
              <a:t> is </a:t>
            </a:r>
            <a:r>
              <a:rPr lang="hu-HU" sz="2800" b="1" baseline="0" noProof="0" dirty="0" err="1" smtClean="0">
                <a:solidFill>
                  <a:prstClr val="black"/>
                </a:solidFill>
                <a:latin typeface="Arial" panose="020B0604020202020204"/>
                <a:ea typeface="Calibri" panose="020F0502020204030204" pitchFamily="34" charset="0"/>
              </a:rPr>
              <a:t>poorly</a:t>
            </a:r>
            <a:r>
              <a:rPr lang="hu-HU" sz="2800" b="1" baseline="0" noProof="0" dirty="0" smtClean="0">
                <a:solidFill>
                  <a:prstClr val="black"/>
                </a:solidFill>
                <a:latin typeface="Arial" panose="020B0604020202020204"/>
                <a:ea typeface="Calibri" panose="020F0502020204030204" pitchFamily="34" charset="0"/>
              </a:rPr>
              <a:t> </a:t>
            </a:r>
            <a:r>
              <a:rPr lang="hu-HU" sz="2800" b="1" baseline="0" noProof="0" dirty="0" err="1" smtClean="0">
                <a:solidFill>
                  <a:prstClr val="black"/>
                </a:solidFill>
                <a:latin typeface="Arial" panose="020B0604020202020204"/>
                <a:ea typeface="Calibri" panose="020F0502020204030204" pitchFamily="34" charset="0"/>
              </a:rPr>
              <a:t>defined</a:t>
            </a:r>
            <a:endPar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9" name="Picture 2" descr="Image result for stop">
            <a:extLst>
              <a:ext uri="{FF2B5EF4-FFF2-40B4-BE49-F238E27FC236}">
                <a16:creationId xmlns:lc="http://schemas.openxmlformats.org/drawingml/2006/lockedCanvas" xmlns="" xmlns:a16="http://schemas.microsoft.com/office/drawing/2014/main" id="{6A6487E1-DEE3-483F-A28F-5F2C1039B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154" y="1590510"/>
            <a:ext cx="2230244" cy="2230244"/>
          </a:xfrm>
          <a:prstGeom prst="rect">
            <a:avLst/>
          </a:prstGeom>
          <a:noFill/>
          <a:extLst>
            <a:ext uri="{909E8E84-426E-40DD-AFC4-6F175D3DCCD1}">
              <a14:hiddenFill xmlns:a14="http://schemas.microsoft.com/office/drawing/2010/main">
                <a:solidFill>
                  <a:srgbClr val="FFFFFF"/>
                </a:solidFill>
              </a14:hiddenFill>
            </a:ext>
          </a:extLst>
        </p:spPr>
      </p:pic>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5678888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smtClean="0">
                <a:ln>
                  <a:noFill/>
                </a:ln>
                <a:solidFill>
                  <a:prstClr val="white"/>
                </a:solidFill>
                <a:effectLst/>
                <a:uLnTx/>
                <a:uFillTx/>
                <a:latin typeface="Calibri"/>
                <a:ea typeface="+mn-ea"/>
                <a:cs typeface="+mn-cs"/>
              </a:rPr>
              <a:t>TAKE HOME MESSAGE</a:t>
            </a:r>
          </a:p>
        </p:txBody>
      </p:sp>
      <p:sp>
        <p:nvSpPr>
          <p:cNvPr id="10" name="Téglalap 9"/>
          <p:cNvSpPr/>
          <p:nvPr/>
        </p:nvSpPr>
        <p:spPr>
          <a:xfrm>
            <a:off x="1120290" y="4064768"/>
            <a:ext cx="10103821" cy="1815882"/>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Choose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the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best</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primary</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outcome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hardest</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one</a:t>
            </a:r>
            <a:r>
              <a:rPr lang="hu-HU" sz="2800" b="1" dirty="0" smtClean="0">
                <a:solidFill>
                  <a:prstClr val="black"/>
                </a:solidFill>
                <a:latin typeface="Arial" panose="020B0604020202020204"/>
                <a:ea typeface="Calibri" panose="020F0502020204030204" pitchFamily="34" charset="0"/>
              </a:rPr>
              <a:t>”)</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Define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your</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intervention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as</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detailed</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as</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possible</a:t>
            </a:r>
            <a:endParaRPr lang="hu-HU" sz="2800" b="1" dirty="0" smtClean="0">
              <a:solidFill>
                <a:prstClr val="black"/>
              </a:solidFill>
              <a:latin typeface="Arial" panose="020B0604020202020204"/>
              <a:ea typeface="Calibri" panose="020F0502020204030204"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Primary</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outcome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as</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outlined</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in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the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protocol</a:t>
            </a:r>
            <a:r>
              <a:rPr lang="hu-HU" sz="2800" b="1" dirty="0" smtClean="0">
                <a:solidFill>
                  <a:prstClr val="black"/>
                </a:solidFill>
                <a:latin typeface="Arial" panose="020B0604020202020204"/>
                <a:ea typeface="Calibri" panose="020F0502020204030204" pitchFamily="34" charset="0"/>
              </a:rPr>
              <a:t> must be </a:t>
            </a:r>
            <a:r>
              <a:rPr lang="hu-HU" sz="2800" b="1" dirty="0" err="1" smtClean="0">
                <a:solidFill>
                  <a:prstClr val="black"/>
                </a:solidFill>
                <a:latin typeface="Arial" panose="020B0604020202020204"/>
                <a:ea typeface="Calibri" panose="020F0502020204030204" pitchFamily="34" charset="0"/>
              </a:rPr>
              <a:t>assessed</a:t>
            </a:r>
            <a:endParaRPr lang="hu-HU" sz="2800" b="1" dirty="0">
              <a:solidFill>
                <a:prstClr val="black"/>
              </a:solidFill>
              <a:latin typeface="Arial" panose="020B0604020202020204"/>
              <a:ea typeface="Calibri" panose="020F0502020204030204" pitchFamily="34" charset="0"/>
            </a:endParaRPr>
          </a:p>
        </p:txBody>
      </p:sp>
      <p:pic>
        <p:nvPicPr>
          <p:cNvPr id="11" name="Picture 4" descr="Related image">
            <a:extLst>
              <a:ext uri="{FF2B5EF4-FFF2-40B4-BE49-F238E27FC236}">
                <a16:creationId xmlns:lc="http://schemas.openxmlformats.org/drawingml/2006/lockedCanvas" xmlns=""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100650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092" y="4638617"/>
            <a:ext cx="2248915" cy="1382421"/>
          </a:xfrm>
          <a:prstGeom prst="rect">
            <a:avLst/>
          </a:prstGeom>
        </p:spPr>
      </p:pic>
      <p:sp>
        <p:nvSpPr>
          <p:cNvPr id="13" name="TextBox 12"/>
          <p:cNvSpPr txBox="1"/>
          <p:nvPr/>
        </p:nvSpPr>
        <p:spPr>
          <a:xfrm>
            <a:off x="1760508" y="2653419"/>
            <a:ext cx="6716903" cy="707886"/>
          </a:xfrm>
          <a:prstGeom prst="rect">
            <a:avLst/>
          </a:prstGeom>
          <a:noFill/>
        </p:spPr>
        <p:txBody>
          <a:bodyPr wrap="none" rtlCol="0">
            <a:spAutoFit/>
          </a:bodyPr>
          <a:lstStyle/>
          <a:p>
            <a:r>
              <a:rPr lang="hu-HU" sz="4000" dirty="0" smtClean="0">
                <a:solidFill>
                  <a:srgbClr val="15A9A6"/>
                </a:solidFill>
              </a:rPr>
              <a:t>Thank you </a:t>
            </a:r>
            <a:r>
              <a:rPr lang="hu-HU" sz="4000" dirty="0" err="1" smtClean="0">
                <a:solidFill>
                  <a:srgbClr val="15A9A6"/>
                </a:solidFill>
              </a:rPr>
              <a:t>for</a:t>
            </a:r>
            <a:r>
              <a:rPr lang="hu-HU" sz="4000" dirty="0" smtClean="0">
                <a:solidFill>
                  <a:srgbClr val="15A9A6"/>
                </a:solidFill>
              </a:rPr>
              <a:t> </a:t>
            </a:r>
            <a:r>
              <a:rPr lang="hu-HU" sz="4000" dirty="0" err="1" smtClean="0">
                <a:solidFill>
                  <a:srgbClr val="15A9A6"/>
                </a:solidFill>
              </a:rPr>
              <a:t>your</a:t>
            </a:r>
            <a:r>
              <a:rPr lang="hu-HU" sz="4000" dirty="0" smtClean="0">
                <a:solidFill>
                  <a:srgbClr val="15A9A6"/>
                </a:solidFill>
              </a:rPr>
              <a:t> attention!</a:t>
            </a:r>
            <a:endParaRPr lang="en-US" sz="4000" dirty="0">
              <a:solidFill>
                <a:srgbClr val="15A9A6"/>
              </a:solidFill>
            </a:endParaRPr>
          </a:p>
        </p:txBody>
      </p:sp>
      <p:sp>
        <p:nvSpPr>
          <p:cNvPr id="16" name="TextBox 15"/>
          <p:cNvSpPr txBox="1"/>
          <p:nvPr/>
        </p:nvSpPr>
        <p:spPr>
          <a:xfrm rot="3833399">
            <a:off x="2702" y="2468753"/>
            <a:ext cx="1669003" cy="369332"/>
          </a:xfrm>
          <a:prstGeom prst="rect">
            <a:avLst/>
          </a:prstGeom>
          <a:noFill/>
        </p:spPr>
        <p:txBody>
          <a:bodyPr wrap="square" rtlCol="0">
            <a:spAutoFit/>
          </a:bodyPr>
          <a:lstStyle/>
          <a:p>
            <a:r>
              <a:rPr lang="hu-HU" b="1" dirty="0">
                <a:solidFill>
                  <a:srgbClr val="FF0000"/>
                </a:solidFill>
              </a:rPr>
              <a:t>t</a:t>
            </a:r>
            <a:r>
              <a:rPr lang="hu-HU" b="1" dirty="0" smtClean="0">
                <a:solidFill>
                  <a:srgbClr val="FF0000"/>
                </a:solidFill>
              </a:rPr>
              <a:t>m-centre.org</a:t>
            </a:r>
            <a:endParaRPr lang="en-US" b="1" dirty="0">
              <a:solidFill>
                <a:srgbClr val="FF0000"/>
              </a:solidFill>
            </a:endParaRPr>
          </a:p>
        </p:txBody>
      </p:sp>
      <p:sp>
        <p:nvSpPr>
          <p:cNvPr id="12" name="Alcím 2"/>
          <p:cNvSpPr>
            <a:spLocks noGrp="1"/>
          </p:cNvSpPr>
          <p:nvPr>
            <p:ph type="subTitle" idx="1"/>
          </p:nvPr>
        </p:nvSpPr>
        <p:spPr>
          <a:xfrm>
            <a:off x="3358836" y="117694"/>
            <a:ext cx="6409854" cy="1224709"/>
          </a:xfrm>
        </p:spPr>
        <p:txBody>
          <a:bodyPr>
            <a:normAutofit/>
          </a:bodyPr>
          <a:lstStyle/>
          <a:p>
            <a:pPr marL="0" indent="0" algn="ctr">
              <a:lnSpc>
                <a:spcPct val="100000"/>
              </a:lnSpc>
              <a:spcBef>
                <a:spcPts val="0"/>
              </a:spcBef>
              <a:buNone/>
            </a:pPr>
            <a:r>
              <a:rPr lang="hu-HU" sz="3600" b="1" dirty="0">
                <a:solidFill>
                  <a:schemeClr val="bg1"/>
                </a:solidFill>
              </a:rPr>
              <a:t>TRANSLATIONAL MEDICINE</a:t>
            </a:r>
          </a:p>
          <a:p>
            <a:pPr marL="0" indent="0" algn="ctr">
              <a:lnSpc>
                <a:spcPct val="100000"/>
              </a:lnSpc>
              <a:spcBef>
                <a:spcPts val="0"/>
              </a:spcBef>
              <a:buNone/>
            </a:pPr>
            <a:r>
              <a:rPr lang="hu-HU" sz="3200" dirty="0" err="1">
                <a:solidFill>
                  <a:schemeClr val="bg1"/>
                </a:solidFill>
                <a:latin typeface="Freestyle Script" panose="030804020302050B0404" pitchFamily="66" charset="0"/>
              </a:rPr>
              <a:t>taking</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discoveries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for</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patients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3273717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lcím 3"/>
          <p:cNvSpPr txBox="1">
            <a:spLocks/>
          </p:cNvSpPr>
          <p:nvPr/>
        </p:nvSpPr>
        <p:spPr>
          <a:xfrm>
            <a:off x="2735658" y="453434"/>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Practice</a:t>
            </a:r>
            <a:r>
              <a:rPr lang="hu-HU" sz="3600" b="1" dirty="0" smtClean="0"/>
              <a:t> </a:t>
            </a:r>
            <a:endParaRPr lang="hu-HU" sz="3600" b="1" dirty="0"/>
          </a:p>
        </p:txBody>
      </p:sp>
      <p:sp>
        <p:nvSpPr>
          <p:cNvPr id="2" name="Content Placeholder 1"/>
          <p:cNvSpPr>
            <a:spLocks noGrp="1"/>
          </p:cNvSpPr>
          <p:nvPr>
            <p:ph idx="1"/>
          </p:nvPr>
        </p:nvSpPr>
        <p:spPr/>
        <p:txBody>
          <a:bodyPr/>
          <a:lstStyle/>
          <a:p>
            <a:pPr marL="0" indent="0">
              <a:buNone/>
            </a:pPr>
            <a:r>
              <a:rPr lang="hu-HU" dirty="0" smtClean="0">
                <a:solidFill>
                  <a:srgbClr val="C00000"/>
                </a:solidFill>
              </a:rPr>
              <a:t>Compare the two studies</a:t>
            </a:r>
            <a:endParaRPr lang="hu-HU" dirty="0">
              <a:solidFill>
                <a:srgbClr val="C00000"/>
              </a:solidFill>
            </a:endParaRPr>
          </a:p>
          <a:p>
            <a:pPr marL="0" indent="0">
              <a:buNone/>
            </a:pPr>
            <a:endParaRPr lang="hu-HU" dirty="0" smtClean="0"/>
          </a:p>
          <a:p>
            <a:pPr marL="514350" indent="-514350">
              <a:buFont typeface="+mj-lt"/>
              <a:buAutoNum type="arabicPeriod"/>
            </a:pPr>
            <a:r>
              <a:rPr lang="hu-HU" dirty="0" err="1" smtClean="0"/>
              <a:t>Were</a:t>
            </a:r>
            <a:r>
              <a:rPr lang="hu-HU" dirty="0" smtClean="0"/>
              <a:t> </a:t>
            </a:r>
            <a:r>
              <a:rPr lang="hu-HU" dirty="0" err="1" smtClean="0"/>
              <a:t>the</a:t>
            </a:r>
            <a:r>
              <a:rPr lang="hu-HU" dirty="0" smtClean="0"/>
              <a:t> </a:t>
            </a:r>
            <a:r>
              <a:rPr lang="hu-HU" dirty="0" err="1" smtClean="0"/>
              <a:t>interventions</a:t>
            </a:r>
            <a:r>
              <a:rPr lang="hu-HU" dirty="0" smtClean="0"/>
              <a:t> </a:t>
            </a:r>
            <a:r>
              <a:rPr lang="hu-HU" dirty="0" err="1" smtClean="0"/>
              <a:t>defined</a:t>
            </a:r>
            <a:r>
              <a:rPr lang="hu-HU" dirty="0" smtClean="0"/>
              <a:t> </a:t>
            </a:r>
            <a:r>
              <a:rPr lang="hu-HU" dirty="0" err="1" smtClean="0"/>
              <a:t>clearly</a:t>
            </a:r>
            <a:r>
              <a:rPr lang="hu-HU" dirty="0" smtClean="0"/>
              <a:t>?</a:t>
            </a:r>
            <a:endParaRPr lang="hu-HU" dirty="0" smtClean="0"/>
          </a:p>
          <a:p>
            <a:pPr marL="514350" indent="-514350">
              <a:buFont typeface="+mj-lt"/>
              <a:buAutoNum type="arabicPeriod"/>
            </a:pPr>
            <a:r>
              <a:rPr lang="hu-HU" dirty="0" smtClean="0"/>
              <a:t>Were </a:t>
            </a:r>
            <a:r>
              <a:rPr lang="hu-HU" dirty="0" err="1" smtClean="0"/>
              <a:t>the</a:t>
            </a:r>
            <a:r>
              <a:rPr lang="hu-HU" dirty="0" smtClean="0"/>
              <a:t> </a:t>
            </a:r>
            <a:r>
              <a:rPr lang="hu-HU" dirty="0" err="1" smtClean="0"/>
              <a:t>interventions</a:t>
            </a:r>
            <a:r>
              <a:rPr lang="hu-HU" dirty="0" smtClean="0"/>
              <a:t> </a:t>
            </a:r>
            <a:r>
              <a:rPr lang="hu-HU" dirty="0" err="1" smtClean="0"/>
              <a:t>administered</a:t>
            </a:r>
            <a:r>
              <a:rPr lang="hu-HU" dirty="0" smtClean="0"/>
              <a:t> </a:t>
            </a:r>
            <a:r>
              <a:rPr lang="hu-HU" dirty="0" err="1" smtClean="0"/>
              <a:t>correctly</a:t>
            </a:r>
            <a:r>
              <a:rPr lang="hu-HU" dirty="0" smtClean="0"/>
              <a:t> and </a:t>
            </a:r>
            <a:r>
              <a:rPr lang="hu-HU" dirty="0" err="1" smtClean="0"/>
              <a:t>appropriately</a:t>
            </a:r>
            <a:r>
              <a:rPr lang="hu-HU" dirty="0" smtClean="0"/>
              <a:t>?</a:t>
            </a:r>
            <a:endParaRPr lang="hu-HU" dirty="0" smtClean="0"/>
          </a:p>
          <a:p>
            <a:pPr marL="514350" indent="-514350">
              <a:buFont typeface="+mj-lt"/>
              <a:buAutoNum type="arabicPeriod"/>
            </a:pPr>
            <a:r>
              <a:rPr lang="hu-HU" dirty="0" err="1" smtClean="0"/>
              <a:t>Were</a:t>
            </a:r>
            <a:r>
              <a:rPr lang="hu-HU" dirty="0" smtClean="0"/>
              <a:t> </a:t>
            </a:r>
            <a:r>
              <a:rPr lang="hu-HU" dirty="0" err="1" smtClean="0"/>
              <a:t>there</a:t>
            </a:r>
            <a:r>
              <a:rPr lang="hu-HU" dirty="0" smtClean="0"/>
              <a:t> </a:t>
            </a:r>
            <a:r>
              <a:rPr lang="hu-HU" dirty="0" err="1" smtClean="0"/>
              <a:t>primary</a:t>
            </a:r>
            <a:r>
              <a:rPr lang="hu-HU" dirty="0" smtClean="0"/>
              <a:t>, </a:t>
            </a:r>
            <a:r>
              <a:rPr lang="hu-HU" dirty="0" err="1" smtClean="0"/>
              <a:t>secondary</a:t>
            </a:r>
            <a:r>
              <a:rPr lang="hu-HU" dirty="0" smtClean="0"/>
              <a:t>, </a:t>
            </a:r>
            <a:r>
              <a:rPr lang="hu-HU" dirty="0" err="1" smtClean="0"/>
              <a:t>or</a:t>
            </a:r>
            <a:r>
              <a:rPr lang="hu-HU" dirty="0" smtClean="0"/>
              <a:t> </a:t>
            </a:r>
            <a:r>
              <a:rPr lang="hu-HU" dirty="0" err="1" smtClean="0"/>
              <a:t>composite</a:t>
            </a:r>
            <a:r>
              <a:rPr lang="hu-HU" dirty="0" smtClean="0"/>
              <a:t> </a:t>
            </a:r>
            <a:r>
              <a:rPr lang="hu-HU" dirty="0" err="1" smtClean="0"/>
              <a:t>outcome</a:t>
            </a:r>
            <a:r>
              <a:rPr lang="hu-HU" dirty="0" smtClean="0"/>
              <a:t>(s) </a:t>
            </a:r>
            <a:r>
              <a:rPr lang="hu-HU" dirty="0" err="1" smtClean="0"/>
              <a:t>in</a:t>
            </a:r>
            <a:r>
              <a:rPr lang="hu-HU" dirty="0" smtClean="0"/>
              <a:t> </a:t>
            </a:r>
            <a:r>
              <a:rPr lang="hu-HU" dirty="0" err="1" smtClean="0"/>
              <a:t>the</a:t>
            </a:r>
            <a:r>
              <a:rPr lang="hu-HU" dirty="0" smtClean="0"/>
              <a:t> </a:t>
            </a:r>
            <a:r>
              <a:rPr lang="hu-HU" dirty="0" err="1" smtClean="0"/>
              <a:t>studies</a:t>
            </a:r>
            <a:r>
              <a:rPr lang="hu-HU" dirty="0" smtClean="0"/>
              <a:t>?</a:t>
            </a:r>
            <a:endParaRPr lang="hu-HU" dirty="0" smtClean="0"/>
          </a:p>
          <a:p>
            <a:pPr marL="514350" indent="-514350">
              <a:buFont typeface="+mj-lt"/>
              <a:buAutoNum type="arabicPeriod"/>
            </a:pPr>
            <a:r>
              <a:rPr lang="hu-HU" dirty="0" err="1" smtClean="0"/>
              <a:t>Were</a:t>
            </a:r>
            <a:r>
              <a:rPr lang="hu-HU" dirty="0" smtClean="0"/>
              <a:t> </a:t>
            </a:r>
            <a:r>
              <a:rPr lang="hu-HU" dirty="0" err="1" smtClean="0"/>
              <a:t>outcome</a:t>
            </a:r>
            <a:r>
              <a:rPr lang="hu-HU" dirty="0" smtClean="0"/>
              <a:t> </a:t>
            </a:r>
            <a:r>
              <a:rPr lang="hu-HU" dirty="0" err="1" smtClean="0"/>
              <a:t>measures</a:t>
            </a:r>
            <a:r>
              <a:rPr lang="hu-HU" dirty="0" smtClean="0"/>
              <a:t> </a:t>
            </a:r>
            <a:r>
              <a:rPr lang="hu-HU" dirty="0" err="1" smtClean="0"/>
              <a:t>suitable</a:t>
            </a:r>
            <a:r>
              <a:rPr lang="hu-HU" dirty="0" smtClean="0"/>
              <a:t> and </a:t>
            </a:r>
            <a:r>
              <a:rPr lang="hu-HU" dirty="0" err="1" smtClean="0"/>
              <a:t>valid</a:t>
            </a:r>
            <a:r>
              <a:rPr lang="hu-HU" dirty="0" smtClean="0"/>
              <a:t>?</a:t>
            </a:r>
            <a:endParaRPr lang="hu-HU" dirty="0" smtClean="0"/>
          </a:p>
        </p:txBody>
      </p:sp>
    </p:spTree>
    <p:extLst>
      <p:ext uri="{BB962C8B-B14F-4D97-AF65-F5344CB8AC3E}">
        <p14:creationId xmlns:p14="http://schemas.microsoft.com/office/powerpoint/2010/main" val="2499233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txBox="1">
            <a:spLocks/>
          </p:cNvSpPr>
          <p:nvPr/>
        </p:nvSpPr>
        <p:spPr>
          <a:xfrm>
            <a:off x="570271" y="1686006"/>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700" b="1" dirty="0" err="1" smtClean="0">
                <a:solidFill>
                  <a:srgbClr val="0C5C65"/>
                </a:solidFill>
              </a:rPr>
              <a:t>Sample</a:t>
            </a:r>
            <a:r>
              <a:rPr lang="hu-HU" sz="3700" b="1" dirty="0" smtClean="0">
                <a:solidFill>
                  <a:srgbClr val="0C5C65"/>
                </a:solidFill>
              </a:rPr>
              <a:t> </a:t>
            </a:r>
            <a:r>
              <a:rPr lang="hu-HU" sz="3700" b="1" dirty="0" err="1" smtClean="0">
                <a:solidFill>
                  <a:srgbClr val="0C5C65"/>
                </a:solidFill>
              </a:rPr>
              <a:t>size</a:t>
            </a:r>
            <a:r>
              <a:rPr lang="hu-HU" sz="3700" b="1" dirty="0" smtClean="0">
                <a:solidFill>
                  <a:srgbClr val="0C5C65"/>
                </a:solidFill>
              </a:rPr>
              <a:t> </a:t>
            </a:r>
            <a:r>
              <a:rPr lang="hu-HU" sz="3700" b="1" dirty="0" err="1" smtClean="0">
                <a:solidFill>
                  <a:srgbClr val="0C5C65"/>
                </a:solidFill>
              </a:rPr>
              <a:t>estimation</a:t>
            </a:r>
            <a:endParaRPr lang="hu-HU" sz="3700" b="1" dirty="0" smtClean="0">
              <a:solidFill>
                <a:srgbClr val="0C5C65"/>
              </a:solidFill>
            </a:endParaRPr>
          </a:p>
        </p:txBody>
      </p:sp>
      <p:sp>
        <p:nvSpPr>
          <p:cNvPr id="13" name="Alcím 6"/>
          <p:cNvSpPr txBox="1">
            <a:spLocks/>
          </p:cNvSpPr>
          <p:nvPr/>
        </p:nvSpPr>
        <p:spPr>
          <a:xfrm>
            <a:off x="1519857" y="3593449"/>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200" b="1" dirty="0" smtClean="0">
                <a:solidFill>
                  <a:srgbClr val="C00000"/>
                </a:solidFill>
              </a:rPr>
              <a:t>Dávid Németh</a:t>
            </a:r>
          </a:p>
        </p:txBody>
      </p:sp>
      <p:sp>
        <p:nvSpPr>
          <p:cNvPr id="14" name="Cím 1"/>
          <p:cNvSpPr txBox="1">
            <a:spLocks/>
          </p:cNvSpPr>
          <p:nvPr/>
        </p:nvSpPr>
        <p:spPr>
          <a:xfrm>
            <a:off x="5951395" y="41171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smtClean="0"/>
              <a:t>3. </a:t>
            </a:r>
            <a:r>
              <a:rPr lang="hu-HU" sz="2000" b="1" dirty="0" err="1" smtClean="0"/>
              <a:t>September</a:t>
            </a:r>
            <a:r>
              <a:rPr lang="hu-HU" sz="2000" b="1" dirty="0" smtClean="0"/>
              <a:t>, 2019</a:t>
            </a:r>
          </a:p>
          <a:p>
            <a:pPr algn="r"/>
            <a:endParaRPr lang="hu-HU" sz="2000" b="1" dirty="0" smtClean="0"/>
          </a:p>
          <a:p>
            <a:pPr algn="r"/>
            <a:r>
              <a:rPr lang="hu-HU" sz="2000" i="1" dirty="0" smtClean="0"/>
              <a:t>University of Pécs</a:t>
            </a:r>
            <a:endParaRPr lang="hu-HU" sz="2000" b="1" dirty="0" smtClean="0"/>
          </a:p>
          <a:p>
            <a:pPr algn="r"/>
            <a:r>
              <a:rPr lang="hu-HU" sz="2000" b="1" dirty="0" smtClean="0"/>
              <a:t>Pécs</a:t>
            </a:r>
            <a:endParaRPr lang="hu-HU" sz="2000" b="1" dirty="0"/>
          </a:p>
        </p:txBody>
      </p:sp>
      <p:sp>
        <p:nvSpPr>
          <p:cNvPr id="16" name="Cím 1"/>
          <p:cNvSpPr txBox="1">
            <a:spLocks/>
          </p:cNvSpPr>
          <p:nvPr/>
        </p:nvSpPr>
        <p:spPr>
          <a:xfrm>
            <a:off x="1127417" y="3968436"/>
            <a:ext cx="5680439" cy="1137717"/>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2500" b="1" dirty="0" smtClean="0"/>
              <a:t>Centre </a:t>
            </a:r>
            <a:r>
              <a:rPr lang="hu-HU" sz="2500" b="1" dirty="0" err="1" smtClean="0"/>
              <a:t>for</a:t>
            </a:r>
            <a:r>
              <a:rPr lang="hu-HU" sz="2500" b="1" dirty="0" smtClean="0"/>
              <a:t> </a:t>
            </a:r>
            <a:r>
              <a:rPr lang="hu-HU" sz="2500" b="1" dirty="0" err="1" smtClean="0"/>
              <a:t>Translational</a:t>
            </a:r>
            <a:r>
              <a:rPr lang="hu-HU" sz="2500" b="1" dirty="0" smtClean="0"/>
              <a:t> </a:t>
            </a:r>
            <a:r>
              <a:rPr lang="hu-HU" sz="2500" b="1" dirty="0" err="1" smtClean="0"/>
              <a:t>Medicine</a:t>
            </a:r>
            <a:endParaRPr lang="hu-HU" sz="2500" b="1" dirty="0" smtClean="0"/>
          </a:p>
          <a:p>
            <a:endParaRPr lang="hu-HU" sz="2000" b="1" dirty="0" smtClean="0"/>
          </a:p>
          <a:p>
            <a:r>
              <a:rPr lang="hu-HU" sz="2000" b="1" dirty="0" smtClean="0">
                <a:sym typeface="Wingdings" panose="05000000000000000000" pitchFamily="2" charset="2"/>
              </a:rPr>
              <a:t>Biostatistics@tm-centre.org</a:t>
            </a:r>
            <a:endParaRPr lang="hu-HU" sz="2000" b="1" dirty="0">
              <a:sym typeface="Wingdings" panose="05000000000000000000" pitchFamily="2" charset="2"/>
            </a:endParaRP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205" y="2041164"/>
            <a:ext cx="3201790" cy="1975250"/>
          </a:xfrm>
          <a:prstGeom prst="rect">
            <a:avLst/>
          </a:prstGeom>
        </p:spPr>
      </p:pic>
      <p:sp>
        <p:nvSpPr>
          <p:cNvPr id="8"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405056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7481248" y="1487606"/>
            <a:ext cx="3450609" cy="1624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5" name="Lekerekített téglalap 4"/>
          <p:cNvSpPr/>
          <p:nvPr/>
        </p:nvSpPr>
        <p:spPr>
          <a:xfrm>
            <a:off x="7481247" y="3457433"/>
            <a:ext cx="3450609" cy="14148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6" name="Lekerekített téglalap 5"/>
          <p:cNvSpPr/>
          <p:nvPr/>
        </p:nvSpPr>
        <p:spPr>
          <a:xfrm>
            <a:off x="1146412" y="3457433"/>
            <a:ext cx="3521122" cy="14148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7" name="Szövegdoboz 6"/>
          <p:cNvSpPr txBox="1"/>
          <p:nvPr/>
        </p:nvSpPr>
        <p:spPr>
          <a:xfrm>
            <a:off x="7590431" y="1540288"/>
            <a:ext cx="3000232" cy="954107"/>
          </a:xfrm>
          <a:prstGeom prst="rect">
            <a:avLst/>
          </a:prstGeom>
          <a:noFill/>
        </p:spPr>
        <p:txBody>
          <a:bodyPr wrap="square" rtlCol="0">
            <a:spAutoFit/>
          </a:bodyPr>
          <a:lstStyle/>
          <a:p>
            <a:r>
              <a:rPr lang="hu-HU" sz="2800" dirty="0" err="1" smtClean="0"/>
              <a:t>Small</a:t>
            </a:r>
            <a:r>
              <a:rPr lang="hu-HU" sz="2800" dirty="0" smtClean="0"/>
              <a:t> </a:t>
            </a:r>
            <a:r>
              <a:rPr lang="hu-HU" sz="2800" dirty="0" err="1" smtClean="0"/>
              <a:t>confidence</a:t>
            </a:r>
            <a:r>
              <a:rPr lang="hu-HU" sz="2800" dirty="0" smtClean="0"/>
              <a:t> </a:t>
            </a:r>
            <a:r>
              <a:rPr lang="hu-HU" sz="2800" dirty="0" err="1" smtClean="0"/>
              <a:t>interval</a:t>
            </a:r>
            <a:endParaRPr lang="hu-HU" sz="2800" dirty="0"/>
          </a:p>
        </p:txBody>
      </p:sp>
      <p:sp>
        <p:nvSpPr>
          <p:cNvPr id="8" name="Lekerekített téglalap 7"/>
          <p:cNvSpPr/>
          <p:nvPr/>
        </p:nvSpPr>
        <p:spPr>
          <a:xfrm>
            <a:off x="1146412" y="1487606"/>
            <a:ext cx="3521122" cy="1624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9" name="Szövegdoboz 8"/>
          <p:cNvSpPr txBox="1"/>
          <p:nvPr/>
        </p:nvSpPr>
        <p:spPr>
          <a:xfrm>
            <a:off x="1146412" y="1540288"/>
            <a:ext cx="2320119" cy="954107"/>
          </a:xfrm>
          <a:prstGeom prst="rect">
            <a:avLst/>
          </a:prstGeom>
          <a:noFill/>
        </p:spPr>
        <p:txBody>
          <a:bodyPr wrap="square" rtlCol="0">
            <a:spAutoFit/>
          </a:bodyPr>
          <a:lstStyle/>
          <a:p>
            <a:r>
              <a:rPr lang="hu-HU" sz="2800" dirty="0" err="1" smtClean="0"/>
              <a:t>Huge</a:t>
            </a:r>
            <a:r>
              <a:rPr lang="hu-HU" sz="2800" dirty="0" smtClean="0"/>
              <a:t> </a:t>
            </a:r>
            <a:r>
              <a:rPr lang="hu-HU" sz="2800" dirty="0" err="1" smtClean="0"/>
              <a:t>sample</a:t>
            </a:r>
            <a:r>
              <a:rPr lang="hu-HU" sz="2800" dirty="0" smtClean="0"/>
              <a:t> </a:t>
            </a:r>
            <a:r>
              <a:rPr lang="hu-HU" sz="2800" dirty="0" err="1" smtClean="0"/>
              <a:t>size</a:t>
            </a:r>
            <a:endParaRPr lang="hu-HU" sz="2800" dirty="0"/>
          </a:p>
        </p:txBody>
      </p:sp>
      <p:sp>
        <p:nvSpPr>
          <p:cNvPr id="10" name="Jobbra nyíl 9"/>
          <p:cNvSpPr/>
          <p:nvPr/>
        </p:nvSpPr>
        <p:spPr>
          <a:xfrm>
            <a:off x="5295331" y="1971175"/>
            <a:ext cx="1733266" cy="676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 name="Lefelé nyíl 10"/>
          <p:cNvSpPr/>
          <p:nvPr/>
        </p:nvSpPr>
        <p:spPr>
          <a:xfrm rot="10800000">
            <a:off x="3400567" y="2137644"/>
            <a:ext cx="955343" cy="81886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2" name="Lefelé nyíl 11"/>
          <p:cNvSpPr/>
          <p:nvPr/>
        </p:nvSpPr>
        <p:spPr>
          <a:xfrm>
            <a:off x="9635320" y="2137644"/>
            <a:ext cx="955343" cy="81886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Szövegdoboz 12"/>
          <p:cNvSpPr txBox="1"/>
          <p:nvPr/>
        </p:nvSpPr>
        <p:spPr>
          <a:xfrm>
            <a:off x="1146412" y="3591159"/>
            <a:ext cx="2320119" cy="954107"/>
          </a:xfrm>
          <a:prstGeom prst="rect">
            <a:avLst/>
          </a:prstGeom>
          <a:noFill/>
        </p:spPr>
        <p:txBody>
          <a:bodyPr wrap="square" rtlCol="0">
            <a:spAutoFit/>
          </a:bodyPr>
          <a:lstStyle/>
          <a:p>
            <a:r>
              <a:rPr lang="hu-HU" sz="2800" dirty="0" err="1" smtClean="0"/>
              <a:t>Huge</a:t>
            </a:r>
            <a:r>
              <a:rPr lang="hu-HU" sz="2800" dirty="0" smtClean="0"/>
              <a:t> </a:t>
            </a:r>
            <a:r>
              <a:rPr lang="hu-HU" sz="2800" dirty="0" err="1" smtClean="0"/>
              <a:t>sample</a:t>
            </a:r>
            <a:r>
              <a:rPr lang="hu-HU" sz="2800" dirty="0" smtClean="0"/>
              <a:t> </a:t>
            </a:r>
            <a:r>
              <a:rPr lang="hu-HU" sz="2800" dirty="0" err="1" smtClean="0"/>
              <a:t>size</a:t>
            </a:r>
            <a:endParaRPr lang="hu-HU" sz="2800" dirty="0"/>
          </a:p>
        </p:txBody>
      </p:sp>
      <p:sp>
        <p:nvSpPr>
          <p:cNvPr id="14" name="Lefelé nyíl 13"/>
          <p:cNvSpPr/>
          <p:nvPr/>
        </p:nvSpPr>
        <p:spPr>
          <a:xfrm rot="10800000">
            <a:off x="3400567" y="3869478"/>
            <a:ext cx="955343" cy="818865"/>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5" name="Lefelé nyíl 14"/>
          <p:cNvSpPr/>
          <p:nvPr/>
        </p:nvSpPr>
        <p:spPr>
          <a:xfrm rot="10800000">
            <a:off x="9635320" y="3869477"/>
            <a:ext cx="955343" cy="818865"/>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6" name="Szövegdoboz 15"/>
          <p:cNvSpPr txBox="1"/>
          <p:nvPr/>
        </p:nvSpPr>
        <p:spPr>
          <a:xfrm>
            <a:off x="7590431" y="3591158"/>
            <a:ext cx="3191300" cy="954107"/>
          </a:xfrm>
          <a:prstGeom prst="rect">
            <a:avLst/>
          </a:prstGeom>
          <a:noFill/>
        </p:spPr>
        <p:txBody>
          <a:bodyPr wrap="square" rtlCol="0">
            <a:spAutoFit/>
          </a:bodyPr>
          <a:lstStyle/>
          <a:p>
            <a:r>
              <a:rPr lang="hu-HU" sz="2800" dirty="0" smtClean="0"/>
              <a:t>Money, </a:t>
            </a:r>
            <a:r>
              <a:rPr lang="hu-HU" sz="2800" dirty="0" err="1" smtClean="0"/>
              <a:t>other</a:t>
            </a:r>
            <a:r>
              <a:rPr lang="hu-HU" sz="2800" dirty="0" smtClean="0"/>
              <a:t> </a:t>
            </a:r>
            <a:r>
              <a:rPr lang="hu-HU" sz="2800" dirty="0" err="1" smtClean="0"/>
              <a:t>resources</a:t>
            </a:r>
            <a:endParaRPr lang="hu-HU" sz="2800" dirty="0"/>
          </a:p>
        </p:txBody>
      </p:sp>
      <p:sp>
        <p:nvSpPr>
          <p:cNvPr id="17" name="Jobbra nyíl 16"/>
          <p:cNvSpPr/>
          <p:nvPr/>
        </p:nvSpPr>
        <p:spPr>
          <a:xfrm>
            <a:off x="5295331" y="3869477"/>
            <a:ext cx="1733266" cy="676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8" name="Lekerekített téglalap 17"/>
          <p:cNvSpPr/>
          <p:nvPr/>
        </p:nvSpPr>
        <p:spPr>
          <a:xfrm>
            <a:off x="2927444" y="5298617"/>
            <a:ext cx="6469039" cy="13374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p:cNvSpPr txBox="1"/>
          <p:nvPr/>
        </p:nvSpPr>
        <p:spPr>
          <a:xfrm>
            <a:off x="3070746" y="5428748"/>
            <a:ext cx="2224585" cy="1077218"/>
          </a:xfrm>
          <a:prstGeom prst="rect">
            <a:avLst/>
          </a:prstGeom>
          <a:noFill/>
        </p:spPr>
        <p:txBody>
          <a:bodyPr wrap="square" rtlCol="0">
            <a:spAutoFit/>
          </a:bodyPr>
          <a:lstStyle/>
          <a:p>
            <a:pPr algn="ctr"/>
            <a:r>
              <a:rPr lang="hu-HU" sz="3200" dirty="0" smtClean="0"/>
              <a:t>Golden </a:t>
            </a:r>
            <a:r>
              <a:rPr lang="hu-HU" sz="3200" dirty="0" err="1" smtClean="0"/>
              <a:t>middle</a:t>
            </a:r>
            <a:r>
              <a:rPr lang="hu-HU" sz="3200" dirty="0" smtClean="0"/>
              <a:t> </a:t>
            </a:r>
            <a:r>
              <a:rPr lang="hu-HU" sz="3200" dirty="0" err="1" smtClean="0"/>
              <a:t>way</a:t>
            </a:r>
            <a:endParaRPr lang="hu-HU" sz="3200" dirty="0"/>
          </a:p>
        </p:txBody>
      </p:sp>
      <p:sp>
        <p:nvSpPr>
          <p:cNvPr id="20" name="Szövegdoboz 19"/>
          <p:cNvSpPr txBox="1"/>
          <p:nvPr/>
        </p:nvSpPr>
        <p:spPr>
          <a:xfrm>
            <a:off x="6843216" y="5442000"/>
            <a:ext cx="2696569" cy="1077218"/>
          </a:xfrm>
          <a:prstGeom prst="rect">
            <a:avLst/>
          </a:prstGeom>
          <a:noFill/>
        </p:spPr>
        <p:txBody>
          <a:bodyPr wrap="square" rtlCol="0">
            <a:spAutoFit/>
          </a:bodyPr>
          <a:lstStyle/>
          <a:p>
            <a:pPr algn="ctr"/>
            <a:r>
              <a:rPr lang="hu-HU" sz="3200" dirty="0" err="1" smtClean="0"/>
              <a:t>Perfect</a:t>
            </a:r>
            <a:r>
              <a:rPr lang="hu-HU" sz="3200" dirty="0" smtClean="0"/>
              <a:t> </a:t>
            </a:r>
            <a:r>
              <a:rPr lang="hu-HU" sz="3200" dirty="0" err="1" smtClean="0"/>
              <a:t>sample</a:t>
            </a:r>
            <a:r>
              <a:rPr lang="hu-HU" sz="3200" dirty="0" smtClean="0"/>
              <a:t> </a:t>
            </a:r>
            <a:r>
              <a:rPr lang="hu-HU" sz="3200" dirty="0" err="1" smtClean="0"/>
              <a:t>size</a:t>
            </a:r>
            <a:endParaRPr lang="hu-HU" sz="3200" dirty="0"/>
          </a:p>
        </p:txBody>
      </p:sp>
      <p:sp>
        <p:nvSpPr>
          <p:cNvPr id="21" name="Jobbra nyíl 20"/>
          <p:cNvSpPr/>
          <p:nvPr/>
        </p:nvSpPr>
        <p:spPr>
          <a:xfrm>
            <a:off x="5554637" y="5722130"/>
            <a:ext cx="1214651" cy="516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2"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45220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7147" y="207034"/>
            <a:ext cx="8928340" cy="769441"/>
          </a:xfrm>
          <a:prstGeom prst="rect">
            <a:avLst/>
          </a:prstGeom>
          <a:noFill/>
        </p:spPr>
        <p:txBody>
          <a:bodyPr wrap="square" rtlCol="0">
            <a:spAutoFit/>
          </a:bodyPr>
          <a:lstStyle/>
          <a:p>
            <a:pPr algn="ctr"/>
            <a:r>
              <a:rPr lang="hu-HU" sz="4400" dirty="0" err="1" smtClean="0">
                <a:solidFill>
                  <a:schemeClr val="bg1"/>
                </a:solidFill>
              </a:rPr>
              <a:t>Sample</a:t>
            </a:r>
            <a:r>
              <a:rPr lang="hu-HU" sz="4400" dirty="0" smtClean="0">
                <a:solidFill>
                  <a:schemeClr val="bg1"/>
                </a:solidFill>
              </a:rPr>
              <a:t> </a:t>
            </a:r>
            <a:r>
              <a:rPr lang="hu-HU" sz="4400" dirty="0" err="1" smtClean="0">
                <a:solidFill>
                  <a:schemeClr val="bg1"/>
                </a:solidFill>
              </a:rPr>
              <a:t>size</a:t>
            </a:r>
            <a:r>
              <a:rPr lang="hu-HU" sz="4400" dirty="0">
                <a:solidFill>
                  <a:schemeClr val="bg1"/>
                </a:solidFill>
              </a:rPr>
              <a:t> </a:t>
            </a:r>
            <a:r>
              <a:rPr lang="hu-HU" sz="4400" dirty="0" err="1" smtClean="0">
                <a:solidFill>
                  <a:schemeClr val="bg1"/>
                </a:solidFill>
              </a:rPr>
              <a:t>estimation</a:t>
            </a:r>
            <a:endParaRPr lang="hu-HU" sz="4400" dirty="0">
              <a:solidFill>
                <a:schemeClr val="bg1"/>
              </a:solidFill>
            </a:endParaRPr>
          </a:p>
        </p:txBody>
      </p:sp>
      <p:sp>
        <p:nvSpPr>
          <p:cNvPr id="2" name="Lekerekített téglalap 1"/>
          <p:cNvSpPr/>
          <p:nvPr/>
        </p:nvSpPr>
        <p:spPr>
          <a:xfrm>
            <a:off x="1241778" y="1659467"/>
            <a:ext cx="3341511" cy="14562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 name="Lekerekített téglalap 3"/>
          <p:cNvSpPr/>
          <p:nvPr/>
        </p:nvSpPr>
        <p:spPr>
          <a:xfrm>
            <a:off x="7512756" y="1659467"/>
            <a:ext cx="3341511" cy="14562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5" name="Lekerekített téglalap 4"/>
          <p:cNvSpPr/>
          <p:nvPr/>
        </p:nvSpPr>
        <p:spPr>
          <a:xfrm>
            <a:off x="7512756" y="4509911"/>
            <a:ext cx="3341511" cy="14562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6" name="Lekerekített téglalap 5"/>
          <p:cNvSpPr/>
          <p:nvPr/>
        </p:nvSpPr>
        <p:spPr>
          <a:xfrm>
            <a:off x="1241777" y="4509911"/>
            <a:ext cx="3341511" cy="14562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7" name="Szövegdoboz 6"/>
          <p:cNvSpPr txBox="1"/>
          <p:nvPr/>
        </p:nvSpPr>
        <p:spPr>
          <a:xfrm>
            <a:off x="1349021" y="2095212"/>
            <a:ext cx="3127022" cy="584775"/>
          </a:xfrm>
          <a:prstGeom prst="rect">
            <a:avLst/>
          </a:prstGeom>
          <a:noFill/>
        </p:spPr>
        <p:txBody>
          <a:bodyPr wrap="square" rtlCol="0">
            <a:spAutoFit/>
          </a:bodyPr>
          <a:lstStyle/>
          <a:p>
            <a:pPr algn="ctr"/>
            <a:r>
              <a:rPr lang="hu-HU" sz="3200" dirty="0" smtClean="0"/>
              <a:t>Null </a:t>
            </a:r>
            <a:r>
              <a:rPr lang="hu-HU" sz="3200" dirty="0" err="1" smtClean="0"/>
              <a:t>hypothesis</a:t>
            </a:r>
            <a:endParaRPr lang="hu-HU" sz="3200" dirty="0"/>
          </a:p>
        </p:txBody>
      </p:sp>
      <p:sp>
        <p:nvSpPr>
          <p:cNvPr id="8" name="Jobbra nyíl 7"/>
          <p:cNvSpPr/>
          <p:nvPr/>
        </p:nvSpPr>
        <p:spPr>
          <a:xfrm>
            <a:off x="5091289" y="2015060"/>
            <a:ext cx="1851378" cy="80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Jobbra nyíl 8"/>
          <p:cNvSpPr/>
          <p:nvPr/>
        </p:nvSpPr>
        <p:spPr>
          <a:xfrm rot="10800000">
            <a:off x="5091289" y="4989682"/>
            <a:ext cx="1851378" cy="80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Lefelé nyíl 9"/>
          <p:cNvSpPr/>
          <p:nvPr/>
        </p:nvSpPr>
        <p:spPr>
          <a:xfrm>
            <a:off x="8647289" y="3307644"/>
            <a:ext cx="745067" cy="970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p:cNvSpPr txBox="1"/>
          <p:nvPr/>
        </p:nvSpPr>
        <p:spPr>
          <a:xfrm>
            <a:off x="7620000" y="1848990"/>
            <a:ext cx="3127022" cy="1077218"/>
          </a:xfrm>
          <a:prstGeom prst="rect">
            <a:avLst/>
          </a:prstGeom>
          <a:noFill/>
        </p:spPr>
        <p:txBody>
          <a:bodyPr wrap="square" rtlCol="0">
            <a:spAutoFit/>
          </a:bodyPr>
          <a:lstStyle/>
          <a:p>
            <a:pPr algn="ctr"/>
            <a:r>
              <a:rPr lang="hu-HU" sz="3200" dirty="0" err="1" smtClean="0"/>
              <a:t>Sample</a:t>
            </a:r>
            <a:r>
              <a:rPr lang="hu-HU" sz="3200" dirty="0" smtClean="0"/>
              <a:t> </a:t>
            </a:r>
            <a:r>
              <a:rPr lang="hu-HU" sz="3200" dirty="0" err="1" smtClean="0"/>
              <a:t>size</a:t>
            </a:r>
            <a:r>
              <a:rPr lang="hu-HU" sz="3200" dirty="0" smtClean="0"/>
              <a:t> </a:t>
            </a:r>
            <a:r>
              <a:rPr lang="hu-HU" sz="3200" dirty="0" err="1" smtClean="0"/>
              <a:t>estimation</a:t>
            </a:r>
            <a:endParaRPr lang="hu-HU" sz="3200" dirty="0"/>
          </a:p>
        </p:txBody>
      </p:sp>
      <p:sp>
        <p:nvSpPr>
          <p:cNvPr id="12" name="Szövegdoboz 11"/>
          <p:cNvSpPr txBox="1"/>
          <p:nvPr/>
        </p:nvSpPr>
        <p:spPr>
          <a:xfrm>
            <a:off x="7620000" y="4945655"/>
            <a:ext cx="3127022" cy="584775"/>
          </a:xfrm>
          <a:prstGeom prst="rect">
            <a:avLst/>
          </a:prstGeom>
          <a:noFill/>
        </p:spPr>
        <p:txBody>
          <a:bodyPr wrap="square" rtlCol="0">
            <a:spAutoFit/>
          </a:bodyPr>
          <a:lstStyle/>
          <a:p>
            <a:pPr algn="ctr"/>
            <a:r>
              <a:rPr lang="hu-HU" sz="3200" dirty="0" smtClean="0"/>
              <a:t>Benefit</a:t>
            </a:r>
            <a:endParaRPr lang="hu-HU" sz="3200" dirty="0"/>
          </a:p>
        </p:txBody>
      </p:sp>
      <p:sp>
        <p:nvSpPr>
          <p:cNvPr id="13" name="Szövegdoboz 12"/>
          <p:cNvSpPr txBox="1"/>
          <p:nvPr/>
        </p:nvSpPr>
        <p:spPr>
          <a:xfrm>
            <a:off x="1349021" y="4945656"/>
            <a:ext cx="3127022" cy="584775"/>
          </a:xfrm>
          <a:prstGeom prst="rect">
            <a:avLst/>
          </a:prstGeom>
          <a:noFill/>
        </p:spPr>
        <p:txBody>
          <a:bodyPr wrap="square" rtlCol="0">
            <a:spAutoFit/>
          </a:bodyPr>
          <a:lstStyle/>
          <a:p>
            <a:pPr algn="ctr"/>
            <a:r>
              <a:rPr lang="hu-HU" sz="3200" dirty="0" err="1" smtClean="0"/>
              <a:t>Worth</a:t>
            </a:r>
            <a:r>
              <a:rPr lang="hu-HU" sz="3200" dirty="0" smtClean="0"/>
              <a:t>?!</a:t>
            </a:r>
            <a:endParaRPr lang="hu-HU" sz="3200" dirty="0"/>
          </a:p>
        </p:txBody>
      </p:sp>
    </p:spTree>
    <p:extLst>
      <p:ext uri="{BB962C8B-B14F-4D97-AF65-F5344CB8AC3E}">
        <p14:creationId xmlns:p14="http://schemas.microsoft.com/office/powerpoint/2010/main" val="213062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143839" y="2295233"/>
            <a:ext cx="10074443" cy="4229100"/>
          </a:xfrm>
        </p:spPr>
        <p:txBody>
          <a:bodyPr/>
          <a:lstStyle/>
          <a:p>
            <a:r>
              <a:rPr lang="hu-HU" dirty="0" smtClean="0"/>
              <a:t>T</a:t>
            </a:r>
            <a:r>
              <a:rPr lang="en-US" dirty="0"/>
              <a:t>heir use is limited by ethical and practical </a:t>
            </a:r>
            <a:r>
              <a:rPr lang="en-US" dirty="0" smtClean="0"/>
              <a:t>concerns</a:t>
            </a:r>
            <a:endParaRPr lang="hu-HU" dirty="0" smtClean="0"/>
          </a:p>
          <a:p>
            <a:r>
              <a:rPr lang="hu-HU" dirty="0" smtClean="0"/>
              <a:t>f</a:t>
            </a:r>
            <a:r>
              <a:rPr lang="en-US" dirty="0" err="1" smtClean="0"/>
              <a:t>ailure</a:t>
            </a:r>
            <a:r>
              <a:rPr lang="en-US" dirty="0" smtClean="0"/>
              <a:t> </a:t>
            </a:r>
            <a:r>
              <a:rPr lang="en-US" dirty="0"/>
              <a:t>to perform trials may result in harmful treatments being </a:t>
            </a:r>
            <a:r>
              <a:rPr lang="en-US" dirty="0" smtClean="0"/>
              <a:t>used</a:t>
            </a:r>
            <a:endParaRPr lang="hu-HU" dirty="0"/>
          </a:p>
          <a:p>
            <a:r>
              <a:rPr lang="en-US" dirty="0"/>
              <a:t>may be ethical but infeasible-for example, because of difficulties with </a:t>
            </a:r>
            <a:r>
              <a:rPr lang="en-US" dirty="0" err="1"/>
              <a:t>randomisation</a:t>
            </a:r>
            <a:r>
              <a:rPr lang="en-US" dirty="0"/>
              <a:t> or </a:t>
            </a:r>
            <a:r>
              <a:rPr lang="en-US" dirty="0" smtClean="0"/>
              <a:t>recruitment</a:t>
            </a:r>
            <a:endParaRPr lang="hu-HU" dirty="0" smtClean="0"/>
          </a:p>
          <a:p>
            <a:r>
              <a:rPr lang="en-US" dirty="0"/>
              <a:t>Strong patient preferences may also limit recruitment and bias </a:t>
            </a:r>
            <a:r>
              <a:rPr lang="en-US" dirty="0" smtClean="0"/>
              <a:t>outcomes</a:t>
            </a:r>
            <a:endParaRPr lang="hu-HU" dirty="0" smtClean="0"/>
          </a:p>
          <a:p>
            <a:r>
              <a:rPr lang="en-US" dirty="0"/>
              <a:t>are generally more costly and time consuming than other studies</a:t>
            </a:r>
            <a:endParaRPr lang="hu-HU" dirty="0"/>
          </a:p>
        </p:txBody>
      </p:sp>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
        <p:nvSpPr>
          <p:cNvPr id="6" name="Szövegdoboz 5"/>
          <p:cNvSpPr txBox="1"/>
          <p:nvPr/>
        </p:nvSpPr>
        <p:spPr>
          <a:xfrm>
            <a:off x="1297172" y="1562986"/>
            <a:ext cx="9165265" cy="480131"/>
          </a:xfrm>
          <a:prstGeom prst="rect">
            <a:avLst/>
          </a:prstGeom>
          <a:noFill/>
        </p:spPr>
        <p:txBody>
          <a:bodyPr wrap="square" rtlCol="0">
            <a:spAutoFit/>
          </a:bodyPr>
          <a:lstStyle/>
          <a:p>
            <a:pPr algn="ctr">
              <a:lnSpc>
                <a:spcPct val="90000"/>
              </a:lnSpc>
              <a:spcBef>
                <a:spcPts val="1000"/>
              </a:spcBef>
            </a:pPr>
            <a:r>
              <a:rPr lang="hu-HU" sz="2800" b="1" dirty="0" err="1">
                <a:solidFill>
                  <a:srgbClr val="C00000"/>
                </a:solidFill>
              </a:rPr>
              <a:t>What</a:t>
            </a:r>
            <a:r>
              <a:rPr lang="hu-HU" sz="2800" b="1" dirty="0">
                <a:solidFill>
                  <a:srgbClr val="C00000"/>
                </a:solidFill>
              </a:rPr>
              <a:t> </a:t>
            </a:r>
            <a:r>
              <a:rPr lang="hu-HU" sz="2800" b="1" dirty="0" err="1">
                <a:solidFill>
                  <a:srgbClr val="C00000"/>
                </a:solidFill>
              </a:rPr>
              <a:t>are</a:t>
            </a:r>
            <a:r>
              <a:rPr lang="hu-HU" sz="2800" b="1" dirty="0">
                <a:solidFill>
                  <a:srgbClr val="C00000"/>
                </a:solidFill>
              </a:rPr>
              <a:t> </a:t>
            </a:r>
            <a:r>
              <a:rPr lang="hu-HU" sz="2800" b="1" dirty="0" err="1">
                <a:solidFill>
                  <a:srgbClr val="C00000"/>
                </a:solidFill>
              </a:rPr>
              <a:t>the</a:t>
            </a:r>
            <a:r>
              <a:rPr lang="hu-HU" sz="2800" b="1" dirty="0">
                <a:solidFill>
                  <a:srgbClr val="C00000"/>
                </a:solidFill>
              </a:rPr>
              <a:t> </a:t>
            </a:r>
            <a:r>
              <a:rPr lang="hu-HU" sz="2800" b="1" dirty="0" err="1">
                <a:solidFill>
                  <a:srgbClr val="C00000"/>
                </a:solidFill>
              </a:rPr>
              <a:t>limitations</a:t>
            </a:r>
            <a:r>
              <a:rPr lang="hu-HU" sz="2800" b="1" dirty="0">
                <a:solidFill>
                  <a:srgbClr val="C00000"/>
                </a:solidFill>
              </a:rPr>
              <a:t> of </a:t>
            </a:r>
            <a:r>
              <a:rPr lang="hu-HU" sz="2800" b="1" dirty="0" err="1">
                <a:solidFill>
                  <a:srgbClr val="C00000"/>
                </a:solidFill>
              </a:rPr>
              <a:t>RCTs</a:t>
            </a:r>
            <a:r>
              <a:rPr lang="hu-HU" sz="2800" b="1" dirty="0">
                <a:solidFill>
                  <a:srgbClr val="C00000"/>
                </a:solidFill>
              </a:rPr>
              <a:t>?</a:t>
            </a:r>
          </a:p>
        </p:txBody>
      </p:sp>
    </p:spTree>
    <p:extLst>
      <p:ext uri="{BB962C8B-B14F-4D97-AF65-F5344CB8AC3E}">
        <p14:creationId xmlns:p14="http://schemas.microsoft.com/office/powerpoint/2010/main" val="848792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4287" y="267419"/>
            <a:ext cx="9514936" cy="769441"/>
          </a:xfrm>
          <a:prstGeom prst="rect">
            <a:avLst/>
          </a:prstGeom>
          <a:noFill/>
        </p:spPr>
        <p:txBody>
          <a:bodyPr wrap="square" rtlCol="0">
            <a:spAutoFit/>
          </a:bodyPr>
          <a:lstStyle/>
          <a:p>
            <a:pPr algn="ctr"/>
            <a:r>
              <a:rPr lang="hu-HU" sz="4400" dirty="0" err="1" smtClean="0">
                <a:solidFill>
                  <a:schemeClr val="bg1"/>
                </a:solidFill>
              </a:rPr>
              <a:t>Find</a:t>
            </a:r>
            <a:r>
              <a:rPr lang="hu-HU" sz="4400" dirty="0" smtClean="0">
                <a:solidFill>
                  <a:schemeClr val="bg1"/>
                </a:solidFill>
              </a:rPr>
              <a:t> </a:t>
            </a:r>
            <a:r>
              <a:rPr lang="hu-HU" sz="4400" dirty="0" err="1" smtClean="0">
                <a:solidFill>
                  <a:schemeClr val="bg1"/>
                </a:solidFill>
              </a:rPr>
              <a:t>previous</a:t>
            </a:r>
            <a:r>
              <a:rPr lang="hu-HU" sz="4400" dirty="0" smtClean="0">
                <a:solidFill>
                  <a:schemeClr val="bg1"/>
                </a:solidFill>
              </a:rPr>
              <a:t> </a:t>
            </a:r>
            <a:r>
              <a:rPr lang="hu-HU" sz="4400" dirty="0" err="1" smtClean="0">
                <a:solidFill>
                  <a:schemeClr val="bg1"/>
                </a:solidFill>
              </a:rPr>
              <a:t>researches</a:t>
            </a:r>
            <a:endParaRPr lang="hu-HU" sz="4400" dirty="0">
              <a:solidFill>
                <a:schemeClr val="bg1"/>
              </a:solidFill>
            </a:endParaRPr>
          </a:p>
        </p:txBody>
      </p:sp>
      <p:sp>
        <p:nvSpPr>
          <p:cNvPr id="3" name="Lekerekített téglalap 2"/>
          <p:cNvSpPr/>
          <p:nvPr/>
        </p:nvSpPr>
        <p:spPr>
          <a:xfrm>
            <a:off x="1456267" y="1715911"/>
            <a:ext cx="3476977" cy="11401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 name="Lekerekített téglalap 3"/>
          <p:cNvSpPr/>
          <p:nvPr/>
        </p:nvSpPr>
        <p:spPr>
          <a:xfrm>
            <a:off x="7636933" y="1715911"/>
            <a:ext cx="3476977" cy="11401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5" name="Lekerekített téglalap 4"/>
          <p:cNvSpPr/>
          <p:nvPr/>
        </p:nvSpPr>
        <p:spPr>
          <a:xfrm>
            <a:off x="7636933" y="4340578"/>
            <a:ext cx="3476977" cy="11401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kerekített téglalap 5"/>
          <p:cNvSpPr/>
          <p:nvPr/>
        </p:nvSpPr>
        <p:spPr>
          <a:xfrm>
            <a:off x="1456266" y="4340578"/>
            <a:ext cx="3476977" cy="11401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7" name="Szövegdoboz 6"/>
          <p:cNvSpPr txBox="1"/>
          <p:nvPr/>
        </p:nvSpPr>
        <p:spPr>
          <a:xfrm>
            <a:off x="1603021" y="1808946"/>
            <a:ext cx="3183466" cy="954107"/>
          </a:xfrm>
          <a:prstGeom prst="rect">
            <a:avLst/>
          </a:prstGeom>
          <a:noFill/>
        </p:spPr>
        <p:txBody>
          <a:bodyPr wrap="square" rtlCol="0">
            <a:spAutoFit/>
          </a:bodyPr>
          <a:lstStyle/>
          <a:p>
            <a:pPr algn="ctr"/>
            <a:r>
              <a:rPr lang="hu-HU" sz="2800" dirty="0" err="1" smtClean="0"/>
              <a:t>Previous</a:t>
            </a:r>
            <a:r>
              <a:rPr lang="hu-HU" sz="2800" dirty="0" smtClean="0"/>
              <a:t> </a:t>
            </a:r>
            <a:r>
              <a:rPr lang="hu-HU" sz="2800" dirty="0" err="1" smtClean="0"/>
              <a:t>publication</a:t>
            </a:r>
            <a:endParaRPr lang="hu-HU" sz="2800" dirty="0"/>
          </a:p>
        </p:txBody>
      </p:sp>
      <p:sp>
        <p:nvSpPr>
          <p:cNvPr id="8" name="Szövegdoboz 7"/>
          <p:cNvSpPr txBox="1"/>
          <p:nvPr/>
        </p:nvSpPr>
        <p:spPr>
          <a:xfrm>
            <a:off x="7783688" y="1808945"/>
            <a:ext cx="3183466" cy="954107"/>
          </a:xfrm>
          <a:prstGeom prst="rect">
            <a:avLst/>
          </a:prstGeom>
          <a:noFill/>
        </p:spPr>
        <p:txBody>
          <a:bodyPr wrap="square" rtlCol="0">
            <a:spAutoFit/>
          </a:bodyPr>
          <a:lstStyle/>
          <a:p>
            <a:pPr algn="ctr"/>
            <a:r>
              <a:rPr lang="hu-HU" sz="2800" dirty="0" smtClean="0"/>
              <a:t>No </a:t>
            </a:r>
            <a:r>
              <a:rPr lang="hu-HU" sz="2800" dirty="0" err="1" smtClean="0"/>
              <a:t>other</a:t>
            </a:r>
            <a:r>
              <a:rPr lang="hu-HU" sz="2800" dirty="0" smtClean="0"/>
              <a:t> </a:t>
            </a:r>
            <a:r>
              <a:rPr lang="hu-HU" sz="2800" dirty="0" err="1" smtClean="0"/>
              <a:t>researches</a:t>
            </a:r>
            <a:endParaRPr lang="hu-HU" sz="2800" dirty="0"/>
          </a:p>
        </p:txBody>
      </p:sp>
      <p:sp>
        <p:nvSpPr>
          <p:cNvPr id="9" name="Szövegdoboz 8"/>
          <p:cNvSpPr txBox="1"/>
          <p:nvPr/>
        </p:nvSpPr>
        <p:spPr>
          <a:xfrm>
            <a:off x="7783688" y="4397120"/>
            <a:ext cx="3183466" cy="954107"/>
          </a:xfrm>
          <a:prstGeom prst="rect">
            <a:avLst/>
          </a:prstGeom>
          <a:noFill/>
        </p:spPr>
        <p:txBody>
          <a:bodyPr wrap="square" rtlCol="0">
            <a:spAutoFit/>
          </a:bodyPr>
          <a:lstStyle/>
          <a:p>
            <a:pPr algn="ctr"/>
            <a:r>
              <a:rPr lang="hu-HU" sz="2800" dirty="0" err="1" smtClean="0"/>
              <a:t>Uncertain</a:t>
            </a:r>
            <a:r>
              <a:rPr lang="hu-HU" sz="2800" dirty="0" smtClean="0"/>
              <a:t> </a:t>
            </a:r>
            <a:r>
              <a:rPr lang="hu-HU" sz="2800" dirty="0" err="1" smtClean="0"/>
              <a:t>estimation</a:t>
            </a:r>
            <a:endParaRPr lang="hu-HU" sz="2800" dirty="0"/>
          </a:p>
        </p:txBody>
      </p:sp>
      <p:sp>
        <p:nvSpPr>
          <p:cNvPr id="10" name="Szövegdoboz 9"/>
          <p:cNvSpPr txBox="1"/>
          <p:nvPr/>
        </p:nvSpPr>
        <p:spPr>
          <a:xfrm>
            <a:off x="1603021" y="4402862"/>
            <a:ext cx="3183466" cy="954107"/>
          </a:xfrm>
          <a:prstGeom prst="rect">
            <a:avLst/>
          </a:prstGeom>
          <a:noFill/>
        </p:spPr>
        <p:txBody>
          <a:bodyPr wrap="square" rtlCol="0">
            <a:spAutoFit/>
          </a:bodyPr>
          <a:lstStyle/>
          <a:p>
            <a:pPr algn="ctr"/>
            <a:r>
              <a:rPr lang="hu-HU" sz="2800" dirty="0" err="1" smtClean="0"/>
              <a:t>Accurate</a:t>
            </a:r>
            <a:r>
              <a:rPr lang="hu-HU" sz="2800" dirty="0" smtClean="0"/>
              <a:t> </a:t>
            </a:r>
            <a:r>
              <a:rPr lang="hu-HU" sz="2800" dirty="0" err="1" smtClean="0"/>
              <a:t>estimation</a:t>
            </a:r>
            <a:endParaRPr lang="hu-HU" sz="2800" dirty="0"/>
          </a:p>
        </p:txBody>
      </p:sp>
      <p:sp>
        <p:nvSpPr>
          <p:cNvPr id="11" name="Lefelé nyíl 10"/>
          <p:cNvSpPr/>
          <p:nvPr/>
        </p:nvSpPr>
        <p:spPr>
          <a:xfrm>
            <a:off x="8997243" y="3079045"/>
            <a:ext cx="756355" cy="1038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Lefelé nyíl 11"/>
          <p:cNvSpPr/>
          <p:nvPr/>
        </p:nvSpPr>
        <p:spPr>
          <a:xfrm>
            <a:off x="2816576" y="3155589"/>
            <a:ext cx="756355" cy="1038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8283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78184" y="264149"/>
            <a:ext cx="9489056" cy="769441"/>
          </a:xfrm>
          <a:prstGeom prst="rect">
            <a:avLst/>
          </a:prstGeom>
          <a:noFill/>
        </p:spPr>
        <p:txBody>
          <a:bodyPr wrap="square" rtlCol="0">
            <a:spAutoFit/>
          </a:bodyPr>
          <a:lstStyle/>
          <a:p>
            <a:pPr algn="ctr"/>
            <a:r>
              <a:rPr lang="hu-HU" sz="4400" dirty="0" smtClean="0">
                <a:solidFill>
                  <a:schemeClr val="bg1"/>
                </a:solidFill>
              </a:rPr>
              <a:t>Data we </a:t>
            </a:r>
            <a:r>
              <a:rPr lang="hu-HU" sz="4400" dirty="0" err="1" smtClean="0">
                <a:solidFill>
                  <a:schemeClr val="bg1"/>
                </a:solidFill>
              </a:rPr>
              <a:t>need</a:t>
            </a:r>
            <a:endParaRPr lang="hu-HU" sz="4400" dirty="0">
              <a:solidFill>
                <a:schemeClr val="bg1"/>
              </a:solidFill>
            </a:endParaRPr>
          </a:p>
        </p:txBody>
      </p:sp>
      <p:sp>
        <p:nvSpPr>
          <p:cNvPr id="3" name="Lekerekített téglalap 2"/>
          <p:cNvSpPr/>
          <p:nvPr/>
        </p:nvSpPr>
        <p:spPr>
          <a:xfrm>
            <a:off x="1021644" y="1761067"/>
            <a:ext cx="3589866" cy="115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Lekerekített téglalap 3"/>
          <p:cNvSpPr/>
          <p:nvPr/>
        </p:nvSpPr>
        <p:spPr>
          <a:xfrm>
            <a:off x="1021644" y="4037782"/>
            <a:ext cx="3589866" cy="115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1095021" y="1859746"/>
            <a:ext cx="3296355" cy="954107"/>
          </a:xfrm>
          <a:prstGeom prst="rect">
            <a:avLst/>
          </a:prstGeom>
          <a:noFill/>
        </p:spPr>
        <p:txBody>
          <a:bodyPr wrap="square" rtlCol="0">
            <a:spAutoFit/>
          </a:bodyPr>
          <a:lstStyle/>
          <a:p>
            <a:pPr algn="ctr"/>
            <a:r>
              <a:rPr lang="hu-HU" sz="2800" dirty="0" err="1" smtClean="0"/>
              <a:t>Continuous</a:t>
            </a:r>
            <a:r>
              <a:rPr lang="hu-HU" sz="2800" dirty="0" smtClean="0"/>
              <a:t> </a:t>
            </a:r>
            <a:r>
              <a:rPr lang="hu-HU" sz="2800" dirty="0" err="1" smtClean="0"/>
              <a:t>variable</a:t>
            </a:r>
            <a:endParaRPr lang="hu-HU" sz="2800" dirty="0"/>
          </a:p>
        </p:txBody>
      </p:sp>
      <p:sp>
        <p:nvSpPr>
          <p:cNvPr id="6" name="Szövegdoboz 5"/>
          <p:cNvSpPr txBox="1"/>
          <p:nvPr/>
        </p:nvSpPr>
        <p:spPr>
          <a:xfrm>
            <a:off x="1241776" y="4136461"/>
            <a:ext cx="3149600" cy="954107"/>
          </a:xfrm>
          <a:prstGeom prst="rect">
            <a:avLst/>
          </a:prstGeom>
          <a:noFill/>
        </p:spPr>
        <p:txBody>
          <a:bodyPr wrap="square" rtlCol="0">
            <a:spAutoFit/>
          </a:bodyPr>
          <a:lstStyle/>
          <a:p>
            <a:pPr algn="ctr"/>
            <a:r>
              <a:rPr lang="hu-HU" sz="2800" dirty="0" err="1" smtClean="0"/>
              <a:t>Dichotome</a:t>
            </a:r>
            <a:r>
              <a:rPr lang="hu-HU" sz="2800" dirty="0" smtClean="0"/>
              <a:t> </a:t>
            </a:r>
            <a:r>
              <a:rPr lang="hu-HU" sz="2800" dirty="0" err="1" smtClean="0"/>
              <a:t>variable</a:t>
            </a:r>
            <a:endParaRPr lang="hu-HU" sz="2800" dirty="0"/>
          </a:p>
        </p:txBody>
      </p:sp>
      <p:sp>
        <p:nvSpPr>
          <p:cNvPr id="7" name="Lekerekített téglalap 6"/>
          <p:cNvSpPr/>
          <p:nvPr/>
        </p:nvSpPr>
        <p:spPr>
          <a:xfrm>
            <a:off x="6403622" y="1875742"/>
            <a:ext cx="2111022" cy="8579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8" name="Lekerekített téglalap 7"/>
          <p:cNvSpPr/>
          <p:nvPr/>
        </p:nvSpPr>
        <p:spPr>
          <a:xfrm>
            <a:off x="9651999" y="1875742"/>
            <a:ext cx="2111022" cy="8579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9" name="Szövegdoboz 18"/>
          <p:cNvSpPr txBox="1"/>
          <p:nvPr/>
        </p:nvSpPr>
        <p:spPr>
          <a:xfrm>
            <a:off x="6539088" y="2090231"/>
            <a:ext cx="1783645" cy="523220"/>
          </a:xfrm>
          <a:prstGeom prst="rect">
            <a:avLst/>
          </a:prstGeom>
          <a:noFill/>
        </p:spPr>
        <p:txBody>
          <a:bodyPr wrap="square" rtlCol="0">
            <a:spAutoFit/>
          </a:bodyPr>
          <a:lstStyle/>
          <a:p>
            <a:pPr algn="ctr"/>
            <a:r>
              <a:rPr lang="hu-HU" sz="2800" dirty="0" err="1" smtClean="0"/>
              <a:t>Mean</a:t>
            </a:r>
            <a:endParaRPr lang="hu-HU" sz="2800" dirty="0"/>
          </a:p>
        </p:txBody>
      </p:sp>
      <p:sp>
        <p:nvSpPr>
          <p:cNvPr id="22" name="Szövegdoboz 21"/>
          <p:cNvSpPr txBox="1"/>
          <p:nvPr/>
        </p:nvSpPr>
        <p:spPr>
          <a:xfrm>
            <a:off x="9815687" y="2043109"/>
            <a:ext cx="1783645" cy="523220"/>
          </a:xfrm>
          <a:prstGeom prst="rect">
            <a:avLst/>
          </a:prstGeom>
          <a:noFill/>
        </p:spPr>
        <p:txBody>
          <a:bodyPr wrap="square" rtlCol="0">
            <a:spAutoFit/>
          </a:bodyPr>
          <a:lstStyle/>
          <a:p>
            <a:pPr algn="ctr"/>
            <a:r>
              <a:rPr lang="hu-HU" sz="2800" dirty="0" smtClean="0"/>
              <a:t>SD</a:t>
            </a:r>
            <a:endParaRPr lang="hu-HU" sz="2800" dirty="0"/>
          </a:p>
        </p:txBody>
      </p:sp>
      <p:sp>
        <p:nvSpPr>
          <p:cNvPr id="9" name="Pluszjel 8"/>
          <p:cNvSpPr/>
          <p:nvPr/>
        </p:nvSpPr>
        <p:spPr>
          <a:xfrm>
            <a:off x="8659987" y="1919942"/>
            <a:ext cx="809978" cy="78214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Jobbra nyíl 9"/>
          <p:cNvSpPr/>
          <p:nvPr/>
        </p:nvSpPr>
        <p:spPr>
          <a:xfrm>
            <a:off x="4892321" y="2090231"/>
            <a:ext cx="1230489"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Jobbra nyíl 27"/>
          <p:cNvSpPr/>
          <p:nvPr/>
        </p:nvSpPr>
        <p:spPr>
          <a:xfrm>
            <a:off x="4853529" y="4365968"/>
            <a:ext cx="1230489"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Lekerekített téglalap 10"/>
          <p:cNvSpPr/>
          <p:nvPr/>
        </p:nvSpPr>
        <p:spPr>
          <a:xfrm>
            <a:off x="10223753" y="3143601"/>
            <a:ext cx="1377244" cy="5870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3" name="Szövegdoboz 12"/>
          <p:cNvSpPr txBox="1"/>
          <p:nvPr/>
        </p:nvSpPr>
        <p:spPr>
          <a:xfrm>
            <a:off x="10280197" y="3206279"/>
            <a:ext cx="1229265" cy="461665"/>
          </a:xfrm>
          <a:prstGeom prst="rect">
            <a:avLst/>
          </a:prstGeom>
          <a:noFill/>
        </p:spPr>
        <p:txBody>
          <a:bodyPr wrap="square" rtlCol="0">
            <a:spAutoFit/>
          </a:bodyPr>
          <a:lstStyle/>
          <a:p>
            <a:pPr algn="ctr"/>
            <a:r>
              <a:rPr lang="hu-HU" sz="2400" dirty="0" err="1" smtClean="0"/>
              <a:t>Event</a:t>
            </a:r>
            <a:endParaRPr lang="hu-HU" sz="2400" dirty="0"/>
          </a:p>
        </p:txBody>
      </p:sp>
      <p:sp>
        <p:nvSpPr>
          <p:cNvPr id="30" name="Lekerekített téglalap 29"/>
          <p:cNvSpPr/>
          <p:nvPr/>
        </p:nvSpPr>
        <p:spPr>
          <a:xfrm>
            <a:off x="10206207" y="5372695"/>
            <a:ext cx="1883137" cy="7980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2" name="Szövegdoboz 31"/>
          <p:cNvSpPr txBox="1"/>
          <p:nvPr/>
        </p:nvSpPr>
        <p:spPr>
          <a:xfrm>
            <a:off x="10280197" y="5339701"/>
            <a:ext cx="1714925" cy="830997"/>
          </a:xfrm>
          <a:prstGeom prst="rect">
            <a:avLst/>
          </a:prstGeom>
          <a:noFill/>
        </p:spPr>
        <p:txBody>
          <a:bodyPr wrap="square" rtlCol="0">
            <a:spAutoFit/>
          </a:bodyPr>
          <a:lstStyle/>
          <a:p>
            <a:pPr algn="ctr"/>
            <a:r>
              <a:rPr lang="hu-HU" sz="2400" dirty="0" smtClean="0"/>
              <a:t>Non-</a:t>
            </a:r>
            <a:r>
              <a:rPr lang="hu-HU" sz="2400" dirty="0" err="1" smtClean="0"/>
              <a:t>event</a:t>
            </a:r>
            <a:r>
              <a:rPr lang="hu-HU" sz="2400" dirty="0" smtClean="0"/>
              <a:t> </a:t>
            </a:r>
            <a:r>
              <a:rPr lang="hu-HU" sz="2400" dirty="0" err="1" smtClean="0"/>
              <a:t>control</a:t>
            </a:r>
            <a:endParaRPr lang="hu-HU" sz="2400" dirty="0"/>
          </a:p>
        </p:txBody>
      </p:sp>
      <p:sp>
        <p:nvSpPr>
          <p:cNvPr id="34" name="Lekerekített téglalap 33"/>
          <p:cNvSpPr/>
          <p:nvPr/>
        </p:nvSpPr>
        <p:spPr>
          <a:xfrm>
            <a:off x="10212105" y="3871546"/>
            <a:ext cx="1778103" cy="608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7" name="Szövegdoboz 36"/>
          <p:cNvSpPr txBox="1"/>
          <p:nvPr/>
        </p:nvSpPr>
        <p:spPr>
          <a:xfrm>
            <a:off x="10212105" y="3944573"/>
            <a:ext cx="1832100" cy="461665"/>
          </a:xfrm>
          <a:prstGeom prst="rect">
            <a:avLst/>
          </a:prstGeom>
          <a:noFill/>
        </p:spPr>
        <p:txBody>
          <a:bodyPr wrap="square" rtlCol="0">
            <a:spAutoFit/>
          </a:bodyPr>
          <a:lstStyle/>
          <a:p>
            <a:pPr algn="ctr"/>
            <a:r>
              <a:rPr lang="hu-HU" sz="2400" dirty="0" smtClean="0"/>
              <a:t>Non-</a:t>
            </a:r>
            <a:r>
              <a:rPr lang="hu-HU" sz="2400" dirty="0" err="1" smtClean="0"/>
              <a:t>event</a:t>
            </a:r>
            <a:endParaRPr lang="hu-HU" sz="2400" dirty="0"/>
          </a:p>
        </p:txBody>
      </p:sp>
      <p:sp>
        <p:nvSpPr>
          <p:cNvPr id="41" name="Lekerekített téglalap 40"/>
          <p:cNvSpPr/>
          <p:nvPr/>
        </p:nvSpPr>
        <p:spPr>
          <a:xfrm>
            <a:off x="10223753" y="4634403"/>
            <a:ext cx="1377244" cy="5870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42" name="Szövegdoboz 41"/>
          <p:cNvSpPr txBox="1"/>
          <p:nvPr/>
        </p:nvSpPr>
        <p:spPr>
          <a:xfrm>
            <a:off x="10280197" y="4697081"/>
            <a:ext cx="1229265" cy="461665"/>
          </a:xfrm>
          <a:prstGeom prst="rect">
            <a:avLst/>
          </a:prstGeom>
          <a:noFill/>
        </p:spPr>
        <p:txBody>
          <a:bodyPr wrap="square" rtlCol="0">
            <a:spAutoFit/>
          </a:bodyPr>
          <a:lstStyle/>
          <a:p>
            <a:pPr algn="ctr"/>
            <a:r>
              <a:rPr lang="hu-HU" sz="2400" dirty="0" err="1" smtClean="0"/>
              <a:t>Control</a:t>
            </a:r>
            <a:endParaRPr lang="hu-HU" sz="2400" dirty="0"/>
          </a:p>
        </p:txBody>
      </p:sp>
      <p:sp>
        <p:nvSpPr>
          <p:cNvPr id="14" name="Lekerekített téglalap 13"/>
          <p:cNvSpPr/>
          <p:nvPr/>
        </p:nvSpPr>
        <p:spPr>
          <a:xfrm>
            <a:off x="6239471" y="4334350"/>
            <a:ext cx="2669358" cy="5823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5" name="Szövegdoboz 14"/>
          <p:cNvSpPr txBox="1"/>
          <p:nvPr/>
        </p:nvSpPr>
        <p:spPr>
          <a:xfrm>
            <a:off x="6284627" y="4372793"/>
            <a:ext cx="2588172" cy="523220"/>
          </a:xfrm>
          <a:prstGeom prst="rect">
            <a:avLst/>
          </a:prstGeom>
          <a:noFill/>
        </p:spPr>
        <p:txBody>
          <a:bodyPr wrap="square" rtlCol="0">
            <a:spAutoFit/>
          </a:bodyPr>
          <a:lstStyle/>
          <a:p>
            <a:pPr algn="ctr"/>
            <a:r>
              <a:rPr lang="hu-HU" sz="2800" dirty="0" err="1" smtClean="0"/>
              <a:t>Percentage</a:t>
            </a:r>
            <a:r>
              <a:rPr lang="hu-HU" sz="2800" dirty="0" smtClean="0"/>
              <a:t> of</a:t>
            </a:r>
            <a:endParaRPr lang="hu-HU" sz="2800" dirty="0"/>
          </a:p>
        </p:txBody>
      </p:sp>
      <p:sp>
        <p:nvSpPr>
          <p:cNvPr id="16" name="Jobbra nyíl 15"/>
          <p:cNvSpPr/>
          <p:nvPr/>
        </p:nvSpPr>
        <p:spPr>
          <a:xfrm rot="19917016">
            <a:off x="9058571" y="3785173"/>
            <a:ext cx="741783" cy="15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Jobbra nyíl 42"/>
          <p:cNvSpPr/>
          <p:nvPr/>
        </p:nvSpPr>
        <p:spPr>
          <a:xfrm>
            <a:off x="9150589" y="4344155"/>
            <a:ext cx="741783" cy="15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Jobbra nyíl 43"/>
          <p:cNvSpPr/>
          <p:nvPr/>
        </p:nvSpPr>
        <p:spPr>
          <a:xfrm>
            <a:off x="9150589" y="4810166"/>
            <a:ext cx="741783" cy="15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Jobbra nyíl 44"/>
          <p:cNvSpPr/>
          <p:nvPr/>
        </p:nvSpPr>
        <p:spPr>
          <a:xfrm rot="1459110">
            <a:off x="9099073" y="5307484"/>
            <a:ext cx="741783" cy="15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4810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7147" y="207034"/>
            <a:ext cx="8928340" cy="769441"/>
          </a:xfrm>
          <a:prstGeom prst="rect">
            <a:avLst/>
          </a:prstGeom>
          <a:noFill/>
        </p:spPr>
        <p:txBody>
          <a:bodyPr wrap="square" rtlCol="0">
            <a:spAutoFit/>
          </a:bodyPr>
          <a:lstStyle/>
          <a:p>
            <a:pPr algn="ctr"/>
            <a:r>
              <a:rPr lang="hu-HU" sz="4400" dirty="0" err="1" smtClean="0">
                <a:solidFill>
                  <a:schemeClr val="bg1"/>
                </a:solidFill>
              </a:rPr>
              <a:t>Type</a:t>
            </a:r>
            <a:r>
              <a:rPr lang="hu-HU" sz="4400" dirty="0" smtClean="0">
                <a:solidFill>
                  <a:schemeClr val="bg1"/>
                </a:solidFill>
              </a:rPr>
              <a:t> I </a:t>
            </a:r>
            <a:r>
              <a:rPr lang="hu-HU" sz="4400" dirty="0" err="1" smtClean="0">
                <a:solidFill>
                  <a:schemeClr val="bg1"/>
                </a:solidFill>
              </a:rPr>
              <a:t>error</a:t>
            </a:r>
            <a:endParaRPr lang="hu-HU" sz="4400" dirty="0">
              <a:solidFill>
                <a:schemeClr val="bg1"/>
              </a:solidFill>
            </a:endParaRPr>
          </a:p>
        </p:txBody>
      </p:sp>
      <p:sp>
        <p:nvSpPr>
          <p:cNvPr id="3" name="Lekerekített téglalap 2"/>
          <p:cNvSpPr/>
          <p:nvPr/>
        </p:nvSpPr>
        <p:spPr>
          <a:xfrm rot="16200000">
            <a:off x="-674513" y="4145841"/>
            <a:ext cx="4332114" cy="7422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4000" dirty="0" smtClean="0">
                <a:ln w="0"/>
                <a:solidFill>
                  <a:schemeClr val="tx1"/>
                </a:solidFill>
                <a:effectLst>
                  <a:outerShdw blurRad="38100" dist="19050" dir="2700000" algn="tl" rotWithShape="0">
                    <a:schemeClr val="dk1">
                      <a:alpha val="40000"/>
                    </a:schemeClr>
                  </a:outerShdw>
                </a:effectLst>
              </a:rPr>
              <a:t>Null </a:t>
            </a:r>
            <a:r>
              <a:rPr lang="hu-HU" sz="4000" dirty="0" err="1" smtClean="0">
                <a:ln w="0"/>
                <a:solidFill>
                  <a:schemeClr val="tx1"/>
                </a:solidFill>
                <a:effectLst>
                  <a:outerShdw blurRad="38100" dist="19050" dir="2700000" algn="tl" rotWithShape="0">
                    <a:schemeClr val="dk1">
                      <a:alpha val="40000"/>
                    </a:schemeClr>
                  </a:outerShdw>
                </a:effectLst>
              </a:rPr>
              <a:t>hypothesis</a:t>
            </a:r>
            <a:endParaRPr lang="hu-HU" sz="4000" dirty="0">
              <a:ln w="0"/>
              <a:solidFill>
                <a:schemeClr val="tx1"/>
              </a:solidFill>
              <a:effectLst>
                <a:outerShdw blurRad="38100" dist="19050" dir="2700000" algn="tl" rotWithShape="0">
                  <a:schemeClr val="dk1">
                    <a:alpha val="40000"/>
                  </a:schemeClr>
                </a:outerShdw>
              </a:effectLst>
            </a:endParaRPr>
          </a:p>
        </p:txBody>
      </p:sp>
      <p:sp>
        <p:nvSpPr>
          <p:cNvPr id="7" name="Lekerekített téglalap 6"/>
          <p:cNvSpPr/>
          <p:nvPr/>
        </p:nvSpPr>
        <p:spPr>
          <a:xfrm>
            <a:off x="3363184" y="1468947"/>
            <a:ext cx="5647267" cy="7930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4000" dirty="0" err="1" smtClean="0">
                <a:ln w="0"/>
                <a:solidFill>
                  <a:schemeClr val="tx1"/>
                </a:solidFill>
                <a:effectLst>
                  <a:outerShdw blurRad="38100" dist="19050" dir="2700000" algn="tl" rotWithShape="0">
                    <a:schemeClr val="dk1">
                      <a:alpha val="40000"/>
                    </a:schemeClr>
                  </a:outerShdw>
                </a:effectLst>
              </a:rPr>
              <a:t>Our</a:t>
            </a:r>
            <a:r>
              <a:rPr lang="hu-HU" sz="4000" dirty="0" smtClean="0">
                <a:ln w="0"/>
                <a:solidFill>
                  <a:schemeClr val="tx1"/>
                </a:solidFill>
                <a:effectLst>
                  <a:outerShdw blurRad="38100" dist="19050" dir="2700000" algn="tl" rotWithShape="0">
                    <a:schemeClr val="dk1">
                      <a:alpha val="40000"/>
                    </a:schemeClr>
                  </a:outerShdw>
                </a:effectLst>
              </a:rPr>
              <a:t> decision</a:t>
            </a:r>
            <a:endParaRPr lang="hu-HU" sz="4000" dirty="0">
              <a:ln w="0"/>
              <a:solidFill>
                <a:schemeClr val="tx1"/>
              </a:solidFill>
              <a:effectLst>
                <a:outerShdw blurRad="38100" dist="19050" dir="2700000" algn="tl" rotWithShape="0">
                  <a:schemeClr val="dk1">
                    <a:alpha val="40000"/>
                  </a:schemeClr>
                </a:outerShdw>
              </a:effectLst>
            </a:endParaRPr>
          </a:p>
        </p:txBody>
      </p:sp>
      <p:sp>
        <p:nvSpPr>
          <p:cNvPr id="8" name="Pluszjel 7"/>
          <p:cNvSpPr/>
          <p:nvPr/>
        </p:nvSpPr>
        <p:spPr>
          <a:xfrm>
            <a:off x="2517422" y="3533422"/>
            <a:ext cx="1422400" cy="11176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9" name="Mínuszjel 8"/>
          <p:cNvSpPr/>
          <p:nvPr/>
        </p:nvSpPr>
        <p:spPr>
          <a:xfrm>
            <a:off x="2517422" y="5452533"/>
            <a:ext cx="1422400" cy="733777"/>
          </a:xfrm>
          <a:prstGeom prst="mathMinus">
            <a:avLst/>
          </a:prstGeom>
          <a:solidFill>
            <a:srgbClr val="FF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Mínuszjel 9"/>
          <p:cNvSpPr/>
          <p:nvPr/>
        </p:nvSpPr>
        <p:spPr>
          <a:xfrm>
            <a:off x="6895700" y="2446859"/>
            <a:ext cx="1422400" cy="733777"/>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Pluszjel 10"/>
          <p:cNvSpPr/>
          <p:nvPr/>
        </p:nvSpPr>
        <p:spPr>
          <a:xfrm>
            <a:off x="4379184" y="2254948"/>
            <a:ext cx="1422400" cy="1117600"/>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2" name="Fél keret 11"/>
          <p:cNvSpPr/>
          <p:nvPr/>
        </p:nvSpPr>
        <p:spPr>
          <a:xfrm rot="13123242">
            <a:off x="4867357" y="3236870"/>
            <a:ext cx="548555" cy="1245392"/>
          </a:xfrm>
          <a:prstGeom prst="half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solidFill>
                <a:schemeClr val="tx1"/>
              </a:solidFill>
            </a:endParaRPr>
          </a:p>
        </p:txBody>
      </p:sp>
      <p:sp>
        <p:nvSpPr>
          <p:cNvPr id="13" name="Fél keret 12"/>
          <p:cNvSpPr/>
          <p:nvPr/>
        </p:nvSpPr>
        <p:spPr>
          <a:xfrm rot="13123242">
            <a:off x="7224928" y="4829837"/>
            <a:ext cx="548555" cy="1245392"/>
          </a:xfrm>
          <a:prstGeom prst="half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solidFill>
                <a:schemeClr val="tx1"/>
              </a:solidFill>
            </a:endParaRPr>
          </a:p>
        </p:txBody>
      </p:sp>
      <p:cxnSp>
        <p:nvCxnSpPr>
          <p:cNvPr id="17" name="Egyenes összekötő 16"/>
          <p:cNvCxnSpPr/>
          <p:nvPr/>
        </p:nvCxnSpPr>
        <p:spPr>
          <a:xfrm>
            <a:off x="2517422" y="5034844"/>
            <a:ext cx="6818489" cy="0"/>
          </a:xfrm>
          <a:prstGeom prst="line">
            <a:avLst/>
          </a:prstGeom>
        </p:spPr>
        <p:style>
          <a:lnRef idx="1">
            <a:schemeClr val="dk1"/>
          </a:lnRef>
          <a:fillRef idx="0">
            <a:schemeClr val="dk1"/>
          </a:fillRef>
          <a:effectRef idx="0">
            <a:schemeClr val="dk1"/>
          </a:effectRef>
          <a:fontRef idx="minor">
            <a:schemeClr val="tx1"/>
          </a:fontRef>
        </p:style>
      </p:cxnSp>
      <p:cxnSp>
        <p:nvCxnSpPr>
          <p:cNvPr id="18" name="Egyenes összekötő 17"/>
          <p:cNvCxnSpPr/>
          <p:nvPr/>
        </p:nvCxnSpPr>
        <p:spPr>
          <a:xfrm>
            <a:off x="2517422" y="3372548"/>
            <a:ext cx="6818489" cy="0"/>
          </a:xfrm>
          <a:prstGeom prst="line">
            <a:avLst/>
          </a:prstGeom>
        </p:spPr>
        <p:style>
          <a:lnRef idx="1">
            <a:schemeClr val="dk1"/>
          </a:lnRef>
          <a:fillRef idx="0">
            <a:schemeClr val="dk1"/>
          </a:fillRef>
          <a:effectRef idx="0">
            <a:schemeClr val="dk1"/>
          </a:effectRef>
          <a:fontRef idx="minor">
            <a:schemeClr val="tx1"/>
          </a:fontRef>
        </p:style>
      </p:cxnSp>
      <p:cxnSp>
        <p:nvCxnSpPr>
          <p:cNvPr id="20" name="Egyenes összekötő 19"/>
          <p:cNvCxnSpPr/>
          <p:nvPr/>
        </p:nvCxnSpPr>
        <p:spPr>
          <a:xfrm>
            <a:off x="4030133" y="2446859"/>
            <a:ext cx="11289" cy="4123274"/>
          </a:xfrm>
          <a:prstGeom prst="line">
            <a:avLst/>
          </a:prstGeom>
        </p:spPr>
        <p:style>
          <a:lnRef idx="1">
            <a:schemeClr val="dk1"/>
          </a:lnRef>
          <a:fillRef idx="0">
            <a:schemeClr val="dk1"/>
          </a:fillRef>
          <a:effectRef idx="0">
            <a:schemeClr val="dk1"/>
          </a:effectRef>
          <a:fontRef idx="minor">
            <a:schemeClr val="tx1"/>
          </a:fontRef>
        </p:style>
      </p:cxnSp>
      <p:cxnSp>
        <p:nvCxnSpPr>
          <p:cNvPr id="21" name="Egyenes összekötő 20"/>
          <p:cNvCxnSpPr/>
          <p:nvPr/>
        </p:nvCxnSpPr>
        <p:spPr>
          <a:xfrm>
            <a:off x="6439402" y="2455327"/>
            <a:ext cx="11289" cy="4123274"/>
          </a:xfrm>
          <a:prstGeom prst="line">
            <a:avLst/>
          </a:prstGeom>
        </p:spPr>
        <p:style>
          <a:lnRef idx="1">
            <a:schemeClr val="dk1"/>
          </a:lnRef>
          <a:fillRef idx="0">
            <a:schemeClr val="dk1"/>
          </a:fillRef>
          <a:effectRef idx="0">
            <a:schemeClr val="dk1"/>
          </a:effectRef>
          <a:fontRef idx="minor">
            <a:schemeClr val="tx1"/>
          </a:fontRef>
        </p:style>
      </p:cxnSp>
      <p:sp>
        <p:nvSpPr>
          <p:cNvPr id="23" name="Lekerekített téglalap 22"/>
          <p:cNvSpPr/>
          <p:nvPr/>
        </p:nvSpPr>
        <p:spPr>
          <a:xfrm>
            <a:off x="4131733" y="5233822"/>
            <a:ext cx="2206069" cy="1133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3600" dirty="0" err="1" smtClean="0">
                <a:ln w="0"/>
                <a:solidFill>
                  <a:schemeClr val="tx1"/>
                </a:solidFill>
                <a:effectLst>
                  <a:outerShdw blurRad="38100" dist="19050" dir="2700000" algn="tl" rotWithShape="0">
                    <a:schemeClr val="dk1">
                      <a:alpha val="40000"/>
                    </a:schemeClr>
                  </a:outerShdw>
                </a:effectLst>
              </a:rPr>
              <a:t>Type</a:t>
            </a:r>
            <a:r>
              <a:rPr lang="hu-HU" sz="3600" dirty="0" smtClean="0">
                <a:ln w="0"/>
                <a:solidFill>
                  <a:schemeClr val="tx1"/>
                </a:solidFill>
                <a:effectLst>
                  <a:outerShdw blurRad="38100" dist="19050" dir="2700000" algn="tl" rotWithShape="0">
                    <a:schemeClr val="dk1">
                      <a:alpha val="40000"/>
                    </a:schemeClr>
                  </a:outerShdw>
                </a:effectLst>
              </a:rPr>
              <a:t> II </a:t>
            </a:r>
            <a:r>
              <a:rPr lang="hu-HU" sz="3600" dirty="0" err="1" smtClean="0">
                <a:ln w="0"/>
                <a:solidFill>
                  <a:schemeClr val="tx1"/>
                </a:solidFill>
                <a:effectLst>
                  <a:outerShdw blurRad="38100" dist="19050" dir="2700000" algn="tl" rotWithShape="0">
                    <a:schemeClr val="dk1">
                      <a:alpha val="40000"/>
                    </a:schemeClr>
                  </a:outerShdw>
                </a:effectLst>
              </a:rPr>
              <a:t>error</a:t>
            </a:r>
            <a:endParaRPr lang="hu-HU" sz="3600" dirty="0">
              <a:ln w="0"/>
              <a:solidFill>
                <a:schemeClr val="tx1"/>
              </a:solidFill>
              <a:effectLst>
                <a:outerShdw blurRad="38100" dist="19050" dir="2700000" algn="tl" rotWithShape="0">
                  <a:schemeClr val="dk1">
                    <a:alpha val="40000"/>
                  </a:schemeClr>
                </a:outerShdw>
              </a:effectLst>
            </a:endParaRPr>
          </a:p>
        </p:txBody>
      </p:sp>
      <p:sp>
        <p:nvSpPr>
          <p:cNvPr id="24" name="Lekerekített téglalap 23"/>
          <p:cNvSpPr/>
          <p:nvPr/>
        </p:nvSpPr>
        <p:spPr>
          <a:xfrm>
            <a:off x="6642602" y="3642793"/>
            <a:ext cx="2206069" cy="1133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3600" dirty="0" err="1" smtClean="0">
                <a:ln w="0"/>
                <a:solidFill>
                  <a:schemeClr val="tx1"/>
                </a:solidFill>
                <a:effectLst>
                  <a:outerShdw blurRad="38100" dist="19050" dir="2700000" algn="tl" rotWithShape="0">
                    <a:schemeClr val="dk1">
                      <a:alpha val="40000"/>
                    </a:schemeClr>
                  </a:outerShdw>
                </a:effectLst>
              </a:rPr>
              <a:t>Type</a:t>
            </a:r>
            <a:r>
              <a:rPr lang="hu-HU" sz="3600" dirty="0" smtClean="0">
                <a:ln w="0"/>
                <a:solidFill>
                  <a:schemeClr val="tx1"/>
                </a:solidFill>
                <a:effectLst>
                  <a:outerShdw blurRad="38100" dist="19050" dir="2700000" algn="tl" rotWithShape="0">
                    <a:schemeClr val="dk1">
                      <a:alpha val="40000"/>
                    </a:schemeClr>
                  </a:outerShdw>
                </a:effectLst>
              </a:rPr>
              <a:t> I </a:t>
            </a:r>
            <a:r>
              <a:rPr lang="hu-HU" sz="3600" dirty="0" err="1" smtClean="0">
                <a:ln w="0"/>
                <a:solidFill>
                  <a:schemeClr val="tx1"/>
                </a:solidFill>
                <a:effectLst>
                  <a:outerShdw blurRad="38100" dist="19050" dir="2700000" algn="tl" rotWithShape="0">
                    <a:schemeClr val="dk1">
                      <a:alpha val="40000"/>
                    </a:schemeClr>
                  </a:outerShdw>
                </a:effectLst>
              </a:rPr>
              <a:t>error</a:t>
            </a:r>
            <a:endParaRPr lang="hu-HU"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918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txBox="1">
            <a:spLocks/>
          </p:cNvSpPr>
          <p:nvPr/>
        </p:nvSpPr>
        <p:spPr>
          <a:xfrm>
            <a:off x="570271" y="1686006"/>
            <a:ext cx="7075593" cy="1210723"/>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3700" b="1" dirty="0" err="1" smtClean="0">
                <a:solidFill>
                  <a:srgbClr val="0C5C65"/>
                </a:solidFill>
              </a:rPr>
              <a:t>Statistical</a:t>
            </a:r>
            <a:r>
              <a:rPr lang="hu-HU" sz="3700" b="1" dirty="0" smtClean="0">
                <a:solidFill>
                  <a:srgbClr val="0C5C65"/>
                </a:solidFill>
              </a:rPr>
              <a:t> </a:t>
            </a:r>
            <a:r>
              <a:rPr lang="hu-HU" sz="3700" b="1" dirty="0" err="1" smtClean="0">
                <a:solidFill>
                  <a:srgbClr val="0C5C65"/>
                </a:solidFill>
              </a:rPr>
              <a:t>methods</a:t>
            </a:r>
            <a:endParaRPr lang="hu-HU" sz="3700" b="1" dirty="0" smtClean="0">
              <a:solidFill>
                <a:srgbClr val="0C5C65"/>
              </a:solidFill>
            </a:endParaRPr>
          </a:p>
        </p:txBody>
      </p:sp>
      <p:sp>
        <p:nvSpPr>
          <p:cNvPr id="13" name="Alcím 6"/>
          <p:cNvSpPr txBox="1">
            <a:spLocks/>
          </p:cNvSpPr>
          <p:nvPr/>
        </p:nvSpPr>
        <p:spPr>
          <a:xfrm>
            <a:off x="1519857" y="3593449"/>
            <a:ext cx="4895557" cy="4229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200" b="1" dirty="0" smtClean="0">
                <a:solidFill>
                  <a:srgbClr val="C00000"/>
                </a:solidFill>
              </a:rPr>
              <a:t>Dávid Németh</a:t>
            </a:r>
          </a:p>
        </p:txBody>
      </p:sp>
      <p:sp>
        <p:nvSpPr>
          <p:cNvPr id="14" name="Cím 1"/>
          <p:cNvSpPr txBox="1">
            <a:spLocks/>
          </p:cNvSpPr>
          <p:nvPr/>
        </p:nvSpPr>
        <p:spPr>
          <a:xfrm>
            <a:off x="5951395" y="4117172"/>
            <a:ext cx="5680439" cy="1497048"/>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pPr algn="r"/>
            <a:r>
              <a:rPr lang="hu-HU" sz="2000" b="1" dirty="0" smtClean="0"/>
              <a:t>3. </a:t>
            </a:r>
            <a:r>
              <a:rPr lang="hu-HU" sz="2000" b="1" dirty="0" err="1" smtClean="0"/>
              <a:t>September</a:t>
            </a:r>
            <a:r>
              <a:rPr lang="hu-HU" sz="2000" b="1" dirty="0" smtClean="0"/>
              <a:t>, 2019</a:t>
            </a:r>
          </a:p>
          <a:p>
            <a:pPr algn="r"/>
            <a:endParaRPr lang="hu-HU" sz="2000" b="1" dirty="0" smtClean="0"/>
          </a:p>
          <a:p>
            <a:pPr algn="r"/>
            <a:r>
              <a:rPr lang="hu-HU" sz="2000" i="1" dirty="0" smtClean="0"/>
              <a:t>University of Pécs</a:t>
            </a:r>
            <a:endParaRPr lang="hu-HU" sz="2000" b="1" dirty="0" smtClean="0"/>
          </a:p>
          <a:p>
            <a:pPr algn="r"/>
            <a:r>
              <a:rPr lang="hu-HU" sz="2000" b="1" dirty="0" smtClean="0"/>
              <a:t>Pécs</a:t>
            </a:r>
            <a:endParaRPr lang="hu-HU" sz="2000" b="1" dirty="0"/>
          </a:p>
        </p:txBody>
      </p:sp>
      <p:sp>
        <p:nvSpPr>
          <p:cNvPr id="16" name="Cím 1"/>
          <p:cNvSpPr txBox="1">
            <a:spLocks/>
          </p:cNvSpPr>
          <p:nvPr/>
        </p:nvSpPr>
        <p:spPr>
          <a:xfrm>
            <a:off x="1127417" y="3968436"/>
            <a:ext cx="5680439" cy="1137717"/>
          </a:xfrm>
          <a:prstGeom prst="rect">
            <a:avLst/>
          </a:prstGeom>
        </p:spPr>
        <p:txBody>
          <a:bodyPr anchor="b">
            <a:normAutofit fontScale="97500"/>
          </a:bodyPr>
          <a:lstStyle>
            <a:lvl1pPr marL="0" indent="0" algn="ctr" defTabSz="914400" rtl="0" eaLnBrk="1" latinLnBrk="0" hangingPunct="1">
              <a:lnSpc>
                <a:spcPct val="90000"/>
              </a:lnSpc>
              <a:spcBef>
                <a:spcPct val="0"/>
              </a:spcBef>
              <a:buNone/>
              <a:defRPr sz="3000" kern="1200">
                <a:solidFill>
                  <a:srgbClr val="15A9A6"/>
                </a:solidFill>
                <a:latin typeface="+mj-lt"/>
                <a:ea typeface="+mj-ea"/>
                <a:cs typeface="+mj-cs"/>
              </a:defRPr>
            </a:lvl1pPr>
          </a:lstStyle>
          <a:p>
            <a:r>
              <a:rPr lang="hu-HU" sz="2500" b="1" dirty="0" smtClean="0"/>
              <a:t>Centre </a:t>
            </a:r>
            <a:r>
              <a:rPr lang="hu-HU" sz="2500" b="1" dirty="0" err="1" smtClean="0"/>
              <a:t>for</a:t>
            </a:r>
            <a:r>
              <a:rPr lang="hu-HU" sz="2500" b="1" dirty="0" smtClean="0"/>
              <a:t> </a:t>
            </a:r>
            <a:r>
              <a:rPr lang="hu-HU" sz="2500" b="1" dirty="0" err="1" smtClean="0"/>
              <a:t>Translational</a:t>
            </a:r>
            <a:r>
              <a:rPr lang="hu-HU" sz="2500" b="1" dirty="0" smtClean="0"/>
              <a:t> </a:t>
            </a:r>
            <a:r>
              <a:rPr lang="hu-HU" sz="2500" b="1" dirty="0" err="1" smtClean="0"/>
              <a:t>Medicine</a:t>
            </a:r>
            <a:endParaRPr lang="hu-HU" sz="2500" b="1" dirty="0" smtClean="0"/>
          </a:p>
          <a:p>
            <a:endParaRPr lang="hu-HU" sz="2000" b="1" dirty="0" smtClean="0"/>
          </a:p>
          <a:p>
            <a:r>
              <a:rPr lang="hu-HU" sz="2000" b="1" dirty="0" smtClean="0">
                <a:sym typeface="Wingdings" panose="05000000000000000000" pitchFamily="2" charset="2"/>
              </a:rPr>
              <a:t>Biostatistics@tm-centre.org</a:t>
            </a:r>
            <a:endParaRPr lang="hu-HU" sz="2000" b="1" dirty="0">
              <a:sym typeface="Wingdings" panose="05000000000000000000" pitchFamily="2" charset="2"/>
            </a:endParaRP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9808" y="1531701"/>
            <a:ext cx="3201790" cy="1975250"/>
          </a:xfrm>
          <a:prstGeom prst="rect">
            <a:avLst/>
          </a:prstGeom>
        </p:spPr>
      </p:pic>
      <p:sp>
        <p:nvSpPr>
          <p:cNvPr id="8" name="Alcím 2"/>
          <p:cNvSpPr txBox="1">
            <a:spLocks/>
          </p:cNvSpPr>
          <p:nvPr/>
        </p:nvSpPr>
        <p:spPr>
          <a:xfrm>
            <a:off x="3358836" y="128327"/>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6769813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897147" y="207034"/>
            <a:ext cx="8928340" cy="769441"/>
          </a:xfrm>
          <a:prstGeom prst="rect">
            <a:avLst/>
          </a:prstGeom>
          <a:noFill/>
        </p:spPr>
        <p:txBody>
          <a:bodyPr wrap="square" rtlCol="0">
            <a:spAutoFit/>
          </a:bodyPr>
          <a:lstStyle/>
          <a:p>
            <a:pPr algn="ctr"/>
            <a:r>
              <a:rPr lang="hu-HU" sz="4400" dirty="0" smtClean="0">
                <a:solidFill>
                  <a:schemeClr val="bg1"/>
                </a:solidFill>
              </a:rPr>
              <a:t>P-</a:t>
            </a:r>
            <a:r>
              <a:rPr lang="hu-HU" sz="4400" dirty="0" err="1" smtClean="0">
                <a:solidFill>
                  <a:schemeClr val="bg1"/>
                </a:solidFill>
              </a:rPr>
              <a:t>value</a:t>
            </a:r>
            <a:endParaRPr lang="hu-HU" sz="4400" dirty="0">
              <a:solidFill>
                <a:schemeClr val="bg1"/>
              </a:solidFill>
            </a:endParaRPr>
          </a:p>
        </p:txBody>
      </p:sp>
      <p:pic>
        <p:nvPicPr>
          <p:cNvPr id="2" name="Kép 1"/>
          <p:cNvPicPr>
            <a:picLocks noChangeAspect="1"/>
          </p:cNvPicPr>
          <p:nvPr/>
        </p:nvPicPr>
        <p:blipFill rotWithShape="1">
          <a:blip r:embed="rId3">
            <a:extLst>
              <a:ext uri="{28A0092B-C50C-407E-A947-70E740481C1C}">
                <a14:useLocalDpi xmlns:a14="http://schemas.microsoft.com/office/drawing/2010/main" val="0"/>
              </a:ext>
            </a:extLst>
          </a:blip>
          <a:srcRect t="48919" b="41262"/>
          <a:stretch/>
        </p:blipFill>
        <p:spPr>
          <a:xfrm>
            <a:off x="897147" y="4815070"/>
            <a:ext cx="10845203" cy="798652"/>
          </a:xfrm>
          <a:prstGeom prst="rect">
            <a:avLst/>
          </a:prstGeom>
        </p:spPr>
      </p:pic>
      <p:sp>
        <p:nvSpPr>
          <p:cNvPr id="4" name="Háromszög 3"/>
          <p:cNvSpPr/>
          <p:nvPr/>
        </p:nvSpPr>
        <p:spPr>
          <a:xfrm rot="10800000">
            <a:off x="5283814" y="3136739"/>
            <a:ext cx="2071868" cy="1562582"/>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5" name="Szövegdoboz 4"/>
          <p:cNvSpPr txBox="1"/>
          <p:nvPr/>
        </p:nvSpPr>
        <p:spPr>
          <a:xfrm>
            <a:off x="5671565" y="3333509"/>
            <a:ext cx="1296364" cy="461665"/>
          </a:xfrm>
          <a:prstGeom prst="rect">
            <a:avLst/>
          </a:prstGeom>
          <a:noFill/>
        </p:spPr>
        <p:txBody>
          <a:bodyPr wrap="square" rtlCol="0">
            <a:spAutoFit/>
          </a:bodyPr>
          <a:lstStyle/>
          <a:p>
            <a:pPr algn="ctr"/>
            <a:r>
              <a:rPr lang="hu-HU" sz="2400" dirty="0" err="1" smtClean="0"/>
              <a:t>Alpha</a:t>
            </a:r>
            <a:endParaRPr lang="hu-HU" sz="2400" dirty="0"/>
          </a:p>
        </p:txBody>
      </p:sp>
      <p:cxnSp>
        <p:nvCxnSpPr>
          <p:cNvPr id="7" name="Egyenes összekötő nyíllal 6"/>
          <p:cNvCxnSpPr/>
          <p:nvPr/>
        </p:nvCxnSpPr>
        <p:spPr>
          <a:xfrm flipV="1">
            <a:off x="1391908" y="5683171"/>
            <a:ext cx="9855677" cy="34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Mínuszjel 7"/>
          <p:cNvSpPr/>
          <p:nvPr/>
        </p:nvSpPr>
        <p:spPr>
          <a:xfrm>
            <a:off x="897147" y="5202820"/>
            <a:ext cx="859363" cy="471668"/>
          </a:xfrm>
          <a:prstGeom prst="mathMin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9" name="Pluszjel 8"/>
          <p:cNvSpPr/>
          <p:nvPr/>
        </p:nvSpPr>
        <p:spPr>
          <a:xfrm>
            <a:off x="10830896" y="4922134"/>
            <a:ext cx="833377" cy="752354"/>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1" name="Balra-jobbra nyíl 10"/>
          <p:cNvSpPr/>
          <p:nvPr/>
        </p:nvSpPr>
        <p:spPr>
          <a:xfrm>
            <a:off x="1756510" y="2349659"/>
            <a:ext cx="4482244" cy="462989"/>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Balra-jobbra nyíl 11"/>
          <p:cNvSpPr/>
          <p:nvPr/>
        </p:nvSpPr>
        <p:spPr>
          <a:xfrm>
            <a:off x="6238753" y="2349659"/>
            <a:ext cx="4676173" cy="462989"/>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Lekerekített téglalap 13"/>
          <p:cNvSpPr/>
          <p:nvPr/>
        </p:nvSpPr>
        <p:spPr>
          <a:xfrm>
            <a:off x="6377697" y="1457622"/>
            <a:ext cx="4985650" cy="832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p:cNvSpPr txBox="1"/>
          <p:nvPr/>
        </p:nvSpPr>
        <p:spPr>
          <a:xfrm>
            <a:off x="6499184" y="1424743"/>
            <a:ext cx="4742676" cy="830997"/>
          </a:xfrm>
          <a:prstGeom prst="rect">
            <a:avLst/>
          </a:prstGeom>
          <a:noFill/>
        </p:spPr>
        <p:txBody>
          <a:bodyPr wrap="square" rtlCol="0">
            <a:spAutoFit/>
          </a:bodyPr>
          <a:lstStyle/>
          <a:p>
            <a:pPr algn="ctr"/>
            <a:r>
              <a:rPr lang="hu-HU" sz="2400" dirty="0" smtClean="0"/>
              <a:t>P-</a:t>
            </a:r>
            <a:r>
              <a:rPr lang="hu-HU" sz="2400" dirty="0" err="1" smtClean="0"/>
              <a:t>values</a:t>
            </a:r>
            <a:r>
              <a:rPr lang="hu-HU" sz="2400" dirty="0" smtClean="0"/>
              <a:t>, </a:t>
            </a:r>
            <a:r>
              <a:rPr lang="hu-HU" sz="2400" dirty="0" err="1"/>
              <a:t>where</a:t>
            </a:r>
            <a:r>
              <a:rPr lang="hu-HU" sz="2400" dirty="0"/>
              <a:t> </a:t>
            </a:r>
            <a:r>
              <a:rPr lang="hu-HU" sz="2400" dirty="0" err="1"/>
              <a:t>the</a:t>
            </a:r>
            <a:r>
              <a:rPr lang="hu-HU" sz="2400" dirty="0"/>
              <a:t> null-</a:t>
            </a:r>
            <a:r>
              <a:rPr lang="hu-HU" sz="2400" dirty="0" err="1"/>
              <a:t>hypothesis</a:t>
            </a:r>
            <a:r>
              <a:rPr lang="hu-HU" sz="2400" dirty="0"/>
              <a:t> </a:t>
            </a:r>
            <a:r>
              <a:rPr lang="hu-HU" sz="2400" dirty="0" err="1"/>
              <a:t>would</a:t>
            </a:r>
            <a:r>
              <a:rPr lang="hu-HU" sz="2400" dirty="0"/>
              <a:t> </a:t>
            </a:r>
            <a:r>
              <a:rPr lang="hu-HU" sz="2400" b="1" dirty="0" err="1" smtClean="0"/>
              <a:t>accept</a:t>
            </a:r>
            <a:endParaRPr lang="hu-HU" sz="2400" b="1" dirty="0"/>
          </a:p>
        </p:txBody>
      </p:sp>
      <p:sp>
        <p:nvSpPr>
          <p:cNvPr id="16" name="Lekerekített téglalap 15"/>
          <p:cNvSpPr/>
          <p:nvPr/>
        </p:nvSpPr>
        <p:spPr>
          <a:xfrm>
            <a:off x="1215342" y="1445513"/>
            <a:ext cx="4872881" cy="8433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Szövegdoboz 16"/>
          <p:cNvSpPr txBox="1"/>
          <p:nvPr/>
        </p:nvSpPr>
        <p:spPr>
          <a:xfrm>
            <a:off x="1391908" y="1457897"/>
            <a:ext cx="4644227" cy="830997"/>
          </a:xfrm>
          <a:prstGeom prst="rect">
            <a:avLst/>
          </a:prstGeom>
          <a:solidFill>
            <a:srgbClr val="FFC000"/>
          </a:solidFill>
        </p:spPr>
        <p:txBody>
          <a:bodyPr wrap="square" rtlCol="0">
            <a:spAutoFit/>
          </a:bodyPr>
          <a:lstStyle/>
          <a:p>
            <a:pPr algn="ctr"/>
            <a:r>
              <a:rPr lang="hu-HU" sz="2400" dirty="0" smtClean="0"/>
              <a:t>P-</a:t>
            </a:r>
            <a:r>
              <a:rPr lang="hu-HU" sz="2400" dirty="0" err="1" smtClean="0"/>
              <a:t>values</a:t>
            </a:r>
            <a:r>
              <a:rPr lang="hu-HU" sz="2400" dirty="0" smtClean="0"/>
              <a:t>, </a:t>
            </a:r>
            <a:r>
              <a:rPr lang="hu-HU" sz="2400" dirty="0" err="1"/>
              <a:t>where</a:t>
            </a:r>
            <a:r>
              <a:rPr lang="hu-HU" sz="2400" dirty="0"/>
              <a:t> </a:t>
            </a:r>
            <a:r>
              <a:rPr lang="hu-HU" sz="2400" dirty="0" err="1"/>
              <a:t>the</a:t>
            </a:r>
            <a:r>
              <a:rPr lang="hu-HU" sz="2400" dirty="0"/>
              <a:t> null-</a:t>
            </a:r>
            <a:r>
              <a:rPr lang="hu-HU" sz="2400" dirty="0" err="1"/>
              <a:t>hypothesis</a:t>
            </a:r>
            <a:r>
              <a:rPr lang="hu-HU" sz="2400" dirty="0"/>
              <a:t> </a:t>
            </a:r>
            <a:r>
              <a:rPr lang="hu-HU" sz="2400" dirty="0" err="1"/>
              <a:t>would</a:t>
            </a:r>
            <a:r>
              <a:rPr lang="hu-HU" sz="2400" dirty="0"/>
              <a:t> </a:t>
            </a:r>
            <a:r>
              <a:rPr lang="hu-HU" sz="2400" b="1" dirty="0" err="1" smtClean="0"/>
              <a:t>reject</a:t>
            </a:r>
            <a:endParaRPr lang="hu-HU" sz="2400" b="1" dirty="0"/>
          </a:p>
        </p:txBody>
      </p:sp>
    </p:spTree>
    <p:extLst>
      <p:ext uri="{BB962C8B-B14F-4D97-AF65-F5344CB8AC3E}">
        <p14:creationId xmlns:p14="http://schemas.microsoft.com/office/powerpoint/2010/main" val="235886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4672" y="267419"/>
            <a:ext cx="9489056" cy="769441"/>
          </a:xfrm>
          <a:prstGeom prst="rect">
            <a:avLst/>
          </a:prstGeom>
          <a:noFill/>
        </p:spPr>
        <p:txBody>
          <a:bodyPr wrap="square" rtlCol="0">
            <a:spAutoFit/>
          </a:bodyPr>
          <a:lstStyle/>
          <a:p>
            <a:pPr algn="ctr"/>
            <a:r>
              <a:rPr lang="hu-HU" sz="4400" dirty="0" err="1" smtClean="0">
                <a:solidFill>
                  <a:schemeClr val="bg1"/>
                </a:solidFill>
              </a:rPr>
              <a:t>Statistical</a:t>
            </a:r>
            <a:r>
              <a:rPr lang="hu-HU" sz="4400" dirty="0" smtClean="0">
                <a:solidFill>
                  <a:schemeClr val="bg1"/>
                </a:solidFill>
              </a:rPr>
              <a:t> </a:t>
            </a:r>
            <a:r>
              <a:rPr lang="hu-HU" sz="4400" dirty="0" err="1" smtClean="0">
                <a:solidFill>
                  <a:schemeClr val="bg1"/>
                </a:solidFill>
              </a:rPr>
              <a:t>methods</a:t>
            </a:r>
            <a:r>
              <a:rPr lang="hu-HU" sz="4400" dirty="0" smtClean="0">
                <a:solidFill>
                  <a:schemeClr val="bg1"/>
                </a:solidFill>
              </a:rPr>
              <a:t> </a:t>
            </a:r>
            <a:r>
              <a:rPr lang="hu-HU" sz="4400" dirty="0">
                <a:solidFill>
                  <a:schemeClr val="bg1"/>
                </a:solidFill>
              </a:rPr>
              <a:t>I</a:t>
            </a:r>
          </a:p>
        </p:txBody>
      </p:sp>
      <p:sp>
        <p:nvSpPr>
          <p:cNvPr id="5" name="Lekerekített téglalap 4"/>
          <p:cNvSpPr/>
          <p:nvPr/>
        </p:nvSpPr>
        <p:spPr>
          <a:xfrm>
            <a:off x="5708622" y="2783479"/>
            <a:ext cx="3055717" cy="7986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6" name="Lekerekített téglalap 5"/>
          <p:cNvSpPr/>
          <p:nvPr/>
        </p:nvSpPr>
        <p:spPr>
          <a:xfrm>
            <a:off x="5708622" y="1560985"/>
            <a:ext cx="3055717" cy="79865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kerekített téglalap 6"/>
          <p:cNvSpPr/>
          <p:nvPr/>
        </p:nvSpPr>
        <p:spPr>
          <a:xfrm>
            <a:off x="911273" y="1770044"/>
            <a:ext cx="2801073" cy="148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1027019" y="1989963"/>
            <a:ext cx="2453833" cy="954107"/>
          </a:xfrm>
          <a:prstGeom prst="rect">
            <a:avLst/>
          </a:prstGeom>
          <a:noFill/>
        </p:spPr>
        <p:txBody>
          <a:bodyPr wrap="square" rtlCol="0">
            <a:spAutoFit/>
          </a:bodyPr>
          <a:lstStyle/>
          <a:p>
            <a:pPr algn="ctr"/>
            <a:r>
              <a:rPr lang="hu-HU" sz="2800" dirty="0" err="1" smtClean="0"/>
              <a:t>Normal</a:t>
            </a:r>
            <a:r>
              <a:rPr lang="hu-HU" sz="2800" dirty="0" smtClean="0"/>
              <a:t> </a:t>
            </a:r>
            <a:r>
              <a:rPr lang="hu-HU" sz="2800" dirty="0" err="1" smtClean="0"/>
              <a:t>distributon</a:t>
            </a:r>
            <a:endParaRPr lang="hu-HU" sz="2800" dirty="0"/>
          </a:p>
        </p:txBody>
      </p:sp>
      <p:sp>
        <p:nvSpPr>
          <p:cNvPr id="9" name="Szövegdoboz 8"/>
          <p:cNvSpPr txBox="1"/>
          <p:nvPr/>
        </p:nvSpPr>
        <p:spPr>
          <a:xfrm>
            <a:off x="5853304" y="1699813"/>
            <a:ext cx="2766349" cy="523220"/>
          </a:xfrm>
          <a:prstGeom prst="rect">
            <a:avLst/>
          </a:prstGeom>
          <a:noFill/>
        </p:spPr>
        <p:txBody>
          <a:bodyPr wrap="square" rtlCol="0">
            <a:spAutoFit/>
          </a:bodyPr>
          <a:lstStyle/>
          <a:p>
            <a:pPr algn="ctr"/>
            <a:r>
              <a:rPr lang="hu-HU" sz="2800" dirty="0" smtClean="0"/>
              <a:t>T-test</a:t>
            </a:r>
            <a:endParaRPr lang="hu-HU" sz="2800" dirty="0"/>
          </a:p>
        </p:txBody>
      </p:sp>
      <p:sp>
        <p:nvSpPr>
          <p:cNvPr id="12" name="Szövegdoboz 11"/>
          <p:cNvSpPr txBox="1"/>
          <p:nvPr/>
        </p:nvSpPr>
        <p:spPr>
          <a:xfrm>
            <a:off x="5853304" y="2920624"/>
            <a:ext cx="2766349" cy="523220"/>
          </a:xfrm>
          <a:prstGeom prst="rect">
            <a:avLst/>
          </a:prstGeom>
          <a:noFill/>
        </p:spPr>
        <p:txBody>
          <a:bodyPr wrap="square" rtlCol="0">
            <a:spAutoFit/>
          </a:bodyPr>
          <a:lstStyle/>
          <a:p>
            <a:pPr algn="ctr"/>
            <a:r>
              <a:rPr lang="hu-HU" sz="2800" dirty="0" smtClean="0"/>
              <a:t>ANOVA</a:t>
            </a:r>
            <a:endParaRPr lang="hu-HU" sz="2800" dirty="0"/>
          </a:p>
        </p:txBody>
      </p:sp>
      <p:sp>
        <p:nvSpPr>
          <p:cNvPr id="13" name="Jobbra nyíl 12"/>
          <p:cNvSpPr/>
          <p:nvPr/>
        </p:nvSpPr>
        <p:spPr>
          <a:xfrm rot="21139817">
            <a:off x="3931668" y="1796021"/>
            <a:ext cx="1608881" cy="45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Jobbra nyíl 13"/>
          <p:cNvSpPr/>
          <p:nvPr/>
        </p:nvSpPr>
        <p:spPr>
          <a:xfrm rot="833760">
            <a:off x="3923565" y="2784334"/>
            <a:ext cx="1608881" cy="45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ekerekített téglalap 16"/>
          <p:cNvSpPr/>
          <p:nvPr/>
        </p:nvSpPr>
        <p:spPr>
          <a:xfrm>
            <a:off x="8907323" y="1396881"/>
            <a:ext cx="2900317" cy="11268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8" name="Szövegdoboz 17"/>
          <p:cNvSpPr txBox="1"/>
          <p:nvPr/>
        </p:nvSpPr>
        <p:spPr>
          <a:xfrm>
            <a:off x="9039264" y="1486531"/>
            <a:ext cx="2443346" cy="954107"/>
          </a:xfrm>
          <a:prstGeom prst="rect">
            <a:avLst/>
          </a:prstGeom>
          <a:noFill/>
        </p:spPr>
        <p:txBody>
          <a:bodyPr wrap="square" rtlCol="0">
            <a:spAutoFit/>
          </a:bodyPr>
          <a:lstStyle/>
          <a:p>
            <a:r>
              <a:rPr lang="hu-HU" sz="2800" dirty="0" smtClean="0"/>
              <a:t>- Independent - </a:t>
            </a:r>
            <a:r>
              <a:rPr lang="hu-HU" sz="2800" dirty="0" err="1" smtClean="0"/>
              <a:t>Dependent</a:t>
            </a:r>
            <a:endParaRPr lang="hu-HU" sz="2800" dirty="0"/>
          </a:p>
        </p:txBody>
      </p:sp>
      <p:sp>
        <p:nvSpPr>
          <p:cNvPr id="45" name="Lekerekített téglalap 44"/>
          <p:cNvSpPr/>
          <p:nvPr/>
        </p:nvSpPr>
        <p:spPr>
          <a:xfrm>
            <a:off x="8960378" y="2646358"/>
            <a:ext cx="2900317" cy="11268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6" name="Szövegdoboz 45"/>
          <p:cNvSpPr txBox="1"/>
          <p:nvPr/>
        </p:nvSpPr>
        <p:spPr>
          <a:xfrm>
            <a:off x="9218831" y="2924026"/>
            <a:ext cx="2765999" cy="523220"/>
          </a:xfrm>
          <a:prstGeom prst="rect">
            <a:avLst/>
          </a:prstGeom>
          <a:noFill/>
        </p:spPr>
        <p:txBody>
          <a:bodyPr wrap="square" rtlCol="0">
            <a:spAutoFit/>
          </a:bodyPr>
          <a:lstStyle/>
          <a:p>
            <a:r>
              <a:rPr lang="hu-HU" sz="2800" dirty="0" smtClean="0"/>
              <a:t>Post hoc-test</a:t>
            </a:r>
            <a:endParaRPr lang="hu-HU" sz="2800" dirty="0"/>
          </a:p>
        </p:txBody>
      </p:sp>
      <p:sp>
        <p:nvSpPr>
          <p:cNvPr id="48" name="Lekerekített téglalap 47"/>
          <p:cNvSpPr/>
          <p:nvPr/>
        </p:nvSpPr>
        <p:spPr>
          <a:xfrm>
            <a:off x="5405085" y="3943879"/>
            <a:ext cx="3431157" cy="10407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49" name="Lekerekített téglalap 48"/>
          <p:cNvSpPr/>
          <p:nvPr/>
        </p:nvSpPr>
        <p:spPr>
          <a:xfrm>
            <a:off x="911273" y="4990112"/>
            <a:ext cx="2801073" cy="148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övegdoboz 49"/>
          <p:cNvSpPr txBox="1"/>
          <p:nvPr/>
        </p:nvSpPr>
        <p:spPr>
          <a:xfrm>
            <a:off x="1027019" y="5210031"/>
            <a:ext cx="2453833" cy="954107"/>
          </a:xfrm>
          <a:prstGeom prst="rect">
            <a:avLst/>
          </a:prstGeom>
          <a:noFill/>
        </p:spPr>
        <p:txBody>
          <a:bodyPr wrap="square" rtlCol="0">
            <a:spAutoFit/>
          </a:bodyPr>
          <a:lstStyle/>
          <a:p>
            <a:pPr algn="ctr"/>
            <a:r>
              <a:rPr lang="hu-HU" sz="2800" dirty="0" err="1" smtClean="0"/>
              <a:t>Not</a:t>
            </a:r>
            <a:r>
              <a:rPr lang="hu-HU" sz="2800" dirty="0" smtClean="0"/>
              <a:t> </a:t>
            </a:r>
            <a:r>
              <a:rPr lang="hu-HU" sz="2800" dirty="0" err="1" smtClean="0"/>
              <a:t>normal</a:t>
            </a:r>
            <a:r>
              <a:rPr lang="hu-HU" sz="2800" dirty="0" smtClean="0"/>
              <a:t> </a:t>
            </a:r>
            <a:r>
              <a:rPr lang="hu-HU" sz="2800" dirty="0" err="1" smtClean="0"/>
              <a:t>distribution</a:t>
            </a:r>
            <a:endParaRPr lang="hu-HU" sz="2800" dirty="0"/>
          </a:p>
        </p:txBody>
      </p:sp>
      <p:sp>
        <p:nvSpPr>
          <p:cNvPr id="51" name="Szövegdoboz 50"/>
          <p:cNvSpPr txBox="1"/>
          <p:nvPr/>
        </p:nvSpPr>
        <p:spPr>
          <a:xfrm>
            <a:off x="5858689" y="3943879"/>
            <a:ext cx="2596728" cy="531640"/>
          </a:xfrm>
          <a:prstGeom prst="rect">
            <a:avLst/>
          </a:prstGeom>
          <a:noFill/>
        </p:spPr>
        <p:txBody>
          <a:bodyPr wrap="square" rtlCol="0">
            <a:spAutoFit/>
          </a:bodyPr>
          <a:lstStyle/>
          <a:p>
            <a:pPr algn="ctr"/>
            <a:r>
              <a:rPr lang="hu-HU" sz="2800" dirty="0" smtClean="0"/>
              <a:t>Mann-</a:t>
            </a:r>
            <a:r>
              <a:rPr lang="hu-HU" sz="2800" dirty="0" err="1"/>
              <a:t>W</a:t>
            </a:r>
            <a:r>
              <a:rPr lang="hu-HU" sz="2800" dirty="0" err="1" smtClean="0"/>
              <a:t>hitney</a:t>
            </a:r>
            <a:endParaRPr lang="hu-HU" sz="2800" dirty="0"/>
          </a:p>
        </p:txBody>
      </p:sp>
      <p:sp>
        <p:nvSpPr>
          <p:cNvPr id="52" name="Jobbra nyíl 51"/>
          <p:cNvSpPr/>
          <p:nvPr/>
        </p:nvSpPr>
        <p:spPr>
          <a:xfrm rot="20264139">
            <a:off x="3873468" y="4526880"/>
            <a:ext cx="1480848" cy="55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övegdoboz 52"/>
          <p:cNvSpPr txBox="1"/>
          <p:nvPr/>
        </p:nvSpPr>
        <p:spPr>
          <a:xfrm>
            <a:off x="5858688" y="4452978"/>
            <a:ext cx="2596728" cy="531640"/>
          </a:xfrm>
          <a:prstGeom prst="rect">
            <a:avLst/>
          </a:prstGeom>
          <a:noFill/>
        </p:spPr>
        <p:txBody>
          <a:bodyPr wrap="square" rtlCol="0">
            <a:spAutoFit/>
          </a:bodyPr>
          <a:lstStyle/>
          <a:p>
            <a:pPr algn="ctr"/>
            <a:r>
              <a:rPr lang="hu-HU" sz="2800" dirty="0" err="1" smtClean="0"/>
              <a:t>Kruskal</a:t>
            </a:r>
            <a:r>
              <a:rPr lang="hu-HU" sz="2800" dirty="0" smtClean="0"/>
              <a:t>-Wallis</a:t>
            </a:r>
            <a:endParaRPr lang="hu-HU" sz="2800" dirty="0"/>
          </a:p>
        </p:txBody>
      </p:sp>
      <p:sp>
        <p:nvSpPr>
          <p:cNvPr id="54" name="Lekerekített téglalap 53"/>
          <p:cNvSpPr/>
          <p:nvPr/>
        </p:nvSpPr>
        <p:spPr>
          <a:xfrm>
            <a:off x="5405085" y="5453373"/>
            <a:ext cx="3365353" cy="897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55" name="Szövegdoboz 54"/>
          <p:cNvSpPr txBox="1"/>
          <p:nvPr/>
        </p:nvSpPr>
        <p:spPr>
          <a:xfrm>
            <a:off x="5789743" y="5676371"/>
            <a:ext cx="2546642" cy="523220"/>
          </a:xfrm>
          <a:prstGeom prst="rect">
            <a:avLst/>
          </a:prstGeom>
          <a:noFill/>
        </p:spPr>
        <p:txBody>
          <a:bodyPr wrap="square" rtlCol="0">
            <a:spAutoFit/>
          </a:bodyPr>
          <a:lstStyle/>
          <a:p>
            <a:pPr algn="ctr"/>
            <a:r>
              <a:rPr lang="hu-HU" sz="2800" dirty="0" err="1" smtClean="0"/>
              <a:t>Wilcoxon</a:t>
            </a:r>
            <a:endParaRPr lang="hu-HU" sz="2800" dirty="0"/>
          </a:p>
        </p:txBody>
      </p:sp>
      <p:sp>
        <p:nvSpPr>
          <p:cNvPr id="56" name="Jobbra nyíl 55"/>
          <p:cNvSpPr/>
          <p:nvPr/>
        </p:nvSpPr>
        <p:spPr>
          <a:xfrm rot="584976">
            <a:off x="4000102" y="5694590"/>
            <a:ext cx="1363089" cy="486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904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4287" y="267419"/>
            <a:ext cx="9514936" cy="769441"/>
          </a:xfrm>
          <a:prstGeom prst="rect">
            <a:avLst/>
          </a:prstGeom>
          <a:noFill/>
        </p:spPr>
        <p:txBody>
          <a:bodyPr wrap="square" rtlCol="0">
            <a:spAutoFit/>
          </a:bodyPr>
          <a:lstStyle/>
          <a:p>
            <a:pPr algn="ctr"/>
            <a:r>
              <a:rPr lang="hu-HU" sz="4400" dirty="0" err="1" smtClean="0">
                <a:solidFill>
                  <a:schemeClr val="bg1"/>
                </a:solidFill>
              </a:rPr>
              <a:t>Statistical</a:t>
            </a:r>
            <a:r>
              <a:rPr lang="hu-HU" sz="4400" dirty="0" smtClean="0">
                <a:solidFill>
                  <a:schemeClr val="bg1"/>
                </a:solidFill>
              </a:rPr>
              <a:t> </a:t>
            </a:r>
            <a:r>
              <a:rPr lang="hu-HU" sz="4400" dirty="0" err="1" smtClean="0">
                <a:solidFill>
                  <a:schemeClr val="bg1"/>
                </a:solidFill>
              </a:rPr>
              <a:t>methods</a:t>
            </a:r>
            <a:r>
              <a:rPr lang="hu-HU" sz="4400" dirty="0" smtClean="0">
                <a:solidFill>
                  <a:schemeClr val="bg1"/>
                </a:solidFill>
              </a:rPr>
              <a:t> II</a:t>
            </a:r>
            <a:endParaRPr lang="hu-HU" sz="4400" dirty="0">
              <a:solidFill>
                <a:schemeClr val="bg1"/>
              </a:solidFill>
            </a:endParaRPr>
          </a:p>
        </p:txBody>
      </p:sp>
      <p:sp>
        <p:nvSpPr>
          <p:cNvPr id="12" name="Lekerekített téglalap 11"/>
          <p:cNvSpPr/>
          <p:nvPr/>
        </p:nvSpPr>
        <p:spPr>
          <a:xfrm>
            <a:off x="6624273" y="4966883"/>
            <a:ext cx="3055717" cy="7986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hu-HU"/>
          </a:p>
        </p:txBody>
      </p:sp>
      <p:sp>
        <p:nvSpPr>
          <p:cNvPr id="14" name="Lekerekített téglalap 13"/>
          <p:cNvSpPr/>
          <p:nvPr/>
        </p:nvSpPr>
        <p:spPr>
          <a:xfrm>
            <a:off x="6606375" y="1958911"/>
            <a:ext cx="3055717" cy="7986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5" name="Szövegdoboz 14"/>
          <p:cNvSpPr txBox="1"/>
          <p:nvPr/>
        </p:nvSpPr>
        <p:spPr>
          <a:xfrm>
            <a:off x="6768955" y="5104599"/>
            <a:ext cx="2766349" cy="523220"/>
          </a:xfrm>
          <a:prstGeom prst="rect">
            <a:avLst/>
          </a:prstGeom>
          <a:noFill/>
        </p:spPr>
        <p:txBody>
          <a:bodyPr wrap="square" rtlCol="0">
            <a:spAutoFit/>
          </a:bodyPr>
          <a:lstStyle/>
          <a:p>
            <a:pPr algn="ctr"/>
            <a:r>
              <a:rPr lang="hu-HU" sz="2800" dirty="0" err="1" smtClean="0"/>
              <a:t>Odds</a:t>
            </a:r>
            <a:r>
              <a:rPr lang="hu-HU" sz="2800" dirty="0"/>
              <a:t> </a:t>
            </a:r>
            <a:r>
              <a:rPr lang="hu-HU" sz="2800" dirty="0" smtClean="0"/>
              <a:t>ratio</a:t>
            </a:r>
            <a:endParaRPr lang="hu-HU" sz="2800" dirty="0"/>
          </a:p>
        </p:txBody>
      </p:sp>
      <p:sp>
        <p:nvSpPr>
          <p:cNvPr id="17" name="Szövegdoboz 16"/>
          <p:cNvSpPr txBox="1"/>
          <p:nvPr/>
        </p:nvSpPr>
        <p:spPr>
          <a:xfrm>
            <a:off x="6751057" y="2096627"/>
            <a:ext cx="2766349" cy="523220"/>
          </a:xfrm>
          <a:prstGeom prst="rect">
            <a:avLst/>
          </a:prstGeom>
          <a:noFill/>
        </p:spPr>
        <p:txBody>
          <a:bodyPr wrap="square" rtlCol="0">
            <a:spAutoFit/>
          </a:bodyPr>
          <a:lstStyle/>
          <a:p>
            <a:pPr algn="ctr"/>
            <a:r>
              <a:rPr lang="hu-HU" sz="2800" dirty="0" err="1" smtClean="0"/>
              <a:t>Relative</a:t>
            </a:r>
            <a:r>
              <a:rPr lang="hu-HU" sz="2800" dirty="0" smtClean="0"/>
              <a:t> </a:t>
            </a:r>
            <a:r>
              <a:rPr lang="hu-HU" sz="2800" dirty="0" err="1" smtClean="0"/>
              <a:t>risk</a:t>
            </a:r>
            <a:endParaRPr lang="hu-HU" sz="2800" dirty="0"/>
          </a:p>
        </p:txBody>
      </p:sp>
      <p:sp>
        <p:nvSpPr>
          <p:cNvPr id="18" name="Jobbra nyíl 17"/>
          <p:cNvSpPr/>
          <p:nvPr/>
        </p:nvSpPr>
        <p:spPr>
          <a:xfrm rot="20015974">
            <a:off x="4986400" y="3045061"/>
            <a:ext cx="1608881" cy="45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Jobbra nyíl 18"/>
          <p:cNvSpPr/>
          <p:nvPr/>
        </p:nvSpPr>
        <p:spPr>
          <a:xfrm rot="1712291">
            <a:off x="4931315" y="4360362"/>
            <a:ext cx="1608881" cy="45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Lekerekített téglalap 19"/>
          <p:cNvSpPr/>
          <p:nvPr/>
        </p:nvSpPr>
        <p:spPr>
          <a:xfrm>
            <a:off x="1880075" y="3049612"/>
            <a:ext cx="2801073" cy="1489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1995821" y="3269531"/>
            <a:ext cx="2453833" cy="954107"/>
          </a:xfrm>
          <a:prstGeom prst="rect">
            <a:avLst/>
          </a:prstGeom>
          <a:noFill/>
        </p:spPr>
        <p:txBody>
          <a:bodyPr wrap="square" rtlCol="0">
            <a:spAutoFit/>
          </a:bodyPr>
          <a:lstStyle/>
          <a:p>
            <a:pPr algn="ctr"/>
            <a:r>
              <a:rPr lang="hu-HU" sz="2800" dirty="0" err="1" smtClean="0"/>
              <a:t>Discrete</a:t>
            </a:r>
            <a:r>
              <a:rPr lang="hu-HU" sz="2800" dirty="0" smtClean="0"/>
              <a:t> </a:t>
            </a:r>
            <a:r>
              <a:rPr lang="hu-HU" sz="2800" dirty="0" err="1" smtClean="0"/>
              <a:t>variables</a:t>
            </a:r>
            <a:endParaRPr lang="hu-HU" sz="2800" dirty="0"/>
          </a:p>
        </p:txBody>
      </p:sp>
    </p:spTree>
    <p:extLst>
      <p:ext uri="{BB962C8B-B14F-4D97-AF65-F5344CB8AC3E}">
        <p14:creationId xmlns:p14="http://schemas.microsoft.com/office/powerpoint/2010/main" val="323281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4287" y="267419"/>
            <a:ext cx="9514936" cy="769441"/>
          </a:xfrm>
          <a:prstGeom prst="rect">
            <a:avLst/>
          </a:prstGeom>
          <a:noFill/>
        </p:spPr>
        <p:txBody>
          <a:bodyPr wrap="square" rtlCol="0">
            <a:spAutoFit/>
          </a:bodyPr>
          <a:lstStyle/>
          <a:p>
            <a:pPr algn="ctr"/>
            <a:r>
              <a:rPr lang="hu-HU" sz="4400" dirty="0" err="1" smtClean="0">
                <a:solidFill>
                  <a:schemeClr val="bg1"/>
                </a:solidFill>
              </a:rPr>
              <a:t>Higher</a:t>
            </a:r>
            <a:r>
              <a:rPr lang="hu-HU" sz="4400" dirty="0" smtClean="0">
                <a:solidFill>
                  <a:schemeClr val="bg1"/>
                </a:solidFill>
              </a:rPr>
              <a:t> </a:t>
            </a:r>
            <a:r>
              <a:rPr lang="hu-HU" sz="4400" dirty="0" err="1" smtClean="0">
                <a:solidFill>
                  <a:schemeClr val="bg1"/>
                </a:solidFill>
              </a:rPr>
              <a:t>statistical</a:t>
            </a:r>
            <a:r>
              <a:rPr lang="hu-HU" sz="4400" dirty="0" smtClean="0">
                <a:solidFill>
                  <a:schemeClr val="bg1"/>
                </a:solidFill>
              </a:rPr>
              <a:t> </a:t>
            </a:r>
            <a:r>
              <a:rPr lang="hu-HU" sz="4400" dirty="0" err="1" smtClean="0">
                <a:solidFill>
                  <a:schemeClr val="bg1"/>
                </a:solidFill>
              </a:rPr>
              <a:t>approaches</a:t>
            </a:r>
            <a:endParaRPr lang="hu-HU" sz="4400" dirty="0">
              <a:solidFill>
                <a:schemeClr val="bg1"/>
              </a:solidFill>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346" y="1355464"/>
            <a:ext cx="8466268" cy="4762276"/>
          </a:xfrm>
          <a:prstGeom prst="rect">
            <a:avLst/>
          </a:prstGeom>
        </p:spPr>
      </p:pic>
    </p:spTree>
    <p:extLst>
      <p:ext uri="{BB962C8B-B14F-4D97-AF65-F5344CB8AC3E}">
        <p14:creationId xmlns:p14="http://schemas.microsoft.com/office/powerpoint/2010/main" val="90459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67419" y="267419"/>
            <a:ext cx="9506309" cy="769441"/>
          </a:xfrm>
          <a:prstGeom prst="rect">
            <a:avLst/>
          </a:prstGeom>
          <a:noFill/>
        </p:spPr>
        <p:txBody>
          <a:bodyPr wrap="square" rtlCol="0">
            <a:spAutoFit/>
          </a:bodyPr>
          <a:lstStyle/>
          <a:p>
            <a:pPr algn="ctr"/>
            <a:r>
              <a:rPr lang="hu-HU" sz="4400" dirty="0" err="1" smtClean="0">
                <a:solidFill>
                  <a:schemeClr val="bg1"/>
                </a:solidFill>
              </a:rPr>
              <a:t>Regression</a:t>
            </a:r>
            <a:endParaRPr lang="hu-HU" sz="4400" dirty="0">
              <a:solidFill>
                <a:schemeClr val="bg1"/>
              </a:solidFill>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91" y="2831996"/>
            <a:ext cx="5977635" cy="3480312"/>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148" y="2831996"/>
            <a:ext cx="5444114" cy="3214843"/>
          </a:xfrm>
          <a:prstGeom prst="rect">
            <a:avLst/>
          </a:prstGeom>
        </p:spPr>
      </p:pic>
      <p:sp>
        <p:nvSpPr>
          <p:cNvPr id="3" name="Lekerekített téglalap 2"/>
          <p:cNvSpPr/>
          <p:nvPr/>
        </p:nvSpPr>
        <p:spPr>
          <a:xfrm>
            <a:off x="1592826" y="1563329"/>
            <a:ext cx="3923071" cy="9733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7" name="Lekerekített téglalap 6"/>
          <p:cNvSpPr/>
          <p:nvPr/>
        </p:nvSpPr>
        <p:spPr>
          <a:xfrm>
            <a:off x="7334864" y="1563329"/>
            <a:ext cx="3923071" cy="9733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4" name="Szövegdoboz 3"/>
          <p:cNvSpPr txBox="1"/>
          <p:nvPr/>
        </p:nvSpPr>
        <p:spPr>
          <a:xfrm>
            <a:off x="1592826" y="1784555"/>
            <a:ext cx="3923071" cy="523220"/>
          </a:xfrm>
          <a:prstGeom prst="rect">
            <a:avLst/>
          </a:prstGeom>
          <a:noFill/>
        </p:spPr>
        <p:txBody>
          <a:bodyPr wrap="square" rtlCol="0">
            <a:spAutoFit/>
          </a:bodyPr>
          <a:lstStyle/>
          <a:p>
            <a:pPr algn="ctr"/>
            <a:r>
              <a:rPr lang="hu-HU" sz="2800" dirty="0" err="1" smtClean="0"/>
              <a:t>Linear</a:t>
            </a:r>
            <a:r>
              <a:rPr lang="hu-HU" sz="2800" dirty="0" smtClean="0"/>
              <a:t> </a:t>
            </a:r>
            <a:r>
              <a:rPr lang="hu-HU" sz="2800" dirty="0" err="1" smtClean="0"/>
              <a:t>regression</a:t>
            </a:r>
            <a:endParaRPr lang="hu-HU" sz="2800" dirty="0"/>
          </a:p>
        </p:txBody>
      </p:sp>
      <p:sp>
        <p:nvSpPr>
          <p:cNvPr id="8" name="Szövegdoboz 7"/>
          <p:cNvSpPr txBox="1"/>
          <p:nvPr/>
        </p:nvSpPr>
        <p:spPr>
          <a:xfrm>
            <a:off x="7334864" y="1784555"/>
            <a:ext cx="3923071" cy="523220"/>
          </a:xfrm>
          <a:prstGeom prst="rect">
            <a:avLst/>
          </a:prstGeom>
          <a:noFill/>
        </p:spPr>
        <p:txBody>
          <a:bodyPr wrap="square" rtlCol="0">
            <a:spAutoFit/>
          </a:bodyPr>
          <a:lstStyle/>
          <a:p>
            <a:pPr algn="ctr"/>
            <a:r>
              <a:rPr lang="hu-HU" sz="2800" dirty="0" err="1" smtClean="0"/>
              <a:t>Logistic</a:t>
            </a:r>
            <a:r>
              <a:rPr lang="hu-HU" sz="2800" dirty="0" smtClean="0"/>
              <a:t> </a:t>
            </a:r>
            <a:r>
              <a:rPr lang="hu-HU" sz="2800" dirty="0" err="1" smtClean="0"/>
              <a:t>regression</a:t>
            </a:r>
            <a:endParaRPr lang="hu-HU" sz="2800" dirty="0"/>
          </a:p>
        </p:txBody>
      </p:sp>
    </p:spTree>
    <p:extLst>
      <p:ext uri="{BB962C8B-B14F-4D97-AF65-F5344CB8AC3E}">
        <p14:creationId xmlns:p14="http://schemas.microsoft.com/office/powerpoint/2010/main" val="376372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67419" y="267419"/>
            <a:ext cx="9506309" cy="769441"/>
          </a:xfrm>
          <a:prstGeom prst="rect">
            <a:avLst/>
          </a:prstGeom>
          <a:noFill/>
        </p:spPr>
        <p:txBody>
          <a:bodyPr wrap="square" rtlCol="0">
            <a:spAutoFit/>
          </a:bodyPr>
          <a:lstStyle/>
          <a:p>
            <a:pPr algn="ctr"/>
            <a:r>
              <a:rPr lang="hu-HU" sz="4400" dirty="0" err="1" smtClean="0">
                <a:solidFill>
                  <a:schemeClr val="bg1"/>
                </a:solidFill>
              </a:rPr>
              <a:t>Correlation</a:t>
            </a:r>
            <a:endParaRPr lang="hu-HU" sz="4400" dirty="0">
              <a:solidFill>
                <a:schemeClr val="bg1"/>
              </a:solidFill>
            </a:endParaRPr>
          </a:p>
        </p:txBody>
      </p:sp>
      <p:pic>
        <p:nvPicPr>
          <p:cNvPr id="4" name="Kép 3"/>
          <p:cNvPicPr>
            <a:picLocks noChangeAspect="1"/>
          </p:cNvPicPr>
          <p:nvPr/>
        </p:nvPicPr>
        <p:blipFill rotWithShape="1">
          <a:blip r:embed="rId3">
            <a:extLst>
              <a:ext uri="{28A0092B-C50C-407E-A947-70E740481C1C}">
                <a14:useLocalDpi xmlns:a14="http://schemas.microsoft.com/office/drawing/2010/main" val="0"/>
              </a:ext>
            </a:extLst>
          </a:blip>
          <a:srcRect l="9990" b="18703"/>
          <a:stretch/>
        </p:blipFill>
        <p:spPr>
          <a:xfrm>
            <a:off x="1150375" y="1453822"/>
            <a:ext cx="6686283" cy="4858488"/>
          </a:xfrm>
          <a:prstGeom prst="rect">
            <a:avLst/>
          </a:prstGeom>
        </p:spPr>
      </p:pic>
      <p:sp>
        <p:nvSpPr>
          <p:cNvPr id="5" name="Lekerekített téglalap 4"/>
          <p:cNvSpPr/>
          <p:nvPr/>
        </p:nvSpPr>
        <p:spPr>
          <a:xfrm>
            <a:off x="8111613" y="1453822"/>
            <a:ext cx="3878826" cy="15990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6" name="Szövegdoboz 5"/>
          <p:cNvSpPr txBox="1"/>
          <p:nvPr/>
        </p:nvSpPr>
        <p:spPr>
          <a:xfrm>
            <a:off x="8136657" y="1759644"/>
            <a:ext cx="1961534" cy="968807"/>
          </a:xfrm>
          <a:prstGeom prst="rect">
            <a:avLst/>
          </a:prstGeom>
          <a:noFill/>
        </p:spPr>
        <p:txBody>
          <a:bodyPr wrap="square" rtlCol="0">
            <a:spAutoFit/>
          </a:bodyPr>
          <a:lstStyle/>
          <a:p>
            <a:pPr algn="ctr"/>
            <a:r>
              <a:rPr lang="hu-HU" sz="2800" dirty="0" err="1" smtClean="0"/>
              <a:t>Correlation</a:t>
            </a:r>
            <a:r>
              <a:rPr lang="hu-HU" sz="2800" dirty="0" smtClean="0"/>
              <a:t> </a:t>
            </a:r>
            <a:r>
              <a:rPr lang="hu-HU" sz="2800" dirty="0" err="1" smtClean="0"/>
              <a:t>coefficient</a:t>
            </a:r>
            <a:endParaRPr lang="hu-HU" sz="2800" dirty="0"/>
          </a:p>
        </p:txBody>
      </p:sp>
      <p:sp>
        <p:nvSpPr>
          <p:cNvPr id="7" name="Egyenlő 6"/>
          <p:cNvSpPr/>
          <p:nvPr/>
        </p:nvSpPr>
        <p:spPr>
          <a:xfrm>
            <a:off x="10051026" y="2024769"/>
            <a:ext cx="796413" cy="457200"/>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solidFill>
                <a:schemeClr val="tx1"/>
              </a:solidFill>
            </a:endParaRPr>
          </a:p>
        </p:txBody>
      </p:sp>
      <p:sp>
        <p:nvSpPr>
          <p:cNvPr id="8" name="Szövegdoboz 7"/>
          <p:cNvSpPr txBox="1"/>
          <p:nvPr/>
        </p:nvSpPr>
        <p:spPr>
          <a:xfrm>
            <a:off x="10972800" y="1759644"/>
            <a:ext cx="899652" cy="1015663"/>
          </a:xfrm>
          <a:prstGeom prst="rect">
            <a:avLst/>
          </a:prstGeom>
          <a:noFill/>
        </p:spPr>
        <p:txBody>
          <a:bodyPr wrap="square" rtlCol="0">
            <a:spAutoFit/>
          </a:bodyPr>
          <a:lstStyle/>
          <a:p>
            <a:r>
              <a:rPr lang="hu-HU" sz="6000" dirty="0" smtClean="0"/>
              <a:t>R</a:t>
            </a:r>
            <a:endParaRPr lang="hu-HU" sz="6000" dirty="0"/>
          </a:p>
        </p:txBody>
      </p:sp>
      <p:sp>
        <p:nvSpPr>
          <p:cNvPr id="9" name="Lekerekített téglalap 8"/>
          <p:cNvSpPr/>
          <p:nvPr/>
        </p:nvSpPr>
        <p:spPr>
          <a:xfrm>
            <a:off x="8136657" y="3495368"/>
            <a:ext cx="3853782" cy="16518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10" name="Szövegdoboz 9"/>
          <p:cNvSpPr txBox="1"/>
          <p:nvPr/>
        </p:nvSpPr>
        <p:spPr>
          <a:xfrm>
            <a:off x="8136657" y="3826366"/>
            <a:ext cx="1961534" cy="954107"/>
          </a:xfrm>
          <a:prstGeom prst="rect">
            <a:avLst/>
          </a:prstGeom>
          <a:noFill/>
        </p:spPr>
        <p:txBody>
          <a:bodyPr wrap="square" rtlCol="0">
            <a:spAutoFit/>
          </a:bodyPr>
          <a:lstStyle/>
          <a:p>
            <a:pPr algn="ctr"/>
            <a:r>
              <a:rPr lang="hu-HU" sz="2800" dirty="0" err="1" smtClean="0"/>
              <a:t>Prediction</a:t>
            </a:r>
            <a:r>
              <a:rPr lang="hu-HU" sz="2800" dirty="0" smtClean="0"/>
              <a:t> </a:t>
            </a:r>
            <a:r>
              <a:rPr lang="hu-HU" sz="2800" dirty="0" err="1" smtClean="0"/>
              <a:t>strength</a:t>
            </a:r>
            <a:endParaRPr lang="hu-HU" sz="2800" dirty="0"/>
          </a:p>
        </p:txBody>
      </p:sp>
      <p:sp>
        <p:nvSpPr>
          <p:cNvPr id="11" name="Egyenlő 10"/>
          <p:cNvSpPr/>
          <p:nvPr/>
        </p:nvSpPr>
        <p:spPr>
          <a:xfrm>
            <a:off x="9913953" y="4074819"/>
            <a:ext cx="796413" cy="457200"/>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solidFill>
                <a:schemeClr val="tx1"/>
              </a:solidFill>
            </a:endParaRPr>
          </a:p>
        </p:txBody>
      </p:sp>
      <p:sp>
        <p:nvSpPr>
          <p:cNvPr id="12" name="Szövegdoboz 11"/>
          <p:cNvSpPr txBox="1"/>
          <p:nvPr/>
        </p:nvSpPr>
        <p:spPr>
          <a:xfrm>
            <a:off x="10684827" y="3883066"/>
            <a:ext cx="1297099" cy="830997"/>
          </a:xfrm>
          <a:prstGeom prst="rect">
            <a:avLst/>
          </a:prstGeom>
          <a:noFill/>
        </p:spPr>
        <p:txBody>
          <a:bodyPr wrap="square" rtlCol="0">
            <a:spAutoFit/>
          </a:bodyPr>
          <a:lstStyle/>
          <a:p>
            <a:r>
              <a:rPr lang="hu-HU" sz="4800" dirty="0" smtClean="0"/>
              <a:t>R^2</a:t>
            </a:r>
            <a:endParaRPr lang="hu-HU" sz="4800" dirty="0"/>
          </a:p>
        </p:txBody>
      </p:sp>
    </p:spTree>
    <p:extLst>
      <p:ext uri="{BB962C8B-B14F-4D97-AF65-F5344CB8AC3E}">
        <p14:creationId xmlns:p14="http://schemas.microsoft.com/office/powerpoint/2010/main" val="27899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60508" y="2653419"/>
            <a:ext cx="6716903" cy="707886"/>
          </a:xfrm>
          <a:prstGeom prst="rect">
            <a:avLst/>
          </a:prstGeom>
          <a:noFill/>
        </p:spPr>
        <p:txBody>
          <a:bodyPr wrap="none" rtlCol="0">
            <a:spAutoFit/>
          </a:bodyPr>
          <a:lstStyle/>
          <a:p>
            <a:r>
              <a:rPr lang="hu-HU" sz="4000" dirty="0" smtClean="0">
                <a:solidFill>
                  <a:srgbClr val="15A9A6"/>
                </a:solidFill>
              </a:rPr>
              <a:t>Thank you </a:t>
            </a:r>
            <a:r>
              <a:rPr lang="hu-HU" sz="4000" dirty="0" err="1" smtClean="0">
                <a:solidFill>
                  <a:srgbClr val="15A9A6"/>
                </a:solidFill>
              </a:rPr>
              <a:t>for</a:t>
            </a:r>
            <a:r>
              <a:rPr lang="hu-HU" sz="4000" dirty="0" smtClean="0">
                <a:solidFill>
                  <a:srgbClr val="15A9A6"/>
                </a:solidFill>
              </a:rPr>
              <a:t> </a:t>
            </a:r>
            <a:r>
              <a:rPr lang="hu-HU" sz="4000" dirty="0" err="1" smtClean="0">
                <a:solidFill>
                  <a:srgbClr val="15A9A6"/>
                </a:solidFill>
              </a:rPr>
              <a:t>your</a:t>
            </a:r>
            <a:r>
              <a:rPr lang="hu-HU" sz="4000" dirty="0" smtClean="0">
                <a:solidFill>
                  <a:srgbClr val="15A9A6"/>
                </a:solidFill>
              </a:rPr>
              <a:t> attention!</a:t>
            </a:r>
            <a:endParaRPr lang="en-US" sz="4000" dirty="0">
              <a:solidFill>
                <a:srgbClr val="15A9A6"/>
              </a:solidFill>
            </a:endParaRPr>
          </a:p>
        </p:txBody>
      </p:sp>
      <p:sp>
        <p:nvSpPr>
          <p:cNvPr id="16" name="TextBox 15"/>
          <p:cNvSpPr txBox="1"/>
          <p:nvPr/>
        </p:nvSpPr>
        <p:spPr>
          <a:xfrm rot="3833399">
            <a:off x="2702" y="2468753"/>
            <a:ext cx="1669003" cy="369332"/>
          </a:xfrm>
          <a:prstGeom prst="rect">
            <a:avLst/>
          </a:prstGeom>
          <a:noFill/>
        </p:spPr>
        <p:txBody>
          <a:bodyPr wrap="square" rtlCol="0">
            <a:spAutoFit/>
          </a:bodyPr>
          <a:lstStyle/>
          <a:p>
            <a:r>
              <a:rPr lang="hu-HU" b="1" dirty="0">
                <a:solidFill>
                  <a:srgbClr val="FF0000"/>
                </a:solidFill>
              </a:rPr>
              <a:t>t</a:t>
            </a:r>
            <a:r>
              <a:rPr lang="hu-HU" b="1" dirty="0" smtClean="0">
                <a:solidFill>
                  <a:srgbClr val="FF0000"/>
                </a:solidFill>
              </a:rPr>
              <a:t>m-centre.org</a:t>
            </a:r>
            <a:endParaRPr lang="en-US" b="1" dirty="0">
              <a:solidFill>
                <a:srgbClr val="FF0000"/>
              </a:solidFill>
            </a:endParaRPr>
          </a:p>
        </p:txBody>
      </p:sp>
      <p:sp>
        <p:nvSpPr>
          <p:cNvPr id="12" name="Alcím 2"/>
          <p:cNvSpPr>
            <a:spLocks noGrp="1"/>
          </p:cNvSpPr>
          <p:nvPr>
            <p:ph type="subTitle" idx="1"/>
          </p:nvPr>
        </p:nvSpPr>
        <p:spPr>
          <a:xfrm>
            <a:off x="3358836" y="117694"/>
            <a:ext cx="6409854" cy="1224709"/>
          </a:xfrm>
        </p:spPr>
        <p:txBody>
          <a:bodyPr>
            <a:normAutofit/>
          </a:bodyPr>
          <a:lstStyle/>
          <a:p>
            <a:pPr marL="0" indent="0" algn="ctr">
              <a:lnSpc>
                <a:spcPct val="100000"/>
              </a:lnSpc>
              <a:spcBef>
                <a:spcPts val="0"/>
              </a:spcBef>
              <a:buNone/>
            </a:pPr>
            <a:r>
              <a:rPr lang="hu-HU" sz="3600" b="1" dirty="0">
                <a:solidFill>
                  <a:schemeClr val="bg1"/>
                </a:solidFill>
              </a:rPr>
              <a:t>TRANSLATIONAL MEDICINE</a:t>
            </a:r>
          </a:p>
          <a:p>
            <a:pPr marL="0" indent="0" algn="ctr">
              <a:lnSpc>
                <a:spcPct val="100000"/>
              </a:lnSpc>
              <a:spcBef>
                <a:spcPts val="0"/>
              </a:spcBef>
              <a:buNone/>
            </a:pPr>
            <a:r>
              <a:rPr lang="hu-HU" sz="3200" dirty="0" err="1">
                <a:solidFill>
                  <a:schemeClr val="bg1"/>
                </a:solidFill>
                <a:latin typeface="Freestyle Script" panose="030804020302050B0404" pitchFamily="66" charset="0"/>
              </a:rPr>
              <a:t>taking</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discoveries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for</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patients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11" name="Kép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pic>
        <p:nvPicPr>
          <p:cNvPr id="14"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604" y="4489762"/>
            <a:ext cx="2248915" cy="1382421"/>
          </a:xfrm>
          <a:prstGeom prst="rect">
            <a:avLst/>
          </a:prstGeom>
        </p:spPr>
      </p:pic>
    </p:spTree>
    <p:extLst>
      <p:ext uri="{BB962C8B-B14F-4D97-AF65-F5344CB8AC3E}">
        <p14:creationId xmlns:p14="http://schemas.microsoft.com/office/powerpoint/2010/main" val="32737172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15660" y="267419"/>
            <a:ext cx="9385540" cy="769441"/>
          </a:xfrm>
          <a:prstGeom prst="rect">
            <a:avLst/>
          </a:prstGeom>
          <a:noFill/>
        </p:spPr>
        <p:txBody>
          <a:bodyPr wrap="square" rtlCol="0">
            <a:spAutoFit/>
          </a:bodyPr>
          <a:lstStyle/>
          <a:p>
            <a:pPr algn="ctr"/>
            <a:r>
              <a:rPr lang="hu-HU" sz="4400" dirty="0" err="1" smtClean="0">
                <a:solidFill>
                  <a:schemeClr val="bg1"/>
                </a:solidFill>
              </a:rPr>
              <a:t>Survival</a:t>
            </a:r>
            <a:r>
              <a:rPr lang="hu-HU" sz="4400" dirty="0" smtClean="0">
                <a:solidFill>
                  <a:schemeClr val="bg1"/>
                </a:solidFill>
              </a:rPr>
              <a:t> </a:t>
            </a:r>
            <a:r>
              <a:rPr lang="hu-HU" sz="4400" dirty="0" err="1" smtClean="0">
                <a:solidFill>
                  <a:schemeClr val="bg1"/>
                </a:solidFill>
              </a:rPr>
              <a:t>analysis</a:t>
            </a:r>
            <a:endParaRPr lang="hu-HU" sz="4400" dirty="0">
              <a:solidFill>
                <a:schemeClr val="bg1"/>
              </a:solidFill>
            </a:endParaRPr>
          </a:p>
        </p:txBody>
      </p:sp>
      <p:sp>
        <p:nvSpPr>
          <p:cNvPr id="3" name="Lekerekített téglalap 2"/>
          <p:cNvSpPr/>
          <p:nvPr/>
        </p:nvSpPr>
        <p:spPr>
          <a:xfrm>
            <a:off x="7711491" y="3225423"/>
            <a:ext cx="3991085" cy="107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Lekerekített téglalap 3"/>
          <p:cNvSpPr/>
          <p:nvPr/>
        </p:nvSpPr>
        <p:spPr>
          <a:xfrm>
            <a:off x="7711491" y="1593239"/>
            <a:ext cx="4123820" cy="67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8039010" y="3343625"/>
            <a:ext cx="3474106" cy="954107"/>
          </a:xfrm>
          <a:prstGeom prst="rect">
            <a:avLst/>
          </a:prstGeom>
          <a:noFill/>
        </p:spPr>
        <p:txBody>
          <a:bodyPr wrap="square" rtlCol="0">
            <a:spAutoFit/>
          </a:bodyPr>
          <a:lstStyle/>
          <a:p>
            <a:pPr algn="ctr"/>
            <a:r>
              <a:rPr lang="hu-HU" sz="2800" dirty="0" err="1" smtClean="0"/>
              <a:t>Not</a:t>
            </a:r>
            <a:r>
              <a:rPr lang="hu-HU" sz="2800" dirty="0" smtClean="0"/>
              <a:t> </a:t>
            </a:r>
            <a:r>
              <a:rPr lang="hu-HU" sz="2800" dirty="0" err="1" smtClean="0"/>
              <a:t>normal</a:t>
            </a:r>
            <a:r>
              <a:rPr lang="hu-HU" sz="2800" dirty="0" smtClean="0"/>
              <a:t> </a:t>
            </a:r>
            <a:r>
              <a:rPr lang="hu-HU" sz="2800" dirty="0" err="1" smtClean="0"/>
              <a:t>distribution</a:t>
            </a:r>
            <a:endParaRPr lang="hu-HU" sz="2800" dirty="0"/>
          </a:p>
        </p:txBody>
      </p:sp>
      <p:sp>
        <p:nvSpPr>
          <p:cNvPr id="6" name="Szövegdoboz 5"/>
          <p:cNvSpPr txBox="1"/>
          <p:nvPr/>
        </p:nvSpPr>
        <p:spPr>
          <a:xfrm>
            <a:off x="7557865" y="1601448"/>
            <a:ext cx="4404674" cy="523220"/>
          </a:xfrm>
          <a:prstGeom prst="rect">
            <a:avLst/>
          </a:prstGeom>
          <a:noFill/>
        </p:spPr>
        <p:txBody>
          <a:bodyPr wrap="square" rtlCol="0">
            <a:spAutoFit/>
          </a:bodyPr>
          <a:lstStyle/>
          <a:p>
            <a:pPr algn="ctr"/>
            <a:r>
              <a:rPr lang="hu-HU" sz="2800" dirty="0" err="1" smtClean="0"/>
              <a:t>Can</a:t>
            </a:r>
            <a:r>
              <a:rPr lang="hu-HU" sz="2800" dirty="0" smtClean="0"/>
              <a:t> </a:t>
            </a:r>
            <a:r>
              <a:rPr lang="hu-HU" sz="2800" dirty="0" err="1" smtClean="0"/>
              <a:t>not</a:t>
            </a:r>
            <a:r>
              <a:rPr lang="hu-HU" sz="2800" dirty="0" smtClean="0"/>
              <a:t> </a:t>
            </a:r>
            <a:r>
              <a:rPr lang="hu-HU" sz="2800" dirty="0" err="1" smtClean="0"/>
              <a:t>compare</a:t>
            </a:r>
            <a:r>
              <a:rPr lang="hu-HU" sz="2800" dirty="0" smtClean="0"/>
              <a:t> </a:t>
            </a:r>
            <a:r>
              <a:rPr lang="hu-HU" sz="2800" dirty="0" err="1" smtClean="0"/>
              <a:t>directly</a:t>
            </a:r>
            <a:endParaRPr lang="hu-HU" sz="2800" dirty="0"/>
          </a:p>
        </p:txBody>
      </p:sp>
      <p:sp>
        <p:nvSpPr>
          <p:cNvPr id="7" name="Lefelé nyíl 6"/>
          <p:cNvSpPr/>
          <p:nvPr/>
        </p:nvSpPr>
        <p:spPr>
          <a:xfrm>
            <a:off x="9010121" y="4452432"/>
            <a:ext cx="1403381" cy="73316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Pluszjel 7"/>
          <p:cNvSpPr/>
          <p:nvPr/>
        </p:nvSpPr>
        <p:spPr>
          <a:xfrm>
            <a:off x="9153968" y="2260838"/>
            <a:ext cx="1106129" cy="988142"/>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9" name="Lekerekített téglalap 8"/>
          <p:cNvSpPr/>
          <p:nvPr/>
        </p:nvSpPr>
        <p:spPr>
          <a:xfrm>
            <a:off x="8244348" y="5270821"/>
            <a:ext cx="2934929" cy="1106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8141108" y="5562275"/>
            <a:ext cx="3141408" cy="523220"/>
          </a:xfrm>
          <a:prstGeom prst="rect">
            <a:avLst/>
          </a:prstGeom>
          <a:noFill/>
        </p:spPr>
        <p:txBody>
          <a:bodyPr wrap="square" rtlCol="0">
            <a:spAutoFit/>
          </a:bodyPr>
          <a:lstStyle/>
          <a:p>
            <a:pPr algn="ctr"/>
            <a:r>
              <a:rPr lang="hu-HU" sz="2800" dirty="0" err="1" smtClean="0"/>
              <a:t>Survival</a:t>
            </a:r>
            <a:r>
              <a:rPr lang="hu-HU" sz="2800" dirty="0" smtClean="0"/>
              <a:t> </a:t>
            </a:r>
            <a:r>
              <a:rPr lang="hu-HU" sz="2800" dirty="0" err="1" smtClean="0"/>
              <a:t>analysis</a:t>
            </a:r>
            <a:endParaRPr lang="hu-HU" sz="2800" dirty="0"/>
          </a:p>
        </p:txBody>
      </p:sp>
      <p:pic>
        <p:nvPicPr>
          <p:cNvPr id="11" name="Ké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60" y="1502380"/>
            <a:ext cx="7209470" cy="4630307"/>
          </a:xfrm>
          <a:prstGeom prst="rect">
            <a:avLst/>
          </a:prstGeom>
        </p:spPr>
      </p:pic>
    </p:spTree>
    <p:extLst>
      <p:ext uri="{BB962C8B-B14F-4D97-AF65-F5344CB8AC3E}">
        <p14:creationId xmlns:p14="http://schemas.microsoft.com/office/powerpoint/2010/main" val="393825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2913" y="250166"/>
            <a:ext cx="9480430" cy="769441"/>
          </a:xfrm>
          <a:prstGeom prst="rect">
            <a:avLst/>
          </a:prstGeom>
          <a:noFill/>
        </p:spPr>
        <p:txBody>
          <a:bodyPr wrap="square" rtlCol="0">
            <a:spAutoFit/>
          </a:bodyPr>
          <a:lstStyle/>
          <a:p>
            <a:pPr algn="ctr"/>
            <a:r>
              <a:rPr lang="hu-HU" sz="4400" dirty="0" err="1" smtClean="0">
                <a:solidFill>
                  <a:schemeClr val="bg1"/>
                </a:solidFill>
              </a:rPr>
              <a:t>Cox-regression</a:t>
            </a:r>
            <a:endParaRPr lang="hu-HU" sz="4400" dirty="0">
              <a:solidFill>
                <a:schemeClr val="bg1"/>
              </a:solidFill>
            </a:endParaRPr>
          </a:p>
        </p:txBody>
      </p:sp>
      <p:sp>
        <p:nvSpPr>
          <p:cNvPr id="3" name="Lekerekített téglalap 2"/>
          <p:cNvSpPr/>
          <p:nvPr/>
        </p:nvSpPr>
        <p:spPr>
          <a:xfrm>
            <a:off x="1386348" y="3480620"/>
            <a:ext cx="2610464" cy="9586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4" name="Lekerekített téglalap 3"/>
          <p:cNvSpPr/>
          <p:nvPr/>
        </p:nvSpPr>
        <p:spPr>
          <a:xfrm>
            <a:off x="4973128" y="3480620"/>
            <a:ext cx="2610464" cy="9586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5" name="Lekerekített téglalap 4"/>
          <p:cNvSpPr/>
          <p:nvPr/>
        </p:nvSpPr>
        <p:spPr>
          <a:xfrm>
            <a:off x="8559908" y="3459660"/>
            <a:ext cx="2610464" cy="958645"/>
          </a:xfrm>
          <a:prstGeom prst="round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6" name="Szövegdoboz 5"/>
          <p:cNvSpPr txBox="1"/>
          <p:nvPr/>
        </p:nvSpPr>
        <p:spPr>
          <a:xfrm>
            <a:off x="1386348" y="3608266"/>
            <a:ext cx="2610464" cy="830997"/>
          </a:xfrm>
          <a:prstGeom prst="rect">
            <a:avLst/>
          </a:prstGeom>
          <a:noFill/>
        </p:spPr>
        <p:txBody>
          <a:bodyPr wrap="square" rtlCol="0">
            <a:spAutoFit/>
          </a:bodyPr>
          <a:lstStyle/>
          <a:p>
            <a:pPr algn="ctr"/>
            <a:r>
              <a:rPr lang="hu-HU" sz="2400" dirty="0" smtClean="0"/>
              <a:t>Status </a:t>
            </a:r>
            <a:r>
              <a:rPr lang="hu-HU" sz="2400" dirty="0" err="1" smtClean="0"/>
              <a:t>variable</a:t>
            </a:r>
            <a:r>
              <a:rPr lang="hu-HU" sz="2400" dirty="0" smtClean="0"/>
              <a:t>: </a:t>
            </a:r>
            <a:r>
              <a:rPr lang="hu-HU" sz="2400" dirty="0" err="1" smtClean="0"/>
              <a:t>Dependent</a:t>
            </a:r>
            <a:endParaRPr lang="hu-HU" sz="2400" dirty="0"/>
          </a:p>
        </p:txBody>
      </p:sp>
      <p:sp>
        <p:nvSpPr>
          <p:cNvPr id="7" name="Lekerekített téglalap 6"/>
          <p:cNvSpPr/>
          <p:nvPr/>
        </p:nvSpPr>
        <p:spPr>
          <a:xfrm>
            <a:off x="1386348" y="4650881"/>
            <a:ext cx="2610464" cy="9586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Szövegdoboz 7"/>
          <p:cNvSpPr txBox="1"/>
          <p:nvPr/>
        </p:nvSpPr>
        <p:spPr>
          <a:xfrm>
            <a:off x="8559908" y="3529694"/>
            <a:ext cx="2610464" cy="830997"/>
          </a:xfrm>
          <a:prstGeom prst="rect">
            <a:avLst/>
          </a:prstGeom>
          <a:solidFill>
            <a:srgbClr val="92D050"/>
          </a:solidFill>
        </p:spPr>
        <p:txBody>
          <a:bodyPr wrap="square" rtlCol="0">
            <a:spAutoFit/>
          </a:bodyPr>
          <a:lstStyle/>
          <a:p>
            <a:pPr algn="ctr"/>
            <a:r>
              <a:rPr lang="hu-HU" sz="2400" dirty="0" err="1" smtClean="0"/>
              <a:t>Covariates</a:t>
            </a:r>
            <a:r>
              <a:rPr lang="hu-HU" sz="2400" dirty="0" smtClean="0"/>
              <a:t>: </a:t>
            </a:r>
            <a:r>
              <a:rPr lang="hu-HU" sz="2400" dirty="0" err="1" smtClean="0"/>
              <a:t>independent</a:t>
            </a:r>
            <a:endParaRPr lang="hu-HU" sz="2400" dirty="0"/>
          </a:p>
        </p:txBody>
      </p:sp>
      <p:sp>
        <p:nvSpPr>
          <p:cNvPr id="9" name="Szövegdoboz 8"/>
          <p:cNvSpPr txBox="1"/>
          <p:nvPr/>
        </p:nvSpPr>
        <p:spPr>
          <a:xfrm>
            <a:off x="1386348" y="4899370"/>
            <a:ext cx="2610464" cy="461665"/>
          </a:xfrm>
          <a:prstGeom prst="rect">
            <a:avLst/>
          </a:prstGeom>
          <a:noFill/>
        </p:spPr>
        <p:txBody>
          <a:bodyPr wrap="square" rtlCol="0">
            <a:spAutoFit/>
          </a:bodyPr>
          <a:lstStyle/>
          <a:p>
            <a:pPr algn="ctr"/>
            <a:r>
              <a:rPr lang="hu-HU" sz="2400" dirty="0" err="1"/>
              <a:t>B</a:t>
            </a:r>
            <a:r>
              <a:rPr lang="hu-HU" sz="2400" dirty="0" err="1" smtClean="0"/>
              <a:t>inary</a:t>
            </a:r>
            <a:endParaRPr lang="hu-HU" sz="2400" dirty="0"/>
          </a:p>
        </p:txBody>
      </p:sp>
      <p:sp>
        <p:nvSpPr>
          <p:cNvPr id="10" name="Szövegdoboz 9"/>
          <p:cNvSpPr txBox="1"/>
          <p:nvPr/>
        </p:nvSpPr>
        <p:spPr>
          <a:xfrm>
            <a:off x="4918587" y="3714361"/>
            <a:ext cx="2610464" cy="461665"/>
          </a:xfrm>
          <a:prstGeom prst="rect">
            <a:avLst/>
          </a:prstGeom>
          <a:noFill/>
        </p:spPr>
        <p:txBody>
          <a:bodyPr wrap="square" rtlCol="0">
            <a:spAutoFit/>
          </a:bodyPr>
          <a:lstStyle/>
          <a:p>
            <a:pPr algn="ctr"/>
            <a:r>
              <a:rPr lang="hu-HU" sz="2400" dirty="0" smtClean="0"/>
              <a:t>Time </a:t>
            </a:r>
            <a:r>
              <a:rPr lang="hu-HU" sz="2400" dirty="0" err="1" smtClean="0"/>
              <a:t>variable</a:t>
            </a:r>
            <a:endParaRPr lang="hu-HU" sz="2400" dirty="0"/>
          </a:p>
        </p:txBody>
      </p:sp>
      <p:sp>
        <p:nvSpPr>
          <p:cNvPr id="11" name="Lekerekített téglalap 10"/>
          <p:cNvSpPr/>
          <p:nvPr/>
        </p:nvSpPr>
        <p:spPr>
          <a:xfrm>
            <a:off x="4973128" y="4650879"/>
            <a:ext cx="2610464" cy="9586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Lekerekített téglalap 11"/>
          <p:cNvSpPr/>
          <p:nvPr/>
        </p:nvSpPr>
        <p:spPr>
          <a:xfrm>
            <a:off x="8559908" y="4652048"/>
            <a:ext cx="2610464" cy="958645"/>
          </a:xfrm>
          <a:prstGeom prst="round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Lekerekített téglalap 12"/>
          <p:cNvSpPr/>
          <p:nvPr/>
        </p:nvSpPr>
        <p:spPr>
          <a:xfrm>
            <a:off x="1851386" y="1435365"/>
            <a:ext cx="8487234" cy="1157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p:cNvSpPr txBox="1"/>
          <p:nvPr/>
        </p:nvSpPr>
        <p:spPr>
          <a:xfrm>
            <a:off x="1851386" y="1543360"/>
            <a:ext cx="8487234" cy="830997"/>
          </a:xfrm>
          <a:prstGeom prst="rect">
            <a:avLst/>
          </a:prstGeom>
          <a:noFill/>
        </p:spPr>
        <p:txBody>
          <a:bodyPr wrap="square" rtlCol="0">
            <a:spAutoFit/>
          </a:bodyPr>
          <a:lstStyle/>
          <a:p>
            <a:pPr algn="ctr"/>
            <a:r>
              <a:rPr lang="hu-HU" sz="4800" dirty="0" err="1" smtClean="0"/>
              <a:t>Cox-regression</a:t>
            </a:r>
            <a:endParaRPr lang="hu-HU" sz="4800" dirty="0"/>
          </a:p>
        </p:txBody>
      </p:sp>
      <p:sp>
        <p:nvSpPr>
          <p:cNvPr id="15" name="Felfelé nyíl 14"/>
          <p:cNvSpPr/>
          <p:nvPr/>
        </p:nvSpPr>
        <p:spPr>
          <a:xfrm>
            <a:off x="2691580" y="2700904"/>
            <a:ext cx="818536" cy="561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Felfelé nyíl 15"/>
          <p:cNvSpPr/>
          <p:nvPr/>
        </p:nvSpPr>
        <p:spPr>
          <a:xfrm>
            <a:off x="5685735" y="2725186"/>
            <a:ext cx="818536" cy="561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Felfelé nyíl 16"/>
          <p:cNvSpPr/>
          <p:nvPr/>
        </p:nvSpPr>
        <p:spPr>
          <a:xfrm>
            <a:off x="8968549" y="2755747"/>
            <a:ext cx="818536" cy="561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p:cNvSpPr txBox="1"/>
          <p:nvPr/>
        </p:nvSpPr>
        <p:spPr>
          <a:xfrm>
            <a:off x="4939712" y="4781432"/>
            <a:ext cx="2610464" cy="830997"/>
          </a:xfrm>
          <a:prstGeom prst="rect">
            <a:avLst/>
          </a:prstGeom>
          <a:noFill/>
        </p:spPr>
        <p:txBody>
          <a:bodyPr wrap="square" rtlCol="0">
            <a:spAutoFit/>
          </a:bodyPr>
          <a:lstStyle/>
          <a:p>
            <a:pPr algn="ctr"/>
            <a:r>
              <a:rPr lang="hu-HU" sz="2400" dirty="0" err="1" smtClean="0"/>
              <a:t>Continuous</a:t>
            </a:r>
            <a:r>
              <a:rPr lang="hu-HU" sz="2400" dirty="0" smtClean="0"/>
              <a:t> </a:t>
            </a:r>
            <a:r>
              <a:rPr lang="hu-HU" sz="2400" dirty="0" err="1" smtClean="0"/>
              <a:t>or</a:t>
            </a:r>
            <a:r>
              <a:rPr lang="hu-HU" sz="2400" dirty="0" smtClean="0"/>
              <a:t> </a:t>
            </a:r>
            <a:r>
              <a:rPr lang="hu-HU" sz="2400" dirty="0" err="1" smtClean="0"/>
              <a:t>discrete</a:t>
            </a:r>
            <a:endParaRPr lang="hu-HU" sz="2400" dirty="0"/>
          </a:p>
        </p:txBody>
      </p:sp>
      <p:sp>
        <p:nvSpPr>
          <p:cNvPr id="19" name="Szövegdoboz 18"/>
          <p:cNvSpPr txBox="1"/>
          <p:nvPr/>
        </p:nvSpPr>
        <p:spPr>
          <a:xfrm>
            <a:off x="8615446" y="4715871"/>
            <a:ext cx="2610464" cy="830997"/>
          </a:xfrm>
          <a:prstGeom prst="rect">
            <a:avLst/>
          </a:prstGeom>
          <a:noFill/>
        </p:spPr>
        <p:txBody>
          <a:bodyPr wrap="square" rtlCol="0">
            <a:spAutoFit/>
          </a:bodyPr>
          <a:lstStyle/>
          <a:p>
            <a:pPr algn="ctr"/>
            <a:r>
              <a:rPr lang="hu-HU" sz="2400" dirty="0" err="1" smtClean="0"/>
              <a:t>Categorical</a:t>
            </a:r>
            <a:r>
              <a:rPr lang="hu-HU" sz="2400" dirty="0"/>
              <a:t> </a:t>
            </a:r>
            <a:r>
              <a:rPr lang="hu-HU" sz="2400" dirty="0" err="1" smtClean="0"/>
              <a:t>or</a:t>
            </a:r>
            <a:r>
              <a:rPr lang="hu-HU" sz="2400" dirty="0" smtClean="0"/>
              <a:t> </a:t>
            </a:r>
            <a:r>
              <a:rPr lang="hu-HU" sz="2400" dirty="0" err="1" smtClean="0"/>
              <a:t>continuous</a:t>
            </a:r>
            <a:endParaRPr lang="hu-HU" sz="2400" dirty="0"/>
          </a:p>
        </p:txBody>
      </p:sp>
    </p:spTree>
    <p:extLst>
      <p:ext uri="{BB962C8B-B14F-4D97-AF65-F5344CB8AC3E}">
        <p14:creationId xmlns:p14="http://schemas.microsoft.com/office/powerpoint/2010/main" val="184135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092" y="4638617"/>
            <a:ext cx="2248915" cy="1382421"/>
          </a:xfrm>
          <a:prstGeom prst="rect">
            <a:avLst/>
          </a:prstGeom>
        </p:spPr>
      </p:pic>
      <p:sp>
        <p:nvSpPr>
          <p:cNvPr id="13" name="TextBox 12"/>
          <p:cNvSpPr txBox="1"/>
          <p:nvPr/>
        </p:nvSpPr>
        <p:spPr>
          <a:xfrm>
            <a:off x="1760508" y="2653419"/>
            <a:ext cx="6716903" cy="707886"/>
          </a:xfrm>
          <a:prstGeom prst="rect">
            <a:avLst/>
          </a:prstGeom>
          <a:noFill/>
        </p:spPr>
        <p:txBody>
          <a:bodyPr wrap="none" rtlCol="0">
            <a:spAutoFit/>
          </a:bodyPr>
          <a:lstStyle/>
          <a:p>
            <a:r>
              <a:rPr lang="hu-HU" sz="4000" dirty="0" smtClean="0">
                <a:solidFill>
                  <a:srgbClr val="15A9A6"/>
                </a:solidFill>
              </a:rPr>
              <a:t>Thank you </a:t>
            </a:r>
            <a:r>
              <a:rPr lang="hu-HU" sz="4000" dirty="0" err="1" smtClean="0">
                <a:solidFill>
                  <a:srgbClr val="15A9A6"/>
                </a:solidFill>
              </a:rPr>
              <a:t>for</a:t>
            </a:r>
            <a:r>
              <a:rPr lang="hu-HU" sz="4000" dirty="0" smtClean="0">
                <a:solidFill>
                  <a:srgbClr val="15A9A6"/>
                </a:solidFill>
              </a:rPr>
              <a:t> </a:t>
            </a:r>
            <a:r>
              <a:rPr lang="hu-HU" sz="4000" dirty="0" err="1" smtClean="0">
                <a:solidFill>
                  <a:srgbClr val="15A9A6"/>
                </a:solidFill>
              </a:rPr>
              <a:t>your</a:t>
            </a:r>
            <a:r>
              <a:rPr lang="hu-HU" sz="4000" dirty="0" smtClean="0">
                <a:solidFill>
                  <a:srgbClr val="15A9A6"/>
                </a:solidFill>
              </a:rPr>
              <a:t> attention!</a:t>
            </a:r>
            <a:endParaRPr lang="en-US" sz="4000" dirty="0">
              <a:solidFill>
                <a:srgbClr val="15A9A6"/>
              </a:solidFill>
            </a:endParaRPr>
          </a:p>
        </p:txBody>
      </p:sp>
      <p:sp>
        <p:nvSpPr>
          <p:cNvPr id="16" name="TextBox 15"/>
          <p:cNvSpPr txBox="1"/>
          <p:nvPr/>
        </p:nvSpPr>
        <p:spPr>
          <a:xfrm rot="3833399">
            <a:off x="2702" y="2468753"/>
            <a:ext cx="1669003" cy="369332"/>
          </a:xfrm>
          <a:prstGeom prst="rect">
            <a:avLst/>
          </a:prstGeom>
          <a:noFill/>
        </p:spPr>
        <p:txBody>
          <a:bodyPr wrap="square" rtlCol="0">
            <a:spAutoFit/>
          </a:bodyPr>
          <a:lstStyle/>
          <a:p>
            <a:r>
              <a:rPr lang="hu-HU" b="1" dirty="0">
                <a:solidFill>
                  <a:srgbClr val="FF0000"/>
                </a:solidFill>
              </a:rPr>
              <a:t>t</a:t>
            </a:r>
            <a:r>
              <a:rPr lang="hu-HU" b="1" dirty="0" smtClean="0">
                <a:solidFill>
                  <a:srgbClr val="FF0000"/>
                </a:solidFill>
              </a:rPr>
              <a:t>m-centre.org</a:t>
            </a:r>
            <a:endParaRPr lang="en-US" b="1" dirty="0">
              <a:solidFill>
                <a:srgbClr val="FF0000"/>
              </a:solidFill>
            </a:endParaRPr>
          </a:p>
        </p:txBody>
      </p:sp>
      <p:sp>
        <p:nvSpPr>
          <p:cNvPr id="12" name="Alcím 2"/>
          <p:cNvSpPr>
            <a:spLocks noGrp="1"/>
          </p:cNvSpPr>
          <p:nvPr>
            <p:ph type="subTitle" idx="1"/>
          </p:nvPr>
        </p:nvSpPr>
        <p:spPr>
          <a:xfrm>
            <a:off x="3358836" y="117694"/>
            <a:ext cx="6409854" cy="1224709"/>
          </a:xfrm>
        </p:spPr>
        <p:txBody>
          <a:bodyPr>
            <a:normAutofit/>
          </a:bodyPr>
          <a:lstStyle/>
          <a:p>
            <a:pPr marL="0" indent="0" algn="ctr">
              <a:lnSpc>
                <a:spcPct val="100000"/>
              </a:lnSpc>
              <a:spcBef>
                <a:spcPts val="0"/>
              </a:spcBef>
              <a:buNone/>
            </a:pPr>
            <a:r>
              <a:rPr lang="hu-HU" sz="3600" b="1" dirty="0">
                <a:solidFill>
                  <a:schemeClr val="bg1"/>
                </a:solidFill>
              </a:rPr>
              <a:t>TRANSLATIONAL MEDICINE</a:t>
            </a:r>
          </a:p>
          <a:p>
            <a:pPr marL="0" indent="0" algn="ctr">
              <a:lnSpc>
                <a:spcPct val="100000"/>
              </a:lnSpc>
              <a:spcBef>
                <a:spcPts val="0"/>
              </a:spcBef>
              <a:buNone/>
            </a:pPr>
            <a:r>
              <a:rPr lang="hu-HU" sz="3200" dirty="0" err="1">
                <a:solidFill>
                  <a:schemeClr val="bg1"/>
                </a:solidFill>
                <a:latin typeface="Freestyle Script" panose="030804020302050B0404" pitchFamily="66" charset="0"/>
              </a:rPr>
              <a:t>taking</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discoveries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for</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patients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32737172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67392" y="3060778"/>
            <a:ext cx="10074443" cy="4229100"/>
          </a:xfrm>
        </p:spPr>
        <p:txBody>
          <a:bodyPr/>
          <a:lstStyle/>
          <a:p>
            <a:pPr marL="0" indent="0" algn="ctr">
              <a:buNone/>
            </a:pPr>
            <a:r>
              <a:rPr lang="hu-HU" sz="6600" dirty="0" smtClean="0"/>
              <a:t>PRACTICE</a:t>
            </a:r>
            <a:endParaRPr lang="hu-HU" sz="6600" dirty="0"/>
          </a:p>
        </p:txBody>
      </p:sp>
      <p:sp>
        <p:nvSpPr>
          <p:cNvPr id="5"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1651943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82773" y="1661378"/>
            <a:ext cx="11685181" cy="57237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000" b="1" kern="0" dirty="0" smtClean="0">
              <a:solidFill>
                <a:srgbClr val="294143"/>
              </a:solidFill>
              <a:latin typeface="Arial" pitchFamily="18"/>
              <a:ea typeface="Calibri" pitchFamily="1"/>
              <a:cs typeface="Times New Roman" pitchFamily="18"/>
            </a:endParaRPr>
          </a:p>
          <a:p>
            <a:pPr lvl="0" algn="ctr">
              <a:lnSpc>
                <a:spcPct val="107000"/>
              </a:lnSpc>
              <a:defRPr sz="1800" b="0" i="0" u="none" strike="noStrike" kern="0" cap="none" spc="0" baseline="0">
                <a:solidFill>
                  <a:srgbClr val="000000"/>
                </a:solidFill>
                <a:uFillTx/>
              </a:defRPr>
            </a:pPr>
            <a:endParaRPr lang="hu-HU" sz="4000" b="1" kern="0" dirty="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r>
              <a:rPr lang="en-US" sz="4000" b="1" dirty="0">
                <a:solidFill>
                  <a:srgbClr val="294143"/>
                </a:solidFill>
                <a:latin typeface="Arial" pitchFamily="18"/>
                <a:ea typeface="Calibri" pitchFamily="1"/>
                <a:cs typeface="Times New Roman" pitchFamily="18"/>
              </a:rPr>
              <a:t>Bias in randomized controlled </a:t>
            </a:r>
            <a:r>
              <a:rPr lang="en-US" sz="4000" b="1" dirty="0" smtClean="0">
                <a:solidFill>
                  <a:srgbClr val="294143"/>
                </a:solidFill>
                <a:latin typeface="Arial" pitchFamily="18"/>
                <a:ea typeface="Calibri" pitchFamily="1"/>
                <a:cs typeface="Times New Roman" pitchFamily="18"/>
              </a:rPr>
              <a:t>trials</a:t>
            </a:r>
            <a:endParaRPr lang="hu-HU" sz="4000" b="1" dirty="0" smtClean="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endParaRPr lang="en-US" sz="4000" b="1" i="0" u="none" strike="noStrike" kern="1200" cap="none" spc="0" baseline="0" dirty="0" smtClean="0">
              <a:solidFill>
                <a:srgbClr val="294143"/>
              </a:solidFill>
              <a:uFillTx/>
              <a:latin typeface="Arial" pitchFamily="18"/>
              <a:ea typeface="Calibri" pitchFamily="1"/>
              <a:cs typeface="Times New Roman" pitchFamily="18"/>
            </a:endParaRP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r>
              <a:rPr lang="hu-HU" sz="4400" b="1" i="0" u="none" strike="noStrike" kern="1200" cap="none" spc="0" baseline="0" dirty="0" smtClean="0">
                <a:solidFill>
                  <a:srgbClr val="C00000"/>
                </a:solidFill>
                <a:uFillTx/>
                <a:latin typeface="Arial" pitchFamily="18"/>
                <a:ea typeface="Calibri" pitchFamily="1"/>
                <a:cs typeface="Times New Roman" pitchFamily="18"/>
              </a:rPr>
              <a:t>Szakács Zsolt</a:t>
            </a: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C00000"/>
              </a:solidFill>
              <a:uFillTx/>
              <a:latin typeface="Arial" pitchFamily="18"/>
              <a:ea typeface="Calibri" pitchFamily="1"/>
              <a:cs typeface="Times New Roman" pitchFamily="18"/>
            </a:endParaRPr>
          </a:p>
          <a:p>
            <a:pPr>
              <a:lnSpc>
                <a:spcPct val="107000"/>
              </a:lnSpc>
              <a:spcAft>
                <a:spcPts val="800"/>
              </a:spcAft>
            </a:pPr>
            <a:r>
              <a:rPr lang="hu-HU" sz="2000" b="1" i="1" dirty="0" err="1">
                <a:solidFill>
                  <a:srgbClr val="15A9A6"/>
                </a:solidFill>
                <a:ea typeface="Calibri" panose="020F0502020204030204" pitchFamily="34" charset="0"/>
                <a:cs typeface="Times New Roman" panose="02020603050405020304" pitchFamily="18" charset="0"/>
              </a:rPr>
              <a:t>Clinical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Trial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Course</a:t>
            </a:r>
            <a:endParaRPr lang="hu-HU" sz="2000" b="1" i="1" dirty="0">
              <a:solidFill>
                <a:srgbClr val="15A9A6"/>
              </a:solidFill>
              <a:ea typeface="Calibri" panose="020F0502020204030204" pitchFamily="34" charset="0"/>
              <a:cs typeface="Times New Roman" panose="02020603050405020304" pitchFamily="18" charset="0"/>
            </a:endParaRPr>
          </a:p>
          <a:p>
            <a:pPr>
              <a:lnSpc>
                <a:spcPct val="107000"/>
              </a:lnSpc>
              <a:spcAft>
                <a:spcPts val="800"/>
              </a:spcAft>
            </a:pPr>
            <a:r>
              <a:rPr lang="hu-HU" sz="2000" b="1" i="1" dirty="0">
                <a:solidFill>
                  <a:srgbClr val="15A9A6"/>
                </a:solidFill>
                <a:ea typeface="Calibri" panose="020F0502020204030204" pitchFamily="34" charset="0"/>
                <a:cs typeface="Times New Roman" panose="02020603050405020304" pitchFamily="18" charset="0"/>
              </a:rPr>
              <a:t>Pécs, </a:t>
            </a:r>
            <a:r>
              <a:rPr lang="hu-HU" sz="2000" b="1" i="1" dirty="0" smtClean="0">
                <a:solidFill>
                  <a:srgbClr val="15A9A6"/>
                </a:solidFill>
                <a:ea typeface="Calibri" panose="020F0502020204030204" pitchFamily="34" charset="0"/>
                <a:cs typeface="Times New Roman" panose="02020603050405020304" pitchFamily="18" charset="0"/>
              </a:rPr>
              <a:t>2019.09.03</a:t>
            </a:r>
            <a:r>
              <a:rPr lang="hu-HU" sz="3200" b="1" i="1" dirty="0" smtClean="0">
                <a:solidFill>
                  <a:srgbClr val="15A9A6"/>
                </a:solidFill>
                <a:ea typeface="Calibri" panose="020F0502020204030204" pitchFamily="34" charset="0"/>
                <a:cs typeface="Times New Roman" panose="02020603050405020304" pitchFamily="18" charset="0"/>
              </a:rPr>
              <a:t>.</a:t>
            </a:r>
            <a:endParaRPr lang="hu-HU" sz="3200" b="1" i="1" dirty="0">
              <a:solidFill>
                <a:srgbClr val="15A9A6"/>
              </a:solidFill>
              <a:ea typeface="Calibri" panose="020F0502020204030204" pitchFamily="34" charset="0"/>
              <a:cs typeface="Times New Roman" panose="02020603050405020304" pitchFamily="18" charset="0"/>
            </a:endParaRPr>
          </a:p>
          <a:p>
            <a:pPr marL="0" marR="0" lvl="0" indent="0"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C5C65"/>
              </a:solidFill>
              <a:uFillTx/>
              <a:latin typeface="Arial" pitchFamily="18"/>
              <a:ea typeface="Calibri" pitchFamily="1"/>
              <a:cs typeface="Times New Roman" pitchFamily="18"/>
            </a:endParaRPr>
          </a:p>
        </p:txBody>
      </p:sp>
      <p:sp>
        <p:nvSpPr>
          <p:cNvPr id="3"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197372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1"/>
          <p:cNvSpPr txBox="1">
            <a:spLocks/>
          </p:cNvSpPr>
          <p:nvPr/>
        </p:nvSpPr>
        <p:spPr>
          <a:xfrm>
            <a:off x="1164526" y="2953191"/>
            <a:ext cx="10074443" cy="107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3600" b="1" dirty="0" err="1" smtClean="0"/>
              <a:t>Does</a:t>
            </a:r>
            <a:r>
              <a:rPr lang="hu-HU" sz="3600" b="1" dirty="0" smtClean="0"/>
              <a:t> </a:t>
            </a:r>
            <a:r>
              <a:rPr lang="hu-HU" sz="3600" b="1" dirty="0" err="1" smtClean="0"/>
              <a:t>aspirin</a:t>
            </a:r>
            <a:r>
              <a:rPr lang="hu-HU" sz="3600" b="1" dirty="0" smtClean="0"/>
              <a:t> </a:t>
            </a:r>
            <a:r>
              <a:rPr lang="hu-HU" sz="3600" b="1" dirty="0" err="1" smtClean="0"/>
              <a:t>reduce</a:t>
            </a:r>
            <a:r>
              <a:rPr lang="hu-HU" sz="3600" b="1" dirty="0" smtClean="0"/>
              <a:t> </a:t>
            </a:r>
            <a:r>
              <a:rPr lang="hu-HU" sz="3600" b="1" dirty="0" err="1" smtClean="0"/>
              <a:t>mortality</a:t>
            </a:r>
            <a:r>
              <a:rPr lang="hu-HU" sz="3600" b="1" dirty="0" smtClean="0"/>
              <a:t> </a:t>
            </a:r>
            <a:r>
              <a:rPr lang="hu-HU" sz="3600" b="1" dirty="0" err="1" smtClean="0"/>
              <a:t>in</a:t>
            </a:r>
            <a:r>
              <a:rPr lang="hu-HU" sz="3600" b="1" dirty="0" smtClean="0"/>
              <a:t> </a:t>
            </a:r>
            <a:r>
              <a:rPr lang="hu-HU" sz="3600" b="1" dirty="0" err="1" smtClean="0"/>
              <a:t>the</a:t>
            </a:r>
            <a:r>
              <a:rPr lang="hu-HU" sz="3600" b="1" dirty="0" smtClean="0"/>
              <a:t> </a:t>
            </a:r>
            <a:r>
              <a:rPr lang="hu-HU" sz="3600" b="1" dirty="0" err="1" smtClean="0"/>
              <a:t>elderly</a:t>
            </a:r>
            <a:r>
              <a:rPr lang="hu-HU" sz="3600" b="1" dirty="0" smtClean="0"/>
              <a:t>?</a:t>
            </a:r>
            <a:endParaRPr lang="hu-HU" sz="3600" b="1" dirty="0" smtClean="0">
              <a:solidFill>
                <a:srgbClr val="FF0000"/>
              </a:solidFill>
            </a:endParaRPr>
          </a:p>
        </p:txBody>
      </p:sp>
      <p:pic>
        <p:nvPicPr>
          <p:cNvPr id="7" name="Kép 6"/>
          <p:cNvPicPr>
            <a:picLocks noChangeAspect="1"/>
          </p:cNvPicPr>
          <p:nvPr/>
        </p:nvPicPr>
        <p:blipFill rotWithShape="1">
          <a:blip r:embed="rId2"/>
          <a:srcRect b="13364"/>
          <a:stretch/>
        </p:blipFill>
        <p:spPr>
          <a:xfrm>
            <a:off x="3510228" y="3682911"/>
            <a:ext cx="1033901" cy="966223"/>
          </a:xfrm>
          <a:prstGeom prst="rect">
            <a:avLst/>
          </a:prstGeom>
        </p:spPr>
      </p:pic>
      <p:pic>
        <p:nvPicPr>
          <p:cNvPr id="8" name="Kép 7"/>
          <p:cNvPicPr>
            <a:picLocks noChangeAspect="1"/>
          </p:cNvPicPr>
          <p:nvPr/>
        </p:nvPicPr>
        <p:blipFill>
          <a:blip r:embed="rId3"/>
          <a:stretch>
            <a:fillRect/>
          </a:stretch>
        </p:blipFill>
        <p:spPr>
          <a:xfrm>
            <a:off x="7711127" y="3777005"/>
            <a:ext cx="970960" cy="970960"/>
          </a:xfrm>
          <a:prstGeom prst="rect">
            <a:avLst/>
          </a:prstGeom>
        </p:spPr>
      </p:pic>
      <p:sp>
        <p:nvSpPr>
          <p:cNvPr id="9"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2921721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5574766" y="1463831"/>
            <a:ext cx="6668231" cy="378235"/>
          </a:xfrm>
        </p:spPr>
        <p:txBody>
          <a:bodyPr/>
          <a:lstStyle/>
          <a:p>
            <a:r>
              <a:rPr lang="hu-HU" sz="3200" b="1" dirty="0" smtClean="0">
                <a:solidFill>
                  <a:schemeClr val="tx1"/>
                </a:solidFill>
              </a:rPr>
              <a:t>An </a:t>
            </a:r>
            <a:r>
              <a:rPr lang="hu-HU" sz="3200" b="1" dirty="0" err="1" smtClean="0">
                <a:solidFill>
                  <a:schemeClr val="tx1"/>
                </a:solidFill>
              </a:rPr>
              <a:t>ideal</a:t>
            </a:r>
            <a:r>
              <a:rPr lang="hu-HU" sz="3200" b="1" dirty="0" smtClean="0">
                <a:solidFill>
                  <a:schemeClr val="tx1"/>
                </a:solidFill>
              </a:rPr>
              <a:t> </a:t>
            </a:r>
            <a:r>
              <a:rPr lang="hu-HU" sz="3200" b="1" dirty="0" err="1" smtClean="0">
                <a:solidFill>
                  <a:schemeClr val="tx1"/>
                </a:solidFill>
              </a:rPr>
              <a:t>setting</a:t>
            </a:r>
            <a:r>
              <a:rPr lang="hu-HU" sz="3200" b="1" dirty="0" smtClean="0">
                <a:solidFill>
                  <a:schemeClr val="tx1"/>
                </a:solidFill>
              </a:rPr>
              <a:t>: </a:t>
            </a:r>
            <a:r>
              <a:rPr lang="hu-HU" sz="3200" b="1" dirty="0" err="1" smtClean="0">
                <a:solidFill>
                  <a:schemeClr val="tx1"/>
                </a:solidFill>
              </a:rPr>
              <a:t>pure</a:t>
            </a:r>
            <a:r>
              <a:rPr lang="hu-HU" sz="3200" b="1" dirty="0" smtClean="0">
                <a:solidFill>
                  <a:schemeClr val="tx1"/>
                </a:solidFill>
              </a:rPr>
              <a:t> </a:t>
            </a:r>
            <a:r>
              <a:rPr lang="hu-HU" sz="3200" b="1" dirty="0" err="1" smtClean="0">
                <a:solidFill>
                  <a:schemeClr val="tx1"/>
                </a:solidFill>
              </a:rPr>
              <a:t>cause-effect</a:t>
            </a:r>
            <a:r>
              <a:rPr lang="hu-HU" sz="3200" b="1" dirty="0" smtClean="0">
                <a:solidFill>
                  <a:schemeClr val="tx1"/>
                </a:solidFill>
              </a:rPr>
              <a:t> </a:t>
            </a:r>
            <a:r>
              <a:rPr lang="hu-HU" sz="3200" b="1" dirty="0" err="1" smtClean="0">
                <a:solidFill>
                  <a:schemeClr val="tx1"/>
                </a:solidFill>
              </a:rPr>
              <a:t>relationship</a:t>
            </a:r>
            <a:endParaRPr lang="hu-HU" sz="3200" b="1" dirty="0">
              <a:solidFill>
                <a:schemeClr val="tx1"/>
              </a:solidFill>
            </a:endParaRPr>
          </a:p>
        </p:txBody>
      </p:sp>
      <p:sp>
        <p:nvSpPr>
          <p:cNvPr id="16" name="Sávnyíl 15"/>
          <p:cNvSpPr/>
          <p:nvPr/>
        </p:nvSpPr>
        <p:spPr>
          <a:xfrm rot="5400000">
            <a:off x="9303927" y="4069267"/>
            <a:ext cx="394855" cy="488372"/>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7" name="Tartalom helye 1"/>
          <p:cNvSpPr txBox="1">
            <a:spLocks/>
          </p:cNvSpPr>
          <p:nvPr/>
        </p:nvSpPr>
        <p:spPr>
          <a:xfrm>
            <a:off x="7126912" y="4822622"/>
            <a:ext cx="4748887" cy="1111801"/>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smtClean="0">
                <a:solidFill>
                  <a:schemeClr val="tx1"/>
                </a:solidFill>
              </a:rPr>
              <a:t> </a:t>
            </a:r>
            <a:r>
              <a:rPr lang="hu-HU" b="1" dirty="0" err="1" smtClean="0">
                <a:solidFill>
                  <a:schemeClr val="tx1"/>
                </a:solidFill>
              </a:rPr>
              <a:t>Difference</a:t>
            </a:r>
            <a:r>
              <a:rPr lang="hu-HU" b="1" dirty="0" smtClean="0">
                <a:solidFill>
                  <a:schemeClr val="tx1"/>
                </a:solidFill>
              </a:rPr>
              <a:t> </a:t>
            </a:r>
            <a:r>
              <a:rPr lang="hu-HU" b="1" dirty="0" err="1" smtClean="0">
                <a:solidFill>
                  <a:schemeClr val="tx1"/>
                </a:solidFill>
              </a:rPr>
              <a:t>in</a:t>
            </a:r>
            <a:r>
              <a:rPr lang="hu-HU" b="1" dirty="0" smtClean="0">
                <a:solidFill>
                  <a:schemeClr val="tx1"/>
                </a:solidFill>
              </a:rPr>
              <a:t> </a:t>
            </a:r>
            <a:r>
              <a:rPr lang="hu-HU" b="1" dirty="0" err="1" smtClean="0">
                <a:solidFill>
                  <a:schemeClr val="tx1"/>
                </a:solidFill>
              </a:rPr>
              <a:t>outcomes</a:t>
            </a:r>
            <a:r>
              <a:rPr lang="hu-HU" b="1" dirty="0" smtClean="0">
                <a:solidFill>
                  <a:schemeClr val="tx1"/>
                </a:solidFill>
              </a:rPr>
              <a:t> is </a:t>
            </a:r>
            <a:r>
              <a:rPr lang="hu-HU" b="1" dirty="0" err="1" smtClean="0">
                <a:solidFill>
                  <a:schemeClr val="tx1"/>
                </a:solidFill>
              </a:rPr>
              <a:t>caused</a:t>
            </a:r>
            <a:r>
              <a:rPr lang="hu-HU" b="1" dirty="0" smtClean="0">
                <a:solidFill>
                  <a:schemeClr val="tx1"/>
                </a:solidFill>
              </a:rPr>
              <a:t> </a:t>
            </a:r>
            <a:r>
              <a:rPr lang="hu-HU" b="1" dirty="0" err="1" smtClean="0">
                <a:solidFill>
                  <a:schemeClr val="tx1"/>
                </a:solidFill>
              </a:rPr>
              <a:t>by</a:t>
            </a:r>
            <a:r>
              <a:rPr lang="hu-HU" b="1" dirty="0" smtClean="0">
                <a:solidFill>
                  <a:schemeClr val="tx1"/>
                </a:solidFill>
              </a:rPr>
              <a:t> </a:t>
            </a:r>
            <a:r>
              <a:rPr lang="hu-HU" b="1" dirty="0" err="1" smtClean="0">
                <a:solidFill>
                  <a:schemeClr val="tx1"/>
                </a:solidFill>
              </a:rPr>
              <a:t>the</a:t>
            </a:r>
            <a:r>
              <a:rPr lang="hu-HU" b="1" dirty="0" smtClean="0">
                <a:solidFill>
                  <a:schemeClr val="tx1"/>
                </a:solidFill>
              </a:rPr>
              <a:t> </a:t>
            </a:r>
            <a:r>
              <a:rPr lang="hu-HU" b="1" dirty="0" err="1" smtClean="0">
                <a:solidFill>
                  <a:schemeClr val="tx1"/>
                </a:solidFill>
              </a:rPr>
              <a:t>exposure</a:t>
            </a:r>
            <a:endParaRPr lang="hu-HU" b="1" dirty="0">
              <a:solidFill>
                <a:schemeClr val="tx1"/>
              </a:solidFill>
            </a:endParaRPr>
          </a:p>
        </p:txBody>
      </p:sp>
      <p:sp>
        <p:nvSpPr>
          <p:cNvPr id="9" name="Tartalom helye 1"/>
          <p:cNvSpPr txBox="1">
            <a:spLocks/>
          </p:cNvSpPr>
          <p:nvPr/>
        </p:nvSpPr>
        <p:spPr>
          <a:xfrm>
            <a:off x="7596484" y="3014209"/>
            <a:ext cx="3504451" cy="755828"/>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smtClean="0">
                <a:solidFill>
                  <a:srgbClr val="FF0000"/>
                </a:solidFill>
              </a:rPr>
              <a:t> </a:t>
            </a:r>
            <a:r>
              <a:rPr lang="hu-HU" b="1" dirty="0" err="1" smtClean="0">
                <a:solidFill>
                  <a:schemeClr val="tx1"/>
                </a:solidFill>
              </a:rPr>
              <a:t>Only</a:t>
            </a:r>
            <a:r>
              <a:rPr lang="hu-HU" b="1" dirty="0" smtClean="0">
                <a:solidFill>
                  <a:schemeClr val="tx1"/>
                </a:solidFill>
              </a:rPr>
              <a:t> </a:t>
            </a:r>
            <a:r>
              <a:rPr lang="hu-HU" b="1" dirty="0" err="1" smtClean="0">
                <a:solidFill>
                  <a:schemeClr val="tx1"/>
                </a:solidFill>
              </a:rPr>
              <a:t>the</a:t>
            </a:r>
            <a:r>
              <a:rPr lang="hu-HU" b="1" dirty="0" smtClean="0">
                <a:solidFill>
                  <a:schemeClr val="tx1"/>
                </a:solidFill>
              </a:rPr>
              <a:t> </a:t>
            </a:r>
            <a:r>
              <a:rPr lang="hu-HU" b="1" dirty="0" err="1" smtClean="0">
                <a:solidFill>
                  <a:schemeClr val="tx1"/>
                </a:solidFill>
              </a:rPr>
              <a:t>exposure</a:t>
            </a:r>
            <a:r>
              <a:rPr lang="hu-HU" b="1" dirty="0" smtClean="0">
                <a:solidFill>
                  <a:schemeClr val="tx1"/>
                </a:solidFill>
              </a:rPr>
              <a:t> is </a:t>
            </a:r>
            <a:r>
              <a:rPr lang="hu-HU" b="1" dirty="0" err="1" smtClean="0">
                <a:solidFill>
                  <a:schemeClr val="tx1"/>
                </a:solidFill>
              </a:rPr>
              <a:t>different</a:t>
            </a:r>
            <a:endParaRPr lang="hu-HU" b="1" dirty="0">
              <a:solidFill>
                <a:srgbClr val="FF0000"/>
              </a:solidFill>
            </a:endParaRPr>
          </a:p>
        </p:txBody>
      </p:sp>
      <p:pic>
        <p:nvPicPr>
          <p:cNvPr id="6" name="Kép 5"/>
          <p:cNvPicPr>
            <a:picLocks noChangeAspect="1"/>
          </p:cNvPicPr>
          <p:nvPr/>
        </p:nvPicPr>
        <p:blipFill>
          <a:blip r:embed="rId2"/>
          <a:stretch>
            <a:fillRect/>
          </a:stretch>
        </p:blipFill>
        <p:spPr>
          <a:xfrm>
            <a:off x="1252668" y="1463831"/>
            <a:ext cx="4566285" cy="4566285"/>
          </a:xfrm>
          <a:prstGeom prst="rect">
            <a:avLst/>
          </a:prstGeom>
        </p:spPr>
      </p:pic>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5705007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684269" y="271603"/>
            <a:ext cx="6668231" cy="378235"/>
          </a:xfrm>
        </p:spPr>
        <p:txBody>
          <a:bodyPr/>
          <a:lstStyle/>
          <a:p>
            <a:r>
              <a:rPr lang="hu-HU" sz="3200" b="1" dirty="0" smtClean="0"/>
              <a:t>An </a:t>
            </a:r>
            <a:r>
              <a:rPr lang="hu-HU" sz="3200" b="1" dirty="0" err="1" smtClean="0"/>
              <a:t>ideal</a:t>
            </a:r>
            <a:r>
              <a:rPr lang="hu-HU" sz="3200" b="1" dirty="0" smtClean="0"/>
              <a:t> </a:t>
            </a:r>
            <a:r>
              <a:rPr lang="hu-HU" sz="3200" b="1" dirty="0" err="1" smtClean="0"/>
              <a:t>setting</a:t>
            </a:r>
            <a:r>
              <a:rPr lang="hu-HU" sz="3200" b="1" dirty="0" smtClean="0"/>
              <a:t>: </a:t>
            </a:r>
            <a:r>
              <a:rPr lang="hu-HU" sz="3200" b="1" dirty="0" err="1" smtClean="0"/>
              <a:t>pure</a:t>
            </a:r>
            <a:r>
              <a:rPr lang="hu-HU" sz="3200" b="1" dirty="0" smtClean="0"/>
              <a:t> </a:t>
            </a:r>
            <a:r>
              <a:rPr lang="hu-HU" sz="3200" b="1" dirty="0" err="1" smtClean="0"/>
              <a:t>cause-effect</a:t>
            </a:r>
            <a:r>
              <a:rPr lang="hu-HU" sz="3200" b="1" dirty="0" smtClean="0"/>
              <a:t> </a:t>
            </a:r>
            <a:r>
              <a:rPr lang="hu-HU" sz="3200" b="1" dirty="0" err="1" smtClean="0"/>
              <a:t>relationship</a:t>
            </a:r>
            <a:endParaRPr lang="hu-HU" sz="3200" b="1" dirty="0"/>
          </a:p>
        </p:txBody>
      </p:sp>
      <p:sp>
        <p:nvSpPr>
          <p:cNvPr id="16" name="Sávnyíl 15"/>
          <p:cNvSpPr/>
          <p:nvPr/>
        </p:nvSpPr>
        <p:spPr>
          <a:xfrm rot="5400000">
            <a:off x="9167389" y="3154866"/>
            <a:ext cx="394855" cy="488372"/>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7" name="Tartalom helye 1"/>
          <p:cNvSpPr txBox="1">
            <a:spLocks/>
          </p:cNvSpPr>
          <p:nvPr/>
        </p:nvSpPr>
        <p:spPr>
          <a:xfrm>
            <a:off x="7013542" y="3912124"/>
            <a:ext cx="4826523" cy="1263191"/>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smtClean="0">
                <a:solidFill>
                  <a:schemeClr val="tx1"/>
                </a:solidFill>
              </a:rPr>
              <a:t> </a:t>
            </a:r>
            <a:r>
              <a:rPr lang="hu-HU" b="1" dirty="0" err="1" smtClean="0">
                <a:solidFill>
                  <a:schemeClr val="tx1"/>
                </a:solidFill>
              </a:rPr>
              <a:t>Difference</a:t>
            </a:r>
            <a:r>
              <a:rPr lang="hu-HU" b="1" dirty="0" smtClean="0">
                <a:solidFill>
                  <a:schemeClr val="tx1"/>
                </a:solidFill>
              </a:rPr>
              <a:t> </a:t>
            </a:r>
            <a:r>
              <a:rPr lang="hu-HU" b="1" dirty="0" err="1" smtClean="0">
                <a:solidFill>
                  <a:schemeClr val="tx1"/>
                </a:solidFill>
              </a:rPr>
              <a:t>in</a:t>
            </a:r>
            <a:r>
              <a:rPr lang="hu-HU" b="1" dirty="0" smtClean="0">
                <a:solidFill>
                  <a:schemeClr val="tx1"/>
                </a:solidFill>
              </a:rPr>
              <a:t> </a:t>
            </a:r>
            <a:r>
              <a:rPr lang="hu-HU" b="1" dirty="0" err="1" smtClean="0">
                <a:solidFill>
                  <a:schemeClr val="tx1"/>
                </a:solidFill>
              </a:rPr>
              <a:t>outcomes</a:t>
            </a:r>
            <a:r>
              <a:rPr lang="hu-HU" b="1" dirty="0" smtClean="0">
                <a:solidFill>
                  <a:schemeClr val="tx1"/>
                </a:solidFill>
              </a:rPr>
              <a:t> is </a:t>
            </a:r>
            <a:r>
              <a:rPr lang="hu-HU" b="1" dirty="0" err="1" smtClean="0">
                <a:solidFill>
                  <a:schemeClr val="tx1"/>
                </a:solidFill>
              </a:rPr>
              <a:t>caused</a:t>
            </a:r>
            <a:r>
              <a:rPr lang="hu-HU" b="1" dirty="0" smtClean="0">
                <a:solidFill>
                  <a:schemeClr val="tx1"/>
                </a:solidFill>
              </a:rPr>
              <a:t> </a:t>
            </a:r>
            <a:r>
              <a:rPr lang="hu-HU" b="1" dirty="0" err="1" smtClean="0">
                <a:solidFill>
                  <a:schemeClr val="tx1"/>
                </a:solidFill>
              </a:rPr>
              <a:t>by</a:t>
            </a:r>
            <a:r>
              <a:rPr lang="hu-HU" b="1" dirty="0" smtClean="0">
                <a:solidFill>
                  <a:schemeClr val="tx1"/>
                </a:solidFill>
              </a:rPr>
              <a:t> </a:t>
            </a:r>
            <a:r>
              <a:rPr lang="hu-HU" b="1" dirty="0" err="1" smtClean="0">
                <a:solidFill>
                  <a:schemeClr val="tx1"/>
                </a:solidFill>
              </a:rPr>
              <a:t>the</a:t>
            </a:r>
            <a:r>
              <a:rPr lang="hu-HU" b="1" dirty="0" smtClean="0">
                <a:solidFill>
                  <a:schemeClr val="tx1"/>
                </a:solidFill>
              </a:rPr>
              <a:t> </a:t>
            </a:r>
            <a:r>
              <a:rPr lang="hu-HU" b="1" dirty="0" err="1" smtClean="0">
                <a:solidFill>
                  <a:schemeClr val="tx1"/>
                </a:solidFill>
              </a:rPr>
              <a:t>exposure</a:t>
            </a:r>
            <a:r>
              <a:rPr lang="hu-HU" b="1" dirty="0" smtClean="0">
                <a:solidFill>
                  <a:schemeClr val="tx1"/>
                </a:solidFill>
              </a:rPr>
              <a:t> </a:t>
            </a:r>
            <a:r>
              <a:rPr lang="hu-HU" b="1" dirty="0" smtClean="0">
                <a:solidFill>
                  <a:srgbClr val="FF0000"/>
                </a:solidFill>
              </a:rPr>
              <a:t>and/</a:t>
            </a:r>
            <a:r>
              <a:rPr lang="hu-HU" b="1" dirty="0" err="1" smtClean="0">
                <a:solidFill>
                  <a:srgbClr val="FF0000"/>
                </a:solidFill>
              </a:rPr>
              <a:t>or</a:t>
            </a:r>
            <a:r>
              <a:rPr lang="hu-HU" b="1" dirty="0" smtClean="0">
                <a:solidFill>
                  <a:srgbClr val="FF0000"/>
                </a:solidFill>
              </a:rPr>
              <a:t> </a:t>
            </a:r>
            <a:r>
              <a:rPr lang="hu-HU" b="1" dirty="0" err="1" smtClean="0">
                <a:solidFill>
                  <a:srgbClr val="FF0000"/>
                </a:solidFill>
              </a:rPr>
              <a:t>something</a:t>
            </a:r>
            <a:r>
              <a:rPr lang="hu-HU" b="1" dirty="0" smtClean="0">
                <a:solidFill>
                  <a:srgbClr val="FF0000"/>
                </a:solidFill>
              </a:rPr>
              <a:t> </a:t>
            </a:r>
            <a:r>
              <a:rPr lang="hu-HU" b="1" dirty="0" err="1" smtClean="0">
                <a:solidFill>
                  <a:srgbClr val="FF0000"/>
                </a:solidFill>
              </a:rPr>
              <a:t>else</a:t>
            </a:r>
            <a:endParaRPr lang="hu-HU" b="1" dirty="0">
              <a:solidFill>
                <a:srgbClr val="FF0000"/>
              </a:solidFill>
            </a:endParaRPr>
          </a:p>
        </p:txBody>
      </p:sp>
      <p:sp>
        <p:nvSpPr>
          <p:cNvPr id="9" name="Tartalom helye 1"/>
          <p:cNvSpPr txBox="1">
            <a:spLocks/>
          </p:cNvSpPr>
          <p:nvPr/>
        </p:nvSpPr>
        <p:spPr>
          <a:xfrm>
            <a:off x="7388481" y="1978762"/>
            <a:ext cx="3952670" cy="755828"/>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smtClean="0">
                <a:solidFill>
                  <a:srgbClr val="FF0000"/>
                </a:solidFill>
              </a:rPr>
              <a:t> NOT </a:t>
            </a:r>
            <a:r>
              <a:rPr lang="hu-HU" b="1" dirty="0" err="1" smtClean="0">
                <a:solidFill>
                  <a:schemeClr val="tx1"/>
                </a:solidFill>
              </a:rPr>
              <a:t>only</a:t>
            </a:r>
            <a:r>
              <a:rPr lang="hu-HU" b="1" dirty="0" smtClean="0">
                <a:solidFill>
                  <a:schemeClr val="tx1"/>
                </a:solidFill>
              </a:rPr>
              <a:t> </a:t>
            </a:r>
            <a:r>
              <a:rPr lang="hu-HU" b="1" dirty="0" err="1" smtClean="0">
                <a:solidFill>
                  <a:schemeClr val="tx1"/>
                </a:solidFill>
              </a:rPr>
              <a:t>the</a:t>
            </a:r>
            <a:r>
              <a:rPr lang="hu-HU" b="1" dirty="0" smtClean="0">
                <a:solidFill>
                  <a:schemeClr val="tx1"/>
                </a:solidFill>
              </a:rPr>
              <a:t> </a:t>
            </a:r>
            <a:r>
              <a:rPr lang="hu-HU" b="1" dirty="0" err="1" smtClean="0">
                <a:solidFill>
                  <a:schemeClr val="tx1"/>
                </a:solidFill>
              </a:rPr>
              <a:t>exposure</a:t>
            </a:r>
            <a:r>
              <a:rPr lang="hu-HU" b="1" dirty="0" smtClean="0">
                <a:solidFill>
                  <a:schemeClr val="tx1"/>
                </a:solidFill>
              </a:rPr>
              <a:t> is </a:t>
            </a:r>
            <a:r>
              <a:rPr lang="hu-HU" b="1" dirty="0" err="1" smtClean="0">
                <a:solidFill>
                  <a:schemeClr val="tx1"/>
                </a:solidFill>
              </a:rPr>
              <a:t>different</a:t>
            </a:r>
            <a:endParaRPr lang="hu-HU" b="1" dirty="0">
              <a:solidFill>
                <a:srgbClr val="FF0000"/>
              </a:solidFill>
            </a:endParaRPr>
          </a:p>
        </p:txBody>
      </p:sp>
      <p:pic>
        <p:nvPicPr>
          <p:cNvPr id="6" name="Kép 5"/>
          <p:cNvPicPr>
            <a:picLocks noChangeAspect="1"/>
          </p:cNvPicPr>
          <p:nvPr/>
        </p:nvPicPr>
        <p:blipFill>
          <a:blip r:embed="rId2"/>
          <a:stretch>
            <a:fillRect/>
          </a:stretch>
        </p:blipFill>
        <p:spPr>
          <a:xfrm>
            <a:off x="1252668" y="1463831"/>
            <a:ext cx="4566285" cy="4566285"/>
          </a:xfrm>
          <a:prstGeom prst="rect">
            <a:avLst/>
          </a:prstGeom>
        </p:spPr>
      </p:pic>
      <p:sp>
        <p:nvSpPr>
          <p:cNvPr id="7" name="Szövegdoboz 6"/>
          <p:cNvSpPr txBox="1"/>
          <p:nvPr/>
        </p:nvSpPr>
        <p:spPr>
          <a:xfrm rot="20205801">
            <a:off x="1813892" y="3279893"/>
            <a:ext cx="2935174" cy="830997"/>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4800" dirty="0" err="1" smtClean="0">
                <a:solidFill>
                  <a:prstClr val="white"/>
                </a:solidFill>
              </a:rPr>
              <a:t>Biased</a:t>
            </a:r>
            <a:endParaRPr lang="hu-HU" sz="4800" dirty="0">
              <a:solidFill>
                <a:prstClr val="white"/>
              </a:solidFill>
            </a:endParaRPr>
          </a:p>
        </p:txBody>
      </p:sp>
    </p:spTree>
    <p:extLst>
      <p:ext uri="{BB962C8B-B14F-4D97-AF65-F5344CB8AC3E}">
        <p14:creationId xmlns:p14="http://schemas.microsoft.com/office/powerpoint/2010/main" val="5339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lcím 3"/>
          <p:cNvSpPr txBox="1">
            <a:spLocks/>
          </p:cNvSpPr>
          <p:nvPr/>
        </p:nvSpPr>
        <p:spPr>
          <a:xfrm>
            <a:off x="1615440" y="453434"/>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Selection</a:t>
            </a:r>
            <a:r>
              <a:rPr lang="hu-HU" sz="3600" b="1" dirty="0" smtClean="0"/>
              <a:t> </a:t>
            </a:r>
            <a:r>
              <a:rPr lang="hu-HU" sz="3600" b="1" dirty="0" err="1" smtClean="0"/>
              <a:t>bias</a:t>
            </a:r>
            <a:r>
              <a:rPr lang="hu-HU" sz="3600" b="1" dirty="0" smtClean="0"/>
              <a:t>/</a:t>
            </a:r>
            <a:r>
              <a:rPr lang="hu-HU" sz="3600" b="1" dirty="0" err="1" smtClean="0"/>
              <a:t>confounding</a:t>
            </a:r>
            <a:endParaRPr lang="hu-HU" sz="3600" b="1" dirty="0"/>
          </a:p>
        </p:txBody>
      </p:sp>
      <p:sp>
        <p:nvSpPr>
          <p:cNvPr id="15" name="Tartalom helye 1"/>
          <p:cNvSpPr>
            <a:spLocks noGrp="1"/>
          </p:cNvSpPr>
          <p:nvPr>
            <p:ph idx="1"/>
          </p:nvPr>
        </p:nvSpPr>
        <p:spPr>
          <a:xfrm>
            <a:off x="1556920" y="1835622"/>
            <a:ext cx="3943861" cy="1077260"/>
          </a:xfrm>
        </p:spPr>
        <p:txBody>
          <a:bodyPr/>
          <a:lstStyle/>
          <a:p>
            <a:pPr marL="0" indent="0" algn="ctr">
              <a:buNone/>
            </a:pPr>
            <a:r>
              <a:rPr lang="hu-HU" dirty="0" smtClean="0"/>
              <a:t>Is </a:t>
            </a:r>
            <a:r>
              <a:rPr lang="hu-HU" dirty="0" err="1" smtClean="0"/>
              <a:t>the</a:t>
            </a:r>
            <a:r>
              <a:rPr lang="hu-HU" dirty="0" smtClean="0"/>
              <a:t> </a:t>
            </a:r>
            <a:r>
              <a:rPr lang="hu-HU" dirty="0" err="1" smtClean="0"/>
              <a:t>sample</a:t>
            </a:r>
            <a:r>
              <a:rPr lang="hu-HU" dirty="0" smtClean="0"/>
              <a:t> </a:t>
            </a:r>
            <a:r>
              <a:rPr lang="hu-HU" dirty="0" err="1" smtClean="0"/>
              <a:t>representative</a:t>
            </a:r>
            <a:r>
              <a:rPr lang="hu-HU" dirty="0" smtClean="0"/>
              <a:t> </a:t>
            </a:r>
            <a:r>
              <a:rPr lang="hu-HU" dirty="0" err="1" smtClean="0"/>
              <a:t>to</a:t>
            </a:r>
            <a:r>
              <a:rPr lang="hu-HU" dirty="0" smtClean="0"/>
              <a:t> </a:t>
            </a:r>
            <a:r>
              <a:rPr lang="hu-HU" dirty="0" err="1" smtClean="0"/>
              <a:t>the</a:t>
            </a:r>
            <a:r>
              <a:rPr lang="hu-HU" dirty="0" smtClean="0"/>
              <a:t> </a:t>
            </a:r>
            <a:r>
              <a:rPr lang="hu-HU" dirty="0" err="1" smtClean="0"/>
              <a:t>entire</a:t>
            </a:r>
            <a:r>
              <a:rPr lang="hu-HU" dirty="0" smtClean="0"/>
              <a:t> </a:t>
            </a:r>
            <a:r>
              <a:rPr lang="hu-HU" dirty="0" err="1" smtClean="0"/>
              <a:t>population</a:t>
            </a:r>
            <a:r>
              <a:rPr lang="hu-HU" dirty="0" smtClean="0"/>
              <a:t>?</a:t>
            </a:r>
            <a:endParaRPr lang="hu-HU" dirty="0"/>
          </a:p>
        </p:txBody>
      </p:sp>
      <p:sp>
        <p:nvSpPr>
          <p:cNvPr id="3" name="Szövegdoboz 2"/>
          <p:cNvSpPr txBox="1"/>
          <p:nvPr/>
        </p:nvSpPr>
        <p:spPr>
          <a:xfrm>
            <a:off x="2967518" y="4311920"/>
            <a:ext cx="338554" cy="369332"/>
          </a:xfrm>
          <a:prstGeom prst="rect">
            <a:avLst/>
          </a:prstGeom>
          <a:noFill/>
        </p:spPr>
        <p:txBody>
          <a:bodyPr wrap="none" rtlCol="0">
            <a:spAutoFit/>
          </a:bodyPr>
          <a:lstStyle/>
          <a:p>
            <a:r>
              <a:rPr lang="hu-HU" dirty="0" smtClean="0"/>
              <a:t>A</a:t>
            </a:r>
            <a:endParaRPr lang="hu-HU" dirty="0"/>
          </a:p>
        </p:txBody>
      </p:sp>
      <p:sp>
        <p:nvSpPr>
          <p:cNvPr id="20" name="Szövegdoboz 19"/>
          <p:cNvSpPr txBox="1"/>
          <p:nvPr/>
        </p:nvSpPr>
        <p:spPr>
          <a:xfrm>
            <a:off x="3318642" y="3622920"/>
            <a:ext cx="338554" cy="369332"/>
          </a:xfrm>
          <a:prstGeom prst="rect">
            <a:avLst/>
          </a:prstGeom>
          <a:noFill/>
        </p:spPr>
        <p:txBody>
          <a:bodyPr wrap="none" rtlCol="0">
            <a:spAutoFit/>
          </a:bodyPr>
          <a:lstStyle/>
          <a:p>
            <a:r>
              <a:rPr lang="hu-HU" dirty="0"/>
              <a:t>B</a:t>
            </a:r>
          </a:p>
        </p:txBody>
      </p:sp>
      <p:sp>
        <p:nvSpPr>
          <p:cNvPr id="21" name="Szövegdoboz 20"/>
          <p:cNvSpPr txBox="1"/>
          <p:nvPr/>
        </p:nvSpPr>
        <p:spPr>
          <a:xfrm>
            <a:off x="1750841" y="5642786"/>
            <a:ext cx="3474156" cy="369332"/>
          </a:xfrm>
          <a:prstGeom prst="rect">
            <a:avLst/>
          </a:prstGeom>
          <a:noFill/>
        </p:spPr>
        <p:txBody>
          <a:bodyPr wrap="none" rtlCol="0">
            <a:spAutoFit/>
          </a:bodyPr>
          <a:lstStyle/>
          <a:p>
            <a:r>
              <a:rPr lang="hu-HU" dirty="0" err="1" smtClean="0"/>
              <a:t>Properties</a:t>
            </a:r>
            <a:r>
              <a:rPr lang="hu-HU" dirty="0" smtClean="0"/>
              <a:t> of A = </a:t>
            </a:r>
            <a:r>
              <a:rPr lang="hu-HU" dirty="0" err="1" smtClean="0"/>
              <a:t>Properties</a:t>
            </a:r>
            <a:r>
              <a:rPr lang="hu-HU" dirty="0" smtClean="0"/>
              <a:t> of B</a:t>
            </a:r>
            <a:endParaRPr lang="hu-HU" dirty="0"/>
          </a:p>
        </p:txBody>
      </p:sp>
      <p:sp>
        <p:nvSpPr>
          <p:cNvPr id="22" name="Ellipszis 21"/>
          <p:cNvSpPr/>
          <p:nvPr/>
        </p:nvSpPr>
        <p:spPr>
          <a:xfrm>
            <a:off x="2340991" y="3535052"/>
            <a:ext cx="2293856" cy="19230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p:cNvSpPr/>
          <p:nvPr/>
        </p:nvSpPr>
        <p:spPr>
          <a:xfrm>
            <a:off x="2566920" y="3992252"/>
            <a:ext cx="1102936" cy="1008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p:cNvSpPr/>
          <p:nvPr/>
        </p:nvSpPr>
        <p:spPr>
          <a:xfrm>
            <a:off x="7601146" y="3535052"/>
            <a:ext cx="2293856" cy="19230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p:cNvSpPr/>
          <p:nvPr/>
        </p:nvSpPr>
        <p:spPr>
          <a:xfrm>
            <a:off x="7827075" y="3992252"/>
            <a:ext cx="1102936" cy="1008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Szövegdoboz 25"/>
          <p:cNvSpPr txBox="1"/>
          <p:nvPr/>
        </p:nvSpPr>
        <p:spPr>
          <a:xfrm>
            <a:off x="7869412" y="4308906"/>
            <a:ext cx="466794" cy="369332"/>
          </a:xfrm>
          <a:prstGeom prst="rect">
            <a:avLst/>
          </a:prstGeom>
          <a:noFill/>
        </p:spPr>
        <p:txBody>
          <a:bodyPr wrap="none" rtlCol="0">
            <a:spAutoFit/>
          </a:bodyPr>
          <a:lstStyle/>
          <a:p>
            <a:r>
              <a:rPr lang="hu-HU" dirty="0" smtClean="0"/>
              <a:t>A1</a:t>
            </a:r>
            <a:endParaRPr lang="hu-HU" dirty="0"/>
          </a:p>
        </p:txBody>
      </p:sp>
      <p:sp>
        <p:nvSpPr>
          <p:cNvPr id="27" name="Ellipszis 26"/>
          <p:cNvSpPr/>
          <p:nvPr/>
        </p:nvSpPr>
        <p:spPr>
          <a:xfrm>
            <a:off x="7835089" y="4229857"/>
            <a:ext cx="543454" cy="533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p:cNvSpPr/>
          <p:nvPr/>
        </p:nvSpPr>
        <p:spPr>
          <a:xfrm>
            <a:off x="8378543" y="4310111"/>
            <a:ext cx="543454" cy="533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Szövegdoboz 28"/>
          <p:cNvSpPr txBox="1"/>
          <p:nvPr/>
        </p:nvSpPr>
        <p:spPr>
          <a:xfrm>
            <a:off x="8395511" y="4393982"/>
            <a:ext cx="466794" cy="369332"/>
          </a:xfrm>
          <a:prstGeom prst="rect">
            <a:avLst/>
          </a:prstGeom>
          <a:noFill/>
        </p:spPr>
        <p:txBody>
          <a:bodyPr wrap="none" rtlCol="0">
            <a:spAutoFit/>
          </a:bodyPr>
          <a:lstStyle/>
          <a:p>
            <a:r>
              <a:rPr lang="hu-HU" dirty="0" smtClean="0"/>
              <a:t>A2</a:t>
            </a:r>
            <a:endParaRPr lang="hu-HU" dirty="0"/>
          </a:p>
        </p:txBody>
      </p:sp>
      <p:sp>
        <p:nvSpPr>
          <p:cNvPr id="30" name="Szövegdoboz 29"/>
          <p:cNvSpPr txBox="1"/>
          <p:nvPr/>
        </p:nvSpPr>
        <p:spPr>
          <a:xfrm>
            <a:off x="6763589" y="5642786"/>
            <a:ext cx="3730637" cy="369332"/>
          </a:xfrm>
          <a:prstGeom prst="rect">
            <a:avLst/>
          </a:prstGeom>
          <a:noFill/>
        </p:spPr>
        <p:txBody>
          <a:bodyPr wrap="none" rtlCol="0">
            <a:spAutoFit/>
          </a:bodyPr>
          <a:lstStyle/>
          <a:p>
            <a:r>
              <a:rPr lang="hu-HU" dirty="0" err="1" smtClean="0"/>
              <a:t>Properties</a:t>
            </a:r>
            <a:r>
              <a:rPr lang="hu-HU" dirty="0" smtClean="0"/>
              <a:t> of A1 = </a:t>
            </a:r>
            <a:r>
              <a:rPr lang="hu-HU" dirty="0" err="1" smtClean="0"/>
              <a:t>Properties</a:t>
            </a:r>
            <a:r>
              <a:rPr lang="hu-HU" dirty="0" smtClean="0"/>
              <a:t> of A2</a:t>
            </a:r>
            <a:endParaRPr lang="hu-HU" dirty="0"/>
          </a:p>
        </p:txBody>
      </p:sp>
      <p:sp>
        <p:nvSpPr>
          <p:cNvPr id="31" name="Tartalom helye 1"/>
          <p:cNvSpPr txBox="1">
            <a:spLocks/>
          </p:cNvSpPr>
          <p:nvPr/>
        </p:nvSpPr>
        <p:spPr>
          <a:xfrm>
            <a:off x="6285481" y="1835622"/>
            <a:ext cx="4686851" cy="107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dirty="0" err="1" smtClean="0"/>
              <a:t>Are</a:t>
            </a:r>
            <a:r>
              <a:rPr lang="hu-HU" dirty="0" smtClean="0"/>
              <a:t> </a:t>
            </a:r>
            <a:r>
              <a:rPr lang="hu-HU" dirty="0" err="1" smtClean="0"/>
              <a:t>the</a:t>
            </a:r>
            <a:r>
              <a:rPr lang="hu-HU" dirty="0" smtClean="0"/>
              <a:t> </a:t>
            </a:r>
            <a:r>
              <a:rPr lang="hu-HU" dirty="0" err="1" smtClean="0"/>
              <a:t>study-arms</a:t>
            </a:r>
            <a:r>
              <a:rPr lang="hu-HU" dirty="0" smtClean="0"/>
              <a:t> </a:t>
            </a:r>
            <a:r>
              <a:rPr lang="hu-HU" dirty="0" err="1" smtClean="0"/>
              <a:t>equal</a:t>
            </a:r>
            <a:r>
              <a:rPr lang="hu-HU" dirty="0" smtClean="0"/>
              <a:t> </a:t>
            </a:r>
            <a:r>
              <a:rPr lang="hu-HU" dirty="0" err="1" smtClean="0"/>
              <a:t>in</a:t>
            </a:r>
            <a:r>
              <a:rPr lang="hu-HU" dirty="0" smtClean="0"/>
              <a:t> </a:t>
            </a:r>
            <a:r>
              <a:rPr lang="hu-HU" dirty="0" err="1" smtClean="0"/>
              <a:t>all</a:t>
            </a:r>
            <a:r>
              <a:rPr lang="hu-HU" dirty="0" smtClean="0"/>
              <a:t> </a:t>
            </a:r>
            <a:r>
              <a:rPr lang="hu-HU" dirty="0" err="1" smtClean="0"/>
              <a:t>properties</a:t>
            </a:r>
            <a:r>
              <a:rPr lang="hu-HU" dirty="0" smtClean="0"/>
              <a:t> </a:t>
            </a:r>
            <a:r>
              <a:rPr lang="hu-HU" dirty="0" err="1" smtClean="0"/>
              <a:t>except</a:t>
            </a:r>
            <a:r>
              <a:rPr lang="hu-HU" dirty="0" smtClean="0"/>
              <a:t> </a:t>
            </a:r>
            <a:r>
              <a:rPr lang="hu-HU" dirty="0" err="1" smtClean="0"/>
              <a:t>for</a:t>
            </a:r>
            <a:r>
              <a:rPr lang="hu-HU" dirty="0" smtClean="0"/>
              <a:t> </a:t>
            </a:r>
            <a:r>
              <a:rPr lang="hu-HU" dirty="0" err="1" smtClean="0"/>
              <a:t>the</a:t>
            </a:r>
            <a:r>
              <a:rPr lang="hu-HU" dirty="0" smtClean="0"/>
              <a:t> </a:t>
            </a:r>
            <a:r>
              <a:rPr lang="hu-HU" dirty="0" err="1" smtClean="0"/>
              <a:t>exposure</a:t>
            </a:r>
            <a:r>
              <a:rPr lang="hu-HU" dirty="0" smtClean="0"/>
              <a:t>?</a:t>
            </a:r>
            <a:endParaRPr lang="hu-HU" dirty="0"/>
          </a:p>
        </p:txBody>
      </p:sp>
      <p:sp>
        <p:nvSpPr>
          <p:cNvPr id="32" name="Tartalom helye 1"/>
          <p:cNvSpPr txBox="1">
            <a:spLocks/>
          </p:cNvSpPr>
          <p:nvPr/>
        </p:nvSpPr>
        <p:spPr>
          <a:xfrm>
            <a:off x="1515988" y="6080290"/>
            <a:ext cx="3943861" cy="538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err="1" smtClean="0">
                <a:solidFill>
                  <a:srgbClr val="FF0000"/>
                </a:solidFill>
              </a:rPr>
              <a:t>Representativeness</a:t>
            </a:r>
            <a:endParaRPr lang="hu-HU" b="1" dirty="0">
              <a:solidFill>
                <a:srgbClr val="FF0000"/>
              </a:solidFill>
            </a:endParaRPr>
          </a:p>
        </p:txBody>
      </p:sp>
      <p:sp>
        <p:nvSpPr>
          <p:cNvPr id="33" name="Tartalom helye 1"/>
          <p:cNvSpPr txBox="1">
            <a:spLocks/>
          </p:cNvSpPr>
          <p:nvPr/>
        </p:nvSpPr>
        <p:spPr>
          <a:xfrm>
            <a:off x="6776143" y="6080290"/>
            <a:ext cx="3943861" cy="538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b="1" dirty="0" err="1" smtClean="0">
                <a:solidFill>
                  <a:srgbClr val="FF0000"/>
                </a:solidFill>
              </a:rPr>
              <a:t>Confounding</a:t>
            </a:r>
            <a:endParaRPr lang="hu-HU" b="1" dirty="0">
              <a:solidFill>
                <a:srgbClr val="FF0000"/>
              </a:solidFill>
            </a:endParaRPr>
          </a:p>
        </p:txBody>
      </p:sp>
      <p:sp>
        <p:nvSpPr>
          <p:cNvPr id="2" name="Téglalap 1"/>
          <p:cNvSpPr/>
          <p:nvPr/>
        </p:nvSpPr>
        <p:spPr>
          <a:xfrm>
            <a:off x="6146276" y="1593130"/>
            <a:ext cx="5081048" cy="5128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382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060655" y="2251144"/>
            <a:ext cx="8426246" cy="790437"/>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smtClean="0">
                <a:solidFill>
                  <a:schemeClr val="tx1"/>
                </a:solidFill>
              </a:rPr>
              <a:t>: </a:t>
            </a:r>
            <a:r>
              <a:rPr lang="hu-HU" sz="2400" b="1" dirty="0" err="1">
                <a:solidFill>
                  <a:schemeClr val="tx1"/>
                </a:solidFill>
              </a:rPr>
              <a:t>d</a:t>
            </a:r>
            <a:r>
              <a:rPr lang="hu-HU" sz="2400" b="1" dirty="0" err="1" smtClean="0">
                <a:solidFill>
                  <a:schemeClr val="tx1"/>
                </a:solidFill>
              </a:rPr>
              <a:t>ifferences</a:t>
            </a:r>
            <a:r>
              <a:rPr lang="hu-HU" sz="2400" b="1" dirty="0" smtClean="0">
                <a:solidFill>
                  <a:schemeClr val="tx1"/>
                </a:solidFill>
              </a:rPr>
              <a:t> </a:t>
            </a:r>
            <a:r>
              <a:rPr lang="hu-HU" sz="2400" b="1" dirty="0" err="1" smtClean="0">
                <a:solidFill>
                  <a:schemeClr val="tx1"/>
                </a:solidFill>
              </a:rPr>
              <a:t>between</a:t>
            </a:r>
            <a:r>
              <a:rPr lang="hu-HU" sz="2400" b="1" dirty="0" smtClean="0">
                <a:solidFill>
                  <a:schemeClr val="tx1"/>
                </a:solidFill>
              </a:rPr>
              <a:t> </a:t>
            </a:r>
            <a:r>
              <a:rPr lang="hu-HU" sz="2400" b="1" dirty="0" err="1" smtClean="0">
                <a:solidFill>
                  <a:schemeClr val="tx1"/>
                </a:solidFill>
              </a:rPr>
              <a:t>baseline</a:t>
            </a:r>
            <a:r>
              <a:rPr lang="hu-HU" sz="2400" b="1" dirty="0" smtClean="0">
                <a:solidFill>
                  <a:schemeClr val="tx1"/>
                </a:solidFill>
              </a:rPr>
              <a:t> </a:t>
            </a:r>
            <a:r>
              <a:rPr lang="hu-HU" sz="2400" b="1" dirty="0" err="1" smtClean="0">
                <a:solidFill>
                  <a:schemeClr val="tx1"/>
                </a:solidFill>
              </a:rPr>
              <a:t>characteristics</a:t>
            </a:r>
            <a:r>
              <a:rPr lang="hu-HU" sz="2400" b="1" dirty="0" smtClean="0">
                <a:solidFill>
                  <a:schemeClr val="tx1"/>
                </a:solidFill>
              </a:rPr>
              <a:t> of </a:t>
            </a:r>
            <a:r>
              <a:rPr lang="hu-HU" sz="2400" b="1" dirty="0" err="1" smtClean="0">
                <a:solidFill>
                  <a:schemeClr val="tx1"/>
                </a:solidFill>
              </a:rPr>
              <a:t>groups</a:t>
            </a:r>
            <a:r>
              <a:rPr lang="hu-HU" sz="2400" b="1" dirty="0" smtClean="0">
                <a:solidFill>
                  <a:schemeClr val="tx1"/>
                </a:solidFill>
              </a:rPr>
              <a:t> </a:t>
            </a:r>
            <a:r>
              <a:rPr lang="hu-HU" sz="2400" b="1" dirty="0" err="1" smtClean="0">
                <a:solidFill>
                  <a:schemeClr val="tx1"/>
                </a:solidFill>
              </a:rPr>
              <a:t>compared</a:t>
            </a:r>
            <a:endParaRPr lang="hu-HU" sz="2400" b="1" dirty="0" smtClean="0">
              <a:solidFill>
                <a:schemeClr val="tx1"/>
              </a:solidFill>
            </a:endParaRPr>
          </a:p>
        </p:txBody>
      </p:sp>
      <p:sp>
        <p:nvSpPr>
          <p:cNvPr id="9" name="Szövegdoboz 8"/>
          <p:cNvSpPr txBox="1"/>
          <p:nvPr/>
        </p:nvSpPr>
        <p:spPr>
          <a:xfrm>
            <a:off x="1071715" y="1514041"/>
            <a:ext cx="2252541"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Selection</a:t>
            </a:r>
            <a:r>
              <a:rPr lang="hu-HU" sz="2400" b="1" dirty="0" smtClean="0">
                <a:solidFill>
                  <a:schemeClr val="bg1"/>
                </a:solidFill>
              </a:rPr>
              <a:t> </a:t>
            </a:r>
            <a:r>
              <a:rPr lang="hu-HU" sz="2400" b="1" dirty="0" err="1" smtClean="0">
                <a:solidFill>
                  <a:schemeClr val="bg1"/>
                </a:solidFill>
              </a:rPr>
              <a:t>bias</a:t>
            </a:r>
            <a:endParaRPr lang="en-GB" sz="2400" b="1" dirty="0">
              <a:solidFill>
                <a:schemeClr val="bg1"/>
              </a:solidFill>
            </a:endParaRPr>
          </a:p>
        </p:txBody>
      </p:sp>
      <p:sp>
        <p:nvSpPr>
          <p:cNvPr id="10" name="Alcím 3"/>
          <p:cNvSpPr txBox="1">
            <a:spLocks/>
          </p:cNvSpPr>
          <p:nvPr/>
        </p:nvSpPr>
        <p:spPr>
          <a:xfrm>
            <a:off x="973393" y="3888976"/>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prevent</a:t>
            </a:r>
            <a:r>
              <a:rPr lang="hu-HU" sz="2400" b="1" dirty="0" smtClean="0"/>
              <a:t> </a:t>
            </a:r>
            <a:r>
              <a:rPr lang="hu-HU" sz="2400" b="1" dirty="0" err="1" smtClean="0"/>
              <a:t>it</a:t>
            </a:r>
            <a:r>
              <a:rPr lang="hu-HU" sz="2400" b="1" dirty="0" smtClean="0"/>
              <a:t> </a:t>
            </a:r>
            <a:r>
              <a:rPr lang="hu-HU" sz="2400" b="1" dirty="0" err="1" smtClean="0"/>
              <a:t>from</a:t>
            </a:r>
            <a:r>
              <a:rPr lang="hu-HU" sz="2400" b="1" dirty="0" smtClean="0"/>
              <a:t> </a:t>
            </a:r>
            <a:r>
              <a:rPr lang="hu-HU" sz="2400" b="1" dirty="0" err="1" smtClean="0"/>
              <a:t>occurring</a:t>
            </a:r>
            <a:r>
              <a:rPr lang="hu-HU" sz="2400" b="1" dirty="0" smtClean="0"/>
              <a:t>?</a:t>
            </a:r>
            <a:endParaRPr lang="hu-HU" sz="2400" b="1" dirty="0"/>
          </a:p>
        </p:txBody>
      </p:sp>
      <p:sp>
        <p:nvSpPr>
          <p:cNvPr id="11" name="Szövegdoboz 10"/>
          <p:cNvSpPr txBox="1"/>
          <p:nvPr/>
        </p:nvSpPr>
        <p:spPr>
          <a:xfrm>
            <a:off x="1060655" y="4365639"/>
            <a:ext cx="2388795" cy="461665"/>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Randomization</a:t>
            </a:r>
            <a:endParaRPr lang="en-GB" sz="2400" b="1" dirty="0">
              <a:solidFill>
                <a:schemeClr val="bg1"/>
              </a:solidFill>
            </a:endParaRPr>
          </a:p>
        </p:txBody>
      </p:sp>
      <p:pic>
        <p:nvPicPr>
          <p:cNvPr id="2050" name="Picture 2" descr="KÃ©ptalÃ¡lat a kÃ¶vetkezÅre: âselection bias randomized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558" y="3426012"/>
            <a:ext cx="3020963" cy="2265722"/>
          </a:xfrm>
          <a:prstGeom prst="rect">
            <a:avLst/>
          </a:prstGeom>
          <a:noFill/>
          <a:extLst>
            <a:ext uri="{909E8E84-426E-40DD-AFC4-6F175D3DCCD1}">
              <a14:hiddenFill xmlns:a14="http://schemas.microsoft.com/office/drawing/2010/main">
                <a:solidFill>
                  <a:srgbClr val="FFFFFF"/>
                </a:solidFill>
              </a14:hiddenFill>
            </a:ext>
          </a:extLst>
        </p:spPr>
      </p:pic>
      <p:sp>
        <p:nvSpPr>
          <p:cNvPr id="22" name="Ellipszis 21"/>
          <p:cNvSpPr/>
          <p:nvPr/>
        </p:nvSpPr>
        <p:spPr>
          <a:xfrm>
            <a:off x="5027628" y="4619134"/>
            <a:ext cx="2293856" cy="19230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p:cNvSpPr/>
          <p:nvPr/>
        </p:nvSpPr>
        <p:spPr>
          <a:xfrm>
            <a:off x="5253557" y="5076334"/>
            <a:ext cx="1102936" cy="1008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Szövegdoboz 23"/>
          <p:cNvSpPr txBox="1"/>
          <p:nvPr/>
        </p:nvSpPr>
        <p:spPr>
          <a:xfrm>
            <a:off x="5295894" y="5392988"/>
            <a:ext cx="466794" cy="369332"/>
          </a:xfrm>
          <a:prstGeom prst="rect">
            <a:avLst/>
          </a:prstGeom>
          <a:noFill/>
        </p:spPr>
        <p:txBody>
          <a:bodyPr wrap="none" rtlCol="0">
            <a:spAutoFit/>
          </a:bodyPr>
          <a:lstStyle/>
          <a:p>
            <a:r>
              <a:rPr lang="hu-HU" dirty="0" smtClean="0"/>
              <a:t>A1</a:t>
            </a:r>
            <a:endParaRPr lang="hu-HU" dirty="0"/>
          </a:p>
        </p:txBody>
      </p:sp>
      <p:sp>
        <p:nvSpPr>
          <p:cNvPr id="25" name="Ellipszis 24"/>
          <p:cNvSpPr/>
          <p:nvPr/>
        </p:nvSpPr>
        <p:spPr>
          <a:xfrm>
            <a:off x="5261571" y="5313939"/>
            <a:ext cx="543454" cy="533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p:cNvSpPr/>
          <p:nvPr/>
        </p:nvSpPr>
        <p:spPr>
          <a:xfrm>
            <a:off x="5805025" y="5394193"/>
            <a:ext cx="543454" cy="533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Szövegdoboz 26"/>
          <p:cNvSpPr txBox="1"/>
          <p:nvPr/>
        </p:nvSpPr>
        <p:spPr>
          <a:xfrm>
            <a:off x="5821993" y="5478064"/>
            <a:ext cx="466794" cy="369332"/>
          </a:xfrm>
          <a:prstGeom prst="rect">
            <a:avLst/>
          </a:prstGeom>
          <a:noFill/>
        </p:spPr>
        <p:txBody>
          <a:bodyPr wrap="none" rtlCol="0">
            <a:spAutoFit/>
          </a:bodyPr>
          <a:lstStyle/>
          <a:p>
            <a:r>
              <a:rPr lang="hu-HU" dirty="0" smtClean="0"/>
              <a:t>A2</a:t>
            </a:r>
            <a:endParaRPr lang="hu-HU" dirty="0"/>
          </a:p>
        </p:txBody>
      </p:sp>
      <p:sp>
        <p:nvSpPr>
          <p:cNvPr id="14"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952454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6959" y="1517923"/>
            <a:ext cx="11685181" cy="502959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000" b="1" kern="0" dirty="0" smtClean="0">
              <a:solidFill>
                <a:srgbClr val="294143"/>
              </a:solidFill>
              <a:latin typeface="Arial" pitchFamily="18"/>
              <a:ea typeface="Calibri" pitchFamily="1"/>
              <a:cs typeface="Times New Roman" pitchFamily="18"/>
            </a:endParaRPr>
          </a:p>
          <a:p>
            <a:pPr lvl="0" algn="ctr">
              <a:lnSpc>
                <a:spcPct val="107000"/>
              </a:lnSpc>
              <a:defRPr sz="1800" b="0" i="0" u="none" strike="noStrike" kern="0" cap="none" spc="0" baseline="0">
                <a:solidFill>
                  <a:srgbClr val="000000"/>
                </a:solidFill>
                <a:uFillTx/>
              </a:defRPr>
            </a:pPr>
            <a:endParaRPr lang="hu-HU" sz="4000" b="1" kern="0" dirty="0">
              <a:solidFill>
                <a:srgbClr val="294143"/>
              </a:solidFill>
              <a:latin typeface="Arial" pitchFamily="18"/>
              <a:ea typeface="Calibri" pitchFamily="1"/>
              <a:cs typeface="Times New Roman" pitchFamily="18"/>
            </a:endParaRPr>
          </a:p>
          <a:p>
            <a:pPr lvl="0">
              <a:lnSpc>
                <a:spcPct val="107000"/>
              </a:lnSpc>
              <a:defRPr sz="1800" b="0" i="0" u="none" strike="noStrike" kern="0" cap="none" spc="0" baseline="0">
                <a:solidFill>
                  <a:srgbClr val="000000"/>
                </a:solidFill>
                <a:uFillTx/>
              </a:defRPr>
            </a:pPr>
            <a:r>
              <a:rPr lang="en-US" sz="3600" b="1" dirty="0">
                <a:solidFill>
                  <a:srgbClr val="294143"/>
                </a:solidFill>
                <a:latin typeface="Arial" pitchFamily="18"/>
                <a:ea typeface="Calibri" pitchFamily="1"/>
                <a:cs typeface="Times New Roman" pitchFamily="18"/>
              </a:rPr>
              <a:t>Randomization and masking</a:t>
            </a: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hu-HU" sz="4400" b="1" i="0" u="none" strike="noStrike" kern="1200" cap="none" spc="0" baseline="0" dirty="0" smtClean="0">
              <a:solidFill>
                <a:srgbClr val="C00000"/>
              </a:solidFill>
              <a:uFillTx/>
              <a:latin typeface="Arial" pitchFamily="18"/>
              <a:ea typeface="Calibri" pitchFamily="1"/>
              <a:cs typeface="Times New Roman" pitchFamily="18"/>
            </a:endParaRPr>
          </a:p>
          <a:p>
            <a:pPr marL="0" marR="0" lvl="0" indent="0" algn="ctr"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r>
              <a:rPr lang="hu-HU" sz="4400" b="1" i="0" u="none" strike="noStrike" kern="1200" cap="none" spc="0" baseline="0" dirty="0" smtClean="0">
                <a:solidFill>
                  <a:srgbClr val="C00000"/>
                </a:solidFill>
                <a:uFillTx/>
                <a:latin typeface="Arial" pitchFamily="18"/>
                <a:ea typeface="Calibri" pitchFamily="1"/>
                <a:cs typeface="Times New Roman" pitchFamily="18"/>
              </a:rPr>
              <a:t>Bálint Erőss</a:t>
            </a:r>
            <a:endParaRPr lang="en-US" sz="4400" b="1" i="0" u="none" strike="noStrike" kern="1200" cap="none" spc="0" baseline="0" dirty="0">
              <a:solidFill>
                <a:srgbClr val="C00000"/>
              </a:solidFill>
              <a:uFillTx/>
              <a:latin typeface="Arial" pitchFamily="18"/>
              <a:ea typeface="Calibri" pitchFamily="1"/>
              <a:cs typeface="Times New Roman" pitchFamily="18"/>
            </a:endParaRPr>
          </a:p>
          <a:p>
            <a:pPr>
              <a:lnSpc>
                <a:spcPct val="107000"/>
              </a:lnSpc>
              <a:spcAft>
                <a:spcPts val="800"/>
              </a:spcAft>
            </a:pPr>
            <a:r>
              <a:rPr lang="hu-HU" sz="2000" b="1" i="1" dirty="0" err="1">
                <a:solidFill>
                  <a:srgbClr val="15A9A6"/>
                </a:solidFill>
                <a:ea typeface="Calibri" panose="020F0502020204030204" pitchFamily="34" charset="0"/>
                <a:cs typeface="Times New Roman" panose="02020603050405020304" pitchFamily="18" charset="0"/>
              </a:rPr>
              <a:t>Clinical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Trial</a:t>
            </a:r>
            <a:r>
              <a:rPr lang="hu-HU" sz="2000" b="1" i="1" dirty="0">
                <a:solidFill>
                  <a:srgbClr val="15A9A6"/>
                </a:solidFill>
                <a:ea typeface="Calibri" panose="020F0502020204030204" pitchFamily="34" charset="0"/>
                <a:cs typeface="Times New Roman" panose="02020603050405020304" pitchFamily="18" charset="0"/>
              </a:rPr>
              <a:t> </a:t>
            </a:r>
            <a:r>
              <a:rPr lang="hu-HU" sz="2000" b="1" i="1" dirty="0" err="1">
                <a:solidFill>
                  <a:srgbClr val="15A9A6"/>
                </a:solidFill>
                <a:ea typeface="Calibri" panose="020F0502020204030204" pitchFamily="34" charset="0"/>
                <a:cs typeface="Times New Roman" panose="02020603050405020304" pitchFamily="18" charset="0"/>
              </a:rPr>
              <a:t>Course</a:t>
            </a:r>
            <a:endParaRPr lang="hu-HU" sz="2000" b="1" i="1" dirty="0">
              <a:solidFill>
                <a:srgbClr val="15A9A6"/>
              </a:solidFill>
              <a:ea typeface="Calibri" panose="020F0502020204030204" pitchFamily="34" charset="0"/>
              <a:cs typeface="Times New Roman" panose="02020603050405020304" pitchFamily="18" charset="0"/>
            </a:endParaRPr>
          </a:p>
          <a:p>
            <a:pPr>
              <a:lnSpc>
                <a:spcPct val="107000"/>
              </a:lnSpc>
              <a:spcAft>
                <a:spcPts val="800"/>
              </a:spcAft>
            </a:pPr>
            <a:r>
              <a:rPr lang="hu-HU" sz="2000" b="1" i="1" dirty="0">
                <a:solidFill>
                  <a:srgbClr val="15A9A6"/>
                </a:solidFill>
                <a:ea typeface="Calibri" panose="020F0502020204030204" pitchFamily="34" charset="0"/>
                <a:cs typeface="Times New Roman" panose="02020603050405020304" pitchFamily="18" charset="0"/>
              </a:rPr>
              <a:t>Pécs, </a:t>
            </a:r>
            <a:r>
              <a:rPr lang="hu-HU" sz="2000" b="1" i="1" dirty="0" smtClean="0">
                <a:solidFill>
                  <a:srgbClr val="15A9A6"/>
                </a:solidFill>
                <a:ea typeface="Calibri" panose="020F0502020204030204" pitchFamily="34" charset="0"/>
                <a:cs typeface="Times New Roman" panose="02020603050405020304" pitchFamily="18" charset="0"/>
              </a:rPr>
              <a:t>2019.09.03</a:t>
            </a:r>
            <a:r>
              <a:rPr lang="hu-HU" sz="3200" b="1" i="1" dirty="0" smtClean="0">
                <a:solidFill>
                  <a:srgbClr val="15A9A6"/>
                </a:solidFill>
                <a:ea typeface="Calibri" panose="020F0502020204030204" pitchFamily="34" charset="0"/>
                <a:cs typeface="Times New Roman" panose="02020603050405020304" pitchFamily="18" charset="0"/>
              </a:rPr>
              <a:t>.</a:t>
            </a:r>
            <a:endParaRPr lang="hu-HU" sz="3200" b="1" i="1" dirty="0">
              <a:solidFill>
                <a:srgbClr val="15A9A6"/>
              </a:solidFill>
              <a:ea typeface="Calibri" panose="020F0502020204030204" pitchFamily="34" charset="0"/>
              <a:cs typeface="Times New Roman" panose="02020603050405020304" pitchFamily="18" charset="0"/>
            </a:endParaRPr>
          </a:p>
          <a:p>
            <a:pPr marL="0" marR="0" lvl="0" indent="0" defTabSz="914400" rtl="0" fontAlgn="auto" hangingPunct="1">
              <a:lnSpc>
                <a:spcPct val="107000"/>
              </a:lnSpc>
              <a:spcBef>
                <a:spcPts val="0"/>
              </a:spcBef>
              <a:spcAft>
                <a:spcPts val="0"/>
              </a:spcAft>
              <a:buNone/>
              <a:tabLst/>
              <a:defRPr sz="1800" b="0" i="0" u="none" strike="noStrike" kern="0" cap="none" spc="0" baseline="0">
                <a:solidFill>
                  <a:srgbClr val="000000"/>
                </a:solidFill>
                <a:uFillTx/>
              </a:defRPr>
            </a:pPr>
            <a:endParaRPr lang="en-US" sz="4400" b="1" i="0" u="none" strike="noStrike" kern="1200" cap="none" spc="0" baseline="0" dirty="0">
              <a:solidFill>
                <a:srgbClr val="0C5C65"/>
              </a:solidFill>
              <a:uFillTx/>
              <a:latin typeface="Arial" pitchFamily="18"/>
              <a:ea typeface="Calibri" pitchFamily="1"/>
              <a:cs typeface="Times New Roman" pitchFamily="18"/>
            </a:endParaRPr>
          </a:p>
        </p:txBody>
      </p:sp>
      <p:sp>
        <p:nvSpPr>
          <p:cNvPr id="3"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schemeClr val="bg1"/>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schemeClr val="bg1"/>
                </a:solidFill>
                <a:latin typeface="Freestyle Script" panose="030804020302050B0404" pitchFamily="66" charset="0"/>
              </a:rPr>
              <a:t>taking</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discoveries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for</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patients</a:t>
            </a:r>
            <a:r>
              <a:rPr lang="hu-HU" sz="3200" dirty="0" smtClean="0">
                <a:solidFill>
                  <a:schemeClr val="bg1"/>
                </a:solidFill>
                <a:latin typeface="Freestyle Script" panose="030804020302050B0404" pitchFamily="66" charset="0"/>
              </a:rPr>
              <a:t> </a:t>
            </a:r>
            <a:r>
              <a:rPr lang="hu-HU" sz="3200" dirty="0" err="1" smtClean="0">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830" y="1501892"/>
            <a:ext cx="3201790" cy="1975250"/>
          </a:xfrm>
          <a:prstGeom prst="rect">
            <a:avLst/>
          </a:prstGeom>
        </p:spPr>
      </p:pic>
    </p:spTree>
    <p:extLst>
      <p:ext uri="{BB962C8B-B14F-4D97-AF65-F5344CB8AC3E}">
        <p14:creationId xmlns:p14="http://schemas.microsoft.com/office/powerpoint/2010/main" val="181744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824203" y="2234348"/>
            <a:ext cx="6786795" cy="2639309"/>
          </a:xfrm>
          <a:prstGeom prst="rect">
            <a:avLst/>
          </a:prstGeom>
        </p:spPr>
      </p:pic>
      <p:sp>
        <p:nvSpPr>
          <p:cNvPr id="4"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345856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srcRect l="25129" t="42887" r="18273" b="41993"/>
          <a:stretch/>
        </p:blipFill>
        <p:spPr>
          <a:xfrm>
            <a:off x="1532730" y="1427226"/>
            <a:ext cx="6900422" cy="1036949"/>
          </a:xfrm>
          <a:prstGeom prst="rect">
            <a:avLst/>
          </a:prstGeom>
        </p:spPr>
      </p:pic>
      <p:pic>
        <p:nvPicPr>
          <p:cNvPr id="4" name="Kép 3"/>
          <p:cNvPicPr>
            <a:picLocks noChangeAspect="1"/>
          </p:cNvPicPr>
          <p:nvPr/>
        </p:nvPicPr>
        <p:blipFill rotWithShape="1">
          <a:blip r:embed="rId3"/>
          <a:srcRect l="20644" t="13608" r="41237" b="70447"/>
          <a:stretch/>
        </p:blipFill>
        <p:spPr>
          <a:xfrm>
            <a:off x="1241600" y="3343038"/>
            <a:ext cx="5142961" cy="1210108"/>
          </a:xfrm>
          <a:prstGeom prst="rect">
            <a:avLst/>
          </a:prstGeom>
        </p:spPr>
      </p:pic>
      <p:sp>
        <p:nvSpPr>
          <p:cNvPr id="6" name="Tartalom helye 1"/>
          <p:cNvSpPr>
            <a:spLocks noGrp="1"/>
          </p:cNvSpPr>
          <p:nvPr>
            <p:ph idx="1"/>
          </p:nvPr>
        </p:nvSpPr>
        <p:spPr>
          <a:xfrm>
            <a:off x="6756920" y="2547713"/>
            <a:ext cx="6167228" cy="2703015"/>
          </a:xfrm>
        </p:spPr>
        <p:txBody>
          <a:bodyPr/>
          <a:lstStyle/>
          <a:p>
            <a:pPr marL="0" indent="0">
              <a:buNone/>
            </a:pPr>
            <a:r>
              <a:rPr lang="hu-HU" dirty="0" smtClean="0"/>
              <a:t>…a </a:t>
            </a:r>
            <a:r>
              <a:rPr lang="hu-HU" dirty="0" err="1" smtClean="0"/>
              <a:t>quart</a:t>
            </a:r>
            <a:r>
              <a:rPr lang="hu-HU" dirty="0" smtClean="0"/>
              <a:t> of </a:t>
            </a:r>
            <a:r>
              <a:rPr lang="hu-HU" dirty="0" err="1" smtClean="0"/>
              <a:t>cyder</a:t>
            </a:r>
            <a:r>
              <a:rPr lang="hu-HU" dirty="0"/>
              <a:t> </a:t>
            </a:r>
            <a:r>
              <a:rPr lang="hu-HU" dirty="0" smtClean="0"/>
              <a:t>(2)</a:t>
            </a:r>
          </a:p>
          <a:p>
            <a:pPr marL="0" indent="0">
              <a:buNone/>
            </a:pPr>
            <a:r>
              <a:rPr lang="hu-HU" dirty="0" smtClean="0"/>
              <a:t>…</a:t>
            </a:r>
            <a:r>
              <a:rPr lang="hu-HU" dirty="0" err="1" smtClean="0"/>
              <a:t>sea-water</a:t>
            </a:r>
            <a:r>
              <a:rPr lang="hu-HU" dirty="0" smtClean="0"/>
              <a:t> (2)</a:t>
            </a:r>
          </a:p>
          <a:p>
            <a:pPr marL="0" indent="0">
              <a:buNone/>
            </a:pPr>
            <a:r>
              <a:rPr lang="hu-HU" dirty="0" smtClean="0"/>
              <a:t>…</a:t>
            </a:r>
            <a:r>
              <a:rPr lang="hu-HU" dirty="0" err="1" smtClean="0"/>
              <a:t>elixir</a:t>
            </a:r>
            <a:r>
              <a:rPr lang="hu-HU" dirty="0" smtClean="0"/>
              <a:t> vitriol (2)</a:t>
            </a:r>
          </a:p>
          <a:p>
            <a:pPr marL="0" indent="0">
              <a:buNone/>
            </a:pPr>
            <a:r>
              <a:rPr lang="hu-HU" dirty="0" smtClean="0">
                <a:solidFill>
                  <a:srgbClr val="FF0000"/>
                </a:solidFill>
              </a:rPr>
              <a:t>…</a:t>
            </a:r>
            <a:r>
              <a:rPr lang="hu-HU" dirty="0" err="1" smtClean="0">
                <a:solidFill>
                  <a:srgbClr val="FF0000"/>
                </a:solidFill>
              </a:rPr>
              <a:t>orange</a:t>
            </a:r>
            <a:r>
              <a:rPr lang="hu-HU" dirty="0" smtClean="0">
                <a:solidFill>
                  <a:srgbClr val="FF0000"/>
                </a:solidFill>
              </a:rPr>
              <a:t> and </a:t>
            </a:r>
            <a:r>
              <a:rPr lang="hu-HU" dirty="0" err="1" smtClean="0">
                <a:solidFill>
                  <a:srgbClr val="FF0000"/>
                </a:solidFill>
              </a:rPr>
              <a:t>lemon</a:t>
            </a:r>
            <a:r>
              <a:rPr lang="hu-HU" dirty="0" smtClean="0">
                <a:solidFill>
                  <a:srgbClr val="FF0000"/>
                </a:solidFill>
              </a:rPr>
              <a:t> (2)</a:t>
            </a:r>
          </a:p>
          <a:p>
            <a:pPr marL="0" indent="0">
              <a:buNone/>
            </a:pPr>
            <a:r>
              <a:rPr lang="hu-HU" dirty="0" smtClean="0"/>
              <a:t>…</a:t>
            </a:r>
            <a:r>
              <a:rPr lang="hu-HU" dirty="0" err="1" smtClean="0"/>
              <a:t>electuary</a:t>
            </a:r>
            <a:r>
              <a:rPr lang="hu-HU" dirty="0" smtClean="0"/>
              <a:t> (2)</a:t>
            </a:r>
          </a:p>
          <a:p>
            <a:pPr marL="0" indent="0">
              <a:buNone/>
            </a:pPr>
            <a:r>
              <a:rPr lang="hu-HU" dirty="0" smtClean="0"/>
              <a:t>…</a:t>
            </a:r>
            <a:r>
              <a:rPr lang="hu-HU" dirty="0" err="1" smtClean="0"/>
              <a:t>vinegar</a:t>
            </a:r>
            <a:r>
              <a:rPr lang="hu-HU" dirty="0" smtClean="0"/>
              <a:t> (2)</a:t>
            </a:r>
            <a:endParaRPr lang="hu-HU" dirty="0"/>
          </a:p>
        </p:txBody>
      </p:sp>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22407130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1"/>
          <p:cNvSpPr>
            <a:spLocks noGrp="1"/>
          </p:cNvSpPr>
          <p:nvPr>
            <p:ph idx="1"/>
          </p:nvPr>
        </p:nvSpPr>
        <p:spPr>
          <a:xfrm>
            <a:off x="1801406" y="2014731"/>
            <a:ext cx="3943861" cy="1077260"/>
          </a:xfrm>
        </p:spPr>
        <p:txBody>
          <a:bodyPr/>
          <a:lstStyle/>
          <a:p>
            <a:pPr marL="0" indent="0" algn="ctr">
              <a:buNone/>
            </a:pPr>
            <a:r>
              <a:rPr lang="hu-HU" dirty="0" err="1" smtClean="0">
                <a:solidFill>
                  <a:srgbClr val="FF0000"/>
                </a:solidFill>
              </a:rPr>
              <a:t>Pitfall</a:t>
            </a:r>
            <a:r>
              <a:rPr lang="hu-HU" dirty="0" smtClean="0">
                <a:solidFill>
                  <a:srgbClr val="FF0000"/>
                </a:solidFill>
              </a:rPr>
              <a:t> 1</a:t>
            </a:r>
          </a:p>
          <a:p>
            <a:pPr marL="0" indent="0" algn="ctr">
              <a:buNone/>
            </a:pPr>
            <a:r>
              <a:rPr lang="hu-HU" dirty="0" err="1" smtClean="0"/>
              <a:t>How</a:t>
            </a:r>
            <a:r>
              <a:rPr lang="hu-HU" dirty="0" smtClean="0"/>
              <a:t> </a:t>
            </a:r>
            <a:r>
              <a:rPr lang="hu-HU" dirty="0" err="1" smtClean="0"/>
              <a:t>was</a:t>
            </a:r>
            <a:r>
              <a:rPr lang="hu-HU" dirty="0" smtClean="0"/>
              <a:t> </a:t>
            </a:r>
            <a:r>
              <a:rPr lang="hu-HU" dirty="0" err="1" smtClean="0"/>
              <a:t>the</a:t>
            </a:r>
            <a:r>
              <a:rPr lang="hu-HU" dirty="0" smtClean="0"/>
              <a:t> random </a:t>
            </a:r>
            <a:r>
              <a:rPr lang="hu-HU" dirty="0" err="1" smtClean="0"/>
              <a:t>sequence</a:t>
            </a:r>
            <a:r>
              <a:rPr lang="hu-HU" dirty="0" smtClean="0"/>
              <a:t> </a:t>
            </a:r>
            <a:r>
              <a:rPr lang="hu-HU" dirty="0" err="1" smtClean="0"/>
              <a:t>generated</a:t>
            </a:r>
            <a:r>
              <a:rPr lang="hu-HU" dirty="0" smtClean="0"/>
              <a:t>?</a:t>
            </a:r>
            <a:endParaRPr lang="hu-HU" dirty="0"/>
          </a:p>
        </p:txBody>
      </p:sp>
      <p:sp>
        <p:nvSpPr>
          <p:cNvPr id="5" name="Tartalom helye 1"/>
          <p:cNvSpPr txBox="1">
            <a:spLocks/>
          </p:cNvSpPr>
          <p:nvPr/>
        </p:nvSpPr>
        <p:spPr>
          <a:xfrm>
            <a:off x="1695168" y="4062215"/>
            <a:ext cx="4156336" cy="107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dirty="0" err="1" smtClean="0">
                <a:solidFill>
                  <a:srgbClr val="FF0000"/>
                </a:solidFill>
              </a:rPr>
              <a:t>Pitfall</a:t>
            </a:r>
            <a:r>
              <a:rPr lang="hu-HU" dirty="0" smtClean="0">
                <a:solidFill>
                  <a:srgbClr val="FF0000"/>
                </a:solidFill>
              </a:rPr>
              <a:t> 2</a:t>
            </a:r>
          </a:p>
          <a:p>
            <a:pPr marL="0" indent="0" algn="ctr">
              <a:buFont typeface="Arial" panose="020B0604020202020204" pitchFamily="34" charset="0"/>
              <a:buNone/>
            </a:pPr>
            <a:r>
              <a:rPr lang="hu-HU" dirty="0" err="1" smtClean="0"/>
              <a:t>How</a:t>
            </a:r>
            <a:r>
              <a:rPr lang="hu-HU" dirty="0" smtClean="0"/>
              <a:t> </a:t>
            </a:r>
            <a:r>
              <a:rPr lang="hu-HU" dirty="0" err="1" smtClean="0"/>
              <a:t>was</a:t>
            </a:r>
            <a:r>
              <a:rPr lang="hu-HU" dirty="0" smtClean="0"/>
              <a:t> </a:t>
            </a:r>
            <a:r>
              <a:rPr lang="hu-HU" dirty="0" err="1" smtClean="0"/>
              <a:t>the</a:t>
            </a:r>
            <a:r>
              <a:rPr lang="hu-HU" dirty="0" smtClean="0"/>
              <a:t> random </a:t>
            </a:r>
            <a:r>
              <a:rPr lang="hu-HU" dirty="0" err="1" smtClean="0"/>
              <a:t>sequence</a:t>
            </a:r>
            <a:r>
              <a:rPr lang="hu-HU" dirty="0" smtClean="0"/>
              <a:t> </a:t>
            </a:r>
            <a:r>
              <a:rPr lang="hu-HU" dirty="0" err="1" smtClean="0"/>
              <a:t>implemented</a:t>
            </a:r>
            <a:r>
              <a:rPr lang="hu-HU" dirty="0"/>
              <a:t>?</a:t>
            </a:r>
          </a:p>
        </p:txBody>
      </p:sp>
      <p:pic>
        <p:nvPicPr>
          <p:cNvPr id="2" name="Kép 1"/>
          <p:cNvPicPr>
            <a:picLocks noChangeAspect="1"/>
          </p:cNvPicPr>
          <p:nvPr/>
        </p:nvPicPr>
        <p:blipFill>
          <a:blip r:embed="rId2"/>
          <a:stretch>
            <a:fillRect/>
          </a:stretch>
        </p:blipFill>
        <p:spPr>
          <a:xfrm>
            <a:off x="8012784" y="1782669"/>
            <a:ext cx="2736326" cy="3595532"/>
          </a:xfrm>
          <a:prstGeom prst="rect">
            <a:avLst/>
          </a:prstGeom>
        </p:spPr>
      </p:pic>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6014797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 </a:t>
            </a:r>
            <a:r>
              <a:rPr kumimoji="0" lang="hu-HU" altLang="hu-HU" sz="800" b="0" i="0" u="sng" strike="noStrike" cap="none" normalizeH="0" baseline="0" dirty="0" smtClean="0">
                <a:ln>
                  <a:noFill/>
                </a:ln>
                <a:solidFill>
                  <a:srgbClr val="333333"/>
                </a:solidFill>
                <a:effectLst/>
                <a:latin typeface="Arial" panose="020B0604020202020204" pitchFamily="34" charset="0"/>
                <a:cs typeface="Arial" panose="020B0604020202020204" pitchFamily="34" charset="0"/>
                <a:hlinkClick r:id="rId4"/>
              </a:rPr>
              <a:t>10.1016/S0140-6736(02)07283-5</a:t>
            </a:r>
            <a:endPar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2" descr="KÃ©ptalÃ¡lat a kÃ¶vetkezÅre: âphase 2 study design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Tartalom helye 1"/>
          <p:cNvSpPr txBox="1">
            <a:spLocks/>
          </p:cNvSpPr>
          <p:nvPr/>
        </p:nvSpPr>
        <p:spPr>
          <a:xfrm>
            <a:off x="1058777" y="1715171"/>
            <a:ext cx="10301950" cy="78788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b="1" dirty="0" err="1" smtClean="0">
                <a:solidFill>
                  <a:srgbClr val="15A9A6"/>
                </a:solidFill>
              </a:rPr>
              <a:t>Hypothesis</a:t>
            </a:r>
            <a:r>
              <a:rPr lang="hu-HU" b="1" dirty="0" smtClean="0">
                <a:solidFill>
                  <a:srgbClr val="15A9A6"/>
                </a:solidFill>
              </a:rPr>
              <a:t>: </a:t>
            </a:r>
            <a:r>
              <a:rPr lang="hu-HU" b="1" dirty="0" err="1" smtClean="0">
                <a:solidFill>
                  <a:srgbClr val="15A9A6"/>
                </a:solidFill>
              </a:rPr>
              <a:t>aspirin</a:t>
            </a:r>
            <a:r>
              <a:rPr lang="hu-HU" b="1" dirty="0" smtClean="0">
                <a:solidFill>
                  <a:srgbClr val="15A9A6"/>
                </a:solidFill>
              </a:rPr>
              <a:t> </a:t>
            </a:r>
            <a:r>
              <a:rPr lang="hu-HU" b="1" dirty="0" err="1" smtClean="0">
                <a:solidFill>
                  <a:srgbClr val="15A9A6"/>
                </a:solidFill>
              </a:rPr>
              <a:t>reuduces</a:t>
            </a:r>
            <a:r>
              <a:rPr lang="hu-HU" b="1" dirty="0" smtClean="0">
                <a:solidFill>
                  <a:srgbClr val="15A9A6"/>
                </a:solidFill>
              </a:rPr>
              <a:t> CV </a:t>
            </a:r>
            <a:r>
              <a:rPr lang="hu-HU" b="1" dirty="0" err="1" smtClean="0">
                <a:solidFill>
                  <a:srgbClr val="15A9A6"/>
                </a:solidFill>
              </a:rPr>
              <a:t>deaths</a:t>
            </a:r>
            <a:r>
              <a:rPr lang="hu-HU" b="1" dirty="0" smtClean="0">
                <a:solidFill>
                  <a:srgbClr val="15A9A6"/>
                </a:solidFill>
              </a:rPr>
              <a:t> </a:t>
            </a:r>
            <a:r>
              <a:rPr lang="hu-HU" b="1" dirty="0" err="1" smtClean="0">
                <a:solidFill>
                  <a:srgbClr val="15A9A6"/>
                </a:solidFill>
              </a:rPr>
              <a:t>in</a:t>
            </a:r>
            <a:r>
              <a:rPr lang="hu-HU" b="1" dirty="0" smtClean="0">
                <a:solidFill>
                  <a:srgbClr val="15A9A6"/>
                </a:solidFill>
              </a:rPr>
              <a:t> </a:t>
            </a:r>
            <a:r>
              <a:rPr lang="hu-HU" b="1" dirty="0" err="1" smtClean="0">
                <a:solidFill>
                  <a:srgbClr val="15A9A6"/>
                </a:solidFill>
              </a:rPr>
              <a:t>the</a:t>
            </a:r>
            <a:r>
              <a:rPr lang="hu-HU" b="1" dirty="0" smtClean="0">
                <a:solidFill>
                  <a:srgbClr val="15A9A6"/>
                </a:solidFill>
              </a:rPr>
              <a:t> </a:t>
            </a:r>
            <a:r>
              <a:rPr lang="hu-HU" b="1" dirty="0" err="1" smtClean="0">
                <a:solidFill>
                  <a:srgbClr val="15A9A6"/>
                </a:solidFill>
              </a:rPr>
              <a:t>elderly</a:t>
            </a:r>
            <a:endParaRPr lang="hu-HU" b="1" dirty="0" smtClean="0">
              <a:solidFill>
                <a:srgbClr val="15A9A6"/>
              </a:solidFill>
            </a:endParaRPr>
          </a:p>
        </p:txBody>
      </p:sp>
      <p:graphicFrame>
        <p:nvGraphicFramePr>
          <p:cNvPr id="3" name="Táblázat 2"/>
          <p:cNvGraphicFramePr>
            <a:graphicFrameLocks noGrp="1"/>
          </p:cNvGraphicFramePr>
          <p:nvPr>
            <p:extLst/>
          </p:nvPr>
        </p:nvGraphicFramePr>
        <p:xfrm>
          <a:off x="1356623" y="2835337"/>
          <a:ext cx="9478754" cy="2286712"/>
        </p:xfrm>
        <a:graphic>
          <a:graphicData uri="http://schemas.openxmlformats.org/drawingml/2006/table">
            <a:tbl>
              <a:tblPr firstRow="1" bandRow="1">
                <a:tableStyleId>{5C22544A-7EE6-4342-B048-85BDC9FD1C3A}</a:tableStyleId>
              </a:tblPr>
              <a:tblGrid>
                <a:gridCol w="2447637"/>
                <a:gridCol w="1948873"/>
                <a:gridCol w="2329180"/>
                <a:gridCol w="2753064"/>
              </a:tblGrid>
              <a:tr h="344558">
                <a:tc>
                  <a:txBody>
                    <a:bodyPr/>
                    <a:lstStyle/>
                    <a:p>
                      <a:endParaRPr lang="hu-HU" dirty="0"/>
                    </a:p>
                  </a:txBody>
                  <a:tcPr/>
                </a:tc>
                <a:tc>
                  <a:txBody>
                    <a:bodyPr/>
                    <a:lstStyle/>
                    <a:p>
                      <a:r>
                        <a:rPr lang="hu-HU" dirty="0" err="1" smtClean="0"/>
                        <a:t>Aspirin</a:t>
                      </a:r>
                      <a:endParaRPr lang="hu-HU" dirty="0"/>
                    </a:p>
                  </a:txBody>
                  <a:tcPr/>
                </a:tc>
                <a:tc>
                  <a:txBody>
                    <a:bodyPr/>
                    <a:lstStyle/>
                    <a:p>
                      <a:r>
                        <a:rPr lang="hu-HU" dirty="0" smtClean="0"/>
                        <a:t>No </a:t>
                      </a:r>
                      <a:r>
                        <a:rPr lang="hu-HU" dirty="0" err="1" smtClean="0"/>
                        <a:t>aspirin</a:t>
                      </a:r>
                      <a:endParaRPr lang="hu-HU" dirty="0"/>
                    </a:p>
                  </a:txBody>
                  <a:tcPr/>
                </a:tc>
                <a:tc>
                  <a:txBody>
                    <a:bodyPr/>
                    <a:lstStyle/>
                    <a:p>
                      <a:endParaRPr lang="hu-HU" dirty="0"/>
                    </a:p>
                  </a:txBody>
                  <a:tcPr/>
                </a:tc>
              </a:tr>
              <a:tr h="344558">
                <a:tc>
                  <a:txBody>
                    <a:bodyPr/>
                    <a:lstStyle/>
                    <a:p>
                      <a:r>
                        <a:rPr lang="hu-HU" dirty="0" smtClean="0"/>
                        <a:t>Male:</a:t>
                      </a:r>
                      <a:r>
                        <a:rPr lang="hu-HU" dirty="0" err="1" smtClean="0"/>
                        <a:t>female</a:t>
                      </a:r>
                      <a:r>
                        <a:rPr lang="hu-HU" dirty="0" smtClean="0"/>
                        <a:t> ratio</a:t>
                      </a:r>
                      <a:endParaRPr lang="hu-HU" dirty="0"/>
                    </a:p>
                  </a:txBody>
                  <a:tcPr/>
                </a:tc>
                <a:tc>
                  <a:txBody>
                    <a:bodyPr/>
                    <a:lstStyle/>
                    <a:p>
                      <a:r>
                        <a:rPr lang="hu-HU" dirty="0" smtClean="0"/>
                        <a:t>1:1.01</a:t>
                      </a:r>
                      <a:endParaRPr lang="hu-HU" dirty="0"/>
                    </a:p>
                  </a:txBody>
                  <a:tcPr/>
                </a:tc>
                <a:tc>
                  <a:txBody>
                    <a:bodyPr/>
                    <a:lstStyle/>
                    <a:p>
                      <a:r>
                        <a:rPr lang="hu-HU" dirty="0" smtClean="0"/>
                        <a:t>1:1.04</a:t>
                      </a:r>
                      <a:endParaRPr lang="hu-HU" dirty="0"/>
                    </a:p>
                  </a:txBody>
                  <a:tcPr/>
                </a:tc>
                <a:tc>
                  <a:txBody>
                    <a:bodyPr/>
                    <a:lstStyle/>
                    <a:p>
                      <a:r>
                        <a:rPr lang="hu-HU" dirty="0" smtClean="0"/>
                        <a:t>P=NS</a:t>
                      </a:r>
                      <a:endParaRPr lang="hu-HU" dirty="0"/>
                    </a:p>
                  </a:txBody>
                  <a:tcPr/>
                </a:tc>
              </a:tr>
              <a:tr h="344558">
                <a:tc>
                  <a:txBody>
                    <a:bodyPr/>
                    <a:lstStyle/>
                    <a:p>
                      <a:r>
                        <a:rPr lang="hu-HU" dirty="0" err="1" smtClean="0"/>
                        <a:t>Age</a:t>
                      </a:r>
                      <a:r>
                        <a:rPr lang="hu-HU" baseline="0" dirty="0" smtClean="0"/>
                        <a:t> (</a:t>
                      </a:r>
                      <a:r>
                        <a:rPr lang="hu-HU" baseline="0" dirty="0" err="1" smtClean="0"/>
                        <a:t>mean</a:t>
                      </a:r>
                      <a:r>
                        <a:rPr lang="hu-HU" dirty="0" smtClean="0"/>
                        <a:t>±</a:t>
                      </a:r>
                      <a:r>
                        <a:rPr lang="hu-HU" baseline="0" dirty="0" smtClean="0"/>
                        <a:t>SD)</a:t>
                      </a:r>
                      <a:endParaRPr lang="hu-HU" dirty="0"/>
                    </a:p>
                  </a:txBody>
                  <a:tcPr/>
                </a:tc>
                <a:tc>
                  <a:txBody>
                    <a:bodyPr/>
                    <a:lstStyle/>
                    <a:p>
                      <a:r>
                        <a:rPr lang="hu-HU" dirty="0" smtClean="0"/>
                        <a:t>71±</a:t>
                      </a:r>
                      <a:r>
                        <a:rPr lang="hu-HU" baseline="0" dirty="0" smtClean="0"/>
                        <a:t>10 y</a:t>
                      </a:r>
                      <a:endParaRPr lang="hu-HU" dirty="0"/>
                    </a:p>
                  </a:txBody>
                  <a:tcPr/>
                </a:tc>
                <a:tc>
                  <a:txBody>
                    <a:bodyPr/>
                    <a:lstStyle/>
                    <a:p>
                      <a:r>
                        <a:rPr lang="hu-HU" dirty="0" smtClean="0"/>
                        <a:t>64±9 y</a:t>
                      </a:r>
                      <a:endParaRPr lang="hu-HU" dirty="0"/>
                    </a:p>
                  </a:txBody>
                  <a:tcPr/>
                </a:tc>
                <a:tc>
                  <a:txBody>
                    <a:bodyPr/>
                    <a:lstStyle/>
                    <a:p>
                      <a:r>
                        <a:rPr lang="hu-HU" dirty="0" smtClean="0"/>
                        <a:t>P&lt;0.001</a:t>
                      </a:r>
                      <a:endParaRPr lang="hu-HU" dirty="0"/>
                    </a:p>
                  </a:txBody>
                  <a:tcPr/>
                </a:tc>
              </a:tr>
              <a:tr h="594716">
                <a:tc>
                  <a:txBody>
                    <a:bodyPr/>
                    <a:lstStyle/>
                    <a:p>
                      <a:r>
                        <a:rPr lang="hu-HU" dirty="0" smtClean="0">
                          <a:solidFill>
                            <a:srgbClr val="FF0000"/>
                          </a:solidFill>
                        </a:rPr>
                        <a:t>10-y</a:t>
                      </a:r>
                      <a:r>
                        <a:rPr lang="hu-HU" baseline="0" dirty="0" smtClean="0">
                          <a:solidFill>
                            <a:srgbClr val="FF0000"/>
                          </a:solidFill>
                        </a:rPr>
                        <a:t> </a:t>
                      </a:r>
                      <a:r>
                        <a:rPr lang="hu-HU" dirty="0" smtClean="0">
                          <a:solidFill>
                            <a:srgbClr val="FF0000"/>
                          </a:solidFill>
                        </a:rPr>
                        <a:t>CV</a:t>
                      </a:r>
                      <a:r>
                        <a:rPr lang="hu-HU" baseline="0" dirty="0" smtClean="0">
                          <a:solidFill>
                            <a:srgbClr val="FF0000"/>
                          </a:solidFill>
                        </a:rPr>
                        <a:t> </a:t>
                      </a:r>
                      <a:r>
                        <a:rPr lang="hu-HU" baseline="0" dirty="0" err="1" smtClean="0">
                          <a:solidFill>
                            <a:srgbClr val="FF0000"/>
                          </a:solidFill>
                        </a:rPr>
                        <a:t>death</a:t>
                      </a:r>
                      <a:endParaRPr lang="hu-HU" dirty="0">
                        <a:solidFill>
                          <a:srgbClr val="FF0000"/>
                        </a:solidFill>
                      </a:endParaRPr>
                    </a:p>
                  </a:txBody>
                  <a:tcPr/>
                </a:tc>
                <a:tc>
                  <a:txBody>
                    <a:bodyPr/>
                    <a:lstStyle/>
                    <a:p>
                      <a:r>
                        <a:rPr lang="hu-HU" dirty="0" smtClean="0">
                          <a:solidFill>
                            <a:srgbClr val="FF0000"/>
                          </a:solidFill>
                        </a:rPr>
                        <a:t>12%</a:t>
                      </a:r>
                      <a:endParaRPr lang="hu-HU" dirty="0">
                        <a:solidFill>
                          <a:srgbClr val="FF0000"/>
                        </a:solidFill>
                      </a:endParaRPr>
                    </a:p>
                  </a:txBody>
                  <a:tcPr/>
                </a:tc>
                <a:tc>
                  <a:txBody>
                    <a:bodyPr/>
                    <a:lstStyle/>
                    <a:p>
                      <a:r>
                        <a:rPr lang="hu-HU" dirty="0" smtClean="0">
                          <a:solidFill>
                            <a:srgbClr val="FF0000"/>
                          </a:solidFill>
                        </a:rPr>
                        <a:t>4%</a:t>
                      </a:r>
                      <a:endParaRPr lang="hu-HU" dirty="0">
                        <a:solidFill>
                          <a:srgbClr val="FF0000"/>
                        </a:solidFill>
                      </a:endParaRPr>
                    </a:p>
                  </a:txBody>
                  <a:tcPr/>
                </a:tc>
                <a:tc>
                  <a:txBody>
                    <a:bodyPr/>
                    <a:lstStyle/>
                    <a:p>
                      <a:r>
                        <a:rPr lang="hu-HU" dirty="0" smtClean="0">
                          <a:solidFill>
                            <a:srgbClr val="FF0000"/>
                          </a:solidFill>
                        </a:rPr>
                        <a:t>P&lt;0.001</a:t>
                      </a:r>
                      <a:endParaRPr lang="hu-HU" dirty="0">
                        <a:solidFill>
                          <a:srgbClr val="FF0000"/>
                        </a:solidFill>
                      </a:endParaRPr>
                    </a:p>
                  </a:txBody>
                  <a:tcPr/>
                </a:tc>
              </a:tr>
              <a:tr h="594716">
                <a:tc>
                  <a:txBody>
                    <a:bodyPr/>
                    <a:lstStyle/>
                    <a:p>
                      <a:r>
                        <a:rPr lang="hu-HU" dirty="0" smtClean="0">
                          <a:solidFill>
                            <a:schemeClr val="tx1"/>
                          </a:solidFill>
                        </a:rPr>
                        <a:t>10-y </a:t>
                      </a:r>
                      <a:r>
                        <a:rPr lang="hu-HU" dirty="0" err="1" smtClean="0">
                          <a:solidFill>
                            <a:schemeClr val="tx1"/>
                          </a:solidFill>
                        </a:rPr>
                        <a:t>bleeding</a:t>
                      </a:r>
                      <a:endParaRPr lang="hu-HU" dirty="0">
                        <a:solidFill>
                          <a:schemeClr val="tx1"/>
                        </a:solidFill>
                      </a:endParaRPr>
                    </a:p>
                  </a:txBody>
                  <a:tcPr/>
                </a:tc>
                <a:tc>
                  <a:txBody>
                    <a:bodyPr/>
                    <a:lstStyle/>
                    <a:p>
                      <a:r>
                        <a:rPr lang="hu-HU" dirty="0" smtClean="0">
                          <a:solidFill>
                            <a:schemeClr val="tx1"/>
                          </a:solidFill>
                        </a:rPr>
                        <a:t>16%</a:t>
                      </a:r>
                      <a:endParaRPr lang="hu-HU" dirty="0">
                        <a:solidFill>
                          <a:schemeClr val="tx1"/>
                        </a:solidFill>
                      </a:endParaRPr>
                    </a:p>
                  </a:txBody>
                  <a:tcPr/>
                </a:tc>
                <a:tc>
                  <a:txBody>
                    <a:bodyPr/>
                    <a:lstStyle/>
                    <a:p>
                      <a:r>
                        <a:rPr lang="hu-HU" dirty="0" smtClean="0">
                          <a:solidFill>
                            <a:schemeClr val="tx1"/>
                          </a:solidFill>
                        </a:rPr>
                        <a:t>11%</a:t>
                      </a:r>
                      <a:endParaRPr lang="hu-HU" dirty="0">
                        <a:solidFill>
                          <a:schemeClr val="tx1"/>
                        </a:solidFill>
                      </a:endParaRPr>
                    </a:p>
                  </a:txBody>
                  <a:tcPr/>
                </a:tc>
                <a:tc>
                  <a:txBody>
                    <a:bodyPr/>
                    <a:lstStyle/>
                    <a:p>
                      <a:r>
                        <a:rPr lang="hu-HU" dirty="0" smtClean="0">
                          <a:solidFill>
                            <a:schemeClr val="tx1"/>
                          </a:solidFill>
                        </a:rPr>
                        <a:t>P&lt;0.001</a:t>
                      </a:r>
                      <a:endParaRPr lang="hu-HU" dirty="0">
                        <a:solidFill>
                          <a:schemeClr val="tx1"/>
                        </a:solidFill>
                      </a:endParaRPr>
                    </a:p>
                  </a:txBody>
                  <a:tcPr/>
                </a:tc>
              </a:tr>
            </a:tbl>
          </a:graphicData>
        </a:graphic>
      </p:graphicFrame>
      <p:sp>
        <p:nvSpPr>
          <p:cNvPr id="11" name="Szövegdoboz 10"/>
          <p:cNvSpPr txBox="1"/>
          <p:nvPr/>
        </p:nvSpPr>
        <p:spPr>
          <a:xfrm>
            <a:off x="1356623" y="2376869"/>
            <a:ext cx="7494359" cy="461665"/>
          </a:xfrm>
          <a:prstGeom prst="rect">
            <a:avLst/>
          </a:prstGeom>
          <a:noFill/>
        </p:spPr>
        <p:txBody>
          <a:bodyPr wrap="none" rtlCol="0">
            <a:spAutoFit/>
          </a:bodyPr>
          <a:lstStyle/>
          <a:p>
            <a:r>
              <a:rPr lang="hu-HU" sz="2400" dirty="0" smtClean="0"/>
              <a:t>Design: </a:t>
            </a:r>
            <a:r>
              <a:rPr lang="hu-HU" sz="2400" dirty="0" err="1" smtClean="0"/>
              <a:t>two-arm</a:t>
            </a:r>
            <a:r>
              <a:rPr lang="hu-HU" sz="2400" dirty="0" smtClean="0"/>
              <a:t> </a:t>
            </a:r>
            <a:r>
              <a:rPr lang="hu-HU" sz="2400" dirty="0" err="1" smtClean="0"/>
              <a:t>prospective</a:t>
            </a:r>
            <a:r>
              <a:rPr lang="hu-HU" sz="2400" dirty="0" smtClean="0"/>
              <a:t> </a:t>
            </a:r>
            <a:r>
              <a:rPr lang="hu-HU" sz="2400" dirty="0" err="1" smtClean="0"/>
              <a:t>study</a:t>
            </a:r>
            <a:r>
              <a:rPr lang="hu-HU" sz="2400" dirty="0" smtClean="0"/>
              <a:t> (500-500 </a:t>
            </a:r>
            <a:r>
              <a:rPr lang="hu-HU" sz="2400" dirty="0" err="1" smtClean="0"/>
              <a:t>patients</a:t>
            </a:r>
            <a:r>
              <a:rPr lang="hu-HU" sz="2400" dirty="0" smtClean="0"/>
              <a:t>)</a:t>
            </a:r>
            <a:endParaRPr lang="hu-HU" sz="2400" dirty="0"/>
          </a:p>
        </p:txBody>
      </p:sp>
      <p:sp>
        <p:nvSpPr>
          <p:cNvPr id="12" name="Szövegdoboz 11">
            <a:extLst>
              <a:ext uri="{FF2B5EF4-FFF2-40B4-BE49-F238E27FC236}">
                <a16:creationId xmlns:a16="http://schemas.microsoft.com/office/drawing/2014/main" xmlns="" id="{E85A9F10-096F-4D1D-BB05-FB1D483B1749}"/>
              </a:ext>
            </a:extLst>
          </p:cNvPr>
          <p:cNvSpPr txBox="1"/>
          <p:nvPr/>
        </p:nvSpPr>
        <p:spPr>
          <a:xfrm>
            <a:off x="2960253" y="5368771"/>
            <a:ext cx="5661891" cy="830997"/>
          </a:xfrm>
          <a:prstGeom prst="rect">
            <a:avLst/>
          </a:prstGeom>
          <a:solidFill>
            <a:schemeClr val="accent2"/>
          </a:solidFill>
          <a:ln>
            <a:noFill/>
          </a:ln>
          <a:effectLst>
            <a:glow rad="228600">
              <a:schemeClr val="accent3">
                <a:lumMod val="60000"/>
                <a:lumOff val="40000"/>
                <a:alpha val="40000"/>
              </a:schemeClr>
            </a:glow>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prstClr val="white"/>
                </a:solidFill>
                <a:latin typeface="Arial" panose="020B0604020202020204" pitchFamily="34" charset="0"/>
                <a:cs typeface="Arial" panose="020B0604020202020204" pitchFamily="34" charset="0"/>
              </a:rPr>
              <a:t>The </a:t>
            </a:r>
            <a:r>
              <a:rPr lang="hu-HU" sz="2400" b="1" dirty="0" err="1" smtClean="0">
                <a:solidFill>
                  <a:prstClr val="white"/>
                </a:solidFill>
                <a:latin typeface="Arial" panose="020B0604020202020204" pitchFamily="34" charset="0"/>
                <a:cs typeface="Arial" panose="020B0604020202020204" pitchFamily="34" charset="0"/>
              </a:rPr>
              <a:t>hypothesis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should</a:t>
            </a:r>
            <a:r>
              <a:rPr lang="hu-HU" sz="2400" b="1" dirty="0" smtClean="0">
                <a:solidFill>
                  <a:prstClr val="white"/>
                </a:solidFill>
                <a:latin typeface="Arial" panose="020B0604020202020204" pitchFamily="34" charset="0"/>
                <a:cs typeface="Arial" panose="020B0604020202020204" pitchFamily="34" charset="0"/>
              </a:rPr>
              <a:t> be </a:t>
            </a:r>
            <a:r>
              <a:rPr lang="hu-HU" sz="2400" b="1" dirty="0" err="1" smtClean="0">
                <a:solidFill>
                  <a:prstClr val="white"/>
                </a:solidFill>
                <a:latin typeface="Arial" panose="020B0604020202020204" pitchFamily="34" charset="0"/>
                <a:cs typeface="Arial" panose="020B0604020202020204" pitchFamily="34" charset="0"/>
              </a:rPr>
              <a:t>rejected</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because</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aspirin</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increases</a:t>
            </a:r>
            <a:r>
              <a:rPr lang="hu-HU" sz="2400" b="1" dirty="0" smtClean="0">
                <a:solidFill>
                  <a:prstClr val="white"/>
                </a:solidFill>
                <a:latin typeface="Arial" panose="020B0604020202020204" pitchFamily="34" charset="0"/>
                <a:cs typeface="Arial" panose="020B0604020202020204" pitchFamily="34" charset="0"/>
              </a:rPr>
              <a:t> CV </a:t>
            </a:r>
            <a:r>
              <a:rPr lang="hu-HU" sz="2400" b="1" dirty="0" err="1" smtClean="0">
                <a:solidFill>
                  <a:prstClr val="white"/>
                </a:solidFill>
                <a:latin typeface="Arial" panose="020B0604020202020204" pitchFamily="34" charset="0"/>
                <a:cs typeface="Arial" panose="020B0604020202020204" pitchFamily="34" charset="0"/>
              </a:rPr>
              <a:t>deaths</a:t>
            </a:r>
            <a:endParaRPr kumimoji="0" lang="hu-H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Alcím 3"/>
          <p:cNvSpPr txBox="1">
            <a:spLocks/>
          </p:cNvSpPr>
          <p:nvPr/>
        </p:nvSpPr>
        <p:spPr>
          <a:xfrm>
            <a:off x="1615440" y="453434"/>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Confounding</a:t>
            </a:r>
            <a:endParaRPr lang="hu-HU" sz="3600" b="1" dirty="0"/>
          </a:p>
        </p:txBody>
      </p:sp>
      <p:pic>
        <p:nvPicPr>
          <p:cNvPr id="13" name="Picture 4" descr="KÃ©ptalÃ¡lat a kÃ¶vetkezÅre: âwrong picture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3977" y="5454331"/>
            <a:ext cx="2398023" cy="1430821"/>
          </a:xfrm>
          <a:prstGeom prst="rect">
            <a:avLst/>
          </a:prstGeom>
          <a:noFill/>
          <a:extLst>
            <a:ext uri="{909E8E84-426E-40DD-AFC4-6F175D3DCCD1}">
              <a14:hiddenFill xmlns:a14="http://schemas.microsoft.com/office/drawing/2010/main">
                <a:solidFill>
                  <a:srgbClr val="FFFFFF"/>
                </a:solidFill>
              </a14:hiddenFill>
            </a:ext>
          </a:extLst>
        </p:spPr>
      </p:pic>
      <p:sp>
        <p:nvSpPr>
          <p:cNvPr id="5" name="Balra nyíl 4"/>
          <p:cNvSpPr/>
          <p:nvPr/>
        </p:nvSpPr>
        <p:spPr>
          <a:xfrm>
            <a:off x="10992988" y="3687043"/>
            <a:ext cx="875358" cy="2916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ustDataLst>
      <p:tags r:id="rId1"/>
    </p:custDataLst>
    <p:extLst>
      <p:ext uri="{BB962C8B-B14F-4D97-AF65-F5344CB8AC3E}">
        <p14:creationId xmlns:p14="http://schemas.microsoft.com/office/powerpoint/2010/main" val="10755388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DOI:</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rPr>
              <a:t> </a:t>
            </a:r>
            <a:r>
              <a:rPr kumimoji="0" lang="hu-HU" altLang="hu-HU" sz="800" b="0" i="0" u="sng" strike="noStrike" cap="none" normalizeH="0" baseline="0" dirty="0" smtClean="0">
                <a:ln>
                  <a:noFill/>
                </a:ln>
                <a:solidFill>
                  <a:srgbClr val="333333"/>
                </a:solidFill>
                <a:effectLst/>
                <a:latin typeface="Arial" panose="020B0604020202020204" pitchFamily="34" charset="0"/>
                <a:cs typeface="Arial" panose="020B0604020202020204" pitchFamily="34" charset="0"/>
                <a:hlinkClick r:id="rId4"/>
              </a:rPr>
              <a:t>10.1016/S0140-6736(02)07283-5</a:t>
            </a:r>
            <a:endParaRPr kumimoji="0" lang="hu-HU" altLang="hu-HU" sz="800" b="0" i="0" u="none" strike="noStrike" cap="none" normalizeH="0" baseline="0" dirty="0" smtClean="0">
              <a:ln>
                <a:noFill/>
              </a:ln>
              <a:solidFill>
                <a:srgbClr val="575757"/>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anose="020B0604020202020204" pitchFamily="34" charset="0"/>
            </a:endParaRPr>
          </a:p>
        </p:txBody>
      </p:sp>
      <p:sp>
        <p:nvSpPr>
          <p:cNvPr id="13" name="Alcím 3"/>
          <p:cNvSpPr>
            <a:spLocks noGrp="1"/>
          </p:cNvSpPr>
          <p:nvPr>
            <p:ph type="subTitle" idx="4294967295"/>
          </p:nvPr>
        </p:nvSpPr>
        <p:spPr>
          <a:xfrm>
            <a:off x="1200728" y="563219"/>
            <a:ext cx="9344250" cy="489731"/>
          </a:xfrm>
          <a:prstGeom prst="rect">
            <a:avLst/>
          </a:prstGeom>
        </p:spPr>
        <p:txBody>
          <a:bodyPr/>
          <a:lstStyle/>
          <a:p>
            <a:pPr marL="0" indent="0" algn="ctr">
              <a:buNone/>
            </a:pPr>
            <a:r>
              <a:rPr lang="hu-HU" sz="3200" b="1" dirty="0" err="1" smtClean="0">
                <a:solidFill>
                  <a:schemeClr val="bg1"/>
                </a:solidFill>
              </a:rPr>
              <a:t>Selection</a:t>
            </a:r>
            <a:r>
              <a:rPr lang="hu-HU" sz="3200" b="1" dirty="0" smtClean="0">
                <a:solidFill>
                  <a:schemeClr val="bg1"/>
                </a:solidFill>
              </a:rPr>
              <a:t> </a:t>
            </a:r>
            <a:r>
              <a:rPr lang="hu-HU" sz="3200" b="1" dirty="0" err="1" smtClean="0">
                <a:solidFill>
                  <a:schemeClr val="bg1"/>
                </a:solidFill>
              </a:rPr>
              <a:t>bias</a:t>
            </a:r>
            <a:endParaRPr lang="hu-HU" sz="3200" b="1" dirty="0">
              <a:solidFill>
                <a:schemeClr val="bg1"/>
              </a:solidFill>
            </a:endParaRPr>
          </a:p>
        </p:txBody>
      </p:sp>
      <p:sp>
        <p:nvSpPr>
          <p:cNvPr id="7" name="AutoShape 2" descr="KÃ©ptalÃ¡lat a kÃ¶vetkezÅre: âphase 2 study design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2" name="Kép 1"/>
          <p:cNvPicPr>
            <a:picLocks noChangeAspect="1"/>
          </p:cNvPicPr>
          <p:nvPr/>
        </p:nvPicPr>
        <p:blipFill rotWithShape="1">
          <a:blip r:embed="rId5"/>
          <a:srcRect l="11288" t="31784" r="15681" b="45859"/>
          <a:stretch/>
        </p:blipFill>
        <p:spPr>
          <a:xfrm>
            <a:off x="1420925" y="2684989"/>
            <a:ext cx="8903855" cy="1533236"/>
          </a:xfrm>
          <a:prstGeom prst="rect">
            <a:avLst/>
          </a:prstGeom>
        </p:spPr>
      </p:pic>
      <p:sp>
        <p:nvSpPr>
          <p:cNvPr id="11" name="Tartalom helye 1"/>
          <p:cNvSpPr txBox="1">
            <a:spLocks/>
          </p:cNvSpPr>
          <p:nvPr/>
        </p:nvSpPr>
        <p:spPr>
          <a:xfrm>
            <a:off x="1058777" y="1715171"/>
            <a:ext cx="10301950" cy="78788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b="1" dirty="0" err="1" smtClean="0">
                <a:solidFill>
                  <a:srgbClr val="15A9A6"/>
                </a:solidFill>
              </a:rPr>
              <a:t>Hypothesis</a:t>
            </a:r>
            <a:r>
              <a:rPr lang="hu-HU" b="1" dirty="0" smtClean="0">
                <a:solidFill>
                  <a:srgbClr val="15A9A6"/>
                </a:solidFill>
              </a:rPr>
              <a:t>: </a:t>
            </a:r>
            <a:r>
              <a:rPr lang="hu-HU" b="1" dirty="0" err="1" smtClean="0">
                <a:solidFill>
                  <a:srgbClr val="15A9A6"/>
                </a:solidFill>
              </a:rPr>
              <a:t>aspirin</a:t>
            </a:r>
            <a:r>
              <a:rPr lang="hu-HU" b="1" dirty="0" smtClean="0">
                <a:solidFill>
                  <a:srgbClr val="15A9A6"/>
                </a:solidFill>
              </a:rPr>
              <a:t> </a:t>
            </a:r>
            <a:r>
              <a:rPr lang="hu-HU" b="1" dirty="0" err="1" smtClean="0">
                <a:solidFill>
                  <a:srgbClr val="15A9A6"/>
                </a:solidFill>
              </a:rPr>
              <a:t>reuduces</a:t>
            </a:r>
            <a:r>
              <a:rPr lang="hu-HU" b="1" dirty="0" smtClean="0">
                <a:solidFill>
                  <a:srgbClr val="15A9A6"/>
                </a:solidFill>
              </a:rPr>
              <a:t> CV </a:t>
            </a:r>
            <a:r>
              <a:rPr lang="hu-HU" b="1" dirty="0" err="1" smtClean="0">
                <a:solidFill>
                  <a:srgbClr val="15A9A6"/>
                </a:solidFill>
              </a:rPr>
              <a:t>deaths</a:t>
            </a:r>
            <a:r>
              <a:rPr lang="hu-HU" b="1" dirty="0" smtClean="0">
                <a:solidFill>
                  <a:srgbClr val="15A9A6"/>
                </a:solidFill>
              </a:rPr>
              <a:t> </a:t>
            </a:r>
            <a:r>
              <a:rPr lang="hu-HU" b="1" dirty="0" err="1" smtClean="0">
                <a:solidFill>
                  <a:srgbClr val="15A9A6"/>
                </a:solidFill>
              </a:rPr>
              <a:t>in</a:t>
            </a:r>
            <a:r>
              <a:rPr lang="hu-HU" b="1" dirty="0" smtClean="0">
                <a:solidFill>
                  <a:srgbClr val="15A9A6"/>
                </a:solidFill>
              </a:rPr>
              <a:t> </a:t>
            </a:r>
            <a:r>
              <a:rPr lang="hu-HU" b="1" dirty="0" err="1" smtClean="0">
                <a:solidFill>
                  <a:srgbClr val="15A9A6"/>
                </a:solidFill>
              </a:rPr>
              <a:t>the</a:t>
            </a:r>
            <a:r>
              <a:rPr lang="hu-HU" b="1" dirty="0" smtClean="0">
                <a:solidFill>
                  <a:srgbClr val="15A9A6"/>
                </a:solidFill>
              </a:rPr>
              <a:t> </a:t>
            </a:r>
            <a:r>
              <a:rPr lang="hu-HU" b="1" dirty="0" err="1" smtClean="0">
                <a:solidFill>
                  <a:srgbClr val="15A9A6"/>
                </a:solidFill>
              </a:rPr>
              <a:t>elderly</a:t>
            </a:r>
            <a:endParaRPr lang="hu-HU" b="1" dirty="0" smtClean="0">
              <a:solidFill>
                <a:srgbClr val="15A9A6"/>
              </a:solidFill>
            </a:endParaRPr>
          </a:p>
        </p:txBody>
      </p:sp>
      <p:sp>
        <p:nvSpPr>
          <p:cNvPr id="12" name="Szövegdoboz 11"/>
          <p:cNvSpPr txBox="1"/>
          <p:nvPr/>
        </p:nvSpPr>
        <p:spPr>
          <a:xfrm>
            <a:off x="1200728" y="4558719"/>
            <a:ext cx="4943982" cy="461665"/>
          </a:xfrm>
          <a:prstGeom prst="rect">
            <a:avLst/>
          </a:prstGeom>
          <a:noFill/>
        </p:spPr>
        <p:txBody>
          <a:bodyPr wrap="none" rtlCol="0">
            <a:spAutoFit/>
          </a:bodyPr>
          <a:lstStyle/>
          <a:p>
            <a:r>
              <a:rPr lang="hu-HU" sz="2400" dirty="0" smtClean="0"/>
              <a:t>Design: </a:t>
            </a:r>
            <a:r>
              <a:rPr lang="hu-HU" sz="2400" dirty="0" err="1" smtClean="0"/>
              <a:t>two-arm</a:t>
            </a:r>
            <a:r>
              <a:rPr lang="hu-HU" sz="2400" dirty="0" smtClean="0"/>
              <a:t> </a:t>
            </a:r>
            <a:r>
              <a:rPr lang="hu-HU" sz="2400" dirty="0" err="1" smtClean="0"/>
              <a:t>randomized</a:t>
            </a:r>
            <a:r>
              <a:rPr lang="hu-HU" sz="2400" dirty="0" smtClean="0"/>
              <a:t> </a:t>
            </a:r>
            <a:r>
              <a:rPr lang="hu-HU" sz="2400" dirty="0" err="1" smtClean="0"/>
              <a:t>study</a:t>
            </a:r>
            <a:endParaRPr lang="hu-HU" sz="2400" dirty="0"/>
          </a:p>
        </p:txBody>
      </p:sp>
      <p:sp>
        <p:nvSpPr>
          <p:cNvPr id="15" name="Szövegdoboz 14">
            <a:extLst>
              <a:ext uri="{FF2B5EF4-FFF2-40B4-BE49-F238E27FC236}">
                <a16:creationId xmlns:a16="http://schemas.microsoft.com/office/drawing/2014/main" xmlns="" id="{E85A9F10-096F-4D1D-BB05-FB1D483B1749}"/>
              </a:ext>
            </a:extLst>
          </p:cNvPr>
          <p:cNvSpPr txBox="1"/>
          <p:nvPr/>
        </p:nvSpPr>
        <p:spPr>
          <a:xfrm>
            <a:off x="3265054" y="5170808"/>
            <a:ext cx="5661891" cy="1200329"/>
          </a:xfrm>
          <a:prstGeom prst="rect">
            <a:avLst/>
          </a:prstGeom>
          <a:solidFill>
            <a:schemeClr val="accent2"/>
          </a:solidFill>
          <a:ln>
            <a:noFill/>
          </a:ln>
          <a:effectLst>
            <a:glow rad="228600">
              <a:schemeClr val="accent3">
                <a:lumMod val="60000"/>
                <a:lumOff val="40000"/>
                <a:alpha val="40000"/>
              </a:schemeClr>
            </a:glow>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2400" b="1" dirty="0" smtClean="0">
                <a:solidFill>
                  <a:prstClr val="white"/>
                </a:solidFill>
                <a:latin typeface="Arial" panose="020B0604020202020204" pitchFamily="34" charset="0"/>
                <a:cs typeface="Arial" panose="020B0604020202020204" pitchFamily="34" charset="0"/>
              </a:rPr>
              <a:t>The </a:t>
            </a:r>
            <a:r>
              <a:rPr lang="hu-HU" sz="2400" b="1" dirty="0" err="1" smtClean="0">
                <a:solidFill>
                  <a:prstClr val="white"/>
                </a:solidFill>
                <a:latin typeface="Arial" panose="020B0604020202020204" pitchFamily="34" charset="0"/>
                <a:cs typeface="Arial" panose="020B0604020202020204" pitchFamily="34" charset="0"/>
              </a:rPr>
              <a:t>hypothesis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should</a:t>
            </a:r>
            <a:r>
              <a:rPr lang="hu-HU" sz="2400" b="1" dirty="0" smtClean="0">
                <a:solidFill>
                  <a:prstClr val="white"/>
                </a:solidFill>
                <a:latin typeface="Arial" panose="020B0604020202020204" pitchFamily="34" charset="0"/>
                <a:cs typeface="Arial" panose="020B0604020202020204" pitchFamily="34" charset="0"/>
              </a:rPr>
              <a:t> be </a:t>
            </a:r>
            <a:r>
              <a:rPr lang="hu-HU" sz="2400" b="1" dirty="0" err="1" smtClean="0">
                <a:solidFill>
                  <a:prstClr val="white"/>
                </a:solidFill>
                <a:latin typeface="Arial" panose="020B0604020202020204" pitchFamily="34" charset="0"/>
                <a:cs typeface="Arial" panose="020B0604020202020204" pitchFamily="34" charset="0"/>
              </a:rPr>
              <a:t>rejected</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because</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aspirin</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does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not</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change</a:t>
            </a:r>
            <a:r>
              <a:rPr lang="hu-HU" sz="2400" b="1" dirty="0" smtClean="0">
                <a:solidFill>
                  <a:prstClr val="white"/>
                </a:solidFill>
                <a:latin typeface="Arial" panose="020B0604020202020204" pitchFamily="34" charset="0"/>
                <a:cs typeface="Arial" panose="020B0604020202020204" pitchFamily="34" charset="0"/>
              </a:rPr>
              <a:t> CV </a:t>
            </a:r>
            <a:r>
              <a:rPr lang="hu-HU" sz="2400" b="1" dirty="0" err="1" smtClean="0">
                <a:solidFill>
                  <a:prstClr val="white"/>
                </a:solidFill>
                <a:latin typeface="Arial" panose="020B0604020202020204" pitchFamily="34" charset="0"/>
                <a:cs typeface="Arial" panose="020B0604020202020204" pitchFamily="34" charset="0"/>
              </a:rPr>
              <a:t>deaths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but</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increases</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bleeding</a:t>
            </a:r>
            <a:r>
              <a:rPr lang="hu-HU" sz="2400" b="1" dirty="0" smtClean="0">
                <a:solidFill>
                  <a:prstClr val="white"/>
                </a:solidFill>
                <a:latin typeface="Arial" panose="020B0604020202020204" pitchFamily="34" charset="0"/>
                <a:cs typeface="Arial" panose="020B0604020202020204" pitchFamily="34" charset="0"/>
              </a:rPr>
              <a:t> </a:t>
            </a:r>
            <a:r>
              <a:rPr lang="hu-HU" sz="2400" b="1" dirty="0" err="1" smtClean="0">
                <a:solidFill>
                  <a:prstClr val="white"/>
                </a:solidFill>
                <a:latin typeface="Arial" panose="020B0604020202020204" pitchFamily="34" charset="0"/>
                <a:cs typeface="Arial" panose="020B0604020202020204" pitchFamily="34" charset="0"/>
              </a:rPr>
              <a:t>risk</a:t>
            </a:r>
            <a:endParaRPr kumimoji="0" lang="hu-HU"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783198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3" y="515443"/>
            <a:ext cx="6668231" cy="378235"/>
          </a:xfrm>
        </p:spPr>
        <p:txBody>
          <a:bodyPr/>
          <a:lstStyle/>
          <a:p>
            <a:r>
              <a:rPr lang="hu-HU" sz="2600" b="1" dirty="0" err="1" smtClean="0"/>
              <a:t>Examples</a:t>
            </a:r>
            <a:r>
              <a:rPr lang="hu-HU" sz="2600" b="1" dirty="0" smtClean="0"/>
              <a:t> </a:t>
            </a:r>
            <a:r>
              <a:rPr lang="hu-HU" sz="2600" b="1" dirty="0" err="1" smtClean="0"/>
              <a:t>for</a:t>
            </a:r>
            <a:r>
              <a:rPr lang="hu-HU" sz="2600" b="1" dirty="0" smtClean="0"/>
              <a:t> performance </a:t>
            </a:r>
            <a:r>
              <a:rPr lang="hu-HU" sz="2600" b="1" dirty="0" err="1" smtClean="0"/>
              <a:t>bias</a:t>
            </a:r>
            <a:endParaRPr lang="hu-HU" sz="2600" b="1" dirty="0"/>
          </a:p>
        </p:txBody>
      </p:sp>
      <p:sp>
        <p:nvSpPr>
          <p:cNvPr id="15" name="Tartalom helye 1"/>
          <p:cNvSpPr txBox="1">
            <a:spLocks/>
          </p:cNvSpPr>
          <p:nvPr/>
        </p:nvSpPr>
        <p:spPr>
          <a:xfrm>
            <a:off x="1306963" y="1764912"/>
            <a:ext cx="9702710" cy="4178688"/>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Let’s</a:t>
            </a:r>
            <a:r>
              <a:rPr lang="hu-HU" sz="2400" b="1" dirty="0" smtClean="0">
                <a:solidFill>
                  <a:schemeClr val="tx1"/>
                </a:solidFill>
              </a:rPr>
              <a:t> </a:t>
            </a:r>
            <a:r>
              <a:rPr lang="hu-HU" sz="2400" b="1" dirty="0" err="1" smtClean="0">
                <a:solidFill>
                  <a:schemeClr val="tx1"/>
                </a:solidFill>
              </a:rPr>
              <a:t>compare</a:t>
            </a:r>
            <a:r>
              <a:rPr lang="hu-HU" sz="2400" b="1" dirty="0" smtClean="0">
                <a:solidFill>
                  <a:schemeClr val="tx1"/>
                </a:solidFill>
              </a:rPr>
              <a:t> a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old </a:t>
            </a:r>
            <a:r>
              <a:rPr lang="hu-HU" sz="2400" b="1" dirty="0" err="1" smtClean="0">
                <a:solidFill>
                  <a:schemeClr val="tx1"/>
                </a:solidFill>
              </a:rPr>
              <a:t>one</a:t>
            </a:r>
            <a:r>
              <a:rPr lang="hu-HU" sz="2400" b="1" dirty="0" smtClean="0">
                <a:solidFill>
                  <a:schemeClr val="tx1"/>
                </a:solidFill>
              </a:rPr>
              <a:t>… </a:t>
            </a:r>
          </a:p>
          <a:p>
            <a:pPr marL="0" indent="0">
              <a:buNone/>
            </a:pPr>
            <a:endParaRPr lang="hu-HU" sz="2400" b="1" dirty="0">
              <a:solidFill>
                <a:schemeClr val="tx1"/>
              </a:solidFill>
            </a:endParaRPr>
          </a:p>
          <a:p>
            <a:pPr marL="0" indent="0">
              <a:buNone/>
            </a:pPr>
            <a:r>
              <a:rPr lang="hu-HU" sz="2400" b="1" dirty="0" smtClean="0">
                <a:solidFill>
                  <a:schemeClr val="tx1"/>
                </a:solidFill>
              </a:rPr>
              <a:t>Design: </a:t>
            </a:r>
            <a:r>
              <a:rPr lang="hu-HU" sz="2400" b="1" dirty="0" err="1" smtClean="0">
                <a:solidFill>
                  <a:schemeClr val="tx1"/>
                </a:solidFill>
              </a:rPr>
              <a:t>experimental</a:t>
            </a:r>
            <a:r>
              <a:rPr lang="hu-HU" sz="2400" b="1" dirty="0" smtClean="0">
                <a:solidFill>
                  <a:schemeClr val="tx1"/>
                </a:solidFill>
              </a:rPr>
              <a:t>, parallel (2 </a:t>
            </a:r>
            <a:r>
              <a:rPr lang="hu-HU" sz="2400" b="1" dirty="0" err="1" smtClean="0">
                <a:solidFill>
                  <a:schemeClr val="tx1"/>
                </a:solidFill>
              </a:rPr>
              <a:t>arms</a:t>
            </a:r>
            <a:r>
              <a:rPr lang="hu-HU" sz="2400" b="1" dirty="0" smtClean="0">
                <a:solidFill>
                  <a:schemeClr val="tx1"/>
                </a:solidFill>
              </a:rPr>
              <a:t>), </a:t>
            </a:r>
            <a:r>
              <a:rPr lang="hu-HU" sz="2400" b="1" dirty="0" err="1" smtClean="0">
                <a:solidFill>
                  <a:schemeClr val="tx1"/>
                </a:solidFill>
              </a:rPr>
              <a:t>randomized</a:t>
            </a:r>
            <a:r>
              <a:rPr lang="hu-HU" sz="2400" b="1" dirty="0" smtClean="0">
                <a:solidFill>
                  <a:schemeClr val="tx1"/>
                </a:solidFill>
              </a:rPr>
              <a:t>, </a:t>
            </a:r>
            <a:r>
              <a:rPr lang="hu-HU" sz="2400" b="1" dirty="0" err="1" smtClean="0">
                <a:solidFill>
                  <a:srgbClr val="FF0000"/>
                </a:solidFill>
              </a:rPr>
              <a:t>open-label</a:t>
            </a:r>
            <a:r>
              <a:rPr lang="hu-HU" sz="2400" b="1" dirty="0" smtClean="0">
                <a:solidFill>
                  <a:schemeClr val="tx1"/>
                </a:solidFill>
              </a:rPr>
              <a:t>.</a:t>
            </a:r>
            <a:endParaRPr lang="hu-HU" sz="2400" b="1" dirty="0">
              <a:solidFill>
                <a:schemeClr val="tx1"/>
              </a:solidFill>
            </a:endParaRPr>
          </a:p>
          <a:p>
            <a:pPr marL="0" indent="0">
              <a:buNone/>
            </a:pPr>
            <a:r>
              <a:rPr lang="hu-HU" sz="2400" b="1" dirty="0" smtClean="0">
                <a:solidFill>
                  <a:schemeClr val="tx1"/>
                </a:solidFill>
              </a:rPr>
              <a:t>The </a:t>
            </a:r>
            <a:r>
              <a:rPr lang="hu-HU" sz="2400" b="1" dirty="0" err="1" smtClean="0">
                <a:solidFill>
                  <a:srgbClr val="FF0000"/>
                </a:solidFill>
              </a:rPr>
              <a:t>new</a:t>
            </a:r>
            <a:r>
              <a:rPr lang="hu-HU" sz="2400" b="1" dirty="0" smtClean="0">
                <a:solidFill>
                  <a:srgbClr val="FF0000"/>
                </a:solidFill>
              </a:rPr>
              <a:t> </a:t>
            </a:r>
            <a:r>
              <a:rPr lang="hu-HU" sz="2400" b="1" dirty="0" err="1" smtClean="0">
                <a:solidFill>
                  <a:srgbClr val="FF0000"/>
                </a:solidFill>
              </a:rPr>
              <a:t>drug</a:t>
            </a:r>
            <a:r>
              <a:rPr lang="hu-HU" sz="2400" b="1" dirty="0" smtClean="0">
                <a:solidFill>
                  <a:srgbClr val="FF0000"/>
                </a:solidFill>
              </a:rPr>
              <a:t> </a:t>
            </a:r>
            <a:r>
              <a:rPr lang="hu-HU" sz="2400" b="1" dirty="0" err="1" smtClean="0">
                <a:solidFill>
                  <a:srgbClr val="FF0000"/>
                </a:solidFill>
              </a:rPr>
              <a:t>reduces</a:t>
            </a:r>
            <a:r>
              <a:rPr lang="hu-HU" sz="2400" b="1" dirty="0" smtClean="0">
                <a:solidFill>
                  <a:srgbClr val="FF0000"/>
                </a:solidFill>
              </a:rPr>
              <a:t> </a:t>
            </a:r>
            <a:r>
              <a:rPr lang="hu-HU" sz="2400" b="1" dirty="0" err="1" smtClean="0">
                <a:solidFill>
                  <a:srgbClr val="FF0000"/>
                </a:solidFill>
              </a:rPr>
              <a:t>thrombosis</a:t>
            </a:r>
            <a:r>
              <a:rPr lang="hu-HU" sz="2400" b="1" dirty="0" smtClean="0">
                <a:solidFill>
                  <a:srgbClr val="FF0000"/>
                </a:solidFill>
              </a:rPr>
              <a:t> </a:t>
            </a:r>
            <a:r>
              <a:rPr lang="hu-HU" sz="2400" b="1" dirty="0" err="1" smtClean="0">
                <a:solidFill>
                  <a:srgbClr val="FF0000"/>
                </a:solidFill>
              </a:rPr>
              <a:t>rate</a:t>
            </a:r>
            <a:r>
              <a:rPr lang="hu-HU" sz="2400" b="1" dirty="0" smtClean="0">
                <a:solidFill>
                  <a:srgbClr val="FF0000"/>
                </a:solidFill>
              </a:rPr>
              <a:t> </a:t>
            </a:r>
            <a:r>
              <a:rPr lang="hu-HU" sz="2400" b="1" dirty="0" err="1" smtClean="0">
                <a:solidFill>
                  <a:srgbClr val="FF0000"/>
                </a:solidFill>
              </a:rPr>
              <a:t>by</a:t>
            </a:r>
            <a:r>
              <a:rPr lang="hu-HU" sz="2400" b="1" dirty="0" smtClean="0">
                <a:solidFill>
                  <a:srgbClr val="FF0000"/>
                </a:solidFill>
              </a:rPr>
              <a:t> 20</a:t>
            </a:r>
            <a:r>
              <a:rPr lang="hu-HU" sz="2400" b="1" dirty="0">
                <a:solidFill>
                  <a:srgbClr val="FF0000"/>
                </a:solidFill>
              </a:rPr>
              <a:t>% </a:t>
            </a:r>
            <a:r>
              <a:rPr lang="hu-HU" sz="2400" b="1" dirty="0">
                <a:solidFill>
                  <a:schemeClr val="tx1"/>
                </a:solidFill>
              </a:rPr>
              <a:t>(95% CI: 15-25</a:t>
            </a:r>
            <a:r>
              <a:rPr lang="hu-HU" sz="2400" b="1" dirty="0" smtClean="0">
                <a:solidFill>
                  <a:schemeClr val="tx1"/>
                </a:solidFill>
              </a:rPr>
              <a:t>%).</a:t>
            </a:r>
          </a:p>
          <a:p>
            <a:pPr marL="0" indent="0">
              <a:buNone/>
            </a:pPr>
            <a:endParaRPr lang="hu-HU" sz="2400" b="1" dirty="0">
              <a:solidFill>
                <a:schemeClr val="tx1"/>
              </a:solidFill>
            </a:endParaRPr>
          </a:p>
          <a:p>
            <a:pPr marL="0" indent="0">
              <a:buNone/>
            </a:pPr>
            <a:r>
              <a:rPr lang="hu-HU" sz="2400" b="1" dirty="0" err="1" smtClean="0">
                <a:solidFill>
                  <a:schemeClr val="tx1"/>
                </a:solidFill>
              </a:rPr>
              <a:t>But</a:t>
            </a:r>
            <a:r>
              <a:rPr lang="hu-HU" sz="2400" b="1" dirty="0">
                <a:solidFill>
                  <a:schemeClr val="tx1"/>
                </a:solidFill>
              </a:rPr>
              <a:t> </a:t>
            </a:r>
            <a:r>
              <a:rPr lang="hu-HU" sz="2400" b="1" dirty="0" err="1" smtClean="0">
                <a:solidFill>
                  <a:schemeClr val="tx1"/>
                </a:solidFill>
              </a:rPr>
              <a:t>doctors</a:t>
            </a:r>
            <a:r>
              <a:rPr lang="hu-HU" sz="2400" b="1" dirty="0" smtClean="0">
                <a:solidFill>
                  <a:schemeClr val="tx1"/>
                </a:solidFill>
              </a:rPr>
              <a:t> </a:t>
            </a:r>
            <a:r>
              <a:rPr lang="hu-HU" sz="2400" b="1" dirty="0" err="1" smtClean="0">
                <a:solidFill>
                  <a:schemeClr val="tx1"/>
                </a:solidFill>
              </a:rPr>
              <a:t>do</a:t>
            </a:r>
            <a:r>
              <a:rPr lang="hu-HU" sz="2400" b="1" dirty="0" smtClean="0">
                <a:solidFill>
                  <a:schemeClr val="tx1"/>
                </a:solidFill>
              </a:rPr>
              <a:t> </a:t>
            </a:r>
            <a:r>
              <a:rPr lang="hu-HU" sz="2400" b="1" dirty="0" err="1" smtClean="0">
                <a:solidFill>
                  <a:schemeClr val="tx1"/>
                </a:solidFill>
              </a:rPr>
              <a:t>not</a:t>
            </a:r>
            <a:r>
              <a:rPr lang="hu-HU" sz="2400" b="1" dirty="0" smtClean="0">
                <a:solidFill>
                  <a:schemeClr val="tx1"/>
                </a:solidFill>
              </a:rPr>
              <a:t> </a:t>
            </a:r>
            <a:r>
              <a:rPr lang="hu-HU" sz="2400" b="1" dirty="0" err="1" smtClean="0">
                <a:solidFill>
                  <a:schemeClr val="tx1"/>
                </a:solidFill>
              </a:rPr>
              <a:t>trust</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a:t>
            </a:r>
          </a:p>
          <a:p>
            <a:pPr marL="0" indent="0">
              <a:buNone/>
            </a:pPr>
            <a:r>
              <a:rPr lang="hu-HU" sz="2400" b="1" dirty="0" smtClean="0">
                <a:solidFill>
                  <a:srgbClr val="FF0000"/>
                </a:solidFill>
              </a:rPr>
              <a:t>20% </a:t>
            </a:r>
            <a:r>
              <a:rPr lang="hu-HU" sz="2400" b="1" dirty="0" smtClean="0">
                <a:solidFill>
                  <a:schemeClr val="tx1"/>
                </a:solidFill>
              </a:rPr>
              <a:t>of </a:t>
            </a:r>
            <a:r>
              <a:rPr lang="hu-HU" sz="2400" b="1" dirty="0" err="1" smtClean="0">
                <a:solidFill>
                  <a:schemeClr val="tx1"/>
                </a:solidFill>
              </a:rPr>
              <a:t>patient</a:t>
            </a:r>
            <a:r>
              <a:rPr lang="hu-HU" sz="2400" b="1" dirty="0" smtClean="0">
                <a:solidFill>
                  <a:schemeClr val="tx1"/>
                </a:solidFill>
              </a:rPr>
              <a:t> (old </a:t>
            </a:r>
            <a:r>
              <a:rPr lang="hu-HU" sz="2400" b="1" dirty="0" err="1" smtClean="0">
                <a:solidFill>
                  <a:schemeClr val="tx1"/>
                </a:solidFill>
              </a:rPr>
              <a:t>drug</a:t>
            </a:r>
            <a:r>
              <a:rPr lang="hu-HU" sz="2400" b="1" dirty="0" smtClean="0">
                <a:solidFill>
                  <a:schemeClr val="tx1"/>
                </a:solidFill>
              </a:rPr>
              <a:t>) and </a:t>
            </a:r>
            <a:r>
              <a:rPr lang="hu-HU" sz="2400" b="1" dirty="0" smtClean="0">
                <a:solidFill>
                  <a:srgbClr val="FF0000"/>
                </a:solidFill>
              </a:rPr>
              <a:t>85% </a:t>
            </a:r>
            <a:r>
              <a:rPr lang="hu-HU" sz="2400" b="1" dirty="0" smtClean="0">
                <a:solidFill>
                  <a:schemeClr val="tx1"/>
                </a:solidFill>
              </a:rPr>
              <a:t>of </a:t>
            </a:r>
            <a:r>
              <a:rPr lang="hu-HU" sz="2400" b="1" dirty="0" err="1" smtClean="0">
                <a:solidFill>
                  <a:schemeClr val="tx1"/>
                </a:solidFill>
              </a:rPr>
              <a:t>patients</a:t>
            </a:r>
            <a:r>
              <a:rPr lang="hu-HU" sz="2400" b="1" dirty="0" smtClean="0">
                <a:solidFill>
                  <a:schemeClr val="tx1"/>
                </a:solidFill>
              </a:rPr>
              <a:t>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were</a:t>
            </a:r>
            <a:r>
              <a:rPr lang="hu-HU" sz="2400" b="1" dirty="0" smtClean="0">
                <a:solidFill>
                  <a:schemeClr val="tx1"/>
                </a:solidFill>
              </a:rPr>
              <a:t> </a:t>
            </a:r>
            <a:r>
              <a:rPr lang="hu-HU" sz="2400" b="1" dirty="0" err="1" smtClean="0">
                <a:solidFill>
                  <a:schemeClr val="tx1"/>
                </a:solidFill>
              </a:rPr>
              <a:t>prescribed</a:t>
            </a:r>
            <a:r>
              <a:rPr lang="hu-HU" sz="2400" b="1" dirty="0" smtClean="0">
                <a:solidFill>
                  <a:schemeClr val="tx1"/>
                </a:solidFill>
              </a:rPr>
              <a:t> </a:t>
            </a:r>
            <a:r>
              <a:rPr lang="hu-HU" sz="2400" b="1" dirty="0" err="1" smtClean="0">
                <a:solidFill>
                  <a:schemeClr val="tx1"/>
                </a:solidFill>
              </a:rPr>
              <a:t>additional</a:t>
            </a:r>
            <a:r>
              <a:rPr lang="hu-HU" sz="2400" b="1" dirty="0" smtClean="0">
                <a:solidFill>
                  <a:schemeClr val="tx1"/>
                </a:solidFill>
              </a:rPr>
              <a:t> leg </a:t>
            </a:r>
            <a:r>
              <a:rPr lang="hu-HU" sz="2400" b="1" dirty="0" err="1" smtClean="0">
                <a:solidFill>
                  <a:schemeClr val="tx1"/>
                </a:solidFill>
              </a:rPr>
              <a:t>ultasound</a:t>
            </a:r>
            <a:r>
              <a:rPr lang="hu-HU" sz="2400" b="1" dirty="0" smtClean="0">
                <a:solidFill>
                  <a:schemeClr val="tx1"/>
                </a:solidFill>
              </a:rPr>
              <a:t> </a:t>
            </a:r>
            <a:r>
              <a:rPr lang="hu-HU" sz="2400" b="1" dirty="0" err="1" smtClean="0">
                <a:solidFill>
                  <a:schemeClr val="tx1"/>
                </a:solidFill>
              </a:rPr>
              <a:t>exa</a:t>
            </a:r>
            <a:endParaRPr lang="hu-HU" sz="2400" b="1" dirty="0" smtClean="0">
              <a:solidFill>
                <a:schemeClr val="tx1"/>
              </a:solidFill>
            </a:endParaRPr>
          </a:p>
        </p:txBody>
      </p:sp>
      <p:sp>
        <p:nvSpPr>
          <p:cNvPr id="5" name="Szövegdoboz 4"/>
          <p:cNvSpPr txBox="1"/>
          <p:nvPr/>
        </p:nvSpPr>
        <p:spPr>
          <a:xfrm>
            <a:off x="4135684" y="5307136"/>
            <a:ext cx="7343347" cy="1077218"/>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3200" dirty="0" smtClean="0">
                <a:solidFill>
                  <a:prstClr val="white"/>
                </a:solidFill>
              </a:rPr>
              <a:t>An </a:t>
            </a:r>
            <a:r>
              <a:rPr lang="hu-HU" sz="3200" dirty="0" err="1" smtClean="0">
                <a:solidFill>
                  <a:prstClr val="white"/>
                </a:solidFill>
              </a:rPr>
              <a:t>ancillary</a:t>
            </a:r>
            <a:r>
              <a:rPr lang="hu-HU" sz="3200" dirty="0" smtClean="0">
                <a:solidFill>
                  <a:prstClr val="white"/>
                </a:solidFill>
              </a:rPr>
              <a:t> </a:t>
            </a:r>
            <a:r>
              <a:rPr lang="hu-HU" sz="3200" dirty="0" err="1" smtClean="0">
                <a:solidFill>
                  <a:prstClr val="white"/>
                </a:solidFill>
              </a:rPr>
              <a:t>exposure</a:t>
            </a:r>
            <a:r>
              <a:rPr lang="hu-HU" sz="3200" dirty="0" smtClean="0">
                <a:solidFill>
                  <a:prstClr val="white"/>
                </a:solidFill>
              </a:rPr>
              <a:t> </a:t>
            </a:r>
            <a:r>
              <a:rPr lang="hu-HU" sz="3200" dirty="0" err="1" smtClean="0">
                <a:solidFill>
                  <a:prstClr val="white"/>
                </a:solidFill>
              </a:rPr>
              <a:t>distrubuting</a:t>
            </a:r>
            <a:r>
              <a:rPr lang="hu-HU" sz="3200" dirty="0" smtClean="0">
                <a:solidFill>
                  <a:prstClr val="white"/>
                </a:solidFill>
              </a:rPr>
              <a:t> </a:t>
            </a:r>
            <a:r>
              <a:rPr lang="hu-HU" sz="3200" dirty="0" err="1" smtClean="0">
                <a:solidFill>
                  <a:prstClr val="white"/>
                </a:solidFill>
              </a:rPr>
              <a:t>unequally</a:t>
            </a:r>
            <a:r>
              <a:rPr lang="hu-HU" sz="3200" dirty="0" smtClean="0">
                <a:solidFill>
                  <a:prstClr val="white"/>
                </a:solidFill>
              </a:rPr>
              <a:t> </a:t>
            </a:r>
            <a:r>
              <a:rPr lang="hu-HU" sz="3200" dirty="0" err="1" smtClean="0">
                <a:solidFill>
                  <a:prstClr val="white"/>
                </a:solidFill>
              </a:rPr>
              <a:t>between</a:t>
            </a:r>
            <a:r>
              <a:rPr lang="hu-HU" sz="3200" dirty="0" smtClean="0">
                <a:solidFill>
                  <a:prstClr val="white"/>
                </a:solidFill>
              </a:rPr>
              <a:t> </a:t>
            </a:r>
            <a:r>
              <a:rPr lang="hu-HU" sz="3200" dirty="0" err="1" smtClean="0">
                <a:solidFill>
                  <a:prstClr val="white"/>
                </a:solidFill>
              </a:rPr>
              <a:t>groups</a:t>
            </a:r>
            <a:endParaRPr lang="hu-HU" sz="3200" dirty="0">
              <a:solidFill>
                <a:prstClr val="white"/>
              </a:solidFill>
            </a:endParaRPr>
          </a:p>
        </p:txBody>
      </p:sp>
    </p:spTree>
    <p:extLst>
      <p:ext uri="{BB962C8B-B14F-4D97-AF65-F5344CB8AC3E}">
        <p14:creationId xmlns:p14="http://schemas.microsoft.com/office/powerpoint/2010/main" val="33588816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189703" y="2335918"/>
            <a:ext cx="8426246" cy="790437"/>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a:solidFill>
                  <a:schemeClr val="tx1"/>
                </a:solidFill>
              </a:rPr>
              <a:t>differences</a:t>
            </a:r>
            <a:r>
              <a:rPr lang="hu-HU" sz="2400" b="1" dirty="0">
                <a:solidFill>
                  <a:schemeClr val="tx1"/>
                </a:solidFill>
              </a:rPr>
              <a:t> </a:t>
            </a:r>
            <a:r>
              <a:rPr lang="hu-HU" sz="2400" b="1" dirty="0" err="1">
                <a:solidFill>
                  <a:schemeClr val="tx1"/>
                </a:solidFill>
              </a:rPr>
              <a:t>in</a:t>
            </a:r>
            <a:r>
              <a:rPr lang="hu-HU" sz="2400" b="1" dirty="0">
                <a:solidFill>
                  <a:schemeClr val="tx1"/>
                </a:solidFill>
              </a:rPr>
              <a:t> </a:t>
            </a:r>
            <a:r>
              <a:rPr lang="hu-HU" sz="2400" b="1" dirty="0" err="1">
                <a:solidFill>
                  <a:schemeClr val="tx1"/>
                </a:solidFill>
              </a:rPr>
              <a:t>care</a:t>
            </a:r>
            <a:r>
              <a:rPr lang="hu-HU" sz="2400" b="1" dirty="0">
                <a:solidFill>
                  <a:schemeClr val="tx1"/>
                </a:solidFill>
              </a:rPr>
              <a:t> </a:t>
            </a:r>
            <a:r>
              <a:rPr lang="hu-HU" sz="2400" b="1" dirty="0" err="1">
                <a:solidFill>
                  <a:schemeClr val="tx1"/>
                </a:solidFill>
              </a:rPr>
              <a:t>or</a:t>
            </a:r>
            <a:r>
              <a:rPr lang="hu-HU" sz="2400" b="1" dirty="0">
                <a:solidFill>
                  <a:schemeClr val="tx1"/>
                </a:solidFill>
              </a:rPr>
              <a:t> </a:t>
            </a:r>
            <a:r>
              <a:rPr lang="hu-HU" sz="2400" b="1" dirty="0" err="1">
                <a:solidFill>
                  <a:schemeClr val="tx1"/>
                </a:solidFill>
              </a:rPr>
              <a:t>exposure</a:t>
            </a:r>
            <a:r>
              <a:rPr lang="hu-HU" sz="2400" b="1" dirty="0">
                <a:solidFill>
                  <a:schemeClr val="tx1"/>
                </a:solidFill>
              </a:rPr>
              <a:t> </a:t>
            </a:r>
            <a:r>
              <a:rPr lang="hu-HU" sz="2400" b="1" dirty="0" err="1">
                <a:solidFill>
                  <a:schemeClr val="tx1"/>
                </a:solidFill>
              </a:rPr>
              <a:t>to</a:t>
            </a:r>
            <a:r>
              <a:rPr lang="hu-HU" sz="2400" b="1" dirty="0">
                <a:solidFill>
                  <a:schemeClr val="tx1"/>
                </a:solidFill>
              </a:rPr>
              <a:t> </a:t>
            </a:r>
            <a:r>
              <a:rPr lang="hu-HU" sz="2400" b="1" dirty="0" err="1">
                <a:solidFill>
                  <a:schemeClr val="tx1"/>
                </a:solidFill>
              </a:rPr>
              <a:t>factors</a:t>
            </a:r>
            <a:r>
              <a:rPr lang="hu-HU" sz="2400" b="1" dirty="0">
                <a:solidFill>
                  <a:schemeClr val="tx1"/>
                </a:solidFill>
              </a:rPr>
              <a:t> (</a:t>
            </a:r>
            <a:r>
              <a:rPr lang="hu-HU" sz="2400" b="1" dirty="0" err="1">
                <a:solidFill>
                  <a:schemeClr val="tx1"/>
                </a:solidFill>
              </a:rPr>
              <a:t>other</a:t>
            </a:r>
            <a:r>
              <a:rPr lang="hu-HU" sz="2400" b="1" dirty="0">
                <a:solidFill>
                  <a:schemeClr val="tx1"/>
                </a:solidFill>
              </a:rPr>
              <a:t> </a:t>
            </a:r>
            <a:r>
              <a:rPr lang="hu-HU" sz="2400" b="1" dirty="0" err="1">
                <a:solidFill>
                  <a:schemeClr val="tx1"/>
                </a:solidFill>
              </a:rPr>
              <a:t>than</a:t>
            </a:r>
            <a:r>
              <a:rPr lang="hu-HU" sz="2400" b="1" dirty="0">
                <a:solidFill>
                  <a:schemeClr val="tx1"/>
                </a:solidFill>
              </a:rPr>
              <a:t> </a:t>
            </a:r>
            <a:r>
              <a:rPr lang="hu-HU" sz="2400" b="1" dirty="0" err="1">
                <a:solidFill>
                  <a:schemeClr val="tx1"/>
                </a:solidFill>
              </a:rPr>
              <a:t>the</a:t>
            </a:r>
            <a:r>
              <a:rPr lang="hu-HU" sz="2400" b="1" dirty="0">
                <a:solidFill>
                  <a:schemeClr val="tx1"/>
                </a:solidFill>
              </a:rPr>
              <a:t> </a:t>
            </a:r>
            <a:r>
              <a:rPr lang="hu-HU" sz="2400" b="1" dirty="0" err="1">
                <a:solidFill>
                  <a:schemeClr val="tx1"/>
                </a:solidFill>
              </a:rPr>
              <a:t>intervention</a:t>
            </a:r>
            <a:r>
              <a:rPr lang="hu-HU" sz="2400" b="1" dirty="0">
                <a:solidFill>
                  <a:schemeClr val="tx1"/>
                </a:solidFill>
              </a:rPr>
              <a:t>) </a:t>
            </a:r>
            <a:r>
              <a:rPr lang="hu-HU" sz="2400" b="1" dirty="0" err="1">
                <a:solidFill>
                  <a:schemeClr val="tx1"/>
                </a:solidFill>
              </a:rPr>
              <a:t>between</a:t>
            </a:r>
            <a:r>
              <a:rPr lang="hu-HU" sz="2400" b="1" dirty="0">
                <a:solidFill>
                  <a:schemeClr val="tx1"/>
                </a:solidFill>
              </a:rPr>
              <a:t> </a:t>
            </a:r>
            <a:r>
              <a:rPr lang="hu-HU" sz="2400" b="1" dirty="0" err="1" smtClean="0">
                <a:solidFill>
                  <a:schemeClr val="tx1"/>
                </a:solidFill>
              </a:rPr>
              <a:t>groups</a:t>
            </a:r>
            <a:endParaRPr lang="hu-HU" sz="2400" b="1" dirty="0">
              <a:solidFill>
                <a:schemeClr val="tx1"/>
              </a:solidFill>
            </a:endParaRPr>
          </a:p>
        </p:txBody>
      </p:sp>
      <p:sp>
        <p:nvSpPr>
          <p:cNvPr id="9" name="Szövegdoboz 8"/>
          <p:cNvSpPr txBox="1"/>
          <p:nvPr/>
        </p:nvSpPr>
        <p:spPr>
          <a:xfrm>
            <a:off x="1189703" y="1594207"/>
            <a:ext cx="2768707"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smtClean="0">
                <a:solidFill>
                  <a:schemeClr val="bg1"/>
                </a:solidFill>
              </a:rPr>
              <a:t>Performance </a:t>
            </a:r>
            <a:r>
              <a:rPr lang="hu-HU" sz="2400" b="1" dirty="0" err="1" smtClean="0">
                <a:solidFill>
                  <a:schemeClr val="bg1"/>
                </a:solidFill>
              </a:rPr>
              <a:t>bias</a:t>
            </a:r>
            <a:endParaRPr lang="en-GB" sz="2400" b="1" dirty="0">
              <a:solidFill>
                <a:schemeClr val="bg1"/>
              </a:solidFill>
            </a:endParaRPr>
          </a:p>
        </p:txBody>
      </p:sp>
      <p:sp>
        <p:nvSpPr>
          <p:cNvPr id="10" name="Alcím 3"/>
          <p:cNvSpPr txBox="1">
            <a:spLocks/>
          </p:cNvSpPr>
          <p:nvPr/>
        </p:nvSpPr>
        <p:spPr>
          <a:xfrm>
            <a:off x="1091381" y="3860697"/>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prevent</a:t>
            </a:r>
            <a:r>
              <a:rPr lang="hu-HU" sz="2400" b="1" dirty="0" smtClean="0"/>
              <a:t> </a:t>
            </a:r>
            <a:r>
              <a:rPr lang="hu-HU" sz="2400" b="1" dirty="0" err="1" smtClean="0"/>
              <a:t>it</a:t>
            </a:r>
            <a:r>
              <a:rPr lang="hu-HU" sz="2400" b="1" dirty="0" smtClean="0"/>
              <a:t> </a:t>
            </a:r>
            <a:r>
              <a:rPr lang="hu-HU" sz="2400" b="1" dirty="0" err="1" smtClean="0"/>
              <a:t>from</a:t>
            </a:r>
            <a:r>
              <a:rPr lang="hu-HU" sz="2400" b="1" dirty="0" smtClean="0"/>
              <a:t> </a:t>
            </a:r>
            <a:r>
              <a:rPr lang="hu-HU" sz="2400" b="1" dirty="0" err="1" smtClean="0"/>
              <a:t>occurring</a:t>
            </a:r>
            <a:r>
              <a:rPr lang="hu-HU" sz="2400" b="1" dirty="0" smtClean="0"/>
              <a:t>?</a:t>
            </a:r>
            <a:endParaRPr lang="hu-HU" sz="2400" b="1" dirty="0"/>
          </a:p>
        </p:txBody>
      </p:sp>
      <p:sp>
        <p:nvSpPr>
          <p:cNvPr id="11" name="Szövegdoboz 10"/>
          <p:cNvSpPr txBox="1"/>
          <p:nvPr/>
        </p:nvSpPr>
        <p:spPr>
          <a:xfrm>
            <a:off x="1189703" y="4293610"/>
            <a:ext cx="1412567" cy="461665"/>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Blinding</a:t>
            </a:r>
            <a:endParaRPr lang="en-GB" sz="2400" b="1" dirty="0">
              <a:solidFill>
                <a:schemeClr val="bg1"/>
              </a:solidFill>
            </a:endParaRPr>
          </a:p>
        </p:txBody>
      </p:sp>
      <p:sp>
        <p:nvSpPr>
          <p:cNvPr id="15"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pic>
        <p:nvPicPr>
          <p:cNvPr id="3074" name="Picture 2" descr="KÃ©ptalÃ¡lat a kÃ¶vetkezÅre: âperformance bias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529" y="3568465"/>
            <a:ext cx="3407781" cy="237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771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3" y="515443"/>
            <a:ext cx="6668231" cy="378235"/>
          </a:xfrm>
        </p:spPr>
        <p:txBody>
          <a:bodyPr/>
          <a:lstStyle/>
          <a:p>
            <a:r>
              <a:rPr lang="hu-HU" sz="2600" b="1" dirty="0" err="1" smtClean="0"/>
              <a:t>Examples</a:t>
            </a:r>
            <a:r>
              <a:rPr lang="hu-HU" sz="2600" b="1" dirty="0" smtClean="0"/>
              <a:t> </a:t>
            </a:r>
            <a:r>
              <a:rPr lang="hu-HU" sz="2600" b="1" dirty="0" err="1" smtClean="0"/>
              <a:t>for</a:t>
            </a:r>
            <a:r>
              <a:rPr lang="hu-HU" sz="2600" b="1" dirty="0" smtClean="0"/>
              <a:t> </a:t>
            </a:r>
            <a:r>
              <a:rPr lang="hu-HU" sz="2600" b="1" dirty="0" err="1" smtClean="0"/>
              <a:t>detection</a:t>
            </a:r>
            <a:r>
              <a:rPr lang="hu-HU" sz="2600" b="1" dirty="0" smtClean="0"/>
              <a:t> </a:t>
            </a:r>
            <a:r>
              <a:rPr lang="hu-HU" sz="2600" b="1" dirty="0" err="1" smtClean="0"/>
              <a:t>bias</a:t>
            </a:r>
            <a:endParaRPr lang="hu-HU" sz="2600" b="1" dirty="0"/>
          </a:p>
        </p:txBody>
      </p:sp>
      <p:sp>
        <p:nvSpPr>
          <p:cNvPr id="15" name="Tartalom helye 1"/>
          <p:cNvSpPr txBox="1">
            <a:spLocks/>
          </p:cNvSpPr>
          <p:nvPr/>
        </p:nvSpPr>
        <p:spPr>
          <a:xfrm>
            <a:off x="1306963" y="1764912"/>
            <a:ext cx="9702710" cy="4178688"/>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Let’s</a:t>
            </a:r>
            <a:r>
              <a:rPr lang="hu-HU" sz="2400" b="1" dirty="0" smtClean="0">
                <a:solidFill>
                  <a:schemeClr val="tx1"/>
                </a:solidFill>
              </a:rPr>
              <a:t> </a:t>
            </a:r>
            <a:r>
              <a:rPr lang="hu-HU" sz="2400" b="1" dirty="0" err="1" smtClean="0">
                <a:solidFill>
                  <a:schemeClr val="tx1"/>
                </a:solidFill>
              </a:rPr>
              <a:t>compare</a:t>
            </a:r>
            <a:r>
              <a:rPr lang="hu-HU" sz="2400" b="1" dirty="0" smtClean="0">
                <a:solidFill>
                  <a:schemeClr val="tx1"/>
                </a:solidFill>
              </a:rPr>
              <a:t> a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old </a:t>
            </a:r>
            <a:r>
              <a:rPr lang="hu-HU" sz="2400" b="1" dirty="0" err="1" smtClean="0">
                <a:solidFill>
                  <a:schemeClr val="tx1"/>
                </a:solidFill>
              </a:rPr>
              <a:t>one</a:t>
            </a:r>
            <a:r>
              <a:rPr lang="hu-HU" sz="2400" b="1" dirty="0" smtClean="0">
                <a:solidFill>
                  <a:schemeClr val="tx1"/>
                </a:solidFill>
              </a:rPr>
              <a:t>… </a:t>
            </a:r>
          </a:p>
          <a:p>
            <a:pPr marL="0" indent="0">
              <a:buNone/>
            </a:pPr>
            <a:endParaRPr lang="hu-HU" sz="2400" b="1" dirty="0">
              <a:solidFill>
                <a:schemeClr val="tx1"/>
              </a:solidFill>
            </a:endParaRPr>
          </a:p>
          <a:p>
            <a:pPr marL="0" indent="0">
              <a:buNone/>
            </a:pPr>
            <a:r>
              <a:rPr lang="hu-HU" sz="2400" b="1" dirty="0" smtClean="0">
                <a:solidFill>
                  <a:schemeClr val="tx1"/>
                </a:solidFill>
              </a:rPr>
              <a:t>Design: </a:t>
            </a:r>
            <a:r>
              <a:rPr lang="hu-HU" sz="2400" b="1" dirty="0" err="1" smtClean="0">
                <a:solidFill>
                  <a:schemeClr val="tx1"/>
                </a:solidFill>
              </a:rPr>
              <a:t>experimental</a:t>
            </a:r>
            <a:r>
              <a:rPr lang="hu-HU" sz="2400" b="1" dirty="0" smtClean="0">
                <a:solidFill>
                  <a:schemeClr val="tx1"/>
                </a:solidFill>
              </a:rPr>
              <a:t>, parallel (2 </a:t>
            </a:r>
            <a:r>
              <a:rPr lang="hu-HU" sz="2400" b="1" dirty="0" err="1" smtClean="0">
                <a:solidFill>
                  <a:schemeClr val="tx1"/>
                </a:solidFill>
              </a:rPr>
              <a:t>arms</a:t>
            </a:r>
            <a:r>
              <a:rPr lang="hu-HU" sz="2400" b="1" dirty="0" smtClean="0">
                <a:solidFill>
                  <a:schemeClr val="tx1"/>
                </a:solidFill>
              </a:rPr>
              <a:t>), </a:t>
            </a:r>
            <a:r>
              <a:rPr lang="hu-HU" sz="2400" b="1" dirty="0" err="1" smtClean="0">
                <a:solidFill>
                  <a:schemeClr val="tx1"/>
                </a:solidFill>
              </a:rPr>
              <a:t>randomized</a:t>
            </a:r>
            <a:r>
              <a:rPr lang="hu-HU" sz="2400" b="1" dirty="0" smtClean="0">
                <a:solidFill>
                  <a:schemeClr val="tx1"/>
                </a:solidFill>
              </a:rPr>
              <a:t>, </a:t>
            </a:r>
            <a:r>
              <a:rPr lang="hu-HU" sz="2400" b="1" dirty="0" err="1" smtClean="0">
                <a:solidFill>
                  <a:srgbClr val="FF0000"/>
                </a:solidFill>
              </a:rPr>
              <a:t>open-label</a:t>
            </a:r>
            <a:r>
              <a:rPr lang="hu-HU" sz="2400" b="1" dirty="0" smtClean="0">
                <a:solidFill>
                  <a:schemeClr val="tx1"/>
                </a:solidFill>
              </a:rPr>
              <a:t>.</a:t>
            </a:r>
            <a:endParaRPr lang="hu-HU" sz="2400" b="1" dirty="0">
              <a:solidFill>
                <a:schemeClr val="tx1"/>
              </a:solidFill>
            </a:endParaRPr>
          </a:p>
          <a:p>
            <a:pPr marL="0" indent="0">
              <a:buNone/>
            </a:pPr>
            <a:r>
              <a:rPr lang="hu-HU" sz="2400" b="1" dirty="0" smtClean="0">
                <a:solidFill>
                  <a:schemeClr val="tx1"/>
                </a:solidFill>
              </a:rPr>
              <a:t>The </a:t>
            </a:r>
            <a:r>
              <a:rPr lang="hu-HU" sz="2400" b="1" dirty="0" err="1" smtClean="0">
                <a:solidFill>
                  <a:srgbClr val="FF0000"/>
                </a:solidFill>
              </a:rPr>
              <a:t>new</a:t>
            </a:r>
            <a:r>
              <a:rPr lang="hu-HU" sz="2400" b="1" dirty="0" smtClean="0">
                <a:solidFill>
                  <a:srgbClr val="FF0000"/>
                </a:solidFill>
              </a:rPr>
              <a:t> </a:t>
            </a:r>
            <a:r>
              <a:rPr lang="hu-HU" sz="2400" b="1" dirty="0" err="1" smtClean="0">
                <a:solidFill>
                  <a:srgbClr val="FF0000"/>
                </a:solidFill>
              </a:rPr>
              <a:t>drug</a:t>
            </a:r>
            <a:r>
              <a:rPr lang="hu-HU" sz="2400" b="1" dirty="0" smtClean="0">
                <a:solidFill>
                  <a:srgbClr val="FF0000"/>
                </a:solidFill>
              </a:rPr>
              <a:t> </a:t>
            </a:r>
            <a:r>
              <a:rPr lang="hu-HU" sz="2400" b="1" dirty="0" err="1" smtClean="0">
                <a:solidFill>
                  <a:srgbClr val="FF0000"/>
                </a:solidFill>
              </a:rPr>
              <a:t>reduces</a:t>
            </a:r>
            <a:r>
              <a:rPr lang="hu-HU" sz="2400" b="1" dirty="0" smtClean="0">
                <a:solidFill>
                  <a:srgbClr val="FF0000"/>
                </a:solidFill>
              </a:rPr>
              <a:t> </a:t>
            </a:r>
            <a:r>
              <a:rPr lang="hu-HU" sz="2400" b="1" dirty="0" err="1" smtClean="0">
                <a:solidFill>
                  <a:srgbClr val="FF0000"/>
                </a:solidFill>
              </a:rPr>
              <a:t>pneumonia</a:t>
            </a:r>
            <a:r>
              <a:rPr lang="hu-HU" sz="2400" b="1" dirty="0" smtClean="0">
                <a:solidFill>
                  <a:srgbClr val="FF0000"/>
                </a:solidFill>
              </a:rPr>
              <a:t> </a:t>
            </a:r>
            <a:r>
              <a:rPr lang="hu-HU" sz="2400" b="1" dirty="0" err="1" smtClean="0">
                <a:solidFill>
                  <a:srgbClr val="FF0000"/>
                </a:solidFill>
              </a:rPr>
              <a:t>rate</a:t>
            </a:r>
            <a:r>
              <a:rPr lang="hu-HU" sz="2400" b="1" dirty="0" smtClean="0">
                <a:solidFill>
                  <a:srgbClr val="FF0000"/>
                </a:solidFill>
              </a:rPr>
              <a:t> </a:t>
            </a:r>
            <a:r>
              <a:rPr lang="hu-HU" sz="2400" b="1" dirty="0" err="1" smtClean="0">
                <a:solidFill>
                  <a:srgbClr val="FF0000"/>
                </a:solidFill>
              </a:rPr>
              <a:t>by</a:t>
            </a:r>
            <a:r>
              <a:rPr lang="hu-HU" sz="2400" b="1" dirty="0" smtClean="0">
                <a:solidFill>
                  <a:srgbClr val="FF0000"/>
                </a:solidFill>
              </a:rPr>
              <a:t> 20</a:t>
            </a:r>
            <a:r>
              <a:rPr lang="hu-HU" sz="2400" b="1" dirty="0">
                <a:solidFill>
                  <a:srgbClr val="FF0000"/>
                </a:solidFill>
              </a:rPr>
              <a:t>% </a:t>
            </a:r>
            <a:r>
              <a:rPr lang="hu-HU" sz="2400" b="1" dirty="0">
                <a:solidFill>
                  <a:schemeClr val="tx1"/>
                </a:solidFill>
              </a:rPr>
              <a:t>(95% CI: 15-25</a:t>
            </a:r>
            <a:r>
              <a:rPr lang="hu-HU" sz="2400" b="1" dirty="0" smtClean="0">
                <a:solidFill>
                  <a:schemeClr val="tx1"/>
                </a:solidFill>
              </a:rPr>
              <a:t>%).</a:t>
            </a:r>
          </a:p>
          <a:p>
            <a:pPr marL="0" indent="0">
              <a:buNone/>
            </a:pPr>
            <a:endParaRPr lang="hu-HU" sz="2400" b="1" dirty="0">
              <a:solidFill>
                <a:schemeClr val="tx1"/>
              </a:solidFill>
            </a:endParaRPr>
          </a:p>
          <a:p>
            <a:pPr marL="0" indent="0">
              <a:buNone/>
            </a:pPr>
            <a:r>
              <a:rPr lang="hu-HU" sz="2400" b="1" dirty="0" err="1" smtClean="0">
                <a:solidFill>
                  <a:schemeClr val="tx1"/>
                </a:solidFill>
              </a:rPr>
              <a:t>But</a:t>
            </a:r>
            <a:r>
              <a:rPr lang="hu-HU" sz="2400" b="1" dirty="0">
                <a:solidFill>
                  <a:schemeClr val="tx1"/>
                </a:solidFill>
              </a:rPr>
              <a:t> </a:t>
            </a:r>
            <a:r>
              <a:rPr lang="hu-HU" sz="2400" b="1" dirty="0" err="1" smtClean="0">
                <a:solidFill>
                  <a:schemeClr val="tx1"/>
                </a:solidFill>
              </a:rPr>
              <a:t>doctors</a:t>
            </a:r>
            <a:r>
              <a:rPr lang="hu-HU" sz="2400" b="1" dirty="0" smtClean="0">
                <a:solidFill>
                  <a:schemeClr val="tx1"/>
                </a:solidFill>
              </a:rPr>
              <a:t> </a:t>
            </a:r>
            <a:r>
              <a:rPr lang="hu-HU" sz="2400" b="1" dirty="0" err="1" smtClean="0">
                <a:solidFill>
                  <a:schemeClr val="tx1"/>
                </a:solidFill>
              </a:rPr>
              <a:t>do</a:t>
            </a:r>
            <a:r>
              <a:rPr lang="hu-HU" sz="2400" b="1" dirty="0" smtClean="0">
                <a:solidFill>
                  <a:schemeClr val="tx1"/>
                </a:solidFill>
              </a:rPr>
              <a:t> </a:t>
            </a:r>
            <a:r>
              <a:rPr lang="hu-HU" sz="2400" b="1" dirty="0" err="1" smtClean="0">
                <a:solidFill>
                  <a:schemeClr val="tx1"/>
                </a:solidFill>
              </a:rPr>
              <a:t>not</a:t>
            </a:r>
            <a:r>
              <a:rPr lang="hu-HU" sz="2400" b="1" dirty="0" smtClean="0">
                <a:solidFill>
                  <a:schemeClr val="tx1"/>
                </a:solidFill>
              </a:rPr>
              <a:t> </a:t>
            </a:r>
            <a:r>
              <a:rPr lang="hu-HU" sz="2400" b="1" dirty="0" err="1" smtClean="0">
                <a:solidFill>
                  <a:schemeClr val="tx1"/>
                </a:solidFill>
              </a:rPr>
              <a:t>trust</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a:t>
            </a:r>
          </a:p>
          <a:p>
            <a:pPr marL="0" indent="0">
              <a:buNone/>
            </a:pPr>
            <a:r>
              <a:rPr lang="hu-HU" sz="2400" b="1" dirty="0" smtClean="0">
                <a:solidFill>
                  <a:srgbClr val="FF0000"/>
                </a:solidFill>
              </a:rPr>
              <a:t>20% </a:t>
            </a:r>
            <a:r>
              <a:rPr lang="hu-HU" sz="2400" b="1" dirty="0" smtClean="0">
                <a:solidFill>
                  <a:schemeClr val="tx1"/>
                </a:solidFill>
              </a:rPr>
              <a:t>of </a:t>
            </a:r>
            <a:r>
              <a:rPr lang="hu-HU" sz="2400" b="1" dirty="0" err="1" smtClean="0">
                <a:solidFill>
                  <a:schemeClr val="tx1"/>
                </a:solidFill>
              </a:rPr>
              <a:t>patient</a:t>
            </a:r>
            <a:r>
              <a:rPr lang="hu-HU" sz="2400" b="1" dirty="0" smtClean="0">
                <a:solidFill>
                  <a:schemeClr val="tx1"/>
                </a:solidFill>
              </a:rPr>
              <a:t> (old </a:t>
            </a:r>
            <a:r>
              <a:rPr lang="hu-HU" sz="2400" b="1" dirty="0" err="1" smtClean="0">
                <a:solidFill>
                  <a:schemeClr val="tx1"/>
                </a:solidFill>
              </a:rPr>
              <a:t>drug</a:t>
            </a:r>
            <a:r>
              <a:rPr lang="hu-HU" sz="2400" b="1" dirty="0" smtClean="0">
                <a:solidFill>
                  <a:schemeClr val="tx1"/>
                </a:solidFill>
              </a:rPr>
              <a:t>) and </a:t>
            </a:r>
            <a:r>
              <a:rPr lang="hu-HU" sz="2400" b="1" dirty="0" smtClean="0">
                <a:solidFill>
                  <a:srgbClr val="FF0000"/>
                </a:solidFill>
              </a:rPr>
              <a:t>85% </a:t>
            </a:r>
            <a:r>
              <a:rPr lang="hu-HU" sz="2400" b="1" dirty="0" smtClean="0">
                <a:solidFill>
                  <a:schemeClr val="tx1"/>
                </a:solidFill>
              </a:rPr>
              <a:t>of </a:t>
            </a:r>
            <a:r>
              <a:rPr lang="hu-HU" sz="2400" b="1" dirty="0" err="1" smtClean="0">
                <a:solidFill>
                  <a:schemeClr val="tx1"/>
                </a:solidFill>
              </a:rPr>
              <a:t>patients</a:t>
            </a:r>
            <a:r>
              <a:rPr lang="hu-HU" sz="2400" b="1" dirty="0" smtClean="0">
                <a:solidFill>
                  <a:schemeClr val="tx1"/>
                </a:solidFill>
              </a:rPr>
              <a:t>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were</a:t>
            </a:r>
            <a:r>
              <a:rPr lang="hu-HU" sz="2400" b="1" dirty="0" smtClean="0">
                <a:solidFill>
                  <a:schemeClr val="tx1"/>
                </a:solidFill>
              </a:rPr>
              <a:t> </a:t>
            </a:r>
            <a:r>
              <a:rPr lang="hu-HU" sz="2400" b="1" dirty="0" err="1" smtClean="0">
                <a:solidFill>
                  <a:schemeClr val="tx1"/>
                </a:solidFill>
              </a:rPr>
              <a:t>ordered</a:t>
            </a:r>
            <a:r>
              <a:rPr lang="hu-HU" sz="2400" b="1" dirty="0" smtClean="0">
                <a:solidFill>
                  <a:schemeClr val="tx1"/>
                </a:solidFill>
              </a:rPr>
              <a:t> </a:t>
            </a:r>
            <a:r>
              <a:rPr lang="hu-HU" sz="2400" b="1" dirty="0" err="1" smtClean="0">
                <a:solidFill>
                  <a:schemeClr val="tx1"/>
                </a:solidFill>
              </a:rPr>
              <a:t>chest</a:t>
            </a:r>
            <a:r>
              <a:rPr lang="hu-HU" sz="2400" b="1" dirty="0" smtClean="0">
                <a:solidFill>
                  <a:schemeClr val="tx1"/>
                </a:solidFill>
              </a:rPr>
              <a:t> </a:t>
            </a:r>
            <a:r>
              <a:rPr lang="hu-HU" sz="2400" b="1" dirty="0" err="1" smtClean="0">
                <a:solidFill>
                  <a:schemeClr val="tx1"/>
                </a:solidFill>
              </a:rPr>
              <a:t>X-ray</a:t>
            </a:r>
            <a:r>
              <a:rPr lang="hu-HU" sz="2400" b="1" dirty="0" smtClean="0">
                <a:solidFill>
                  <a:schemeClr val="tx1"/>
                </a:solidFill>
              </a:rPr>
              <a:t> (p&lt;0.001)</a:t>
            </a:r>
          </a:p>
        </p:txBody>
      </p:sp>
      <p:sp>
        <p:nvSpPr>
          <p:cNvPr id="5" name="Szövegdoboz 4"/>
          <p:cNvSpPr txBox="1"/>
          <p:nvPr/>
        </p:nvSpPr>
        <p:spPr>
          <a:xfrm>
            <a:off x="4135684" y="5307136"/>
            <a:ext cx="7343347" cy="1077218"/>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3200" dirty="0" err="1" smtClean="0">
                <a:solidFill>
                  <a:prstClr val="white"/>
                </a:solidFill>
              </a:rPr>
              <a:t>Any</a:t>
            </a:r>
            <a:r>
              <a:rPr lang="hu-HU" sz="3200" dirty="0" smtClean="0">
                <a:solidFill>
                  <a:prstClr val="white"/>
                </a:solidFill>
              </a:rPr>
              <a:t> </a:t>
            </a:r>
            <a:r>
              <a:rPr lang="hu-HU" sz="3200" dirty="0" err="1" smtClean="0">
                <a:solidFill>
                  <a:prstClr val="white"/>
                </a:solidFill>
              </a:rPr>
              <a:t>detecting</a:t>
            </a:r>
            <a:r>
              <a:rPr lang="hu-HU" sz="3200" dirty="0" smtClean="0">
                <a:solidFill>
                  <a:prstClr val="white"/>
                </a:solidFill>
              </a:rPr>
              <a:t> </a:t>
            </a:r>
            <a:r>
              <a:rPr lang="hu-HU" sz="3200" dirty="0" err="1" smtClean="0">
                <a:solidFill>
                  <a:prstClr val="white"/>
                </a:solidFill>
              </a:rPr>
              <a:t>modality</a:t>
            </a:r>
            <a:r>
              <a:rPr lang="hu-HU" sz="3200" dirty="0" smtClean="0">
                <a:solidFill>
                  <a:prstClr val="white"/>
                </a:solidFill>
              </a:rPr>
              <a:t> </a:t>
            </a:r>
            <a:r>
              <a:rPr lang="hu-HU" sz="3200" dirty="0" err="1" smtClean="0">
                <a:solidFill>
                  <a:prstClr val="white"/>
                </a:solidFill>
              </a:rPr>
              <a:t>distrubuting</a:t>
            </a:r>
            <a:r>
              <a:rPr lang="hu-HU" sz="3200" dirty="0" smtClean="0">
                <a:solidFill>
                  <a:prstClr val="white"/>
                </a:solidFill>
              </a:rPr>
              <a:t> </a:t>
            </a:r>
            <a:r>
              <a:rPr lang="hu-HU" sz="3200" dirty="0" err="1" smtClean="0">
                <a:solidFill>
                  <a:prstClr val="white"/>
                </a:solidFill>
              </a:rPr>
              <a:t>unequally</a:t>
            </a:r>
            <a:r>
              <a:rPr lang="hu-HU" sz="3200" dirty="0" smtClean="0">
                <a:solidFill>
                  <a:prstClr val="white"/>
                </a:solidFill>
              </a:rPr>
              <a:t> </a:t>
            </a:r>
            <a:r>
              <a:rPr lang="hu-HU" sz="3200" dirty="0" err="1" smtClean="0">
                <a:solidFill>
                  <a:prstClr val="white"/>
                </a:solidFill>
              </a:rPr>
              <a:t>between</a:t>
            </a:r>
            <a:r>
              <a:rPr lang="hu-HU" sz="3200" dirty="0" smtClean="0">
                <a:solidFill>
                  <a:prstClr val="white"/>
                </a:solidFill>
              </a:rPr>
              <a:t> </a:t>
            </a:r>
            <a:r>
              <a:rPr lang="hu-HU" sz="3200" dirty="0" err="1" smtClean="0">
                <a:solidFill>
                  <a:prstClr val="white"/>
                </a:solidFill>
              </a:rPr>
              <a:t>groups</a:t>
            </a:r>
            <a:endParaRPr lang="hu-HU" sz="3200" dirty="0">
              <a:solidFill>
                <a:prstClr val="white"/>
              </a:solidFill>
            </a:endParaRPr>
          </a:p>
        </p:txBody>
      </p:sp>
    </p:spTree>
    <p:extLst>
      <p:ext uri="{BB962C8B-B14F-4D97-AF65-F5344CB8AC3E}">
        <p14:creationId xmlns:p14="http://schemas.microsoft.com/office/powerpoint/2010/main" val="16641963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279104" y="2401905"/>
            <a:ext cx="8562479" cy="790437"/>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a:solidFill>
                  <a:schemeClr val="tx1"/>
                </a:solidFill>
              </a:rPr>
              <a:t>differences</a:t>
            </a:r>
            <a:r>
              <a:rPr lang="hu-HU" sz="2400" b="1" dirty="0">
                <a:solidFill>
                  <a:schemeClr val="tx1"/>
                </a:solidFill>
              </a:rPr>
              <a:t> </a:t>
            </a:r>
            <a:r>
              <a:rPr lang="hu-HU" sz="2400" b="1" dirty="0" err="1">
                <a:solidFill>
                  <a:schemeClr val="tx1"/>
                </a:solidFill>
              </a:rPr>
              <a:t>in</a:t>
            </a:r>
            <a:r>
              <a:rPr lang="hu-HU" sz="2400" b="1" dirty="0">
                <a:solidFill>
                  <a:schemeClr val="tx1"/>
                </a:solidFill>
              </a:rPr>
              <a:t> </a:t>
            </a:r>
            <a:r>
              <a:rPr lang="hu-HU" sz="2400" b="1" dirty="0" err="1">
                <a:solidFill>
                  <a:schemeClr val="tx1"/>
                </a:solidFill>
              </a:rPr>
              <a:t>how</a:t>
            </a:r>
            <a:r>
              <a:rPr lang="hu-HU" sz="2400" b="1" dirty="0">
                <a:solidFill>
                  <a:schemeClr val="tx1"/>
                </a:solidFill>
              </a:rPr>
              <a:t> </a:t>
            </a:r>
            <a:r>
              <a:rPr lang="hu-HU" sz="2400" b="1" dirty="0" err="1">
                <a:solidFill>
                  <a:schemeClr val="tx1"/>
                </a:solidFill>
              </a:rPr>
              <a:t>outcomes</a:t>
            </a:r>
            <a:r>
              <a:rPr lang="hu-HU" sz="2400" b="1" dirty="0">
                <a:solidFill>
                  <a:schemeClr val="tx1"/>
                </a:solidFill>
              </a:rPr>
              <a:t> </a:t>
            </a:r>
            <a:r>
              <a:rPr lang="hu-HU" sz="2400" b="1" dirty="0" err="1">
                <a:solidFill>
                  <a:schemeClr val="tx1"/>
                </a:solidFill>
              </a:rPr>
              <a:t>were</a:t>
            </a:r>
            <a:r>
              <a:rPr lang="hu-HU" sz="2400" b="1" dirty="0">
                <a:solidFill>
                  <a:schemeClr val="tx1"/>
                </a:solidFill>
              </a:rPr>
              <a:t> </a:t>
            </a:r>
            <a:r>
              <a:rPr lang="hu-HU" sz="2400" b="1" dirty="0" err="1">
                <a:solidFill>
                  <a:schemeClr val="tx1"/>
                </a:solidFill>
              </a:rPr>
              <a:t>determined</a:t>
            </a:r>
            <a:r>
              <a:rPr lang="hu-HU" sz="2400" b="1" dirty="0">
                <a:solidFill>
                  <a:schemeClr val="tx1"/>
                </a:solidFill>
              </a:rPr>
              <a:t> </a:t>
            </a:r>
            <a:r>
              <a:rPr lang="hu-HU" sz="2400" b="1" dirty="0" err="1">
                <a:solidFill>
                  <a:schemeClr val="tx1"/>
                </a:solidFill>
              </a:rPr>
              <a:t>between</a:t>
            </a:r>
            <a:r>
              <a:rPr lang="hu-HU" sz="2400" b="1" dirty="0">
                <a:solidFill>
                  <a:schemeClr val="tx1"/>
                </a:solidFill>
              </a:rPr>
              <a:t> </a:t>
            </a:r>
            <a:r>
              <a:rPr lang="hu-HU" sz="2400" b="1" dirty="0" err="1">
                <a:solidFill>
                  <a:schemeClr val="tx1"/>
                </a:solidFill>
              </a:rPr>
              <a:t>groups</a:t>
            </a:r>
            <a:endParaRPr lang="hu-HU" sz="2400" b="1" dirty="0">
              <a:solidFill>
                <a:schemeClr val="tx1"/>
              </a:solidFill>
            </a:endParaRPr>
          </a:p>
        </p:txBody>
      </p:sp>
      <p:sp>
        <p:nvSpPr>
          <p:cNvPr id="9" name="Szövegdoboz 8"/>
          <p:cNvSpPr txBox="1"/>
          <p:nvPr/>
        </p:nvSpPr>
        <p:spPr>
          <a:xfrm>
            <a:off x="1279105" y="1658572"/>
            <a:ext cx="2287806"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Detection</a:t>
            </a:r>
            <a:r>
              <a:rPr lang="hu-HU" sz="2400" b="1" dirty="0" smtClean="0">
                <a:solidFill>
                  <a:schemeClr val="bg1"/>
                </a:solidFill>
              </a:rPr>
              <a:t> </a:t>
            </a:r>
            <a:r>
              <a:rPr lang="hu-HU" sz="2400" b="1" dirty="0" err="1" smtClean="0">
                <a:solidFill>
                  <a:schemeClr val="bg1"/>
                </a:solidFill>
              </a:rPr>
              <a:t>bias</a:t>
            </a:r>
            <a:endParaRPr lang="en-GB" sz="2400" b="1" dirty="0">
              <a:solidFill>
                <a:schemeClr val="bg1"/>
              </a:solidFill>
            </a:endParaRPr>
          </a:p>
        </p:txBody>
      </p:sp>
      <p:sp>
        <p:nvSpPr>
          <p:cNvPr id="10" name="Alcím 3"/>
          <p:cNvSpPr txBox="1">
            <a:spLocks/>
          </p:cNvSpPr>
          <p:nvPr/>
        </p:nvSpPr>
        <p:spPr>
          <a:xfrm>
            <a:off x="1180783" y="3634453"/>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prevent</a:t>
            </a:r>
            <a:r>
              <a:rPr lang="hu-HU" sz="2400" b="1" dirty="0" smtClean="0"/>
              <a:t> </a:t>
            </a:r>
            <a:r>
              <a:rPr lang="hu-HU" sz="2400" b="1" dirty="0" err="1" smtClean="0"/>
              <a:t>it</a:t>
            </a:r>
            <a:r>
              <a:rPr lang="hu-HU" sz="2400" b="1" dirty="0" smtClean="0"/>
              <a:t> </a:t>
            </a:r>
            <a:r>
              <a:rPr lang="hu-HU" sz="2400" b="1" dirty="0" err="1" smtClean="0"/>
              <a:t>from</a:t>
            </a:r>
            <a:r>
              <a:rPr lang="hu-HU" sz="2400" b="1" dirty="0" smtClean="0"/>
              <a:t> </a:t>
            </a:r>
            <a:r>
              <a:rPr lang="hu-HU" sz="2400" b="1" dirty="0" err="1" smtClean="0"/>
              <a:t>occurring</a:t>
            </a:r>
            <a:r>
              <a:rPr lang="hu-HU" sz="2400" b="1" dirty="0" smtClean="0"/>
              <a:t>?</a:t>
            </a:r>
            <a:endParaRPr lang="hu-HU" sz="2400" b="1" dirty="0"/>
          </a:p>
        </p:txBody>
      </p:sp>
      <p:sp>
        <p:nvSpPr>
          <p:cNvPr id="11" name="Szövegdoboz 10"/>
          <p:cNvSpPr txBox="1"/>
          <p:nvPr/>
        </p:nvSpPr>
        <p:spPr>
          <a:xfrm>
            <a:off x="1279105" y="4067366"/>
            <a:ext cx="1412567" cy="461665"/>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Blinding</a:t>
            </a:r>
            <a:endParaRPr lang="en-GB" sz="2400" b="1" dirty="0">
              <a:solidFill>
                <a:schemeClr val="bg1"/>
              </a:solidFill>
            </a:endParaRPr>
          </a:p>
        </p:txBody>
      </p:sp>
      <p:sp>
        <p:nvSpPr>
          <p:cNvPr id="16"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pic>
        <p:nvPicPr>
          <p:cNvPr id="3" name="Kép 2"/>
          <p:cNvPicPr>
            <a:picLocks noChangeAspect="1"/>
          </p:cNvPicPr>
          <p:nvPr/>
        </p:nvPicPr>
        <p:blipFill rotWithShape="1">
          <a:blip r:embed="rId2"/>
          <a:srcRect b="11121"/>
          <a:stretch/>
        </p:blipFill>
        <p:spPr>
          <a:xfrm>
            <a:off x="8297025" y="3467840"/>
            <a:ext cx="2571554" cy="2465457"/>
          </a:xfrm>
          <a:prstGeom prst="rect">
            <a:avLst/>
          </a:prstGeom>
        </p:spPr>
      </p:pic>
    </p:spTree>
    <p:extLst>
      <p:ext uri="{BB962C8B-B14F-4D97-AF65-F5344CB8AC3E}">
        <p14:creationId xmlns:p14="http://schemas.microsoft.com/office/powerpoint/2010/main" val="35017130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032551" y="1647086"/>
            <a:ext cx="10074443" cy="1077260"/>
          </a:xfrm>
        </p:spPr>
        <p:txBody>
          <a:bodyPr/>
          <a:lstStyle/>
          <a:p>
            <a:pPr marL="0" indent="0" algn="ctr">
              <a:buNone/>
            </a:pPr>
            <a:r>
              <a:rPr lang="hu-HU" dirty="0" err="1" smtClean="0"/>
              <a:t>Chance</a:t>
            </a:r>
            <a:r>
              <a:rPr lang="hu-HU" dirty="0" smtClean="0"/>
              <a:t> </a:t>
            </a:r>
            <a:r>
              <a:rPr lang="hu-HU" dirty="0" err="1" smtClean="0"/>
              <a:t>for</a:t>
            </a:r>
            <a:r>
              <a:rPr lang="hu-HU" dirty="0" smtClean="0"/>
              <a:t> a </a:t>
            </a:r>
            <a:r>
              <a:rPr lang="hu-HU" dirty="0" err="1" smtClean="0"/>
              <a:t>bomber</a:t>
            </a:r>
            <a:r>
              <a:rPr lang="hu-HU" dirty="0" smtClean="0"/>
              <a:t> </a:t>
            </a:r>
            <a:r>
              <a:rPr lang="hu-HU" dirty="0" err="1" smtClean="0"/>
              <a:t>to</a:t>
            </a:r>
            <a:r>
              <a:rPr lang="hu-HU" dirty="0" smtClean="0"/>
              <a:t> </a:t>
            </a:r>
            <a:r>
              <a:rPr lang="hu-HU" dirty="0" err="1" smtClean="0"/>
              <a:t>make</a:t>
            </a:r>
            <a:r>
              <a:rPr lang="hu-HU" dirty="0" smtClean="0"/>
              <a:t> </a:t>
            </a:r>
            <a:r>
              <a:rPr lang="hu-HU" dirty="0" err="1" smtClean="0"/>
              <a:t>it</a:t>
            </a:r>
            <a:r>
              <a:rPr lang="hu-HU" dirty="0" smtClean="0"/>
              <a:t>: </a:t>
            </a:r>
            <a:r>
              <a:rPr lang="hu-HU" b="1" dirty="0" smtClean="0">
                <a:solidFill>
                  <a:srgbClr val="FF0000"/>
                </a:solidFill>
              </a:rPr>
              <a:t>50-50%</a:t>
            </a:r>
          </a:p>
          <a:p>
            <a:pPr marL="0" indent="0" algn="ctr">
              <a:buNone/>
            </a:pPr>
            <a:r>
              <a:rPr lang="hu-HU" dirty="0" smtClean="0"/>
              <a:t>(Ábrahám </a:t>
            </a:r>
            <a:r>
              <a:rPr lang="hu-HU" dirty="0" err="1" smtClean="0"/>
              <a:t>Wald</a:t>
            </a:r>
            <a:r>
              <a:rPr lang="hu-HU" dirty="0" smtClean="0"/>
              <a:t>)</a:t>
            </a:r>
            <a:endParaRPr lang="hu-HU" dirty="0"/>
          </a:p>
        </p:txBody>
      </p:sp>
      <p:pic>
        <p:nvPicPr>
          <p:cNvPr id="7" name="Kép 6"/>
          <p:cNvPicPr>
            <a:picLocks noChangeAspect="1"/>
          </p:cNvPicPr>
          <p:nvPr/>
        </p:nvPicPr>
        <p:blipFill rotWithShape="1">
          <a:blip r:embed="rId2"/>
          <a:srcRect l="15619" t="21443" r="44484" b="26873"/>
          <a:stretch/>
        </p:blipFill>
        <p:spPr>
          <a:xfrm>
            <a:off x="1453946" y="2724346"/>
            <a:ext cx="4864231" cy="3544480"/>
          </a:xfrm>
          <a:prstGeom prst="rect">
            <a:avLst/>
          </a:prstGeom>
        </p:spPr>
      </p:pic>
      <p:pic>
        <p:nvPicPr>
          <p:cNvPr id="9" name="Kép 8"/>
          <p:cNvPicPr>
            <a:picLocks noChangeAspect="1"/>
          </p:cNvPicPr>
          <p:nvPr/>
        </p:nvPicPr>
        <p:blipFill rotWithShape="1">
          <a:blip r:embed="rId3"/>
          <a:srcRect l="16160" t="20618" r="44562" b="25911"/>
          <a:stretch/>
        </p:blipFill>
        <p:spPr>
          <a:xfrm>
            <a:off x="6491925" y="2724346"/>
            <a:ext cx="4788817" cy="3667027"/>
          </a:xfrm>
          <a:prstGeom prst="rect">
            <a:avLst/>
          </a:prstGeom>
        </p:spPr>
      </p:pic>
      <p:sp>
        <p:nvSpPr>
          <p:cNvPr id="8" name="Alcím 3"/>
          <p:cNvSpPr txBox="1">
            <a:spLocks/>
          </p:cNvSpPr>
          <p:nvPr/>
        </p:nvSpPr>
        <p:spPr>
          <a:xfrm>
            <a:off x="1615440" y="453434"/>
            <a:ext cx="7770683"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err="1" smtClean="0"/>
              <a:t>Selection</a:t>
            </a:r>
            <a:r>
              <a:rPr lang="hu-HU" sz="3600" b="1" dirty="0" smtClean="0"/>
              <a:t> </a:t>
            </a:r>
            <a:r>
              <a:rPr lang="hu-HU" sz="3600" b="1" dirty="0" err="1" smtClean="0"/>
              <a:t>bias</a:t>
            </a:r>
            <a:r>
              <a:rPr lang="hu-HU" sz="3600" b="1" dirty="0" smtClean="0"/>
              <a:t>/</a:t>
            </a:r>
            <a:r>
              <a:rPr lang="hu-HU" sz="3600" b="1" dirty="0" err="1" smtClean="0"/>
              <a:t>Attrition</a:t>
            </a:r>
            <a:r>
              <a:rPr lang="hu-HU" sz="3600" b="1" dirty="0" smtClean="0"/>
              <a:t> </a:t>
            </a:r>
            <a:r>
              <a:rPr lang="hu-HU" sz="3600" b="1" dirty="0" err="1" smtClean="0"/>
              <a:t>bias</a:t>
            </a:r>
            <a:endParaRPr lang="hu-HU" sz="3600" b="1" dirty="0"/>
          </a:p>
        </p:txBody>
      </p:sp>
    </p:spTree>
    <p:extLst>
      <p:ext uri="{BB962C8B-B14F-4D97-AF65-F5344CB8AC3E}">
        <p14:creationId xmlns:p14="http://schemas.microsoft.com/office/powerpoint/2010/main" val="557961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lcím 3">
            <a:extLst>
              <a:ext uri="{FF2B5EF4-FFF2-40B4-BE49-F238E27FC236}">
                <a16:creationId xmlns:a16="http://schemas.microsoft.com/office/drawing/2014/main" xmlns="" id="{69050803-BF90-4159-9A25-EEE12FEA6B69}"/>
              </a:ext>
            </a:extLst>
          </p:cNvPr>
          <p:cNvSpPr txBox="1">
            <a:spLocks/>
          </p:cNvSpPr>
          <p:nvPr/>
        </p:nvSpPr>
        <p:spPr>
          <a:xfrm>
            <a:off x="1783727" y="453434"/>
            <a:ext cx="8211006"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3600" b="1" dirty="0" smtClean="0"/>
              <a:t>Hallmarks of an RCT</a:t>
            </a:r>
            <a:endParaRPr lang="hu-HU" sz="3600" b="1" dirty="0"/>
          </a:p>
        </p:txBody>
      </p:sp>
      <p:sp>
        <p:nvSpPr>
          <p:cNvPr id="2" name="Tartalom helye 1"/>
          <p:cNvSpPr>
            <a:spLocks noGrp="1"/>
          </p:cNvSpPr>
          <p:nvPr>
            <p:ph idx="1"/>
          </p:nvPr>
        </p:nvSpPr>
        <p:spPr/>
        <p:txBody>
          <a:bodyPr/>
          <a:lstStyle/>
          <a:p>
            <a:pPr marL="0" indent="0">
              <a:buNone/>
            </a:pPr>
            <a:r>
              <a:rPr lang="hu-HU" dirty="0" smtClean="0"/>
              <a:t>Standardized treatment</a:t>
            </a:r>
          </a:p>
          <a:p>
            <a:pPr marL="0" indent="0">
              <a:buNone/>
            </a:pPr>
            <a:r>
              <a:rPr lang="hu-HU" dirty="0" smtClean="0"/>
              <a:t>Prospective plan</a:t>
            </a:r>
          </a:p>
          <a:p>
            <a:pPr marL="0" indent="0">
              <a:buNone/>
            </a:pPr>
            <a:r>
              <a:rPr lang="hu-HU" dirty="0" smtClean="0"/>
              <a:t>Adverse event reporting</a:t>
            </a:r>
          </a:p>
          <a:p>
            <a:pPr marL="0" indent="0">
              <a:buNone/>
            </a:pPr>
            <a:r>
              <a:rPr lang="hu-HU" dirty="0" smtClean="0"/>
              <a:t>Regulatory requirements</a:t>
            </a:r>
            <a:endParaRPr lang="hu-HU" dirty="0"/>
          </a:p>
          <a:p>
            <a:pPr marL="0" indent="0">
              <a:buNone/>
            </a:pPr>
            <a:r>
              <a:rPr lang="hu-HU" dirty="0" smtClean="0">
                <a:solidFill>
                  <a:srgbClr val="C00000"/>
                </a:solidFill>
              </a:rPr>
              <a:t>RANDOMIZATION +/- MASKING</a:t>
            </a:r>
          </a:p>
          <a:p>
            <a:pPr marL="0" indent="0">
              <a:buNone/>
            </a:pPr>
            <a:endParaRPr lang="hu-HU" dirty="0"/>
          </a:p>
          <a:p>
            <a:pPr marL="0" indent="0">
              <a:buNone/>
            </a:pPr>
            <a:r>
              <a:rPr lang="hu-HU" dirty="0" smtClean="0"/>
              <a:t>Important to note:</a:t>
            </a:r>
          </a:p>
          <a:p>
            <a:pPr marL="0" indent="0">
              <a:buNone/>
            </a:pPr>
            <a:r>
              <a:rPr lang="hu-HU" dirty="0" smtClean="0"/>
              <a:t>Different study designs </a:t>
            </a:r>
            <a:r>
              <a:rPr lang="hu-HU" dirty="0" smtClean="0">
                <a:solidFill>
                  <a:srgbClr val="24D2B0"/>
                </a:solidFill>
              </a:rPr>
              <a:t>paralell,</a:t>
            </a:r>
            <a:r>
              <a:rPr lang="hu-HU" dirty="0" smtClean="0"/>
              <a:t> crossover, factorial, cluster, adaptive</a:t>
            </a:r>
          </a:p>
          <a:p>
            <a:pPr marL="0" indent="0">
              <a:buNone/>
            </a:pPr>
            <a:endParaRPr lang="hu-HU" dirty="0" smtClean="0"/>
          </a:p>
        </p:txBody>
      </p:sp>
    </p:spTree>
    <p:extLst>
      <p:ext uri="{BB962C8B-B14F-4D97-AF65-F5344CB8AC3E}">
        <p14:creationId xmlns:p14="http://schemas.microsoft.com/office/powerpoint/2010/main" val="21091199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184837" y="2477320"/>
            <a:ext cx="8426246" cy="478378"/>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a:solidFill>
                  <a:schemeClr val="tx1"/>
                </a:solidFill>
              </a:rPr>
              <a:t>differences</a:t>
            </a:r>
            <a:r>
              <a:rPr lang="hu-HU" sz="2400" b="1" dirty="0">
                <a:solidFill>
                  <a:schemeClr val="tx1"/>
                </a:solidFill>
              </a:rPr>
              <a:t> </a:t>
            </a:r>
            <a:r>
              <a:rPr lang="hu-HU" sz="2400" b="1" dirty="0" err="1">
                <a:solidFill>
                  <a:schemeClr val="tx1"/>
                </a:solidFill>
              </a:rPr>
              <a:t>in</a:t>
            </a:r>
            <a:r>
              <a:rPr lang="hu-HU" sz="2400" b="1" dirty="0">
                <a:solidFill>
                  <a:schemeClr val="tx1"/>
                </a:solidFill>
              </a:rPr>
              <a:t> </a:t>
            </a:r>
            <a:r>
              <a:rPr lang="hu-HU" sz="2400" b="1" dirty="0" err="1">
                <a:solidFill>
                  <a:schemeClr val="tx1"/>
                </a:solidFill>
              </a:rPr>
              <a:t>withdrawals</a:t>
            </a:r>
            <a:r>
              <a:rPr lang="hu-HU" sz="2400" b="1" dirty="0">
                <a:solidFill>
                  <a:schemeClr val="tx1"/>
                </a:solidFill>
              </a:rPr>
              <a:t> </a:t>
            </a:r>
            <a:r>
              <a:rPr lang="hu-HU" sz="2400" b="1" dirty="0" err="1">
                <a:solidFill>
                  <a:schemeClr val="tx1"/>
                </a:solidFill>
              </a:rPr>
              <a:t>between</a:t>
            </a:r>
            <a:r>
              <a:rPr lang="hu-HU" sz="2400" b="1" dirty="0">
                <a:solidFill>
                  <a:schemeClr val="tx1"/>
                </a:solidFill>
              </a:rPr>
              <a:t> </a:t>
            </a:r>
            <a:r>
              <a:rPr lang="hu-HU" sz="2400" b="1" dirty="0" err="1" smtClean="0">
                <a:solidFill>
                  <a:schemeClr val="tx1"/>
                </a:solidFill>
              </a:rPr>
              <a:t>groups</a:t>
            </a:r>
            <a:endParaRPr lang="hu-HU" sz="2400" b="1" dirty="0">
              <a:solidFill>
                <a:schemeClr val="tx1"/>
              </a:solidFill>
            </a:endParaRPr>
          </a:p>
        </p:txBody>
      </p:sp>
      <p:sp>
        <p:nvSpPr>
          <p:cNvPr id="9" name="Szövegdoboz 8"/>
          <p:cNvSpPr txBox="1"/>
          <p:nvPr/>
        </p:nvSpPr>
        <p:spPr>
          <a:xfrm>
            <a:off x="1184837" y="1733174"/>
            <a:ext cx="6465643"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hu-HU" sz="2400" b="1" dirty="0" err="1" smtClean="0">
                <a:solidFill>
                  <a:schemeClr val="bg1"/>
                </a:solidFill>
              </a:rPr>
              <a:t>Attrition</a:t>
            </a:r>
            <a:r>
              <a:rPr lang="hu-HU" sz="2400" b="1" dirty="0" smtClean="0">
                <a:solidFill>
                  <a:schemeClr val="bg1"/>
                </a:solidFill>
              </a:rPr>
              <a:t> </a:t>
            </a:r>
            <a:r>
              <a:rPr lang="hu-HU" sz="2400" b="1" dirty="0" err="1" smtClean="0">
                <a:solidFill>
                  <a:schemeClr val="bg1"/>
                </a:solidFill>
              </a:rPr>
              <a:t>bias</a:t>
            </a:r>
            <a:r>
              <a:rPr lang="hu-HU" sz="2400" b="1" dirty="0" smtClean="0">
                <a:solidFill>
                  <a:schemeClr val="bg1"/>
                </a:solidFill>
              </a:rPr>
              <a:t> </a:t>
            </a:r>
            <a:r>
              <a:rPr lang="hu-HU" sz="2400" b="1" dirty="0" err="1" smtClean="0">
                <a:solidFill>
                  <a:schemeClr val="bg1"/>
                </a:solidFill>
              </a:rPr>
              <a:t>or</a:t>
            </a:r>
            <a:r>
              <a:rPr lang="hu-HU" sz="2400" b="1" dirty="0" smtClean="0">
                <a:solidFill>
                  <a:schemeClr val="bg1"/>
                </a:solidFill>
              </a:rPr>
              <a:t> </a:t>
            </a:r>
            <a:r>
              <a:rPr lang="hu-HU" sz="2400" b="1" dirty="0" err="1" smtClean="0">
                <a:solidFill>
                  <a:schemeClr val="bg1"/>
                </a:solidFill>
              </a:rPr>
              <a:t>follow-up</a:t>
            </a:r>
            <a:r>
              <a:rPr lang="hu-HU" sz="2400" b="1" dirty="0" smtClean="0">
                <a:solidFill>
                  <a:schemeClr val="bg1"/>
                </a:solidFill>
              </a:rPr>
              <a:t> </a:t>
            </a:r>
            <a:r>
              <a:rPr lang="hu-HU" sz="2400" b="1" dirty="0" err="1" smtClean="0">
                <a:solidFill>
                  <a:schemeClr val="bg1"/>
                </a:solidFill>
              </a:rPr>
              <a:t>bias</a:t>
            </a:r>
            <a:r>
              <a:rPr lang="hu-HU" sz="2400" b="1" dirty="0" smtClean="0">
                <a:solidFill>
                  <a:schemeClr val="bg1"/>
                </a:solidFill>
              </a:rPr>
              <a:t> (</a:t>
            </a:r>
            <a:r>
              <a:rPr lang="hu-HU" sz="2400" b="1" dirty="0" err="1" smtClean="0">
                <a:solidFill>
                  <a:schemeClr val="bg1"/>
                </a:solidFill>
              </a:rPr>
              <a:t>drop-outs</a:t>
            </a:r>
            <a:r>
              <a:rPr lang="hu-HU" sz="2400" b="1" dirty="0" smtClean="0">
                <a:solidFill>
                  <a:schemeClr val="bg1"/>
                </a:solidFill>
              </a:rPr>
              <a:t>)</a:t>
            </a:r>
            <a:endParaRPr lang="en-GB" sz="2400" b="1" dirty="0">
              <a:solidFill>
                <a:schemeClr val="bg1"/>
              </a:solidFill>
            </a:endParaRPr>
          </a:p>
        </p:txBody>
      </p:sp>
      <p:sp>
        <p:nvSpPr>
          <p:cNvPr id="10" name="Alcím 3"/>
          <p:cNvSpPr txBox="1">
            <a:spLocks/>
          </p:cNvSpPr>
          <p:nvPr/>
        </p:nvSpPr>
        <p:spPr>
          <a:xfrm>
            <a:off x="1086515" y="3709867"/>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minimize</a:t>
            </a:r>
            <a:r>
              <a:rPr lang="hu-HU" sz="2400" b="1" dirty="0" smtClean="0"/>
              <a:t> </a:t>
            </a:r>
            <a:r>
              <a:rPr lang="hu-HU" sz="2400" b="1" dirty="0" err="1" smtClean="0"/>
              <a:t>it</a:t>
            </a:r>
            <a:r>
              <a:rPr lang="hu-HU" sz="2400" b="1" dirty="0" smtClean="0"/>
              <a:t>?</a:t>
            </a:r>
            <a:endParaRPr lang="hu-HU" sz="2400" b="1" dirty="0"/>
          </a:p>
        </p:txBody>
      </p:sp>
      <p:sp>
        <p:nvSpPr>
          <p:cNvPr id="15"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pic>
        <p:nvPicPr>
          <p:cNvPr id="3" name="Kép 2"/>
          <p:cNvPicPr>
            <a:picLocks noChangeAspect="1"/>
          </p:cNvPicPr>
          <p:nvPr/>
        </p:nvPicPr>
        <p:blipFill rotWithShape="1">
          <a:blip r:embed="rId2"/>
          <a:srcRect b="9783"/>
          <a:stretch/>
        </p:blipFill>
        <p:spPr>
          <a:xfrm>
            <a:off x="8836795" y="4604445"/>
            <a:ext cx="3355205" cy="2278965"/>
          </a:xfrm>
          <a:prstGeom prst="rect">
            <a:avLst/>
          </a:prstGeom>
        </p:spPr>
      </p:pic>
      <p:sp>
        <p:nvSpPr>
          <p:cNvPr id="16" name="Tartalom helye 1"/>
          <p:cNvSpPr>
            <a:spLocks noGrp="1"/>
          </p:cNvSpPr>
          <p:nvPr>
            <p:ph idx="1"/>
          </p:nvPr>
        </p:nvSpPr>
        <p:spPr>
          <a:xfrm>
            <a:off x="1086515" y="4303641"/>
            <a:ext cx="7131061" cy="1077260"/>
          </a:xfrm>
        </p:spPr>
        <p:txBody>
          <a:bodyPr/>
          <a:lstStyle/>
          <a:p>
            <a:pPr marL="0" indent="0">
              <a:buNone/>
            </a:pPr>
            <a:r>
              <a:rPr lang="hu-HU" b="1" dirty="0" err="1" smtClean="0"/>
              <a:t>Intention-to-treat</a:t>
            </a:r>
            <a:r>
              <a:rPr lang="hu-HU" b="1" dirty="0" smtClean="0"/>
              <a:t> vs. </a:t>
            </a:r>
            <a:r>
              <a:rPr lang="hu-HU" b="1" dirty="0" err="1" smtClean="0"/>
              <a:t>per-protcol</a:t>
            </a:r>
            <a:r>
              <a:rPr lang="hu-HU" b="1" dirty="0" smtClean="0"/>
              <a:t> </a:t>
            </a:r>
            <a:r>
              <a:rPr lang="hu-HU" b="1" dirty="0" err="1" smtClean="0"/>
              <a:t>analysis</a:t>
            </a:r>
            <a:endParaRPr lang="hu-HU" b="1" dirty="0" smtClean="0">
              <a:solidFill>
                <a:srgbClr val="FF0000"/>
              </a:solidFill>
            </a:endParaRPr>
          </a:p>
        </p:txBody>
      </p:sp>
    </p:spTree>
    <p:extLst>
      <p:ext uri="{BB962C8B-B14F-4D97-AF65-F5344CB8AC3E}">
        <p14:creationId xmlns:p14="http://schemas.microsoft.com/office/powerpoint/2010/main" val="33262067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artalom helye 1"/>
          <p:cNvSpPr>
            <a:spLocks noGrp="1"/>
          </p:cNvSpPr>
          <p:nvPr>
            <p:ph idx="1"/>
          </p:nvPr>
        </p:nvSpPr>
        <p:spPr>
          <a:xfrm>
            <a:off x="1147518" y="3654098"/>
            <a:ext cx="5111805" cy="1602531"/>
          </a:xfrm>
          <a:solidFill>
            <a:schemeClr val="accent1">
              <a:lumMod val="20000"/>
              <a:lumOff val="80000"/>
            </a:schemeClr>
          </a:solidFill>
          <a:ln w="41275" cmpd="dbl">
            <a:solidFill>
              <a:schemeClr val="tx1"/>
            </a:solidFill>
          </a:ln>
        </p:spPr>
        <p:txBody>
          <a:bodyPr anchor="ctr"/>
          <a:lstStyle/>
          <a:p>
            <a:pPr marL="0" indent="0" algn="ctr">
              <a:buNone/>
            </a:pPr>
            <a:r>
              <a:rPr lang="hu-HU" sz="2400" b="1" dirty="0" err="1" smtClean="0">
                <a:solidFill>
                  <a:schemeClr val="tx1"/>
                </a:solidFill>
              </a:rPr>
              <a:t>Odds</a:t>
            </a:r>
            <a:r>
              <a:rPr lang="hu-HU" sz="2400" b="1" dirty="0" smtClean="0">
                <a:solidFill>
                  <a:schemeClr val="tx1"/>
                </a:solidFill>
              </a:rPr>
              <a:t> </a:t>
            </a:r>
            <a:r>
              <a:rPr lang="hu-HU" sz="2400" b="1" dirty="0" err="1" smtClean="0">
                <a:solidFill>
                  <a:schemeClr val="tx1"/>
                </a:solidFill>
              </a:rPr>
              <a:t>ratios</a:t>
            </a:r>
            <a:r>
              <a:rPr lang="hu-HU" sz="2400" b="1" dirty="0" smtClean="0">
                <a:solidFill>
                  <a:schemeClr val="tx1"/>
                </a:solidFill>
              </a:rPr>
              <a:t> </a:t>
            </a:r>
            <a:r>
              <a:rPr lang="hu-HU" sz="2400" b="1" dirty="0" err="1" smtClean="0">
                <a:solidFill>
                  <a:schemeClr val="tx1"/>
                </a:solidFill>
              </a:rPr>
              <a:t>for</a:t>
            </a:r>
            <a:r>
              <a:rPr lang="hu-HU" sz="2400" b="1" dirty="0" smtClean="0">
                <a:solidFill>
                  <a:schemeClr val="tx1"/>
                </a:solidFill>
              </a:rPr>
              <a:t> </a:t>
            </a:r>
            <a:r>
              <a:rPr lang="hu-HU" sz="2400" b="1" dirty="0" err="1" smtClean="0">
                <a:solidFill>
                  <a:schemeClr val="tx1"/>
                </a:solidFill>
              </a:rPr>
              <a:t>reporting</a:t>
            </a:r>
            <a:r>
              <a:rPr lang="hu-HU" sz="2400" b="1" dirty="0" smtClean="0">
                <a:solidFill>
                  <a:schemeClr val="tx1"/>
                </a:solidFill>
              </a:rPr>
              <a:t> </a:t>
            </a:r>
            <a:r>
              <a:rPr lang="hu-HU" sz="2400" b="1" dirty="0" err="1" smtClean="0">
                <a:solidFill>
                  <a:schemeClr val="tx1"/>
                </a:solidFill>
              </a:rPr>
              <a:t>significant</a:t>
            </a:r>
            <a:r>
              <a:rPr lang="hu-HU" sz="2400" b="1" dirty="0" smtClean="0">
                <a:solidFill>
                  <a:schemeClr val="tx1"/>
                </a:solidFill>
              </a:rPr>
              <a:t> </a:t>
            </a:r>
            <a:r>
              <a:rPr lang="hu-HU" sz="2400" b="1" dirty="0" err="1" smtClean="0">
                <a:solidFill>
                  <a:schemeClr val="tx1"/>
                </a:solidFill>
              </a:rPr>
              <a:t>results</a:t>
            </a:r>
            <a:r>
              <a:rPr lang="hu-HU" sz="2400" b="1" dirty="0" smtClean="0">
                <a:solidFill>
                  <a:schemeClr val="tx1"/>
                </a:solidFill>
              </a:rPr>
              <a:t>:</a:t>
            </a:r>
            <a:br>
              <a:rPr lang="hu-HU" sz="2400" b="1" dirty="0" smtClean="0">
                <a:solidFill>
                  <a:schemeClr val="tx1"/>
                </a:solidFill>
              </a:rPr>
            </a:br>
            <a:r>
              <a:rPr lang="hu-HU" sz="2400" b="1" dirty="0" err="1" smtClean="0">
                <a:solidFill>
                  <a:schemeClr val="tx1"/>
                </a:solidFill>
              </a:rPr>
              <a:t>efficacy</a:t>
            </a:r>
            <a:r>
              <a:rPr lang="hu-HU" sz="2400" b="1" dirty="0" smtClean="0">
                <a:solidFill>
                  <a:schemeClr val="tx1"/>
                </a:solidFill>
              </a:rPr>
              <a:t>: </a:t>
            </a:r>
            <a:r>
              <a:rPr lang="hu-HU" sz="2400" b="1" dirty="0" smtClean="0">
                <a:solidFill>
                  <a:srgbClr val="FF0000"/>
                </a:solidFill>
              </a:rPr>
              <a:t>OR=2.4</a:t>
            </a:r>
            <a:r>
              <a:rPr lang="hu-HU" sz="2400" b="1" dirty="0" smtClean="0">
                <a:solidFill>
                  <a:schemeClr val="tx1"/>
                </a:solidFill>
              </a:rPr>
              <a:t> (95%CI: 1.4-4.0) </a:t>
            </a:r>
            <a:br>
              <a:rPr lang="hu-HU" sz="2400" b="1" dirty="0" smtClean="0">
                <a:solidFill>
                  <a:schemeClr val="tx1"/>
                </a:solidFill>
              </a:rPr>
            </a:br>
            <a:r>
              <a:rPr lang="hu-HU" sz="2400" b="1" dirty="0" err="1" smtClean="0">
                <a:solidFill>
                  <a:schemeClr val="tx1"/>
                </a:solidFill>
              </a:rPr>
              <a:t>harms</a:t>
            </a:r>
            <a:r>
              <a:rPr lang="hu-HU" sz="2400" b="1" dirty="0" smtClean="0">
                <a:solidFill>
                  <a:schemeClr val="tx1"/>
                </a:solidFill>
              </a:rPr>
              <a:t>: </a:t>
            </a:r>
            <a:r>
              <a:rPr lang="hu-HU" sz="2400" b="1" dirty="0" smtClean="0">
                <a:solidFill>
                  <a:srgbClr val="FF0000"/>
                </a:solidFill>
              </a:rPr>
              <a:t>OR=4.7</a:t>
            </a:r>
            <a:r>
              <a:rPr lang="hu-HU" sz="2400" b="1" dirty="0" smtClean="0">
                <a:solidFill>
                  <a:schemeClr val="tx1"/>
                </a:solidFill>
              </a:rPr>
              <a:t> (95%CI: 1.8-12.0)</a:t>
            </a:r>
            <a:endParaRPr lang="hu-HU" sz="2400" b="1" dirty="0">
              <a:solidFill>
                <a:schemeClr val="tx1"/>
              </a:solidFill>
            </a:endParaRPr>
          </a:p>
        </p:txBody>
      </p:sp>
      <p:sp>
        <p:nvSpPr>
          <p:cNvPr id="8" name="Tartalom helye 1"/>
          <p:cNvSpPr txBox="1">
            <a:spLocks/>
          </p:cNvSpPr>
          <p:nvPr/>
        </p:nvSpPr>
        <p:spPr>
          <a:xfrm>
            <a:off x="1147518" y="2505304"/>
            <a:ext cx="9963173" cy="583922"/>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a:solidFill>
                  <a:schemeClr val="tx1"/>
                </a:solidFill>
              </a:rPr>
              <a:t>differences</a:t>
            </a:r>
            <a:r>
              <a:rPr lang="hu-HU" sz="2400" b="1" dirty="0">
                <a:solidFill>
                  <a:schemeClr val="tx1"/>
                </a:solidFill>
              </a:rPr>
              <a:t> </a:t>
            </a:r>
            <a:r>
              <a:rPr lang="hu-HU" sz="2400" b="1" dirty="0" err="1">
                <a:solidFill>
                  <a:schemeClr val="tx1"/>
                </a:solidFill>
              </a:rPr>
              <a:t>between</a:t>
            </a:r>
            <a:r>
              <a:rPr lang="hu-HU" sz="2400" b="1" dirty="0">
                <a:solidFill>
                  <a:schemeClr val="tx1"/>
                </a:solidFill>
              </a:rPr>
              <a:t> </a:t>
            </a:r>
            <a:r>
              <a:rPr lang="hu-HU" sz="2400" b="1" dirty="0" err="1">
                <a:solidFill>
                  <a:schemeClr val="tx1"/>
                </a:solidFill>
              </a:rPr>
              <a:t>reported</a:t>
            </a:r>
            <a:r>
              <a:rPr lang="hu-HU" sz="2400" b="1" dirty="0">
                <a:solidFill>
                  <a:schemeClr val="tx1"/>
                </a:solidFill>
              </a:rPr>
              <a:t> and </a:t>
            </a:r>
            <a:r>
              <a:rPr lang="hu-HU" sz="2400" b="1" dirty="0" err="1">
                <a:solidFill>
                  <a:schemeClr val="tx1"/>
                </a:solidFill>
              </a:rPr>
              <a:t>unreported</a:t>
            </a:r>
            <a:r>
              <a:rPr lang="hu-HU" sz="2400" b="1" dirty="0">
                <a:solidFill>
                  <a:schemeClr val="tx1"/>
                </a:solidFill>
              </a:rPr>
              <a:t> </a:t>
            </a:r>
            <a:r>
              <a:rPr lang="hu-HU" sz="2400" b="1" dirty="0" err="1" smtClean="0">
                <a:solidFill>
                  <a:schemeClr val="tx1"/>
                </a:solidFill>
              </a:rPr>
              <a:t>findings</a:t>
            </a:r>
            <a:endParaRPr lang="en-US" sz="2400" b="1" dirty="0">
              <a:solidFill>
                <a:schemeClr val="tx1"/>
              </a:solidFill>
            </a:endParaRPr>
          </a:p>
        </p:txBody>
      </p:sp>
      <p:sp>
        <p:nvSpPr>
          <p:cNvPr id="9" name="Szövegdoboz 8"/>
          <p:cNvSpPr txBox="1"/>
          <p:nvPr/>
        </p:nvSpPr>
        <p:spPr>
          <a:xfrm>
            <a:off x="1147518" y="1738914"/>
            <a:ext cx="2337499"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Reporting</a:t>
            </a:r>
            <a:r>
              <a:rPr lang="hu-HU" sz="2400" b="1" dirty="0" smtClean="0">
                <a:solidFill>
                  <a:schemeClr val="bg1"/>
                </a:solidFill>
              </a:rPr>
              <a:t> </a:t>
            </a:r>
            <a:r>
              <a:rPr lang="hu-HU" sz="2400" b="1" dirty="0" err="1" smtClean="0">
                <a:solidFill>
                  <a:schemeClr val="bg1"/>
                </a:solidFill>
              </a:rPr>
              <a:t>bias</a:t>
            </a:r>
            <a:endParaRPr lang="en-GB" sz="2400" b="1" dirty="0">
              <a:solidFill>
                <a:schemeClr val="bg1"/>
              </a:solidFill>
            </a:endParaRPr>
          </a:p>
        </p:txBody>
      </p:sp>
      <p:sp>
        <p:nvSpPr>
          <p:cNvPr id="3" name="Téglalap 2"/>
          <p:cNvSpPr/>
          <p:nvPr/>
        </p:nvSpPr>
        <p:spPr>
          <a:xfrm>
            <a:off x="-49164" y="6317417"/>
            <a:ext cx="9635613" cy="523220"/>
          </a:xfrm>
          <a:prstGeom prst="rect">
            <a:avLst/>
          </a:prstGeom>
        </p:spPr>
        <p:txBody>
          <a:bodyPr wrap="square">
            <a:spAutoFit/>
          </a:bodyPr>
          <a:lstStyle/>
          <a:p>
            <a:r>
              <a:rPr lang="hu-HU" sz="1400" dirty="0" err="1">
                <a:solidFill>
                  <a:srgbClr val="000000"/>
                </a:solidFill>
                <a:latin typeface="Arial" panose="020B0604020202020204" pitchFamily="34" charset="0"/>
              </a:rPr>
              <a:t>Chan</a:t>
            </a:r>
            <a:r>
              <a:rPr lang="hu-HU" sz="1400" dirty="0">
                <a:solidFill>
                  <a:srgbClr val="000000"/>
                </a:solidFill>
                <a:latin typeface="Arial" panose="020B0604020202020204" pitchFamily="34" charset="0"/>
              </a:rPr>
              <a:t> AW, </a:t>
            </a:r>
            <a:r>
              <a:rPr lang="hu-HU" sz="1400" dirty="0" err="1">
                <a:solidFill>
                  <a:srgbClr val="000000"/>
                </a:solidFill>
                <a:latin typeface="Arial" panose="020B0604020202020204" pitchFamily="34" charset="0"/>
              </a:rPr>
              <a:t>Hróbjartsson</a:t>
            </a:r>
            <a:r>
              <a:rPr lang="hu-HU" sz="1400" dirty="0">
                <a:solidFill>
                  <a:srgbClr val="000000"/>
                </a:solidFill>
                <a:latin typeface="Arial" panose="020B0604020202020204" pitchFamily="34" charset="0"/>
              </a:rPr>
              <a:t> A, </a:t>
            </a:r>
            <a:r>
              <a:rPr lang="hu-HU" sz="1400" dirty="0" err="1">
                <a:solidFill>
                  <a:srgbClr val="000000"/>
                </a:solidFill>
                <a:latin typeface="Arial" panose="020B0604020202020204" pitchFamily="34" charset="0"/>
              </a:rPr>
              <a:t>Haahr</a:t>
            </a:r>
            <a:r>
              <a:rPr lang="hu-HU" sz="1400" dirty="0">
                <a:solidFill>
                  <a:srgbClr val="000000"/>
                </a:solidFill>
                <a:latin typeface="Arial" panose="020B0604020202020204" pitchFamily="34" charset="0"/>
              </a:rPr>
              <a:t> MT, </a:t>
            </a:r>
            <a:r>
              <a:rPr lang="hu-HU" sz="1400" dirty="0" err="1">
                <a:solidFill>
                  <a:srgbClr val="000000"/>
                </a:solidFill>
                <a:latin typeface="Arial" panose="020B0604020202020204" pitchFamily="34" charset="0"/>
              </a:rPr>
              <a:t>Gøtzsche</a:t>
            </a:r>
            <a:r>
              <a:rPr lang="hu-HU" sz="1400" dirty="0">
                <a:solidFill>
                  <a:srgbClr val="000000"/>
                </a:solidFill>
                <a:latin typeface="Arial" panose="020B0604020202020204" pitchFamily="34" charset="0"/>
              </a:rPr>
              <a:t> PC, </a:t>
            </a:r>
            <a:r>
              <a:rPr lang="hu-HU" sz="1400" dirty="0" err="1">
                <a:solidFill>
                  <a:srgbClr val="000000"/>
                </a:solidFill>
                <a:latin typeface="Arial" panose="020B0604020202020204" pitchFamily="34" charset="0"/>
              </a:rPr>
              <a:t>Altman</a:t>
            </a:r>
            <a:r>
              <a:rPr lang="hu-HU" sz="1400" dirty="0">
                <a:solidFill>
                  <a:srgbClr val="000000"/>
                </a:solidFill>
                <a:latin typeface="Arial" panose="020B0604020202020204" pitchFamily="34" charset="0"/>
              </a:rPr>
              <a:t> DG. </a:t>
            </a:r>
            <a:r>
              <a:rPr lang="hu-HU" sz="1400" dirty="0" err="1">
                <a:solidFill>
                  <a:srgbClr val="000000"/>
                </a:solidFill>
                <a:latin typeface="Arial" panose="020B0604020202020204" pitchFamily="34" charset="0"/>
              </a:rPr>
              <a:t>Empirical</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evidence</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for</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selective</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reporting</a:t>
            </a:r>
            <a:r>
              <a:rPr lang="hu-HU" sz="1400" dirty="0">
                <a:solidFill>
                  <a:srgbClr val="000000"/>
                </a:solidFill>
                <a:latin typeface="Arial" panose="020B0604020202020204" pitchFamily="34" charset="0"/>
              </a:rPr>
              <a:t> of </a:t>
            </a:r>
            <a:r>
              <a:rPr lang="hu-HU" sz="1400" dirty="0" err="1">
                <a:solidFill>
                  <a:srgbClr val="000000"/>
                </a:solidFill>
                <a:latin typeface="Arial" panose="020B0604020202020204" pitchFamily="34" charset="0"/>
              </a:rPr>
              <a:t>outcomes</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in</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randomized</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trials</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comparison</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of</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protocols</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to</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published</a:t>
            </a:r>
            <a:r>
              <a:rPr lang="hu-HU" sz="1400" dirty="0">
                <a:solidFill>
                  <a:srgbClr val="000000"/>
                </a:solidFill>
                <a:latin typeface="Arial" panose="020B0604020202020204" pitchFamily="34" charset="0"/>
              </a:rPr>
              <a:t> </a:t>
            </a:r>
            <a:r>
              <a:rPr lang="hu-HU" sz="1400" dirty="0" err="1">
                <a:solidFill>
                  <a:srgbClr val="000000"/>
                </a:solidFill>
                <a:latin typeface="Arial" panose="020B0604020202020204" pitchFamily="34" charset="0"/>
              </a:rPr>
              <a:t>articles</a:t>
            </a:r>
            <a:r>
              <a:rPr lang="hu-HU" sz="1400" dirty="0">
                <a:solidFill>
                  <a:srgbClr val="000000"/>
                </a:solidFill>
                <a:latin typeface="Arial" panose="020B0604020202020204" pitchFamily="34" charset="0"/>
              </a:rPr>
              <a:t>. </a:t>
            </a:r>
            <a:r>
              <a:rPr lang="hu-HU" sz="1400" i="1" dirty="0">
                <a:solidFill>
                  <a:srgbClr val="000000"/>
                </a:solidFill>
                <a:latin typeface="Arial" panose="020B0604020202020204" pitchFamily="34" charset="0"/>
              </a:rPr>
              <a:t>JAMA</a:t>
            </a:r>
            <a:r>
              <a:rPr lang="hu-HU" sz="1400" dirty="0">
                <a:solidFill>
                  <a:srgbClr val="000000"/>
                </a:solidFill>
                <a:latin typeface="Arial" panose="020B0604020202020204" pitchFamily="34" charset="0"/>
              </a:rPr>
              <a:t>2004; 291: 2457-2465.</a:t>
            </a:r>
            <a:endParaRPr lang="hu-HU" sz="1400" dirty="0"/>
          </a:p>
        </p:txBody>
      </p:sp>
      <p:sp>
        <p:nvSpPr>
          <p:cNvPr id="10"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pic>
        <p:nvPicPr>
          <p:cNvPr id="2" name="Kép 1"/>
          <p:cNvPicPr>
            <a:picLocks noChangeAspect="1"/>
          </p:cNvPicPr>
          <p:nvPr/>
        </p:nvPicPr>
        <p:blipFill>
          <a:blip r:embed="rId2"/>
          <a:stretch>
            <a:fillRect/>
          </a:stretch>
        </p:blipFill>
        <p:spPr>
          <a:xfrm>
            <a:off x="6951956" y="3395704"/>
            <a:ext cx="5080956" cy="2592782"/>
          </a:xfrm>
          <a:prstGeom prst="rect">
            <a:avLst/>
          </a:prstGeom>
        </p:spPr>
      </p:pic>
    </p:spTree>
    <p:extLst>
      <p:ext uri="{BB962C8B-B14F-4D97-AF65-F5344CB8AC3E}">
        <p14:creationId xmlns:p14="http://schemas.microsoft.com/office/powerpoint/2010/main" val="36782917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3" y="515443"/>
            <a:ext cx="6668231" cy="378235"/>
          </a:xfrm>
        </p:spPr>
        <p:txBody>
          <a:bodyPr/>
          <a:lstStyle/>
          <a:p>
            <a:r>
              <a:rPr lang="hu-HU" sz="2600" b="1" dirty="0" err="1" smtClean="0"/>
              <a:t>Examples</a:t>
            </a:r>
            <a:r>
              <a:rPr lang="hu-HU" sz="2600" b="1" dirty="0" smtClean="0"/>
              <a:t> </a:t>
            </a:r>
            <a:r>
              <a:rPr lang="hu-HU" sz="2600" b="1" dirty="0" err="1" smtClean="0"/>
              <a:t>for</a:t>
            </a:r>
            <a:r>
              <a:rPr lang="hu-HU" sz="2600" b="1" dirty="0" smtClean="0"/>
              <a:t> </a:t>
            </a:r>
            <a:r>
              <a:rPr lang="hu-HU" sz="2600" b="1" dirty="0" err="1" smtClean="0"/>
              <a:t>detection</a:t>
            </a:r>
            <a:r>
              <a:rPr lang="hu-HU" sz="2600" b="1" dirty="0" smtClean="0"/>
              <a:t> </a:t>
            </a:r>
            <a:r>
              <a:rPr lang="hu-HU" sz="2600" b="1" dirty="0" err="1" smtClean="0"/>
              <a:t>bias</a:t>
            </a:r>
            <a:endParaRPr lang="hu-HU" sz="2600" b="1" dirty="0"/>
          </a:p>
        </p:txBody>
      </p:sp>
      <p:sp>
        <p:nvSpPr>
          <p:cNvPr id="15" name="Tartalom helye 1"/>
          <p:cNvSpPr txBox="1">
            <a:spLocks/>
          </p:cNvSpPr>
          <p:nvPr/>
        </p:nvSpPr>
        <p:spPr>
          <a:xfrm>
            <a:off x="1306963" y="1764912"/>
            <a:ext cx="9702710" cy="4178688"/>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Let’s</a:t>
            </a:r>
            <a:r>
              <a:rPr lang="hu-HU" sz="2400" b="1" dirty="0" smtClean="0">
                <a:solidFill>
                  <a:schemeClr val="tx1"/>
                </a:solidFill>
              </a:rPr>
              <a:t> </a:t>
            </a:r>
            <a:r>
              <a:rPr lang="hu-HU" sz="2400" b="1" dirty="0" err="1" smtClean="0">
                <a:solidFill>
                  <a:schemeClr val="tx1"/>
                </a:solidFill>
              </a:rPr>
              <a:t>compare</a:t>
            </a:r>
            <a:r>
              <a:rPr lang="hu-HU" sz="2400" b="1" dirty="0" smtClean="0">
                <a:solidFill>
                  <a:schemeClr val="tx1"/>
                </a:solidFill>
              </a:rPr>
              <a:t> a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old </a:t>
            </a:r>
            <a:r>
              <a:rPr lang="hu-HU" sz="2400" b="1" dirty="0" err="1" smtClean="0">
                <a:solidFill>
                  <a:schemeClr val="tx1"/>
                </a:solidFill>
              </a:rPr>
              <a:t>one</a:t>
            </a:r>
            <a:r>
              <a:rPr lang="hu-HU" sz="2400" b="1" dirty="0" smtClean="0">
                <a:solidFill>
                  <a:schemeClr val="tx1"/>
                </a:solidFill>
              </a:rPr>
              <a:t>… </a:t>
            </a:r>
          </a:p>
          <a:p>
            <a:pPr marL="0" indent="0">
              <a:buNone/>
            </a:pPr>
            <a:endParaRPr lang="hu-HU" sz="2400" b="1" dirty="0">
              <a:solidFill>
                <a:schemeClr val="tx1"/>
              </a:solidFill>
            </a:endParaRPr>
          </a:p>
          <a:p>
            <a:pPr marL="0" indent="0">
              <a:buNone/>
            </a:pPr>
            <a:r>
              <a:rPr lang="hu-HU" sz="2400" b="1" dirty="0" smtClean="0">
                <a:solidFill>
                  <a:schemeClr val="tx1"/>
                </a:solidFill>
              </a:rPr>
              <a:t>Design: </a:t>
            </a:r>
            <a:r>
              <a:rPr lang="hu-HU" sz="2400" b="1" dirty="0" err="1" smtClean="0">
                <a:solidFill>
                  <a:schemeClr val="tx1"/>
                </a:solidFill>
              </a:rPr>
              <a:t>experimental</a:t>
            </a:r>
            <a:r>
              <a:rPr lang="hu-HU" sz="2400" b="1" dirty="0" smtClean="0">
                <a:solidFill>
                  <a:schemeClr val="tx1"/>
                </a:solidFill>
              </a:rPr>
              <a:t>, parallel (2 </a:t>
            </a:r>
            <a:r>
              <a:rPr lang="hu-HU" sz="2400" b="1" dirty="0" err="1" smtClean="0">
                <a:solidFill>
                  <a:schemeClr val="tx1"/>
                </a:solidFill>
              </a:rPr>
              <a:t>arms</a:t>
            </a:r>
            <a:r>
              <a:rPr lang="hu-HU" sz="2400" b="1" dirty="0" smtClean="0">
                <a:solidFill>
                  <a:schemeClr val="tx1"/>
                </a:solidFill>
              </a:rPr>
              <a:t>), </a:t>
            </a:r>
            <a:r>
              <a:rPr lang="hu-HU" sz="2400" b="1" dirty="0" err="1" smtClean="0">
                <a:solidFill>
                  <a:schemeClr val="tx1"/>
                </a:solidFill>
              </a:rPr>
              <a:t>randomized</a:t>
            </a:r>
            <a:r>
              <a:rPr lang="hu-HU" sz="2400" b="1" dirty="0" smtClean="0">
                <a:solidFill>
                  <a:schemeClr val="tx1"/>
                </a:solidFill>
              </a:rPr>
              <a:t>, </a:t>
            </a:r>
            <a:r>
              <a:rPr lang="hu-HU" sz="2400" b="1" dirty="0" err="1" smtClean="0">
                <a:solidFill>
                  <a:schemeClr val="tx1"/>
                </a:solidFill>
              </a:rPr>
              <a:t>double-blind</a:t>
            </a:r>
            <a:endParaRPr lang="hu-HU" sz="2400" b="1" dirty="0">
              <a:solidFill>
                <a:schemeClr val="tx1"/>
              </a:solidFill>
            </a:endParaRPr>
          </a:p>
          <a:p>
            <a:pPr marL="0" indent="0">
              <a:buNone/>
            </a:pPr>
            <a:r>
              <a:rPr lang="hu-HU" sz="2400" b="1" dirty="0" err="1" smtClean="0">
                <a:solidFill>
                  <a:schemeClr val="tx1"/>
                </a:solidFill>
              </a:rPr>
              <a:t>Results</a:t>
            </a:r>
            <a:r>
              <a:rPr lang="hu-HU" sz="2400" b="1" dirty="0" smtClean="0">
                <a:solidFill>
                  <a:schemeClr val="tx1"/>
                </a:solidFill>
              </a:rPr>
              <a:t>: </a:t>
            </a:r>
          </a:p>
          <a:p>
            <a:r>
              <a:rPr lang="hu-HU" sz="2400" b="1" dirty="0" err="1" smtClean="0">
                <a:solidFill>
                  <a:schemeClr val="tx1"/>
                </a:solidFill>
              </a:rPr>
              <a:t>mortality</a:t>
            </a:r>
            <a:r>
              <a:rPr lang="hu-HU" sz="2400" b="1" dirty="0">
                <a:solidFill>
                  <a:schemeClr val="tx1"/>
                </a:solidFill>
              </a:rPr>
              <a:t> </a:t>
            </a:r>
            <a:r>
              <a:rPr lang="hu-HU" sz="2400" b="1" dirty="0" err="1" smtClean="0">
                <a:solidFill>
                  <a:schemeClr val="tx1"/>
                </a:solidFill>
              </a:rPr>
              <a:t>reduced</a:t>
            </a:r>
            <a:r>
              <a:rPr lang="hu-HU" sz="2400" b="1" dirty="0" smtClean="0">
                <a:solidFill>
                  <a:schemeClr val="tx1"/>
                </a:solidFill>
              </a:rPr>
              <a:t> </a:t>
            </a:r>
            <a:r>
              <a:rPr lang="hu-HU" sz="2400" b="1" dirty="0" err="1" smtClean="0">
                <a:solidFill>
                  <a:schemeClr val="tx1"/>
                </a:solidFill>
              </a:rPr>
              <a:t>by</a:t>
            </a:r>
            <a:r>
              <a:rPr lang="hu-HU" sz="2400" b="1" dirty="0" smtClean="0">
                <a:solidFill>
                  <a:schemeClr val="tx1"/>
                </a:solidFill>
              </a:rPr>
              <a:t> 2% (95% CI: 1.5-2.5%)</a:t>
            </a:r>
          </a:p>
          <a:p>
            <a:r>
              <a:rPr lang="hu-HU" sz="2400" b="1" dirty="0" err="1" smtClean="0">
                <a:solidFill>
                  <a:schemeClr val="tx1"/>
                </a:solidFill>
              </a:rPr>
              <a:t>organ</a:t>
            </a:r>
            <a:r>
              <a:rPr lang="hu-HU" sz="2400" b="1" dirty="0" smtClean="0">
                <a:solidFill>
                  <a:schemeClr val="tx1"/>
                </a:solidFill>
              </a:rPr>
              <a:t> </a:t>
            </a:r>
            <a:r>
              <a:rPr lang="hu-HU" sz="2400" b="1" dirty="0" err="1" smtClean="0">
                <a:solidFill>
                  <a:schemeClr val="tx1"/>
                </a:solidFill>
              </a:rPr>
              <a:t>failure</a:t>
            </a:r>
            <a:r>
              <a:rPr lang="hu-HU" sz="2400" b="1" dirty="0" smtClean="0">
                <a:solidFill>
                  <a:schemeClr val="tx1"/>
                </a:solidFill>
              </a:rPr>
              <a:t> </a:t>
            </a:r>
            <a:r>
              <a:rPr lang="hu-HU" sz="2400" b="1" dirty="0" err="1" smtClean="0">
                <a:solidFill>
                  <a:schemeClr val="tx1"/>
                </a:solidFill>
              </a:rPr>
              <a:t>rate</a:t>
            </a:r>
            <a:r>
              <a:rPr lang="hu-HU" sz="2400" b="1" dirty="0" smtClean="0">
                <a:solidFill>
                  <a:schemeClr val="tx1"/>
                </a:solidFill>
              </a:rPr>
              <a:t> </a:t>
            </a:r>
            <a:r>
              <a:rPr lang="hu-HU" sz="2400" b="1" dirty="0" err="1" smtClean="0">
                <a:solidFill>
                  <a:schemeClr val="tx1"/>
                </a:solidFill>
              </a:rPr>
              <a:t>reduced</a:t>
            </a:r>
            <a:r>
              <a:rPr lang="hu-HU" sz="2400" b="1" dirty="0" smtClean="0">
                <a:solidFill>
                  <a:schemeClr val="tx1"/>
                </a:solidFill>
              </a:rPr>
              <a:t> </a:t>
            </a:r>
            <a:r>
              <a:rPr lang="hu-HU" sz="2400" b="1" dirty="0" err="1" smtClean="0">
                <a:solidFill>
                  <a:schemeClr val="tx1"/>
                </a:solidFill>
              </a:rPr>
              <a:t>by</a:t>
            </a:r>
            <a:r>
              <a:rPr lang="hu-HU" sz="2400" b="1" dirty="0" smtClean="0">
                <a:solidFill>
                  <a:schemeClr val="tx1"/>
                </a:solidFill>
              </a:rPr>
              <a:t> 1.0% (95% CI: 0.8-1.2%)</a:t>
            </a:r>
          </a:p>
          <a:p>
            <a:r>
              <a:rPr lang="hu-HU" sz="2400" b="1" dirty="0" err="1" smtClean="0">
                <a:solidFill>
                  <a:schemeClr val="tx1"/>
                </a:solidFill>
              </a:rPr>
              <a:t>short-term</a:t>
            </a:r>
            <a:r>
              <a:rPr lang="hu-HU" sz="2400" b="1" dirty="0" smtClean="0">
                <a:solidFill>
                  <a:schemeClr val="tx1"/>
                </a:solidFill>
              </a:rPr>
              <a:t> (1-month) </a:t>
            </a:r>
            <a:r>
              <a:rPr lang="hu-HU" sz="2400" b="1" dirty="0" err="1" smtClean="0">
                <a:solidFill>
                  <a:schemeClr val="tx1"/>
                </a:solidFill>
              </a:rPr>
              <a:t>neurological</a:t>
            </a:r>
            <a:r>
              <a:rPr lang="hu-HU" sz="2400" b="1" dirty="0" smtClean="0">
                <a:solidFill>
                  <a:schemeClr val="tx1"/>
                </a:solidFill>
              </a:rPr>
              <a:t> deficit </a:t>
            </a:r>
            <a:r>
              <a:rPr lang="hu-HU" sz="2400" b="1" dirty="0" err="1" smtClean="0">
                <a:solidFill>
                  <a:schemeClr val="tx1"/>
                </a:solidFill>
              </a:rPr>
              <a:t>did</a:t>
            </a:r>
            <a:r>
              <a:rPr lang="hu-HU" sz="2400" b="1" dirty="0" smtClean="0">
                <a:solidFill>
                  <a:schemeClr val="tx1"/>
                </a:solidFill>
              </a:rPr>
              <a:t> </a:t>
            </a:r>
            <a:r>
              <a:rPr lang="hu-HU" sz="2400" b="1" dirty="0" err="1" smtClean="0">
                <a:solidFill>
                  <a:schemeClr val="tx1"/>
                </a:solidFill>
              </a:rPr>
              <a:t>not</a:t>
            </a:r>
            <a:r>
              <a:rPr lang="hu-HU" sz="2400" b="1" dirty="0" smtClean="0">
                <a:solidFill>
                  <a:schemeClr val="tx1"/>
                </a:solidFill>
              </a:rPr>
              <a:t> </a:t>
            </a:r>
            <a:r>
              <a:rPr lang="hu-HU" sz="2400" b="1" dirty="0" err="1" smtClean="0">
                <a:solidFill>
                  <a:schemeClr val="tx1"/>
                </a:solidFill>
              </a:rPr>
              <a:t>change</a:t>
            </a:r>
            <a:endParaRPr lang="hu-HU" sz="2400" b="1" dirty="0">
              <a:solidFill>
                <a:schemeClr val="tx1"/>
              </a:solidFill>
            </a:endParaRPr>
          </a:p>
        </p:txBody>
      </p:sp>
      <p:sp>
        <p:nvSpPr>
          <p:cNvPr id="5" name="Szövegdoboz 4"/>
          <p:cNvSpPr txBox="1"/>
          <p:nvPr/>
        </p:nvSpPr>
        <p:spPr>
          <a:xfrm>
            <a:off x="4338884" y="5651212"/>
            <a:ext cx="7343347" cy="584775"/>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3200" dirty="0" err="1" smtClean="0">
                <a:solidFill>
                  <a:prstClr val="white"/>
                </a:solidFill>
              </a:rPr>
              <a:t>Picking</a:t>
            </a:r>
            <a:r>
              <a:rPr lang="hu-HU" sz="3200" dirty="0" smtClean="0">
                <a:solidFill>
                  <a:prstClr val="white"/>
                </a:solidFill>
              </a:rPr>
              <a:t> of </a:t>
            </a:r>
            <a:r>
              <a:rPr lang="hu-HU" sz="3200" dirty="0" err="1" smtClean="0">
                <a:solidFill>
                  <a:prstClr val="white"/>
                </a:solidFill>
              </a:rPr>
              <a:t>the</a:t>
            </a:r>
            <a:r>
              <a:rPr lang="hu-HU" sz="3200" dirty="0" smtClean="0">
                <a:solidFill>
                  <a:prstClr val="white"/>
                </a:solidFill>
              </a:rPr>
              <a:t> </a:t>
            </a:r>
            <a:r>
              <a:rPr lang="hu-HU" sz="3200" dirty="0" err="1" smtClean="0">
                <a:solidFill>
                  <a:prstClr val="white"/>
                </a:solidFill>
              </a:rPr>
              <a:t>desired</a:t>
            </a:r>
            <a:r>
              <a:rPr lang="hu-HU" sz="3200" dirty="0" smtClean="0">
                <a:solidFill>
                  <a:prstClr val="white"/>
                </a:solidFill>
              </a:rPr>
              <a:t> </a:t>
            </a:r>
            <a:r>
              <a:rPr lang="hu-HU" sz="3200" dirty="0" err="1" smtClean="0">
                <a:solidFill>
                  <a:prstClr val="white"/>
                </a:solidFill>
              </a:rPr>
              <a:t>results</a:t>
            </a:r>
            <a:endParaRPr lang="hu-HU" sz="3200" dirty="0">
              <a:solidFill>
                <a:prstClr val="white"/>
              </a:solidFill>
            </a:endParaRPr>
          </a:p>
        </p:txBody>
      </p:sp>
      <p:sp>
        <p:nvSpPr>
          <p:cNvPr id="2" name="AutoShape 2" descr="KÃ©ptalÃ¡lat a kÃ¶vetkezÅre: âgreen upper thumb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dirty="0"/>
          </a:p>
        </p:txBody>
      </p:sp>
      <p:pic>
        <p:nvPicPr>
          <p:cNvPr id="3" name="Kép 2"/>
          <p:cNvPicPr>
            <a:picLocks noChangeAspect="1"/>
          </p:cNvPicPr>
          <p:nvPr/>
        </p:nvPicPr>
        <p:blipFill rotWithShape="1">
          <a:blip r:embed="rId2"/>
          <a:srcRect b="6281"/>
          <a:stretch/>
        </p:blipFill>
        <p:spPr>
          <a:xfrm>
            <a:off x="9893300" y="3365817"/>
            <a:ext cx="2057400" cy="2079943"/>
          </a:xfrm>
          <a:prstGeom prst="rect">
            <a:avLst/>
          </a:prstGeom>
        </p:spPr>
      </p:pic>
    </p:spTree>
    <p:extLst>
      <p:ext uri="{BB962C8B-B14F-4D97-AF65-F5344CB8AC3E}">
        <p14:creationId xmlns:p14="http://schemas.microsoft.com/office/powerpoint/2010/main" val="2210245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cím 3"/>
          <p:cNvSpPr>
            <a:spLocks noGrp="1"/>
          </p:cNvSpPr>
          <p:nvPr>
            <p:ph type="subTitle" idx="15"/>
          </p:nvPr>
        </p:nvSpPr>
        <p:spPr>
          <a:xfrm>
            <a:off x="2824203" y="515443"/>
            <a:ext cx="6668231" cy="378235"/>
          </a:xfrm>
        </p:spPr>
        <p:txBody>
          <a:bodyPr/>
          <a:lstStyle/>
          <a:p>
            <a:r>
              <a:rPr lang="hu-HU" sz="2600" b="1" dirty="0" err="1" smtClean="0"/>
              <a:t>Examples</a:t>
            </a:r>
            <a:r>
              <a:rPr lang="hu-HU" sz="2600" b="1" dirty="0" smtClean="0"/>
              <a:t> </a:t>
            </a:r>
            <a:r>
              <a:rPr lang="hu-HU" sz="2600" b="1" dirty="0" err="1" smtClean="0"/>
              <a:t>for</a:t>
            </a:r>
            <a:r>
              <a:rPr lang="hu-HU" sz="2600" b="1" dirty="0" smtClean="0"/>
              <a:t> </a:t>
            </a:r>
            <a:r>
              <a:rPr lang="hu-HU" sz="2600" b="1" dirty="0" err="1" smtClean="0"/>
              <a:t>detection</a:t>
            </a:r>
            <a:r>
              <a:rPr lang="hu-HU" sz="2600" b="1" dirty="0" smtClean="0"/>
              <a:t> </a:t>
            </a:r>
            <a:r>
              <a:rPr lang="hu-HU" sz="2600" b="1" dirty="0" err="1" smtClean="0"/>
              <a:t>bias</a:t>
            </a:r>
            <a:endParaRPr lang="hu-HU" sz="2600" b="1" dirty="0"/>
          </a:p>
        </p:txBody>
      </p:sp>
      <p:sp>
        <p:nvSpPr>
          <p:cNvPr id="15" name="Tartalom helye 1"/>
          <p:cNvSpPr txBox="1">
            <a:spLocks/>
          </p:cNvSpPr>
          <p:nvPr/>
        </p:nvSpPr>
        <p:spPr>
          <a:xfrm>
            <a:off x="1306963" y="1764912"/>
            <a:ext cx="9702710" cy="4178688"/>
          </a:xfrm>
          <a:prstGeom prst="rect">
            <a:avLst/>
          </a:prstGeom>
          <a:solidFill>
            <a:schemeClr val="accent1">
              <a:lumMod val="20000"/>
              <a:lumOff val="80000"/>
            </a:schemeClr>
          </a:solidFill>
          <a:ln w="41275" cmpd="dbl">
            <a:solidFill>
              <a:schemeClr val="tx1"/>
            </a:solid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Let’s</a:t>
            </a:r>
            <a:r>
              <a:rPr lang="hu-HU" sz="2400" b="1" dirty="0" smtClean="0">
                <a:solidFill>
                  <a:schemeClr val="tx1"/>
                </a:solidFill>
              </a:rPr>
              <a:t> </a:t>
            </a:r>
            <a:r>
              <a:rPr lang="hu-HU" sz="2400" b="1" dirty="0" err="1" smtClean="0">
                <a:solidFill>
                  <a:schemeClr val="tx1"/>
                </a:solidFill>
              </a:rPr>
              <a:t>compare</a:t>
            </a:r>
            <a:r>
              <a:rPr lang="hu-HU" sz="2400" b="1" dirty="0" smtClean="0">
                <a:solidFill>
                  <a:schemeClr val="tx1"/>
                </a:solidFill>
              </a:rPr>
              <a:t> a </a:t>
            </a:r>
            <a:r>
              <a:rPr lang="hu-HU" sz="2400" b="1" dirty="0" err="1" smtClean="0">
                <a:solidFill>
                  <a:schemeClr val="tx1"/>
                </a:solidFill>
              </a:rPr>
              <a:t>new</a:t>
            </a:r>
            <a:r>
              <a:rPr lang="hu-HU" sz="2400" b="1" dirty="0" smtClean="0">
                <a:solidFill>
                  <a:schemeClr val="tx1"/>
                </a:solidFill>
              </a:rPr>
              <a:t> </a:t>
            </a:r>
            <a:r>
              <a:rPr lang="hu-HU" sz="2400" b="1" dirty="0" err="1" smtClean="0">
                <a:solidFill>
                  <a:schemeClr val="tx1"/>
                </a:solidFill>
              </a:rPr>
              <a:t>drug</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the</a:t>
            </a:r>
            <a:r>
              <a:rPr lang="hu-HU" sz="2400" b="1" dirty="0" smtClean="0">
                <a:solidFill>
                  <a:schemeClr val="tx1"/>
                </a:solidFill>
              </a:rPr>
              <a:t> old </a:t>
            </a:r>
            <a:r>
              <a:rPr lang="hu-HU" sz="2400" b="1" dirty="0" err="1" smtClean="0">
                <a:solidFill>
                  <a:schemeClr val="tx1"/>
                </a:solidFill>
              </a:rPr>
              <a:t>one</a:t>
            </a:r>
            <a:r>
              <a:rPr lang="hu-HU" sz="2400" b="1" dirty="0" smtClean="0">
                <a:solidFill>
                  <a:schemeClr val="tx1"/>
                </a:solidFill>
              </a:rPr>
              <a:t>… </a:t>
            </a:r>
          </a:p>
          <a:p>
            <a:pPr marL="0" indent="0">
              <a:buNone/>
            </a:pPr>
            <a:endParaRPr lang="hu-HU" sz="2400" b="1" dirty="0">
              <a:solidFill>
                <a:schemeClr val="tx1"/>
              </a:solidFill>
            </a:endParaRPr>
          </a:p>
          <a:p>
            <a:pPr marL="0" indent="0">
              <a:buNone/>
            </a:pPr>
            <a:r>
              <a:rPr lang="hu-HU" sz="2400" b="1" dirty="0" smtClean="0">
                <a:solidFill>
                  <a:schemeClr val="tx1"/>
                </a:solidFill>
              </a:rPr>
              <a:t>Design: </a:t>
            </a:r>
            <a:r>
              <a:rPr lang="hu-HU" sz="2400" b="1" dirty="0" err="1" smtClean="0">
                <a:solidFill>
                  <a:schemeClr val="tx1"/>
                </a:solidFill>
              </a:rPr>
              <a:t>experimental</a:t>
            </a:r>
            <a:r>
              <a:rPr lang="hu-HU" sz="2400" b="1" dirty="0" smtClean="0">
                <a:solidFill>
                  <a:schemeClr val="tx1"/>
                </a:solidFill>
              </a:rPr>
              <a:t>, parallel (2 </a:t>
            </a:r>
            <a:r>
              <a:rPr lang="hu-HU" sz="2400" b="1" dirty="0" err="1" smtClean="0">
                <a:solidFill>
                  <a:schemeClr val="tx1"/>
                </a:solidFill>
              </a:rPr>
              <a:t>arms</a:t>
            </a:r>
            <a:r>
              <a:rPr lang="hu-HU" sz="2400" b="1" dirty="0" smtClean="0">
                <a:solidFill>
                  <a:schemeClr val="tx1"/>
                </a:solidFill>
              </a:rPr>
              <a:t>), </a:t>
            </a:r>
            <a:r>
              <a:rPr lang="hu-HU" sz="2400" b="1" dirty="0" err="1" smtClean="0">
                <a:solidFill>
                  <a:schemeClr val="tx1"/>
                </a:solidFill>
              </a:rPr>
              <a:t>randomized</a:t>
            </a:r>
            <a:r>
              <a:rPr lang="hu-HU" sz="2400" b="1" dirty="0" smtClean="0">
                <a:solidFill>
                  <a:schemeClr val="tx1"/>
                </a:solidFill>
              </a:rPr>
              <a:t>, </a:t>
            </a:r>
            <a:r>
              <a:rPr lang="hu-HU" sz="2400" b="1" dirty="0" err="1" smtClean="0">
                <a:solidFill>
                  <a:schemeClr val="tx1"/>
                </a:solidFill>
              </a:rPr>
              <a:t>double-blind</a:t>
            </a:r>
            <a:endParaRPr lang="hu-HU" sz="2400" b="1" dirty="0">
              <a:solidFill>
                <a:schemeClr val="tx1"/>
              </a:solidFill>
            </a:endParaRPr>
          </a:p>
          <a:p>
            <a:pPr marL="0" indent="0">
              <a:buNone/>
            </a:pPr>
            <a:r>
              <a:rPr lang="hu-HU" sz="2400" b="1" dirty="0" err="1" smtClean="0">
                <a:solidFill>
                  <a:schemeClr val="tx1"/>
                </a:solidFill>
              </a:rPr>
              <a:t>Results</a:t>
            </a:r>
            <a:r>
              <a:rPr lang="hu-HU" sz="2400" b="1" dirty="0" smtClean="0">
                <a:solidFill>
                  <a:schemeClr val="tx1"/>
                </a:solidFill>
              </a:rPr>
              <a:t>: </a:t>
            </a:r>
          </a:p>
          <a:p>
            <a:r>
              <a:rPr lang="hu-HU" sz="2400" b="1" dirty="0" err="1" smtClean="0">
                <a:solidFill>
                  <a:schemeClr val="tx1"/>
                </a:solidFill>
              </a:rPr>
              <a:t>mortality</a:t>
            </a:r>
            <a:r>
              <a:rPr lang="hu-HU" sz="2400" b="1" dirty="0">
                <a:solidFill>
                  <a:schemeClr val="tx1"/>
                </a:solidFill>
              </a:rPr>
              <a:t> </a:t>
            </a:r>
            <a:r>
              <a:rPr lang="hu-HU" sz="2400" b="1" dirty="0" err="1" smtClean="0">
                <a:solidFill>
                  <a:schemeClr val="tx1"/>
                </a:solidFill>
              </a:rPr>
              <a:t>reduced</a:t>
            </a:r>
            <a:r>
              <a:rPr lang="hu-HU" sz="2400" b="1" dirty="0" smtClean="0">
                <a:solidFill>
                  <a:schemeClr val="tx1"/>
                </a:solidFill>
              </a:rPr>
              <a:t> </a:t>
            </a:r>
            <a:r>
              <a:rPr lang="hu-HU" sz="2400" b="1" dirty="0" err="1" smtClean="0">
                <a:solidFill>
                  <a:schemeClr val="tx1"/>
                </a:solidFill>
              </a:rPr>
              <a:t>by</a:t>
            </a:r>
            <a:r>
              <a:rPr lang="hu-HU" sz="2400" b="1" dirty="0" smtClean="0">
                <a:solidFill>
                  <a:schemeClr val="tx1"/>
                </a:solidFill>
              </a:rPr>
              <a:t> 2% (95% CI: 1.5-2.5%)</a:t>
            </a:r>
          </a:p>
          <a:p>
            <a:r>
              <a:rPr lang="hu-HU" sz="2400" b="1" dirty="0" err="1" smtClean="0">
                <a:solidFill>
                  <a:schemeClr val="tx1"/>
                </a:solidFill>
              </a:rPr>
              <a:t>organ</a:t>
            </a:r>
            <a:r>
              <a:rPr lang="hu-HU" sz="2400" b="1" dirty="0" smtClean="0">
                <a:solidFill>
                  <a:schemeClr val="tx1"/>
                </a:solidFill>
              </a:rPr>
              <a:t> </a:t>
            </a:r>
            <a:r>
              <a:rPr lang="hu-HU" sz="2400" b="1" dirty="0" err="1" smtClean="0">
                <a:solidFill>
                  <a:schemeClr val="tx1"/>
                </a:solidFill>
              </a:rPr>
              <a:t>failure</a:t>
            </a:r>
            <a:r>
              <a:rPr lang="hu-HU" sz="2400" b="1" dirty="0" smtClean="0">
                <a:solidFill>
                  <a:schemeClr val="tx1"/>
                </a:solidFill>
              </a:rPr>
              <a:t> </a:t>
            </a:r>
            <a:r>
              <a:rPr lang="hu-HU" sz="2400" b="1" dirty="0" err="1" smtClean="0">
                <a:solidFill>
                  <a:schemeClr val="tx1"/>
                </a:solidFill>
              </a:rPr>
              <a:t>rate</a:t>
            </a:r>
            <a:r>
              <a:rPr lang="hu-HU" sz="2400" b="1" dirty="0" smtClean="0">
                <a:solidFill>
                  <a:schemeClr val="tx1"/>
                </a:solidFill>
              </a:rPr>
              <a:t> </a:t>
            </a:r>
            <a:r>
              <a:rPr lang="hu-HU" sz="2400" b="1" dirty="0" err="1" smtClean="0">
                <a:solidFill>
                  <a:schemeClr val="tx1"/>
                </a:solidFill>
              </a:rPr>
              <a:t>reduced</a:t>
            </a:r>
            <a:r>
              <a:rPr lang="hu-HU" sz="2400" b="1" dirty="0" smtClean="0">
                <a:solidFill>
                  <a:schemeClr val="tx1"/>
                </a:solidFill>
              </a:rPr>
              <a:t> </a:t>
            </a:r>
            <a:r>
              <a:rPr lang="hu-HU" sz="2400" b="1" dirty="0" err="1" smtClean="0">
                <a:solidFill>
                  <a:schemeClr val="tx1"/>
                </a:solidFill>
              </a:rPr>
              <a:t>by</a:t>
            </a:r>
            <a:r>
              <a:rPr lang="hu-HU" sz="2400" b="1" dirty="0" smtClean="0">
                <a:solidFill>
                  <a:schemeClr val="tx1"/>
                </a:solidFill>
              </a:rPr>
              <a:t> 1.0% (95% CI: 0.8-1.2%)</a:t>
            </a:r>
          </a:p>
          <a:p>
            <a:r>
              <a:rPr lang="hu-HU" sz="2400" b="1" dirty="0" err="1" smtClean="0">
                <a:solidFill>
                  <a:schemeClr val="tx1"/>
                </a:solidFill>
              </a:rPr>
              <a:t>short-term</a:t>
            </a:r>
            <a:r>
              <a:rPr lang="hu-HU" sz="2400" b="1" dirty="0" smtClean="0">
                <a:solidFill>
                  <a:schemeClr val="tx1"/>
                </a:solidFill>
              </a:rPr>
              <a:t> (1-month) </a:t>
            </a:r>
            <a:r>
              <a:rPr lang="hu-HU" sz="2400" b="1" dirty="0" err="1" smtClean="0">
                <a:solidFill>
                  <a:schemeClr val="tx1"/>
                </a:solidFill>
              </a:rPr>
              <a:t>neurological</a:t>
            </a:r>
            <a:r>
              <a:rPr lang="hu-HU" sz="2400" b="1" dirty="0" smtClean="0">
                <a:solidFill>
                  <a:schemeClr val="tx1"/>
                </a:solidFill>
              </a:rPr>
              <a:t> deficit </a:t>
            </a:r>
            <a:r>
              <a:rPr lang="hu-HU" sz="2400" b="1" dirty="0" err="1" smtClean="0">
                <a:solidFill>
                  <a:schemeClr val="tx1"/>
                </a:solidFill>
              </a:rPr>
              <a:t>did</a:t>
            </a:r>
            <a:r>
              <a:rPr lang="hu-HU" sz="2400" b="1" dirty="0" smtClean="0">
                <a:solidFill>
                  <a:schemeClr val="tx1"/>
                </a:solidFill>
              </a:rPr>
              <a:t> </a:t>
            </a:r>
            <a:r>
              <a:rPr lang="hu-HU" sz="2400" b="1" dirty="0" err="1" smtClean="0">
                <a:solidFill>
                  <a:schemeClr val="tx1"/>
                </a:solidFill>
              </a:rPr>
              <a:t>not</a:t>
            </a:r>
            <a:r>
              <a:rPr lang="hu-HU" sz="2400" b="1" dirty="0" smtClean="0">
                <a:solidFill>
                  <a:schemeClr val="tx1"/>
                </a:solidFill>
              </a:rPr>
              <a:t> </a:t>
            </a:r>
            <a:r>
              <a:rPr lang="hu-HU" sz="2400" b="1" dirty="0" err="1" smtClean="0">
                <a:solidFill>
                  <a:schemeClr val="tx1"/>
                </a:solidFill>
              </a:rPr>
              <a:t>change</a:t>
            </a:r>
            <a:endParaRPr lang="hu-HU" sz="2400" b="1" dirty="0">
              <a:solidFill>
                <a:schemeClr val="tx1"/>
              </a:solidFill>
            </a:endParaRPr>
          </a:p>
          <a:p>
            <a:r>
              <a:rPr lang="hu-HU" sz="2400" b="1" dirty="0" err="1" smtClean="0">
                <a:solidFill>
                  <a:srgbClr val="FF0000"/>
                </a:solidFill>
              </a:rPr>
              <a:t>long-term</a:t>
            </a:r>
            <a:r>
              <a:rPr lang="hu-HU" sz="2400" b="1" dirty="0" smtClean="0">
                <a:solidFill>
                  <a:srgbClr val="FF0000"/>
                </a:solidFill>
              </a:rPr>
              <a:t> (1-year) </a:t>
            </a:r>
            <a:r>
              <a:rPr lang="hu-HU" sz="2400" b="1" dirty="0" err="1" smtClean="0">
                <a:solidFill>
                  <a:srgbClr val="FF0000"/>
                </a:solidFill>
              </a:rPr>
              <a:t>neurological</a:t>
            </a:r>
            <a:r>
              <a:rPr lang="hu-HU" sz="2400" b="1" dirty="0" smtClean="0">
                <a:solidFill>
                  <a:srgbClr val="FF0000"/>
                </a:solidFill>
              </a:rPr>
              <a:t> deficit </a:t>
            </a:r>
            <a:r>
              <a:rPr lang="hu-HU" sz="2400" b="1" dirty="0" err="1" smtClean="0">
                <a:solidFill>
                  <a:srgbClr val="FF0000"/>
                </a:solidFill>
              </a:rPr>
              <a:t>increased</a:t>
            </a:r>
            <a:r>
              <a:rPr lang="hu-HU" sz="2400" b="1" dirty="0" smtClean="0">
                <a:solidFill>
                  <a:srgbClr val="FF0000"/>
                </a:solidFill>
              </a:rPr>
              <a:t> </a:t>
            </a:r>
            <a:r>
              <a:rPr lang="hu-HU" sz="2400" b="1" dirty="0" err="1" smtClean="0">
                <a:solidFill>
                  <a:srgbClr val="FF0000"/>
                </a:solidFill>
              </a:rPr>
              <a:t>by</a:t>
            </a:r>
            <a:r>
              <a:rPr lang="hu-HU" sz="2400" b="1" dirty="0" smtClean="0">
                <a:solidFill>
                  <a:srgbClr val="FF0000"/>
                </a:solidFill>
              </a:rPr>
              <a:t> 40% (95% CI: 34-60%)</a:t>
            </a:r>
          </a:p>
        </p:txBody>
      </p:sp>
      <p:sp>
        <p:nvSpPr>
          <p:cNvPr id="5" name="Szövegdoboz 4"/>
          <p:cNvSpPr txBox="1"/>
          <p:nvPr/>
        </p:nvSpPr>
        <p:spPr>
          <a:xfrm>
            <a:off x="4338884" y="5651212"/>
            <a:ext cx="7343347" cy="584775"/>
          </a:xfrm>
          <a:prstGeom prst="rect">
            <a:avLst/>
          </a:prstGeom>
          <a:solidFill>
            <a:srgbClr val="FF0000">
              <a:alpha val="58000"/>
            </a:srgbClr>
          </a:solidFill>
          <a:ln w="38100">
            <a:solidFill>
              <a:schemeClr val="accent6">
                <a:lumMod val="50000"/>
              </a:schemeClr>
            </a:solidFill>
          </a:ln>
        </p:spPr>
        <p:txBody>
          <a:bodyPr wrap="square" rtlCol="0">
            <a:spAutoFit/>
          </a:bodyPr>
          <a:lstStyle/>
          <a:p>
            <a:pPr algn="ctr"/>
            <a:r>
              <a:rPr lang="hu-HU" sz="3200" dirty="0" err="1" smtClean="0">
                <a:solidFill>
                  <a:prstClr val="white"/>
                </a:solidFill>
              </a:rPr>
              <a:t>Picking</a:t>
            </a:r>
            <a:r>
              <a:rPr lang="hu-HU" sz="3200" dirty="0" smtClean="0">
                <a:solidFill>
                  <a:prstClr val="white"/>
                </a:solidFill>
              </a:rPr>
              <a:t> of </a:t>
            </a:r>
            <a:r>
              <a:rPr lang="hu-HU" sz="3200" dirty="0" err="1" smtClean="0">
                <a:solidFill>
                  <a:prstClr val="white"/>
                </a:solidFill>
              </a:rPr>
              <a:t>the</a:t>
            </a:r>
            <a:r>
              <a:rPr lang="hu-HU" sz="3200" dirty="0" smtClean="0">
                <a:solidFill>
                  <a:prstClr val="white"/>
                </a:solidFill>
              </a:rPr>
              <a:t> </a:t>
            </a:r>
            <a:r>
              <a:rPr lang="hu-HU" sz="3200" dirty="0" err="1" smtClean="0">
                <a:solidFill>
                  <a:prstClr val="white"/>
                </a:solidFill>
              </a:rPr>
              <a:t>desired</a:t>
            </a:r>
            <a:r>
              <a:rPr lang="hu-HU" sz="3200" dirty="0" smtClean="0">
                <a:solidFill>
                  <a:prstClr val="white"/>
                </a:solidFill>
              </a:rPr>
              <a:t> </a:t>
            </a:r>
            <a:r>
              <a:rPr lang="hu-HU" sz="3200" dirty="0" err="1" smtClean="0">
                <a:solidFill>
                  <a:prstClr val="white"/>
                </a:solidFill>
              </a:rPr>
              <a:t>results</a:t>
            </a:r>
            <a:endParaRPr lang="hu-HU" sz="3200" dirty="0">
              <a:solidFill>
                <a:prstClr val="white"/>
              </a:solidFill>
            </a:endParaRPr>
          </a:p>
        </p:txBody>
      </p:sp>
      <p:pic>
        <p:nvPicPr>
          <p:cNvPr id="5124" name="Picture 4" descr="KÃ©ptalÃ¡lat a kÃ¶vetkezÅre: âred x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4034" y="3253136"/>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754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392227" y="2477318"/>
            <a:ext cx="8426246" cy="750207"/>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a:solidFill>
                  <a:schemeClr val="tx1"/>
                </a:solidFill>
              </a:rPr>
              <a:t>differences</a:t>
            </a:r>
            <a:r>
              <a:rPr lang="hu-HU" sz="2400" b="1" dirty="0">
                <a:solidFill>
                  <a:schemeClr val="tx1"/>
                </a:solidFill>
              </a:rPr>
              <a:t> </a:t>
            </a:r>
            <a:r>
              <a:rPr lang="hu-HU" sz="2400" b="1" dirty="0" err="1">
                <a:solidFill>
                  <a:schemeClr val="tx1"/>
                </a:solidFill>
              </a:rPr>
              <a:t>between</a:t>
            </a:r>
            <a:r>
              <a:rPr lang="hu-HU" sz="2400" b="1" dirty="0">
                <a:solidFill>
                  <a:schemeClr val="tx1"/>
                </a:solidFill>
              </a:rPr>
              <a:t> </a:t>
            </a:r>
            <a:r>
              <a:rPr lang="hu-HU" sz="2400" b="1" dirty="0" err="1">
                <a:solidFill>
                  <a:schemeClr val="tx1"/>
                </a:solidFill>
              </a:rPr>
              <a:t>reported</a:t>
            </a:r>
            <a:r>
              <a:rPr lang="hu-HU" sz="2400" b="1" dirty="0">
                <a:solidFill>
                  <a:schemeClr val="tx1"/>
                </a:solidFill>
              </a:rPr>
              <a:t> and </a:t>
            </a:r>
            <a:r>
              <a:rPr lang="hu-HU" sz="2400" b="1" dirty="0" err="1">
                <a:solidFill>
                  <a:schemeClr val="tx1"/>
                </a:solidFill>
              </a:rPr>
              <a:t>unreported</a:t>
            </a:r>
            <a:r>
              <a:rPr lang="hu-HU" sz="2400" b="1" dirty="0">
                <a:solidFill>
                  <a:schemeClr val="tx1"/>
                </a:solidFill>
              </a:rPr>
              <a:t> </a:t>
            </a:r>
            <a:r>
              <a:rPr lang="hu-HU" sz="2400" b="1" dirty="0" err="1" smtClean="0">
                <a:solidFill>
                  <a:schemeClr val="tx1"/>
                </a:solidFill>
              </a:rPr>
              <a:t>findings</a:t>
            </a:r>
            <a:endParaRPr lang="en-US" sz="2400" b="1" dirty="0">
              <a:solidFill>
                <a:schemeClr val="tx1"/>
              </a:solidFill>
            </a:endParaRPr>
          </a:p>
        </p:txBody>
      </p:sp>
      <p:sp>
        <p:nvSpPr>
          <p:cNvPr id="9" name="Szövegdoboz 8"/>
          <p:cNvSpPr txBox="1"/>
          <p:nvPr/>
        </p:nvSpPr>
        <p:spPr>
          <a:xfrm>
            <a:off x="1411469" y="1733174"/>
            <a:ext cx="2337499"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Reporting</a:t>
            </a:r>
            <a:r>
              <a:rPr lang="hu-HU" sz="2400" b="1" dirty="0" smtClean="0">
                <a:solidFill>
                  <a:schemeClr val="bg1"/>
                </a:solidFill>
              </a:rPr>
              <a:t> </a:t>
            </a:r>
            <a:r>
              <a:rPr lang="hu-HU" sz="2400" b="1" dirty="0" err="1" smtClean="0">
                <a:solidFill>
                  <a:schemeClr val="bg1"/>
                </a:solidFill>
              </a:rPr>
              <a:t>bias</a:t>
            </a:r>
            <a:endParaRPr lang="en-GB" sz="2400" b="1" dirty="0">
              <a:solidFill>
                <a:schemeClr val="bg1"/>
              </a:solidFill>
            </a:endParaRPr>
          </a:p>
        </p:txBody>
      </p:sp>
      <p:sp>
        <p:nvSpPr>
          <p:cNvPr id="10" name="Alcím 3"/>
          <p:cNvSpPr txBox="1">
            <a:spLocks/>
          </p:cNvSpPr>
          <p:nvPr/>
        </p:nvSpPr>
        <p:spPr>
          <a:xfrm>
            <a:off x="1293905" y="3709866"/>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prevent</a:t>
            </a:r>
            <a:r>
              <a:rPr lang="hu-HU" sz="2400" b="1" dirty="0" smtClean="0"/>
              <a:t> </a:t>
            </a:r>
            <a:r>
              <a:rPr lang="hu-HU" sz="2400" b="1" dirty="0" err="1" smtClean="0"/>
              <a:t>it</a:t>
            </a:r>
            <a:r>
              <a:rPr lang="hu-HU" sz="2400" b="1" dirty="0" smtClean="0"/>
              <a:t> </a:t>
            </a:r>
            <a:r>
              <a:rPr lang="hu-HU" sz="2400" b="1" dirty="0" err="1" smtClean="0"/>
              <a:t>from</a:t>
            </a:r>
            <a:r>
              <a:rPr lang="hu-HU" sz="2400" b="1" dirty="0" smtClean="0"/>
              <a:t> </a:t>
            </a:r>
            <a:r>
              <a:rPr lang="hu-HU" sz="2400" b="1" dirty="0" err="1" smtClean="0"/>
              <a:t>occurring</a:t>
            </a:r>
            <a:r>
              <a:rPr lang="hu-HU" sz="2400" b="1" dirty="0" smtClean="0"/>
              <a:t>?</a:t>
            </a:r>
            <a:endParaRPr lang="hu-HU" sz="2400" b="1" dirty="0"/>
          </a:p>
        </p:txBody>
      </p:sp>
      <p:sp>
        <p:nvSpPr>
          <p:cNvPr id="11" name="Szövegdoboz 10"/>
          <p:cNvSpPr txBox="1"/>
          <p:nvPr/>
        </p:nvSpPr>
        <p:spPr>
          <a:xfrm>
            <a:off x="1392227" y="4339609"/>
            <a:ext cx="3398687" cy="461665"/>
          </a:xfrm>
          <a:prstGeom prst="rect">
            <a:avLst/>
          </a:prstGeom>
          <a:solidFill>
            <a:schemeClr val="accent1">
              <a:lumMod val="75000"/>
            </a:schemeClr>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Pre-study</a:t>
            </a:r>
            <a:r>
              <a:rPr lang="hu-HU" sz="2400" b="1" dirty="0" smtClean="0">
                <a:solidFill>
                  <a:schemeClr val="bg1"/>
                </a:solidFill>
              </a:rPr>
              <a:t> </a:t>
            </a:r>
            <a:r>
              <a:rPr lang="hu-HU" sz="2400" b="1" dirty="0" err="1" smtClean="0">
                <a:solidFill>
                  <a:schemeClr val="bg1"/>
                </a:solidFill>
              </a:rPr>
              <a:t>protocols</a:t>
            </a:r>
            <a:r>
              <a:rPr lang="hu-HU" sz="2400" b="1" dirty="0" smtClean="0">
                <a:solidFill>
                  <a:schemeClr val="bg1"/>
                </a:solidFill>
              </a:rPr>
              <a:t>…</a:t>
            </a:r>
            <a:endParaRPr lang="en-GB" sz="2400" b="1" dirty="0">
              <a:solidFill>
                <a:schemeClr val="bg1"/>
              </a:solidFill>
            </a:endParaRPr>
          </a:p>
        </p:txBody>
      </p:sp>
      <p:sp>
        <p:nvSpPr>
          <p:cNvPr id="15"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spTree>
    <p:extLst>
      <p:ext uri="{BB962C8B-B14F-4D97-AF65-F5344CB8AC3E}">
        <p14:creationId xmlns:p14="http://schemas.microsoft.com/office/powerpoint/2010/main" val="4137730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1"/>
          <p:cNvSpPr txBox="1">
            <a:spLocks/>
          </p:cNvSpPr>
          <p:nvPr/>
        </p:nvSpPr>
        <p:spPr>
          <a:xfrm>
            <a:off x="1392227" y="2477318"/>
            <a:ext cx="8426246" cy="750207"/>
          </a:xfrm>
          <a:prstGeom prst="rect">
            <a:avLst/>
          </a:prstGeom>
          <a:solidFill>
            <a:schemeClr val="accent1">
              <a:lumMod val="20000"/>
              <a:lumOff val="80000"/>
            </a:schemeClr>
          </a:solidFill>
          <a:ln w="41275" cmpd="dbl">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err="1" smtClean="0">
                <a:solidFill>
                  <a:schemeClr val="tx1"/>
                </a:solidFill>
              </a:rPr>
              <a:t>Definition</a:t>
            </a:r>
            <a:r>
              <a:rPr lang="hu-HU" sz="2400" b="1" dirty="0">
                <a:solidFill>
                  <a:schemeClr val="tx1"/>
                </a:solidFill>
              </a:rPr>
              <a:t>: </a:t>
            </a:r>
            <a:r>
              <a:rPr lang="hu-HU" sz="2400" b="1" dirty="0" err="1" smtClean="0">
                <a:solidFill>
                  <a:schemeClr val="tx1"/>
                </a:solidFill>
              </a:rPr>
              <a:t>deviation</a:t>
            </a:r>
            <a:r>
              <a:rPr lang="hu-HU" sz="2400" b="1" dirty="0" smtClean="0">
                <a:solidFill>
                  <a:schemeClr val="tx1"/>
                </a:solidFill>
              </a:rPr>
              <a:t> </a:t>
            </a:r>
            <a:r>
              <a:rPr lang="hu-HU" sz="2400" b="1" dirty="0" err="1" smtClean="0">
                <a:solidFill>
                  <a:schemeClr val="tx1"/>
                </a:solidFill>
              </a:rPr>
              <a:t>from</a:t>
            </a:r>
            <a:r>
              <a:rPr lang="hu-HU" sz="2400" b="1" dirty="0" smtClean="0">
                <a:solidFill>
                  <a:schemeClr val="tx1"/>
                </a:solidFill>
              </a:rPr>
              <a:t> </a:t>
            </a:r>
            <a:r>
              <a:rPr lang="hu-HU" sz="2400" b="1" dirty="0" err="1" smtClean="0">
                <a:solidFill>
                  <a:schemeClr val="tx1"/>
                </a:solidFill>
              </a:rPr>
              <a:t>true</a:t>
            </a:r>
            <a:r>
              <a:rPr lang="hu-HU" sz="2400" b="1" dirty="0" smtClean="0">
                <a:solidFill>
                  <a:schemeClr val="tx1"/>
                </a:solidFill>
              </a:rPr>
              <a:t> </a:t>
            </a:r>
            <a:r>
              <a:rPr lang="hu-HU" sz="2400" b="1" dirty="0" err="1" smtClean="0">
                <a:solidFill>
                  <a:schemeClr val="tx1"/>
                </a:solidFill>
              </a:rPr>
              <a:t>results</a:t>
            </a:r>
            <a:r>
              <a:rPr lang="hu-HU" sz="2400" b="1" dirty="0" smtClean="0">
                <a:solidFill>
                  <a:schemeClr val="tx1"/>
                </a:solidFill>
              </a:rPr>
              <a:t> </a:t>
            </a:r>
            <a:r>
              <a:rPr lang="hu-HU" sz="2400" b="1" dirty="0" err="1" smtClean="0">
                <a:solidFill>
                  <a:schemeClr val="tx1"/>
                </a:solidFill>
              </a:rPr>
              <a:t>due</a:t>
            </a:r>
            <a:r>
              <a:rPr lang="hu-HU" sz="2400" b="1" dirty="0" smtClean="0">
                <a:solidFill>
                  <a:schemeClr val="tx1"/>
                </a:solidFill>
              </a:rPr>
              <a:t> </a:t>
            </a:r>
            <a:r>
              <a:rPr lang="hu-HU" sz="2400" b="1" dirty="0" err="1" smtClean="0">
                <a:solidFill>
                  <a:schemeClr val="tx1"/>
                </a:solidFill>
              </a:rPr>
              <a:t>to</a:t>
            </a:r>
            <a:r>
              <a:rPr lang="hu-HU" sz="2400" b="1" dirty="0" smtClean="0">
                <a:solidFill>
                  <a:schemeClr val="tx1"/>
                </a:solidFill>
              </a:rPr>
              <a:t> </a:t>
            </a:r>
            <a:r>
              <a:rPr lang="hu-HU" sz="2400" b="1" dirty="0" err="1" smtClean="0">
                <a:solidFill>
                  <a:schemeClr val="tx1"/>
                </a:solidFill>
              </a:rPr>
              <a:t>financial</a:t>
            </a:r>
            <a:r>
              <a:rPr lang="hu-HU" sz="2400" b="1" dirty="0">
                <a:solidFill>
                  <a:schemeClr val="tx1"/>
                </a:solidFill>
              </a:rPr>
              <a:t> </a:t>
            </a:r>
            <a:r>
              <a:rPr lang="hu-HU" sz="2400" b="1" dirty="0" err="1" smtClean="0">
                <a:solidFill>
                  <a:schemeClr val="tx1"/>
                </a:solidFill>
              </a:rPr>
              <a:t>conflict</a:t>
            </a:r>
            <a:r>
              <a:rPr lang="hu-HU" sz="2400" b="1" dirty="0" smtClean="0">
                <a:solidFill>
                  <a:schemeClr val="tx1"/>
                </a:solidFill>
              </a:rPr>
              <a:t> of interest</a:t>
            </a:r>
            <a:endParaRPr lang="en-US" sz="2400" b="1" dirty="0">
              <a:solidFill>
                <a:schemeClr val="tx1"/>
              </a:solidFill>
            </a:endParaRPr>
          </a:p>
        </p:txBody>
      </p:sp>
      <p:sp>
        <p:nvSpPr>
          <p:cNvPr id="9" name="Szövegdoboz 8"/>
          <p:cNvSpPr txBox="1"/>
          <p:nvPr/>
        </p:nvSpPr>
        <p:spPr>
          <a:xfrm>
            <a:off x="1392227" y="1697536"/>
            <a:ext cx="2763898" cy="461665"/>
          </a:xfrm>
          <a:prstGeom prst="rect">
            <a:avLst/>
          </a:prstGeom>
          <a:solidFill>
            <a:srgbClr val="FF000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hu-HU" sz="2400" b="1" dirty="0" err="1" smtClean="0">
                <a:solidFill>
                  <a:schemeClr val="bg1"/>
                </a:solidFill>
              </a:rPr>
              <a:t>Sponsorship</a:t>
            </a:r>
            <a:r>
              <a:rPr lang="hu-HU" sz="2400" b="1" dirty="0" smtClean="0">
                <a:solidFill>
                  <a:schemeClr val="bg1"/>
                </a:solidFill>
              </a:rPr>
              <a:t> </a:t>
            </a:r>
            <a:r>
              <a:rPr lang="hu-HU" sz="2400" b="1" dirty="0" err="1" smtClean="0">
                <a:solidFill>
                  <a:schemeClr val="bg1"/>
                </a:solidFill>
              </a:rPr>
              <a:t>bias</a:t>
            </a:r>
            <a:endParaRPr lang="en-GB" sz="2400" b="1" dirty="0">
              <a:solidFill>
                <a:schemeClr val="bg1"/>
              </a:solidFill>
            </a:endParaRPr>
          </a:p>
        </p:txBody>
      </p:sp>
      <p:sp>
        <p:nvSpPr>
          <p:cNvPr id="10" name="Alcím 3"/>
          <p:cNvSpPr txBox="1">
            <a:spLocks/>
          </p:cNvSpPr>
          <p:nvPr/>
        </p:nvSpPr>
        <p:spPr>
          <a:xfrm>
            <a:off x="1293905" y="3709866"/>
            <a:ext cx="6668231" cy="3782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2400" b="1" dirty="0" err="1" smtClean="0"/>
              <a:t>How</a:t>
            </a:r>
            <a:r>
              <a:rPr lang="hu-HU" sz="2400" b="1" dirty="0" smtClean="0"/>
              <a:t> </a:t>
            </a:r>
            <a:r>
              <a:rPr lang="hu-HU" sz="2400" b="1" dirty="0" err="1" smtClean="0"/>
              <a:t>can</a:t>
            </a:r>
            <a:r>
              <a:rPr lang="hu-HU" sz="2400" b="1" dirty="0" smtClean="0"/>
              <a:t> </a:t>
            </a:r>
            <a:r>
              <a:rPr lang="hu-HU" sz="2400" b="1" dirty="0" err="1" smtClean="0"/>
              <a:t>you</a:t>
            </a:r>
            <a:r>
              <a:rPr lang="hu-HU" sz="2400" b="1" dirty="0" smtClean="0"/>
              <a:t> </a:t>
            </a:r>
            <a:r>
              <a:rPr lang="hu-HU" sz="2400" b="1" dirty="0" err="1" smtClean="0"/>
              <a:t>prevent</a:t>
            </a:r>
            <a:r>
              <a:rPr lang="hu-HU" sz="2400" b="1" dirty="0" smtClean="0"/>
              <a:t> </a:t>
            </a:r>
            <a:r>
              <a:rPr lang="hu-HU" sz="2400" b="1" dirty="0" err="1" smtClean="0"/>
              <a:t>it</a:t>
            </a:r>
            <a:r>
              <a:rPr lang="hu-HU" sz="2400" b="1" dirty="0" smtClean="0"/>
              <a:t> </a:t>
            </a:r>
            <a:r>
              <a:rPr lang="hu-HU" sz="2400" b="1" dirty="0" err="1" smtClean="0"/>
              <a:t>from</a:t>
            </a:r>
            <a:r>
              <a:rPr lang="hu-HU" sz="2400" b="1" dirty="0" smtClean="0"/>
              <a:t> </a:t>
            </a:r>
            <a:r>
              <a:rPr lang="hu-HU" sz="2400" b="1" dirty="0" err="1" smtClean="0"/>
              <a:t>occurring</a:t>
            </a:r>
            <a:r>
              <a:rPr lang="hu-HU" sz="2400" b="1" dirty="0" smtClean="0"/>
              <a:t>?</a:t>
            </a:r>
            <a:endParaRPr lang="hu-HU" sz="2400" b="1" dirty="0"/>
          </a:p>
        </p:txBody>
      </p:sp>
      <p:sp>
        <p:nvSpPr>
          <p:cNvPr id="15" name="Alcím 3"/>
          <p:cNvSpPr txBox="1">
            <a:spLocks/>
          </p:cNvSpPr>
          <p:nvPr/>
        </p:nvSpPr>
        <p:spPr>
          <a:xfrm>
            <a:off x="2824203" y="515443"/>
            <a:ext cx="6668231" cy="378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2600" b="1" dirty="0" err="1" smtClean="0"/>
              <a:t>Types</a:t>
            </a:r>
            <a:r>
              <a:rPr lang="hu-HU" sz="2600" b="1" dirty="0" smtClean="0"/>
              <a:t> of </a:t>
            </a:r>
            <a:r>
              <a:rPr lang="hu-HU" sz="2600" b="1" dirty="0" err="1" smtClean="0"/>
              <a:t>bias</a:t>
            </a:r>
            <a:endParaRPr lang="hu-HU" sz="2600" b="1" dirty="0"/>
          </a:p>
        </p:txBody>
      </p:sp>
      <p:pic>
        <p:nvPicPr>
          <p:cNvPr id="2" name="Kép 1"/>
          <p:cNvPicPr>
            <a:picLocks noChangeAspect="1"/>
          </p:cNvPicPr>
          <p:nvPr/>
        </p:nvPicPr>
        <p:blipFill>
          <a:blip r:embed="rId2"/>
          <a:stretch>
            <a:fillRect/>
          </a:stretch>
        </p:blipFill>
        <p:spPr>
          <a:xfrm>
            <a:off x="9050714" y="4027245"/>
            <a:ext cx="2857500" cy="1905000"/>
          </a:xfrm>
          <a:prstGeom prst="rect">
            <a:avLst/>
          </a:prstGeom>
        </p:spPr>
      </p:pic>
      <p:sp>
        <p:nvSpPr>
          <p:cNvPr id="12" name="Tartalom helye 1"/>
          <p:cNvSpPr>
            <a:spLocks noGrp="1"/>
          </p:cNvSpPr>
          <p:nvPr>
            <p:ph idx="1"/>
          </p:nvPr>
        </p:nvSpPr>
        <p:spPr>
          <a:xfrm>
            <a:off x="1293905" y="4360202"/>
            <a:ext cx="7131061" cy="1077260"/>
          </a:xfrm>
        </p:spPr>
        <p:txBody>
          <a:bodyPr/>
          <a:lstStyle/>
          <a:p>
            <a:pPr marL="0" indent="0">
              <a:buNone/>
            </a:pPr>
            <a:r>
              <a:rPr lang="hu-HU" sz="2400" b="1" dirty="0" smtClean="0"/>
              <a:t>No </a:t>
            </a:r>
            <a:r>
              <a:rPr lang="hu-HU" sz="2400" b="1" dirty="0" err="1" smtClean="0"/>
              <a:t>sponsor</a:t>
            </a:r>
            <a:r>
              <a:rPr lang="hu-HU" sz="2400" b="1" dirty="0" smtClean="0"/>
              <a:t> (?)</a:t>
            </a:r>
          </a:p>
          <a:p>
            <a:pPr marL="0" indent="0">
              <a:buNone/>
            </a:pPr>
            <a:r>
              <a:rPr lang="hu-HU" sz="2400" b="1" dirty="0" err="1" smtClean="0"/>
              <a:t>Declare</a:t>
            </a:r>
            <a:r>
              <a:rPr lang="hu-HU" sz="2400" b="1" dirty="0" smtClean="0"/>
              <a:t> </a:t>
            </a:r>
            <a:r>
              <a:rPr lang="hu-HU" sz="2400" b="1" dirty="0" err="1" smtClean="0"/>
              <a:t>the</a:t>
            </a:r>
            <a:r>
              <a:rPr lang="hu-HU" sz="2400" b="1" dirty="0" smtClean="0"/>
              <a:t> </a:t>
            </a:r>
            <a:r>
              <a:rPr lang="hu-HU" sz="2400" b="1" dirty="0" err="1" smtClean="0"/>
              <a:t>role</a:t>
            </a:r>
            <a:r>
              <a:rPr lang="hu-HU" sz="2400" b="1" dirty="0" smtClean="0"/>
              <a:t> of </a:t>
            </a:r>
            <a:r>
              <a:rPr lang="hu-HU" sz="2400" b="1" dirty="0" err="1" smtClean="0"/>
              <a:t>the</a:t>
            </a:r>
            <a:r>
              <a:rPr lang="hu-HU" sz="2400" b="1" dirty="0" smtClean="0"/>
              <a:t> </a:t>
            </a:r>
            <a:r>
              <a:rPr lang="hu-HU" sz="2400" b="1" dirty="0" err="1" smtClean="0"/>
              <a:t>sponsor</a:t>
            </a:r>
            <a:r>
              <a:rPr lang="hu-HU" sz="2400" b="1" dirty="0" smtClean="0"/>
              <a:t> (?)</a:t>
            </a:r>
          </a:p>
          <a:p>
            <a:pPr marL="0" indent="0">
              <a:buNone/>
            </a:pPr>
            <a:endParaRPr lang="hu-HU" sz="2400" b="1" dirty="0" smtClean="0">
              <a:solidFill>
                <a:srgbClr val="FF0000"/>
              </a:solidFill>
            </a:endParaRPr>
          </a:p>
        </p:txBody>
      </p:sp>
    </p:spTree>
    <p:extLst>
      <p:ext uri="{BB962C8B-B14F-4D97-AF65-F5344CB8AC3E}">
        <p14:creationId xmlns:p14="http://schemas.microsoft.com/office/powerpoint/2010/main" val="24285355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talom helye 1"/>
          <p:cNvSpPr txBox="1">
            <a:spLocks/>
          </p:cNvSpPr>
          <p:nvPr/>
        </p:nvSpPr>
        <p:spPr>
          <a:xfrm>
            <a:off x="1164526" y="2953191"/>
            <a:ext cx="10074443" cy="107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A9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sz="3600" b="1" dirty="0" err="1" smtClean="0"/>
              <a:t>Does</a:t>
            </a:r>
            <a:r>
              <a:rPr lang="hu-HU" sz="3600" b="1" dirty="0" smtClean="0"/>
              <a:t> </a:t>
            </a:r>
            <a:r>
              <a:rPr lang="hu-HU" sz="3600" b="1" dirty="0" err="1" smtClean="0"/>
              <a:t>aspirin</a:t>
            </a:r>
            <a:r>
              <a:rPr lang="hu-HU" sz="3600" b="1" dirty="0" smtClean="0"/>
              <a:t> </a:t>
            </a:r>
            <a:r>
              <a:rPr lang="hu-HU" sz="3600" b="1" dirty="0" err="1" smtClean="0"/>
              <a:t>reduce</a:t>
            </a:r>
            <a:r>
              <a:rPr lang="hu-HU" sz="3600" b="1" dirty="0" smtClean="0"/>
              <a:t> </a:t>
            </a:r>
            <a:r>
              <a:rPr lang="hu-HU" sz="3600" b="1" dirty="0" err="1" smtClean="0"/>
              <a:t>mortality</a:t>
            </a:r>
            <a:r>
              <a:rPr lang="hu-HU" sz="3600" b="1" dirty="0" smtClean="0"/>
              <a:t> </a:t>
            </a:r>
            <a:r>
              <a:rPr lang="hu-HU" sz="3600" b="1" dirty="0" err="1" smtClean="0"/>
              <a:t>in</a:t>
            </a:r>
            <a:r>
              <a:rPr lang="hu-HU" sz="3600" b="1" dirty="0" smtClean="0"/>
              <a:t> </a:t>
            </a:r>
            <a:r>
              <a:rPr lang="hu-HU" sz="3600" b="1" dirty="0" err="1" smtClean="0"/>
              <a:t>the</a:t>
            </a:r>
            <a:r>
              <a:rPr lang="hu-HU" sz="3600" b="1" dirty="0" smtClean="0"/>
              <a:t> </a:t>
            </a:r>
            <a:r>
              <a:rPr lang="hu-HU" sz="3600" b="1" dirty="0" err="1" smtClean="0"/>
              <a:t>elderly</a:t>
            </a:r>
            <a:r>
              <a:rPr lang="hu-HU" sz="3600" b="1" dirty="0" smtClean="0"/>
              <a:t>?</a:t>
            </a:r>
            <a:endParaRPr lang="hu-HU" sz="3600" b="1" dirty="0" smtClean="0">
              <a:solidFill>
                <a:srgbClr val="FF0000"/>
              </a:solidFill>
            </a:endParaRPr>
          </a:p>
        </p:txBody>
      </p:sp>
      <p:pic>
        <p:nvPicPr>
          <p:cNvPr id="7" name="Kép 6"/>
          <p:cNvPicPr>
            <a:picLocks noChangeAspect="1"/>
          </p:cNvPicPr>
          <p:nvPr/>
        </p:nvPicPr>
        <p:blipFill rotWithShape="1">
          <a:blip r:embed="rId2"/>
          <a:srcRect b="13364"/>
          <a:stretch/>
        </p:blipFill>
        <p:spPr>
          <a:xfrm>
            <a:off x="3510228" y="3682911"/>
            <a:ext cx="1033901" cy="966223"/>
          </a:xfrm>
          <a:prstGeom prst="rect">
            <a:avLst/>
          </a:prstGeom>
        </p:spPr>
      </p:pic>
      <p:pic>
        <p:nvPicPr>
          <p:cNvPr id="8" name="Kép 7"/>
          <p:cNvPicPr>
            <a:picLocks noChangeAspect="1"/>
          </p:cNvPicPr>
          <p:nvPr/>
        </p:nvPicPr>
        <p:blipFill>
          <a:blip r:embed="rId3"/>
          <a:stretch>
            <a:fillRect/>
          </a:stretch>
        </p:blipFill>
        <p:spPr>
          <a:xfrm>
            <a:off x="7711127" y="3777005"/>
            <a:ext cx="970960" cy="970960"/>
          </a:xfrm>
          <a:prstGeom prst="rect">
            <a:avLst/>
          </a:prstGeom>
        </p:spPr>
      </p:pic>
      <p:sp>
        <p:nvSpPr>
          <p:cNvPr id="9"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14370713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11"/>
          <p:cNvSpPr txBox="1"/>
          <p:nvPr/>
        </p:nvSpPr>
        <p:spPr>
          <a:xfrm>
            <a:off x="3708843" y="2151634"/>
            <a:ext cx="7176965" cy="1107996"/>
          </a:xfrm>
          <a:prstGeom prst="rect">
            <a:avLst/>
          </a:prstGeom>
          <a:solidFill>
            <a:srgbClr val="E50D2E"/>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smtClean="0">
                <a:ln>
                  <a:noFill/>
                </a:ln>
                <a:solidFill>
                  <a:prstClr val="white"/>
                </a:solidFill>
                <a:effectLst/>
                <a:uLnTx/>
                <a:uFillTx/>
                <a:latin typeface="Calibri"/>
                <a:ea typeface="+mn-ea"/>
                <a:cs typeface="+mn-cs"/>
              </a:rPr>
              <a:t>COMMON MISTAKE</a:t>
            </a:r>
          </a:p>
        </p:txBody>
      </p:sp>
      <p:sp>
        <p:nvSpPr>
          <p:cNvPr id="8" name="Téglalap 7"/>
          <p:cNvSpPr/>
          <p:nvPr/>
        </p:nvSpPr>
        <p:spPr>
          <a:xfrm>
            <a:off x="1285799" y="4111490"/>
            <a:ext cx="9737046" cy="1815882"/>
          </a:xfrm>
          <a:prstGeom prst="rect">
            <a:avLst/>
          </a:prstGeom>
          <a:solidFill>
            <a:schemeClr val="accent2">
              <a:lumMod val="20000"/>
              <a:lumOff val="80000"/>
            </a:schemeClr>
          </a:solidFill>
          <a:ln w="38100">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NOT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understanding</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concept</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of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bias</a:t>
            </a:r>
            <a:endPar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NOT</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seeking</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for</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potential</a:t>
            </a:r>
            <a:r>
              <a:rPr lang="hu-HU" sz="2800" b="1" noProof="0" dirty="0" smtClean="0">
                <a:solidFill>
                  <a:prstClr val="black"/>
                </a:solidFill>
                <a:latin typeface="Arial" panose="020B0604020202020204"/>
                <a:ea typeface="Calibri" panose="020F0502020204030204" pitchFamily="34" charset="0"/>
              </a:rPr>
              <a:t> </a:t>
            </a:r>
            <a:r>
              <a:rPr lang="hu-HU" sz="2800" b="1" noProof="0" dirty="0" err="1" smtClean="0">
                <a:solidFill>
                  <a:prstClr val="black"/>
                </a:solidFill>
                <a:latin typeface="Arial" panose="020B0604020202020204"/>
                <a:ea typeface="Calibri" panose="020F0502020204030204" pitchFamily="34" charset="0"/>
              </a:rPr>
              <a:t>bias</a:t>
            </a:r>
            <a:r>
              <a:rPr lang="hu-HU" sz="2800" b="1" dirty="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in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studies</a:t>
            </a:r>
            <a:endParaRPr lang="hu-HU" sz="2800" b="1" dirty="0" smtClean="0">
              <a:solidFill>
                <a:prstClr val="black"/>
              </a:solidFill>
              <a:latin typeface="Arial" panose="020B0604020202020204"/>
              <a:ea typeface="Calibri" panose="020F0502020204030204" pitchFamily="34" charset="0"/>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a:solidFill>
                  <a:prstClr val="black"/>
                </a:solidFill>
                <a:latin typeface="Arial" panose="020B0604020202020204"/>
                <a:ea typeface="Calibri" panose="020F0502020204030204" pitchFamily="34" charset="0"/>
              </a:rPr>
              <a:t>S</a:t>
            </a:r>
            <a:r>
              <a:rPr lang="hu-HU" sz="2800" b="1" dirty="0" err="1" smtClean="0">
                <a:solidFill>
                  <a:prstClr val="black"/>
                </a:solidFill>
                <a:latin typeface="Arial" panose="020B0604020202020204"/>
                <a:ea typeface="Calibri" panose="020F0502020204030204" pitchFamily="34" charset="0"/>
              </a:rPr>
              <a:t>tating</a:t>
            </a:r>
            <a:r>
              <a:rPr lang="hu-HU" sz="2800" b="1" dirty="0" smtClean="0">
                <a:solidFill>
                  <a:prstClr val="black"/>
                </a:solidFill>
                <a:latin typeface="Arial" panose="020B0604020202020204"/>
                <a:ea typeface="Calibri" panose="020F0502020204030204" pitchFamily="34" charset="0"/>
              </a:rPr>
              <a:t> a </a:t>
            </a:r>
            <a:r>
              <a:rPr lang="hu-HU" sz="2800" b="1" dirty="0" err="1" smtClean="0">
                <a:solidFill>
                  <a:prstClr val="black"/>
                </a:solidFill>
                <a:latin typeface="Arial" panose="020B0604020202020204"/>
                <a:ea typeface="Calibri" panose="020F0502020204030204" pitchFamily="34" charset="0"/>
              </a:rPr>
              <a:t>cause-effect</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relationship</a:t>
            </a:r>
            <a:r>
              <a:rPr lang="hu-HU" sz="2800" b="1" dirty="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based</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on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biased</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results</a:t>
            </a:r>
            <a:endParaRPr kumimoji="0" lang="hu-HU" sz="2800" b="1"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9" name="Picture 2" descr="Image result for stop">
            <a:extLst>
              <a:ext uri="{FF2B5EF4-FFF2-40B4-BE49-F238E27FC236}">
                <a16:creationId xmlns:lc="http://schemas.openxmlformats.org/drawingml/2006/lockedCanvas" xmlns="" xmlns:a16="http://schemas.microsoft.com/office/drawing/2014/main" id="{6A6487E1-DEE3-483F-A28F-5F2C1039B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154" y="1590510"/>
            <a:ext cx="2230244" cy="2230244"/>
          </a:xfrm>
          <a:prstGeom prst="rect">
            <a:avLst/>
          </a:prstGeom>
          <a:noFill/>
          <a:extLst>
            <a:ext uri="{909E8E84-426E-40DD-AFC4-6F175D3DCCD1}">
              <a14:hiddenFill xmlns:a14="http://schemas.microsoft.com/office/drawing/2010/main">
                <a:solidFill>
                  <a:srgbClr val="FFFFFF"/>
                </a:solidFill>
              </a14:hiddenFill>
            </a:ext>
          </a:extLst>
        </p:spPr>
      </p:pic>
      <p:sp>
        <p:nvSpPr>
          <p:cNvPr id="6"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4348727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11"/>
          <p:cNvSpPr txBox="1"/>
          <p:nvPr/>
        </p:nvSpPr>
        <p:spPr>
          <a:xfrm>
            <a:off x="3171907" y="1936608"/>
            <a:ext cx="8052204" cy="1107996"/>
          </a:xfrm>
          <a:prstGeom prst="rect">
            <a:avLst/>
          </a:prstGeom>
          <a:solidFill>
            <a:srgbClr val="92D050"/>
          </a:solidFill>
          <a:ln w="38100" cmpd="sng">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6600" b="1" i="0" u="none" strike="noStrike" kern="0" cap="none" spc="0" normalizeH="0" baseline="0" noProof="0" dirty="0" smtClean="0">
                <a:ln>
                  <a:noFill/>
                </a:ln>
                <a:solidFill>
                  <a:prstClr val="white"/>
                </a:solidFill>
                <a:effectLst/>
                <a:uLnTx/>
                <a:uFillTx/>
                <a:latin typeface="Calibri"/>
                <a:ea typeface="+mn-ea"/>
                <a:cs typeface="+mn-cs"/>
              </a:rPr>
              <a:t>TAKE HOME MESSAGE</a:t>
            </a:r>
          </a:p>
        </p:txBody>
      </p:sp>
      <p:sp>
        <p:nvSpPr>
          <p:cNvPr id="10" name="Téglalap 9"/>
          <p:cNvSpPr/>
          <p:nvPr/>
        </p:nvSpPr>
        <p:spPr>
          <a:xfrm>
            <a:off x="1120290" y="4064768"/>
            <a:ext cx="10103821" cy="1384995"/>
          </a:xfrm>
          <a:prstGeom prst="rect">
            <a:avLst/>
          </a:prstGeom>
          <a:solidFill>
            <a:schemeClr val="accent6">
              <a:lumMod val="20000"/>
              <a:lumOff val="80000"/>
            </a:schemeClr>
          </a:solidFill>
          <a:ln w="38100">
            <a:solidFill>
              <a:srgbClr val="60BA1A"/>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Always</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question</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validity</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of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the</a:t>
            </a:r>
            <a:r>
              <a:rPr kumimoji="0" lang="hu-HU" sz="2800" b="1" i="0" u="none" strike="noStrike" kern="1200" cap="none" spc="0" normalizeH="0" baseline="0" noProof="0" dirty="0" smtClean="0">
                <a:ln>
                  <a:noFill/>
                </a:ln>
                <a:solidFill>
                  <a:prstClr val="black"/>
                </a:solidFill>
                <a:effectLst/>
                <a:uLnTx/>
                <a:uFillTx/>
                <a:latin typeface="Arial" panose="020B0604020202020204"/>
                <a:ea typeface="Calibri" panose="020F0502020204030204" pitchFamily="34" charset="0"/>
                <a:cs typeface="+mn-cs"/>
              </a:rPr>
              <a:t> </a:t>
            </a:r>
            <a:r>
              <a:rPr kumimoji="0" lang="hu-HU" sz="2800" b="1" i="0" u="none" strike="noStrike" kern="1200" cap="none" spc="0" normalizeH="0" baseline="0" noProof="0" dirty="0" err="1" smtClean="0">
                <a:ln>
                  <a:noFill/>
                </a:ln>
                <a:solidFill>
                  <a:prstClr val="black"/>
                </a:solidFill>
                <a:effectLst/>
                <a:uLnTx/>
                <a:uFillTx/>
                <a:latin typeface="Arial" panose="020B0604020202020204"/>
                <a:ea typeface="Calibri" panose="020F0502020204030204" pitchFamily="34" charset="0"/>
                <a:cs typeface="+mn-cs"/>
              </a:rPr>
              <a:t>results</a:t>
            </a:r>
            <a:r>
              <a:rPr lang="hu-HU" sz="2800" b="1" dirty="0">
                <a:solidFill>
                  <a:prstClr val="black"/>
                </a:solidFill>
                <a:latin typeface="Arial" panose="020B0604020202020204"/>
                <a:ea typeface="Calibri" panose="020F0502020204030204" pitchFamily="34" charset="0"/>
              </a:rPr>
              <a:t>.</a:t>
            </a:r>
            <a:endParaRPr kumimoji="0" lang="hu-HU" sz="2800" b="1" i="0" u="none" strike="noStrike" kern="1200" cap="none" spc="0" normalizeH="0" noProof="0" dirty="0" smtClean="0">
              <a:ln>
                <a:noFill/>
              </a:ln>
              <a:solidFill>
                <a:prstClr val="black"/>
              </a:solidFill>
              <a:effectLst/>
              <a:uLnTx/>
              <a:uFillTx/>
              <a:latin typeface="Arial" panose="020B0604020202020204"/>
              <a:ea typeface="Calibri" panose="020F0502020204030204" pitchFamily="34" charset="0"/>
              <a:cs typeface="+mn-cs"/>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Selection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bias</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information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bias</a:t>
            </a:r>
            <a:r>
              <a:rPr lang="hu-HU" sz="2800" b="1" dirty="0" smtClean="0">
                <a:solidFill>
                  <a:prstClr val="black"/>
                </a:solidFill>
                <a:latin typeface="Arial" panose="020B0604020202020204"/>
                <a:ea typeface="Calibri" panose="020F0502020204030204" pitchFamily="34" charset="0"/>
              </a:rPr>
              <a:t>, and </a:t>
            </a:r>
            <a:r>
              <a:rPr lang="hu-HU" sz="2800" b="1" dirty="0" err="1" smtClean="0">
                <a:solidFill>
                  <a:prstClr val="black"/>
                </a:solidFill>
                <a:latin typeface="Arial" panose="020B0604020202020204"/>
                <a:ea typeface="Calibri" panose="020F0502020204030204" pitchFamily="34" charset="0"/>
              </a:rPr>
              <a:t>confounding</a:t>
            </a:r>
            <a:r>
              <a:rPr lang="hu-HU" sz="2800" b="1" dirty="0" smtClean="0">
                <a:solidFill>
                  <a:prstClr val="black"/>
                </a:solidFill>
                <a:latin typeface="Arial" panose="020B0604020202020204"/>
                <a:ea typeface="Calibri" panose="020F0502020204030204" pitchFamily="34" charset="0"/>
              </a:rPr>
              <a:t>.</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lang="hu-HU" sz="2800" b="1" dirty="0" err="1" smtClean="0">
                <a:solidFill>
                  <a:prstClr val="black"/>
                </a:solidFill>
                <a:latin typeface="Arial" panose="020B0604020202020204"/>
                <a:ea typeface="Calibri" panose="020F0502020204030204" pitchFamily="34" charset="0"/>
              </a:rPr>
              <a:t>Pay</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close</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attention</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to</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cause-effect</a:t>
            </a:r>
            <a:r>
              <a:rPr lang="hu-HU" sz="2800" b="1" dirty="0" smtClean="0">
                <a:solidFill>
                  <a:prstClr val="black"/>
                </a:solidFill>
                <a:latin typeface="Arial" panose="020B0604020202020204"/>
                <a:ea typeface="Calibri" panose="020F0502020204030204" pitchFamily="34" charset="0"/>
              </a:rPr>
              <a:t> </a:t>
            </a:r>
            <a:r>
              <a:rPr lang="hu-HU" sz="2800" b="1" dirty="0" err="1" smtClean="0">
                <a:solidFill>
                  <a:prstClr val="black"/>
                </a:solidFill>
                <a:latin typeface="Arial" panose="020B0604020202020204"/>
                <a:ea typeface="Calibri" panose="020F0502020204030204" pitchFamily="34" charset="0"/>
              </a:rPr>
              <a:t>relationships</a:t>
            </a:r>
            <a:r>
              <a:rPr lang="hu-HU" sz="2800" b="1" dirty="0" smtClean="0">
                <a:solidFill>
                  <a:prstClr val="black"/>
                </a:solidFill>
                <a:latin typeface="Arial" panose="020B0604020202020204"/>
                <a:ea typeface="Calibri" panose="020F0502020204030204" pitchFamily="34" charset="0"/>
              </a:rPr>
              <a:t>.</a:t>
            </a:r>
            <a:endParaRPr lang="hu-HU" sz="2800" b="1" dirty="0">
              <a:solidFill>
                <a:prstClr val="black"/>
              </a:solidFill>
              <a:latin typeface="Arial" panose="020B0604020202020204"/>
              <a:ea typeface="Calibri" panose="020F0502020204030204" pitchFamily="34" charset="0"/>
            </a:endParaRPr>
          </a:p>
        </p:txBody>
      </p:sp>
      <p:pic>
        <p:nvPicPr>
          <p:cNvPr id="11" name="Picture 4" descr="Related image">
            <a:extLst>
              <a:ext uri="{FF2B5EF4-FFF2-40B4-BE49-F238E27FC236}">
                <a16:creationId xmlns:lc="http://schemas.openxmlformats.org/drawingml/2006/lockedCanvas" xmlns="" xmlns:a16="http://schemas.microsoft.com/office/drawing/2014/main" id="{141AB23F-356D-4711-BCB0-67044B33F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90" y="1408238"/>
            <a:ext cx="2164736" cy="2164736"/>
          </a:xfrm>
          <a:prstGeom prst="rect">
            <a:avLst/>
          </a:prstGeom>
          <a:noFill/>
          <a:extLst>
            <a:ext uri="{909E8E84-426E-40DD-AFC4-6F175D3DCCD1}">
              <a14:hiddenFill xmlns:a14="http://schemas.microsoft.com/office/drawing/2010/main">
                <a:solidFill>
                  <a:srgbClr val="FFFFFF"/>
                </a:solidFill>
              </a14:hiddenFill>
            </a:ext>
          </a:extLst>
        </p:spPr>
      </p:pic>
      <p:sp>
        <p:nvSpPr>
          <p:cNvPr id="7" name="Alcím 2"/>
          <p:cNvSpPr txBox="1">
            <a:spLocks/>
          </p:cNvSpPr>
          <p:nvPr/>
        </p:nvSpPr>
        <p:spPr>
          <a:xfrm>
            <a:off x="3358836" y="117694"/>
            <a:ext cx="6409854" cy="1224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3600" b="1" dirty="0" smtClean="0">
                <a:solidFill>
                  <a:prstClr val="white"/>
                </a:solidFill>
              </a:rPr>
              <a:t>TRANSLATIONAL MEDICINE</a:t>
            </a:r>
          </a:p>
          <a:p>
            <a:pPr marL="0" indent="0" algn="ctr">
              <a:lnSpc>
                <a:spcPct val="100000"/>
              </a:lnSpc>
              <a:spcBef>
                <a:spcPts val="0"/>
              </a:spcBef>
              <a:buFont typeface="Arial" panose="020B0604020202020204" pitchFamily="34" charset="0"/>
              <a:buNone/>
            </a:pPr>
            <a:r>
              <a:rPr lang="hu-HU" sz="3200" dirty="0" err="1" smtClean="0">
                <a:solidFill>
                  <a:prstClr val="white"/>
                </a:solidFill>
                <a:latin typeface="Freestyle Script" panose="030804020302050B0404" pitchFamily="66" charset="0"/>
              </a:rPr>
              <a:t>taking</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discoveries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for</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patients</a:t>
            </a:r>
            <a:r>
              <a:rPr lang="hu-HU" sz="3200" dirty="0" smtClean="0">
                <a:solidFill>
                  <a:prstClr val="white"/>
                </a:solidFill>
                <a:latin typeface="Freestyle Script" panose="030804020302050B0404" pitchFamily="66" charset="0"/>
              </a:rPr>
              <a:t> </a:t>
            </a:r>
            <a:r>
              <a:rPr lang="hu-HU" sz="3200" dirty="0" err="1" smtClean="0">
                <a:solidFill>
                  <a:prstClr val="white"/>
                </a:solidFill>
                <a:latin typeface="Freestyle Script" panose="030804020302050B0404" pitchFamily="66" charset="0"/>
              </a:rPr>
              <a:t>benefits</a:t>
            </a:r>
            <a:endParaRPr lang="hu-HU" sz="3200" dirty="0">
              <a:solidFill>
                <a:prstClr val="white"/>
              </a:solidFill>
              <a:latin typeface="Freestyle Script" panose="030804020302050B0404" pitchFamily="66" charset="0"/>
            </a:endParaRPr>
          </a:p>
        </p:txBody>
      </p:sp>
    </p:spTree>
    <p:extLst>
      <p:ext uri="{BB962C8B-B14F-4D97-AF65-F5344CB8AC3E}">
        <p14:creationId xmlns:p14="http://schemas.microsoft.com/office/powerpoint/2010/main" val="3270348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092" y="4638617"/>
            <a:ext cx="2248915" cy="1382421"/>
          </a:xfrm>
          <a:prstGeom prst="rect">
            <a:avLst/>
          </a:prstGeom>
        </p:spPr>
      </p:pic>
      <p:sp>
        <p:nvSpPr>
          <p:cNvPr id="13" name="TextBox 12"/>
          <p:cNvSpPr txBox="1"/>
          <p:nvPr/>
        </p:nvSpPr>
        <p:spPr>
          <a:xfrm>
            <a:off x="1760508" y="2653419"/>
            <a:ext cx="6716903" cy="707886"/>
          </a:xfrm>
          <a:prstGeom prst="rect">
            <a:avLst/>
          </a:prstGeom>
          <a:noFill/>
        </p:spPr>
        <p:txBody>
          <a:bodyPr wrap="none" rtlCol="0">
            <a:spAutoFit/>
          </a:bodyPr>
          <a:lstStyle/>
          <a:p>
            <a:r>
              <a:rPr lang="hu-HU" sz="4000" dirty="0" smtClean="0">
                <a:solidFill>
                  <a:srgbClr val="15A9A6"/>
                </a:solidFill>
              </a:rPr>
              <a:t>Thank you </a:t>
            </a:r>
            <a:r>
              <a:rPr lang="hu-HU" sz="4000" dirty="0" err="1" smtClean="0">
                <a:solidFill>
                  <a:srgbClr val="15A9A6"/>
                </a:solidFill>
              </a:rPr>
              <a:t>for</a:t>
            </a:r>
            <a:r>
              <a:rPr lang="hu-HU" sz="4000" dirty="0" smtClean="0">
                <a:solidFill>
                  <a:srgbClr val="15A9A6"/>
                </a:solidFill>
              </a:rPr>
              <a:t> </a:t>
            </a:r>
            <a:r>
              <a:rPr lang="hu-HU" sz="4000" dirty="0" err="1" smtClean="0">
                <a:solidFill>
                  <a:srgbClr val="15A9A6"/>
                </a:solidFill>
              </a:rPr>
              <a:t>your</a:t>
            </a:r>
            <a:r>
              <a:rPr lang="hu-HU" sz="4000" dirty="0" smtClean="0">
                <a:solidFill>
                  <a:srgbClr val="15A9A6"/>
                </a:solidFill>
              </a:rPr>
              <a:t> attention!</a:t>
            </a:r>
            <a:endParaRPr lang="en-US" sz="4000" dirty="0">
              <a:solidFill>
                <a:srgbClr val="15A9A6"/>
              </a:solidFill>
            </a:endParaRPr>
          </a:p>
        </p:txBody>
      </p:sp>
      <p:sp>
        <p:nvSpPr>
          <p:cNvPr id="16" name="TextBox 15"/>
          <p:cNvSpPr txBox="1"/>
          <p:nvPr/>
        </p:nvSpPr>
        <p:spPr>
          <a:xfrm rot="3833399">
            <a:off x="2702" y="2468753"/>
            <a:ext cx="1669003" cy="369332"/>
          </a:xfrm>
          <a:prstGeom prst="rect">
            <a:avLst/>
          </a:prstGeom>
          <a:noFill/>
        </p:spPr>
        <p:txBody>
          <a:bodyPr wrap="square" rtlCol="0">
            <a:spAutoFit/>
          </a:bodyPr>
          <a:lstStyle/>
          <a:p>
            <a:r>
              <a:rPr lang="hu-HU" b="1" dirty="0">
                <a:solidFill>
                  <a:srgbClr val="FF0000"/>
                </a:solidFill>
              </a:rPr>
              <a:t>t</a:t>
            </a:r>
            <a:r>
              <a:rPr lang="hu-HU" b="1" dirty="0" smtClean="0">
                <a:solidFill>
                  <a:srgbClr val="FF0000"/>
                </a:solidFill>
              </a:rPr>
              <a:t>m-centre.org</a:t>
            </a:r>
            <a:endParaRPr lang="en-US" b="1" dirty="0">
              <a:solidFill>
                <a:srgbClr val="FF0000"/>
              </a:solidFill>
            </a:endParaRPr>
          </a:p>
        </p:txBody>
      </p:sp>
      <p:sp>
        <p:nvSpPr>
          <p:cNvPr id="12" name="Alcím 2"/>
          <p:cNvSpPr>
            <a:spLocks noGrp="1"/>
          </p:cNvSpPr>
          <p:nvPr>
            <p:ph type="subTitle" idx="1"/>
          </p:nvPr>
        </p:nvSpPr>
        <p:spPr>
          <a:xfrm>
            <a:off x="3358836" y="117694"/>
            <a:ext cx="6409854" cy="1224709"/>
          </a:xfrm>
        </p:spPr>
        <p:txBody>
          <a:bodyPr>
            <a:normAutofit/>
          </a:bodyPr>
          <a:lstStyle/>
          <a:p>
            <a:pPr marL="0" indent="0" algn="ctr">
              <a:lnSpc>
                <a:spcPct val="100000"/>
              </a:lnSpc>
              <a:spcBef>
                <a:spcPts val="0"/>
              </a:spcBef>
              <a:buNone/>
            </a:pPr>
            <a:r>
              <a:rPr lang="hu-HU" sz="3600" b="1" dirty="0">
                <a:solidFill>
                  <a:schemeClr val="bg1"/>
                </a:solidFill>
              </a:rPr>
              <a:t>TRANSLATIONAL MEDICINE</a:t>
            </a:r>
          </a:p>
          <a:p>
            <a:pPr marL="0" indent="0" algn="ctr">
              <a:lnSpc>
                <a:spcPct val="100000"/>
              </a:lnSpc>
              <a:spcBef>
                <a:spcPts val="0"/>
              </a:spcBef>
              <a:buNone/>
            </a:pPr>
            <a:r>
              <a:rPr lang="hu-HU" sz="3200" dirty="0" err="1">
                <a:solidFill>
                  <a:schemeClr val="bg1"/>
                </a:solidFill>
                <a:latin typeface="Freestyle Script" panose="030804020302050B0404" pitchFamily="66" charset="0"/>
              </a:rPr>
              <a:t>taking</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discoveries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for</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patients</a:t>
            </a:r>
            <a:r>
              <a:rPr lang="hu-HU" sz="3200" dirty="0">
                <a:solidFill>
                  <a:schemeClr val="bg1"/>
                </a:solidFill>
                <a:latin typeface="Freestyle Script" panose="030804020302050B0404" pitchFamily="66" charset="0"/>
              </a:rPr>
              <a:t> </a:t>
            </a:r>
            <a:r>
              <a:rPr lang="hu-HU" sz="3200" dirty="0" err="1">
                <a:solidFill>
                  <a:schemeClr val="bg1"/>
                </a:solidFill>
                <a:latin typeface="Freestyle Script" panose="030804020302050B0404" pitchFamily="66" charset="0"/>
              </a:rPr>
              <a:t>benefits</a:t>
            </a:r>
            <a:endParaRPr lang="hu-HU" sz="3200" dirty="0">
              <a:solidFill>
                <a:schemeClr val="bg1"/>
              </a:solidFill>
              <a:latin typeface="Freestyle Script" panose="030804020302050B0404" pitchFamily="66" charset="0"/>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8463" y="1501892"/>
            <a:ext cx="3201790" cy="1975250"/>
          </a:xfrm>
          <a:prstGeom prst="rect">
            <a:avLst/>
          </a:prstGeom>
        </p:spPr>
      </p:pic>
    </p:spTree>
    <p:extLst>
      <p:ext uri="{BB962C8B-B14F-4D97-AF65-F5344CB8AC3E}">
        <p14:creationId xmlns:p14="http://schemas.microsoft.com/office/powerpoint/2010/main" val="3273717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49"/>
  <p:tag name="ARS_SLIDE_PARTICIPANTNUM" val="149"/>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49"/>
  <p:tag name="ARS_SLIDE_PARTICIPANTNUM" val="149"/>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49"/>
  <p:tag name="ARS_SLIDE_PARTICIPANTNUM" val="149"/>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49"/>
  <p:tag name="ARS_SLIDE_PARTICIPANTNUM" val="149"/>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ISEXISTCHART" val="False"/>
  <p:tag name="ARS_RESPONSED" val="0"/>
  <p:tag name="ARS_SLIDE_ISRESPONSED" val="0"/>
  <p:tag name="ARS_PICTRUE_SHOWBYHAND" val="0"/>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TM-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M-l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6193</TotalTime>
  <Words>6714</Words>
  <Application>Microsoft Office PowerPoint</Application>
  <PresentationFormat>Egyéni</PresentationFormat>
  <Paragraphs>953</Paragraphs>
  <Slides>118</Slides>
  <Notes>70</Notes>
  <HiddenSlides>0</HiddenSlides>
  <MMClips>0</MMClips>
  <ScaleCrop>false</ScaleCrop>
  <HeadingPairs>
    <vt:vector size="4" baseType="variant">
      <vt:variant>
        <vt:lpstr>Téma</vt:lpstr>
      </vt:variant>
      <vt:variant>
        <vt:i4>2</vt:i4>
      </vt:variant>
      <vt:variant>
        <vt:lpstr>Diacímek</vt:lpstr>
      </vt:variant>
      <vt:variant>
        <vt:i4>118</vt:i4>
      </vt:variant>
    </vt:vector>
  </HeadingPairs>
  <TitlesOfParts>
    <vt:vector size="120" baseType="lpstr">
      <vt:lpstr>TM-dark</vt:lpstr>
      <vt:lpstr>1_TM-light</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Bachmann Erzsébet</dc:creator>
  <cp:lastModifiedBy>Noemi</cp:lastModifiedBy>
  <cp:revision>748</cp:revision>
  <dcterms:created xsi:type="dcterms:W3CDTF">2017-10-24T19:36:58Z</dcterms:created>
  <dcterms:modified xsi:type="dcterms:W3CDTF">2019-09-03T12:27:32Z</dcterms:modified>
</cp:coreProperties>
</file>