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jpeg" Extension="jp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theme+xml" PartName="/ppt/theme/theme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drawingml.chart+xml" PartName="/ppt/charts/chart1.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tags+xml" PartName="/ppt/tags/tag1.xml"/>
  <Override ContentType="application/vnd.openxmlformats-officedocument.presentationml.notesSlide+xml" PartName="/ppt/notesSlides/notesSlide33.xml"/>
  <Override ContentType="application/vnd.openxmlformats-officedocument.presentationml.tags+xml" PartName="/ppt/tags/tag2.xml"/>
  <Override ContentType="application/vnd.openxmlformats-officedocument.presentationml.notesSlide+xml" PartName="/ppt/notesSlides/notesSlide34.xml"/>
  <Override ContentType="application/vnd.openxmlformats-officedocument.presentationml.tags+xml" PartName="/ppt/tags/tag3.xml"/>
  <Override ContentType="application/vnd.openxmlformats-officedocument.presentationml.notesSlide+xml" PartName="/ppt/notesSlides/notesSlide35.xml"/>
  <Override ContentType="application/vnd.openxmlformats-officedocument.presentationml.tags+xml" PartName="/ppt/tags/tag4.xml"/>
  <Override ContentType="application/vnd.openxmlformats-officedocument.presentationml.notesSlide+xml" PartName="/ppt/notesSlides/notesSlide36.xml"/>
  <Override ContentType="application/vnd.openxmlformats-officedocument.presentationml.tags+xml" PartName="/ppt/tags/tag5.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tags+xml" PartName="/ppt/tags/tag6.xml"/>
  <Override ContentType="application/vnd.openxmlformats-officedocument.presentationml.notesSlide+xml" PartName="/ppt/notesSlides/notesSlide42.xml"/>
  <Override ContentType="application/vnd.openxmlformats-officedocument.presentationml.tags+xml" PartName="/ppt/tags/tag7.xml"/>
  <Override ContentType="application/vnd.openxmlformats-officedocument.presentationml.notesSlide+xml" PartName="/ppt/notesSlides/notesSlide43.xml"/>
  <Override ContentType="application/vnd.openxmlformats-officedocument.presentationml.tags+xml" PartName="/ppt/tags/tag8.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tags+xml" PartName="/ppt/tags/tag9.xml"/>
  <Override ContentType="application/vnd.openxmlformats-officedocument.presentationml.notesSlide+xml" PartName="/ppt/notesSlides/notesSlide47.xml"/>
  <Override ContentType="application/vnd.openxmlformats-officedocument.presentationml.tags+xml" PartName="/ppt/tags/tag10.xml"/>
  <Override ContentType="application/vnd.openxmlformats-officedocument.presentationml.notesSlide+xml" PartName="/ppt/notesSlides/notesSlide48.xml"/>
  <Override ContentType="application/vnd.openxmlformats-officedocument.presentationml.tags+xml" PartName="/ppt/tags/tag11.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2" r:id="rId3"/>
  </p:sldMasterIdLst>
  <p:notesMasterIdLst>
    <p:notesMasterId r:id="rId124"/>
  </p:notesMasterIdLst>
  <p:sldIdLst>
    <p:sldId id="543" r:id="rId4"/>
    <p:sldId id="544" r:id="rId5"/>
    <p:sldId id="545" r:id="rId6"/>
    <p:sldId id="546" r:id="rId7"/>
    <p:sldId id="547" r:id="rId8"/>
    <p:sldId id="548" r:id="rId9"/>
    <p:sldId id="549" r:id="rId10"/>
    <p:sldId id="550" r:id="rId11"/>
    <p:sldId id="551" r:id="rId12"/>
    <p:sldId id="552" r:id="rId13"/>
    <p:sldId id="553" r:id="rId14"/>
    <p:sldId id="554" r:id="rId15"/>
    <p:sldId id="555" r:id="rId16"/>
    <p:sldId id="556" r:id="rId17"/>
    <p:sldId id="557" r:id="rId18"/>
    <p:sldId id="558" r:id="rId19"/>
    <p:sldId id="559" r:id="rId20"/>
    <p:sldId id="560" r:id="rId21"/>
    <p:sldId id="561" r:id="rId22"/>
    <p:sldId id="562" r:id="rId23"/>
    <p:sldId id="563" r:id="rId24"/>
    <p:sldId id="564" r:id="rId25"/>
    <p:sldId id="565" r:id="rId26"/>
    <p:sldId id="566" r:id="rId27"/>
    <p:sldId id="567" r:id="rId28"/>
    <p:sldId id="568" r:id="rId29"/>
    <p:sldId id="569" r:id="rId30"/>
    <p:sldId id="570" r:id="rId31"/>
    <p:sldId id="571" r:id="rId32"/>
    <p:sldId id="572" r:id="rId33"/>
    <p:sldId id="573" r:id="rId34"/>
    <p:sldId id="574" r:id="rId35"/>
    <p:sldId id="575" r:id="rId36"/>
    <p:sldId id="576" r:id="rId37"/>
    <p:sldId id="577" r:id="rId38"/>
    <p:sldId id="578" r:id="rId39"/>
    <p:sldId id="579" r:id="rId40"/>
    <p:sldId id="580" r:id="rId41"/>
    <p:sldId id="581" r:id="rId42"/>
    <p:sldId id="582" r:id="rId43"/>
    <p:sldId id="583" r:id="rId44"/>
    <p:sldId id="584" r:id="rId45"/>
    <p:sldId id="585" r:id="rId46"/>
    <p:sldId id="586" r:id="rId47"/>
    <p:sldId id="587" r:id="rId48"/>
    <p:sldId id="588" r:id="rId49"/>
    <p:sldId id="256" r:id="rId50"/>
    <p:sldId id="257" r:id="rId51"/>
    <p:sldId id="260" r:id="rId52"/>
    <p:sldId id="262" r:id="rId53"/>
    <p:sldId id="263" r:id="rId54"/>
    <p:sldId id="264" r:id="rId55"/>
    <p:sldId id="265" r:id="rId56"/>
    <p:sldId id="266" r:id="rId57"/>
    <p:sldId id="267" r:id="rId58"/>
    <p:sldId id="268" r:id="rId59"/>
    <p:sldId id="541" r:id="rId60"/>
    <p:sldId id="542" r:id="rId61"/>
    <p:sldId id="271" r:id="rId62"/>
    <p:sldId id="272" r:id="rId63"/>
    <p:sldId id="259" r:id="rId64"/>
    <p:sldId id="274" r:id="rId65"/>
    <p:sldId id="276" r:id="rId66"/>
    <p:sldId id="589" r:id="rId67"/>
    <p:sldId id="590" r:id="rId68"/>
    <p:sldId id="591" r:id="rId69"/>
    <p:sldId id="592" r:id="rId70"/>
    <p:sldId id="593" r:id="rId71"/>
    <p:sldId id="594" r:id="rId72"/>
    <p:sldId id="595" r:id="rId73"/>
    <p:sldId id="596" r:id="rId74"/>
    <p:sldId id="597" r:id="rId75"/>
    <p:sldId id="598" r:id="rId76"/>
    <p:sldId id="599" r:id="rId77"/>
    <p:sldId id="600" r:id="rId78"/>
    <p:sldId id="601" r:id="rId79"/>
    <p:sldId id="602" r:id="rId80"/>
    <p:sldId id="623" r:id="rId81"/>
    <p:sldId id="624" r:id="rId82"/>
    <p:sldId id="625" r:id="rId83"/>
    <p:sldId id="626" r:id="rId84"/>
    <p:sldId id="627" r:id="rId85"/>
    <p:sldId id="628" r:id="rId86"/>
    <p:sldId id="629" r:id="rId87"/>
    <p:sldId id="630" r:id="rId88"/>
    <p:sldId id="631" r:id="rId89"/>
    <p:sldId id="632" r:id="rId90"/>
    <p:sldId id="633" r:id="rId91"/>
    <p:sldId id="634" r:id="rId92"/>
    <p:sldId id="635" r:id="rId93"/>
    <p:sldId id="636" r:id="rId94"/>
    <p:sldId id="637" r:id="rId95"/>
    <p:sldId id="638" r:id="rId96"/>
    <p:sldId id="639" r:id="rId97"/>
    <p:sldId id="640" r:id="rId98"/>
    <p:sldId id="641" r:id="rId99"/>
    <p:sldId id="642" r:id="rId100"/>
    <p:sldId id="643" r:id="rId101"/>
    <p:sldId id="644" r:id="rId102"/>
    <p:sldId id="645" r:id="rId103"/>
    <p:sldId id="646" r:id="rId104"/>
    <p:sldId id="604" r:id="rId105"/>
    <p:sldId id="605" r:id="rId106"/>
    <p:sldId id="606" r:id="rId107"/>
    <p:sldId id="607" r:id="rId108"/>
    <p:sldId id="608" r:id="rId109"/>
    <p:sldId id="609" r:id="rId110"/>
    <p:sldId id="610" r:id="rId111"/>
    <p:sldId id="611" r:id="rId112"/>
    <p:sldId id="612" r:id="rId113"/>
    <p:sldId id="613" r:id="rId114"/>
    <p:sldId id="614" r:id="rId115"/>
    <p:sldId id="615" r:id="rId116"/>
    <p:sldId id="616" r:id="rId117"/>
    <p:sldId id="617" r:id="rId118"/>
    <p:sldId id="618" r:id="rId119"/>
    <p:sldId id="619" r:id="rId120"/>
    <p:sldId id="620" r:id="rId121"/>
    <p:sldId id="621" r:id="rId122"/>
    <p:sldId id="622" r:id="rId123"/>
  </p:sldIdLst>
  <p:sldSz cx="18288000" cy="10287000"/>
  <p:notesSz cx="6858000" cy="9144000"/>
  <p:embeddedFontLst>
    <p:embeddedFont>
      <p:font typeface="Calibri" panose="020F0502020204030204" pitchFamily="34" charset="0"/>
      <p:regular r:id="rId125"/>
      <p:bold r:id="rId126"/>
      <p:italic r:id="rId127"/>
      <p:boldItalic r:id="rId128"/>
    </p:embeddedFont>
    <p:embeddedFont>
      <p:font typeface="Lora" panose="020B0604020202020204" charset="0"/>
      <p:regular r:id="rId129"/>
      <p:bold r:id="rId130"/>
      <p:boldItalic r:id="rId131"/>
    </p:embeddedFont>
    <p:embeddedFont>
      <p:font typeface="Lora Italics" panose="020B0604020202020204" charset="0"/>
      <p:regular r:id="rId132"/>
    </p:embeddedFont>
    <p:embeddedFont>
      <p:font typeface="MS PMincho" panose="02020600040205080304" pitchFamily="18" charset="-128"/>
      <p:regular r:id="rId133"/>
    </p:embeddedFont>
    <p:embeddedFont>
      <p:font typeface="Oswald" panose="020B0604020202020204" charset="0"/>
      <p:regular r:id="rId134"/>
      <p:bold r:id="rId135"/>
      <p:italic r:id="rId136"/>
      <p:boldItalic r:id="rId137"/>
    </p:embeddedFont>
    <p:embeddedFont>
      <p:font typeface="Oswald Bold" panose="020B0604020202020204" charset="0"/>
      <p:regular r:id="rId138"/>
      <p:bold r:id="rId139"/>
    </p:embeddedFont>
    <p:embeddedFont>
      <p:font typeface="Verdana" panose="020B0604030504040204" pitchFamily="34" charset="0"/>
      <p:regular r:id="rId140"/>
      <p:bold r:id="rId141"/>
      <p:italic r:id="rId142"/>
      <p:boldItalic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Vörhendi Nóra" initials="DVN" lastIdx="1" clrIdx="0">
    <p:extLst>
      <p:ext uri="{19B8F6BF-5375-455C-9EA6-DF929625EA0E}">
        <p15:presenceInfo xmlns:p15="http://schemas.microsoft.com/office/powerpoint/2012/main" userId="Dr. Vörhendi Nó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0"/>
    <a:srgbClr val="424A52"/>
    <a:srgbClr val="E60D2E"/>
    <a:srgbClr val="DEF7D5"/>
    <a:srgbClr val="F5E4E3"/>
    <a:srgbClr val="C2F1B1"/>
    <a:srgbClr val="D2ECB6"/>
    <a:srgbClr val="169083"/>
    <a:srgbClr val="1FA89D"/>
    <a:srgbClr val="464E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667" autoAdjust="0"/>
  </p:normalViewPr>
  <p:slideViewPr>
    <p:cSldViewPr>
      <p:cViewPr varScale="1">
        <p:scale>
          <a:sx n="43" d="100"/>
          <a:sy n="43" d="100"/>
        </p:scale>
        <p:origin x="9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9.fntdata"/><Relationship Id="rId138" Type="http://schemas.openxmlformats.org/officeDocument/2006/relationships/font" Target="fonts/font14.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font" Target="fonts/font4.fntdata"/><Relationship Id="rId144"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notesMaster" Target="notesMasters/notesMaster1.xml"/><Relationship Id="rId129" Type="http://schemas.openxmlformats.org/officeDocument/2006/relationships/font" Target="fonts/font5.fntdata"/><Relationship Id="rId13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8.fntdata"/><Relationship Id="rId140" Type="http://schemas.openxmlformats.org/officeDocument/2006/relationships/font" Target="fonts/font16.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6.fntdata"/><Relationship Id="rId135" Type="http://schemas.openxmlformats.org/officeDocument/2006/relationships/font" Target="fonts/font11.fntdata"/><Relationship Id="rId143" Type="http://schemas.openxmlformats.org/officeDocument/2006/relationships/font" Target="fonts/font19.fntdata"/><Relationship Id="rId14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2.fntdata"/><Relationship Id="rId14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8.fntdata"/></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Google%20Drive\PhD\F&#337;t&#233;ma\EAGLE-R\Teljes%20anal&#237;zis\&#193;br&#225;k%20teljes%20anal&#237;zisb&#337;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rgbClr val="424A52"/>
                </a:solidFill>
                <a:latin typeface="+mn-lt"/>
                <a:ea typeface="+mn-ea"/>
                <a:cs typeface="+mn-cs"/>
              </a:defRPr>
            </a:pPr>
            <a:r>
              <a:rPr lang="hu-HU" sz="2800" dirty="0" err="1">
                <a:solidFill>
                  <a:srgbClr val="424A52"/>
                </a:solidFill>
              </a:rPr>
              <a:t>Relative</a:t>
            </a:r>
            <a:r>
              <a:rPr lang="hu-HU" sz="2800" baseline="0" dirty="0">
                <a:solidFill>
                  <a:srgbClr val="424A52"/>
                </a:solidFill>
              </a:rPr>
              <a:t> </a:t>
            </a:r>
            <a:r>
              <a:rPr lang="hu-HU" sz="2800" baseline="0" dirty="0" err="1">
                <a:solidFill>
                  <a:srgbClr val="424A52"/>
                </a:solidFill>
              </a:rPr>
              <a:t>incidence</a:t>
            </a:r>
            <a:r>
              <a:rPr lang="hu-HU" sz="2800" baseline="0" dirty="0">
                <a:solidFill>
                  <a:srgbClr val="424A52"/>
                </a:solidFill>
              </a:rPr>
              <a:t> of </a:t>
            </a:r>
            <a:r>
              <a:rPr lang="hu-HU" sz="2800" baseline="0" dirty="0" err="1">
                <a:solidFill>
                  <a:srgbClr val="424A52"/>
                </a:solidFill>
              </a:rPr>
              <a:t>esophageal</a:t>
            </a:r>
            <a:r>
              <a:rPr lang="hu-HU" sz="2800" baseline="0" dirty="0">
                <a:solidFill>
                  <a:srgbClr val="424A52"/>
                </a:solidFill>
              </a:rPr>
              <a:t> </a:t>
            </a:r>
            <a:r>
              <a:rPr lang="hu-HU" sz="2800" baseline="0" dirty="0" err="1">
                <a:solidFill>
                  <a:srgbClr val="424A52"/>
                </a:solidFill>
              </a:rPr>
              <a:t>adenocarcinoma</a:t>
            </a:r>
            <a:r>
              <a:rPr lang="hu-HU" sz="2800" baseline="0" dirty="0">
                <a:solidFill>
                  <a:srgbClr val="424A52"/>
                </a:solidFill>
              </a:rPr>
              <a:t> over </a:t>
            </a:r>
            <a:r>
              <a:rPr lang="hu-HU" sz="2800" baseline="0" dirty="0" err="1">
                <a:solidFill>
                  <a:srgbClr val="424A52"/>
                </a:solidFill>
              </a:rPr>
              <a:t>the</a:t>
            </a:r>
            <a:r>
              <a:rPr lang="hu-HU" sz="2800" baseline="0" dirty="0">
                <a:solidFill>
                  <a:srgbClr val="424A52"/>
                </a:solidFill>
              </a:rPr>
              <a:t> </a:t>
            </a:r>
            <a:r>
              <a:rPr lang="hu-HU" sz="2800" baseline="0" dirty="0" err="1">
                <a:solidFill>
                  <a:srgbClr val="424A52"/>
                </a:solidFill>
              </a:rPr>
              <a:t>years</a:t>
            </a:r>
            <a:endParaRPr lang="hu-HU" sz="2800" baseline="0" dirty="0">
              <a:solidFill>
                <a:srgbClr val="424A52"/>
              </a:solidFill>
            </a:endParaRPr>
          </a:p>
          <a:p>
            <a:pPr>
              <a:defRPr sz="2800" b="1" i="0" u="none" strike="noStrike" kern="1200" baseline="0">
                <a:solidFill>
                  <a:srgbClr val="424A52"/>
                </a:solidFill>
                <a:latin typeface="+mn-lt"/>
                <a:ea typeface="+mn-ea"/>
                <a:cs typeface="+mn-cs"/>
              </a:defRPr>
            </a:pPr>
            <a:endParaRPr lang="hu-HU" sz="2800" baseline="0" dirty="0">
              <a:solidFill>
                <a:srgbClr val="424A52"/>
              </a:solidFill>
            </a:endParaRPr>
          </a:p>
          <a:p>
            <a:pPr>
              <a:defRPr sz="2800" b="1" i="0" u="none" strike="noStrike" kern="1200" baseline="0">
                <a:solidFill>
                  <a:srgbClr val="424A52"/>
                </a:solidFill>
                <a:latin typeface="+mn-lt"/>
                <a:ea typeface="+mn-ea"/>
                <a:cs typeface="+mn-cs"/>
              </a:defRPr>
            </a:pPr>
            <a:endParaRPr lang="hu-HU" sz="2800" dirty="0">
              <a:solidFill>
                <a:srgbClr val="424A52"/>
              </a:solidFill>
            </a:endParaRPr>
          </a:p>
        </c:rich>
      </c:tx>
      <c:overlay val="0"/>
      <c:spPr>
        <a:noFill/>
        <a:ln>
          <a:noFill/>
        </a:ln>
        <a:effectLst/>
      </c:spPr>
    </c:title>
    <c:autoTitleDeleted val="0"/>
    <c:plotArea>
      <c:layout>
        <c:manualLayout>
          <c:layoutTarget val="inner"/>
          <c:xMode val="edge"/>
          <c:yMode val="edge"/>
          <c:x val="8.4053197618590356E-2"/>
          <c:y val="0.11886856368563686"/>
          <c:w val="0.88342647717815759"/>
          <c:h val="0.68548935194076355"/>
        </c:manualLayout>
      </c:layout>
      <c:lineChart>
        <c:grouping val="standard"/>
        <c:varyColors val="0"/>
        <c:ser>
          <c:idx val="1"/>
          <c:order val="0"/>
          <c:tx>
            <c:strRef>
              <c:f>Ábrák_hun!$Z$3</c:f>
              <c:strCache>
                <c:ptCount val="1"/>
                <c:pt idx="0">
                  <c:v>AC</c:v>
                </c:pt>
              </c:strCache>
            </c:strRef>
          </c:tx>
          <c:spPr>
            <a:ln w="6350" cap="rnd">
              <a:solidFill>
                <a:srgbClr val="FF0000"/>
              </a:solidFill>
              <a:round/>
            </a:ln>
            <a:effectLst>
              <a:outerShdw blurRad="57150" dist="19050" dir="5400000" algn="ctr" rotWithShape="0">
                <a:srgbClr val="000000">
                  <a:alpha val="63000"/>
                </a:srgbClr>
              </a:outerShdw>
            </a:effectLst>
          </c:spPr>
          <c:marker>
            <c:symbol val="square"/>
            <c:size val="5"/>
            <c:spPr>
              <a:solidFill>
                <a:srgbClr val="FF0000"/>
              </a:solidFill>
              <a:ln w="9525">
                <a:noFill/>
                <a:round/>
              </a:ln>
              <a:effectLst>
                <a:outerShdw blurRad="57150" dist="19050" dir="5400000" algn="ctr" rotWithShape="0">
                  <a:srgbClr val="000000">
                    <a:alpha val="63000"/>
                  </a:srgbClr>
                </a:outerShdw>
              </a:effectLst>
            </c:spPr>
          </c:marker>
          <c:trendline>
            <c:name>Trendline, AC</c:name>
            <c:spPr>
              <a:ln w="25400" cap="rnd">
                <a:solidFill>
                  <a:schemeClr val="tx1"/>
                </a:solidFill>
              </a:ln>
              <a:effectLst/>
            </c:spPr>
            <c:trendlineType val="linear"/>
            <c:dispRSqr val="0"/>
            <c:dispEq val="0"/>
          </c:trendline>
          <c:cat>
            <c:numRef>
              <c:f>Ábrák_hun!$X$4:$X$30</c:f>
              <c:numCache>
                <c:formatCode>General</c:formatCode>
                <c:ptCount val="27"/>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numCache>
            </c:numRef>
          </c:cat>
          <c:val>
            <c:numRef>
              <c:f>Ábrák_hun!$Z$4:$Z$30</c:f>
              <c:numCache>
                <c:formatCode>0.0%</c:formatCode>
                <c:ptCount val="27"/>
                <c:pt idx="0">
                  <c:v>0</c:v>
                </c:pt>
                <c:pt idx="1">
                  <c:v>0</c:v>
                </c:pt>
                <c:pt idx="2">
                  <c:v>0.10810810810810811</c:v>
                </c:pt>
                <c:pt idx="3">
                  <c:v>0</c:v>
                </c:pt>
                <c:pt idx="4">
                  <c:v>4.5454545454545456E-2</c:v>
                </c:pt>
                <c:pt idx="5">
                  <c:v>2.8571428571428571E-2</c:v>
                </c:pt>
                <c:pt idx="6">
                  <c:v>3.9215686274509803E-2</c:v>
                </c:pt>
                <c:pt idx="7">
                  <c:v>0.10169491525423729</c:v>
                </c:pt>
                <c:pt idx="8">
                  <c:v>0.2</c:v>
                </c:pt>
                <c:pt idx="9">
                  <c:v>8.5106382978723402E-2</c:v>
                </c:pt>
                <c:pt idx="10">
                  <c:v>0.234375</c:v>
                </c:pt>
                <c:pt idx="11">
                  <c:v>0.21818181818181817</c:v>
                </c:pt>
                <c:pt idx="12">
                  <c:v>0.17543859649122806</c:v>
                </c:pt>
                <c:pt idx="13">
                  <c:v>0.2857142857142857</c:v>
                </c:pt>
                <c:pt idx="14">
                  <c:v>0.30263157894736842</c:v>
                </c:pt>
                <c:pt idx="15">
                  <c:v>0.33962264150943394</c:v>
                </c:pt>
                <c:pt idx="16">
                  <c:v>0.2711864406779661</c:v>
                </c:pt>
                <c:pt idx="17">
                  <c:v>0.30120481927710846</c:v>
                </c:pt>
                <c:pt idx="18">
                  <c:v>0.24102564102564103</c:v>
                </c:pt>
                <c:pt idx="19">
                  <c:v>0.33333333333333331</c:v>
                </c:pt>
                <c:pt idx="20">
                  <c:v>0.31840796019900497</c:v>
                </c:pt>
                <c:pt idx="21">
                  <c:v>0.30978260869565216</c:v>
                </c:pt>
                <c:pt idx="22">
                  <c:v>0.32160804020100503</c:v>
                </c:pt>
                <c:pt idx="23">
                  <c:v>0.27011494252873564</c:v>
                </c:pt>
                <c:pt idx="24">
                  <c:v>0.35164835164835168</c:v>
                </c:pt>
                <c:pt idx="25">
                  <c:v>0.37278106508875741</c:v>
                </c:pt>
                <c:pt idx="26">
                  <c:v>0.61333333333333329</c:v>
                </c:pt>
              </c:numCache>
            </c:numRef>
          </c:val>
          <c:smooth val="0"/>
          <c:extLst>
            <c:ext xmlns:c16="http://schemas.microsoft.com/office/drawing/2014/chart" uri="{C3380CC4-5D6E-409C-BE32-E72D297353CC}">
              <c16:uniqueId val="{00000001-9084-4F38-AE92-A9C1820FC268}"/>
            </c:ext>
          </c:extLst>
        </c:ser>
        <c:dLbls>
          <c:showLegendKey val="0"/>
          <c:showVal val="0"/>
          <c:showCatName val="0"/>
          <c:showSerName val="0"/>
          <c:showPercent val="0"/>
          <c:showBubbleSize val="0"/>
        </c:dLbls>
        <c:marker val="1"/>
        <c:smooth val="0"/>
        <c:axId val="183964672"/>
        <c:axId val="168319168"/>
      </c:lineChart>
      <c:catAx>
        <c:axId val="1839646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hu-HU"/>
          </a:p>
        </c:txPr>
        <c:crossAx val="168319168"/>
        <c:crosses val="autoZero"/>
        <c:auto val="1"/>
        <c:lblAlgn val="ctr"/>
        <c:lblOffset val="100"/>
        <c:noMultiLvlLbl val="0"/>
      </c:catAx>
      <c:valAx>
        <c:axId val="16831916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hu-HU"/>
          </a:p>
        </c:txPr>
        <c:crossAx val="18396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ysClr val="windowText" lastClr="000000"/>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661FF-A8EC-4BEA-93D7-855336C4AE37}" type="datetimeFigureOut">
              <a:rPr lang="hu-HU" smtClean="0"/>
              <a:t>2020.10.27.</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12C73-75B9-4574-BB0C-6971C31547C7}" type="slidenum">
              <a:rPr lang="hu-HU" smtClean="0"/>
              <a:t>‹#›</a:t>
            </a:fld>
            <a:endParaRPr lang="hu-HU"/>
          </a:p>
        </p:txBody>
      </p:sp>
    </p:spTree>
    <p:extLst>
      <p:ext uri="{BB962C8B-B14F-4D97-AF65-F5344CB8AC3E}">
        <p14:creationId xmlns:p14="http://schemas.microsoft.com/office/powerpoint/2010/main" val="159445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0D6B6EAB-9FBD-4748-909D-67E4AD3134D1}" type="slidenum">
              <a:rPr lang="hu-HU" smtClean="0"/>
              <a:t>4</a:t>
            </a:fld>
            <a:endParaRPr lang="hu-HU"/>
          </a:p>
        </p:txBody>
      </p:sp>
    </p:spTree>
    <p:extLst>
      <p:ext uri="{BB962C8B-B14F-4D97-AF65-F5344CB8AC3E}">
        <p14:creationId xmlns:p14="http://schemas.microsoft.com/office/powerpoint/2010/main" val="16459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Here you can see the classic example of a case series. It is the first description of AIDS. In 1981 five formerly healthy homosexual young men form LosAngeles hospital diagnosed with pneumonia caused by </a:t>
            </a:r>
            <a:r>
              <a:rPr lang="en-US" dirty="0"/>
              <a:t>Pneumocystis Carinii</a:t>
            </a:r>
            <a:r>
              <a:rPr lang="hu-HU" dirty="0"/>
              <a:t>. These were surprising because </a:t>
            </a:r>
            <a:r>
              <a:rPr lang="en-US" dirty="0"/>
              <a:t>so far this form of pneumonia</a:t>
            </a:r>
            <a:r>
              <a:rPr lang="hu-HU" dirty="0"/>
              <a:t> was observed</a:t>
            </a:r>
            <a:r>
              <a:rPr lang="en-US" dirty="0"/>
              <a:t>  </a:t>
            </a:r>
            <a:r>
              <a:rPr lang="hu-HU" dirty="0"/>
              <a:t>in </a:t>
            </a:r>
            <a:r>
              <a:rPr lang="en-US" dirty="0"/>
              <a:t>elderly people</a:t>
            </a:r>
          </a:p>
          <a:p>
            <a:r>
              <a:rPr lang="en-US" dirty="0"/>
              <a:t>whose immune systems were suppressed. Under these unusual circumstances it</a:t>
            </a:r>
            <a:r>
              <a:rPr lang="hu-HU" dirty="0"/>
              <a:t> </a:t>
            </a:r>
            <a:r>
              <a:rPr lang="en-US" dirty="0"/>
              <a:t>indicated that it was a previously unknown disease acquired by immunodeficiency</a:t>
            </a:r>
            <a:r>
              <a:rPr lang="hu-HU" dirty="0"/>
              <a:t> </a:t>
            </a:r>
            <a:r>
              <a:rPr lang="en-US" dirty="0"/>
              <a:t>called Acquired Immunodeficiency Syndrome (AIDS).</a:t>
            </a:r>
          </a:p>
        </p:txBody>
      </p:sp>
      <p:sp>
        <p:nvSpPr>
          <p:cNvPr id="4" name="Slide Number Placeholder 3"/>
          <p:cNvSpPr>
            <a:spLocks noGrp="1"/>
          </p:cNvSpPr>
          <p:nvPr>
            <p:ph type="sldNum" sz="quarter" idx="5"/>
          </p:nvPr>
        </p:nvSpPr>
        <p:spPr/>
        <p:txBody>
          <a:bodyPr/>
          <a:lstStyle/>
          <a:p>
            <a:fld id="{31112C73-75B9-4574-BB0C-6971C31547C7}" type="slidenum">
              <a:rPr lang="hu-HU" smtClean="0"/>
              <a:t>55</a:t>
            </a:fld>
            <a:endParaRPr lang="hu-HU"/>
          </a:p>
        </p:txBody>
      </p:sp>
    </p:spTree>
    <p:extLst>
      <p:ext uri="{BB962C8B-B14F-4D97-AF65-F5344CB8AC3E}">
        <p14:creationId xmlns:p14="http://schemas.microsoft.com/office/powerpoint/2010/main" val="322539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Lets move on the characteristics of cross sectional studies. </a:t>
            </a:r>
            <a:r>
              <a:rPr lang="en-US" dirty="0"/>
              <a:t>This is the observation of a defined population at a single point in time or time interval. </a:t>
            </a:r>
            <a:r>
              <a:rPr lang="hu-HU" dirty="0"/>
              <a:t>So cross-sectional studes provide a snapshot of the population at a particular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very good for measuring the prevalence of a disease or of a risk factor in a population. Thus, these are very helpful in assessing the disease burden and healthcare needs.</a:t>
            </a:r>
            <a:endParaRPr lang="hu-HU" dirty="0"/>
          </a:p>
          <a:p>
            <a:r>
              <a:rPr lang="en-US" dirty="0"/>
              <a:t>Exposure and outcome are determined simultaneously.  The cross-sectional study describes the presence and/or absence of various clinical features, so it provides a cross-sectional comparison.  This means that costs are small and loss to follow up is not a problem. However, because exposure and outcome are measured at the same time point, the temporal sequence is often impossible to determine. </a:t>
            </a:r>
            <a:endParaRPr lang="hu-HU" dirty="0"/>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56</a:t>
            </a:fld>
            <a:endParaRPr lang="hu-HU"/>
          </a:p>
        </p:txBody>
      </p:sp>
    </p:spTree>
    <p:extLst>
      <p:ext uri="{BB962C8B-B14F-4D97-AF65-F5344CB8AC3E}">
        <p14:creationId xmlns:p14="http://schemas.microsoft.com/office/powerpoint/2010/main" val="317751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at a study that was aimed to assess the prevalence of myopia among Indian children. In this study, trained health workers visited schools in Delhi and tested visual acuity in all children</a:t>
            </a:r>
            <a:r>
              <a:rPr lang="hu-HU" dirty="0"/>
              <a:t>. </a:t>
            </a:r>
            <a:r>
              <a:rPr lang="en-US" dirty="0"/>
              <a:t>Of the 9884 children screened, 1297 (13.1%) had myopia</a:t>
            </a:r>
            <a:r>
              <a:rPr lang="hu-HU" dirty="0"/>
              <a:t>. </a:t>
            </a:r>
            <a:r>
              <a:rPr lang="en-US" dirty="0"/>
              <a:t>Furthermore, overall, 322 </a:t>
            </a:r>
            <a:r>
              <a:rPr lang="hu-HU" dirty="0"/>
              <a:t>had mild, </a:t>
            </a:r>
            <a:r>
              <a:rPr lang="en-US" dirty="0"/>
              <a:t>247 had moderate, and </a:t>
            </a:r>
            <a:r>
              <a:rPr lang="hu-HU" dirty="0"/>
              <a:t>3 children had </a:t>
            </a:r>
            <a:r>
              <a:rPr lang="en-US" dirty="0"/>
              <a:t>severe visual impairment</a:t>
            </a:r>
            <a:r>
              <a:rPr lang="hu-HU" dirty="0"/>
              <a:t>. </a:t>
            </a:r>
            <a:r>
              <a:rPr lang="en-US" dirty="0"/>
              <a:t>These parts of the study looked at the prevalence and degree of myopia or of visual impairment, and did not assess the relationship of one variable with another or test a causative hypothesis </a:t>
            </a:r>
            <a:r>
              <a:rPr lang="hu-HU" dirty="0"/>
              <a:t>. </a:t>
            </a:r>
            <a:r>
              <a:rPr lang="en-US" dirty="0"/>
              <a:t>These data would be helpful to a health planner to assess the need for a school eye health program, and to know the proportion of children who would need corrective glasses.</a:t>
            </a:r>
          </a:p>
        </p:txBody>
      </p:sp>
      <p:sp>
        <p:nvSpPr>
          <p:cNvPr id="4" name="Slide Number Placeholder 3"/>
          <p:cNvSpPr>
            <a:spLocks noGrp="1"/>
          </p:cNvSpPr>
          <p:nvPr>
            <p:ph type="sldNum" sz="quarter" idx="5"/>
          </p:nvPr>
        </p:nvSpPr>
        <p:spPr/>
        <p:txBody>
          <a:bodyPr/>
          <a:lstStyle/>
          <a:p>
            <a:fld id="{31112C73-75B9-4574-BB0C-6971C31547C7}" type="slidenum">
              <a:rPr lang="hu-HU" smtClean="0"/>
              <a:t>57</a:t>
            </a:fld>
            <a:endParaRPr lang="hu-HU"/>
          </a:p>
        </p:txBody>
      </p:sp>
    </p:spTree>
    <p:extLst>
      <p:ext uri="{BB962C8B-B14F-4D97-AF65-F5344CB8AC3E}">
        <p14:creationId xmlns:p14="http://schemas.microsoft.com/office/powerpoint/2010/main" val="3252420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Ecological (also sometimes called as correlational) study design </a:t>
            </a:r>
            <a:r>
              <a:rPr lang="hu-HU" dirty="0"/>
              <a:t>look</a:t>
            </a:r>
            <a:r>
              <a:rPr lang="en-US" dirty="0"/>
              <a:t> for association between an exposure and an outcome across populations rather than in individuals. They use data that has already been collected. An ecological study is quick and cheap to conduct.</a:t>
            </a:r>
          </a:p>
          <a:p>
            <a:r>
              <a:rPr lang="en-US" dirty="0"/>
              <a:t>It can generate new hypotheses.</a:t>
            </a:r>
          </a:p>
          <a:p>
            <a:r>
              <a:rPr lang="en-US" dirty="0"/>
              <a:t>It can identify new risk factors.</a:t>
            </a:r>
            <a:endParaRPr lang="hu-HU" dirty="0"/>
          </a:p>
          <a:p>
            <a:r>
              <a:rPr lang="en-US" dirty="0"/>
              <a:t>It is unable to control for confounding factors. Its units of study are populations not individuals. Therefore, the disease rates linked with population characteristics and the association observed at group level does not reflect association at individual level.</a:t>
            </a:r>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58</a:t>
            </a:fld>
            <a:endParaRPr lang="hu-HU"/>
          </a:p>
        </p:txBody>
      </p:sp>
    </p:spTree>
    <p:extLst>
      <p:ext uri="{BB962C8B-B14F-4D97-AF65-F5344CB8AC3E}">
        <p14:creationId xmlns:p14="http://schemas.microsoft.com/office/powerpoint/2010/main" val="3938379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classic example of correlation studies in the 1960s in the United States</a:t>
            </a:r>
            <a:r>
              <a:rPr lang="hu-HU" dirty="0"/>
              <a:t> </a:t>
            </a:r>
            <a:r>
              <a:rPr lang="en-US" dirty="0"/>
              <a:t>conducted a survey in which 44 states examined the association with coronary heart disease</a:t>
            </a:r>
          </a:p>
          <a:p>
            <a:r>
              <a:rPr lang="en-US" dirty="0"/>
              <a:t>between deaths and cigarette consumption</a:t>
            </a:r>
            <a:r>
              <a:rPr lang="hu-HU" dirty="0"/>
              <a:t>. </a:t>
            </a:r>
            <a:r>
              <a:rPr lang="en-US" dirty="0"/>
              <a:t>This study is significantly</a:t>
            </a:r>
            <a:r>
              <a:rPr lang="hu-HU" dirty="0"/>
              <a:t> </a:t>
            </a:r>
            <a:r>
              <a:rPr lang="en-US" dirty="0"/>
              <a:t>contributed to the hypothesis that smoking </a:t>
            </a:r>
            <a:r>
              <a:rPr lang="hu-HU" dirty="0"/>
              <a:t>causes</a:t>
            </a:r>
            <a:r>
              <a:rPr lang="en-US" dirty="0"/>
              <a:t> lethal</a:t>
            </a:r>
            <a:r>
              <a:rPr lang="hu-HU" dirty="0"/>
              <a:t> </a:t>
            </a:r>
            <a:r>
              <a:rPr lang="en-US" dirty="0"/>
              <a:t>coronary heart disease.</a:t>
            </a:r>
            <a:endParaRPr lang="hu-HU" dirty="0"/>
          </a:p>
          <a:p>
            <a:r>
              <a:rPr lang="en-US" dirty="0"/>
              <a:t> This hypothesis was later used by a number of analytical epidemiologists</a:t>
            </a:r>
            <a:r>
              <a:rPr lang="hu-HU" dirty="0"/>
              <a:t> </a:t>
            </a:r>
            <a:r>
              <a:rPr lang="en-US" dirty="0"/>
              <a:t>study confirmed.</a:t>
            </a:r>
            <a:endParaRPr lang="hu-HU" dirty="0"/>
          </a:p>
          <a:p>
            <a:endParaRPr lang="hu-HU" dirty="0"/>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59</a:t>
            </a:fld>
            <a:endParaRPr lang="hu-HU"/>
          </a:p>
        </p:txBody>
      </p:sp>
    </p:spTree>
    <p:extLst>
      <p:ext uri="{BB962C8B-B14F-4D97-AF65-F5344CB8AC3E}">
        <p14:creationId xmlns:p14="http://schemas.microsoft.com/office/powerpoint/2010/main" val="898875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hu-HU" b="1" i="0" dirty="0">
                <a:solidFill>
                  <a:srgbClr val="8C8B8C"/>
                </a:solidFill>
                <a:effectLst/>
                <a:latin typeface="PT Sans"/>
              </a:rPr>
              <a:t>Here you can see the applications of descriptive studies. </a:t>
            </a:r>
          </a:p>
          <a:p>
            <a:pPr algn="l"/>
            <a:r>
              <a:rPr lang="en-US" b="0" i="0" dirty="0">
                <a:solidFill>
                  <a:srgbClr val="3A302D"/>
                </a:solidFill>
                <a:effectLst/>
                <a:latin typeface="PT Sans"/>
              </a:rPr>
              <a:t>Descriptive studies provide knowledge about which populations or subgroups are most or least affected by disease. This enables public health administrators to target particular segments of the population for education or prevention </a:t>
            </a:r>
            <a:r>
              <a:rPr lang="en-US" b="0" i="0" dirty="0" err="1">
                <a:solidFill>
                  <a:srgbClr val="3A302D"/>
                </a:solidFill>
                <a:effectLst/>
                <a:latin typeface="PT Sans"/>
              </a:rPr>
              <a:t>programmes</a:t>
            </a:r>
            <a:r>
              <a:rPr lang="en-US" b="0" i="0" dirty="0">
                <a:solidFill>
                  <a:srgbClr val="3A302D"/>
                </a:solidFill>
                <a:effectLst/>
                <a:latin typeface="PT Sans"/>
              </a:rPr>
              <a:t> and can help allocate resources more efficiently.</a:t>
            </a:r>
          </a:p>
          <a:p>
            <a:pPr algn="l"/>
            <a:r>
              <a:rPr lang="en-US" b="0" i="0" dirty="0">
                <a:solidFill>
                  <a:srgbClr val="3A302D"/>
                </a:solidFill>
                <a:effectLst/>
                <a:latin typeface="PT Sans"/>
              </a:rPr>
              <a:t>Descriptive studies identify descriptive characteristics which frequently constitutes an important first step in the search for determinants or risk factors that can be altered or eliminated to reduce or prevent disease. </a:t>
            </a:r>
            <a:r>
              <a:rPr lang="hu-HU" b="0" i="0" dirty="0">
                <a:solidFill>
                  <a:srgbClr val="3A302D"/>
                </a:solidFill>
                <a:effectLst/>
                <a:latin typeface="PT Sans"/>
              </a:rPr>
              <a:t>So they can help with the generation of a hypothesis.</a:t>
            </a:r>
            <a:endParaRPr lang="en-US" b="0" i="0" dirty="0">
              <a:solidFill>
                <a:srgbClr val="3A302D"/>
              </a:solidFill>
              <a:effectLst/>
              <a:latin typeface="PT Sans"/>
            </a:endParaRPr>
          </a:p>
          <a:p>
            <a:pPr algn="l"/>
            <a:r>
              <a:rPr lang="hu-HU" b="1" i="0" dirty="0">
                <a:solidFill>
                  <a:srgbClr val="8C8B8C"/>
                </a:solidFill>
                <a:effectLst/>
                <a:latin typeface="PT Sans"/>
              </a:rPr>
              <a:t>This figure shows the relative incidence of esophageal adenocarcinoma over the years. </a:t>
            </a:r>
            <a:endParaRPr lang="en-US" b="1" i="0" dirty="0">
              <a:solidFill>
                <a:srgbClr val="8C8B8C"/>
              </a:solidFill>
              <a:effectLst/>
              <a:latin typeface="PT Sans"/>
            </a:endParaRPr>
          </a:p>
          <a:p>
            <a:pPr algn="l"/>
            <a:r>
              <a:rPr lang="en-US" b="0" i="0" dirty="0">
                <a:solidFill>
                  <a:srgbClr val="3A302D"/>
                </a:solidFill>
                <a:effectLst/>
                <a:latin typeface="PT Sans"/>
              </a:rPr>
              <a:t>Time-trend analysis is a longitudinal descriptive study that can provide a dynamic view of a population's health status.  Data is collected over time, place and person to look for trends and changes.</a:t>
            </a:r>
          </a:p>
          <a:p>
            <a:endParaRPr lang="en-US" dirty="0"/>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60</a:t>
            </a:fld>
            <a:endParaRPr lang="hu-HU"/>
          </a:p>
        </p:txBody>
      </p:sp>
    </p:spTree>
    <p:extLst>
      <p:ext uri="{BB962C8B-B14F-4D97-AF65-F5344CB8AC3E}">
        <p14:creationId xmlns:p14="http://schemas.microsoft.com/office/powerpoint/2010/main" val="2104190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Here you can see the advantages and disadvantages of these studies. </a:t>
            </a:r>
          </a:p>
          <a:p>
            <a:r>
              <a:rPr lang="en-US" dirty="0"/>
              <a:t>Descriptive studies, irrespective of the subtype, are often very easy to conduct. For case reports, case series, and ecological studies, the data are already available. For cross-sectional studies, these can be easily collected (usually in one encounter). Thus, these study designs are often inexpensive, quick and do not need too much effort. Furthermore, these studies often do not face serious ethics scrutiny, except if the information sought to be collected is of confidential nature.</a:t>
            </a:r>
            <a:endParaRPr lang="hu-HU" dirty="0"/>
          </a:p>
          <a:p>
            <a:r>
              <a:rPr lang="en-US" dirty="0"/>
              <a:t>As with other study designs, descriptive studies have their own pitfalls. Case reports and case-series refer to a solitary patient or to only a few cases, who may represent a chance occurrence. Hence, conclusions based on these run the risk of being non-representative, and hence unreliable. In cross-sectional studies, the validity of results is highly dependent on whether the study sample is well representative of the population proposed to be studied, and whether all the individual measurements were made using an accurate and identical tool, or not. If the information on a variable cannot be obtained accurately, for instance in a study where the participants are asked about socially unacceptable (e.g., promiscuity) or illegal (e.g., substance use) behavior, the results are unlikely to be reliable.</a:t>
            </a:r>
          </a:p>
          <a:p>
            <a:endParaRPr lang="hu-HU" dirty="0"/>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61</a:t>
            </a:fld>
            <a:endParaRPr lang="hu-HU"/>
          </a:p>
        </p:txBody>
      </p:sp>
    </p:spTree>
    <p:extLst>
      <p:ext uri="{BB962C8B-B14F-4D97-AF65-F5344CB8AC3E}">
        <p14:creationId xmlns:p14="http://schemas.microsoft.com/office/powerpoint/2010/main" val="326750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u="none" dirty="0"/>
              <a:t>Lets see our take home message. Descriptive studies are often </a:t>
            </a:r>
            <a:r>
              <a:rPr lang="en-US" sz="1200" u="none" dirty="0">
                <a:latin typeface="Oswald Bold" panose="020B0604020202020204" charset="-18"/>
              </a:rPr>
              <a:t>the first approach to a new event or condition</a:t>
            </a:r>
            <a:r>
              <a:rPr lang="hu-HU" sz="1200" u="none" dirty="0">
                <a:latin typeface="Oswald Bold" panose="020B0604020202020204" charset="-18"/>
              </a:rPr>
              <a:t>. They are u</a:t>
            </a:r>
            <a:r>
              <a:rPr lang="en-US" sz="1200" u="none" dirty="0" err="1">
                <a:latin typeface="Oswald Bold" panose="020B0604020202020204" charset="-18"/>
              </a:rPr>
              <a:t>seful</a:t>
            </a:r>
            <a:r>
              <a:rPr lang="en-US" sz="1200" u="none" dirty="0">
                <a:latin typeface="Oswald Bold" panose="020B0604020202020204" charset="-18"/>
              </a:rPr>
              <a:t> for trend analysis, healthcare planning and hypothesis development</a:t>
            </a:r>
            <a:r>
              <a:rPr lang="hu-HU" sz="1200" u="none" dirty="0">
                <a:latin typeface="Oswald Bold" panose="020B0604020202020204" charset="-18"/>
              </a:rPr>
              <a:t>. And </a:t>
            </a:r>
            <a:r>
              <a:rPr lang="en-US" sz="1200" u="none" dirty="0">
                <a:latin typeface="Oswald Bold" panose="020B0604020202020204" charset="-18"/>
              </a:rPr>
              <a:t>Often followed up by other studies on the same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u="sng" dirty="0">
              <a:latin typeface="Oswald Bold" panose="020B0604020202020204" charset="-18"/>
            </a:endParaRPr>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62</a:t>
            </a:fld>
            <a:endParaRPr lang="hu-HU"/>
          </a:p>
        </p:txBody>
      </p:sp>
    </p:spTree>
    <p:extLst>
      <p:ext uri="{BB962C8B-B14F-4D97-AF65-F5344CB8AC3E}">
        <p14:creationId xmlns:p14="http://schemas.microsoft.com/office/powerpoint/2010/main" val="2778763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Thank you for your attention. </a:t>
            </a:r>
          </a:p>
          <a:p>
            <a:r>
              <a:rPr lang="hu-HU" dirty="0"/>
              <a:t>The next presentation you can learn about some statistical methods of these topic. Our next presenter is Dávid Németh. Dávid, can you give a lecture on the statistical methods of descitptive studies?</a:t>
            </a:r>
          </a:p>
        </p:txBody>
      </p:sp>
      <p:sp>
        <p:nvSpPr>
          <p:cNvPr id="4" name="Slide Number Placeholder 3"/>
          <p:cNvSpPr>
            <a:spLocks noGrp="1"/>
          </p:cNvSpPr>
          <p:nvPr>
            <p:ph type="sldNum" sz="quarter" idx="5"/>
          </p:nvPr>
        </p:nvSpPr>
        <p:spPr/>
        <p:txBody>
          <a:bodyPr/>
          <a:lstStyle/>
          <a:p>
            <a:fld id="{31112C73-75B9-4574-BB0C-6971C31547C7}" type="slidenum">
              <a:rPr lang="hu-HU" smtClean="0"/>
              <a:t>63</a:t>
            </a:fld>
            <a:endParaRPr lang="hu-HU"/>
          </a:p>
        </p:txBody>
      </p:sp>
    </p:spTree>
    <p:extLst>
      <p:ext uri="{BB962C8B-B14F-4D97-AF65-F5344CB8AC3E}">
        <p14:creationId xmlns:p14="http://schemas.microsoft.com/office/powerpoint/2010/main" val="558693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64</a:t>
            </a:fld>
            <a:endParaRPr lang="hu-HU"/>
          </a:p>
        </p:txBody>
      </p:sp>
    </p:spTree>
    <p:extLst>
      <p:ext uri="{BB962C8B-B14F-4D97-AF65-F5344CB8AC3E}">
        <p14:creationId xmlns:p14="http://schemas.microsoft.com/office/powerpoint/2010/main" val="2194753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Hi everyone, my name is Nóra Vörhendi, im a second year phd student, and i am the member of the clinical trial coordinator group.</a:t>
            </a:r>
          </a:p>
        </p:txBody>
      </p:sp>
      <p:sp>
        <p:nvSpPr>
          <p:cNvPr id="4" name="Slide Number Placeholder 3"/>
          <p:cNvSpPr>
            <a:spLocks noGrp="1"/>
          </p:cNvSpPr>
          <p:nvPr>
            <p:ph type="sldNum" sz="quarter" idx="5"/>
          </p:nvPr>
        </p:nvSpPr>
        <p:spPr/>
        <p:txBody>
          <a:bodyPr/>
          <a:lstStyle/>
          <a:p>
            <a:fld id="{31112C73-75B9-4574-BB0C-6971C31547C7}" type="slidenum">
              <a:rPr lang="hu-HU" smtClean="0"/>
              <a:t>47</a:t>
            </a:fld>
            <a:endParaRPr lang="hu-HU"/>
          </a:p>
        </p:txBody>
      </p:sp>
    </p:spTree>
    <p:extLst>
      <p:ext uri="{BB962C8B-B14F-4D97-AF65-F5344CB8AC3E}">
        <p14:creationId xmlns:p14="http://schemas.microsoft.com/office/powerpoint/2010/main" val="3873600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a:t>Here you can see, what are</a:t>
            </a:r>
            <a:r>
              <a:rPr lang="hu-HU" baseline="0"/>
              <a:t> the main points, I would like to talk about.</a:t>
            </a:r>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65</a:t>
            </a:fld>
            <a:endParaRPr lang="hu-HU"/>
          </a:p>
        </p:txBody>
      </p:sp>
    </p:spTree>
    <p:extLst>
      <p:ext uri="{BB962C8B-B14F-4D97-AF65-F5344CB8AC3E}">
        <p14:creationId xmlns:p14="http://schemas.microsoft.com/office/powerpoint/2010/main" val="1796035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a:t>There</a:t>
            </a:r>
            <a:r>
              <a:rPr lang="hu-HU" baseline="0"/>
              <a:t> are two main types of variables. One is the categorical ∆, which are not numbers. This can be the types of diabetes which is an example for the nominal ∆, that can not be given in orders. Or a categorical variable can be a stage of an illness as well, which have a rank, or some kind of order. Variables like this, called ordinal variable ∆.</a:t>
            </a:r>
          </a:p>
          <a:p>
            <a:r>
              <a:rPr lang="hu-HU" baseline="0"/>
              <a:t>The other main type is the numerical ∆ variables. They are numbers, so we are able to calculate with them. The difference is that the discretes ∆ are can take only finite numbers, like heart rate, which normaly can be just an integer. The continuous ∆ variable can take any kind of number. Continuous variable can be for example the blood pressure.</a:t>
            </a:r>
            <a:endParaRPr lang="hu-HU"/>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66</a:t>
            </a:fld>
            <a:endParaRPr lang="hu-HU"/>
          </a:p>
        </p:txBody>
      </p:sp>
    </p:spTree>
    <p:extLst>
      <p:ext uri="{BB962C8B-B14F-4D97-AF65-F5344CB8AC3E}">
        <p14:creationId xmlns:p14="http://schemas.microsoft.com/office/powerpoint/2010/main" val="204277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a:t>Blood pressure can be measured with continuous variables like I mentioned before, for instance in inches of mercury.</a:t>
            </a:r>
            <a:r>
              <a:rPr lang="hu-HU" baseline="0"/>
              <a:t> Or it</a:t>
            </a:r>
            <a:r>
              <a:rPr lang="hu-HU"/>
              <a:t> can be separated to two groups, for example hypertonic and normal pressure. That is call dichotomization. In the second case, so in case of dichotomization, there are some information loss </a:t>
            </a:r>
            <a:r>
              <a:rPr lang="hu-HU" baseline="0"/>
              <a:t>∆</a:t>
            </a:r>
            <a:r>
              <a:rPr lang="hu-HU"/>
              <a:t>.</a:t>
            </a:r>
            <a:r>
              <a:rPr lang="hu-HU" baseline="0"/>
              <a:t> T</a:t>
            </a:r>
            <a:r>
              <a:rPr lang="hu-HU"/>
              <a:t>hat is why it is impossible for example to make three groups of this two later, like hypotonic, hypertonic, and normal. Although, it can be a mistake to measure everything, even if we won’t need it. To measure a variable it means more time, more human resources, and of course more money </a:t>
            </a:r>
            <a:r>
              <a:rPr lang="hu-HU" baseline="0"/>
              <a:t>∆</a:t>
            </a:r>
            <a:r>
              <a:rPr lang="hu-HU"/>
              <a:t>. So</a:t>
            </a:r>
            <a:r>
              <a:rPr lang="hu-HU" baseline="0"/>
              <a:t> that’s</a:t>
            </a:r>
            <a:r>
              <a:rPr lang="hu-HU"/>
              <a:t> shows us, how important to ascertain a proper null hypothesis, which is tell us exactly, what we want to know, or what is the purpose of the research. A good null hypothesis is a sentence, which can clarify us the revelance of the research. This is what the statistician group need the most, and a proper data base of course. The null hypothesis can be like, „A” medicine makes a higher reduce in blood pressure, than the „B” one. That simple is the null hypothesis.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hu-HU"/>
              <a:t>In case of multicenter researches, it is also important to clarify which measurements was used in the different centers. Even more, if they are from different countries. Those can use another methods, or maybe another scale. </a:t>
            </a:r>
          </a:p>
          <a:p>
            <a:endParaRPr lang="hu-HU"/>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67</a:t>
            </a:fld>
            <a:endParaRPr lang="hu-HU"/>
          </a:p>
        </p:txBody>
      </p:sp>
    </p:spTree>
    <p:extLst>
      <p:ext uri="{BB962C8B-B14F-4D97-AF65-F5344CB8AC3E}">
        <p14:creationId xmlns:p14="http://schemas.microsoft.com/office/powerpoint/2010/main" val="1038102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0"/>
              <a:t>A numerical data in most</a:t>
            </a:r>
            <a:r>
              <a:rPr lang="hu-HU" b="0" baseline="0"/>
              <a:t> of the cases are shown in a central tendency </a:t>
            </a:r>
            <a:r>
              <a:rPr lang="hu-HU" baseline="0"/>
              <a:t>∆</a:t>
            </a:r>
            <a:r>
              <a:rPr lang="hu-HU" b="0" baseline="0"/>
              <a:t>, and a spread, which are connected. Both are tell us, how our data looks like. Normally it is impossible to publish a huge amount of data, because no one would understand it. And of course, nobody would read an article which is full of raw data. So we have to reduce our data, to some numerical variables. But it is really important, to keep all the important information in this numbers. </a:t>
            </a:r>
          </a:p>
          <a:p>
            <a:r>
              <a:rPr lang="hu-HU" b="0" baseline="0"/>
              <a:t>That is why, the central tendency tells us something about the middle of the data, and the spread can show how far the others are from this middle value. Most of the time, the central tendency is mean, or median </a:t>
            </a:r>
            <a:r>
              <a:rPr lang="hu-HU" baseline="0"/>
              <a:t>∆</a:t>
            </a:r>
            <a:r>
              <a:rPr lang="hu-HU" b="0" baseline="0"/>
              <a:t>. The mean, also called average, is the result you get by adding two or more amounts together, and dividing the total by the number of amounts. </a:t>
            </a:r>
          </a:p>
          <a:p>
            <a:r>
              <a:rPr lang="hu-HU" b="0" baseline="0"/>
              <a:t>The median is the middle value, which separates the higher half from the lower half of the data sample, after ordering it. So the fifty percent of the data are below the median, and the fifty percent are upper it. </a:t>
            </a:r>
          </a:p>
          <a:p>
            <a:r>
              <a:rPr lang="hu-HU" b="0" baseline="0"/>
              <a:t>Usually the mean is used with standard deviation </a:t>
            </a:r>
            <a:r>
              <a:rPr lang="hu-HU" baseline="0"/>
              <a:t>∆</a:t>
            </a:r>
            <a:r>
              <a:rPr lang="hu-HU" b="0" baseline="0"/>
              <a:t>, or with standard error. Standard deviation </a:t>
            </a:r>
            <a:r>
              <a:rPr lang="en-US"/>
              <a:t>is a measure that is used to quantify the amount of variation of a set of data values. A low standard deviation indicates that the data points tend to be close to the mean</a:t>
            </a:r>
            <a:r>
              <a:rPr lang="hu-HU"/>
              <a:t>,</a:t>
            </a:r>
            <a:r>
              <a:rPr lang="en-US"/>
              <a:t> while a high standard deviation indicates that the data points are spread out over a wider range of values.</a:t>
            </a:r>
            <a:r>
              <a:rPr lang="hu-HU"/>
              <a:t> Standard error can be calculated from the standard deviation. The median is</a:t>
            </a:r>
            <a:r>
              <a:rPr lang="hu-HU" baseline="0"/>
              <a:t> appears with range, or quartiles ∆. The range is the minimum and the maximum value of the sample, and the quartiles are similar to the median. Below the first quartile, there are the twenty five percent of the data, and below the third quartile, there are the seventy five percent of the data.</a:t>
            </a:r>
            <a:endParaRPr lang="hu-HU" b="0" dirty="0"/>
          </a:p>
        </p:txBody>
      </p:sp>
      <p:sp>
        <p:nvSpPr>
          <p:cNvPr id="4" name="Dia számának helye 3"/>
          <p:cNvSpPr>
            <a:spLocks noGrp="1"/>
          </p:cNvSpPr>
          <p:nvPr>
            <p:ph type="sldNum" sz="quarter" idx="10"/>
          </p:nvPr>
        </p:nvSpPr>
        <p:spPr/>
        <p:txBody>
          <a:bodyPr/>
          <a:lstStyle/>
          <a:p>
            <a:fld id="{F7969E95-0472-4D97-8954-4FF89C1FA1F9}" type="slidenum">
              <a:rPr lang="hu-HU" smtClean="0"/>
              <a:t>68</a:t>
            </a:fld>
            <a:endParaRPr lang="hu-HU"/>
          </a:p>
        </p:txBody>
      </p:sp>
    </p:spTree>
    <p:extLst>
      <p:ext uri="{BB962C8B-B14F-4D97-AF65-F5344CB8AC3E}">
        <p14:creationId xmlns:p14="http://schemas.microsoft.com/office/powerpoint/2010/main" val="3351546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a:t>We can represent our data in</a:t>
            </a:r>
            <a:r>
              <a:rPr lang="hu-HU" baseline="0"/>
              <a:t> probability density function, which is </a:t>
            </a:r>
            <a:r>
              <a:rPr lang="en-US"/>
              <a:t>a function whose value at any given sample in the sample space can be interpreted as providing a </a:t>
            </a:r>
            <a:r>
              <a:rPr lang="en-US" i="1"/>
              <a:t>relative likelihood</a:t>
            </a:r>
            <a:r>
              <a:rPr lang="en-US"/>
              <a:t> that the value of the random variable would equal that sample.</a:t>
            </a:r>
            <a:endParaRPr lang="hu-HU" baseline="0"/>
          </a:p>
          <a:p>
            <a:r>
              <a:rPr lang="hu-HU"/>
              <a:t>So that means, </a:t>
            </a:r>
            <a:r>
              <a:rPr lang="en-US"/>
              <a:t>how much more likely it is that the random variable would equal one sample compared to the other sample.</a:t>
            </a:r>
            <a:endParaRPr lang="hu-HU"/>
          </a:p>
          <a:p>
            <a:r>
              <a:rPr lang="hu-HU"/>
              <a:t>These density functions have a</a:t>
            </a:r>
            <a:r>
              <a:rPr lang="hu-HU" baseline="0"/>
              <a:t> kind of distribution, and the shape of this distribution is important in case of the statistical analysis.</a:t>
            </a:r>
            <a:endParaRPr lang="hu-HU" dirty="0"/>
          </a:p>
        </p:txBody>
      </p:sp>
      <p:sp>
        <p:nvSpPr>
          <p:cNvPr id="4" name="Dia számának helye 3"/>
          <p:cNvSpPr>
            <a:spLocks noGrp="1"/>
          </p:cNvSpPr>
          <p:nvPr>
            <p:ph type="sldNum" sz="quarter" idx="10"/>
          </p:nvPr>
        </p:nvSpPr>
        <p:spPr/>
        <p:txBody>
          <a:bodyPr/>
          <a:lstStyle/>
          <a:p>
            <a:fld id="{F7969E95-0472-4D97-8954-4FF89C1FA1F9}" type="slidenum">
              <a:rPr lang="hu-HU" smtClean="0"/>
              <a:t>69</a:t>
            </a:fld>
            <a:endParaRPr lang="hu-HU"/>
          </a:p>
        </p:txBody>
      </p:sp>
    </p:spTree>
    <p:extLst>
      <p:ext uri="{BB962C8B-B14F-4D97-AF65-F5344CB8AC3E}">
        <p14:creationId xmlns:p14="http://schemas.microsoft.com/office/powerpoint/2010/main" val="361886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a:t>Normal distribution is called symmetrical distribution as well.</a:t>
            </a:r>
          </a:p>
          <a:p>
            <a:r>
              <a:rPr lang="en-US"/>
              <a:t>Symmetry means that one half of the distribution is a mirror image of the other half. </a:t>
            </a:r>
            <a:r>
              <a:rPr lang="hu-HU"/>
              <a:t>So </a:t>
            </a:r>
            <a:r>
              <a:rPr lang="en-US"/>
              <a:t>n</a:t>
            </a:r>
            <a:r>
              <a:rPr lang="hu-HU"/>
              <a:t>ormal distribution</a:t>
            </a:r>
            <a:r>
              <a:rPr lang="en-US"/>
              <a:t> </a:t>
            </a:r>
            <a:r>
              <a:rPr lang="hu-HU"/>
              <a:t>has</a:t>
            </a:r>
            <a:r>
              <a:rPr lang="en-US"/>
              <a:t> no skew. The tails are exactly the same.</a:t>
            </a:r>
            <a:r>
              <a:rPr lang="hu-HU"/>
              <a:t> In the case of normal distribution the mean is equal to the median </a:t>
            </a:r>
            <a:r>
              <a:rPr lang="hu-HU" baseline="0"/>
              <a:t>∆</a:t>
            </a:r>
            <a:r>
              <a:rPr lang="hu-HU"/>
              <a:t>. And for instance</a:t>
            </a:r>
            <a:r>
              <a:rPr lang="hu-HU" baseline="0"/>
              <a:t> the 95.5% of the sample are within two standard deviation from the mean.</a:t>
            </a:r>
            <a:endParaRPr lang="hu-HU"/>
          </a:p>
          <a:p>
            <a:endParaRPr lang="hu-HU"/>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70</a:t>
            </a:fld>
            <a:endParaRPr lang="hu-HU"/>
          </a:p>
        </p:txBody>
      </p:sp>
    </p:spTree>
    <p:extLst>
      <p:ext uri="{BB962C8B-B14F-4D97-AF65-F5344CB8AC3E}">
        <p14:creationId xmlns:p14="http://schemas.microsoft.com/office/powerpoint/2010/main" val="1541253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one tail is longer than </a:t>
            </a:r>
            <a:r>
              <a:rPr lang="hu-HU"/>
              <a:t>the</a:t>
            </a:r>
            <a:r>
              <a:rPr lang="hu-HU" baseline="0"/>
              <a:t> </a:t>
            </a:r>
            <a:r>
              <a:rPr lang="en-US"/>
              <a:t>other, the distribution is skewed. These distributions are sometimes called asymmetric or asymmetrical distributions as they don’t show any kind of symmetry.</a:t>
            </a:r>
            <a:r>
              <a:rPr lang="hu-HU"/>
              <a:t> We say that positively skew the distribution, when the mean is higher than the median. And inversely the negative skew means the mean is lower than the median.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a:p>
          <a:p>
            <a:pPr marL="0" marR="0" lvl="0" indent="0" algn="l" defTabSz="914400" rtl="0" eaLnBrk="1" fontAlgn="auto" latinLnBrk="0" hangingPunct="1">
              <a:lnSpc>
                <a:spcPct val="100000"/>
              </a:lnSpc>
              <a:spcBef>
                <a:spcPts val="0"/>
              </a:spcBef>
              <a:spcAft>
                <a:spcPts val="0"/>
              </a:spcAft>
              <a:buClrTx/>
              <a:buSzTx/>
              <a:buFontTx/>
              <a:buNone/>
              <a:tabLst/>
              <a:defRPr/>
            </a:pPr>
            <a:r>
              <a:rPr lang="hu-HU"/>
              <a:t>Sometimes it is important to transform skew distribution to normal, beacause some statistical trials has premise for the normal distribution. It is a possibility to make for example a logarithmical transform, but in some cases, it is imposible to transform. Later we will see some trials for the asymmetrical distribution as </a:t>
            </a:r>
          </a:p>
        </p:txBody>
      </p:sp>
      <p:sp>
        <p:nvSpPr>
          <p:cNvPr id="4" name="Dia számának helye 3"/>
          <p:cNvSpPr>
            <a:spLocks noGrp="1"/>
          </p:cNvSpPr>
          <p:nvPr>
            <p:ph type="sldNum" sz="quarter" idx="10"/>
          </p:nvPr>
        </p:nvSpPr>
        <p:spPr/>
        <p:txBody>
          <a:bodyPr/>
          <a:lstStyle/>
          <a:p>
            <a:fld id="{F7969E95-0472-4D97-8954-4FF89C1FA1F9}" type="slidenum">
              <a:rPr lang="hu-HU" smtClean="0"/>
              <a:t>71</a:t>
            </a:fld>
            <a:endParaRPr lang="hu-HU"/>
          </a:p>
        </p:txBody>
      </p:sp>
    </p:spTree>
    <p:extLst>
      <p:ext uri="{BB962C8B-B14F-4D97-AF65-F5344CB8AC3E}">
        <p14:creationId xmlns:p14="http://schemas.microsoft.com/office/powerpoint/2010/main" val="978882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a:t>The</a:t>
            </a:r>
            <a:r>
              <a:rPr lang="hu-HU" baseline="0"/>
              <a:t> intervall estimation is a value range, which containes the estimate parameter with the pre-fixed reliability, which is usually 95 or 90 percent. It is possible to calculate it for a lot of variables, but most of the time, it is calculated for the mean. In this case, the mean is a fixed value, while the end points of the intervall are come from the sample. The 95 percent raliability means, that if we take a huge amount of sample, than the confidence intervalls of these samples, will contain the estimate parameter, in this case the mean, in the 95 percent of the cases. Here you can see, there is no overlap of the two confidence intervals, so the two sample are certainly different.</a:t>
            </a:r>
            <a:endParaRPr lang="hu-HU"/>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72</a:t>
            </a:fld>
            <a:endParaRPr lang="hu-HU"/>
          </a:p>
        </p:txBody>
      </p:sp>
    </p:spTree>
    <p:extLst>
      <p:ext uri="{BB962C8B-B14F-4D97-AF65-F5344CB8AC3E}">
        <p14:creationId xmlns:p14="http://schemas.microsoft.com/office/powerpoint/2010/main" val="2923378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baseline="0"/>
              <a:t>It is important to know, that if smaller the confidence interval, than it is more accurate. The interval will decrease if we increase the sample size ∆. But working with a too high amount of sample is wasting ∆. The sample size ∆ has to be as big, as we can just reach the required accurate.</a:t>
            </a:r>
            <a:endParaRPr lang="hu-HU"/>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73</a:t>
            </a:fld>
            <a:endParaRPr lang="hu-HU"/>
          </a:p>
        </p:txBody>
      </p:sp>
    </p:spTree>
    <p:extLst>
      <p:ext uri="{BB962C8B-B14F-4D97-AF65-F5344CB8AC3E}">
        <p14:creationId xmlns:p14="http://schemas.microsoft.com/office/powerpoint/2010/main" val="942531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baseline="0"/>
              <a:t>The distribution of our variable can be presented with boxplot for example. This is usually appears with median and interquartile range. It can be seen, that the yellow line is the median, and the right and left side of the pink box are the first and third quartile. That means, the pink box is contained the interquartile range. The blue lines are IQR multiplicate with 1.5 far from the first and from the third quartile. So the values, which are out of this margin, called outliers. They have to be treated somehow, because normaly, they are not supposed to be exist. These are usually the results of some kind of mistake, like erratum, or counting mistake.</a:t>
            </a:r>
            <a:endParaRPr lang="hu-HU"/>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74</a:t>
            </a:fld>
            <a:endParaRPr lang="hu-HU"/>
          </a:p>
        </p:txBody>
      </p:sp>
    </p:spTree>
    <p:extLst>
      <p:ext uri="{BB962C8B-B14F-4D97-AF65-F5344CB8AC3E}">
        <p14:creationId xmlns:p14="http://schemas.microsoft.com/office/powerpoint/2010/main" val="145600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The purpose of my presentation is to introduce genre of descriptive studies, so the types, characteristiscs, applications, advanteges and diasadvantages.</a:t>
            </a:r>
          </a:p>
        </p:txBody>
      </p:sp>
      <p:sp>
        <p:nvSpPr>
          <p:cNvPr id="4" name="Slide Number Placeholder 3"/>
          <p:cNvSpPr>
            <a:spLocks noGrp="1"/>
          </p:cNvSpPr>
          <p:nvPr>
            <p:ph type="sldNum" sz="quarter" idx="5"/>
          </p:nvPr>
        </p:nvSpPr>
        <p:spPr/>
        <p:txBody>
          <a:bodyPr/>
          <a:lstStyle/>
          <a:p>
            <a:fld id="{31112C73-75B9-4574-BB0C-6971C31547C7}" type="slidenum">
              <a:rPr lang="hu-HU" smtClean="0"/>
              <a:t>48</a:t>
            </a:fld>
            <a:endParaRPr lang="hu-HU"/>
          </a:p>
        </p:txBody>
      </p:sp>
    </p:spTree>
    <p:extLst>
      <p:ext uri="{BB962C8B-B14F-4D97-AF65-F5344CB8AC3E}">
        <p14:creationId xmlns:p14="http://schemas.microsoft.com/office/powerpoint/2010/main" val="591048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a:t>The bar</a:t>
            </a:r>
            <a:r>
              <a:rPr lang="hu-HU" baseline="0"/>
              <a:t> charts are used for present the percentage distribution. So we can easily recognise the difference in percentages. So that is the purpose of the bar charts.</a:t>
            </a:r>
            <a:endParaRPr lang="hu-HU"/>
          </a:p>
          <a:p>
            <a:endParaRPr lang="hu-HU"/>
          </a:p>
        </p:txBody>
      </p:sp>
      <p:sp>
        <p:nvSpPr>
          <p:cNvPr id="4" name="Dia számának helye 3"/>
          <p:cNvSpPr>
            <a:spLocks noGrp="1"/>
          </p:cNvSpPr>
          <p:nvPr>
            <p:ph type="sldNum" sz="quarter" idx="10"/>
          </p:nvPr>
        </p:nvSpPr>
        <p:spPr/>
        <p:txBody>
          <a:bodyPr/>
          <a:lstStyle/>
          <a:p>
            <a:fld id="{F7969E95-0472-4D97-8954-4FF89C1FA1F9}" type="slidenum">
              <a:rPr lang="hu-HU" smtClean="0"/>
              <a:t>75</a:t>
            </a:fld>
            <a:endParaRPr lang="hu-HU"/>
          </a:p>
        </p:txBody>
      </p:sp>
    </p:spTree>
    <p:extLst>
      <p:ext uri="{BB962C8B-B14F-4D97-AF65-F5344CB8AC3E}">
        <p14:creationId xmlns:p14="http://schemas.microsoft.com/office/powerpoint/2010/main" val="887796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hu-HU" dirty="0"/>
              <a:t>Here you can see our questions </a:t>
            </a:r>
          </a:p>
          <a:p>
            <a:pPr marL="228600" indent="-228600">
              <a:buAutoNum type="arabicPeriod" startAt="3"/>
            </a:pPr>
            <a:endParaRPr lang="en-US" dirty="0"/>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77</a:t>
            </a:fld>
            <a:endParaRPr lang="hu-HU"/>
          </a:p>
        </p:txBody>
      </p:sp>
    </p:spTree>
    <p:extLst>
      <p:ext uri="{BB962C8B-B14F-4D97-AF65-F5344CB8AC3E}">
        <p14:creationId xmlns:p14="http://schemas.microsoft.com/office/powerpoint/2010/main" val="717625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365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219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926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429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00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768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6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43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descriptive study – as the name implies – describes the distributions of disease, injury or health in a population, outlining the burden of disease or the extent of exposure. </a:t>
            </a:r>
            <a:r>
              <a:rPr lang="en-US" sz="1200" dirty="0">
                <a:solidFill>
                  <a:srgbClr val="E60D2E"/>
                </a:solidFill>
                <a:latin typeface="Lora Italics"/>
              </a:rPr>
              <a:t>without regard to any other hypothesis.</a:t>
            </a:r>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49</a:t>
            </a:fld>
            <a:endParaRPr lang="hu-HU"/>
          </a:p>
        </p:txBody>
      </p:sp>
    </p:spTree>
    <p:extLst>
      <p:ext uri="{BB962C8B-B14F-4D97-AF65-F5344CB8AC3E}">
        <p14:creationId xmlns:p14="http://schemas.microsoft.com/office/powerpoint/2010/main" val="1213279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206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709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814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805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87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u-HU" sz="1800" b="0" i="0" u="none" strike="noStrike" baseline="0" dirty="0">
              <a:latin typeface="Planti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665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b="0" i="0" u="none" strike="noStrike" baseline="0" dirty="0">
              <a:latin typeface="Planti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5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82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19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FA8D0-EBC2-4CD0-9DFA-D5F094174D6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14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Study designs are primarily of two types – observational and interventional, with the former being loosely divided into “descriptive” and “analytical.” </a:t>
            </a:r>
            <a:endParaRPr lang="hu-HU" dirty="0"/>
          </a:p>
          <a:p>
            <a:r>
              <a:rPr lang="en-US" dirty="0"/>
              <a:t>Analytic studies test hypotheses about exposure</a:t>
            </a:r>
            <a:r>
              <a:rPr lang="hu-HU" dirty="0"/>
              <a:t>-</a:t>
            </a:r>
            <a:r>
              <a:rPr lang="en-US" dirty="0"/>
              <a:t>outcome relationships</a:t>
            </a:r>
            <a:r>
              <a:rPr lang="hu-HU" dirty="0"/>
              <a:t>, </a:t>
            </a:r>
            <a:r>
              <a:rPr lang="en-US" dirty="0"/>
              <a:t>Measure the association between exposure and</a:t>
            </a:r>
          </a:p>
          <a:p>
            <a:r>
              <a:rPr lang="en-US" dirty="0"/>
              <a:t>Outcome</a:t>
            </a:r>
            <a:r>
              <a:rPr lang="hu-HU" dirty="0"/>
              <a:t>, Include a comparison group. </a:t>
            </a:r>
          </a:p>
          <a:p>
            <a:r>
              <a:rPr lang="hu-HU" dirty="0"/>
              <a:t>But i</a:t>
            </a:r>
            <a:r>
              <a:rPr lang="en-US" dirty="0"/>
              <a:t>n this presentation, we discuss the descriptive study designs.</a:t>
            </a:r>
          </a:p>
          <a:p>
            <a:r>
              <a:rPr lang="en-US" b="0" i="0" dirty="0">
                <a:solidFill>
                  <a:srgbClr val="000000"/>
                </a:solidFill>
                <a:effectLst/>
                <a:latin typeface="Times New Roman" panose="02020603050405020304" pitchFamily="18" charset="0"/>
              </a:rPr>
              <a:t>Descriptive studies can be of several types, namely, case reports, case series, cross-sectional studies, and ecological studies. In the first three of these, data are collected on individuals, whereas the last one uses aggregated data for groups.</a:t>
            </a:r>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50</a:t>
            </a:fld>
            <a:endParaRPr lang="hu-HU"/>
          </a:p>
        </p:txBody>
      </p:sp>
    </p:spTree>
    <p:extLst>
      <p:ext uri="{BB962C8B-B14F-4D97-AF65-F5344CB8AC3E}">
        <p14:creationId xmlns:p14="http://schemas.microsoft.com/office/powerpoint/2010/main" val="3797631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u-HU" sz="1800" b="0" i="0" u="none" strike="noStrike" baseline="0" dirty="0">
              <a:latin typeface="Planti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961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836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0046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533400" y="763588"/>
            <a:ext cx="6705600" cy="3771900"/>
          </a:xfrm>
          <a:solidFill>
            <a:srgbClr val="4F81BD"/>
          </a:solidFill>
          <a:ln w="25402">
            <a:solidFill>
              <a:srgbClr val="385D8A"/>
            </a:solidFill>
            <a:prstDash val="solid"/>
          </a:ln>
        </p:spPr>
      </p:sp>
      <p:sp>
        <p:nvSpPr>
          <p:cNvPr id="3" name="Jegyzetek helye 2"/>
          <p:cNvSpPr txBox="1">
            <a:spLocks noGrp="1"/>
          </p:cNvSpPr>
          <p:nvPr>
            <p:ph type="body" sz="quarter" idx="1"/>
          </p:nvPr>
        </p:nvSpPr>
        <p:spPr>
          <a:xfrm>
            <a:off x="777240" y="4777557"/>
            <a:ext cx="6217563" cy="4526280"/>
          </a:xfrm>
        </p:spPr>
        <p:txBody>
          <a:bodyPr/>
          <a:lstStyle/>
          <a:p>
            <a:endParaRPr lang="hu-H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533400" y="763588"/>
            <a:ext cx="6705600" cy="3771900"/>
          </a:xfrm>
          <a:solidFill>
            <a:srgbClr val="4F81BD"/>
          </a:solidFill>
          <a:ln w="25402">
            <a:solidFill>
              <a:srgbClr val="385D8A"/>
            </a:solidFill>
            <a:prstDash val="solid"/>
          </a:ln>
        </p:spPr>
      </p:sp>
      <p:sp>
        <p:nvSpPr>
          <p:cNvPr id="3" name="Jegyzetek helye 2"/>
          <p:cNvSpPr txBox="1">
            <a:spLocks noGrp="1"/>
          </p:cNvSpPr>
          <p:nvPr>
            <p:ph type="body" sz="quarter" idx="1"/>
          </p:nvPr>
        </p:nvSpPr>
        <p:spPr>
          <a:xfrm>
            <a:off x="777240" y="4777557"/>
            <a:ext cx="6217563" cy="4526280"/>
          </a:xfrm>
        </p:spPr>
        <p:txBody>
          <a:bodyPr/>
          <a:lstStyle/>
          <a:p>
            <a:endParaRPr lang="hu-H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E8985-7766-48C8-9C4D-3317F4D8C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4676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109</a:t>
            </a:fld>
            <a:endParaRPr lang="hu-HU"/>
          </a:p>
        </p:txBody>
      </p:sp>
    </p:spTree>
    <p:extLst>
      <p:ext uri="{BB962C8B-B14F-4D97-AF65-F5344CB8AC3E}">
        <p14:creationId xmlns:p14="http://schemas.microsoft.com/office/powerpoint/2010/main" val="2362272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112</a:t>
            </a:fld>
            <a:endParaRPr lang="hu-HU"/>
          </a:p>
        </p:txBody>
      </p:sp>
    </p:spTree>
    <p:extLst>
      <p:ext uri="{BB962C8B-B14F-4D97-AF65-F5344CB8AC3E}">
        <p14:creationId xmlns:p14="http://schemas.microsoft.com/office/powerpoint/2010/main" val="2676407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113</a:t>
            </a:fld>
            <a:endParaRPr lang="hu-HU"/>
          </a:p>
        </p:txBody>
      </p:sp>
    </p:spTree>
    <p:extLst>
      <p:ext uri="{BB962C8B-B14F-4D97-AF65-F5344CB8AC3E}">
        <p14:creationId xmlns:p14="http://schemas.microsoft.com/office/powerpoint/2010/main" val="3580937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114</a:t>
            </a:fld>
            <a:endParaRPr lang="hu-HU"/>
          </a:p>
        </p:txBody>
      </p:sp>
    </p:spTree>
    <p:extLst>
      <p:ext uri="{BB962C8B-B14F-4D97-AF65-F5344CB8AC3E}">
        <p14:creationId xmlns:p14="http://schemas.microsoft.com/office/powerpoint/2010/main" val="15764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Here you can see that the case reports and case series are in the second and third level of evidence based pyramid and they represent a low quality of evidence. </a:t>
            </a:r>
          </a:p>
          <a:p>
            <a:r>
              <a:rPr lang="hu-HU" dirty="0"/>
              <a:t>But why do we still use them? Because they help to generate a hypothesis and promotes other investigations. </a:t>
            </a:r>
          </a:p>
        </p:txBody>
      </p:sp>
      <p:sp>
        <p:nvSpPr>
          <p:cNvPr id="4" name="Slide Number Placeholder 3"/>
          <p:cNvSpPr>
            <a:spLocks noGrp="1"/>
          </p:cNvSpPr>
          <p:nvPr>
            <p:ph type="sldNum" sz="quarter" idx="5"/>
          </p:nvPr>
        </p:nvSpPr>
        <p:spPr/>
        <p:txBody>
          <a:bodyPr/>
          <a:lstStyle/>
          <a:p>
            <a:fld id="{31112C73-75B9-4574-BB0C-6971C31547C7}" type="slidenum">
              <a:rPr lang="hu-HU" smtClean="0"/>
              <a:t>51</a:t>
            </a:fld>
            <a:endParaRPr lang="hu-HU"/>
          </a:p>
        </p:txBody>
      </p:sp>
    </p:spTree>
    <p:extLst>
      <p:ext uri="{BB962C8B-B14F-4D97-AF65-F5344CB8AC3E}">
        <p14:creationId xmlns:p14="http://schemas.microsoft.com/office/powerpoint/2010/main" val="1327077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115</a:t>
            </a:fld>
            <a:endParaRPr lang="hu-HU"/>
          </a:p>
        </p:txBody>
      </p:sp>
    </p:spTree>
    <p:extLst>
      <p:ext uri="{BB962C8B-B14F-4D97-AF65-F5344CB8AC3E}">
        <p14:creationId xmlns:p14="http://schemas.microsoft.com/office/powerpoint/2010/main" val="1824177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116</a:t>
            </a:fld>
            <a:endParaRPr lang="hu-HU"/>
          </a:p>
        </p:txBody>
      </p:sp>
    </p:spTree>
    <p:extLst>
      <p:ext uri="{BB962C8B-B14F-4D97-AF65-F5344CB8AC3E}">
        <p14:creationId xmlns:p14="http://schemas.microsoft.com/office/powerpoint/2010/main" val="3377006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117</a:t>
            </a:fld>
            <a:endParaRPr lang="hu-HU"/>
          </a:p>
        </p:txBody>
      </p:sp>
    </p:spTree>
    <p:extLst>
      <p:ext uri="{BB962C8B-B14F-4D97-AF65-F5344CB8AC3E}">
        <p14:creationId xmlns:p14="http://schemas.microsoft.com/office/powerpoint/2010/main" val="3879639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118</a:t>
            </a:fld>
            <a:endParaRPr lang="hu-HU"/>
          </a:p>
        </p:txBody>
      </p:sp>
    </p:spTree>
    <p:extLst>
      <p:ext uri="{BB962C8B-B14F-4D97-AF65-F5344CB8AC3E}">
        <p14:creationId xmlns:p14="http://schemas.microsoft.com/office/powerpoint/2010/main" val="33602518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119</a:t>
            </a:fld>
            <a:endParaRPr lang="hu-HU"/>
          </a:p>
        </p:txBody>
      </p:sp>
    </p:spTree>
    <p:extLst>
      <p:ext uri="{BB962C8B-B14F-4D97-AF65-F5344CB8AC3E}">
        <p14:creationId xmlns:p14="http://schemas.microsoft.com/office/powerpoint/2010/main" val="1235246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20C1B15-B02E-4EE0-B468-678F2F84CE38}" type="slidenum">
              <a:rPr lang="hu-HU" smtClean="0"/>
              <a:t>120</a:t>
            </a:fld>
            <a:endParaRPr lang="hu-HU"/>
          </a:p>
        </p:txBody>
      </p:sp>
    </p:spTree>
    <p:extLst>
      <p:ext uri="{BB962C8B-B14F-4D97-AF65-F5344CB8AC3E}">
        <p14:creationId xmlns:p14="http://schemas.microsoft.com/office/powerpoint/2010/main" val="84698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b="0" i="0" dirty="0">
                <a:solidFill>
                  <a:srgbClr val="000000"/>
                </a:solidFill>
                <a:effectLst/>
                <a:latin typeface="Verdana" panose="020B0604030504040204" pitchFamily="34" charset="0"/>
              </a:rPr>
              <a:t>Here you can see the descriptive pentad, so the </a:t>
            </a:r>
            <a:r>
              <a:rPr lang="en-US" b="0" i="0" dirty="0">
                <a:solidFill>
                  <a:srgbClr val="000000"/>
                </a:solidFill>
                <a:effectLst/>
                <a:latin typeface="Verdana" panose="020B0604030504040204" pitchFamily="34" charset="0"/>
              </a:rPr>
              <a:t>“who, what, why, when, where”</a:t>
            </a:r>
            <a:r>
              <a:rPr lang="hu-HU" b="0" i="0" dirty="0">
                <a:solidFill>
                  <a:srgbClr val="000000"/>
                </a:solidFill>
                <a:effectLst/>
                <a:latin typeface="Verdana" panose="020B0604030504040204" pitchFamily="34" charset="0"/>
              </a:rPr>
              <a:t> questions. Their function is to describe the study </a:t>
            </a:r>
            <a:r>
              <a:rPr lang="en-US" b="0" i="0" dirty="0">
                <a:solidFill>
                  <a:srgbClr val="000000"/>
                </a:solidFill>
                <a:effectLst/>
                <a:latin typeface="Verdana" panose="020B0604030504040204" pitchFamily="34" charset="0"/>
              </a:rPr>
              <a:t>without regard to the hypothesis, highlighting patterns of disease and associated factors.</a:t>
            </a:r>
            <a:r>
              <a:rPr lang="hu-HU" b="0" i="0" dirty="0">
                <a:solidFill>
                  <a:srgbClr val="000000"/>
                </a:solidFill>
                <a:effectLst/>
                <a:latin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hu-HU" b="0" i="0" dirty="0">
                <a:solidFill>
                  <a:srgbClr val="0A0A0A"/>
                </a:solidFill>
                <a:effectLst/>
                <a:latin typeface="Verdana" panose="020B0604030504040204" pitchFamily="34" charset="0"/>
              </a:rPr>
              <a:t>SO:: </a:t>
            </a:r>
            <a:r>
              <a:rPr lang="en-US" b="0" i="0" dirty="0">
                <a:solidFill>
                  <a:srgbClr val="0A0A0A"/>
                </a:solidFill>
                <a:effectLst/>
                <a:latin typeface="Verdana" panose="020B0604030504040204" pitchFamily="34" charset="0"/>
              </a:rPr>
              <a:t>Who has the disease in question? </a:t>
            </a:r>
            <a:r>
              <a:rPr lang="hu-HU" b="0" i="0" dirty="0">
                <a:solidFill>
                  <a:srgbClr val="0A0A0A"/>
                </a:solidFill>
                <a:effectLst/>
                <a:latin typeface="Verdana" panose="020B0604030504040204" pitchFamily="34" charset="0"/>
              </a:rPr>
              <a:t>The </a:t>
            </a:r>
            <a:r>
              <a:rPr lang="en-US" b="0" i="0" dirty="0">
                <a:solidFill>
                  <a:srgbClr val="0A0A0A"/>
                </a:solidFill>
                <a:effectLst/>
                <a:latin typeface="Verdana" panose="020B0604030504040204" pitchFamily="34" charset="0"/>
              </a:rPr>
              <a:t>characteristics (age, sex,</a:t>
            </a:r>
            <a:r>
              <a:rPr lang="hu-HU" b="0" i="0" dirty="0">
                <a:solidFill>
                  <a:srgbClr val="0A0A0A"/>
                </a:solidFill>
                <a:effectLst/>
                <a:latin typeface="Verdana" panose="020B0604030504040204" pitchFamily="34" charset="0"/>
              </a:rPr>
              <a:t> </a:t>
            </a:r>
            <a:r>
              <a:rPr lang="en-US" b="0" i="0" dirty="0">
                <a:solidFill>
                  <a:srgbClr val="0A0A0A"/>
                </a:solidFill>
                <a:effectLst/>
                <a:latin typeface="Verdana" panose="020B0604030504040204" pitchFamily="34" charset="0"/>
              </a:rPr>
              <a:t>occupation) of the individuals affected by the</a:t>
            </a:r>
            <a:r>
              <a:rPr lang="hu-HU" b="0" i="0" dirty="0">
                <a:solidFill>
                  <a:srgbClr val="0A0A0A"/>
                </a:solidFill>
                <a:effectLst/>
                <a:latin typeface="Verdana" panose="020B0604030504040204" pitchFamily="34" charset="0"/>
              </a:rPr>
              <a:t> </a:t>
            </a:r>
            <a:r>
              <a:rPr lang="en-US" b="0" i="0" dirty="0">
                <a:solidFill>
                  <a:srgbClr val="0A0A0A"/>
                </a:solidFill>
                <a:effectLst/>
                <a:latin typeface="Verdana" panose="020B0604030504040204" pitchFamily="34" charset="0"/>
              </a:rPr>
              <a:t>Outcome</a:t>
            </a:r>
            <a:endParaRPr lang="hu-HU" b="0" i="0" dirty="0">
              <a:solidFill>
                <a:srgbClr val="0A0A0A"/>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Verdana" panose="020B0604030504040204" pitchFamily="34" charset="0"/>
              </a:rPr>
              <a:t>What is the condition or disease being studied?</a:t>
            </a:r>
            <a:endParaRPr lang="hu-HU" b="0" i="0" dirty="0">
              <a:solidFill>
                <a:srgbClr val="0A0A0A"/>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Verdana" panose="020B0604030504040204" pitchFamily="34" charset="0"/>
              </a:rPr>
              <a:t>Why did the condition or disease arise? </a:t>
            </a:r>
            <a:endParaRPr lang="hu-HU" b="0" i="0" dirty="0">
              <a:solidFill>
                <a:srgbClr val="0A0A0A"/>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Verdana" panose="020B0604030504040204" pitchFamily="34" charset="0"/>
              </a:rPr>
              <a:t>When is the condition common or rare? </a:t>
            </a:r>
            <a:r>
              <a:rPr lang="hu-HU" b="0" i="0" dirty="0">
                <a:solidFill>
                  <a:srgbClr val="0A0A0A"/>
                </a:solidFill>
                <a:effectLst/>
                <a:latin typeface="Verdana" panose="020B0604030504040204" pitchFamily="34" charset="0"/>
              </a:rPr>
              <a:t>Or </a:t>
            </a:r>
            <a:r>
              <a:rPr lang="en-US" b="0" i="0" dirty="0">
                <a:solidFill>
                  <a:srgbClr val="0A0A0A"/>
                </a:solidFill>
                <a:effectLst/>
                <a:latin typeface="Verdana" panose="020B0604030504040204" pitchFamily="34" charset="0"/>
              </a:rPr>
              <a:t>when events (diagnosis, reporting;</a:t>
            </a:r>
            <a:r>
              <a:rPr lang="hu-HU" b="0" i="0" dirty="0">
                <a:solidFill>
                  <a:srgbClr val="0A0A0A"/>
                </a:solidFill>
                <a:effectLst/>
                <a:latin typeface="Verdana" panose="020B0604030504040204" pitchFamily="34" charset="0"/>
              </a:rPr>
              <a:t> </a:t>
            </a:r>
            <a:r>
              <a:rPr lang="en-US" b="0" i="0" dirty="0">
                <a:solidFill>
                  <a:srgbClr val="0A0A0A"/>
                </a:solidFill>
                <a:effectLst/>
                <a:latin typeface="Verdana" panose="020B0604030504040204" pitchFamily="34" charset="0"/>
              </a:rPr>
              <a:t>testing) occurred</a:t>
            </a:r>
            <a:endParaRPr lang="hu-HU" b="0" i="0" dirty="0">
              <a:solidFill>
                <a:srgbClr val="0A0A0A"/>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Verdana" panose="020B0604030504040204" pitchFamily="34" charset="0"/>
              </a:rPr>
              <a:t>Where does or does not the disease or condition arise? </a:t>
            </a:r>
            <a:r>
              <a:rPr lang="hu-HU" b="0" i="0" dirty="0">
                <a:solidFill>
                  <a:srgbClr val="0A0A0A"/>
                </a:solidFill>
                <a:effectLst/>
                <a:latin typeface="Verdana" panose="020B0604030504040204" pitchFamily="34" charset="0"/>
              </a:rPr>
              <a:t>Or the </a:t>
            </a:r>
            <a:r>
              <a:rPr lang="en-US" b="0" i="0" dirty="0">
                <a:solidFill>
                  <a:srgbClr val="0A0A0A"/>
                </a:solidFill>
                <a:effectLst/>
                <a:latin typeface="Verdana" panose="020B0604030504040204" pitchFamily="34" charset="0"/>
              </a:rPr>
              <a:t>geography (residence, work, hospital)</a:t>
            </a:r>
            <a:r>
              <a:rPr lang="hu-HU" b="0" i="0" dirty="0">
                <a:solidFill>
                  <a:srgbClr val="0A0A0A"/>
                </a:solidFill>
                <a:effectLst/>
                <a:latin typeface="Verdana" panose="020B0604030504040204" pitchFamily="34" charset="0"/>
              </a:rPr>
              <a:t> </a:t>
            </a:r>
            <a:r>
              <a:rPr lang="en-US" b="0" i="0" dirty="0">
                <a:solidFill>
                  <a:srgbClr val="0A0A0A"/>
                </a:solidFill>
                <a:effectLst/>
                <a:latin typeface="Verdana" panose="020B0604030504040204" pitchFamily="34" charset="0"/>
              </a:rPr>
              <a:t>of the affected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Verdana" panose="020B0604030504040204" pitchFamily="34" charset="0"/>
            </a:endParaRPr>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52</a:t>
            </a:fld>
            <a:endParaRPr lang="hu-HU"/>
          </a:p>
        </p:txBody>
      </p:sp>
    </p:spTree>
    <p:extLst>
      <p:ext uri="{BB962C8B-B14F-4D97-AF65-F5344CB8AC3E}">
        <p14:creationId xmlns:p14="http://schemas.microsoft.com/office/powerpoint/2010/main" val="386208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First, lets look at the </a:t>
            </a:r>
            <a:r>
              <a:rPr lang="en-US" dirty="0"/>
              <a:t>Case reports and case series</a:t>
            </a:r>
            <a:r>
              <a:rPr lang="hu-HU" dirty="0"/>
              <a:t>. They</a:t>
            </a:r>
            <a:r>
              <a:rPr lang="en-US" dirty="0"/>
              <a:t> describe the experience of a single patient or a group of patients with a similar diagnosis.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refer to the description of a patient with an unusual disease or with simultaneous occurrence of more than one condition.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can represent the first clues in the identification of new diseases or adverse effects of exposure.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 case report can prompt further investigations with more rigorous study design. </a:t>
            </a:r>
          </a:p>
        </p:txBody>
      </p:sp>
      <p:sp>
        <p:nvSpPr>
          <p:cNvPr id="4" name="Slide Number Placeholder 3"/>
          <p:cNvSpPr>
            <a:spLocks noGrp="1"/>
          </p:cNvSpPr>
          <p:nvPr>
            <p:ph type="sldNum" sz="quarter" idx="5"/>
          </p:nvPr>
        </p:nvSpPr>
        <p:spPr/>
        <p:txBody>
          <a:bodyPr/>
          <a:lstStyle/>
          <a:p>
            <a:fld id="{31112C73-75B9-4574-BB0C-6971C31547C7}" type="slidenum">
              <a:rPr lang="hu-HU" smtClean="0"/>
              <a:t>53</a:t>
            </a:fld>
            <a:endParaRPr lang="hu-HU"/>
          </a:p>
        </p:txBody>
      </p:sp>
    </p:spTree>
    <p:extLst>
      <p:ext uri="{BB962C8B-B14F-4D97-AF65-F5344CB8AC3E}">
        <p14:creationId xmlns:p14="http://schemas.microsoft.com/office/powerpoint/2010/main" val="154091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design has historical importance in epidemiology. It was often used as an early means to identify the </a:t>
            </a:r>
            <a:r>
              <a:rPr lang="en-US" dirty="0" err="1"/>
              <a:t>begining</a:t>
            </a:r>
            <a:r>
              <a:rPr lang="en-US" dirty="0"/>
              <a:t> or presence of an </a:t>
            </a:r>
            <a:r>
              <a:rPr lang="hu-HU" dirty="0"/>
              <a:t>disease and </a:t>
            </a:r>
            <a:r>
              <a:rPr lang="en-US" dirty="0"/>
              <a:t>play an important role in advancing medical science. </a:t>
            </a:r>
            <a:endParaRPr lang="hu-HU" dirty="0"/>
          </a:p>
          <a:p>
            <a:r>
              <a:rPr lang="hu-HU" dirty="0"/>
              <a:t>Here you can see the first case of covid 19 complicated with fulminant myocarditis.</a:t>
            </a:r>
            <a:endParaRPr lang="en-US" dirty="0"/>
          </a:p>
          <a:p>
            <a:endParaRPr lang="hu-HU" dirty="0"/>
          </a:p>
        </p:txBody>
      </p:sp>
      <p:sp>
        <p:nvSpPr>
          <p:cNvPr id="4" name="Slide Number Placeholder 3"/>
          <p:cNvSpPr>
            <a:spLocks noGrp="1"/>
          </p:cNvSpPr>
          <p:nvPr>
            <p:ph type="sldNum" sz="quarter" idx="5"/>
          </p:nvPr>
        </p:nvSpPr>
        <p:spPr/>
        <p:txBody>
          <a:bodyPr/>
          <a:lstStyle/>
          <a:p>
            <a:fld id="{31112C73-75B9-4574-BB0C-6971C31547C7}" type="slidenum">
              <a:rPr lang="hu-HU" smtClean="0"/>
              <a:t>54</a:t>
            </a:fld>
            <a:endParaRPr lang="hu-HU"/>
          </a:p>
        </p:txBody>
      </p:sp>
    </p:spTree>
    <p:extLst>
      <p:ext uri="{BB962C8B-B14F-4D97-AF65-F5344CB8AC3E}">
        <p14:creationId xmlns:p14="http://schemas.microsoft.com/office/powerpoint/2010/main" val="2061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Üres">
    <p:spTree>
      <p:nvGrpSpPr>
        <p:cNvPr id="1" name=""/>
        <p:cNvGrpSpPr/>
        <p:nvPr/>
      </p:nvGrpSpPr>
      <p:grpSpPr>
        <a:xfrm>
          <a:off x="0" y="0"/>
          <a:ext cx="0" cy="0"/>
          <a:chOff x="0" y="0"/>
          <a:chExt cx="0" cy="0"/>
        </a:xfrm>
      </p:grpSpPr>
      <p:grpSp>
        <p:nvGrpSpPr>
          <p:cNvPr id="7" name="Group 10">
            <a:extLst>
              <a:ext uri="{FF2B5EF4-FFF2-40B4-BE49-F238E27FC236}">
                <a16:creationId xmlns:a16="http://schemas.microsoft.com/office/drawing/2014/main" id="{90E3FA09-B3FF-4956-BE0D-A1D81A39B381}"/>
              </a:ext>
            </a:extLst>
          </p:cNvPr>
          <p:cNvGrpSpPr/>
          <p:nvPr userDrawn="1"/>
        </p:nvGrpSpPr>
        <p:grpSpPr>
          <a:xfrm>
            <a:off x="4475203" y="5752839"/>
            <a:ext cx="9337594" cy="734144"/>
            <a:chOff x="0" y="0"/>
            <a:chExt cx="7268925" cy="571500"/>
          </a:xfrm>
        </p:grpSpPr>
        <p:sp>
          <p:nvSpPr>
            <p:cNvPr id="8" name="Freeform 11">
              <a:extLst>
                <a:ext uri="{FF2B5EF4-FFF2-40B4-BE49-F238E27FC236}">
                  <a16:creationId xmlns:a16="http://schemas.microsoft.com/office/drawing/2014/main" id="{CFDEB768-F9C9-4784-A6D7-3C81A3A234D4}"/>
                </a:ext>
              </a:extLst>
            </p:cNvPr>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pic>
        <p:nvPicPr>
          <p:cNvPr id="9" name="Picture 12">
            <a:extLst>
              <a:ext uri="{FF2B5EF4-FFF2-40B4-BE49-F238E27FC236}">
                <a16:creationId xmlns:a16="http://schemas.microsoft.com/office/drawing/2014/main" id="{9E4B5F5F-0539-4330-9F0D-3F7B4284C101}"/>
              </a:ext>
            </a:extLst>
          </p:cNvPr>
          <p:cNvPicPr>
            <a:picLocks noChangeAspect="1"/>
          </p:cNvPicPr>
          <p:nvPr userDrawn="1"/>
        </p:nvPicPr>
        <p:blipFill>
          <a:blip r:embed="rId2"/>
          <a:srcRect/>
          <a:stretch>
            <a:fillRect/>
          </a:stretch>
        </p:blipFill>
        <p:spPr>
          <a:xfrm>
            <a:off x="6768101" y="798378"/>
            <a:ext cx="4397729" cy="2712849"/>
          </a:xfrm>
          <a:prstGeom prst="rect">
            <a:avLst/>
          </a:prstGeom>
        </p:spPr>
      </p:pic>
    </p:spTree>
    <p:extLst>
      <p:ext uri="{BB962C8B-B14F-4D97-AF65-F5344CB8AC3E}">
        <p14:creationId xmlns:p14="http://schemas.microsoft.com/office/powerpoint/2010/main" val="27427684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DC2B5AE-0BC2-44FE-914C-FD3E37D62411}"/>
              </a:ext>
            </a:extLst>
          </p:cNvPr>
          <p:cNvSpPr>
            <a:spLocks noGrp="1"/>
          </p:cNvSpPr>
          <p:nvPr>
            <p:ph type="body" sz="quarter" idx="10" hasCustomPrompt="1"/>
          </p:nvPr>
        </p:nvSpPr>
        <p:spPr>
          <a:xfrm>
            <a:off x="781050" y="2135152"/>
            <a:ext cx="16725900" cy="6248400"/>
          </a:xfrm>
          <a:prstGeom prst="rect">
            <a:avLst/>
          </a:prstGeom>
        </p:spPr>
        <p:txBody>
          <a:bodyPr/>
          <a:lstStyle>
            <a:lvl1pPr>
              <a:buNone/>
              <a:defRPr/>
            </a:lvl1pPr>
          </a:lstStyle>
          <a:p>
            <a:pPr algn="just">
              <a:lnSpc>
                <a:spcPts val="4200"/>
              </a:lnSpc>
            </a:pPr>
            <a:r>
              <a:rPr lang="en-US" sz="3200" dirty="0">
                <a:solidFill>
                  <a:srgbClr val="E60D2E"/>
                </a:solidFill>
                <a:latin typeface="Lora Italics"/>
              </a:rPr>
              <a:t>This is a subtitle</a:t>
            </a:r>
          </a:p>
          <a:p>
            <a:pPr algn="just">
              <a:lnSpc>
                <a:spcPts val="3499"/>
              </a:lnSpc>
            </a:pPr>
            <a:r>
              <a:rPr lang="en-US" sz="2800" dirty="0">
                <a:solidFill>
                  <a:srgbClr val="424A52"/>
                </a:solidFill>
                <a:latin typeface="Lora"/>
              </a:rPr>
              <a:t>Lorem ipsum dolor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consectetur</a:t>
            </a:r>
            <a:r>
              <a:rPr lang="en-US" sz="2800" dirty="0">
                <a:solidFill>
                  <a:srgbClr val="424A52"/>
                </a:solidFill>
                <a:latin typeface="Lora"/>
              </a:rPr>
              <a:t> </a:t>
            </a:r>
            <a:r>
              <a:rPr lang="en-US" sz="2800" dirty="0" err="1">
                <a:solidFill>
                  <a:srgbClr val="424A52"/>
                </a:solidFill>
                <a:latin typeface="Lora"/>
              </a:rPr>
              <a:t>adipiscing</a:t>
            </a:r>
            <a:r>
              <a:rPr lang="en-US" sz="2800" dirty="0">
                <a:solidFill>
                  <a:srgbClr val="424A52"/>
                </a:solidFill>
                <a:latin typeface="Lora"/>
              </a:rPr>
              <a:t> </a:t>
            </a:r>
            <a:r>
              <a:rPr lang="en-US" sz="2800" dirty="0" err="1">
                <a:solidFill>
                  <a:srgbClr val="424A52"/>
                </a:solidFill>
                <a:latin typeface="Lora"/>
              </a:rPr>
              <a:t>elit</a:t>
            </a:r>
            <a:r>
              <a:rPr lang="en-US" sz="2800" dirty="0">
                <a:solidFill>
                  <a:srgbClr val="424A52"/>
                </a:solidFill>
                <a:latin typeface="Lora"/>
              </a:rPr>
              <a:t>. </a:t>
            </a:r>
            <a:r>
              <a:rPr lang="en-US" sz="2800" dirty="0" err="1">
                <a:solidFill>
                  <a:srgbClr val="424A52"/>
                </a:solidFill>
                <a:latin typeface="Lora"/>
              </a:rPr>
              <a:t>Fusce</a:t>
            </a:r>
            <a:r>
              <a:rPr lang="en-US" sz="2800" dirty="0">
                <a:solidFill>
                  <a:srgbClr val="424A52"/>
                </a:solidFill>
                <a:latin typeface="Lora"/>
              </a:rPr>
              <a:t> </a:t>
            </a:r>
            <a:r>
              <a:rPr lang="en-US" sz="2800" dirty="0" err="1">
                <a:solidFill>
                  <a:srgbClr val="424A52"/>
                </a:solidFill>
                <a:latin typeface="Lora"/>
              </a:rPr>
              <a:t>eget</a:t>
            </a:r>
            <a:r>
              <a:rPr lang="en-US" sz="2800" dirty="0">
                <a:solidFill>
                  <a:srgbClr val="424A52"/>
                </a:solidFill>
                <a:latin typeface="Lora"/>
              </a:rPr>
              <a:t> </a:t>
            </a:r>
            <a:r>
              <a:rPr lang="en-US" sz="2800" dirty="0" err="1">
                <a:solidFill>
                  <a:srgbClr val="424A52"/>
                </a:solidFill>
                <a:latin typeface="Lora"/>
              </a:rPr>
              <a:t>turpis</a:t>
            </a:r>
            <a:r>
              <a:rPr lang="en-US" sz="2800" dirty="0">
                <a:solidFill>
                  <a:srgbClr val="424A52"/>
                </a:solidFill>
                <a:latin typeface="Lora"/>
              </a:rPr>
              <a:t> </a:t>
            </a:r>
            <a:r>
              <a:rPr lang="en-US" sz="2800" dirty="0" err="1">
                <a:solidFill>
                  <a:srgbClr val="424A52"/>
                </a:solidFill>
                <a:latin typeface="Lora"/>
              </a:rPr>
              <a:t>sapien</a:t>
            </a:r>
            <a:r>
              <a:rPr lang="en-US" sz="2800" dirty="0">
                <a:solidFill>
                  <a:srgbClr val="424A52"/>
                </a:solidFill>
                <a:latin typeface="Lora"/>
              </a:rPr>
              <a:t>. </a:t>
            </a:r>
            <a:r>
              <a:rPr lang="en-US" sz="2800" dirty="0" err="1">
                <a:solidFill>
                  <a:srgbClr val="424A52"/>
                </a:solidFill>
                <a:latin typeface="Lora"/>
              </a:rPr>
              <a:t>Suspendisse</a:t>
            </a:r>
            <a:r>
              <a:rPr lang="en-US" sz="2800" dirty="0">
                <a:solidFill>
                  <a:srgbClr val="424A52"/>
                </a:solidFill>
                <a:latin typeface="Lora"/>
              </a:rPr>
              <a:t> pulvinar </a:t>
            </a:r>
            <a:r>
              <a:rPr lang="en-US" sz="2800" dirty="0" err="1">
                <a:solidFill>
                  <a:srgbClr val="424A52"/>
                </a:solidFill>
                <a:latin typeface="Lora"/>
              </a:rPr>
              <a:t>metus</a:t>
            </a:r>
            <a:r>
              <a:rPr lang="en-US" sz="2800" dirty="0">
                <a:solidFill>
                  <a:srgbClr val="424A52"/>
                </a:solidFill>
                <a:latin typeface="Lora"/>
              </a:rPr>
              <a:t> </a:t>
            </a:r>
            <a:r>
              <a:rPr lang="en-US" sz="2800" dirty="0" err="1">
                <a:solidFill>
                  <a:srgbClr val="424A52"/>
                </a:solidFill>
                <a:latin typeface="Lora"/>
              </a:rPr>
              <a:t>quis</a:t>
            </a:r>
            <a:r>
              <a:rPr lang="en-US" sz="2800" dirty="0">
                <a:solidFill>
                  <a:srgbClr val="424A52"/>
                </a:solidFill>
                <a:latin typeface="Lora"/>
              </a:rPr>
              <a:t> gravida </a:t>
            </a:r>
            <a:r>
              <a:rPr lang="en-US" sz="2800" dirty="0" err="1">
                <a:solidFill>
                  <a:srgbClr val="424A52"/>
                </a:solidFill>
                <a:latin typeface="Lora"/>
              </a:rPr>
              <a:t>rutrum</a:t>
            </a:r>
            <a:r>
              <a:rPr lang="en-US" sz="2800" dirty="0">
                <a:solidFill>
                  <a:srgbClr val="424A52"/>
                </a:solidFill>
                <a:latin typeface="Lora"/>
              </a:rPr>
              <a:t>. Integer </a:t>
            </a:r>
            <a:r>
              <a:rPr lang="en-US" sz="2800" dirty="0" err="1">
                <a:solidFill>
                  <a:srgbClr val="424A52"/>
                </a:solidFill>
                <a:latin typeface="Lora"/>
              </a:rPr>
              <a:t>laoreet</a:t>
            </a:r>
            <a:r>
              <a:rPr lang="en-US" sz="2800" dirty="0">
                <a:solidFill>
                  <a:srgbClr val="424A52"/>
                </a:solidFill>
                <a:latin typeface="Lora"/>
              </a:rPr>
              <a:t> pulvinar nisi </a:t>
            </a:r>
            <a:r>
              <a:rPr lang="en-US" sz="2800" dirty="0" err="1">
                <a:solidFill>
                  <a:srgbClr val="424A52"/>
                </a:solidFill>
                <a:latin typeface="Lora"/>
              </a:rPr>
              <a:t>commodo</a:t>
            </a:r>
            <a:r>
              <a:rPr lang="en-US" sz="2800" dirty="0">
                <a:solidFill>
                  <a:srgbClr val="424A52"/>
                </a:solidFill>
                <a:latin typeface="Lora"/>
              </a:rPr>
              <a:t> </a:t>
            </a:r>
            <a:r>
              <a:rPr lang="en-US" sz="2800" dirty="0" err="1">
                <a:solidFill>
                  <a:srgbClr val="424A52"/>
                </a:solidFill>
                <a:latin typeface="Lora"/>
              </a:rPr>
              <a:t>tempor</a:t>
            </a:r>
            <a:r>
              <a:rPr lang="en-US" sz="2800" dirty="0">
                <a:solidFill>
                  <a:srgbClr val="424A52"/>
                </a:solidFill>
                <a:latin typeface="Lora"/>
              </a:rPr>
              <a:t>. Cras dictum </a:t>
            </a:r>
            <a:r>
              <a:rPr lang="en-US" sz="2800" dirty="0" err="1">
                <a:solidFill>
                  <a:srgbClr val="424A52"/>
                </a:solidFill>
                <a:latin typeface="Lora"/>
              </a:rPr>
              <a:t>laoreet</a:t>
            </a:r>
            <a:r>
              <a:rPr lang="en-US" sz="2800" dirty="0">
                <a:solidFill>
                  <a:srgbClr val="424A52"/>
                </a:solidFill>
                <a:latin typeface="Lora"/>
              </a:rPr>
              <a:t> </a:t>
            </a:r>
            <a:r>
              <a:rPr lang="en-US" sz="2800" dirty="0" err="1">
                <a:solidFill>
                  <a:srgbClr val="424A52"/>
                </a:solidFill>
                <a:latin typeface="Lora"/>
              </a:rPr>
              <a:t>ultricies</a:t>
            </a:r>
            <a:r>
              <a:rPr lang="en-US" sz="2800" dirty="0">
                <a:solidFill>
                  <a:srgbClr val="424A52"/>
                </a:solidFill>
                <a:latin typeface="Lora"/>
              </a:rPr>
              <a:t>. </a:t>
            </a:r>
            <a:r>
              <a:rPr lang="en-US" sz="2800" dirty="0" err="1">
                <a:solidFill>
                  <a:srgbClr val="424A52"/>
                </a:solidFill>
                <a:latin typeface="Lora"/>
              </a:rPr>
              <a:t>Mauris</a:t>
            </a:r>
            <a:r>
              <a:rPr lang="en-US" sz="2800" dirty="0">
                <a:solidFill>
                  <a:srgbClr val="424A52"/>
                </a:solidFill>
                <a:latin typeface="Lora"/>
              </a:rPr>
              <a:t> </a:t>
            </a:r>
            <a:r>
              <a:rPr lang="en-US" sz="2800" dirty="0" err="1">
                <a:solidFill>
                  <a:srgbClr val="424A52"/>
                </a:solidFill>
                <a:latin typeface="Lora"/>
              </a:rPr>
              <a:t>ultricies</a:t>
            </a:r>
            <a:r>
              <a:rPr lang="en-US" sz="2800" dirty="0">
                <a:solidFill>
                  <a:srgbClr val="424A52"/>
                </a:solidFill>
                <a:latin typeface="Lora"/>
              </a:rPr>
              <a:t> </a:t>
            </a:r>
            <a:r>
              <a:rPr lang="en-US" sz="2800" dirty="0" err="1">
                <a:solidFill>
                  <a:srgbClr val="424A52"/>
                </a:solidFill>
                <a:latin typeface="Lora"/>
              </a:rPr>
              <a:t>eu</a:t>
            </a:r>
            <a:r>
              <a:rPr lang="en-US" sz="2800" dirty="0">
                <a:solidFill>
                  <a:srgbClr val="424A52"/>
                </a:solidFill>
                <a:latin typeface="Lora"/>
              </a:rPr>
              <a:t> </a:t>
            </a:r>
            <a:r>
              <a:rPr lang="en-US" sz="2800" dirty="0" err="1">
                <a:solidFill>
                  <a:srgbClr val="424A52"/>
                </a:solidFill>
                <a:latin typeface="Lora"/>
              </a:rPr>
              <a:t>leo</a:t>
            </a:r>
            <a:r>
              <a:rPr lang="en-US" sz="2800" dirty="0">
                <a:solidFill>
                  <a:srgbClr val="424A52"/>
                </a:solidFill>
                <a:latin typeface="Lora"/>
              </a:rPr>
              <a:t> vitae </a:t>
            </a:r>
            <a:r>
              <a:rPr lang="en-US" sz="2800" dirty="0" err="1">
                <a:solidFill>
                  <a:srgbClr val="424A52"/>
                </a:solidFill>
                <a:latin typeface="Lora"/>
              </a:rPr>
              <a:t>ultricies</a:t>
            </a:r>
            <a:r>
              <a:rPr lang="en-US" sz="2800" dirty="0">
                <a:solidFill>
                  <a:srgbClr val="424A52"/>
                </a:solidFill>
                <a:latin typeface="Lora"/>
              </a:rPr>
              <a:t>. Aenean </a:t>
            </a:r>
            <a:r>
              <a:rPr lang="en-US" sz="2800" dirty="0" err="1">
                <a:solidFill>
                  <a:srgbClr val="424A52"/>
                </a:solidFill>
                <a:latin typeface="Lora"/>
              </a:rPr>
              <a:t>aliquet</a:t>
            </a:r>
            <a:r>
              <a:rPr lang="en-US" sz="2800" dirty="0">
                <a:solidFill>
                  <a:srgbClr val="424A52"/>
                </a:solidFill>
                <a:latin typeface="Lora"/>
              </a:rPr>
              <a:t> </a:t>
            </a:r>
            <a:r>
              <a:rPr lang="en-US" sz="2800" dirty="0" err="1">
                <a:solidFill>
                  <a:srgbClr val="424A52"/>
                </a:solidFill>
                <a:latin typeface="Lora"/>
              </a:rPr>
              <a:t>nunc</a:t>
            </a:r>
            <a:r>
              <a:rPr lang="en-US" sz="2800" dirty="0">
                <a:solidFill>
                  <a:srgbClr val="424A52"/>
                </a:solidFill>
                <a:latin typeface="Lora"/>
              </a:rPr>
              <a:t> </a:t>
            </a:r>
            <a:r>
              <a:rPr lang="en-US" sz="2800" dirty="0" err="1">
                <a:solidFill>
                  <a:srgbClr val="424A52"/>
                </a:solidFill>
                <a:latin typeface="Lora"/>
              </a:rPr>
              <a:t>eu</a:t>
            </a:r>
            <a:r>
              <a:rPr lang="en-US" sz="2800" dirty="0">
                <a:solidFill>
                  <a:srgbClr val="424A52"/>
                </a:solidFill>
                <a:latin typeface="Lora"/>
              </a:rPr>
              <a:t> diam </a:t>
            </a:r>
            <a:r>
              <a:rPr lang="en-US" sz="2800" dirty="0" err="1">
                <a:solidFill>
                  <a:srgbClr val="424A52"/>
                </a:solidFill>
                <a:latin typeface="Lora"/>
              </a:rPr>
              <a:t>congue</a:t>
            </a:r>
            <a:r>
              <a:rPr lang="en-US" sz="2800" dirty="0">
                <a:solidFill>
                  <a:srgbClr val="424A52"/>
                </a:solidFill>
                <a:latin typeface="Lora"/>
              </a:rPr>
              <a:t>, ac </a:t>
            </a:r>
            <a:r>
              <a:rPr lang="en-US" sz="2800" dirty="0" err="1">
                <a:solidFill>
                  <a:srgbClr val="424A52"/>
                </a:solidFill>
                <a:latin typeface="Lora"/>
              </a:rPr>
              <a:t>elementum</a:t>
            </a:r>
            <a:r>
              <a:rPr lang="en-US" sz="2800" dirty="0">
                <a:solidFill>
                  <a:srgbClr val="424A52"/>
                </a:solidFill>
                <a:latin typeface="Lora"/>
              </a:rPr>
              <a:t> ipsum </a:t>
            </a:r>
            <a:r>
              <a:rPr lang="en-US" sz="2800" dirty="0" err="1">
                <a:solidFill>
                  <a:srgbClr val="424A52"/>
                </a:solidFill>
                <a:latin typeface="Lora"/>
              </a:rPr>
              <a:t>bibendum</a:t>
            </a:r>
            <a:r>
              <a:rPr lang="en-US" sz="2800" dirty="0">
                <a:solidFill>
                  <a:srgbClr val="424A52"/>
                </a:solidFill>
                <a:latin typeface="Lora"/>
              </a:rPr>
              <a:t>. </a:t>
            </a:r>
            <a:r>
              <a:rPr lang="en-US" sz="2800" dirty="0" err="1">
                <a:solidFill>
                  <a:srgbClr val="424A52"/>
                </a:solidFill>
                <a:latin typeface="Lora"/>
              </a:rPr>
              <a:t>Fusce</a:t>
            </a:r>
            <a:r>
              <a:rPr lang="en-US" sz="2800" dirty="0">
                <a:solidFill>
                  <a:srgbClr val="424A52"/>
                </a:solidFill>
                <a:latin typeface="Lora"/>
              </a:rPr>
              <a:t> </a:t>
            </a:r>
            <a:r>
              <a:rPr lang="en-US" sz="2800" dirty="0" err="1">
                <a:solidFill>
                  <a:srgbClr val="424A52"/>
                </a:solidFill>
                <a:latin typeface="Lora"/>
              </a:rPr>
              <a:t>ornare</a:t>
            </a:r>
            <a:r>
              <a:rPr lang="en-US" sz="2800" dirty="0">
                <a:solidFill>
                  <a:srgbClr val="424A52"/>
                </a:solidFill>
                <a:latin typeface="Lora"/>
              </a:rPr>
              <a:t> lorem dolor, a </a:t>
            </a:r>
            <a:r>
              <a:rPr lang="en-US" sz="2800" dirty="0" err="1">
                <a:solidFill>
                  <a:srgbClr val="424A52"/>
                </a:solidFill>
                <a:latin typeface="Lora"/>
              </a:rPr>
              <a:t>venenatis</a:t>
            </a:r>
            <a:r>
              <a:rPr lang="en-US" sz="2800" dirty="0">
                <a:solidFill>
                  <a:srgbClr val="424A52"/>
                </a:solidFill>
                <a:latin typeface="Lora"/>
              </a:rPr>
              <a:t> </a:t>
            </a:r>
            <a:r>
              <a:rPr lang="en-US" sz="2800" dirty="0" err="1">
                <a:solidFill>
                  <a:srgbClr val="424A52"/>
                </a:solidFill>
                <a:latin typeface="Lora"/>
              </a:rPr>
              <a:t>tellus</a:t>
            </a:r>
            <a:r>
              <a:rPr lang="en-US" sz="2800" dirty="0">
                <a:solidFill>
                  <a:srgbClr val="424A52"/>
                </a:solidFill>
                <a:latin typeface="Lora"/>
              </a:rPr>
              <a:t> </a:t>
            </a:r>
            <a:r>
              <a:rPr lang="en-US" sz="2800" dirty="0" err="1">
                <a:solidFill>
                  <a:srgbClr val="424A52"/>
                </a:solidFill>
                <a:latin typeface="Lora"/>
              </a:rPr>
              <a:t>aliquam</a:t>
            </a:r>
            <a:r>
              <a:rPr lang="en-US" sz="2800" dirty="0">
                <a:solidFill>
                  <a:srgbClr val="424A52"/>
                </a:solidFill>
                <a:latin typeface="Lora"/>
              </a:rPr>
              <a:t> vitae. </a:t>
            </a:r>
          </a:p>
          <a:p>
            <a:pPr algn="just">
              <a:lnSpc>
                <a:spcPts val="3499"/>
              </a:lnSpc>
            </a:pPr>
            <a:endParaRPr lang="en-US" sz="2800" dirty="0">
              <a:solidFill>
                <a:srgbClr val="424A52"/>
              </a:solidFill>
              <a:latin typeface="Lora"/>
            </a:endParaRPr>
          </a:p>
          <a:p>
            <a:pPr algn="just">
              <a:lnSpc>
                <a:spcPts val="4200"/>
              </a:lnSpc>
            </a:pPr>
            <a:r>
              <a:rPr lang="en-US" sz="2800" dirty="0">
                <a:solidFill>
                  <a:srgbClr val="E60D2E"/>
                </a:solidFill>
                <a:latin typeface="Lora Italics"/>
              </a:rPr>
              <a:t>This is another subtitle</a:t>
            </a:r>
          </a:p>
          <a:p>
            <a:pPr algn="just">
              <a:lnSpc>
                <a:spcPts val="3500"/>
              </a:lnSpc>
            </a:pPr>
            <a:r>
              <a:rPr lang="en-US" sz="2800" dirty="0">
                <a:solidFill>
                  <a:srgbClr val="424A52"/>
                </a:solidFill>
                <a:latin typeface="Lora"/>
              </a:rPr>
              <a:t>Sed non </a:t>
            </a:r>
            <a:r>
              <a:rPr lang="en-US" sz="2800" dirty="0" err="1">
                <a:solidFill>
                  <a:srgbClr val="424A52"/>
                </a:solidFill>
                <a:latin typeface="Lora"/>
              </a:rPr>
              <a:t>tellus</a:t>
            </a:r>
            <a:r>
              <a:rPr lang="en-US" sz="2800" dirty="0">
                <a:solidFill>
                  <a:srgbClr val="424A52"/>
                </a:solidFill>
                <a:latin typeface="Lora"/>
              </a:rPr>
              <a:t> auctor, </a:t>
            </a:r>
            <a:r>
              <a:rPr lang="en-US" sz="2800" dirty="0" err="1">
                <a:solidFill>
                  <a:srgbClr val="424A52"/>
                </a:solidFill>
                <a:latin typeface="Lora"/>
              </a:rPr>
              <a:t>bibendum</a:t>
            </a:r>
            <a:r>
              <a:rPr lang="en-US" sz="2800" dirty="0">
                <a:solidFill>
                  <a:srgbClr val="424A52"/>
                </a:solidFill>
                <a:latin typeface="Lora"/>
              </a:rPr>
              <a:t> dolor </a:t>
            </a:r>
            <a:r>
              <a:rPr lang="en-US" sz="2800" dirty="0" err="1">
                <a:solidFill>
                  <a:srgbClr val="424A52"/>
                </a:solidFill>
                <a:latin typeface="Lora"/>
              </a:rPr>
              <a:t>eu</a:t>
            </a:r>
            <a:r>
              <a:rPr lang="en-US" sz="2800" dirty="0">
                <a:solidFill>
                  <a:srgbClr val="424A52"/>
                </a:solidFill>
                <a:latin typeface="Lora"/>
              </a:rPr>
              <a:t>, </a:t>
            </a:r>
            <a:r>
              <a:rPr lang="en-US" sz="2800" dirty="0" err="1">
                <a:solidFill>
                  <a:srgbClr val="424A52"/>
                </a:solidFill>
                <a:latin typeface="Lora"/>
              </a:rPr>
              <a:t>commodo</a:t>
            </a:r>
            <a:r>
              <a:rPr lang="en-US" sz="2800" dirty="0">
                <a:solidFill>
                  <a:srgbClr val="424A52"/>
                </a:solidFill>
                <a:latin typeface="Lora"/>
              </a:rPr>
              <a:t> </a:t>
            </a:r>
            <a:r>
              <a:rPr lang="en-US" sz="2800" dirty="0" err="1">
                <a:solidFill>
                  <a:srgbClr val="424A52"/>
                </a:solidFill>
                <a:latin typeface="Lora"/>
              </a:rPr>
              <a:t>leo</a:t>
            </a:r>
            <a:r>
              <a:rPr lang="en-US" sz="2800" dirty="0">
                <a:solidFill>
                  <a:srgbClr val="424A52"/>
                </a:solidFill>
                <a:latin typeface="Lora"/>
              </a:rPr>
              <a:t>. </a:t>
            </a:r>
            <a:r>
              <a:rPr lang="en-US" sz="2800" dirty="0" err="1">
                <a:solidFill>
                  <a:srgbClr val="424A52"/>
                </a:solidFill>
                <a:latin typeface="Lora"/>
              </a:rPr>
              <a:t>Mauris</a:t>
            </a:r>
            <a:r>
              <a:rPr lang="en-US" sz="2800" dirty="0">
                <a:solidFill>
                  <a:srgbClr val="424A52"/>
                </a:solidFill>
                <a:latin typeface="Lora"/>
              </a:rPr>
              <a:t> </a:t>
            </a:r>
            <a:r>
              <a:rPr lang="en-US" sz="2800" dirty="0" err="1">
                <a:solidFill>
                  <a:srgbClr val="424A52"/>
                </a:solidFill>
                <a:latin typeface="Lora"/>
              </a:rPr>
              <a:t>pretium</a:t>
            </a:r>
            <a:r>
              <a:rPr lang="en-US" sz="2800" dirty="0">
                <a:solidFill>
                  <a:srgbClr val="424A52"/>
                </a:solidFill>
                <a:latin typeface="Lora"/>
              </a:rPr>
              <a:t> non ex </a:t>
            </a:r>
            <a:r>
              <a:rPr lang="en-US" sz="2800" dirty="0" err="1">
                <a:solidFill>
                  <a:srgbClr val="424A52"/>
                </a:solidFill>
                <a:latin typeface="Lora"/>
              </a:rPr>
              <a:t>ut</a:t>
            </a:r>
            <a:r>
              <a:rPr lang="en-US" sz="2800" dirty="0">
                <a:solidFill>
                  <a:srgbClr val="424A52"/>
                </a:solidFill>
                <a:latin typeface="Lora"/>
              </a:rPr>
              <a:t> </a:t>
            </a:r>
            <a:r>
              <a:rPr lang="en-US" sz="2800" dirty="0" err="1">
                <a:solidFill>
                  <a:srgbClr val="424A52"/>
                </a:solidFill>
                <a:latin typeface="Lora"/>
              </a:rPr>
              <a:t>scelerisque.Sed</a:t>
            </a:r>
            <a:r>
              <a:rPr lang="en-US" sz="2800" dirty="0">
                <a:solidFill>
                  <a:srgbClr val="424A52"/>
                </a:solidFill>
                <a:latin typeface="Lora"/>
              </a:rPr>
              <a:t> </a:t>
            </a:r>
            <a:r>
              <a:rPr lang="en-US" sz="2800" dirty="0" err="1">
                <a:solidFill>
                  <a:srgbClr val="424A52"/>
                </a:solidFill>
                <a:latin typeface="Lora"/>
              </a:rPr>
              <a:t>urna</a:t>
            </a:r>
            <a:r>
              <a:rPr lang="en-US" sz="2800" dirty="0">
                <a:solidFill>
                  <a:srgbClr val="424A52"/>
                </a:solidFill>
                <a:latin typeface="Lora"/>
              </a:rPr>
              <a:t> </a:t>
            </a:r>
            <a:r>
              <a:rPr lang="en-US" sz="2800" dirty="0" err="1">
                <a:solidFill>
                  <a:srgbClr val="424A52"/>
                </a:solidFill>
                <a:latin typeface="Lora"/>
              </a:rPr>
              <a:t>tortor</a:t>
            </a:r>
            <a:r>
              <a:rPr lang="en-US" sz="2800" dirty="0">
                <a:solidFill>
                  <a:srgbClr val="424A52"/>
                </a:solidFill>
                <a:latin typeface="Lora"/>
              </a:rPr>
              <a:t>, </a:t>
            </a:r>
            <a:r>
              <a:rPr lang="en-US" sz="2800" dirty="0" err="1">
                <a:solidFill>
                  <a:srgbClr val="424A52"/>
                </a:solidFill>
                <a:latin typeface="Lora"/>
              </a:rPr>
              <a:t>sollicitudin</a:t>
            </a:r>
            <a:r>
              <a:rPr lang="en-US" sz="2800" dirty="0">
                <a:solidFill>
                  <a:srgbClr val="424A52"/>
                </a:solidFill>
                <a:latin typeface="Lora"/>
              </a:rPr>
              <a:t>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turpis</a:t>
            </a:r>
            <a:r>
              <a:rPr lang="en-US" sz="2800" dirty="0">
                <a:solidFill>
                  <a:srgbClr val="424A52"/>
                </a:solidFill>
                <a:latin typeface="Lora"/>
              </a:rPr>
              <a:t> at, </a:t>
            </a:r>
            <a:r>
              <a:rPr lang="en-US" sz="2800" dirty="0" err="1">
                <a:solidFill>
                  <a:srgbClr val="424A52"/>
                </a:solidFill>
                <a:latin typeface="Lora"/>
              </a:rPr>
              <a:t>rutrum</a:t>
            </a:r>
            <a:r>
              <a:rPr lang="en-US" sz="2800" dirty="0">
                <a:solidFill>
                  <a:srgbClr val="424A52"/>
                </a:solidFill>
                <a:latin typeface="Lora"/>
              </a:rPr>
              <a:t> </a:t>
            </a:r>
            <a:r>
              <a:rPr lang="en-US" sz="2800" dirty="0" err="1">
                <a:solidFill>
                  <a:srgbClr val="424A52"/>
                </a:solidFill>
                <a:latin typeface="Lora"/>
              </a:rPr>
              <a:t>porttitor</a:t>
            </a:r>
            <a:r>
              <a:rPr lang="en-US" sz="2800" dirty="0">
                <a:solidFill>
                  <a:srgbClr val="424A52"/>
                </a:solidFill>
                <a:latin typeface="Lora"/>
              </a:rPr>
              <a:t> </a:t>
            </a:r>
            <a:r>
              <a:rPr lang="en-US" sz="2800" dirty="0" err="1">
                <a:solidFill>
                  <a:srgbClr val="424A52"/>
                </a:solidFill>
                <a:latin typeface="Lora"/>
              </a:rPr>
              <a:t>nisl</a:t>
            </a:r>
            <a:r>
              <a:rPr lang="en-US" sz="2800" dirty="0">
                <a:solidFill>
                  <a:srgbClr val="424A52"/>
                </a:solidFill>
                <a:latin typeface="Lora"/>
              </a:rPr>
              <a:t>. Morbi pulvinar </a:t>
            </a:r>
            <a:r>
              <a:rPr lang="en-US" sz="2800" dirty="0" err="1">
                <a:solidFill>
                  <a:srgbClr val="424A52"/>
                </a:solidFill>
                <a:latin typeface="Lora"/>
              </a:rPr>
              <a:t>quis</a:t>
            </a:r>
            <a:r>
              <a:rPr lang="en-US" sz="2800" dirty="0">
                <a:solidFill>
                  <a:srgbClr val="424A52"/>
                </a:solidFill>
                <a:latin typeface="Lora"/>
              </a:rPr>
              <a:t> </a:t>
            </a:r>
            <a:r>
              <a:rPr lang="en-US" sz="2800" dirty="0" err="1">
                <a:solidFill>
                  <a:srgbClr val="424A52"/>
                </a:solidFill>
                <a:latin typeface="Lora"/>
              </a:rPr>
              <a:t>elit</a:t>
            </a:r>
            <a:r>
              <a:rPr lang="en-US" sz="2800" dirty="0">
                <a:solidFill>
                  <a:srgbClr val="424A52"/>
                </a:solidFill>
                <a:latin typeface="Lora"/>
              </a:rPr>
              <a:t> a cursus. Duis </a:t>
            </a:r>
            <a:r>
              <a:rPr lang="en-US" sz="2800" dirty="0" err="1">
                <a:solidFill>
                  <a:srgbClr val="424A52"/>
                </a:solidFill>
                <a:latin typeface="Lora"/>
              </a:rPr>
              <a:t>porttitor</a:t>
            </a:r>
            <a:r>
              <a:rPr lang="en-US" sz="2800" dirty="0">
                <a:solidFill>
                  <a:srgbClr val="424A52"/>
                </a:solidFill>
                <a:latin typeface="Lora"/>
              </a:rPr>
              <a:t> </a:t>
            </a:r>
            <a:r>
              <a:rPr lang="en-US" sz="2800" dirty="0" err="1">
                <a:solidFill>
                  <a:srgbClr val="424A52"/>
                </a:solidFill>
                <a:latin typeface="Lora"/>
              </a:rPr>
              <a:t>hendrerit</a:t>
            </a:r>
            <a:r>
              <a:rPr lang="en-US" sz="2800" dirty="0">
                <a:solidFill>
                  <a:srgbClr val="424A52"/>
                </a:solidFill>
                <a:latin typeface="Lora"/>
              </a:rPr>
              <a:t> ex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scelerisque</a:t>
            </a:r>
            <a:r>
              <a:rPr lang="en-US" sz="2800" dirty="0">
                <a:solidFill>
                  <a:srgbClr val="424A52"/>
                </a:solidFill>
                <a:latin typeface="Lora"/>
              </a:rPr>
              <a:t>. </a:t>
            </a:r>
          </a:p>
        </p:txBody>
      </p:sp>
      <p:sp>
        <p:nvSpPr>
          <p:cNvPr id="13" name="Title 12">
            <a:extLst>
              <a:ext uri="{FF2B5EF4-FFF2-40B4-BE49-F238E27FC236}">
                <a16:creationId xmlns:a16="http://schemas.microsoft.com/office/drawing/2014/main" id="{966F26DA-084D-40EF-B661-7A8044D65C66}"/>
              </a:ext>
            </a:extLst>
          </p:cNvPr>
          <p:cNvSpPr>
            <a:spLocks noGrp="1"/>
          </p:cNvSpPr>
          <p:nvPr>
            <p:ph type="title" hasCustomPrompt="1"/>
          </p:nvPr>
        </p:nvSpPr>
        <p:spPr>
          <a:xfrm>
            <a:off x="781050" y="469936"/>
            <a:ext cx="11696700" cy="1471612"/>
          </a:xfrm>
          <a:prstGeom prst="rect">
            <a:avLst/>
          </a:prstGeom>
        </p:spPr>
        <p:txBody>
          <a:bodyPr/>
          <a:lstStyle>
            <a:lvl1pPr algn="l">
              <a:lnSpc>
                <a:spcPct val="100000"/>
              </a:lnSpc>
              <a:defRPr/>
            </a:lvl1pPr>
          </a:lstStyle>
          <a:p>
            <a:pPr algn="ctr">
              <a:lnSpc>
                <a:spcPts val="9100"/>
              </a:lnSpc>
            </a:pPr>
            <a:r>
              <a:rPr lang="en-US" sz="4400" dirty="0">
                <a:solidFill>
                  <a:srgbClr val="424A52"/>
                </a:solidFill>
                <a:latin typeface="Oswald Bold"/>
              </a:rPr>
              <a:t>TITLE OF THE SLIDE</a:t>
            </a:r>
          </a:p>
        </p:txBody>
      </p:sp>
    </p:spTree>
    <p:extLst>
      <p:ext uri="{BB962C8B-B14F-4D97-AF65-F5344CB8AC3E}">
        <p14:creationId xmlns:p14="http://schemas.microsoft.com/office/powerpoint/2010/main" val="1127876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818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64701698-88DA-4CA9-8A0B-DDBF1BAAFFD2}"/>
              </a:ext>
            </a:extLst>
          </p:cNvPr>
          <p:cNvSpPr>
            <a:spLocks noGrp="1"/>
          </p:cNvSpPr>
          <p:nvPr>
            <p:ph type="body" sz="quarter" idx="10" hasCustomPrompt="1"/>
          </p:nvPr>
        </p:nvSpPr>
        <p:spPr>
          <a:xfrm>
            <a:off x="781050" y="2135152"/>
            <a:ext cx="16725900" cy="6248400"/>
          </a:xfrm>
          <a:prstGeom prst="rect">
            <a:avLst/>
          </a:prstGeom>
        </p:spPr>
        <p:txBody>
          <a:bodyPr/>
          <a:lstStyle>
            <a:lvl1pPr>
              <a:buNone/>
              <a:defRPr/>
            </a:lvl1pPr>
          </a:lstStyle>
          <a:p>
            <a:pPr algn="just">
              <a:lnSpc>
                <a:spcPts val="4200"/>
              </a:lnSpc>
            </a:pPr>
            <a:r>
              <a:rPr lang="en-US" sz="3200" dirty="0">
                <a:solidFill>
                  <a:srgbClr val="E60D2E"/>
                </a:solidFill>
                <a:latin typeface="Lora Italics"/>
              </a:rPr>
              <a:t>This is a subtitle</a:t>
            </a:r>
          </a:p>
          <a:p>
            <a:pPr algn="just">
              <a:lnSpc>
                <a:spcPts val="3499"/>
              </a:lnSpc>
            </a:pPr>
            <a:r>
              <a:rPr lang="en-US" sz="2800" dirty="0">
                <a:solidFill>
                  <a:srgbClr val="424A52"/>
                </a:solidFill>
                <a:latin typeface="Lora"/>
              </a:rPr>
              <a:t>Lorem ipsum dolor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consectetur</a:t>
            </a:r>
            <a:r>
              <a:rPr lang="en-US" sz="2800" dirty="0">
                <a:solidFill>
                  <a:srgbClr val="424A52"/>
                </a:solidFill>
                <a:latin typeface="Lora"/>
              </a:rPr>
              <a:t> </a:t>
            </a:r>
            <a:r>
              <a:rPr lang="en-US" sz="2800" dirty="0" err="1">
                <a:solidFill>
                  <a:srgbClr val="424A52"/>
                </a:solidFill>
                <a:latin typeface="Lora"/>
              </a:rPr>
              <a:t>adipiscing</a:t>
            </a:r>
            <a:r>
              <a:rPr lang="en-US" sz="2800" dirty="0">
                <a:solidFill>
                  <a:srgbClr val="424A52"/>
                </a:solidFill>
                <a:latin typeface="Lora"/>
              </a:rPr>
              <a:t> </a:t>
            </a:r>
            <a:r>
              <a:rPr lang="en-US" sz="2800" dirty="0" err="1">
                <a:solidFill>
                  <a:srgbClr val="424A52"/>
                </a:solidFill>
                <a:latin typeface="Lora"/>
              </a:rPr>
              <a:t>elit</a:t>
            </a:r>
            <a:r>
              <a:rPr lang="en-US" sz="2800" dirty="0">
                <a:solidFill>
                  <a:srgbClr val="424A52"/>
                </a:solidFill>
                <a:latin typeface="Lora"/>
              </a:rPr>
              <a:t>. </a:t>
            </a:r>
            <a:r>
              <a:rPr lang="en-US" sz="2800" dirty="0" err="1">
                <a:solidFill>
                  <a:srgbClr val="424A52"/>
                </a:solidFill>
                <a:latin typeface="Lora"/>
              </a:rPr>
              <a:t>Fusce</a:t>
            </a:r>
            <a:r>
              <a:rPr lang="en-US" sz="2800" dirty="0">
                <a:solidFill>
                  <a:srgbClr val="424A52"/>
                </a:solidFill>
                <a:latin typeface="Lora"/>
              </a:rPr>
              <a:t> </a:t>
            </a:r>
            <a:r>
              <a:rPr lang="en-US" sz="2800" dirty="0" err="1">
                <a:solidFill>
                  <a:srgbClr val="424A52"/>
                </a:solidFill>
                <a:latin typeface="Lora"/>
              </a:rPr>
              <a:t>eget</a:t>
            </a:r>
            <a:r>
              <a:rPr lang="en-US" sz="2800" dirty="0">
                <a:solidFill>
                  <a:srgbClr val="424A52"/>
                </a:solidFill>
                <a:latin typeface="Lora"/>
              </a:rPr>
              <a:t> </a:t>
            </a:r>
            <a:r>
              <a:rPr lang="en-US" sz="2800" dirty="0" err="1">
                <a:solidFill>
                  <a:srgbClr val="424A52"/>
                </a:solidFill>
                <a:latin typeface="Lora"/>
              </a:rPr>
              <a:t>turpis</a:t>
            </a:r>
            <a:r>
              <a:rPr lang="en-US" sz="2800" dirty="0">
                <a:solidFill>
                  <a:srgbClr val="424A52"/>
                </a:solidFill>
                <a:latin typeface="Lora"/>
              </a:rPr>
              <a:t> </a:t>
            </a:r>
            <a:r>
              <a:rPr lang="en-US" sz="2800" dirty="0" err="1">
                <a:solidFill>
                  <a:srgbClr val="424A52"/>
                </a:solidFill>
                <a:latin typeface="Lora"/>
              </a:rPr>
              <a:t>sapien</a:t>
            </a:r>
            <a:r>
              <a:rPr lang="en-US" sz="2800" dirty="0">
                <a:solidFill>
                  <a:srgbClr val="424A52"/>
                </a:solidFill>
                <a:latin typeface="Lora"/>
              </a:rPr>
              <a:t>. </a:t>
            </a:r>
            <a:r>
              <a:rPr lang="en-US" sz="2800" dirty="0" err="1">
                <a:solidFill>
                  <a:srgbClr val="424A52"/>
                </a:solidFill>
                <a:latin typeface="Lora"/>
              </a:rPr>
              <a:t>Suspendisse</a:t>
            </a:r>
            <a:r>
              <a:rPr lang="en-US" sz="2800" dirty="0">
                <a:solidFill>
                  <a:srgbClr val="424A52"/>
                </a:solidFill>
                <a:latin typeface="Lora"/>
              </a:rPr>
              <a:t> pulvinar </a:t>
            </a:r>
            <a:r>
              <a:rPr lang="en-US" sz="2800" dirty="0" err="1">
                <a:solidFill>
                  <a:srgbClr val="424A52"/>
                </a:solidFill>
                <a:latin typeface="Lora"/>
              </a:rPr>
              <a:t>metus</a:t>
            </a:r>
            <a:r>
              <a:rPr lang="en-US" sz="2800" dirty="0">
                <a:solidFill>
                  <a:srgbClr val="424A52"/>
                </a:solidFill>
                <a:latin typeface="Lora"/>
              </a:rPr>
              <a:t> </a:t>
            </a:r>
            <a:r>
              <a:rPr lang="en-US" sz="2800" dirty="0" err="1">
                <a:solidFill>
                  <a:srgbClr val="424A52"/>
                </a:solidFill>
                <a:latin typeface="Lora"/>
              </a:rPr>
              <a:t>quis</a:t>
            </a:r>
            <a:r>
              <a:rPr lang="en-US" sz="2800" dirty="0">
                <a:solidFill>
                  <a:srgbClr val="424A52"/>
                </a:solidFill>
                <a:latin typeface="Lora"/>
              </a:rPr>
              <a:t> gravida </a:t>
            </a:r>
            <a:r>
              <a:rPr lang="en-US" sz="2800" dirty="0" err="1">
                <a:solidFill>
                  <a:srgbClr val="424A52"/>
                </a:solidFill>
                <a:latin typeface="Lora"/>
              </a:rPr>
              <a:t>rutrum</a:t>
            </a:r>
            <a:r>
              <a:rPr lang="en-US" sz="2800" dirty="0">
                <a:solidFill>
                  <a:srgbClr val="424A52"/>
                </a:solidFill>
                <a:latin typeface="Lora"/>
              </a:rPr>
              <a:t>. Integer </a:t>
            </a:r>
            <a:r>
              <a:rPr lang="en-US" sz="2800" dirty="0" err="1">
                <a:solidFill>
                  <a:srgbClr val="424A52"/>
                </a:solidFill>
                <a:latin typeface="Lora"/>
              </a:rPr>
              <a:t>laoreet</a:t>
            </a:r>
            <a:r>
              <a:rPr lang="en-US" sz="2800" dirty="0">
                <a:solidFill>
                  <a:srgbClr val="424A52"/>
                </a:solidFill>
                <a:latin typeface="Lora"/>
              </a:rPr>
              <a:t> pulvinar nisi </a:t>
            </a:r>
            <a:r>
              <a:rPr lang="en-US" sz="2800" dirty="0" err="1">
                <a:solidFill>
                  <a:srgbClr val="424A52"/>
                </a:solidFill>
                <a:latin typeface="Lora"/>
              </a:rPr>
              <a:t>commodo</a:t>
            </a:r>
            <a:r>
              <a:rPr lang="en-US" sz="2800" dirty="0">
                <a:solidFill>
                  <a:srgbClr val="424A52"/>
                </a:solidFill>
                <a:latin typeface="Lora"/>
              </a:rPr>
              <a:t> </a:t>
            </a:r>
            <a:r>
              <a:rPr lang="en-US" sz="2800" dirty="0" err="1">
                <a:solidFill>
                  <a:srgbClr val="424A52"/>
                </a:solidFill>
                <a:latin typeface="Lora"/>
              </a:rPr>
              <a:t>tempor</a:t>
            </a:r>
            <a:r>
              <a:rPr lang="en-US" sz="2800" dirty="0">
                <a:solidFill>
                  <a:srgbClr val="424A52"/>
                </a:solidFill>
                <a:latin typeface="Lora"/>
              </a:rPr>
              <a:t>. Cras dictum </a:t>
            </a:r>
            <a:r>
              <a:rPr lang="en-US" sz="2800" dirty="0" err="1">
                <a:solidFill>
                  <a:srgbClr val="424A52"/>
                </a:solidFill>
                <a:latin typeface="Lora"/>
              </a:rPr>
              <a:t>laoreet</a:t>
            </a:r>
            <a:r>
              <a:rPr lang="en-US" sz="2800" dirty="0">
                <a:solidFill>
                  <a:srgbClr val="424A52"/>
                </a:solidFill>
                <a:latin typeface="Lora"/>
              </a:rPr>
              <a:t> </a:t>
            </a:r>
            <a:r>
              <a:rPr lang="en-US" sz="2800" dirty="0" err="1">
                <a:solidFill>
                  <a:srgbClr val="424A52"/>
                </a:solidFill>
                <a:latin typeface="Lora"/>
              </a:rPr>
              <a:t>ultricies</a:t>
            </a:r>
            <a:r>
              <a:rPr lang="en-US" sz="2800" dirty="0">
                <a:solidFill>
                  <a:srgbClr val="424A52"/>
                </a:solidFill>
                <a:latin typeface="Lora"/>
              </a:rPr>
              <a:t>. </a:t>
            </a:r>
            <a:r>
              <a:rPr lang="en-US" sz="2800" dirty="0" err="1">
                <a:solidFill>
                  <a:srgbClr val="424A52"/>
                </a:solidFill>
                <a:latin typeface="Lora"/>
              </a:rPr>
              <a:t>Mauris</a:t>
            </a:r>
            <a:r>
              <a:rPr lang="en-US" sz="2800" dirty="0">
                <a:solidFill>
                  <a:srgbClr val="424A52"/>
                </a:solidFill>
                <a:latin typeface="Lora"/>
              </a:rPr>
              <a:t> </a:t>
            </a:r>
            <a:r>
              <a:rPr lang="en-US" sz="2800" dirty="0" err="1">
                <a:solidFill>
                  <a:srgbClr val="424A52"/>
                </a:solidFill>
                <a:latin typeface="Lora"/>
              </a:rPr>
              <a:t>ultricies</a:t>
            </a:r>
            <a:r>
              <a:rPr lang="en-US" sz="2800" dirty="0">
                <a:solidFill>
                  <a:srgbClr val="424A52"/>
                </a:solidFill>
                <a:latin typeface="Lora"/>
              </a:rPr>
              <a:t> </a:t>
            </a:r>
            <a:r>
              <a:rPr lang="en-US" sz="2800" dirty="0" err="1">
                <a:solidFill>
                  <a:srgbClr val="424A52"/>
                </a:solidFill>
                <a:latin typeface="Lora"/>
              </a:rPr>
              <a:t>eu</a:t>
            </a:r>
            <a:r>
              <a:rPr lang="en-US" sz="2800" dirty="0">
                <a:solidFill>
                  <a:srgbClr val="424A52"/>
                </a:solidFill>
                <a:latin typeface="Lora"/>
              </a:rPr>
              <a:t> </a:t>
            </a:r>
            <a:r>
              <a:rPr lang="en-US" sz="2800" dirty="0" err="1">
                <a:solidFill>
                  <a:srgbClr val="424A52"/>
                </a:solidFill>
                <a:latin typeface="Lora"/>
              </a:rPr>
              <a:t>leo</a:t>
            </a:r>
            <a:r>
              <a:rPr lang="en-US" sz="2800" dirty="0">
                <a:solidFill>
                  <a:srgbClr val="424A52"/>
                </a:solidFill>
                <a:latin typeface="Lora"/>
              </a:rPr>
              <a:t> vitae </a:t>
            </a:r>
            <a:r>
              <a:rPr lang="en-US" sz="2800" dirty="0" err="1">
                <a:solidFill>
                  <a:srgbClr val="424A52"/>
                </a:solidFill>
                <a:latin typeface="Lora"/>
              </a:rPr>
              <a:t>ultricies</a:t>
            </a:r>
            <a:r>
              <a:rPr lang="en-US" sz="2800" dirty="0">
                <a:solidFill>
                  <a:srgbClr val="424A52"/>
                </a:solidFill>
                <a:latin typeface="Lora"/>
              </a:rPr>
              <a:t>. Aenean </a:t>
            </a:r>
            <a:r>
              <a:rPr lang="en-US" sz="2800" dirty="0" err="1">
                <a:solidFill>
                  <a:srgbClr val="424A52"/>
                </a:solidFill>
                <a:latin typeface="Lora"/>
              </a:rPr>
              <a:t>aliquet</a:t>
            </a:r>
            <a:r>
              <a:rPr lang="en-US" sz="2800" dirty="0">
                <a:solidFill>
                  <a:srgbClr val="424A52"/>
                </a:solidFill>
                <a:latin typeface="Lora"/>
              </a:rPr>
              <a:t> </a:t>
            </a:r>
            <a:r>
              <a:rPr lang="en-US" sz="2800" dirty="0" err="1">
                <a:solidFill>
                  <a:srgbClr val="424A52"/>
                </a:solidFill>
                <a:latin typeface="Lora"/>
              </a:rPr>
              <a:t>nunc</a:t>
            </a:r>
            <a:r>
              <a:rPr lang="en-US" sz="2800" dirty="0">
                <a:solidFill>
                  <a:srgbClr val="424A52"/>
                </a:solidFill>
                <a:latin typeface="Lora"/>
              </a:rPr>
              <a:t> </a:t>
            </a:r>
            <a:r>
              <a:rPr lang="en-US" sz="2800" dirty="0" err="1">
                <a:solidFill>
                  <a:srgbClr val="424A52"/>
                </a:solidFill>
                <a:latin typeface="Lora"/>
              </a:rPr>
              <a:t>eu</a:t>
            </a:r>
            <a:r>
              <a:rPr lang="en-US" sz="2800" dirty="0">
                <a:solidFill>
                  <a:srgbClr val="424A52"/>
                </a:solidFill>
                <a:latin typeface="Lora"/>
              </a:rPr>
              <a:t> diam </a:t>
            </a:r>
            <a:r>
              <a:rPr lang="en-US" sz="2800" dirty="0" err="1">
                <a:solidFill>
                  <a:srgbClr val="424A52"/>
                </a:solidFill>
                <a:latin typeface="Lora"/>
              </a:rPr>
              <a:t>congue</a:t>
            </a:r>
            <a:r>
              <a:rPr lang="en-US" sz="2800" dirty="0">
                <a:solidFill>
                  <a:srgbClr val="424A52"/>
                </a:solidFill>
                <a:latin typeface="Lora"/>
              </a:rPr>
              <a:t>, ac </a:t>
            </a:r>
            <a:r>
              <a:rPr lang="en-US" sz="2800" dirty="0" err="1">
                <a:solidFill>
                  <a:srgbClr val="424A52"/>
                </a:solidFill>
                <a:latin typeface="Lora"/>
              </a:rPr>
              <a:t>elementum</a:t>
            </a:r>
            <a:r>
              <a:rPr lang="en-US" sz="2800" dirty="0">
                <a:solidFill>
                  <a:srgbClr val="424A52"/>
                </a:solidFill>
                <a:latin typeface="Lora"/>
              </a:rPr>
              <a:t> ipsum </a:t>
            </a:r>
            <a:r>
              <a:rPr lang="en-US" sz="2800" dirty="0" err="1">
                <a:solidFill>
                  <a:srgbClr val="424A52"/>
                </a:solidFill>
                <a:latin typeface="Lora"/>
              </a:rPr>
              <a:t>bibendum</a:t>
            </a:r>
            <a:r>
              <a:rPr lang="en-US" sz="2800" dirty="0">
                <a:solidFill>
                  <a:srgbClr val="424A52"/>
                </a:solidFill>
                <a:latin typeface="Lora"/>
              </a:rPr>
              <a:t>. </a:t>
            </a:r>
            <a:r>
              <a:rPr lang="en-US" sz="2800" dirty="0" err="1">
                <a:solidFill>
                  <a:srgbClr val="424A52"/>
                </a:solidFill>
                <a:latin typeface="Lora"/>
              </a:rPr>
              <a:t>Fusce</a:t>
            </a:r>
            <a:r>
              <a:rPr lang="en-US" sz="2800" dirty="0">
                <a:solidFill>
                  <a:srgbClr val="424A52"/>
                </a:solidFill>
                <a:latin typeface="Lora"/>
              </a:rPr>
              <a:t> </a:t>
            </a:r>
            <a:r>
              <a:rPr lang="en-US" sz="2800" dirty="0" err="1">
                <a:solidFill>
                  <a:srgbClr val="424A52"/>
                </a:solidFill>
                <a:latin typeface="Lora"/>
              </a:rPr>
              <a:t>ornare</a:t>
            </a:r>
            <a:r>
              <a:rPr lang="en-US" sz="2800" dirty="0">
                <a:solidFill>
                  <a:srgbClr val="424A52"/>
                </a:solidFill>
                <a:latin typeface="Lora"/>
              </a:rPr>
              <a:t> lorem dolor, a </a:t>
            </a:r>
            <a:r>
              <a:rPr lang="en-US" sz="2800" dirty="0" err="1">
                <a:solidFill>
                  <a:srgbClr val="424A52"/>
                </a:solidFill>
                <a:latin typeface="Lora"/>
              </a:rPr>
              <a:t>venenatis</a:t>
            </a:r>
            <a:r>
              <a:rPr lang="en-US" sz="2800" dirty="0">
                <a:solidFill>
                  <a:srgbClr val="424A52"/>
                </a:solidFill>
                <a:latin typeface="Lora"/>
              </a:rPr>
              <a:t> </a:t>
            </a:r>
            <a:r>
              <a:rPr lang="en-US" sz="2800" dirty="0" err="1">
                <a:solidFill>
                  <a:srgbClr val="424A52"/>
                </a:solidFill>
                <a:latin typeface="Lora"/>
              </a:rPr>
              <a:t>tellus</a:t>
            </a:r>
            <a:r>
              <a:rPr lang="en-US" sz="2800" dirty="0">
                <a:solidFill>
                  <a:srgbClr val="424A52"/>
                </a:solidFill>
                <a:latin typeface="Lora"/>
              </a:rPr>
              <a:t> </a:t>
            </a:r>
            <a:r>
              <a:rPr lang="en-US" sz="2800" dirty="0" err="1">
                <a:solidFill>
                  <a:srgbClr val="424A52"/>
                </a:solidFill>
                <a:latin typeface="Lora"/>
              </a:rPr>
              <a:t>aliquam</a:t>
            </a:r>
            <a:r>
              <a:rPr lang="en-US" sz="2800" dirty="0">
                <a:solidFill>
                  <a:srgbClr val="424A52"/>
                </a:solidFill>
                <a:latin typeface="Lora"/>
              </a:rPr>
              <a:t> vitae. </a:t>
            </a:r>
          </a:p>
          <a:p>
            <a:pPr algn="just">
              <a:lnSpc>
                <a:spcPts val="3499"/>
              </a:lnSpc>
            </a:pPr>
            <a:endParaRPr lang="en-US" sz="2800" dirty="0">
              <a:solidFill>
                <a:srgbClr val="424A52"/>
              </a:solidFill>
              <a:latin typeface="Lora"/>
            </a:endParaRPr>
          </a:p>
          <a:p>
            <a:pPr algn="just">
              <a:lnSpc>
                <a:spcPts val="4200"/>
              </a:lnSpc>
            </a:pPr>
            <a:r>
              <a:rPr lang="en-US" sz="2800" dirty="0">
                <a:solidFill>
                  <a:srgbClr val="E60D2E"/>
                </a:solidFill>
                <a:latin typeface="Lora Italics"/>
              </a:rPr>
              <a:t>This is another subtitle</a:t>
            </a:r>
          </a:p>
          <a:p>
            <a:pPr algn="just">
              <a:lnSpc>
                <a:spcPts val="3500"/>
              </a:lnSpc>
            </a:pPr>
            <a:r>
              <a:rPr lang="en-US" sz="2800" dirty="0">
                <a:solidFill>
                  <a:srgbClr val="424A52"/>
                </a:solidFill>
                <a:latin typeface="Lora"/>
              </a:rPr>
              <a:t>Sed non </a:t>
            </a:r>
            <a:r>
              <a:rPr lang="en-US" sz="2800" dirty="0" err="1">
                <a:solidFill>
                  <a:srgbClr val="424A52"/>
                </a:solidFill>
                <a:latin typeface="Lora"/>
              </a:rPr>
              <a:t>tellus</a:t>
            </a:r>
            <a:r>
              <a:rPr lang="en-US" sz="2800" dirty="0">
                <a:solidFill>
                  <a:srgbClr val="424A52"/>
                </a:solidFill>
                <a:latin typeface="Lora"/>
              </a:rPr>
              <a:t> auctor, </a:t>
            </a:r>
            <a:r>
              <a:rPr lang="en-US" sz="2800" dirty="0" err="1">
                <a:solidFill>
                  <a:srgbClr val="424A52"/>
                </a:solidFill>
                <a:latin typeface="Lora"/>
              </a:rPr>
              <a:t>bibendum</a:t>
            </a:r>
            <a:r>
              <a:rPr lang="en-US" sz="2800" dirty="0">
                <a:solidFill>
                  <a:srgbClr val="424A52"/>
                </a:solidFill>
                <a:latin typeface="Lora"/>
              </a:rPr>
              <a:t> dolor </a:t>
            </a:r>
            <a:r>
              <a:rPr lang="en-US" sz="2800" dirty="0" err="1">
                <a:solidFill>
                  <a:srgbClr val="424A52"/>
                </a:solidFill>
                <a:latin typeface="Lora"/>
              </a:rPr>
              <a:t>eu</a:t>
            </a:r>
            <a:r>
              <a:rPr lang="en-US" sz="2800" dirty="0">
                <a:solidFill>
                  <a:srgbClr val="424A52"/>
                </a:solidFill>
                <a:latin typeface="Lora"/>
              </a:rPr>
              <a:t>, </a:t>
            </a:r>
            <a:r>
              <a:rPr lang="en-US" sz="2800" dirty="0" err="1">
                <a:solidFill>
                  <a:srgbClr val="424A52"/>
                </a:solidFill>
                <a:latin typeface="Lora"/>
              </a:rPr>
              <a:t>commodo</a:t>
            </a:r>
            <a:r>
              <a:rPr lang="en-US" sz="2800" dirty="0">
                <a:solidFill>
                  <a:srgbClr val="424A52"/>
                </a:solidFill>
                <a:latin typeface="Lora"/>
              </a:rPr>
              <a:t> </a:t>
            </a:r>
            <a:r>
              <a:rPr lang="en-US" sz="2800" dirty="0" err="1">
                <a:solidFill>
                  <a:srgbClr val="424A52"/>
                </a:solidFill>
                <a:latin typeface="Lora"/>
              </a:rPr>
              <a:t>leo</a:t>
            </a:r>
            <a:r>
              <a:rPr lang="en-US" sz="2800" dirty="0">
                <a:solidFill>
                  <a:srgbClr val="424A52"/>
                </a:solidFill>
                <a:latin typeface="Lora"/>
              </a:rPr>
              <a:t>. </a:t>
            </a:r>
            <a:r>
              <a:rPr lang="en-US" sz="2800" dirty="0" err="1">
                <a:solidFill>
                  <a:srgbClr val="424A52"/>
                </a:solidFill>
                <a:latin typeface="Lora"/>
              </a:rPr>
              <a:t>Mauris</a:t>
            </a:r>
            <a:r>
              <a:rPr lang="en-US" sz="2800" dirty="0">
                <a:solidFill>
                  <a:srgbClr val="424A52"/>
                </a:solidFill>
                <a:latin typeface="Lora"/>
              </a:rPr>
              <a:t> </a:t>
            </a:r>
            <a:r>
              <a:rPr lang="en-US" sz="2800" dirty="0" err="1">
                <a:solidFill>
                  <a:srgbClr val="424A52"/>
                </a:solidFill>
                <a:latin typeface="Lora"/>
              </a:rPr>
              <a:t>pretium</a:t>
            </a:r>
            <a:r>
              <a:rPr lang="en-US" sz="2800" dirty="0">
                <a:solidFill>
                  <a:srgbClr val="424A52"/>
                </a:solidFill>
                <a:latin typeface="Lora"/>
              </a:rPr>
              <a:t> non ex </a:t>
            </a:r>
            <a:r>
              <a:rPr lang="en-US" sz="2800" dirty="0" err="1">
                <a:solidFill>
                  <a:srgbClr val="424A52"/>
                </a:solidFill>
                <a:latin typeface="Lora"/>
              </a:rPr>
              <a:t>ut</a:t>
            </a:r>
            <a:r>
              <a:rPr lang="en-US" sz="2800" dirty="0">
                <a:solidFill>
                  <a:srgbClr val="424A52"/>
                </a:solidFill>
                <a:latin typeface="Lora"/>
              </a:rPr>
              <a:t> </a:t>
            </a:r>
            <a:r>
              <a:rPr lang="en-US" sz="2800" dirty="0" err="1">
                <a:solidFill>
                  <a:srgbClr val="424A52"/>
                </a:solidFill>
                <a:latin typeface="Lora"/>
              </a:rPr>
              <a:t>scelerisque.Sed</a:t>
            </a:r>
            <a:r>
              <a:rPr lang="en-US" sz="2800" dirty="0">
                <a:solidFill>
                  <a:srgbClr val="424A52"/>
                </a:solidFill>
                <a:latin typeface="Lora"/>
              </a:rPr>
              <a:t> </a:t>
            </a:r>
            <a:r>
              <a:rPr lang="en-US" sz="2800" dirty="0" err="1">
                <a:solidFill>
                  <a:srgbClr val="424A52"/>
                </a:solidFill>
                <a:latin typeface="Lora"/>
              </a:rPr>
              <a:t>urna</a:t>
            </a:r>
            <a:r>
              <a:rPr lang="en-US" sz="2800" dirty="0">
                <a:solidFill>
                  <a:srgbClr val="424A52"/>
                </a:solidFill>
                <a:latin typeface="Lora"/>
              </a:rPr>
              <a:t> </a:t>
            </a:r>
            <a:r>
              <a:rPr lang="en-US" sz="2800" dirty="0" err="1">
                <a:solidFill>
                  <a:srgbClr val="424A52"/>
                </a:solidFill>
                <a:latin typeface="Lora"/>
              </a:rPr>
              <a:t>tortor</a:t>
            </a:r>
            <a:r>
              <a:rPr lang="en-US" sz="2800" dirty="0">
                <a:solidFill>
                  <a:srgbClr val="424A52"/>
                </a:solidFill>
                <a:latin typeface="Lora"/>
              </a:rPr>
              <a:t>, </a:t>
            </a:r>
            <a:r>
              <a:rPr lang="en-US" sz="2800" dirty="0" err="1">
                <a:solidFill>
                  <a:srgbClr val="424A52"/>
                </a:solidFill>
                <a:latin typeface="Lora"/>
              </a:rPr>
              <a:t>sollicitudin</a:t>
            </a:r>
            <a:r>
              <a:rPr lang="en-US" sz="2800" dirty="0">
                <a:solidFill>
                  <a:srgbClr val="424A52"/>
                </a:solidFill>
                <a:latin typeface="Lora"/>
              </a:rPr>
              <a:t>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turpis</a:t>
            </a:r>
            <a:r>
              <a:rPr lang="en-US" sz="2800" dirty="0">
                <a:solidFill>
                  <a:srgbClr val="424A52"/>
                </a:solidFill>
                <a:latin typeface="Lora"/>
              </a:rPr>
              <a:t> at, </a:t>
            </a:r>
            <a:r>
              <a:rPr lang="en-US" sz="2800" dirty="0" err="1">
                <a:solidFill>
                  <a:srgbClr val="424A52"/>
                </a:solidFill>
                <a:latin typeface="Lora"/>
              </a:rPr>
              <a:t>rutrum</a:t>
            </a:r>
            <a:r>
              <a:rPr lang="en-US" sz="2800" dirty="0">
                <a:solidFill>
                  <a:srgbClr val="424A52"/>
                </a:solidFill>
                <a:latin typeface="Lora"/>
              </a:rPr>
              <a:t> </a:t>
            </a:r>
            <a:r>
              <a:rPr lang="en-US" sz="2800" dirty="0" err="1">
                <a:solidFill>
                  <a:srgbClr val="424A52"/>
                </a:solidFill>
                <a:latin typeface="Lora"/>
              </a:rPr>
              <a:t>porttitor</a:t>
            </a:r>
            <a:r>
              <a:rPr lang="en-US" sz="2800" dirty="0">
                <a:solidFill>
                  <a:srgbClr val="424A52"/>
                </a:solidFill>
                <a:latin typeface="Lora"/>
              </a:rPr>
              <a:t> </a:t>
            </a:r>
            <a:r>
              <a:rPr lang="en-US" sz="2800" dirty="0" err="1">
                <a:solidFill>
                  <a:srgbClr val="424A52"/>
                </a:solidFill>
                <a:latin typeface="Lora"/>
              </a:rPr>
              <a:t>nisl</a:t>
            </a:r>
            <a:r>
              <a:rPr lang="en-US" sz="2800" dirty="0">
                <a:solidFill>
                  <a:srgbClr val="424A52"/>
                </a:solidFill>
                <a:latin typeface="Lora"/>
              </a:rPr>
              <a:t>. Morbi pulvinar </a:t>
            </a:r>
            <a:r>
              <a:rPr lang="en-US" sz="2800" dirty="0" err="1">
                <a:solidFill>
                  <a:srgbClr val="424A52"/>
                </a:solidFill>
                <a:latin typeface="Lora"/>
              </a:rPr>
              <a:t>quis</a:t>
            </a:r>
            <a:r>
              <a:rPr lang="en-US" sz="2800" dirty="0">
                <a:solidFill>
                  <a:srgbClr val="424A52"/>
                </a:solidFill>
                <a:latin typeface="Lora"/>
              </a:rPr>
              <a:t> </a:t>
            </a:r>
            <a:r>
              <a:rPr lang="en-US" sz="2800" dirty="0" err="1">
                <a:solidFill>
                  <a:srgbClr val="424A52"/>
                </a:solidFill>
                <a:latin typeface="Lora"/>
              </a:rPr>
              <a:t>elit</a:t>
            </a:r>
            <a:r>
              <a:rPr lang="en-US" sz="2800" dirty="0">
                <a:solidFill>
                  <a:srgbClr val="424A52"/>
                </a:solidFill>
                <a:latin typeface="Lora"/>
              </a:rPr>
              <a:t> a cursus. Duis </a:t>
            </a:r>
            <a:r>
              <a:rPr lang="en-US" sz="2800" dirty="0" err="1">
                <a:solidFill>
                  <a:srgbClr val="424A52"/>
                </a:solidFill>
                <a:latin typeface="Lora"/>
              </a:rPr>
              <a:t>porttitor</a:t>
            </a:r>
            <a:r>
              <a:rPr lang="en-US" sz="2800" dirty="0">
                <a:solidFill>
                  <a:srgbClr val="424A52"/>
                </a:solidFill>
                <a:latin typeface="Lora"/>
              </a:rPr>
              <a:t> </a:t>
            </a:r>
            <a:r>
              <a:rPr lang="en-US" sz="2800" dirty="0" err="1">
                <a:solidFill>
                  <a:srgbClr val="424A52"/>
                </a:solidFill>
                <a:latin typeface="Lora"/>
              </a:rPr>
              <a:t>hendrerit</a:t>
            </a:r>
            <a:r>
              <a:rPr lang="en-US" sz="2800" dirty="0">
                <a:solidFill>
                  <a:srgbClr val="424A52"/>
                </a:solidFill>
                <a:latin typeface="Lora"/>
              </a:rPr>
              <a:t> ex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scelerisque</a:t>
            </a:r>
            <a:r>
              <a:rPr lang="en-US" sz="2800" dirty="0">
                <a:solidFill>
                  <a:srgbClr val="424A52"/>
                </a:solidFill>
                <a:latin typeface="Lora"/>
              </a:rPr>
              <a:t>. </a:t>
            </a:r>
          </a:p>
        </p:txBody>
      </p:sp>
    </p:spTree>
    <p:extLst>
      <p:ext uri="{BB962C8B-B14F-4D97-AF65-F5344CB8AC3E}">
        <p14:creationId xmlns:p14="http://schemas.microsoft.com/office/powerpoint/2010/main" val="1502032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13">
            <a:extLst>
              <a:ext uri="{FF2B5EF4-FFF2-40B4-BE49-F238E27FC236}">
                <a16:creationId xmlns:a16="http://schemas.microsoft.com/office/drawing/2014/main" id="{324FD296-FDDA-4263-A46D-6614929BD2BE}"/>
              </a:ext>
            </a:extLst>
          </p:cNvPr>
          <p:cNvGrpSpPr/>
          <p:nvPr userDrawn="1"/>
        </p:nvGrpSpPr>
        <p:grpSpPr>
          <a:xfrm>
            <a:off x="9392946" y="2516600"/>
            <a:ext cx="6762750" cy="5023415"/>
            <a:chOff x="0" y="0"/>
            <a:chExt cx="2287646" cy="1699279"/>
          </a:xfrm>
        </p:grpSpPr>
        <p:sp>
          <p:nvSpPr>
            <p:cNvPr id="4" name="Freeform 14">
              <a:extLst>
                <a:ext uri="{FF2B5EF4-FFF2-40B4-BE49-F238E27FC236}">
                  <a16:creationId xmlns:a16="http://schemas.microsoft.com/office/drawing/2014/main" id="{7AB667B5-5451-4F83-B5B6-5E96D5CB18A1}"/>
                </a:ext>
              </a:extLst>
            </p:cNvPr>
            <p:cNvSpPr/>
            <p:nvPr/>
          </p:nvSpPr>
          <p:spPr>
            <a:xfrm>
              <a:off x="0" y="0"/>
              <a:ext cx="2287646" cy="1699279"/>
            </a:xfrm>
            <a:custGeom>
              <a:avLst/>
              <a:gdLst/>
              <a:ahLst/>
              <a:cxnLst/>
              <a:rect l="l" t="t" r="r" b="b"/>
              <a:pathLst>
                <a:path w="2287646" h="1699279">
                  <a:moveTo>
                    <a:pt x="0" y="0"/>
                  </a:moveTo>
                  <a:lnTo>
                    <a:pt x="2287646" y="0"/>
                  </a:lnTo>
                  <a:lnTo>
                    <a:pt x="2287646" y="1699279"/>
                  </a:lnTo>
                  <a:lnTo>
                    <a:pt x="0" y="1699279"/>
                  </a:lnTo>
                  <a:close/>
                </a:path>
              </a:pathLst>
            </a:custGeom>
            <a:solidFill>
              <a:srgbClr val="E60D2E"/>
            </a:solidFill>
          </p:spPr>
        </p:sp>
      </p:grpSp>
      <p:grpSp>
        <p:nvGrpSpPr>
          <p:cNvPr id="5" name="Group 15">
            <a:extLst>
              <a:ext uri="{FF2B5EF4-FFF2-40B4-BE49-F238E27FC236}">
                <a16:creationId xmlns:a16="http://schemas.microsoft.com/office/drawing/2014/main" id="{68180F5C-F82E-48D1-B492-EEC608F82139}"/>
              </a:ext>
            </a:extLst>
          </p:cNvPr>
          <p:cNvGrpSpPr/>
          <p:nvPr userDrawn="1"/>
        </p:nvGrpSpPr>
        <p:grpSpPr>
          <a:xfrm>
            <a:off x="2016448" y="2516600"/>
            <a:ext cx="6762750" cy="5023415"/>
            <a:chOff x="0" y="0"/>
            <a:chExt cx="2287646" cy="1699279"/>
          </a:xfrm>
        </p:grpSpPr>
        <p:sp>
          <p:nvSpPr>
            <p:cNvPr id="6" name="Freeform 16">
              <a:extLst>
                <a:ext uri="{FF2B5EF4-FFF2-40B4-BE49-F238E27FC236}">
                  <a16:creationId xmlns:a16="http://schemas.microsoft.com/office/drawing/2014/main" id="{A0970DA1-7635-4897-B61D-447D307F27C4}"/>
                </a:ext>
              </a:extLst>
            </p:cNvPr>
            <p:cNvSpPr/>
            <p:nvPr/>
          </p:nvSpPr>
          <p:spPr>
            <a:xfrm>
              <a:off x="0" y="0"/>
              <a:ext cx="2287646" cy="1699279"/>
            </a:xfrm>
            <a:custGeom>
              <a:avLst/>
              <a:gdLst/>
              <a:ahLst/>
              <a:cxnLst/>
              <a:rect l="l" t="t" r="r" b="b"/>
              <a:pathLst>
                <a:path w="2287646" h="1699279">
                  <a:moveTo>
                    <a:pt x="0" y="0"/>
                  </a:moveTo>
                  <a:lnTo>
                    <a:pt x="2287646" y="0"/>
                  </a:lnTo>
                  <a:lnTo>
                    <a:pt x="2287646" y="1699279"/>
                  </a:lnTo>
                  <a:lnTo>
                    <a:pt x="0" y="1699279"/>
                  </a:lnTo>
                  <a:close/>
                </a:path>
              </a:pathLst>
            </a:custGeom>
            <a:solidFill>
              <a:srgbClr val="E60D2E"/>
            </a:solidFill>
          </p:spPr>
        </p:sp>
      </p:grpSp>
      <p:sp>
        <p:nvSpPr>
          <p:cNvPr id="14" name="Text Placeholder 13">
            <a:extLst>
              <a:ext uri="{FF2B5EF4-FFF2-40B4-BE49-F238E27FC236}">
                <a16:creationId xmlns:a16="http://schemas.microsoft.com/office/drawing/2014/main" id="{CDAC506C-1135-4DA2-A5D8-29E50FF02565}"/>
              </a:ext>
            </a:extLst>
          </p:cNvPr>
          <p:cNvSpPr>
            <a:spLocks noGrp="1"/>
          </p:cNvSpPr>
          <p:nvPr>
            <p:ph type="body" sz="quarter" idx="10" hasCustomPrompt="1"/>
          </p:nvPr>
        </p:nvSpPr>
        <p:spPr>
          <a:xfrm>
            <a:off x="2362200" y="2781300"/>
            <a:ext cx="6096000" cy="4495800"/>
          </a:xfrm>
          <a:prstGeom prst="rect">
            <a:avLst/>
          </a:prstGeom>
        </p:spPr>
        <p:txBody>
          <a:bodyPr/>
          <a:lstStyle/>
          <a:p>
            <a:pPr algn="just">
              <a:lnSpc>
                <a:spcPts val="6000"/>
              </a:lnSpc>
            </a:pPr>
            <a:r>
              <a:rPr lang="en-US" sz="3000" b="1" dirty="0">
                <a:solidFill>
                  <a:srgbClr val="FDFDFD"/>
                </a:solidFill>
                <a:latin typeface="Oswald" panose="02000303000000000000" pitchFamily="2" charset="-18"/>
              </a:rPr>
              <a:t>THIS IS A LISTING</a:t>
            </a:r>
          </a:p>
          <a:p>
            <a:pPr marL="539750" lvl="1" indent="-269875" algn="just">
              <a:lnSpc>
                <a:spcPts val="5000"/>
              </a:lnSpc>
              <a:buFont typeface="Arial"/>
              <a:buChar char="•"/>
            </a:pPr>
            <a:r>
              <a:rPr lang="en-US" sz="2500" dirty="0" err="1">
                <a:solidFill>
                  <a:srgbClr val="FDFDFD"/>
                </a:solidFill>
                <a:latin typeface="Lora"/>
              </a:rPr>
              <a:t>első</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második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harmadik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negyedik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ötödik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p:txBody>
      </p:sp>
      <p:sp>
        <p:nvSpPr>
          <p:cNvPr id="15" name="Text Placeholder 13">
            <a:extLst>
              <a:ext uri="{FF2B5EF4-FFF2-40B4-BE49-F238E27FC236}">
                <a16:creationId xmlns:a16="http://schemas.microsoft.com/office/drawing/2014/main" id="{EA0155E4-86FE-49FC-A530-F0E03FFDC34D}"/>
              </a:ext>
            </a:extLst>
          </p:cNvPr>
          <p:cNvSpPr>
            <a:spLocks noGrp="1"/>
          </p:cNvSpPr>
          <p:nvPr>
            <p:ph type="body" sz="quarter" idx="11" hasCustomPrompt="1"/>
          </p:nvPr>
        </p:nvSpPr>
        <p:spPr>
          <a:xfrm>
            <a:off x="9726321" y="2781300"/>
            <a:ext cx="6096000" cy="4495800"/>
          </a:xfrm>
          <a:prstGeom prst="rect">
            <a:avLst/>
          </a:prstGeom>
        </p:spPr>
        <p:txBody>
          <a:bodyPr/>
          <a:lstStyle/>
          <a:p>
            <a:pPr algn="just">
              <a:lnSpc>
                <a:spcPts val="6000"/>
              </a:lnSpc>
            </a:pPr>
            <a:r>
              <a:rPr lang="en-US" sz="3000" b="1" dirty="0">
                <a:solidFill>
                  <a:srgbClr val="FDFDFD"/>
                </a:solidFill>
                <a:latin typeface="Oswald" panose="02000303000000000000" pitchFamily="2" charset="-18"/>
              </a:rPr>
              <a:t>THIS IS A LISTING</a:t>
            </a:r>
          </a:p>
          <a:p>
            <a:pPr marL="539750" lvl="1" indent="-269875" algn="just">
              <a:lnSpc>
                <a:spcPts val="5000"/>
              </a:lnSpc>
              <a:buFont typeface="Arial"/>
              <a:buChar char="•"/>
            </a:pPr>
            <a:r>
              <a:rPr lang="en-US" sz="2500" dirty="0" err="1">
                <a:solidFill>
                  <a:srgbClr val="FDFDFD"/>
                </a:solidFill>
                <a:latin typeface="Lora"/>
              </a:rPr>
              <a:t>első</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második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harmadik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negyedik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a:p>
            <a:pPr marL="539750" lvl="1" indent="-269875" algn="just">
              <a:lnSpc>
                <a:spcPts val="5000"/>
              </a:lnSpc>
              <a:buFont typeface="Arial"/>
              <a:buChar char="•"/>
            </a:pPr>
            <a:r>
              <a:rPr lang="en-US" sz="2500" dirty="0" err="1">
                <a:solidFill>
                  <a:srgbClr val="FDFDFD"/>
                </a:solidFill>
                <a:latin typeface="Lora"/>
              </a:rPr>
              <a:t>ötödik</a:t>
            </a:r>
            <a:r>
              <a:rPr lang="en-US" sz="2500" dirty="0">
                <a:solidFill>
                  <a:srgbClr val="FDFDFD"/>
                </a:solidFill>
                <a:latin typeface="Lora"/>
              </a:rPr>
              <a:t> </a:t>
            </a:r>
            <a:r>
              <a:rPr lang="en-US" sz="2500" dirty="0" err="1">
                <a:solidFill>
                  <a:srgbClr val="FDFDFD"/>
                </a:solidFill>
                <a:latin typeface="Lora"/>
              </a:rPr>
              <a:t>elem</a:t>
            </a:r>
            <a:endParaRPr lang="en-US" sz="2500" dirty="0">
              <a:solidFill>
                <a:srgbClr val="FDFDFD"/>
              </a:solidFill>
              <a:latin typeface="Lora"/>
            </a:endParaRPr>
          </a:p>
        </p:txBody>
      </p:sp>
      <p:sp>
        <p:nvSpPr>
          <p:cNvPr id="16" name="Title 12">
            <a:extLst>
              <a:ext uri="{FF2B5EF4-FFF2-40B4-BE49-F238E27FC236}">
                <a16:creationId xmlns:a16="http://schemas.microsoft.com/office/drawing/2014/main" id="{A68B07CA-B71C-40F0-A801-AF4B449119AD}"/>
              </a:ext>
            </a:extLst>
          </p:cNvPr>
          <p:cNvSpPr>
            <a:spLocks noGrp="1"/>
          </p:cNvSpPr>
          <p:nvPr>
            <p:ph type="title" hasCustomPrompt="1"/>
          </p:nvPr>
        </p:nvSpPr>
        <p:spPr>
          <a:xfrm>
            <a:off x="781050" y="469936"/>
            <a:ext cx="11696700" cy="1471612"/>
          </a:xfrm>
          <a:prstGeom prst="rect">
            <a:avLst/>
          </a:prstGeom>
        </p:spPr>
        <p:txBody>
          <a:bodyPr/>
          <a:lstStyle>
            <a:lvl1pPr algn="l">
              <a:lnSpc>
                <a:spcPct val="100000"/>
              </a:lnSpc>
              <a:defRPr sz="4800">
                <a:latin typeface="MS PMincho" panose="02020600040205080304" pitchFamily="18" charset="-128"/>
                <a:ea typeface="MS PMincho" panose="02020600040205080304" pitchFamily="18" charset="-128"/>
              </a:defRPr>
            </a:lvl1pPr>
          </a:lstStyle>
          <a:p>
            <a:pPr algn="ctr">
              <a:lnSpc>
                <a:spcPts val="9100"/>
              </a:lnSpc>
            </a:pPr>
            <a:r>
              <a:rPr lang="en-US" sz="4400" dirty="0">
                <a:solidFill>
                  <a:srgbClr val="424A52"/>
                </a:solidFill>
                <a:latin typeface="Oswald Bold"/>
              </a:rPr>
              <a:t>TITLE OF THE SLIDE</a:t>
            </a:r>
          </a:p>
        </p:txBody>
      </p:sp>
      <p:sp>
        <p:nvSpPr>
          <p:cNvPr id="18" name="Text Placeholder 17">
            <a:extLst>
              <a:ext uri="{FF2B5EF4-FFF2-40B4-BE49-F238E27FC236}">
                <a16:creationId xmlns:a16="http://schemas.microsoft.com/office/drawing/2014/main" id="{1D131FAE-B6CE-403F-A3EF-8A8B04B0BF54}"/>
              </a:ext>
            </a:extLst>
          </p:cNvPr>
          <p:cNvSpPr>
            <a:spLocks noGrp="1"/>
          </p:cNvSpPr>
          <p:nvPr>
            <p:ph type="body" sz="quarter" idx="12" hasCustomPrompt="1"/>
          </p:nvPr>
        </p:nvSpPr>
        <p:spPr>
          <a:xfrm>
            <a:off x="2016126" y="7842814"/>
            <a:ext cx="14139246" cy="1471611"/>
          </a:xfrm>
          <a:prstGeom prst="rect">
            <a:avLst/>
          </a:prstGeom>
        </p:spPr>
        <p:txBody>
          <a:bodyPr/>
          <a:lstStyle>
            <a:lvl1pPr marL="0" indent="3175">
              <a:buNone/>
              <a:defRPr/>
            </a:lvl1pPr>
          </a:lstStyle>
          <a:p>
            <a:pPr algn="just">
              <a:lnSpc>
                <a:spcPts val="3500"/>
              </a:lnSpc>
            </a:pPr>
            <a:r>
              <a:rPr lang="en-US" sz="2800" dirty="0">
                <a:solidFill>
                  <a:srgbClr val="424A52"/>
                </a:solidFill>
                <a:latin typeface="Lora"/>
              </a:rPr>
              <a:t>Lorem ipsum dolor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consectetur</a:t>
            </a:r>
            <a:r>
              <a:rPr lang="en-US" sz="2800" dirty="0">
                <a:solidFill>
                  <a:srgbClr val="424A52"/>
                </a:solidFill>
                <a:latin typeface="Lora"/>
              </a:rPr>
              <a:t> </a:t>
            </a:r>
            <a:r>
              <a:rPr lang="en-US" sz="2800" dirty="0" err="1">
                <a:solidFill>
                  <a:srgbClr val="424A52"/>
                </a:solidFill>
                <a:latin typeface="Lora"/>
              </a:rPr>
              <a:t>adipiscing</a:t>
            </a:r>
            <a:r>
              <a:rPr lang="en-US" sz="2800" dirty="0">
                <a:solidFill>
                  <a:srgbClr val="424A52"/>
                </a:solidFill>
                <a:latin typeface="Lora"/>
              </a:rPr>
              <a:t> </a:t>
            </a:r>
            <a:r>
              <a:rPr lang="en-US" sz="2800" dirty="0" err="1">
                <a:solidFill>
                  <a:srgbClr val="424A52"/>
                </a:solidFill>
                <a:latin typeface="Lora"/>
              </a:rPr>
              <a:t>elit</a:t>
            </a:r>
            <a:r>
              <a:rPr lang="en-US" sz="2800" dirty="0">
                <a:solidFill>
                  <a:srgbClr val="424A52"/>
                </a:solidFill>
                <a:latin typeface="Lora"/>
              </a:rPr>
              <a:t>. </a:t>
            </a:r>
            <a:r>
              <a:rPr lang="en-US" sz="2800" dirty="0" err="1">
                <a:solidFill>
                  <a:srgbClr val="424A52"/>
                </a:solidFill>
                <a:latin typeface="Lora"/>
              </a:rPr>
              <a:t>Fusce</a:t>
            </a:r>
            <a:r>
              <a:rPr lang="en-US" sz="2800" dirty="0">
                <a:solidFill>
                  <a:srgbClr val="424A52"/>
                </a:solidFill>
                <a:latin typeface="Lora"/>
              </a:rPr>
              <a:t> </a:t>
            </a:r>
            <a:r>
              <a:rPr lang="en-US" sz="2800" dirty="0" err="1">
                <a:solidFill>
                  <a:srgbClr val="424A52"/>
                </a:solidFill>
                <a:latin typeface="Lora"/>
              </a:rPr>
              <a:t>eget</a:t>
            </a:r>
            <a:r>
              <a:rPr lang="en-US" sz="2800" dirty="0">
                <a:solidFill>
                  <a:srgbClr val="424A52"/>
                </a:solidFill>
                <a:latin typeface="Lora"/>
              </a:rPr>
              <a:t> </a:t>
            </a:r>
            <a:r>
              <a:rPr lang="en-US" sz="2800" dirty="0" err="1">
                <a:solidFill>
                  <a:srgbClr val="424A52"/>
                </a:solidFill>
                <a:latin typeface="Lora"/>
              </a:rPr>
              <a:t>turpis</a:t>
            </a:r>
            <a:r>
              <a:rPr lang="en-US" sz="2800" dirty="0">
                <a:solidFill>
                  <a:srgbClr val="424A52"/>
                </a:solidFill>
                <a:latin typeface="Lora"/>
              </a:rPr>
              <a:t> </a:t>
            </a:r>
            <a:r>
              <a:rPr lang="en-US" sz="2800" dirty="0" err="1">
                <a:solidFill>
                  <a:srgbClr val="424A52"/>
                </a:solidFill>
                <a:latin typeface="Lora"/>
              </a:rPr>
              <a:t>sapien</a:t>
            </a:r>
            <a:r>
              <a:rPr lang="en-US" sz="2800" dirty="0">
                <a:solidFill>
                  <a:srgbClr val="424A52"/>
                </a:solidFill>
                <a:latin typeface="Lora"/>
              </a:rPr>
              <a:t>.</a:t>
            </a:r>
            <a:r>
              <a:rPr lang="hu-HU" sz="2800" dirty="0">
                <a:solidFill>
                  <a:srgbClr val="424A52"/>
                </a:solidFill>
                <a:latin typeface="Lora"/>
              </a:rPr>
              <a:t> </a:t>
            </a:r>
            <a:r>
              <a:rPr lang="en-US" sz="2800" dirty="0" err="1">
                <a:solidFill>
                  <a:srgbClr val="424A52"/>
                </a:solidFill>
                <a:latin typeface="Lora"/>
              </a:rPr>
              <a:t>Suspendisse</a:t>
            </a:r>
            <a:r>
              <a:rPr lang="en-US" sz="2800" dirty="0">
                <a:solidFill>
                  <a:srgbClr val="424A52"/>
                </a:solidFill>
                <a:latin typeface="Lora"/>
              </a:rPr>
              <a:t> pulvinar </a:t>
            </a:r>
            <a:r>
              <a:rPr lang="en-US" sz="2800" dirty="0" err="1">
                <a:solidFill>
                  <a:srgbClr val="424A52"/>
                </a:solidFill>
                <a:latin typeface="Lora"/>
              </a:rPr>
              <a:t>metus</a:t>
            </a:r>
            <a:r>
              <a:rPr lang="en-US" sz="2800" dirty="0">
                <a:solidFill>
                  <a:srgbClr val="424A52"/>
                </a:solidFill>
                <a:latin typeface="Lora"/>
              </a:rPr>
              <a:t> </a:t>
            </a:r>
            <a:r>
              <a:rPr lang="en-US" sz="2800" dirty="0" err="1">
                <a:solidFill>
                  <a:srgbClr val="424A52"/>
                </a:solidFill>
                <a:latin typeface="Lora"/>
              </a:rPr>
              <a:t>quis</a:t>
            </a:r>
            <a:r>
              <a:rPr lang="en-US" sz="2800" dirty="0">
                <a:solidFill>
                  <a:srgbClr val="424A52"/>
                </a:solidFill>
                <a:latin typeface="Lora"/>
              </a:rPr>
              <a:t> gravida </a:t>
            </a:r>
            <a:r>
              <a:rPr lang="en-US" sz="2800" dirty="0" err="1">
                <a:solidFill>
                  <a:srgbClr val="424A52"/>
                </a:solidFill>
                <a:latin typeface="Lora"/>
              </a:rPr>
              <a:t>rutrum</a:t>
            </a:r>
            <a:r>
              <a:rPr lang="en-US" sz="2800" dirty="0">
                <a:solidFill>
                  <a:srgbClr val="424A52"/>
                </a:solidFill>
                <a:latin typeface="Lora"/>
              </a:rPr>
              <a:t>. Integer </a:t>
            </a:r>
            <a:r>
              <a:rPr lang="en-US" sz="2800" dirty="0" err="1">
                <a:solidFill>
                  <a:srgbClr val="424A52"/>
                </a:solidFill>
                <a:latin typeface="Lora"/>
              </a:rPr>
              <a:t>laoreet</a:t>
            </a:r>
            <a:r>
              <a:rPr lang="en-US" sz="2800" dirty="0">
                <a:solidFill>
                  <a:srgbClr val="424A52"/>
                </a:solidFill>
                <a:latin typeface="Lora"/>
              </a:rPr>
              <a:t> pulvinar nisi </a:t>
            </a:r>
            <a:r>
              <a:rPr lang="en-US" sz="2800" dirty="0" err="1">
                <a:solidFill>
                  <a:srgbClr val="424A52"/>
                </a:solidFill>
                <a:latin typeface="Lora"/>
              </a:rPr>
              <a:t>commodo</a:t>
            </a:r>
            <a:r>
              <a:rPr lang="en-US" sz="2800" dirty="0">
                <a:solidFill>
                  <a:srgbClr val="424A52"/>
                </a:solidFill>
                <a:latin typeface="Lora"/>
              </a:rPr>
              <a:t> </a:t>
            </a:r>
            <a:r>
              <a:rPr lang="en-US" sz="2800" dirty="0" err="1">
                <a:solidFill>
                  <a:srgbClr val="424A52"/>
                </a:solidFill>
                <a:latin typeface="Lora"/>
              </a:rPr>
              <a:t>tempor</a:t>
            </a:r>
            <a:r>
              <a:rPr lang="en-US" sz="2800" dirty="0">
                <a:solidFill>
                  <a:srgbClr val="424A52"/>
                </a:solidFill>
                <a:latin typeface="Lora"/>
              </a:rPr>
              <a:t>. Cras dictum </a:t>
            </a:r>
            <a:r>
              <a:rPr lang="en-US" sz="2800" dirty="0" err="1">
                <a:solidFill>
                  <a:srgbClr val="424A52"/>
                </a:solidFill>
                <a:latin typeface="Lora"/>
              </a:rPr>
              <a:t>laoreet</a:t>
            </a:r>
            <a:r>
              <a:rPr lang="en-US" sz="2800" dirty="0">
                <a:solidFill>
                  <a:srgbClr val="424A52"/>
                </a:solidFill>
                <a:latin typeface="Lora"/>
              </a:rPr>
              <a:t> </a:t>
            </a:r>
            <a:r>
              <a:rPr lang="en-US" sz="2800" dirty="0" err="1">
                <a:solidFill>
                  <a:srgbClr val="424A52"/>
                </a:solidFill>
                <a:latin typeface="Lora"/>
              </a:rPr>
              <a:t>ultricies</a:t>
            </a:r>
            <a:r>
              <a:rPr lang="en-US" sz="2800" dirty="0">
                <a:solidFill>
                  <a:srgbClr val="424A52"/>
                </a:solidFill>
                <a:latin typeface="Lora"/>
              </a:rPr>
              <a:t>.</a:t>
            </a:r>
          </a:p>
        </p:txBody>
      </p:sp>
    </p:spTree>
    <p:extLst>
      <p:ext uri="{BB962C8B-B14F-4D97-AF65-F5344CB8AC3E}">
        <p14:creationId xmlns:p14="http://schemas.microsoft.com/office/powerpoint/2010/main" val="401028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220CF6-22AD-4D6E-A919-76D262229277}"/>
              </a:ext>
            </a:extLst>
          </p:cNvPr>
          <p:cNvGrpSpPr/>
          <p:nvPr userDrawn="1"/>
        </p:nvGrpSpPr>
        <p:grpSpPr>
          <a:xfrm>
            <a:off x="1028700" y="3493384"/>
            <a:ext cx="5049190" cy="3300232"/>
            <a:chOff x="0" y="0"/>
            <a:chExt cx="6732253" cy="4400310"/>
          </a:xfrm>
        </p:grpSpPr>
        <p:pic>
          <p:nvPicPr>
            <p:cNvPr id="4" name="Picture 3">
              <a:extLst>
                <a:ext uri="{FF2B5EF4-FFF2-40B4-BE49-F238E27FC236}">
                  <a16:creationId xmlns:a16="http://schemas.microsoft.com/office/drawing/2014/main" id="{A7F71268-5D34-41D5-BF1E-E1C34D28756F}"/>
                </a:ext>
              </a:extLst>
            </p:cNvPr>
            <p:cNvPicPr>
              <a:picLocks noChangeAspect="1"/>
            </p:cNvPicPr>
            <p:nvPr/>
          </p:nvPicPr>
          <p:blipFill>
            <a:blip r:embed="rId2"/>
            <a:srcRect t="809" b="809"/>
            <a:stretch>
              <a:fillRect/>
            </a:stretch>
          </p:blipFill>
          <p:spPr>
            <a:xfrm>
              <a:off x="0" y="0"/>
              <a:ext cx="6732253" cy="4400310"/>
            </a:xfrm>
            <a:prstGeom prst="rect">
              <a:avLst/>
            </a:prstGeom>
          </p:spPr>
        </p:pic>
      </p:grpSp>
      <p:sp>
        <p:nvSpPr>
          <p:cNvPr id="5" name="TextBox 4">
            <a:extLst>
              <a:ext uri="{FF2B5EF4-FFF2-40B4-BE49-F238E27FC236}">
                <a16:creationId xmlns:a16="http://schemas.microsoft.com/office/drawing/2014/main" id="{D841F9C3-3E71-433F-8EBF-2BDDB79917AA}"/>
              </a:ext>
            </a:extLst>
          </p:cNvPr>
          <p:cNvSpPr txBox="1"/>
          <p:nvPr userDrawn="1"/>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6" name="TextBox 5">
            <a:extLst>
              <a:ext uri="{FF2B5EF4-FFF2-40B4-BE49-F238E27FC236}">
                <a16:creationId xmlns:a16="http://schemas.microsoft.com/office/drawing/2014/main" id="{E178DB5C-ED91-4E72-9A67-B656439E0E64}"/>
              </a:ext>
            </a:extLst>
          </p:cNvPr>
          <p:cNvSpPr txBox="1"/>
          <p:nvPr userDrawn="1"/>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7" name="Group 15">
            <a:extLst>
              <a:ext uri="{FF2B5EF4-FFF2-40B4-BE49-F238E27FC236}">
                <a16:creationId xmlns:a16="http://schemas.microsoft.com/office/drawing/2014/main" id="{F71A0057-E0D0-4840-B605-5E0E6E288A5B}"/>
              </a:ext>
            </a:extLst>
          </p:cNvPr>
          <p:cNvGrpSpPr/>
          <p:nvPr userDrawn="1"/>
        </p:nvGrpSpPr>
        <p:grpSpPr>
          <a:xfrm>
            <a:off x="6619405" y="3493384"/>
            <a:ext cx="5049190" cy="3300232"/>
            <a:chOff x="0" y="0"/>
            <a:chExt cx="6732253" cy="4400310"/>
          </a:xfrm>
        </p:grpSpPr>
        <p:pic>
          <p:nvPicPr>
            <p:cNvPr id="8" name="Picture 16">
              <a:extLst>
                <a:ext uri="{FF2B5EF4-FFF2-40B4-BE49-F238E27FC236}">
                  <a16:creationId xmlns:a16="http://schemas.microsoft.com/office/drawing/2014/main" id="{E39B0088-DC18-49C4-8CAE-090DEA69B1A0}"/>
                </a:ext>
              </a:extLst>
            </p:cNvPr>
            <p:cNvPicPr>
              <a:picLocks noChangeAspect="1"/>
            </p:cNvPicPr>
            <p:nvPr/>
          </p:nvPicPr>
          <p:blipFill>
            <a:blip r:embed="rId3"/>
            <a:srcRect t="994" b="994"/>
            <a:stretch>
              <a:fillRect/>
            </a:stretch>
          </p:blipFill>
          <p:spPr>
            <a:xfrm>
              <a:off x="0" y="0"/>
              <a:ext cx="6732253" cy="4400310"/>
            </a:xfrm>
            <a:prstGeom prst="rect">
              <a:avLst/>
            </a:prstGeom>
          </p:spPr>
        </p:pic>
      </p:grpSp>
      <p:grpSp>
        <p:nvGrpSpPr>
          <p:cNvPr id="9" name="Group 17">
            <a:extLst>
              <a:ext uri="{FF2B5EF4-FFF2-40B4-BE49-F238E27FC236}">
                <a16:creationId xmlns:a16="http://schemas.microsoft.com/office/drawing/2014/main" id="{434E92B8-D9F7-42D3-871B-43B9C9EB494F}"/>
              </a:ext>
            </a:extLst>
          </p:cNvPr>
          <p:cNvGrpSpPr/>
          <p:nvPr userDrawn="1"/>
        </p:nvGrpSpPr>
        <p:grpSpPr>
          <a:xfrm>
            <a:off x="12210110" y="3517763"/>
            <a:ext cx="5049190" cy="3300232"/>
            <a:chOff x="0" y="0"/>
            <a:chExt cx="6732253" cy="4400310"/>
          </a:xfrm>
        </p:grpSpPr>
        <p:pic>
          <p:nvPicPr>
            <p:cNvPr id="10" name="Picture 18">
              <a:extLst>
                <a:ext uri="{FF2B5EF4-FFF2-40B4-BE49-F238E27FC236}">
                  <a16:creationId xmlns:a16="http://schemas.microsoft.com/office/drawing/2014/main" id="{AC880CDF-35AE-4538-918E-3ECD977BC95A}"/>
                </a:ext>
              </a:extLst>
            </p:cNvPr>
            <p:cNvPicPr>
              <a:picLocks noChangeAspect="1"/>
            </p:cNvPicPr>
            <p:nvPr/>
          </p:nvPicPr>
          <p:blipFill>
            <a:blip r:embed="rId4"/>
            <a:srcRect l="4483" r="4483"/>
            <a:stretch>
              <a:fillRect/>
            </a:stretch>
          </p:blipFill>
          <p:spPr>
            <a:xfrm>
              <a:off x="0" y="0"/>
              <a:ext cx="6732253" cy="4400310"/>
            </a:xfrm>
            <a:prstGeom prst="rect">
              <a:avLst/>
            </a:prstGeom>
          </p:spPr>
        </p:pic>
      </p:grpSp>
      <p:grpSp>
        <p:nvGrpSpPr>
          <p:cNvPr id="11" name="Group 19">
            <a:extLst>
              <a:ext uri="{FF2B5EF4-FFF2-40B4-BE49-F238E27FC236}">
                <a16:creationId xmlns:a16="http://schemas.microsoft.com/office/drawing/2014/main" id="{4C3CA65C-B5BF-4672-BFA1-4F17627DFB0C}"/>
              </a:ext>
            </a:extLst>
          </p:cNvPr>
          <p:cNvGrpSpPr/>
          <p:nvPr userDrawn="1"/>
        </p:nvGrpSpPr>
        <p:grpSpPr>
          <a:xfrm>
            <a:off x="1028700" y="2765897"/>
            <a:ext cx="5049190" cy="1503732"/>
            <a:chOff x="0" y="0"/>
            <a:chExt cx="1918967" cy="571500"/>
          </a:xfrm>
        </p:grpSpPr>
        <p:sp>
          <p:nvSpPr>
            <p:cNvPr id="12" name="Freeform 20">
              <a:extLst>
                <a:ext uri="{FF2B5EF4-FFF2-40B4-BE49-F238E27FC236}">
                  <a16:creationId xmlns:a16="http://schemas.microsoft.com/office/drawing/2014/main" id="{1338CCF5-3A06-4264-B063-4FB54569F2A5}"/>
                </a:ext>
              </a:extLst>
            </p:cNvPr>
            <p:cNvSpPr/>
            <p:nvPr/>
          </p:nvSpPr>
          <p:spPr>
            <a:xfrm>
              <a:off x="0" y="255270"/>
              <a:ext cx="1918967" cy="69850"/>
            </a:xfrm>
            <a:custGeom>
              <a:avLst/>
              <a:gdLst/>
              <a:ahLst/>
              <a:cxnLst/>
              <a:rect l="l" t="t" r="r" b="b"/>
              <a:pathLst>
                <a:path w="1918967" h="69850">
                  <a:moveTo>
                    <a:pt x="1628137" y="0"/>
                  </a:moveTo>
                  <a:lnTo>
                    <a:pt x="0" y="0"/>
                  </a:lnTo>
                  <a:lnTo>
                    <a:pt x="0" y="69850"/>
                  </a:lnTo>
                  <a:lnTo>
                    <a:pt x="1918967" y="69850"/>
                  </a:lnTo>
                  <a:lnTo>
                    <a:pt x="1918967" y="0"/>
                  </a:lnTo>
                  <a:close/>
                </a:path>
              </a:pathLst>
            </a:custGeom>
            <a:solidFill>
              <a:srgbClr val="E60D2E"/>
            </a:solidFill>
          </p:spPr>
        </p:sp>
      </p:grpSp>
      <p:grpSp>
        <p:nvGrpSpPr>
          <p:cNvPr id="13" name="Group 21">
            <a:extLst>
              <a:ext uri="{FF2B5EF4-FFF2-40B4-BE49-F238E27FC236}">
                <a16:creationId xmlns:a16="http://schemas.microsoft.com/office/drawing/2014/main" id="{5D1E5EC5-978A-44E2-9E2A-82BDC07DFB86}"/>
              </a:ext>
            </a:extLst>
          </p:cNvPr>
          <p:cNvGrpSpPr/>
          <p:nvPr userDrawn="1"/>
        </p:nvGrpSpPr>
        <p:grpSpPr>
          <a:xfrm>
            <a:off x="6619405" y="2765897"/>
            <a:ext cx="5049190" cy="1503732"/>
            <a:chOff x="0" y="0"/>
            <a:chExt cx="1918967" cy="571500"/>
          </a:xfrm>
        </p:grpSpPr>
        <p:sp>
          <p:nvSpPr>
            <p:cNvPr id="14" name="Freeform 22">
              <a:extLst>
                <a:ext uri="{FF2B5EF4-FFF2-40B4-BE49-F238E27FC236}">
                  <a16:creationId xmlns:a16="http://schemas.microsoft.com/office/drawing/2014/main" id="{C14740B2-1520-4947-9D8C-896DF205EAC1}"/>
                </a:ext>
              </a:extLst>
            </p:cNvPr>
            <p:cNvSpPr/>
            <p:nvPr/>
          </p:nvSpPr>
          <p:spPr>
            <a:xfrm>
              <a:off x="0" y="255270"/>
              <a:ext cx="1918967" cy="69850"/>
            </a:xfrm>
            <a:custGeom>
              <a:avLst/>
              <a:gdLst/>
              <a:ahLst/>
              <a:cxnLst/>
              <a:rect l="l" t="t" r="r" b="b"/>
              <a:pathLst>
                <a:path w="1918967" h="69850">
                  <a:moveTo>
                    <a:pt x="1628137" y="0"/>
                  </a:moveTo>
                  <a:lnTo>
                    <a:pt x="0" y="0"/>
                  </a:lnTo>
                  <a:lnTo>
                    <a:pt x="0" y="69850"/>
                  </a:lnTo>
                  <a:lnTo>
                    <a:pt x="1918967" y="69850"/>
                  </a:lnTo>
                  <a:lnTo>
                    <a:pt x="1918967" y="0"/>
                  </a:lnTo>
                  <a:close/>
                </a:path>
              </a:pathLst>
            </a:custGeom>
            <a:solidFill>
              <a:srgbClr val="E60D2E"/>
            </a:solidFill>
          </p:spPr>
        </p:sp>
      </p:grpSp>
      <p:grpSp>
        <p:nvGrpSpPr>
          <p:cNvPr id="15" name="Group 23">
            <a:extLst>
              <a:ext uri="{FF2B5EF4-FFF2-40B4-BE49-F238E27FC236}">
                <a16:creationId xmlns:a16="http://schemas.microsoft.com/office/drawing/2014/main" id="{B68689B5-52EE-4549-A8D6-3DF696F1C0C9}"/>
              </a:ext>
            </a:extLst>
          </p:cNvPr>
          <p:cNvGrpSpPr/>
          <p:nvPr userDrawn="1"/>
        </p:nvGrpSpPr>
        <p:grpSpPr>
          <a:xfrm>
            <a:off x="12210110" y="2765897"/>
            <a:ext cx="5049190" cy="1503732"/>
            <a:chOff x="0" y="0"/>
            <a:chExt cx="1918967" cy="571500"/>
          </a:xfrm>
        </p:grpSpPr>
        <p:sp>
          <p:nvSpPr>
            <p:cNvPr id="16" name="Freeform 24">
              <a:extLst>
                <a:ext uri="{FF2B5EF4-FFF2-40B4-BE49-F238E27FC236}">
                  <a16:creationId xmlns:a16="http://schemas.microsoft.com/office/drawing/2014/main" id="{87BEC5EA-9903-4861-B638-6597603351AA}"/>
                </a:ext>
              </a:extLst>
            </p:cNvPr>
            <p:cNvSpPr/>
            <p:nvPr/>
          </p:nvSpPr>
          <p:spPr>
            <a:xfrm>
              <a:off x="0" y="255270"/>
              <a:ext cx="1918967" cy="69850"/>
            </a:xfrm>
            <a:custGeom>
              <a:avLst/>
              <a:gdLst/>
              <a:ahLst/>
              <a:cxnLst/>
              <a:rect l="l" t="t" r="r" b="b"/>
              <a:pathLst>
                <a:path w="1918967" h="69850">
                  <a:moveTo>
                    <a:pt x="1628137" y="0"/>
                  </a:moveTo>
                  <a:lnTo>
                    <a:pt x="0" y="0"/>
                  </a:lnTo>
                  <a:lnTo>
                    <a:pt x="0" y="69850"/>
                  </a:lnTo>
                  <a:lnTo>
                    <a:pt x="1918967" y="69850"/>
                  </a:lnTo>
                  <a:lnTo>
                    <a:pt x="1918967" y="0"/>
                  </a:lnTo>
                  <a:close/>
                </a:path>
              </a:pathLst>
            </a:custGeom>
            <a:solidFill>
              <a:srgbClr val="E60D2E"/>
            </a:solidFill>
          </p:spPr>
        </p:sp>
      </p:grpSp>
      <p:grpSp>
        <p:nvGrpSpPr>
          <p:cNvPr id="17" name="Group 25">
            <a:extLst>
              <a:ext uri="{FF2B5EF4-FFF2-40B4-BE49-F238E27FC236}">
                <a16:creationId xmlns:a16="http://schemas.microsoft.com/office/drawing/2014/main" id="{8201CBCE-EB4F-4A6D-9683-A3B825F898C7}"/>
              </a:ext>
            </a:extLst>
          </p:cNvPr>
          <p:cNvGrpSpPr/>
          <p:nvPr userDrawn="1"/>
        </p:nvGrpSpPr>
        <p:grpSpPr>
          <a:xfrm>
            <a:off x="1028700" y="7191375"/>
            <a:ext cx="5049190" cy="959904"/>
            <a:chOff x="0" y="0"/>
            <a:chExt cx="1707998" cy="324708"/>
          </a:xfrm>
        </p:grpSpPr>
        <p:sp>
          <p:nvSpPr>
            <p:cNvPr id="18" name="Freeform 26">
              <a:extLst>
                <a:ext uri="{FF2B5EF4-FFF2-40B4-BE49-F238E27FC236}">
                  <a16:creationId xmlns:a16="http://schemas.microsoft.com/office/drawing/2014/main" id="{315CB955-8966-48D5-BF10-E95EB59BF788}"/>
                </a:ext>
              </a:extLst>
            </p:cNvPr>
            <p:cNvSpPr/>
            <p:nvPr/>
          </p:nvSpPr>
          <p:spPr>
            <a:xfrm>
              <a:off x="0" y="0"/>
              <a:ext cx="1707997" cy="324708"/>
            </a:xfrm>
            <a:custGeom>
              <a:avLst/>
              <a:gdLst/>
              <a:ahLst/>
              <a:cxnLst/>
              <a:rect l="l" t="t" r="r" b="b"/>
              <a:pathLst>
                <a:path w="1707997" h="324708">
                  <a:moveTo>
                    <a:pt x="0" y="0"/>
                  </a:moveTo>
                  <a:lnTo>
                    <a:pt x="1707997" y="0"/>
                  </a:lnTo>
                  <a:lnTo>
                    <a:pt x="1707997" y="324708"/>
                  </a:lnTo>
                  <a:lnTo>
                    <a:pt x="0" y="324708"/>
                  </a:lnTo>
                  <a:close/>
                </a:path>
              </a:pathLst>
            </a:custGeom>
            <a:solidFill>
              <a:srgbClr val="E60D2E"/>
            </a:solidFill>
          </p:spPr>
        </p:sp>
      </p:grpSp>
      <p:sp>
        <p:nvSpPr>
          <p:cNvPr id="19" name="TextBox 27">
            <a:extLst>
              <a:ext uri="{FF2B5EF4-FFF2-40B4-BE49-F238E27FC236}">
                <a16:creationId xmlns:a16="http://schemas.microsoft.com/office/drawing/2014/main" id="{6C7E1A73-5770-4173-BF66-D564AD93B3F4}"/>
              </a:ext>
            </a:extLst>
          </p:cNvPr>
          <p:cNvSpPr txBox="1"/>
          <p:nvPr userDrawn="1"/>
        </p:nvSpPr>
        <p:spPr>
          <a:xfrm>
            <a:off x="5981700" y="895350"/>
            <a:ext cx="6324600" cy="1120775"/>
          </a:xfrm>
          <a:prstGeom prst="rect">
            <a:avLst/>
          </a:prstGeom>
        </p:spPr>
        <p:txBody>
          <a:bodyPr lIns="0" tIns="0" rIns="0" bIns="0" rtlCol="0" anchor="t">
            <a:spAutoFit/>
          </a:bodyPr>
          <a:lstStyle/>
          <a:p>
            <a:pPr algn="ctr">
              <a:lnSpc>
                <a:spcPts val="9100"/>
              </a:lnSpc>
            </a:pPr>
            <a:r>
              <a:rPr lang="en-US" sz="6500">
                <a:solidFill>
                  <a:srgbClr val="424A52"/>
                </a:solidFill>
                <a:latin typeface="Oswald Bold"/>
              </a:rPr>
              <a:t>TITLE OF THE SLIDE</a:t>
            </a:r>
          </a:p>
        </p:txBody>
      </p:sp>
      <p:sp>
        <p:nvSpPr>
          <p:cNvPr id="20" name="TextBox 28">
            <a:extLst>
              <a:ext uri="{FF2B5EF4-FFF2-40B4-BE49-F238E27FC236}">
                <a16:creationId xmlns:a16="http://schemas.microsoft.com/office/drawing/2014/main" id="{C97E1CA7-B64A-4CC5-8F1B-0F10C77D0891}"/>
              </a:ext>
            </a:extLst>
          </p:cNvPr>
          <p:cNvSpPr txBox="1"/>
          <p:nvPr userDrawn="1"/>
        </p:nvSpPr>
        <p:spPr>
          <a:xfrm>
            <a:off x="4219575" y="2480147"/>
            <a:ext cx="9848850" cy="514350"/>
          </a:xfrm>
          <a:prstGeom prst="rect">
            <a:avLst/>
          </a:prstGeom>
        </p:spPr>
        <p:txBody>
          <a:bodyPr lIns="0" tIns="0" rIns="0" bIns="0" rtlCol="0" anchor="t">
            <a:spAutoFit/>
          </a:bodyPr>
          <a:lstStyle/>
          <a:p>
            <a:pPr algn="just">
              <a:lnSpc>
                <a:spcPts val="4200"/>
              </a:lnSpc>
            </a:pPr>
            <a:r>
              <a:rPr lang="en-US" sz="3000">
                <a:solidFill>
                  <a:srgbClr val="424A52"/>
                </a:solidFill>
                <a:latin typeface="Lora"/>
              </a:rPr>
              <a:t>Lorem ipsum dolor sit amet, consectetur adipiscing elit</a:t>
            </a:r>
          </a:p>
        </p:txBody>
      </p:sp>
      <p:grpSp>
        <p:nvGrpSpPr>
          <p:cNvPr id="21" name="Group 29">
            <a:extLst>
              <a:ext uri="{FF2B5EF4-FFF2-40B4-BE49-F238E27FC236}">
                <a16:creationId xmlns:a16="http://schemas.microsoft.com/office/drawing/2014/main" id="{30F50EF8-4656-4B04-9722-602DA993FC5C}"/>
              </a:ext>
            </a:extLst>
          </p:cNvPr>
          <p:cNvGrpSpPr/>
          <p:nvPr userDrawn="1"/>
        </p:nvGrpSpPr>
        <p:grpSpPr>
          <a:xfrm>
            <a:off x="6619405" y="7191375"/>
            <a:ext cx="5049190" cy="959904"/>
            <a:chOff x="0" y="0"/>
            <a:chExt cx="1707998" cy="324708"/>
          </a:xfrm>
        </p:grpSpPr>
        <p:sp>
          <p:nvSpPr>
            <p:cNvPr id="22" name="Freeform 30">
              <a:extLst>
                <a:ext uri="{FF2B5EF4-FFF2-40B4-BE49-F238E27FC236}">
                  <a16:creationId xmlns:a16="http://schemas.microsoft.com/office/drawing/2014/main" id="{82BBB286-0FF7-4FD8-8910-99AF8A6296EF}"/>
                </a:ext>
              </a:extLst>
            </p:cNvPr>
            <p:cNvSpPr/>
            <p:nvPr/>
          </p:nvSpPr>
          <p:spPr>
            <a:xfrm>
              <a:off x="0" y="0"/>
              <a:ext cx="1707997" cy="324708"/>
            </a:xfrm>
            <a:custGeom>
              <a:avLst/>
              <a:gdLst/>
              <a:ahLst/>
              <a:cxnLst/>
              <a:rect l="l" t="t" r="r" b="b"/>
              <a:pathLst>
                <a:path w="1707997" h="324708">
                  <a:moveTo>
                    <a:pt x="0" y="0"/>
                  </a:moveTo>
                  <a:lnTo>
                    <a:pt x="1707997" y="0"/>
                  </a:lnTo>
                  <a:lnTo>
                    <a:pt x="1707997" y="324708"/>
                  </a:lnTo>
                  <a:lnTo>
                    <a:pt x="0" y="324708"/>
                  </a:lnTo>
                  <a:close/>
                </a:path>
              </a:pathLst>
            </a:custGeom>
            <a:solidFill>
              <a:srgbClr val="E60D2E"/>
            </a:solidFill>
          </p:spPr>
        </p:sp>
      </p:grpSp>
      <p:grpSp>
        <p:nvGrpSpPr>
          <p:cNvPr id="23" name="Group 31">
            <a:extLst>
              <a:ext uri="{FF2B5EF4-FFF2-40B4-BE49-F238E27FC236}">
                <a16:creationId xmlns:a16="http://schemas.microsoft.com/office/drawing/2014/main" id="{C748615D-54ED-4D70-83C2-B50D621BAFCD}"/>
              </a:ext>
            </a:extLst>
          </p:cNvPr>
          <p:cNvGrpSpPr/>
          <p:nvPr userDrawn="1"/>
        </p:nvGrpSpPr>
        <p:grpSpPr>
          <a:xfrm>
            <a:off x="12210110" y="7191375"/>
            <a:ext cx="5049190" cy="959904"/>
            <a:chOff x="0" y="0"/>
            <a:chExt cx="1707998" cy="324708"/>
          </a:xfrm>
        </p:grpSpPr>
        <p:sp>
          <p:nvSpPr>
            <p:cNvPr id="24" name="Freeform 32">
              <a:extLst>
                <a:ext uri="{FF2B5EF4-FFF2-40B4-BE49-F238E27FC236}">
                  <a16:creationId xmlns:a16="http://schemas.microsoft.com/office/drawing/2014/main" id="{7C613B82-AD78-486E-BEB7-2E689A381BE1}"/>
                </a:ext>
              </a:extLst>
            </p:cNvPr>
            <p:cNvSpPr/>
            <p:nvPr/>
          </p:nvSpPr>
          <p:spPr>
            <a:xfrm>
              <a:off x="0" y="0"/>
              <a:ext cx="1707997" cy="324708"/>
            </a:xfrm>
            <a:custGeom>
              <a:avLst/>
              <a:gdLst/>
              <a:ahLst/>
              <a:cxnLst/>
              <a:rect l="l" t="t" r="r" b="b"/>
              <a:pathLst>
                <a:path w="1707997" h="324708">
                  <a:moveTo>
                    <a:pt x="0" y="0"/>
                  </a:moveTo>
                  <a:lnTo>
                    <a:pt x="1707997" y="0"/>
                  </a:lnTo>
                  <a:lnTo>
                    <a:pt x="1707997" y="324708"/>
                  </a:lnTo>
                  <a:lnTo>
                    <a:pt x="0" y="324708"/>
                  </a:lnTo>
                  <a:close/>
                </a:path>
              </a:pathLst>
            </a:custGeom>
            <a:solidFill>
              <a:srgbClr val="E60D2E"/>
            </a:solidFill>
          </p:spPr>
        </p:sp>
      </p:grpSp>
      <p:sp>
        <p:nvSpPr>
          <p:cNvPr id="25" name="TextBox 33">
            <a:extLst>
              <a:ext uri="{FF2B5EF4-FFF2-40B4-BE49-F238E27FC236}">
                <a16:creationId xmlns:a16="http://schemas.microsoft.com/office/drawing/2014/main" id="{6327049F-DBAE-46E1-8F45-5C1A5490DFDB}"/>
              </a:ext>
            </a:extLst>
          </p:cNvPr>
          <p:cNvSpPr txBox="1"/>
          <p:nvPr userDrawn="1"/>
        </p:nvSpPr>
        <p:spPr>
          <a:xfrm>
            <a:off x="2038820" y="7385577"/>
            <a:ext cx="3028950" cy="514350"/>
          </a:xfrm>
          <a:prstGeom prst="rect">
            <a:avLst/>
          </a:prstGeom>
        </p:spPr>
        <p:txBody>
          <a:bodyPr lIns="0" tIns="0" rIns="0" bIns="0" rtlCol="0" anchor="t">
            <a:spAutoFit/>
          </a:bodyPr>
          <a:lstStyle/>
          <a:p>
            <a:pPr algn="ctr">
              <a:lnSpc>
                <a:spcPts val="4200"/>
              </a:lnSpc>
            </a:pPr>
            <a:r>
              <a:rPr lang="en-US" sz="3000">
                <a:solidFill>
                  <a:srgbClr val="FDFDFD"/>
                </a:solidFill>
                <a:latin typeface="Lora"/>
              </a:rPr>
              <a:t>this is a caption</a:t>
            </a:r>
          </a:p>
        </p:txBody>
      </p:sp>
      <p:sp>
        <p:nvSpPr>
          <p:cNvPr id="26" name="TextBox 34">
            <a:extLst>
              <a:ext uri="{FF2B5EF4-FFF2-40B4-BE49-F238E27FC236}">
                <a16:creationId xmlns:a16="http://schemas.microsoft.com/office/drawing/2014/main" id="{8FA596E7-B051-44C4-AD0F-58958FB269FB}"/>
              </a:ext>
            </a:extLst>
          </p:cNvPr>
          <p:cNvSpPr txBox="1"/>
          <p:nvPr userDrawn="1"/>
        </p:nvSpPr>
        <p:spPr>
          <a:xfrm>
            <a:off x="7058025" y="7385577"/>
            <a:ext cx="4171950" cy="514350"/>
          </a:xfrm>
          <a:prstGeom prst="rect">
            <a:avLst/>
          </a:prstGeom>
        </p:spPr>
        <p:txBody>
          <a:bodyPr lIns="0" tIns="0" rIns="0" bIns="0" rtlCol="0" anchor="t">
            <a:spAutoFit/>
          </a:bodyPr>
          <a:lstStyle/>
          <a:p>
            <a:pPr algn="ctr">
              <a:lnSpc>
                <a:spcPts val="4200"/>
              </a:lnSpc>
            </a:pPr>
            <a:r>
              <a:rPr lang="en-US" sz="3000">
                <a:solidFill>
                  <a:srgbClr val="FDFDFD"/>
                </a:solidFill>
                <a:latin typeface="Lora"/>
              </a:rPr>
              <a:t>this is another caption</a:t>
            </a:r>
          </a:p>
        </p:txBody>
      </p:sp>
      <p:sp>
        <p:nvSpPr>
          <p:cNvPr id="27" name="TextBox 35">
            <a:extLst>
              <a:ext uri="{FF2B5EF4-FFF2-40B4-BE49-F238E27FC236}">
                <a16:creationId xmlns:a16="http://schemas.microsoft.com/office/drawing/2014/main" id="{35FE9A71-32DD-42AB-8B5B-724B2848B3A7}"/>
              </a:ext>
            </a:extLst>
          </p:cNvPr>
          <p:cNvSpPr txBox="1"/>
          <p:nvPr userDrawn="1"/>
        </p:nvSpPr>
        <p:spPr>
          <a:xfrm>
            <a:off x="12903190" y="7385577"/>
            <a:ext cx="3663031" cy="514350"/>
          </a:xfrm>
          <a:prstGeom prst="rect">
            <a:avLst/>
          </a:prstGeom>
        </p:spPr>
        <p:txBody>
          <a:bodyPr lIns="0" tIns="0" rIns="0" bIns="0" rtlCol="0" anchor="t">
            <a:spAutoFit/>
          </a:bodyPr>
          <a:lstStyle/>
          <a:p>
            <a:pPr algn="ctr">
              <a:lnSpc>
                <a:spcPts val="4200"/>
              </a:lnSpc>
            </a:pPr>
            <a:r>
              <a:rPr lang="en-US" sz="3000">
                <a:solidFill>
                  <a:srgbClr val="FDFDFD"/>
                </a:solidFill>
                <a:latin typeface="Lora"/>
              </a:rPr>
              <a:t>this is a caption too</a:t>
            </a:r>
          </a:p>
        </p:txBody>
      </p:sp>
      <p:sp>
        <p:nvSpPr>
          <p:cNvPr id="28" name="TextBox 36">
            <a:extLst>
              <a:ext uri="{FF2B5EF4-FFF2-40B4-BE49-F238E27FC236}">
                <a16:creationId xmlns:a16="http://schemas.microsoft.com/office/drawing/2014/main" id="{7CB53261-C5AF-4347-A3A1-E28B0873EFBC}"/>
              </a:ext>
            </a:extLst>
          </p:cNvPr>
          <p:cNvSpPr txBox="1"/>
          <p:nvPr userDrawn="1"/>
        </p:nvSpPr>
        <p:spPr>
          <a:xfrm>
            <a:off x="1603343" y="8755589"/>
            <a:ext cx="15081314" cy="869950"/>
          </a:xfrm>
          <a:prstGeom prst="rect">
            <a:avLst/>
          </a:prstGeom>
        </p:spPr>
        <p:txBody>
          <a:bodyPr lIns="0" tIns="0" rIns="0" bIns="0" rtlCol="0" anchor="t">
            <a:spAutoFit/>
          </a:bodyPr>
          <a:lstStyle/>
          <a:p>
            <a:pPr algn="just">
              <a:lnSpc>
                <a:spcPts val="3500"/>
              </a:lnSpc>
            </a:pPr>
            <a:r>
              <a:rPr lang="en-US" sz="2500">
                <a:solidFill>
                  <a:srgbClr val="000000"/>
                </a:solidFill>
                <a:latin typeface="Lora"/>
              </a:rPr>
              <a:t>Fusce eget turpis sapien. Suspendisse pulvinar metus quis gravida rutrum. Integer laoreet pulvinar nisi commodo tempor. Cras dictum laoreet ultricies. Mauris ultricies eu leo vitae ultricies. </a:t>
            </a:r>
          </a:p>
        </p:txBody>
      </p:sp>
    </p:spTree>
    <p:extLst>
      <p:ext uri="{BB962C8B-B14F-4D97-AF65-F5344CB8AC3E}">
        <p14:creationId xmlns:p14="http://schemas.microsoft.com/office/powerpoint/2010/main" val="2102621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FAEBBD-A9EA-489A-87DF-7B1A2BF27B7C}"/>
              </a:ext>
            </a:extLst>
          </p:cNvPr>
          <p:cNvSpPr txBox="1"/>
          <p:nvPr userDrawn="1"/>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7" name="TextBox 15">
            <a:extLst>
              <a:ext uri="{FF2B5EF4-FFF2-40B4-BE49-F238E27FC236}">
                <a16:creationId xmlns:a16="http://schemas.microsoft.com/office/drawing/2014/main" id="{E3561F23-74CD-4F29-ABF4-FAC7AB14A4F2}"/>
              </a:ext>
            </a:extLst>
          </p:cNvPr>
          <p:cNvSpPr txBox="1"/>
          <p:nvPr userDrawn="1"/>
        </p:nvSpPr>
        <p:spPr>
          <a:xfrm>
            <a:off x="9144000" y="2759890"/>
            <a:ext cx="6324600" cy="1120775"/>
          </a:xfrm>
          <a:prstGeom prst="rect">
            <a:avLst/>
          </a:prstGeom>
        </p:spPr>
        <p:txBody>
          <a:bodyPr lIns="0" tIns="0" rIns="0" bIns="0" rtlCol="0" anchor="t">
            <a:spAutoFit/>
          </a:bodyPr>
          <a:lstStyle/>
          <a:p>
            <a:pPr algn="ctr">
              <a:lnSpc>
                <a:spcPts val="9100"/>
              </a:lnSpc>
            </a:pPr>
            <a:r>
              <a:rPr lang="en-US" sz="6500" dirty="0">
                <a:solidFill>
                  <a:srgbClr val="424A52"/>
                </a:solidFill>
                <a:latin typeface="Oswald Bold"/>
              </a:rPr>
              <a:t>TITLE OF THE SLIDE</a:t>
            </a:r>
          </a:p>
        </p:txBody>
      </p:sp>
      <p:grpSp>
        <p:nvGrpSpPr>
          <p:cNvPr id="8" name="Group 16">
            <a:extLst>
              <a:ext uri="{FF2B5EF4-FFF2-40B4-BE49-F238E27FC236}">
                <a16:creationId xmlns:a16="http://schemas.microsoft.com/office/drawing/2014/main" id="{60297447-DCB1-4D53-951A-76E16D8020EF}"/>
              </a:ext>
            </a:extLst>
          </p:cNvPr>
          <p:cNvGrpSpPr/>
          <p:nvPr userDrawn="1"/>
        </p:nvGrpSpPr>
        <p:grpSpPr>
          <a:xfrm>
            <a:off x="1028700" y="8012721"/>
            <a:ext cx="7162800" cy="1503732"/>
            <a:chOff x="0" y="0"/>
            <a:chExt cx="2722253" cy="571500"/>
          </a:xfrm>
        </p:grpSpPr>
        <p:sp>
          <p:nvSpPr>
            <p:cNvPr id="9" name="Freeform 17">
              <a:extLst>
                <a:ext uri="{FF2B5EF4-FFF2-40B4-BE49-F238E27FC236}">
                  <a16:creationId xmlns:a16="http://schemas.microsoft.com/office/drawing/2014/main" id="{1380B932-B8B0-45F2-84F3-D9BBDB450CC9}"/>
                </a:ext>
              </a:extLst>
            </p:cNvPr>
            <p:cNvSpPr/>
            <p:nvPr/>
          </p:nvSpPr>
          <p:spPr>
            <a:xfrm>
              <a:off x="0" y="255270"/>
              <a:ext cx="2722253" cy="69850"/>
            </a:xfrm>
            <a:custGeom>
              <a:avLst/>
              <a:gdLst/>
              <a:ahLst/>
              <a:cxnLst/>
              <a:rect l="l" t="t" r="r" b="b"/>
              <a:pathLst>
                <a:path w="2722253" h="69850">
                  <a:moveTo>
                    <a:pt x="2431423" y="0"/>
                  </a:moveTo>
                  <a:lnTo>
                    <a:pt x="0" y="0"/>
                  </a:lnTo>
                  <a:lnTo>
                    <a:pt x="0" y="69850"/>
                  </a:lnTo>
                  <a:lnTo>
                    <a:pt x="2722253" y="69850"/>
                  </a:lnTo>
                  <a:lnTo>
                    <a:pt x="2722253" y="0"/>
                  </a:lnTo>
                  <a:close/>
                </a:path>
              </a:pathLst>
            </a:custGeom>
            <a:solidFill>
              <a:srgbClr val="E60D2E"/>
            </a:solidFill>
          </p:spPr>
        </p:sp>
      </p:grpSp>
      <p:grpSp>
        <p:nvGrpSpPr>
          <p:cNvPr id="10" name="Group 18">
            <a:extLst>
              <a:ext uri="{FF2B5EF4-FFF2-40B4-BE49-F238E27FC236}">
                <a16:creationId xmlns:a16="http://schemas.microsoft.com/office/drawing/2014/main" id="{FDD460A3-EFF4-4D20-884A-F645D0DF5759}"/>
              </a:ext>
            </a:extLst>
          </p:cNvPr>
          <p:cNvGrpSpPr/>
          <p:nvPr userDrawn="1"/>
        </p:nvGrpSpPr>
        <p:grpSpPr>
          <a:xfrm>
            <a:off x="11319483" y="7046987"/>
            <a:ext cx="6968517" cy="734144"/>
            <a:chOff x="0" y="0"/>
            <a:chExt cx="5424698" cy="571500"/>
          </a:xfrm>
        </p:grpSpPr>
        <p:sp>
          <p:nvSpPr>
            <p:cNvPr id="11" name="Freeform 19">
              <a:extLst>
                <a:ext uri="{FF2B5EF4-FFF2-40B4-BE49-F238E27FC236}">
                  <a16:creationId xmlns:a16="http://schemas.microsoft.com/office/drawing/2014/main" id="{AF545ED0-1B8D-4667-AAF5-9CFA4A54CF76}"/>
                </a:ext>
              </a:extLst>
            </p:cNvPr>
            <p:cNvSpPr/>
            <p:nvPr/>
          </p:nvSpPr>
          <p:spPr>
            <a:xfrm>
              <a:off x="0" y="255270"/>
              <a:ext cx="5424698" cy="69850"/>
            </a:xfrm>
            <a:custGeom>
              <a:avLst/>
              <a:gdLst/>
              <a:ahLst/>
              <a:cxnLst/>
              <a:rect l="l" t="t" r="r" b="b"/>
              <a:pathLst>
                <a:path w="5424698" h="69850">
                  <a:moveTo>
                    <a:pt x="5133868" y="0"/>
                  </a:moveTo>
                  <a:lnTo>
                    <a:pt x="0" y="0"/>
                  </a:lnTo>
                  <a:lnTo>
                    <a:pt x="0" y="69850"/>
                  </a:lnTo>
                  <a:lnTo>
                    <a:pt x="5424698" y="69850"/>
                  </a:lnTo>
                  <a:lnTo>
                    <a:pt x="5424698" y="0"/>
                  </a:lnTo>
                  <a:close/>
                </a:path>
              </a:pathLst>
            </a:custGeom>
            <a:solidFill>
              <a:srgbClr val="E60D2E"/>
            </a:solidFill>
          </p:spPr>
        </p:sp>
      </p:grpSp>
      <p:sp>
        <p:nvSpPr>
          <p:cNvPr id="13" name="Picture Placeholder 12">
            <a:extLst>
              <a:ext uri="{FF2B5EF4-FFF2-40B4-BE49-F238E27FC236}">
                <a16:creationId xmlns:a16="http://schemas.microsoft.com/office/drawing/2014/main" id="{9BD3A033-1C85-4703-B74A-DFF3DD0AF75A}"/>
              </a:ext>
            </a:extLst>
          </p:cNvPr>
          <p:cNvSpPr>
            <a:spLocks noGrp="1"/>
          </p:cNvSpPr>
          <p:nvPr>
            <p:ph type="pic" sz="quarter" idx="10"/>
          </p:nvPr>
        </p:nvSpPr>
        <p:spPr>
          <a:xfrm>
            <a:off x="1028700" y="1257300"/>
            <a:ext cx="7162800" cy="7426325"/>
          </a:xfrm>
          <a:prstGeom prst="rect">
            <a:avLst/>
          </a:prstGeom>
        </p:spPr>
        <p:txBody>
          <a:bodyPr/>
          <a:lstStyle/>
          <a:p>
            <a:endParaRPr lang="en-US"/>
          </a:p>
        </p:txBody>
      </p:sp>
      <p:sp>
        <p:nvSpPr>
          <p:cNvPr id="15" name="Text Placeholder 14">
            <a:extLst>
              <a:ext uri="{FF2B5EF4-FFF2-40B4-BE49-F238E27FC236}">
                <a16:creationId xmlns:a16="http://schemas.microsoft.com/office/drawing/2014/main" id="{0D1F73F0-6AA6-4ABF-87E2-DAEB6900AC7E}"/>
              </a:ext>
            </a:extLst>
          </p:cNvPr>
          <p:cNvSpPr>
            <a:spLocks noGrp="1"/>
          </p:cNvSpPr>
          <p:nvPr>
            <p:ph type="body" sz="quarter" idx="11" hasCustomPrompt="1"/>
          </p:nvPr>
        </p:nvSpPr>
        <p:spPr>
          <a:xfrm>
            <a:off x="9296400" y="3881438"/>
            <a:ext cx="8286750" cy="3395662"/>
          </a:xfrm>
          <a:prstGeom prst="rect">
            <a:avLst/>
          </a:prstGeom>
        </p:spPr>
        <p:txBody>
          <a:bodyPr/>
          <a:lstStyle>
            <a:lvl1pPr marL="0" indent="0">
              <a:buNone/>
              <a:defRPr/>
            </a:lvl1pPr>
          </a:lstStyle>
          <a:p>
            <a:pPr algn="just">
              <a:lnSpc>
                <a:spcPts val="4200"/>
              </a:lnSpc>
            </a:pPr>
            <a:r>
              <a:rPr lang="en-US" sz="3200" dirty="0">
                <a:solidFill>
                  <a:srgbClr val="E60D2E"/>
                </a:solidFill>
                <a:latin typeface="Lora Italics"/>
              </a:rPr>
              <a:t>This is a subtitle</a:t>
            </a:r>
          </a:p>
          <a:p>
            <a:pPr algn="just">
              <a:lnSpc>
                <a:spcPts val="3499"/>
              </a:lnSpc>
            </a:pPr>
            <a:r>
              <a:rPr lang="en-US" sz="2800" dirty="0">
                <a:solidFill>
                  <a:srgbClr val="424A52"/>
                </a:solidFill>
                <a:latin typeface="Lora"/>
              </a:rPr>
              <a:t>Lorem ipsum dolor sit </a:t>
            </a:r>
            <a:r>
              <a:rPr lang="en-US" sz="2800" dirty="0" err="1">
                <a:solidFill>
                  <a:srgbClr val="424A52"/>
                </a:solidFill>
                <a:latin typeface="Lora"/>
              </a:rPr>
              <a:t>amet</a:t>
            </a:r>
            <a:r>
              <a:rPr lang="en-US" sz="2800" dirty="0">
                <a:solidFill>
                  <a:srgbClr val="424A52"/>
                </a:solidFill>
                <a:latin typeface="Lora"/>
              </a:rPr>
              <a:t>, </a:t>
            </a:r>
            <a:r>
              <a:rPr lang="en-US" sz="2800" dirty="0" err="1">
                <a:solidFill>
                  <a:srgbClr val="424A52"/>
                </a:solidFill>
                <a:latin typeface="Lora"/>
              </a:rPr>
              <a:t>consectetur</a:t>
            </a:r>
            <a:r>
              <a:rPr lang="en-US" sz="2800" dirty="0">
                <a:solidFill>
                  <a:srgbClr val="424A52"/>
                </a:solidFill>
                <a:latin typeface="Lora"/>
              </a:rPr>
              <a:t> </a:t>
            </a:r>
            <a:r>
              <a:rPr lang="en-US" sz="2800" dirty="0" err="1">
                <a:solidFill>
                  <a:srgbClr val="424A52"/>
                </a:solidFill>
                <a:latin typeface="Lora"/>
              </a:rPr>
              <a:t>adipiscing</a:t>
            </a:r>
            <a:r>
              <a:rPr lang="en-US" sz="2800" dirty="0">
                <a:solidFill>
                  <a:srgbClr val="424A52"/>
                </a:solidFill>
                <a:latin typeface="Lora"/>
              </a:rPr>
              <a:t> </a:t>
            </a:r>
            <a:r>
              <a:rPr lang="en-US" sz="2800" dirty="0" err="1">
                <a:solidFill>
                  <a:srgbClr val="424A52"/>
                </a:solidFill>
                <a:latin typeface="Lora"/>
              </a:rPr>
              <a:t>elit</a:t>
            </a:r>
            <a:r>
              <a:rPr lang="en-US" sz="2800" dirty="0">
                <a:solidFill>
                  <a:srgbClr val="424A52"/>
                </a:solidFill>
                <a:latin typeface="Lora"/>
              </a:rPr>
              <a:t>. </a:t>
            </a:r>
            <a:r>
              <a:rPr lang="en-US" sz="2800" dirty="0" err="1">
                <a:solidFill>
                  <a:srgbClr val="424A52"/>
                </a:solidFill>
                <a:latin typeface="Lora"/>
              </a:rPr>
              <a:t>Fusce</a:t>
            </a:r>
            <a:r>
              <a:rPr lang="en-US" sz="2800" dirty="0">
                <a:solidFill>
                  <a:srgbClr val="424A52"/>
                </a:solidFill>
                <a:latin typeface="Lora"/>
              </a:rPr>
              <a:t> </a:t>
            </a:r>
            <a:r>
              <a:rPr lang="en-US" sz="2800" dirty="0" err="1">
                <a:solidFill>
                  <a:srgbClr val="424A52"/>
                </a:solidFill>
                <a:latin typeface="Lora"/>
              </a:rPr>
              <a:t>eget</a:t>
            </a:r>
            <a:r>
              <a:rPr lang="en-US" sz="2800" dirty="0">
                <a:solidFill>
                  <a:srgbClr val="424A52"/>
                </a:solidFill>
                <a:latin typeface="Lora"/>
              </a:rPr>
              <a:t> </a:t>
            </a:r>
            <a:r>
              <a:rPr lang="en-US" sz="2800" dirty="0" err="1">
                <a:solidFill>
                  <a:srgbClr val="424A52"/>
                </a:solidFill>
                <a:latin typeface="Lora"/>
              </a:rPr>
              <a:t>turpis</a:t>
            </a:r>
            <a:r>
              <a:rPr lang="en-US" sz="2800" dirty="0">
                <a:solidFill>
                  <a:srgbClr val="424A52"/>
                </a:solidFill>
                <a:latin typeface="Lora"/>
              </a:rPr>
              <a:t> </a:t>
            </a:r>
            <a:r>
              <a:rPr lang="en-US" sz="2800" dirty="0" err="1">
                <a:solidFill>
                  <a:srgbClr val="424A52"/>
                </a:solidFill>
                <a:latin typeface="Lora"/>
              </a:rPr>
              <a:t>sapien</a:t>
            </a:r>
            <a:r>
              <a:rPr lang="en-US" sz="2800" dirty="0">
                <a:solidFill>
                  <a:srgbClr val="424A52"/>
                </a:solidFill>
                <a:latin typeface="Lora"/>
              </a:rPr>
              <a:t>. </a:t>
            </a:r>
            <a:r>
              <a:rPr lang="en-US" sz="2800" dirty="0" err="1">
                <a:solidFill>
                  <a:srgbClr val="424A52"/>
                </a:solidFill>
                <a:latin typeface="Lora"/>
              </a:rPr>
              <a:t>Suspendisse</a:t>
            </a:r>
            <a:r>
              <a:rPr lang="en-US" sz="2800" dirty="0">
                <a:solidFill>
                  <a:srgbClr val="424A52"/>
                </a:solidFill>
                <a:latin typeface="Lora"/>
              </a:rPr>
              <a:t> pulvinar </a:t>
            </a:r>
            <a:r>
              <a:rPr lang="en-US" sz="2800" dirty="0" err="1">
                <a:solidFill>
                  <a:srgbClr val="424A52"/>
                </a:solidFill>
                <a:latin typeface="Lora"/>
              </a:rPr>
              <a:t>metus</a:t>
            </a:r>
            <a:r>
              <a:rPr lang="en-US" sz="2800" dirty="0">
                <a:solidFill>
                  <a:srgbClr val="424A52"/>
                </a:solidFill>
                <a:latin typeface="Lora"/>
              </a:rPr>
              <a:t> </a:t>
            </a:r>
            <a:r>
              <a:rPr lang="en-US" sz="2800" dirty="0" err="1">
                <a:solidFill>
                  <a:srgbClr val="424A52"/>
                </a:solidFill>
                <a:latin typeface="Lora"/>
              </a:rPr>
              <a:t>quis</a:t>
            </a:r>
            <a:r>
              <a:rPr lang="en-US" sz="2800" dirty="0">
                <a:solidFill>
                  <a:srgbClr val="424A52"/>
                </a:solidFill>
                <a:latin typeface="Lora"/>
              </a:rPr>
              <a:t> gravida </a:t>
            </a:r>
            <a:r>
              <a:rPr lang="en-US" sz="2800" dirty="0" err="1">
                <a:solidFill>
                  <a:srgbClr val="424A52"/>
                </a:solidFill>
                <a:latin typeface="Lora"/>
              </a:rPr>
              <a:t>rutrum</a:t>
            </a:r>
            <a:r>
              <a:rPr lang="en-US" sz="2800" dirty="0">
                <a:solidFill>
                  <a:srgbClr val="424A52"/>
                </a:solidFill>
                <a:latin typeface="Lora"/>
              </a:rPr>
              <a:t>. Integer </a:t>
            </a:r>
            <a:r>
              <a:rPr lang="en-US" sz="2800" dirty="0" err="1">
                <a:solidFill>
                  <a:srgbClr val="424A52"/>
                </a:solidFill>
                <a:latin typeface="Lora"/>
              </a:rPr>
              <a:t>laoreet</a:t>
            </a:r>
            <a:r>
              <a:rPr lang="en-US" sz="2800" dirty="0">
                <a:solidFill>
                  <a:srgbClr val="424A52"/>
                </a:solidFill>
                <a:latin typeface="Lora"/>
              </a:rPr>
              <a:t> pulvinar nisi </a:t>
            </a:r>
            <a:r>
              <a:rPr lang="en-US" sz="2800" dirty="0" err="1">
                <a:solidFill>
                  <a:srgbClr val="424A52"/>
                </a:solidFill>
                <a:latin typeface="Lora"/>
              </a:rPr>
              <a:t>commodo</a:t>
            </a:r>
            <a:r>
              <a:rPr lang="en-US" sz="2800" dirty="0">
                <a:solidFill>
                  <a:srgbClr val="424A52"/>
                </a:solidFill>
                <a:latin typeface="Lora"/>
              </a:rPr>
              <a:t> </a:t>
            </a:r>
            <a:r>
              <a:rPr lang="en-US" sz="2800" dirty="0" err="1">
                <a:solidFill>
                  <a:srgbClr val="424A52"/>
                </a:solidFill>
                <a:latin typeface="Lora"/>
              </a:rPr>
              <a:t>tempor</a:t>
            </a:r>
            <a:r>
              <a:rPr lang="en-US" sz="2800" dirty="0">
                <a:solidFill>
                  <a:srgbClr val="424A52"/>
                </a:solidFill>
                <a:latin typeface="Lora"/>
              </a:rPr>
              <a:t>. Cras dictum </a:t>
            </a:r>
            <a:r>
              <a:rPr lang="en-US" sz="2800" dirty="0" err="1">
                <a:solidFill>
                  <a:srgbClr val="424A52"/>
                </a:solidFill>
                <a:latin typeface="Lora"/>
              </a:rPr>
              <a:t>laoreet</a:t>
            </a:r>
            <a:r>
              <a:rPr lang="en-US" sz="2800" dirty="0">
                <a:solidFill>
                  <a:srgbClr val="424A52"/>
                </a:solidFill>
                <a:latin typeface="Lora"/>
              </a:rPr>
              <a:t> </a:t>
            </a:r>
            <a:r>
              <a:rPr lang="en-US" sz="2800" dirty="0" err="1">
                <a:solidFill>
                  <a:srgbClr val="424A52"/>
                </a:solidFill>
                <a:latin typeface="Lora"/>
              </a:rPr>
              <a:t>ultricies</a:t>
            </a:r>
            <a:r>
              <a:rPr lang="en-US" sz="2800" dirty="0">
                <a:solidFill>
                  <a:srgbClr val="424A52"/>
                </a:solidFill>
                <a:latin typeface="Lora"/>
              </a:rPr>
              <a:t>. </a:t>
            </a:r>
            <a:r>
              <a:rPr lang="en-US" sz="2800" dirty="0" err="1">
                <a:solidFill>
                  <a:srgbClr val="424A52"/>
                </a:solidFill>
                <a:latin typeface="Lora"/>
              </a:rPr>
              <a:t>Mauris</a:t>
            </a:r>
            <a:r>
              <a:rPr lang="en-US" sz="2800" dirty="0">
                <a:solidFill>
                  <a:srgbClr val="424A52"/>
                </a:solidFill>
                <a:latin typeface="Lora"/>
              </a:rPr>
              <a:t> </a:t>
            </a:r>
            <a:r>
              <a:rPr lang="en-US" sz="2800" dirty="0" err="1">
                <a:solidFill>
                  <a:srgbClr val="424A52"/>
                </a:solidFill>
                <a:latin typeface="Lora"/>
              </a:rPr>
              <a:t>ultricies</a:t>
            </a:r>
            <a:r>
              <a:rPr lang="en-US" sz="2800" dirty="0">
                <a:solidFill>
                  <a:srgbClr val="424A52"/>
                </a:solidFill>
                <a:latin typeface="Lora"/>
              </a:rPr>
              <a:t> </a:t>
            </a:r>
            <a:r>
              <a:rPr lang="en-US" sz="2800" dirty="0" err="1">
                <a:solidFill>
                  <a:srgbClr val="424A52"/>
                </a:solidFill>
                <a:latin typeface="Lora"/>
              </a:rPr>
              <a:t>eu</a:t>
            </a:r>
            <a:r>
              <a:rPr lang="en-US" sz="2800" dirty="0">
                <a:solidFill>
                  <a:srgbClr val="424A52"/>
                </a:solidFill>
                <a:latin typeface="Lora"/>
              </a:rPr>
              <a:t> </a:t>
            </a:r>
            <a:r>
              <a:rPr lang="en-US" sz="2800" dirty="0" err="1">
                <a:solidFill>
                  <a:srgbClr val="424A52"/>
                </a:solidFill>
                <a:latin typeface="Lora"/>
              </a:rPr>
              <a:t>leo</a:t>
            </a:r>
            <a:r>
              <a:rPr lang="en-US" sz="2800" dirty="0">
                <a:solidFill>
                  <a:srgbClr val="424A52"/>
                </a:solidFill>
                <a:latin typeface="Lora"/>
              </a:rPr>
              <a:t> vitae </a:t>
            </a:r>
            <a:r>
              <a:rPr lang="en-US" sz="2800" dirty="0" err="1">
                <a:solidFill>
                  <a:srgbClr val="424A52"/>
                </a:solidFill>
                <a:latin typeface="Lora"/>
              </a:rPr>
              <a:t>ultricies</a:t>
            </a:r>
            <a:r>
              <a:rPr lang="en-US" sz="2800" dirty="0">
                <a:solidFill>
                  <a:srgbClr val="424A52"/>
                </a:solidFill>
                <a:latin typeface="Lora"/>
              </a:rPr>
              <a:t>. </a:t>
            </a:r>
          </a:p>
        </p:txBody>
      </p:sp>
    </p:spTree>
    <p:extLst>
      <p:ext uri="{BB962C8B-B14F-4D97-AF65-F5344CB8AC3E}">
        <p14:creationId xmlns:p14="http://schemas.microsoft.com/office/powerpoint/2010/main" val="306373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2C80ABD2-5311-4D11-8072-C3E707FCF26A}"/>
              </a:ext>
            </a:extLst>
          </p:cNvPr>
          <p:cNvGrpSpPr/>
          <p:nvPr userDrawn="1"/>
        </p:nvGrpSpPr>
        <p:grpSpPr>
          <a:xfrm>
            <a:off x="0" y="0"/>
            <a:ext cx="18288000" cy="10287000"/>
            <a:chOff x="0" y="0"/>
            <a:chExt cx="24384000" cy="13716000"/>
          </a:xfrm>
        </p:grpSpPr>
        <p:pic>
          <p:nvPicPr>
            <p:cNvPr id="21" name="Picture 3">
              <a:extLst>
                <a:ext uri="{FF2B5EF4-FFF2-40B4-BE49-F238E27FC236}">
                  <a16:creationId xmlns:a16="http://schemas.microsoft.com/office/drawing/2014/main" id="{8F23DE7A-B751-4733-A8E2-B9634E3C2C5D}"/>
                </a:ext>
              </a:extLst>
            </p:cNvPr>
            <p:cNvPicPr>
              <a:picLocks noChangeAspect="1"/>
            </p:cNvPicPr>
            <p:nvPr/>
          </p:nvPicPr>
          <p:blipFill>
            <a:blip r:embed="rId3">
              <a:alphaModFix amt="15000"/>
            </a:blip>
            <a:srcRect l="8555" r="8555"/>
            <a:stretch>
              <a:fillRect/>
            </a:stretch>
          </p:blipFill>
          <p:spPr>
            <a:xfrm>
              <a:off x="0" y="0"/>
              <a:ext cx="24384000" cy="13716000"/>
            </a:xfrm>
            <a:prstGeom prst="rect">
              <a:avLst/>
            </a:prstGeom>
          </p:spPr>
        </p:pic>
      </p:grpSp>
      <p:grpSp>
        <p:nvGrpSpPr>
          <p:cNvPr id="22" name="Group 4">
            <a:extLst>
              <a:ext uri="{FF2B5EF4-FFF2-40B4-BE49-F238E27FC236}">
                <a16:creationId xmlns:a16="http://schemas.microsoft.com/office/drawing/2014/main" id="{BB3AA6DD-A3E1-4B9F-A1CC-3754A7BC1592}"/>
              </a:ext>
            </a:extLst>
          </p:cNvPr>
          <p:cNvGrpSpPr/>
          <p:nvPr userDrawn="1"/>
        </p:nvGrpSpPr>
        <p:grpSpPr>
          <a:xfrm>
            <a:off x="0" y="4629150"/>
            <a:ext cx="5666917" cy="5657850"/>
            <a:chOff x="0" y="0"/>
            <a:chExt cx="6350000" cy="6339840"/>
          </a:xfrm>
        </p:grpSpPr>
        <p:sp>
          <p:nvSpPr>
            <p:cNvPr id="23" name="Freeform 5">
              <a:extLst>
                <a:ext uri="{FF2B5EF4-FFF2-40B4-BE49-F238E27FC236}">
                  <a16:creationId xmlns:a16="http://schemas.microsoft.com/office/drawing/2014/main" id="{59BCA50B-F832-490D-A1F0-F2344437DE38}"/>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24" name="Group 6">
            <a:extLst>
              <a:ext uri="{FF2B5EF4-FFF2-40B4-BE49-F238E27FC236}">
                <a16:creationId xmlns:a16="http://schemas.microsoft.com/office/drawing/2014/main" id="{75BE2994-D946-4A86-812F-0CEDD2190AEE}"/>
              </a:ext>
            </a:extLst>
          </p:cNvPr>
          <p:cNvGrpSpPr/>
          <p:nvPr userDrawn="1"/>
        </p:nvGrpSpPr>
        <p:grpSpPr>
          <a:xfrm rot="-10800000">
            <a:off x="14165352" y="0"/>
            <a:ext cx="4122648" cy="4116052"/>
            <a:chOff x="0" y="0"/>
            <a:chExt cx="6350000" cy="6339840"/>
          </a:xfrm>
        </p:grpSpPr>
        <p:sp>
          <p:nvSpPr>
            <p:cNvPr id="25" name="Freeform 7">
              <a:extLst>
                <a:ext uri="{FF2B5EF4-FFF2-40B4-BE49-F238E27FC236}">
                  <a16:creationId xmlns:a16="http://schemas.microsoft.com/office/drawing/2014/main" id="{A195B68A-A97C-4A93-92F6-FCD04441207D}"/>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Tree>
    <p:extLst>
      <p:ext uri="{BB962C8B-B14F-4D97-AF65-F5344CB8AC3E}">
        <p14:creationId xmlns:p14="http://schemas.microsoft.com/office/powerpoint/2010/main" val="193072616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8040A571-3FB1-4272-B1AB-BD5F5157DC39}"/>
              </a:ext>
            </a:extLst>
          </p:cNvPr>
          <p:cNvSpPr txBox="1"/>
          <p:nvPr userDrawn="1"/>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8" name="TextBox 3">
            <a:extLst>
              <a:ext uri="{FF2B5EF4-FFF2-40B4-BE49-F238E27FC236}">
                <a16:creationId xmlns:a16="http://schemas.microsoft.com/office/drawing/2014/main" id="{202E5E6D-0ABA-402A-BD8F-18B619DAFF3A}"/>
              </a:ext>
            </a:extLst>
          </p:cNvPr>
          <p:cNvSpPr txBox="1"/>
          <p:nvPr userDrawn="1"/>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9" name="Group 4">
            <a:extLst>
              <a:ext uri="{FF2B5EF4-FFF2-40B4-BE49-F238E27FC236}">
                <a16:creationId xmlns:a16="http://schemas.microsoft.com/office/drawing/2014/main" id="{971F7E65-5707-4A46-B23E-33427915F332}"/>
              </a:ext>
            </a:extLst>
          </p:cNvPr>
          <p:cNvGrpSpPr/>
          <p:nvPr userDrawn="1"/>
        </p:nvGrpSpPr>
        <p:grpSpPr>
          <a:xfrm>
            <a:off x="0" y="0"/>
            <a:ext cx="18288000" cy="450526"/>
            <a:chOff x="0" y="0"/>
            <a:chExt cx="6186311" cy="152400"/>
          </a:xfrm>
        </p:grpSpPr>
        <p:sp>
          <p:nvSpPr>
            <p:cNvPr id="10" name="Freeform 5">
              <a:extLst>
                <a:ext uri="{FF2B5EF4-FFF2-40B4-BE49-F238E27FC236}">
                  <a16:creationId xmlns:a16="http://schemas.microsoft.com/office/drawing/2014/main" id="{D228BE2A-A81B-4097-8201-824DDE414C78}"/>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13" name="Group 8">
            <a:extLst>
              <a:ext uri="{FF2B5EF4-FFF2-40B4-BE49-F238E27FC236}">
                <a16:creationId xmlns:a16="http://schemas.microsoft.com/office/drawing/2014/main" id="{EA02E9C2-2A29-4E67-84C3-19EDF6C2AEB3}"/>
              </a:ext>
            </a:extLst>
          </p:cNvPr>
          <p:cNvGrpSpPr/>
          <p:nvPr userDrawn="1"/>
        </p:nvGrpSpPr>
        <p:grpSpPr>
          <a:xfrm rot="-5400000">
            <a:off x="16153987" y="8152987"/>
            <a:ext cx="2135721" cy="2132304"/>
            <a:chOff x="0" y="0"/>
            <a:chExt cx="6350000" cy="6339840"/>
          </a:xfrm>
        </p:grpSpPr>
        <p:sp>
          <p:nvSpPr>
            <p:cNvPr id="14" name="Freeform 9">
              <a:extLst>
                <a:ext uri="{FF2B5EF4-FFF2-40B4-BE49-F238E27FC236}">
                  <a16:creationId xmlns:a16="http://schemas.microsoft.com/office/drawing/2014/main" id="{C944812A-845F-4766-904B-79F5A23BC59E}"/>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5" name="Group 10">
            <a:extLst>
              <a:ext uri="{FF2B5EF4-FFF2-40B4-BE49-F238E27FC236}">
                <a16:creationId xmlns:a16="http://schemas.microsoft.com/office/drawing/2014/main" id="{7B2DFE45-6DC0-498D-A0DF-4274C5BE4189}"/>
              </a:ext>
            </a:extLst>
          </p:cNvPr>
          <p:cNvGrpSpPr/>
          <p:nvPr userDrawn="1"/>
        </p:nvGrpSpPr>
        <p:grpSpPr>
          <a:xfrm>
            <a:off x="13014933" y="0"/>
            <a:ext cx="3426157" cy="2016125"/>
            <a:chOff x="0" y="0"/>
            <a:chExt cx="4975860" cy="2928049"/>
          </a:xfrm>
        </p:grpSpPr>
        <p:sp>
          <p:nvSpPr>
            <p:cNvPr id="16" name="Freeform 11">
              <a:extLst>
                <a:ext uri="{FF2B5EF4-FFF2-40B4-BE49-F238E27FC236}">
                  <a16:creationId xmlns:a16="http://schemas.microsoft.com/office/drawing/2014/main" id="{B4DDC47E-FF75-4CEE-9B3E-D01E0E3DABE4}"/>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7" name="Group 12">
            <a:extLst>
              <a:ext uri="{FF2B5EF4-FFF2-40B4-BE49-F238E27FC236}">
                <a16:creationId xmlns:a16="http://schemas.microsoft.com/office/drawing/2014/main" id="{C2CBA6EC-29CE-4167-9B88-5EAB4865D3D1}"/>
              </a:ext>
            </a:extLst>
          </p:cNvPr>
          <p:cNvGrpSpPr/>
          <p:nvPr userDrawn="1"/>
        </p:nvGrpSpPr>
        <p:grpSpPr>
          <a:xfrm>
            <a:off x="13538476" y="-866183"/>
            <a:ext cx="2379071" cy="2379071"/>
            <a:chOff x="0" y="0"/>
            <a:chExt cx="6350000" cy="6350000"/>
          </a:xfrm>
        </p:grpSpPr>
        <p:sp>
          <p:nvSpPr>
            <p:cNvPr id="18" name="Freeform 13">
              <a:extLst>
                <a:ext uri="{FF2B5EF4-FFF2-40B4-BE49-F238E27FC236}">
                  <a16:creationId xmlns:a16="http://schemas.microsoft.com/office/drawing/2014/main" id="{E01A28AC-4361-456C-B553-D4868513E11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9" name="Picture 14">
            <a:extLst>
              <a:ext uri="{FF2B5EF4-FFF2-40B4-BE49-F238E27FC236}">
                <a16:creationId xmlns:a16="http://schemas.microsoft.com/office/drawing/2014/main" id="{3DDE47FE-9B42-417B-B550-DF7D81199BE7}"/>
              </a:ext>
            </a:extLst>
          </p:cNvPr>
          <p:cNvPicPr>
            <a:picLocks noChangeAspect="1"/>
          </p:cNvPicPr>
          <p:nvPr userDrawn="1"/>
        </p:nvPicPr>
        <p:blipFill>
          <a:blip r:embed="rId8"/>
          <a:srcRect l="249" r="249"/>
          <a:stretch>
            <a:fillRect/>
          </a:stretch>
        </p:blipFill>
        <p:spPr>
          <a:xfrm>
            <a:off x="13999539" y="197177"/>
            <a:ext cx="1437895" cy="900482"/>
          </a:xfrm>
          <a:prstGeom prst="rect">
            <a:avLst/>
          </a:prstGeom>
        </p:spPr>
      </p:pic>
    </p:spTree>
    <p:extLst>
      <p:ext uri="{BB962C8B-B14F-4D97-AF65-F5344CB8AC3E}">
        <p14:creationId xmlns:p14="http://schemas.microsoft.com/office/powerpoint/2010/main" val="17688287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05.xml.rels><?xml version="1.0" encoding="UTF-8" standalone="yes" ?><Relationships xmlns="http://schemas.openxmlformats.org/package/2006/relationships"><Relationship Id="rId3" Target="../media/image69.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s>
</file>

<file path=ppt/slides/_rels/slide106.xml.rels><?xml version="1.0" encoding="UTF-8" standalone="yes" ?><Relationships xmlns="http://schemas.openxmlformats.org/package/2006/relationships"><Relationship Id="rId3" Target="../media/image70.pn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 Id="rId4" Target="../media/image71.jpeg" Type="http://schemas.openxmlformats.org/officeDocument/2006/relationships/image"/></Relationships>
</file>

<file path=ppt/slides/_rels/slide107.xml.rels><?xml version="1.0" encoding="UTF-8" standalone="yes" ?><Relationships xmlns="http://schemas.openxmlformats.org/package/2006/relationships"><Relationship Id="rId3" Target="../media/image71.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 Id="rId4" Target="../media/image72.png" Type="http://schemas.openxmlformats.org/officeDocument/2006/relationships/image"/></Relationships>
</file>

<file path=ppt/slides/_rels/slide108.xml.rels><?xml version="1.0" encoding="UTF-8" standalone="yes" ?><Relationships xmlns="http://schemas.openxmlformats.org/package/2006/relationships"><Relationship Id="rId3" Target="../media/image73.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s>
</file>

<file path=ppt/slides/_rels/slide109.xml.rels><?xml version="1.0" encoding="UTF-8" standalone="yes" ?><Relationships xmlns="http://schemas.openxmlformats.org/package/2006/relationships"><Relationship Id="rId3" Target="../media/image3.png" Type="http://schemas.openxmlformats.org/officeDocument/2006/relationships/image"/><Relationship Id="rId2" Target="../notesSlides/notesSlide56.xml" Type="http://schemas.openxmlformats.org/officeDocument/2006/relationships/notesSlide"/><Relationship Id="rId1" Target="../slideLayouts/slideLayout7.xml" Type="http://schemas.openxmlformats.org/officeDocument/2006/relationships/slideLayout"/><Relationship Id="rId4" Target="../media/image74.jpeg" Type="http://schemas.openxmlformats.org/officeDocument/2006/relationships/image"/></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3.xml.rels><?xml version="1.0" encoding="UTF-8" standalone="yes" ?><Relationships xmlns="http://schemas.openxmlformats.org/package/2006/relationships"><Relationship Id="rId3" Target="../media/image3.png" Type="http://schemas.openxmlformats.org/officeDocument/2006/relationships/image"/><Relationship Id="rId2" Target="../notesSlides/notesSlide58.xml" Type="http://schemas.openxmlformats.org/officeDocument/2006/relationships/notesSlide"/><Relationship Id="rId1" Target="../slideLayouts/slideLayout7.xml" Type="http://schemas.openxmlformats.org/officeDocument/2006/relationships/slideLayout"/><Relationship Id="rId5" Target="../media/image81.png" Type="http://schemas.openxmlformats.org/officeDocument/2006/relationships/image"/><Relationship Id="rId4" Target="../media/image80.jpeg" Type="http://schemas.openxmlformats.org/officeDocument/2006/relationships/image"/></Relationships>
</file>

<file path=ppt/slides/_rels/slide114.xml.rels><?xml version="1.0" encoding="UTF-8" standalone="yes" ?><Relationships xmlns="http://schemas.openxmlformats.org/package/2006/relationships"><Relationship Id="rId3" Target="../media/image3.png" Type="http://schemas.openxmlformats.org/officeDocument/2006/relationships/image"/><Relationship Id="rId2" Target="../notesSlides/notesSlide59.xml" Type="http://schemas.openxmlformats.org/officeDocument/2006/relationships/notesSlide"/><Relationship Id="rId1" Target="../slideLayouts/slideLayout7.xml" Type="http://schemas.openxmlformats.org/officeDocument/2006/relationships/slideLayout"/><Relationship Id="rId6" Target="../media/image83.jpeg" Type="http://schemas.openxmlformats.org/officeDocument/2006/relationships/image"/><Relationship Id="rId5" Target="../media/image60.png" Type="http://schemas.openxmlformats.org/officeDocument/2006/relationships/image"/><Relationship Id="rId4" Target="../media/image82.png" Type="http://schemas.openxmlformats.org/officeDocument/2006/relationships/image"/></Relationships>
</file>

<file path=ppt/slides/_rels/slide115.xml.rels><?xml version="1.0" encoding="UTF-8" standalone="yes" ?><Relationships xmlns="http://schemas.openxmlformats.org/package/2006/relationships"><Relationship Id="rId3" Target="../media/image3.png" Type="http://schemas.openxmlformats.org/officeDocument/2006/relationships/image"/><Relationship Id="rId2" Target="../notesSlides/notesSlide60.xml" Type="http://schemas.openxmlformats.org/officeDocument/2006/relationships/notesSlide"/><Relationship Id="rId1" Target="../slideLayouts/slideLayout7.xml" Type="http://schemas.openxmlformats.org/officeDocument/2006/relationships/slideLayout"/><Relationship Id="rId5" Target="../media/image85.jpeg" Type="http://schemas.openxmlformats.org/officeDocument/2006/relationships/image"/><Relationship Id="rId4" Target="../media/image84.jpeg" Type="http://schemas.openxmlformats.org/officeDocument/2006/relationships/image"/></Relationships>
</file>

<file path=ppt/slides/_rels/slide116.xml.rels><?xml version="1.0" encoding="UTF-8" standalone="yes" ?><Relationships xmlns="http://schemas.openxmlformats.org/package/2006/relationships"><Relationship Id="rId3" Target="../media/image3.png" Type="http://schemas.openxmlformats.org/officeDocument/2006/relationships/image"/><Relationship Id="rId7" Target="../media/image89.jpeg" Type="http://schemas.openxmlformats.org/officeDocument/2006/relationships/image"/><Relationship Id="rId2" Target="../notesSlides/notesSlide61.xml" Type="http://schemas.openxmlformats.org/officeDocument/2006/relationships/notesSlide"/><Relationship Id="rId1" Target="../slideLayouts/slideLayout7.xml" Type="http://schemas.openxmlformats.org/officeDocument/2006/relationships/slideLayout"/><Relationship Id="rId6" Target="../media/image88.jpeg" Type="http://schemas.openxmlformats.org/officeDocument/2006/relationships/image"/><Relationship Id="rId5" Target="../media/image87.jpeg" Type="http://schemas.openxmlformats.org/officeDocument/2006/relationships/image"/><Relationship Id="rId4" Target="../media/image86.jpeg" Type="http://schemas.openxmlformats.org/officeDocument/2006/relationships/image"/></Relationships>
</file>

<file path=ppt/slides/_rels/slide117.xml.rels><?xml version="1.0" encoding="UTF-8" standalone="yes" ?><Relationships xmlns="http://schemas.openxmlformats.org/package/2006/relationships"><Relationship Id="rId3" Target="../media/image3.png" Type="http://schemas.openxmlformats.org/officeDocument/2006/relationships/image"/><Relationship Id="rId2" Target="../notesSlides/notesSlide62.xml" Type="http://schemas.openxmlformats.org/officeDocument/2006/relationships/notesSlide"/><Relationship Id="rId1" Target="../slideLayouts/slideLayout7.xml" Type="http://schemas.openxmlformats.org/officeDocument/2006/relationships/slideLayout"/><Relationship Id="rId5" Target="../media/image91.jpeg" Type="http://schemas.openxmlformats.org/officeDocument/2006/relationships/image"/><Relationship Id="rId4" Target="../media/image90.jpeg" Type="http://schemas.openxmlformats.org/officeDocument/2006/relationships/image"/></Relationships>
</file>

<file path=ppt/slides/_rels/slide118.xml.rels><?xml version="1.0" encoding="UTF-8" standalone="yes" ?><Relationships xmlns="http://schemas.openxmlformats.org/package/2006/relationships"><Relationship Id="rId8" Target="../media/image96.jpeg" Type="http://schemas.openxmlformats.org/officeDocument/2006/relationships/image"/><Relationship Id="rId3" Target="../media/image3.png" Type="http://schemas.openxmlformats.org/officeDocument/2006/relationships/image"/><Relationship Id="rId7" Target="../media/image95.jpeg" Type="http://schemas.openxmlformats.org/officeDocument/2006/relationships/image"/><Relationship Id="rId12" Target="../media/image100.png" Type="http://schemas.openxmlformats.org/officeDocument/2006/relationships/image"/><Relationship Id="rId2" Target="../notesSlides/notesSlide63.xml" Type="http://schemas.openxmlformats.org/officeDocument/2006/relationships/notesSlide"/><Relationship Id="rId1" Target="../slideLayouts/slideLayout7.xml" Type="http://schemas.openxmlformats.org/officeDocument/2006/relationships/slideLayout"/><Relationship Id="rId6" Target="../media/image94.jpeg" Type="http://schemas.openxmlformats.org/officeDocument/2006/relationships/image"/><Relationship Id="rId11" Target="../media/image99.png" Type="http://schemas.openxmlformats.org/officeDocument/2006/relationships/image"/><Relationship Id="rId5" Target="../media/image93.jpeg" Type="http://schemas.openxmlformats.org/officeDocument/2006/relationships/image"/><Relationship Id="rId10" Target="../media/image98.png" Type="http://schemas.openxmlformats.org/officeDocument/2006/relationships/image"/><Relationship Id="rId4" Target="../media/image92.png" Type="http://schemas.openxmlformats.org/officeDocument/2006/relationships/image"/><Relationship Id="rId9" Target="../media/image97.png" Type="http://schemas.openxmlformats.org/officeDocument/2006/relationships/image"/></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arget="../media/image16.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arget="../media/image22.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 Id="rId4" Target="../media/image23.jpg" Type="http://schemas.openxmlformats.org/officeDocument/2006/relationships/image"/></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arget="../media/image25.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s>
</file>

<file path=ppt/slides/_rels/slide39.xml.rels><?xml version="1.0" encoding="UTF-8" standalone="yes" ?><Relationships xmlns="http://schemas.openxmlformats.org/package/2006/relationships"><Relationship Id="rId3" Target="../media/image26.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 Id="rId4" Target="../media/image27.jpeg" Type="http://schemas.openxmlformats.org/officeDocument/2006/relationships/image"/></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arget="../media/image28.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arget="../media/image8.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arget="../media/image3.png" Type="http://schemas.openxmlformats.org/officeDocument/2006/relationships/image"/><Relationship Id="rId2" Target="../notesSlides/notesSlide6.xml" Type="http://schemas.openxmlformats.org/officeDocument/2006/relationships/notesSlide"/><Relationship Id="rId1" Target="../slideLayouts/slideLayout7.xml" Type="http://schemas.openxmlformats.org/officeDocument/2006/relationships/slideLayout"/><Relationship Id="rId5" Target="../media/hdphoto1.wdp" Type="http://schemas.microsoft.com/office/2007/relationships/hdphoto"/><Relationship Id="rId4" Target="../media/image33.jpeg" Type="http://schemas.openxmlformats.org/officeDocument/2006/relationships/image"/></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arget="../media/image45.jpeg" Type="http://schemas.openxmlformats.org/officeDocument/2006/relationships/image"/><Relationship Id="rId2" Target="../notesSlides/notesSlide18.xml" Type="http://schemas.openxmlformats.org/officeDocument/2006/relationships/notesSlide"/><Relationship Id="rId1" Target="../slideLayouts/slideLayout7.xml" Type="http://schemas.openxmlformats.org/officeDocument/2006/relationships/slideLayout"/><Relationship Id="rId4" Target="../media/image3.png" Type="http://schemas.openxmlformats.org/officeDocument/2006/relationships/image"/></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81.xml.rels><?xml version="1.0" encoding="UTF-8" standalone="yes" ?><Relationships xmlns="http://schemas.openxmlformats.org/package/2006/relationships"><Relationship Id="rId3" Target="../notesSlides/notesSlide35.xml" Type="http://schemas.openxmlformats.org/officeDocument/2006/relationships/notesSlide"/><Relationship Id="rId2" Target="../slideLayouts/slideLayout13.xml" Type="http://schemas.openxmlformats.org/officeDocument/2006/relationships/slideLayout"/><Relationship Id="rId1" Target="../tags/tag3.xml" Type="http://schemas.openxmlformats.org/officeDocument/2006/relationships/tags"/><Relationship Id="rId5" Target="../media/image54.jpeg" Type="http://schemas.openxmlformats.org/officeDocument/2006/relationships/image"/><Relationship Id="rId4" Target="../media/image26.jpeg" Type="http://schemas.openxmlformats.org/officeDocument/2006/relationships/image"/></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6.jpeg"/></Relationships>
</file>

<file path=ppt/slides/_rels/slide8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arget="../notesSlides/notesSlide42.xml" Type="http://schemas.openxmlformats.org/officeDocument/2006/relationships/notesSlide"/><Relationship Id="rId2" Target="../slideLayouts/slideLayout14.xml" Type="http://schemas.openxmlformats.org/officeDocument/2006/relationships/slideLayout"/><Relationship Id="rId1" Target="../tags/tag6.xml" Type="http://schemas.openxmlformats.org/officeDocument/2006/relationships/tags"/><Relationship Id="rId5" Target="../media/image58.jpeg" Type="http://schemas.openxmlformats.org/officeDocument/2006/relationships/image"/><Relationship Id="rId4" Target="../media/image57.jpeg" Type="http://schemas.openxmlformats.org/officeDocument/2006/relationships/image"/></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arget="../media/image10.jpeg" Type="http://schemas.openxmlformats.org/officeDocument/2006/relationships/image"/><Relationship Id="rId2" Target="../media/image3.png" Type="http://schemas.openxmlformats.org/officeDocument/2006/relationships/image"/><Relationship Id="rId1" Target="../slideLayouts/slideLayout7.xml" Type="http://schemas.openxmlformats.org/officeDocument/2006/relationships/slideLayout"/></Relationships>
</file>

<file path=ppt/slides/_rels/slide90.xml.rels><?xml version="1.0" encoding="UTF-8" standalone="yes" ?><Relationships xmlns="http://schemas.openxmlformats.org/package/2006/relationships"><Relationship Id="rId3" Target="../notesSlides/notesSlide44.xml" Type="http://schemas.openxmlformats.org/officeDocument/2006/relationships/notesSlide"/><Relationship Id="rId2" Target="../slideLayouts/slideLayout14.xml" Type="http://schemas.openxmlformats.org/officeDocument/2006/relationships/slideLayout"/><Relationship Id="rId1" Target="../tags/tag8.xml" Type="http://schemas.openxmlformats.org/officeDocument/2006/relationships/tags"/><Relationship Id="rId4" Target="../media/image59.jpeg" Type="http://schemas.openxmlformats.org/officeDocument/2006/relationships/image"/></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2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6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61.png"/></Relationships>
</file>

<file path=ppt/slides/_rels/slide96.xml.rels><?xml version="1.0" encoding="UTF-8" standalone="yes" ?><Relationships xmlns="http://schemas.openxmlformats.org/package/2006/relationships"><Relationship Id="rId3" Target="../media/image62.jpeg" Type="http://schemas.openxmlformats.org/officeDocument/2006/relationships/image"/><Relationship Id="rId2" Target="../notesSlides/notesSlide50.xml" Type="http://schemas.openxmlformats.org/officeDocument/2006/relationships/notesSlide"/><Relationship Id="rId1" Target="../slideLayouts/slideLayout13.xml" Type="http://schemas.openxmlformats.org/officeDocument/2006/relationships/slideLayout"/><Relationship Id="rId4" Target="../media/image63.png" Type="http://schemas.openxmlformats.org/officeDocument/2006/relationships/image"/></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5000"/>
            </a:blip>
            <a:srcRect l="8555" r="8555"/>
            <a:stretch>
              <a:fillRect/>
            </a:stretch>
          </p:blipFill>
          <p:spPr>
            <a:xfrm>
              <a:off x="0" y="0"/>
              <a:ext cx="24384000" cy="13716000"/>
            </a:xfrm>
            <a:prstGeom prst="rect">
              <a:avLst/>
            </a:prstGeom>
          </p:spPr>
        </p:pic>
      </p:grpSp>
      <p:grpSp>
        <p:nvGrpSpPr>
          <p:cNvPr id="4" name="Group 4"/>
          <p:cNvGrpSpPr/>
          <p:nvPr/>
        </p:nvGrpSpPr>
        <p:grpSpPr>
          <a:xfrm>
            <a:off x="0" y="4629150"/>
            <a:ext cx="5666917" cy="565785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 name="Group 6"/>
          <p:cNvGrpSpPr/>
          <p:nvPr/>
        </p:nvGrpSpPr>
        <p:grpSpPr>
          <a:xfrm rot="-10800000">
            <a:off x="14165352" y="0"/>
            <a:ext cx="4122648" cy="4116052"/>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8" name="TextBox 8"/>
          <p:cNvSpPr txBox="1"/>
          <p:nvPr/>
        </p:nvSpPr>
        <p:spPr>
          <a:xfrm>
            <a:off x="4170170" y="4772062"/>
            <a:ext cx="12594059" cy="2872581"/>
          </a:xfrm>
          <a:prstGeom prst="rect">
            <a:avLst/>
          </a:prstGeom>
        </p:spPr>
        <p:txBody>
          <a:bodyPr wrap="square" lIns="0" tIns="0" rIns="0" bIns="0" rtlCol="0" anchor="t">
            <a:spAutoFit/>
          </a:bodyPr>
          <a:lstStyle/>
          <a:p>
            <a:pPr algn="ctr">
              <a:lnSpc>
                <a:spcPts val="11200"/>
              </a:lnSpc>
            </a:pPr>
            <a:r>
              <a:rPr lang="hu-HU" sz="3600" cap="all" dirty="0" err="1">
                <a:solidFill>
                  <a:srgbClr val="424A52"/>
                </a:solidFill>
                <a:latin typeface="Oswald Bold"/>
              </a:rPr>
              <a:t>Introduction</a:t>
            </a:r>
            <a:r>
              <a:rPr lang="hu-HU" sz="3600" cap="all" dirty="0">
                <a:solidFill>
                  <a:srgbClr val="424A52"/>
                </a:solidFill>
                <a:latin typeface="Oswald Bold"/>
              </a:rPr>
              <a:t> of </a:t>
            </a:r>
            <a:r>
              <a:rPr lang="hu-HU" sz="3600" cap="all" dirty="0" err="1">
                <a:solidFill>
                  <a:srgbClr val="424A52"/>
                </a:solidFill>
                <a:latin typeface="Oswald Bold"/>
              </a:rPr>
              <a:t>the</a:t>
            </a:r>
            <a:r>
              <a:rPr lang="hu-HU" sz="3600" cap="all" dirty="0">
                <a:solidFill>
                  <a:srgbClr val="424A52"/>
                </a:solidFill>
                <a:latin typeface="Oswald Bold"/>
              </a:rPr>
              <a:t> </a:t>
            </a:r>
            <a:r>
              <a:rPr lang="hu-HU" sz="3600" cap="all" dirty="0" err="1">
                <a:solidFill>
                  <a:srgbClr val="424A52"/>
                </a:solidFill>
                <a:latin typeface="Oswald Bold"/>
              </a:rPr>
              <a:t>Clinical</a:t>
            </a:r>
            <a:r>
              <a:rPr lang="hu-HU" sz="3600" cap="all" dirty="0">
                <a:solidFill>
                  <a:srgbClr val="424A52"/>
                </a:solidFill>
                <a:latin typeface="Oswald Bold"/>
              </a:rPr>
              <a:t> </a:t>
            </a:r>
            <a:r>
              <a:rPr lang="hu-HU" sz="3600" cap="all" dirty="0" err="1">
                <a:solidFill>
                  <a:srgbClr val="424A52"/>
                </a:solidFill>
                <a:latin typeface="Oswald Bold"/>
              </a:rPr>
              <a:t>Trial</a:t>
            </a:r>
            <a:r>
              <a:rPr lang="hu-HU" sz="3600" cap="all" dirty="0">
                <a:solidFill>
                  <a:srgbClr val="424A52"/>
                </a:solidFill>
                <a:latin typeface="Oswald Bold"/>
              </a:rPr>
              <a:t> </a:t>
            </a:r>
            <a:r>
              <a:rPr lang="hu-HU" sz="3600" cap="all" dirty="0" err="1">
                <a:solidFill>
                  <a:srgbClr val="424A52"/>
                </a:solidFill>
                <a:latin typeface="Oswald Bold"/>
              </a:rPr>
              <a:t>Coordinator</a:t>
            </a:r>
            <a:r>
              <a:rPr lang="hu-HU" sz="3600" cap="all" dirty="0">
                <a:solidFill>
                  <a:srgbClr val="424A52"/>
                </a:solidFill>
                <a:latin typeface="Oswald Bold"/>
              </a:rPr>
              <a:t> Group</a:t>
            </a:r>
            <a:r>
              <a:rPr lang="en-US" sz="3600" cap="all" dirty="0">
                <a:solidFill>
                  <a:srgbClr val="424A52"/>
                </a:solidFill>
                <a:latin typeface="Oswald Bold"/>
              </a:rPr>
              <a:t> </a:t>
            </a:r>
          </a:p>
          <a:p>
            <a:pPr algn="ctr">
              <a:lnSpc>
                <a:spcPts val="11200"/>
              </a:lnSpc>
            </a:pPr>
            <a:r>
              <a:rPr lang="en-US" sz="4400" dirty="0">
                <a:solidFill>
                  <a:srgbClr val="424A52"/>
                </a:solidFill>
                <a:latin typeface="Oswald Bold"/>
              </a:rPr>
              <a:t> </a:t>
            </a:r>
          </a:p>
        </p:txBody>
      </p:sp>
      <p:grpSp>
        <p:nvGrpSpPr>
          <p:cNvPr id="10" name="Group 10"/>
          <p:cNvGrpSpPr/>
          <p:nvPr/>
        </p:nvGrpSpPr>
        <p:grpSpPr>
          <a:xfrm>
            <a:off x="4475202" y="5692769"/>
            <a:ext cx="11983997" cy="734144"/>
            <a:chOff x="0" y="0"/>
            <a:chExt cx="7268925" cy="571500"/>
          </a:xfrm>
        </p:grpSpPr>
        <p:sp>
          <p:nvSpPr>
            <p:cNvPr id="11" name="Freeform 11"/>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pic>
        <p:nvPicPr>
          <p:cNvPr id="12" name="Picture 12"/>
          <p:cNvPicPr>
            <a:picLocks noChangeAspect="1"/>
          </p:cNvPicPr>
          <p:nvPr/>
        </p:nvPicPr>
        <p:blipFill>
          <a:blip r:embed="rId3"/>
          <a:srcRect/>
          <a:stretch>
            <a:fillRect/>
          </a:stretch>
        </p:blipFill>
        <p:spPr>
          <a:xfrm>
            <a:off x="6768101" y="1511758"/>
            <a:ext cx="4397729" cy="2712849"/>
          </a:xfrm>
          <a:prstGeom prst="rect">
            <a:avLst/>
          </a:prstGeom>
        </p:spPr>
      </p:pic>
      <p:sp>
        <p:nvSpPr>
          <p:cNvPr id="13" name="TextBox 13"/>
          <p:cNvSpPr txBox="1"/>
          <p:nvPr/>
        </p:nvSpPr>
        <p:spPr>
          <a:xfrm>
            <a:off x="14768959" y="8724900"/>
            <a:ext cx="3519041" cy="1314975"/>
          </a:xfrm>
          <a:prstGeom prst="rect">
            <a:avLst/>
          </a:prstGeom>
        </p:spPr>
        <p:txBody>
          <a:bodyPr wrap="square" lIns="0" tIns="0" rIns="0" bIns="0" rtlCol="0" anchor="t">
            <a:spAutoFit/>
          </a:bodyPr>
          <a:lstStyle/>
          <a:p>
            <a:pPr algn="ctr">
              <a:lnSpc>
                <a:spcPts val="3500"/>
              </a:lnSpc>
            </a:pPr>
            <a:r>
              <a:rPr lang="hu-HU" sz="2500" dirty="0">
                <a:solidFill>
                  <a:srgbClr val="424A52"/>
                </a:solidFill>
                <a:latin typeface="Lora Italics"/>
              </a:rPr>
              <a:t>Lajos Szakó</a:t>
            </a:r>
          </a:p>
          <a:p>
            <a:pPr algn="ctr">
              <a:lnSpc>
                <a:spcPts val="3500"/>
              </a:lnSpc>
            </a:pPr>
            <a:r>
              <a:rPr lang="hu-HU" sz="2500" dirty="0">
                <a:solidFill>
                  <a:srgbClr val="424A52"/>
                </a:solidFill>
                <a:latin typeface="Lora Italics"/>
              </a:rPr>
              <a:t>Clinical Trial Coordinator Group</a:t>
            </a:r>
            <a:endParaRPr lang="en-US" sz="2500" dirty="0">
              <a:solidFill>
                <a:srgbClr val="424A52"/>
              </a:solidFill>
              <a:latin typeface="Lora Italics"/>
            </a:endParaRPr>
          </a:p>
        </p:txBody>
      </p:sp>
    </p:spTree>
    <p:extLst>
      <p:ext uri="{BB962C8B-B14F-4D97-AF65-F5344CB8AC3E}">
        <p14:creationId xmlns:p14="http://schemas.microsoft.com/office/powerpoint/2010/main" val="367365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754164" y="3620061"/>
            <a:ext cx="2294825" cy="1330800"/>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6" name="Szövegdoboz 35">
            <a:extLst>
              <a:ext uri="{FF2B5EF4-FFF2-40B4-BE49-F238E27FC236}">
                <a16:creationId xmlns:a16="http://schemas.microsoft.com/office/drawing/2014/main" id="{504952CC-D9A7-4073-89BA-E5F5BB69EA9B}"/>
              </a:ext>
            </a:extLst>
          </p:cNvPr>
          <p:cNvSpPr txBox="1"/>
          <p:nvPr/>
        </p:nvSpPr>
        <p:spPr>
          <a:xfrm>
            <a:off x="872144" y="414962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2795" y="4901708"/>
            <a:ext cx="4590906" cy="830997"/>
          </a:xfrm>
          <a:prstGeom prst="rect">
            <a:avLst/>
          </a:prstGeom>
          <a:noFill/>
        </p:spPr>
        <p:txBody>
          <a:bodyPr wrap="square" rtlCol="0">
            <a:spAutoFit/>
          </a:bodyPr>
          <a:lstStyle/>
          <a:p>
            <a:pPr algn="ctr"/>
            <a:r>
              <a:rPr lang="en-GB" sz="1600" b="1" cap="all" dirty="0">
                <a:latin typeface="Times New Roman" panose="02020603050405020304" pitchFamily="18" charset="0"/>
                <a:cs typeface="Times New Roman" panose="02020603050405020304" pitchFamily="18" charset="0"/>
              </a:rPr>
              <a:t>Final decision about </a:t>
            </a:r>
            <a:endParaRPr lang="hu-HU" sz="1600" b="1" cap="all" dirty="0">
              <a:latin typeface="Times New Roman" panose="02020603050405020304" pitchFamily="18" charset="0"/>
              <a:cs typeface="Times New Roman" panose="02020603050405020304" pitchFamily="18" charset="0"/>
            </a:endParaRPr>
          </a:p>
          <a:p>
            <a:pPr algn="ctr"/>
            <a:r>
              <a:rPr lang="en-GB" sz="1600" b="1" cap="all" dirty="0">
                <a:latin typeface="Times New Roman" panose="02020603050405020304" pitchFamily="18" charset="0"/>
                <a:cs typeface="Times New Roman" panose="02020603050405020304" pitchFamily="18" charset="0"/>
              </a:rPr>
              <a:t>the starting of the</a:t>
            </a:r>
            <a:endParaRPr lang="hu-HU" sz="1600" b="1" cap="all" dirty="0">
              <a:latin typeface="Times New Roman" panose="02020603050405020304" pitchFamily="18" charset="0"/>
              <a:cs typeface="Times New Roman" panose="02020603050405020304" pitchFamily="18" charset="0"/>
            </a:endParaRPr>
          </a:p>
          <a:p>
            <a:pPr algn="ctr"/>
            <a:r>
              <a:rPr lang="en-GB" sz="1600" b="1" cap="all" dirty="0">
                <a:latin typeface="Times New Roman" panose="02020603050405020304" pitchFamily="18" charset="0"/>
                <a:cs typeface="Times New Roman" panose="02020603050405020304" pitchFamily="18" charset="0"/>
              </a:rPr>
              <a:t>trial  </a:t>
            </a:r>
            <a:endParaRPr lang="hu-HU" sz="16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85A8F8EE-6E72-43F9-B5BB-856270B57575}"/>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1481342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p:cNvSpPr/>
          <p:nvPr/>
        </p:nvSpPr>
        <p:spPr>
          <a:xfrm>
            <a:off x="5553990" y="2803545"/>
            <a:ext cx="11364147" cy="168609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E50D2E"/>
          </a:solidFill>
          <a:ln>
            <a:noFill/>
            <a:prstDash val="solid"/>
          </a:ln>
        </p:spPr>
        <p:txBody>
          <a:bodyPr vert="horz" wrap="none" lIns="135006" tIns="67496" rIns="135006" bIns="67496" anchor="t" anchorCtr="1" compatLnSpc="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900" b="1" i="0" u="none" strike="noStrike" kern="0" cap="none" spc="0" normalizeH="0" baseline="0" noProof="0" dirty="0">
                <a:ln>
                  <a:noFill/>
                </a:ln>
                <a:solidFill>
                  <a:srgbClr val="FFFFFF"/>
                </a:solidFill>
                <a:effectLst/>
                <a:uLnTx/>
                <a:uFillTx/>
                <a:latin typeface="Calibri" panose="020F0502020204030204"/>
                <a:ea typeface="Microsoft YaHei" pitchFamily="2"/>
                <a:cs typeface="Arial" pitchFamily="2"/>
              </a:rPr>
              <a:t>COMMON MISTAKES</a:t>
            </a:r>
          </a:p>
        </p:txBody>
      </p:sp>
      <p:sp>
        <p:nvSpPr>
          <p:cNvPr id="3" name="Téglalap 3"/>
          <p:cNvSpPr/>
          <p:nvPr/>
        </p:nvSpPr>
        <p:spPr>
          <a:xfrm>
            <a:off x="2182116" y="5798358"/>
            <a:ext cx="14712774" cy="289142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BE5D6"/>
          </a:solidFill>
          <a:ln w="38157">
            <a:solidFill>
              <a:srgbClr val="C00000"/>
            </a:solidFill>
            <a:prstDash val="solid"/>
          </a:ln>
        </p:spPr>
        <p:txBody>
          <a:bodyPr vert="horz" wrap="square" lIns="135006" tIns="67496" rIns="135006" bIns="67496" anchor="t" anchorCtr="0" compatLnSpc="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hu-HU" sz="4400" b="1" i="0" u="none" strike="noStrike" kern="1200" cap="none" spc="0" normalizeH="0" baseline="0" noProof="0" dirty="0" err="1">
                <a:ln>
                  <a:noFill/>
                </a:ln>
                <a:solidFill>
                  <a:srgbClr val="FF0000"/>
                </a:solidFill>
                <a:effectLst/>
                <a:uLnTx/>
                <a:uFillTx/>
                <a:latin typeface="Calibri" panose="020F0502020204030204"/>
                <a:ea typeface="+mn-ea"/>
                <a:cs typeface="+mn-cs"/>
              </a:rPr>
              <a:t>Do</a:t>
            </a:r>
            <a:r>
              <a:rPr kumimoji="0" lang="hu-HU"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1" i="0" u="none" strike="noStrike" kern="1200" cap="none" spc="0" normalizeH="0" baseline="0" noProof="0" dirty="0" err="1">
                <a:ln>
                  <a:noFill/>
                </a:ln>
                <a:solidFill>
                  <a:srgbClr val="FF0000"/>
                </a:solidFill>
                <a:effectLst/>
                <a:uLnTx/>
                <a:uFillTx/>
                <a:latin typeface="Calibri" panose="020F0502020204030204"/>
                <a:ea typeface="+mn-ea"/>
                <a:cs typeface="+mn-cs"/>
              </a:rPr>
              <a:t>not</a:t>
            </a:r>
            <a:r>
              <a:rPr kumimoji="0" lang="hu-HU"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1" i="0" u="none" strike="noStrike" kern="1200" cap="none" spc="0" normalizeH="0" baseline="0" noProof="0" dirty="0" err="1">
                <a:ln>
                  <a:noFill/>
                </a:ln>
                <a:solidFill>
                  <a:srgbClr val="FF0000"/>
                </a:solidFill>
                <a:effectLst/>
                <a:uLnTx/>
                <a:uFillTx/>
                <a:latin typeface="Calibri" panose="020F0502020204030204"/>
                <a:ea typeface="+mn-ea"/>
                <a:cs typeface="+mn-cs"/>
              </a:rPr>
              <a:t>overinterpret</a:t>
            </a:r>
            <a:r>
              <a:rPr kumimoji="0" lang="hu-HU"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0" i="0" u="none" strike="noStrike" kern="1200" cap="none" spc="0" normalizeH="0" baseline="0" noProof="0" dirty="0" err="1">
                <a:ln>
                  <a:noFill/>
                </a:ln>
                <a:solidFill>
                  <a:srgbClr val="FF0000"/>
                </a:solidFill>
                <a:effectLst/>
                <a:uLnTx/>
                <a:uFillTx/>
                <a:latin typeface="Calibri" panose="020F0502020204030204"/>
                <a:ea typeface="+mn-ea"/>
                <a:cs typeface="+mn-cs"/>
              </a:rPr>
              <a:t>your</a:t>
            </a:r>
            <a:r>
              <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0" i="0" u="none" strike="noStrike" kern="1200" cap="none" spc="0" normalizeH="0" baseline="0" noProof="0" dirty="0" err="1">
                <a:ln>
                  <a:noFill/>
                </a:ln>
                <a:solidFill>
                  <a:srgbClr val="FF0000"/>
                </a:solidFill>
                <a:effectLst/>
                <a:uLnTx/>
                <a:uFillTx/>
                <a:latin typeface="Calibri" panose="020F0502020204030204"/>
                <a:ea typeface="+mn-ea"/>
                <a:cs typeface="+mn-cs"/>
              </a:rPr>
              <a:t>results</a:t>
            </a:r>
            <a:r>
              <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1" i="0" u="none" strike="noStrike" kern="1200" cap="none" spc="0" normalizeH="0" baseline="0" noProof="0" dirty="0" err="1">
                <a:ln>
                  <a:noFill/>
                </a:ln>
                <a:solidFill>
                  <a:srgbClr val="FF0000"/>
                </a:solidFill>
                <a:effectLst/>
                <a:uLnTx/>
                <a:uFillTx/>
                <a:latin typeface="Calibri" panose="020F0502020204030204"/>
                <a:ea typeface="+mn-ea"/>
                <a:cs typeface="+mn-cs"/>
              </a:rPr>
              <a:t>know</a:t>
            </a:r>
            <a:r>
              <a:rPr kumimoji="0" lang="hu-HU"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1" i="0" u="none" strike="noStrike" kern="1200" cap="none" spc="0" normalizeH="0" baseline="0" noProof="0" dirty="0" err="1">
                <a:ln>
                  <a:noFill/>
                </a:ln>
                <a:solidFill>
                  <a:srgbClr val="FF0000"/>
                </a:solidFill>
                <a:effectLst/>
                <a:uLnTx/>
                <a:uFillTx/>
                <a:latin typeface="Calibri" panose="020F0502020204030204"/>
                <a:ea typeface="+mn-ea"/>
                <a:cs typeface="+mn-cs"/>
              </a:rPr>
              <a:t>the</a:t>
            </a:r>
            <a:r>
              <a:rPr kumimoji="0" lang="hu-HU"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1" i="0" u="none" strike="noStrike" kern="1200" cap="none" spc="0" normalizeH="0" baseline="0" noProof="0" dirty="0" err="1">
                <a:ln>
                  <a:noFill/>
                </a:ln>
                <a:solidFill>
                  <a:srgbClr val="FF0000"/>
                </a:solidFill>
                <a:effectLst/>
                <a:uLnTx/>
                <a:uFillTx/>
                <a:latin typeface="Calibri" panose="020F0502020204030204"/>
                <a:ea typeface="+mn-ea"/>
                <a:cs typeface="+mn-cs"/>
              </a:rPr>
              <a:t>limitations</a:t>
            </a:r>
            <a:r>
              <a:rPr kumimoji="0" lang="hu-HU"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rPr>
              <a:t>of </a:t>
            </a:r>
            <a:r>
              <a:rPr kumimoji="0" lang="hu-HU" sz="4400" b="0" i="0" u="none" strike="noStrike" kern="1200" cap="none" spc="0" normalizeH="0" baseline="0" noProof="0" dirty="0" err="1">
                <a:ln>
                  <a:noFill/>
                </a:ln>
                <a:solidFill>
                  <a:srgbClr val="FF0000"/>
                </a:solidFill>
                <a:effectLst/>
                <a:uLnTx/>
                <a:uFillTx/>
                <a:latin typeface="Calibri" panose="020F0502020204030204"/>
                <a:ea typeface="+mn-ea"/>
                <a:cs typeface="+mn-cs"/>
              </a:rPr>
              <a:t>your</a:t>
            </a:r>
            <a:r>
              <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4400" b="0" i="0" u="none" strike="noStrike" kern="1200" cap="none" spc="0" normalizeH="0" baseline="0" noProof="0" dirty="0" err="1">
                <a:ln>
                  <a:noFill/>
                </a:ln>
                <a:solidFill>
                  <a:srgbClr val="FF0000"/>
                </a:solidFill>
                <a:effectLst/>
                <a:uLnTx/>
                <a:uFillTx/>
                <a:latin typeface="Calibri" panose="020F0502020204030204"/>
                <a:ea typeface="+mn-ea"/>
                <a:cs typeface="+mn-cs"/>
              </a:rPr>
              <a:t>research</a:t>
            </a:r>
            <a:endPar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rPr>
              <a:t>T</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esting</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null hypotheses at</a:t>
            </a:r>
            <a:r>
              <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arbitrary </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p values of 0</a:t>
            </a:r>
            <a:r>
              <a:rPr kumimoji="0" lang="hu-HU" sz="4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05 </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has no basis in medicine and</a:t>
            </a:r>
            <a:r>
              <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should be discouraged</a:t>
            </a:r>
            <a:endParaRPr kumimoji="0" lang="hu-HU"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2"/>
          <p:cNvPicPr>
            <a:picLocks noChangeAspect="1"/>
          </p:cNvPicPr>
          <p:nvPr/>
        </p:nvPicPr>
        <p:blipFill>
          <a:blip r:embed="rId3">
            <a:lum/>
            <a:alphaModFix/>
          </a:blip>
          <a:srcRect/>
          <a:stretch>
            <a:fillRect/>
          </a:stretch>
        </p:blipFill>
        <p:spPr>
          <a:xfrm>
            <a:off x="1929505" y="1953052"/>
            <a:ext cx="3344756" cy="3344756"/>
          </a:xfrm>
          <a:prstGeom prst="rect">
            <a:avLst/>
          </a:prstGeom>
          <a:noFill/>
          <a:ln>
            <a:noFill/>
          </a:ln>
        </p:spPr>
      </p:pic>
    </p:spTree>
    <p:extLst>
      <p:ext uri="{BB962C8B-B14F-4D97-AF65-F5344CB8AC3E}">
        <p14:creationId xmlns:p14="http://schemas.microsoft.com/office/powerpoint/2010/main" val="29155936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06C3B9-2BC0-4B08-9757-3E1BBA791720}"/>
              </a:ext>
            </a:extLst>
          </p:cNvPr>
          <p:cNvSpPr txBox="1"/>
          <p:nvPr/>
        </p:nvSpPr>
        <p:spPr>
          <a:xfrm>
            <a:off x="1752600" y="3009900"/>
            <a:ext cx="14097000" cy="491416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Does it have a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control group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exposed</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unexposed</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groups</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similar</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important</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respects</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except</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exposure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hu-HU" sz="4000" i="1" dirty="0">
              <a:solidFill>
                <a:srgbClr val="C00000"/>
              </a:solidFill>
              <a:latin typeface="Calibri" panose="020F0502020204030204"/>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only</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people</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of the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outcume</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What kind of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outcomes</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are reported?</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outcome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clear</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specific</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measurable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efforts</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made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limit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loss</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follow</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up</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D8021CFE-7EB2-42A2-BD26-E89F2BC2BB64}"/>
              </a:ext>
            </a:extLst>
          </p:cNvPr>
          <p:cNvSpPr txBox="1"/>
          <p:nvPr/>
        </p:nvSpPr>
        <p:spPr>
          <a:xfrm>
            <a:off x="4229100" y="571500"/>
            <a:ext cx="9144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6000" b="1" i="0" strike="noStrike" kern="1200" cap="none" spc="0" normalizeH="0" baseline="0" noProof="0" dirty="0">
                <a:ln>
                  <a:noFill/>
                </a:ln>
                <a:solidFill>
                  <a:prstClr val="black"/>
                </a:solidFill>
                <a:effectLst/>
                <a:uLnTx/>
                <a:uFillTx/>
                <a:latin typeface="Oswald" panose="020B0604020202020204" charset="0"/>
                <a:ea typeface="Noto Mono"/>
                <a:cs typeface="Noto Mono"/>
              </a:rPr>
              <a:t>PRACTICE</a:t>
            </a:r>
            <a:endParaRPr kumimoji="0" lang="en-US" sz="6000" b="1" i="0" strike="noStrike" kern="1200" cap="none" spc="0" normalizeH="0" baseline="0" noProof="0" dirty="0">
              <a:ln>
                <a:noFill/>
              </a:ln>
              <a:solidFill>
                <a:prstClr val="black"/>
              </a:solidFill>
              <a:effectLst/>
              <a:uLnTx/>
              <a:uFillTx/>
              <a:latin typeface="Oswald" panose="020B0604020202020204" charset="0"/>
            </a:endParaRPr>
          </a:p>
        </p:txBody>
      </p:sp>
    </p:spTree>
    <p:extLst>
      <p:ext uri="{BB962C8B-B14F-4D97-AF65-F5344CB8AC3E}">
        <p14:creationId xmlns:p14="http://schemas.microsoft.com/office/powerpoint/2010/main" val="8766555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5000"/>
            </a:blip>
            <a:srcRect l="8555" r="8555"/>
            <a:stretch>
              <a:fillRect/>
            </a:stretch>
          </p:blipFill>
          <p:spPr>
            <a:xfrm>
              <a:off x="0" y="0"/>
              <a:ext cx="24384000" cy="13716000"/>
            </a:xfrm>
            <a:prstGeom prst="rect">
              <a:avLst/>
            </a:prstGeom>
          </p:spPr>
        </p:pic>
      </p:grpSp>
      <p:grpSp>
        <p:nvGrpSpPr>
          <p:cNvPr id="4" name="Group 4"/>
          <p:cNvGrpSpPr/>
          <p:nvPr/>
        </p:nvGrpSpPr>
        <p:grpSpPr>
          <a:xfrm>
            <a:off x="0" y="4629150"/>
            <a:ext cx="5666917" cy="565785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 name="Group 6"/>
          <p:cNvGrpSpPr/>
          <p:nvPr/>
        </p:nvGrpSpPr>
        <p:grpSpPr>
          <a:xfrm rot="-10800000">
            <a:off x="14165352" y="0"/>
            <a:ext cx="4122648" cy="4116052"/>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8" name="TextBox 8"/>
          <p:cNvSpPr txBox="1"/>
          <p:nvPr/>
        </p:nvSpPr>
        <p:spPr>
          <a:xfrm>
            <a:off x="3685170" y="4804045"/>
            <a:ext cx="10917659" cy="1436291"/>
          </a:xfrm>
          <a:prstGeom prst="rect">
            <a:avLst/>
          </a:prstGeom>
        </p:spPr>
        <p:txBody>
          <a:bodyPr wrap="square" lIns="0" tIns="0" rIns="0" bIns="0" rtlCol="0" anchor="t">
            <a:spAutoFit/>
          </a:bodyPr>
          <a:lstStyle/>
          <a:p>
            <a:pPr algn="ctr">
              <a:lnSpc>
                <a:spcPts val="11200"/>
              </a:lnSpc>
            </a:pPr>
            <a:r>
              <a:rPr lang="hu-HU" sz="5400" cap="all" dirty="0" err="1">
                <a:solidFill>
                  <a:srgbClr val="424A52"/>
                </a:solidFill>
                <a:latin typeface="Oswald Bold"/>
              </a:rPr>
              <a:t>Bias</a:t>
            </a:r>
            <a:r>
              <a:rPr lang="hu-HU" sz="5400" cap="all" dirty="0">
                <a:solidFill>
                  <a:srgbClr val="424A52"/>
                </a:solidFill>
                <a:latin typeface="Oswald Bold"/>
              </a:rPr>
              <a:t> in </a:t>
            </a:r>
            <a:r>
              <a:rPr lang="hu-HU" sz="5400" cap="all" dirty="0" err="1">
                <a:solidFill>
                  <a:srgbClr val="424A52"/>
                </a:solidFill>
                <a:latin typeface="Oswald Bold"/>
              </a:rPr>
              <a:t>observational</a:t>
            </a:r>
            <a:r>
              <a:rPr lang="hu-HU" sz="5400" cap="all" dirty="0">
                <a:solidFill>
                  <a:srgbClr val="424A52"/>
                </a:solidFill>
                <a:latin typeface="Oswald Bold"/>
              </a:rPr>
              <a:t> </a:t>
            </a:r>
            <a:r>
              <a:rPr lang="hu-HU" sz="5400" cap="all" dirty="0" err="1">
                <a:solidFill>
                  <a:srgbClr val="424A52"/>
                </a:solidFill>
                <a:latin typeface="Oswald Bold"/>
              </a:rPr>
              <a:t>studies</a:t>
            </a:r>
            <a:endParaRPr lang="en-US" sz="5400" cap="all" dirty="0">
              <a:solidFill>
                <a:srgbClr val="424A52"/>
              </a:solidFill>
              <a:latin typeface="Oswald Bold"/>
            </a:endParaRPr>
          </a:p>
        </p:txBody>
      </p:sp>
      <p:grpSp>
        <p:nvGrpSpPr>
          <p:cNvPr id="10" name="Group 10"/>
          <p:cNvGrpSpPr/>
          <p:nvPr/>
        </p:nvGrpSpPr>
        <p:grpSpPr>
          <a:xfrm>
            <a:off x="4475203" y="5752839"/>
            <a:ext cx="9337594" cy="734144"/>
            <a:chOff x="0" y="0"/>
            <a:chExt cx="7268925" cy="571500"/>
          </a:xfrm>
        </p:grpSpPr>
        <p:sp>
          <p:nvSpPr>
            <p:cNvPr id="11" name="Freeform 11"/>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pic>
        <p:nvPicPr>
          <p:cNvPr id="12" name="Picture 12"/>
          <p:cNvPicPr>
            <a:picLocks noChangeAspect="1"/>
          </p:cNvPicPr>
          <p:nvPr/>
        </p:nvPicPr>
        <p:blipFill>
          <a:blip r:embed="rId3"/>
          <a:srcRect/>
          <a:stretch>
            <a:fillRect/>
          </a:stretch>
        </p:blipFill>
        <p:spPr>
          <a:xfrm>
            <a:off x="6768101" y="1511758"/>
            <a:ext cx="4397729" cy="2712849"/>
          </a:xfrm>
          <a:prstGeom prst="rect">
            <a:avLst/>
          </a:prstGeom>
        </p:spPr>
      </p:pic>
      <p:sp>
        <p:nvSpPr>
          <p:cNvPr id="13" name="TextBox 13"/>
          <p:cNvSpPr txBox="1"/>
          <p:nvPr/>
        </p:nvSpPr>
        <p:spPr>
          <a:xfrm>
            <a:off x="13930758" y="8725023"/>
            <a:ext cx="3519041" cy="417294"/>
          </a:xfrm>
          <a:prstGeom prst="rect">
            <a:avLst/>
          </a:prstGeom>
        </p:spPr>
        <p:txBody>
          <a:bodyPr wrap="square" lIns="0" tIns="0" rIns="0" bIns="0" rtlCol="0" anchor="t">
            <a:spAutoFit/>
          </a:bodyPr>
          <a:lstStyle/>
          <a:p>
            <a:pPr algn="ctr">
              <a:lnSpc>
                <a:spcPts val="3500"/>
              </a:lnSpc>
            </a:pPr>
            <a:r>
              <a:rPr lang="hu-HU" sz="2500" dirty="0">
                <a:solidFill>
                  <a:srgbClr val="424A52"/>
                </a:solidFill>
                <a:latin typeface="Lora Italics"/>
              </a:rPr>
              <a:t>Zsolt Szakács</a:t>
            </a:r>
            <a:endParaRPr lang="en-US" sz="2500" dirty="0">
              <a:solidFill>
                <a:srgbClr val="424A52"/>
              </a:solidFill>
              <a:latin typeface="Lora Italics"/>
            </a:endParaRPr>
          </a:p>
        </p:txBody>
      </p:sp>
    </p:spTree>
    <p:extLst>
      <p:ext uri="{BB962C8B-B14F-4D97-AF65-F5344CB8AC3E}">
        <p14:creationId xmlns:p14="http://schemas.microsoft.com/office/powerpoint/2010/main" val="14250926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11551" y="0"/>
            <a:ext cx="4423396" cy="10287000"/>
            <a:chOff x="0" y="0"/>
            <a:chExt cx="1496309" cy="3479800"/>
          </a:xfrm>
        </p:grpSpPr>
        <p:sp>
          <p:nvSpPr>
            <p:cNvPr id="3" name="Freeform 3"/>
            <p:cNvSpPr/>
            <p:nvPr/>
          </p:nvSpPr>
          <p:spPr>
            <a:xfrm>
              <a:off x="0" y="0"/>
              <a:ext cx="1496309" cy="3479800"/>
            </a:xfrm>
            <a:custGeom>
              <a:avLst/>
              <a:gdLst/>
              <a:ahLst/>
              <a:cxnLst/>
              <a:rect l="l" t="t" r="r" b="b"/>
              <a:pathLst>
                <a:path w="1496309" h="3479800">
                  <a:moveTo>
                    <a:pt x="0" y="0"/>
                  </a:moveTo>
                  <a:lnTo>
                    <a:pt x="1496309" y="0"/>
                  </a:lnTo>
                  <a:lnTo>
                    <a:pt x="1496309" y="3479800"/>
                  </a:lnTo>
                  <a:lnTo>
                    <a:pt x="0" y="3479800"/>
                  </a:lnTo>
                  <a:close/>
                </a:path>
              </a:pathLst>
            </a:custGeom>
            <a:solidFill>
              <a:srgbClr val="E60D2E"/>
            </a:solidFill>
          </p:spPr>
        </p:sp>
      </p:grpSp>
      <p:sp>
        <p:nvSpPr>
          <p:cNvPr id="4" name="TextBox 4"/>
          <p:cNvSpPr txBox="1"/>
          <p:nvPr/>
        </p:nvSpPr>
        <p:spPr>
          <a:xfrm>
            <a:off x="1028700" y="895350"/>
            <a:ext cx="6709172" cy="1120775"/>
          </a:xfrm>
          <a:prstGeom prst="rect">
            <a:avLst/>
          </a:prstGeom>
        </p:spPr>
        <p:txBody>
          <a:bodyPr lIns="0" tIns="0" rIns="0" bIns="0" rtlCol="0" anchor="t">
            <a:spAutoFit/>
          </a:bodyPr>
          <a:lstStyle/>
          <a:p>
            <a:pPr>
              <a:lnSpc>
                <a:spcPts val="9100"/>
              </a:lnSpc>
            </a:pPr>
            <a:r>
              <a:rPr lang="en-US" sz="6500">
                <a:solidFill>
                  <a:srgbClr val="424A52"/>
                </a:solidFill>
                <a:latin typeface="Oswald Bold"/>
              </a:rPr>
              <a:t>TABLE OF CONTENTS</a:t>
            </a:r>
          </a:p>
        </p:txBody>
      </p:sp>
      <p:grpSp>
        <p:nvGrpSpPr>
          <p:cNvPr id="5" name="Group 5"/>
          <p:cNvGrpSpPr/>
          <p:nvPr/>
        </p:nvGrpSpPr>
        <p:grpSpPr>
          <a:xfrm>
            <a:off x="1028700" y="1985549"/>
            <a:ext cx="9337594" cy="734144"/>
            <a:chOff x="0" y="0"/>
            <a:chExt cx="7268925" cy="571500"/>
          </a:xfrm>
        </p:grpSpPr>
        <p:sp>
          <p:nvSpPr>
            <p:cNvPr id="6" name="Freeform 6"/>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grpSp>
        <p:nvGrpSpPr>
          <p:cNvPr id="7" name="Group 7"/>
          <p:cNvGrpSpPr/>
          <p:nvPr/>
        </p:nvGrpSpPr>
        <p:grpSpPr>
          <a:xfrm>
            <a:off x="13007753" y="8571504"/>
            <a:ext cx="3430991" cy="343099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2"/>
          <a:srcRect l="249" r="249"/>
          <a:stretch>
            <a:fillRect/>
          </a:stretch>
        </p:blipFill>
        <p:spPr>
          <a:xfrm>
            <a:off x="13774102" y="9098194"/>
            <a:ext cx="1898293" cy="1188806"/>
          </a:xfrm>
          <a:prstGeom prst="rect">
            <a:avLst/>
          </a:prstGeom>
        </p:spPr>
      </p:pic>
      <p:grpSp>
        <p:nvGrpSpPr>
          <p:cNvPr id="10" name="Group 10"/>
          <p:cNvGrpSpPr/>
          <p:nvPr/>
        </p:nvGrpSpPr>
        <p:grpSpPr>
          <a:xfrm>
            <a:off x="0" y="7441405"/>
            <a:ext cx="2850156" cy="2845595"/>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12" name="TextBox 12"/>
          <p:cNvSpPr txBox="1"/>
          <p:nvPr/>
        </p:nvSpPr>
        <p:spPr>
          <a:xfrm>
            <a:off x="1619230" y="2690448"/>
            <a:ext cx="7429500" cy="7616509"/>
          </a:xfrm>
          <a:prstGeom prst="rect">
            <a:avLst/>
          </a:prstGeom>
        </p:spPr>
        <p:txBody>
          <a:bodyPr wrap="square" lIns="0" tIns="0" rIns="0" bIns="0" rtlCol="0" anchor="t">
            <a:spAutoFit/>
          </a:bodyPr>
          <a:lstStyle/>
          <a:p>
            <a:pPr marL="539749" lvl="1" indent="-269875" algn="just">
              <a:lnSpc>
                <a:spcPts val="4999"/>
              </a:lnSpc>
              <a:buFont typeface="Arial"/>
              <a:buChar char="•"/>
            </a:pPr>
            <a:r>
              <a:rPr lang="hu-HU" sz="3200" dirty="0">
                <a:solidFill>
                  <a:srgbClr val="424A52"/>
                </a:solidFill>
                <a:latin typeface="Lora"/>
              </a:rPr>
              <a:t>A </a:t>
            </a:r>
            <a:r>
              <a:rPr lang="hu-HU" sz="3200" dirty="0" err="1">
                <a:solidFill>
                  <a:srgbClr val="424A52"/>
                </a:solidFill>
                <a:latin typeface="Lora"/>
              </a:rPr>
              <a:t>question</a:t>
            </a:r>
            <a:endParaRPr lang="hu-HU" sz="3200" dirty="0">
              <a:solidFill>
                <a:srgbClr val="424A52"/>
              </a:solidFill>
              <a:latin typeface="Lora"/>
            </a:endParaRPr>
          </a:p>
          <a:p>
            <a:pPr marL="539749" lvl="1" indent="-269875" algn="just">
              <a:lnSpc>
                <a:spcPts val="4999"/>
              </a:lnSpc>
              <a:buFont typeface="Arial"/>
              <a:buChar char="•"/>
            </a:pPr>
            <a:r>
              <a:rPr lang="hu-HU" sz="3200" dirty="0">
                <a:solidFill>
                  <a:srgbClr val="424A52"/>
                </a:solidFill>
                <a:latin typeface="Lora"/>
              </a:rPr>
              <a:t>A story </a:t>
            </a:r>
            <a:r>
              <a:rPr lang="hu-HU" sz="3200" dirty="0" err="1">
                <a:solidFill>
                  <a:srgbClr val="424A52"/>
                </a:solidFill>
                <a:latin typeface="Lora"/>
              </a:rPr>
              <a:t>from</a:t>
            </a:r>
            <a:r>
              <a:rPr lang="hu-HU" sz="3200" dirty="0">
                <a:solidFill>
                  <a:srgbClr val="424A52"/>
                </a:solidFill>
                <a:latin typeface="Lora"/>
              </a:rPr>
              <a:t> </a:t>
            </a:r>
            <a:r>
              <a:rPr lang="hu-HU" sz="3200" dirty="0" err="1">
                <a:solidFill>
                  <a:srgbClr val="424A52"/>
                </a:solidFill>
                <a:latin typeface="Lora"/>
              </a:rPr>
              <a:t>the</a:t>
            </a:r>
            <a:r>
              <a:rPr lang="hu-HU" sz="3200" dirty="0">
                <a:solidFill>
                  <a:srgbClr val="424A52"/>
                </a:solidFill>
                <a:latin typeface="Lora"/>
              </a:rPr>
              <a:t> 2nd WW</a:t>
            </a:r>
          </a:p>
          <a:p>
            <a:pPr marL="539749" lvl="1" indent="-269875" algn="just">
              <a:lnSpc>
                <a:spcPts val="4999"/>
              </a:lnSpc>
              <a:buFont typeface="Arial"/>
              <a:buChar char="•"/>
            </a:pPr>
            <a:r>
              <a:rPr lang="hu-HU" sz="3200" dirty="0" err="1">
                <a:solidFill>
                  <a:srgbClr val="424A52"/>
                </a:solidFill>
                <a:latin typeface="Lora"/>
              </a:rPr>
              <a:t>Selection</a:t>
            </a:r>
            <a:r>
              <a:rPr lang="hu-HU" sz="3200" dirty="0">
                <a:solidFill>
                  <a:srgbClr val="424A52"/>
                </a:solidFill>
                <a:latin typeface="Lora"/>
              </a:rPr>
              <a:t> </a:t>
            </a:r>
            <a:r>
              <a:rPr lang="hu-HU" sz="3200" dirty="0" err="1">
                <a:solidFill>
                  <a:srgbClr val="424A52"/>
                </a:solidFill>
                <a:latin typeface="Lora"/>
              </a:rPr>
              <a:t>bias</a:t>
            </a:r>
            <a:endParaRPr lang="hu-HU" sz="3200" dirty="0">
              <a:solidFill>
                <a:srgbClr val="424A52"/>
              </a:solidFill>
              <a:latin typeface="Lora"/>
            </a:endParaRPr>
          </a:p>
          <a:p>
            <a:pPr marL="539749" lvl="1" indent="-269875" algn="just">
              <a:lnSpc>
                <a:spcPts val="4999"/>
              </a:lnSpc>
              <a:buFont typeface="Arial"/>
              <a:buChar char="•"/>
            </a:pPr>
            <a:r>
              <a:rPr lang="hu-HU" sz="3200" dirty="0" err="1">
                <a:solidFill>
                  <a:srgbClr val="424A52"/>
                </a:solidFill>
                <a:latin typeface="Lora"/>
              </a:rPr>
              <a:t>Ecological</a:t>
            </a:r>
            <a:r>
              <a:rPr lang="hu-HU" sz="3200" dirty="0">
                <a:solidFill>
                  <a:srgbClr val="424A52"/>
                </a:solidFill>
                <a:latin typeface="Lora"/>
              </a:rPr>
              <a:t> </a:t>
            </a:r>
            <a:r>
              <a:rPr lang="hu-HU" sz="3200" dirty="0" err="1">
                <a:solidFill>
                  <a:srgbClr val="424A52"/>
                </a:solidFill>
                <a:latin typeface="Lora"/>
              </a:rPr>
              <a:t>error</a:t>
            </a:r>
            <a:endParaRPr lang="hu-HU" sz="3200" dirty="0">
              <a:solidFill>
                <a:srgbClr val="424A52"/>
              </a:solidFill>
              <a:latin typeface="Lora"/>
            </a:endParaRPr>
          </a:p>
          <a:p>
            <a:pPr marL="539749" lvl="1" indent="-269875" algn="just">
              <a:lnSpc>
                <a:spcPts val="4999"/>
              </a:lnSpc>
              <a:buFont typeface="Arial"/>
              <a:buChar char="•"/>
            </a:pPr>
            <a:r>
              <a:rPr lang="hu-HU" sz="3200" dirty="0">
                <a:solidFill>
                  <a:srgbClr val="424A52"/>
                </a:solidFill>
                <a:latin typeface="Lora"/>
              </a:rPr>
              <a:t>The </a:t>
            </a:r>
            <a:r>
              <a:rPr lang="hu-HU" sz="3200" dirty="0" err="1">
                <a:solidFill>
                  <a:srgbClr val="424A52"/>
                </a:solidFill>
                <a:latin typeface="Lora"/>
              </a:rPr>
              <a:t>choice</a:t>
            </a:r>
            <a:r>
              <a:rPr lang="hu-HU" sz="3200" dirty="0">
                <a:solidFill>
                  <a:srgbClr val="424A52"/>
                </a:solidFill>
                <a:latin typeface="Lora"/>
              </a:rPr>
              <a:t> of </a:t>
            </a:r>
            <a:r>
              <a:rPr lang="hu-HU" sz="3200" dirty="0" err="1">
                <a:solidFill>
                  <a:srgbClr val="424A52"/>
                </a:solidFill>
                <a:latin typeface="Lora"/>
              </a:rPr>
              <a:t>control</a:t>
            </a:r>
            <a:r>
              <a:rPr lang="hu-HU" sz="3200" dirty="0">
                <a:solidFill>
                  <a:srgbClr val="424A52"/>
                </a:solidFill>
                <a:latin typeface="Lora"/>
              </a:rPr>
              <a:t> </a:t>
            </a:r>
            <a:r>
              <a:rPr lang="hu-HU" sz="3200" dirty="0" err="1">
                <a:solidFill>
                  <a:srgbClr val="424A52"/>
                </a:solidFill>
                <a:latin typeface="Lora"/>
              </a:rPr>
              <a:t>group</a:t>
            </a:r>
            <a:endParaRPr lang="hu-HU" sz="3200" dirty="0">
              <a:solidFill>
                <a:srgbClr val="424A52"/>
              </a:solidFill>
              <a:latin typeface="Lora"/>
            </a:endParaRPr>
          </a:p>
          <a:p>
            <a:pPr marL="539749" lvl="1" indent="-269875" algn="just">
              <a:lnSpc>
                <a:spcPts val="4999"/>
              </a:lnSpc>
              <a:buFont typeface="Arial"/>
              <a:buChar char="•"/>
            </a:pPr>
            <a:r>
              <a:rPr lang="hu-HU" sz="3200" dirty="0" err="1">
                <a:solidFill>
                  <a:srgbClr val="424A52"/>
                </a:solidFill>
                <a:latin typeface="Lora"/>
              </a:rPr>
              <a:t>How</a:t>
            </a:r>
            <a:r>
              <a:rPr lang="hu-HU" sz="3200" dirty="0">
                <a:solidFill>
                  <a:srgbClr val="424A52"/>
                </a:solidFill>
                <a:latin typeface="Lora"/>
              </a:rPr>
              <a:t> </a:t>
            </a:r>
            <a:r>
              <a:rPr lang="hu-HU" sz="3200" dirty="0" err="1">
                <a:solidFill>
                  <a:srgbClr val="424A52"/>
                </a:solidFill>
                <a:latin typeface="Lora"/>
              </a:rPr>
              <a:t>to</a:t>
            </a:r>
            <a:r>
              <a:rPr lang="hu-HU" sz="3200" dirty="0">
                <a:solidFill>
                  <a:srgbClr val="424A52"/>
                </a:solidFill>
                <a:latin typeface="Lora"/>
              </a:rPr>
              <a:t> </a:t>
            </a:r>
            <a:r>
              <a:rPr lang="hu-HU" sz="3200" dirty="0" err="1">
                <a:solidFill>
                  <a:srgbClr val="424A52"/>
                </a:solidFill>
                <a:latin typeface="Lora"/>
              </a:rPr>
              <a:t>deal</a:t>
            </a:r>
            <a:r>
              <a:rPr lang="hu-HU" sz="3200" dirty="0">
                <a:solidFill>
                  <a:srgbClr val="424A52"/>
                </a:solidFill>
                <a:latin typeface="Lora"/>
              </a:rPr>
              <a:t> </a:t>
            </a:r>
            <a:r>
              <a:rPr lang="hu-HU" sz="3200" dirty="0" err="1">
                <a:solidFill>
                  <a:srgbClr val="424A52"/>
                </a:solidFill>
                <a:latin typeface="Lora"/>
              </a:rPr>
              <a:t>with</a:t>
            </a:r>
            <a:r>
              <a:rPr lang="hu-HU" sz="3200" dirty="0">
                <a:solidFill>
                  <a:srgbClr val="424A52"/>
                </a:solidFill>
                <a:latin typeface="Lora"/>
              </a:rPr>
              <a:t> </a:t>
            </a:r>
            <a:r>
              <a:rPr lang="hu-HU" sz="3200" dirty="0" err="1">
                <a:solidFill>
                  <a:srgbClr val="424A52"/>
                </a:solidFill>
                <a:latin typeface="Lora"/>
              </a:rPr>
              <a:t>bias</a:t>
            </a:r>
            <a:r>
              <a:rPr lang="hu-HU" sz="3200" dirty="0">
                <a:solidFill>
                  <a:srgbClr val="424A52"/>
                </a:solidFill>
                <a:latin typeface="Lora"/>
              </a:rPr>
              <a:t>?</a:t>
            </a:r>
          </a:p>
          <a:p>
            <a:pPr marL="539749" lvl="1" indent="-269875" algn="just">
              <a:lnSpc>
                <a:spcPts val="4999"/>
              </a:lnSpc>
              <a:buFont typeface="Arial"/>
              <a:buChar char="•"/>
            </a:pPr>
            <a:r>
              <a:rPr lang="hu-HU" sz="3200" dirty="0" err="1">
                <a:solidFill>
                  <a:srgbClr val="424A52"/>
                </a:solidFill>
                <a:latin typeface="Lora"/>
              </a:rPr>
              <a:t>Recall</a:t>
            </a:r>
            <a:r>
              <a:rPr lang="hu-HU" sz="3200" dirty="0">
                <a:solidFill>
                  <a:srgbClr val="424A52"/>
                </a:solidFill>
                <a:latin typeface="Lora"/>
              </a:rPr>
              <a:t> </a:t>
            </a:r>
            <a:r>
              <a:rPr lang="hu-HU" sz="3200" dirty="0" err="1">
                <a:solidFill>
                  <a:srgbClr val="424A52"/>
                </a:solidFill>
                <a:latin typeface="Lora"/>
              </a:rPr>
              <a:t>bias</a:t>
            </a:r>
            <a:endParaRPr lang="hu-HU" sz="3200" dirty="0">
              <a:solidFill>
                <a:srgbClr val="424A52"/>
              </a:solidFill>
              <a:latin typeface="Lora"/>
            </a:endParaRPr>
          </a:p>
          <a:p>
            <a:pPr marL="539749" lvl="1" indent="-269875" algn="just">
              <a:lnSpc>
                <a:spcPts val="4999"/>
              </a:lnSpc>
              <a:buFont typeface="Arial"/>
              <a:buChar char="•"/>
            </a:pPr>
            <a:r>
              <a:rPr lang="hu-HU" sz="3200" dirty="0">
                <a:solidFill>
                  <a:srgbClr val="424A52"/>
                </a:solidFill>
                <a:latin typeface="Lora"/>
              </a:rPr>
              <a:t>The </a:t>
            </a:r>
            <a:r>
              <a:rPr lang="hu-HU" sz="3200" dirty="0" err="1">
                <a:solidFill>
                  <a:srgbClr val="424A52"/>
                </a:solidFill>
                <a:latin typeface="Lora"/>
              </a:rPr>
              <a:t>cuase-effect</a:t>
            </a:r>
            <a:r>
              <a:rPr lang="hu-HU" sz="3200" dirty="0">
                <a:solidFill>
                  <a:srgbClr val="424A52"/>
                </a:solidFill>
                <a:latin typeface="Lora"/>
              </a:rPr>
              <a:t> </a:t>
            </a:r>
            <a:r>
              <a:rPr lang="hu-HU" sz="3200" dirty="0" err="1">
                <a:solidFill>
                  <a:srgbClr val="424A52"/>
                </a:solidFill>
                <a:latin typeface="Lora"/>
              </a:rPr>
              <a:t>relationship</a:t>
            </a:r>
            <a:endParaRPr lang="hu-HU" sz="3200" dirty="0">
              <a:solidFill>
                <a:srgbClr val="424A52"/>
              </a:solidFill>
              <a:latin typeface="Lora"/>
            </a:endParaRPr>
          </a:p>
          <a:p>
            <a:pPr marL="539749" lvl="1" indent="-269875" algn="just">
              <a:lnSpc>
                <a:spcPts val="4999"/>
              </a:lnSpc>
              <a:buFont typeface="Arial"/>
              <a:buChar char="•"/>
            </a:pPr>
            <a:r>
              <a:rPr lang="hu-HU" sz="3200" dirty="0">
                <a:solidFill>
                  <a:srgbClr val="424A52"/>
                </a:solidFill>
                <a:latin typeface="Lora"/>
              </a:rPr>
              <a:t>The </a:t>
            </a:r>
            <a:r>
              <a:rPr lang="hu-HU" sz="3200" dirty="0" err="1">
                <a:solidFill>
                  <a:srgbClr val="424A52"/>
                </a:solidFill>
                <a:latin typeface="Lora"/>
              </a:rPr>
              <a:t>question</a:t>
            </a:r>
            <a:r>
              <a:rPr lang="hu-HU" sz="3200" dirty="0">
                <a:solidFill>
                  <a:srgbClr val="424A52"/>
                </a:solidFill>
                <a:latin typeface="Lora"/>
              </a:rPr>
              <a:t> again</a:t>
            </a:r>
          </a:p>
          <a:p>
            <a:pPr marL="539749" lvl="1" indent="-269875" algn="just">
              <a:lnSpc>
                <a:spcPts val="4999"/>
              </a:lnSpc>
              <a:buFont typeface="Arial"/>
              <a:buChar char="•"/>
            </a:pPr>
            <a:r>
              <a:rPr lang="hu-HU" sz="3200" dirty="0" err="1">
                <a:solidFill>
                  <a:srgbClr val="424A52"/>
                </a:solidFill>
                <a:latin typeface="Lora"/>
              </a:rPr>
              <a:t>Take</a:t>
            </a:r>
            <a:r>
              <a:rPr lang="hu-HU" sz="3200" dirty="0">
                <a:solidFill>
                  <a:srgbClr val="424A52"/>
                </a:solidFill>
                <a:latin typeface="Lora"/>
              </a:rPr>
              <a:t> </a:t>
            </a:r>
            <a:r>
              <a:rPr lang="hu-HU" sz="3200" dirty="0" err="1">
                <a:solidFill>
                  <a:srgbClr val="424A52"/>
                </a:solidFill>
                <a:latin typeface="Lora"/>
              </a:rPr>
              <a:t>home</a:t>
            </a:r>
            <a:r>
              <a:rPr lang="hu-HU" sz="3200" dirty="0">
                <a:solidFill>
                  <a:srgbClr val="424A52"/>
                </a:solidFill>
                <a:latin typeface="Lora"/>
              </a:rPr>
              <a:t> </a:t>
            </a:r>
            <a:r>
              <a:rPr lang="hu-HU" sz="3200" dirty="0" err="1">
                <a:solidFill>
                  <a:srgbClr val="424A52"/>
                </a:solidFill>
                <a:latin typeface="Lora"/>
              </a:rPr>
              <a:t>message</a:t>
            </a:r>
            <a:endParaRPr lang="hu-HU" sz="3200" dirty="0">
              <a:solidFill>
                <a:srgbClr val="424A52"/>
              </a:solidFill>
              <a:latin typeface="Lora"/>
            </a:endParaRPr>
          </a:p>
          <a:p>
            <a:pPr marL="539749" lvl="1" indent="-269875" algn="just">
              <a:lnSpc>
                <a:spcPts val="4999"/>
              </a:lnSpc>
              <a:buFont typeface="Arial"/>
              <a:buChar char="•"/>
            </a:pPr>
            <a:endParaRPr lang="hu-HU" sz="3200" dirty="0">
              <a:solidFill>
                <a:srgbClr val="424A52"/>
              </a:solidFill>
              <a:latin typeface="Lora"/>
            </a:endParaRPr>
          </a:p>
          <a:p>
            <a:pPr marL="539749" lvl="1" indent="-269875" algn="just">
              <a:lnSpc>
                <a:spcPts val="4999"/>
              </a:lnSpc>
              <a:buFont typeface="Arial"/>
              <a:buChar char="•"/>
            </a:pPr>
            <a:endParaRPr lang="en-US" sz="3200" dirty="0">
              <a:solidFill>
                <a:srgbClr val="424A52"/>
              </a:solidFill>
              <a:latin typeface="Lora"/>
            </a:endParaRPr>
          </a:p>
        </p:txBody>
      </p:sp>
      <p:sp>
        <p:nvSpPr>
          <p:cNvPr id="13" name="TextBox 13"/>
          <p:cNvSpPr txBox="1"/>
          <p:nvPr/>
        </p:nvSpPr>
        <p:spPr>
          <a:xfrm>
            <a:off x="12885594" y="3422513"/>
            <a:ext cx="3675311" cy="3366114"/>
          </a:xfrm>
          <a:prstGeom prst="rect">
            <a:avLst/>
          </a:prstGeom>
        </p:spPr>
        <p:txBody>
          <a:bodyPr lIns="0" tIns="0" rIns="0" bIns="0" rtlCol="0" anchor="t">
            <a:spAutoFit/>
          </a:bodyPr>
          <a:lstStyle/>
          <a:p>
            <a:pPr algn="ctr">
              <a:lnSpc>
                <a:spcPts val="6719"/>
              </a:lnSpc>
            </a:pPr>
            <a:r>
              <a:rPr lang="en-US" sz="4800" dirty="0">
                <a:solidFill>
                  <a:srgbClr val="FDFDFD"/>
                </a:solidFill>
                <a:latin typeface="Oswald Bold"/>
              </a:rPr>
              <a:t>Bias </a:t>
            </a:r>
            <a:br>
              <a:rPr lang="en-US" sz="4800" dirty="0">
                <a:solidFill>
                  <a:srgbClr val="FDFDFD"/>
                </a:solidFill>
                <a:latin typeface="Oswald Bold"/>
              </a:rPr>
            </a:br>
            <a:r>
              <a:rPr lang="en-US" sz="4800" dirty="0">
                <a:solidFill>
                  <a:srgbClr val="FDFDFD"/>
                </a:solidFill>
                <a:latin typeface="Oswald Bold"/>
              </a:rPr>
              <a:t>in observational studies</a:t>
            </a:r>
          </a:p>
        </p:txBody>
      </p:sp>
    </p:spTree>
    <p:extLst>
      <p:ext uri="{BB962C8B-B14F-4D97-AF65-F5344CB8AC3E}">
        <p14:creationId xmlns:p14="http://schemas.microsoft.com/office/powerpoint/2010/main" val="19888590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A </a:t>
            </a:r>
            <a:r>
              <a:rPr lang="hu-HU" sz="6500" dirty="0" err="1">
                <a:solidFill>
                  <a:srgbClr val="424A52"/>
                </a:solidFill>
                <a:latin typeface="Oswald Bold"/>
              </a:rPr>
              <a:t>question</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9" name="TextBox 6">
            <a:extLst>
              <a:ext uri="{FF2B5EF4-FFF2-40B4-BE49-F238E27FC236}">
                <a16:creationId xmlns:a16="http://schemas.microsoft.com/office/drawing/2014/main" id="{78F957A3-DD50-4871-B392-770FDEC5972F}"/>
              </a:ext>
            </a:extLst>
          </p:cNvPr>
          <p:cNvSpPr txBox="1"/>
          <p:nvPr/>
        </p:nvSpPr>
        <p:spPr>
          <a:xfrm>
            <a:off x="2712034" y="3422513"/>
            <a:ext cx="127254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Does</a:t>
            </a:r>
            <a:r>
              <a:rPr lang="hu-HU" sz="6500" dirty="0">
                <a:solidFill>
                  <a:srgbClr val="424A52"/>
                </a:solidFill>
                <a:latin typeface="Oswald Bold"/>
              </a:rPr>
              <a:t> </a:t>
            </a:r>
            <a:r>
              <a:rPr lang="hu-HU" sz="6500" dirty="0" err="1">
                <a:solidFill>
                  <a:srgbClr val="424A52"/>
                </a:solidFill>
                <a:latin typeface="Oswald Bold"/>
              </a:rPr>
              <a:t>smoking</a:t>
            </a:r>
            <a:r>
              <a:rPr lang="hu-HU" sz="6500" dirty="0">
                <a:solidFill>
                  <a:srgbClr val="424A52"/>
                </a:solidFill>
                <a:latin typeface="Oswald Bold"/>
              </a:rPr>
              <a:t> </a:t>
            </a:r>
            <a:r>
              <a:rPr lang="hu-HU" sz="6500" dirty="0" err="1">
                <a:solidFill>
                  <a:srgbClr val="424A52"/>
                </a:solidFill>
                <a:latin typeface="Oswald Bold"/>
              </a:rPr>
              <a:t>cuase</a:t>
            </a:r>
            <a:r>
              <a:rPr lang="hu-HU" sz="6500" dirty="0">
                <a:solidFill>
                  <a:srgbClr val="424A52"/>
                </a:solidFill>
                <a:latin typeface="Oswald Bold"/>
              </a:rPr>
              <a:t> </a:t>
            </a:r>
            <a:r>
              <a:rPr lang="hu-HU" sz="6500" dirty="0" err="1">
                <a:solidFill>
                  <a:srgbClr val="424A52"/>
                </a:solidFill>
                <a:latin typeface="Oswald Bold"/>
              </a:rPr>
              <a:t>lung</a:t>
            </a:r>
            <a:r>
              <a:rPr lang="hu-HU" sz="6500" dirty="0">
                <a:solidFill>
                  <a:srgbClr val="424A52"/>
                </a:solidFill>
                <a:latin typeface="Oswald Bold"/>
              </a:rPr>
              <a:t> </a:t>
            </a:r>
            <a:r>
              <a:rPr lang="hu-HU" sz="6500" dirty="0" err="1">
                <a:solidFill>
                  <a:srgbClr val="424A52"/>
                </a:solidFill>
                <a:latin typeface="Oswald Bold"/>
              </a:rPr>
              <a:t>cancer</a:t>
            </a:r>
            <a:r>
              <a:rPr lang="hu-HU" sz="6500" dirty="0">
                <a:solidFill>
                  <a:srgbClr val="424A52"/>
                </a:solidFill>
                <a:latin typeface="Oswald Bold"/>
              </a:rPr>
              <a:t>?</a:t>
            </a:r>
            <a:endParaRPr lang="en-US" sz="6500" dirty="0">
              <a:solidFill>
                <a:srgbClr val="424A52"/>
              </a:solidFill>
              <a:latin typeface="Oswald Bold"/>
            </a:endParaRPr>
          </a:p>
        </p:txBody>
      </p:sp>
      <p:pic>
        <p:nvPicPr>
          <p:cNvPr id="3" name="Kép 2">
            <a:extLst>
              <a:ext uri="{FF2B5EF4-FFF2-40B4-BE49-F238E27FC236}">
                <a16:creationId xmlns:a16="http://schemas.microsoft.com/office/drawing/2014/main" id="{771272C8-44E7-43C6-BDAD-0D04FE49C01C}"/>
              </a:ext>
            </a:extLst>
          </p:cNvPr>
          <p:cNvPicPr>
            <a:picLocks noChangeAspect="1"/>
          </p:cNvPicPr>
          <p:nvPr/>
        </p:nvPicPr>
        <p:blipFill rotWithShape="1">
          <a:blip r:embed="rId3"/>
          <a:srcRect b="13364"/>
          <a:stretch/>
        </p:blipFill>
        <p:spPr>
          <a:xfrm>
            <a:off x="6390901" y="5582806"/>
            <a:ext cx="2057400" cy="1922725"/>
          </a:xfrm>
          <a:prstGeom prst="rect">
            <a:avLst/>
          </a:prstGeom>
        </p:spPr>
      </p:pic>
      <p:pic>
        <p:nvPicPr>
          <p:cNvPr id="7" name="Kép 6">
            <a:extLst>
              <a:ext uri="{FF2B5EF4-FFF2-40B4-BE49-F238E27FC236}">
                <a16:creationId xmlns:a16="http://schemas.microsoft.com/office/drawing/2014/main" id="{5D27145E-C0E5-411C-8130-0F139DA9731F}"/>
              </a:ext>
            </a:extLst>
          </p:cNvPr>
          <p:cNvPicPr>
            <a:picLocks noChangeAspect="1"/>
          </p:cNvPicPr>
          <p:nvPr/>
        </p:nvPicPr>
        <p:blipFill>
          <a:blip r:embed="rId4"/>
          <a:stretch>
            <a:fillRect/>
          </a:stretch>
        </p:blipFill>
        <p:spPr>
          <a:xfrm>
            <a:off x="10591800" y="5676900"/>
            <a:ext cx="1932152" cy="1932152"/>
          </a:xfrm>
          <a:prstGeom prst="rect">
            <a:avLst/>
          </a:prstGeom>
        </p:spPr>
      </p:pic>
    </p:spTree>
    <p:extLst>
      <p:ext uri="{BB962C8B-B14F-4D97-AF65-F5344CB8AC3E}">
        <p14:creationId xmlns:p14="http://schemas.microsoft.com/office/powerpoint/2010/main" val="2602330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A story from the 2nd WW</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9" name="TextBox 6">
            <a:extLst>
              <a:ext uri="{FF2B5EF4-FFF2-40B4-BE49-F238E27FC236}">
                <a16:creationId xmlns:a16="http://schemas.microsoft.com/office/drawing/2014/main" id="{78F957A3-DD50-4871-B392-770FDEC5972F}"/>
              </a:ext>
            </a:extLst>
          </p:cNvPr>
          <p:cNvSpPr txBox="1"/>
          <p:nvPr/>
        </p:nvSpPr>
        <p:spPr>
          <a:xfrm>
            <a:off x="2771775" y="7710920"/>
            <a:ext cx="12725400"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50-50%</a:t>
            </a:r>
            <a:endParaRPr lang="en-US" sz="6500" dirty="0">
              <a:solidFill>
                <a:srgbClr val="424A52"/>
              </a:solidFill>
              <a:latin typeface="Oswald Bold"/>
            </a:endParaRPr>
          </a:p>
        </p:txBody>
      </p:sp>
      <p:pic>
        <p:nvPicPr>
          <p:cNvPr id="21" name="Kép 20">
            <a:extLst>
              <a:ext uri="{FF2B5EF4-FFF2-40B4-BE49-F238E27FC236}">
                <a16:creationId xmlns:a16="http://schemas.microsoft.com/office/drawing/2014/main" id="{27C9C2CF-A83F-451A-894A-ABB8B4732A90}"/>
              </a:ext>
            </a:extLst>
          </p:cNvPr>
          <p:cNvPicPr>
            <a:picLocks noChangeAspect="1"/>
          </p:cNvPicPr>
          <p:nvPr/>
        </p:nvPicPr>
        <p:blipFill rotWithShape="1">
          <a:blip r:embed="rId3"/>
          <a:srcRect l="8118" t="19382" r="37139" b="31546"/>
          <a:stretch/>
        </p:blipFill>
        <p:spPr>
          <a:xfrm>
            <a:off x="5433501" y="3232699"/>
            <a:ext cx="7578974" cy="3821601"/>
          </a:xfrm>
          <a:prstGeom prst="rect">
            <a:avLst/>
          </a:prstGeom>
        </p:spPr>
      </p:pic>
    </p:spTree>
    <p:extLst>
      <p:ext uri="{BB962C8B-B14F-4D97-AF65-F5344CB8AC3E}">
        <p14:creationId xmlns:p14="http://schemas.microsoft.com/office/powerpoint/2010/main" val="40211592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A story from the 2nd WW</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9" name="TextBox 6">
            <a:extLst>
              <a:ext uri="{FF2B5EF4-FFF2-40B4-BE49-F238E27FC236}">
                <a16:creationId xmlns:a16="http://schemas.microsoft.com/office/drawing/2014/main" id="{78F957A3-DD50-4871-B392-770FDEC5972F}"/>
              </a:ext>
            </a:extLst>
          </p:cNvPr>
          <p:cNvSpPr txBox="1"/>
          <p:nvPr/>
        </p:nvSpPr>
        <p:spPr>
          <a:xfrm>
            <a:off x="2781300" y="8258400"/>
            <a:ext cx="12725400"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50-50%</a:t>
            </a:r>
            <a:endParaRPr lang="en-US" sz="6500" dirty="0">
              <a:solidFill>
                <a:srgbClr val="424A52"/>
              </a:solidFill>
              <a:latin typeface="Oswald Bold"/>
            </a:endParaRPr>
          </a:p>
        </p:txBody>
      </p:sp>
      <p:pic>
        <p:nvPicPr>
          <p:cNvPr id="3" name="Kép 2">
            <a:extLst>
              <a:ext uri="{FF2B5EF4-FFF2-40B4-BE49-F238E27FC236}">
                <a16:creationId xmlns:a16="http://schemas.microsoft.com/office/drawing/2014/main" id="{5431BBC5-DBAA-453C-A2CE-ED6143D343D1}"/>
              </a:ext>
            </a:extLst>
          </p:cNvPr>
          <p:cNvPicPr>
            <a:picLocks noChangeAspect="1"/>
          </p:cNvPicPr>
          <p:nvPr/>
        </p:nvPicPr>
        <p:blipFill rotWithShape="1">
          <a:blip r:embed="rId3"/>
          <a:srcRect l="15619" t="21443" r="44484" b="26873"/>
          <a:stretch/>
        </p:blipFill>
        <p:spPr>
          <a:xfrm>
            <a:off x="2275608" y="2857735"/>
            <a:ext cx="6653371" cy="4848195"/>
          </a:xfrm>
          <a:prstGeom prst="rect">
            <a:avLst/>
          </a:prstGeom>
        </p:spPr>
      </p:pic>
      <p:pic>
        <p:nvPicPr>
          <p:cNvPr id="7" name="Kép 6">
            <a:extLst>
              <a:ext uri="{FF2B5EF4-FFF2-40B4-BE49-F238E27FC236}">
                <a16:creationId xmlns:a16="http://schemas.microsoft.com/office/drawing/2014/main" id="{BFE591D6-3D6F-4474-8C17-A581E621C4EA}"/>
              </a:ext>
            </a:extLst>
          </p:cNvPr>
          <p:cNvPicPr>
            <a:picLocks noChangeAspect="1"/>
          </p:cNvPicPr>
          <p:nvPr/>
        </p:nvPicPr>
        <p:blipFill rotWithShape="1">
          <a:blip r:embed="rId4"/>
          <a:srcRect l="16160" t="20618" r="44562" b="25911"/>
          <a:stretch/>
        </p:blipFill>
        <p:spPr>
          <a:xfrm>
            <a:off x="8928979" y="2773925"/>
            <a:ext cx="6550219" cy="5015817"/>
          </a:xfrm>
          <a:prstGeom prst="rect">
            <a:avLst/>
          </a:prstGeom>
        </p:spPr>
      </p:pic>
    </p:spTree>
    <p:extLst>
      <p:ext uri="{BB962C8B-B14F-4D97-AF65-F5344CB8AC3E}">
        <p14:creationId xmlns:p14="http://schemas.microsoft.com/office/powerpoint/2010/main" val="12985217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A story from the 2nd WW</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9" name="TextBox 6">
            <a:extLst>
              <a:ext uri="{FF2B5EF4-FFF2-40B4-BE49-F238E27FC236}">
                <a16:creationId xmlns:a16="http://schemas.microsoft.com/office/drawing/2014/main" id="{78F957A3-DD50-4871-B392-770FDEC5972F}"/>
              </a:ext>
            </a:extLst>
          </p:cNvPr>
          <p:cNvSpPr txBox="1"/>
          <p:nvPr/>
        </p:nvSpPr>
        <p:spPr>
          <a:xfrm>
            <a:off x="2781300" y="8258400"/>
            <a:ext cx="12725400"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50-50%</a:t>
            </a:r>
            <a:endParaRPr lang="en-US" sz="6500" dirty="0">
              <a:solidFill>
                <a:srgbClr val="424A52"/>
              </a:solidFill>
              <a:latin typeface="Oswald Bold"/>
            </a:endParaRPr>
          </a:p>
        </p:txBody>
      </p:sp>
      <p:pic>
        <p:nvPicPr>
          <p:cNvPr id="7" name="Kép 6">
            <a:extLst>
              <a:ext uri="{FF2B5EF4-FFF2-40B4-BE49-F238E27FC236}">
                <a16:creationId xmlns:a16="http://schemas.microsoft.com/office/drawing/2014/main" id="{BFE591D6-3D6F-4474-8C17-A581E621C4EA}"/>
              </a:ext>
            </a:extLst>
          </p:cNvPr>
          <p:cNvPicPr>
            <a:picLocks noChangeAspect="1"/>
          </p:cNvPicPr>
          <p:nvPr/>
        </p:nvPicPr>
        <p:blipFill rotWithShape="1">
          <a:blip r:embed="rId3"/>
          <a:srcRect l="16160" t="20618" r="44562" b="25911"/>
          <a:stretch/>
        </p:blipFill>
        <p:spPr>
          <a:xfrm>
            <a:off x="8928979" y="2773925"/>
            <a:ext cx="6550219" cy="5015817"/>
          </a:xfrm>
          <a:prstGeom prst="rect">
            <a:avLst/>
          </a:prstGeom>
        </p:spPr>
      </p:pic>
      <p:pic>
        <p:nvPicPr>
          <p:cNvPr id="15" name="Kép 14">
            <a:extLst>
              <a:ext uri="{FF2B5EF4-FFF2-40B4-BE49-F238E27FC236}">
                <a16:creationId xmlns:a16="http://schemas.microsoft.com/office/drawing/2014/main" id="{EB2D73A3-6B86-431F-95DE-72EDF574C42B}"/>
              </a:ext>
            </a:extLst>
          </p:cNvPr>
          <p:cNvPicPr>
            <a:picLocks noChangeAspect="1"/>
          </p:cNvPicPr>
          <p:nvPr/>
        </p:nvPicPr>
        <p:blipFill rotWithShape="1">
          <a:blip r:embed="rId4"/>
          <a:srcRect l="14845" t="20069" r="41083" b="26323"/>
          <a:stretch/>
        </p:blipFill>
        <p:spPr>
          <a:xfrm>
            <a:off x="1979743" y="3283802"/>
            <a:ext cx="6585602" cy="4505940"/>
          </a:xfrm>
          <a:prstGeom prst="rect">
            <a:avLst/>
          </a:prstGeom>
        </p:spPr>
      </p:pic>
    </p:spTree>
    <p:extLst>
      <p:ext uri="{BB962C8B-B14F-4D97-AF65-F5344CB8AC3E}">
        <p14:creationId xmlns:p14="http://schemas.microsoft.com/office/powerpoint/2010/main" val="1143639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A story from the 2nd WW</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9" name="TextBox 6">
            <a:extLst>
              <a:ext uri="{FF2B5EF4-FFF2-40B4-BE49-F238E27FC236}">
                <a16:creationId xmlns:a16="http://schemas.microsoft.com/office/drawing/2014/main" id="{78F957A3-DD50-4871-B392-770FDEC5972F}"/>
              </a:ext>
            </a:extLst>
          </p:cNvPr>
          <p:cNvSpPr txBox="1"/>
          <p:nvPr/>
        </p:nvSpPr>
        <p:spPr>
          <a:xfrm>
            <a:off x="10947181" y="3661099"/>
            <a:ext cx="5534027" cy="3404330"/>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Case-control</a:t>
            </a:r>
            <a:endParaRPr lang="hu-HU" sz="6500" dirty="0">
              <a:solidFill>
                <a:srgbClr val="424A52"/>
              </a:solidFill>
              <a:latin typeface="Oswald Bold"/>
            </a:endParaRPr>
          </a:p>
          <a:p>
            <a:pPr algn="ctr">
              <a:lnSpc>
                <a:spcPts val="9100"/>
              </a:lnSpc>
            </a:pPr>
            <a:r>
              <a:rPr lang="hu-HU" sz="6500" dirty="0" err="1">
                <a:solidFill>
                  <a:srgbClr val="424A52"/>
                </a:solidFill>
                <a:latin typeface="Oswald Bold"/>
              </a:rPr>
              <a:t>Cross-sectional</a:t>
            </a:r>
            <a:endParaRPr lang="hu-HU" sz="6500" dirty="0">
              <a:solidFill>
                <a:srgbClr val="424A52"/>
              </a:solidFill>
              <a:latin typeface="Oswald Bold"/>
            </a:endParaRPr>
          </a:p>
          <a:p>
            <a:pPr algn="ctr">
              <a:lnSpc>
                <a:spcPts val="9100"/>
              </a:lnSpc>
            </a:pPr>
            <a:r>
              <a:rPr lang="hu-HU" sz="4000" dirty="0" err="1">
                <a:solidFill>
                  <a:srgbClr val="424A52"/>
                </a:solidFill>
                <a:latin typeface="Oswald Bold"/>
              </a:rPr>
              <a:t>Cohort</a:t>
            </a:r>
            <a:endParaRPr lang="en-US" sz="4000" dirty="0">
              <a:solidFill>
                <a:srgbClr val="424A52"/>
              </a:solidFill>
              <a:latin typeface="Oswald Bold"/>
            </a:endParaRPr>
          </a:p>
        </p:txBody>
      </p:sp>
      <p:pic>
        <p:nvPicPr>
          <p:cNvPr id="3" name="Kép 2">
            <a:extLst>
              <a:ext uri="{FF2B5EF4-FFF2-40B4-BE49-F238E27FC236}">
                <a16:creationId xmlns:a16="http://schemas.microsoft.com/office/drawing/2014/main" id="{96E674E0-BEC6-4053-8D8D-22EADE768BED}"/>
              </a:ext>
            </a:extLst>
          </p:cNvPr>
          <p:cNvPicPr>
            <a:picLocks noChangeAspect="1"/>
          </p:cNvPicPr>
          <p:nvPr/>
        </p:nvPicPr>
        <p:blipFill rotWithShape="1">
          <a:blip r:embed="rId3"/>
          <a:srcRect l="16701" t="22131" r="43866" b="28248"/>
          <a:stretch/>
        </p:blipFill>
        <p:spPr>
          <a:xfrm>
            <a:off x="1218452" y="3009900"/>
            <a:ext cx="8707453" cy="6163513"/>
          </a:xfrm>
          <a:prstGeom prst="rect">
            <a:avLst/>
          </a:prstGeom>
        </p:spPr>
      </p:pic>
    </p:spTree>
    <p:extLst>
      <p:ext uri="{BB962C8B-B14F-4D97-AF65-F5344CB8AC3E}">
        <p14:creationId xmlns:p14="http://schemas.microsoft.com/office/powerpoint/2010/main" val="4251805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Selection</a:t>
            </a:r>
            <a:r>
              <a:rPr lang="hu-HU" sz="6500" dirty="0">
                <a:solidFill>
                  <a:srgbClr val="424A52"/>
                </a:solidFill>
                <a:latin typeface="Oswald Bold"/>
              </a:rPr>
              <a:t> </a:t>
            </a:r>
            <a:r>
              <a:rPr lang="hu-HU" sz="6500" dirty="0" err="1">
                <a:solidFill>
                  <a:srgbClr val="424A52"/>
                </a:solidFill>
                <a:latin typeface="Oswald Bold"/>
              </a:rPr>
              <a:t>bias</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6" name="Kép 15">
            <a:extLst>
              <a:ext uri="{FF2B5EF4-FFF2-40B4-BE49-F238E27FC236}">
                <a16:creationId xmlns:a16="http://schemas.microsoft.com/office/drawing/2014/main" id="{DE1E8C4D-33AB-412A-8B67-83032FB98817}"/>
              </a:ext>
            </a:extLst>
          </p:cNvPr>
          <p:cNvPicPr>
            <a:picLocks noChangeAspect="1"/>
          </p:cNvPicPr>
          <p:nvPr/>
        </p:nvPicPr>
        <p:blipFill rotWithShape="1">
          <a:blip r:embed="rId4"/>
          <a:srcRect l="23428" t="18969" r="52294" b="26736"/>
          <a:stretch/>
        </p:blipFill>
        <p:spPr>
          <a:xfrm>
            <a:off x="1940440" y="2575585"/>
            <a:ext cx="4216022" cy="5303597"/>
          </a:xfrm>
          <a:prstGeom prst="rect">
            <a:avLst/>
          </a:prstGeom>
        </p:spPr>
      </p:pic>
      <p:sp>
        <p:nvSpPr>
          <p:cNvPr id="20" name="Ellipszis 19">
            <a:extLst>
              <a:ext uri="{FF2B5EF4-FFF2-40B4-BE49-F238E27FC236}">
                <a16:creationId xmlns:a16="http://schemas.microsoft.com/office/drawing/2014/main" id="{DA268A89-DDE6-4520-BBFF-FA511EA068F9}"/>
              </a:ext>
            </a:extLst>
          </p:cNvPr>
          <p:cNvSpPr/>
          <p:nvPr/>
        </p:nvSpPr>
        <p:spPr>
          <a:xfrm>
            <a:off x="9956393" y="4460016"/>
            <a:ext cx="3943861" cy="34290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8AB7B0D0-A2D2-4A70-A357-55D88DF26ED8}"/>
              </a:ext>
            </a:extLst>
          </p:cNvPr>
          <p:cNvSpPr/>
          <p:nvPr/>
        </p:nvSpPr>
        <p:spPr>
          <a:xfrm>
            <a:off x="11038969" y="4917216"/>
            <a:ext cx="1896294" cy="17985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Szövegdoboz 22">
            <a:extLst>
              <a:ext uri="{FF2B5EF4-FFF2-40B4-BE49-F238E27FC236}">
                <a16:creationId xmlns:a16="http://schemas.microsoft.com/office/drawing/2014/main" id="{E09D622F-2C6D-473C-8A1A-BD4C63BAE5B6}"/>
              </a:ext>
            </a:extLst>
          </p:cNvPr>
          <p:cNvSpPr txBox="1"/>
          <p:nvPr/>
        </p:nvSpPr>
        <p:spPr>
          <a:xfrm rot="2318948">
            <a:off x="9937699" y="6670482"/>
            <a:ext cx="2279818" cy="646331"/>
          </a:xfrm>
          <a:prstGeom prst="rect">
            <a:avLst/>
          </a:prstGeom>
          <a:noFill/>
        </p:spPr>
        <p:txBody>
          <a:bodyPr wrap="square" rtlCol="0">
            <a:spAutoFit/>
          </a:bodyPr>
          <a:lstStyle/>
          <a:p>
            <a:r>
              <a:rPr lang="hu-HU" sz="3600" dirty="0" err="1"/>
              <a:t>All</a:t>
            </a:r>
            <a:r>
              <a:rPr lang="hu-HU" sz="3600" dirty="0"/>
              <a:t> </a:t>
            </a:r>
            <a:r>
              <a:rPr lang="hu-HU" sz="3600" dirty="0" err="1"/>
              <a:t>aircrafts</a:t>
            </a:r>
            <a:endParaRPr lang="hu-HU" sz="3600" dirty="0"/>
          </a:p>
        </p:txBody>
      </p:sp>
      <p:sp>
        <p:nvSpPr>
          <p:cNvPr id="24" name="Szövegdoboz 23">
            <a:extLst>
              <a:ext uri="{FF2B5EF4-FFF2-40B4-BE49-F238E27FC236}">
                <a16:creationId xmlns:a16="http://schemas.microsoft.com/office/drawing/2014/main" id="{E2B5119F-37D4-4180-BA59-D041B4850035}"/>
              </a:ext>
            </a:extLst>
          </p:cNvPr>
          <p:cNvSpPr txBox="1"/>
          <p:nvPr/>
        </p:nvSpPr>
        <p:spPr>
          <a:xfrm rot="2318948">
            <a:off x="10457684" y="5428380"/>
            <a:ext cx="2941278" cy="954107"/>
          </a:xfrm>
          <a:prstGeom prst="rect">
            <a:avLst/>
          </a:prstGeom>
          <a:noFill/>
        </p:spPr>
        <p:txBody>
          <a:bodyPr wrap="square" rtlCol="0">
            <a:spAutoFit/>
          </a:bodyPr>
          <a:lstStyle/>
          <a:p>
            <a:pPr algn="ctr"/>
            <a:r>
              <a:rPr lang="hu-HU" sz="2800" dirty="0" err="1"/>
              <a:t>Which</a:t>
            </a:r>
            <a:r>
              <a:rPr lang="hu-HU" sz="2800" dirty="0"/>
              <a:t> made </a:t>
            </a:r>
            <a:r>
              <a:rPr lang="hu-HU" sz="2800" dirty="0" err="1"/>
              <a:t>it</a:t>
            </a:r>
            <a:r>
              <a:rPr lang="hu-HU" sz="2800" dirty="0"/>
              <a:t> </a:t>
            </a:r>
            <a:br>
              <a:rPr lang="hu-HU" sz="2800" dirty="0"/>
            </a:br>
            <a:r>
              <a:rPr lang="hu-HU" sz="2800" dirty="0" err="1"/>
              <a:t>home</a:t>
            </a:r>
            <a:endParaRPr lang="hu-HU" sz="2800" dirty="0"/>
          </a:p>
        </p:txBody>
      </p:sp>
      <p:sp>
        <p:nvSpPr>
          <p:cNvPr id="3" name="TextBox 6">
            <a:extLst>
              <a:ext uri="{FF2B5EF4-FFF2-40B4-BE49-F238E27FC236}">
                <a16:creationId xmlns:a16="http://schemas.microsoft.com/office/drawing/2014/main" id="{8768DF2F-EF48-4D01-8085-12FD8F531F0D}"/>
              </a:ext>
            </a:extLst>
          </p:cNvPr>
          <p:cNvSpPr txBox="1"/>
          <p:nvPr/>
        </p:nvSpPr>
        <p:spPr>
          <a:xfrm>
            <a:off x="7546460" y="2825099"/>
            <a:ext cx="8801100" cy="1231106"/>
          </a:xfrm>
          <a:prstGeom prst="rect">
            <a:avLst/>
          </a:prstGeom>
        </p:spPr>
        <p:txBody>
          <a:bodyPr wrap="square" lIns="0" tIns="0" rIns="0" bIns="0" rtlCol="0" anchor="t">
            <a:spAutoFit/>
          </a:bodyPr>
          <a:lstStyle/>
          <a:p>
            <a:pPr algn="ctr"/>
            <a:r>
              <a:rPr lang="hu-HU" sz="4000" dirty="0">
                <a:solidFill>
                  <a:srgbClr val="424A52"/>
                </a:solidFill>
                <a:latin typeface="Oswald Bold"/>
              </a:rPr>
              <a:t>Is </a:t>
            </a:r>
            <a:r>
              <a:rPr lang="hu-HU" sz="4000" dirty="0" err="1">
                <a:solidFill>
                  <a:srgbClr val="424A52"/>
                </a:solidFill>
                <a:latin typeface="Oswald Bold"/>
              </a:rPr>
              <a:t>the</a:t>
            </a:r>
            <a:r>
              <a:rPr lang="hu-HU" sz="4000" dirty="0">
                <a:solidFill>
                  <a:srgbClr val="424A52"/>
                </a:solidFill>
                <a:latin typeface="Oswald Bold"/>
              </a:rPr>
              <a:t> </a:t>
            </a:r>
            <a:r>
              <a:rPr lang="hu-HU" sz="4000" dirty="0" err="1">
                <a:solidFill>
                  <a:srgbClr val="424A52"/>
                </a:solidFill>
                <a:latin typeface="Oswald Bold"/>
              </a:rPr>
              <a:t>sample</a:t>
            </a:r>
            <a:r>
              <a:rPr lang="hu-HU" sz="4000" dirty="0">
                <a:solidFill>
                  <a:srgbClr val="424A52"/>
                </a:solidFill>
                <a:latin typeface="Oswald Bold"/>
              </a:rPr>
              <a:t> </a:t>
            </a:r>
            <a:r>
              <a:rPr lang="hu-HU" sz="4000" dirty="0" err="1">
                <a:solidFill>
                  <a:srgbClr val="424A52"/>
                </a:solidFill>
                <a:latin typeface="Oswald Bold"/>
              </a:rPr>
              <a:t>representative</a:t>
            </a:r>
            <a:r>
              <a:rPr lang="hu-HU" sz="4000" dirty="0">
                <a:solidFill>
                  <a:srgbClr val="424A52"/>
                </a:solidFill>
                <a:latin typeface="Oswald Bold"/>
              </a:rPr>
              <a:t> </a:t>
            </a:r>
            <a:r>
              <a:rPr lang="hu-HU" sz="4000" dirty="0" err="1">
                <a:solidFill>
                  <a:srgbClr val="424A52"/>
                </a:solidFill>
                <a:latin typeface="Oswald Bold"/>
              </a:rPr>
              <a:t>to</a:t>
            </a:r>
            <a:r>
              <a:rPr lang="hu-HU" sz="4000" dirty="0">
                <a:solidFill>
                  <a:srgbClr val="424A52"/>
                </a:solidFill>
                <a:latin typeface="Oswald Bold"/>
              </a:rPr>
              <a:t> </a:t>
            </a:r>
            <a:r>
              <a:rPr lang="hu-HU" sz="4000" dirty="0" err="1">
                <a:solidFill>
                  <a:srgbClr val="424A52"/>
                </a:solidFill>
                <a:latin typeface="Oswald Bold"/>
              </a:rPr>
              <a:t>the</a:t>
            </a:r>
            <a:r>
              <a:rPr lang="hu-HU" sz="4000" dirty="0">
                <a:solidFill>
                  <a:srgbClr val="424A52"/>
                </a:solidFill>
                <a:latin typeface="Oswald Bold"/>
              </a:rPr>
              <a:t> </a:t>
            </a:r>
            <a:r>
              <a:rPr lang="hu-HU" sz="4000" dirty="0" err="1">
                <a:solidFill>
                  <a:srgbClr val="424A52"/>
                </a:solidFill>
                <a:latin typeface="Oswald Bold"/>
              </a:rPr>
              <a:t>entire</a:t>
            </a:r>
            <a:r>
              <a:rPr lang="hu-HU" sz="4000" dirty="0">
                <a:solidFill>
                  <a:srgbClr val="424A52"/>
                </a:solidFill>
                <a:latin typeface="Oswald Bold"/>
              </a:rPr>
              <a:t> </a:t>
            </a:r>
            <a:r>
              <a:rPr lang="hu-HU" sz="4000" dirty="0" err="1">
                <a:solidFill>
                  <a:srgbClr val="424A52"/>
                </a:solidFill>
                <a:latin typeface="Oswald Bold"/>
              </a:rPr>
              <a:t>population</a:t>
            </a:r>
            <a:r>
              <a:rPr lang="hu-HU" sz="4000" dirty="0">
                <a:solidFill>
                  <a:srgbClr val="424A52"/>
                </a:solidFill>
                <a:latin typeface="Oswald Bold"/>
              </a:rPr>
              <a:t>?</a:t>
            </a:r>
            <a:endParaRPr lang="en-US" sz="4000" dirty="0">
              <a:solidFill>
                <a:srgbClr val="424A52"/>
              </a:solidFill>
              <a:latin typeface="Oswald Bold"/>
            </a:endParaRPr>
          </a:p>
        </p:txBody>
      </p:sp>
      <p:sp>
        <p:nvSpPr>
          <p:cNvPr id="28" name="TextBox 7">
            <a:extLst>
              <a:ext uri="{FF2B5EF4-FFF2-40B4-BE49-F238E27FC236}">
                <a16:creationId xmlns:a16="http://schemas.microsoft.com/office/drawing/2014/main" id="{42CE323E-26DC-4E34-A082-9DEE2B1C2D43}"/>
              </a:ext>
            </a:extLst>
          </p:cNvPr>
          <p:cNvSpPr txBox="1"/>
          <p:nvPr/>
        </p:nvSpPr>
        <p:spPr>
          <a:xfrm>
            <a:off x="923533" y="8352351"/>
            <a:ext cx="5981700" cy="897682"/>
          </a:xfrm>
          <a:prstGeom prst="rect">
            <a:avLst/>
          </a:prstGeom>
        </p:spPr>
        <p:txBody>
          <a:bodyPr wrap="square" lIns="0" tIns="0" rIns="0" bIns="0" rtlCol="0" anchor="t">
            <a:spAutoFit/>
          </a:bodyPr>
          <a:lstStyle/>
          <a:p>
            <a:pPr algn="ctr">
              <a:lnSpc>
                <a:spcPts val="3500"/>
              </a:lnSpc>
            </a:pPr>
            <a:r>
              <a:rPr lang="hu-HU" sz="3600" dirty="0">
                <a:solidFill>
                  <a:srgbClr val="424A52"/>
                </a:solidFill>
                <a:latin typeface="Lora"/>
              </a:rPr>
              <a:t>Non-</a:t>
            </a:r>
            <a:r>
              <a:rPr lang="hu-HU" sz="3600" dirty="0" err="1">
                <a:solidFill>
                  <a:srgbClr val="424A52"/>
                </a:solidFill>
                <a:latin typeface="Lora"/>
              </a:rPr>
              <a:t>response</a:t>
            </a:r>
            <a:r>
              <a:rPr lang="hu-HU" sz="3600" dirty="0">
                <a:solidFill>
                  <a:srgbClr val="424A52"/>
                </a:solidFill>
                <a:latin typeface="Lora"/>
              </a:rPr>
              <a:t> </a:t>
            </a:r>
            <a:r>
              <a:rPr lang="hu-HU" sz="3600" dirty="0" err="1">
                <a:solidFill>
                  <a:srgbClr val="424A52"/>
                </a:solidFill>
                <a:latin typeface="Lora"/>
              </a:rPr>
              <a:t>bias</a:t>
            </a:r>
            <a:r>
              <a:rPr lang="hu-HU" sz="3600" dirty="0">
                <a:solidFill>
                  <a:srgbClr val="424A52"/>
                </a:solidFill>
                <a:latin typeface="Lora"/>
              </a:rPr>
              <a:t> in </a:t>
            </a:r>
            <a:r>
              <a:rPr lang="hu-HU" sz="3600" dirty="0" err="1">
                <a:solidFill>
                  <a:srgbClr val="424A52"/>
                </a:solidFill>
                <a:latin typeface="Lora"/>
              </a:rPr>
              <a:t>questionnaires</a:t>
            </a:r>
            <a:endParaRPr lang="en-US" sz="3600" dirty="0">
              <a:solidFill>
                <a:srgbClr val="424A52"/>
              </a:solidFill>
              <a:latin typeface="Lora"/>
            </a:endParaRPr>
          </a:p>
        </p:txBody>
      </p:sp>
      <p:sp>
        <p:nvSpPr>
          <p:cNvPr id="30" name="TextBox 7">
            <a:extLst>
              <a:ext uri="{FF2B5EF4-FFF2-40B4-BE49-F238E27FC236}">
                <a16:creationId xmlns:a16="http://schemas.microsoft.com/office/drawing/2014/main" id="{8A96BDCC-7D95-4647-841A-8202870B6A6E}"/>
              </a:ext>
            </a:extLst>
          </p:cNvPr>
          <p:cNvSpPr txBox="1"/>
          <p:nvPr/>
        </p:nvSpPr>
        <p:spPr>
          <a:xfrm>
            <a:off x="8956160" y="8375059"/>
            <a:ext cx="5981700" cy="904030"/>
          </a:xfrm>
          <a:prstGeom prst="rect">
            <a:avLst/>
          </a:prstGeom>
        </p:spPr>
        <p:txBody>
          <a:bodyPr wrap="square" lIns="0" tIns="0" rIns="0" bIns="0" rtlCol="0" anchor="t">
            <a:spAutoFit/>
          </a:bodyPr>
          <a:lstStyle/>
          <a:p>
            <a:pPr algn="ctr">
              <a:lnSpc>
                <a:spcPts val="3500"/>
              </a:lnSpc>
            </a:pPr>
            <a:r>
              <a:rPr lang="hu-HU" sz="3600" dirty="0">
                <a:solidFill>
                  <a:srgbClr val="424A52"/>
                </a:solidFill>
                <a:latin typeface="Lora"/>
              </a:rPr>
              <a:t>Random </a:t>
            </a:r>
            <a:r>
              <a:rPr lang="hu-HU" sz="3600" dirty="0" err="1">
                <a:solidFill>
                  <a:srgbClr val="424A52"/>
                </a:solidFill>
                <a:latin typeface="Lora"/>
              </a:rPr>
              <a:t>vs</a:t>
            </a:r>
            <a:r>
              <a:rPr lang="hu-HU" sz="3600" dirty="0">
                <a:solidFill>
                  <a:srgbClr val="424A52"/>
                </a:solidFill>
                <a:latin typeface="Lora"/>
              </a:rPr>
              <a:t>. </a:t>
            </a:r>
            <a:r>
              <a:rPr lang="hu-HU" sz="3600" dirty="0" err="1">
                <a:solidFill>
                  <a:srgbClr val="424A52"/>
                </a:solidFill>
                <a:latin typeface="Lora"/>
              </a:rPr>
              <a:t>convenience</a:t>
            </a:r>
            <a:r>
              <a:rPr lang="hu-HU" sz="3600" dirty="0">
                <a:solidFill>
                  <a:srgbClr val="424A52"/>
                </a:solidFill>
                <a:latin typeface="Lora"/>
              </a:rPr>
              <a:t> </a:t>
            </a:r>
            <a:r>
              <a:rPr lang="hu-HU" sz="3600" dirty="0" err="1">
                <a:solidFill>
                  <a:srgbClr val="424A52"/>
                </a:solidFill>
                <a:latin typeface="Lora"/>
              </a:rPr>
              <a:t>samples</a:t>
            </a:r>
            <a:endParaRPr lang="en-US" sz="3600" dirty="0">
              <a:solidFill>
                <a:srgbClr val="424A52"/>
              </a:solidFill>
              <a:latin typeface="Lora"/>
            </a:endParaRPr>
          </a:p>
        </p:txBody>
      </p:sp>
    </p:spTree>
    <p:extLst>
      <p:ext uri="{BB962C8B-B14F-4D97-AF65-F5344CB8AC3E}">
        <p14:creationId xmlns:p14="http://schemas.microsoft.com/office/powerpoint/2010/main" val="313124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2222340"/>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4: </a:t>
            </a:r>
            <a:r>
              <a:rPr lang="hu-HU" sz="4800" dirty="0" err="1">
                <a:solidFill>
                  <a:srgbClr val="424A52"/>
                </a:solidFill>
                <a:latin typeface="Oswald Bold"/>
              </a:rPr>
              <a:t>Final</a:t>
            </a:r>
            <a:r>
              <a:rPr lang="hu-HU" sz="4800" dirty="0">
                <a:solidFill>
                  <a:srgbClr val="424A52"/>
                </a:solidFill>
                <a:latin typeface="Oswald Bold"/>
              </a:rPr>
              <a:t> decision </a:t>
            </a:r>
            <a:r>
              <a:rPr lang="hu-HU" sz="4800" dirty="0" err="1">
                <a:solidFill>
                  <a:srgbClr val="424A52"/>
                </a:solidFill>
                <a:latin typeface="Oswald Bold"/>
              </a:rPr>
              <a:t>about</a:t>
            </a:r>
            <a:r>
              <a:rPr lang="hu-HU" sz="4800" dirty="0">
                <a:solidFill>
                  <a:srgbClr val="424A52"/>
                </a:solidFill>
                <a:latin typeface="Oswald Bold"/>
              </a:rPr>
              <a:t> </a:t>
            </a:r>
            <a:r>
              <a:rPr lang="hu-HU" sz="4800" dirty="0" err="1">
                <a:solidFill>
                  <a:srgbClr val="424A52"/>
                </a:solidFill>
                <a:latin typeface="Oswald Bold"/>
              </a:rPr>
              <a:t>the</a:t>
            </a:r>
            <a:r>
              <a:rPr lang="hu-HU" sz="4800" dirty="0">
                <a:solidFill>
                  <a:srgbClr val="424A52"/>
                </a:solidFill>
                <a:latin typeface="Oswald Bold"/>
              </a:rPr>
              <a:t> starting of </a:t>
            </a:r>
            <a:r>
              <a:rPr lang="hu-HU" sz="4800" dirty="0" err="1">
                <a:solidFill>
                  <a:srgbClr val="424A52"/>
                </a:solidFill>
                <a:latin typeface="Oswald Bold"/>
              </a:rPr>
              <a:t>the</a:t>
            </a:r>
            <a:r>
              <a:rPr lang="hu-HU" sz="4800" dirty="0">
                <a:solidFill>
                  <a:srgbClr val="424A52"/>
                </a:solidFill>
                <a:latin typeface="Oswald Bold"/>
              </a:rPr>
              <a:t> </a:t>
            </a:r>
            <a:r>
              <a:rPr lang="hu-HU" sz="4800" dirty="0" err="1">
                <a:solidFill>
                  <a:srgbClr val="424A52"/>
                </a:solidFill>
                <a:latin typeface="Oswald Bold"/>
              </a:rPr>
              <a:t>clinical</a:t>
            </a:r>
            <a:r>
              <a:rPr lang="hu-HU" sz="4800" dirty="0">
                <a:solidFill>
                  <a:srgbClr val="424A52"/>
                </a:solidFill>
                <a:latin typeface="Oswald Bold"/>
              </a:rPr>
              <a:t> </a:t>
            </a:r>
            <a:r>
              <a:rPr lang="hu-HU" sz="4800" dirty="0" err="1">
                <a:solidFill>
                  <a:srgbClr val="424A52"/>
                </a:solidFill>
                <a:latin typeface="Oswald Bold"/>
              </a:rPr>
              <a:t>trial</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67503" y="3212952"/>
            <a:ext cx="13841442" cy="5632311"/>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Finalization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hypothesis</a:t>
            </a:r>
            <a:endParaRPr lang="hu-HU" sz="4000" b="1" dirty="0">
              <a:solidFill>
                <a:srgbClr val="C00000"/>
              </a:solidFill>
              <a:latin typeface="Lora" panose="020B0604020202020204" charset="-18"/>
              <a:cs typeface="Arial" panose="020B0604020202020204" pitchFamily="34" charset="0"/>
            </a:endParaRPr>
          </a:p>
          <a:p>
            <a:endParaRPr lang="hu-HU" sz="4000" dirty="0">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Estimation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time</a:t>
            </a:r>
            <a:r>
              <a:rPr lang="hu-HU" sz="4000" b="1" dirty="0">
                <a:solidFill>
                  <a:srgbClr val="C00000"/>
                </a:solidFill>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required</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for</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study</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to</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succeed</a:t>
            </a:r>
            <a:endParaRPr lang="hu-HU" sz="4000" dirty="0">
              <a:latin typeface="Lora" panose="020B0604020202020204" charset="-18"/>
              <a:cs typeface="Arial" panose="020B0604020202020204" pitchFamily="34" charset="0"/>
            </a:endParaRPr>
          </a:p>
          <a:p>
            <a:endParaRPr lang="hu-HU" sz="4000" dirty="0">
              <a:latin typeface="Lora" panose="020B0604020202020204" charset="-18"/>
              <a:cs typeface="Arial" panose="020B0604020202020204" pitchFamily="34" charset="0"/>
            </a:endParaRPr>
          </a:p>
          <a:p>
            <a:r>
              <a:rPr lang="hu-HU" sz="4000" dirty="0">
                <a:latin typeface="Lora" panose="020B0604020202020204" charset="-18"/>
                <a:cs typeface="Arial" panose="020B0604020202020204" pitchFamily="34" charset="0"/>
              </a:rPr>
              <a:t>Timing of </a:t>
            </a:r>
            <a:r>
              <a:rPr lang="hu-HU" sz="4000" b="1" dirty="0" err="1">
                <a:solidFill>
                  <a:srgbClr val="C00000"/>
                </a:solidFill>
                <a:latin typeface="Lora" panose="020B0604020202020204" charset="-18"/>
                <a:cs typeface="Arial" panose="020B0604020202020204" pitchFamily="34" charset="0"/>
              </a:rPr>
              <a:t>interim</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analyses</a:t>
            </a:r>
            <a:endParaRPr lang="hu-HU" sz="4000" b="1" dirty="0">
              <a:solidFill>
                <a:srgbClr val="C00000"/>
              </a:solidFill>
              <a:latin typeface="Lora" panose="020B0604020202020204" charset="-18"/>
              <a:cs typeface="Arial" panose="020B0604020202020204" pitchFamily="34" charset="0"/>
            </a:endParaRPr>
          </a:p>
          <a:p>
            <a:endParaRPr lang="hu-HU" sz="4000" dirty="0">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Potential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participating</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centres</a:t>
            </a:r>
            <a:endParaRPr lang="hu-HU" sz="4000" b="1" dirty="0">
              <a:solidFill>
                <a:srgbClr val="C00000"/>
              </a:solidFill>
              <a:latin typeface="Lora" panose="020B0604020202020204" charset="-18"/>
              <a:cs typeface="Arial" panose="020B0604020202020204" pitchFamily="34" charset="0"/>
            </a:endParaRPr>
          </a:p>
          <a:p>
            <a:endParaRPr lang="hu-HU" sz="4000" dirty="0">
              <a:latin typeface="Lora" panose="020B0604020202020204" charset="-18"/>
              <a:cs typeface="Arial" panose="020B0604020202020204" pitchFamily="34" charset="0"/>
            </a:endParaRPr>
          </a:p>
          <a:p>
            <a:r>
              <a:rPr lang="hu-HU" sz="4000" b="1" dirty="0" err="1">
                <a:solidFill>
                  <a:srgbClr val="C00000"/>
                </a:solidFill>
                <a:latin typeface="Lora" panose="020B0604020202020204" charset="-18"/>
                <a:cs typeface="Arial" panose="020B0604020202020204" pitchFamily="34" charset="0"/>
              </a:rPr>
              <a:t>Funding</a:t>
            </a:r>
            <a:endParaRPr lang="hu-HU" sz="4000" b="1" dirty="0">
              <a:solidFill>
                <a:srgbClr val="C00000"/>
              </a:solidFill>
              <a:latin typeface="Lora" panose="020B0604020202020204" charset="-18"/>
              <a:cs typeface="Arial" panose="020B0604020202020204" pitchFamily="34" charset="0"/>
            </a:endParaRPr>
          </a:p>
        </p:txBody>
      </p:sp>
      <p:pic>
        <p:nvPicPr>
          <p:cNvPr id="16" name="Kép 15">
            <a:extLst>
              <a:ext uri="{FF2B5EF4-FFF2-40B4-BE49-F238E27FC236}">
                <a16:creationId xmlns:a16="http://schemas.microsoft.com/office/drawing/2014/main" id="{C0F0306E-41F7-435F-A84C-2D2E07E3A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8669" y="5469480"/>
            <a:ext cx="4714066" cy="4714066"/>
          </a:xfrm>
          <a:prstGeom prst="rect">
            <a:avLst/>
          </a:prstGeom>
        </p:spPr>
      </p:pic>
    </p:spTree>
    <p:extLst>
      <p:ext uri="{BB962C8B-B14F-4D97-AF65-F5344CB8AC3E}">
        <p14:creationId xmlns:p14="http://schemas.microsoft.com/office/powerpoint/2010/main" val="28250948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Selection</a:t>
            </a:r>
            <a:r>
              <a:rPr lang="hu-HU" sz="6500" dirty="0">
                <a:solidFill>
                  <a:srgbClr val="424A52"/>
                </a:solidFill>
                <a:latin typeface="Oswald Bold"/>
              </a:rPr>
              <a:t> </a:t>
            </a:r>
            <a:r>
              <a:rPr lang="hu-HU" sz="6500" dirty="0" err="1">
                <a:solidFill>
                  <a:srgbClr val="424A52"/>
                </a:solidFill>
                <a:latin typeface="Oswald Bold"/>
              </a:rPr>
              <a:t>bias</a:t>
            </a:r>
            <a:endParaRPr lang="en-US" sz="6500" dirty="0">
              <a:solidFill>
                <a:srgbClr val="424A52"/>
              </a:solidFill>
              <a:latin typeface="Oswald Bold"/>
            </a:endParaRPr>
          </a:p>
        </p:txBody>
      </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pic>
        <p:nvPicPr>
          <p:cNvPr id="16" name="Kép 15">
            <a:extLst>
              <a:ext uri="{FF2B5EF4-FFF2-40B4-BE49-F238E27FC236}">
                <a16:creationId xmlns:a16="http://schemas.microsoft.com/office/drawing/2014/main" id="{D50FB58C-3321-4FD7-9B23-6785A2799339}"/>
              </a:ext>
            </a:extLst>
          </p:cNvPr>
          <p:cNvPicPr>
            <a:picLocks noChangeAspect="1"/>
          </p:cNvPicPr>
          <p:nvPr/>
        </p:nvPicPr>
        <p:blipFill rotWithShape="1">
          <a:blip r:embed="rId3"/>
          <a:srcRect l="31667" t="35926" r="11667" b="14444"/>
          <a:stretch/>
        </p:blipFill>
        <p:spPr>
          <a:xfrm>
            <a:off x="2514600" y="2404881"/>
            <a:ext cx="14238693" cy="7014650"/>
          </a:xfrm>
          <a:prstGeom prst="rect">
            <a:avLst/>
          </a:prstGeom>
        </p:spPr>
      </p:pic>
    </p:spTree>
    <p:extLst>
      <p:ext uri="{BB962C8B-B14F-4D97-AF65-F5344CB8AC3E}">
        <p14:creationId xmlns:p14="http://schemas.microsoft.com/office/powerpoint/2010/main" val="7412197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Selection</a:t>
            </a:r>
            <a:r>
              <a:rPr lang="hu-HU" sz="6500" dirty="0">
                <a:solidFill>
                  <a:srgbClr val="424A52"/>
                </a:solidFill>
                <a:latin typeface="Oswald Bold"/>
              </a:rPr>
              <a:t> </a:t>
            </a:r>
            <a:r>
              <a:rPr lang="hu-HU" sz="6500" dirty="0" err="1">
                <a:solidFill>
                  <a:srgbClr val="424A52"/>
                </a:solidFill>
                <a:latin typeface="Oswald Bold"/>
              </a:rPr>
              <a:t>bias</a:t>
            </a:r>
            <a:endParaRPr lang="en-US" sz="6500" dirty="0">
              <a:solidFill>
                <a:srgbClr val="424A52"/>
              </a:solidFill>
              <a:latin typeface="Oswald Bold"/>
            </a:endParaRPr>
          </a:p>
        </p:txBody>
      </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pic>
        <p:nvPicPr>
          <p:cNvPr id="3" name="Kép 2">
            <a:extLst>
              <a:ext uri="{FF2B5EF4-FFF2-40B4-BE49-F238E27FC236}">
                <a16:creationId xmlns:a16="http://schemas.microsoft.com/office/drawing/2014/main" id="{41386472-8D1B-4A17-86CE-69779BC8E180}"/>
              </a:ext>
            </a:extLst>
          </p:cNvPr>
          <p:cNvPicPr>
            <a:picLocks noChangeAspect="1"/>
          </p:cNvPicPr>
          <p:nvPr/>
        </p:nvPicPr>
        <p:blipFill rotWithShape="1">
          <a:blip r:embed="rId3"/>
          <a:srcRect l="32500" t="34444" r="8750" b="15926"/>
          <a:stretch/>
        </p:blipFill>
        <p:spPr>
          <a:xfrm>
            <a:off x="2514600" y="2573031"/>
            <a:ext cx="14196749" cy="6745973"/>
          </a:xfrm>
          <a:prstGeom prst="rect">
            <a:avLst/>
          </a:prstGeom>
        </p:spPr>
      </p:pic>
    </p:spTree>
    <p:extLst>
      <p:ext uri="{BB962C8B-B14F-4D97-AF65-F5344CB8AC3E}">
        <p14:creationId xmlns:p14="http://schemas.microsoft.com/office/powerpoint/2010/main" val="27177757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Selection</a:t>
            </a:r>
            <a:r>
              <a:rPr lang="hu-HU" sz="6500" dirty="0">
                <a:solidFill>
                  <a:srgbClr val="424A52"/>
                </a:solidFill>
                <a:latin typeface="Oswald Bold"/>
              </a:rPr>
              <a:t> </a:t>
            </a:r>
            <a:r>
              <a:rPr lang="hu-HU" sz="6500" dirty="0" err="1">
                <a:solidFill>
                  <a:srgbClr val="424A52"/>
                </a:solidFill>
                <a:latin typeface="Oswald Bold"/>
              </a:rPr>
              <a:t>bias</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22" name="Kép 21">
            <a:extLst>
              <a:ext uri="{FF2B5EF4-FFF2-40B4-BE49-F238E27FC236}">
                <a16:creationId xmlns:a16="http://schemas.microsoft.com/office/drawing/2014/main" id="{EE753769-6365-42BC-8D70-C9F3255E24EF}"/>
              </a:ext>
            </a:extLst>
          </p:cNvPr>
          <p:cNvPicPr>
            <a:picLocks noChangeAspect="1"/>
          </p:cNvPicPr>
          <p:nvPr/>
        </p:nvPicPr>
        <p:blipFill rotWithShape="1">
          <a:blip r:embed="rId4"/>
          <a:srcRect l="43067" t="34914" r="21598" b="45046"/>
          <a:stretch/>
        </p:blipFill>
        <p:spPr>
          <a:xfrm>
            <a:off x="4016554" y="2430451"/>
            <a:ext cx="10994846" cy="3507712"/>
          </a:xfrm>
          <a:prstGeom prst="rect">
            <a:avLst/>
          </a:prstGeom>
        </p:spPr>
      </p:pic>
      <p:sp>
        <p:nvSpPr>
          <p:cNvPr id="25" name="Tartalom helye 1">
            <a:extLst>
              <a:ext uri="{FF2B5EF4-FFF2-40B4-BE49-F238E27FC236}">
                <a16:creationId xmlns:a16="http://schemas.microsoft.com/office/drawing/2014/main" id="{F48A1F3D-596A-4556-AC03-C10EB5622A6D}"/>
              </a:ext>
            </a:extLst>
          </p:cNvPr>
          <p:cNvSpPr txBox="1">
            <a:spLocks/>
          </p:cNvSpPr>
          <p:nvPr/>
        </p:nvSpPr>
        <p:spPr>
          <a:xfrm>
            <a:off x="2416354" y="6108248"/>
            <a:ext cx="2624363" cy="800442"/>
          </a:xfrm>
          <a:prstGeom prst="rect">
            <a:avLst/>
          </a:prstGeom>
          <a:solidFill>
            <a:schemeClr val="accent1">
              <a:lumMod val="20000"/>
              <a:lumOff val="80000"/>
            </a:schemeClr>
          </a:solidFill>
          <a:ln w="41275" cmpd="dbl">
            <a:solidFill>
              <a:schemeClr val="tx1"/>
            </a:solidFill>
          </a:ln>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hu-HU" sz="4800" b="1"/>
              <a:t>Valid?</a:t>
            </a:r>
            <a:endParaRPr lang="hu-HU" sz="4800" b="1" dirty="0"/>
          </a:p>
        </p:txBody>
      </p:sp>
      <p:sp>
        <p:nvSpPr>
          <p:cNvPr id="26" name="Tartalom helye 1">
            <a:extLst>
              <a:ext uri="{FF2B5EF4-FFF2-40B4-BE49-F238E27FC236}">
                <a16:creationId xmlns:a16="http://schemas.microsoft.com/office/drawing/2014/main" id="{381AAA63-1D12-4F6F-8BAE-0BB9CC5FF138}"/>
              </a:ext>
            </a:extLst>
          </p:cNvPr>
          <p:cNvSpPr txBox="1">
            <a:spLocks/>
          </p:cNvSpPr>
          <p:nvPr/>
        </p:nvSpPr>
        <p:spPr>
          <a:xfrm>
            <a:off x="2416355" y="7561472"/>
            <a:ext cx="2624363" cy="800442"/>
          </a:xfrm>
          <a:prstGeom prst="rect">
            <a:avLst/>
          </a:prstGeom>
          <a:solidFill>
            <a:schemeClr val="accent1">
              <a:lumMod val="20000"/>
              <a:lumOff val="80000"/>
            </a:schemeClr>
          </a:solidFill>
          <a:ln w="41275" cmpd="dbl">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A9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u-HU" sz="4400" b="1" dirty="0" err="1">
                <a:solidFill>
                  <a:schemeClr val="tx1"/>
                </a:solidFill>
              </a:rPr>
              <a:t>Precise</a:t>
            </a:r>
            <a:r>
              <a:rPr lang="hu-HU" sz="4400" b="1" dirty="0">
                <a:solidFill>
                  <a:schemeClr val="tx1"/>
                </a:solidFill>
              </a:rPr>
              <a:t>?</a:t>
            </a:r>
          </a:p>
        </p:txBody>
      </p:sp>
      <p:pic>
        <p:nvPicPr>
          <p:cNvPr id="27" name="Kép 26">
            <a:extLst>
              <a:ext uri="{FF2B5EF4-FFF2-40B4-BE49-F238E27FC236}">
                <a16:creationId xmlns:a16="http://schemas.microsoft.com/office/drawing/2014/main" id="{B908623F-D640-4BDE-A5EF-D52654D02355}"/>
              </a:ext>
            </a:extLst>
          </p:cNvPr>
          <p:cNvPicPr>
            <a:picLocks noChangeAspect="1"/>
          </p:cNvPicPr>
          <p:nvPr/>
        </p:nvPicPr>
        <p:blipFill>
          <a:blip r:embed="rId5"/>
          <a:stretch>
            <a:fillRect/>
          </a:stretch>
        </p:blipFill>
        <p:spPr>
          <a:xfrm>
            <a:off x="9028033" y="5906987"/>
            <a:ext cx="1236921" cy="1236921"/>
          </a:xfrm>
          <a:prstGeom prst="rect">
            <a:avLst/>
          </a:prstGeom>
        </p:spPr>
      </p:pic>
      <p:pic>
        <p:nvPicPr>
          <p:cNvPr id="29" name="Kép 28">
            <a:extLst>
              <a:ext uri="{FF2B5EF4-FFF2-40B4-BE49-F238E27FC236}">
                <a16:creationId xmlns:a16="http://schemas.microsoft.com/office/drawing/2014/main" id="{DBAAB5A9-17EB-4DA1-AA5D-921654C66D16}"/>
              </a:ext>
            </a:extLst>
          </p:cNvPr>
          <p:cNvPicPr>
            <a:picLocks noChangeAspect="1"/>
          </p:cNvPicPr>
          <p:nvPr/>
        </p:nvPicPr>
        <p:blipFill>
          <a:blip r:embed="rId5"/>
          <a:stretch>
            <a:fillRect/>
          </a:stretch>
        </p:blipFill>
        <p:spPr>
          <a:xfrm>
            <a:off x="12685633" y="5906986"/>
            <a:ext cx="1236921" cy="1236921"/>
          </a:xfrm>
          <a:prstGeom prst="rect">
            <a:avLst/>
          </a:prstGeom>
        </p:spPr>
      </p:pic>
      <p:pic>
        <p:nvPicPr>
          <p:cNvPr id="31" name="Kép 30">
            <a:extLst>
              <a:ext uri="{FF2B5EF4-FFF2-40B4-BE49-F238E27FC236}">
                <a16:creationId xmlns:a16="http://schemas.microsoft.com/office/drawing/2014/main" id="{F97EE645-73C5-426E-9E9B-051951A5BDEB}"/>
              </a:ext>
            </a:extLst>
          </p:cNvPr>
          <p:cNvPicPr>
            <a:picLocks noChangeAspect="1"/>
          </p:cNvPicPr>
          <p:nvPr/>
        </p:nvPicPr>
        <p:blipFill>
          <a:blip r:embed="rId5"/>
          <a:stretch>
            <a:fillRect/>
          </a:stretch>
        </p:blipFill>
        <p:spPr>
          <a:xfrm>
            <a:off x="9028033" y="7411779"/>
            <a:ext cx="1236921" cy="1236921"/>
          </a:xfrm>
          <a:prstGeom prst="rect">
            <a:avLst/>
          </a:prstGeom>
        </p:spPr>
      </p:pic>
      <p:pic>
        <p:nvPicPr>
          <p:cNvPr id="32" name="Kép 31">
            <a:extLst>
              <a:ext uri="{FF2B5EF4-FFF2-40B4-BE49-F238E27FC236}">
                <a16:creationId xmlns:a16="http://schemas.microsoft.com/office/drawing/2014/main" id="{C580D45A-0018-4790-A8A2-11E93CD9726A}"/>
              </a:ext>
            </a:extLst>
          </p:cNvPr>
          <p:cNvPicPr>
            <a:picLocks noChangeAspect="1"/>
          </p:cNvPicPr>
          <p:nvPr/>
        </p:nvPicPr>
        <p:blipFill>
          <a:blip r:embed="rId5"/>
          <a:stretch>
            <a:fillRect/>
          </a:stretch>
        </p:blipFill>
        <p:spPr>
          <a:xfrm>
            <a:off x="5980033" y="7411779"/>
            <a:ext cx="1236921" cy="1236921"/>
          </a:xfrm>
          <a:prstGeom prst="rect">
            <a:avLst/>
          </a:prstGeom>
        </p:spPr>
      </p:pic>
      <p:pic>
        <p:nvPicPr>
          <p:cNvPr id="33" name="Kép 32">
            <a:extLst>
              <a:ext uri="{FF2B5EF4-FFF2-40B4-BE49-F238E27FC236}">
                <a16:creationId xmlns:a16="http://schemas.microsoft.com/office/drawing/2014/main" id="{9F86EB76-3A5F-496D-B6F7-033F5D7E8A76}"/>
              </a:ext>
            </a:extLst>
          </p:cNvPr>
          <p:cNvPicPr>
            <a:picLocks noChangeAspect="1"/>
          </p:cNvPicPr>
          <p:nvPr/>
        </p:nvPicPr>
        <p:blipFill>
          <a:blip r:embed="rId6"/>
          <a:stretch>
            <a:fillRect/>
          </a:stretch>
        </p:blipFill>
        <p:spPr>
          <a:xfrm>
            <a:off x="6096663" y="6020196"/>
            <a:ext cx="947233" cy="947233"/>
          </a:xfrm>
          <a:prstGeom prst="rect">
            <a:avLst/>
          </a:prstGeom>
        </p:spPr>
      </p:pic>
      <p:pic>
        <p:nvPicPr>
          <p:cNvPr id="34" name="Kép 33">
            <a:extLst>
              <a:ext uri="{FF2B5EF4-FFF2-40B4-BE49-F238E27FC236}">
                <a16:creationId xmlns:a16="http://schemas.microsoft.com/office/drawing/2014/main" id="{ED42CDB7-0A28-4000-A2AF-78E2F21505A3}"/>
              </a:ext>
            </a:extLst>
          </p:cNvPr>
          <p:cNvPicPr>
            <a:picLocks noChangeAspect="1"/>
          </p:cNvPicPr>
          <p:nvPr/>
        </p:nvPicPr>
        <p:blipFill>
          <a:blip r:embed="rId6"/>
          <a:stretch>
            <a:fillRect/>
          </a:stretch>
        </p:blipFill>
        <p:spPr>
          <a:xfrm>
            <a:off x="12721766" y="7511127"/>
            <a:ext cx="947233" cy="947233"/>
          </a:xfrm>
          <a:prstGeom prst="rect">
            <a:avLst/>
          </a:prstGeom>
        </p:spPr>
      </p:pic>
      <p:sp>
        <p:nvSpPr>
          <p:cNvPr id="35" name="Téglalap 34">
            <a:extLst>
              <a:ext uri="{FF2B5EF4-FFF2-40B4-BE49-F238E27FC236}">
                <a16:creationId xmlns:a16="http://schemas.microsoft.com/office/drawing/2014/main" id="{7E4B33D7-8134-4125-B8E3-4E1520FFC95B}"/>
              </a:ext>
            </a:extLst>
          </p:cNvPr>
          <p:cNvSpPr/>
          <p:nvPr/>
        </p:nvSpPr>
        <p:spPr>
          <a:xfrm rot="19480178">
            <a:off x="5013396" y="3816948"/>
            <a:ext cx="2982823" cy="923330"/>
          </a:xfrm>
          <a:prstGeom prst="rect">
            <a:avLst/>
          </a:prstGeom>
          <a:solidFill>
            <a:schemeClr val="accent1">
              <a:lumMod val="40000"/>
              <a:lumOff val="60000"/>
              <a:alpha val="36000"/>
            </a:schemeClr>
          </a:solidFill>
          <a:ln>
            <a:solidFill>
              <a:schemeClr val="tx1"/>
            </a:solidFill>
          </a:ln>
        </p:spPr>
        <p:txBody>
          <a:bodyPr wrap="square">
            <a:spAutoFit/>
          </a:bodyPr>
          <a:lstStyle/>
          <a:p>
            <a:pPr algn="ctr"/>
            <a:r>
              <a:rPr lang="hu-HU" sz="5400" b="1" dirty="0" err="1">
                <a:solidFill>
                  <a:srgbClr val="FF0000"/>
                </a:solidFill>
              </a:rPr>
              <a:t>Bias</a:t>
            </a:r>
            <a:endParaRPr lang="hu-HU" sz="5400" b="1" dirty="0">
              <a:solidFill>
                <a:srgbClr val="FF0000"/>
              </a:solidFill>
            </a:endParaRPr>
          </a:p>
        </p:txBody>
      </p:sp>
      <p:sp>
        <p:nvSpPr>
          <p:cNvPr id="36" name="Téglalap 35">
            <a:extLst>
              <a:ext uri="{FF2B5EF4-FFF2-40B4-BE49-F238E27FC236}">
                <a16:creationId xmlns:a16="http://schemas.microsoft.com/office/drawing/2014/main" id="{0DB76F85-76E2-4DB7-9A63-C58A151B9876}"/>
              </a:ext>
            </a:extLst>
          </p:cNvPr>
          <p:cNvSpPr/>
          <p:nvPr/>
        </p:nvSpPr>
        <p:spPr>
          <a:xfrm rot="19480178">
            <a:off x="10915322" y="3881523"/>
            <a:ext cx="4111540" cy="923330"/>
          </a:xfrm>
          <a:prstGeom prst="rect">
            <a:avLst/>
          </a:prstGeom>
          <a:solidFill>
            <a:schemeClr val="accent1">
              <a:lumMod val="40000"/>
              <a:lumOff val="60000"/>
              <a:alpha val="36000"/>
            </a:schemeClr>
          </a:solidFill>
          <a:ln>
            <a:solidFill>
              <a:schemeClr val="tx1"/>
            </a:solidFill>
          </a:ln>
        </p:spPr>
        <p:txBody>
          <a:bodyPr wrap="square">
            <a:spAutoFit/>
          </a:bodyPr>
          <a:lstStyle/>
          <a:p>
            <a:pPr algn="ctr"/>
            <a:r>
              <a:rPr lang="hu-HU" sz="5400" b="1" dirty="0" err="1">
                <a:solidFill>
                  <a:srgbClr val="FF0000"/>
                </a:solidFill>
              </a:rPr>
              <a:t>Imprecision</a:t>
            </a:r>
            <a:endParaRPr lang="hu-HU" sz="5400" b="1" dirty="0">
              <a:solidFill>
                <a:srgbClr val="FF0000"/>
              </a:solidFill>
            </a:endParaRPr>
          </a:p>
        </p:txBody>
      </p:sp>
      <p:sp>
        <p:nvSpPr>
          <p:cNvPr id="37" name="Tartalom helye 1">
            <a:extLst>
              <a:ext uri="{FF2B5EF4-FFF2-40B4-BE49-F238E27FC236}">
                <a16:creationId xmlns:a16="http://schemas.microsoft.com/office/drawing/2014/main" id="{D3DBF3AE-E58F-43EE-8DE3-F83741B5B58E}"/>
              </a:ext>
            </a:extLst>
          </p:cNvPr>
          <p:cNvSpPr txBox="1">
            <a:spLocks/>
          </p:cNvSpPr>
          <p:nvPr/>
        </p:nvSpPr>
        <p:spPr>
          <a:xfrm>
            <a:off x="14718486" y="4031435"/>
            <a:ext cx="2969444" cy="549029"/>
          </a:xfrm>
          <a:prstGeom prst="rect">
            <a:avLst/>
          </a:prstGeom>
          <a:solidFill>
            <a:schemeClr val="accent1">
              <a:lumMod val="20000"/>
              <a:lumOff val="80000"/>
            </a:schemeClr>
          </a:solidFill>
          <a:ln w="41275" cmpd="dbl">
            <a:solidFill>
              <a:schemeClr val="tx1"/>
            </a:solidFill>
          </a:ln>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hu-HU" sz="3600" b="1" dirty="0"/>
              <a:t>Random </a:t>
            </a:r>
            <a:r>
              <a:rPr lang="hu-HU" sz="3600" b="1" dirty="0" err="1"/>
              <a:t>error</a:t>
            </a:r>
            <a:endParaRPr lang="hu-HU" sz="3600" b="1" dirty="0"/>
          </a:p>
        </p:txBody>
      </p:sp>
      <p:sp>
        <p:nvSpPr>
          <p:cNvPr id="38" name="Tartalom helye 1">
            <a:extLst>
              <a:ext uri="{FF2B5EF4-FFF2-40B4-BE49-F238E27FC236}">
                <a16:creationId xmlns:a16="http://schemas.microsoft.com/office/drawing/2014/main" id="{51EACE37-51F9-4FF8-820F-302E4AD2D5EE}"/>
              </a:ext>
            </a:extLst>
          </p:cNvPr>
          <p:cNvSpPr txBox="1">
            <a:spLocks/>
          </p:cNvSpPr>
          <p:nvPr/>
        </p:nvSpPr>
        <p:spPr>
          <a:xfrm>
            <a:off x="1835195" y="3904237"/>
            <a:ext cx="3185896" cy="549029"/>
          </a:xfrm>
          <a:prstGeom prst="rect">
            <a:avLst/>
          </a:prstGeom>
          <a:solidFill>
            <a:schemeClr val="accent1">
              <a:lumMod val="20000"/>
              <a:lumOff val="80000"/>
            </a:schemeClr>
          </a:solidFill>
          <a:ln w="41275" cmpd="dbl">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A9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u-HU" sz="3200" b="1" dirty="0" err="1">
                <a:solidFill>
                  <a:schemeClr val="tx1"/>
                </a:solidFill>
              </a:rPr>
              <a:t>Systematic</a:t>
            </a:r>
            <a:r>
              <a:rPr lang="hu-HU" sz="3200" b="1" dirty="0">
                <a:solidFill>
                  <a:schemeClr val="tx1"/>
                </a:solidFill>
              </a:rPr>
              <a:t> </a:t>
            </a:r>
            <a:r>
              <a:rPr lang="hu-HU" sz="3200" b="1" dirty="0" err="1">
                <a:solidFill>
                  <a:schemeClr val="tx1"/>
                </a:solidFill>
              </a:rPr>
              <a:t>error</a:t>
            </a:r>
            <a:endParaRPr lang="hu-HU" sz="3200" b="1" dirty="0">
              <a:solidFill>
                <a:schemeClr val="tx1"/>
              </a:solidFill>
            </a:endParaRPr>
          </a:p>
        </p:txBody>
      </p:sp>
      <p:sp>
        <p:nvSpPr>
          <p:cNvPr id="39" name="Téglalap 38">
            <a:extLst>
              <a:ext uri="{FF2B5EF4-FFF2-40B4-BE49-F238E27FC236}">
                <a16:creationId xmlns:a16="http://schemas.microsoft.com/office/drawing/2014/main" id="{39E0156A-00A7-49A3-A558-71CB2930E1C6}"/>
              </a:ext>
            </a:extLst>
          </p:cNvPr>
          <p:cNvSpPr/>
          <p:nvPr/>
        </p:nvSpPr>
        <p:spPr>
          <a:xfrm>
            <a:off x="10049919" y="9144436"/>
            <a:ext cx="2772041" cy="707886"/>
          </a:xfrm>
          <a:prstGeom prst="rect">
            <a:avLst/>
          </a:prstGeom>
        </p:spPr>
        <p:txBody>
          <a:bodyPr wrap="none">
            <a:spAutoFit/>
          </a:bodyPr>
          <a:lstStyle/>
          <a:p>
            <a:pPr algn="ctr"/>
            <a:r>
              <a:rPr lang="hu-HU" sz="4000" b="1" dirty="0" err="1"/>
              <a:t>Sample</a:t>
            </a:r>
            <a:r>
              <a:rPr lang="hu-HU" sz="4000" b="1" dirty="0"/>
              <a:t> </a:t>
            </a:r>
            <a:r>
              <a:rPr lang="hu-HU" sz="4000" b="1" dirty="0" err="1"/>
              <a:t>size</a:t>
            </a:r>
            <a:r>
              <a:rPr lang="hu-HU" sz="4000" b="1" dirty="0"/>
              <a:t> </a:t>
            </a:r>
          </a:p>
        </p:txBody>
      </p:sp>
      <p:sp>
        <p:nvSpPr>
          <p:cNvPr id="40" name="Felfelé nyíl 19">
            <a:extLst>
              <a:ext uri="{FF2B5EF4-FFF2-40B4-BE49-F238E27FC236}">
                <a16:creationId xmlns:a16="http://schemas.microsoft.com/office/drawing/2014/main" id="{AA66B34C-1AA3-4DB3-B4C7-7029ECF4194C}"/>
              </a:ext>
            </a:extLst>
          </p:cNvPr>
          <p:cNvSpPr/>
          <p:nvPr/>
        </p:nvSpPr>
        <p:spPr>
          <a:xfrm>
            <a:off x="12739966" y="9365410"/>
            <a:ext cx="240655" cy="265938"/>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3600">
              <a:solidFill>
                <a:srgbClr val="00B050"/>
              </a:solidFill>
            </a:endParaRPr>
          </a:p>
        </p:txBody>
      </p:sp>
      <p:sp>
        <p:nvSpPr>
          <p:cNvPr id="41" name="Téglalap 40">
            <a:extLst>
              <a:ext uri="{FF2B5EF4-FFF2-40B4-BE49-F238E27FC236}">
                <a16:creationId xmlns:a16="http://schemas.microsoft.com/office/drawing/2014/main" id="{E2A68B4E-763B-4B75-8D18-E98C5FA60A63}"/>
              </a:ext>
            </a:extLst>
          </p:cNvPr>
          <p:cNvSpPr/>
          <p:nvPr/>
        </p:nvSpPr>
        <p:spPr>
          <a:xfrm>
            <a:off x="13206290" y="9160039"/>
            <a:ext cx="1051891" cy="707886"/>
          </a:xfrm>
          <a:prstGeom prst="rect">
            <a:avLst/>
          </a:prstGeom>
        </p:spPr>
        <p:txBody>
          <a:bodyPr wrap="none">
            <a:spAutoFit/>
          </a:bodyPr>
          <a:lstStyle/>
          <a:p>
            <a:pPr algn="ctr"/>
            <a:r>
              <a:rPr lang="hu-HU" sz="4000" b="1" dirty="0" err="1"/>
              <a:t>Risk</a:t>
            </a:r>
            <a:endParaRPr lang="hu-HU" sz="4000" b="1" dirty="0"/>
          </a:p>
        </p:txBody>
      </p:sp>
      <p:sp>
        <p:nvSpPr>
          <p:cNvPr id="42" name="Felfelé nyíl 21">
            <a:extLst>
              <a:ext uri="{FF2B5EF4-FFF2-40B4-BE49-F238E27FC236}">
                <a16:creationId xmlns:a16="http://schemas.microsoft.com/office/drawing/2014/main" id="{A4DFD18E-4EC2-4F6D-B6AC-FDFC92137B35}"/>
              </a:ext>
            </a:extLst>
          </p:cNvPr>
          <p:cNvSpPr/>
          <p:nvPr/>
        </p:nvSpPr>
        <p:spPr>
          <a:xfrm rot="10800000">
            <a:off x="14238902" y="9381013"/>
            <a:ext cx="240655" cy="265938"/>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3600">
              <a:solidFill>
                <a:srgbClr val="00B050"/>
              </a:solidFill>
            </a:endParaRPr>
          </a:p>
        </p:txBody>
      </p:sp>
      <p:sp>
        <p:nvSpPr>
          <p:cNvPr id="43" name="Téglalap 42">
            <a:extLst>
              <a:ext uri="{FF2B5EF4-FFF2-40B4-BE49-F238E27FC236}">
                <a16:creationId xmlns:a16="http://schemas.microsoft.com/office/drawing/2014/main" id="{D537067C-8363-4646-A6AD-A9F735E03688}"/>
              </a:ext>
            </a:extLst>
          </p:cNvPr>
          <p:cNvSpPr/>
          <p:nvPr/>
        </p:nvSpPr>
        <p:spPr>
          <a:xfrm>
            <a:off x="3025888" y="9039399"/>
            <a:ext cx="2772041" cy="707886"/>
          </a:xfrm>
          <a:prstGeom prst="rect">
            <a:avLst/>
          </a:prstGeom>
        </p:spPr>
        <p:txBody>
          <a:bodyPr wrap="none">
            <a:spAutoFit/>
          </a:bodyPr>
          <a:lstStyle/>
          <a:p>
            <a:pPr algn="ctr"/>
            <a:r>
              <a:rPr lang="hu-HU" sz="4000" b="1" dirty="0" err="1"/>
              <a:t>Sample</a:t>
            </a:r>
            <a:r>
              <a:rPr lang="hu-HU" sz="4000" b="1" dirty="0"/>
              <a:t> </a:t>
            </a:r>
            <a:r>
              <a:rPr lang="hu-HU" sz="4000" b="1" dirty="0" err="1"/>
              <a:t>size</a:t>
            </a:r>
            <a:r>
              <a:rPr lang="hu-HU" sz="4000" b="1" dirty="0"/>
              <a:t> </a:t>
            </a:r>
          </a:p>
        </p:txBody>
      </p:sp>
      <p:sp>
        <p:nvSpPr>
          <p:cNvPr id="44" name="Felfelé nyíl 23">
            <a:extLst>
              <a:ext uri="{FF2B5EF4-FFF2-40B4-BE49-F238E27FC236}">
                <a16:creationId xmlns:a16="http://schemas.microsoft.com/office/drawing/2014/main" id="{3C5B1F94-2663-47E2-8A5C-27B513D5F671}"/>
              </a:ext>
            </a:extLst>
          </p:cNvPr>
          <p:cNvSpPr/>
          <p:nvPr/>
        </p:nvSpPr>
        <p:spPr>
          <a:xfrm>
            <a:off x="5702465" y="9292590"/>
            <a:ext cx="240655" cy="265938"/>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3600">
              <a:solidFill>
                <a:srgbClr val="00B050"/>
              </a:solidFill>
            </a:endParaRPr>
          </a:p>
        </p:txBody>
      </p:sp>
      <p:sp>
        <p:nvSpPr>
          <p:cNvPr id="45" name="Téglalap 44">
            <a:extLst>
              <a:ext uri="{FF2B5EF4-FFF2-40B4-BE49-F238E27FC236}">
                <a16:creationId xmlns:a16="http://schemas.microsoft.com/office/drawing/2014/main" id="{44096133-4238-4A90-A33C-5388F40AAD5C}"/>
              </a:ext>
            </a:extLst>
          </p:cNvPr>
          <p:cNvSpPr/>
          <p:nvPr/>
        </p:nvSpPr>
        <p:spPr>
          <a:xfrm>
            <a:off x="6330755" y="9071616"/>
            <a:ext cx="1051891" cy="707886"/>
          </a:xfrm>
          <a:prstGeom prst="rect">
            <a:avLst/>
          </a:prstGeom>
        </p:spPr>
        <p:txBody>
          <a:bodyPr wrap="none">
            <a:spAutoFit/>
          </a:bodyPr>
          <a:lstStyle/>
          <a:p>
            <a:pPr algn="ctr"/>
            <a:r>
              <a:rPr lang="hu-HU" sz="4000" b="1" dirty="0" err="1"/>
              <a:t>Risk</a:t>
            </a:r>
            <a:endParaRPr lang="hu-HU" sz="4000" b="1" dirty="0"/>
          </a:p>
        </p:txBody>
      </p:sp>
      <p:sp>
        <p:nvSpPr>
          <p:cNvPr id="46" name="Téglalap 45">
            <a:extLst>
              <a:ext uri="{FF2B5EF4-FFF2-40B4-BE49-F238E27FC236}">
                <a16:creationId xmlns:a16="http://schemas.microsoft.com/office/drawing/2014/main" id="{6A8F8D66-6847-466D-81DB-EB6DD844B95D}"/>
              </a:ext>
            </a:extLst>
          </p:cNvPr>
          <p:cNvSpPr/>
          <p:nvPr/>
        </p:nvSpPr>
        <p:spPr>
          <a:xfrm>
            <a:off x="7337798" y="9392279"/>
            <a:ext cx="225425" cy="1061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3200"/>
          </a:p>
        </p:txBody>
      </p:sp>
    </p:spTree>
    <p:extLst>
      <p:ext uri="{BB962C8B-B14F-4D97-AF65-F5344CB8AC3E}">
        <p14:creationId xmlns:p14="http://schemas.microsoft.com/office/powerpoint/2010/main" val="1105865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Ecological</a:t>
            </a:r>
            <a:r>
              <a:rPr lang="hu-HU" sz="6500" dirty="0">
                <a:solidFill>
                  <a:srgbClr val="424A52"/>
                </a:solidFill>
                <a:latin typeface="Oswald Bold"/>
              </a:rPr>
              <a:t> </a:t>
            </a:r>
            <a:r>
              <a:rPr lang="hu-HU" sz="6500" dirty="0" err="1">
                <a:solidFill>
                  <a:srgbClr val="424A52"/>
                </a:solidFill>
                <a:latin typeface="Oswald Bold"/>
              </a:rPr>
              <a:t>error</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47" name="Picture 2" descr="KÃ©ptalÃ¡lat a kÃ¶vetkezÅre: âecological fallacyâ">
            <a:extLst>
              <a:ext uri="{FF2B5EF4-FFF2-40B4-BE49-F238E27FC236}">
                <a16:creationId xmlns:a16="http://schemas.microsoft.com/office/drawing/2014/main" id="{8BF0D81A-656C-4012-BC9E-DABCF829D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360972"/>
            <a:ext cx="7315200" cy="4754880"/>
          </a:xfrm>
          <a:prstGeom prst="rect">
            <a:avLst/>
          </a:prstGeom>
          <a:noFill/>
          <a:extLst>
            <a:ext uri="{909E8E84-426E-40DD-AFC4-6F175D3DCCD1}">
              <a14:hiddenFill xmlns:a14="http://schemas.microsoft.com/office/drawing/2010/main">
                <a:solidFill>
                  <a:srgbClr val="FFFFFF"/>
                </a:solidFill>
              </a14:hiddenFill>
            </a:ext>
          </a:extLst>
        </p:spPr>
      </p:pic>
      <p:sp>
        <p:nvSpPr>
          <p:cNvPr id="48" name="Szövegdoboz 47">
            <a:extLst>
              <a:ext uri="{FF2B5EF4-FFF2-40B4-BE49-F238E27FC236}">
                <a16:creationId xmlns:a16="http://schemas.microsoft.com/office/drawing/2014/main" id="{6AA86F54-FD93-42F7-8164-92062E6594C7}"/>
              </a:ext>
            </a:extLst>
          </p:cNvPr>
          <p:cNvSpPr txBox="1"/>
          <p:nvPr/>
        </p:nvSpPr>
        <p:spPr>
          <a:xfrm>
            <a:off x="2514600" y="5293298"/>
            <a:ext cx="5191486" cy="707886"/>
          </a:xfrm>
          <a:prstGeom prst="rect">
            <a:avLst/>
          </a:prstGeom>
          <a:noFill/>
        </p:spPr>
        <p:txBody>
          <a:bodyPr wrap="none" rtlCol="0">
            <a:spAutoFit/>
          </a:bodyPr>
          <a:lstStyle/>
          <a:p>
            <a:r>
              <a:rPr lang="hu-HU" sz="4000" b="1" dirty="0" err="1">
                <a:solidFill>
                  <a:srgbClr val="333F50"/>
                </a:solidFill>
              </a:rPr>
              <a:t>Average</a:t>
            </a:r>
            <a:r>
              <a:rPr lang="hu-HU" sz="4000" b="1" dirty="0">
                <a:solidFill>
                  <a:srgbClr val="333F50"/>
                </a:solidFill>
              </a:rPr>
              <a:t> </a:t>
            </a:r>
            <a:r>
              <a:rPr lang="hu-HU" sz="4000" b="1" dirty="0" err="1">
                <a:solidFill>
                  <a:srgbClr val="333F50"/>
                </a:solidFill>
              </a:rPr>
              <a:t>depth</a:t>
            </a:r>
            <a:r>
              <a:rPr lang="hu-HU" sz="4000" b="1" dirty="0">
                <a:solidFill>
                  <a:srgbClr val="333F50"/>
                </a:solidFill>
              </a:rPr>
              <a:t>: 1 </a:t>
            </a:r>
            <a:r>
              <a:rPr lang="hu-HU" sz="4000" b="1" dirty="0" err="1">
                <a:solidFill>
                  <a:srgbClr val="333F50"/>
                </a:solidFill>
              </a:rPr>
              <a:t>meter</a:t>
            </a:r>
            <a:endParaRPr lang="hu-HU" sz="4000" b="1" dirty="0">
              <a:solidFill>
                <a:srgbClr val="333F50"/>
              </a:solidFill>
            </a:endParaRPr>
          </a:p>
        </p:txBody>
      </p:sp>
      <p:pic>
        <p:nvPicPr>
          <p:cNvPr id="2" name="Kép 1">
            <a:extLst>
              <a:ext uri="{FF2B5EF4-FFF2-40B4-BE49-F238E27FC236}">
                <a16:creationId xmlns:a16="http://schemas.microsoft.com/office/drawing/2014/main" id="{A3605ECC-5D49-4BB5-AABA-B857E899E933}"/>
              </a:ext>
            </a:extLst>
          </p:cNvPr>
          <p:cNvPicPr>
            <a:picLocks noChangeAspect="1"/>
          </p:cNvPicPr>
          <p:nvPr/>
        </p:nvPicPr>
        <p:blipFill rotWithShape="1">
          <a:blip r:embed="rId5"/>
          <a:srcRect l="11061" t="26936" r="34621" b="59596"/>
          <a:stretch/>
        </p:blipFill>
        <p:spPr>
          <a:xfrm>
            <a:off x="4126010" y="2599131"/>
            <a:ext cx="12598836" cy="1757159"/>
          </a:xfrm>
          <a:prstGeom prst="rect">
            <a:avLst/>
          </a:prstGeom>
        </p:spPr>
      </p:pic>
      <p:sp>
        <p:nvSpPr>
          <p:cNvPr id="50" name="Szövegdoboz 49">
            <a:extLst>
              <a:ext uri="{FF2B5EF4-FFF2-40B4-BE49-F238E27FC236}">
                <a16:creationId xmlns:a16="http://schemas.microsoft.com/office/drawing/2014/main" id="{10F803E0-F833-4FAA-BA34-95E72EBB7104}"/>
              </a:ext>
            </a:extLst>
          </p:cNvPr>
          <p:cNvSpPr txBox="1"/>
          <p:nvPr/>
        </p:nvSpPr>
        <p:spPr>
          <a:xfrm>
            <a:off x="10094816" y="4401253"/>
            <a:ext cx="7809446" cy="1200329"/>
          </a:xfrm>
          <a:prstGeom prst="rect">
            <a:avLst/>
          </a:prstGeom>
          <a:noFill/>
        </p:spPr>
        <p:txBody>
          <a:bodyPr wrap="none" rtlCol="0">
            <a:spAutoFit/>
          </a:bodyPr>
          <a:lstStyle/>
          <a:p>
            <a:r>
              <a:rPr lang="hu-HU" sz="3600" b="1" dirty="0" err="1">
                <a:solidFill>
                  <a:srgbClr val="333F50"/>
                </a:solidFill>
              </a:rPr>
              <a:t>But</a:t>
            </a:r>
            <a:r>
              <a:rPr lang="hu-HU" sz="3600" b="1" dirty="0">
                <a:solidFill>
                  <a:srgbClr val="333F50"/>
                </a:solidFill>
              </a:rPr>
              <a:t> </a:t>
            </a:r>
            <a:r>
              <a:rPr lang="hu-HU" sz="3600" b="1" dirty="0" err="1">
                <a:solidFill>
                  <a:srgbClr val="333F50"/>
                </a:solidFill>
              </a:rPr>
              <a:t>mortality</a:t>
            </a:r>
            <a:r>
              <a:rPr lang="hu-HU" sz="3600" b="1" dirty="0">
                <a:solidFill>
                  <a:srgbClr val="333F50"/>
                </a:solidFill>
              </a:rPr>
              <a:t> of </a:t>
            </a:r>
            <a:r>
              <a:rPr lang="hu-HU" sz="3600" b="1" dirty="0" err="1">
                <a:solidFill>
                  <a:srgbClr val="333F50"/>
                </a:solidFill>
              </a:rPr>
              <a:t>coronary</a:t>
            </a:r>
            <a:r>
              <a:rPr lang="hu-HU" sz="3600" b="1" dirty="0">
                <a:solidFill>
                  <a:srgbClr val="333F50"/>
                </a:solidFill>
              </a:rPr>
              <a:t> </a:t>
            </a:r>
            <a:r>
              <a:rPr lang="hu-HU" sz="3600" b="1" dirty="0" err="1">
                <a:solidFill>
                  <a:srgbClr val="333F50"/>
                </a:solidFill>
              </a:rPr>
              <a:t>heart</a:t>
            </a:r>
            <a:r>
              <a:rPr lang="hu-HU" sz="3600" b="1" dirty="0">
                <a:solidFill>
                  <a:srgbClr val="333F50"/>
                </a:solidFill>
              </a:rPr>
              <a:t> </a:t>
            </a:r>
            <a:r>
              <a:rPr lang="hu-HU" sz="3600" b="1" dirty="0" err="1">
                <a:solidFill>
                  <a:srgbClr val="333F50"/>
                </a:solidFill>
              </a:rPr>
              <a:t>disease</a:t>
            </a:r>
            <a:r>
              <a:rPr lang="hu-HU" sz="3600" b="1" dirty="0">
                <a:solidFill>
                  <a:srgbClr val="333F50"/>
                </a:solidFill>
              </a:rPr>
              <a:t> </a:t>
            </a:r>
            <a:br>
              <a:rPr lang="hu-HU" sz="3600" b="1" dirty="0">
                <a:solidFill>
                  <a:srgbClr val="333F50"/>
                </a:solidFill>
              </a:rPr>
            </a:br>
            <a:r>
              <a:rPr lang="hu-HU" sz="3600" b="1" dirty="0" err="1">
                <a:solidFill>
                  <a:srgbClr val="333F50"/>
                </a:solidFill>
              </a:rPr>
              <a:t>correlates</a:t>
            </a:r>
            <a:r>
              <a:rPr lang="hu-HU" sz="3600" b="1" dirty="0">
                <a:solidFill>
                  <a:srgbClr val="333F50"/>
                </a:solidFill>
              </a:rPr>
              <a:t> </a:t>
            </a:r>
            <a:r>
              <a:rPr lang="hu-HU" sz="3600" b="1" dirty="0" err="1">
                <a:solidFill>
                  <a:srgbClr val="333F50"/>
                </a:solidFill>
              </a:rPr>
              <a:t>with</a:t>
            </a:r>
            <a:r>
              <a:rPr lang="hu-HU" sz="3600" b="1" dirty="0">
                <a:solidFill>
                  <a:srgbClr val="333F50"/>
                </a:solidFill>
              </a:rPr>
              <a:t> </a:t>
            </a:r>
            <a:r>
              <a:rPr lang="hu-HU" sz="3600" b="1" dirty="0" err="1">
                <a:solidFill>
                  <a:srgbClr val="333F50"/>
                </a:solidFill>
              </a:rPr>
              <a:t>the</a:t>
            </a:r>
            <a:r>
              <a:rPr lang="hu-HU" sz="3600" b="1" dirty="0">
                <a:solidFill>
                  <a:srgbClr val="333F50"/>
                </a:solidFill>
              </a:rPr>
              <a:t> </a:t>
            </a:r>
            <a:r>
              <a:rPr lang="hu-HU" sz="3600" b="1" dirty="0" err="1">
                <a:solidFill>
                  <a:srgbClr val="333F50"/>
                </a:solidFill>
              </a:rPr>
              <a:t>sales</a:t>
            </a:r>
            <a:r>
              <a:rPr lang="hu-HU" sz="3600" b="1" dirty="0">
                <a:solidFill>
                  <a:srgbClr val="333F50"/>
                </a:solidFill>
              </a:rPr>
              <a:t> of </a:t>
            </a:r>
            <a:r>
              <a:rPr lang="hu-HU" sz="3600" b="1" dirty="0" err="1">
                <a:solidFill>
                  <a:srgbClr val="FF0000"/>
                </a:solidFill>
              </a:rPr>
              <a:t>color</a:t>
            </a:r>
            <a:r>
              <a:rPr lang="hu-HU" sz="3600" b="1" dirty="0">
                <a:solidFill>
                  <a:srgbClr val="FF0000"/>
                </a:solidFill>
              </a:rPr>
              <a:t> </a:t>
            </a:r>
            <a:r>
              <a:rPr lang="hu-HU" sz="3600" b="1" dirty="0" err="1">
                <a:solidFill>
                  <a:srgbClr val="FF0000"/>
                </a:solidFill>
              </a:rPr>
              <a:t>TVs</a:t>
            </a:r>
            <a:r>
              <a:rPr lang="hu-HU" sz="3600" b="1" dirty="0">
                <a:solidFill>
                  <a:srgbClr val="FF0000"/>
                </a:solidFill>
              </a:rPr>
              <a:t>…</a:t>
            </a:r>
          </a:p>
        </p:txBody>
      </p:sp>
    </p:spTree>
    <p:extLst>
      <p:ext uri="{BB962C8B-B14F-4D97-AF65-F5344CB8AC3E}">
        <p14:creationId xmlns:p14="http://schemas.microsoft.com/office/powerpoint/2010/main" val="23682486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699" y="964309"/>
            <a:ext cx="10139323"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The </a:t>
            </a:r>
            <a:r>
              <a:rPr lang="hu-HU" sz="6500" dirty="0" err="1">
                <a:solidFill>
                  <a:srgbClr val="424A52"/>
                </a:solidFill>
                <a:latin typeface="Oswald Bold"/>
              </a:rPr>
              <a:t>choice</a:t>
            </a:r>
            <a:r>
              <a:rPr lang="hu-HU" sz="6500" dirty="0">
                <a:solidFill>
                  <a:srgbClr val="424A52"/>
                </a:solidFill>
                <a:latin typeface="Oswald Bold"/>
              </a:rPr>
              <a:t> of </a:t>
            </a:r>
            <a:r>
              <a:rPr lang="hu-HU" sz="6500" dirty="0" err="1">
                <a:solidFill>
                  <a:srgbClr val="424A52"/>
                </a:solidFill>
                <a:latin typeface="Oswald Bold"/>
              </a:rPr>
              <a:t>control</a:t>
            </a:r>
            <a:r>
              <a:rPr lang="hu-HU" sz="6500" dirty="0">
                <a:solidFill>
                  <a:srgbClr val="424A52"/>
                </a:solidFill>
                <a:latin typeface="Oswald Bold"/>
              </a:rPr>
              <a:t> </a:t>
            </a:r>
            <a:r>
              <a:rPr lang="hu-HU" sz="6500" dirty="0" err="1">
                <a:solidFill>
                  <a:srgbClr val="424A52"/>
                </a:solidFill>
                <a:latin typeface="Oswald Bold"/>
              </a:rPr>
              <a:t>group</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3" name="Kép 2">
            <a:extLst>
              <a:ext uri="{FF2B5EF4-FFF2-40B4-BE49-F238E27FC236}">
                <a16:creationId xmlns:a16="http://schemas.microsoft.com/office/drawing/2014/main" id="{CFEB2FFE-5223-469A-8E1D-1273D39EB47C}"/>
              </a:ext>
            </a:extLst>
          </p:cNvPr>
          <p:cNvPicPr>
            <a:picLocks noChangeAspect="1"/>
          </p:cNvPicPr>
          <p:nvPr/>
        </p:nvPicPr>
        <p:blipFill rotWithShape="1">
          <a:blip r:embed="rId4"/>
          <a:srcRect l="32338" t="18738" r="9596" b="6612"/>
          <a:stretch/>
        </p:blipFill>
        <p:spPr>
          <a:xfrm>
            <a:off x="6981151" y="2145943"/>
            <a:ext cx="11306849" cy="8176699"/>
          </a:xfrm>
          <a:prstGeom prst="rect">
            <a:avLst/>
          </a:prstGeom>
        </p:spPr>
      </p:pic>
      <p:pic>
        <p:nvPicPr>
          <p:cNvPr id="15" name="Kép 14">
            <a:extLst>
              <a:ext uri="{FF2B5EF4-FFF2-40B4-BE49-F238E27FC236}">
                <a16:creationId xmlns:a16="http://schemas.microsoft.com/office/drawing/2014/main" id="{7A1B0FC2-03DC-4937-A118-4927DA32D747}"/>
              </a:ext>
            </a:extLst>
          </p:cNvPr>
          <p:cNvPicPr>
            <a:picLocks noChangeAspect="1"/>
          </p:cNvPicPr>
          <p:nvPr/>
        </p:nvPicPr>
        <p:blipFill rotWithShape="1">
          <a:blip r:embed="rId5"/>
          <a:srcRect l="10758" t="26127" r="55126" b="64654"/>
          <a:stretch/>
        </p:blipFill>
        <p:spPr>
          <a:xfrm>
            <a:off x="457200" y="3308024"/>
            <a:ext cx="6992255" cy="1457519"/>
          </a:xfrm>
          <a:prstGeom prst="rect">
            <a:avLst/>
          </a:prstGeom>
        </p:spPr>
      </p:pic>
      <p:sp>
        <p:nvSpPr>
          <p:cNvPr id="19" name="TextBox 6">
            <a:extLst>
              <a:ext uri="{FF2B5EF4-FFF2-40B4-BE49-F238E27FC236}">
                <a16:creationId xmlns:a16="http://schemas.microsoft.com/office/drawing/2014/main" id="{D86B57E7-A92E-4D85-B88E-DF3E8B9049FD}"/>
              </a:ext>
            </a:extLst>
          </p:cNvPr>
          <p:cNvSpPr txBox="1"/>
          <p:nvPr/>
        </p:nvSpPr>
        <p:spPr>
          <a:xfrm>
            <a:off x="-2133600" y="1723883"/>
            <a:ext cx="10139323" cy="1019318"/>
          </a:xfrm>
          <a:prstGeom prst="rect">
            <a:avLst/>
          </a:prstGeom>
        </p:spPr>
        <p:txBody>
          <a:bodyPr wrap="square" lIns="0" tIns="0" rIns="0" bIns="0" rtlCol="0" anchor="t">
            <a:spAutoFit/>
          </a:bodyPr>
          <a:lstStyle/>
          <a:p>
            <a:pPr algn="ctr">
              <a:lnSpc>
                <a:spcPts val="9100"/>
              </a:lnSpc>
            </a:pPr>
            <a:r>
              <a:rPr lang="hu-HU" sz="4400" dirty="0" err="1">
                <a:solidFill>
                  <a:srgbClr val="424A52"/>
                </a:solidFill>
                <a:latin typeface="Oswald Bold"/>
              </a:rPr>
              <a:t>Berkson</a:t>
            </a:r>
            <a:r>
              <a:rPr lang="hu-HU" sz="4400" dirty="0">
                <a:solidFill>
                  <a:srgbClr val="424A52"/>
                </a:solidFill>
                <a:latin typeface="Oswald Bold"/>
              </a:rPr>
              <a:t> </a:t>
            </a:r>
            <a:r>
              <a:rPr lang="hu-HU" sz="4400" dirty="0" err="1">
                <a:solidFill>
                  <a:srgbClr val="424A52"/>
                </a:solidFill>
                <a:latin typeface="Oswald Bold"/>
              </a:rPr>
              <a:t>bias</a:t>
            </a:r>
            <a:endParaRPr lang="en-US" sz="4400" dirty="0">
              <a:solidFill>
                <a:srgbClr val="424A52"/>
              </a:solidFill>
              <a:latin typeface="Oswald Bold"/>
            </a:endParaRPr>
          </a:p>
        </p:txBody>
      </p:sp>
      <p:pic>
        <p:nvPicPr>
          <p:cNvPr id="21" name="Kép 20">
            <a:extLst>
              <a:ext uri="{FF2B5EF4-FFF2-40B4-BE49-F238E27FC236}">
                <a16:creationId xmlns:a16="http://schemas.microsoft.com/office/drawing/2014/main" id="{E80019C4-9DB9-4819-9119-130073DAED2F}"/>
              </a:ext>
            </a:extLst>
          </p:cNvPr>
          <p:cNvPicPr>
            <a:picLocks noChangeAspect="1"/>
          </p:cNvPicPr>
          <p:nvPr/>
        </p:nvPicPr>
        <p:blipFill>
          <a:blip r:embed="rId6"/>
          <a:stretch>
            <a:fillRect/>
          </a:stretch>
        </p:blipFill>
        <p:spPr>
          <a:xfrm>
            <a:off x="2057400" y="5990618"/>
            <a:ext cx="4214410" cy="3193061"/>
          </a:xfrm>
          <a:prstGeom prst="rect">
            <a:avLst/>
          </a:prstGeom>
        </p:spPr>
      </p:pic>
    </p:spTree>
    <p:extLst>
      <p:ext uri="{BB962C8B-B14F-4D97-AF65-F5344CB8AC3E}">
        <p14:creationId xmlns:p14="http://schemas.microsoft.com/office/powerpoint/2010/main" val="13223858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2237344"/>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How</a:t>
            </a:r>
            <a:r>
              <a:rPr lang="hu-HU" sz="6500" dirty="0">
                <a:solidFill>
                  <a:srgbClr val="424A52"/>
                </a:solidFill>
                <a:latin typeface="Oswald Bold"/>
              </a:rPr>
              <a:t> </a:t>
            </a:r>
            <a:r>
              <a:rPr lang="hu-HU" sz="6500" dirty="0" err="1">
                <a:solidFill>
                  <a:srgbClr val="424A52"/>
                </a:solidFill>
                <a:latin typeface="Oswald Bold"/>
              </a:rPr>
              <a:t>to</a:t>
            </a:r>
            <a:r>
              <a:rPr lang="hu-HU" sz="6500" dirty="0">
                <a:solidFill>
                  <a:srgbClr val="424A52"/>
                </a:solidFill>
                <a:latin typeface="Oswald Bold"/>
              </a:rPr>
              <a:t> </a:t>
            </a:r>
            <a:r>
              <a:rPr lang="hu-HU" sz="6500" dirty="0" err="1">
                <a:solidFill>
                  <a:srgbClr val="424A52"/>
                </a:solidFill>
                <a:latin typeface="Oswald Bold"/>
              </a:rPr>
              <a:t>deal</a:t>
            </a:r>
            <a:r>
              <a:rPr lang="hu-HU" sz="6500" dirty="0">
                <a:solidFill>
                  <a:srgbClr val="424A52"/>
                </a:solidFill>
                <a:latin typeface="Oswald Bold"/>
              </a:rPr>
              <a:t> </a:t>
            </a:r>
            <a:r>
              <a:rPr lang="hu-HU" sz="6500" dirty="0" err="1">
                <a:solidFill>
                  <a:srgbClr val="424A52"/>
                </a:solidFill>
                <a:latin typeface="Oswald Bold"/>
              </a:rPr>
              <a:t>with</a:t>
            </a:r>
            <a:r>
              <a:rPr lang="hu-HU" sz="6500" dirty="0">
                <a:solidFill>
                  <a:srgbClr val="424A52"/>
                </a:solidFill>
                <a:latin typeface="Oswald Bold"/>
              </a:rPr>
              <a:t> </a:t>
            </a:r>
            <a:r>
              <a:rPr lang="hu-HU" sz="6500" dirty="0" err="1">
                <a:solidFill>
                  <a:srgbClr val="424A52"/>
                </a:solidFill>
                <a:latin typeface="Oswald Bold"/>
              </a:rPr>
              <a:t>selection</a:t>
            </a:r>
            <a:r>
              <a:rPr lang="hu-HU" sz="6500" dirty="0">
                <a:solidFill>
                  <a:srgbClr val="424A52"/>
                </a:solidFill>
                <a:latin typeface="Oswald Bold"/>
              </a:rPr>
              <a:t> </a:t>
            </a:r>
            <a:r>
              <a:rPr lang="hu-HU" sz="6500" dirty="0" err="1">
                <a:solidFill>
                  <a:srgbClr val="424A52"/>
                </a:solidFill>
                <a:latin typeface="Oswald Bold"/>
              </a:rPr>
              <a:t>bias</a:t>
            </a:r>
            <a:r>
              <a:rPr lang="hu-HU" sz="6500" dirty="0">
                <a:solidFill>
                  <a:srgbClr val="424A52"/>
                </a:solidFill>
                <a:latin typeface="Oswald Bold"/>
              </a:rPr>
              <a:t>?</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48" name="Szövegdoboz 47">
            <a:extLst>
              <a:ext uri="{FF2B5EF4-FFF2-40B4-BE49-F238E27FC236}">
                <a16:creationId xmlns:a16="http://schemas.microsoft.com/office/drawing/2014/main" id="{22FD91FA-975F-41F5-AC56-D6A9E74FA0F9}"/>
              </a:ext>
            </a:extLst>
          </p:cNvPr>
          <p:cNvSpPr txBox="1"/>
          <p:nvPr/>
        </p:nvSpPr>
        <p:spPr>
          <a:xfrm>
            <a:off x="2362200" y="3619500"/>
            <a:ext cx="9144000" cy="3785652"/>
          </a:xfrm>
          <a:prstGeom prst="rect">
            <a:avLst/>
          </a:prstGeom>
          <a:noFill/>
        </p:spPr>
        <p:txBody>
          <a:bodyPr wrap="square">
            <a:spAutoFit/>
          </a:bodyPr>
          <a:lstStyle/>
          <a:p>
            <a:r>
              <a:rPr lang="en-US" sz="6000" dirty="0"/>
              <a:t>Stratification</a:t>
            </a:r>
          </a:p>
          <a:p>
            <a:r>
              <a:rPr lang="en-US" sz="6000" dirty="0"/>
              <a:t>Matching</a:t>
            </a:r>
          </a:p>
          <a:p>
            <a:r>
              <a:rPr lang="en-US" sz="6000" dirty="0"/>
              <a:t>Standardization</a:t>
            </a:r>
          </a:p>
          <a:p>
            <a:r>
              <a:rPr lang="en-US" sz="6000" dirty="0"/>
              <a:t>Multivariate analysis</a:t>
            </a:r>
          </a:p>
        </p:txBody>
      </p:sp>
      <p:pic>
        <p:nvPicPr>
          <p:cNvPr id="7" name="Kép 6">
            <a:extLst>
              <a:ext uri="{FF2B5EF4-FFF2-40B4-BE49-F238E27FC236}">
                <a16:creationId xmlns:a16="http://schemas.microsoft.com/office/drawing/2014/main" id="{ED173081-63D8-4DA4-870F-F0914FDCA87B}"/>
              </a:ext>
            </a:extLst>
          </p:cNvPr>
          <p:cNvPicPr>
            <a:picLocks noChangeAspect="1"/>
          </p:cNvPicPr>
          <p:nvPr/>
        </p:nvPicPr>
        <p:blipFill>
          <a:blip r:embed="rId4"/>
          <a:stretch>
            <a:fillRect/>
          </a:stretch>
        </p:blipFill>
        <p:spPr>
          <a:xfrm>
            <a:off x="10424839" y="2585360"/>
            <a:ext cx="7149399" cy="4021536"/>
          </a:xfrm>
          <a:prstGeom prst="rect">
            <a:avLst/>
          </a:prstGeom>
        </p:spPr>
      </p:pic>
      <p:pic>
        <p:nvPicPr>
          <p:cNvPr id="15" name="Picture 4" descr="KÃ©ptalÃ¡lat a kÃ¶vetkezÅre: âwrong pictureâ">
            <a:extLst>
              <a:ext uri="{FF2B5EF4-FFF2-40B4-BE49-F238E27FC236}">
                <a16:creationId xmlns:a16="http://schemas.microsoft.com/office/drawing/2014/main" id="{727E5330-1754-4E66-8A54-729E0086D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5400" y="6694070"/>
            <a:ext cx="2981272" cy="177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9341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Recall</a:t>
            </a:r>
            <a:r>
              <a:rPr lang="hu-HU" sz="6500" dirty="0">
                <a:solidFill>
                  <a:srgbClr val="424A52"/>
                </a:solidFill>
                <a:latin typeface="Oswald Bold"/>
              </a:rPr>
              <a:t> </a:t>
            </a:r>
            <a:r>
              <a:rPr lang="hu-HU" sz="6500" dirty="0" err="1">
                <a:solidFill>
                  <a:srgbClr val="424A52"/>
                </a:solidFill>
                <a:latin typeface="Oswald Bold"/>
              </a:rPr>
              <a:t>bias</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7" name="Kép 16">
            <a:extLst>
              <a:ext uri="{FF2B5EF4-FFF2-40B4-BE49-F238E27FC236}">
                <a16:creationId xmlns:a16="http://schemas.microsoft.com/office/drawing/2014/main" id="{8B7F66B6-6A7E-4288-A5C5-DB517937A4A6}"/>
              </a:ext>
            </a:extLst>
          </p:cNvPr>
          <p:cNvPicPr>
            <a:picLocks noChangeAspect="1"/>
          </p:cNvPicPr>
          <p:nvPr/>
        </p:nvPicPr>
        <p:blipFill rotWithShape="1">
          <a:blip r:embed="rId4"/>
          <a:srcRect l="36650" t="30378" r="41236" b="36633"/>
          <a:stretch/>
        </p:blipFill>
        <p:spPr>
          <a:xfrm>
            <a:off x="1421966" y="2253005"/>
            <a:ext cx="4142684" cy="3476377"/>
          </a:xfrm>
          <a:prstGeom prst="rect">
            <a:avLst/>
          </a:prstGeom>
        </p:spPr>
      </p:pic>
      <p:pic>
        <p:nvPicPr>
          <p:cNvPr id="18" name="Kép 17">
            <a:extLst>
              <a:ext uri="{FF2B5EF4-FFF2-40B4-BE49-F238E27FC236}">
                <a16:creationId xmlns:a16="http://schemas.microsoft.com/office/drawing/2014/main" id="{6BA31510-6EF4-439D-B12D-6DC2CF0BB281}"/>
              </a:ext>
            </a:extLst>
          </p:cNvPr>
          <p:cNvPicPr>
            <a:picLocks noChangeAspect="1"/>
          </p:cNvPicPr>
          <p:nvPr/>
        </p:nvPicPr>
        <p:blipFill rotWithShape="1">
          <a:blip r:embed="rId5"/>
          <a:srcRect l="36418" t="29690" r="41236" b="37459"/>
          <a:stretch/>
        </p:blipFill>
        <p:spPr>
          <a:xfrm>
            <a:off x="5943600" y="2243638"/>
            <a:ext cx="4186138" cy="3461891"/>
          </a:xfrm>
          <a:prstGeom prst="rect">
            <a:avLst/>
          </a:prstGeom>
        </p:spPr>
      </p:pic>
      <p:pic>
        <p:nvPicPr>
          <p:cNvPr id="19" name="Kép 18">
            <a:extLst>
              <a:ext uri="{FF2B5EF4-FFF2-40B4-BE49-F238E27FC236}">
                <a16:creationId xmlns:a16="http://schemas.microsoft.com/office/drawing/2014/main" id="{88A6E7ED-E1B0-4691-89B4-422CBEBA0874}"/>
              </a:ext>
            </a:extLst>
          </p:cNvPr>
          <p:cNvPicPr>
            <a:picLocks noChangeAspect="1"/>
          </p:cNvPicPr>
          <p:nvPr/>
        </p:nvPicPr>
        <p:blipFill rotWithShape="1">
          <a:blip r:embed="rId6"/>
          <a:srcRect l="40515" t="40825" r="39536" b="32508"/>
          <a:stretch/>
        </p:blipFill>
        <p:spPr>
          <a:xfrm>
            <a:off x="3696096" y="6045947"/>
            <a:ext cx="3737108" cy="2810074"/>
          </a:xfrm>
          <a:prstGeom prst="rect">
            <a:avLst/>
          </a:prstGeom>
        </p:spPr>
      </p:pic>
      <p:pic>
        <p:nvPicPr>
          <p:cNvPr id="21" name="Picture 2" descr="KÃ©ptalÃ¡lat a kÃ¶vetkezÅre: âoral contraceptivesâ">
            <a:extLst>
              <a:ext uri="{FF2B5EF4-FFF2-40B4-BE49-F238E27FC236}">
                <a16:creationId xmlns:a16="http://schemas.microsoft.com/office/drawing/2014/main" id="{00F4D8E7-6CC0-466A-92AE-46D07316D9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2029" y="2882308"/>
            <a:ext cx="5478176" cy="3099392"/>
          </a:xfrm>
          <a:prstGeom prst="rect">
            <a:avLst/>
          </a:prstGeom>
          <a:noFill/>
          <a:extLst>
            <a:ext uri="{909E8E84-426E-40DD-AFC4-6F175D3DCCD1}">
              <a14:hiddenFill xmlns:a14="http://schemas.microsoft.com/office/drawing/2010/main">
                <a:solidFill>
                  <a:srgbClr val="FFFFFF"/>
                </a:solidFill>
              </a14:hiddenFill>
            </a:ext>
          </a:extLst>
        </p:spPr>
      </p:pic>
      <p:sp>
        <p:nvSpPr>
          <p:cNvPr id="22" name="Tartalom helye 1">
            <a:extLst>
              <a:ext uri="{FF2B5EF4-FFF2-40B4-BE49-F238E27FC236}">
                <a16:creationId xmlns:a16="http://schemas.microsoft.com/office/drawing/2014/main" id="{BC65FB38-66D6-48C9-ABD4-47ECCB87F1EB}"/>
              </a:ext>
            </a:extLst>
          </p:cNvPr>
          <p:cNvSpPr txBox="1">
            <a:spLocks/>
          </p:cNvSpPr>
          <p:nvPr/>
        </p:nvSpPr>
        <p:spPr>
          <a:xfrm>
            <a:off x="11734847" y="6181053"/>
            <a:ext cx="5005632" cy="543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A9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u-HU" sz="3200" dirty="0" err="1">
                <a:solidFill>
                  <a:schemeClr val="tx1"/>
                </a:solidFill>
              </a:rPr>
              <a:t>Oral</a:t>
            </a:r>
            <a:r>
              <a:rPr lang="hu-HU" sz="3200" dirty="0">
                <a:solidFill>
                  <a:schemeClr val="tx1"/>
                </a:solidFill>
              </a:rPr>
              <a:t> </a:t>
            </a:r>
            <a:r>
              <a:rPr lang="hu-HU" sz="3200" dirty="0" err="1">
                <a:solidFill>
                  <a:schemeClr val="tx1"/>
                </a:solidFill>
              </a:rPr>
              <a:t>contraceptives</a:t>
            </a:r>
            <a:r>
              <a:rPr lang="hu-HU" sz="3200" dirty="0">
                <a:solidFill>
                  <a:schemeClr val="tx1"/>
                </a:solidFill>
              </a:rPr>
              <a:t> and BC</a:t>
            </a:r>
          </a:p>
        </p:txBody>
      </p:sp>
      <p:sp>
        <p:nvSpPr>
          <p:cNvPr id="2" name="TextBox 6">
            <a:extLst>
              <a:ext uri="{FF2B5EF4-FFF2-40B4-BE49-F238E27FC236}">
                <a16:creationId xmlns:a16="http://schemas.microsoft.com/office/drawing/2014/main" id="{6024632A-C0A8-4FCB-B11D-0193C9EADC7C}"/>
              </a:ext>
            </a:extLst>
          </p:cNvPr>
          <p:cNvSpPr txBox="1"/>
          <p:nvPr/>
        </p:nvSpPr>
        <p:spPr>
          <a:xfrm>
            <a:off x="10868567" y="7087214"/>
            <a:ext cx="5534027" cy="2237344"/>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Case-control</a:t>
            </a:r>
            <a:endParaRPr lang="hu-HU" sz="6500" dirty="0">
              <a:solidFill>
                <a:srgbClr val="424A52"/>
              </a:solidFill>
              <a:latin typeface="Oswald Bold"/>
            </a:endParaRPr>
          </a:p>
          <a:p>
            <a:pPr algn="ctr">
              <a:lnSpc>
                <a:spcPts val="9100"/>
              </a:lnSpc>
            </a:pPr>
            <a:r>
              <a:rPr lang="hu-HU" sz="4400" dirty="0" err="1">
                <a:solidFill>
                  <a:srgbClr val="424A52"/>
                </a:solidFill>
                <a:latin typeface="Oswald Bold"/>
              </a:rPr>
              <a:t>Cohort</a:t>
            </a:r>
            <a:endParaRPr lang="hu-HU" sz="6500" dirty="0">
              <a:solidFill>
                <a:srgbClr val="424A52"/>
              </a:solidFill>
              <a:latin typeface="Oswald Bold"/>
            </a:endParaRPr>
          </a:p>
        </p:txBody>
      </p:sp>
    </p:spTree>
    <p:extLst>
      <p:ext uri="{BB962C8B-B14F-4D97-AF65-F5344CB8AC3E}">
        <p14:creationId xmlns:p14="http://schemas.microsoft.com/office/powerpoint/2010/main" val="11354321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2237344"/>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Observer</a:t>
            </a:r>
            <a:r>
              <a:rPr lang="hu-HU" sz="6500" dirty="0">
                <a:solidFill>
                  <a:srgbClr val="424A52"/>
                </a:solidFill>
                <a:latin typeface="Oswald Bold"/>
              </a:rPr>
              <a:t> </a:t>
            </a:r>
            <a:r>
              <a:rPr lang="hu-HU" sz="6500" dirty="0" err="1">
                <a:solidFill>
                  <a:srgbClr val="424A52"/>
                </a:solidFill>
                <a:latin typeface="Oswald Bold"/>
              </a:rPr>
              <a:t>or</a:t>
            </a:r>
            <a:r>
              <a:rPr lang="hu-HU" sz="6500" dirty="0">
                <a:solidFill>
                  <a:srgbClr val="424A52"/>
                </a:solidFill>
                <a:latin typeface="Oswald Bold"/>
              </a:rPr>
              <a:t> performance </a:t>
            </a:r>
            <a:r>
              <a:rPr lang="hu-HU" sz="6500" dirty="0" err="1">
                <a:solidFill>
                  <a:srgbClr val="424A52"/>
                </a:solidFill>
                <a:latin typeface="Oswald Bold"/>
              </a:rPr>
              <a:t>bias</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6" name="Kép 15">
            <a:extLst>
              <a:ext uri="{FF2B5EF4-FFF2-40B4-BE49-F238E27FC236}">
                <a16:creationId xmlns:a16="http://schemas.microsoft.com/office/drawing/2014/main" id="{795A2C6A-146C-420F-9DB3-F7E7C87991A7}"/>
              </a:ext>
            </a:extLst>
          </p:cNvPr>
          <p:cNvPicPr>
            <a:picLocks noChangeAspect="1"/>
          </p:cNvPicPr>
          <p:nvPr/>
        </p:nvPicPr>
        <p:blipFill>
          <a:blip r:embed="rId4"/>
          <a:stretch>
            <a:fillRect/>
          </a:stretch>
        </p:blipFill>
        <p:spPr>
          <a:xfrm>
            <a:off x="11067674" y="2909267"/>
            <a:ext cx="6191626" cy="3255597"/>
          </a:xfrm>
          <a:prstGeom prst="rect">
            <a:avLst/>
          </a:prstGeom>
        </p:spPr>
      </p:pic>
      <p:pic>
        <p:nvPicPr>
          <p:cNvPr id="18" name="Kép 17">
            <a:extLst>
              <a:ext uri="{FF2B5EF4-FFF2-40B4-BE49-F238E27FC236}">
                <a16:creationId xmlns:a16="http://schemas.microsoft.com/office/drawing/2014/main" id="{A70E108F-E431-4F12-86A1-7737F76CED72}"/>
              </a:ext>
            </a:extLst>
          </p:cNvPr>
          <p:cNvPicPr>
            <a:picLocks noChangeAspect="1"/>
          </p:cNvPicPr>
          <p:nvPr/>
        </p:nvPicPr>
        <p:blipFill rotWithShape="1">
          <a:blip r:embed="rId5"/>
          <a:srcRect l="9433" t="21443" r="38685" b="30859"/>
          <a:stretch/>
        </p:blipFill>
        <p:spPr>
          <a:xfrm>
            <a:off x="1828800" y="3930974"/>
            <a:ext cx="8801100" cy="4551390"/>
          </a:xfrm>
          <a:prstGeom prst="rect">
            <a:avLst/>
          </a:prstGeom>
        </p:spPr>
      </p:pic>
      <p:sp>
        <p:nvSpPr>
          <p:cNvPr id="2" name="TextBox 6">
            <a:extLst>
              <a:ext uri="{FF2B5EF4-FFF2-40B4-BE49-F238E27FC236}">
                <a16:creationId xmlns:a16="http://schemas.microsoft.com/office/drawing/2014/main" id="{F9FE201D-64AA-4979-9791-881CD3F81197}"/>
              </a:ext>
            </a:extLst>
          </p:cNvPr>
          <p:cNvSpPr txBox="1"/>
          <p:nvPr/>
        </p:nvSpPr>
        <p:spPr>
          <a:xfrm>
            <a:off x="11606399" y="7032606"/>
            <a:ext cx="5534027" cy="2237344"/>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Case-control</a:t>
            </a:r>
            <a:endParaRPr lang="hu-HU" sz="6500" dirty="0">
              <a:solidFill>
                <a:srgbClr val="424A52"/>
              </a:solidFill>
              <a:latin typeface="Oswald Bold"/>
            </a:endParaRPr>
          </a:p>
          <a:p>
            <a:pPr algn="ctr">
              <a:lnSpc>
                <a:spcPts val="9100"/>
              </a:lnSpc>
            </a:pPr>
            <a:r>
              <a:rPr lang="hu-HU" sz="6600" dirty="0" err="1">
                <a:solidFill>
                  <a:srgbClr val="424A52"/>
                </a:solidFill>
                <a:latin typeface="Oswald Bold"/>
              </a:rPr>
              <a:t>Cohort</a:t>
            </a:r>
            <a:endParaRPr lang="hu-HU" sz="6500" dirty="0">
              <a:solidFill>
                <a:srgbClr val="424A52"/>
              </a:solidFill>
              <a:latin typeface="Oswald Bold"/>
            </a:endParaRPr>
          </a:p>
        </p:txBody>
      </p:sp>
    </p:spTree>
    <p:extLst>
      <p:ext uri="{BB962C8B-B14F-4D97-AF65-F5344CB8AC3E}">
        <p14:creationId xmlns:p14="http://schemas.microsoft.com/office/powerpoint/2010/main" val="12482606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Cause-effect</a:t>
            </a:r>
            <a:r>
              <a:rPr lang="hu-HU" sz="6500" dirty="0">
                <a:solidFill>
                  <a:srgbClr val="424A52"/>
                </a:solidFill>
                <a:latin typeface="Oswald Bold"/>
              </a:rPr>
              <a:t> </a:t>
            </a:r>
            <a:r>
              <a:rPr lang="hu-HU" sz="6500" dirty="0" err="1">
                <a:solidFill>
                  <a:srgbClr val="424A52"/>
                </a:solidFill>
                <a:latin typeface="Oswald Bold"/>
              </a:rPr>
              <a:t>relationship</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6" name="Kép 15">
            <a:extLst>
              <a:ext uri="{FF2B5EF4-FFF2-40B4-BE49-F238E27FC236}">
                <a16:creationId xmlns:a16="http://schemas.microsoft.com/office/drawing/2014/main" id="{3434D61E-AF65-46C6-B17B-E0A337BFA498}"/>
              </a:ext>
            </a:extLst>
          </p:cNvPr>
          <p:cNvPicPr>
            <a:picLocks noChangeAspect="1"/>
          </p:cNvPicPr>
          <p:nvPr/>
        </p:nvPicPr>
        <p:blipFill>
          <a:blip r:embed="rId4"/>
          <a:stretch>
            <a:fillRect/>
          </a:stretch>
        </p:blipFill>
        <p:spPr>
          <a:xfrm>
            <a:off x="893727" y="3402405"/>
            <a:ext cx="16406061" cy="2006068"/>
          </a:xfrm>
          <a:prstGeom prst="rect">
            <a:avLst/>
          </a:prstGeom>
        </p:spPr>
      </p:pic>
      <p:sp>
        <p:nvSpPr>
          <p:cNvPr id="17" name="Tartalom helye 1">
            <a:extLst>
              <a:ext uri="{FF2B5EF4-FFF2-40B4-BE49-F238E27FC236}">
                <a16:creationId xmlns:a16="http://schemas.microsoft.com/office/drawing/2014/main" id="{DD7465D4-F9E1-406E-ABF8-57792E6D7567}"/>
              </a:ext>
            </a:extLst>
          </p:cNvPr>
          <p:cNvSpPr txBox="1">
            <a:spLocks/>
          </p:cNvSpPr>
          <p:nvPr/>
        </p:nvSpPr>
        <p:spPr>
          <a:xfrm>
            <a:off x="856583" y="2698153"/>
            <a:ext cx="16410912" cy="146040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3600" b="1"/>
              <a:t>Does smoking cause lung cancer?</a:t>
            </a:r>
            <a:endParaRPr lang="hu-HU" sz="3600" b="1" dirty="0">
              <a:solidFill>
                <a:srgbClr val="FF0000"/>
              </a:solidFill>
            </a:endParaRPr>
          </a:p>
        </p:txBody>
      </p:sp>
      <p:grpSp>
        <p:nvGrpSpPr>
          <p:cNvPr id="18" name="Csoportba foglalás 17">
            <a:extLst>
              <a:ext uri="{FF2B5EF4-FFF2-40B4-BE49-F238E27FC236}">
                <a16:creationId xmlns:a16="http://schemas.microsoft.com/office/drawing/2014/main" id="{9B1332B7-31B0-42A8-85B0-8A5ECE864F73}"/>
              </a:ext>
            </a:extLst>
          </p:cNvPr>
          <p:cNvGrpSpPr/>
          <p:nvPr/>
        </p:nvGrpSpPr>
        <p:grpSpPr>
          <a:xfrm>
            <a:off x="932177" y="2417953"/>
            <a:ext cx="16342220" cy="4607048"/>
            <a:chOff x="1032729" y="1809944"/>
            <a:chExt cx="10032274" cy="3398364"/>
          </a:xfrm>
        </p:grpSpPr>
        <p:pic>
          <p:nvPicPr>
            <p:cNvPr id="19" name="Kép 18">
              <a:extLst>
                <a:ext uri="{FF2B5EF4-FFF2-40B4-BE49-F238E27FC236}">
                  <a16:creationId xmlns:a16="http://schemas.microsoft.com/office/drawing/2014/main" id="{F3C4BD04-CF01-4A34-83C3-26B5CDB21741}"/>
                </a:ext>
              </a:extLst>
            </p:cNvPr>
            <p:cNvPicPr>
              <a:picLocks noChangeAspect="1"/>
            </p:cNvPicPr>
            <p:nvPr/>
          </p:nvPicPr>
          <p:blipFill rotWithShape="1">
            <a:blip r:embed="rId5"/>
            <a:srcRect t="50447"/>
            <a:stretch/>
          </p:blipFill>
          <p:spPr>
            <a:xfrm>
              <a:off x="1032729" y="1809945"/>
              <a:ext cx="10032274" cy="3398363"/>
            </a:xfrm>
            <a:prstGeom prst="rect">
              <a:avLst/>
            </a:prstGeom>
          </p:spPr>
        </p:pic>
        <p:pic>
          <p:nvPicPr>
            <p:cNvPr id="20" name="Kép 19">
              <a:extLst>
                <a:ext uri="{FF2B5EF4-FFF2-40B4-BE49-F238E27FC236}">
                  <a16:creationId xmlns:a16="http://schemas.microsoft.com/office/drawing/2014/main" id="{79E219BF-F55F-4DDD-976E-64F6758DE0F5}"/>
                </a:ext>
              </a:extLst>
            </p:cNvPr>
            <p:cNvPicPr>
              <a:picLocks noChangeAspect="1"/>
            </p:cNvPicPr>
            <p:nvPr/>
          </p:nvPicPr>
          <p:blipFill rotWithShape="1">
            <a:blip r:embed="rId5"/>
            <a:srcRect l="2094" t="79702" r="67556" b="6965"/>
            <a:stretch/>
          </p:blipFill>
          <p:spPr>
            <a:xfrm>
              <a:off x="1319752" y="1809944"/>
              <a:ext cx="3044857" cy="735293"/>
            </a:xfrm>
            <a:prstGeom prst="rect">
              <a:avLst/>
            </a:prstGeom>
          </p:spPr>
        </p:pic>
      </p:grpSp>
      <p:pic>
        <p:nvPicPr>
          <p:cNvPr id="21" name="Kép 20">
            <a:extLst>
              <a:ext uri="{FF2B5EF4-FFF2-40B4-BE49-F238E27FC236}">
                <a16:creationId xmlns:a16="http://schemas.microsoft.com/office/drawing/2014/main" id="{C264C794-3DA2-4268-B5B5-6EEA6D072F49}"/>
              </a:ext>
            </a:extLst>
          </p:cNvPr>
          <p:cNvPicPr>
            <a:picLocks noChangeAspect="1"/>
          </p:cNvPicPr>
          <p:nvPr/>
        </p:nvPicPr>
        <p:blipFill>
          <a:blip r:embed="rId6"/>
          <a:stretch>
            <a:fillRect/>
          </a:stretch>
        </p:blipFill>
        <p:spPr>
          <a:xfrm>
            <a:off x="1219200" y="1887695"/>
            <a:ext cx="6595517" cy="7887139"/>
          </a:xfrm>
          <a:prstGeom prst="rect">
            <a:avLst/>
          </a:prstGeom>
        </p:spPr>
      </p:pic>
      <p:pic>
        <p:nvPicPr>
          <p:cNvPr id="22" name="Kép 21">
            <a:extLst>
              <a:ext uri="{FF2B5EF4-FFF2-40B4-BE49-F238E27FC236}">
                <a16:creationId xmlns:a16="http://schemas.microsoft.com/office/drawing/2014/main" id="{03250B2D-4DCB-4504-B42F-DCEAB1438670}"/>
              </a:ext>
            </a:extLst>
          </p:cNvPr>
          <p:cNvPicPr>
            <a:picLocks noChangeAspect="1"/>
          </p:cNvPicPr>
          <p:nvPr/>
        </p:nvPicPr>
        <p:blipFill>
          <a:blip r:embed="rId7"/>
          <a:stretch>
            <a:fillRect/>
          </a:stretch>
        </p:blipFill>
        <p:spPr>
          <a:xfrm>
            <a:off x="5615546" y="2931126"/>
            <a:ext cx="8901836" cy="5563648"/>
          </a:xfrm>
          <a:prstGeom prst="rect">
            <a:avLst/>
          </a:prstGeom>
        </p:spPr>
      </p:pic>
      <p:pic>
        <p:nvPicPr>
          <p:cNvPr id="23" name="Kép 22">
            <a:extLst>
              <a:ext uri="{FF2B5EF4-FFF2-40B4-BE49-F238E27FC236}">
                <a16:creationId xmlns:a16="http://schemas.microsoft.com/office/drawing/2014/main" id="{6A71D446-8C65-4A49-8207-716B3D1C5302}"/>
              </a:ext>
            </a:extLst>
          </p:cNvPr>
          <p:cNvPicPr>
            <a:picLocks noChangeAspect="1"/>
          </p:cNvPicPr>
          <p:nvPr/>
        </p:nvPicPr>
        <p:blipFill>
          <a:blip r:embed="rId8"/>
          <a:stretch>
            <a:fillRect/>
          </a:stretch>
        </p:blipFill>
        <p:spPr>
          <a:xfrm>
            <a:off x="2946316" y="2031455"/>
            <a:ext cx="9199764" cy="7780269"/>
          </a:xfrm>
          <a:prstGeom prst="rect">
            <a:avLst/>
          </a:prstGeom>
        </p:spPr>
      </p:pic>
      <p:pic>
        <p:nvPicPr>
          <p:cNvPr id="24" name="Kép 23">
            <a:extLst>
              <a:ext uri="{FF2B5EF4-FFF2-40B4-BE49-F238E27FC236}">
                <a16:creationId xmlns:a16="http://schemas.microsoft.com/office/drawing/2014/main" id="{E118659B-4C87-4239-A2D4-109C2913A893}"/>
              </a:ext>
            </a:extLst>
          </p:cNvPr>
          <p:cNvPicPr>
            <a:picLocks noChangeAspect="1"/>
          </p:cNvPicPr>
          <p:nvPr/>
        </p:nvPicPr>
        <p:blipFill rotWithShape="1">
          <a:blip r:embed="rId9"/>
          <a:srcRect l="10980" t="15532" r="35051" b="66873"/>
          <a:stretch/>
        </p:blipFill>
        <p:spPr>
          <a:xfrm>
            <a:off x="1219200" y="2379071"/>
            <a:ext cx="16307914" cy="2990566"/>
          </a:xfrm>
          <a:prstGeom prst="rect">
            <a:avLst/>
          </a:prstGeom>
        </p:spPr>
      </p:pic>
      <p:pic>
        <p:nvPicPr>
          <p:cNvPr id="25" name="Kép 24">
            <a:extLst>
              <a:ext uri="{FF2B5EF4-FFF2-40B4-BE49-F238E27FC236}">
                <a16:creationId xmlns:a16="http://schemas.microsoft.com/office/drawing/2014/main" id="{01E82381-F907-479E-9DF4-D2B6C774332B}"/>
              </a:ext>
            </a:extLst>
          </p:cNvPr>
          <p:cNvPicPr>
            <a:picLocks noChangeAspect="1"/>
          </p:cNvPicPr>
          <p:nvPr/>
        </p:nvPicPr>
        <p:blipFill rotWithShape="1">
          <a:blip r:embed="rId10"/>
          <a:srcRect l="11134" t="17045" r="34356" b="70447"/>
          <a:stretch/>
        </p:blipFill>
        <p:spPr>
          <a:xfrm>
            <a:off x="1219200" y="4671582"/>
            <a:ext cx="16053226" cy="2072118"/>
          </a:xfrm>
          <a:prstGeom prst="rect">
            <a:avLst/>
          </a:prstGeom>
        </p:spPr>
      </p:pic>
      <p:pic>
        <p:nvPicPr>
          <p:cNvPr id="26" name="Kép 25">
            <a:extLst>
              <a:ext uri="{FF2B5EF4-FFF2-40B4-BE49-F238E27FC236}">
                <a16:creationId xmlns:a16="http://schemas.microsoft.com/office/drawing/2014/main" id="{E3EC0FD8-77DB-41B1-9FC4-63632C3B1E6C}"/>
              </a:ext>
            </a:extLst>
          </p:cNvPr>
          <p:cNvPicPr>
            <a:picLocks noChangeAspect="1"/>
          </p:cNvPicPr>
          <p:nvPr/>
        </p:nvPicPr>
        <p:blipFill rotWithShape="1">
          <a:blip r:embed="rId11"/>
          <a:srcRect l="11133" t="28178" r="33428" b="58763"/>
          <a:stretch/>
        </p:blipFill>
        <p:spPr>
          <a:xfrm>
            <a:off x="1212997" y="6803860"/>
            <a:ext cx="17374331" cy="2302040"/>
          </a:xfrm>
          <a:prstGeom prst="rect">
            <a:avLst/>
          </a:prstGeom>
        </p:spPr>
      </p:pic>
      <p:pic>
        <p:nvPicPr>
          <p:cNvPr id="27" name="Kép 26">
            <a:extLst>
              <a:ext uri="{FF2B5EF4-FFF2-40B4-BE49-F238E27FC236}">
                <a16:creationId xmlns:a16="http://schemas.microsoft.com/office/drawing/2014/main" id="{D42AA3D2-274E-4D82-BE44-8E5BC286CCB4}"/>
              </a:ext>
            </a:extLst>
          </p:cNvPr>
          <p:cNvPicPr>
            <a:picLocks noChangeAspect="1"/>
          </p:cNvPicPr>
          <p:nvPr/>
        </p:nvPicPr>
        <p:blipFill rotWithShape="1">
          <a:blip r:embed="rId12"/>
          <a:srcRect l="63170" t="18007" r="6598" b="10790"/>
          <a:stretch/>
        </p:blipFill>
        <p:spPr>
          <a:xfrm>
            <a:off x="3654140" y="1887695"/>
            <a:ext cx="6390119" cy="8465684"/>
          </a:xfrm>
          <a:prstGeom prst="rect">
            <a:avLst/>
          </a:prstGeom>
        </p:spPr>
      </p:pic>
    </p:spTree>
    <p:extLst>
      <p:ext uri="{BB962C8B-B14F-4D97-AF65-F5344CB8AC3E}">
        <p14:creationId xmlns:p14="http://schemas.microsoft.com/office/powerpoint/2010/main" val="40931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8801100"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The </a:t>
            </a:r>
            <a:r>
              <a:rPr lang="hu-HU" sz="6500" dirty="0" err="1">
                <a:solidFill>
                  <a:srgbClr val="424A52"/>
                </a:solidFill>
                <a:latin typeface="Oswald Bold"/>
              </a:rPr>
              <a:t>question</a:t>
            </a:r>
            <a:r>
              <a:rPr lang="hu-HU" sz="6500" dirty="0">
                <a:solidFill>
                  <a:srgbClr val="424A52"/>
                </a:solidFill>
                <a:latin typeface="Oswald Bold"/>
              </a:rPr>
              <a:t> again</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2" name="TextBox 2">
            <a:extLst>
              <a:ext uri="{FF2B5EF4-FFF2-40B4-BE49-F238E27FC236}">
                <a16:creationId xmlns:a16="http://schemas.microsoft.com/office/drawing/2014/main" id="{BB7C9E7A-5B74-496F-94CD-5021109665AF}"/>
              </a:ext>
            </a:extLst>
          </p:cNvPr>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6">
            <a:extLst>
              <a:ext uri="{FF2B5EF4-FFF2-40B4-BE49-F238E27FC236}">
                <a16:creationId xmlns:a16="http://schemas.microsoft.com/office/drawing/2014/main" id="{50D7CD6E-4D01-48EC-A151-EF779C968426}"/>
              </a:ext>
            </a:extLst>
          </p:cNvPr>
          <p:cNvSpPr txBox="1"/>
          <p:nvPr/>
        </p:nvSpPr>
        <p:spPr>
          <a:xfrm>
            <a:off x="2712034" y="3422513"/>
            <a:ext cx="12725400"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Does</a:t>
            </a:r>
            <a:r>
              <a:rPr lang="hu-HU" sz="6500" dirty="0">
                <a:solidFill>
                  <a:srgbClr val="424A52"/>
                </a:solidFill>
                <a:latin typeface="Oswald Bold"/>
              </a:rPr>
              <a:t> </a:t>
            </a:r>
            <a:r>
              <a:rPr lang="hu-HU" sz="6500" dirty="0" err="1">
                <a:solidFill>
                  <a:srgbClr val="424A52"/>
                </a:solidFill>
                <a:latin typeface="Oswald Bold"/>
              </a:rPr>
              <a:t>smoking</a:t>
            </a:r>
            <a:r>
              <a:rPr lang="hu-HU" sz="6500" dirty="0">
                <a:solidFill>
                  <a:srgbClr val="424A52"/>
                </a:solidFill>
                <a:latin typeface="Oswald Bold"/>
              </a:rPr>
              <a:t> </a:t>
            </a:r>
            <a:r>
              <a:rPr lang="hu-HU" sz="6500" dirty="0" err="1">
                <a:solidFill>
                  <a:srgbClr val="424A52"/>
                </a:solidFill>
                <a:latin typeface="Oswald Bold"/>
              </a:rPr>
              <a:t>cuase</a:t>
            </a:r>
            <a:r>
              <a:rPr lang="hu-HU" sz="6500" dirty="0">
                <a:solidFill>
                  <a:srgbClr val="424A52"/>
                </a:solidFill>
                <a:latin typeface="Oswald Bold"/>
              </a:rPr>
              <a:t> </a:t>
            </a:r>
            <a:r>
              <a:rPr lang="hu-HU" sz="6500" dirty="0" err="1">
                <a:solidFill>
                  <a:srgbClr val="424A52"/>
                </a:solidFill>
                <a:latin typeface="Oswald Bold"/>
              </a:rPr>
              <a:t>lung</a:t>
            </a:r>
            <a:r>
              <a:rPr lang="hu-HU" sz="6500" dirty="0">
                <a:solidFill>
                  <a:srgbClr val="424A52"/>
                </a:solidFill>
                <a:latin typeface="Oswald Bold"/>
              </a:rPr>
              <a:t> </a:t>
            </a:r>
            <a:r>
              <a:rPr lang="hu-HU" sz="6500" dirty="0" err="1">
                <a:solidFill>
                  <a:srgbClr val="424A52"/>
                </a:solidFill>
                <a:latin typeface="Oswald Bold"/>
              </a:rPr>
              <a:t>cancer</a:t>
            </a:r>
            <a:r>
              <a:rPr lang="hu-HU" sz="6500" dirty="0">
                <a:solidFill>
                  <a:srgbClr val="424A52"/>
                </a:solidFill>
                <a:latin typeface="Oswald Bold"/>
              </a:rPr>
              <a:t>?</a:t>
            </a:r>
            <a:endParaRPr lang="en-US" sz="6500" dirty="0">
              <a:solidFill>
                <a:srgbClr val="424A52"/>
              </a:solidFill>
              <a:latin typeface="Oswald Bold"/>
            </a:endParaRPr>
          </a:p>
        </p:txBody>
      </p:sp>
      <p:sp>
        <p:nvSpPr>
          <p:cNvPr id="23" name="Vágott nyíl jobbra 6">
            <a:extLst>
              <a:ext uri="{FF2B5EF4-FFF2-40B4-BE49-F238E27FC236}">
                <a16:creationId xmlns:a16="http://schemas.microsoft.com/office/drawing/2014/main" id="{BEB650AF-D4D5-4BFB-9A84-A746B3816CE8}"/>
              </a:ext>
            </a:extLst>
          </p:cNvPr>
          <p:cNvSpPr/>
          <p:nvPr/>
        </p:nvSpPr>
        <p:spPr>
          <a:xfrm rot="10800000">
            <a:off x="4535843" y="6057900"/>
            <a:ext cx="9216314" cy="1089891"/>
          </a:xfrm>
          <a:prstGeom prst="notchedRightArrow">
            <a:avLst/>
          </a:prstGeom>
          <a:gradFill flip="none" rotWithShape="1">
            <a:gsLst>
              <a:gs pos="0">
                <a:srgbClr val="FF0000"/>
              </a:gs>
              <a:gs pos="74000">
                <a:schemeClr val="accent1">
                  <a:lumMod val="45000"/>
                  <a:lumOff val="55000"/>
                </a:schemeClr>
              </a:gs>
              <a:gs pos="83000">
                <a:schemeClr val="accent1">
                  <a:lumMod val="45000"/>
                  <a:lumOff val="55000"/>
                </a:schemeClr>
              </a:gs>
              <a:gs pos="100000">
                <a:srgbClr val="15A9A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2" name="Kép 21">
            <a:extLst>
              <a:ext uri="{FF2B5EF4-FFF2-40B4-BE49-F238E27FC236}">
                <a16:creationId xmlns:a16="http://schemas.microsoft.com/office/drawing/2014/main" id="{96C6B56A-C5ED-4C5D-9DF5-F3F221FF9986}"/>
              </a:ext>
            </a:extLst>
          </p:cNvPr>
          <p:cNvPicPr>
            <a:picLocks noChangeAspect="1"/>
          </p:cNvPicPr>
          <p:nvPr/>
        </p:nvPicPr>
        <p:blipFill rotWithShape="1">
          <a:blip r:embed="rId4"/>
          <a:srcRect b="13364"/>
          <a:stretch/>
        </p:blipFill>
        <p:spPr>
          <a:xfrm>
            <a:off x="1828800" y="5372100"/>
            <a:ext cx="2057400" cy="1922725"/>
          </a:xfrm>
          <a:prstGeom prst="rect">
            <a:avLst/>
          </a:prstGeom>
        </p:spPr>
      </p:pic>
      <p:pic>
        <p:nvPicPr>
          <p:cNvPr id="25" name="Kép 24">
            <a:extLst>
              <a:ext uri="{FF2B5EF4-FFF2-40B4-BE49-F238E27FC236}">
                <a16:creationId xmlns:a16="http://schemas.microsoft.com/office/drawing/2014/main" id="{B35F0645-5EDE-46FB-B916-F42265B35552}"/>
              </a:ext>
            </a:extLst>
          </p:cNvPr>
          <p:cNvPicPr>
            <a:picLocks noChangeAspect="1"/>
          </p:cNvPicPr>
          <p:nvPr/>
        </p:nvPicPr>
        <p:blipFill>
          <a:blip r:embed="rId5"/>
          <a:stretch>
            <a:fillRect/>
          </a:stretch>
        </p:blipFill>
        <p:spPr>
          <a:xfrm>
            <a:off x="14728011" y="5532706"/>
            <a:ext cx="1932152" cy="1932152"/>
          </a:xfrm>
          <a:prstGeom prst="rect">
            <a:avLst/>
          </a:prstGeom>
        </p:spPr>
      </p:pic>
    </p:spTree>
    <p:extLst>
      <p:ext uri="{BB962C8B-B14F-4D97-AF65-F5344CB8AC3E}">
        <p14:creationId xmlns:p14="http://schemas.microsoft.com/office/powerpoint/2010/main" val="17281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0900961" y="3572196"/>
            <a:ext cx="2343512" cy="1382847"/>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800370" y="414962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475263" y="2515987"/>
            <a:ext cx="2652819" cy="1077218"/>
          </a:xfrm>
          <a:prstGeom prst="rect">
            <a:avLst/>
          </a:prstGeom>
          <a:noFill/>
        </p:spPr>
        <p:txBody>
          <a:bodyPr wrap="square" rtlCol="0">
            <a:spAutoFit/>
          </a:bodyPr>
          <a:lstStyle/>
          <a:p>
            <a:pPr algn="ctr"/>
            <a:r>
              <a:rPr lang="en-US" sz="1600" b="1" cap="all" dirty="0">
                <a:latin typeface="Times New Roman" panose="02020603050405020304" pitchFamily="18" charset="0"/>
                <a:cs typeface="Times New Roman" panose="02020603050405020304" pitchFamily="18" charset="0"/>
              </a:rPr>
              <a:t>Writing the pre-study protocol, compiling questionnaires </a:t>
            </a:r>
            <a:endParaRPr lang="hu-HU" sz="1600" b="1" cap="all" dirty="0">
              <a:latin typeface="Times New Roman" panose="02020603050405020304" pitchFamily="18" charset="0"/>
              <a:cs typeface="Times New Roman" panose="02020603050405020304" pitchFamily="18" charset="0"/>
            </a:endParaRP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5A89FDAB-86A6-4747-B2A5-8153CF49FFDE}"/>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34880705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8" name="Kép 17">
            <a:extLst>
              <a:ext uri="{FF2B5EF4-FFF2-40B4-BE49-F238E27FC236}">
                <a16:creationId xmlns:a16="http://schemas.microsoft.com/office/drawing/2014/main" id="{AABD13F1-75B2-4A80-8AD4-14BFED33E4DF}"/>
              </a:ext>
            </a:extLst>
          </p:cNvPr>
          <p:cNvPicPr>
            <a:picLocks noChangeAspect="1"/>
          </p:cNvPicPr>
          <p:nvPr/>
        </p:nvPicPr>
        <p:blipFill rotWithShape="1">
          <a:blip r:embed="rId4"/>
          <a:srcRect l="31667" t="32963" r="11660" b="25653"/>
          <a:stretch/>
        </p:blipFill>
        <p:spPr>
          <a:xfrm>
            <a:off x="2971800" y="2882308"/>
            <a:ext cx="12809982" cy="5261607"/>
          </a:xfrm>
          <a:prstGeom prst="rect">
            <a:avLst/>
          </a:prstGeom>
        </p:spPr>
      </p:pic>
    </p:spTree>
    <p:extLst>
      <p:ext uri="{BB962C8B-B14F-4D97-AF65-F5344CB8AC3E}">
        <p14:creationId xmlns:p14="http://schemas.microsoft.com/office/powerpoint/2010/main" val="131922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2186304"/>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5: </a:t>
            </a:r>
            <a:r>
              <a:rPr lang="hu-HU" sz="4800" dirty="0" err="1">
                <a:solidFill>
                  <a:srgbClr val="424A52"/>
                </a:solidFill>
                <a:latin typeface="Oswald Bold"/>
              </a:rPr>
              <a:t>Writing</a:t>
            </a:r>
            <a:r>
              <a:rPr lang="hu-HU" sz="4800" dirty="0">
                <a:solidFill>
                  <a:srgbClr val="424A52"/>
                </a:solidFill>
                <a:latin typeface="Oswald Bold"/>
              </a:rPr>
              <a:t> of </a:t>
            </a:r>
            <a:r>
              <a:rPr lang="hu-HU" sz="4800" dirty="0" err="1">
                <a:solidFill>
                  <a:srgbClr val="424A52"/>
                </a:solidFill>
                <a:latin typeface="Oswald Bold"/>
              </a:rPr>
              <a:t>the</a:t>
            </a:r>
            <a:r>
              <a:rPr lang="hu-HU" sz="4800" dirty="0">
                <a:solidFill>
                  <a:srgbClr val="424A52"/>
                </a:solidFill>
                <a:latin typeface="Oswald Bold"/>
              </a:rPr>
              <a:t> </a:t>
            </a:r>
            <a:r>
              <a:rPr lang="hu-HU" sz="4800" dirty="0" err="1">
                <a:solidFill>
                  <a:srgbClr val="424A52"/>
                </a:solidFill>
                <a:latin typeface="Oswald Bold"/>
              </a:rPr>
              <a:t>pre-study</a:t>
            </a:r>
            <a:r>
              <a:rPr lang="hu-HU" sz="4800" dirty="0">
                <a:solidFill>
                  <a:srgbClr val="424A52"/>
                </a:solidFill>
                <a:latin typeface="Oswald Bold"/>
              </a:rPr>
              <a:t> </a:t>
            </a:r>
            <a:r>
              <a:rPr lang="hu-HU" sz="4800" dirty="0" err="1">
                <a:solidFill>
                  <a:srgbClr val="424A52"/>
                </a:solidFill>
                <a:latin typeface="Oswald Bold"/>
              </a:rPr>
              <a:t>protocol</a:t>
            </a:r>
            <a:r>
              <a:rPr lang="hu-HU" sz="4800" dirty="0">
                <a:solidFill>
                  <a:srgbClr val="424A52"/>
                </a:solidFill>
                <a:latin typeface="Oswald Bold"/>
              </a:rPr>
              <a:t>, </a:t>
            </a:r>
            <a:r>
              <a:rPr lang="hu-HU" sz="4800" dirty="0" err="1">
                <a:solidFill>
                  <a:srgbClr val="424A52"/>
                </a:solidFill>
                <a:latin typeface="Oswald Bold"/>
              </a:rPr>
              <a:t>compiling</a:t>
            </a:r>
            <a:r>
              <a:rPr lang="hu-HU" sz="4800" dirty="0">
                <a:solidFill>
                  <a:srgbClr val="424A52"/>
                </a:solidFill>
                <a:latin typeface="Oswald Bold"/>
              </a:rPr>
              <a:t> </a:t>
            </a:r>
            <a:r>
              <a:rPr lang="hu-HU" sz="4800" dirty="0" err="1">
                <a:solidFill>
                  <a:srgbClr val="424A52"/>
                </a:solidFill>
                <a:latin typeface="Oswald Bold"/>
              </a:rPr>
              <a:t>questionnaires</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828800" y="3505116"/>
            <a:ext cx="13841442" cy="2554545"/>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Finalization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protocol</a:t>
            </a:r>
            <a:endParaRPr lang="hu-HU" sz="4000" b="1" dirty="0">
              <a:solidFill>
                <a:srgbClr val="C00000"/>
              </a:solidFill>
              <a:latin typeface="Lora" panose="020B0604020202020204" charset="-18"/>
              <a:cs typeface="Arial" panose="020B0604020202020204" pitchFamily="34" charset="0"/>
            </a:endParaRPr>
          </a:p>
          <a:p>
            <a:endParaRPr lang="hu-HU" sz="4000" dirty="0">
              <a:latin typeface="Lora" panose="020B0604020202020204" charset="-18"/>
              <a:cs typeface="Arial" panose="020B0604020202020204" pitchFamily="34" charset="0"/>
            </a:endParaRPr>
          </a:p>
          <a:p>
            <a:r>
              <a:rPr lang="hu-HU" sz="4000" b="1" dirty="0">
                <a:solidFill>
                  <a:srgbClr val="C00000"/>
                </a:solidFill>
                <a:latin typeface="Lora" panose="020B0604020202020204" charset="-18"/>
                <a:cs typeface="Arial" panose="020B0604020202020204" pitchFamily="34" charset="0"/>
              </a:rPr>
              <a:t>Data </a:t>
            </a:r>
            <a:r>
              <a:rPr lang="hu-HU" sz="4000" b="1" dirty="0" err="1">
                <a:solidFill>
                  <a:srgbClr val="C00000"/>
                </a:solidFill>
                <a:latin typeface="Lora" panose="020B0604020202020204" charset="-18"/>
                <a:cs typeface="Arial" panose="020B0604020202020204" pitchFamily="34" charset="0"/>
              </a:rPr>
              <a:t>collection</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forms</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6" name="Kép 15">
            <a:extLst>
              <a:ext uri="{FF2B5EF4-FFF2-40B4-BE49-F238E27FC236}">
                <a16:creationId xmlns:a16="http://schemas.microsoft.com/office/drawing/2014/main" id="{2845122D-CB75-4C80-9A33-A062A17A1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077" y="4993695"/>
            <a:ext cx="6102378" cy="5172830"/>
          </a:xfrm>
          <a:prstGeom prst="rect">
            <a:avLst/>
          </a:prstGeom>
        </p:spPr>
      </p:pic>
    </p:spTree>
    <p:extLst>
      <p:ext uri="{BB962C8B-B14F-4D97-AF65-F5344CB8AC3E}">
        <p14:creationId xmlns:p14="http://schemas.microsoft.com/office/powerpoint/2010/main" val="4217839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2994233" y="3600678"/>
            <a:ext cx="2199579" cy="1331499"/>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800370" y="4127263"/>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673129" y="4940255"/>
            <a:ext cx="2652819" cy="369332"/>
          </a:xfrm>
          <a:prstGeom prst="rect">
            <a:avLst/>
          </a:prstGeom>
          <a:noFill/>
        </p:spPr>
        <p:txBody>
          <a:bodyPr wrap="square" rtlCol="0">
            <a:spAutoFit/>
          </a:bodyPr>
          <a:lstStyle/>
          <a:p>
            <a:pPr algn="ctr"/>
            <a:r>
              <a:rPr lang="en-GB" b="1" cap="all" dirty="0">
                <a:latin typeface="Times New Roman" panose="02020603050405020304" pitchFamily="18" charset="0"/>
                <a:cs typeface="Times New Roman" panose="02020603050405020304" pitchFamily="18" charset="0"/>
              </a:rPr>
              <a:t>ITAB discussion </a:t>
            </a:r>
            <a:endParaRPr lang="hu-HU" b="1" cap="all" dirty="0">
              <a:latin typeface="Times New Roman" panose="02020603050405020304" pitchFamily="18" charset="0"/>
              <a:cs typeface="Times New Roman" panose="02020603050405020304" pitchFamily="18" charset="0"/>
            </a:endParaRPr>
          </a:p>
        </p:txBody>
      </p:sp>
      <p:sp>
        <p:nvSpPr>
          <p:cNvPr id="72" name="Szövegdoboz 71">
            <a:extLst>
              <a:ext uri="{FF2B5EF4-FFF2-40B4-BE49-F238E27FC236}">
                <a16:creationId xmlns:a16="http://schemas.microsoft.com/office/drawing/2014/main" id="{86B8326A-8B3D-4D98-A664-692E43D620A7}"/>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Tree>
    <p:extLst>
      <p:ext uri="{BB962C8B-B14F-4D97-AF65-F5344CB8AC3E}">
        <p14:creationId xmlns:p14="http://schemas.microsoft.com/office/powerpoint/2010/main" val="2173342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6: ITAB </a:t>
            </a:r>
            <a:r>
              <a:rPr lang="hu-HU" sz="4800" dirty="0" err="1">
                <a:solidFill>
                  <a:srgbClr val="424A52"/>
                </a:solidFill>
                <a:latin typeface="Oswald Bold"/>
              </a:rPr>
              <a:t>discussion</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75524" y="3086100"/>
            <a:ext cx="13841442" cy="3170099"/>
          </a:xfrm>
          <a:prstGeom prst="rect">
            <a:avLst/>
          </a:prstGeom>
          <a:noFill/>
        </p:spPr>
        <p:txBody>
          <a:bodyPr wrap="square" rtlCol="0">
            <a:spAutoFit/>
          </a:bodyPr>
          <a:lstStyle/>
          <a:p>
            <a:r>
              <a:rPr lang="hu-HU" sz="4000" dirty="0">
                <a:latin typeface="Lora" panose="020B0604020202020204" charset="-18"/>
                <a:cs typeface="Arial" panose="020B0604020202020204" pitchFamily="34" charset="0"/>
              </a:rPr>
              <a:t>International </a:t>
            </a:r>
            <a:r>
              <a:rPr lang="hu-HU" sz="4000" dirty="0" err="1">
                <a:latin typeface="Lora" panose="020B0604020202020204" charset="-18"/>
                <a:cs typeface="Arial" panose="020B0604020202020204" pitchFamily="34" charset="0"/>
              </a:rPr>
              <a:t>Trial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Advisory</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Boards</a:t>
            </a:r>
            <a:endParaRPr lang="hu-HU" sz="4000" dirty="0">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Revision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protocol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by</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internationally</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recognized</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experts</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6" name="Kép 15">
            <a:extLst>
              <a:ext uri="{FF2B5EF4-FFF2-40B4-BE49-F238E27FC236}">
                <a16:creationId xmlns:a16="http://schemas.microsoft.com/office/drawing/2014/main" id="{5E4D78D5-E2C1-4EA5-BB5E-453C09B4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64" y="5093592"/>
            <a:ext cx="4922431" cy="5162550"/>
          </a:xfrm>
          <a:prstGeom prst="rect">
            <a:avLst/>
          </a:prstGeom>
        </p:spPr>
      </p:pic>
    </p:spTree>
    <p:extLst>
      <p:ext uri="{BB962C8B-B14F-4D97-AF65-F5344CB8AC3E}">
        <p14:creationId xmlns:p14="http://schemas.microsoft.com/office/powerpoint/2010/main" val="175701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05010" y="3506389"/>
            <a:ext cx="2354181" cy="1458565"/>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754551" y="4127263"/>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401800" y="3148913"/>
            <a:ext cx="2652819" cy="369332"/>
          </a:xfrm>
          <a:prstGeom prst="rect">
            <a:avLst/>
          </a:prstGeom>
          <a:noFill/>
        </p:spPr>
        <p:txBody>
          <a:bodyPr wrap="square" rtlCol="0">
            <a:spAutoFit/>
          </a:bodyPr>
          <a:lstStyle/>
          <a:p>
            <a:pPr algn="ctr"/>
            <a:r>
              <a:rPr lang="en-US" b="1" cap="all" dirty="0">
                <a:latin typeface="Times New Roman" panose="02020603050405020304" pitchFamily="18" charset="0"/>
                <a:cs typeface="Times New Roman" panose="02020603050405020304" pitchFamily="18" charset="0"/>
              </a:rPr>
              <a:t> IT development</a:t>
            </a:r>
            <a:endParaRPr lang="hu-HU"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129046C7-AF7C-46EC-84B7-615C527FC0DB}"/>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385233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7: IT </a:t>
            </a:r>
            <a:r>
              <a:rPr lang="hu-HU" sz="4800" dirty="0" err="1">
                <a:solidFill>
                  <a:srgbClr val="424A52"/>
                </a:solidFill>
                <a:latin typeface="Oswald Bold"/>
              </a:rPr>
              <a:t>development</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75524" y="3086100"/>
            <a:ext cx="13841442" cy="3170099"/>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Involvement</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IT </a:t>
            </a:r>
            <a:r>
              <a:rPr lang="hu-HU" sz="4000" dirty="0" err="1">
                <a:latin typeface="Lora" panose="020B0604020202020204" charset="-18"/>
                <a:cs typeface="Arial" panose="020B0604020202020204" pitchFamily="34" charset="0"/>
              </a:rPr>
              <a:t>specialist</a:t>
            </a:r>
            <a:endParaRPr lang="hu-HU" sz="4000" dirty="0">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Finalization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case</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report</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forms</a:t>
            </a:r>
            <a:r>
              <a:rPr lang="hu-HU" sz="4000" b="1" dirty="0">
                <a:solidFill>
                  <a:srgbClr val="C00000"/>
                </a:solidFill>
                <a:latin typeface="Lora" panose="020B0604020202020204" charset="-18"/>
                <a:cs typeface="Arial" panose="020B0604020202020204" pitchFamily="34" charset="0"/>
              </a:rPr>
              <a:t> </a:t>
            </a:r>
            <a:r>
              <a:rPr lang="hu-HU" sz="4000" dirty="0">
                <a:latin typeface="Lora" panose="020B0604020202020204" charset="-18"/>
                <a:cs typeface="Arial" panose="020B0604020202020204" pitchFamily="34" charset="0"/>
              </a:rPr>
              <a:t>and </a:t>
            </a:r>
            <a:r>
              <a:rPr lang="hu-HU" sz="4000" b="1" dirty="0" err="1">
                <a:solidFill>
                  <a:srgbClr val="C00000"/>
                </a:solidFill>
                <a:latin typeface="Lora" panose="020B0604020202020204" charset="-18"/>
                <a:cs typeface="Arial" panose="020B0604020202020204" pitchFamily="34" charset="0"/>
              </a:rPr>
              <a:t>electronic</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case</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report</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forms</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6" name="Kép 15" descr="A képen elektronika, megjelenítés, számítógép látható&#10;&#10;Automatikusan generált leírás">
            <a:extLst>
              <a:ext uri="{FF2B5EF4-FFF2-40B4-BE49-F238E27FC236}">
                <a16:creationId xmlns:a16="http://schemas.microsoft.com/office/drawing/2014/main" id="{0411FB72-B9C4-4B0F-A424-82351215C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4570" y="6882181"/>
            <a:ext cx="4191000" cy="3225105"/>
          </a:xfrm>
          <a:prstGeom prst="rect">
            <a:avLst/>
          </a:prstGeom>
        </p:spPr>
      </p:pic>
    </p:spTree>
    <p:extLst>
      <p:ext uri="{BB962C8B-B14F-4D97-AF65-F5344CB8AC3E}">
        <p14:creationId xmlns:p14="http://schemas.microsoft.com/office/powerpoint/2010/main" val="995974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62280" y="383250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5" name="Nyíl: ötszög 34">
            <a:extLst>
              <a:ext uri="{FF2B5EF4-FFF2-40B4-BE49-F238E27FC236}">
                <a16:creationId xmlns:a16="http://schemas.microsoft.com/office/drawing/2014/main" id="{5FA01931-C164-469D-8C85-ABD088CB4A2A}"/>
              </a:ext>
            </a:extLst>
          </p:cNvPr>
          <p:cNvSpPr/>
          <p:nvPr/>
        </p:nvSpPr>
        <p:spPr>
          <a:xfrm>
            <a:off x="1649701" y="6633469"/>
            <a:ext cx="2070680" cy="140602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8.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863301" y="4128112"/>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360057" y="3518718"/>
            <a:ext cx="2652819"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 IT development</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sp>
        <p:nvSpPr>
          <p:cNvPr id="52" name="Szövegdoboz 51">
            <a:extLst>
              <a:ext uri="{FF2B5EF4-FFF2-40B4-BE49-F238E27FC236}">
                <a16:creationId xmlns:a16="http://schemas.microsoft.com/office/drawing/2014/main" id="{B40FBE7D-9EC6-4EEC-AD63-D39F11585135}"/>
              </a:ext>
            </a:extLst>
          </p:cNvPr>
          <p:cNvSpPr txBox="1"/>
          <p:nvPr/>
        </p:nvSpPr>
        <p:spPr>
          <a:xfrm>
            <a:off x="1236918" y="8257159"/>
            <a:ext cx="2652819" cy="1200329"/>
          </a:xfrm>
          <a:prstGeom prst="rect">
            <a:avLst/>
          </a:prstGeom>
          <a:noFill/>
        </p:spPr>
        <p:txBody>
          <a:bodyPr wrap="square" rtlCol="0">
            <a:spAutoFit/>
          </a:bodyPr>
          <a:lstStyle/>
          <a:p>
            <a:pPr algn="ctr"/>
            <a:r>
              <a:rPr lang="en-GB" b="1" cap="all" dirty="0">
                <a:latin typeface="Times New Roman" panose="02020603050405020304" pitchFamily="18" charset="0"/>
                <a:cs typeface="Times New Roman" panose="02020603050405020304" pitchFamily="18" charset="0"/>
              </a:rPr>
              <a:t>Preparation of documents in Hungarian, translations </a:t>
            </a:r>
            <a:endParaRPr lang="hu-HU" b="1" cap="all" dirty="0">
              <a:latin typeface="Times New Roman" panose="02020603050405020304" pitchFamily="18" charset="0"/>
              <a:cs typeface="Times New Roman" panose="02020603050405020304" pitchFamily="18" charset="0"/>
            </a:endParaRPr>
          </a:p>
        </p:txBody>
      </p:sp>
      <p:sp>
        <p:nvSpPr>
          <p:cNvPr id="72" name="Szövegdoboz 71">
            <a:extLst>
              <a:ext uri="{FF2B5EF4-FFF2-40B4-BE49-F238E27FC236}">
                <a16:creationId xmlns:a16="http://schemas.microsoft.com/office/drawing/2014/main" id="{86B8326A-8B3D-4D98-A664-692E43D620A7}"/>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Tree>
    <p:extLst>
      <p:ext uri="{BB962C8B-B14F-4D97-AF65-F5344CB8AC3E}">
        <p14:creationId xmlns:p14="http://schemas.microsoft.com/office/powerpoint/2010/main" val="396204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2186304"/>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8: Preparation of </a:t>
            </a:r>
            <a:r>
              <a:rPr lang="hu-HU" sz="4800" dirty="0" err="1">
                <a:solidFill>
                  <a:srgbClr val="424A52"/>
                </a:solidFill>
                <a:latin typeface="Oswald Bold"/>
              </a:rPr>
              <a:t>documents</a:t>
            </a:r>
            <a:r>
              <a:rPr lang="hu-HU" sz="4800" dirty="0">
                <a:solidFill>
                  <a:srgbClr val="424A52"/>
                </a:solidFill>
                <a:latin typeface="Oswald Bold"/>
              </a:rPr>
              <a:t> in </a:t>
            </a:r>
            <a:r>
              <a:rPr lang="hu-HU" sz="4800" dirty="0" err="1">
                <a:solidFill>
                  <a:srgbClr val="424A52"/>
                </a:solidFill>
                <a:latin typeface="Oswald Bold"/>
              </a:rPr>
              <a:t>hungarian</a:t>
            </a:r>
            <a:r>
              <a:rPr lang="hu-HU" sz="4800" dirty="0">
                <a:solidFill>
                  <a:srgbClr val="424A52"/>
                </a:solidFill>
                <a:latin typeface="Oswald Bold"/>
              </a:rPr>
              <a:t>, </a:t>
            </a:r>
            <a:r>
              <a:rPr lang="hu-HU" sz="4800" dirty="0" err="1">
                <a:solidFill>
                  <a:srgbClr val="424A52"/>
                </a:solidFill>
                <a:latin typeface="Oswald Bold"/>
              </a:rPr>
              <a:t>translations</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87556" y="3558450"/>
            <a:ext cx="13841442" cy="3170099"/>
          </a:xfrm>
          <a:prstGeom prst="rect">
            <a:avLst/>
          </a:prstGeom>
          <a:noFill/>
        </p:spPr>
        <p:txBody>
          <a:bodyPr wrap="square" rtlCol="0">
            <a:spAutoFit/>
          </a:bodyPr>
          <a:lstStyle/>
          <a:p>
            <a:r>
              <a:rPr lang="hu-HU" sz="4000" b="1" dirty="0" err="1">
                <a:solidFill>
                  <a:srgbClr val="C00000"/>
                </a:solidFill>
                <a:latin typeface="Lora" panose="020B0604020202020204" charset="-18"/>
                <a:cs typeface="Arial" panose="020B0604020202020204" pitchFamily="34" charset="0"/>
              </a:rPr>
              <a:t>Translation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all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documentation</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into</a:t>
            </a:r>
            <a:r>
              <a:rPr lang="hu-HU" sz="4000" dirty="0">
                <a:latin typeface="Lora" panose="020B0604020202020204" charset="-18"/>
                <a:cs typeface="Arial" panose="020B0604020202020204" pitchFamily="34" charset="0"/>
              </a:rPr>
              <a:t> English, </a:t>
            </a:r>
            <a:r>
              <a:rPr lang="hu-HU" sz="4000" dirty="0" err="1">
                <a:latin typeface="Lora" panose="020B0604020202020204" charset="-18"/>
                <a:cs typeface="Arial" panose="020B0604020202020204" pitchFamily="34" charset="0"/>
              </a:rPr>
              <a:t>Hungarian</a:t>
            </a:r>
            <a:r>
              <a:rPr lang="hu-HU" sz="4000" dirty="0">
                <a:latin typeface="Lora" panose="020B0604020202020204" charset="-18"/>
                <a:cs typeface="Arial" panose="020B0604020202020204" pitchFamily="34" charset="0"/>
              </a:rPr>
              <a:t> and </a:t>
            </a:r>
            <a:r>
              <a:rPr lang="hu-HU" sz="4000" dirty="0" err="1">
                <a:latin typeface="Lora" panose="020B0604020202020204" charset="-18"/>
                <a:cs typeface="Arial" panose="020B0604020202020204" pitchFamily="34" charset="0"/>
              </a:rPr>
              <a:t>other</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required</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languages</a:t>
            </a:r>
            <a:endParaRPr lang="hu-HU" sz="4000" dirty="0">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b="1" dirty="0" err="1">
                <a:solidFill>
                  <a:srgbClr val="C00000"/>
                </a:solidFill>
                <a:latin typeface="Lora" panose="020B0604020202020204" charset="-18"/>
                <a:cs typeface="Arial" panose="020B0604020202020204" pitchFamily="34" charset="0"/>
              </a:rPr>
              <a:t>User</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instructions</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6" name="Kép 15" descr="A képen nyíl látható&#10;&#10;Automatikusan generált leírás">
            <a:extLst>
              <a:ext uri="{FF2B5EF4-FFF2-40B4-BE49-F238E27FC236}">
                <a16:creationId xmlns:a16="http://schemas.microsoft.com/office/drawing/2014/main" id="{0C88BAC4-CD42-4CF1-9911-3F182897C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861250"/>
            <a:ext cx="6789330" cy="4227747"/>
          </a:xfrm>
          <a:prstGeom prst="rect">
            <a:avLst/>
          </a:prstGeom>
        </p:spPr>
      </p:pic>
    </p:spTree>
    <p:extLst>
      <p:ext uri="{BB962C8B-B14F-4D97-AF65-F5344CB8AC3E}">
        <p14:creationId xmlns:p14="http://schemas.microsoft.com/office/powerpoint/2010/main" val="488145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11551" y="0"/>
            <a:ext cx="4423396" cy="10287000"/>
            <a:chOff x="0" y="0"/>
            <a:chExt cx="1496309" cy="3479800"/>
          </a:xfrm>
        </p:grpSpPr>
        <p:sp>
          <p:nvSpPr>
            <p:cNvPr id="3" name="Freeform 3"/>
            <p:cNvSpPr/>
            <p:nvPr/>
          </p:nvSpPr>
          <p:spPr>
            <a:xfrm>
              <a:off x="0" y="0"/>
              <a:ext cx="1496309" cy="3479800"/>
            </a:xfrm>
            <a:custGeom>
              <a:avLst/>
              <a:gdLst/>
              <a:ahLst/>
              <a:cxnLst/>
              <a:rect l="l" t="t" r="r" b="b"/>
              <a:pathLst>
                <a:path w="1496309" h="3479800">
                  <a:moveTo>
                    <a:pt x="0" y="0"/>
                  </a:moveTo>
                  <a:lnTo>
                    <a:pt x="1496309" y="0"/>
                  </a:lnTo>
                  <a:lnTo>
                    <a:pt x="1496309" y="3479800"/>
                  </a:lnTo>
                  <a:lnTo>
                    <a:pt x="0" y="3479800"/>
                  </a:lnTo>
                  <a:close/>
                </a:path>
              </a:pathLst>
            </a:custGeom>
            <a:solidFill>
              <a:srgbClr val="E60D2E"/>
            </a:solidFill>
          </p:spPr>
        </p:sp>
      </p:grpSp>
      <p:sp>
        <p:nvSpPr>
          <p:cNvPr id="4" name="TextBox 4"/>
          <p:cNvSpPr txBox="1"/>
          <p:nvPr/>
        </p:nvSpPr>
        <p:spPr>
          <a:xfrm>
            <a:off x="1028700" y="895350"/>
            <a:ext cx="6709172" cy="1070358"/>
          </a:xfrm>
          <a:prstGeom prst="rect">
            <a:avLst/>
          </a:prstGeom>
        </p:spPr>
        <p:txBody>
          <a:bodyPr lIns="0" tIns="0" rIns="0" bIns="0" rtlCol="0" anchor="t">
            <a:spAutoFit/>
          </a:bodyPr>
          <a:lstStyle/>
          <a:p>
            <a:pPr>
              <a:lnSpc>
                <a:spcPts val="9100"/>
              </a:lnSpc>
            </a:pPr>
            <a:r>
              <a:rPr lang="hu-HU" sz="6500" dirty="0" err="1">
                <a:solidFill>
                  <a:srgbClr val="424A52"/>
                </a:solidFill>
                <a:latin typeface="Oswald Bold"/>
              </a:rPr>
              <a:t>Overview</a:t>
            </a:r>
            <a:endParaRPr lang="en-US" sz="6500" dirty="0">
              <a:solidFill>
                <a:srgbClr val="424A52"/>
              </a:solidFill>
              <a:latin typeface="Oswald Bold"/>
            </a:endParaRPr>
          </a:p>
        </p:txBody>
      </p:sp>
      <p:grpSp>
        <p:nvGrpSpPr>
          <p:cNvPr id="5" name="Group 5"/>
          <p:cNvGrpSpPr/>
          <p:nvPr/>
        </p:nvGrpSpPr>
        <p:grpSpPr>
          <a:xfrm>
            <a:off x="1028700" y="1985549"/>
            <a:ext cx="9337594" cy="734144"/>
            <a:chOff x="0" y="0"/>
            <a:chExt cx="7268925" cy="571500"/>
          </a:xfrm>
        </p:grpSpPr>
        <p:sp>
          <p:nvSpPr>
            <p:cNvPr id="6" name="Freeform 6"/>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grpSp>
        <p:nvGrpSpPr>
          <p:cNvPr id="7" name="Group 7"/>
          <p:cNvGrpSpPr/>
          <p:nvPr/>
        </p:nvGrpSpPr>
        <p:grpSpPr>
          <a:xfrm>
            <a:off x="13007753" y="8571504"/>
            <a:ext cx="3430991" cy="343099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2"/>
          <a:srcRect l="249" r="249"/>
          <a:stretch>
            <a:fillRect/>
          </a:stretch>
        </p:blipFill>
        <p:spPr>
          <a:xfrm>
            <a:off x="13774102" y="9098194"/>
            <a:ext cx="1898293" cy="1188806"/>
          </a:xfrm>
          <a:prstGeom prst="rect">
            <a:avLst/>
          </a:prstGeom>
        </p:spPr>
      </p:pic>
      <p:grpSp>
        <p:nvGrpSpPr>
          <p:cNvPr id="10" name="Group 10"/>
          <p:cNvGrpSpPr/>
          <p:nvPr/>
        </p:nvGrpSpPr>
        <p:grpSpPr>
          <a:xfrm>
            <a:off x="0" y="7441405"/>
            <a:ext cx="2850156" cy="2845595"/>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12" name="TextBox 12"/>
          <p:cNvSpPr txBox="1"/>
          <p:nvPr/>
        </p:nvSpPr>
        <p:spPr>
          <a:xfrm>
            <a:off x="1028700" y="2678927"/>
            <a:ext cx="10172700" cy="2564805"/>
          </a:xfrm>
          <a:prstGeom prst="rect">
            <a:avLst/>
          </a:prstGeom>
        </p:spPr>
        <p:txBody>
          <a:bodyPr wrap="square" lIns="0" tIns="0" rIns="0" bIns="0" rtlCol="0" anchor="t">
            <a:spAutoFit/>
          </a:bodyPr>
          <a:lstStyle/>
          <a:p>
            <a:pPr marL="539749" lvl="1" indent="-269875" algn="just">
              <a:lnSpc>
                <a:spcPts val="4999"/>
              </a:lnSpc>
              <a:buFont typeface="Arial"/>
              <a:buChar char="•"/>
            </a:pPr>
            <a:r>
              <a:rPr lang="hu-HU" sz="4000" dirty="0" err="1">
                <a:solidFill>
                  <a:srgbClr val="424A52"/>
                </a:solidFill>
                <a:latin typeface="Lora"/>
              </a:rPr>
              <a:t>Relevance</a:t>
            </a:r>
            <a:r>
              <a:rPr lang="hu-HU" sz="4000" dirty="0">
                <a:solidFill>
                  <a:srgbClr val="424A52"/>
                </a:solidFill>
                <a:latin typeface="Lora"/>
              </a:rPr>
              <a:t> of a </a:t>
            </a:r>
            <a:r>
              <a:rPr lang="hu-HU" sz="4000" dirty="0" err="1">
                <a:solidFill>
                  <a:srgbClr val="424A52"/>
                </a:solidFill>
                <a:latin typeface="Lora"/>
              </a:rPr>
              <a:t>Clinical</a:t>
            </a:r>
            <a:r>
              <a:rPr lang="hu-HU" sz="4000" dirty="0">
                <a:solidFill>
                  <a:srgbClr val="424A52"/>
                </a:solidFill>
                <a:latin typeface="Lora"/>
              </a:rPr>
              <a:t> </a:t>
            </a:r>
            <a:r>
              <a:rPr lang="hu-HU" sz="4000" dirty="0" err="1">
                <a:solidFill>
                  <a:srgbClr val="424A52"/>
                </a:solidFill>
                <a:latin typeface="Lora"/>
              </a:rPr>
              <a:t>Trial</a:t>
            </a:r>
            <a:r>
              <a:rPr lang="hu-HU" sz="4000" dirty="0">
                <a:solidFill>
                  <a:srgbClr val="424A52"/>
                </a:solidFill>
                <a:latin typeface="Lora"/>
              </a:rPr>
              <a:t> </a:t>
            </a:r>
            <a:r>
              <a:rPr lang="hu-HU" sz="4000" dirty="0" err="1">
                <a:solidFill>
                  <a:srgbClr val="424A52"/>
                </a:solidFill>
                <a:latin typeface="Lora"/>
              </a:rPr>
              <a:t>Coordinator</a:t>
            </a:r>
            <a:r>
              <a:rPr lang="hu-HU" sz="4000" dirty="0">
                <a:solidFill>
                  <a:srgbClr val="424A52"/>
                </a:solidFill>
                <a:latin typeface="Lora"/>
              </a:rPr>
              <a:t> (CTC)</a:t>
            </a:r>
          </a:p>
          <a:p>
            <a:pPr marL="539749" lvl="1" indent="-269875" algn="just">
              <a:lnSpc>
                <a:spcPts val="4999"/>
              </a:lnSpc>
              <a:buFont typeface="Arial"/>
              <a:buChar char="•"/>
            </a:pPr>
            <a:endParaRPr lang="en-US" sz="4000" dirty="0">
              <a:solidFill>
                <a:srgbClr val="424A52"/>
              </a:solidFill>
              <a:latin typeface="Lora"/>
            </a:endParaRPr>
          </a:p>
          <a:p>
            <a:pPr marL="539749" lvl="1" indent="-269875" algn="just">
              <a:lnSpc>
                <a:spcPts val="4999"/>
              </a:lnSpc>
              <a:buFont typeface="Arial"/>
              <a:buChar char="•"/>
            </a:pPr>
            <a:r>
              <a:rPr lang="hu-HU" sz="4000" dirty="0" err="1">
                <a:solidFill>
                  <a:srgbClr val="424A52"/>
                </a:solidFill>
                <a:latin typeface="Lora"/>
              </a:rPr>
              <a:t>Responsibilities</a:t>
            </a:r>
            <a:r>
              <a:rPr lang="hu-HU" sz="4000" dirty="0">
                <a:solidFill>
                  <a:srgbClr val="424A52"/>
                </a:solidFill>
                <a:latin typeface="Lora"/>
              </a:rPr>
              <a:t> and </a:t>
            </a:r>
            <a:r>
              <a:rPr lang="hu-HU" sz="4000" dirty="0" err="1">
                <a:solidFill>
                  <a:srgbClr val="424A52"/>
                </a:solidFill>
                <a:latin typeface="Lora"/>
              </a:rPr>
              <a:t>job</a:t>
            </a:r>
            <a:r>
              <a:rPr lang="hu-HU" sz="4000" dirty="0">
                <a:solidFill>
                  <a:srgbClr val="424A52"/>
                </a:solidFill>
                <a:latin typeface="Lora"/>
              </a:rPr>
              <a:t> of CTC</a:t>
            </a:r>
            <a:endParaRPr lang="en-US" sz="4000" dirty="0">
              <a:solidFill>
                <a:srgbClr val="424A52"/>
              </a:solidFill>
              <a:latin typeface="Lora"/>
            </a:endParaRPr>
          </a:p>
        </p:txBody>
      </p:sp>
      <p:sp>
        <p:nvSpPr>
          <p:cNvPr id="13" name="TextBox 13"/>
          <p:cNvSpPr txBox="1"/>
          <p:nvPr/>
        </p:nvSpPr>
        <p:spPr>
          <a:xfrm>
            <a:off x="12885592" y="3030838"/>
            <a:ext cx="3675311" cy="4225324"/>
          </a:xfrm>
          <a:prstGeom prst="rect">
            <a:avLst/>
          </a:prstGeom>
        </p:spPr>
        <p:txBody>
          <a:bodyPr lIns="0" tIns="0" rIns="0" bIns="0" rtlCol="0" anchor="t">
            <a:spAutoFit/>
          </a:bodyPr>
          <a:lstStyle/>
          <a:p>
            <a:pPr algn="ctr">
              <a:lnSpc>
                <a:spcPts val="6719"/>
              </a:lnSpc>
            </a:pPr>
            <a:r>
              <a:rPr lang="hu-HU" sz="4800" dirty="0" err="1">
                <a:solidFill>
                  <a:srgbClr val="FDFDFD"/>
                </a:solidFill>
                <a:latin typeface="Oswald Bold"/>
              </a:rPr>
              <a:t>Introduction</a:t>
            </a:r>
            <a:r>
              <a:rPr lang="hu-HU" sz="4800" dirty="0">
                <a:solidFill>
                  <a:srgbClr val="FDFDFD"/>
                </a:solidFill>
                <a:latin typeface="Oswald Bold"/>
              </a:rPr>
              <a:t> of </a:t>
            </a:r>
            <a:r>
              <a:rPr lang="hu-HU" sz="4800" dirty="0" err="1">
                <a:solidFill>
                  <a:srgbClr val="FDFDFD"/>
                </a:solidFill>
                <a:latin typeface="Oswald Bold"/>
              </a:rPr>
              <a:t>the</a:t>
            </a:r>
            <a:r>
              <a:rPr lang="hu-HU" sz="4800" dirty="0">
                <a:solidFill>
                  <a:srgbClr val="FDFDFD"/>
                </a:solidFill>
                <a:latin typeface="Oswald Bold"/>
              </a:rPr>
              <a:t> </a:t>
            </a:r>
            <a:r>
              <a:rPr lang="hu-HU" sz="4800" dirty="0" err="1">
                <a:solidFill>
                  <a:srgbClr val="FDFDFD"/>
                </a:solidFill>
                <a:latin typeface="Oswald Bold"/>
              </a:rPr>
              <a:t>Clinical</a:t>
            </a:r>
            <a:r>
              <a:rPr lang="hu-HU" sz="4800" dirty="0">
                <a:solidFill>
                  <a:srgbClr val="FDFDFD"/>
                </a:solidFill>
                <a:latin typeface="Oswald Bold"/>
              </a:rPr>
              <a:t> </a:t>
            </a:r>
            <a:r>
              <a:rPr lang="hu-HU" sz="4800" dirty="0" err="1">
                <a:solidFill>
                  <a:srgbClr val="FDFDFD"/>
                </a:solidFill>
                <a:latin typeface="Oswald Bold"/>
              </a:rPr>
              <a:t>Trials</a:t>
            </a:r>
            <a:r>
              <a:rPr lang="hu-HU" sz="4800" dirty="0">
                <a:solidFill>
                  <a:srgbClr val="FDFDFD"/>
                </a:solidFill>
                <a:latin typeface="Oswald Bold"/>
              </a:rPr>
              <a:t> </a:t>
            </a:r>
            <a:r>
              <a:rPr lang="hu-HU" sz="4800" dirty="0" err="1">
                <a:solidFill>
                  <a:srgbClr val="FDFDFD"/>
                </a:solidFill>
                <a:latin typeface="Oswald Bold"/>
              </a:rPr>
              <a:t>Coordinator</a:t>
            </a:r>
            <a:r>
              <a:rPr lang="hu-HU" sz="4800" dirty="0">
                <a:solidFill>
                  <a:srgbClr val="FDFDFD"/>
                </a:solidFill>
                <a:latin typeface="Oswald Bold"/>
              </a:rPr>
              <a:t> Group</a:t>
            </a:r>
            <a:endParaRPr lang="en-US" sz="4800" dirty="0">
              <a:solidFill>
                <a:srgbClr val="FDFDFD"/>
              </a:solidFill>
              <a:latin typeface="Oswald Bold"/>
            </a:endParaRPr>
          </a:p>
        </p:txBody>
      </p:sp>
      <p:pic>
        <p:nvPicPr>
          <p:cNvPr id="16" name="Picture 2" descr="KÃ©ptalÃ¡lat a kÃ¶vetkezÅre: âaimâ">
            <a:extLst>
              <a:ext uri="{FF2B5EF4-FFF2-40B4-BE49-F238E27FC236}">
                <a16:creationId xmlns:a16="http://schemas.microsoft.com/office/drawing/2014/main" id="{8CD325CA-A217-4F70-A3DB-83D4EC269F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9157" y="739398"/>
            <a:ext cx="1939530" cy="193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02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62280" y="383250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5" name="Nyíl: ötszög 34">
            <a:extLst>
              <a:ext uri="{FF2B5EF4-FFF2-40B4-BE49-F238E27FC236}">
                <a16:creationId xmlns:a16="http://schemas.microsoft.com/office/drawing/2014/main" id="{5FA01931-C164-469D-8C85-ABD088CB4A2A}"/>
              </a:ext>
            </a:extLst>
          </p:cNvPr>
          <p:cNvSpPr/>
          <p:nvPr/>
        </p:nvSpPr>
        <p:spPr>
          <a:xfrm>
            <a:off x="1724337" y="6855775"/>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8.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771697" y="414962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360057" y="3518718"/>
            <a:ext cx="2652819"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 IT development</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sp>
        <p:nvSpPr>
          <p:cNvPr id="51" name="Nyíl: ötszög 50">
            <a:extLst>
              <a:ext uri="{FF2B5EF4-FFF2-40B4-BE49-F238E27FC236}">
                <a16:creationId xmlns:a16="http://schemas.microsoft.com/office/drawing/2014/main" id="{BFF67C9E-7F8B-4B1F-9B81-8112557A44E6}"/>
              </a:ext>
            </a:extLst>
          </p:cNvPr>
          <p:cNvSpPr/>
          <p:nvPr/>
        </p:nvSpPr>
        <p:spPr>
          <a:xfrm>
            <a:off x="3628851" y="6603628"/>
            <a:ext cx="2132305" cy="1406039"/>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9. STEP</a:t>
            </a:r>
          </a:p>
        </p:txBody>
      </p:sp>
      <p:sp>
        <p:nvSpPr>
          <p:cNvPr id="52" name="Szövegdoboz 51">
            <a:extLst>
              <a:ext uri="{FF2B5EF4-FFF2-40B4-BE49-F238E27FC236}">
                <a16:creationId xmlns:a16="http://schemas.microsoft.com/office/drawing/2014/main" id="{B40FBE7D-9EC6-4EEC-AD63-D39F11585135}"/>
              </a:ext>
            </a:extLst>
          </p:cNvPr>
          <p:cNvSpPr txBox="1"/>
          <p:nvPr/>
        </p:nvSpPr>
        <p:spPr>
          <a:xfrm>
            <a:off x="1137318" y="7824994"/>
            <a:ext cx="2652819" cy="95410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documents in Hungarian, translations </a:t>
            </a:r>
            <a:endParaRPr lang="hu-HU" sz="1400" b="1" cap="all" dirty="0">
              <a:latin typeface="Times New Roman" panose="02020603050405020304" pitchFamily="18" charset="0"/>
              <a:cs typeface="Times New Roman" panose="02020603050405020304" pitchFamily="18" charset="0"/>
            </a:endParaRPr>
          </a:p>
        </p:txBody>
      </p:sp>
      <p:sp>
        <p:nvSpPr>
          <p:cNvPr id="53" name="Szövegdoboz 52">
            <a:extLst>
              <a:ext uri="{FF2B5EF4-FFF2-40B4-BE49-F238E27FC236}">
                <a16:creationId xmlns:a16="http://schemas.microsoft.com/office/drawing/2014/main" id="{A086D164-260D-4B03-9E33-03027CE2B14C}"/>
              </a:ext>
            </a:extLst>
          </p:cNvPr>
          <p:cNvSpPr txBox="1"/>
          <p:nvPr/>
        </p:nvSpPr>
        <p:spPr>
          <a:xfrm>
            <a:off x="3400847" y="6212473"/>
            <a:ext cx="2652819" cy="369332"/>
          </a:xfrm>
          <a:prstGeom prst="rect">
            <a:avLst/>
          </a:prstGeom>
          <a:noFill/>
        </p:spPr>
        <p:txBody>
          <a:bodyPr wrap="square" rtlCol="0">
            <a:spAutoFit/>
          </a:bodyPr>
          <a:lstStyle/>
          <a:p>
            <a:r>
              <a:rPr lang="en-GB" b="1" cap="all" dirty="0">
                <a:latin typeface="Times New Roman" panose="02020603050405020304" pitchFamily="18" charset="0"/>
                <a:cs typeface="Times New Roman" panose="02020603050405020304" pitchFamily="18" charset="0"/>
              </a:rPr>
              <a:t>Ethics approval</a:t>
            </a:r>
            <a:endParaRPr lang="hu-HU" b="1" cap="all" dirty="0">
              <a:latin typeface="Times New Roman" panose="02020603050405020304" pitchFamily="18" charset="0"/>
              <a:cs typeface="Times New Roman" panose="02020603050405020304" pitchFamily="18" charset="0"/>
            </a:endParaRP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6093DBA3-0702-4403-82CD-28BC8ABED09D}"/>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3831641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9: </a:t>
            </a:r>
            <a:r>
              <a:rPr lang="hu-HU" sz="4800" dirty="0" err="1">
                <a:solidFill>
                  <a:srgbClr val="424A52"/>
                </a:solidFill>
                <a:latin typeface="Oswald Bold"/>
              </a:rPr>
              <a:t>Ethics</a:t>
            </a:r>
            <a:r>
              <a:rPr lang="hu-HU" sz="4800" dirty="0">
                <a:solidFill>
                  <a:srgbClr val="424A52"/>
                </a:solidFill>
                <a:latin typeface="Oswald Bold"/>
              </a:rPr>
              <a:t> </a:t>
            </a:r>
            <a:r>
              <a:rPr lang="hu-HU" sz="4800" dirty="0" err="1">
                <a:solidFill>
                  <a:srgbClr val="424A52"/>
                </a:solidFill>
                <a:latin typeface="Oswald Bold"/>
              </a:rPr>
              <a:t>approval</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87556" y="3558450"/>
            <a:ext cx="13841442" cy="3170099"/>
          </a:xfrm>
          <a:prstGeom prst="rect">
            <a:avLst/>
          </a:prstGeom>
          <a:noFill/>
        </p:spPr>
        <p:txBody>
          <a:bodyPr wrap="square" rtlCol="0">
            <a:spAutoFit/>
          </a:bodyPr>
          <a:lstStyle/>
          <a:p>
            <a:r>
              <a:rPr lang="hu-HU" sz="4000" b="1" dirty="0" err="1">
                <a:solidFill>
                  <a:srgbClr val="C00000"/>
                </a:solidFill>
                <a:latin typeface="Lora" panose="020B0604020202020204" charset="-18"/>
                <a:cs typeface="Arial" panose="020B0604020202020204" pitchFamily="34" charset="0"/>
              </a:rPr>
              <a:t>Compiling</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the</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documentation</a:t>
            </a:r>
            <a:r>
              <a:rPr lang="hu-HU" sz="4000" b="1" dirty="0">
                <a:solidFill>
                  <a:srgbClr val="C00000"/>
                </a:solidFill>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with</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help</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CTC and</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Ethich</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Coordinator</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Submission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papers</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to</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Medical</a:t>
            </a:r>
            <a:r>
              <a:rPr lang="hu-HU" sz="4000" b="1" dirty="0">
                <a:solidFill>
                  <a:srgbClr val="C00000"/>
                </a:solidFill>
                <a:latin typeface="Lora" panose="020B0604020202020204" charset="-18"/>
                <a:cs typeface="Arial" panose="020B0604020202020204" pitchFamily="34" charset="0"/>
              </a:rPr>
              <a:t> Research </a:t>
            </a:r>
            <a:r>
              <a:rPr lang="hu-HU" sz="4000" b="1" dirty="0" err="1">
                <a:solidFill>
                  <a:srgbClr val="C00000"/>
                </a:solidFill>
                <a:latin typeface="Lora" panose="020B0604020202020204" charset="-18"/>
                <a:cs typeface="Arial" panose="020B0604020202020204" pitchFamily="34" charset="0"/>
              </a:rPr>
              <a:t>Council</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6" name="Kép 15">
            <a:extLst>
              <a:ext uri="{FF2B5EF4-FFF2-40B4-BE49-F238E27FC236}">
                <a16:creationId xmlns:a16="http://schemas.microsoft.com/office/drawing/2014/main" id="{8EB26B15-4A11-45A4-9BB1-BF580A418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1144" y="7099831"/>
            <a:ext cx="3506451" cy="3040864"/>
          </a:xfrm>
          <a:prstGeom prst="rect">
            <a:avLst/>
          </a:prstGeom>
        </p:spPr>
      </p:pic>
    </p:spTree>
    <p:extLst>
      <p:ext uri="{BB962C8B-B14F-4D97-AF65-F5344CB8AC3E}">
        <p14:creationId xmlns:p14="http://schemas.microsoft.com/office/powerpoint/2010/main" val="168307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62280" y="383250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5" name="Nyíl: ötszög 34">
            <a:extLst>
              <a:ext uri="{FF2B5EF4-FFF2-40B4-BE49-F238E27FC236}">
                <a16:creationId xmlns:a16="http://schemas.microsoft.com/office/drawing/2014/main" id="{5FA01931-C164-469D-8C85-ABD088CB4A2A}"/>
              </a:ext>
            </a:extLst>
          </p:cNvPr>
          <p:cNvSpPr/>
          <p:nvPr/>
        </p:nvSpPr>
        <p:spPr>
          <a:xfrm>
            <a:off x="1724337" y="6855775"/>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8.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800370" y="411253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360057" y="3518718"/>
            <a:ext cx="2652819"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 IT development</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sp>
        <p:nvSpPr>
          <p:cNvPr id="51" name="Nyíl: ötszög 50">
            <a:extLst>
              <a:ext uri="{FF2B5EF4-FFF2-40B4-BE49-F238E27FC236}">
                <a16:creationId xmlns:a16="http://schemas.microsoft.com/office/drawing/2014/main" id="{BFF67C9E-7F8B-4B1F-9B81-8112557A44E6}"/>
              </a:ext>
            </a:extLst>
          </p:cNvPr>
          <p:cNvSpPr/>
          <p:nvPr/>
        </p:nvSpPr>
        <p:spPr>
          <a:xfrm>
            <a:off x="3662514"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9. STEP</a:t>
            </a:r>
          </a:p>
        </p:txBody>
      </p:sp>
      <p:sp>
        <p:nvSpPr>
          <p:cNvPr id="52" name="Szövegdoboz 51">
            <a:extLst>
              <a:ext uri="{FF2B5EF4-FFF2-40B4-BE49-F238E27FC236}">
                <a16:creationId xmlns:a16="http://schemas.microsoft.com/office/drawing/2014/main" id="{B40FBE7D-9EC6-4EEC-AD63-D39F11585135}"/>
              </a:ext>
            </a:extLst>
          </p:cNvPr>
          <p:cNvSpPr txBox="1"/>
          <p:nvPr/>
        </p:nvSpPr>
        <p:spPr>
          <a:xfrm>
            <a:off x="1137318" y="7824994"/>
            <a:ext cx="2652819" cy="95410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documents in Hungarian, translations </a:t>
            </a:r>
            <a:endParaRPr lang="hu-HU" sz="1400" b="1" cap="all" dirty="0">
              <a:latin typeface="Times New Roman" panose="02020603050405020304" pitchFamily="18" charset="0"/>
              <a:cs typeface="Times New Roman" panose="02020603050405020304" pitchFamily="18" charset="0"/>
            </a:endParaRPr>
          </a:p>
        </p:txBody>
      </p:sp>
      <p:sp>
        <p:nvSpPr>
          <p:cNvPr id="53" name="Szövegdoboz 52">
            <a:extLst>
              <a:ext uri="{FF2B5EF4-FFF2-40B4-BE49-F238E27FC236}">
                <a16:creationId xmlns:a16="http://schemas.microsoft.com/office/drawing/2014/main" id="{A086D164-260D-4B03-9E33-03027CE2B14C}"/>
              </a:ext>
            </a:extLst>
          </p:cNvPr>
          <p:cNvSpPr txBox="1"/>
          <p:nvPr/>
        </p:nvSpPr>
        <p:spPr>
          <a:xfrm>
            <a:off x="3564485" y="6553292"/>
            <a:ext cx="2652819" cy="307777"/>
          </a:xfrm>
          <a:prstGeom prst="rect">
            <a:avLst/>
          </a:prstGeom>
          <a:noFill/>
        </p:spPr>
        <p:txBody>
          <a:bodyPr wrap="square" rtlCol="0">
            <a:spAutoFit/>
          </a:bodyPr>
          <a:lstStyle/>
          <a:p>
            <a:r>
              <a:rPr lang="en-GB" sz="1400" b="1" cap="all" dirty="0">
                <a:latin typeface="Times New Roman" panose="02020603050405020304" pitchFamily="18" charset="0"/>
                <a:cs typeface="Times New Roman" panose="02020603050405020304" pitchFamily="18" charset="0"/>
              </a:rPr>
              <a:t>Ethics approval</a:t>
            </a:r>
            <a:endParaRPr lang="hu-HU" sz="1400" b="1" cap="all" dirty="0">
              <a:latin typeface="Times New Roman" panose="02020603050405020304" pitchFamily="18" charset="0"/>
              <a:cs typeface="Times New Roman" panose="02020603050405020304" pitchFamily="18" charset="0"/>
            </a:endParaRPr>
          </a:p>
        </p:txBody>
      </p:sp>
      <p:sp>
        <p:nvSpPr>
          <p:cNvPr id="54" name="Szövegdoboz 53">
            <a:extLst>
              <a:ext uri="{FF2B5EF4-FFF2-40B4-BE49-F238E27FC236}">
                <a16:creationId xmlns:a16="http://schemas.microsoft.com/office/drawing/2014/main" id="{6C987F61-1A77-45AC-9307-FDE6BED5EC9A}"/>
              </a:ext>
            </a:extLst>
          </p:cNvPr>
          <p:cNvSpPr txBox="1"/>
          <p:nvPr/>
        </p:nvSpPr>
        <p:spPr>
          <a:xfrm>
            <a:off x="5149391" y="8151278"/>
            <a:ext cx="2652819" cy="646331"/>
          </a:xfrm>
          <a:prstGeom prst="rect">
            <a:avLst/>
          </a:prstGeom>
          <a:noFill/>
        </p:spPr>
        <p:txBody>
          <a:bodyPr wrap="square" rtlCol="0">
            <a:spAutoFit/>
          </a:bodyPr>
          <a:lstStyle/>
          <a:p>
            <a:pPr algn="ctr"/>
            <a:r>
              <a:rPr lang="en-GB" b="1" cap="all" dirty="0">
                <a:latin typeface="Times New Roman" panose="02020603050405020304" pitchFamily="18" charset="0"/>
                <a:cs typeface="Times New Roman" panose="02020603050405020304" pitchFamily="18" charset="0"/>
              </a:rPr>
              <a:t>International registration </a:t>
            </a:r>
            <a:endParaRPr lang="hu-HU" b="1" cap="all" dirty="0">
              <a:latin typeface="Times New Roman" panose="02020603050405020304" pitchFamily="18" charset="0"/>
              <a:cs typeface="Times New Roman" panose="02020603050405020304" pitchFamily="18" charset="0"/>
            </a:endParaRPr>
          </a:p>
        </p:txBody>
      </p:sp>
      <p:sp>
        <p:nvSpPr>
          <p:cNvPr id="55" name="Nyíl: ötszög 54">
            <a:extLst>
              <a:ext uri="{FF2B5EF4-FFF2-40B4-BE49-F238E27FC236}">
                <a16:creationId xmlns:a16="http://schemas.microsoft.com/office/drawing/2014/main" id="{E35DB887-9B21-4E21-B5F5-D3FD72F253E3}"/>
              </a:ext>
            </a:extLst>
          </p:cNvPr>
          <p:cNvSpPr/>
          <p:nvPr/>
        </p:nvSpPr>
        <p:spPr>
          <a:xfrm>
            <a:off x="5577393" y="6621201"/>
            <a:ext cx="2224817" cy="1406033"/>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10. STEP</a:t>
            </a: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EBB285FB-3C60-4B44-8787-41F4E30D6F2E}"/>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4240533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10: International </a:t>
            </a:r>
            <a:r>
              <a:rPr lang="hu-HU" sz="4800" dirty="0" err="1">
                <a:solidFill>
                  <a:srgbClr val="424A52"/>
                </a:solidFill>
                <a:latin typeface="Oswald Bold"/>
              </a:rPr>
              <a:t>registration</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87556" y="3558450"/>
            <a:ext cx="13841442" cy="3785652"/>
          </a:xfrm>
          <a:prstGeom prst="rect">
            <a:avLst/>
          </a:prstGeom>
          <a:noFill/>
        </p:spPr>
        <p:txBody>
          <a:bodyPr wrap="square" rtlCol="0">
            <a:spAutoFit/>
          </a:bodyPr>
          <a:lstStyle/>
          <a:p>
            <a:r>
              <a:rPr lang="hu-HU" sz="4000" b="1" dirty="0" err="1">
                <a:solidFill>
                  <a:srgbClr val="C00000"/>
                </a:solidFill>
                <a:latin typeface="Lora" panose="020B0604020202020204" charset="-18"/>
                <a:cs typeface="Arial" panose="020B0604020202020204" pitchFamily="34" charset="0"/>
              </a:rPr>
              <a:t>Not</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mandatory</a:t>
            </a:r>
            <a:r>
              <a:rPr lang="hu-HU" sz="4000" b="1" dirty="0">
                <a:solidFill>
                  <a:srgbClr val="C00000"/>
                </a:solidFill>
                <a:latin typeface="Lora" panose="020B0604020202020204" charset="-18"/>
                <a:cs typeface="Arial" panose="020B0604020202020204" pitchFamily="34" charset="0"/>
              </a:rPr>
              <a:t> </a:t>
            </a:r>
            <a:r>
              <a:rPr lang="hu-HU" sz="4000" dirty="0">
                <a:latin typeface="Lora" panose="020B0604020202020204" charset="-18"/>
                <a:cs typeface="Arial" panose="020B0604020202020204" pitchFamily="34" charset="0"/>
              </a:rPr>
              <a:t>in Hungary</a:t>
            </a:r>
          </a:p>
          <a:p>
            <a:endParaRPr lang="hu-HU" sz="4000" b="1" dirty="0">
              <a:solidFill>
                <a:srgbClr val="C00000"/>
              </a:solidFill>
              <a:latin typeface="Lora" panose="020B0604020202020204" charset="-18"/>
              <a:cs typeface="Arial" panose="020B0604020202020204" pitchFamily="34" charset="0"/>
            </a:endParaRPr>
          </a:p>
          <a:p>
            <a:r>
              <a:rPr lang="hu-HU" sz="4000" b="1" dirty="0" err="1">
                <a:solidFill>
                  <a:srgbClr val="C00000"/>
                </a:solidFill>
                <a:latin typeface="Lora" panose="020B0604020202020204" charset="-18"/>
                <a:cs typeface="Arial" panose="020B0604020202020204" pitchFamily="34" charset="0"/>
              </a:rPr>
              <a:t>Visibility</a:t>
            </a:r>
            <a:r>
              <a:rPr lang="hu-HU" sz="4000" b="1" dirty="0">
                <a:solidFill>
                  <a:srgbClr val="C00000"/>
                </a:solidFill>
                <a:latin typeface="Lora" panose="020B0604020202020204" charset="-18"/>
                <a:cs typeface="Arial" panose="020B0604020202020204" pitchFamily="34" charset="0"/>
              </a:rPr>
              <a:t> </a:t>
            </a:r>
            <a:r>
              <a:rPr lang="hu-HU" sz="4000" dirty="0">
                <a:latin typeface="Lora" panose="020B0604020202020204" charset="-18"/>
                <a:cs typeface="Arial" panose="020B0604020202020204" pitchFamily="34" charset="0"/>
              </a:rPr>
              <a:t>and </a:t>
            </a:r>
            <a:r>
              <a:rPr lang="hu-HU" sz="4000" b="1" dirty="0" err="1">
                <a:solidFill>
                  <a:srgbClr val="C00000"/>
                </a:solidFill>
                <a:latin typeface="Lora" panose="020B0604020202020204" charset="-18"/>
                <a:cs typeface="Arial" panose="020B0604020202020204" pitchFamily="34" charset="0"/>
              </a:rPr>
              <a:t>high-quality</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evidence</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Prevention</a:t>
            </a:r>
            <a:r>
              <a:rPr lang="hu-HU" sz="4000" dirty="0">
                <a:latin typeface="Lora" panose="020B0604020202020204" charset="-18"/>
                <a:cs typeface="Arial" panose="020B0604020202020204" pitchFamily="34" charset="0"/>
              </a:rPr>
              <a:t> of </a:t>
            </a:r>
            <a:r>
              <a:rPr lang="hu-HU" sz="4000" b="1" dirty="0" err="1">
                <a:solidFill>
                  <a:srgbClr val="C00000"/>
                </a:solidFill>
                <a:latin typeface="Lora" panose="020B0604020202020204" charset="-18"/>
                <a:cs typeface="Arial" panose="020B0604020202020204" pitchFamily="34" charset="0"/>
              </a:rPr>
              <a:t>publication</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bias</a:t>
            </a:r>
            <a:r>
              <a:rPr lang="hu-HU" sz="4000" b="1" dirty="0">
                <a:solidFill>
                  <a:srgbClr val="C00000"/>
                </a:solidFill>
                <a:latin typeface="Lora" panose="020B0604020202020204" charset="-18"/>
                <a:cs typeface="Arial" panose="020B0604020202020204" pitchFamily="34" charset="0"/>
              </a:rPr>
              <a:t> </a:t>
            </a:r>
            <a:r>
              <a:rPr lang="hu-HU" sz="4000" dirty="0">
                <a:latin typeface="Lora" panose="020B0604020202020204" charset="-18"/>
                <a:cs typeface="Arial" panose="020B0604020202020204" pitchFamily="34" charset="0"/>
              </a:rPr>
              <a:t>and </a:t>
            </a:r>
            <a:r>
              <a:rPr lang="hu-HU" sz="4000" b="1" dirty="0" err="1">
                <a:solidFill>
                  <a:srgbClr val="C00000"/>
                </a:solidFill>
                <a:latin typeface="Lora" panose="020B0604020202020204" charset="-18"/>
                <a:cs typeface="Arial" panose="020B0604020202020204" pitchFamily="34" charset="0"/>
              </a:rPr>
              <a:t>selective</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reporting</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6" name="Kép 15">
            <a:extLst>
              <a:ext uri="{FF2B5EF4-FFF2-40B4-BE49-F238E27FC236}">
                <a16:creationId xmlns:a16="http://schemas.microsoft.com/office/drawing/2014/main" id="{09FA5A7E-48F1-47B8-802A-20B1BC683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3467" y="7244440"/>
            <a:ext cx="4382228" cy="2953590"/>
          </a:xfrm>
          <a:prstGeom prst="rect">
            <a:avLst/>
          </a:prstGeom>
        </p:spPr>
      </p:pic>
    </p:spTree>
    <p:extLst>
      <p:ext uri="{BB962C8B-B14F-4D97-AF65-F5344CB8AC3E}">
        <p14:creationId xmlns:p14="http://schemas.microsoft.com/office/powerpoint/2010/main" val="1788540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62280" y="383250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5" name="Nyíl: ötszög 34">
            <a:extLst>
              <a:ext uri="{FF2B5EF4-FFF2-40B4-BE49-F238E27FC236}">
                <a16:creationId xmlns:a16="http://schemas.microsoft.com/office/drawing/2014/main" id="{5FA01931-C164-469D-8C85-ABD088CB4A2A}"/>
              </a:ext>
            </a:extLst>
          </p:cNvPr>
          <p:cNvSpPr/>
          <p:nvPr/>
        </p:nvSpPr>
        <p:spPr>
          <a:xfrm>
            <a:off x="1724337" y="6855775"/>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8.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771697" y="4127263"/>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360057" y="3518718"/>
            <a:ext cx="2652819"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 IT development</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sp>
        <p:nvSpPr>
          <p:cNvPr id="51" name="Nyíl: ötszög 50">
            <a:extLst>
              <a:ext uri="{FF2B5EF4-FFF2-40B4-BE49-F238E27FC236}">
                <a16:creationId xmlns:a16="http://schemas.microsoft.com/office/drawing/2014/main" id="{BFF67C9E-7F8B-4B1F-9B81-8112557A44E6}"/>
              </a:ext>
            </a:extLst>
          </p:cNvPr>
          <p:cNvSpPr/>
          <p:nvPr/>
        </p:nvSpPr>
        <p:spPr>
          <a:xfrm>
            <a:off x="3662514"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9. STEP</a:t>
            </a:r>
          </a:p>
        </p:txBody>
      </p:sp>
      <p:sp>
        <p:nvSpPr>
          <p:cNvPr id="52" name="Szövegdoboz 51">
            <a:extLst>
              <a:ext uri="{FF2B5EF4-FFF2-40B4-BE49-F238E27FC236}">
                <a16:creationId xmlns:a16="http://schemas.microsoft.com/office/drawing/2014/main" id="{B40FBE7D-9EC6-4EEC-AD63-D39F11585135}"/>
              </a:ext>
            </a:extLst>
          </p:cNvPr>
          <p:cNvSpPr txBox="1"/>
          <p:nvPr/>
        </p:nvSpPr>
        <p:spPr>
          <a:xfrm>
            <a:off x="1137318" y="7824994"/>
            <a:ext cx="2652819" cy="95410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documents in Hungarian, translations </a:t>
            </a:r>
            <a:endParaRPr lang="hu-HU" sz="1400" b="1" cap="all" dirty="0">
              <a:latin typeface="Times New Roman" panose="02020603050405020304" pitchFamily="18" charset="0"/>
              <a:cs typeface="Times New Roman" panose="02020603050405020304" pitchFamily="18" charset="0"/>
            </a:endParaRPr>
          </a:p>
        </p:txBody>
      </p:sp>
      <p:sp>
        <p:nvSpPr>
          <p:cNvPr id="53" name="Szövegdoboz 52">
            <a:extLst>
              <a:ext uri="{FF2B5EF4-FFF2-40B4-BE49-F238E27FC236}">
                <a16:creationId xmlns:a16="http://schemas.microsoft.com/office/drawing/2014/main" id="{A086D164-260D-4B03-9E33-03027CE2B14C}"/>
              </a:ext>
            </a:extLst>
          </p:cNvPr>
          <p:cNvSpPr txBox="1"/>
          <p:nvPr/>
        </p:nvSpPr>
        <p:spPr>
          <a:xfrm>
            <a:off x="3564485" y="6553292"/>
            <a:ext cx="2652819" cy="307777"/>
          </a:xfrm>
          <a:prstGeom prst="rect">
            <a:avLst/>
          </a:prstGeom>
          <a:noFill/>
        </p:spPr>
        <p:txBody>
          <a:bodyPr wrap="square" rtlCol="0">
            <a:spAutoFit/>
          </a:bodyPr>
          <a:lstStyle/>
          <a:p>
            <a:r>
              <a:rPr lang="en-GB" sz="1400" b="1" cap="all" dirty="0">
                <a:latin typeface="Times New Roman" panose="02020603050405020304" pitchFamily="18" charset="0"/>
                <a:cs typeface="Times New Roman" panose="02020603050405020304" pitchFamily="18" charset="0"/>
              </a:rPr>
              <a:t>Ethics approval</a:t>
            </a:r>
            <a:endParaRPr lang="hu-HU" sz="1400" b="1" cap="all" dirty="0">
              <a:latin typeface="Times New Roman" panose="02020603050405020304" pitchFamily="18" charset="0"/>
              <a:cs typeface="Times New Roman" panose="02020603050405020304" pitchFamily="18" charset="0"/>
            </a:endParaRPr>
          </a:p>
        </p:txBody>
      </p:sp>
      <p:sp>
        <p:nvSpPr>
          <p:cNvPr id="54" name="Szövegdoboz 53">
            <a:extLst>
              <a:ext uri="{FF2B5EF4-FFF2-40B4-BE49-F238E27FC236}">
                <a16:creationId xmlns:a16="http://schemas.microsoft.com/office/drawing/2014/main" id="{6C987F61-1A77-45AC-9307-FDE6BED5EC9A}"/>
              </a:ext>
            </a:extLst>
          </p:cNvPr>
          <p:cNvSpPr txBox="1"/>
          <p:nvPr/>
        </p:nvSpPr>
        <p:spPr>
          <a:xfrm>
            <a:off x="4963220" y="7845357"/>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International registration </a:t>
            </a:r>
            <a:endParaRPr lang="hu-HU" sz="1400" b="1" cap="all" dirty="0">
              <a:latin typeface="Times New Roman" panose="02020603050405020304" pitchFamily="18" charset="0"/>
              <a:cs typeface="Times New Roman" panose="02020603050405020304" pitchFamily="18" charset="0"/>
            </a:endParaRPr>
          </a:p>
        </p:txBody>
      </p:sp>
      <p:sp>
        <p:nvSpPr>
          <p:cNvPr id="55" name="Nyíl: ötszög 54">
            <a:extLst>
              <a:ext uri="{FF2B5EF4-FFF2-40B4-BE49-F238E27FC236}">
                <a16:creationId xmlns:a16="http://schemas.microsoft.com/office/drawing/2014/main" id="{E35DB887-9B21-4E21-B5F5-D3FD72F253E3}"/>
              </a:ext>
            </a:extLst>
          </p:cNvPr>
          <p:cNvSpPr/>
          <p:nvPr/>
        </p:nvSpPr>
        <p:spPr>
          <a:xfrm>
            <a:off x="5573718" y="688366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10. STEP</a:t>
            </a:r>
          </a:p>
        </p:txBody>
      </p:sp>
      <p:sp>
        <p:nvSpPr>
          <p:cNvPr id="56" name="Nyíl: ötszög 55">
            <a:extLst>
              <a:ext uri="{FF2B5EF4-FFF2-40B4-BE49-F238E27FC236}">
                <a16:creationId xmlns:a16="http://schemas.microsoft.com/office/drawing/2014/main" id="{AA8373B9-52F2-4220-86A5-74E9461EB4F5}"/>
              </a:ext>
            </a:extLst>
          </p:cNvPr>
          <p:cNvSpPr/>
          <p:nvPr/>
        </p:nvSpPr>
        <p:spPr>
          <a:xfrm>
            <a:off x="7480756" y="6521381"/>
            <a:ext cx="2180522" cy="1494877"/>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11. STEP</a:t>
            </a:r>
          </a:p>
        </p:txBody>
      </p:sp>
      <p:sp>
        <p:nvSpPr>
          <p:cNvPr id="58" name="Szövegdoboz 57">
            <a:extLst>
              <a:ext uri="{FF2B5EF4-FFF2-40B4-BE49-F238E27FC236}">
                <a16:creationId xmlns:a16="http://schemas.microsoft.com/office/drawing/2014/main" id="{9B41A261-1349-4CCD-B214-84091E4D090A}"/>
              </a:ext>
            </a:extLst>
          </p:cNvPr>
          <p:cNvSpPr txBox="1"/>
          <p:nvPr/>
        </p:nvSpPr>
        <p:spPr>
          <a:xfrm>
            <a:off x="6975121" y="5862579"/>
            <a:ext cx="2652819" cy="646331"/>
          </a:xfrm>
          <a:prstGeom prst="rect">
            <a:avLst/>
          </a:prstGeom>
          <a:noFill/>
        </p:spPr>
        <p:txBody>
          <a:bodyPr wrap="square" rtlCol="0">
            <a:spAutoFit/>
          </a:bodyPr>
          <a:lstStyle/>
          <a:p>
            <a:pPr algn="ctr"/>
            <a:r>
              <a:rPr lang="hu-HU" b="1" cap="all" dirty="0">
                <a:latin typeface="Times New Roman" panose="02020603050405020304" pitchFamily="18" charset="0"/>
                <a:cs typeface="Times New Roman" panose="02020603050405020304" pitchFamily="18" charset="0"/>
              </a:rPr>
              <a:t> </a:t>
            </a:r>
            <a:r>
              <a:rPr lang="en-GB" b="1" cap="all" dirty="0">
                <a:latin typeface="Times New Roman" panose="02020603050405020304" pitchFamily="18" charset="0"/>
                <a:cs typeface="Times New Roman" panose="02020603050405020304" pitchFamily="18" charset="0"/>
              </a:rPr>
              <a:t>Pre-study </a:t>
            </a:r>
            <a:br>
              <a:rPr lang="hu-HU" b="1" cap="all" dirty="0">
                <a:latin typeface="Times New Roman" panose="02020603050405020304" pitchFamily="18" charset="0"/>
                <a:cs typeface="Times New Roman" panose="02020603050405020304" pitchFamily="18" charset="0"/>
              </a:rPr>
            </a:br>
            <a:r>
              <a:rPr lang="en-GB" b="1" cap="all" dirty="0">
                <a:latin typeface="Times New Roman" panose="02020603050405020304" pitchFamily="18" charset="0"/>
                <a:cs typeface="Times New Roman" panose="02020603050405020304" pitchFamily="18" charset="0"/>
              </a:rPr>
              <a:t>publication </a:t>
            </a:r>
            <a:endParaRPr lang="hu-HU" b="1" cap="all" dirty="0">
              <a:latin typeface="Times New Roman" panose="02020603050405020304" pitchFamily="18" charset="0"/>
              <a:cs typeface="Times New Roman" panose="02020603050405020304" pitchFamily="18" charset="0"/>
            </a:endParaRPr>
          </a:p>
        </p:txBody>
      </p:sp>
      <p:sp>
        <p:nvSpPr>
          <p:cNvPr id="72" name="Szövegdoboz 71">
            <a:extLst>
              <a:ext uri="{FF2B5EF4-FFF2-40B4-BE49-F238E27FC236}">
                <a16:creationId xmlns:a16="http://schemas.microsoft.com/office/drawing/2014/main" id="{86B8326A-8B3D-4D98-A664-692E43D620A7}"/>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Tree>
    <p:extLst>
      <p:ext uri="{BB962C8B-B14F-4D97-AF65-F5344CB8AC3E}">
        <p14:creationId xmlns:p14="http://schemas.microsoft.com/office/powerpoint/2010/main" val="1930874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11: </a:t>
            </a:r>
            <a:r>
              <a:rPr lang="hu-HU" sz="4800" dirty="0" err="1">
                <a:solidFill>
                  <a:srgbClr val="424A52"/>
                </a:solidFill>
                <a:latin typeface="Oswald Bold"/>
              </a:rPr>
              <a:t>Pre-study</a:t>
            </a:r>
            <a:r>
              <a:rPr lang="hu-HU" sz="4800" dirty="0">
                <a:solidFill>
                  <a:srgbClr val="424A52"/>
                </a:solidFill>
                <a:latin typeface="Oswald Bold"/>
              </a:rPr>
              <a:t> </a:t>
            </a:r>
            <a:r>
              <a:rPr lang="hu-HU" sz="4800" dirty="0" err="1">
                <a:solidFill>
                  <a:srgbClr val="424A52"/>
                </a:solidFill>
                <a:latin typeface="Oswald Bold"/>
              </a:rPr>
              <a:t>publication</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87556" y="3558450"/>
            <a:ext cx="13841442" cy="1323439"/>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Selection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target</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journal</a:t>
            </a:r>
            <a:r>
              <a:rPr lang="hu-HU" sz="4000" dirty="0">
                <a:latin typeface="Lora" panose="020B0604020202020204" charset="-18"/>
                <a:cs typeface="Arial" panose="020B0604020202020204" pitchFamily="34" charset="0"/>
              </a:rPr>
              <a:t>: </a:t>
            </a:r>
            <a:r>
              <a:rPr lang="hu-HU" sz="4000" b="1" dirty="0">
                <a:solidFill>
                  <a:srgbClr val="C00000"/>
                </a:solidFill>
                <a:latin typeface="Lora" panose="020B0604020202020204" charset="-18"/>
                <a:cs typeface="Arial" panose="020B0604020202020204" pitchFamily="34" charset="0"/>
              </a:rPr>
              <a:t>SC </a:t>
            </a:r>
            <a:r>
              <a:rPr lang="hu-HU" sz="4000" dirty="0">
                <a:latin typeface="Lora" panose="020B0604020202020204" charset="-18"/>
                <a:cs typeface="Arial" panose="020B0604020202020204" pitchFamily="34" charset="0"/>
              </a:rPr>
              <a:t>and</a:t>
            </a:r>
            <a:r>
              <a:rPr lang="hu-HU" sz="4000" b="1" dirty="0">
                <a:solidFill>
                  <a:srgbClr val="C00000"/>
                </a:solidFill>
                <a:latin typeface="Lora" panose="020B0604020202020204" charset="-18"/>
                <a:cs typeface="Arial" panose="020B0604020202020204" pitchFamily="34" charset="0"/>
              </a:rPr>
              <a:t> CTC</a:t>
            </a:r>
          </a:p>
          <a:p>
            <a:endParaRPr lang="hu-HU" sz="4000" b="1" dirty="0">
              <a:solidFill>
                <a:srgbClr val="C00000"/>
              </a:solidFill>
              <a:latin typeface="Lora" panose="020B0604020202020204" charset="-18"/>
              <a:cs typeface="Arial" panose="020B0604020202020204" pitchFamily="34" charset="0"/>
            </a:endParaRPr>
          </a:p>
        </p:txBody>
      </p:sp>
      <p:pic>
        <p:nvPicPr>
          <p:cNvPr id="16" name="Kép 15">
            <a:extLst>
              <a:ext uri="{FF2B5EF4-FFF2-40B4-BE49-F238E27FC236}">
                <a16:creationId xmlns:a16="http://schemas.microsoft.com/office/drawing/2014/main" id="{8B15FA79-2FC2-446A-89FC-CDEE2D99B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8253" y="6622166"/>
            <a:ext cx="3467657" cy="3467657"/>
          </a:xfrm>
          <a:prstGeom prst="rect">
            <a:avLst/>
          </a:prstGeom>
        </p:spPr>
      </p:pic>
    </p:spTree>
    <p:extLst>
      <p:ext uri="{BB962C8B-B14F-4D97-AF65-F5344CB8AC3E}">
        <p14:creationId xmlns:p14="http://schemas.microsoft.com/office/powerpoint/2010/main" val="309167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62280" y="383250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5" name="Nyíl: ötszög 34">
            <a:extLst>
              <a:ext uri="{FF2B5EF4-FFF2-40B4-BE49-F238E27FC236}">
                <a16:creationId xmlns:a16="http://schemas.microsoft.com/office/drawing/2014/main" id="{5FA01931-C164-469D-8C85-ABD088CB4A2A}"/>
              </a:ext>
            </a:extLst>
          </p:cNvPr>
          <p:cNvSpPr/>
          <p:nvPr/>
        </p:nvSpPr>
        <p:spPr>
          <a:xfrm>
            <a:off x="1724337" y="6855775"/>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8.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794912" y="414962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360057" y="3518718"/>
            <a:ext cx="2652819"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 IT development</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sp>
        <p:nvSpPr>
          <p:cNvPr id="51" name="Nyíl: ötszög 50">
            <a:extLst>
              <a:ext uri="{FF2B5EF4-FFF2-40B4-BE49-F238E27FC236}">
                <a16:creationId xmlns:a16="http://schemas.microsoft.com/office/drawing/2014/main" id="{BFF67C9E-7F8B-4B1F-9B81-8112557A44E6}"/>
              </a:ext>
            </a:extLst>
          </p:cNvPr>
          <p:cNvSpPr/>
          <p:nvPr/>
        </p:nvSpPr>
        <p:spPr>
          <a:xfrm>
            <a:off x="3662514"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9. STEP</a:t>
            </a:r>
          </a:p>
        </p:txBody>
      </p:sp>
      <p:sp>
        <p:nvSpPr>
          <p:cNvPr id="52" name="Szövegdoboz 51">
            <a:extLst>
              <a:ext uri="{FF2B5EF4-FFF2-40B4-BE49-F238E27FC236}">
                <a16:creationId xmlns:a16="http://schemas.microsoft.com/office/drawing/2014/main" id="{B40FBE7D-9EC6-4EEC-AD63-D39F11585135}"/>
              </a:ext>
            </a:extLst>
          </p:cNvPr>
          <p:cNvSpPr txBox="1"/>
          <p:nvPr/>
        </p:nvSpPr>
        <p:spPr>
          <a:xfrm>
            <a:off x="1137318" y="7824994"/>
            <a:ext cx="2652819" cy="95410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documents in Hungarian, translations </a:t>
            </a:r>
            <a:endParaRPr lang="hu-HU" sz="1400" b="1" cap="all" dirty="0">
              <a:latin typeface="Times New Roman" panose="02020603050405020304" pitchFamily="18" charset="0"/>
              <a:cs typeface="Times New Roman" panose="02020603050405020304" pitchFamily="18" charset="0"/>
            </a:endParaRPr>
          </a:p>
        </p:txBody>
      </p:sp>
      <p:sp>
        <p:nvSpPr>
          <p:cNvPr id="53" name="Szövegdoboz 52">
            <a:extLst>
              <a:ext uri="{FF2B5EF4-FFF2-40B4-BE49-F238E27FC236}">
                <a16:creationId xmlns:a16="http://schemas.microsoft.com/office/drawing/2014/main" id="{A086D164-260D-4B03-9E33-03027CE2B14C}"/>
              </a:ext>
            </a:extLst>
          </p:cNvPr>
          <p:cNvSpPr txBox="1"/>
          <p:nvPr/>
        </p:nvSpPr>
        <p:spPr>
          <a:xfrm>
            <a:off x="3564485" y="6553292"/>
            <a:ext cx="2652819" cy="307777"/>
          </a:xfrm>
          <a:prstGeom prst="rect">
            <a:avLst/>
          </a:prstGeom>
          <a:noFill/>
        </p:spPr>
        <p:txBody>
          <a:bodyPr wrap="square" rtlCol="0">
            <a:spAutoFit/>
          </a:bodyPr>
          <a:lstStyle/>
          <a:p>
            <a:r>
              <a:rPr lang="en-GB" sz="1400" b="1" cap="all" dirty="0">
                <a:latin typeface="Times New Roman" panose="02020603050405020304" pitchFamily="18" charset="0"/>
                <a:cs typeface="Times New Roman" panose="02020603050405020304" pitchFamily="18" charset="0"/>
              </a:rPr>
              <a:t>Ethics approval</a:t>
            </a:r>
            <a:endParaRPr lang="hu-HU" sz="1400" b="1" cap="all" dirty="0">
              <a:latin typeface="Times New Roman" panose="02020603050405020304" pitchFamily="18" charset="0"/>
              <a:cs typeface="Times New Roman" panose="02020603050405020304" pitchFamily="18" charset="0"/>
            </a:endParaRPr>
          </a:p>
        </p:txBody>
      </p:sp>
      <p:sp>
        <p:nvSpPr>
          <p:cNvPr id="54" name="Szövegdoboz 53">
            <a:extLst>
              <a:ext uri="{FF2B5EF4-FFF2-40B4-BE49-F238E27FC236}">
                <a16:creationId xmlns:a16="http://schemas.microsoft.com/office/drawing/2014/main" id="{6C987F61-1A77-45AC-9307-FDE6BED5EC9A}"/>
              </a:ext>
            </a:extLst>
          </p:cNvPr>
          <p:cNvSpPr txBox="1"/>
          <p:nvPr/>
        </p:nvSpPr>
        <p:spPr>
          <a:xfrm>
            <a:off x="4963220" y="7845357"/>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International registration </a:t>
            </a:r>
            <a:endParaRPr lang="hu-HU" sz="1400" b="1" cap="all" dirty="0">
              <a:latin typeface="Times New Roman" panose="02020603050405020304" pitchFamily="18" charset="0"/>
              <a:cs typeface="Times New Roman" panose="02020603050405020304" pitchFamily="18" charset="0"/>
            </a:endParaRPr>
          </a:p>
        </p:txBody>
      </p:sp>
      <p:sp>
        <p:nvSpPr>
          <p:cNvPr id="55" name="Nyíl: ötszög 54">
            <a:extLst>
              <a:ext uri="{FF2B5EF4-FFF2-40B4-BE49-F238E27FC236}">
                <a16:creationId xmlns:a16="http://schemas.microsoft.com/office/drawing/2014/main" id="{E35DB887-9B21-4E21-B5F5-D3FD72F253E3}"/>
              </a:ext>
            </a:extLst>
          </p:cNvPr>
          <p:cNvSpPr/>
          <p:nvPr/>
        </p:nvSpPr>
        <p:spPr>
          <a:xfrm>
            <a:off x="5573718" y="688366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10. STEP</a:t>
            </a:r>
          </a:p>
        </p:txBody>
      </p:sp>
      <p:sp>
        <p:nvSpPr>
          <p:cNvPr id="56" name="Nyíl: ötszög 55">
            <a:extLst>
              <a:ext uri="{FF2B5EF4-FFF2-40B4-BE49-F238E27FC236}">
                <a16:creationId xmlns:a16="http://schemas.microsoft.com/office/drawing/2014/main" id="{AA8373B9-52F2-4220-86A5-74E9461EB4F5}"/>
              </a:ext>
            </a:extLst>
          </p:cNvPr>
          <p:cNvSpPr/>
          <p:nvPr/>
        </p:nvSpPr>
        <p:spPr>
          <a:xfrm>
            <a:off x="7496878"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11. STEP</a:t>
            </a:r>
          </a:p>
        </p:txBody>
      </p:sp>
      <p:sp>
        <p:nvSpPr>
          <p:cNvPr id="57" name="Nyíl: ötszög 56">
            <a:extLst>
              <a:ext uri="{FF2B5EF4-FFF2-40B4-BE49-F238E27FC236}">
                <a16:creationId xmlns:a16="http://schemas.microsoft.com/office/drawing/2014/main" id="{DC70FA79-ECFB-441B-970F-021303DFF753}"/>
              </a:ext>
            </a:extLst>
          </p:cNvPr>
          <p:cNvSpPr/>
          <p:nvPr/>
        </p:nvSpPr>
        <p:spPr>
          <a:xfrm>
            <a:off x="9463360" y="6491665"/>
            <a:ext cx="2184643" cy="1519873"/>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12. STEP</a:t>
            </a:r>
          </a:p>
        </p:txBody>
      </p:sp>
      <p:sp>
        <p:nvSpPr>
          <p:cNvPr id="58" name="Szövegdoboz 57">
            <a:extLst>
              <a:ext uri="{FF2B5EF4-FFF2-40B4-BE49-F238E27FC236}">
                <a16:creationId xmlns:a16="http://schemas.microsoft.com/office/drawing/2014/main" id="{9B41A261-1349-4CCD-B214-84091E4D090A}"/>
              </a:ext>
            </a:extLst>
          </p:cNvPr>
          <p:cNvSpPr txBox="1"/>
          <p:nvPr/>
        </p:nvSpPr>
        <p:spPr>
          <a:xfrm>
            <a:off x="6864344" y="6349767"/>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 </a:t>
            </a:r>
            <a:r>
              <a:rPr lang="en-GB" sz="1400" b="1" cap="all" dirty="0">
                <a:latin typeface="Times New Roman" panose="02020603050405020304" pitchFamily="18" charset="0"/>
                <a:cs typeface="Times New Roman" panose="02020603050405020304" pitchFamily="18" charset="0"/>
              </a:rPr>
              <a:t>Pre-study </a:t>
            </a:r>
            <a:br>
              <a:rPr lang="hu-HU" sz="1400" b="1" cap="all" dirty="0">
                <a:latin typeface="Times New Roman" panose="02020603050405020304" pitchFamily="18" charset="0"/>
                <a:cs typeface="Times New Roman" panose="02020603050405020304" pitchFamily="18" charset="0"/>
              </a:rPr>
            </a:br>
            <a:r>
              <a:rPr lang="en-GB" sz="1400" b="1" cap="all" dirty="0">
                <a:latin typeface="Times New Roman" panose="02020603050405020304" pitchFamily="18" charset="0"/>
                <a:cs typeface="Times New Roman" panose="02020603050405020304" pitchFamily="18" charset="0"/>
              </a:rPr>
              <a:t>publication </a:t>
            </a:r>
            <a:endParaRPr lang="hu-HU" sz="1400" b="1" cap="all" dirty="0">
              <a:latin typeface="Times New Roman" panose="02020603050405020304" pitchFamily="18" charset="0"/>
              <a:cs typeface="Times New Roman" panose="02020603050405020304" pitchFamily="18" charset="0"/>
            </a:endParaRPr>
          </a:p>
        </p:txBody>
      </p:sp>
      <p:sp>
        <p:nvSpPr>
          <p:cNvPr id="59" name="Szövegdoboz 58">
            <a:extLst>
              <a:ext uri="{FF2B5EF4-FFF2-40B4-BE49-F238E27FC236}">
                <a16:creationId xmlns:a16="http://schemas.microsoft.com/office/drawing/2014/main" id="{B917CE7A-128E-4FA4-B009-9E014F6ABEEA}"/>
              </a:ext>
            </a:extLst>
          </p:cNvPr>
          <p:cNvSpPr txBox="1"/>
          <p:nvPr/>
        </p:nvSpPr>
        <p:spPr>
          <a:xfrm>
            <a:off x="9059127" y="8083424"/>
            <a:ext cx="2652819" cy="646331"/>
          </a:xfrm>
          <a:prstGeom prst="rect">
            <a:avLst/>
          </a:prstGeom>
          <a:noFill/>
        </p:spPr>
        <p:txBody>
          <a:bodyPr wrap="square" rtlCol="0">
            <a:spAutoFit/>
          </a:bodyPr>
          <a:lstStyle/>
          <a:p>
            <a:pPr algn="ctr"/>
            <a:r>
              <a:rPr lang="en-GB" b="1" cap="all" dirty="0">
                <a:latin typeface="Times New Roman" panose="02020603050405020304" pitchFamily="18" charset="0"/>
                <a:cs typeface="Times New Roman" panose="02020603050405020304" pitchFamily="18" charset="0"/>
              </a:rPr>
              <a:t>User manuals and practical aids</a:t>
            </a:r>
            <a:endParaRPr lang="hu-HU" b="1" cap="all" dirty="0">
              <a:latin typeface="Times New Roman" panose="02020603050405020304" pitchFamily="18" charset="0"/>
              <a:cs typeface="Times New Roman" panose="02020603050405020304" pitchFamily="18" charset="0"/>
            </a:endParaRP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38AFE155-FFC6-4FA8-AF75-23D2A9345B57}"/>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1981130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12: </a:t>
            </a:r>
            <a:r>
              <a:rPr lang="hu-HU" sz="4800" dirty="0" err="1">
                <a:solidFill>
                  <a:srgbClr val="424A52"/>
                </a:solidFill>
                <a:latin typeface="Oswald Bold"/>
              </a:rPr>
              <a:t>User</a:t>
            </a:r>
            <a:r>
              <a:rPr lang="hu-HU" sz="4800" dirty="0">
                <a:solidFill>
                  <a:srgbClr val="424A52"/>
                </a:solidFill>
                <a:latin typeface="Oswald Bold"/>
              </a:rPr>
              <a:t> </a:t>
            </a:r>
            <a:r>
              <a:rPr lang="hu-HU" sz="4800" dirty="0" err="1">
                <a:solidFill>
                  <a:srgbClr val="424A52"/>
                </a:solidFill>
                <a:latin typeface="Oswald Bold"/>
              </a:rPr>
              <a:t>manuals</a:t>
            </a:r>
            <a:r>
              <a:rPr lang="hu-HU" sz="4800" dirty="0">
                <a:solidFill>
                  <a:srgbClr val="424A52"/>
                </a:solidFill>
                <a:latin typeface="Oswald Bold"/>
              </a:rPr>
              <a:t>  and </a:t>
            </a:r>
            <a:r>
              <a:rPr lang="hu-HU" sz="4800" dirty="0" err="1">
                <a:solidFill>
                  <a:srgbClr val="424A52"/>
                </a:solidFill>
                <a:latin typeface="Oswald Bold"/>
              </a:rPr>
              <a:t>practical</a:t>
            </a:r>
            <a:r>
              <a:rPr lang="hu-HU" sz="4800" dirty="0">
                <a:solidFill>
                  <a:srgbClr val="424A52"/>
                </a:solidFill>
                <a:latin typeface="Oswald Bold"/>
              </a:rPr>
              <a:t> </a:t>
            </a:r>
            <a:r>
              <a:rPr lang="hu-HU" sz="4800" dirty="0" err="1">
                <a:solidFill>
                  <a:srgbClr val="424A52"/>
                </a:solidFill>
                <a:latin typeface="Oswald Bold"/>
              </a:rPr>
              <a:t>aids</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87556" y="3558450"/>
            <a:ext cx="13841442" cy="3170099"/>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Essential</a:t>
            </a:r>
            <a:r>
              <a:rPr lang="hu-HU" sz="4000" dirty="0">
                <a:latin typeface="Lora" panose="020B0604020202020204" charset="-18"/>
                <a:cs typeface="Arial" panose="020B0604020202020204" pitchFamily="34" charset="0"/>
              </a:rPr>
              <a:t> in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precise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conduction</a:t>
            </a:r>
            <a:endParaRPr lang="hu-HU" sz="4000" dirty="0">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Guide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for</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participating</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investigators</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nurses</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administrators</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8" name="Kép 17">
            <a:extLst>
              <a:ext uri="{FF2B5EF4-FFF2-40B4-BE49-F238E27FC236}">
                <a16:creationId xmlns:a16="http://schemas.microsoft.com/office/drawing/2014/main" id="{35D43963-E0E3-4371-8C53-CF6BE1FFB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2009" y="6354029"/>
            <a:ext cx="3594497" cy="3594497"/>
          </a:xfrm>
          <a:prstGeom prst="rect">
            <a:avLst/>
          </a:prstGeom>
        </p:spPr>
      </p:pic>
    </p:spTree>
    <p:extLst>
      <p:ext uri="{BB962C8B-B14F-4D97-AF65-F5344CB8AC3E}">
        <p14:creationId xmlns:p14="http://schemas.microsoft.com/office/powerpoint/2010/main" val="4181064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62280" y="383250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5" name="Nyíl: ötszög 34">
            <a:extLst>
              <a:ext uri="{FF2B5EF4-FFF2-40B4-BE49-F238E27FC236}">
                <a16:creationId xmlns:a16="http://schemas.microsoft.com/office/drawing/2014/main" id="{5FA01931-C164-469D-8C85-ABD088CB4A2A}"/>
              </a:ext>
            </a:extLst>
          </p:cNvPr>
          <p:cNvSpPr/>
          <p:nvPr/>
        </p:nvSpPr>
        <p:spPr>
          <a:xfrm>
            <a:off x="1724337" y="6855775"/>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8.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754551" y="4127263"/>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360057" y="3518718"/>
            <a:ext cx="2652819"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 IT development</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sp>
        <p:nvSpPr>
          <p:cNvPr id="51" name="Nyíl: ötszög 50">
            <a:extLst>
              <a:ext uri="{FF2B5EF4-FFF2-40B4-BE49-F238E27FC236}">
                <a16:creationId xmlns:a16="http://schemas.microsoft.com/office/drawing/2014/main" id="{BFF67C9E-7F8B-4B1F-9B81-8112557A44E6}"/>
              </a:ext>
            </a:extLst>
          </p:cNvPr>
          <p:cNvSpPr/>
          <p:nvPr/>
        </p:nvSpPr>
        <p:spPr>
          <a:xfrm>
            <a:off x="3662514"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9. STEP</a:t>
            </a:r>
          </a:p>
        </p:txBody>
      </p:sp>
      <p:sp>
        <p:nvSpPr>
          <p:cNvPr id="52" name="Szövegdoboz 51">
            <a:extLst>
              <a:ext uri="{FF2B5EF4-FFF2-40B4-BE49-F238E27FC236}">
                <a16:creationId xmlns:a16="http://schemas.microsoft.com/office/drawing/2014/main" id="{B40FBE7D-9EC6-4EEC-AD63-D39F11585135}"/>
              </a:ext>
            </a:extLst>
          </p:cNvPr>
          <p:cNvSpPr txBox="1"/>
          <p:nvPr/>
        </p:nvSpPr>
        <p:spPr>
          <a:xfrm>
            <a:off x="1137318" y="7824994"/>
            <a:ext cx="2652819" cy="95410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documents in Hungarian, translations </a:t>
            </a:r>
            <a:endParaRPr lang="hu-HU" sz="1400" b="1" cap="all" dirty="0">
              <a:latin typeface="Times New Roman" panose="02020603050405020304" pitchFamily="18" charset="0"/>
              <a:cs typeface="Times New Roman" panose="02020603050405020304" pitchFamily="18" charset="0"/>
            </a:endParaRPr>
          </a:p>
        </p:txBody>
      </p:sp>
      <p:sp>
        <p:nvSpPr>
          <p:cNvPr id="53" name="Szövegdoboz 52">
            <a:extLst>
              <a:ext uri="{FF2B5EF4-FFF2-40B4-BE49-F238E27FC236}">
                <a16:creationId xmlns:a16="http://schemas.microsoft.com/office/drawing/2014/main" id="{A086D164-260D-4B03-9E33-03027CE2B14C}"/>
              </a:ext>
            </a:extLst>
          </p:cNvPr>
          <p:cNvSpPr txBox="1"/>
          <p:nvPr/>
        </p:nvSpPr>
        <p:spPr>
          <a:xfrm>
            <a:off x="3564485" y="6553292"/>
            <a:ext cx="2652819" cy="307777"/>
          </a:xfrm>
          <a:prstGeom prst="rect">
            <a:avLst/>
          </a:prstGeom>
          <a:noFill/>
        </p:spPr>
        <p:txBody>
          <a:bodyPr wrap="square" rtlCol="0">
            <a:spAutoFit/>
          </a:bodyPr>
          <a:lstStyle/>
          <a:p>
            <a:r>
              <a:rPr lang="en-GB" sz="1400" b="1" cap="all" dirty="0">
                <a:latin typeface="Times New Roman" panose="02020603050405020304" pitchFamily="18" charset="0"/>
                <a:cs typeface="Times New Roman" panose="02020603050405020304" pitchFamily="18" charset="0"/>
              </a:rPr>
              <a:t>Ethics approval</a:t>
            </a:r>
            <a:endParaRPr lang="hu-HU" sz="1400" b="1" cap="all" dirty="0">
              <a:latin typeface="Times New Roman" panose="02020603050405020304" pitchFamily="18" charset="0"/>
              <a:cs typeface="Times New Roman" panose="02020603050405020304" pitchFamily="18" charset="0"/>
            </a:endParaRPr>
          </a:p>
        </p:txBody>
      </p:sp>
      <p:sp>
        <p:nvSpPr>
          <p:cNvPr id="54" name="Szövegdoboz 53">
            <a:extLst>
              <a:ext uri="{FF2B5EF4-FFF2-40B4-BE49-F238E27FC236}">
                <a16:creationId xmlns:a16="http://schemas.microsoft.com/office/drawing/2014/main" id="{6C987F61-1A77-45AC-9307-FDE6BED5EC9A}"/>
              </a:ext>
            </a:extLst>
          </p:cNvPr>
          <p:cNvSpPr txBox="1"/>
          <p:nvPr/>
        </p:nvSpPr>
        <p:spPr>
          <a:xfrm>
            <a:off x="4963220" y="7845357"/>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International registration </a:t>
            </a:r>
            <a:endParaRPr lang="hu-HU" sz="1400" b="1" cap="all" dirty="0">
              <a:latin typeface="Times New Roman" panose="02020603050405020304" pitchFamily="18" charset="0"/>
              <a:cs typeface="Times New Roman" panose="02020603050405020304" pitchFamily="18" charset="0"/>
            </a:endParaRPr>
          </a:p>
        </p:txBody>
      </p:sp>
      <p:sp>
        <p:nvSpPr>
          <p:cNvPr id="55" name="Nyíl: ötszög 54">
            <a:extLst>
              <a:ext uri="{FF2B5EF4-FFF2-40B4-BE49-F238E27FC236}">
                <a16:creationId xmlns:a16="http://schemas.microsoft.com/office/drawing/2014/main" id="{E35DB887-9B21-4E21-B5F5-D3FD72F253E3}"/>
              </a:ext>
            </a:extLst>
          </p:cNvPr>
          <p:cNvSpPr/>
          <p:nvPr/>
        </p:nvSpPr>
        <p:spPr>
          <a:xfrm>
            <a:off x="5573718" y="688366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10. STEP</a:t>
            </a:r>
          </a:p>
        </p:txBody>
      </p:sp>
      <p:sp>
        <p:nvSpPr>
          <p:cNvPr id="56" name="Nyíl: ötszög 55">
            <a:extLst>
              <a:ext uri="{FF2B5EF4-FFF2-40B4-BE49-F238E27FC236}">
                <a16:creationId xmlns:a16="http://schemas.microsoft.com/office/drawing/2014/main" id="{AA8373B9-52F2-4220-86A5-74E9461EB4F5}"/>
              </a:ext>
            </a:extLst>
          </p:cNvPr>
          <p:cNvSpPr/>
          <p:nvPr/>
        </p:nvSpPr>
        <p:spPr>
          <a:xfrm>
            <a:off x="7496878"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11. STEP</a:t>
            </a:r>
          </a:p>
        </p:txBody>
      </p:sp>
      <p:sp>
        <p:nvSpPr>
          <p:cNvPr id="57" name="Nyíl: ötszög 56">
            <a:extLst>
              <a:ext uri="{FF2B5EF4-FFF2-40B4-BE49-F238E27FC236}">
                <a16:creationId xmlns:a16="http://schemas.microsoft.com/office/drawing/2014/main" id="{DC70FA79-ECFB-441B-970F-021303DFF753}"/>
              </a:ext>
            </a:extLst>
          </p:cNvPr>
          <p:cNvSpPr/>
          <p:nvPr/>
        </p:nvSpPr>
        <p:spPr>
          <a:xfrm>
            <a:off x="9417212"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12. STEP</a:t>
            </a:r>
          </a:p>
        </p:txBody>
      </p:sp>
      <p:sp>
        <p:nvSpPr>
          <p:cNvPr id="58" name="Szövegdoboz 57">
            <a:extLst>
              <a:ext uri="{FF2B5EF4-FFF2-40B4-BE49-F238E27FC236}">
                <a16:creationId xmlns:a16="http://schemas.microsoft.com/office/drawing/2014/main" id="{9B41A261-1349-4CCD-B214-84091E4D090A}"/>
              </a:ext>
            </a:extLst>
          </p:cNvPr>
          <p:cNvSpPr txBox="1"/>
          <p:nvPr/>
        </p:nvSpPr>
        <p:spPr>
          <a:xfrm>
            <a:off x="6864344" y="6349767"/>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 </a:t>
            </a:r>
            <a:r>
              <a:rPr lang="en-GB" sz="1400" b="1" cap="all" dirty="0">
                <a:latin typeface="Times New Roman" panose="02020603050405020304" pitchFamily="18" charset="0"/>
                <a:cs typeface="Times New Roman" panose="02020603050405020304" pitchFamily="18" charset="0"/>
              </a:rPr>
              <a:t>Pre-study </a:t>
            </a:r>
            <a:br>
              <a:rPr lang="hu-HU" sz="1400" b="1" cap="all" dirty="0">
                <a:latin typeface="Times New Roman" panose="02020603050405020304" pitchFamily="18" charset="0"/>
                <a:cs typeface="Times New Roman" panose="02020603050405020304" pitchFamily="18" charset="0"/>
              </a:rPr>
            </a:br>
            <a:r>
              <a:rPr lang="en-GB" sz="1400" b="1" cap="all" dirty="0">
                <a:latin typeface="Times New Roman" panose="02020603050405020304" pitchFamily="18" charset="0"/>
                <a:cs typeface="Times New Roman" panose="02020603050405020304" pitchFamily="18" charset="0"/>
              </a:rPr>
              <a:t>publication </a:t>
            </a:r>
            <a:endParaRPr lang="hu-HU" sz="1400" b="1" cap="all" dirty="0">
              <a:latin typeface="Times New Roman" panose="02020603050405020304" pitchFamily="18" charset="0"/>
              <a:cs typeface="Times New Roman" panose="02020603050405020304" pitchFamily="18" charset="0"/>
            </a:endParaRPr>
          </a:p>
        </p:txBody>
      </p:sp>
      <p:sp>
        <p:nvSpPr>
          <p:cNvPr id="59" name="Szövegdoboz 58">
            <a:extLst>
              <a:ext uri="{FF2B5EF4-FFF2-40B4-BE49-F238E27FC236}">
                <a16:creationId xmlns:a16="http://schemas.microsoft.com/office/drawing/2014/main" id="{B917CE7A-128E-4FA4-B009-9E014F6ABEEA}"/>
              </a:ext>
            </a:extLst>
          </p:cNvPr>
          <p:cNvSpPr txBox="1"/>
          <p:nvPr/>
        </p:nvSpPr>
        <p:spPr>
          <a:xfrm>
            <a:off x="8844543" y="7826694"/>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User manuals and practical aids</a:t>
            </a:r>
            <a:endParaRPr lang="hu-HU" sz="1400" b="1" cap="all" dirty="0">
              <a:latin typeface="Times New Roman" panose="02020603050405020304" pitchFamily="18" charset="0"/>
              <a:cs typeface="Times New Roman" panose="02020603050405020304" pitchFamily="18" charset="0"/>
            </a:endParaRPr>
          </a:p>
        </p:txBody>
      </p:sp>
      <p:sp>
        <p:nvSpPr>
          <p:cNvPr id="66" name="Nyíl: ötszög 65">
            <a:extLst>
              <a:ext uri="{FF2B5EF4-FFF2-40B4-BE49-F238E27FC236}">
                <a16:creationId xmlns:a16="http://schemas.microsoft.com/office/drawing/2014/main" id="{5D30F778-0F16-4D3B-BE0C-05F0CF0A953C}"/>
              </a:ext>
            </a:extLst>
          </p:cNvPr>
          <p:cNvSpPr/>
          <p:nvPr/>
        </p:nvSpPr>
        <p:spPr>
          <a:xfrm>
            <a:off x="11441019" y="6587084"/>
            <a:ext cx="2102765" cy="1476669"/>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13. STEP</a:t>
            </a:r>
          </a:p>
        </p:txBody>
      </p:sp>
      <p:sp>
        <p:nvSpPr>
          <p:cNvPr id="70" name="Szövegdoboz 69">
            <a:extLst>
              <a:ext uri="{FF2B5EF4-FFF2-40B4-BE49-F238E27FC236}">
                <a16:creationId xmlns:a16="http://schemas.microsoft.com/office/drawing/2014/main" id="{F336F04D-21DD-4B8E-9AAF-9465E8B6AD22}"/>
              </a:ext>
            </a:extLst>
          </p:cNvPr>
          <p:cNvSpPr txBox="1"/>
          <p:nvPr/>
        </p:nvSpPr>
        <p:spPr>
          <a:xfrm>
            <a:off x="10884287" y="5945649"/>
            <a:ext cx="2652819" cy="646331"/>
          </a:xfrm>
          <a:prstGeom prst="rect">
            <a:avLst/>
          </a:prstGeom>
          <a:noFill/>
        </p:spPr>
        <p:txBody>
          <a:bodyPr wrap="square" rtlCol="0">
            <a:spAutoFit/>
          </a:bodyPr>
          <a:lstStyle/>
          <a:p>
            <a:pPr algn="ctr"/>
            <a:r>
              <a:rPr lang="en-US" b="1" cap="all" dirty="0">
                <a:latin typeface="Times New Roman" panose="02020603050405020304" pitchFamily="18" charset="0"/>
                <a:cs typeface="Times New Roman" panose="02020603050405020304" pitchFamily="18" charset="0"/>
              </a:rPr>
              <a:t>Test-phase of the clinical trial </a:t>
            </a:r>
            <a:endParaRPr lang="hu-HU" b="1" cap="all" dirty="0">
              <a:latin typeface="Times New Roman" panose="02020603050405020304" pitchFamily="18" charset="0"/>
              <a:cs typeface="Times New Roman" panose="02020603050405020304" pitchFamily="18" charset="0"/>
            </a:endParaRP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A00A9534-3430-4733-B77E-149052586DEE}"/>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2531987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13: Test-</a:t>
            </a:r>
            <a:r>
              <a:rPr lang="hu-HU" sz="4800" dirty="0" err="1">
                <a:solidFill>
                  <a:srgbClr val="424A52"/>
                </a:solidFill>
                <a:latin typeface="Oswald Bold"/>
              </a:rPr>
              <a:t>phase</a:t>
            </a:r>
            <a:r>
              <a:rPr lang="hu-HU" sz="4800" dirty="0">
                <a:solidFill>
                  <a:srgbClr val="424A52"/>
                </a:solidFill>
                <a:latin typeface="Oswald Bold"/>
              </a:rPr>
              <a:t> </a:t>
            </a:r>
            <a:r>
              <a:rPr lang="hu-HU" sz="4800" dirty="0" err="1">
                <a:solidFill>
                  <a:srgbClr val="424A52"/>
                </a:solidFill>
                <a:latin typeface="Oswald Bold"/>
              </a:rPr>
              <a:t>if</a:t>
            </a:r>
            <a:r>
              <a:rPr lang="hu-HU" sz="4800" dirty="0">
                <a:solidFill>
                  <a:srgbClr val="424A52"/>
                </a:solidFill>
                <a:latin typeface="Oswald Bold"/>
              </a:rPr>
              <a:t> </a:t>
            </a:r>
            <a:r>
              <a:rPr lang="hu-HU" sz="4800" dirty="0" err="1">
                <a:solidFill>
                  <a:srgbClr val="424A52"/>
                </a:solidFill>
                <a:latin typeface="Oswald Bold"/>
              </a:rPr>
              <a:t>the</a:t>
            </a:r>
            <a:r>
              <a:rPr lang="hu-HU" sz="4800" dirty="0">
                <a:solidFill>
                  <a:srgbClr val="424A52"/>
                </a:solidFill>
                <a:latin typeface="Oswald Bold"/>
              </a:rPr>
              <a:t> </a:t>
            </a:r>
            <a:r>
              <a:rPr lang="hu-HU" sz="4800" dirty="0" err="1">
                <a:solidFill>
                  <a:srgbClr val="424A52"/>
                </a:solidFill>
                <a:latin typeface="Oswald Bold"/>
              </a:rPr>
              <a:t>clinical</a:t>
            </a:r>
            <a:r>
              <a:rPr lang="hu-HU" sz="4800" dirty="0">
                <a:solidFill>
                  <a:srgbClr val="424A52"/>
                </a:solidFill>
                <a:latin typeface="Oswald Bold"/>
              </a:rPr>
              <a:t> </a:t>
            </a:r>
            <a:r>
              <a:rPr lang="hu-HU" sz="4800" dirty="0" err="1">
                <a:solidFill>
                  <a:srgbClr val="424A52"/>
                </a:solidFill>
                <a:latin typeface="Oswald Bold"/>
              </a:rPr>
              <a:t>trial</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87556" y="3558450"/>
            <a:ext cx="13841442" cy="1938992"/>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Evaluation</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feasibility</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protocol</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instructions</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for</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use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enrolment</a:t>
            </a:r>
            <a:r>
              <a:rPr lang="hu-HU" sz="4000" dirty="0">
                <a:latin typeface="Lora" panose="020B0604020202020204" charset="-18"/>
                <a:cs typeface="Arial" panose="020B0604020202020204" pitchFamily="34" charset="0"/>
              </a:rPr>
              <a:t> of </a:t>
            </a:r>
            <a:r>
              <a:rPr lang="hu-HU" sz="4000" dirty="0" err="1">
                <a:latin typeface="Lora" panose="020B0604020202020204" charset="-18"/>
                <a:cs typeface="Arial" panose="020B0604020202020204" pitchFamily="34" charset="0"/>
              </a:rPr>
              <a:t>participants</a:t>
            </a:r>
            <a:r>
              <a:rPr lang="hu-HU" sz="4000" dirty="0">
                <a:latin typeface="Lora" panose="020B0604020202020204" charset="-18"/>
                <a:cs typeface="Arial" panose="020B0604020202020204" pitchFamily="34" charset="0"/>
              </a:rPr>
              <a:t>, and </a:t>
            </a:r>
            <a:r>
              <a:rPr lang="hu-HU" sz="4000" b="1" dirty="0" err="1">
                <a:solidFill>
                  <a:srgbClr val="C00000"/>
                </a:solidFill>
                <a:latin typeface="Lora" panose="020B0604020202020204" charset="-18"/>
                <a:cs typeface="Arial" panose="020B0604020202020204" pitchFamily="34" charset="0"/>
              </a:rPr>
              <a:t>data</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upload</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7" name="Kép 16">
            <a:extLst>
              <a:ext uri="{FF2B5EF4-FFF2-40B4-BE49-F238E27FC236}">
                <a16:creationId xmlns:a16="http://schemas.microsoft.com/office/drawing/2014/main" id="{F1187E8F-E1AF-4716-9670-89FDE8257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7340" y="6135282"/>
            <a:ext cx="7143750" cy="3990975"/>
          </a:xfrm>
          <a:prstGeom prst="rect">
            <a:avLst/>
          </a:prstGeom>
        </p:spPr>
      </p:pic>
    </p:spTree>
    <p:extLst>
      <p:ext uri="{BB962C8B-B14F-4D97-AF65-F5344CB8AC3E}">
        <p14:creationId xmlns:p14="http://schemas.microsoft.com/office/powerpoint/2010/main" val="518122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Relevance</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6" name="TextBox 12">
            <a:extLst>
              <a:ext uri="{FF2B5EF4-FFF2-40B4-BE49-F238E27FC236}">
                <a16:creationId xmlns:a16="http://schemas.microsoft.com/office/drawing/2014/main" id="{4154F5F5-E6DF-47C0-83A9-CD45E108A68B}"/>
              </a:ext>
            </a:extLst>
          </p:cNvPr>
          <p:cNvSpPr txBox="1"/>
          <p:nvPr/>
        </p:nvSpPr>
        <p:spPr>
          <a:xfrm>
            <a:off x="923672" y="2270210"/>
            <a:ext cx="17030700" cy="7011471"/>
          </a:xfrm>
          <a:prstGeom prst="rect">
            <a:avLst/>
          </a:prstGeom>
        </p:spPr>
        <p:txBody>
          <a:bodyPr wrap="square" lIns="0" tIns="0" rIns="0" bIns="0" rtlCol="0" anchor="t">
            <a:spAutoFit/>
          </a:bodyPr>
          <a:lstStyle/>
          <a:p>
            <a:pPr marL="539749" lvl="1" indent="-269875" algn="just">
              <a:lnSpc>
                <a:spcPts val="4999"/>
              </a:lnSpc>
              <a:buFont typeface="Arial"/>
              <a:buChar char="•"/>
            </a:pPr>
            <a:r>
              <a:rPr lang="hu-HU" sz="3600" dirty="0">
                <a:solidFill>
                  <a:srgbClr val="424A52"/>
                </a:solidFill>
                <a:latin typeface="Lora"/>
              </a:rPr>
              <a:t>Hungary: </a:t>
            </a:r>
            <a:r>
              <a:rPr lang="hu-HU" sz="3600" b="1" dirty="0">
                <a:solidFill>
                  <a:srgbClr val="C00000"/>
                </a:solidFill>
                <a:latin typeface="Lora"/>
              </a:rPr>
              <a:t>10th</a:t>
            </a:r>
            <a:r>
              <a:rPr lang="hu-HU" sz="3600" dirty="0">
                <a:solidFill>
                  <a:srgbClr val="424A52"/>
                </a:solidFill>
                <a:latin typeface="Lora"/>
              </a:rPr>
              <a:t> in </a:t>
            </a:r>
            <a:r>
              <a:rPr lang="hu-HU" sz="3600" dirty="0" err="1">
                <a:solidFill>
                  <a:srgbClr val="424A52"/>
                </a:solidFill>
                <a:latin typeface="Lora"/>
              </a:rPr>
              <a:t>terms</a:t>
            </a:r>
            <a:r>
              <a:rPr lang="hu-HU" sz="3600" dirty="0">
                <a:solidFill>
                  <a:srgbClr val="424A52"/>
                </a:solidFill>
                <a:latin typeface="Lora"/>
              </a:rPr>
              <a:t> of </a:t>
            </a:r>
            <a:r>
              <a:rPr lang="hu-HU" sz="3600" dirty="0" err="1">
                <a:solidFill>
                  <a:srgbClr val="424A52"/>
                </a:solidFill>
                <a:latin typeface="Lora"/>
              </a:rPr>
              <a:t>number</a:t>
            </a:r>
            <a:r>
              <a:rPr lang="hu-HU" sz="3600" dirty="0">
                <a:solidFill>
                  <a:srgbClr val="424A52"/>
                </a:solidFill>
                <a:latin typeface="Lora"/>
              </a:rPr>
              <a:t> of </a:t>
            </a:r>
            <a:r>
              <a:rPr lang="hu-HU" sz="3600" dirty="0" err="1">
                <a:solidFill>
                  <a:srgbClr val="424A52"/>
                </a:solidFill>
                <a:latin typeface="Lora"/>
              </a:rPr>
              <a:t>trials</a:t>
            </a:r>
            <a:r>
              <a:rPr lang="hu-HU" sz="3600" dirty="0">
                <a:solidFill>
                  <a:srgbClr val="424A52"/>
                </a:solidFill>
                <a:latin typeface="Lora"/>
              </a:rPr>
              <a:t>, more </a:t>
            </a:r>
            <a:r>
              <a:rPr lang="hu-HU" sz="3600" dirty="0" err="1">
                <a:solidFill>
                  <a:srgbClr val="424A52"/>
                </a:solidFill>
                <a:latin typeface="Lora"/>
              </a:rPr>
              <a:t>than</a:t>
            </a:r>
            <a:r>
              <a:rPr lang="hu-HU" sz="3600" dirty="0">
                <a:solidFill>
                  <a:srgbClr val="424A52"/>
                </a:solidFill>
                <a:latin typeface="Lora"/>
              </a:rPr>
              <a:t> 4000 </a:t>
            </a:r>
            <a:r>
              <a:rPr lang="hu-HU" sz="3600" dirty="0" err="1">
                <a:solidFill>
                  <a:srgbClr val="424A52"/>
                </a:solidFill>
                <a:latin typeface="Lora"/>
              </a:rPr>
              <a:t>registered</a:t>
            </a:r>
            <a:r>
              <a:rPr lang="hu-HU" sz="3600" dirty="0">
                <a:solidFill>
                  <a:srgbClr val="424A52"/>
                </a:solidFill>
                <a:latin typeface="Lora"/>
              </a:rPr>
              <a:t> </a:t>
            </a:r>
            <a:r>
              <a:rPr lang="hu-HU" sz="3600" dirty="0" err="1">
                <a:solidFill>
                  <a:srgbClr val="424A52"/>
                </a:solidFill>
                <a:latin typeface="Lora"/>
              </a:rPr>
              <a:t>trials</a:t>
            </a:r>
            <a:endParaRPr lang="hu-HU" sz="3600" dirty="0">
              <a:solidFill>
                <a:srgbClr val="424A52"/>
              </a:solidFill>
              <a:latin typeface="Lora"/>
            </a:endParaRPr>
          </a:p>
          <a:p>
            <a:pPr marL="539749" lvl="1" indent="-269875" algn="just">
              <a:lnSpc>
                <a:spcPts val="4999"/>
              </a:lnSpc>
              <a:buFont typeface="Arial"/>
              <a:buChar char="•"/>
            </a:pPr>
            <a:endParaRPr lang="en-US" sz="3600" dirty="0">
              <a:solidFill>
                <a:srgbClr val="424A52"/>
              </a:solidFill>
              <a:latin typeface="Lora"/>
            </a:endParaRPr>
          </a:p>
          <a:p>
            <a:pPr marL="539749" lvl="1" indent="-269875" algn="just">
              <a:lnSpc>
                <a:spcPts val="4999"/>
              </a:lnSpc>
              <a:buFont typeface="Arial"/>
              <a:buChar char="•"/>
            </a:pPr>
            <a:r>
              <a:rPr lang="hu-HU" sz="3600" dirty="0" err="1">
                <a:solidFill>
                  <a:srgbClr val="424A52"/>
                </a:solidFill>
                <a:latin typeface="Lora"/>
              </a:rPr>
              <a:t>Since</a:t>
            </a:r>
            <a:r>
              <a:rPr lang="hu-HU" sz="3600" dirty="0">
                <a:solidFill>
                  <a:srgbClr val="424A52"/>
                </a:solidFill>
                <a:latin typeface="Lora"/>
              </a:rPr>
              <a:t> 2010: </a:t>
            </a:r>
            <a:r>
              <a:rPr lang="hu-HU" sz="3600" b="1" dirty="0">
                <a:solidFill>
                  <a:srgbClr val="C00000"/>
                </a:solidFill>
                <a:latin typeface="Lora"/>
              </a:rPr>
              <a:t>300 </a:t>
            </a:r>
            <a:r>
              <a:rPr lang="hu-HU" sz="3600" b="1" dirty="0" err="1">
                <a:solidFill>
                  <a:srgbClr val="C00000"/>
                </a:solidFill>
                <a:latin typeface="Lora"/>
              </a:rPr>
              <a:t>registered</a:t>
            </a:r>
            <a:r>
              <a:rPr lang="hu-HU" sz="3600" b="1" dirty="0">
                <a:solidFill>
                  <a:srgbClr val="C00000"/>
                </a:solidFill>
                <a:latin typeface="Lora"/>
              </a:rPr>
              <a:t> </a:t>
            </a:r>
            <a:r>
              <a:rPr lang="hu-HU" sz="3600" b="1" dirty="0" err="1">
                <a:solidFill>
                  <a:srgbClr val="C00000"/>
                </a:solidFill>
                <a:latin typeface="Lora"/>
              </a:rPr>
              <a:t>trials</a:t>
            </a:r>
            <a:r>
              <a:rPr lang="hu-HU" sz="3600" b="1" dirty="0">
                <a:solidFill>
                  <a:srgbClr val="C00000"/>
                </a:solidFill>
                <a:latin typeface="Lora"/>
              </a:rPr>
              <a:t> </a:t>
            </a:r>
            <a:r>
              <a:rPr lang="hu-HU" sz="3600" b="1" dirty="0" err="1">
                <a:solidFill>
                  <a:srgbClr val="C00000"/>
                </a:solidFill>
                <a:latin typeface="Lora"/>
              </a:rPr>
              <a:t>annually</a:t>
            </a:r>
            <a:endParaRPr lang="hu-HU" sz="3600" b="1" dirty="0">
              <a:solidFill>
                <a:srgbClr val="C00000"/>
              </a:solidFill>
              <a:latin typeface="Lora"/>
            </a:endParaRPr>
          </a:p>
          <a:p>
            <a:pPr marL="539749" lvl="1" indent="-269875" algn="just">
              <a:lnSpc>
                <a:spcPts val="4999"/>
              </a:lnSpc>
              <a:buFont typeface="Arial"/>
              <a:buChar char="•"/>
            </a:pPr>
            <a:endParaRPr lang="hu-HU" sz="3600" b="1" dirty="0">
              <a:solidFill>
                <a:srgbClr val="C00000"/>
              </a:solidFill>
              <a:latin typeface="Lora"/>
            </a:endParaRPr>
          </a:p>
          <a:p>
            <a:pPr marL="539749" lvl="1" indent="-269875" algn="just">
              <a:lnSpc>
                <a:spcPts val="4999"/>
              </a:lnSpc>
              <a:buFont typeface="Arial"/>
              <a:buChar char="•"/>
            </a:pPr>
            <a:r>
              <a:rPr lang="hu-HU" sz="3600" dirty="0">
                <a:solidFill>
                  <a:srgbClr val="424A52"/>
                </a:solidFill>
                <a:latin typeface="Lora"/>
              </a:rPr>
              <a:t>Most of </a:t>
            </a:r>
            <a:r>
              <a:rPr lang="hu-HU" sz="3600" dirty="0" err="1">
                <a:solidFill>
                  <a:srgbClr val="424A52"/>
                </a:solidFill>
                <a:latin typeface="Lora"/>
              </a:rPr>
              <a:t>the</a:t>
            </a:r>
            <a:r>
              <a:rPr lang="hu-HU" sz="3600" dirty="0">
                <a:solidFill>
                  <a:srgbClr val="424A52"/>
                </a:solidFill>
                <a:latin typeface="Lora"/>
              </a:rPr>
              <a:t> </a:t>
            </a:r>
            <a:r>
              <a:rPr lang="hu-HU" sz="3600" dirty="0" err="1">
                <a:solidFill>
                  <a:srgbClr val="424A52"/>
                </a:solidFill>
                <a:latin typeface="Lora"/>
              </a:rPr>
              <a:t>trials</a:t>
            </a:r>
            <a:r>
              <a:rPr lang="hu-HU" sz="3600" dirty="0">
                <a:solidFill>
                  <a:srgbClr val="424A52"/>
                </a:solidFill>
                <a:latin typeface="Lora"/>
              </a:rPr>
              <a:t> </a:t>
            </a:r>
            <a:r>
              <a:rPr lang="hu-HU" sz="3600" dirty="0" err="1">
                <a:solidFill>
                  <a:srgbClr val="424A52"/>
                </a:solidFill>
                <a:latin typeface="Lora"/>
              </a:rPr>
              <a:t>are</a:t>
            </a:r>
            <a:r>
              <a:rPr lang="hu-HU" sz="3600" dirty="0">
                <a:solidFill>
                  <a:srgbClr val="424A52"/>
                </a:solidFill>
                <a:latin typeface="Lora"/>
              </a:rPr>
              <a:t> </a:t>
            </a:r>
            <a:r>
              <a:rPr lang="hu-HU" sz="3600" dirty="0" err="1">
                <a:solidFill>
                  <a:srgbClr val="424A52"/>
                </a:solidFill>
                <a:latin typeface="Lora"/>
              </a:rPr>
              <a:t>multicentric</a:t>
            </a:r>
            <a:endParaRPr lang="hu-HU" sz="3600" dirty="0">
              <a:solidFill>
                <a:srgbClr val="424A52"/>
              </a:solidFill>
              <a:latin typeface="Lora"/>
            </a:endParaRPr>
          </a:p>
          <a:p>
            <a:pPr marL="539749" lvl="1" indent="-269875" algn="just">
              <a:lnSpc>
                <a:spcPts val="4999"/>
              </a:lnSpc>
              <a:buFont typeface="Arial"/>
              <a:buChar char="•"/>
            </a:pPr>
            <a:endParaRPr lang="hu-HU" sz="3600" dirty="0">
              <a:solidFill>
                <a:srgbClr val="424A52"/>
              </a:solidFill>
              <a:latin typeface="Lora"/>
            </a:endParaRPr>
          </a:p>
          <a:p>
            <a:pPr marL="539749" lvl="1" indent="-269875" algn="just">
              <a:lnSpc>
                <a:spcPts val="4999"/>
              </a:lnSpc>
              <a:buFont typeface="Arial"/>
              <a:buChar char="•"/>
            </a:pPr>
            <a:r>
              <a:rPr lang="hu-HU" sz="3600" dirty="0">
                <a:solidFill>
                  <a:srgbClr val="424A52"/>
                </a:solidFill>
                <a:latin typeface="Lora"/>
              </a:rPr>
              <a:t>International </a:t>
            </a:r>
            <a:r>
              <a:rPr lang="hu-HU" sz="3600" dirty="0" err="1">
                <a:solidFill>
                  <a:srgbClr val="424A52"/>
                </a:solidFill>
                <a:latin typeface="Lora"/>
              </a:rPr>
              <a:t>studies</a:t>
            </a:r>
            <a:r>
              <a:rPr lang="hu-HU" sz="3600" dirty="0">
                <a:solidFill>
                  <a:srgbClr val="424A52"/>
                </a:solidFill>
                <a:latin typeface="Lora"/>
              </a:rPr>
              <a:t>: 60% </a:t>
            </a:r>
            <a:r>
              <a:rPr lang="hu-HU" sz="3600" dirty="0" err="1">
                <a:solidFill>
                  <a:srgbClr val="424A52"/>
                </a:solidFill>
                <a:latin typeface="Lora"/>
              </a:rPr>
              <a:t>are</a:t>
            </a:r>
            <a:r>
              <a:rPr lang="hu-HU" sz="3600" dirty="0">
                <a:solidFill>
                  <a:srgbClr val="424A52"/>
                </a:solidFill>
                <a:latin typeface="Lora"/>
              </a:rPr>
              <a:t> </a:t>
            </a:r>
            <a:r>
              <a:rPr lang="hu-HU" sz="3600" dirty="0" err="1">
                <a:solidFill>
                  <a:srgbClr val="424A52"/>
                </a:solidFill>
                <a:latin typeface="Lora"/>
              </a:rPr>
              <a:t>related</a:t>
            </a:r>
            <a:r>
              <a:rPr lang="hu-HU" sz="3600" dirty="0">
                <a:solidFill>
                  <a:srgbClr val="424A52"/>
                </a:solidFill>
                <a:latin typeface="Lora"/>
              </a:rPr>
              <a:t> </a:t>
            </a:r>
            <a:r>
              <a:rPr lang="hu-HU" sz="3600" dirty="0" err="1">
                <a:solidFill>
                  <a:srgbClr val="424A52"/>
                </a:solidFill>
                <a:latin typeface="Lora"/>
              </a:rPr>
              <a:t>to</a:t>
            </a:r>
            <a:r>
              <a:rPr lang="hu-HU" sz="3600" dirty="0">
                <a:solidFill>
                  <a:srgbClr val="424A52"/>
                </a:solidFill>
                <a:latin typeface="Lora"/>
              </a:rPr>
              <a:t> US</a:t>
            </a:r>
          </a:p>
          <a:p>
            <a:pPr marL="539749" lvl="1" indent="-269875" algn="just">
              <a:lnSpc>
                <a:spcPts val="4999"/>
              </a:lnSpc>
              <a:buFont typeface="Arial"/>
              <a:buChar char="•"/>
            </a:pPr>
            <a:endParaRPr lang="hu-HU" sz="3600" dirty="0">
              <a:solidFill>
                <a:srgbClr val="424A52"/>
              </a:solidFill>
              <a:latin typeface="Lora"/>
            </a:endParaRPr>
          </a:p>
          <a:p>
            <a:pPr marL="539749" lvl="1" indent="-269875" algn="just">
              <a:lnSpc>
                <a:spcPts val="4999"/>
              </a:lnSpc>
              <a:buFont typeface="Arial"/>
              <a:buChar char="•"/>
            </a:pPr>
            <a:r>
              <a:rPr lang="hu-HU" sz="3600" dirty="0">
                <a:solidFill>
                  <a:srgbClr val="424A52"/>
                </a:solidFill>
                <a:latin typeface="Lora"/>
              </a:rPr>
              <a:t>Most of </a:t>
            </a:r>
            <a:r>
              <a:rPr lang="hu-HU" sz="3600" dirty="0" err="1">
                <a:solidFill>
                  <a:srgbClr val="424A52"/>
                </a:solidFill>
                <a:latin typeface="Lora"/>
              </a:rPr>
              <a:t>them</a:t>
            </a:r>
            <a:r>
              <a:rPr lang="hu-HU" sz="3600" dirty="0">
                <a:solidFill>
                  <a:srgbClr val="424A52"/>
                </a:solidFill>
                <a:latin typeface="Lora"/>
              </a:rPr>
              <a:t>: </a:t>
            </a:r>
            <a:r>
              <a:rPr lang="hu-HU" sz="3600" dirty="0" err="1">
                <a:solidFill>
                  <a:srgbClr val="424A52"/>
                </a:solidFill>
                <a:latin typeface="Lora"/>
              </a:rPr>
              <a:t>phase</a:t>
            </a:r>
            <a:r>
              <a:rPr lang="hu-HU" sz="3600" dirty="0">
                <a:solidFill>
                  <a:srgbClr val="424A52"/>
                </a:solidFill>
                <a:latin typeface="Lora"/>
              </a:rPr>
              <a:t> 3 and 4 </a:t>
            </a:r>
            <a:r>
              <a:rPr lang="hu-HU" sz="3600" dirty="0" err="1">
                <a:solidFill>
                  <a:srgbClr val="424A52"/>
                </a:solidFill>
                <a:latin typeface="Lora"/>
              </a:rPr>
              <a:t>trials</a:t>
            </a:r>
            <a:r>
              <a:rPr lang="hu-HU" sz="3600" dirty="0">
                <a:solidFill>
                  <a:srgbClr val="424A52"/>
                </a:solidFill>
                <a:latin typeface="Lora"/>
              </a:rPr>
              <a:t>: </a:t>
            </a:r>
            <a:r>
              <a:rPr lang="hu-HU" sz="3600" dirty="0" err="1">
                <a:solidFill>
                  <a:srgbClr val="424A52"/>
                </a:solidFill>
                <a:latin typeface="Lora"/>
              </a:rPr>
              <a:t>initiated</a:t>
            </a:r>
            <a:r>
              <a:rPr lang="hu-HU" sz="3600" dirty="0">
                <a:solidFill>
                  <a:srgbClr val="424A52"/>
                </a:solidFill>
                <a:latin typeface="Lora"/>
              </a:rPr>
              <a:t> </a:t>
            </a:r>
            <a:r>
              <a:rPr lang="hu-HU" sz="3600" dirty="0" err="1">
                <a:solidFill>
                  <a:srgbClr val="424A52"/>
                </a:solidFill>
                <a:latin typeface="Lora"/>
              </a:rPr>
              <a:t>by</a:t>
            </a:r>
            <a:r>
              <a:rPr lang="hu-HU" sz="3600" dirty="0">
                <a:solidFill>
                  <a:srgbClr val="424A52"/>
                </a:solidFill>
                <a:latin typeface="Lora"/>
              </a:rPr>
              <a:t> </a:t>
            </a:r>
            <a:r>
              <a:rPr lang="hu-HU" sz="3600" dirty="0" err="1">
                <a:solidFill>
                  <a:srgbClr val="424A52"/>
                </a:solidFill>
                <a:latin typeface="Lora"/>
              </a:rPr>
              <a:t>the</a:t>
            </a:r>
            <a:r>
              <a:rPr lang="hu-HU" sz="3600" dirty="0">
                <a:solidFill>
                  <a:srgbClr val="424A52"/>
                </a:solidFill>
                <a:latin typeface="Lora"/>
              </a:rPr>
              <a:t> </a:t>
            </a:r>
            <a:r>
              <a:rPr lang="hu-HU" sz="3600" b="1" dirty="0" err="1">
                <a:solidFill>
                  <a:srgbClr val="C00000"/>
                </a:solidFill>
                <a:latin typeface="Lora"/>
              </a:rPr>
              <a:t>pharmaceutical</a:t>
            </a:r>
            <a:r>
              <a:rPr lang="hu-HU" sz="3600" b="1" dirty="0">
                <a:solidFill>
                  <a:srgbClr val="C00000"/>
                </a:solidFill>
                <a:latin typeface="Lora"/>
              </a:rPr>
              <a:t> </a:t>
            </a:r>
            <a:r>
              <a:rPr lang="hu-HU" sz="3600" b="1" dirty="0" err="1">
                <a:solidFill>
                  <a:srgbClr val="C00000"/>
                </a:solidFill>
                <a:latin typeface="Lora"/>
              </a:rPr>
              <a:t>industry</a:t>
            </a:r>
            <a:endParaRPr lang="hu-HU" sz="3600" b="1" dirty="0">
              <a:solidFill>
                <a:srgbClr val="C00000"/>
              </a:solidFill>
              <a:latin typeface="Lora"/>
            </a:endParaRPr>
          </a:p>
          <a:p>
            <a:pPr marL="539749" lvl="1" indent="-269875" algn="just">
              <a:lnSpc>
                <a:spcPts val="4999"/>
              </a:lnSpc>
              <a:buFont typeface="Arial"/>
              <a:buChar char="•"/>
            </a:pPr>
            <a:endParaRPr lang="hu-HU" sz="3600" b="1" dirty="0">
              <a:solidFill>
                <a:srgbClr val="C00000"/>
              </a:solidFill>
              <a:latin typeface="Lora"/>
            </a:endParaRPr>
          </a:p>
          <a:p>
            <a:pPr marL="539749" lvl="1" indent="-269875" algn="just">
              <a:lnSpc>
                <a:spcPts val="4999"/>
              </a:lnSpc>
              <a:buFont typeface="Arial"/>
              <a:buChar char="•"/>
            </a:pPr>
            <a:r>
              <a:rPr lang="hu-HU" sz="3600" b="1" dirty="0" err="1">
                <a:solidFill>
                  <a:srgbClr val="C00000"/>
                </a:solidFill>
                <a:latin typeface="Lora"/>
              </a:rPr>
              <a:t>Quality</a:t>
            </a:r>
            <a:r>
              <a:rPr lang="hu-HU" sz="3600" dirty="0">
                <a:solidFill>
                  <a:srgbClr val="424A52"/>
                </a:solidFill>
                <a:latin typeface="Lora"/>
              </a:rPr>
              <a:t>: </a:t>
            </a:r>
            <a:r>
              <a:rPr lang="hu-HU" sz="3600" dirty="0" err="1">
                <a:solidFill>
                  <a:srgbClr val="424A52"/>
                </a:solidFill>
                <a:latin typeface="Lora"/>
              </a:rPr>
              <a:t>organized</a:t>
            </a:r>
            <a:r>
              <a:rPr lang="hu-HU" sz="3600" dirty="0">
                <a:solidFill>
                  <a:srgbClr val="424A52"/>
                </a:solidFill>
                <a:latin typeface="Lora"/>
              </a:rPr>
              <a:t> </a:t>
            </a:r>
            <a:r>
              <a:rPr lang="hu-HU" sz="3600" dirty="0" err="1">
                <a:solidFill>
                  <a:srgbClr val="424A52"/>
                </a:solidFill>
                <a:latin typeface="Lora"/>
              </a:rPr>
              <a:t>work</a:t>
            </a:r>
            <a:r>
              <a:rPr lang="hu-HU" sz="3600" dirty="0">
                <a:solidFill>
                  <a:srgbClr val="424A52"/>
                </a:solidFill>
                <a:latin typeface="Lora"/>
              </a:rPr>
              <a:t> </a:t>
            </a:r>
            <a:endParaRPr lang="en-US" sz="3600" dirty="0">
              <a:solidFill>
                <a:srgbClr val="424A52"/>
              </a:solidFill>
              <a:latin typeface="Lora"/>
            </a:endParaRPr>
          </a:p>
        </p:txBody>
      </p:sp>
    </p:spTree>
    <p:extLst>
      <p:ext uri="{BB962C8B-B14F-4D97-AF65-F5344CB8AC3E}">
        <p14:creationId xmlns:p14="http://schemas.microsoft.com/office/powerpoint/2010/main" val="2548826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828567" y="3843766"/>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sp>
        <p:nvSpPr>
          <p:cNvPr id="9" name="Nyíl: ötszög 8">
            <a:extLst>
              <a:ext uri="{FF2B5EF4-FFF2-40B4-BE49-F238E27FC236}">
                <a16:creationId xmlns:a16="http://schemas.microsoft.com/office/drawing/2014/main" id="{822AA25A-82F2-4AD8-AEBC-58861EFCC4EA}"/>
              </a:ext>
            </a:extLst>
          </p:cNvPr>
          <p:cNvSpPr/>
          <p:nvPr/>
        </p:nvSpPr>
        <p:spPr>
          <a:xfrm>
            <a:off x="8926665" y="3836179"/>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4. STEP</a:t>
            </a: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1" name="Nyíl: ötszög 30">
            <a:extLst>
              <a:ext uri="{FF2B5EF4-FFF2-40B4-BE49-F238E27FC236}">
                <a16:creationId xmlns:a16="http://schemas.microsoft.com/office/drawing/2014/main" id="{9C9D18C6-CEE4-4ED4-8CA5-E867A1012B0E}"/>
              </a:ext>
            </a:extLst>
          </p:cNvPr>
          <p:cNvSpPr/>
          <p:nvPr/>
        </p:nvSpPr>
        <p:spPr>
          <a:xfrm>
            <a:off x="11045673" y="3836358"/>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5. STEP</a:t>
            </a:r>
          </a:p>
        </p:txBody>
      </p:sp>
      <p:sp>
        <p:nvSpPr>
          <p:cNvPr id="33" name="Nyíl: ötszög 32">
            <a:extLst>
              <a:ext uri="{FF2B5EF4-FFF2-40B4-BE49-F238E27FC236}">
                <a16:creationId xmlns:a16="http://schemas.microsoft.com/office/drawing/2014/main" id="{8D6A866C-DBEE-4966-BEC6-ECB7C422CAA5}"/>
              </a:ext>
            </a:extLst>
          </p:cNvPr>
          <p:cNvSpPr/>
          <p:nvPr/>
        </p:nvSpPr>
        <p:spPr>
          <a:xfrm>
            <a:off x="13033652" y="382111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6.STEP</a:t>
            </a:r>
          </a:p>
        </p:txBody>
      </p:sp>
      <p:sp>
        <p:nvSpPr>
          <p:cNvPr id="34" name="Nyíl: ötszög 33">
            <a:extLst>
              <a:ext uri="{FF2B5EF4-FFF2-40B4-BE49-F238E27FC236}">
                <a16:creationId xmlns:a16="http://schemas.microsoft.com/office/drawing/2014/main" id="{AC9C2DF4-93DC-4DE1-8E7B-2586E2274B67}"/>
              </a:ext>
            </a:extLst>
          </p:cNvPr>
          <p:cNvSpPr/>
          <p:nvPr/>
        </p:nvSpPr>
        <p:spPr>
          <a:xfrm>
            <a:off x="14962280" y="383250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7. STEP</a:t>
            </a:r>
          </a:p>
        </p:txBody>
      </p:sp>
      <p:sp>
        <p:nvSpPr>
          <p:cNvPr id="35" name="Nyíl: ötszög 34">
            <a:extLst>
              <a:ext uri="{FF2B5EF4-FFF2-40B4-BE49-F238E27FC236}">
                <a16:creationId xmlns:a16="http://schemas.microsoft.com/office/drawing/2014/main" id="{5FA01931-C164-469D-8C85-ABD088CB4A2A}"/>
              </a:ext>
            </a:extLst>
          </p:cNvPr>
          <p:cNvSpPr/>
          <p:nvPr/>
        </p:nvSpPr>
        <p:spPr>
          <a:xfrm>
            <a:off x="1724337" y="6855775"/>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8. STEP</a:t>
            </a:r>
          </a:p>
        </p:txBody>
      </p:sp>
      <p:sp>
        <p:nvSpPr>
          <p:cNvPr id="36" name="Szövegdoboz 35">
            <a:extLst>
              <a:ext uri="{FF2B5EF4-FFF2-40B4-BE49-F238E27FC236}">
                <a16:creationId xmlns:a16="http://schemas.microsoft.com/office/drawing/2014/main" id="{504952CC-D9A7-4073-89BA-E5F5BB69EA9B}"/>
              </a:ext>
            </a:extLst>
          </p:cNvPr>
          <p:cNvSpPr txBox="1"/>
          <p:nvPr/>
        </p:nvSpPr>
        <p:spPr>
          <a:xfrm>
            <a:off x="731690" y="4127263"/>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05470" y="3326661"/>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Sample size calculation </a:t>
            </a:r>
            <a:endParaRPr lang="hu-HU" sz="1400" b="1" cap="all" dirty="0">
              <a:latin typeface="Times New Roman" panose="02020603050405020304" pitchFamily="18" charset="0"/>
              <a:cs typeface="Times New Roman" panose="02020603050405020304" pitchFamily="18" charset="0"/>
            </a:endParaRPr>
          </a:p>
        </p:txBody>
      </p:sp>
      <p:sp>
        <p:nvSpPr>
          <p:cNvPr id="41" name="Szövegdoboz 40">
            <a:extLst>
              <a:ext uri="{FF2B5EF4-FFF2-40B4-BE49-F238E27FC236}">
                <a16:creationId xmlns:a16="http://schemas.microsoft.com/office/drawing/2014/main" id="{76020C4D-C8F8-4265-A280-310EBF76F6D3}"/>
              </a:ext>
            </a:extLst>
          </p:cNvPr>
          <p:cNvSpPr txBox="1"/>
          <p:nvPr/>
        </p:nvSpPr>
        <p:spPr>
          <a:xfrm>
            <a:off x="7413435" y="4832337"/>
            <a:ext cx="4590906" cy="738664"/>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Final decision about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starting of the</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trial  </a:t>
            </a:r>
            <a:endParaRPr lang="hu-HU" sz="1400"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sp>
        <p:nvSpPr>
          <p:cNvPr id="48" name="Szövegdoboz 47">
            <a:extLst>
              <a:ext uri="{FF2B5EF4-FFF2-40B4-BE49-F238E27FC236}">
                <a16:creationId xmlns:a16="http://schemas.microsoft.com/office/drawing/2014/main" id="{8C6164F1-5D58-4A70-BA7C-F88D048B8BDB}"/>
              </a:ext>
            </a:extLst>
          </p:cNvPr>
          <p:cNvSpPr txBox="1"/>
          <p:nvPr/>
        </p:nvSpPr>
        <p:spPr>
          <a:xfrm>
            <a:off x="10385537" y="3102788"/>
            <a:ext cx="2652819" cy="738664"/>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Writing the pre-study protocol, compiling questionnaires </a:t>
            </a:r>
            <a:endParaRPr lang="hu-HU" sz="1400" b="1" cap="all" dirty="0">
              <a:latin typeface="Times New Roman" panose="02020603050405020304" pitchFamily="18" charset="0"/>
              <a:cs typeface="Times New Roman" panose="02020603050405020304" pitchFamily="18" charset="0"/>
            </a:endParaRPr>
          </a:p>
        </p:txBody>
      </p:sp>
      <p:sp>
        <p:nvSpPr>
          <p:cNvPr id="49" name="Szövegdoboz 48">
            <a:extLst>
              <a:ext uri="{FF2B5EF4-FFF2-40B4-BE49-F238E27FC236}">
                <a16:creationId xmlns:a16="http://schemas.microsoft.com/office/drawing/2014/main" id="{69AB08D4-14FA-4ED0-8297-78CE9D3B678D}"/>
              </a:ext>
            </a:extLst>
          </p:cNvPr>
          <p:cNvSpPr txBox="1"/>
          <p:nvPr/>
        </p:nvSpPr>
        <p:spPr>
          <a:xfrm>
            <a:off x="14360057" y="3518718"/>
            <a:ext cx="2652819"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 IT development</a:t>
            </a:r>
            <a:endParaRPr lang="hu-HU" sz="1400" b="1" cap="all" dirty="0">
              <a:latin typeface="Times New Roman" panose="02020603050405020304" pitchFamily="18" charset="0"/>
              <a:cs typeface="Times New Roman" panose="02020603050405020304" pitchFamily="18" charset="0"/>
            </a:endParaRPr>
          </a:p>
        </p:txBody>
      </p:sp>
      <p:sp>
        <p:nvSpPr>
          <p:cNvPr id="50" name="Szövegdoboz 49">
            <a:extLst>
              <a:ext uri="{FF2B5EF4-FFF2-40B4-BE49-F238E27FC236}">
                <a16:creationId xmlns:a16="http://schemas.microsoft.com/office/drawing/2014/main" id="{459EA21E-D462-4A0A-A277-1DB107048EAA}"/>
              </a:ext>
            </a:extLst>
          </p:cNvPr>
          <p:cNvSpPr txBox="1"/>
          <p:nvPr/>
        </p:nvSpPr>
        <p:spPr>
          <a:xfrm>
            <a:off x="12545492" y="4826612"/>
            <a:ext cx="2652819" cy="30777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ITAB discussion </a:t>
            </a:r>
            <a:endParaRPr lang="hu-HU" sz="1400" b="1" cap="all" dirty="0">
              <a:latin typeface="Times New Roman" panose="02020603050405020304" pitchFamily="18" charset="0"/>
              <a:cs typeface="Times New Roman" panose="02020603050405020304" pitchFamily="18" charset="0"/>
            </a:endParaRPr>
          </a:p>
        </p:txBody>
      </p:sp>
      <p:sp>
        <p:nvSpPr>
          <p:cNvPr id="51" name="Nyíl: ötszög 50">
            <a:extLst>
              <a:ext uri="{FF2B5EF4-FFF2-40B4-BE49-F238E27FC236}">
                <a16:creationId xmlns:a16="http://schemas.microsoft.com/office/drawing/2014/main" id="{BFF67C9E-7F8B-4B1F-9B81-8112557A44E6}"/>
              </a:ext>
            </a:extLst>
          </p:cNvPr>
          <p:cNvSpPr/>
          <p:nvPr/>
        </p:nvSpPr>
        <p:spPr>
          <a:xfrm>
            <a:off x="3662514"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9. STEP</a:t>
            </a:r>
          </a:p>
        </p:txBody>
      </p:sp>
      <p:sp>
        <p:nvSpPr>
          <p:cNvPr id="52" name="Szövegdoboz 51">
            <a:extLst>
              <a:ext uri="{FF2B5EF4-FFF2-40B4-BE49-F238E27FC236}">
                <a16:creationId xmlns:a16="http://schemas.microsoft.com/office/drawing/2014/main" id="{B40FBE7D-9EC6-4EEC-AD63-D39F11585135}"/>
              </a:ext>
            </a:extLst>
          </p:cNvPr>
          <p:cNvSpPr txBox="1"/>
          <p:nvPr/>
        </p:nvSpPr>
        <p:spPr>
          <a:xfrm>
            <a:off x="1137318" y="7824994"/>
            <a:ext cx="2652819" cy="954107"/>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documents in Hungarian, translations </a:t>
            </a:r>
            <a:endParaRPr lang="hu-HU" sz="1400" b="1" cap="all" dirty="0">
              <a:latin typeface="Times New Roman" panose="02020603050405020304" pitchFamily="18" charset="0"/>
              <a:cs typeface="Times New Roman" panose="02020603050405020304" pitchFamily="18" charset="0"/>
            </a:endParaRPr>
          </a:p>
        </p:txBody>
      </p:sp>
      <p:sp>
        <p:nvSpPr>
          <p:cNvPr id="53" name="Szövegdoboz 52">
            <a:extLst>
              <a:ext uri="{FF2B5EF4-FFF2-40B4-BE49-F238E27FC236}">
                <a16:creationId xmlns:a16="http://schemas.microsoft.com/office/drawing/2014/main" id="{A086D164-260D-4B03-9E33-03027CE2B14C}"/>
              </a:ext>
            </a:extLst>
          </p:cNvPr>
          <p:cNvSpPr txBox="1"/>
          <p:nvPr/>
        </p:nvSpPr>
        <p:spPr>
          <a:xfrm>
            <a:off x="3564485" y="6553292"/>
            <a:ext cx="2652819" cy="307777"/>
          </a:xfrm>
          <a:prstGeom prst="rect">
            <a:avLst/>
          </a:prstGeom>
          <a:noFill/>
        </p:spPr>
        <p:txBody>
          <a:bodyPr wrap="square" rtlCol="0">
            <a:spAutoFit/>
          </a:bodyPr>
          <a:lstStyle/>
          <a:p>
            <a:r>
              <a:rPr lang="en-GB" sz="1400" b="1" cap="all" dirty="0">
                <a:latin typeface="Times New Roman" panose="02020603050405020304" pitchFamily="18" charset="0"/>
                <a:cs typeface="Times New Roman" panose="02020603050405020304" pitchFamily="18" charset="0"/>
              </a:rPr>
              <a:t>Ethics approval</a:t>
            </a:r>
            <a:endParaRPr lang="hu-HU" sz="1400" b="1" cap="all" dirty="0">
              <a:latin typeface="Times New Roman" panose="02020603050405020304" pitchFamily="18" charset="0"/>
              <a:cs typeface="Times New Roman" panose="02020603050405020304" pitchFamily="18" charset="0"/>
            </a:endParaRPr>
          </a:p>
        </p:txBody>
      </p:sp>
      <p:sp>
        <p:nvSpPr>
          <p:cNvPr id="54" name="Szövegdoboz 53">
            <a:extLst>
              <a:ext uri="{FF2B5EF4-FFF2-40B4-BE49-F238E27FC236}">
                <a16:creationId xmlns:a16="http://schemas.microsoft.com/office/drawing/2014/main" id="{6C987F61-1A77-45AC-9307-FDE6BED5EC9A}"/>
              </a:ext>
            </a:extLst>
          </p:cNvPr>
          <p:cNvSpPr txBox="1"/>
          <p:nvPr/>
        </p:nvSpPr>
        <p:spPr>
          <a:xfrm>
            <a:off x="4963220" y="7845357"/>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International registration </a:t>
            </a:r>
            <a:endParaRPr lang="hu-HU" sz="1400" b="1" cap="all" dirty="0">
              <a:latin typeface="Times New Roman" panose="02020603050405020304" pitchFamily="18" charset="0"/>
              <a:cs typeface="Times New Roman" panose="02020603050405020304" pitchFamily="18" charset="0"/>
            </a:endParaRPr>
          </a:p>
        </p:txBody>
      </p:sp>
      <p:sp>
        <p:nvSpPr>
          <p:cNvPr id="55" name="Nyíl: ötszög 54">
            <a:extLst>
              <a:ext uri="{FF2B5EF4-FFF2-40B4-BE49-F238E27FC236}">
                <a16:creationId xmlns:a16="http://schemas.microsoft.com/office/drawing/2014/main" id="{E35DB887-9B21-4E21-B5F5-D3FD72F253E3}"/>
              </a:ext>
            </a:extLst>
          </p:cNvPr>
          <p:cNvSpPr/>
          <p:nvPr/>
        </p:nvSpPr>
        <p:spPr>
          <a:xfrm>
            <a:off x="5573718" y="688366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10. STEP</a:t>
            </a:r>
          </a:p>
        </p:txBody>
      </p:sp>
      <p:sp>
        <p:nvSpPr>
          <p:cNvPr id="56" name="Nyíl: ötszög 55">
            <a:extLst>
              <a:ext uri="{FF2B5EF4-FFF2-40B4-BE49-F238E27FC236}">
                <a16:creationId xmlns:a16="http://schemas.microsoft.com/office/drawing/2014/main" id="{AA8373B9-52F2-4220-86A5-74E9461EB4F5}"/>
              </a:ext>
            </a:extLst>
          </p:cNvPr>
          <p:cNvSpPr/>
          <p:nvPr/>
        </p:nvSpPr>
        <p:spPr>
          <a:xfrm>
            <a:off x="7496878"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11. STEP</a:t>
            </a:r>
          </a:p>
        </p:txBody>
      </p:sp>
      <p:sp>
        <p:nvSpPr>
          <p:cNvPr id="57" name="Nyíl: ötszög 56">
            <a:extLst>
              <a:ext uri="{FF2B5EF4-FFF2-40B4-BE49-F238E27FC236}">
                <a16:creationId xmlns:a16="http://schemas.microsoft.com/office/drawing/2014/main" id="{DC70FA79-ECFB-441B-970F-021303DFF753}"/>
              </a:ext>
            </a:extLst>
          </p:cNvPr>
          <p:cNvSpPr/>
          <p:nvPr/>
        </p:nvSpPr>
        <p:spPr>
          <a:xfrm>
            <a:off x="9417212" y="687369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12. STEP</a:t>
            </a:r>
          </a:p>
        </p:txBody>
      </p:sp>
      <p:sp>
        <p:nvSpPr>
          <p:cNvPr id="58" name="Szövegdoboz 57">
            <a:extLst>
              <a:ext uri="{FF2B5EF4-FFF2-40B4-BE49-F238E27FC236}">
                <a16:creationId xmlns:a16="http://schemas.microsoft.com/office/drawing/2014/main" id="{9B41A261-1349-4CCD-B214-84091E4D090A}"/>
              </a:ext>
            </a:extLst>
          </p:cNvPr>
          <p:cNvSpPr txBox="1"/>
          <p:nvPr/>
        </p:nvSpPr>
        <p:spPr>
          <a:xfrm>
            <a:off x="6864344" y="6349767"/>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 </a:t>
            </a:r>
            <a:r>
              <a:rPr lang="en-GB" sz="1400" b="1" cap="all" dirty="0">
                <a:latin typeface="Times New Roman" panose="02020603050405020304" pitchFamily="18" charset="0"/>
                <a:cs typeface="Times New Roman" panose="02020603050405020304" pitchFamily="18" charset="0"/>
              </a:rPr>
              <a:t>Pre-study </a:t>
            </a:r>
            <a:br>
              <a:rPr lang="hu-HU" sz="1400" b="1" cap="all" dirty="0">
                <a:latin typeface="Times New Roman" panose="02020603050405020304" pitchFamily="18" charset="0"/>
                <a:cs typeface="Times New Roman" panose="02020603050405020304" pitchFamily="18" charset="0"/>
              </a:rPr>
            </a:br>
            <a:r>
              <a:rPr lang="en-GB" sz="1400" b="1" cap="all" dirty="0">
                <a:latin typeface="Times New Roman" panose="02020603050405020304" pitchFamily="18" charset="0"/>
                <a:cs typeface="Times New Roman" panose="02020603050405020304" pitchFamily="18" charset="0"/>
              </a:rPr>
              <a:t>publication </a:t>
            </a:r>
            <a:endParaRPr lang="hu-HU" sz="1400" b="1" cap="all" dirty="0">
              <a:latin typeface="Times New Roman" panose="02020603050405020304" pitchFamily="18" charset="0"/>
              <a:cs typeface="Times New Roman" panose="02020603050405020304" pitchFamily="18" charset="0"/>
            </a:endParaRPr>
          </a:p>
        </p:txBody>
      </p:sp>
      <p:sp>
        <p:nvSpPr>
          <p:cNvPr id="59" name="Szövegdoboz 58">
            <a:extLst>
              <a:ext uri="{FF2B5EF4-FFF2-40B4-BE49-F238E27FC236}">
                <a16:creationId xmlns:a16="http://schemas.microsoft.com/office/drawing/2014/main" id="{B917CE7A-128E-4FA4-B009-9E014F6ABEEA}"/>
              </a:ext>
            </a:extLst>
          </p:cNvPr>
          <p:cNvSpPr txBox="1"/>
          <p:nvPr/>
        </p:nvSpPr>
        <p:spPr>
          <a:xfrm>
            <a:off x="8844543" y="7826694"/>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User manuals and practical aids</a:t>
            </a:r>
            <a:endParaRPr lang="hu-HU" sz="1400" b="1" cap="all" dirty="0">
              <a:latin typeface="Times New Roman" panose="02020603050405020304" pitchFamily="18" charset="0"/>
              <a:cs typeface="Times New Roman" panose="02020603050405020304" pitchFamily="18" charset="0"/>
            </a:endParaRPr>
          </a:p>
        </p:txBody>
      </p:sp>
      <p:sp>
        <p:nvSpPr>
          <p:cNvPr id="66" name="Nyíl: ötszög 65">
            <a:extLst>
              <a:ext uri="{FF2B5EF4-FFF2-40B4-BE49-F238E27FC236}">
                <a16:creationId xmlns:a16="http://schemas.microsoft.com/office/drawing/2014/main" id="{5D30F778-0F16-4D3B-BE0C-05F0CF0A953C}"/>
              </a:ext>
            </a:extLst>
          </p:cNvPr>
          <p:cNvSpPr/>
          <p:nvPr/>
        </p:nvSpPr>
        <p:spPr>
          <a:xfrm>
            <a:off x="11510429" y="6873237"/>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13. STEP</a:t>
            </a:r>
          </a:p>
        </p:txBody>
      </p:sp>
      <p:sp>
        <p:nvSpPr>
          <p:cNvPr id="67" name="Nyíl: ötszög 66">
            <a:extLst>
              <a:ext uri="{FF2B5EF4-FFF2-40B4-BE49-F238E27FC236}">
                <a16:creationId xmlns:a16="http://schemas.microsoft.com/office/drawing/2014/main" id="{AAAD0A9C-7897-44BC-B762-55A32C0AEFC8}"/>
              </a:ext>
            </a:extLst>
          </p:cNvPr>
          <p:cNvSpPr/>
          <p:nvPr/>
        </p:nvSpPr>
        <p:spPr>
          <a:xfrm>
            <a:off x="13388418" y="6562699"/>
            <a:ext cx="2298048" cy="1478165"/>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14. STEP</a:t>
            </a:r>
          </a:p>
        </p:txBody>
      </p:sp>
      <p:sp>
        <p:nvSpPr>
          <p:cNvPr id="69" name="Szövegdoboz 68">
            <a:extLst>
              <a:ext uri="{FF2B5EF4-FFF2-40B4-BE49-F238E27FC236}">
                <a16:creationId xmlns:a16="http://schemas.microsoft.com/office/drawing/2014/main" id="{5A9330BC-D513-4D28-B233-1DE8D5E7BB83}"/>
              </a:ext>
            </a:extLst>
          </p:cNvPr>
          <p:cNvSpPr txBox="1"/>
          <p:nvPr/>
        </p:nvSpPr>
        <p:spPr>
          <a:xfrm>
            <a:off x="12983447" y="8083701"/>
            <a:ext cx="2652819" cy="923330"/>
          </a:xfrm>
          <a:prstGeom prst="rect">
            <a:avLst/>
          </a:prstGeom>
          <a:noFill/>
        </p:spPr>
        <p:txBody>
          <a:bodyPr wrap="square" rtlCol="0">
            <a:spAutoFit/>
          </a:bodyPr>
          <a:lstStyle/>
          <a:p>
            <a:pPr algn="ctr"/>
            <a:r>
              <a:rPr lang="en-US" b="1" cap="all" dirty="0">
                <a:latin typeface="Times New Roman" panose="02020603050405020304" pitchFamily="18" charset="0"/>
                <a:cs typeface="Times New Roman" panose="02020603050405020304" pitchFamily="18" charset="0"/>
              </a:rPr>
              <a:t>Training for </a:t>
            </a:r>
            <a:endParaRPr lang="hu-HU" b="1" cap="all" dirty="0">
              <a:latin typeface="Times New Roman" panose="02020603050405020304" pitchFamily="18" charset="0"/>
              <a:cs typeface="Times New Roman" panose="02020603050405020304" pitchFamily="18" charset="0"/>
            </a:endParaRPr>
          </a:p>
          <a:p>
            <a:pPr algn="ctr"/>
            <a:r>
              <a:rPr lang="en-US" b="1" cap="all" dirty="0">
                <a:latin typeface="Times New Roman" panose="02020603050405020304" pitchFamily="18" charset="0"/>
                <a:cs typeface="Times New Roman" panose="02020603050405020304" pitchFamily="18" charset="0"/>
              </a:rPr>
              <a:t>all participating </a:t>
            </a:r>
            <a:r>
              <a:rPr lang="en-US" b="1" cap="all" dirty="0" err="1">
                <a:latin typeface="Times New Roman" panose="02020603050405020304" pitchFamily="18" charset="0"/>
                <a:cs typeface="Times New Roman" panose="02020603050405020304" pitchFamily="18" charset="0"/>
              </a:rPr>
              <a:t>centre</a:t>
            </a:r>
            <a:r>
              <a:rPr lang="en-US" b="1" cap="all" dirty="0">
                <a:latin typeface="Times New Roman" panose="02020603050405020304" pitchFamily="18" charset="0"/>
                <a:cs typeface="Times New Roman" panose="02020603050405020304" pitchFamily="18" charset="0"/>
              </a:rPr>
              <a:t> </a:t>
            </a:r>
            <a:endParaRPr lang="hu-HU" b="1" cap="all" dirty="0">
              <a:latin typeface="Times New Roman" panose="02020603050405020304" pitchFamily="18" charset="0"/>
              <a:cs typeface="Times New Roman" panose="02020603050405020304" pitchFamily="18" charset="0"/>
            </a:endParaRPr>
          </a:p>
        </p:txBody>
      </p:sp>
      <p:sp>
        <p:nvSpPr>
          <p:cNvPr id="70" name="Szövegdoboz 69">
            <a:extLst>
              <a:ext uri="{FF2B5EF4-FFF2-40B4-BE49-F238E27FC236}">
                <a16:creationId xmlns:a16="http://schemas.microsoft.com/office/drawing/2014/main" id="{F336F04D-21DD-4B8E-9AAF-9465E8B6AD22}"/>
              </a:ext>
            </a:extLst>
          </p:cNvPr>
          <p:cNvSpPr txBox="1"/>
          <p:nvPr/>
        </p:nvSpPr>
        <p:spPr>
          <a:xfrm>
            <a:off x="10897115" y="6373123"/>
            <a:ext cx="2652819"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Test-phase of the clinical trial </a:t>
            </a:r>
            <a:endParaRPr lang="hu-HU" sz="1400" b="1" cap="all" dirty="0">
              <a:latin typeface="Times New Roman" panose="02020603050405020304" pitchFamily="18" charset="0"/>
              <a:cs typeface="Times New Roman" panose="02020603050405020304" pitchFamily="18" charset="0"/>
            </a:endParaRPr>
          </a:p>
        </p:txBody>
      </p:sp>
      <p:sp>
        <p:nvSpPr>
          <p:cNvPr id="72" name="Szövegdoboz 71">
            <a:extLst>
              <a:ext uri="{FF2B5EF4-FFF2-40B4-BE49-F238E27FC236}">
                <a16:creationId xmlns:a16="http://schemas.microsoft.com/office/drawing/2014/main" id="{86B8326A-8B3D-4D98-A664-692E43D620A7}"/>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Tree>
    <p:extLst>
      <p:ext uri="{BB962C8B-B14F-4D97-AF65-F5344CB8AC3E}">
        <p14:creationId xmlns:p14="http://schemas.microsoft.com/office/powerpoint/2010/main" val="2417488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19318"/>
          </a:xfrm>
          <a:prstGeom prst="rect">
            <a:avLst/>
          </a:prstGeom>
        </p:spPr>
        <p:txBody>
          <a:bodyPr wrap="square" lIns="0" tIns="0" rIns="0" bIns="0" rtlCol="0" anchor="t">
            <a:spAutoFit/>
          </a:bodyPr>
          <a:lstStyle/>
          <a:p>
            <a:pPr algn="ctr">
              <a:lnSpc>
                <a:spcPts val="9100"/>
              </a:lnSpc>
            </a:pPr>
            <a:r>
              <a:rPr lang="hu-HU" sz="4800" dirty="0" err="1">
                <a:solidFill>
                  <a:srgbClr val="424A52"/>
                </a:solidFill>
                <a:latin typeface="Oswald Bold"/>
              </a:rPr>
              <a:t>Step</a:t>
            </a:r>
            <a:r>
              <a:rPr lang="hu-HU" sz="4800" dirty="0">
                <a:solidFill>
                  <a:srgbClr val="424A52"/>
                </a:solidFill>
                <a:latin typeface="Oswald Bold"/>
              </a:rPr>
              <a:t> 14: </a:t>
            </a:r>
            <a:r>
              <a:rPr lang="hu-HU" sz="4800" dirty="0" err="1">
                <a:solidFill>
                  <a:srgbClr val="424A52"/>
                </a:solidFill>
                <a:latin typeface="Oswald Bold"/>
              </a:rPr>
              <a:t>Training</a:t>
            </a:r>
            <a:r>
              <a:rPr lang="hu-HU" sz="4800" dirty="0">
                <a:solidFill>
                  <a:srgbClr val="424A52"/>
                </a:solidFill>
                <a:latin typeface="Oswald Bold"/>
              </a:rPr>
              <a:t> </a:t>
            </a:r>
            <a:r>
              <a:rPr lang="hu-HU" sz="4800" dirty="0" err="1">
                <a:solidFill>
                  <a:srgbClr val="424A52"/>
                </a:solidFill>
                <a:latin typeface="Oswald Bold"/>
              </a:rPr>
              <a:t>for</a:t>
            </a:r>
            <a:r>
              <a:rPr lang="hu-HU" sz="4800" dirty="0">
                <a:solidFill>
                  <a:srgbClr val="424A52"/>
                </a:solidFill>
                <a:latin typeface="Oswald Bold"/>
              </a:rPr>
              <a:t> </a:t>
            </a:r>
            <a:r>
              <a:rPr lang="hu-HU" sz="4800" dirty="0" err="1">
                <a:solidFill>
                  <a:srgbClr val="424A52"/>
                </a:solidFill>
                <a:latin typeface="Oswald Bold"/>
              </a:rPr>
              <a:t>all</a:t>
            </a:r>
            <a:r>
              <a:rPr lang="hu-HU" sz="4800" dirty="0">
                <a:solidFill>
                  <a:srgbClr val="424A52"/>
                </a:solidFill>
                <a:latin typeface="Oswald Bold"/>
              </a:rPr>
              <a:t> </a:t>
            </a:r>
            <a:r>
              <a:rPr lang="hu-HU" sz="4800" dirty="0" err="1">
                <a:solidFill>
                  <a:srgbClr val="424A52"/>
                </a:solidFill>
                <a:latin typeface="Oswald Bold"/>
              </a:rPr>
              <a:t>participating</a:t>
            </a:r>
            <a:r>
              <a:rPr lang="hu-HU" sz="4800" dirty="0">
                <a:solidFill>
                  <a:srgbClr val="424A52"/>
                </a:solidFill>
                <a:latin typeface="Oswald Bold"/>
              </a:rPr>
              <a:t> centre</a:t>
            </a:r>
            <a:endParaRPr lang="en-US" sz="48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587971" y="3204508"/>
            <a:ext cx="13841442" cy="1938992"/>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Participating</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centres</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should</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recive</a:t>
            </a:r>
            <a:r>
              <a:rPr lang="hu-HU" sz="4000" dirty="0">
                <a:latin typeface="Lora" panose="020B0604020202020204" charset="-18"/>
                <a:cs typeface="Arial" panose="020B0604020202020204" pitchFamily="34" charset="0"/>
              </a:rPr>
              <a:t> a </a:t>
            </a:r>
            <a:r>
              <a:rPr lang="hu-HU" sz="4000" b="1" dirty="0" err="1">
                <a:solidFill>
                  <a:srgbClr val="C00000"/>
                </a:solidFill>
                <a:latin typeface="Lora" panose="020B0604020202020204" charset="-18"/>
                <a:cs typeface="Arial" panose="020B0604020202020204" pitchFamily="34" charset="0"/>
              </a:rPr>
              <a:t>comprehensive</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lecture</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p:txBody>
      </p:sp>
      <p:pic>
        <p:nvPicPr>
          <p:cNvPr id="16" name="Kép 15">
            <a:extLst>
              <a:ext uri="{FF2B5EF4-FFF2-40B4-BE49-F238E27FC236}">
                <a16:creationId xmlns:a16="http://schemas.microsoft.com/office/drawing/2014/main" id="{0CF60148-0FF6-4626-87DF-18A6E67B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1529" y="7172448"/>
            <a:ext cx="3429986" cy="2713934"/>
          </a:xfrm>
          <a:prstGeom prst="rect">
            <a:avLst/>
          </a:prstGeom>
        </p:spPr>
      </p:pic>
    </p:spTree>
    <p:extLst>
      <p:ext uri="{BB962C8B-B14F-4D97-AF65-F5344CB8AC3E}">
        <p14:creationId xmlns:p14="http://schemas.microsoft.com/office/powerpoint/2010/main" val="1383781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Clinical</a:t>
            </a:r>
            <a:r>
              <a:rPr lang="hu-HU" sz="6500" dirty="0">
                <a:solidFill>
                  <a:srgbClr val="424A52"/>
                </a:solidFill>
                <a:latin typeface="Oswald Bold"/>
              </a:rPr>
              <a:t> </a:t>
            </a:r>
            <a:r>
              <a:rPr lang="hu-HU" sz="6500" dirty="0" err="1">
                <a:solidFill>
                  <a:srgbClr val="424A52"/>
                </a:solidFill>
                <a:latin typeface="Oswald Bold"/>
              </a:rPr>
              <a:t>trial</a:t>
            </a:r>
            <a:r>
              <a:rPr lang="hu-HU" sz="6500" dirty="0">
                <a:solidFill>
                  <a:srgbClr val="424A52"/>
                </a:solidFill>
                <a:latin typeface="Oswald Bold"/>
              </a:rPr>
              <a:t> </a:t>
            </a:r>
            <a:r>
              <a:rPr lang="hu-HU" sz="6500" dirty="0" err="1">
                <a:solidFill>
                  <a:srgbClr val="424A52"/>
                </a:solidFill>
                <a:latin typeface="Oswald Bold"/>
              </a:rPr>
              <a:t>coordinator</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6" name="TextBox 12">
            <a:extLst>
              <a:ext uri="{FF2B5EF4-FFF2-40B4-BE49-F238E27FC236}">
                <a16:creationId xmlns:a16="http://schemas.microsoft.com/office/drawing/2014/main" id="{4154F5F5-E6DF-47C0-83A9-CD45E108A68B}"/>
              </a:ext>
            </a:extLst>
          </p:cNvPr>
          <p:cNvSpPr txBox="1"/>
          <p:nvPr/>
        </p:nvSpPr>
        <p:spPr>
          <a:xfrm>
            <a:off x="923672" y="2270210"/>
            <a:ext cx="17030700" cy="3164264"/>
          </a:xfrm>
          <a:prstGeom prst="rect">
            <a:avLst/>
          </a:prstGeom>
        </p:spPr>
        <p:txBody>
          <a:bodyPr wrap="square" lIns="0" tIns="0" rIns="0" bIns="0" rtlCol="0" anchor="t">
            <a:spAutoFit/>
          </a:bodyPr>
          <a:lstStyle/>
          <a:p>
            <a:pPr marL="539749" lvl="1" indent="-269875" algn="just">
              <a:lnSpc>
                <a:spcPts val="4999"/>
              </a:lnSpc>
              <a:buFont typeface="Arial"/>
              <a:buChar char="•"/>
            </a:pPr>
            <a:r>
              <a:rPr lang="hu-HU" sz="3600" b="1" dirty="0" err="1">
                <a:solidFill>
                  <a:srgbClr val="C00000"/>
                </a:solidFill>
                <a:latin typeface="Lora"/>
              </a:rPr>
              <a:t>Facilitation</a:t>
            </a:r>
            <a:r>
              <a:rPr lang="hu-HU" sz="3600" b="1" dirty="0">
                <a:solidFill>
                  <a:srgbClr val="C00000"/>
                </a:solidFill>
                <a:latin typeface="Lora"/>
              </a:rPr>
              <a:t> </a:t>
            </a:r>
            <a:r>
              <a:rPr lang="hu-HU" sz="3600" dirty="0">
                <a:solidFill>
                  <a:srgbClr val="424A52"/>
                </a:solidFill>
                <a:latin typeface="Lora"/>
              </a:rPr>
              <a:t>of </a:t>
            </a:r>
            <a:r>
              <a:rPr lang="hu-HU" sz="3600" dirty="0" err="1">
                <a:solidFill>
                  <a:srgbClr val="424A52"/>
                </a:solidFill>
                <a:latin typeface="Lora"/>
              </a:rPr>
              <a:t>each</a:t>
            </a:r>
            <a:r>
              <a:rPr lang="hu-HU" sz="3600" dirty="0">
                <a:solidFill>
                  <a:srgbClr val="424A52"/>
                </a:solidFill>
                <a:latin typeface="Lora"/>
              </a:rPr>
              <a:t> </a:t>
            </a:r>
            <a:r>
              <a:rPr lang="hu-HU" sz="3600" dirty="0" err="1">
                <a:solidFill>
                  <a:srgbClr val="424A52"/>
                </a:solidFill>
                <a:latin typeface="Lora"/>
              </a:rPr>
              <a:t>step</a:t>
            </a:r>
            <a:endParaRPr lang="hu-HU" sz="3600" dirty="0">
              <a:solidFill>
                <a:srgbClr val="424A52"/>
              </a:solidFill>
              <a:latin typeface="Lora"/>
            </a:endParaRPr>
          </a:p>
          <a:p>
            <a:pPr marL="539749" lvl="1" indent="-269875" algn="just">
              <a:lnSpc>
                <a:spcPts val="4999"/>
              </a:lnSpc>
              <a:buFont typeface="Arial"/>
              <a:buChar char="•"/>
            </a:pPr>
            <a:endParaRPr lang="hu-HU" sz="3600" dirty="0">
              <a:solidFill>
                <a:srgbClr val="424A52"/>
              </a:solidFill>
              <a:latin typeface="Lora"/>
            </a:endParaRPr>
          </a:p>
          <a:p>
            <a:pPr marL="539749" lvl="1" indent="-269875" algn="just">
              <a:lnSpc>
                <a:spcPts val="4999"/>
              </a:lnSpc>
              <a:buFont typeface="Arial"/>
              <a:buChar char="•"/>
            </a:pPr>
            <a:r>
              <a:rPr lang="hu-HU" sz="3600" b="1" dirty="0" err="1">
                <a:solidFill>
                  <a:srgbClr val="C00000"/>
                </a:solidFill>
                <a:latin typeface="Lora"/>
              </a:rPr>
              <a:t>Guidance</a:t>
            </a:r>
            <a:r>
              <a:rPr lang="hu-HU" sz="3600" dirty="0">
                <a:solidFill>
                  <a:srgbClr val="424A52"/>
                </a:solidFill>
                <a:latin typeface="Lora"/>
              </a:rPr>
              <a:t> </a:t>
            </a:r>
            <a:r>
              <a:rPr lang="hu-HU" sz="3600" dirty="0" err="1">
                <a:solidFill>
                  <a:srgbClr val="424A52"/>
                </a:solidFill>
                <a:latin typeface="Lora"/>
              </a:rPr>
              <a:t>for</a:t>
            </a:r>
            <a:r>
              <a:rPr lang="hu-HU" sz="3600" dirty="0">
                <a:solidFill>
                  <a:srgbClr val="424A52"/>
                </a:solidFill>
                <a:latin typeface="Lora"/>
              </a:rPr>
              <a:t> </a:t>
            </a:r>
            <a:r>
              <a:rPr lang="hu-HU" sz="3600" dirty="0" err="1">
                <a:solidFill>
                  <a:srgbClr val="424A52"/>
                </a:solidFill>
                <a:latin typeface="Lora"/>
              </a:rPr>
              <a:t>the</a:t>
            </a:r>
            <a:r>
              <a:rPr lang="hu-HU" sz="3600" dirty="0">
                <a:solidFill>
                  <a:srgbClr val="424A52"/>
                </a:solidFill>
                <a:latin typeface="Lora"/>
              </a:rPr>
              <a:t> </a:t>
            </a:r>
            <a:r>
              <a:rPr lang="hu-HU" sz="3600" dirty="0" err="1">
                <a:solidFill>
                  <a:srgbClr val="424A52"/>
                </a:solidFill>
                <a:latin typeface="Lora"/>
              </a:rPr>
              <a:t>Chief</a:t>
            </a:r>
            <a:r>
              <a:rPr lang="hu-HU" sz="3600" dirty="0">
                <a:solidFill>
                  <a:srgbClr val="424A52"/>
                </a:solidFill>
                <a:latin typeface="Lora"/>
              </a:rPr>
              <a:t> </a:t>
            </a:r>
            <a:r>
              <a:rPr lang="hu-HU" sz="3600" dirty="0" err="1">
                <a:solidFill>
                  <a:srgbClr val="424A52"/>
                </a:solidFill>
                <a:latin typeface="Lora"/>
              </a:rPr>
              <a:t>Investigator</a:t>
            </a:r>
            <a:endParaRPr lang="hu-HU" sz="3600" dirty="0">
              <a:solidFill>
                <a:srgbClr val="424A52"/>
              </a:solidFill>
              <a:latin typeface="Lora"/>
            </a:endParaRPr>
          </a:p>
          <a:p>
            <a:pPr marL="539749" lvl="1" indent="-269875" algn="just">
              <a:lnSpc>
                <a:spcPts val="4999"/>
              </a:lnSpc>
              <a:buFont typeface="Arial"/>
              <a:buChar char="•"/>
            </a:pPr>
            <a:endParaRPr lang="hu-HU" sz="3600" dirty="0">
              <a:solidFill>
                <a:srgbClr val="424A52"/>
              </a:solidFill>
              <a:latin typeface="Lora"/>
            </a:endParaRPr>
          </a:p>
          <a:p>
            <a:pPr marL="539749" lvl="1" indent="-269875" algn="just">
              <a:lnSpc>
                <a:spcPts val="4999"/>
              </a:lnSpc>
              <a:buFont typeface="Arial"/>
              <a:buChar char="•"/>
            </a:pPr>
            <a:r>
              <a:rPr lang="hu-HU" sz="3600" b="1" dirty="0" err="1">
                <a:solidFill>
                  <a:srgbClr val="C00000"/>
                </a:solidFill>
                <a:latin typeface="Lora"/>
              </a:rPr>
              <a:t>Communication</a:t>
            </a:r>
            <a:r>
              <a:rPr lang="hu-HU" sz="3600" dirty="0">
                <a:solidFill>
                  <a:srgbClr val="424A52"/>
                </a:solidFill>
                <a:latin typeface="Lora"/>
              </a:rPr>
              <a:t> </a:t>
            </a:r>
            <a:r>
              <a:rPr lang="hu-HU" sz="3600" dirty="0" err="1">
                <a:solidFill>
                  <a:srgbClr val="424A52"/>
                </a:solidFill>
                <a:latin typeface="Lora"/>
              </a:rPr>
              <a:t>between</a:t>
            </a:r>
            <a:r>
              <a:rPr lang="hu-HU" sz="3600" dirty="0">
                <a:solidFill>
                  <a:srgbClr val="424A52"/>
                </a:solidFill>
                <a:latin typeface="Lora"/>
              </a:rPr>
              <a:t> </a:t>
            </a:r>
            <a:r>
              <a:rPr lang="hu-HU" sz="3600" dirty="0" err="1">
                <a:solidFill>
                  <a:srgbClr val="424A52"/>
                </a:solidFill>
                <a:latin typeface="Lora"/>
              </a:rPr>
              <a:t>the</a:t>
            </a:r>
            <a:r>
              <a:rPr lang="hu-HU" sz="3600" dirty="0">
                <a:solidFill>
                  <a:srgbClr val="424A52"/>
                </a:solidFill>
                <a:latin typeface="Lora"/>
              </a:rPr>
              <a:t> </a:t>
            </a:r>
            <a:r>
              <a:rPr lang="hu-HU" sz="3600" dirty="0" err="1">
                <a:solidFill>
                  <a:srgbClr val="424A52"/>
                </a:solidFill>
                <a:latin typeface="Lora"/>
              </a:rPr>
              <a:t>members</a:t>
            </a:r>
            <a:r>
              <a:rPr lang="hu-HU" sz="3600" dirty="0">
                <a:solidFill>
                  <a:srgbClr val="424A52"/>
                </a:solidFill>
                <a:latin typeface="Lora"/>
              </a:rPr>
              <a:t> of </a:t>
            </a:r>
            <a:r>
              <a:rPr lang="hu-HU" sz="3600" dirty="0" err="1">
                <a:solidFill>
                  <a:srgbClr val="424A52"/>
                </a:solidFill>
                <a:latin typeface="Lora"/>
              </a:rPr>
              <a:t>the</a:t>
            </a:r>
            <a:r>
              <a:rPr lang="hu-HU" sz="3600" dirty="0">
                <a:solidFill>
                  <a:srgbClr val="424A52"/>
                </a:solidFill>
                <a:latin typeface="Lora"/>
              </a:rPr>
              <a:t> </a:t>
            </a:r>
            <a:r>
              <a:rPr lang="hu-HU" sz="3600" dirty="0" err="1">
                <a:solidFill>
                  <a:srgbClr val="424A52"/>
                </a:solidFill>
                <a:latin typeface="Lora"/>
              </a:rPr>
              <a:t>interdisciplinary</a:t>
            </a:r>
            <a:r>
              <a:rPr lang="hu-HU" sz="3600" dirty="0">
                <a:solidFill>
                  <a:srgbClr val="424A52"/>
                </a:solidFill>
                <a:latin typeface="Lora"/>
              </a:rPr>
              <a:t> </a:t>
            </a:r>
            <a:r>
              <a:rPr lang="hu-HU" sz="3600" dirty="0" err="1">
                <a:solidFill>
                  <a:srgbClr val="424A52"/>
                </a:solidFill>
                <a:latin typeface="Lora"/>
              </a:rPr>
              <a:t>study</a:t>
            </a:r>
            <a:r>
              <a:rPr lang="hu-HU" sz="3600" dirty="0">
                <a:solidFill>
                  <a:srgbClr val="424A52"/>
                </a:solidFill>
                <a:latin typeface="Lora"/>
              </a:rPr>
              <a:t> </a:t>
            </a:r>
            <a:r>
              <a:rPr lang="hu-HU" sz="3600" dirty="0" err="1">
                <a:solidFill>
                  <a:srgbClr val="424A52"/>
                </a:solidFill>
                <a:latin typeface="Lora"/>
              </a:rPr>
              <a:t>group</a:t>
            </a:r>
            <a:endParaRPr lang="en-US" sz="3600" dirty="0">
              <a:solidFill>
                <a:srgbClr val="424A52"/>
              </a:solidFill>
              <a:latin typeface="Lora"/>
            </a:endParaRPr>
          </a:p>
        </p:txBody>
      </p:sp>
    </p:spTree>
    <p:extLst>
      <p:ext uri="{BB962C8B-B14F-4D97-AF65-F5344CB8AC3E}">
        <p14:creationId xmlns:p14="http://schemas.microsoft.com/office/powerpoint/2010/main" val="2082189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hu-HU" sz="6500" dirty="0" err="1">
                <a:solidFill>
                  <a:srgbClr val="424A52"/>
                </a:solidFill>
                <a:latin typeface="Oswald Bold"/>
              </a:rPr>
              <a:t>Clinical</a:t>
            </a:r>
            <a:r>
              <a:rPr lang="hu-HU" sz="6500" dirty="0">
                <a:solidFill>
                  <a:srgbClr val="424A52"/>
                </a:solidFill>
                <a:latin typeface="Oswald Bold"/>
              </a:rPr>
              <a:t> </a:t>
            </a:r>
            <a:r>
              <a:rPr lang="hu-HU" sz="6500" dirty="0" err="1">
                <a:solidFill>
                  <a:srgbClr val="424A52"/>
                </a:solidFill>
                <a:latin typeface="Oswald Bold"/>
              </a:rPr>
              <a:t>Trial</a:t>
            </a:r>
            <a:r>
              <a:rPr lang="hu-HU" sz="6500" dirty="0">
                <a:solidFill>
                  <a:srgbClr val="424A52"/>
                </a:solidFill>
                <a:latin typeface="Oswald Bold"/>
              </a:rPr>
              <a:t> </a:t>
            </a:r>
            <a:r>
              <a:rPr lang="hu-HU" sz="6500" dirty="0" err="1">
                <a:solidFill>
                  <a:srgbClr val="424A52"/>
                </a:solidFill>
                <a:latin typeface="Oswald Bold"/>
              </a:rPr>
              <a:t>Coordinator</a:t>
            </a:r>
            <a:r>
              <a:rPr lang="hu-HU" sz="6500" dirty="0">
                <a:solidFill>
                  <a:srgbClr val="424A52"/>
                </a:solidFill>
                <a:latin typeface="Oswald Bold"/>
              </a:rPr>
              <a:t> </a:t>
            </a:r>
            <a:r>
              <a:rPr lang="hu-HU" sz="6500" dirty="0" err="1">
                <a:solidFill>
                  <a:srgbClr val="424A52"/>
                </a:solidFill>
                <a:latin typeface="Oswald Bold"/>
              </a:rPr>
              <a:t>group</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pic>
        <p:nvPicPr>
          <p:cNvPr id="15" name="Kép 14" descr="A képen személy, fénykép, modellt állás, állás látható&#10;&#10;Automatikusan generált leírás">
            <a:extLst>
              <a:ext uri="{FF2B5EF4-FFF2-40B4-BE49-F238E27FC236}">
                <a16:creationId xmlns:a16="http://schemas.microsoft.com/office/drawing/2014/main" id="{10B94AE7-8696-4F27-84FF-FBD98704B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4423" y="3009900"/>
            <a:ext cx="5867400" cy="5832630"/>
          </a:xfrm>
          <a:prstGeom prst="rect">
            <a:avLst/>
          </a:prstGeom>
          <a:ln w="57150">
            <a:solidFill>
              <a:srgbClr val="C00000"/>
            </a:solidFill>
          </a:ln>
        </p:spPr>
      </p:pic>
      <p:sp>
        <p:nvSpPr>
          <p:cNvPr id="7" name="Szövegdoboz 6">
            <a:extLst>
              <a:ext uri="{FF2B5EF4-FFF2-40B4-BE49-F238E27FC236}">
                <a16:creationId xmlns:a16="http://schemas.microsoft.com/office/drawing/2014/main" id="{AB1F5580-5749-448C-81F3-E5B8DDEAED03}"/>
              </a:ext>
            </a:extLst>
          </p:cNvPr>
          <p:cNvSpPr txBox="1"/>
          <p:nvPr/>
        </p:nvSpPr>
        <p:spPr>
          <a:xfrm>
            <a:off x="8991600" y="2452635"/>
            <a:ext cx="2621777" cy="461665"/>
          </a:xfrm>
          <a:prstGeom prst="rect">
            <a:avLst/>
          </a:prstGeom>
          <a:noFill/>
        </p:spPr>
        <p:txBody>
          <a:bodyPr wrap="square" rtlCol="0">
            <a:spAutoFit/>
          </a:bodyPr>
          <a:lstStyle/>
          <a:p>
            <a:pPr algn="ctr"/>
            <a:r>
              <a:rPr lang="hu-HU" sz="2400" b="1" dirty="0">
                <a:solidFill>
                  <a:srgbClr val="C00000"/>
                </a:solidFill>
                <a:latin typeface="Lora" panose="020B0604020202020204" charset="-18"/>
              </a:rPr>
              <a:t>Noémi </a:t>
            </a:r>
            <a:r>
              <a:rPr lang="hu-HU" sz="2400" b="1" dirty="0" err="1">
                <a:solidFill>
                  <a:srgbClr val="C00000"/>
                </a:solidFill>
                <a:latin typeface="Lora" panose="020B0604020202020204" charset="-18"/>
              </a:rPr>
              <a:t>Zádori</a:t>
            </a:r>
            <a:endParaRPr lang="hu-HU" sz="2400" b="1" dirty="0">
              <a:solidFill>
                <a:srgbClr val="C00000"/>
              </a:solidFill>
              <a:latin typeface="Lora" panose="020B0604020202020204" charset="-18"/>
            </a:endParaRPr>
          </a:p>
        </p:txBody>
      </p:sp>
      <p:sp>
        <p:nvSpPr>
          <p:cNvPr id="18" name="Szövegdoboz 17">
            <a:extLst>
              <a:ext uri="{FF2B5EF4-FFF2-40B4-BE49-F238E27FC236}">
                <a16:creationId xmlns:a16="http://schemas.microsoft.com/office/drawing/2014/main" id="{5845C8E4-F76B-4831-A776-641BD8D68CAF}"/>
              </a:ext>
            </a:extLst>
          </p:cNvPr>
          <p:cNvSpPr txBox="1"/>
          <p:nvPr/>
        </p:nvSpPr>
        <p:spPr>
          <a:xfrm>
            <a:off x="11963400" y="2449368"/>
            <a:ext cx="2621777" cy="461665"/>
          </a:xfrm>
          <a:prstGeom prst="rect">
            <a:avLst/>
          </a:prstGeom>
          <a:noFill/>
        </p:spPr>
        <p:txBody>
          <a:bodyPr wrap="square" rtlCol="0">
            <a:spAutoFit/>
          </a:bodyPr>
          <a:lstStyle/>
          <a:p>
            <a:pPr algn="ctr"/>
            <a:r>
              <a:rPr lang="hu-HU" sz="2400" b="1" dirty="0">
                <a:solidFill>
                  <a:srgbClr val="C00000"/>
                </a:solidFill>
                <a:latin typeface="Lora" panose="020B0604020202020204" charset="-18"/>
              </a:rPr>
              <a:t>Lajos Szakó</a:t>
            </a:r>
          </a:p>
        </p:txBody>
      </p:sp>
      <p:sp>
        <p:nvSpPr>
          <p:cNvPr id="20" name="Szövegdoboz 19">
            <a:extLst>
              <a:ext uri="{FF2B5EF4-FFF2-40B4-BE49-F238E27FC236}">
                <a16:creationId xmlns:a16="http://schemas.microsoft.com/office/drawing/2014/main" id="{E4ECB739-C95C-4916-A397-E1B4B3406625}"/>
              </a:ext>
            </a:extLst>
          </p:cNvPr>
          <p:cNvSpPr txBox="1"/>
          <p:nvPr/>
        </p:nvSpPr>
        <p:spPr>
          <a:xfrm>
            <a:off x="8991599" y="8948118"/>
            <a:ext cx="2621777" cy="461665"/>
          </a:xfrm>
          <a:prstGeom prst="rect">
            <a:avLst/>
          </a:prstGeom>
          <a:noFill/>
        </p:spPr>
        <p:txBody>
          <a:bodyPr wrap="square" rtlCol="0">
            <a:spAutoFit/>
          </a:bodyPr>
          <a:lstStyle/>
          <a:p>
            <a:pPr algn="ctr"/>
            <a:r>
              <a:rPr lang="hu-HU" sz="2400" b="1" dirty="0">
                <a:solidFill>
                  <a:srgbClr val="C00000"/>
                </a:solidFill>
                <a:latin typeface="Lora" panose="020B0604020202020204" charset="-18"/>
              </a:rPr>
              <a:t>Nóra </a:t>
            </a:r>
            <a:r>
              <a:rPr lang="hu-HU" sz="2400" b="1" dirty="0" err="1">
                <a:solidFill>
                  <a:srgbClr val="C00000"/>
                </a:solidFill>
                <a:latin typeface="Lora" panose="020B0604020202020204" charset="-18"/>
              </a:rPr>
              <a:t>Vörhendi</a:t>
            </a:r>
            <a:endParaRPr lang="hu-HU" sz="2400" b="1" dirty="0">
              <a:solidFill>
                <a:srgbClr val="C00000"/>
              </a:solidFill>
              <a:latin typeface="Lora" panose="020B0604020202020204" charset="-18"/>
            </a:endParaRPr>
          </a:p>
        </p:txBody>
      </p:sp>
      <p:sp>
        <p:nvSpPr>
          <p:cNvPr id="22" name="Szövegdoboz 21">
            <a:extLst>
              <a:ext uri="{FF2B5EF4-FFF2-40B4-BE49-F238E27FC236}">
                <a16:creationId xmlns:a16="http://schemas.microsoft.com/office/drawing/2014/main" id="{CDED3A68-ABED-433A-95CC-520778B04225}"/>
              </a:ext>
            </a:extLst>
          </p:cNvPr>
          <p:cNvSpPr txBox="1"/>
          <p:nvPr/>
        </p:nvSpPr>
        <p:spPr>
          <a:xfrm>
            <a:off x="12034444" y="8938130"/>
            <a:ext cx="2621777" cy="461665"/>
          </a:xfrm>
          <a:prstGeom prst="rect">
            <a:avLst/>
          </a:prstGeom>
          <a:noFill/>
        </p:spPr>
        <p:txBody>
          <a:bodyPr wrap="square" rtlCol="0">
            <a:spAutoFit/>
          </a:bodyPr>
          <a:lstStyle/>
          <a:p>
            <a:pPr algn="ctr"/>
            <a:r>
              <a:rPr lang="hu-HU" sz="2400" b="1" dirty="0">
                <a:solidFill>
                  <a:srgbClr val="C00000"/>
                </a:solidFill>
                <a:latin typeface="Lora" panose="020B0604020202020204" charset="-18"/>
              </a:rPr>
              <a:t>Szilárd </a:t>
            </a:r>
            <a:r>
              <a:rPr lang="hu-HU" sz="2400" b="1" dirty="0" err="1">
                <a:solidFill>
                  <a:srgbClr val="C00000"/>
                </a:solidFill>
                <a:latin typeface="Lora" panose="020B0604020202020204" charset="-18"/>
              </a:rPr>
              <a:t>Váncsa</a:t>
            </a:r>
            <a:endParaRPr lang="hu-HU" sz="2400" b="1" dirty="0">
              <a:solidFill>
                <a:srgbClr val="C00000"/>
              </a:solidFill>
              <a:latin typeface="Lora" panose="020B0604020202020204" charset="-18"/>
            </a:endParaRPr>
          </a:p>
        </p:txBody>
      </p:sp>
      <p:pic>
        <p:nvPicPr>
          <p:cNvPr id="24" name="Kép 23" descr="A képen személy, férfi, nyakkendő, öltöny látható&#10;&#10;Automatikusan generált leírás">
            <a:extLst>
              <a:ext uri="{FF2B5EF4-FFF2-40B4-BE49-F238E27FC236}">
                <a16:creationId xmlns:a16="http://schemas.microsoft.com/office/drawing/2014/main" id="{D43A0BEF-AD00-434F-AAFB-68528A249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616" y="2365530"/>
            <a:ext cx="4857750" cy="6477000"/>
          </a:xfrm>
          <a:prstGeom prst="rect">
            <a:avLst/>
          </a:prstGeom>
          <a:ln w="57150">
            <a:solidFill>
              <a:srgbClr val="C00000"/>
            </a:solidFill>
          </a:ln>
        </p:spPr>
      </p:pic>
      <p:sp>
        <p:nvSpPr>
          <p:cNvPr id="26" name="Szövegdoboz 25">
            <a:extLst>
              <a:ext uri="{FF2B5EF4-FFF2-40B4-BE49-F238E27FC236}">
                <a16:creationId xmlns:a16="http://schemas.microsoft.com/office/drawing/2014/main" id="{54FEDA09-C4AD-4B61-A605-B2585A5AC938}"/>
              </a:ext>
            </a:extLst>
          </p:cNvPr>
          <p:cNvSpPr txBox="1"/>
          <p:nvPr/>
        </p:nvSpPr>
        <p:spPr>
          <a:xfrm>
            <a:off x="3308344" y="9046608"/>
            <a:ext cx="2621777" cy="461665"/>
          </a:xfrm>
          <a:prstGeom prst="rect">
            <a:avLst/>
          </a:prstGeom>
          <a:noFill/>
        </p:spPr>
        <p:txBody>
          <a:bodyPr wrap="square" rtlCol="0">
            <a:spAutoFit/>
          </a:bodyPr>
          <a:lstStyle/>
          <a:p>
            <a:pPr algn="ctr"/>
            <a:r>
              <a:rPr lang="hu-HU" sz="2400" b="1" dirty="0">
                <a:solidFill>
                  <a:srgbClr val="C00000"/>
                </a:solidFill>
                <a:latin typeface="Lora" panose="020B0604020202020204" charset="-18"/>
              </a:rPr>
              <a:t>Bálint Erőss</a:t>
            </a:r>
          </a:p>
        </p:txBody>
      </p:sp>
    </p:spTree>
    <p:extLst>
      <p:ext uri="{BB962C8B-B14F-4D97-AF65-F5344CB8AC3E}">
        <p14:creationId xmlns:p14="http://schemas.microsoft.com/office/powerpoint/2010/main" val="4030557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5000"/>
            </a:blip>
            <a:srcRect l="8555" r="8555"/>
            <a:stretch>
              <a:fillRect/>
            </a:stretch>
          </p:blipFill>
          <p:spPr>
            <a:xfrm>
              <a:off x="0" y="0"/>
              <a:ext cx="24384000" cy="13716000"/>
            </a:xfrm>
            <a:prstGeom prst="rect">
              <a:avLst/>
            </a:prstGeom>
          </p:spPr>
        </p:pic>
      </p:grpSp>
      <p:grpSp>
        <p:nvGrpSpPr>
          <p:cNvPr id="4" name="Group 4"/>
          <p:cNvGrpSpPr/>
          <p:nvPr/>
        </p:nvGrpSpPr>
        <p:grpSpPr>
          <a:xfrm>
            <a:off x="0" y="4629150"/>
            <a:ext cx="5666917" cy="565785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 name="Group 6"/>
          <p:cNvGrpSpPr/>
          <p:nvPr/>
        </p:nvGrpSpPr>
        <p:grpSpPr>
          <a:xfrm rot="-10800000">
            <a:off x="14165352" y="0"/>
            <a:ext cx="4122648" cy="4116052"/>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8" name="TextBox 8"/>
          <p:cNvSpPr txBox="1"/>
          <p:nvPr/>
        </p:nvSpPr>
        <p:spPr>
          <a:xfrm>
            <a:off x="4246141" y="4608970"/>
            <a:ext cx="9795718" cy="4308872"/>
          </a:xfrm>
          <a:prstGeom prst="rect">
            <a:avLst/>
          </a:prstGeom>
        </p:spPr>
        <p:txBody>
          <a:bodyPr lIns="0" tIns="0" rIns="0" bIns="0" rtlCol="0" anchor="t">
            <a:spAutoFit/>
          </a:bodyPr>
          <a:lstStyle/>
          <a:p>
            <a:pPr algn="ctr">
              <a:lnSpc>
                <a:spcPts val="11200"/>
              </a:lnSpc>
            </a:pPr>
            <a:r>
              <a:rPr lang="en-US" sz="4800" cap="all" dirty="0">
                <a:solidFill>
                  <a:srgbClr val="424A52"/>
                </a:solidFill>
                <a:latin typeface="Oswald Bold"/>
              </a:rPr>
              <a:t>An overview of clinical trials: </a:t>
            </a:r>
          </a:p>
          <a:p>
            <a:pPr algn="ctr">
              <a:lnSpc>
                <a:spcPts val="11200"/>
              </a:lnSpc>
            </a:pPr>
            <a:r>
              <a:rPr lang="en-US" sz="4800" dirty="0">
                <a:solidFill>
                  <a:schemeClr val="bg1">
                    <a:lumMod val="50000"/>
                  </a:schemeClr>
                </a:solidFill>
                <a:latin typeface="Oswald Bold"/>
              </a:rPr>
              <a:t>the lay of the land</a:t>
            </a:r>
          </a:p>
          <a:p>
            <a:pPr algn="ctr">
              <a:lnSpc>
                <a:spcPts val="11200"/>
              </a:lnSpc>
            </a:pPr>
            <a:r>
              <a:rPr lang="en-US" sz="8000" dirty="0">
                <a:solidFill>
                  <a:srgbClr val="424A52"/>
                </a:solidFill>
                <a:latin typeface="Oswald Bold"/>
              </a:rPr>
              <a:t> </a:t>
            </a:r>
          </a:p>
        </p:txBody>
      </p:sp>
      <p:grpSp>
        <p:nvGrpSpPr>
          <p:cNvPr id="10" name="Group 10"/>
          <p:cNvGrpSpPr/>
          <p:nvPr/>
        </p:nvGrpSpPr>
        <p:grpSpPr>
          <a:xfrm>
            <a:off x="4475203" y="5692769"/>
            <a:ext cx="9337594" cy="734144"/>
            <a:chOff x="0" y="0"/>
            <a:chExt cx="7268925" cy="571500"/>
          </a:xfrm>
        </p:grpSpPr>
        <p:sp>
          <p:nvSpPr>
            <p:cNvPr id="11" name="Freeform 11"/>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pic>
        <p:nvPicPr>
          <p:cNvPr id="12" name="Picture 12"/>
          <p:cNvPicPr>
            <a:picLocks noChangeAspect="1"/>
          </p:cNvPicPr>
          <p:nvPr/>
        </p:nvPicPr>
        <p:blipFill>
          <a:blip r:embed="rId3"/>
          <a:srcRect/>
          <a:stretch>
            <a:fillRect/>
          </a:stretch>
        </p:blipFill>
        <p:spPr>
          <a:xfrm>
            <a:off x="6768101" y="1511758"/>
            <a:ext cx="4397729" cy="2712849"/>
          </a:xfrm>
          <a:prstGeom prst="rect">
            <a:avLst/>
          </a:prstGeom>
        </p:spPr>
      </p:pic>
      <p:sp>
        <p:nvSpPr>
          <p:cNvPr id="13" name="TextBox 13"/>
          <p:cNvSpPr txBox="1"/>
          <p:nvPr/>
        </p:nvSpPr>
        <p:spPr>
          <a:xfrm>
            <a:off x="14768959" y="8724900"/>
            <a:ext cx="3519041" cy="1314975"/>
          </a:xfrm>
          <a:prstGeom prst="rect">
            <a:avLst/>
          </a:prstGeom>
        </p:spPr>
        <p:txBody>
          <a:bodyPr wrap="square" lIns="0" tIns="0" rIns="0" bIns="0" rtlCol="0" anchor="t">
            <a:spAutoFit/>
          </a:bodyPr>
          <a:lstStyle/>
          <a:p>
            <a:pPr algn="ctr">
              <a:lnSpc>
                <a:spcPts val="3500"/>
              </a:lnSpc>
            </a:pPr>
            <a:r>
              <a:rPr lang="hu-HU" sz="2500" dirty="0">
                <a:solidFill>
                  <a:srgbClr val="424A52"/>
                </a:solidFill>
                <a:latin typeface="Lora Italics"/>
              </a:rPr>
              <a:t>Lajos Szakó</a:t>
            </a:r>
          </a:p>
          <a:p>
            <a:pPr algn="ctr">
              <a:lnSpc>
                <a:spcPts val="3500"/>
              </a:lnSpc>
            </a:pPr>
            <a:r>
              <a:rPr lang="hu-HU" sz="2500" dirty="0">
                <a:solidFill>
                  <a:srgbClr val="424A52"/>
                </a:solidFill>
                <a:latin typeface="Lora Italics"/>
              </a:rPr>
              <a:t>Clinical Trial Coordinator Group</a:t>
            </a:r>
            <a:endParaRPr lang="en-US" sz="2500" dirty="0">
              <a:solidFill>
                <a:srgbClr val="424A52"/>
              </a:solidFill>
              <a:latin typeface="Lora Italics"/>
            </a:endParaRPr>
          </a:p>
        </p:txBody>
      </p:sp>
    </p:spTree>
    <p:extLst>
      <p:ext uri="{BB962C8B-B14F-4D97-AF65-F5344CB8AC3E}">
        <p14:creationId xmlns:p14="http://schemas.microsoft.com/office/powerpoint/2010/main" val="3501198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11551" y="0"/>
            <a:ext cx="4423396" cy="10287000"/>
            <a:chOff x="0" y="0"/>
            <a:chExt cx="1496309" cy="3479800"/>
          </a:xfrm>
        </p:grpSpPr>
        <p:sp>
          <p:nvSpPr>
            <p:cNvPr id="3" name="Freeform 3"/>
            <p:cNvSpPr/>
            <p:nvPr/>
          </p:nvSpPr>
          <p:spPr>
            <a:xfrm>
              <a:off x="0" y="0"/>
              <a:ext cx="1496309" cy="3479800"/>
            </a:xfrm>
            <a:custGeom>
              <a:avLst/>
              <a:gdLst/>
              <a:ahLst/>
              <a:cxnLst/>
              <a:rect l="l" t="t" r="r" b="b"/>
              <a:pathLst>
                <a:path w="1496309" h="3479800">
                  <a:moveTo>
                    <a:pt x="0" y="0"/>
                  </a:moveTo>
                  <a:lnTo>
                    <a:pt x="1496309" y="0"/>
                  </a:lnTo>
                  <a:lnTo>
                    <a:pt x="1496309" y="3479800"/>
                  </a:lnTo>
                  <a:lnTo>
                    <a:pt x="0" y="3479800"/>
                  </a:lnTo>
                  <a:close/>
                </a:path>
              </a:pathLst>
            </a:custGeom>
            <a:solidFill>
              <a:srgbClr val="E60D2E"/>
            </a:solidFill>
          </p:spPr>
        </p:sp>
      </p:grpSp>
      <p:sp>
        <p:nvSpPr>
          <p:cNvPr id="4" name="TextBox 4"/>
          <p:cNvSpPr txBox="1"/>
          <p:nvPr/>
        </p:nvSpPr>
        <p:spPr>
          <a:xfrm>
            <a:off x="1028700" y="895350"/>
            <a:ext cx="6709172" cy="1070358"/>
          </a:xfrm>
          <a:prstGeom prst="rect">
            <a:avLst/>
          </a:prstGeom>
        </p:spPr>
        <p:txBody>
          <a:bodyPr lIns="0" tIns="0" rIns="0" bIns="0" rtlCol="0" anchor="t">
            <a:spAutoFit/>
          </a:bodyPr>
          <a:lstStyle/>
          <a:p>
            <a:pPr>
              <a:lnSpc>
                <a:spcPts val="9100"/>
              </a:lnSpc>
            </a:pPr>
            <a:r>
              <a:rPr lang="hu-HU" sz="6500" dirty="0">
                <a:solidFill>
                  <a:srgbClr val="424A52"/>
                </a:solidFill>
                <a:latin typeface="Oswald Bold"/>
              </a:rPr>
              <a:t>AIMS FOR TODAY</a:t>
            </a:r>
            <a:endParaRPr lang="en-US" sz="6500" dirty="0">
              <a:solidFill>
                <a:srgbClr val="424A52"/>
              </a:solidFill>
              <a:latin typeface="Oswald Bold"/>
            </a:endParaRPr>
          </a:p>
        </p:txBody>
      </p:sp>
      <p:grpSp>
        <p:nvGrpSpPr>
          <p:cNvPr id="5" name="Group 5"/>
          <p:cNvGrpSpPr/>
          <p:nvPr/>
        </p:nvGrpSpPr>
        <p:grpSpPr>
          <a:xfrm>
            <a:off x="1028700" y="1985549"/>
            <a:ext cx="9337594" cy="734144"/>
            <a:chOff x="0" y="0"/>
            <a:chExt cx="7268925" cy="571500"/>
          </a:xfrm>
        </p:grpSpPr>
        <p:sp>
          <p:nvSpPr>
            <p:cNvPr id="6" name="Freeform 6"/>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grpSp>
        <p:nvGrpSpPr>
          <p:cNvPr id="7" name="Group 7"/>
          <p:cNvGrpSpPr/>
          <p:nvPr/>
        </p:nvGrpSpPr>
        <p:grpSpPr>
          <a:xfrm>
            <a:off x="13007753" y="8571504"/>
            <a:ext cx="3430991" cy="343099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2"/>
          <a:srcRect l="249" r="249"/>
          <a:stretch>
            <a:fillRect/>
          </a:stretch>
        </p:blipFill>
        <p:spPr>
          <a:xfrm>
            <a:off x="13774102" y="9098194"/>
            <a:ext cx="1898293" cy="1188806"/>
          </a:xfrm>
          <a:prstGeom prst="rect">
            <a:avLst/>
          </a:prstGeom>
        </p:spPr>
      </p:pic>
      <p:grpSp>
        <p:nvGrpSpPr>
          <p:cNvPr id="10" name="Group 10"/>
          <p:cNvGrpSpPr/>
          <p:nvPr/>
        </p:nvGrpSpPr>
        <p:grpSpPr>
          <a:xfrm>
            <a:off x="0" y="7441405"/>
            <a:ext cx="2850156" cy="2845595"/>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12" name="TextBox 12"/>
          <p:cNvSpPr txBox="1"/>
          <p:nvPr/>
        </p:nvSpPr>
        <p:spPr>
          <a:xfrm>
            <a:off x="1028700" y="2678928"/>
            <a:ext cx="9105900" cy="2486835"/>
          </a:xfrm>
          <a:prstGeom prst="rect">
            <a:avLst/>
          </a:prstGeom>
        </p:spPr>
        <p:txBody>
          <a:bodyPr wrap="square" lIns="0" tIns="0" rIns="0" bIns="0" rtlCol="0" anchor="t">
            <a:spAutoFit/>
          </a:bodyPr>
          <a:lstStyle/>
          <a:p>
            <a:pPr marL="539749" lvl="1" indent="-269875" algn="just">
              <a:lnSpc>
                <a:spcPts val="4999"/>
              </a:lnSpc>
              <a:buFont typeface="Arial"/>
              <a:buChar char="•"/>
            </a:pPr>
            <a:r>
              <a:rPr lang="en-US" sz="3200" dirty="0">
                <a:solidFill>
                  <a:srgbClr val="424A52"/>
                </a:solidFill>
                <a:latin typeface="Lora"/>
              </a:rPr>
              <a:t>to provide basic knowledge of observational clinical studies</a:t>
            </a:r>
          </a:p>
          <a:p>
            <a:pPr marL="539749" lvl="1" indent="-269875" algn="just">
              <a:lnSpc>
                <a:spcPts val="4999"/>
              </a:lnSpc>
              <a:buFont typeface="Arial"/>
              <a:buChar char="•"/>
            </a:pPr>
            <a:r>
              <a:rPr lang="en-US" sz="3200" dirty="0">
                <a:solidFill>
                  <a:srgbClr val="424A52"/>
                </a:solidFill>
                <a:latin typeface="Lora"/>
              </a:rPr>
              <a:t>to learn how to check, interpret and</a:t>
            </a:r>
            <a:r>
              <a:rPr lang="hu-HU" sz="3200" dirty="0">
                <a:solidFill>
                  <a:srgbClr val="424A52"/>
                </a:solidFill>
                <a:latin typeface="Lora"/>
              </a:rPr>
              <a:t> </a:t>
            </a:r>
            <a:r>
              <a:rPr lang="en-US" sz="3200" dirty="0">
                <a:solidFill>
                  <a:srgbClr val="424A52"/>
                </a:solidFill>
                <a:latin typeface="Lora"/>
              </a:rPr>
              <a:t>critically appraise observational clinical studies</a:t>
            </a:r>
          </a:p>
        </p:txBody>
      </p:sp>
      <p:sp>
        <p:nvSpPr>
          <p:cNvPr id="13" name="TextBox 13"/>
          <p:cNvSpPr txBox="1"/>
          <p:nvPr/>
        </p:nvSpPr>
        <p:spPr>
          <a:xfrm>
            <a:off x="12885592" y="3261283"/>
            <a:ext cx="3675311" cy="1668780"/>
          </a:xfrm>
          <a:prstGeom prst="rect">
            <a:avLst/>
          </a:prstGeom>
        </p:spPr>
        <p:txBody>
          <a:bodyPr lIns="0" tIns="0" rIns="0" bIns="0" rtlCol="0" anchor="t">
            <a:spAutoFit/>
          </a:bodyPr>
          <a:lstStyle/>
          <a:p>
            <a:pPr algn="ctr">
              <a:lnSpc>
                <a:spcPts val="6719"/>
              </a:lnSpc>
            </a:pPr>
            <a:r>
              <a:rPr lang="en-US" sz="4800" dirty="0">
                <a:solidFill>
                  <a:srgbClr val="FDFDFD"/>
                </a:solidFill>
                <a:latin typeface="Oswald Bold"/>
              </a:rPr>
              <a:t>An overview of clinical trials: </a:t>
            </a:r>
          </a:p>
        </p:txBody>
      </p:sp>
      <p:sp>
        <p:nvSpPr>
          <p:cNvPr id="14" name="TextBox 14"/>
          <p:cNvSpPr txBox="1"/>
          <p:nvPr/>
        </p:nvSpPr>
        <p:spPr>
          <a:xfrm>
            <a:off x="12701419" y="5193408"/>
            <a:ext cx="4043660" cy="500715"/>
          </a:xfrm>
          <a:prstGeom prst="rect">
            <a:avLst/>
          </a:prstGeom>
        </p:spPr>
        <p:txBody>
          <a:bodyPr lIns="0" tIns="0" rIns="0" bIns="0" rtlCol="0" anchor="t">
            <a:spAutoFit/>
          </a:bodyPr>
          <a:lstStyle/>
          <a:p>
            <a:pPr algn="ctr">
              <a:lnSpc>
                <a:spcPts val="4200"/>
              </a:lnSpc>
            </a:pPr>
            <a:r>
              <a:rPr lang="en-US" sz="3000" dirty="0">
                <a:solidFill>
                  <a:srgbClr val="FDFDFD"/>
                </a:solidFill>
                <a:latin typeface="Lora Italics"/>
              </a:rPr>
              <a:t>the lay of the land</a:t>
            </a:r>
          </a:p>
        </p:txBody>
      </p:sp>
      <p:pic>
        <p:nvPicPr>
          <p:cNvPr id="16" name="Picture 2" descr="KÃ©ptalÃ¡lat a kÃ¶vetkezÅre: âaimâ">
            <a:extLst>
              <a:ext uri="{FF2B5EF4-FFF2-40B4-BE49-F238E27FC236}">
                <a16:creationId xmlns:a16="http://schemas.microsoft.com/office/drawing/2014/main" id="{8CD325CA-A217-4F70-A3DB-83D4EC269F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9157" y="739398"/>
            <a:ext cx="1939530" cy="193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34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What does „clinical trial” mean?</a:t>
            </a:r>
          </a:p>
        </p:txBody>
      </p:sp>
      <p:sp>
        <p:nvSpPr>
          <p:cNvPr id="7" name="TextBox 7"/>
          <p:cNvSpPr txBox="1"/>
          <p:nvPr/>
        </p:nvSpPr>
        <p:spPr>
          <a:xfrm>
            <a:off x="1028700" y="3554482"/>
            <a:ext cx="16230600" cy="2693045"/>
          </a:xfrm>
          <a:prstGeom prst="rect">
            <a:avLst/>
          </a:prstGeom>
        </p:spPr>
        <p:txBody>
          <a:bodyPr lIns="0" tIns="0" rIns="0" bIns="0" rtlCol="0" anchor="t">
            <a:spAutoFit/>
          </a:bodyPr>
          <a:lstStyle/>
          <a:p>
            <a:pPr marL="457200" indent="-457200" algn="just">
              <a:lnSpc>
                <a:spcPts val="4200"/>
              </a:lnSpc>
              <a:buFont typeface="Arial" panose="020B0604020202020204" pitchFamily="34" charset="0"/>
              <a:buChar char="•"/>
            </a:pPr>
            <a:r>
              <a:rPr lang="en-US" sz="3600" dirty="0">
                <a:solidFill>
                  <a:srgbClr val="424A52"/>
                </a:solidFill>
                <a:latin typeface="Lora Italics"/>
              </a:rPr>
              <a:t>experiments or observations done in clinical research</a:t>
            </a:r>
          </a:p>
          <a:p>
            <a:pPr marL="457200" indent="-457200" algn="just">
              <a:lnSpc>
                <a:spcPts val="4200"/>
              </a:lnSpc>
              <a:buFont typeface="Arial" panose="020B0604020202020204" pitchFamily="34" charset="0"/>
              <a:buChar char="•"/>
            </a:pPr>
            <a:r>
              <a:rPr lang="en-US" sz="3600" dirty="0">
                <a:solidFill>
                  <a:srgbClr val="424A52"/>
                </a:solidFill>
                <a:latin typeface="Lora Italics"/>
              </a:rPr>
              <a:t>are performed on human participants</a:t>
            </a:r>
          </a:p>
          <a:p>
            <a:pPr marL="457200" indent="-457200" algn="just">
              <a:lnSpc>
                <a:spcPts val="4200"/>
              </a:lnSpc>
              <a:buFont typeface="Arial" panose="020B0604020202020204" pitchFamily="34" charset="0"/>
              <a:buChar char="•"/>
            </a:pPr>
            <a:r>
              <a:rPr lang="hu-HU" sz="3600" dirty="0">
                <a:solidFill>
                  <a:srgbClr val="424A52"/>
                </a:solidFill>
                <a:latin typeface="Lora Italics"/>
              </a:rPr>
              <a:t>C</a:t>
            </a:r>
            <a:r>
              <a:rPr lang="en-US" sz="3600" dirty="0" err="1">
                <a:solidFill>
                  <a:srgbClr val="424A52"/>
                </a:solidFill>
                <a:latin typeface="Lora Italics"/>
              </a:rPr>
              <a:t>linical</a:t>
            </a:r>
            <a:r>
              <a:rPr lang="en-US" sz="3600" dirty="0">
                <a:solidFill>
                  <a:srgbClr val="424A52"/>
                </a:solidFill>
                <a:latin typeface="Lora Italics"/>
              </a:rPr>
              <a:t> trials are not limited to pharmaceutical 'phase studies'</a:t>
            </a:r>
          </a:p>
          <a:p>
            <a:pPr marL="457200" indent="-457200" algn="just">
              <a:lnSpc>
                <a:spcPts val="4200"/>
              </a:lnSpc>
              <a:buFont typeface="Arial" panose="020B0604020202020204" pitchFamily="34" charset="0"/>
              <a:buChar char="•"/>
            </a:pPr>
            <a:r>
              <a:rPr lang="en-US" sz="3600" dirty="0">
                <a:solidFill>
                  <a:srgbClr val="424A52"/>
                </a:solidFill>
                <a:latin typeface="Lora Italics"/>
              </a:rPr>
              <a:t>Aim: to improve  the healthcare system</a:t>
            </a:r>
          </a:p>
          <a:p>
            <a:pPr marL="457200" indent="-457200" algn="just">
              <a:lnSpc>
                <a:spcPts val="4200"/>
              </a:lnSpc>
              <a:buFont typeface="Arial" panose="020B0604020202020204" pitchFamily="34" charset="0"/>
              <a:buChar char="•"/>
            </a:pPr>
            <a:r>
              <a:rPr lang="en-US" sz="3600" dirty="0">
                <a:solidFill>
                  <a:srgbClr val="424A52"/>
                </a:solidFill>
                <a:latin typeface="Lora Italics"/>
              </a:rPr>
              <a:t>Their goal is to </a:t>
            </a:r>
            <a:r>
              <a:rPr lang="en-US" sz="3600" dirty="0">
                <a:solidFill>
                  <a:srgbClr val="C00000"/>
                </a:solidFill>
                <a:latin typeface="Lora Italics"/>
              </a:rPr>
              <a:t>an</a:t>
            </a:r>
            <a:r>
              <a:rPr lang="hu-HU" sz="3600" dirty="0">
                <a:solidFill>
                  <a:srgbClr val="C00000"/>
                </a:solidFill>
                <a:latin typeface="Lora Italics"/>
              </a:rPr>
              <a:t>s</a:t>
            </a:r>
            <a:r>
              <a:rPr lang="en-US" sz="3600" dirty="0" err="1">
                <a:solidFill>
                  <a:srgbClr val="C00000"/>
                </a:solidFill>
                <a:latin typeface="Lora Italics"/>
              </a:rPr>
              <a:t>wer</a:t>
            </a:r>
            <a:r>
              <a:rPr lang="en-US" sz="3600" dirty="0">
                <a:solidFill>
                  <a:srgbClr val="C00000"/>
                </a:solidFill>
                <a:latin typeface="Lora Italics"/>
              </a:rPr>
              <a:t> a specific scientific question</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Tree>
    <p:extLst>
      <p:ext uri="{BB962C8B-B14F-4D97-AF65-F5344CB8AC3E}">
        <p14:creationId xmlns:p14="http://schemas.microsoft.com/office/powerpoint/2010/main" val="3889261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0"/>
        </a:solidFill>
        <a:effectLst/>
      </p:bgPr>
    </p:bg>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Questions of clinical trials</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5" name="Téglalap 18">
            <a:extLst>
              <a:ext uri="{FF2B5EF4-FFF2-40B4-BE49-F238E27FC236}">
                <a16:creationId xmlns:a16="http://schemas.microsoft.com/office/drawing/2014/main" id="{77B95687-EEC8-40C1-B80B-ACAB63924875}"/>
              </a:ext>
            </a:extLst>
          </p:cNvPr>
          <p:cNvSpPr/>
          <p:nvPr/>
        </p:nvSpPr>
        <p:spPr>
          <a:xfrm>
            <a:off x="262774" y="9882708"/>
            <a:ext cx="12769651" cy="320616"/>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303030"/>
                </a:solidFill>
                <a:uFillTx/>
                <a:latin typeface="Lora" panose="020B0604020202020204" charset="-18"/>
                <a:ea typeface="Microsoft YaHei" pitchFamily="2"/>
                <a:cs typeface="Arial" pitchFamily="2"/>
              </a:rPr>
              <a:t>Hulley S, Cummings S, Browner W, et al. Designing clinical research. 3rd ed. Philadelphia (PA): Lippincott Williams and Wilkins; 2007.</a:t>
            </a:r>
          </a:p>
        </p:txBody>
      </p:sp>
      <p:pic>
        <p:nvPicPr>
          <p:cNvPr id="16" name="Kép 7">
            <a:extLst>
              <a:ext uri="{FF2B5EF4-FFF2-40B4-BE49-F238E27FC236}">
                <a16:creationId xmlns:a16="http://schemas.microsoft.com/office/drawing/2014/main" id="{B4560B69-4F20-4EFF-B294-7CC93B4ACF6A}"/>
              </a:ext>
            </a:extLst>
          </p:cNvPr>
          <p:cNvPicPr>
            <a:picLocks noChangeAspect="1"/>
          </p:cNvPicPr>
          <p:nvPr/>
        </p:nvPicPr>
        <p:blipFill>
          <a:blip r:embed="rId3"/>
          <a:srcRect l="16288" t="32458" r="45530" b="23502"/>
          <a:stretch>
            <a:fillRect/>
          </a:stretch>
        </p:blipFill>
        <p:spPr>
          <a:xfrm>
            <a:off x="3148845" y="2150960"/>
            <a:ext cx="10425760" cy="6764335"/>
          </a:xfrm>
          <a:prstGeom prst="rect">
            <a:avLst/>
          </a:prstGeom>
          <a:noFill/>
          <a:ln>
            <a:noFill/>
          </a:ln>
        </p:spPr>
      </p:pic>
      <p:sp>
        <p:nvSpPr>
          <p:cNvPr id="17" name="Szövegdoboz 20">
            <a:extLst>
              <a:ext uri="{FF2B5EF4-FFF2-40B4-BE49-F238E27FC236}">
                <a16:creationId xmlns:a16="http://schemas.microsoft.com/office/drawing/2014/main" id="{FCD23F03-0906-4E2E-A89F-A84656639F3B}"/>
              </a:ext>
            </a:extLst>
          </p:cNvPr>
          <p:cNvSpPr/>
          <p:nvPr/>
        </p:nvSpPr>
        <p:spPr>
          <a:xfrm rot="1547399">
            <a:off x="9176648" y="3369507"/>
            <a:ext cx="5272686" cy="92706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BE5D6"/>
          </a:solidFill>
          <a:ln w="38157">
            <a:solidFill>
              <a:srgbClr val="FF0000"/>
            </a:solid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Oswald" panose="020B0604020202020204" charset="-18"/>
                <a:ea typeface="Microsoft YaHei" pitchFamily="2"/>
                <a:cs typeface="Arial" pitchFamily="2"/>
              </a:rPr>
              <a:t>„So what?”</a:t>
            </a:r>
          </a:p>
        </p:txBody>
      </p:sp>
      <p:sp>
        <p:nvSpPr>
          <p:cNvPr id="18" name="Szövegdoboz 19">
            <a:extLst>
              <a:ext uri="{FF2B5EF4-FFF2-40B4-BE49-F238E27FC236}">
                <a16:creationId xmlns:a16="http://schemas.microsoft.com/office/drawing/2014/main" id="{895CFC91-764C-44C1-B351-E515401C0A56}"/>
              </a:ext>
            </a:extLst>
          </p:cNvPr>
          <p:cNvSpPr/>
          <p:nvPr/>
        </p:nvSpPr>
        <p:spPr>
          <a:xfrm>
            <a:off x="13999539" y="3355863"/>
            <a:ext cx="3633967" cy="57844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E60D2E"/>
          </a:solid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Oswald" panose="020B0604020202020204" charset="-18"/>
                <a:ea typeface="Microsoft YaHei" pitchFamily="2"/>
                <a:cs typeface="Arial" pitchFamily="34"/>
              </a:rPr>
              <a:t>Is it appropriate?</a:t>
            </a:r>
          </a:p>
        </p:txBody>
      </p:sp>
    </p:spTree>
    <p:extLst>
      <p:ext uri="{BB962C8B-B14F-4D97-AF65-F5344CB8AC3E}">
        <p14:creationId xmlns:p14="http://schemas.microsoft.com/office/powerpoint/2010/main" val="35341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Questions of clinical trials</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6" name="Szövegdoboz 8">
            <a:extLst>
              <a:ext uri="{FF2B5EF4-FFF2-40B4-BE49-F238E27FC236}">
                <a16:creationId xmlns:a16="http://schemas.microsoft.com/office/drawing/2014/main" id="{8A4932D6-2FC6-4B79-8451-B5D7894FA159}"/>
              </a:ext>
            </a:extLst>
          </p:cNvPr>
          <p:cNvSpPr txBox="1"/>
          <p:nvPr/>
        </p:nvSpPr>
        <p:spPr>
          <a:xfrm>
            <a:off x="4343399" y="2444568"/>
            <a:ext cx="6076949" cy="1200329"/>
          </a:xfrm>
          <a:prstGeom prst="rect">
            <a:avLst/>
          </a:prstGeom>
          <a:solidFill>
            <a:srgbClr val="E60D2E"/>
          </a:solidFill>
          <a:ln>
            <a:noFill/>
          </a:ln>
          <a:effectLst>
            <a:glow rad="228600">
              <a:schemeClr val="accent2">
                <a:satMod val="175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defRPr/>
            </a:pPr>
            <a:r>
              <a:rPr lang="en-US" sz="3600" b="1" dirty="0">
                <a:solidFill>
                  <a:srgbClr val="FFFFFF"/>
                </a:solidFill>
                <a:latin typeface="Arial" pitchFamily="34"/>
                <a:ea typeface="Microsoft YaHei" pitchFamily="2"/>
                <a:cs typeface="Arial" pitchFamily="34"/>
              </a:rPr>
              <a:t>Derived from the clinical problems to solve</a:t>
            </a:r>
          </a:p>
        </p:txBody>
      </p:sp>
      <p:sp>
        <p:nvSpPr>
          <p:cNvPr id="18" name="Téglalap 3">
            <a:extLst>
              <a:ext uri="{FF2B5EF4-FFF2-40B4-BE49-F238E27FC236}">
                <a16:creationId xmlns:a16="http://schemas.microsoft.com/office/drawing/2014/main" id="{624B5B43-2F60-45C4-A4AD-F566CB002AE9}"/>
              </a:ext>
            </a:extLst>
          </p:cNvPr>
          <p:cNvSpPr/>
          <p:nvPr/>
        </p:nvSpPr>
        <p:spPr>
          <a:xfrm>
            <a:off x="2135560" y="4265787"/>
            <a:ext cx="4874838" cy="851081"/>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FF0000"/>
                </a:solidFill>
                <a:uFillTx/>
                <a:latin typeface="Oswald" panose="020B0604020202020204" charset="-18"/>
                <a:ea typeface="Microsoft YaHei" pitchFamily="2"/>
                <a:cs typeface="Arial" pitchFamily="2"/>
              </a:rPr>
              <a:t>P</a:t>
            </a:r>
            <a:r>
              <a:rPr lang="en-US" sz="4000" b="0" i="0" u="none" strike="noStrike" kern="1200" cap="none" spc="0" baseline="0" dirty="0">
                <a:solidFill>
                  <a:srgbClr val="000000"/>
                </a:solidFill>
                <a:uFillTx/>
                <a:latin typeface="Oswald" panose="020B0604020202020204" charset="-18"/>
                <a:ea typeface="Microsoft YaHei" pitchFamily="2"/>
                <a:cs typeface="Arial" pitchFamily="2"/>
              </a:rPr>
              <a:t>atient and/or </a:t>
            </a:r>
            <a:r>
              <a:rPr lang="en-US" sz="4000" b="1" i="0" u="none" strike="noStrike" kern="1200" cap="none" spc="0" baseline="0" dirty="0">
                <a:solidFill>
                  <a:srgbClr val="FF0000"/>
                </a:solidFill>
                <a:uFillTx/>
                <a:latin typeface="Oswald" panose="020B0604020202020204" charset="-18"/>
                <a:ea typeface="Microsoft YaHei" pitchFamily="2"/>
                <a:cs typeface="Arial" pitchFamily="2"/>
              </a:rPr>
              <a:t>P</a:t>
            </a:r>
            <a:r>
              <a:rPr lang="en-US" sz="4000" b="0" i="0" u="none" strike="noStrike" kern="1200" cap="none" spc="0" baseline="0" dirty="0">
                <a:solidFill>
                  <a:srgbClr val="000000"/>
                </a:solidFill>
                <a:uFillTx/>
                <a:latin typeface="Oswald" panose="020B0604020202020204" charset="-18"/>
                <a:ea typeface="Microsoft YaHei" pitchFamily="2"/>
                <a:cs typeface="Arial" pitchFamily="2"/>
              </a:rPr>
              <a:t>roblem</a:t>
            </a:r>
          </a:p>
        </p:txBody>
      </p:sp>
      <p:sp>
        <p:nvSpPr>
          <p:cNvPr id="20" name="Szövegdoboz 4">
            <a:extLst>
              <a:ext uri="{FF2B5EF4-FFF2-40B4-BE49-F238E27FC236}">
                <a16:creationId xmlns:a16="http://schemas.microsoft.com/office/drawing/2014/main" id="{529FFE76-0656-42E8-88E7-F04C01971E1F}"/>
              </a:ext>
            </a:extLst>
          </p:cNvPr>
          <p:cNvSpPr/>
          <p:nvPr/>
        </p:nvSpPr>
        <p:spPr>
          <a:xfrm>
            <a:off x="2148468" y="4968985"/>
            <a:ext cx="3226439" cy="851081"/>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FF0000"/>
                </a:solidFill>
                <a:uFillTx/>
                <a:latin typeface="Oswald" panose="020B0604020202020204" charset="-18"/>
                <a:ea typeface="Microsoft YaHei" pitchFamily="2"/>
                <a:cs typeface="Arial" pitchFamily="2"/>
              </a:rPr>
              <a:t>I</a:t>
            </a:r>
            <a:r>
              <a:rPr lang="en-US" sz="4000" b="0" i="0" u="none" strike="noStrike" kern="1200" cap="none" spc="0" baseline="0" dirty="0">
                <a:solidFill>
                  <a:srgbClr val="000000"/>
                </a:solidFill>
                <a:uFillTx/>
                <a:latin typeface="Oswald" panose="020B0604020202020204" charset="-18"/>
                <a:ea typeface="Microsoft YaHei" pitchFamily="2"/>
                <a:cs typeface="Arial" pitchFamily="2"/>
              </a:rPr>
              <a:t>ntervention</a:t>
            </a:r>
          </a:p>
        </p:txBody>
      </p:sp>
      <p:sp>
        <p:nvSpPr>
          <p:cNvPr id="22" name="Szövegdoboz 5">
            <a:extLst>
              <a:ext uri="{FF2B5EF4-FFF2-40B4-BE49-F238E27FC236}">
                <a16:creationId xmlns:a16="http://schemas.microsoft.com/office/drawing/2014/main" id="{09EA77C6-D4C1-40F9-BC89-A65D035FC6DB}"/>
              </a:ext>
            </a:extLst>
          </p:cNvPr>
          <p:cNvSpPr/>
          <p:nvPr/>
        </p:nvSpPr>
        <p:spPr>
          <a:xfrm>
            <a:off x="2135560" y="5654843"/>
            <a:ext cx="8208724" cy="851081"/>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FF0000"/>
                </a:solidFill>
                <a:uFillTx/>
                <a:latin typeface="Oswald" panose="020B0604020202020204" charset="-18"/>
                <a:ea typeface="Microsoft YaHei" pitchFamily="2"/>
                <a:cs typeface="Arial" pitchFamily="2"/>
              </a:rPr>
              <a:t>C</a:t>
            </a:r>
            <a:r>
              <a:rPr lang="en-US" sz="4000" b="0" i="0" u="none" strike="noStrike" kern="1200" cap="none" spc="0" baseline="0" dirty="0">
                <a:solidFill>
                  <a:srgbClr val="000000"/>
                </a:solidFill>
                <a:uFillTx/>
                <a:latin typeface="Oswald" panose="020B0604020202020204" charset="-18"/>
                <a:ea typeface="Microsoft YaHei" pitchFamily="2"/>
                <a:cs typeface="Arial" pitchFamily="2"/>
              </a:rPr>
              <a:t>omparison intervention (”gold standard”)</a:t>
            </a:r>
          </a:p>
        </p:txBody>
      </p:sp>
      <p:sp>
        <p:nvSpPr>
          <p:cNvPr id="24" name="Szövegdoboz 7">
            <a:extLst>
              <a:ext uri="{FF2B5EF4-FFF2-40B4-BE49-F238E27FC236}">
                <a16:creationId xmlns:a16="http://schemas.microsoft.com/office/drawing/2014/main" id="{0C7729FF-BB1E-4F76-9C0A-003555535601}"/>
              </a:ext>
            </a:extLst>
          </p:cNvPr>
          <p:cNvSpPr/>
          <p:nvPr/>
        </p:nvSpPr>
        <p:spPr>
          <a:xfrm>
            <a:off x="2135560" y="6440956"/>
            <a:ext cx="5400364" cy="851081"/>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FF0000"/>
                </a:solidFill>
                <a:uFillTx/>
                <a:latin typeface="Oswald" panose="020B0604020202020204" charset="-18"/>
                <a:ea typeface="Microsoft YaHei" pitchFamily="2"/>
                <a:cs typeface="Arial" pitchFamily="2"/>
              </a:rPr>
              <a:t>O</a:t>
            </a:r>
            <a:r>
              <a:rPr lang="en-US" sz="4000" b="0" i="0" u="none" strike="noStrike" kern="1200" cap="none" spc="0" baseline="0" dirty="0">
                <a:solidFill>
                  <a:srgbClr val="000000"/>
                </a:solidFill>
                <a:uFillTx/>
                <a:latin typeface="Oswald" panose="020B0604020202020204" charset="-18"/>
                <a:ea typeface="Microsoft YaHei" pitchFamily="2"/>
                <a:cs typeface="Arial" pitchFamily="2"/>
              </a:rPr>
              <a:t>utcome</a:t>
            </a:r>
          </a:p>
        </p:txBody>
      </p:sp>
      <p:pic>
        <p:nvPicPr>
          <p:cNvPr id="26" name="Picture 2">
            <a:extLst>
              <a:ext uri="{FF2B5EF4-FFF2-40B4-BE49-F238E27FC236}">
                <a16:creationId xmlns:a16="http://schemas.microsoft.com/office/drawing/2014/main" id="{8342750C-85C7-4F19-8E6E-BF98BA118D67}"/>
              </a:ext>
            </a:extLst>
          </p:cNvPr>
          <p:cNvPicPr>
            <a:picLocks noChangeAspect="1"/>
          </p:cNvPicPr>
          <p:nvPr/>
        </p:nvPicPr>
        <p:blipFill>
          <a:blip r:embed="rId3">
            <a:lum/>
            <a:alphaModFix/>
          </a:blip>
          <a:srcRect/>
          <a:stretch>
            <a:fillRect/>
          </a:stretch>
        </p:blipFill>
        <p:spPr>
          <a:xfrm>
            <a:off x="14056108" y="2349623"/>
            <a:ext cx="1409035" cy="1660678"/>
          </a:xfrm>
          <a:prstGeom prst="rect">
            <a:avLst/>
          </a:prstGeom>
          <a:noFill/>
          <a:ln>
            <a:noFill/>
          </a:ln>
        </p:spPr>
      </p:pic>
    </p:spTree>
    <p:extLst>
      <p:ext uri="{BB962C8B-B14F-4D97-AF65-F5344CB8AC3E}">
        <p14:creationId xmlns:p14="http://schemas.microsoft.com/office/powerpoint/2010/main" val="806732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EB pyramid</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pic>
        <p:nvPicPr>
          <p:cNvPr id="16" name="Picture 2" descr="KÃ©ptalÃ¡lat a kÃ¶vetkezÅre: âevidence based medicineâ">
            <a:extLst>
              <a:ext uri="{FF2B5EF4-FFF2-40B4-BE49-F238E27FC236}">
                <a16:creationId xmlns:a16="http://schemas.microsoft.com/office/drawing/2014/main" id="{6BFB1347-CAD4-4785-8B9D-1BB714C82F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603" y="2628900"/>
            <a:ext cx="9568520" cy="7391682"/>
          </a:xfrm>
          <a:prstGeom prst="rect">
            <a:avLst/>
          </a:prstGeom>
          <a:noFill/>
          <a:extLst>
            <a:ext uri="{909E8E84-426E-40DD-AFC4-6F175D3DCCD1}">
              <a14:hiddenFill xmlns:a14="http://schemas.microsoft.com/office/drawing/2010/main">
                <a:solidFill>
                  <a:srgbClr val="FFFFFF"/>
                </a:solidFill>
              </a14:hiddenFill>
            </a:ext>
          </a:extLst>
        </p:spPr>
      </p:pic>
      <p:sp>
        <p:nvSpPr>
          <p:cNvPr id="17" name="Szövegdoboz 7">
            <a:extLst>
              <a:ext uri="{FF2B5EF4-FFF2-40B4-BE49-F238E27FC236}">
                <a16:creationId xmlns:a16="http://schemas.microsoft.com/office/drawing/2014/main" id="{C0D844F6-A138-4357-AC98-78D5A1F60A5F}"/>
              </a:ext>
            </a:extLst>
          </p:cNvPr>
          <p:cNvSpPr txBox="1"/>
          <p:nvPr/>
        </p:nvSpPr>
        <p:spPr>
          <a:xfrm>
            <a:off x="9819487" y="2881544"/>
            <a:ext cx="5617947" cy="461665"/>
          </a:xfrm>
          <a:prstGeom prst="rect">
            <a:avLst/>
          </a:prstGeom>
          <a:solidFill>
            <a:srgbClr val="00B050"/>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defRPr/>
            </a:pPr>
            <a:r>
              <a:rPr lang="hu-HU" sz="2400" b="1" dirty="0">
                <a:solidFill>
                  <a:prstClr val="white"/>
                </a:solidFill>
                <a:latin typeface="Oswald" panose="020B0604020202020204" charset="-18"/>
                <a:cs typeface="Arial" panose="020B0604020202020204" pitchFamily="34" charset="0"/>
              </a:rPr>
              <a:t>0. </a:t>
            </a:r>
            <a:r>
              <a:rPr lang="hu-HU" sz="2400" b="1" dirty="0" err="1">
                <a:solidFill>
                  <a:prstClr val="white"/>
                </a:solidFill>
                <a:latin typeface="Oswald" panose="020B0604020202020204" charset="-18"/>
                <a:cs typeface="Arial" panose="020B0604020202020204" pitchFamily="34" charset="0"/>
              </a:rPr>
              <a:t>We</a:t>
            </a:r>
            <a:r>
              <a:rPr lang="hu-HU" sz="2400" b="1" dirty="0">
                <a:solidFill>
                  <a:prstClr val="white"/>
                </a:solidFill>
                <a:latin typeface="Oswald" panose="020B0604020202020204" charset="-18"/>
                <a:cs typeface="Arial" panose="020B0604020202020204" pitchFamily="34" charset="0"/>
              </a:rPr>
              <a:t> </a:t>
            </a:r>
            <a:r>
              <a:rPr lang="hu-HU" sz="2400" b="1" dirty="0" err="1">
                <a:solidFill>
                  <a:prstClr val="white"/>
                </a:solidFill>
                <a:latin typeface="Oswald" panose="020B0604020202020204" charset="-18"/>
                <a:cs typeface="Arial" panose="020B0604020202020204" pitchFamily="34" charset="0"/>
              </a:rPr>
              <a:t>should</a:t>
            </a:r>
            <a:r>
              <a:rPr lang="hu-HU" sz="2400" b="1" dirty="0">
                <a:solidFill>
                  <a:prstClr val="white"/>
                </a:solidFill>
                <a:latin typeface="Oswald" panose="020B0604020202020204" charset="-18"/>
                <a:cs typeface="Arial" panose="020B0604020202020204" pitchFamily="34" charset="0"/>
              </a:rPr>
              <a:t> </a:t>
            </a:r>
            <a:r>
              <a:rPr lang="hu-HU" sz="2400" b="1" dirty="0" err="1">
                <a:solidFill>
                  <a:prstClr val="white"/>
                </a:solidFill>
                <a:latin typeface="Oswald" panose="020B0604020202020204" charset="-18"/>
                <a:cs typeface="Arial" panose="020B0604020202020204" pitchFamily="34" charset="0"/>
              </a:rPr>
              <a:t>know</a:t>
            </a:r>
            <a:r>
              <a:rPr lang="hu-HU" sz="2400" b="1" dirty="0">
                <a:solidFill>
                  <a:prstClr val="white"/>
                </a:solidFill>
                <a:latin typeface="Oswald" panose="020B0604020202020204" charset="-18"/>
                <a:cs typeface="Arial" panose="020B0604020202020204" pitchFamily="34" charset="0"/>
              </a:rPr>
              <a:t> </a:t>
            </a:r>
            <a:r>
              <a:rPr lang="en-US" sz="2400" b="1" dirty="0">
                <a:solidFill>
                  <a:srgbClr val="FFFFFF"/>
                </a:solidFill>
                <a:latin typeface="Oswald" panose="020B0604020202020204" charset="-18"/>
                <a:ea typeface="Microsoft YaHei" pitchFamily="2"/>
                <a:cs typeface="Arial" pitchFamily="34"/>
              </a:rPr>
              <a:t>the type</a:t>
            </a:r>
            <a:r>
              <a:rPr lang="hu-HU" sz="2400" b="1" dirty="0">
                <a:solidFill>
                  <a:srgbClr val="FFFFFF"/>
                </a:solidFill>
                <a:latin typeface="Oswald" panose="020B0604020202020204" charset="-18"/>
                <a:ea typeface="Microsoft YaHei" pitchFamily="2"/>
                <a:cs typeface="Arial" pitchFamily="34"/>
              </a:rPr>
              <a:t>s</a:t>
            </a:r>
            <a:r>
              <a:rPr lang="en-US" sz="2400" b="1" dirty="0">
                <a:solidFill>
                  <a:srgbClr val="FFFFFF"/>
                </a:solidFill>
                <a:latin typeface="Oswald" panose="020B0604020202020204" charset="-18"/>
                <a:ea typeface="Microsoft YaHei" pitchFamily="2"/>
                <a:cs typeface="Arial" pitchFamily="34"/>
              </a:rPr>
              <a:t> of trial</a:t>
            </a:r>
            <a:r>
              <a:rPr lang="hu-HU" sz="2400" b="1" dirty="0">
                <a:solidFill>
                  <a:srgbClr val="FFFFFF"/>
                </a:solidFill>
                <a:latin typeface="Oswald" panose="020B0604020202020204" charset="-18"/>
                <a:ea typeface="Microsoft YaHei" pitchFamily="2"/>
                <a:cs typeface="Arial" pitchFamily="34"/>
              </a:rPr>
              <a:t>s</a:t>
            </a:r>
            <a:endParaRPr lang="en-US" sz="2400" b="1" dirty="0">
              <a:solidFill>
                <a:srgbClr val="FFFFFF"/>
              </a:solidFill>
              <a:latin typeface="Oswald" panose="020B0604020202020204" charset="-18"/>
              <a:ea typeface="Microsoft YaHei" pitchFamily="2"/>
              <a:cs typeface="Arial" pitchFamily="34"/>
            </a:endParaRPr>
          </a:p>
        </p:txBody>
      </p:sp>
      <p:sp>
        <p:nvSpPr>
          <p:cNvPr id="18" name="Szövegdoboz 5">
            <a:extLst>
              <a:ext uri="{FF2B5EF4-FFF2-40B4-BE49-F238E27FC236}">
                <a16:creationId xmlns:a16="http://schemas.microsoft.com/office/drawing/2014/main" id="{6F5B19D9-E3AC-4EFB-8D3B-0B71A7F6B2E1}"/>
              </a:ext>
            </a:extLst>
          </p:cNvPr>
          <p:cNvSpPr txBox="1"/>
          <p:nvPr/>
        </p:nvSpPr>
        <p:spPr>
          <a:xfrm>
            <a:off x="9819487" y="3689319"/>
            <a:ext cx="5617947" cy="459475"/>
          </a:xfrm>
          <a:prstGeom prst="rect">
            <a:avLst/>
          </a:prstGeom>
          <a:solidFill>
            <a:srgbClr val="00B050"/>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defRPr/>
            </a:pPr>
            <a:r>
              <a:rPr lang="hu-HU" sz="2400" b="1" dirty="0">
                <a:solidFill>
                  <a:prstClr val="white"/>
                </a:solidFill>
                <a:latin typeface="Oswald" panose="020B0604020202020204" charset="-18"/>
                <a:cs typeface="Arial" panose="020B0604020202020204" pitchFamily="34" charset="0"/>
              </a:rPr>
              <a:t>1. </a:t>
            </a:r>
            <a:r>
              <a:rPr lang="en-US" sz="2400" b="1" dirty="0">
                <a:solidFill>
                  <a:srgbClr val="FFFFFF"/>
                </a:solidFill>
                <a:latin typeface="Oswald" panose="020B0604020202020204" charset="-18"/>
                <a:ea typeface="Microsoft YaHei" pitchFamily="2"/>
                <a:cs typeface="Arial" pitchFamily="34"/>
              </a:rPr>
              <a:t>Choose the right type for the question</a:t>
            </a:r>
          </a:p>
        </p:txBody>
      </p:sp>
      <p:pic>
        <p:nvPicPr>
          <p:cNvPr id="19" name="Kép 8">
            <a:extLst>
              <a:ext uri="{FF2B5EF4-FFF2-40B4-BE49-F238E27FC236}">
                <a16:creationId xmlns:a16="http://schemas.microsoft.com/office/drawing/2014/main" id="{CB358629-1800-4E2A-BBBB-304D061DB6B7}"/>
              </a:ext>
            </a:extLst>
          </p:cNvPr>
          <p:cNvPicPr>
            <a:picLocks noChangeAspect="1"/>
          </p:cNvPicPr>
          <p:nvPr/>
        </p:nvPicPr>
        <p:blipFill rotWithShape="1">
          <a:blip r:embed="rId4"/>
          <a:srcRect l="26818" t="19932" r="30379" b="60539"/>
          <a:stretch/>
        </p:blipFill>
        <p:spPr>
          <a:xfrm>
            <a:off x="8588018" y="5392378"/>
            <a:ext cx="8675963" cy="2226575"/>
          </a:xfrm>
          <a:prstGeom prst="rect">
            <a:avLst/>
          </a:prstGeom>
        </p:spPr>
      </p:pic>
      <p:sp>
        <p:nvSpPr>
          <p:cNvPr id="20" name="Szövegdoboz 9">
            <a:extLst>
              <a:ext uri="{FF2B5EF4-FFF2-40B4-BE49-F238E27FC236}">
                <a16:creationId xmlns:a16="http://schemas.microsoft.com/office/drawing/2014/main" id="{AED90611-F0DA-4D12-974E-7B5DB5E1A3E9}"/>
              </a:ext>
            </a:extLst>
          </p:cNvPr>
          <p:cNvSpPr txBox="1"/>
          <p:nvPr/>
        </p:nvSpPr>
        <p:spPr>
          <a:xfrm>
            <a:off x="11469681" y="7781946"/>
            <a:ext cx="3967753" cy="369332"/>
          </a:xfrm>
          <a:prstGeom prst="rect">
            <a:avLst/>
          </a:prstGeom>
          <a:noFill/>
        </p:spPr>
        <p:txBody>
          <a:bodyPr wrap="none" rtlCol="0">
            <a:spAutoFit/>
          </a:bodyPr>
          <a:lstStyle/>
          <a:p>
            <a:r>
              <a:rPr lang="hu-HU" b="1" dirty="0" err="1"/>
              <a:t>Lancet</a:t>
            </a:r>
            <a:r>
              <a:rPr lang="hu-HU" b="1" dirty="0"/>
              <a:t>, </a:t>
            </a:r>
            <a:r>
              <a:rPr lang="hu-HU" b="1" dirty="0" err="1"/>
              <a:t>Epidemiology</a:t>
            </a:r>
            <a:r>
              <a:rPr lang="hu-HU" b="1" dirty="0"/>
              <a:t> Series, 2002</a:t>
            </a:r>
          </a:p>
        </p:txBody>
      </p:sp>
    </p:spTree>
    <p:extLst>
      <p:ext uri="{BB962C8B-B14F-4D97-AF65-F5344CB8AC3E}">
        <p14:creationId xmlns:p14="http://schemas.microsoft.com/office/powerpoint/2010/main" val="358479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795626" y="3698548"/>
            <a:ext cx="2284809" cy="1201729"/>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6" name="Szövegdoboz 35">
            <a:extLst>
              <a:ext uri="{FF2B5EF4-FFF2-40B4-BE49-F238E27FC236}">
                <a16:creationId xmlns:a16="http://schemas.microsoft.com/office/drawing/2014/main" id="{504952CC-D9A7-4073-89BA-E5F5BB69EA9B}"/>
              </a:ext>
            </a:extLst>
          </p:cNvPr>
          <p:cNvSpPr txBox="1"/>
          <p:nvPr/>
        </p:nvSpPr>
        <p:spPr>
          <a:xfrm>
            <a:off x="754551" y="414962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269570" y="2981470"/>
            <a:ext cx="2961172" cy="646331"/>
          </a:xfrm>
          <a:prstGeom prst="rect">
            <a:avLst/>
          </a:prstGeom>
          <a:noFill/>
        </p:spPr>
        <p:txBody>
          <a:bodyPr wrap="square" rtlCol="0">
            <a:spAutoFit/>
          </a:bodyPr>
          <a:lstStyle/>
          <a:p>
            <a:pPr algn="ctr"/>
            <a:r>
              <a:rPr lang="en-US" b="1" cap="all" dirty="0">
                <a:latin typeface="Times New Roman" panose="02020603050405020304" pitchFamily="18" charset="0"/>
                <a:cs typeface="Times New Roman" panose="02020603050405020304" pitchFamily="18" charset="0"/>
              </a:rPr>
              <a:t>Interdisciplinary</a:t>
            </a:r>
          </a:p>
          <a:p>
            <a:pPr algn="ctr"/>
            <a:r>
              <a:rPr lang="en-US" b="1" cap="all" dirty="0">
                <a:latin typeface="Times New Roman" panose="02020603050405020304" pitchFamily="18" charset="0"/>
                <a:cs typeface="Times New Roman" panose="02020603050405020304" pitchFamily="18" charset="0"/>
              </a:rPr>
              <a:t>discussion</a:t>
            </a: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1" name="Szövegdoboz 10">
            <a:extLst>
              <a:ext uri="{FF2B5EF4-FFF2-40B4-BE49-F238E27FC236}">
                <a16:creationId xmlns:a16="http://schemas.microsoft.com/office/drawing/2014/main" id="{443D66B8-9EAC-4160-ADAA-5F2E0C3AA4A5}"/>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2883975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pic>
        <p:nvPicPr>
          <p:cNvPr id="16" name="Kép 4">
            <a:extLst>
              <a:ext uri="{FF2B5EF4-FFF2-40B4-BE49-F238E27FC236}">
                <a16:creationId xmlns:a16="http://schemas.microsoft.com/office/drawing/2014/main" id="{4AA5ABC7-9FB5-41FF-B4AB-FA95B4327C1B}"/>
              </a:ext>
            </a:extLst>
          </p:cNvPr>
          <p:cNvPicPr>
            <a:picLocks noChangeAspect="1"/>
          </p:cNvPicPr>
          <p:nvPr/>
        </p:nvPicPr>
        <p:blipFill rotWithShape="1">
          <a:blip r:embed="rId3"/>
          <a:srcRect l="26667" t="33130" r="52196" b="20943"/>
          <a:stretch/>
        </p:blipFill>
        <p:spPr>
          <a:xfrm>
            <a:off x="838200" y="1800392"/>
            <a:ext cx="6409455" cy="7833782"/>
          </a:xfrm>
          <a:prstGeom prst="rect">
            <a:avLst/>
          </a:prstGeom>
        </p:spPr>
      </p:pic>
      <p:sp>
        <p:nvSpPr>
          <p:cNvPr id="18" name="Szövegdoboz 5">
            <a:extLst>
              <a:ext uri="{FF2B5EF4-FFF2-40B4-BE49-F238E27FC236}">
                <a16:creationId xmlns:a16="http://schemas.microsoft.com/office/drawing/2014/main" id="{95E59AE7-46F0-4A76-A5C1-B0AB87228E6F}"/>
              </a:ext>
            </a:extLst>
          </p:cNvPr>
          <p:cNvSpPr txBox="1"/>
          <p:nvPr/>
        </p:nvSpPr>
        <p:spPr>
          <a:xfrm>
            <a:off x="8831051" y="2781300"/>
            <a:ext cx="9049272" cy="584775"/>
          </a:xfrm>
          <a:prstGeom prst="rect">
            <a:avLst/>
          </a:prstGeom>
          <a:noFill/>
        </p:spPr>
        <p:txBody>
          <a:bodyPr wrap="none" rtlCol="0">
            <a:spAutoFit/>
          </a:bodyPr>
          <a:lstStyle/>
          <a:p>
            <a:pPr lvl="0">
              <a:defRPr sz="1800" b="0" i="0" u="none" strike="noStrike" kern="0" cap="none" spc="0" baseline="0">
                <a:solidFill>
                  <a:srgbClr val="000000"/>
                </a:solidFill>
                <a:uFillTx/>
              </a:defRPr>
            </a:pPr>
            <a:r>
              <a:rPr lang="hu-HU" sz="3200" b="1" dirty="0">
                <a:latin typeface="Oswald" panose="020B0604020202020204" charset="-18"/>
              </a:rPr>
              <a:t>1. </a:t>
            </a:r>
            <a:r>
              <a:rPr lang="en-US" sz="3200" b="1" dirty="0">
                <a:solidFill>
                  <a:srgbClr val="000000"/>
                </a:solidFill>
                <a:latin typeface="Oswald" panose="020B0604020202020204" charset="-18"/>
                <a:ea typeface="Microsoft YaHei" pitchFamily="2"/>
                <a:cs typeface="Arial" pitchFamily="2"/>
              </a:rPr>
              <a:t>Is the intervention necessary because of the trial?</a:t>
            </a:r>
          </a:p>
        </p:txBody>
      </p:sp>
      <p:sp>
        <p:nvSpPr>
          <p:cNvPr id="20" name="Szövegdoboz 8">
            <a:extLst>
              <a:ext uri="{FF2B5EF4-FFF2-40B4-BE49-F238E27FC236}">
                <a16:creationId xmlns:a16="http://schemas.microsoft.com/office/drawing/2014/main" id="{9293C0E8-B173-49B7-9DEF-C2B6B4A5E8E4}"/>
              </a:ext>
            </a:extLst>
          </p:cNvPr>
          <p:cNvSpPr txBox="1"/>
          <p:nvPr/>
        </p:nvSpPr>
        <p:spPr>
          <a:xfrm>
            <a:off x="8831051" y="3390900"/>
            <a:ext cx="3536546" cy="584775"/>
          </a:xfrm>
          <a:prstGeom prst="rect">
            <a:avLst/>
          </a:prstGeom>
          <a:noFill/>
        </p:spPr>
        <p:txBody>
          <a:bodyPr wrap="none" rtlCol="0">
            <a:spAutoFit/>
          </a:bodyPr>
          <a:lstStyle/>
          <a:p>
            <a:r>
              <a:rPr lang="hu-HU" sz="3200" b="1" dirty="0">
                <a:latin typeface="Oswald" panose="020B0604020202020204" charset="-18"/>
              </a:rPr>
              <a:t>2. Is </a:t>
            </a:r>
            <a:r>
              <a:rPr lang="hu-HU" sz="3200" b="1" dirty="0" err="1">
                <a:latin typeface="Oswald" panose="020B0604020202020204" charset="-18"/>
              </a:rPr>
              <a:t>is</a:t>
            </a:r>
            <a:r>
              <a:rPr lang="hu-HU" sz="3200" b="1" dirty="0">
                <a:latin typeface="Oswald" panose="020B0604020202020204" charset="-18"/>
              </a:rPr>
              <a:t> </a:t>
            </a:r>
            <a:r>
              <a:rPr lang="hu-HU" sz="3200" b="1" dirty="0" err="1">
                <a:latin typeface="Oswald" panose="020B0604020202020204" charset="-18"/>
              </a:rPr>
              <a:t>randomized</a:t>
            </a:r>
            <a:r>
              <a:rPr lang="hu-HU" sz="3200" b="1" dirty="0">
                <a:latin typeface="Oswald" panose="020B0604020202020204" charset="-18"/>
              </a:rPr>
              <a:t>?</a:t>
            </a:r>
          </a:p>
        </p:txBody>
      </p:sp>
      <p:sp>
        <p:nvSpPr>
          <p:cNvPr id="22" name="Szövegdoboz 10">
            <a:extLst>
              <a:ext uri="{FF2B5EF4-FFF2-40B4-BE49-F238E27FC236}">
                <a16:creationId xmlns:a16="http://schemas.microsoft.com/office/drawing/2014/main" id="{A3120D58-6ADF-492F-B232-E8FB361A7229}"/>
              </a:ext>
            </a:extLst>
          </p:cNvPr>
          <p:cNvSpPr txBox="1"/>
          <p:nvPr/>
        </p:nvSpPr>
        <p:spPr>
          <a:xfrm>
            <a:off x="8831051" y="4025325"/>
            <a:ext cx="3288080" cy="584775"/>
          </a:xfrm>
          <a:prstGeom prst="rect">
            <a:avLst/>
          </a:prstGeom>
          <a:noFill/>
        </p:spPr>
        <p:txBody>
          <a:bodyPr wrap="none" rtlCol="0">
            <a:spAutoFit/>
          </a:bodyPr>
          <a:lstStyle/>
          <a:p>
            <a:r>
              <a:rPr lang="hu-HU" sz="3200" b="1" dirty="0">
                <a:latin typeface="Oswald" panose="020B0604020202020204" charset="-18"/>
              </a:rPr>
              <a:t>3. Is </a:t>
            </a:r>
            <a:r>
              <a:rPr lang="hu-HU" sz="3200" b="1" dirty="0" err="1">
                <a:latin typeface="Oswald" panose="020B0604020202020204" charset="-18"/>
              </a:rPr>
              <a:t>it</a:t>
            </a:r>
            <a:r>
              <a:rPr lang="hu-HU" sz="3200" b="1" dirty="0">
                <a:latin typeface="Oswald" panose="020B0604020202020204" charset="-18"/>
              </a:rPr>
              <a:t> </a:t>
            </a:r>
            <a:r>
              <a:rPr lang="hu-HU" sz="3200" b="1" dirty="0" err="1">
                <a:latin typeface="Oswald" panose="020B0604020202020204" charset="-18"/>
              </a:rPr>
              <a:t>controlled</a:t>
            </a:r>
            <a:r>
              <a:rPr lang="hu-HU" sz="3200" b="1" dirty="0">
                <a:latin typeface="Oswald" panose="020B0604020202020204" charset="-18"/>
              </a:rPr>
              <a:t>?</a:t>
            </a:r>
          </a:p>
        </p:txBody>
      </p:sp>
      <p:sp>
        <p:nvSpPr>
          <p:cNvPr id="24" name="Szövegdoboz 12">
            <a:extLst>
              <a:ext uri="{FF2B5EF4-FFF2-40B4-BE49-F238E27FC236}">
                <a16:creationId xmlns:a16="http://schemas.microsoft.com/office/drawing/2014/main" id="{C6F0A180-1D7C-4165-845A-3268ACCADEB2}"/>
              </a:ext>
            </a:extLst>
          </p:cNvPr>
          <p:cNvSpPr txBox="1"/>
          <p:nvPr/>
        </p:nvSpPr>
        <p:spPr>
          <a:xfrm>
            <a:off x="8831050" y="4634925"/>
            <a:ext cx="9450023" cy="584775"/>
          </a:xfrm>
          <a:prstGeom prst="rect">
            <a:avLst/>
          </a:prstGeom>
          <a:noFill/>
        </p:spPr>
        <p:txBody>
          <a:bodyPr wrap="none" rtlCol="0">
            <a:spAutoFit/>
          </a:bodyPr>
          <a:lstStyle/>
          <a:p>
            <a:pPr lvl="0"/>
            <a:r>
              <a:rPr lang="en-US" sz="3200" b="1" dirty="0">
                <a:solidFill>
                  <a:srgbClr val="000000"/>
                </a:solidFill>
                <a:latin typeface="Oswald" panose="020B0604020202020204" charset="-18"/>
                <a:ea typeface="Microsoft YaHei" pitchFamily="2"/>
                <a:cs typeface="Arial" pitchFamily="2"/>
              </a:rPr>
              <a:t>4.How does the exposure and endpoint related to time?</a:t>
            </a:r>
          </a:p>
        </p:txBody>
      </p:sp>
      <p:sp>
        <p:nvSpPr>
          <p:cNvPr id="26" name="Téglalap 15">
            <a:extLst>
              <a:ext uri="{FF2B5EF4-FFF2-40B4-BE49-F238E27FC236}">
                <a16:creationId xmlns:a16="http://schemas.microsoft.com/office/drawing/2014/main" id="{02C63F09-E861-426A-98D8-C9CF49E27913}"/>
              </a:ext>
            </a:extLst>
          </p:cNvPr>
          <p:cNvSpPr/>
          <p:nvPr/>
        </p:nvSpPr>
        <p:spPr>
          <a:xfrm>
            <a:off x="8725253" y="9234064"/>
            <a:ext cx="3499676" cy="400110"/>
          </a:xfrm>
          <a:prstGeom prst="rect">
            <a:avLst/>
          </a:prstGeom>
        </p:spPr>
        <p:txBody>
          <a:bodyPr wrap="none">
            <a:spAutoFit/>
          </a:bodyPr>
          <a:lstStyle/>
          <a:p>
            <a:r>
              <a:rPr lang="hu-HU" sz="2000" dirty="0" err="1">
                <a:latin typeface="Oswald" panose="020B0604020202020204" charset="-18"/>
              </a:rPr>
              <a:t>Grimes</a:t>
            </a:r>
            <a:r>
              <a:rPr lang="hu-HU" sz="2000" dirty="0">
                <a:latin typeface="Oswald" panose="020B0604020202020204" charset="-18"/>
              </a:rPr>
              <a:t> DA, </a:t>
            </a:r>
            <a:r>
              <a:rPr lang="hu-HU" sz="2000" dirty="0" err="1">
                <a:latin typeface="Oswald" panose="020B0604020202020204" charset="-18"/>
              </a:rPr>
              <a:t>Schulz</a:t>
            </a:r>
            <a:r>
              <a:rPr lang="hu-HU" sz="2000" dirty="0">
                <a:latin typeface="Oswald" panose="020B0604020202020204" charset="-18"/>
              </a:rPr>
              <a:t> KF. </a:t>
            </a:r>
            <a:r>
              <a:rPr lang="hu-HU" sz="2000" dirty="0" err="1">
                <a:latin typeface="Oswald" panose="020B0604020202020204" charset="-18"/>
              </a:rPr>
              <a:t>Lancet</a:t>
            </a:r>
            <a:r>
              <a:rPr lang="hu-HU" sz="2000" dirty="0">
                <a:latin typeface="Oswald" panose="020B0604020202020204" charset="-18"/>
              </a:rPr>
              <a:t>. 2002</a:t>
            </a:r>
          </a:p>
        </p:txBody>
      </p:sp>
      <p:sp>
        <p:nvSpPr>
          <p:cNvPr id="28" name="TextBox 6">
            <a:extLst>
              <a:ext uri="{FF2B5EF4-FFF2-40B4-BE49-F238E27FC236}">
                <a16:creationId xmlns:a16="http://schemas.microsoft.com/office/drawing/2014/main" id="{0B753848-8023-4642-AE6B-49C89AEAE5C2}"/>
              </a:ext>
            </a:extLst>
          </p:cNvPr>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Types</a:t>
            </a:r>
            <a:r>
              <a:rPr lang="en-US" sz="6500" dirty="0">
                <a:solidFill>
                  <a:srgbClr val="424A52"/>
                </a:solidFill>
                <a:latin typeface="Oswald Bold"/>
              </a:rPr>
              <a:t> of clinical trials</a:t>
            </a:r>
          </a:p>
        </p:txBody>
      </p:sp>
    </p:spTree>
    <p:extLst>
      <p:ext uri="{BB962C8B-B14F-4D97-AF65-F5344CB8AC3E}">
        <p14:creationId xmlns:p14="http://schemas.microsoft.com/office/powerpoint/2010/main" val="882830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716478"/>
          </a:xfrm>
          <a:prstGeom prst="rect">
            <a:avLst/>
          </a:prstGeom>
        </p:spPr>
        <p:txBody>
          <a:bodyPr lIns="0" tIns="0" rIns="0" bIns="0" rtlCol="0" anchor="t">
            <a:spAutoFit/>
          </a:bodyPr>
          <a:lstStyle/>
          <a:p>
            <a:pPr algn="ctr">
              <a:lnSpc>
                <a:spcPts val="6719"/>
              </a:lnSpc>
            </a:pPr>
            <a:endParaRPr sz="2400">
              <a:latin typeface="Oswald" panose="020B0604020202020204" charset="-18"/>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5" name="Alcím 3">
            <a:extLst>
              <a:ext uri="{FF2B5EF4-FFF2-40B4-BE49-F238E27FC236}">
                <a16:creationId xmlns:a16="http://schemas.microsoft.com/office/drawing/2014/main" id="{33835D2C-2D59-4738-A1D7-8DE9564165ED}"/>
              </a:ext>
            </a:extLst>
          </p:cNvPr>
          <p:cNvSpPr txBox="1">
            <a:spLocks/>
          </p:cNvSpPr>
          <p:nvPr/>
        </p:nvSpPr>
        <p:spPr>
          <a:xfrm>
            <a:off x="-1182570" y="1979106"/>
            <a:ext cx="9344250" cy="10362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atin typeface="Oswald" panose="020B0604020202020204" charset="-18"/>
              </a:rPr>
              <a:t>How many </a:t>
            </a:r>
            <a:r>
              <a:rPr lang="en-US" sz="3600" b="1" dirty="0">
                <a:latin typeface="Oswald" panose="020B0604020202020204" charset="-18"/>
              </a:rPr>
              <a:t>patients</a:t>
            </a:r>
            <a:r>
              <a:rPr lang="en-US" sz="2800" b="1" dirty="0">
                <a:latin typeface="Oswald" panose="020B0604020202020204" charset="-18"/>
              </a:rPr>
              <a:t> are needed?</a:t>
            </a:r>
          </a:p>
          <a:p>
            <a:pPr marL="0" indent="0" algn="ctr">
              <a:buFont typeface="Arial" pitchFamily="34" charset="0"/>
              <a:buNone/>
            </a:pPr>
            <a:endParaRPr lang="hu-HU" sz="2800" b="1" dirty="0">
              <a:latin typeface="Oswald" panose="020B0604020202020204" charset="-18"/>
            </a:endParaRPr>
          </a:p>
        </p:txBody>
      </p:sp>
      <p:sp>
        <p:nvSpPr>
          <p:cNvPr id="16" name="Tartalom helye 1">
            <a:extLst>
              <a:ext uri="{FF2B5EF4-FFF2-40B4-BE49-F238E27FC236}">
                <a16:creationId xmlns:a16="http://schemas.microsoft.com/office/drawing/2014/main" id="{B9717829-ED7B-4DA6-B313-2D4406F5268D}"/>
              </a:ext>
            </a:extLst>
          </p:cNvPr>
          <p:cNvSpPr txBox="1">
            <a:spLocks/>
          </p:cNvSpPr>
          <p:nvPr/>
        </p:nvSpPr>
        <p:spPr>
          <a:xfrm>
            <a:off x="3559989" y="3414196"/>
            <a:ext cx="10075433" cy="88670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defRPr sz="1800" b="0" i="0" u="none" strike="noStrike" kern="0" cap="none" spc="0" baseline="0">
                <a:solidFill>
                  <a:srgbClr val="000000"/>
                </a:solidFill>
                <a:uFillTx/>
              </a:defRPr>
            </a:pPr>
            <a:r>
              <a:rPr lang="en-US" sz="3200" b="1" dirty="0">
                <a:solidFill>
                  <a:srgbClr val="15A9A6"/>
                </a:solidFill>
                <a:latin typeface="Oswald" panose="020B0604020202020204" charset="-18"/>
                <a:ea typeface="Microsoft YaHei" pitchFamily="2"/>
                <a:cs typeface="Arial" pitchFamily="2"/>
              </a:rPr>
              <a:t>What do we have to know?</a:t>
            </a:r>
          </a:p>
          <a:p>
            <a:pPr lvl="0" algn="l">
              <a:buSzPct val="45000"/>
              <a:defRPr sz="1800" b="0" i="0" u="none" strike="noStrike" kern="0" cap="none" spc="0" baseline="0">
                <a:solidFill>
                  <a:srgbClr val="000000"/>
                </a:solidFill>
                <a:uFillTx/>
              </a:defRPr>
            </a:pPr>
            <a:r>
              <a:rPr lang="en-US" sz="3200" dirty="0">
                <a:solidFill>
                  <a:srgbClr val="15A9A6"/>
                </a:solidFill>
                <a:latin typeface="Oswald" panose="020B0604020202020204" charset="-18"/>
                <a:ea typeface="Microsoft YaHei" pitchFamily="2"/>
                <a:cs typeface="Arial" pitchFamily="2"/>
              </a:rPr>
              <a:t>How big is the difference we do expect between the groups?</a:t>
            </a:r>
          </a:p>
        </p:txBody>
      </p:sp>
      <p:sp>
        <p:nvSpPr>
          <p:cNvPr id="17" name="Lefelé nyíl 5">
            <a:extLst>
              <a:ext uri="{FF2B5EF4-FFF2-40B4-BE49-F238E27FC236}">
                <a16:creationId xmlns:a16="http://schemas.microsoft.com/office/drawing/2014/main" id="{F92AB320-2CE9-4F48-8150-A4E79065DBE4}"/>
              </a:ext>
            </a:extLst>
          </p:cNvPr>
          <p:cNvSpPr/>
          <p:nvPr/>
        </p:nvSpPr>
        <p:spPr>
          <a:xfrm>
            <a:off x="7253300" y="5092619"/>
            <a:ext cx="489527" cy="796209"/>
          </a:xfrm>
          <a:prstGeom prst="downArrow">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3200">
              <a:latin typeface="Oswald" panose="020B0604020202020204" charset="-18"/>
            </a:endParaRPr>
          </a:p>
        </p:txBody>
      </p:sp>
      <p:sp>
        <p:nvSpPr>
          <p:cNvPr id="18" name="Tartalom helye 1">
            <a:extLst>
              <a:ext uri="{FF2B5EF4-FFF2-40B4-BE49-F238E27FC236}">
                <a16:creationId xmlns:a16="http://schemas.microsoft.com/office/drawing/2014/main" id="{CD95F9F3-733A-4AB1-8998-7DEB0244A571}"/>
              </a:ext>
            </a:extLst>
          </p:cNvPr>
          <p:cNvSpPr txBox="1">
            <a:spLocks/>
          </p:cNvSpPr>
          <p:nvPr/>
        </p:nvSpPr>
        <p:spPr>
          <a:xfrm>
            <a:off x="5035316" y="6065245"/>
            <a:ext cx="4925493" cy="486721"/>
          </a:xfrm>
          <a:prstGeom prst="rect">
            <a:avLst/>
          </a:prstGeom>
          <a:solidFill>
            <a:schemeClr val="accent6">
              <a:lumMod val="40000"/>
              <a:lumOff val="60000"/>
            </a:schemeClr>
          </a:solidFill>
          <a:ln w="41275" cmpd="dbl">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A9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sz="1800" b="0" i="0" u="none" strike="noStrike" kern="0" cap="none" spc="0" baseline="0">
                <a:solidFill>
                  <a:srgbClr val="000000"/>
                </a:solidFill>
                <a:uFillTx/>
              </a:defRPr>
            </a:pPr>
            <a:r>
              <a:rPr lang="en-US" sz="2400" b="1" dirty="0">
                <a:solidFill>
                  <a:srgbClr val="000000"/>
                </a:solidFill>
                <a:latin typeface="Oswald" panose="020B0604020202020204" charset="-18"/>
                <a:ea typeface="Microsoft YaHei" pitchFamily="2"/>
                <a:cs typeface="Arial" pitchFamily="2"/>
              </a:rPr>
              <a:t>Literature search done systematically</a:t>
            </a:r>
          </a:p>
        </p:txBody>
      </p:sp>
      <p:sp>
        <p:nvSpPr>
          <p:cNvPr id="19" name="Tartalom helye 1">
            <a:extLst>
              <a:ext uri="{FF2B5EF4-FFF2-40B4-BE49-F238E27FC236}">
                <a16:creationId xmlns:a16="http://schemas.microsoft.com/office/drawing/2014/main" id="{31FE0A88-CD2A-43C8-8AC2-81E2943E8DF6}"/>
              </a:ext>
            </a:extLst>
          </p:cNvPr>
          <p:cNvSpPr txBox="1">
            <a:spLocks/>
          </p:cNvSpPr>
          <p:nvPr/>
        </p:nvSpPr>
        <p:spPr>
          <a:xfrm>
            <a:off x="4648200" y="7614662"/>
            <a:ext cx="5736670" cy="675914"/>
          </a:xfrm>
          <a:prstGeom prst="rect">
            <a:avLst/>
          </a:prstGeom>
          <a:solidFill>
            <a:schemeClr val="accent6">
              <a:lumMod val="40000"/>
              <a:lumOff val="60000"/>
            </a:schemeClr>
          </a:solidFill>
          <a:ln w="41275" cmpd="dbl">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A9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sz="1800" b="0" i="0" u="none" strike="noStrike" kern="0" cap="none" spc="0" baseline="0">
                <a:solidFill>
                  <a:srgbClr val="000000"/>
                </a:solidFill>
                <a:uFillTx/>
              </a:defRPr>
            </a:pPr>
            <a:r>
              <a:rPr lang="en-US" sz="2400" b="1" dirty="0">
                <a:solidFill>
                  <a:srgbClr val="000000"/>
                </a:solidFill>
                <a:latin typeface="Oswald" panose="020B0604020202020204" charset="-18"/>
                <a:ea typeface="Microsoft YaHei" pitchFamily="2"/>
                <a:cs typeface="Arial" pitchFamily="2"/>
              </a:rPr>
              <a:t>If there is no such data available: the own trial or own hypothesis might be used</a:t>
            </a:r>
          </a:p>
        </p:txBody>
      </p:sp>
      <p:sp>
        <p:nvSpPr>
          <p:cNvPr id="20" name="Lefelé nyíl 9">
            <a:extLst>
              <a:ext uri="{FF2B5EF4-FFF2-40B4-BE49-F238E27FC236}">
                <a16:creationId xmlns:a16="http://schemas.microsoft.com/office/drawing/2014/main" id="{1112179B-3BA6-49A0-8ABF-E42FE519F4CF}"/>
              </a:ext>
            </a:extLst>
          </p:cNvPr>
          <p:cNvSpPr/>
          <p:nvPr/>
        </p:nvSpPr>
        <p:spPr>
          <a:xfrm>
            <a:off x="7271772" y="6727918"/>
            <a:ext cx="489527" cy="796209"/>
          </a:xfrm>
          <a:prstGeom prst="downArrow">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3200">
              <a:latin typeface="Oswald" panose="020B0604020202020204" charset="-18"/>
            </a:endParaRPr>
          </a:p>
        </p:txBody>
      </p:sp>
      <p:sp>
        <p:nvSpPr>
          <p:cNvPr id="24" name="TextBox 6">
            <a:extLst>
              <a:ext uri="{FF2B5EF4-FFF2-40B4-BE49-F238E27FC236}">
                <a16:creationId xmlns:a16="http://schemas.microsoft.com/office/drawing/2014/main" id="{A47D1B23-28C4-40E6-ACA3-781140F3757E}"/>
              </a:ext>
            </a:extLst>
          </p:cNvPr>
          <p:cNvSpPr txBox="1"/>
          <p:nvPr/>
        </p:nvSpPr>
        <p:spPr>
          <a:xfrm>
            <a:off x="748902" y="579495"/>
            <a:ext cx="11447857"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Sample size calculation</a:t>
            </a:r>
          </a:p>
        </p:txBody>
      </p:sp>
    </p:spTree>
    <p:extLst>
      <p:ext uri="{BB962C8B-B14F-4D97-AF65-F5344CB8AC3E}">
        <p14:creationId xmlns:p14="http://schemas.microsoft.com/office/powerpoint/2010/main" val="192854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Hypothesis</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6" name="Tartalom helye 1">
            <a:extLst>
              <a:ext uri="{FF2B5EF4-FFF2-40B4-BE49-F238E27FC236}">
                <a16:creationId xmlns:a16="http://schemas.microsoft.com/office/drawing/2014/main" id="{D96CE2A2-C278-4891-82DF-CC3BEF9066B0}"/>
              </a:ext>
            </a:extLst>
          </p:cNvPr>
          <p:cNvSpPr/>
          <p:nvPr/>
        </p:nvSpPr>
        <p:spPr>
          <a:xfrm>
            <a:off x="1782941" y="2085330"/>
            <a:ext cx="14129298" cy="606594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lstStyle/>
          <a:p>
            <a:pPr marL="571500" marR="0" lvl="0" indent="-571500" algn="l" defTabSz="914400" rtl="0" fontAlgn="auto" hangingPunct="1">
              <a:lnSpc>
                <a:spcPct val="90000"/>
              </a:lnSpc>
              <a:spcBef>
                <a:spcPts val="1000"/>
              </a:spcBef>
              <a:spcAft>
                <a:spcPts val="0"/>
              </a:spcAft>
              <a:buSzPct val="45000"/>
              <a:buFont typeface="Wingdings" panose="05000000000000000000" pitchFamily="2" charset="2"/>
              <a:buChar char="Ø"/>
              <a:tabLst/>
              <a:defRPr sz="1800" b="0" i="0" u="none" strike="noStrike" kern="0" cap="none" spc="0" baseline="0">
                <a:solidFill>
                  <a:srgbClr val="000000"/>
                </a:solidFill>
                <a:uFillTx/>
              </a:defRPr>
            </a:pPr>
            <a:r>
              <a:rPr lang="en-US" sz="3600" b="0" i="0" u="none" strike="noStrike" kern="1200" cap="none" spc="0" baseline="0" dirty="0">
                <a:solidFill>
                  <a:srgbClr val="424A52"/>
                </a:solidFill>
                <a:uFillTx/>
                <a:latin typeface="Oswald" panose="020B0604020202020204" charset="-18"/>
                <a:ea typeface="Microsoft YaHei" pitchFamily="2"/>
                <a:cs typeface="Arial" pitchFamily="2"/>
              </a:rPr>
              <a:t>Might be derived from the </a:t>
            </a:r>
            <a:r>
              <a:rPr lang="en-US" sz="3600" b="1" i="0" u="none" strike="noStrike" kern="1200" cap="none" spc="0" baseline="0" dirty="0">
                <a:solidFill>
                  <a:srgbClr val="C00000"/>
                </a:solidFill>
                <a:uFillTx/>
                <a:latin typeface="Oswald" panose="020B0604020202020204" charset="-18"/>
                <a:ea typeface="Microsoft YaHei" pitchFamily="2"/>
                <a:cs typeface="Arial" pitchFamily="2"/>
              </a:rPr>
              <a:t>scientific q</a:t>
            </a:r>
            <a:r>
              <a:rPr lang="hu-HU" sz="3600" b="1" i="0" u="none" strike="noStrike" kern="1200" cap="none" spc="0" baseline="0" dirty="0">
                <a:solidFill>
                  <a:srgbClr val="C00000"/>
                </a:solidFill>
                <a:uFillTx/>
                <a:latin typeface="Oswald" panose="020B0604020202020204" charset="-18"/>
                <a:ea typeface="Microsoft YaHei" pitchFamily="2"/>
                <a:cs typeface="Arial" pitchFamily="2"/>
              </a:rPr>
              <a:t>u</a:t>
            </a:r>
            <a:r>
              <a:rPr lang="en-US" sz="3600" b="1" i="0" u="none" strike="noStrike" kern="1200" cap="none" spc="0" baseline="0" dirty="0" err="1">
                <a:solidFill>
                  <a:srgbClr val="C00000"/>
                </a:solidFill>
                <a:uFillTx/>
                <a:latin typeface="Oswald" panose="020B0604020202020204" charset="-18"/>
                <a:ea typeface="Microsoft YaHei" pitchFamily="2"/>
                <a:cs typeface="Arial" pitchFamily="2"/>
              </a:rPr>
              <a:t>estion</a:t>
            </a:r>
            <a:r>
              <a:rPr lang="hu-HU" sz="3600" b="0" i="0" u="none" strike="noStrike" kern="1200" cap="none" spc="0" baseline="0" dirty="0">
                <a:solidFill>
                  <a:srgbClr val="424A52"/>
                </a:solidFill>
                <a:uFillTx/>
                <a:latin typeface="Oswald" panose="020B0604020202020204" charset="-18"/>
                <a:ea typeface="Microsoft YaHei" pitchFamily="2"/>
                <a:cs typeface="Arial" pitchFamily="2"/>
              </a:rPr>
              <a:t> we ask</a:t>
            </a:r>
          </a:p>
          <a:p>
            <a:pPr marL="571500" marR="0" lvl="0" indent="-571500" algn="l" defTabSz="914400" rtl="0" fontAlgn="auto" hangingPunct="1">
              <a:lnSpc>
                <a:spcPct val="90000"/>
              </a:lnSpc>
              <a:spcBef>
                <a:spcPts val="1000"/>
              </a:spcBef>
              <a:spcAft>
                <a:spcPts val="0"/>
              </a:spcAft>
              <a:buSzPct val="45000"/>
              <a:buFont typeface="Wingdings" panose="05000000000000000000" pitchFamily="2" charset="2"/>
              <a:buChar char="Ø"/>
              <a:tabLst/>
              <a:defRPr sz="1800" b="0" i="0" u="none" strike="noStrike" kern="0" cap="none" spc="0" baseline="0">
                <a:solidFill>
                  <a:srgbClr val="000000"/>
                </a:solidFill>
                <a:uFillTx/>
              </a:defRPr>
            </a:pPr>
            <a:r>
              <a:rPr lang="hu-HU" sz="3600" kern="0" dirty="0" err="1">
                <a:solidFill>
                  <a:srgbClr val="424A52"/>
                </a:solidFill>
                <a:latin typeface="Oswald" panose="020B0604020202020204" charset="-18"/>
                <a:ea typeface="Microsoft YaHei" pitchFamily="2"/>
                <a:cs typeface="Arial" pitchFamily="2"/>
              </a:rPr>
              <a:t>Provides</a:t>
            </a:r>
            <a:r>
              <a:rPr lang="hu-HU" sz="3600" kern="0" dirty="0">
                <a:solidFill>
                  <a:srgbClr val="424A52"/>
                </a:solidFill>
                <a:latin typeface="Oswald" panose="020B0604020202020204" charset="-18"/>
                <a:ea typeface="Microsoft YaHei" pitchFamily="2"/>
                <a:cs typeface="Arial" pitchFamily="2"/>
              </a:rPr>
              <a:t> </a:t>
            </a:r>
            <a:r>
              <a:rPr lang="hu-HU" sz="3600" kern="0" dirty="0" err="1">
                <a:solidFill>
                  <a:srgbClr val="424A52"/>
                </a:solidFill>
                <a:latin typeface="Oswald" panose="020B0604020202020204" charset="-18"/>
                <a:ea typeface="Microsoft YaHei" pitchFamily="2"/>
                <a:cs typeface="Arial" pitchFamily="2"/>
              </a:rPr>
              <a:t>the</a:t>
            </a:r>
            <a:r>
              <a:rPr lang="hu-HU" sz="3600" kern="0" dirty="0">
                <a:solidFill>
                  <a:srgbClr val="424A52"/>
                </a:solidFill>
                <a:latin typeface="Oswald" panose="020B0604020202020204" charset="-18"/>
                <a:ea typeface="Microsoft YaHei" pitchFamily="2"/>
                <a:cs typeface="Arial" pitchFamily="2"/>
              </a:rPr>
              <a:t> </a:t>
            </a:r>
            <a:r>
              <a:rPr lang="hu-HU" sz="3600" kern="0" dirty="0" err="1">
                <a:solidFill>
                  <a:srgbClr val="424A52"/>
                </a:solidFill>
                <a:latin typeface="Oswald" panose="020B0604020202020204" charset="-18"/>
                <a:ea typeface="Microsoft YaHei" pitchFamily="2"/>
                <a:cs typeface="Arial" pitchFamily="2"/>
              </a:rPr>
              <a:t>justification</a:t>
            </a:r>
            <a:r>
              <a:rPr lang="hu-HU" sz="3600" kern="0" dirty="0">
                <a:solidFill>
                  <a:srgbClr val="424A52"/>
                </a:solidFill>
                <a:latin typeface="Oswald" panose="020B0604020202020204" charset="-18"/>
                <a:ea typeface="Microsoft YaHei" pitchFamily="2"/>
                <a:cs typeface="Arial" pitchFamily="2"/>
              </a:rPr>
              <a:t> </a:t>
            </a:r>
            <a:r>
              <a:rPr lang="hu-HU" sz="3600" kern="0" dirty="0" err="1">
                <a:solidFill>
                  <a:srgbClr val="424A52"/>
                </a:solidFill>
                <a:latin typeface="Oswald" panose="020B0604020202020204" charset="-18"/>
                <a:ea typeface="Microsoft YaHei" pitchFamily="2"/>
                <a:cs typeface="Arial" pitchFamily="2"/>
              </a:rPr>
              <a:t>for</a:t>
            </a:r>
            <a:r>
              <a:rPr lang="hu-HU" sz="3600" kern="0" dirty="0">
                <a:solidFill>
                  <a:srgbClr val="424A52"/>
                </a:solidFill>
                <a:latin typeface="Oswald" panose="020B0604020202020204" charset="-18"/>
                <a:ea typeface="Microsoft YaHei" pitchFamily="2"/>
                <a:cs typeface="Arial" pitchFamily="2"/>
              </a:rPr>
              <a:t> </a:t>
            </a:r>
            <a:r>
              <a:rPr lang="hu-HU" sz="3600" kern="0" dirty="0" err="1">
                <a:solidFill>
                  <a:srgbClr val="424A52"/>
                </a:solidFill>
                <a:latin typeface="Oswald" panose="020B0604020202020204" charset="-18"/>
                <a:ea typeface="Microsoft YaHei" pitchFamily="2"/>
                <a:cs typeface="Arial" pitchFamily="2"/>
              </a:rPr>
              <a:t>the</a:t>
            </a:r>
            <a:r>
              <a:rPr lang="hu-HU" sz="3600" kern="0" dirty="0">
                <a:solidFill>
                  <a:srgbClr val="424A52"/>
                </a:solidFill>
                <a:latin typeface="Oswald" panose="020B0604020202020204" charset="-18"/>
                <a:ea typeface="Microsoft YaHei" pitchFamily="2"/>
                <a:cs typeface="Arial" pitchFamily="2"/>
              </a:rPr>
              <a:t> </a:t>
            </a:r>
            <a:r>
              <a:rPr lang="hu-HU" sz="3600" kern="0" dirty="0" err="1">
                <a:solidFill>
                  <a:srgbClr val="424A52"/>
                </a:solidFill>
                <a:latin typeface="Oswald" panose="020B0604020202020204" charset="-18"/>
                <a:ea typeface="Microsoft YaHei" pitchFamily="2"/>
                <a:cs typeface="Arial" pitchFamily="2"/>
              </a:rPr>
              <a:t>clinical</a:t>
            </a:r>
            <a:r>
              <a:rPr lang="hu-HU" sz="3600" kern="0" dirty="0">
                <a:solidFill>
                  <a:srgbClr val="424A52"/>
                </a:solidFill>
                <a:latin typeface="Oswald" panose="020B0604020202020204" charset="-18"/>
                <a:ea typeface="Microsoft YaHei" pitchFamily="2"/>
                <a:cs typeface="Arial" pitchFamily="2"/>
              </a:rPr>
              <a:t> </a:t>
            </a:r>
            <a:r>
              <a:rPr lang="hu-HU" sz="3600" kern="0" dirty="0" err="1">
                <a:solidFill>
                  <a:srgbClr val="424A52"/>
                </a:solidFill>
                <a:latin typeface="Oswald" panose="020B0604020202020204" charset="-18"/>
                <a:ea typeface="Microsoft YaHei" pitchFamily="2"/>
                <a:cs typeface="Arial" pitchFamily="2"/>
              </a:rPr>
              <a:t>trial</a:t>
            </a:r>
            <a:endParaRPr lang="en-US" sz="3600" b="0" i="0" u="none" strike="noStrike" kern="1200" cap="none" spc="0" baseline="0" dirty="0">
              <a:solidFill>
                <a:srgbClr val="424A52"/>
              </a:solidFill>
              <a:uFillTx/>
              <a:latin typeface="Oswald" panose="020B0604020202020204" charset="-18"/>
              <a:ea typeface="Microsoft YaHei" pitchFamily="2"/>
              <a:cs typeface="Arial" pitchFamily="2"/>
            </a:endParaRPr>
          </a:p>
          <a:p>
            <a:pPr marL="571500" marR="0" lvl="0" indent="-571500" algn="l" defTabSz="914400" rtl="0" fontAlgn="auto" hangingPunct="1">
              <a:lnSpc>
                <a:spcPct val="90000"/>
              </a:lnSpc>
              <a:spcBef>
                <a:spcPts val="1000"/>
              </a:spcBef>
              <a:spcAft>
                <a:spcPts val="0"/>
              </a:spcAft>
              <a:buSzPct val="45000"/>
              <a:buFont typeface="Wingdings" panose="05000000000000000000" pitchFamily="2" charset="2"/>
              <a:buChar char="Ø"/>
              <a:tabLst/>
              <a:defRPr sz="1800" b="0" i="0" u="none" strike="noStrike" kern="0" cap="none" spc="0" baseline="0">
                <a:solidFill>
                  <a:srgbClr val="000000"/>
                </a:solidFill>
                <a:uFillTx/>
              </a:defRPr>
            </a:pPr>
            <a:r>
              <a:rPr lang="en-US" sz="3600" b="0" i="0" u="none" strike="noStrike" kern="1200" cap="none" spc="0" baseline="0" dirty="0">
                <a:solidFill>
                  <a:srgbClr val="424A52"/>
                </a:solidFill>
                <a:uFillTx/>
                <a:latin typeface="Oswald" panose="020B0604020202020204" charset="-18"/>
                <a:ea typeface="Microsoft YaHei" pitchFamily="2"/>
                <a:cs typeface="Arial" pitchFamily="2"/>
              </a:rPr>
              <a:t>It can be answered handling the methods used in the trial</a:t>
            </a:r>
          </a:p>
          <a:p>
            <a:pPr marL="571500" marR="0" lvl="0" indent="-571500" algn="l" defTabSz="914400" rtl="0" fontAlgn="auto" hangingPunct="1">
              <a:lnSpc>
                <a:spcPct val="90000"/>
              </a:lnSpc>
              <a:spcBef>
                <a:spcPts val="1000"/>
              </a:spcBef>
              <a:spcAft>
                <a:spcPts val="0"/>
              </a:spcAft>
              <a:buSzPct val="45000"/>
              <a:buFont typeface="Wingdings" panose="05000000000000000000" pitchFamily="2" charset="2"/>
              <a:buChar char="Ø"/>
              <a:tabLst/>
              <a:defRPr sz="1800" b="0" i="0" u="none" strike="noStrike" kern="0" cap="none" spc="0" baseline="0">
                <a:solidFill>
                  <a:srgbClr val="000000"/>
                </a:solidFill>
                <a:uFillTx/>
              </a:defRPr>
            </a:pPr>
            <a:r>
              <a:rPr lang="en-US" sz="3600" b="0" i="0" u="none" strike="noStrike" kern="1200" cap="none" spc="0" baseline="0" dirty="0">
                <a:solidFill>
                  <a:srgbClr val="424A52"/>
                </a:solidFill>
                <a:uFillTx/>
                <a:latin typeface="Oswald" panose="020B0604020202020204" charset="-18"/>
                <a:ea typeface="Microsoft YaHei" pitchFamily="2"/>
                <a:cs typeface="Arial" pitchFamily="2"/>
              </a:rPr>
              <a:t>Usually based on the </a:t>
            </a:r>
            <a:r>
              <a:rPr lang="en-US" sz="3600" b="1" i="0" u="none" strike="noStrike" kern="1200" cap="none" spc="0" baseline="0" dirty="0">
                <a:solidFill>
                  <a:srgbClr val="C00000"/>
                </a:solidFill>
                <a:uFillTx/>
                <a:latin typeface="Oswald" panose="020B0604020202020204" charset="-18"/>
                <a:ea typeface="Microsoft YaHei" pitchFamily="2"/>
                <a:cs typeface="Arial" pitchFamily="2"/>
              </a:rPr>
              <a:t>primary endpoint</a:t>
            </a:r>
          </a:p>
          <a:p>
            <a:pPr marL="571500" indent="-571500">
              <a:lnSpc>
                <a:spcPct val="90000"/>
              </a:lnSpc>
              <a:spcBef>
                <a:spcPts val="1000"/>
              </a:spcBef>
              <a:buSzPct val="45000"/>
              <a:buFont typeface="Wingdings" panose="05000000000000000000" pitchFamily="2" charset="2"/>
              <a:buChar char="Ø"/>
              <a:defRPr sz="1800" b="0" i="0" u="none" strike="noStrike" kern="0" cap="none" spc="0" baseline="0">
                <a:solidFill>
                  <a:srgbClr val="000000"/>
                </a:solidFill>
                <a:uFillTx/>
              </a:defRPr>
            </a:pPr>
            <a:r>
              <a:rPr lang="en-US" sz="3600" dirty="0">
                <a:solidFill>
                  <a:srgbClr val="424A52"/>
                </a:solidFill>
                <a:latin typeface="Oswald" panose="020B0604020202020204" charset="-18"/>
                <a:ea typeface="Microsoft YaHei" pitchFamily="2"/>
                <a:cs typeface="Arial" pitchFamily="2"/>
              </a:rPr>
              <a:t>It is antecedent to the trial and establishes the trial's </a:t>
            </a:r>
            <a:r>
              <a:rPr lang="en-US" sz="3600" dirty="0" err="1">
                <a:solidFill>
                  <a:srgbClr val="424A52"/>
                </a:solidFill>
                <a:latin typeface="Oswald" panose="020B0604020202020204" charset="-18"/>
                <a:ea typeface="Microsoft YaHei" pitchFamily="2"/>
                <a:cs typeface="Arial" pitchFamily="2"/>
              </a:rPr>
              <a:t>directio</a:t>
            </a:r>
            <a:r>
              <a:rPr lang="hu-HU" sz="3600" dirty="0">
                <a:solidFill>
                  <a:srgbClr val="424A52"/>
                </a:solidFill>
                <a:latin typeface="Oswald" panose="020B0604020202020204" charset="-18"/>
                <a:ea typeface="Microsoft YaHei" pitchFamily="2"/>
                <a:cs typeface="Arial" pitchFamily="2"/>
              </a:rPr>
              <a:t>n</a:t>
            </a:r>
            <a:endParaRPr lang="en-US" sz="3600" dirty="0">
              <a:solidFill>
                <a:srgbClr val="424A52"/>
              </a:solidFill>
              <a:latin typeface="Oswald" panose="020B0604020202020204" charset="-18"/>
              <a:ea typeface="Microsoft YaHei" pitchFamily="2"/>
              <a:cs typeface="Arial" pitchFamily="2"/>
            </a:endParaRPr>
          </a:p>
          <a:p>
            <a:pPr marL="571500" indent="-571500">
              <a:lnSpc>
                <a:spcPct val="90000"/>
              </a:lnSpc>
              <a:spcBef>
                <a:spcPts val="1000"/>
              </a:spcBef>
              <a:buSzPct val="45000"/>
              <a:buFont typeface="Wingdings" panose="05000000000000000000" pitchFamily="2" charset="2"/>
              <a:buChar char="Ø"/>
              <a:defRPr sz="1800" b="0" i="0" u="none" strike="noStrike" kern="0" cap="none" spc="0" baseline="0">
                <a:solidFill>
                  <a:srgbClr val="000000"/>
                </a:solidFill>
                <a:uFillTx/>
              </a:defRPr>
            </a:pPr>
            <a:r>
              <a:rPr lang="hu-HU" sz="3600" dirty="0">
                <a:solidFill>
                  <a:srgbClr val="424A52"/>
                </a:solidFill>
                <a:latin typeface="Oswald" panose="020B0604020202020204" charset="-18"/>
                <a:ea typeface="Microsoft YaHei" pitchFamily="2"/>
                <a:cs typeface="Arial" pitchFamily="2"/>
              </a:rPr>
              <a:t>T</a:t>
            </a:r>
            <a:r>
              <a:rPr lang="en-US" sz="3600" dirty="0">
                <a:solidFill>
                  <a:srgbClr val="424A52"/>
                </a:solidFill>
                <a:latin typeface="Oswald" panose="020B0604020202020204" charset="-18"/>
                <a:ea typeface="Microsoft YaHei" pitchFamily="2"/>
                <a:cs typeface="Arial" pitchFamily="2"/>
              </a:rPr>
              <a:t>he most widely employed method of determining whether the outcome of clinical trials is positive or negative </a:t>
            </a:r>
            <a:endParaRPr lang="hu-HU" sz="3600" dirty="0">
              <a:solidFill>
                <a:srgbClr val="424A52"/>
              </a:solidFill>
              <a:latin typeface="Oswald" panose="020B0604020202020204" charset="-18"/>
              <a:ea typeface="Microsoft YaHei" pitchFamily="2"/>
              <a:cs typeface="Arial" pitchFamily="2"/>
            </a:endParaRPr>
          </a:p>
          <a:p>
            <a:pPr marL="571500" indent="-571500">
              <a:lnSpc>
                <a:spcPct val="90000"/>
              </a:lnSpc>
              <a:spcBef>
                <a:spcPts val="1000"/>
              </a:spcBef>
              <a:buSzPct val="45000"/>
              <a:buFont typeface="Wingdings" panose="05000000000000000000" pitchFamily="2" charset="2"/>
              <a:buChar char="Ø"/>
              <a:defRPr sz="1800" b="0" i="0" u="none" strike="noStrike" kern="0" cap="none" spc="0" baseline="0">
                <a:solidFill>
                  <a:srgbClr val="000000"/>
                </a:solidFill>
                <a:uFillTx/>
              </a:defRPr>
            </a:pPr>
            <a:r>
              <a:rPr lang="en-US" sz="3600" b="1" i="0" u="none" strike="noStrike" kern="1200" cap="none" spc="0" baseline="0" dirty="0">
                <a:solidFill>
                  <a:srgbClr val="C00000"/>
                </a:solidFill>
                <a:uFillTx/>
                <a:latin typeface="Oswald" panose="020B0604020202020204" charset="-18"/>
                <a:ea typeface="Microsoft YaHei" pitchFamily="2"/>
                <a:cs typeface="Arial" pitchFamily="2"/>
              </a:rPr>
              <a:t>Should be tested </a:t>
            </a:r>
            <a:r>
              <a:rPr lang="en-US" sz="3600" b="0" i="0" u="none" strike="noStrike" kern="1200" cap="none" spc="0" baseline="0" dirty="0">
                <a:solidFill>
                  <a:srgbClr val="424A52"/>
                </a:solidFill>
                <a:uFillTx/>
                <a:latin typeface="Oswald" panose="020B0604020202020204" charset="-18"/>
                <a:ea typeface="Microsoft YaHei" pitchFamily="2"/>
                <a:cs typeface="Arial" pitchFamily="2"/>
              </a:rPr>
              <a:t>at the end of the study (can be 1-sided or 2-sided)</a:t>
            </a:r>
          </a:p>
        </p:txBody>
      </p:sp>
    </p:spTree>
    <p:extLst>
      <p:ext uri="{BB962C8B-B14F-4D97-AF65-F5344CB8AC3E}">
        <p14:creationId xmlns:p14="http://schemas.microsoft.com/office/powerpoint/2010/main" val="33607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122248" y="4440397"/>
            <a:ext cx="9525" cy="739177"/>
          </a:xfrm>
          <a:prstGeom prst="rect">
            <a:avLst/>
          </a:prstGeom>
        </p:spPr>
        <p:txBody>
          <a:bodyPr lIns="0" tIns="0" rIns="0" bIns="0" rtlCol="0" anchor="t">
            <a:spAutoFit/>
          </a:bodyPr>
          <a:lstStyle/>
          <a:p>
            <a:pPr algn="ctr">
              <a:lnSpc>
                <a:spcPts val="6719"/>
              </a:lnSpc>
            </a:pPr>
            <a:endParaRPr sz="2800">
              <a:latin typeface="Oswald" panose="020B0604020202020204" charset="-18"/>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38966" y="514024"/>
            <a:ext cx="12248089" cy="1055354"/>
          </a:xfrm>
          <a:prstGeom prst="rect">
            <a:avLst/>
          </a:prstGeom>
        </p:spPr>
        <p:txBody>
          <a:bodyPr wrap="square" lIns="0" tIns="0" rIns="0" bIns="0" rtlCol="0" anchor="t">
            <a:spAutoFit/>
          </a:bodyPr>
          <a:lstStyle/>
          <a:p>
            <a:pPr algn="ctr">
              <a:lnSpc>
                <a:spcPts val="9100"/>
              </a:lnSpc>
            </a:pPr>
            <a:r>
              <a:rPr lang="en-US" sz="6000" dirty="0">
                <a:solidFill>
                  <a:srgbClr val="424A52"/>
                </a:solidFill>
                <a:latin typeface="Oswald Bold"/>
              </a:rPr>
              <a:t>How can I choose the right endpoint?</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6" name="Szövegdoboz 7">
            <a:extLst>
              <a:ext uri="{FF2B5EF4-FFF2-40B4-BE49-F238E27FC236}">
                <a16:creationId xmlns:a16="http://schemas.microsoft.com/office/drawing/2014/main" id="{9B4DD5D0-6212-4187-A8B7-02AC9B8D4519}"/>
              </a:ext>
            </a:extLst>
          </p:cNvPr>
          <p:cNvSpPr/>
          <p:nvPr/>
        </p:nvSpPr>
        <p:spPr>
          <a:xfrm>
            <a:off x="8674210" y="3184658"/>
            <a:ext cx="764618" cy="100311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dirty="0">
                <a:solidFill>
                  <a:srgbClr val="000000"/>
                </a:solidFill>
                <a:uFillTx/>
                <a:latin typeface="Oswald" panose="020B0604020202020204" charset="-18"/>
                <a:ea typeface="Microsoft YaHei" pitchFamily="2"/>
                <a:cs typeface="Arial" pitchFamily="2"/>
              </a:rPr>
              <a:t>vs.</a:t>
            </a:r>
          </a:p>
        </p:txBody>
      </p:sp>
      <p:sp>
        <p:nvSpPr>
          <p:cNvPr id="17" name="Szövegdoboz 8">
            <a:extLst>
              <a:ext uri="{FF2B5EF4-FFF2-40B4-BE49-F238E27FC236}">
                <a16:creationId xmlns:a16="http://schemas.microsoft.com/office/drawing/2014/main" id="{EDF075A6-4830-4428-85E0-A2AFCC3DC27D}"/>
              </a:ext>
            </a:extLst>
          </p:cNvPr>
          <p:cNvSpPr/>
          <p:nvPr/>
        </p:nvSpPr>
        <p:spPr>
          <a:xfrm>
            <a:off x="438071" y="3937237"/>
            <a:ext cx="7043709"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Oswald" panose="020B0604020202020204" charset="-18"/>
                <a:ea typeface="Microsoft YaHei" pitchFamily="2"/>
                <a:cs typeface="Arial" pitchFamily="2"/>
              </a:rPr>
              <a:t>There is usually only one primer endpoint</a:t>
            </a:r>
          </a:p>
        </p:txBody>
      </p:sp>
      <p:sp>
        <p:nvSpPr>
          <p:cNvPr id="18" name="Szövegdoboz 9">
            <a:extLst>
              <a:ext uri="{FF2B5EF4-FFF2-40B4-BE49-F238E27FC236}">
                <a16:creationId xmlns:a16="http://schemas.microsoft.com/office/drawing/2014/main" id="{47C4A5EE-51D1-45B1-B3E4-C2CA3426114D}"/>
              </a:ext>
            </a:extLst>
          </p:cNvPr>
          <p:cNvSpPr/>
          <p:nvPr/>
        </p:nvSpPr>
        <p:spPr>
          <a:xfrm>
            <a:off x="11995343" y="3975223"/>
            <a:ext cx="4008391"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SzPct val="45000"/>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There is more than one</a:t>
            </a:r>
          </a:p>
        </p:txBody>
      </p:sp>
      <p:sp>
        <p:nvSpPr>
          <p:cNvPr id="19" name="Szövegdoboz 10">
            <a:extLst>
              <a:ext uri="{FF2B5EF4-FFF2-40B4-BE49-F238E27FC236}">
                <a16:creationId xmlns:a16="http://schemas.microsoft.com/office/drawing/2014/main" id="{50A802A5-D144-4E5F-998D-6160515C1940}"/>
              </a:ext>
            </a:extLst>
          </p:cNvPr>
          <p:cNvSpPr/>
          <p:nvPr/>
        </p:nvSpPr>
        <p:spPr>
          <a:xfrm>
            <a:off x="1762050" y="4567010"/>
            <a:ext cx="4021215"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SzPct val="45000"/>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The </a:t>
            </a:r>
            <a:r>
              <a:rPr lang="en-US" sz="3600" b="1" i="0" u="none" strike="noStrike" kern="1200" cap="none" spc="0" baseline="0" dirty="0">
                <a:solidFill>
                  <a:srgbClr val="C00000"/>
                </a:solidFill>
                <a:uFillTx/>
                <a:latin typeface="Oswald" panose="020B0604020202020204" charset="-18"/>
                <a:ea typeface="Microsoft YaHei" pitchFamily="2"/>
                <a:cs typeface="Arial" pitchFamily="2"/>
              </a:rPr>
              <a:t>hardest one</a:t>
            </a: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 wins</a:t>
            </a:r>
          </a:p>
        </p:txBody>
      </p:sp>
      <p:sp>
        <p:nvSpPr>
          <p:cNvPr id="20" name="Szövegdoboz 11">
            <a:extLst>
              <a:ext uri="{FF2B5EF4-FFF2-40B4-BE49-F238E27FC236}">
                <a16:creationId xmlns:a16="http://schemas.microsoft.com/office/drawing/2014/main" id="{BEBB2EC4-FFCC-419E-B95E-1049BB600F71}"/>
              </a:ext>
            </a:extLst>
          </p:cNvPr>
          <p:cNvSpPr/>
          <p:nvPr/>
        </p:nvSpPr>
        <p:spPr>
          <a:xfrm>
            <a:off x="12692136" y="4573784"/>
            <a:ext cx="2215400"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SzPct val="45000"/>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Not so 'hard'</a:t>
            </a:r>
          </a:p>
        </p:txBody>
      </p:sp>
      <p:sp>
        <p:nvSpPr>
          <p:cNvPr id="21" name="Szövegdoboz 12">
            <a:extLst>
              <a:ext uri="{FF2B5EF4-FFF2-40B4-BE49-F238E27FC236}">
                <a16:creationId xmlns:a16="http://schemas.microsoft.com/office/drawing/2014/main" id="{394DE658-D73E-41FE-9A2F-13BABFEACF04}"/>
              </a:ext>
            </a:extLst>
          </p:cNvPr>
          <p:cNvSpPr/>
          <p:nvPr/>
        </p:nvSpPr>
        <p:spPr>
          <a:xfrm>
            <a:off x="1397696" y="5097190"/>
            <a:ext cx="5071823"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SzPct val="45000"/>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The </a:t>
            </a:r>
            <a:r>
              <a:rPr lang="en-US" sz="3600" b="1" i="0" u="none" strike="noStrike" kern="1200" cap="none" spc="0" baseline="0" dirty="0">
                <a:solidFill>
                  <a:srgbClr val="C00000"/>
                </a:solidFill>
                <a:uFillTx/>
                <a:latin typeface="Oswald" panose="020B0604020202020204" charset="-18"/>
                <a:ea typeface="Microsoft YaHei" pitchFamily="2"/>
                <a:cs typeface="Arial" pitchFamily="2"/>
              </a:rPr>
              <a:t>most relevant </a:t>
            </a: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above all</a:t>
            </a:r>
          </a:p>
        </p:txBody>
      </p:sp>
      <p:sp>
        <p:nvSpPr>
          <p:cNvPr id="22" name="Szövegdoboz 14">
            <a:extLst>
              <a:ext uri="{FF2B5EF4-FFF2-40B4-BE49-F238E27FC236}">
                <a16:creationId xmlns:a16="http://schemas.microsoft.com/office/drawing/2014/main" id="{2DF92A3D-A3A7-4569-B4E7-6B3516A082EF}"/>
              </a:ext>
            </a:extLst>
          </p:cNvPr>
          <p:cNvSpPr/>
          <p:nvPr/>
        </p:nvSpPr>
        <p:spPr>
          <a:xfrm>
            <a:off x="11110476" y="5096049"/>
            <a:ext cx="6571400"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SzPct val="45000"/>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More like an </a:t>
            </a:r>
            <a:r>
              <a:rPr lang="en-US" sz="3600" b="1" i="0" u="none" strike="noStrike" kern="1200" cap="none" spc="0" baseline="0" dirty="0">
                <a:solidFill>
                  <a:srgbClr val="C00000"/>
                </a:solidFill>
                <a:uFillTx/>
                <a:latin typeface="Oswald" panose="020B0604020202020204" charset="-18"/>
                <a:ea typeface="Microsoft YaHei" pitchFamily="2"/>
                <a:cs typeface="Arial" pitchFamily="2"/>
              </a:rPr>
              <a:t>additional information</a:t>
            </a:r>
          </a:p>
        </p:txBody>
      </p:sp>
      <p:sp>
        <p:nvSpPr>
          <p:cNvPr id="23" name="Szövegdoboz 15">
            <a:extLst>
              <a:ext uri="{FF2B5EF4-FFF2-40B4-BE49-F238E27FC236}">
                <a16:creationId xmlns:a16="http://schemas.microsoft.com/office/drawing/2014/main" id="{B8713A90-7B55-4F91-9AC8-17CDE0501E81}"/>
              </a:ext>
            </a:extLst>
          </p:cNvPr>
          <p:cNvSpPr/>
          <p:nvPr/>
        </p:nvSpPr>
        <p:spPr>
          <a:xfrm>
            <a:off x="477470" y="5601973"/>
            <a:ext cx="7494152"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Sample size calculation is based on this one</a:t>
            </a:r>
          </a:p>
        </p:txBody>
      </p:sp>
      <p:sp>
        <p:nvSpPr>
          <p:cNvPr id="24" name="Szövegdoboz 16">
            <a:extLst>
              <a:ext uri="{FF2B5EF4-FFF2-40B4-BE49-F238E27FC236}">
                <a16:creationId xmlns:a16="http://schemas.microsoft.com/office/drawing/2014/main" id="{2B33713A-EA20-4123-968A-04B8B6B16C11}"/>
              </a:ext>
            </a:extLst>
          </p:cNvPr>
          <p:cNvSpPr/>
          <p:nvPr/>
        </p:nvSpPr>
        <p:spPr>
          <a:xfrm>
            <a:off x="12916536" y="5668359"/>
            <a:ext cx="2143393" cy="7750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Oswald" panose="020B0604020202020204" charset="-18"/>
                <a:ea typeface="Microsoft YaHei" pitchFamily="2"/>
                <a:cs typeface="Arial" pitchFamily="2"/>
              </a:rPr>
              <a:t>Less 'power'</a:t>
            </a:r>
          </a:p>
        </p:txBody>
      </p:sp>
      <p:sp>
        <p:nvSpPr>
          <p:cNvPr id="25" name="Szövegdoboz 14">
            <a:extLst>
              <a:ext uri="{FF2B5EF4-FFF2-40B4-BE49-F238E27FC236}">
                <a16:creationId xmlns:a16="http://schemas.microsoft.com/office/drawing/2014/main" id="{F8A2E302-4ABE-40AE-ADFB-2949C50B3A62}"/>
              </a:ext>
            </a:extLst>
          </p:cNvPr>
          <p:cNvSpPr txBox="1"/>
          <p:nvPr/>
        </p:nvSpPr>
        <p:spPr>
          <a:xfrm>
            <a:off x="2895600" y="3075230"/>
            <a:ext cx="2144311" cy="646331"/>
          </a:xfrm>
          <a:prstGeom prst="rect">
            <a:avLst/>
          </a:prstGeom>
          <a:solidFill>
            <a:schemeClr val="accent2"/>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3600" b="1" dirty="0" err="1">
                <a:solidFill>
                  <a:prstClr val="white"/>
                </a:solidFill>
                <a:latin typeface="Oswald" panose="020B0604020202020204" charset="-18"/>
                <a:cs typeface="Arial" panose="020B0604020202020204" pitchFamily="34" charset="0"/>
              </a:rPr>
              <a:t>Primary</a:t>
            </a:r>
            <a:endParaRPr kumimoji="0" lang="hu-HU" sz="3600" b="1" i="0" u="none" strike="noStrike" kern="1200" cap="none" spc="0" normalizeH="0" baseline="0" noProof="0" dirty="0">
              <a:ln>
                <a:noFill/>
              </a:ln>
              <a:solidFill>
                <a:prstClr val="white"/>
              </a:solidFill>
              <a:effectLst/>
              <a:uLnTx/>
              <a:uFillTx/>
              <a:latin typeface="Oswald" panose="020B0604020202020204" charset="-18"/>
              <a:cs typeface="Arial" panose="020B0604020202020204" pitchFamily="34" charset="0"/>
            </a:endParaRPr>
          </a:p>
        </p:txBody>
      </p:sp>
      <p:sp>
        <p:nvSpPr>
          <p:cNvPr id="26" name="Szövegdoboz 15">
            <a:extLst>
              <a:ext uri="{FF2B5EF4-FFF2-40B4-BE49-F238E27FC236}">
                <a16:creationId xmlns:a16="http://schemas.microsoft.com/office/drawing/2014/main" id="{C92EF86D-917A-4873-A2F8-8D2A4760D24F}"/>
              </a:ext>
            </a:extLst>
          </p:cNvPr>
          <p:cNvSpPr txBox="1"/>
          <p:nvPr/>
        </p:nvSpPr>
        <p:spPr>
          <a:xfrm>
            <a:off x="12927383" y="3184658"/>
            <a:ext cx="2144311" cy="646331"/>
          </a:xfrm>
          <a:prstGeom prst="rect">
            <a:avLst/>
          </a:prstGeom>
          <a:solidFill>
            <a:schemeClr val="accent2"/>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3600" b="1" dirty="0" err="1">
                <a:solidFill>
                  <a:prstClr val="white"/>
                </a:solidFill>
                <a:latin typeface="Oswald" panose="020B0604020202020204" charset="-18"/>
                <a:cs typeface="Arial" panose="020B0604020202020204" pitchFamily="34" charset="0"/>
              </a:rPr>
              <a:t>Secundary</a:t>
            </a:r>
            <a:endParaRPr kumimoji="0" lang="hu-HU" sz="3600" b="1" i="0" u="none" strike="noStrike" kern="1200" cap="none" spc="0" normalizeH="0" baseline="0" noProof="0" dirty="0">
              <a:ln>
                <a:noFill/>
              </a:ln>
              <a:solidFill>
                <a:prstClr val="white"/>
              </a:solidFill>
              <a:effectLst/>
              <a:uLnTx/>
              <a:uFillTx/>
              <a:latin typeface="Oswald" panose="020B0604020202020204" charset="-18"/>
              <a:cs typeface="Arial" panose="020B0604020202020204" pitchFamily="34" charset="0"/>
            </a:endParaRPr>
          </a:p>
        </p:txBody>
      </p:sp>
    </p:spTree>
    <p:extLst>
      <p:ext uri="{BB962C8B-B14F-4D97-AF65-F5344CB8AC3E}">
        <p14:creationId xmlns:p14="http://schemas.microsoft.com/office/powerpoint/2010/main" val="3367156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14223" y="455819"/>
            <a:ext cx="14513762" cy="1070358"/>
          </a:xfrm>
          <a:prstGeom prst="rect">
            <a:avLst/>
          </a:prstGeom>
        </p:spPr>
        <p:txBody>
          <a:bodyPr wrap="square" lIns="0" tIns="0" rIns="0" bIns="0" rtlCol="0" anchor="t">
            <a:spAutoFit/>
          </a:bodyPr>
          <a:lstStyle/>
          <a:p>
            <a:pPr algn="ctr">
              <a:lnSpc>
                <a:spcPts val="9100"/>
              </a:lnSpc>
            </a:pPr>
            <a:r>
              <a:rPr lang="en-US" sz="5400" dirty="0">
                <a:solidFill>
                  <a:srgbClr val="424A52"/>
                </a:solidFill>
                <a:latin typeface="Oswald Bold"/>
              </a:rPr>
              <a:t>What kind of endpoint should I choose?</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6" name="Szövegdoboz 4">
            <a:extLst>
              <a:ext uri="{FF2B5EF4-FFF2-40B4-BE49-F238E27FC236}">
                <a16:creationId xmlns:a16="http://schemas.microsoft.com/office/drawing/2014/main" id="{1FADEFCB-717D-4D81-8160-DD40D7D1E320}"/>
              </a:ext>
            </a:extLst>
          </p:cNvPr>
          <p:cNvSpPr txBox="1"/>
          <p:nvPr/>
        </p:nvSpPr>
        <p:spPr>
          <a:xfrm>
            <a:off x="1940214" y="2134969"/>
            <a:ext cx="2144311" cy="646331"/>
          </a:xfrm>
          <a:prstGeom prst="rect">
            <a:avLst/>
          </a:prstGeom>
          <a:solidFill>
            <a:srgbClr val="15A9A6"/>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3600" b="1" dirty="0" err="1">
                <a:solidFill>
                  <a:prstClr val="white"/>
                </a:solidFill>
                <a:latin typeface="Oswald" panose="020B0604020202020204" charset="-18"/>
                <a:cs typeface="Arial" panose="020B0604020202020204" pitchFamily="34" charset="0"/>
              </a:rPr>
              <a:t>Hard</a:t>
            </a:r>
            <a:endParaRPr kumimoji="0" lang="hu-HU" sz="3600" b="1" i="0" u="none" strike="noStrike" kern="1200" cap="none" spc="0" normalizeH="0" baseline="0" noProof="0" dirty="0">
              <a:ln>
                <a:noFill/>
              </a:ln>
              <a:solidFill>
                <a:prstClr val="white"/>
              </a:solidFill>
              <a:effectLst/>
              <a:uLnTx/>
              <a:uFillTx/>
              <a:latin typeface="Oswald" panose="020B0604020202020204" charset="-18"/>
              <a:cs typeface="Arial" panose="020B0604020202020204" pitchFamily="34" charset="0"/>
            </a:endParaRPr>
          </a:p>
        </p:txBody>
      </p:sp>
      <p:sp>
        <p:nvSpPr>
          <p:cNvPr id="17" name="Szövegdoboz 5">
            <a:extLst>
              <a:ext uri="{FF2B5EF4-FFF2-40B4-BE49-F238E27FC236}">
                <a16:creationId xmlns:a16="http://schemas.microsoft.com/office/drawing/2014/main" id="{C902CA87-1F1D-489F-B53D-1A3D227401D0}"/>
              </a:ext>
            </a:extLst>
          </p:cNvPr>
          <p:cNvSpPr txBox="1"/>
          <p:nvPr/>
        </p:nvSpPr>
        <p:spPr>
          <a:xfrm>
            <a:off x="12034537" y="2096843"/>
            <a:ext cx="2144311" cy="646331"/>
          </a:xfrm>
          <a:prstGeom prst="rect">
            <a:avLst/>
          </a:prstGeom>
          <a:solidFill>
            <a:srgbClr val="FF0000"/>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3600" b="1" noProof="0" dirty="0" err="1">
                <a:solidFill>
                  <a:prstClr val="white"/>
                </a:solidFill>
                <a:latin typeface="Oswald" panose="020B0604020202020204" charset="-18"/>
                <a:cs typeface="Arial" panose="020B0604020202020204" pitchFamily="34" charset="0"/>
              </a:rPr>
              <a:t>Soft</a:t>
            </a:r>
            <a:endParaRPr kumimoji="0" lang="hu-HU" sz="3600" b="1" i="0" u="none" strike="noStrike" kern="1200" cap="none" spc="0" normalizeH="0" baseline="0" noProof="0" dirty="0">
              <a:ln>
                <a:noFill/>
              </a:ln>
              <a:solidFill>
                <a:prstClr val="white"/>
              </a:solidFill>
              <a:effectLst/>
              <a:uLnTx/>
              <a:uFillTx/>
              <a:latin typeface="Oswald" panose="020B0604020202020204" charset="-18"/>
              <a:cs typeface="Arial" panose="020B0604020202020204" pitchFamily="34" charset="0"/>
            </a:endParaRPr>
          </a:p>
        </p:txBody>
      </p:sp>
      <p:sp>
        <p:nvSpPr>
          <p:cNvPr id="18" name="Szövegdoboz 7">
            <a:extLst>
              <a:ext uri="{FF2B5EF4-FFF2-40B4-BE49-F238E27FC236}">
                <a16:creationId xmlns:a16="http://schemas.microsoft.com/office/drawing/2014/main" id="{B9DC8FCB-07AD-44B2-93F3-9CE93A095B8C}"/>
              </a:ext>
            </a:extLst>
          </p:cNvPr>
          <p:cNvSpPr txBox="1"/>
          <p:nvPr/>
        </p:nvSpPr>
        <p:spPr>
          <a:xfrm>
            <a:off x="8510213" y="2771910"/>
            <a:ext cx="840295" cy="923330"/>
          </a:xfrm>
          <a:prstGeom prst="rect">
            <a:avLst/>
          </a:prstGeom>
          <a:noFill/>
        </p:spPr>
        <p:txBody>
          <a:bodyPr wrap="none" rtlCol="0">
            <a:spAutoFit/>
          </a:bodyPr>
          <a:lstStyle/>
          <a:p>
            <a:r>
              <a:rPr lang="hu-HU" sz="5400" dirty="0">
                <a:latin typeface="Oswald" panose="020B0604020202020204" charset="-18"/>
              </a:rPr>
              <a:t>vs.</a:t>
            </a:r>
          </a:p>
        </p:txBody>
      </p:sp>
      <p:sp>
        <p:nvSpPr>
          <p:cNvPr id="19" name="Szövegdoboz 8">
            <a:extLst>
              <a:ext uri="{FF2B5EF4-FFF2-40B4-BE49-F238E27FC236}">
                <a16:creationId xmlns:a16="http://schemas.microsoft.com/office/drawing/2014/main" id="{134CB746-3141-409F-A8A4-033D056210FC}"/>
              </a:ext>
            </a:extLst>
          </p:cNvPr>
          <p:cNvSpPr txBox="1"/>
          <p:nvPr/>
        </p:nvSpPr>
        <p:spPr>
          <a:xfrm>
            <a:off x="1989080" y="2942938"/>
            <a:ext cx="2095445" cy="646331"/>
          </a:xfrm>
          <a:prstGeom prst="rect">
            <a:avLst/>
          </a:prstGeom>
          <a:noFill/>
        </p:spPr>
        <p:txBody>
          <a:bodyPr wrap="none" rtlCol="0">
            <a:spAutoFit/>
          </a:bodyPr>
          <a:lstStyle/>
          <a:p>
            <a:pPr marL="342900" indent="-342900">
              <a:buFont typeface="Arial" panose="020B0604020202020204" pitchFamily="34" charset="0"/>
              <a:buChar char="•"/>
            </a:pPr>
            <a:r>
              <a:rPr lang="hu-HU" sz="3600" dirty="0" err="1">
                <a:latin typeface="Oswald" panose="020B0604020202020204" charset="-18"/>
              </a:rPr>
              <a:t>Objective</a:t>
            </a:r>
            <a:endParaRPr lang="hu-HU" sz="3600" dirty="0">
              <a:latin typeface="Oswald" panose="020B0604020202020204" charset="-18"/>
            </a:endParaRPr>
          </a:p>
        </p:txBody>
      </p:sp>
      <p:sp>
        <p:nvSpPr>
          <p:cNvPr id="20" name="Szövegdoboz 9">
            <a:extLst>
              <a:ext uri="{FF2B5EF4-FFF2-40B4-BE49-F238E27FC236}">
                <a16:creationId xmlns:a16="http://schemas.microsoft.com/office/drawing/2014/main" id="{05A9B219-B1C2-4233-8E23-1756E7C3D836}"/>
              </a:ext>
            </a:extLst>
          </p:cNvPr>
          <p:cNvSpPr txBox="1"/>
          <p:nvPr/>
        </p:nvSpPr>
        <p:spPr>
          <a:xfrm>
            <a:off x="11545487" y="2836513"/>
            <a:ext cx="3472425" cy="646331"/>
          </a:xfrm>
          <a:prstGeom prst="rect">
            <a:avLst/>
          </a:prstGeom>
          <a:noFill/>
        </p:spPr>
        <p:txBody>
          <a:bodyPr wrap="none" rtlCol="0">
            <a:spAutoFit/>
          </a:bodyPr>
          <a:lstStyle/>
          <a:p>
            <a:pPr marL="342900" indent="-342900">
              <a:buFont typeface="Arial" panose="020B0604020202020204" pitchFamily="34" charset="0"/>
              <a:buChar char="•"/>
            </a:pPr>
            <a:r>
              <a:rPr lang="hu-HU" sz="3600" dirty="0" err="1">
                <a:latin typeface="Oswald" panose="020B0604020202020204" charset="-18"/>
              </a:rPr>
              <a:t>Can</a:t>
            </a:r>
            <a:r>
              <a:rPr lang="hu-HU" sz="3600" dirty="0">
                <a:latin typeface="Oswald" panose="020B0604020202020204" charset="-18"/>
              </a:rPr>
              <a:t> be </a:t>
            </a:r>
            <a:r>
              <a:rPr lang="hu-HU" sz="3600" dirty="0" err="1">
                <a:latin typeface="Oswald" panose="020B0604020202020204" charset="-18"/>
              </a:rPr>
              <a:t>subjective</a:t>
            </a:r>
            <a:endParaRPr lang="hu-HU" sz="3600" dirty="0">
              <a:latin typeface="Oswald" panose="020B0604020202020204" charset="-18"/>
            </a:endParaRPr>
          </a:p>
        </p:txBody>
      </p:sp>
      <p:sp>
        <p:nvSpPr>
          <p:cNvPr id="21" name="Szövegdoboz 10">
            <a:extLst>
              <a:ext uri="{FF2B5EF4-FFF2-40B4-BE49-F238E27FC236}">
                <a16:creationId xmlns:a16="http://schemas.microsoft.com/office/drawing/2014/main" id="{185BADCA-9798-4122-B86D-2A7FF65350B8}"/>
              </a:ext>
            </a:extLst>
          </p:cNvPr>
          <p:cNvSpPr txBox="1"/>
          <p:nvPr/>
        </p:nvSpPr>
        <p:spPr>
          <a:xfrm>
            <a:off x="2048974" y="3541853"/>
            <a:ext cx="5259773" cy="646331"/>
          </a:xfrm>
          <a:prstGeom prst="rect">
            <a:avLst/>
          </a:prstGeom>
          <a:noFill/>
        </p:spPr>
        <p:txBody>
          <a:bodyPr wrap="none" rtlCol="0">
            <a:spAutoFit/>
          </a:bodyPr>
          <a:lstStyle/>
          <a:p>
            <a:pPr marL="342900" indent="-342900">
              <a:buFont typeface="Arial" panose="020B0604020202020204" pitchFamily="34" charset="0"/>
              <a:buChar char="•"/>
            </a:pPr>
            <a:r>
              <a:rPr lang="hu-HU" sz="3600" dirty="0" err="1">
                <a:latin typeface="Oswald" panose="020B0604020202020204" charset="-18"/>
              </a:rPr>
              <a:t>Can</a:t>
            </a:r>
            <a:r>
              <a:rPr lang="hu-HU" sz="3600" dirty="0">
                <a:latin typeface="Oswald" panose="020B0604020202020204" charset="-18"/>
              </a:rPr>
              <a:t> be </a:t>
            </a:r>
            <a:r>
              <a:rPr lang="hu-HU" sz="3600" dirty="0" err="1">
                <a:latin typeface="Oswald" panose="020B0604020202020204" charset="-18"/>
              </a:rPr>
              <a:t>measured</a:t>
            </a:r>
            <a:r>
              <a:rPr lang="hu-HU" sz="3600" dirty="0">
                <a:latin typeface="Oswald" panose="020B0604020202020204" charset="-18"/>
              </a:rPr>
              <a:t> </a:t>
            </a:r>
            <a:r>
              <a:rPr lang="hu-HU" sz="3600" dirty="0" err="1">
                <a:latin typeface="Oswald" panose="020B0604020202020204" charset="-18"/>
              </a:rPr>
              <a:t>accurately</a:t>
            </a:r>
            <a:endParaRPr lang="hu-HU" sz="3600" dirty="0">
              <a:latin typeface="Oswald" panose="020B0604020202020204" charset="-18"/>
            </a:endParaRPr>
          </a:p>
        </p:txBody>
      </p:sp>
      <p:sp>
        <p:nvSpPr>
          <p:cNvPr id="22" name="Szövegdoboz 11">
            <a:extLst>
              <a:ext uri="{FF2B5EF4-FFF2-40B4-BE49-F238E27FC236}">
                <a16:creationId xmlns:a16="http://schemas.microsoft.com/office/drawing/2014/main" id="{B40B425D-C203-4FD0-854B-3FB7E7A72EE3}"/>
              </a:ext>
            </a:extLst>
          </p:cNvPr>
          <p:cNvSpPr txBox="1"/>
          <p:nvPr/>
        </p:nvSpPr>
        <p:spPr>
          <a:xfrm>
            <a:off x="11528123" y="3510016"/>
            <a:ext cx="5301451" cy="646331"/>
          </a:xfrm>
          <a:prstGeom prst="rect">
            <a:avLst/>
          </a:prstGeom>
          <a:noFill/>
        </p:spPr>
        <p:txBody>
          <a:bodyPr wrap="none" rtlCol="0">
            <a:spAutoFit/>
          </a:bodyPr>
          <a:lstStyle/>
          <a:p>
            <a:pPr marL="342900" indent="-342900">
              <a:buFont typeface="Arial" panose="020B0604020202020204" pitchFamily="34" charset="0"/>
              <a:buChar char="•"/>
            </a:pPr>
            <a:r>
              <a:rPr lang="hu-HU" sz="3600" dirty="0" err="1">
                <a:latin typeface="Oswald" panose="020B0604020202020204" charset="-18"/>
              </a:rPr>
              <a:t>Uncertanity</a:t>
            </a:r>
            <a:r>
              <a:rPr lang="hu-HU" sz="3600" dirty="0">
                <a:latin typeface="Oswald" panose="020B0604020202020204" charset="-18"/>
              </a:rPr>
              <a:t> of </a:t>
            </a:r>
            <a:r>
              <a:rPr lang="hu-HU" sz="3600" dirty="0" err="1">
                <a:latin typeface="Oswald" panose="020B0604020202020204" charset="-18"/>
              </a:rPr>
              <a:t>measurement</a:t>
            </a:r>
            <a:endParaRPr lang="hu-HU" sz="3600" dirty="0">
              <a:latin typeface="Oswald" panose="020B0604020202020204" charset="-18"/>
            </a:endParaRPr>
          </a:p>
        </p:txBody>
      </p:sp>
      <p:sp>
        <p:nvSpPr>
          <p:cNvPr id="23" name="Szövegdoboz 12">
            <a:extLst>
              <a:ext uri="{FF2B5EF4-FFF2-40B4-BE49-F238E27FC236}">
                <a16:creationId xmlns:a16="http://schemas.microsoft.com/office/drawing/2014/main" id="{D3353168-AB35-4709-AFAB-5AF88B4BF111}"/>
              </a:ext>
            </a:extLst>
          </p:cNvPr>
          <p:cNvSpPr txBox="1"/>
          <p:nvPr/>
        </p:nvSpPr>
        <p:spPr>
          <a:xfrm>
            <a:off x="3653160" y="5100434"/>
            <a:ext cx="1707519" cy="646331"/>
          </a:xfrm>
          <a:prstGeom prst="rect">
            <a:avLst/>
          </a:prstGeom>
          <a:noFill/>
        </p:spPr>
        <p:txBody>
          <a:bodyPr wrap="none" rtlCol="0">
            <a:spAutoFit/>
          </a:bodyPr>
          <a:lstStyle/>
          <a:p>
            <a:r>
              <a:rPr lang="hu-HU" sz="3600" dirty="0" err="1">
                <a:latin typeface="Oswald" panose="020B0604020202020204" charset="-18"/>
              </a:rPr>
              <a:t>Mortality</a:t>
            </a:r>
            <a:endParaRPr lang="hu-HU" sz="3600" dirty="0">
              <a:latin typeface="Oswald" panose="020B0604020202020204" charset="-18"/>
            </a:endParaRPr>
          </a:p>
        </p:txBody>
      </p:sp>
      <p:sp>
        <p:nvSpPr>
          <p:cNvPr id="24" name="Vágott nyíl jobbra 14">
            <a:extLst>
              <a:ext uri="{FF2B5EF4-FFF2-40B4-BE49-F238E27FC236}">
                <a16:creationId xmlns:a16="http://schemas.microsoft.com/office/drawing/2014/main" id="{731F0216-FF79-45E2-A5D6-7BDB105114FD}"/>
              </a:ext>
            </a:extLst>
          </p:cNvPr>
          <p:cNvSpPr/>
          <p:nvPr/>
        </p:nvSpPr>
        <p:spPr>
          <a:xfrm rot="10800000">
            <a:off x="3138341" y="5844389"/>
            <a:ext cx="11366031" cy="1089891"/>
          </a:xfrm>
          <a:prstGeom prst="notchedRightArrow">
            <a:avLst/>
          </a:prstGeom>
          <a:gradFill flip="none" rotWithShape="1">
            <a:gsLst>
              <a:gs pos="0">
                <a:srgbClr val="FF0000"/>
              </a:gs>
              <a:gs pos="74000">
                <a:schemeClr val="accent1">
                  <a:lumMod val="45000"/>
                  <a:lumOff val="55000"/>
                </a:schemeClr>
              </a:gs>
              <a:gs pos="83000">
                <a:schemeClr val="accent1">
                  <a:lumMod val="45000"/>
                  <a:lumOff val="55000"/>
                </a:schemeClr>
              </a:gs>
              <a:gs pos="100000">
                <a:srgbClr val="15A9A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800">
              <a:latin typeface="Oswald" panose="020B0604020202020204" charset="-18"/>
            </a:endParaRPr>
          </a:p>
        </p:txBody>
      </p:sp>
      <p:sp>
        <p:nvSpPr>
          <p:cNvPr id="25" name="Szövegdoboz 15">
            <a:extLst>
              <a:ext uri="{FF2B5EF4-FFF2-40B4-BE49-F238E27FC236}">
                <a16:creationId xmlns:a16="http://schemas.microsoft.com/office/drawing/2014/main" id="{65C04A17-51DE-4925-B0E6-A3F390FDD213}"/>
              </a:ext>
            </a:extLst>
          </p:cNvPr>
          <p:cNvSpPr txBox="1"/>
          <p:nvPr/>
        </p:nvSpPr>
        <p:spPr>
          <a:xfrm>
            <a:off x="3480968" y="7015190"/>
            <a:ext cx="2632452" cy="1200329"/>
          </a:xfrm>
          <a:prstGeom prst="rect">
            <a:avLst/>
          </a:prstGeom>
          <a:noFill/>
        </p:spPr>
        <p:txBody>
          <a:bodyPr wrap="none" rtlCol="0">
            <a:spAutoFit/>
          </a:bodyPr>
          <a:lstStyle/>
          <a:p>
            <a:pPr algn="ctr"/>
            <a:r>
              <a:rPr lang="hu-HU" sz="3600" dirty="0" err="1">
                <a:latin typeface="Oswald" panose="020B0604020202020204" charset="-18"/>
              </a:rPr>
              <a:t>Cause-specific</a:t>
            </a:r>
            <a:endParaRPr lang="hu-HU" sz="3600" dirty="0">
              <a:latin typeface="Oswald" panose="020B0604020202020204" charset="-18"/>
            </a:endParaRPr>
          </a:p>
          <a:p>
            <a:pPr algn="ctr"/>
            <a:r>
              <a:rPr lang="hu-HU" sz="3600" dirty="0" err="1">
                <a:latin typeface="Oswald" panose="020B0604020202020204" charset="-18"/>
              </a:rPr>
              <a:t>mortality</a:t>
            </a:r>
            <a:endParaRPr lang="hu-HU" sz="3600" dirty="0">
              <a:latin typeface="Oswald" panose="020B0604020202020204" charset="-18"/>
            </a:endParaRPr>
          </a:p>
        </p:txBody>
      </p:sp>
      <p:sp>
        <p:nvSpPr>
          <p:cNvPr id="26" name="Szövegdoboz 17">
            <a:extLst>
              <a:ext uri="{FF2B5EF4-FFF2-40B4-BE49-F238E27FC236}">
                <a16:creationId xmlns:a16="http://schemas.microsoft.com/office/drawing/2014/main" id="{DE555B8D-CCE6-436F-BDF9-828FBD1091F4}"/>
              </a:ext>
            </a:extLst>
          </p:cNvPr>
          <p:cNvSpPr txBox="1"/>
          <p:nvPr/>
        </p:nvSpPr>
        <p:spPr>
          <a:xfrm>
            <a:off x="7344030" y="7373226"/>
            <a:ext cx="2954655" cy="646331"/>
          </a:xfrm>
          <a:prstGeom prst="rect">
            <a:avLst/>
          </a:prstGeom>
          <a:noFill/>
        </p:spPr>
        <p:txBody>
          <a:bodyPr wrap="none" rtlCol="0">
            <a:spAutoFit/>
          </a:bodyPr>
          <a:lstStyle/>
          <a:p>
            <a:pPr algn="ctr"/>
            <a:r>
              <a:rPr lang="hu-HU" sz="3600" dirty="0" err="1">
                <a:latin typeface="Oswald" panose="020B0604020202020204" charset="-18"/>
              </a:rPr>
              <a:t>Need</a:t>
            </a:r>
            <a:r>
              <a:rPr lang="hu-HU" sz="3600" dirty="0">
                <a:latin typeface="Oswald" panose="020B0604020202020204" charset="-18"/>
              </a:rPr>
              <a:t> </a:t>
            </a:r>
            <a:r>
              <a:rPr lang="hu-HU" sz="3600" dirty="0" err="1">
                <a:latin typeface="Oswald" panose="020B0604020202020204" charset="-18"/>
              </a:rPr>
              <a:t>for</a:t>
            </a:r>
            <a:r>
              <a:rPr lang="hu-HU" sz="3600" dirty="0">
                <a:latin typeface="Oswald" panose="020B0604020202020204" charset="-18"/>
              </a:rPr>
              <a:t> </a:t>
            </a:r>
            <a:r>
              <a:rPr lang="hu-HU" sz="3600" dirty="0" err="1">
                <a:latin typeface="Oswald" panose="020B0604020202020204" charset="-18"/>
              </a:rPr>
              <a:t>surgery</a:t>
            </a:r>
            <a:endParaRPr lang="hu-HU" sz="3600" dirty="0">
              <a:latin typeface="Oswald" panose="020B0604020202020204" charset="-18"/>
            </a:endParaRPr>
          </a:p>
        </p:txBody>
      </p:sp>
      <p:sp>
        <p:nvSpPr>
          <p:cNvPr id="27" name="Szövegdoboz 18">
            <a:extLst>
              <a:ext uri="{FF2B5EF4-FFF2-40B4-BE49-F238E27FC236}">
                <a16:creationId xmlns:a16="http://schemas.microsoft.com/office/drawing/2014/main" id="{B6167A1D-43DF-4C43-A967-CA59E4556746}"/>
              </a:ext>
            </a:extLst>
          </p:cNvPr>
          <p:cNvSpPr txBox="1"/>
          <p:nvPr/>
        </p:nvSpPr>
        <p:spPr>
          <a:xfrm>
            <a:off x="6155153" y="5082278"/>
            <a:ext cx="4291559" cy="646331"/>
          </a:xfrm>
          <a:prstGeom prst="rect">
            <a:avLst/>
          </a:prstGeom>
          <a:noFill/>
        </p:spPr>
        <p:txBody>
          <a:bodyPr wrap="none" rtlCol="0">
            <a:spAutoFit/>
          </a:bodyPr>
          <a:lstStyle/>
          <a:p>
            <a:pPr algn="ctr"/>
            <a:r>
              <a:rPr lang="hu-HU" sz="3600" dirty="0" err="1">
                <a:latin typeface="Oswald" panose="020B0604020202020204" charset="-18"/>
              </a:rPr>
              <a:t>Length</a:t>
            </a:r>
            <a:r>
              <a:rPr lang="hu-HU" sz="3600" dirty="0">
                <a:latin typeface="Oswald" panose="020B0604020202020204" charset="-18"/>
              </a:rPr>
              <a:t> of </a:t>
            </a:r>
            <a:r>
              <a:rPr lang="hu-HU" sz="3600" dirty="0" err="1">
                <a:latin typeface="Oswald" panose="020B0604020202020204" charset="-18"/>
              </a:rPr>
              <a:t>hospitalization</a:t>
            </a:r>
            <a:endParaRPr lang="hu-HU" sz="3600" dirty="0">
              <a:latin typeface="Oswald" panose="020B0604020202020204" charset="-18"/>
            </a:endParaRPr>
          </a:p>
        </p:txBody>
      </p:sp>
      <p:sp>
        <p:nvSpPr>
          <p:cNvPr id="28" name="Szövegdoboz 19">
            <a:extLst>
              <a:ext uri="{FF2B5EF4-FFF2-40B4-BE49-F238E27FC236}">
                <a16:creationId xmlns:a16="http://schemas.microsoft.com/office/drawing/2014/main" id="{867C20F4-A587-48CC-A969-59F5967FBF3C}"/>
              </a:ext>
            </a:extLst>
          </p:cNvPr>
          <p:cNvSpPr txBox="1"/>
          <p:nvPr/>
        </p:nvSpPr>
        <p:spPr>
          <a:xfrm>
            <a:off x="12399087" y="7373225"/>
            <a:ext cx="1765227" cy="646331"/>
          </a:xfrm>
          <a:prstGeom prst="rect">
            <a:avLst/>
          </a:prstGeom>
          <a:noFill/>
        </p:spPr>
        <p:txBody>
          <a:bodyPr wrap="none" rtlCol="0">
            <a:spAutoFit/>
          </a:bodyPr>
          <a:lstStyle/>
          <a:p>
            <a:pPr algn="ctr"/>
            <a:r>
              <a:rPr lang="hu-HU" sz="3600" dirty="0">
                <a:latin typeface="Oswald" panose="020B0604020202020204" charset="-18"/>
              </a:rPr>
              <a:t>CRP </a:t>
            </a:r>
            <a:r>
              <a:rPr lang="hu-HU" sz="3600" dirty="0" err="1">
                <a:latin typeface="Oswald" panose="020B0604020202020204" charset="-18"/>
              </a:rPr>
              <a:t>level</a:t>
            </a:r>
            <a:endParaRPr lang="hu-HU" sz="3600" dirty="0">
              <a:latin typeface="Oswald" panose="020B0604020202020204" charset="-18"/>
            </a:endParaRPr>
          </a:p>
        </p:txBody>
      </p:sp>
      <p:sp>
        <p:nvSpPr>
          <p:cNvPr id="29" name="Szövegdoboz 20">
            <a:extLst>
              <a:ext uri="{FF2B5EF4-FFF2-40B4-BE49-F238E27FC236}">
                <a16:creationId xmlns:a16="http://schemas.microsoft.com/office/drawing/2014/main" id="{4C2BC5FB-F8D9-4739-9E5D-0FC1DCB67082}"/>
              </a:ext>
            </a:extLst>
          </p:cNvPr>
          <p:cNvSpPr txBox="1"/>
          <p:nvPr/>
        </p:nvSpPr>
        <p:spPr>
          <a:xfrm>
            <a:off x="11326319" y="5070951"/>
            <a:ext cx="910827" cy="646331"/>
          </a:xfrm>
          <a:prstGeom prst="rect">
            <a:avLst/>
          </a:prstGeom>
          <a:noFill/>
        </p:spPr>
        <p:txBody>
          <a:bodyPr wrap="none" rtlCol="0">
            <a:spAutoFit/>
          </a:bodyPr>
          <a:lstStyle/>
          <a:p>
            <a:pPr algn="ctr"/>
            <a:r>
              <a:rPr lang="hu-HU" sz="3600" dirty="0" err="1">
                <a:latin typeface="Oswald" panose="020B0604020202020204" charset="-18"/>
              </a:rPr>
              <a:t>Pain</a:t>
            </a:r>
            <a:endParaRPr lang="hu-HU" sz="3600" dirty="0">
              <a:latin typeface="Oswald" panose="020B0604020202020204" charset="-18"/>
            </a:endParaRPr>
          </a:p>
        </p:txBody>
      </p:sp>
      <p:sp>
        <p:nvSpPr>
          <p:cNvPr id="30" name="Szövegdoboz 21">
            <a:extLst>
              <a:ext uri="{FF2B5EF4-FFF2-40B4-BE49-F238E27FC236}">
                <a16:creationId xmlns:a16="http://schemas.microsoft.com/office/drawing/2014/main" id="{0FB5A5E8-FE3C-45A7-877F-D23D78A0B812}"/>
              </a:ext>
            </a:extLst>
          </p:cNvPr>
          <p:cNvSpPr txBox="1"/>
          <p:nvPr/>
        </p:nvSpPr>
        <p:spPr>
          <a:xfrm>
            <a:off x="13593017" y="5070952"/>
            <a:ext cx="813044" cy="646331"/>
          </a:xfrm>
          <a:prstGeom prst="rect">
            <a:avLst/>
          </a:prstGeom>
          <a:noFill/>
        </p:spPr>
        <p:txBody>
          <a:bodyPr wrap="none" rtlCol="0">
            <a:spAutoFit/>
          </a:bodyPr>
          <a:lstStyle/>
          <a:p>
            <a:pPr algn="ctr"/>
            <a:r>
              <a:rPr lang="hu-HU" sz="3600" dirty="0" err="1">
                <a:latin typeface="Oswald" panose="020B0604020202020204" charset="-18"/>
              </a:rPr>
              <a:t>QoL</a:t>
            </a:r>
            <a:endParaRPr lang="hu-HU" sz="3600" dirty="0">
              <a:latin typeface="Oswald" panose="020B0604020202020204" charset="-18"/>
            </a:endParaRPr>
          </a:p>
        </p:txBody>
      </p:sp>
    </p:spTree>
    <p:extLst>
      <p:ext uri="{BB962C8B-B14F-4D97-AF65-F5344CB8AC3E}">
        <p14:creationId xmlns:p14="http://schemas.microsoft.com/office/powerpoint/2010/main" val="127968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'TAKE HOME MESSAGE'</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17" name="Téglalap 12">
            <a:extLst>
              <a:ext uri="{FF2B5EF4-FFF2-40B4-BE49-F238E27FC236}">
                <a16:creationId xmlns:a16="http://schemas.microsoft.com/office/drawing/2014/main" id="{89BA098C-C729-47ED-9C6E-331F65D13FEF}"/>
              </a:ext>
            </a:extLst>
          </p:cNvPr>
          <p:cNvSpPr/>
          <p:nvPr/>
        </p:nvSpPr>
        <p:spPr>
          <a:xfrm>
            <a:off x="1538770" y="3129344"/>
            <a:ext cx="14082230" cy="442571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E2F0D9"/>
          </a:solidFill>
          <a:ln w="38157">
            <a:solidFill>
              <a:srgbClr val="60BA1A"/>
            </a:solidFill>
            <a:prstDash val="solid"/>
          </a:ln>
        </p:spPr>
        <p:txBody>
          <a:bodyPr vert="horz" wrap="square" lIns="90004" tIns="44997" rIns="90004" bIns="44997" anchor="t" anchorCtr="0" compatLnSpc="0">
            <a:spAutoFit/>
          </a:bodyPr>
          <a:lstStyle/>
          <a:p>
            <a:pPr marR="0" lvl="1" indent="-457200" algn="just" defTabSz="914400" rtl="0" fontAlgn="auto" hangingPunct="1">
              <a:lnSpc>
                <a:spcPct val="100000"/>
              </a:lnSpc>
              <a:spcBef>
                <a:spcPts val="0"/>
              </a:spcBef>
              <a:spcAft>
                <a:spcPts val="600"/>
              </a:spcAft>
              <a:buFont typeface="+mj-lt"/>
              <a:buAutoNum type="arabicPeriod"/>
              <a:tabLst/>
              <a:defRPr sz="1800" b="0" i="0" u="none" strike="noStrike" kern="0" cap="none" spc="0" baseline="0">
                <a:solidFill>
                  <a:srgbClr val="000000"/>
                </a:solidFill>
                <a:uFillTx/>
              </a:defRPr>
            </a:pPr>
            <a:r>
              <a:rPr lang="en-US" sz="4400" b="0" i="0" u="none" strike="noStrike" kern="1200" cap="none" spc="0" baseline="0" dirty="0">
                <a:solidFill>
                  <a:srgbClr val="000000"/>
                </a:solidFill>
                <a:uFillTx/>
                <a:latin typeface="Oswald" panose="020B0604020202020204" charset="-18"/>
                <a:ea typeface="Calibri" pitchFamily="1"/>
                <a:cs typeface="Arial" pitchFamily="2"/>
              </a:rPr>
              <a:t>The importance of </a:t>
            </a:r>
            <a:r>
              <a:rPr lang="en-US" sz="4400" b="1" i="0" u="none" strike="noStrike" kern="1200" cap="none" spc="0" baseline="0" dirty="0">
                <a:solidFill>
                  <a:srgbClr val="548235"/>
                </a:solidFill>
                <a:uFillTx/>
                <a:latin typeface="Oswald" panose="020B0604020202020204" charset="-18"/>
                <a:ea typeface="Calibri" pitchFamily="1"/>
                <a:cs typeface="Arial" pitchFamily="2"/>
              </a:rPr>
              <a:t> preliminary knowledge of the relevant data in literature</a:t>
            </a:r>
            <a:endParaRPr lang="hu-HU" sz="4400" b="0" i="0" u="none" strike="noStrike" kern="1200" cap="none" spc="0" baseline="0" dirty="0">
              <a:solidFill>
                <a:srgbClr val="000000"/>
              </a:solidFill>
              <a:uFillTx/>
              <a:latin typeface="Oswald" panose="020B0604020202020204" charset="-18"/>
              <a:ea typeface="Calibri" pitchFamily="1"/>
              <a:cs typeface="Arial" pitchFamily="2"/>
            </a:endParaRPr>
          </a:p>
          <a:p>
            <a:pPr marR="0" lvl="1" indent="-457200" algn="just" defTabSz="914400" rtl="0" fontAlgn="auto" hangingPunct="1">
              <a:lnSpc>
                <a:spcPct val="100000"/>
              </a:lnSpc>
              <a:spcBef>
                <a:spcPts val="0"/>
              </a:spcBef>
              <a:spcAft>
                <a:spcPts val="600"/>
              </a:spcAft>
              <a:buFont typeface="+mj-lt"/>
              <a:buAutoNum type="arabicPeriod"/>
              <a:tabLst/>
              <a:defRPr sz="1800" b="0" i="0" u="none" strike="noStrike" kern="0" cap="none" spc="0" baseline="0">
                <a:solidFill>
                  <a:srgbClr val="000000"/>
                </a:solidFill>
                <a:uFillTx/>
              </a:defRPr>
            </a:pPr>
            <a:r>
              <a:rPr lang="en-US" sz="4400" b="0" i="0" u="none" strike="noStrike" kern="1200" cap="none" spc="0" baseline="0" dirty="0">
                <a:solidFill>
                  <a:srgbClr val="000000"/>
                </a:solidFill>
                <a:uFillTx/>
                <a:latin typeface="Oswald" panose="020B0604020202020204" charset="-18"/>
                <a:ea typeface="Calibri" pitchFamily="1"/>
                <a:cs typeface="Arial" pitchFamily="2"/>
              </a:rPr>
              <a:t>Search in the literature for </a:t>
            </a:r>
            <a:r>
              <a:rPr lang="en-US" sz="4400" b="1" i="0" u="none" strike="noStrike" kern="1200" cap="none" spc="0" baseline="0" dirty="0">
                <a:solidFill>
                  <a:srgbClr val="548235"/>
                </a:solidFill>
                <a:uFillTx/>
                <a:latin typeface="Oswald" panose="020B0604020202020204" charset="-18"/>
                <a:ea typeface="Calibri" pitchFamily="1"/>
                <a:cs typeface="Arial" pitchFamily="2"/>
              </a:rPr>
              <a:t>getting the methods known </a:t>
            </a:r>
            <a:r>
              <a:rPr lang="en-US" sz="4400" b="0" i="0" u="none" strike="noStrike" kern="1200" cap="none" spc="0" baseline="0" dirty="0">
                <a:solidFill>
                  <a:srgbClr val="000000"/>
                </a:solidFill>
                <a:uFillTx/>
                <a:latin typeface="Oswald" panose="020B0604020202020204" charset="-18"/>
                <a:ea typeface="Calibri" pitchFamily="1"/>
                <a:cs typeface="Arial" pitchFamily="2"/>
              </a:rPr>
              <a:t>– decision for the appropriate processes</a:t>
            </a:r>
            <a:endParaRPr lang="hu-HU" sz="4400" dirty="0">
              <a:solidFill>
                <a:srgbClr val="000000"/>
              </a:solidFill>
              <a:latin typeface="Oswald" panose="020B0604020202020204" charset="-18"/>
              <a:ea typeface="Calibri" pitchFamily="1"/>
              <a:cs typeface="Arial" pitchFamily="2"/>
            </a:endParaRPr>
          </a:p>
          <a:p>
            <a:pPr marR="0" lvl="1" indent="-457200" algn="just" defTabSz="914400" rtl="0" fontAlgn="auto" hangingPunct="1">
              <a:lnSpc>
                <a:spcPct val="100000"/>
              </a:lnSpc>
              <a:spcBef>
                <a:spcPts val="0"/>
              </a:spcBef>
              <a:spcAft>
                <a:spcPts val="600"/>
              </a:spcAft>
              <a:buFont typeface="+mj-lt"/>
              <a:buAutoNum type="arabicPeriod"/>
              <a:tabLst/>
              <a:defRPr sz="1800" b="0" i="0" u="none" strike="noStrike" kern="0" cap="none" spc="0" baseline="0">
                <a:solidFill>
                  <a:srgbClr val="000000"/>
                </a:solidFill>
                <a:uFillTx/>
              </a:defRPr>
            </a:pPr>
            <a:r>
              <a:rPr lang="en-US" sz="4400" b="0" i="0" u="none" strike="noStrike" kern="1200" cap="none" spc="0" baseline="0" dirty="0">
                <a:solidFill>
                  <a:srgbClr val="000000"/>
                </a:solidFill>
                <a:uFillTx/>
                <a:latin typeface="Oswald" panose="020B0604020202020204" charset="-18"/>
                <a:ea typeface="Calibri" pitchFamily="1"/>
                <a:cs typeface="Arial" pitchFamily="2"/>
              </a:rPr>
              <a:t>Clear questions, hypothesis and goals (</a:t>
            </a:r>
            <a:r>
              <a:rPr lang="en-US" sz="4400" b="1" i="0" u="none" strike="noStrike" kern="1200" cap="none" spc="0" baseline="0" dirty="0">
                <a:solidFill>
                  <a:srgbClr val="548235"/>
                </a:solidFill>
                <a:uFillTx/>
                <a:latin typeface="Oswald" panose="020B0604020202020204" charset="-18"/>
                <a:ea typeface="Calibri" pitchFamily="1"/>
                <a:cs typeface="Arial" pitchFamily="2"/>
              </a:rPr>
              <a:t>PICO</a:t>
            </a:r>
            <a:r>
              <a:rPr lang="en-US" sz="4400" b="0" i="0" u="none" strike="noStrike" kern="1200" cap="none" spc="0" baseline="0" dirty="0">
                <a:solidFill>
                  <a:srgbClr val="000000"/>
                </a:solidFill>
                <a:uFillTx/>
                <a:latin typeface="Oswald" panose="020B0604020202020204" charset="-18"/>
                <a:ea typeface="Calibri" pitchFamily="1"/>
                <a:cs typeface="Arial" pitchFamily="2"/>
              </a:rPr>
              <a:t>)</a:t>
            </a:r>
            <a:endParaRPr lang="hu-HU" sz="4400" dirty="0">
              <a:solidFill>
                <a:srgbClr val="000000"/>
              </a:solidFill>
              <a:latin typeface="Oswald" panose="020B0604020202020204" charset="-18"/>
              <a:ea typeface="Calibri" pitchFamily="1"/>
              <a:cs typeface="Arial" pitchFamily="2"/>
            </a:endParaRPr>
          </a:p>
        </p:txBody>
      </p:sp>
    </p:spTree>
    <p:extLst>
      <p:ext uri="{BB962C8B-B14F-4D97-AF65-F5344CB8AC3E}">
        <p14:creationId xmlns:p14="http://schemas.microsoft.com/office/powerpoint/2010/main" val="171498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3559989" y="4297908"/>
            <a:ext cx="11447857"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Thank you for your attention!</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Tree>
    <p:extLst>
      <p:ext uri="{BB962C8B-B14F-4D97-AF65-F5344CB8AC3E}">
        <p14:creationId xmlns:p14="http://schemas.microsoft.com/office/powerpoint/2010/main" val="2470653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4000" b="-4000"/>
          </a:stretch>
        </a:blipFill>
        <a:effectLst/>
      </p:bgPr>
    </p:bg>
    <p:spTree>
      <p:nvGrpSpPr>
        <p:cNvPr id="1" name=""/>
        <p:cNvGrpSpPr/>
        <p:nvPr/>
      </p:nvGrpSpPr>
      <p:grpSpPr>
        <a:xfrm>
          <a:off x="0" y="0"/>
          <a:ext cx="0" cy="0"/>
          <a:chOff x="0" y="0"/>
          <a:chExt cx="0" cy="0"/>
        </a:xfrm>
      </p:grpSpPr>
      <p:grpSp>
        <p:nvGrpSpPr>
          <p:cNvPr id="4" name="Group 4"/>
          <p:cNvGrpSpPr/>
          <p:nvPr/>
        </p:nvGrpSpPr>
        <p:grpSpPr>
          <a:xfrm>
            <a:off x="0" y="4629150"/>
            <a:ext cx="5666917" cy="565785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 name="Group 6"/>
          <p:cNvGrpSpPr/>
          <p:nvPr/>
        </p:nvGrpSpPr>
        <p:grpSpPr>
          <a:xfrm rot="-10800000">
            <a:off x="14165352" y="0"/>
            <a:ext cx="4122648" cy="4116052"/>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8" name="TextBox 8"/>
          <p:cNvSpPr txBox="1"/>
          <p:nvPr/>
        </p:nvSpPr>
        <p:spPr>
          <a:xfrm>
            <a:off x="8834996" y="5143500"/>
            <a:ext cx="10660711" cy="1317348"/>
          </a:xfrm>
          <a:prstGeom prst="rect">
            <a:avLst/>
          </a:prstGeom>
        </p:spPr>
        <p:txBody>
          <a:bodyPr wrap="square" lIns="0" tIns="0" rIns="0" bIns="0" rtlCol="0" anchor="t">
            <a:spAutoFit/>
          </a:bodyPr>
          <a:lstStyle/>
          <a:p>
            <a:pPr algn="ctr">
              <a:lnSpc>
                <a:spcPts val="11200"/>
              </a:lnSpc>
            </a:pPr>
            <a:r>
              <a:rPr lang="hu-HU" sz="6600" dirty="0">
                <a:solidFill>
                  <a:srgbClr val="424A52"/>
                </a:solidFill>
                <a:latin typeface="Oswald Bold"/>
              </a:rPr>
              <a:t>DESCRIPTIVE STUDIES</a:t>
            </a:r>
            <a:endParaRPr lang="en-US" sz="6600" dirty="0">
              <a:solidFill>
                <a:srgbClr val="424A52"/>
              </a:solidFill>
              <a:latin typeface="Oswald Bold"/>
            </a:endParaRPr>
          </a:p>
        </p:txBody>
      </p:sp>
      <p:sp>
        <p:nvSpPr>
          <p:cNvPr id="9" name="TextBox 9"/>
          <p:cNvSpPr txBox="1"/>
          <p:nvPr/>
        </p:nvSpPr>
        <p:spPr>
          <a:xfrm>
            <a:off x="11430717" y="6699857"/>
            <a:ext cx="5610685" cy="538609"/>
          </a:xfrm>
          <a:prstGeom prst="rect">
            <a:avLst/>
          </a:prstGeom>
        </p:spPr>
        <p:txBody>
          <a:bodyPr wrap="square" lIns="0" tIns="0" rIns="0" bIns="0" rtlCol="0" anchor="t">
            <a:spAutoFit/>
          </a:bodyPr>
          <a:lstStyle/>
          <a:p>
            <a:pPr algn="ctr">
              <a:lnSpc>
                <a:spcPts val="4200"/>
              </a:lnSpc>
            </a:pPr>
            <a:r>
              <a:rPr lang="en-US" sz="3600" dirty="0">
                <a:solidFill>
                  <a:srgbClr val="424A52"/>
                </a:solidFill>
                <a:latin typeface="Lora Italics"/>
              </a:rPr>
              <a:t>the ’first toe in the water’</a:t>
            </a:r>
          </a:p>
        </p:txBody>
      </p:sp>
      <p:grpSp>
        <p:nvGrpSpPr>
          <p:cNvPr id="10" name="Group 10"/>
          <p:cNvGrpSpPr/>
          <p:nvPr/>
        </p:nvGrpSpPr>
        <p:grpSpPr>
          <a:xfrm>
            <a:off x="10349860" y="5980185"/>
            <a:ext cx="7772400" cy="734144"/>
            <a:chOff x="0" y="0"/>
            <a:chExt cx="7268925" cy="571500"/>
          </a:xfrm>
        </p:grpSpPr>
        <p:sp>
          <p:nvSpPr>
            <p:cNvPr id="11" name="Freeform 11"/>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pic>
        <p:nvPicPr>
          <p:cNvPr id="12" name="Picture 12"/>
          <p:cNvPicPr>
            <a:picLocks noChangeAspect="1"/>
          </p:cNvPicPr>
          <p:nvPr/>
        </p:nvPicPr>
        <p:blipFill>
          <a:blip r:embed="rId4"/>
          <a:srcRect/>
          <a:stretch>
            <a:fillRect/>
          </a:stretch>
        </p:blipFill>
        <p:spPr>
          <a:xfrm>
            <a:off x="24714" y="0"/>
            <a:ext cx="4397729" cy="2712849"/>
          </a:xfrm>
          <a:prstGeom prst="rect">
            <a:avLst/>
          </a:prstGeom>
        </p:spPr>
      </p:pic>
      <p:sp>
        <p:nvSpPr>
          <p:cNvPr id="13" name="TextBox 13"/>
          <p:cNvSpPr txBox="1"/>
          <p:nvPr/>
        </p:nvSpPr>
        <p:spPr>
          <a:xfrm>
            <a:off x="13930758" y="8725023"/>
            <a:ext cx="3519041" cy="1763816"/>
          </a:xfrm>
          <a:prstGeom prst="rect">
            <a:avLst/>
          </a:prstGeom>
        </p:spPr>
        <p:txBody>
          <a:bodyPr wrap="square" lIns="0" tIns="0" rIns="0" bIns="0" rtlCol="0" anchor="t">
            <a:spAutoFit/>
          </a:bodyPr>
          <a:lstStyle/>
          <a:p>
            <a:pPr algn="ctr">
              <a:lnSpc>
                <a:spcPts val="3500"/>
              </a:lnSpc>
            </a:pPr>
            <a:r>
              <a:rPr lang="en-US" sz="3200" dirty="0">
                <a:solidFill>
                  <a:srgbClr val="424A52"/>
                </a:solidFill>
                <a:latin typeface="Lora Italics"/>
              </a:rPr>
              <a:t>Nóra Vörhendi</a:t>
            </a:r>
            <a:endParaRPr lang="hu-HU" sz="3200" dirty="0">
              <a:solidFill>
                <a:srgbClr val="424A52"/>
              </a:solidFill>
              <a:latin typeface="Lora Italics"/>
            </a:endParaRPr>
          </a:p>
          <a:p>
            <a:pPr algn="ctr">
              <a:lnSpc>
                <a:spcPts val="3500"/>
              </a:lnSpc>
            </a:pPr>
            <a:r>
              <a:rPr lang="en-US" sz="2500" dirty="0">
                <a:solidFill>
                  <a:srgbClr val="424A52"/>
                </a:solidFill>
                <a:latin typeface="Lora Italics"/>
              </a:rPr>
              <a:t>Clinical Trials Coordinator Group</a:t>
            </a:r>
          </a:p>
          <a:p>
            <a:pPr algn="ctr">
              <a:lnSpc>
                <a:spcPts val="3500"/>
              </a:lnSpc>
            </a:pPr>
            <a:endParaRPr lang="en-US" sz="2500" dirty="0">
              <a:solidFill>
                <a:srgbClr val="424A52"/>
              </a:solidFill>
              <a:latin typeface="Lora Itali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2511551" y="0"/>
            <a:ext cx="4423396" cy="10287000"/>
            <a:chOff x="0" y="0"/>
            <a:chExt cx="1496309" cy="3479800"/>
          </a:xfrm>
        </p:grpSpPr>
        <p:sp>
          <p:nvSpPr>
            <p:cNvPr id="3" name="Freeform 3"/>
            <p:cNvSpPr/>
            <p:nvPr/>
          </p:nvSpPr>
          <p:spPr>
            <a:xfrm>
              <a:off x="0" y="0"/>
              <a:ext cx="1496309" cy="3479800"/>
            </a:xfrm>
            <a:custGeom>
              <a:avLst/>
              <a:gdLst/>
              <a:ahLst/>
              <a:cxnLst/>
              <a:rect l="l" t="t" r="r" b="b"/>
              <a:pathLst>
                <a:path w="1496309" h="3479800">
                  <a:moveTo>
                    <a:pt x="0" y="0"/>
                  </a:moveTo>
                  <a:lnTo>
                    <a:pt x="1496309" y="0"/>
                  </a:lnTo>
                  <a:lnTo>
                    <a:pt x="1496309" y="3479800"/>
                  </a:lnTo>
                  <a:lnTo>
                    <a:pt x="0" y="3479800"/>
                  </a:lnTo>
                  <a:close/>
                </a:path>
              </a:pathLst>
            </a:custGeom>
            <a:solidFill>
              <a:srgbClr val="E60D2E"/>
            </a:solidFill>
          </p:spPr>
        </p:sp>
      </p:grpSp>
      <p:sp>
        <p:nvSpPr>
          <p:cNvPr id="4" name="TextBox 4"/>
          <p:cNvSpPr txBox="1"/>
          <p:nvPr/>
        </p:nvSpPr>
        <p:spPr>
          <a:xfrm>
            <a:off x="1250373" y="1172459"/>
            <a:ext cx="6709172" cy="1120775"/>
          </a:xfrm>
          <a:prstGeom prst="rect">
            <a:avLst/>
          </a:prstGeom>
        </p:spPr>
        <p:txBody>
          <a:bodyPr lIns="0" tIns="0" rIns="0" bIns="0" rtlCol="0" anchor="t">
            <a:spAutoFit/>
          </a:bodyPr>
          <a:lstStyle/>
          <a:p>
            <a:pPr>
              <a:lnSpc>
                <a:spcPts val="9100"/>
              </a:lnSpc>
            </a:pPr>
            <a:r>
              <a:rPr lang="en-US" sz="6500" dirty="0">
                <a:solidFill>
                  <a:srgbClr val="424A52"/>
                </a:solidFill>
                <a:latin typeface="Oswald Bold"/>
              </a:rPr>
              <a:t>TABLE OF CONTENTS</a:t>
            </a:r>
          </a:p>
        </p:txBody>
      </p:sp>
      <p:grpSp>
        <p:nvGrpSpPr>
          <p:cNvPr id="5" name="Group 5"/>
          <p:cNvGrpSpPr/>
          <p:nvPr/>
        </p:nvGrpSpPr>
        <p:grpSpPr>
          <a:xfrm>
            <a:off x="1028700" y="1985549"/>
            <a:ext cx="9337594" cy="734144"/>
            <a:chOff x="0" y="0"/>
            <a:chExt cx="7268925" cy="571500"/>
          </a:xfrm>
        </p:grpSpPr>
        <p:sp>
          <p:nvSpPr>
            <p:cNvPr id="6" name="Freeform 6"/>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grpSp>
        <p:nvGrpSpPr>
          <p:cNvPr id="7" name="Group 7"/>
          <p:cNvGrpSpPr/>
          <p:nvPr/>
        </p:nvGrpSpPr>
        <p:grpSpPr>
          <a:xfrm>
            <a:off x="13007753" y="8571504"/>
            <a:ext cx="3430991" cy="343099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4"/>
          <a:srcRect l="249" r="249"/>
          <a:stretch>
            <a:fillRect/>
          </a:stretch>
        </p:blipFill>
        <p:spPr>
          <a:xfrm>
            <a:off x="13774102" y="9098194"/>
            <a:ext cx="1898293" cy="1188806"/>
          </a:xfrm>
          <a:prstGeom prst="rect">
            <a:avLst/>
          </a:prstGeom>
        </p:spPr>
      </p:pic>
      <p:grpSp>
        <p:nvGrpSpPr>
          <p:cNvPr id="10" name="Group 10"/>
          <p:cNvGrpSpPr/>
          <p:nvPr/>
        </p:nvGrpSpPr>
        <p:grpSpPr>
          <a:xfrm>
            <a:off x="0" y="7441405"/>
            <a:ext cx="2850156" cy="2845595"/>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12" name="TextBox 12"/>
          <p:cNvSpPr txBox="1"/>
          <p:nvPr/>
        </p:nvSpPr>
        <p:spPr>
          <a:xfrm>
            <a:off x="1215026" y="2990086"/>
            <a:ext cx="9122848" cy="4436151"/>
          </a:xfrm>
          <a:prstGeom prst="rect">
            <a:avLst/>
          </a:prstGeom>
        </p:spPr>
        <p:txBody>
          <a:bodyPr wrap="square" lIns="0" tIns="0" rIns="0" bIns="0" rtlCol="0" anchor="t">
            <a:spAutoFit/>
          </a:bodyPr>
          <a:lstStyle/>
          <a:p>
            <a:pPr marL="539749" lvl="1" indent="-269875" algn="just">
              <a:lnSpc>
                <a:spcPts val="4999"/>
              </a:lnSpc>
              <a:buFont typeface="Arial"/>
              <a:buChar char="•"/>
            </a:pPr>
            <a:r>
              <a:rPr lang="en-US" sz="3600" dirty="0">
                <a:solidFill>
                  <a:srgbClr val="E60D2E"/>
                </a:solidFill>
                <a:latin typeface="Oswald" panose="020B0604020202020204" charset="-18"/>
              </a:rPr>
              <a:t>WHAT IS </a:t>
            </a:r>
            <a:r>
              <a:rPr lang="en-US" sz="3600" dirty="0">
                <a:solidFill>
                  <a:srgbClr val="424A52"/>
                </a:solidFill>
                <a:latin typeface="Oswald" panose="020B0604020202020204" charset="-18"/>
              </a:rPr>
              <a:t>A DESCRIPTIVE STUDY?</a:t>
            </a:r>
            <a:endParaRPr lang="hu-HU" sz="3600" dirty="0">
              <a:solidFill>
                <a:srgbClr val="424A52"/>
              </a:solidFill>
              <a:latin typeface="Oswald" panose="020B0604020202020204" charset="-18"/>
            </a:endParaRPr>
          </a:p>
          <a:p>
            <a:pPr marL="539749" lvl="1" indent="-269875" algn="just">
              <a:lnSpc>
                <a:spcPts val="4999"/>
              </a:lnSpc>
              <a:buFont typeface="Arial"/>
              <a:buChar char="•"/>
            </a:pPr>
            <a:endParaRPr lang="hu-HU" sz="3600" dirty="0">
              <a:solidFill>
                <a:srgbClr val="424A52"/>
              </a:solidFill>
              <a:latin typeface="Oswald" panose="020B0604020202020204" charset="-18"/>
            </a:endParaRPr>
          </a:p>
          <a:p>
            <a:pPr marL="539749" lvl="1" indent="-269875" algn="just">
              <a:lnSpc>
                <a:spcPts val="4999"/>
              </a:lnSpc>
              <a:buFont typeface="Arial"/>
              <a:buChar char="•"/>
            </a:pPr>
            <a:r>
              <a:rPr lang="hu-HU" sz="3600" dirty="0">
                <a:solidFill>
                  <a:srgbClr val="E60D2E"/>
                </a:solidFill>
                <a:latin typeface="Oswald" panose="020B0604020202020204" charset="-18"/>
              </a:rPr>
              <a:t>TYPES</a:t>
            </a:r>
            <a:r>
              <a:rPr lang="hu-HU" sz="3600" dirty="0">
                <a:solidFill>
                  <a:srgbClr val="424A52"/>
                </a:solidFill>
                <a:latin typeface="Oswald" panose="020B0604020202020204" charset="-18"/>
              </a:rPr>
              <a:t> OF STUDIES</a:t>
            </a:r>
          </a:p>
          <a:p>
            <a:pPr marL="539749" lvl="1" indent="-269875" algn="just">
              <a:lnSpc>
                <a:spcPts val="4999"/>
              </a:lnSpc>
              <a:buFont typeface="Arial"/>
              <a:buChar char="•"/>
            </a:pPr>
            <a:endParaRPr lang="hu-HU" sz="3600" dirty="0">
              <a:solidFill>
                <a:srgbClr val="424A52"/>
              </a:solidFill>
              <a:latin typeface="Oswald" panose="020B0604020202020204" charset="-18"/>
            </a:endParaRPr>
          </a:p>
          <a:p>
            <a:pPr marL="539749" lvl="1" indent="-269875" algn="just">
              <a:lnSpc>
                <a:spcPts val="4999"/>
              </a:lnSpc>
              <a:buFont typeface="Arial"/>
              <a:buChar char="•"/>
            </a:pPr>
            <a:r>
              <a:rPr lang="en-US" sz="3600" cap="all" dirty="0">
                <a:solidFill>
                  <a:srgbClr val="E60D2E"/>
                </a:solidFill>
                <a:latin typeface="Oswald" panose="020B0604020202020204" charset="-18"/>
              </a:rPr>
              <a:t>Characteristics </a:t>
            </a:r>
            <a:r>
              <a:rPr lang="en-US" sz="3600" cap="all" dirty="0">
                <a:solidFill>
                  <a:srgbClr val="424A52"/>
                </a:solidFill>
                <a:latin typeface="Oswald" panose="020B0604020202020204" charset="-18"/>
              </a:rPr>
              <a:t>of descriptive studies</a:t>
            </a:r>
            <a:endParaRPr lang="hu-HU" sz="3600" cap="all" dirty="0">
              <a:solidFill>
                <a:srgbClr val="424A52"/>
              </a:solidFill>
              <a:latin typeface="Oswald" panose="020B0604020202020204" charset="-18"/>
            </a:endParaRPr>
          </a:p>
          <a:p>
            <a:pPr marL="539749" lvl="1" indent="-269875" algn="just">
              <a:lnSpc>
                <a:spcPts val="4999"/>
              </a:lnSpc>
              <a:buFont typeface="Arial"/>
              <a:buChar char="•"/>
            </a:pPr>
            <a:endParaRPr lang="en-US" sz="3600" cap="all" dirty="0">
              <a:solidFill>
                <a:srgbClr val="424A52"/>
              </a:solidFill>
              <a:latin typeface="Oswald" panose="020B0604020202020204" charset="-18"/>
            </a:endParaRPr>
          </a:p>
          <a:p>
            <a:pPr marL="539750" lvl="1" indent="-269875" algn="just">
              <a:lnSpc>
                <a:spcPts val="5000"/>
              </a:lnSpc>
              <a:buFont typeface="Arial"/>
              <a:buChar char="•"/>
            </a:pPr>
            <a:r>
              <a:rPr lang="en-US" sz="3600" cap="all" dirty="0">
                <a:solidFill>
                  <a:srgbClr val="E60D2E"/>
                </a:solidFill>
                <a:latin typeface="Oswald" panose="020B0604020202020204" charset="-18"/>
              </a:rPr>
              <a:t>Advantages</a:t>
            </a:r>
            <a:r>
              <a:rPr lang="en-US" sz="3600" cap="all" dirty="0">
                <a:solidFill>
                  <a:srgbClr val="424A52"/>
                </a:solidFill>
                <a:latin typeface="Oswald" panose="020B0604020202020204" charset="-18"/>
              </a:rPr>
              <a:t> and </a:t>
            </a:r>
            <a:r>
              <a:rPr lang="en-US" sz="3600" cap="all" dirty="0">
                <a:solidFill>
                  <a:srgbClr val="E60D2E"/>
                </a:solidFill>
                <a:latin typeface="Oswald" panose="020B0604020202020204" charset="-18"/>
              </a:rPr>
              <a:t>drawbacks</a:t>
            </a:r>
          </a:p>
        </p:txBody>
      </p:sp>
      <p:sp>
        <p:nvSpPr>
          <p:cNvPr id="13" name="TextBox 13"/>
          <p:cNvSpPr txBox="1"/>
          <p:nvPr/>
        </p:nvSpPr>
        <p:spPr>
          <a:xfrm>
            <a:off x="12885594" y="3422513"/>
            <a:ext cx="3675311" cy="1647695"/>
          </a:xfrm>
          <a:prstGeom prst="rect">
            <a:avLst/>
          </a:prstGeom>
        </p:spPr>
        <p:txBody>
          <a:bodyPr lIns="0" tIns="0" rIns="0" bIns="0" rtlCol="0" anchor="t">
            <a:spAutoFit/>
          </a:bodyPr>
          <a:lstStyle/>
          <a:p>
            <a:pPr algn="ctr">
              <a:lnSpc>
                <a:spcPts val="6719"/>
              </a:lnSpc>
            </a:pPr>
            <a:r>
              <a:rPr lang="hu-HU" sz="4800" dirty="0">
                <a:solidFill>
                  <a:srgbClr val="FDFDFD"/>
                </a:solidFill>
                <a:latin typeface="Oswald Bold"/>
              </a:rPr>
              <a:t>DESCRIPTIVE STUDIES</a:t>
            </a:r>
            <a:endParaRPr lang="en-US" sz="4800" dirty="0">
              <a:solidFill>
                <a:srgbClr val="FDFDFD"/>
              </a:solidFill>
              <a:latin typeface="Oswald Bold"/>
            </a:endParaRPr>
          </a:p>
        </p:txBody>
      </p:sp>
      <p:sp>
        <p:nvSpPr>
          <p:cNvPr id="14" name="TextBox 14"/>
          <p:cNvSpPr txBox="1"/>
          <p:nvPr/>
        </p:nvSpPr>
        <p:spPr>
          <a:xfrm>
            <a:off x="12701419" y="5193408"/>
            <a:ext cx="4043660" cy="1039323"/>
          </a:xfrm>
          <a:prstGeom prst="rect">
            <a:avLst/>
          </a:prstGeom>
        </p:spPr>
        <p:txBody>
          <a:bodyPr lIns="0" tIns="0" rIns="0" bIns="0" rtlCol="0" anchor="t">
            <a:spAutoFit/>
          </a:bodyPr>
          <a:lstStyle/>
          <a:p>
            <a:pPr algn="ctr">
              <a:lnSpc>
                <a:spcPts val="4200"/>
              </a:lnSpc>
            </a:pPr>
            <a:r>
              <a:rPr lang="en-US" sz="3000" dirty="0">
                <a:solidFill>
                  <a:srgbClr val="FDFDFD"/>
                </a:solidFill>
                <a:latin typeface="Lora Italics"/>
              </a:rPr>
              <a:t>the ’first toe in the water’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3" name="Group 3"/>
          <p:cNvGrpSpPr/>
          <p:nvPr/>
        </p:nvGrpSpPr>
        <p:grpSpPr>
          <a:xfrm>
            <a:off x="0" y="0"/>
            <a:ext cx="18288000" cy="450526"/>
            <a:chOff x="0" y="0"/>
            <a:chExt cx="6186311" cy="152400"/>
          </a:xfrm>
        </p:grpSpPr>
        <p:sp>
          <p:nvSpPr>
            <p:cNvPr id="4" name="Freeform 4"/>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5" name="TextBox 5"/>
          <p:cNvSpPr txBox="1"/>
          <p:nvPr/>
        </p:nvSpPr>
        <p:spPr>
          <a:xfrm>
            <a:off x="10270967" y="5371662"/>
            <a:ext cx="8073417" cy="2116541"/>
          </a:xfrm>
          <a:prstGeom prst="rect">
            <a:avLst/>
          </a:prstGeom>
        </p:spPr>
        <p:txBody>
          <a:bodyPr lIns="0" tIns="0" rIns="0" bIns="0" rtlCol="0" anchor="t">
            <a:spAutoFit/>
          </a:bodyPr>
          <a:lstStyle/>
          <a:p>
            <a:pPr algn="ctr">
              <a:lnSpc>
                <a:spcPts val="4200"/>
              </a:lnSpc>
            </a:pPr>
            <a:r>
              <a:rPr lang="en-US" sz="3000" dirty="0">
                <a:solidFill>
                  <a:srgbClr val="E60D2E"/>
                </a:solidFill>
                <a:latin typeface="Lora Italics"/>
              </a:rPr>
              <a:t>A descriptive study is one that is designed to </a:t>
            </a:r>
            <a:r>
              <a:rPr lang="en-US" sz="3000" b="1" dirty="0">
                <a:solidFill>
                  <a:srgbClr val="E60D2E"/>
                </a:solidFill>
                <a:latin typeface="Lora Italics"/>
              </a:rPr>
              <a:t>describe the distribution of </a:t>
            </a:r>
            <a:r>
              <a:rPr lang="en-US" sz="3000" dirty="0">
                <a:solidFill>
                  <a:srgbClr val="E60D2E"/>
                </a:solidFill>
                <a:latin typeface="Lora Italics"/>
              </a:rPr>
              <a:t>one or more </a:t>
            </a:r>
            <a:r>
              <a:rPr lang="en-US" sz="3000" b="1" dirty="0">
                <a:solidFill>
                  <a:srgbClr val="E60D2E"/>
                </a:solidFill>
                <a:latin typeface="Lora Italics"/>
              </a:rPr>
              <a:t>variables</a:t>
            </a:r>
            <a:r>
              <a:rPr lang="en-US" sz="3000" dirty="0">
                <a:solidFill>
                  <a:srgbClr val="E60D2E"/>
                </a:solidFill>
                <a:latin typeface="Lora Italics"/>
              </a:rPr>
              <a:t>, without regard to any causal or other hypothesis.</a:t>
            </a:r>
          </a:p>
        </p:txBody>
      </p:sp>
      <p:grpSp>
        <p:nvGrpSpPr>
          <p:cNvPr id="6" name="Group 6"/>
          <p:cNvGrpSpPr/>
          <p:nvPr/>
        </p:nvGrpSpPr>
        <p:grpSpPr>
          <a:xfrm rot="-5400000">
            <a:off x="16153987" y="8152987"/>
            <a:ext cx="2135721" cy="2132304"/>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8" name="Group 8"/>
          <p:cNvGrpSpPr/>
          <p:nvPr/>
        </p:nvGrpSpPr>
        <p:grpSpPr>
          <a:xfrm>
            <a:off x="13014933" y="0"/>
            <a:ext cx="3426157" cy="2016125"/>
            <a:chOff x="0" y="0"/>
            <a:chExt cx="4975860" cy="2928049"/>
          </a:xfrm>
        </p:grpSpPr>
        <p:sp>
          <p:nvSpPr>
            <p:cNvPr id="9" name="Freeform 9"/>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0" name="Group 10"/>
          <p:cNvGrpSpPr/>
          <p:nvPr/>
        </p:nvGrpSpPr>
        <p:grpSpPr>
          <a:xfrm>
            <a:off x="13538476" y="-866183"/>
            <a:ext cx="2379071" cy="237907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2" name="Picture 12"/>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5" name="TextBox 15"/>
          <p:cNvSpPr txBox="1"/>
          <p:nvPr/>
        </p:nvSpPr>
        <p:spPr>
          <a:xfrm>
            <a:off x="9372600" y="2852992"/>
            <a:ext cx="9601200" cy="2237344"/>
          </a:xfrm>
          <a:prstGeom prst="rect">
            <a:avLst/>
          </a:prstGeom>
        </p:spPr>
        <p:txBody>
          <a:bodyPr wrap="square" lIns="0" tIns="0" rIns="0" bIns="0" rtlCol="0" anchor="t">
            <a:spAutoFit/>
          </a:bodyPr>
          <a:lstStyle/>
          <a:p>
            <a:pPr algn="ctr">
              <a:lnSpc>
                <a:spcPts val="9100"/>
              </a:lnSpc>
            </a:pPr>
            <a:r>
              <a:rPr lang="en-US" sz="6000" dirty="0">
                <a:solidFill>
                  <a:srgbClr val="424A52"/>
                </a:solidFill>
                <a:latin typeface="Oswald Bold"/>
              </a:rPr>
              <a:t>WHAT IS A DESCRIPTIVE STUDY?</a:t>
            </a:r>
          </a:p>
        </p:txBody>
      </p:sp>
      <p:grpSp>
        <p:nvGrpSpPr>
          <p:cNvPr id="16" name="Group 16"/>
          <p:cNvGrpSpPr/>
          <p:nvPr/>
        </p:nvGrpSpPr>
        <p:grpSpPr>
          <a:xfrm>
            <a:off x="1285818" y="7841200"/>
            <a:ext cx="8346984" cy="291258"/>
            <a:chOff x="0" y="255270"/>
            <a:chExt cx="2524789" cy="110694"/>
          </a:xfrm>
        </p:grpSpPr>
        <p:sp>
          <p:nvSpPr>
            <p:cNvPr id="17" name="Freeform 17"/>
            <p:cNvSpPr/>
            <p:nvPr/>
          </p:nvSpPr>
          <p:spPr>
            <a:xfrm>
              <a:off x="0" y="255270"/>
              <a:ext cx="2524789" cy="110694"/>
            </a:xfrm>
            <a:custGeom>
              <a:avLst/>
              <a:gdLst/>
              <a:ahLst/>
              <a:cxnLst/>
              <a:rect l="l" t="t" r="r" b="b"/>
              <a:pathLst>
                <a:path w="2722253" h="69850">
                  <a:moveTo>
                    <a:pt x="2431423" y="0"/>
                  </a:moveTo>
                  <a:lnTo>
                    <a:pt x="0" y="0"/>
                  </a:lnTo>
                  <a:lnTo>
                    <a:pt x="0" y="69850"/>
                  </a:lnTo>
                  <a:lnTo>
                    <a:pt x="2722253" y="69850"/>
                  </a:lnTo>
                  <a:lnTo>
                    <a:pt x="2722253" y="0"/>
                  </a:lnTo>
                  <a:close/>
                </a:path>
              </a:pathLst>
            </a:custGeom>
            <a:solidFill>
              <a:srgbClr val="E60D2E"/>
            </a:solidFill>
          </p:spPr>
        </p:sp>
      </p:grpSp>
      <p:pic>
        <p:nvPicPr>
          <p:cNvPr id="23" name="Picture 22">
            <a:extLst>
              <a:ext uri="{FF2B5EF4-FFF2-40B4-BE49-F238E27FC236}">
                <a16:creationId xmlns:a16="http://schemas.microsoft.com/office/drawing/2014/main" id="{E375DB6D-13B8-46FC-B544-F78D34D2F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18" y="2556931"/>
            <a:ext cx="8346985" cy="527946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55354"/>
          </a:xfrm>
          <a:prstGeom prst="rect">
            <a:avLst/>
          </a:prstGeom>
        </p:spPr>
        <p:txBody>
          <a:bodyPr wrap="square" lIns="0" tIns="0" rIns="0" bIns="0" rtlCol="0" anchor="t">
            <a:spAutoFit/>
          </a:bodyPr>
          <a:lstStyle/>
          <a:p>
            <a:pPr algn="ctr">
              <a:lnSpc>
                <a:spcPts val="9100"/>
              </a:lnSpc>
            </a:pPr>
            <a:r>
              <a:rPr lang="hu-HU" sz="6000" dirty="0" err="1">
                <a:solidFill>
                  <a:srgbClr val="424A52"/>
                </a:solidFill>
                <a:latin typeface="Oswald Bold"/>
              </a:rPr>
              <a:t>Step</a:t>
            </a:r>
            <a:r>
              <a:rPr lang="hu-HU" sz="6000" dirty="0">
                <a:solidFill>
                  <a:srgbClr val="424A52"/>
                </a:solidFill>
                <a:latin typeface="Oswald Bold"/>
              </a:rPr>
              <a:t> 1: </a:t>
            </a:r>
            <a:r>
              <a:rPr lang="hu-HU" sz="6000" dirty="0" err="1">
                <a:solidFill>
                  <a:srgbClr val="424A52"/>
                </a:solidFill>
                <a:latin typeface="Oswald Bold"/>
              </a:rPr>
              <a:t>Interdisciplinary</a:t>
            </a:r>
            <a:r>
              <a:rPr lang="hu-HU" sz="6000" dirty="0">
                <a:solidFill>
                  <a:srgbClr val="424A52"/>
                </a:solidFill>
                <a:latin typeface="Oswald Bold"/>
              </a:rPr>
              <a:t> </a:t>
            </a:r>
            <a:r>
              <a:rPr lang="hu-HU" sz="6000" dirty="0" err="1">
                <a:solidFill>
                  <a:srgbClr val="424A52"/>
                </a:solidFill>
                <a:latin typeface="Oswald Bold"/>
              </a:rPr>
              <a:t>discussion</a:t>
            </a:r>
            <a:r>
              <a:rPr lang="hu-HU" sz="6000" dirty="0">
                <a:solidFill>
                  <a:srgbClr val="424A52"/>
                </a:solidFill>
                <a:latin typeface="Oswald Bold"/>
              </a:rPr>
              <a:t> </a:t>
            </a:r>
            <a:endParaRPr lang="en-US" sz="60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91315" y="2882308"/>
            <a:ext cx="13841442" cy="5632311"/>
          </a:xfrm>
          <a:prstGeom prst="rect">
            <a:avLst/>
          </a:prstGeom>
          <a:noFill/>
        </p:spPr>
        <p:txBody>
          <a:bodyPr wrap="square" rtlCol="0">
            <a:spAutoFit/>
          </a:bodyPr>
          <a:lstStyle/>
          <a:p>
            <a:r>
              <a:rPr lang="hu-HU" sz="4000" b="1" dirty="0" err="1">
                <a:solidFill>
                  <a:srgbClr val="C00000"/>
                </a:solidFill>
                <a:latin typeface="Lora" panose="020B0604020202020204" charset="-18"/>
                <a:cs typeface="Arial" panose="020B0604020202020204" pitchFamily="34" charset="0"/>
              </a:rPr>
              <a:t>Hypothesis</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formation</a:t>
            </a:r>
            <a:endParaRPr lang="hu-HU" sz="4000" dirty="0">
              <a:latin typeface="Lora" panose="020B0604020202020204" charset="-18"/>
              <a:cs typeface="Arial" panose="020B0604020202020204" pitchFamily="34" charset="0"/>
            </a:endParaRPr>
          </a:p>
          <a:p>
            <a:endParaRPr lang="hu-HU" sz="4000" dirty="0">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Clinical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trial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coordinator</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strategical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consultant</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chief</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investigator</a:t>
            </a:r>
            <a:endParaRPr lang="hu-HU" sz="4000" dirty="0">
              <a:latin typeface="Lora" panose="020B0604020202020204" charset="-18"/>
              <a:cs typeface="Arial" panose="020B0604020202020204" pitchFamily="34" charset="0"/>
            </a:endParaRPr>
          </a:p>
          <a:p>
            <a:endParaRPr lang="hu-HU" sz="4000" dirty="0">
              <a:latin typeface="Lora" panose="020B0604020202020204" charset="-18"/>
              <a:cs typeface="Arial" panose="020B0604020202020204" pitchFamily="34" charset="0"/>
            </a:endParaRPr>
          </a:p>
          <a:p>
            <a:r>
              <a:rPr lang="hu-HU" sz="4000" dirty="0">
                <a:latin typeface="Lora" panose="020B0604020202020204" charset="-18"/>
                <a:cs typeface="Arial" panose="020B0604020202020204" pitchFamily="34" charset="0"/>
              </a:rPr>
              <a:t>Is </a:t>
            </a:r>
            <a:r>
              <a:rPr lang="hu-HU" sz="4000" dirty="0" err="1">
                <a:latin typeface="Lora" panose="020B0604020202020204" charset="-18"/>
                <a:cs typeface="Arial" panose="020B0604020202020204" pitchFamily="34" charset="0"/>
              </a:rPr>
              <a:t>clinical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trial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appropriate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tool</a:t>
            </a:r>
            <a:r>
              <a:rPr lang="hu-HU" sz="4000" dirty="0">
                <a:latin typeface="Lora" panose="020B0604020202020204" charset="-18"/>
                <a:cs typeface="Arial" panose="020B0604020202020204" pitchFamily="34" charset="0"/>
              </a:rPr>
              <a:t>?</a:t>
            </a:r>
          </a:p>
          <a:p>
            <a:endParaRPr lang="hu-HU" sz="4000" dirty="0">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Discussion</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about</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study</a:t>
            </a:r>
            <a:r>
              <a:rPr lang="hu-HU" sz="4000" b="1" dirty="0">
                <a:solidFill>
                  <a:srgbClr val="C00000"/>
                </a:solidFill>
                <a:latin typeface="Lora" panose="020B0604020202020204" charset="-18"/>
                <a:cs typeface="Arial" panose="020B0604020202020204" pitchFamily="34" charset="0"/>
              </a:rPr>
              <a:t> design, </a:t>
            </a:r>
          </a:p>
          <a:p>
            <a:r>
              <a:rPr lang="hu-HU" sz="4000" b="1" dirty="0" err="1">
                <a:solidFill>
                  <a:srgbClr val="C00000"/>
                </a:solidFill>
                <a:latin typeface="Lora" panose="020B0604020202020204" charset="-18"/>
                <a:cs typeface="Arial" panose="020B0604020202020204" pitchFamily="34" charset="0"/>
              </a:rPr>
              <a:t>feasibility</a:t>
            </a:r>
            <a:r>
              <a:rPr lang="hu-HU" sz="4000" dirty="0">
                <a:latin typeface="Lora" panose="020B0604020202020204" charset="-18"/>
                <a:cs typeface="Arial" panose="020B0604020202020204" pitchFamily="34" charset="0"/>
              </a:rPr>
              <a:t>, and </a:t>
            </a:r>
            <a:r>
              <a:rPr lang="hu-HU" sz="4000" b="1" dirty="0" err="1">
                <a:solidFill>
                  <a:srgbClr val="C00000"/>
                </a:solidFill>
                <a:latin typeface="Lora" panose="020B0604020202020204" charset="-18"/>
                <a:cs typeface="Arial" panose="020B0604020202020204" pitchFamily="34" charset="0"/>
              </a:rPr>
              <a:t>endpoints</a:t>
            </a:r>
            <a:endParaRPr lang="hu-HU" sz="4000" b="1" dirty="0">
              <a:solidFill>
                <a:srgbClr val="C00000"/>
              </a:solidFill>
              <a:latin typeface="Lora" panose="020B0604020202020204" charset="-18"/>
              <a:cs typeface="Arial" panose="020B0604020202020204" pitchFamily="34" charset="0"/>
            </a:endParaRPr>
          </a:p>
        </p:txBody>
      </p:sp>
      <p:pic>
        <p:nvPicPr>
          <p:cNvPr id="20" name="Kép 19" descr="A képen játék látható&#10;&#10;Automatikusan generált leírás">
            <a:extLst>
              <a:ext uri="{FF2B5EF4-FFF2-40B4-BE49-F238E27FC236}">
                <a16:creationId xmlns:a16="http://schemas.microsoft.com/office/drawing/2014/main" id="{26F9A376-BFD7-4BCF-8995-75B779780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8895" y="5886450"/>
            <a:ext cx="4876800" cy="4400550"/>
          </a:xfrm>
          <a:prstGeom prst="rect">
            <a:avLst/>
          </a:prstGeom>
        </p:spPr>
      </p:pic>
    </p:spTree>
    <p:extLst>
      <p:ext uri="{BB962C8B-B14F-4D97-AF65-F5344CB8AC3E}">
        <p14:creationId xmlns:p14="http://schemas.microsoft.com/office/powerpoint/2010/main" val="3778616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TYPES OF STUDIES</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5" name="Szövegdoboz 20">
            <a:extLst>
              <a:ext uri="{FF2B5EF4-FFF2-40B4-BE49-F238E27FC236}">
                <a16:creationId xmlns:a16="http://schemas.microsoft.com/office/drawing/2014/main" id="{33F87DE3-A034-4725-B7EB-545260BF0716}"/>
              </a:ext>
            </a:extLst>
          </p:cNvPr>
          <p:cNvSpPr txBox="1"/>
          <p:nvPr/>
        </p:nvSpPr>
        <p:spPr>
          <a:xfrm>
            <a:off x="12024783" y="6915823"/>
            <a:ext cx="3038002" cy="523220"/>
          </a:xfrm>
          <a:prstGeom prst="rect">
            <a:avLst/>
          </a:prstGeom>
          <a:noFill/>
        </p:spPr>
        <p:txBody>
          <a:bodyPr wrap="square" rtlCol="0">
            <a:spAutoFit/>
          </a:bodyPr>
          <a:lstStyle/>
          <a:p>
            <a:r>
              <a:rPr lang="hu-HU" sz="2800" b="1" dirty="0" err="1">
                <a:solidFill>
                  <a:srgbClr val="E60D2E"/>
                </a:solidFill>
                <a:latin typeface="Oswald" panose="020B0604020202020204" charset="-18"/>
              </a:rPr>
              <a:t>Population</a:t>
            </a:r>
            <a:r>
              <a:rPr lang="hu-HU" sz="2800" b="1" dirty="0">
                <a:solidFill>
                  <a:srgbClr val="E60D2E"/>
                </a:solidFill>
                <a:latin typeface="Oswald" panose="020B0604020202020204" charset="-18"/>
              </a:rPr>
              <a:t> </a:t>
            </a:r>
            <a:r>
              <a:rPr lang="hu-HU" sz="2800" b="1" dirty="0" err="1">
                <a:solidFill>
                  <a:srgbClr val="E60D2E"/>
                </a:solidFill>
                <a:latin typeface="Oswald" panose="020B0604020202020204" charset="-18"/>
              </a:rPr>
              <a:t>level</a:t>
            </a:r>
            <a:endParaRPr lang="hu-HU" sz="2800" b="1" dirty="0">
              <a:solidFill>
                <a:srgbClr val="E60D2E"/>
              </a:solidFill>
              <a:latin typeface="Oswald" panose="020B0604020202020204" charset="-18"/>
            </a:endParaRPr>
          </a:p>
        </p:txBody>
      </p:sp>
      <p:sp>
        <p:nvSpPr>
          <p:cNvPr id="16" name="Szövegdoboz 21">
            <a:extLst>
              <a:ext uri="{FF2B5EF4-FFF2-40B4-BE49-F238E27FC236}">
                <a16:creationId xmlns:a16="http://schemas.microsoft.com/office/drawing/2014/main" id="{AE054E80-5EE9-4564-B6B3-32CE8968D1E3}"/>
              </a:ext>
            </a:extLst>
          </p:cNvPr>
          <p:cNvSpPr txBox="1"/>
          <p:nvPr/>
        </p:nvSpPr>
        <p:spPr>
          <a:xfrm>
            <a:off x="12024783" y="4662634"/>
            <a:ext cx="3038002" cy="523220"/>
          </a:xfrm>
          <a:prstGeom prst="rect">
            <a:avLst/>
          </a:prstGeom>
          <a:noFill/>
        </p:spPr>
        <p:txBody>
          <a:bodyPr wrap="square" rtlCol="0">
            <a:spAutoFit/>
          </a:bodyPr>
          <a:lstStyle/>
          <a:p>
            <a:r>
              <a:rPr lang="hu-HU" sz="2800" b="1" dirty="0" err="1">
                <a:solidFill>
                  <a:srgbClr val="E60D2E"/>
                </a:solidFill>
                <a:latin typeface="Oswald" panose="020B0604020202020204" charset="-18"/>
              </a:rPr>
              <a:t>Individual</a:t>
            </a:r>
            <a:r>
              <a:rPr lang="hu-HU" sz="2800" b="1" dirty="0">
                <a:solidFill>
                  <a:srgbClr val="E60D2E"/>
                </a:solidFill>
                <a:latin typeface="Oswald" panose="020B0604020202020204" charset="-18"/>
              </a:rPr>
              <a:t> </a:t>
            </a:r>
            <a:r>
              <a:rPr lang="hu-HU" sz="2800" b="1" dirty="0" err="1">
                <a:solidFill>
                  <a:srgbClr val="E60D2E"/>
                </a:solidFill>
                <a:latin typeface="Oswald" panose="020B0604020202020204" charset="-18"/>
              </a:rPr>
              <a:t>level</a:t>
            </a:r>
            <a:endParaRPr lang="hu-HU" sz="2800" b="1" dirty="0">
              <a:solidFill>
                <a:srgbClr val="E60D2E"/>
              </a:solidFill>
              <a:latin typeface="Oswald" panose="020B0604020202020204" charset="-18"/>
            </a:endParaRPr>
          </a:p>
        </p:txBody>
      </p:sp>
      <p:sp>
        <p:nvSpPr>
          <p:cNvPr id="17" name="Szövegdoboz 22">
            <a:extLst>
              <a:ext uri="{FF2B5EF4-FFF2-40B4-BE49-F238E27FC236}">
                <a16:creationId xmlns:a16="http://schemas.microsoft.com/office/drawing/2014/main" id="{1E24154E-D862-4F98-9B88-B18947CEA480}"/>
              </a:ext>
            </a:extLst>
          </p:cNvPr>
          <p:cNvSpPr txBox="1"/>
          <p:nvPr/>
        </p:nvSpPr>
        <p:spPr>
          <a:xfrm>
            <a:off x="12024783" y="5362118"/>
            <a:ext cx="3452243" cy="1384995"/>
          </a:xfrm>
          <a:prstGeom prst="rect">
            <a:avLst/>
          </a:prstGeom>
          <a:noFill/>
        </p:spPr>
        <p:txBody>
          <a:bodyPr wrap="square" rtlCol="0">
            <a:spAutoFit/>
          </a:bodyPr>
          <a:lstStyle/>
          <a:p>
            <a:pPr marL="285750" indent="-285750">
              <a:buFont typeface="Arial" panose="020B0604020202020204" pitchFamily="34" charset="0"/>
              <a:buChar char="•"/>
            </a:pPr>
            <a:r>
              <a:rPr lang="hu-HU" sz="2800" dirty="0" err="1">
                <a:solidFill>
                  <a:srgbClr val="0C5C65"/>
                </a:solidFill>
                <a:latin typeface="Oswald" panose="020B0604020202020204" charset="-18"/>
              </a:rPr>
              <a:t>Case</a:t>
            </a:r>
            <a:r>
              <a:rPr lang="hu-HU" sz="2800" dirty="0">
                <a:solidFill>
                  <a:srgbClr val="0C5C65"/>
                </a:solidFill>
                <a:latin typeface="Oswald" panose="020B0604020202020204" charset="-18"/>
              </a:rPr>
              <a:t> </a:t>
            </a:r>
            <a:r>
              <a:rPr lang="hu-HU" sz="2800" dirty="0" err="1">
                <a:solidFill>
                  <a:srgbClr val="0C5C65"/>
                </a:solidFill>
                <a:latin typeface="Oswald" panose="020B0604020202020204" charset="-18"/>
              </a:rPr>
              <a:t>study</a:t>
            </a:r>
            <a:endParaRPr lang="hu-HU" sz="2800" dirty="0">
              <a:solidFill>
                <a:srgbClr val="0C5C65"/>
              </a:solidFill>
              <a:latin typeface="Oswald" panose="020B0604020202020204" charset="-18"/>
            </a:endParaRPr>
          </a:p>
          <a:p>
            <a:pPr marL="285750" indent="-285750">
              <a:buFont typeface="Arial" panose="020B0604020202020204" pitchFamily="34" charset="0"/>
              <a:buChar char="•"/>
            </a:pPr>
            <a:r>
              <a:rPr lang="hu-HU" sz="2800" dirty="0" err="1">
                <a:solidFill>
                  <a:srgbClr val="0C5C65"/>
                </a:solidFill>
                <a:latin typeface="Oswald" panose="020B0604020202020204" charset="-18"/>
              </a:rPr>
              <a:t>Case</a:t>
            </a:r>
            <a:r>
              <a:rPr lang="hu-HU" sz="2800" dirty="0">
                <a:solidFill>
                  <a:srgbClr val="0C5C65"/>
                </a:solidFill>
                <a:latin typeface="Oswald" panose="020B0604020202020204" charset="-18"/>
              </a:rPr>
              <a:t> series</a:t>
            </a:r>
          </a:p>
          <a:p>
            <a:pPr marL="285750" indent="-285750">
              <a:buFont typeface="Arial" panose="020B0604020202020204" pitchFamily="34" charset="0"/>
              <a:buChar char="•"/>
            </a:pPr>
            <a:r>
              <a:rPr lang="hu-HU" sz="2800" dirty="0">
                <a:solidFill>
                  <a:srgbClr val="0C5C65"/>
                </a:solidFill>
                <a:latin typeface="Oswald" panose="020B0604020202020204" charset="-18"/>
              </a:rPr>
              <a:t>Cross-sectional</a:t>
            </a:r>
          </a:p>
        </p:txBody>
      </p:sp>
      <p:sp>
        <p:nvSpPr>
          <p:cNvPr id="18" name="Szövegdoboz 23">
            <a:extLst>
              <a:ext uri="{FF2B5EF4-FFF2-40B4-BE49-F238E27FC236}">
                <a16:creationId xmlns:a16="http://schemas.microsoft.com/office/drawing/2014/main" id="{B1E17BE6-06A4-4C11-A584-06AFE2A4115C}"/>
              </a:ext>
            </a:extLst>
          </p:cNvPr>
          <p:cNvSpPr txBox="1"/>
          <p:nvPr/>
        </p:nvSpPr>
        <p:spPr>
          <a:xfrm>
            <a:off x="12024783" y="7572974"/>
            <a:ext cx="3038001" cy="523220"/>
          </a:xfrm>
          <a:prstGeom prst="rect">
            <a:avLst/>
          </a:prstGeom>
          <a:noFill/>
        </p:spPr>
        <p:txBody>
          <a:bodyPr wrap="square" rtlCol="0">
            <a:spAutoFit/>
          </a:bodyPr>
          <a:lstStyle/>
          <a:p>
            <a:pPr marL="285750" indent="-285750">
              <a:buFont typeface="Arial" panose="020B0604020202020204" pitchFamily="34" charset="0"/>
              <a:buChar char="•"/>
            </a:pPr>
            <a:r>
              <a:rPr lang="hu-HU" sz="2800" dirty="0" err="1">
                <a:solidFill>
                  <a:srgbClr val="0C5C65"/>
                </a:solidFill>
                <a:latin typeface="Oswald" panose="020B0604020202020204" charset="-18"/>
              </a:rPr>
              <a:t>Ecological</a:t>
            </a:r>
            <a:r>
              <a:rPr lang="hu-HU" sz="2800" dirty="0">
                <a:solidFill>
                  <a:srgbClr val="0C5C65"/>
                </a:solidFill>
                <a:latin typeface="Oswald" panose="020B0604020202020204" charset="-18"/>
              </a:rPr>
              <a:t> </a:t>
            </a:r>
            <a:r>
              <a:rPr lang="hu-HU" sz="2800" dirty="0" err="1">
                <a:solidFill>
                  <a:srgbClr val="0C5C65"/>
                </a:solidFill>
                <a:latin typeface="Oswald" panose="020B0604020202020204" charset="-18"/>
              </a:rPr>
              <a:t>study</a:t>
            </a:r>
            <a:endParaRPr lang="hu-HU" sz="2800" dirty="0">
              <a:solidFill>
                <a:srgbClr val="0C5C65"/>
              </a:solidFill>
              <a:latin typeface="Oswald" panose="020B0604020202020204" charset="-18"/>
            </a:endParaRPr>
          </a:p>
        </p:txBody>
      </p:sp>
      <p:pic>
        <p:nvPicPr>
          <p:cNvPr id="21" name="Kép 4" descr="A képen képernyőkép látható&#10;&#10;Automatikusan generált leírás">
            <a:extLst>
              <a:ext uri="{FF2B5EF4-FFF2-40B4-BE49-F238E27FC236}">
                <a16:creationId xmlns:a16="http://schemas.microsoft.com/office/drawing/2014/main" id="{F08A624E-2EF1-4110-B342-89F1ED192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364" y="2296940"/>
            <a:ext cx="8595925" cy="6316809"/>
          </a:xfrm>
          <a:prstGeom prst="rect">
            <a:avLst/>
          </a:prstGeom>
        </p:spPr>
      </p:pic>
      <p:sp>
        <p:nvSpPr>
          <p:cNvPr id="22" name="Tartalom helye 1">
            <a:extLst>
              <a:ext uri="{FF2B5EF4-FFF2-40B4-BE49-F238E27FC236}">
                <a16:creationId xmlns:a16="http://schemas.microsoft.com/office/drawing/2014/main" id="{DC728D53-91FC-409A-853F-9B65125F3324}"/>
              </a:ext>
            </a:extLst>
          </p:cNvPr>
          <p:cNvSpPr txBox="1">
            <a:spLocks/>
          </p:cNvSpPr>
          <p:nvPr/>
        </p:nvSpPr>
        <p:spPr>
          <a:xfrm>
            <a:off x="11150320" y="3597430"/>
            <a:ext cx="6071527" cy="59301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hu-HU" b="1" dirty="0">
                <a:solidFill>
                  <a:srgbClr val="E60D2E"/>
                </a:solidFill>
                <a:latin typeface="Oswald" panose="020B0604020202020204" charset="-18"/>
              </a:rPr>
              <a:t>TYPES OF DESCRIPTIVE STUDIES</a:t>
            </a:r>
          </a:p>
        </p:txBody>
      </p:sp>
      <p:cxnSp>
        <p:nvCxnSpPr>
          <p:cNvPr id="19" name="Egyenes összekötő 24">
            <a:extLst>
              <a:ext uri="{FF2B5EF4-FFF2-40B4-BE49-F238E27FC236}">
                <a16:creationId xmlns:a16="http://schemas.microsoft.com/office/drawing/2014/main" id="{6C0CCE32-2BC3-4552-8153-D4C0C6BFEBB3}"/>
              </a:ext>
            </a:extLst>
          </p:cNvPr>
          <p:cNvCxnSpPr>
            <a:cxnSpLocks/>
          </p:cNvCxnSpPr>
          <p:nvPr/>
        </p:nvCxnSpPr>
        <p:spPr>
          <a:xfrm flipH="1">
            <a:off x="9172630" y="4924244"/>
            <a:ext cx="2880782" cy="15670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gyenes összekötő 25">
            <a:extLst>
              <a:ext uri="{FF2B5EF4-FFF2-40B4-BE49-F238E27FC236}">
                <a16:creationId xmlns:a16="http://schemas.microsoft.com/office/drawing/2014/main" id="{00C0EF83-150E-44BC-BE72-209347AA4D52}"/>
              </a:ext>
            </a:extLst>
          </p:cNvPr>
          <p:cNvCxnSpPr>
            <a:cxnSpLocks/>
          </p:cNvCxnSpPr>
          <p:nvPr/>
        </p:nvCxnSpPr>
        <p:spPr>
          <a:xfrm flipH="1" flipV="1">
            <a:off x="9174874" y="7187940"/>
            <a:ext cx="2596878" cy="5022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22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5" name="Picture 2" descr="KÃ©ptalÃ¡lat a kÃ¶vetkezÅre: âevidence based medicineâ">
            <a:extLst>
              <a:ext uri="{FF2B5EF4-FFF2-40B4-BE49-F238E27FC236}">
                <a16:creationId xmlns:a16="http://schemas.microsoft.com/office/drawing/2014/main" id="{60C0D071-3ACB-4E3E-96F7-1461891E031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0" y="685649"/>
            <a:ext cx="12428932" cy="9601351"/>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4">
            <a:extLst>
              <a:ext uri="{FF2B5EF4-FFF2-40B4-BE49-F238E27FC236}">
                <a16:creationId xmlns:a16="http://schemas.microsoft.com/office/drawing/2014/main" id="{5F74ECD3-3C44-4740-807F-8F1904DCC8E7}"/>
              </a:ext>
            </a:extLst>
          </p:cNvPr>
          <p:cNvSpPr txBox="1">
            <a:spLocks/>
          </p:cNvSpPr>
          <p:nvPr/>
        </p:nvSpPr>
        <p:spPr>
          <a:xfrm>
            <a:off x="9144001" y="3016860"/>
            <a:ext cx="9143999" cy="491277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nSpc>
                <a:spcPct val="150000"/>
              </a:lnSpc>
            </a:pPr>
            <a:r>
              <a:rPr lang="hu-HU" sz="3300" dirty="0" err="1">
                <a:solidFill>
                  <a:srgbClr val="464E56"/>
                </a:solidFill>
                <a:latin typeface="Oswald" panose="020B0604020202020204" charset="-18"/>
              </a:rPr>
              <a:t>Generally</a:t>
            </a:r>
            <a:r>
              <a:rPr lang="hu-HU" sz="3300" dirty="0">
                <a:solidFill>
                  <a:srgbClr val="464E56"/>
                </a:solidFill>
                <a:latin typeface="Oswald" panose="020B0604020202020204" charset="-18"/>
              </a:rPr>
              <a:t> </a:t>
            </a:r>
            <a:r>
              <a:rPr lang="hu-HU" sz="3300" b="1" dirty="0" err="1">
                <a:solidFill>
                  <a:srgbClr val="464E56"/>
                </a:solidFill>
                <a:latin typeface="Oswald" panose="020B0604020202020204" charset="-18"/>
              </a:rPr>
              <a:t>low</a:t>
            </a:r>
            <a:r>
              <a:rPr lang="hu-HU" sz="3300" b="1" dirty="0">
                <a:solidFill>
                  <a:srgbClr val="464E56"/>
                </a:solidFill>
                <a:latin typeface="Oswald" panose="020B0604020202020204" charset="-18"/>
              </a:rPr>
              <a:t> </a:t>
            </a:r>
            <a:r>
              <a:rPr lang="hu-HU" sz="3300" b="1" dirty="0" err="1">
                <a:solidFill>
                  <a:srgbClr val="464E56"/>
                </a:solidFill>
                <a:latin typeface="Oswald" panose="020B0604020202020204" charset="-18"/>
              </a:rPr>
              <a:t>quality</a:t>
            </a:r>
            <a:r>
              <a:rPr lang="hu-HU" sz="3300" b="1" dirty="0">
                <a:solidFill>
                  <a:srgbClr val="464E56"/>
                </a:solidFill>
                <a:latin typeface="Oswald" panose="020B0604020202020204" charset="-18"/>
              </a:rPr>
              <a:t> of </a:t>
            </a:r>
            <a:r>
              <a:rPr lang="hu-HU" sz="3300" b="1" dirty="0" err="1">
                <a:solidFill>
                  <a:srgbClr val="464E56"/>
                </a:solidFill>
                <a:latin typeface="Oswald" panose="020B0604020202020204" charset="-18"/>
              </a:rPr>
              <a:t>evidence</a:t>
            </a:r>
            <a:r>
              <a:rPr lang="hu-HU" sz="3300" b="1" dirty="0">
                <a:solidFill>
                  <a:srgbClr val="464E56"/>
                </a:solidFill>
                <a:latin typeface="Oswald" panose="020B0604020202020204" charset="-18"/>
              </a:rPr>
              <a:t> </a:t>
            </a:r>
            <a:r>
              <a:rPr lang="hu-HU" sz="3300" dirty="0">
                <a:solidFill>
                  <a:srgbClr val="464E56"/>
                </a:solidFill>
                <a:latin typeface="Oswald" panose="020B0604020202020204" charset="-18"/>
              </a:rPr>
              <a:t>(</a:t>
            </a:r>
            <a:r>
              <a:rPr lang="hu-HU" sz="3300" dirty="0" err="1">
                <a:solidFill>
                  <a:srgbClr val="464E56"/>
                </a:solidFill>
                <a:latin typeface="Oswald" panose="020B0604020202020204" charset="-18"/>
              </a:rPr>
              <a:t>if</a:t>
            </a:r>
            <a:r>
              <a:rPr lang="hu-HU" sz="3300" dirty="0">
                <a:solidFill>
                  <a:srgbClr val="464E56"/>
                </a:solidFill>
                <a:latin typeface="Oswald" panose="020B0604020202020204" charset="-18"/>
              </a:rPr>
              <a:t> </a:t>
            </a:r>
            <a:r>
              <a:rPr lang="hu-HU" sz="3300" dirty="0" err="1">
                <a:solidFill>
                  <a:srgbClr val="464E56"/>
                </a:solidFill>
                <a:latin typeface="Oswald" panose="020B0604020202020204" charset="-18"/>
              </a:rPr>
              <a:t>any</a:t>
            </a:r>
            <a:r>
              <a:rPr lang="hu-HU" sz="3300" dirty="0">
                <a:solidFill>
                  <a:srgbClr val="464E56"/>
                </a:solidFill>
                <a:latin typeface="Oswald" panose="020B0604020202020204" charset="-18"/>
              </a:rPr>
              <a:t>)</a:t>
            </a:r>
          </a:p>
          <a:p>
            <a:pPr lvl="1">
              <a:lnSpc>
                <a:spcPct val="150000"/>
              </a:lnSpc>
            </a:pPr>
            <a:r>
              <a:rPr lang="hu-HU" sz="3300" dirty="0" err="1">
                <a:solidFill>
                  <a:srgbClr val="E60D2E"/>
                </a:solidFill>
                <a:latin typeface="Oswald" panose="020B0604020202020204" charset="-18"/>
              </a:rPr>
              <a:t>Why</a:t>
            </a:r>
            <a:r>
              <a:rPr lang="hu-HU" sz="3300" dirty="0">
                <a:solidFill>
                  <a:srgbClr val="E60D2E"/>
                </a:solidFill>
                <a:latin typeface="Oswald" panose="020B0604020202020204" charset="-18"/>
              </a:rPr>
              <a:t> </a:t>
            </a:r>
            <a:r>
              <a:rPr lang="hu-HU" sz="3300" dirty="0" err="1">
                <a:solidFill>
                  <a:srgbClr val="E60D2E"/>
                </a:solidFill>
                <a:latin typeface="Oswald" panose="020B0604020202020204" charset="-18"/>
              </a:rPr>
              <a:t>do</a:t>
            </a:r>
            <a:r>
              <a:rPr lang="hu-HU" sz="3300" dirty="0">
                <a:solidFill>
                  <a:srgbClr val="E60D2E"/>
                </a:solidFill>
                <a:latin typeface="Oswald" panose="020B0604020202020204" charset="-18"/>
              </a:rPr>
              <a:t> we </a:t>
            </a:r>
            <a:r>
              <a:rPr lang="hu-HU" sz="3300" dirty="0" err="1">
                <a:solidFill>
                  <a:srgbClr val="E60D2E"/>
                </a:solidFill>
                <a:latin typeface="Oswald" panose="020B0604020202020204" charset="-18"/>
              </a:rPr>
              <a:t>still</a:t>
            </a:r>
            <a:r>
              <a:rPr lang="hu-HU" sz="3300" dirty="0">
                <a:solidFill>
                  <a:srgbClr val="E60D2E"/>
                </a:solidFill>
                <a:latin typeface="Oswald" panose="020B0604020202020204" charset="-18"/>
              </a:rPr>
              <a:t> </a:t>
            </a:r>
            <a:r>
              <a:rPr lang="hu-HU" sz="3300" dirty="0" err="1">
                <a:solidFill>
                  <a:srgbClr val="E60D2E"/>
                </a:solidFill>
                <a:latin typeface="Oswald" panose="020B0604020202020204" charset="-18"/>
              </a:rPr>
              <a:t>use</a:t>
            </a:r>
            <a:r>
              <a:rPr lang="hu-HU" sz="3300" dirty="0">
                <a:solidFill>
                  <a:srgbClr val="E60D2E"/>
                </a:solidFill>
                <a:latin typeface="Oswald" panose="020B0604020202020204" charset="-18"/>
              </a:rPr>
              <a:t> </a:t>
            </a:r>
            <a:r>
              <a:rPr lang="hu-HU" sz="3300" dirty="0" err="1">
                <a:solidFill>
                  <a:srgbClr val="E60D2E"/>
                </a:solidFill>
                <a:latin typeface="Oswald" panose="020B0604020202020204" charset="-18"/>
              </a:rPr>
              <a:t>them</a:t>
            </a:r>
            <a:r>
              <a:rPr lang="hu-HU" sz="3300" dirty="0">
                <a:solidFill>
                  <a:srgbClr val="E60D2E"/>
                </a:solidFill>
                <a:latin typeface="Oswald" panose="020B0604020202020204" charset="-18"/>
              </a:rPr>
              <a:t>?</a:t>
            </a:r>
            <a:endParaRPr lang="hu-HU" sz="3300" baseline="30000" dirty="0">
              <a:solidFill>
                <a:srgbClr val="E60D2E"/>
              </a:solidFill>
              <a:latin typeface="Oswald" panose="020B0604020202020204" charset="-18"/>
            </a:endParaRPr>
          </a:p>
          <a:p>
            <a:pPr marL="1200150" lvl="2" indent="-285750">
              <a:lnSpc>
                <a:spcPct val="150000"/>
              </a:lnSpc>
              <a:buFont typeface="Arial" panose="020B0604020202020204" pitchFamily="34" charset="0"/>
              <a:buChar char="•"/>
            </a:pPr>
            <a:r>
              <a:rPr lang="hu-HU" sz="2800" dirty="0">
                <a:solidFill>
                  <a:srgbClr val="464E56"/>
                </a:solidFill>
                <a:latin typeface="Oswald" panose="020B0604020202020204" charset="-18"/>
              </a:rPr>
              <a:t>New </a:t>
            </a:r>
            <a:r>
              <a:rPr lang="hu-HU" sz="2800" dirty="0" err="1">
                <a:solidFill>
                  <a:srgbClr val="464E56"/>
                </a:solidFill>
                <a:latin typeface="Oswald" panose="020B0604020202020204" charset="-18"/>
              </a:rPr>
              <a:t>areas</a:t>
            </a:r>
            <a:r>
              <a:rPr lang="hu-HU" sz="2800" dirty="0">
                <a:solidFill>
                  <a:srgbClr val="464E56"/>
                </a:solidFill>
                <a:latin typeface="Oswald" panose="020B0604020202020204" charset="-18"/>
              </a:rPr>
              <a:t> of </a:t>
            </a:r>
            <a:r>
              <a:rPr lang="hu-HU" sz="2800" dirty="0" err="1">
                <a:solidFill>
                  <a:srgbClr val="464E56"/>
                </a:solidFill>
                <a:latin typeface="Oswald" panose="020B0604020202020204" charset="-18"/>
              </a:rPr>
              <a:t>inquiry</a:t>
            </a:r>
            <a:endParaRPr lang="hu-HU" sz="2800" dirty="0">
              <a:solidFill>
                <a:srgbClr val="464E56"/>
              </a:solidFill>
              <a:latin typeface="Oswald" panose="020B0604020202020204" charset="-18"/>
            </a:endParaRPr>
          </a:p>
          <a:p>
            <a:pPr marL="1200150" lvl="2" indent="-285750">
              <a:lnSpc>
                <a:spcPct val="150000"/>
              </a:lnSpc>
              <a:buFont typeface="Arial" panose="020B0604020202020204" pitchFamily="34" charset="0"/>
              <a:buChar char="•"/>
            </a:pPr>
            <a:r>
              <a:rPr lang="hu-HU" sz="2800" dirty="0" err="1">
                <a:solidFill>
                  <a:srgbClr val="464E56"/>
                </a:solidFill>
                <a:latin typeface="Oswald" panose="020B0604020202020204" charset="-18"/>
              </a:rPr>
              <a:t>Generate</a:t>
            </a:r>
            <a:r>
              <a:rPr lang="hu-HU" sz="2800" dirty="0">
                <a:solidFill>
                  <a:srgbClr val="464E56"/>
                </a:solidFill>
                <a:latin typeface="Oswald" panose="020B0604020202020204" charset="-18"/>
              </a:rPr>
              <a:t> </a:t>
            </a:r>
            <a:r>
              <a:rPr lang="hu-HU" sz="2800" b="1" dirty="0" err="1">
                <a:solidFill>
                  <a:srgbClr val="464E56"/>
                </a:solidFill>
                <a:latin typeface="Oswald" panose="020B0604020202020204" charset="-18"/>
              </a:rPr>
              <a:t>hypotheses</a:t>
            </a:r>
            <a:endParaRPr lang="hu-HU" sz="2800" b="1" dirty="0">
              <a:solidFill>
                <a:srgbClr val="464E56"/>
              </a:solidFill>
              <a:latin typeface="Oswald" panose="020B0604020202020204" charset="-18"/>
            </a:endParaRPr>
          </a:p>
          <a:p>
            <a:pPr marL="1200150" lvl="2" indent="-285750">
              <a:lnSpc>
                <a:spcPct val="150000"/>
              </a:lnSpc>
              <a:buFont typeface="Arial" panose="020B0604020202020204" pitchFamily="34" charset="0"/>
              <a:buChar char="•"/>
            </a:pPr>
            <a:r>
              <a:rPr lang="hu-HU" sz="2800" dirty="0" err="1">
                <a:solidFill>
                  <a:srgbClr val="464E56"/>
                </a:solidFill>
                <a:latin typeface="Oswald" panose="020B0604020202020204" charset="-18"/>
              </a:rPr>
              <a:t>Can</a:t>
            </a:r>
            <a:r>
              <a:rPr lang="hu-HU" sz="2800" dirty="0">
                <a:solidFill>
                  <a:srgbClr val="464E56"/>
                </a:solidFill>
                <a:latin typeface="Oswald" panose="020B0604020202020204" charset="-18"/>
              </a:rPr>
              <a:t> be </a:t>
            </a:r>
            <a:r>
              <a:rPr lang="hu-HU" sz="2800" dirty="0" err="1">
                <a:solidFill>
                  <a:srgbClr val="464E56"/>
                </a:solidFill>
                <a:latin typeface="Oswald" panose="020B0604020202020204" charset="-18"/>
              </a:rPr>
              <a:t>followed</a:t>
            </a:r>
            <a:r>
              <a:rPr lang="hu-HU" sz="2800" dirty="0">
                <a:solidFill>
                  <a:srgbClr val="464E56"/>
                </a:solidFill>
                <a:latin typeface="Oswald" panose="020B0604020202020204" charset="-18"/>
              </a:rPr>
              <a:t> </a:t>
            </a:r>
            <a:r>
              <a:rPr lang="hu-HU" sz="2800" dirty="0" err="1">
                <a:solidFill>
                  <a:srgbClr val="464E56"/>
                </a:solidFill>
                <a:latin typeface="Oswald" panose="020B0604020202020204" charset="-18"/>
              </a:rPr>
              <a:t>up</a:t>
            </a:r>
            <a:r>
              <a:rPr lang="hu-HU" sz="2800" dirty="0">
                <a:solidFill>
                  <a:srgbClr val="464E56"/>
                </a:solidFill>
                <a:latin typeface="Oswald" panose="020B0604020202020204" charset="-18"/>
              </a:rPr>
              <a:t> </a:t>
            </a:r>
            <a:r>
              <a:rPr lang="hu-HU" sz="2800" dirty="0" err="1">
                <a:solidFill>
                  <a:srgbClr val="464E56"/>
                </a:solidFill>
                <a:latin typeface="Oswald" panose="020B0604020202020204" charset="-18"/>
              </a:rPr>
              <a:t>by</a:t>
            </a:r>
            <a:r>
              <a:rPr lang="hu-HU" sz="2800" dirty="0">
                <a:solidFill>
                  <a:srgbClr val="464E56"/>
                </a:solidFill>
                <a:latin typeface="Oswald" panose="020B0604020202020204" charset="-18"/>
              </a:rPr>
              <a:t> </a:t>
            </a:r>
            <a:r>
              <a:rPr lang="hu-HU" sz="2800" dirty="0" err="1">
                <a:solidFill>
                  <a:srgbClr val="464E56"/>
                </a:solidFill>
                <a:latin typeface="Oswald" panose="020B0604020202020204" charset="-18"/>
              </a:rPr>
              <a:t>other</a:t>
            </a:r>
            <a:r>
              <a:rPr lang="hu-HU" sz="2800" dirty="0">
                <a:solidFill>
                  <a:srgbClr val="464E56"/>
                </a:solidFill>
                <a:latin typeface="Oswald" panose="020B0604020202020204" charset="-18"/>
              </a:rPr>
              <a:t> </a:t>
            </a:r>
            <a:r>
              <a:rPr lang="hu-HU" sz="2800" dirty="0" err="1">
                <a:solidFill>
                  <a:srgbClr val="464E56"/>
                </a:solidFill>
                <a:latin typeface="Oswald" panose="020B0604020202020204" charset="-18"/>
              </a:rPr>
              <a:t>investigations</a:t>
            </a:r>
            <a:r>
              <a:rPr lang="hu-HU" sz="2800" dirty="0">
                <a:solidFill>
                  <a:srgbClr val="464E56"/>
                </a:solidFill>
                <a:latin typeface="Oswald" panose="020B0604020202020204" charset="-18"/>
              </a:rPr>
              <a:t> </a:t>
            </a:r>
            <a:endParaRPr lang="hu-HU" sz="2800" b="1" dirty="0">
              <a:solidFill>
                <a:srgbClr val="464E56"/>
              </a:solidFill>
              <a:latin typeface="Oswald" panose="020B0604020202020204" charset="-18"/>
            </a:endParaRPr>
          </a:p>
          <a:p>
            <a:endParaRPr lang="en-US" dirty="0"/>
          </a:p>
        </p:txBody>
      </p:sp>
      <p:sp>
        <p:nvSpPr>
          <p:cNvPr id="18" name="Téglalap 8">
            <a:extLst>
              <a:ext uri="{FF2B5EF4-FFF2-40B4-BE49-F238E27FC236}">
                <a16:creationId xmlns:a16="http://schemas.microsoft.com/office/drawing/2014/main" id="{A69B67BF-7433-49C3-9E7E-39D18BDCAFFC}"/>
              </a:ext>
            </a:extLst>
          </p:cNvPr>
          <p:cNvSpPr/>
          <p:nvPr/>
        </p:nvSpPr>
        <p:spPr>
          <a:xfrm>
            <a:off x="3150104" y="7929638"/>
            <a:ext cx="6949070" cy="1436915"/>
          </a:xfrm>
          <a:prstGeom prst="rect">
            <a:avLst/>
          </a:prstGeom>
          <a:noFill/>
          <a:ln w="104775">
            <a:solidFill>
              <a:srgbClr val="1690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1FA89D"/>
              </a:solidFill>
            </a:endParaRPr>
          </a:p>
        </p:txBody>
      </p:sp>
    </p:spTree>
    <p:extLst>
      <p:ext uri="{BB962C8B-B14F-4D97-AF65-F5344CB8AC3E}">
        <p14:creationId xmlns:p14="http://schemas.microsoft.com/office/powerpoint/2010/main" val="2989525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609576" y="562480"/>
            <a:ext cx="14134310" cy="1055354"/>
          </a:xfrm>
          <a:prstGeom prst="rect">
            <a:avLst/>
          </a:prstGeom>
        </p:spPr>
        <p:txBody>
          <a:bodyPr wrap="square" lIns="0" tIns="0" rIns="0" bIns="0" rtlCol="0" anchor="t">
            <a:spAutoFit/>
          </a:bodyPr>
          <a:lstStyle/>
          <a:p>
            <a:pPr algn="ctr">
              <a:lnSpc>
                <a:spcPts val="9100"/>
              </a:lnSpc>
            </a:pPr>
            <a:r>
              <a:rPr lang="en-US" sz="5400" cap="all" dirty="0">
                <a:solidFill>
                  <a:srgbClr val="424A52"/>
                </a:solidFill>
                <a:latin typeface="Oswald Bold"/>
              </a:rPr>
              <a:t>Characteristics of descriptive studies</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5" name="Tartalom helye 1">
            <a:extLst>
              <a:ext uri="{FF2B5EF4-FFF2-40B4-BE49-F238E27FC236}">
                <a16:creationId xmlns:a16="http://schemas.microsoft.com/office/drawing/2014/main" id="{141EF396-8666-4665-B0BF-36D3D42E1096}"/>
              </a:ext>
            </a:extLst>
          </p:cNvPr>
          <p:cNvSpPr txBox="1">
            <a:spLocks/>
          </p:cNvSpPr>
          <p:nvPr/>
        </p:nvSpPr>
        <p:spPr>
          <a:xfrm>
            <a:off x="1261299" y="2178750"/>
            <a:ext cx="10800713" cy="73081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hu-HU" sz="3600" b="1" dirty="0">
                <a:solidFill>
                  <a:srgbClr val="0C5C65"/>
                </a:solidFill>
                <a:latin typeface="Lora Italics" panose="020B0604020202020204" charset="-18"/>
              </a:rPr>
              <a:t>The descriptive pentad: five basic „W” questions</a:t>
            </a:r>
          </a:p>
          <a:p>
            <a:pPr algn="l"/>
            <a:endParaRPr lang="hu-HU" sz="3600" b="1" dirty="0">
              <a:solidFill>
                <a:srgbClr val="0C5C65"/>
              </a:solidFill>
              <a:latin typeface="Lora Italics" panose="020B0604020202020204" charset="-18"/>
            </a:endParaRPr>
          </a:p>
          <a:p>
            <a:pPr marL="460375" algn="l">
              <a:tabLst>
                <a:tab pos="628650" algn="l"/>
              </a:tabLst>
            </a:pPr>
            <a:r>
              <a:rPr lang="hu-HU" sz="4000" b="1" dirty="0">
                <a:solidFill>
                  <a:srgbClr val="FF0000"/>
                </a:solidFill>
                <a:latin typeface="Oswald" panose="020B0604020202020204" charset="-18"/>
              </a:rPr>
              <a:t>Who</a:t>
            </a:r>
            <a:r>
              <a:rPr lang="hu-HU" sz="3200" b="1" dirty="0">
                <a:solidFill>
                  <a:srgbClr val="0C5C65"/>
                </a:solidFill>
                <a:latin typeface="Lora Italics" panose="020B0604020202020204" charset="-18"/>
              </a:rPr>
              <a:t> </a:t>
            </a:r>
            <a:r>
              <a:rPr lang="hu-HU" sz="3200" dirty="0">
                <a:solidFill>
                  <a:schemeClr val="tx1"/>
                </a:solidFill>
                <a:latin typeface="Lora Italics" panose="020B0604020202020204" charset="-18"/>
              </a:rPr>
              <a:t>has the </a:t>
            </a:r>
            <a:r>
              <a:rPr lang="hu-HU" sz="3200" b="1" dirty="0">
                <a:solidFill>
                  <a:srgbClr val="15A9A6"/>
                </a:solidFill>
                <a:latin typeface="Lora Italics" panose="020B0604020202020204" charset="-18"/>
              </a:rPr>
              <a:t>disease in question</a:t>
            </a:r>
            <a:r>
              <a:rPr lang="hu-HU" sz="3200" dirty="0">
                <a:solidFill>
                  <a:srgbClr val="15A9A6"/>
                </a:solidFill>
                <a:latin typeface="Lora Italics" panose="020B0604020202020204" charset="-18"/>
              </a:rPr>
              <a:t>? </a:t>
            </a:r>
          </a:p>
          <a:p>
            <a:pPr marL="1260475" lvl="1" indent="-342900" algn="l">
              <a:buFont typeface="Arial" panose="020B0604020202020204" pitchFamily="34" charset="0"/>
              <a:buChar char="•"/>
              <a:tabLst>
                <a:tab pos="628650" algn="l"/>
              </a:tabLst>
            </a:pPr>
            <a:r>
              <a:rPr lang="hu-HU" sz="3200" dirty="0" err="1">
                <a:latin typeface="Lora Italics" panose="020B0604020202020204" charset="-18"/>
              </a:rPr>
              <a:t>Characterization</a:t>
            </a:r>
            <a:r>
              <a:rPr lang="hu-HU" sz="3200" dirty="0">
                <a:latin typeface="Lora Italics" panose="020B0604020202020204" charset="-18"/>
              </a:rPr>
              <a:t> (</a:t>
            </a:r>
            <a:r>
              <a:rPr lang="hu-HU" sz="3200" dirty="0" err="1">
                <a:latin typeface="Lora Italics" panose="020B0604020202020204" charset="-18"/>
              </a:rPr>
              <a:t>e.g</a:t>
            </a:r>
            <a:r>
              <a:rPr lang="hu-HU" sz="3200" dirty="0">
                <a:latin typeface="Lora Italics" panose="020B0604020202020204" charset="-18"/>
              </a:rPr>
              <a:t>.: </a:t>
            </a:r>
            <a:r>
              <a:rPr lang="hu-HU" sz="3200" dirty="0" err="1">
                <a:latin typeface="Lora Italics" panose="020B0604020202020204" charset="-18"/>
              </a:rPr>
              <a:t>age</a:t>
            </a:r>
            <a:r>
              <a:rPr lang="hu-HU" sz="3200" dirty="0">
                <a:latin typeface="Lora Italics" panose="020B0604020202020204" charset="-18"/>
              </a:rPr>
              <a:t>, </a:t>
            </a:r>
            <a:r>
              <a:rPr lang="hu-HU" sz="3200" dirty="0" err="1">
                <a:latin typeface="Lora Italics" panose="020B0604020202020204" charset="-18"/>
              </a:rPr>
              <a:t>gender</a:t>
            </a:r>
            <a:r>
              <a:rPr lang="hu-HU" sz="3200" dirty="0">
                <a:latin typeface="Lora Italics" panose="020B0604020202020204" charset="-18"/>
              </a:rPr>
              <a:t>, </a:t>
            </a:r>
            <a:r>
              <a:rPr lang="hu-HU" sz="3200" dirty="0" err="1">
                <a:latin typeface="Lora Italics" panose="020B0604020202020204" charset="-18"/>
              </a:rPr>
              <a:t>race</a:t>
            </a:r>
            <a:r>
              <a:rPr lang="hu-HU" sz="3200" dirty="0">
                <a:latin typeface="Lora Italics" panose="020B0604020202020204" charset="-18"/>
              </a:rPr>
              <a:t>)</a:t>
            </a:r>
          </a:p>
          <a:p>
            <a:pPr marL="460375" algn="l">
              <a:tabLst>
                <a:tab pos="628650" algn="l"/>
              </a:tabLst>
            </a:pPr>
            <a:r>
              <a:rPr lang="hu-HU" sz="4000" b="1" dirty="0">
                <a:solidFill>
                  <a:srgbClr val="FF0000"/>
                </a:solidFill>
                <a:latin typeface="Oswald" panose="020B0604020202020204" charset="-18"/>
              </a:rPr>
              <a:t>What</a:t>
            </a:r>
            <a:r>
              <a:rPr lang="hu-HU" sz="4000" b="1" dirty="0">
                <a:solidFill>
                  <a:srgbClr val="0C5C65"/>
                </a:solidFill>
                <a:latin typeface="Oswald" panose="020B0604020202020204" charset="-18"/>
              </a:rPr>
              <a:t> </a:t>
            </a:r>
            <a:r>
              <a:rPr lang="en-US" sz="3200" dirty="0">
                <a:solidFill>
                  <a:schemeClr val="tx1"/>
                </a:solidFill>
                <a:latin typeface="Lora Italics" panose="020B0604020202020204" charset="-18"/>
              </a:rPr>
              <a:t>is the condition or disease being studied?</a:t>
            </a:r>
            <a:endParaRPr lang="hu-HU" sz="3200" dirty="0">
              <a:solidFill>
                <a:schemeClr val="tx1"/>
              </a:solidFill>
              <a:latin typeface="Lora Italics" panose="020B0604020202020204" charset="-18"/>
            </a:endParaRPr>
          </a:p>
          <a:p>
            <a:pPr marL="1260475" lvl="1" indent="-342900" algn="l">
              <a:buFont typeface="Arial" panose="020B0604020202020204" pitchFamily="34" charset="0"/>
              <a:buChar char="•"/>
              <a:tabLst>
                <a:tab pos="628650" algn="l"/>
              </a:tabLst>
            </a:pPr>
            <a:r>
              <a:rPr lang="hu-HU" sz="3200" dirty="0" err="1">
                <a:latin typeface="Lora Italics" panose="020B0604020202020204" charset="-18"/>
              </a:rPr>
              <a:t>Exact</a:t>
            </a:r>
            <a:r>
              <a:rPr lang="hu-HU" sz="3200" dirty="0">
                <a:latin typeface="Lora Italics" panose="020B0604020202020204" charset="-18"/>
              </a:rPr>
              <a:t> </a:t>
            </a:r>
            <a:r>
              <a:rPr lang="hu-HU" sz="3200" dirty="0" err="1">
                <a:latin typeface="Lora Italics" panose="020B0604020202020204" charset="-18"/>
              </a:rPr>
              <a:t>definition</a:t>
            </a:r>
            <a:endParaRPr lang="hu-HU" sz="3200" dirty="0">
              <a:latin typeface="Lora Italics" panose="020B0604020202020204" charset="-18"/>
            </a:endParaRPr>
          </a:p>
          <a:p>
            <a:pPr marL="460375" algn="l">
              <a:tabLst>
                <a:tab pos="628650" algn="l"/>
              </a:tabLst>
            </a:pPr>
            <a:r>
              <a:rPr lang="hu-HU" sz="4000" b="1" dirty="0">
                <a:solidFill>
                  <a:srgbClr val="FF0000"/>
                </a:solidFill>
                <a:latin typeface="Oswald" panose="020B0604020202020204" charset="-18"/>
              </a:rPr>
              <a:t>Why</a:t>
            </a:r>
            <a:r>
              <a:rPr lang="hu-HU" sz="3200" b="1" dirty="0">
                <a:solidFill>
                  <a:srgbClr val="0C5C65"/>
                </a:solidFill>
                <a:latin typeface="Lora Italics" panose="020B0604020202020204" charset="-18"/>
              </a:rPr>
              <a:t> </a:t>
            </a:r>
            <a:r>
              <a:rPr lang="en-US" sz="3200" dirty="0">
                <a:solidFill>
                  <a:schemeClr val="tx1"/>
                </a:solidFill>
                <a:latin typeface="Lora Italics" panose="020B0604020202020204" charset="-18"/>
              </a:rPr>
              <a:t>did the condition or disease arise? </a:t>
            </a:r>
            <a:endParaRPr lang="hu-HU" sz="3200" dirty="0">
              <a:solidFill>
                <a:schemeClr val="tx1"/>
              </a:solidFill>
              <a:latin typeface="Lora Italics" panose="020B0604020202020204" charset="-18"/>
            </a:endParaRPr>
          </a:p>
          <a:p>
            <a:pPr marL="1260475" lvl="1" indent="-342900" algn="l">
              <a:buFont typeface="Arial" panose="020B0604020202020204" pitchFamily="34" charset="0"/>
              <a:buChar char="•"/>
              <a:tabLst>
                <a:tab pos="628650" algn="l"/>
              </a:tabLst>
            </a:pPr>
            <a:r>
              <a:rPr lang="hu-HU" sz="3200" dirty="0" err="1">
                <a:latin typeface="Lora Italics" panose="020B0604020202020204" charset="-18"/>
              </a:rPr>
              <a:t>Clues</a:t>
            </a:r>
            <a:r>
              <a:rPr lang="hu-HU" sz="3200" dirty="0">
                <a:latin typeface="Lora Italics" panose="020B0604020202020204" charset="-18"/>
              </a:rPr>
              <a:t> and </a:t>
            </a:r>
            <a:r>
              <a:rPr lang="hu-HU" sz="3200" dirty="0" err="1">
                <a:latin typeface="Lora Italics" panose="020B0604020202020204" charset="-18"/>
              </a:rPr>
              <a:t>assumptions</a:t>
            </a:r>
            <a:r>
              <a:rPr lang="hu-HU" sz="3200" dirty="0">
                <a:latin typeface="Lora Italics" panose="020B0604020202020204" charset="-18"/>
              </a:rPr>
              <a:t> </a:t>
            </a:r>
            <a:r>
              <a:rPr lang="hu-HU" sz="3200" dirty="0" err="1">
                <a:latin typeface="Lora Italics" panose="020B0604020202020204" charset="-18"/>
              </a:rPr>
              <a:t>about</a:t>
            </a:r>
            <a:r>
              <a:rPr lang="hu-HU" sz="3200" dirty="0">
                <a:latin typeface="Lora Italics" panose="020B0604020202020204" charset="-18"/>
              </a:rPr>
              <a:t> </a:t>
            </a:r>
            <a:r>
              <a:rPr lang="hu-HU" sz="3200" dirty="0" err="1">
                <a:latin typeface="Lora Italics" panose="020B0604020202020204" charset="-18"/>
              </a:rPr>
              <a:t>causes</a:t>
            </a:r>
            <a:r>
              <a:rPr lang="hu-HU" sz="3200" dirty="0">
                <a:latin typeface="Lora Italics" panose="020B0604020202020204" charset="-18"/>
              </a:rPr>
              <a:t> and NOT </a:t>
            </a:r>
            <a:r>
              <a:rPr lang="hu-HU" sz="3200" dirty="0" err="1">
                <a:latin typeface="Lora Italics" panose="020B0604020202020204" charset="-18"/>
              </a:rPr>
              <a:t>associations</a:t>
            </a:r>
            <a:endParaRPr lang="hu-HU" sz="3200" dirty="0">
              <a:latin typeface="Lora Italics" panose="020B0604020202020204" charset="-18"/>
            </a:endParaRPr>
          </a:p>
          <a:p>
            <a:pPr marL="460375" algn="l">
              <a:tabLst>
                <a:tab pos="628650" algn="l"/>
              </a:tabLst>
            </a:pPr>
            <a:r>
              <a:rPr lang="hu-HU" sz="4000" b="1" dirty="0">
                <a:solidFill>
                  <a:srgbClr val="FF0000"/>
                </a:solidFill>
                <a:latin typeface="Oswald" panose="020B0604020202020204" charset="-18"/>
              </a:rPr>
              <a:t>When</a:t>
            </a:r>
            <a:r>
              <a:rPr lang="en-US" sz="4000" b="1" dirty="0">
                <a:solidFill>
                  <a:srgbClr val="0C5C65"/>
                </a:solidFill>
                <a:latin typeface="Oswald" panose="020B0604020202020204" charset="-18"/>
              </a:rPr>
              <a:t> </a:t>
            </a:r>
            <a:r>
              <a:rPr lang="en-US" sz="3200" dirty="0">
                <a:solidFill>
                  <a:schemeClr val="tx1"/>
                </a:solidFill>
                <a:latin typeface="Lora Italics" panose="020B0604020202020204" charset="-18"/>
              </a:rPr>
              <a:t>is the condition common or rare? </a:t>
            </a:r>
            <a:r>
              <a:rPr lang="hu-HU" sz="3200" dirty="0">
                <a:solidFill>
                  <a:schemeClr val="tx1"/>
                </a:solidFill>
                <a:latin typeface="Lora Italics" panose="020B0604020202020204" charset="-18"/>
              </a:rPr>
              <a:t> </a:t>
            </a:r>
          </a:p>
          <a:p>
            <a:pPr marL="1260475" lvl="1" indent="-342900" algn="l">
              <a:buFont typeface="Arial" panose="020B0604020202020204" pitchFamily="34" charset="0"/>
              <a:buChar char="•"/>
              <a:tabLst>
                <a:tab pos="628650" algn="l"/>
              </a:tabLst>
            </a:pPr>
            <a:r>
              <a:rPr lang="hu-HU" sz="3200" dirty="0" err="1">
                <a:latin typeface="Lora Italics" panose="020B0604020202020204" charset="-18"/>
              </a:rPr>
              <a:t>Assuming</a:t>
            </a:r>
            <a:r>
              <a:rPr lang="hu-HU" sz="3200" dirty="0">
                <a:latin typeface="Lora Italics" panose="020B0604020202020204" charset="-18"/>
              </a:rPr>
              <a:t> </a:t>
            </a:r>
            <a:r>
              <a:rPr lang="hu-HU" sz="3200" b="1" dirty="0" err="1">
                <a:solidFill>
                  <a:srgbClr val="15A9A6"/>
                </a:solidFill>
                <a:latin typeface="Lora Italics" panose="020B0604020202020204" charset="-18"/>
              </a:rPr>
              <a:t>temporal</a:t>
            </a:r>
            <a:r>
              <a:rPr lang="hu-HU" sz="3200" b="1" dirty="0">
                <a:solidFill>
                  <a:srgbClr val="15A9A6"/>
                </a:solidFill>
                <a:latin typeface="Lora Italics" panose="020B0604020202020204" charset="-18"/>
              </a:rPr>
              <a:t> </a:t>
            </a:r>
            <a:r>
              <a:rPr lang="hu-HU" sz="3200" b="1" dirty="0" err="1">
                <a:solidFill>
                  <a:srgbClr val="15A9A6"/>
                </a:solidFill>
                <a:latin typeface="Lora Italics" panose="020B0604020202020204" charset="-18"/>
              </a:rPr>
              <a:t>relationships</a:t>
            </a:r>
            <a:endParaRPr lang="hu-HU" sz="3200" b="1" dirty="0">
              <a:solidFill>
                <a:srgbClr val="15A9A6"/>
              </a:solidFill>
              <a:latin typeface="Lora Italics" panose="020B0604020202020204" charset="-18"/>
            </a:endParaRPr>
          </a:p>
          <a:p>
            <a:pPr marL="460375" algn="l">
              <a:tabLst>
                <a:tab pos="628650" algn="l"/>
              </a:tabLst>
            </a:pPr>
            <a:r>
              <a:rPr lang="hu-HU" sz="4000" b="1" dirty="0">
                <a:solidFill>
                  <a:srgbClr val="FF0000"/>
                </a:solidFill>
                <a:latin typeface="Oswald" panose="020B0604020202020204" charset="-18"/>
              </a:rPr>
              <a:t>Where</a:t>
            </a:r>
            <a:r>
              <a:rPr lang="en-US" sz="4000" b="1" dirty="0">
                <a:solidFill>
                  <a:srgbClr val="0C5C65"/>
                </a:solidFill>
                <a:latin typeface="Oswald" panose="020B0604020202020204" charset="-18"/>
              </a:rPr>
              <a:t> </a:t>
            </a:r>
            <a:r>
              <a:rPr lang="en-US" sz="3200" dirty="0">
                <a:solidFill>
                  <a:schemeClr val="tx1"/>
                </a:solidFill>
                <a:latin typeface="Lora Italics" panose="020B0604020202020204" charset="-18"/>
              </a:rPr>
              <a:t>does or does not the disease or condition arise?</a:t>
            </a:r>
            <a:r>
              <a:rPr lang="hu-HU" sz="3200" dirty="0">
                <a:solidFill>
                  <a:schemeClr val="tx1"/>
                </a:solidFill>
                <a:latin typeface="Lora Italics" panose="020B0604020202020204" charset="-18"/>
              </a:rPr>
              <a:t> </a:t>
            </a:r>
          </a:p>
          <a:p>
            <a:pPr marL="1260475" lvl="1" indent="-342900" algn="l">
              <a:buFont typeface="Arial" panose="020B0604020202020204" pitchFamily="34" charset="0"/>
              <a:buChar char="•"/>
              <a:tabLst>
                <a:tab pos="628650" algn="l"/>
              </a:tabLst>
            </a:pPr>
            <a:r>
              <a:rPr lang="hu-HU" sz="3200" dirty="0">
                <a:latin typeface="Lora Italics" panose="020B0604020202020204" charset="-18"/>
              </a:rPr>
              <a:t>Assuming </a:t>
            </a:r>
            <a:r>
              <a:rPr lang="hu-HU" sz="3200" b="1" dirty="0">
                <a:solidFill>
                  <a:srgbClr val="15A9A6"/>
                </a:solidFill>
                <a:latin typeface="Lora Italics" panose="020B0604020202020204" charset="-18"/>
              </a:rPr>
              <a:t>localizational relationships</a:t>
            </a:r>
          </a:p>
        </p:txBody>
      </p:sp>
    </p:spTree>
    <p:extLst>
      <p:ext uri="{BB962C8B-B14F-4D97-AF65-F5344CB8AC3E}">
        <p14:creationId xmlns:p14="http://schemas.microsoft.com/office/powerpoint/2010/main" val="3390006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Case report &amp; Case-series</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7" name="Rectangle 6">
            <a:extLst>
              <a:ext uri="{FF2B5EF4-FFF2-40B4-BE49-F238E27FC236}">
                <a16:creationId xmlns:a16="http://schemas.microsoft.com/office/drawing/2014/main" id="{26944FC2-2F85-4FDB-8F41-E9FEB3B6D80D}"/>
              </a:ext>
            </a:extLst>
          </p:cNvPr>
          <p:cNvSpPr/>
          <p:nvPr/>
        </p:nvSpPr>
        <p:spPr>
          <a:xfrm>
            <a:off x="13033983" y="5193408"/>
            <a:ext cx="3121712" cy="712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7" name="Picture 16">
            <a:extLst>
              <a:ext uri="{FF2B5EF4-FFF2-40B4-BE49-F238E27FC236}">
                <a16:creationId xmlns:a16="http://schemas.microsoft.com/office/drawing/2014/main" id="{722039F0-5132-43F8-AA24-77681D001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9167" y="2213302"/>
            <a:ext cx="4474382" cy="5984722"/>
          </a:xfrm>
          <a:prstGeom prst="rect">
            <a:avLst/>
          </a:prstGeom>
        </p:spPr>
      </p:pic>
      <p:sp>
        <p:nvSpPr>
          <p:cNvPr id="23" name="TextBox 22">
            <a:extLst>
              <a:ext uri="{FF2B5EF4-FFF2-40B4-BE49-F238E27FC236}">
                <a16:creationId xmlns:a16="http://schemas.microsoft.com/office/drawing/2014/main" id="{2E956ECE-30A2-4876-9847-5CC37CFCD1BE}"/>
              </a:ext>
            </a:extLst>
          </p:cNvPr>
          <p:cNvSpPr txBox="1"/>
          <p:nvPr/>
        </p:nvSpPr>
        <p:spPr>
          <a:xfrm>
            <a:off x="1744089" y="3833040"/>
            <a:ext cx="10515601" cy="7294305"/>
          </a:xfrm>
          <a:prstGeom prst="rect">
            <a:avLst/>
          </a:prstGeom>
          <a:noFill/>
        </p:spPr>
        <p:txBody>
          <a:bodyPr wrap="square" rtlCol="0">
            <a:spAutoFit/>
          </a:bodyPr>
          <a:lstStyle/>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r</a:t>
            </a:r>
            <a:r>
              <a:rPr lang="en-US" sz="3600" dirty="0" err="1">
                <a:solidFill>
                  <a:srgbClr val="424A52"/>
                </a:solidFill>
                <a:latin typeface="Oswald" panose="020B0604020202020204" charset="-18"/>
              </a:rPr>
              <a:t>eports</a:t>
            </a:r>
            <a:r>
              <a:rPr lang="en-US" sz="3600" dirty="0">
                <a:solidFill>
                  <a:srgbClr val="424A52"/>
                </a:solidFill>
                <a:latin typeface="Oswald" panose="020B0604020202020204" charset="-18"/>
              </a:rPr>
              <a:t> an unusual disease or association</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l</a:t>
            </a:r>
            <a:r>
              <a:rPr lang="en-US" sz="3600" dirty="0">
                <a:solidFill>
                  <a:srgbClr val="424A52"/>
                </a:solidFill>
                <a:latin typeface="Oswald" panose="020B0604020202020204" charset="-18"/>
              </a:rPr>
              <a:t>east publishable – lowest quality of evidence</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can prompt further investigation</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p:txBody>
      </p:sp>
    </p:spTree>
    <p:extLst>
      <p:ext uri="{BB962C8B-B14F-4D97-AF65-F5344CB8AC3E}">
        <p14:creationId xmlns:p14="http://schemas.microsoft.com/office/powerpoint/2010/main" val="991286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Case report</a:t>
            </a:r>
            <a:r>
              <a:rPr lang="hu-HU" sz="6500" cap="all" dirty="0">
                <a:solidFill>
                  <a:srgbClr val="424A52"/>
                </a:solidFill>
                <a:latin typeface="Oswald Bold"/>
              </a:rPr>
              <a:t>:</a:t>
            </a:r>
            <a:r>
              <a:rPr lang="en-US" sz="6500" cap="all" dirty="0">
                <a:solidFill>
                  <a:srgbClr val="424A52"/>
                </a:solidFill>
                <a:latin typeface="Oswald Bold"/>
              </a:rPr>
              <a:t> example</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6" name="Kép 7" descr="A képen képernyőkép látható&#10;&#10;Automatikusan generált leírás">
            <a:extLst>
              <a:ext uri="{FF2B5EF4-FFF2-40B4-BE49-F238E27FC236}">
                <a16:creationId xmlns:a16="http://schemas.microsoft.com/office/drawing/2014/main" id="{78C7A73D-C29C-483E-A4A2-5A74C733F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08" y="1806604"/>
            <a:ext cx="13439231" cy="8517491"/>
          </a:xfrm>
          <a:prstGeom prst="rect">
            <a:avLst/>
          </a:prstGeom>
        </p:spPr>
      </p:pic>
      <p:cxnSp>
        <p:nvCxnSpPr>
          <p:cNvPr id="17" name="Egyenes összekötő 11">
            <a:extLst>
              <a:ext uri="{FF2B5EF4-FFF2-40B4-BE49-F238E27FC236}">
                <a16:creationId xmlns:a16="http://schemas.microsoft.com/office/drawing/2014/main" id="{CD197062-2733-4867-A522-8D68D68B5982}"/>
              </a:ext>
            </a:extLst>
          </p:cNvPr>
          <p:cNvCxnSpPr>
            <a:cxnSpLocks/>
          </p:cNvCxnSpPr>
          <p:nvPr/>
        </p:nvCxnSpPr>
        <p:spPr>
          <a:xfrm>
            <a:off x="2667000" y="6286500"/>
            <a:ext cx="72390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019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Case-series</a:t>
            </a:r>
            <a:r>
              <a:rPr lang="hu-HU" sz="6500" cap="all" dirty="0">
                <a:solidFill>
                  <a:srgbClr val="424A52"/>
                </a:solidFill>
                <a:latin typeface="Oswald Bold"/>
              </a:rPr>
              <a:t>:</a:t>
            </a:r>
            <a:r>
              <a:rPr lang="en-US" sz="6500" cap="all" dirty="0">
                <a:solidFill>
                  <a:srgbClr val="424A52"/>
                </a:solidFill>
                <a:latin typeface="Oswald Bold"/>
              </a:rPr>
              <a:t> example</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6" name="Kép 1">
            <a:extLst>
              <a:ext uri="{FF2B5EF4-FFF2-40B4-BE49-F238E27FC236}">
                <a16:creationId xmlns:a16="http://schemas.microsoft.com/office/drawing/2014/main" id="{42441207-E8F8-4305-8544-CD08A1F8829C}"/>
              </a:ext>
            </a:extLst>
          </p:cNvPr>
          <p:cNvPicPr>
            <a:picLocks noChangeAspect="1"/>
          </p:cNvPicPr>
          <p:nvPr/>
        </p:nvPicPr>
        <p:blipFill rotWithShape="1">
          <a:blip r:embed="rId4"/>
          <a:srcRect t="12660" r="2045" b="9225"/>
          <a:stretch/>
        </p:blipFill>
        <p:spPr>
          <a:xfrm>
            <a:off x="381000" y="2016125"/>
            <a:ext cx="16700276" cy="7491231"/>
          </a:xfrm>
          <a:prstGeom prst="rect">
            <a:avLst/>
          </a:prstGeom>
        </p:spPr>
      </p:pic>
    </p:spTree>
    <p:extLst>
      <p:ext uri="{BB962C8B-B14F-4D97-AF65-F5344CB8AC3E}">
        <p14:creationId xmlns:p14="http://schemas.microsoft.com/office/powerpoint/2010/main" val="3488983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cross-sectional studies</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7" name="Rectangle 6">
            <a:extLst>
              <a:ext uri="{FF2B5EF4-FFF2-40B4-BE49-F238E27FC236}">
                <a16:creationId xmlns:a16="http://schemas.microsoft.com/office/drawing/2014/main" id="{1E3209DA-B0A4-45E2-822B-1D918ED36E65}"/>
              </a:ext>
            </a:extLst>
          </p:cNvPr>
          <p:cNvSpPr/>
          <p:nvPr/>
        </p:nvSpPr>
        <p:spPr>
          <a:xfrm>
            <a:off x="13543784" y="5143500"/>
            <a:ext cx="3121712" cy="712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9" name="Picture 18">
            <a:extLst>
              <a:ext uri="{FF2B5EF4-FFF2-40B4-BE49-F238E27FC236}">
                <a16:creationId xmlns:a16="http://schemas.microsoft.com/office/drawing/2014/main" id="{A033D34F-B0F6-4D98-BDD9-2A6E2981C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7292" y="2340971"/>
            <a:ext cx="4060380" cy="5430972"/>
          </a:xfrm>
          <a:prstGeom prst="rect">
            <a:avLst/>
          </a:prstGeom>
        </p:spPr>
      </p:pic>
      <p:sp>
        <p:nvSpPr>
          <p:cNvPr id="21" name="TextBox 20">
            <a:extLst>
              <a:ext uri="{FF2B5EF4-FFF2-40B4-BE49-F238E27FC236}">
                <a16:creationId xmlns:a16="http://schemas.microsoft.com/office/drawing/2014/main" id="{3C34BF8A-209A-4973-984B-BD5EA3E6AC6D}"/>
              </a:ext>
            </a:extLst>
          </p:cNvPr>
          <p:cNvSpPr txBox="1"/>
          <p:nvPr/>
        </p:nvSpPr>
        <p:spPr>
          <a:xfrm>
            <a:off x="1382259" y="2340971"/>
            <a:ext cx="10515601" cy="11172289"/>
          </a:xfrm>
          <a:prstGeom prst="rect">
            <a:avLst/>
          </a:prstGeom>
          <a:noFill/>
        </p:spPr>
        <p:txBody>
          <a:bodyPr wrap="square" rtlCol="0">
            <a:spAutoFit/>
          </a:bodyPr>
          <a:lstStyle/>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snapshot of the population</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measuring prevalence</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b</a:t>
            </a:r>
            <a:r>
              <a:rPr lang="en-US" sz="3600" dirty="0" err="1">
                <a:solidFill>
                  <a:srgbClr val="424A52"/>
                </a:solidFill>
                <a:latin typeface="Oswald" panose="020B0604020202020204" charset="-18"/>
              </a:rPr>
              <a:t>oth</a:t>
            </a:r>
            <a:r>
              <a:rPr lang="en-US" sz="3600" dirty="0">
                <a:solidFill>
                  <a:srgbClr val="424A52"/>
                </a:solidFill>
                <a:latin typeface="Oswald" panose="020B0604020202020204" charset="-18"/>
              </a:rPr>
              <a:t> exposure and outcome are ascertained at the same time</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n</a:t>
            </a:r>
            <a:r>
              <a:rPr lang="en-US" sz="3600" dirty="0">
                <a:solidFill>
                  <a:srgbClr val="424A52"/>
                </a:solidFill>
                <a:latin typeface="Oswald" panose="020B0604020202020204" charset="-18"/>
              </a:rPr>
              <a:t>o control group! (compared to analytical cross-sectional studies)</a:t>
            </a:r>
          </a:p>
          <a:p>
            <a:pPr>
              <a:buClr>
                <a:srgbClr val="E60D2E"/>
              </a:buClr>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relatively cheap to organize</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t</a:t>
            </a:r>
            <a:r>
              <a:rPr lang="en-US" sz="3600" dirty="0" err="1">
                <a:solidFill>
                  <a:srgbClr val="424A52"/>
                </a:solidFill>
                <a:latin typeface="Oswald" panose="020B0604020202020204" charset="-18"/>
              </a:rPr>
              <a:t>emporal</a:t>
            </a:r>
            <a:r>
              <a:rPr lang="en-US" sz="3600" dirty="0">
                <a:solidFill>
                  <a:srgbClr val="424A52"/>
                </a:solidFill>
                <a:latin typeface="Oswald" panose="020B0604020202020204" charset="-18"/>
              </a:rPr>
              <a:t> sequence is often impossible to work out</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p:txBody>
      </p:sp>
    </p:spTree>
    <p:extLst>
      <p:ext uri="{BB962C8B-B14F-4D97-AF65-F5344CB8AC3E}">
        <p14:creationId xmlns:p14="http://schemas.microsoft.com/office/powerpoint/2010/main" val="616203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39000" b="-39000"/>
          </a:stretch>
        </a:blipFill>
        <a:effectLst/>
      </p:bgPr>
    </p:bg>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71936" y="647418"/>
            <a:ext cx="12931033" cy="1070358"/>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cross-sectional stud</a:t>
            </a:r>
            <a:r>
              <a:rPr lang="hu-HU" sz="6500" cap="all" dirty="0">
                <a:solidFill>
                  <a:srgbClr val="424A52"/>
                </a:solidFill>
                <a:latin typeface="Oswald Bold"/>
              </a:rPr>
              <a:t>y: example</a:t>
            </a:r>
            <a:endParaRPr lang="en-US" sz="6500" cap="all"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4"/>
          <a:srcRect l="249" r="249"/>
          <a:stretch>
            <a:fillRect/>
          </a:stretch>
        </p:blipFill>
        <p:spPr>
          <a:xfrm>
            <a:off x="13999539" y="197177"/>
            <a:ext cx="1437895" cy="900482"/>
          </a:xfrm>
          <a:prstGeom prst="rect">
            <a:avLst/>
          </a:prstGeom>
        </p:spPr>
      </p:pic>
      <p:pic>
        <p:nvPicPr>
          <p:cNvPr id="17" name="Picture 16">
            <a:extLst>
              <a:ext uri="{FF2B5EF4-FFF2-40B4-BE49-F238E27FC236}">
                <a16:creationId xmlns:a16="http://schemas.microsoft.com/office/drawing/2014/main" id="{1B417C1C-C0FB-424A-8993-12B65D71F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67" y="1914668"/>
            <a:ext cx="7118905" cy="7983631"/>
          </a:xfrm>
          <a:prstGeom prst="rect">
            <a:avLst/>
          </a:prstGeom>
        </p:spPr>
      </p:pic>
      <p:pic>
        <p:nvPicPr>
          <p:cNvPr id="20" name="Picture 19">
            <a:extLst>
              <a:ext uri="{FF2B5EF4-FFF2-40B4-BE49-F238E27FC236}">
                <a16:creationId xmlns:a16="http://schemas.microsoft.com/office/drawing/2014/main" id="{2429F970-75A4-4579-9C96-A6B8BA0FCA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9739" y="5491757"/>
            <a:ext cx="6208089" cy="3104045"/>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154710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560214"/>
            <a:ext cx="12475278" cy="2237344"/>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Ecological</a:t>
            </a:r>
            <a:r>
              <a:rPr lang="hu-HU" sz="6500" cap="all" dirty="0">
                <a:solidFill>
                  <a:srgbClr val="424A52"/>
                </a:solidFill>
                <a:latin typeface="Oswald Bold"/>
              </a:rPr>
              <a:t>/ CORRELATIONAL </a:t>
            </a:r>
            <a:r>
              <a:rPr lang="en-US" sz="6500" cap="all" dirty="0">
                <a:solidFill>
                  <a:srgbClr val="424A52"/>
                </a:solidFill>
                <a:latin typeface="Oswald Bold"/>
              </a:rPr>
              <a:t>stud</a:t>
            </a:r>
            <a:r>
              <a:rPr lang="hu-HU" sz="6500" cap="all" dirty="0">
                <a:solidFill>
                  <a:srgbClr val="424A52"/>
                </a:solidFill>
                <a:latin typeface="Oswald Bold"/>
              </a:rPr>
              <a:t>ies</a:t>
            </a:r>
            <a:endParaRPr lang="en-US" sz="6500" cap="all"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8" name="TextBox 17">
            <a:extLst>
              <a:ext uri="{FF2B5EF4-FFF2-40B4-BE49-F238E27FC236}">
                <a16:creationId xmlns:a16="http://schemas.microsoft.com/office/drawing/2014/main" id="{5D033B1D-E210-43E1-8F80-1659BBC21DBA}"/>
              </a:ext>
            </a:extLst>
          </p:cNvPr>
          <p:cNvSpPr txBox="1"/>
          <p:nvPr/>
        </p:nvSpPr>
        <p:spPr>
          <a:xfrm>
            <a:off x="1143000" y="3842290"/>
            <a:ext cx="10515601" cy="7294305"/>
          </a:xfrm>
          <a:prstGeom prst="rect">
            <a:avLst/>
          </a:prstGeom>
          <a:noFill/>
        </p:spPr>
        <p:txBody>
          <a:bodyPr wrap="square" rtlCol="0">
            <a:spAutoFit/>
          </a:bodyPr>
          <a:lstStyle/>
          <a:p>
            <a:pPr marL="571500" indent="-571500">
              <a:buClr>
                <a:srgbClr val="E60D2E"/>
              </a:buClr>
              <a:buFont typeface="Wingdings" panose="05000000000000000000" pitchFamily="2" charset="2"/>
              <a:buChar char="v"/>
            </a:pPr>
            <a:r>
              <a:rPr lang="en-US" sz="3600" dirty="0">
                <a:solidFill>
                  <a:srgbClr val="424A52"/>
                </a:solidFill>
                <a:latin typeface="Oswald" panose="020B0604020202020204" charset="-18"/>
              </a:rPr>
              <a:t>association between an exposure and an outcome</a:t>
            </a: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population level</a:t>
            </a:r>
            <a:r>
              <a:rPr lang="en-US" sz="3600" dirty="0">
                <a:solidFill>
                  <a:srgbClr val="424A52"/>
                </a:solidFill>
                <a:latin typeface="Oswald" panose="020B0604020202020204" charset="-18"/>
              </a:rPr>
              <a:t> </a:t>
            </a: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quick, cheap, identify new risk factors</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r>
              <a:rPr lang="hu-HU" sz="3600" dirty="0">
                <a:solidFill>
                  <a:srgbClr val="424A52"/>
                </a:solidFill>
                <a:latin typeface="Oswald" panose="020B0604020202020204" charset="-18"/>
              </a:rPr>
              <a:t>confounding factors</a:t>
            </a: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a:p>
            <a:pPr marL="571500" indent="-571500">
              <a:buClr>
                <a:srgbClr val="E60D2E"/>
              </a:buClr>
              <a:buFont typeface="Wingdings" panose="05000000000000000000" pitchFamily="2" charset="2"/>
              <a:buChar char="v"/>
            </a:pPr>
            <a:endParaRPr lang="hu-HU" sz="3600" dirty="0">
              <a:solidFill>
                <a:srgbClr val="424A52"/>
              </a:solidFill>
              <a:latin typeface="Oswald" panose="020B0604020202020204" charset="-18"/>
            </a:endParaRPr>
          </a:p>
        </p:txBody>
      </p:sp>
    </p:spTree>
    <p:extLst>
      <p:ext uri="{BB962C8B-B14F-4D97-AF65-F5344CB8AC3E}">
        <p14:creationId xmlns:p14="http://schemas.microsoft.com/office/powerpoint/2010/main" val="4034314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3000" b="-3000"/>
          </a:stretch>
        </a:blipFill>
        <a:effectLst/>
      </p:bgPr>
    </p:bg>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Ecological</a:t>
            </a:r>
            <a:r>
              <a:rPr lang="hu-HU" sz="6500" cap="all" dirty="0">
                <a:solidFill>
                  <a:srgbClr val="424A52"/>
                </a:solidFill>
                <a:latin typeface="Oswald Bold"/>
              </a:rPr>
              <a:t> </a:t>
            </a:r>
            <a:r>
              <a:rPr lang="en-US" sz="6500" cap="all" dirty="0">
                <a:solidFill>
                  <a:srgbClr val="424A52"/>
                </a:solidFill>
                <a:latin typeface="Oswald Bold"/>
              </a:rPr>
              <a:t>stud</a:t>
            </a:r>
            <a:r>
              <a:rPr lang="hu-HU" sz="6500" cap="all" dirty="0">
                <a:solidFill>
                  <a:srgbClr val="424A52"/>
                </a:solidFill>
                <a:latin typeface="Oswald Bold"/>
              </a:rPr>
              <a:t>y: example</a:t>
            </a:r>
            <a:endParaRPr lang="en-US" sz="6500" cap="all"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4"/>
          <a:srcRect l="249" r="249"/>
          <a:stretch>
            <a:fillRect/>
          </a:stretch>
        </p:blipFill>
        <p:spPr>
          <a:xfrm>
            <a:off x="13999539" y="197177"/>
            <a:ext cx="1437895" cy="900482"/>
          </a:xfrm>
          <a:prstGeom prst="rect">
            <a:avLst/>
          </a:prstGeom>
        </p:spPr>
      </p:pic>
      <p:sp>
        <p:nvSpPr>
          <p:cNvPr id="18" name="TextBox 17">
            <a:extLst>
              <a:ext uri="{FF2B5EF4-FFF2-40B4-BE49-F238E27FC236}">
                <a16:creationId xmlns:a16="http://schemas.microsoft.com/office/drawing/2014/main" id="{5D033B1D-E210-43E1-8F80-1659BBC21DBA}"/>
              </a:ext>
            </a:extLst>
          </p:cNvPr>
          <p:cNvSpPr txBox="1"/>
          <p:nvPr/>
        </p:nvSpPr>
        <p:spPr>
          <a:xfrm>
            <a:off x="3352800" y="2569916"/>
            <a:ext cx="5943600" cy="646331"/>
          </a:xfrm>
          <a:prstGeom prst="rect">
            <a:avLst/>
          </a:prstGeom>
          <a:noFill/>
        </p:spPr>
        <p:txBody>
          <a:bodyPr wrap="square" rtlCol="0">
            <a:spAutoFit/>
          </a:bodyPr>
          <a:lstStyle/>
          <a:p>
            <a:r>
              <a:rPr lang="hu-HU" sz="3600" dirty="0">
                <a:solidFill>
                  <a:srgbClr val="424A52"/>
                </a:solidFill>
                <a:latin typeface="Oswald" panose="020B0604020202020204" charset="-18"/>
              </a:rPr>
              <a:t>1960: USA, CHD-smoking-deaths</a:t>
            </a:r>
          </a:p>
        </p:txBody>
      </p:sp>
    </p:spTree>
    <p:extLst>
      <p:ext uri="{BB962C8B-B14F-4D97-AF65-F5344CB8AC3E}">
        <p14:creationId xmlns:p14="http://schemas.microsoft.com/office/powerpoint/2010/main" val="333727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54346" y="3635720"/>
            <a:ext cx="2360481" cy="1219050"/>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6" name="Szövegdoboz 35">
            <a:extLst>
              <a:ext uri="{FF2B5EF4-FFF2-40B4-BE49-F238E27FC236}">
                <a16:creationId xmlns:a16="http://schemas.microsoft.com/office/drawing/2014/main" id="{504952CC-D9A7-4073-89BA-E5F5BB69EA9B}"/>
              </a:ext>
            </a:extLst>
          </p:cNvPr>
          <p:cNvSpPr txBox="1"/>
          <p:nvPr/>
        </p:nvSpPr>
        <p:spPr>
          <a:xfrm>
            <a:off x="800370" y="414962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497092" y="4921458"/>
            <a:ext cx="2652819" cy="646331"/>
          </a:xfrm>
          <a:prstGeom prst="rect">
            <a:avLst/>
          </a:prstGeom>
          <a:noFill/>
        </p:spPr>
        <p:txBody>
          <a:bodyPr wrap="square" rtlCol="0">
            <a:spAutoFit/>
          </a:bodyPr>
          <a:lstStyle/>
          <a:p>
            <a:pPr algn="ctr"/>
            <a:r>
              <a:rPr lang="en-GB" b="1" cap="all" dirty="0">
                <a:latin typeface="Times New Roman" panose="02020603050405020304" pitchFamily="18" charset="0"/>
                <a:cs typeface="Times New Roman" panose="02020603050405020304" pitchFamily="18" charset="0"/>
              </a:rPr>
              <a:t>Preparation of </a:t>
            </a:r>
            <a:endParaRPr lang="hu-HU" b="1" cap="all" dirty="0">
              <a:latin typeface="Times New Roman" panose="02020603050405020304" pitchFamily="18" charset="0"/>
              <a:cs typeface="Times New Roman" panose="02020603050405020304" pitchFamily="18" charset="0"/>
            </a:endParaRPr>
          </a:p>
          <a:p>
            <a:pPr algn="ctr"/>
            <a:r>
              <a:rPr lang="en-GB" b="1" cap="all" dirty="0">
                <a:latin typeface="Times New Roman" panose="02020603050405020304" pitchFamily="18" charset="0"/>
                <a:cs typeface="Times New Roman" panose="02020603050405020304" pitchFamily="18" charset="0"/>
              </a:rPr>
              <a:t>the protocol </a:t>
            </a:r>
            <a:endParaRPr lang="hu-HU"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28417944-68BD-4B76-A797-3894166FBF10}"/>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985024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4000" b="-4000"/>
          </a:stretch>
        </a:blipFill>
        <a:effectLst/>
      </p:bgPr>
    </p:bg>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en-US" sz="6500" cap="all" dirty="0">
                <a:solidFill>
                  <a:srgbClr val="424A52"/>
                </a:solidFill>
                <a:latin typeface="Oswald Bold"/>
              </a:rPr>
              <a:t>Uses of descriptive studies</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4"/>
          <a:srcRect l="249" r="249"/>
          <a:stretch>
            <a:fillRect/>
          </a:stretch>
        </p:blipFill>
        <p:spPr>
          <a:xfrm>
            <a:off x="13999539" y="197177"/>
            <a:ext cx="1437895" cy="900482"/>
          </a:xfrm>
          <a:prstGeom prst="rect">
            <a:avLst/>
          </a:prstGeom>
        </p:spPr>
      </p:pic>
      <p:graphicFrame>
        <p:nvGraphicFramePr>
          <p:cNvPr id="15" name="Chart 1">
            <a:extLst>
              <a:ext uri="{FF2B5EF4-FFF2-40B4-BE49-F238E27FC236}">
                <a16:creationId xmlns:a16="http://schemas.microsoft.com/office/drawing/2014/main" id="{094E738C-6403-4079-AE01-70891ED01F72}"/>
              </a:ext>
            </a:extLst>
          </p:cNvPr>
          <p:cNvGraphicFramePr/>
          <p:nvPr>
            <p:extLst>
              <p:ext uri="{D42A27DB-BD31-4B8C-83A1-F6EECF244321}">
                <p14:modId xmlns:p14="http://schemas.microsoft.com/office/powerpoint/2010/main" val="3085155500"/>
              </p:ext>
            </p:extLst>
          </p:nvPr>
        </p:nvGraphicFramePr>
        <p:xfrm>
          <a:off x="4038600" y="2184951"/>
          <a:ext cx="13922399" cy="7322405"/>
        </p:xfrm>
        <a:graphic>
          <a:graphicData uri="http://schemas.openxmlformats.org/drawingml/2006/chart">
            <c:chart xmlns:c="http://schemas.openxmlformats.org/drawingml/2006/chart" xmlns:r="http://schemas.openxmlformats.org/officeDocument/2006/relationships" r:id="rId5"/>
          </a:graphicData>
        </a:graphic>
      </p:graphicFrame>
      <p:sp>
        <p:nvSpPr>
          <p:cNvPr id="16" name="Tartalom helye 1">
            <a:extLst>
              <a:ext uri="{FF2B5EF4-FFF2-40B4-BE49-F238E27FC236}">
                <a16:creationId xmlns:a16="http://schemas.microsoft.com/office/drawing/2014/main" id="{E3822AB5-831B-4FB0-A9C5-A7EF45488A5D}"/>
              </a:ext>
            </a:extLst>
          </p:cNvPr>
          <p:cNvSpPr txBox="1">
            <a:spLocks/>
          </p:cNvSpPr>
          <p:nvPr/>
        </p:nvSpPr>
        <p:spPr>
          <a:xfrm>
            <a:off x="28575" y="4387113"/>
            <a:ext cx="10107661" cy="325008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hu-HU" sz="2800" b="1" dirty="0">
                <a:solidFill>
                  <a:srgbClr val="424A52"/>
                </a:solidFill>
                <a:latin typeface="Oswald" panose="020B0604020202020204" charset="-18"/>
              </a:rPr>
              <a:t>1.) Healthcare planning</a:t>
            </a:r>
          </a:p>
          <a:p>
            <a:pPr algn="l"/>
            <a:r>
              <a:rPr lang="hu-HU" sz="2800" b="1" dirty="0">
                <a:solidFill>
                  <a:srgbClr val="424A52"/>
                </a:solidFill>
                <a:latin typeface="Oswald" panose="020B0604020202020204" charset="-18"/>
              </a:rPr>
              <a:t>2.) Hypothesis development</a:t>
            </a:r>
          </a:p>
          <a:p>
            <a:pPr algn="l"/>
            <a:r>
              <a:rPr lang="hu-HU" sz="2800" b="1" dirty="0">
                <a:solidFill>
                  <a:srgbClr val="E60D2E"/>
                </a:solidFill>
                <a:latin typeface="Oswald" panose="020B0604020202020204" charset="-18"/>
              </a:rPr>
              <a:t>3.) Trend analysis</a:t>
            </a:r>
          </a:p>
          <a:p>
            <a:pPr algn="l"/>
            <a:endParaRPr lang="hu-HU" sz="2800" b="1" dirty="0">
              <a:solidFill>
                <a:srgbClr val="424A52"/>
              </a:solidFill>
              <a:latin typeface="Oswald" panose="020B0604020202020204" charset="-18"/>
            </a:endParaRPr>
          </a:p>
        </p:txBody>
      </p:sp>
    </p:spTree>
    <p:extLst>
      <p:ext uri="{BB962C8B-B14F-4D97-AF65-F5344CB8AC3E}">
        <p14:creationId xmlns:p14="http://schemas.microsoft.com/office/powerpoint/2010/main" val="2430890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9000" b="-9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50526"/>
            <a:chOff x="0" y="0"/>
            <a:chExt cx="6186311" cy="152400"/>
          </a:xfrm>
        </p:grpSpPr>
        <p:sp>
          <p:nvSpPr>
            <p:cNvPr id="3" name="Freeform 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4" name="Group 4"/>
          <p:cNvGrpSpPr/>
          <p:nvPr/>
        </p:nvGrpSpPr>
        <p:grpSpPr>
          <a:xfrm rot="-5400000">
            <a:off x="16153987" y="8152987"/>
            <a:ext cx="2135721" cy="2132304"/>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 name="Group 6"/>
          <p:cNvGrpSpPr/>
          <p:nvPr/>
        </p:nvGrpSpPr>
        <p:grpSpPr>
          <a:xfrm>
            <a:off x="13014933" y="0"/>
            <a:ext cx="3426157" cy="2016125"/>
            <a:chOff x="0" y="0"/>
            <a:chExt cx="4975860" cy="2928049"/>
          </a:xfrm>
        </p:grpSpPr>
        <p:sp>
          <p:nvSpPr>
            <p:cNvPr id="7" name="Freeform 7"/>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8" name="Group 8"/>
          <p:cNvGrpSpPr/>
          <p:nvPr/>
        </p:nvGrpSpPr>
        <p:grpSpPr>
          <a:xfrm>
            <a:off x="13538476" y="-866183"/>
            <a:ext cx="2379071" cy="23790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0" name="Picture 10"/>
          <p:cNvPicPr>
            <a:picLocks noChangeAspect="1"/>
          </p:cNvPicPr>
          <p:nvPr/>
        </p:nvPicPr>
        <p:blipFill>
          <a:blip r:embed="rId4"/>
          <a:srcRect l="249" r="249"/>
          <a:stretch>
            <a:fillRect/>
          </a:stretch>
        </p:blipFill>
        <p:spPr>
          <a:xfrm>
            <a:off x="13999539" y="197177"/>
            <a:ext cx="1437895" cy="900482"/>
          </a:xfrm>
          <a:prstGeom prst="rect">
            <a:avLst/>
          </a:prstGeom>
        </p:spPr>
      </p:pic>
      <p:sp>
        <p:nvSpPr>
          <p:cNvPr id="11" name="TextBox 11"/>
          <p:cNvSpPr txBox="1"/>
          <p:nvPr/>
        </p:nvSpPr>
        <p:spPr>
          <a:xfrm>
            <a:off x="14718486" y="3508238"/>
            <a:ext cx="9525" cy="821055"/>
          </a:xfrm>
          <a:prstGeom prst="rect">
            <a:avLst/>
          </a:prstGeom>
        </p:spPr>
        <p:txBody>
          <a:bodyPr lIns="0" tIns="0" rIns="0" bIns="0" rtlCol="0" anchor="t">
            <a:spAutoFit/>
          </a:bodyPr>
          <a:lstStyle/>
          <a:p>
            <a:pPr algn="ctr">
              <a:lnSpc>
                <a:spcPts val="6719"/>
              </a:lnSpc>
            </a:pPr>
            <a:endParaRPr/>
          </a:p>
        </p:txBody>
      </p:sp>
      <p:sp>
        <p:nvSpPr>
          <p:cNvPr id="17" name="TextBox 17"/>
          <p:cNvSpPr txBox="1"/>
          <p:nvPr/>
        </p:nvSpPr>
        <p:spPr>
          <a:xfrm>
            <a:off x="0" y="2304041"/>
            <a:ext cx="5772150" cy="3993722"/>
          </a:xfrm>
          <a:prstGeom prst="rect">
            <a:avLst/>
          </a:prstGeom>
        </p:spPr>
        <p:txBody>
          <a:bodyPr lIns="0" tIns="0" rIns="0" bIns="0" rtlCol="0" anchor="t">
            <a:spAutoFit/>
          </a:bodyPr>
          <a:lstStyle/>
          <a:p>
            <a:pPr algn="just">
              <a:lnSpc>
                <a:spcPts val="6000"/>
              </a:lnSpc>
            </a:pPr>
            <a:r>
              <a:rPr lang="hu-HU" sz="3000" b="1" cap="all" dirty="0">
                <a:solidFill>
                  <a:srgbClr val="424A52"/>
                </a:solidFill>
                <a:latin typeface="Oswald" panose="02000303000000000000" pitchFamily="2" charset="-18"/>
              </a:rPr>
              <a:t>	</a:t>
            </a:r>
            <a:r>
              <a:rPr lang="en-US" sz="3000" b="1" cap="all" dirty="0">
                <a:solidFill>
                  <a:srgbClr val="424A52"/>
                </a:solidFill>
                <a:latin typeface="Oswald" panose="02000303000000000000" pitchFamily="2" charset="-18"/>
              </a:rPr>
              <a:t>Advantages:</a:t>
            </a:r>
            <a:endParaRPr lang="en-US" sz="3600" b="1" cap="all" dirty="0">
              <a:solidFill>
                <a:srgbClr val="424A52"/>
              </a:solidFill>
              <a:latin typeface="Oswald" panose="020B0604020202020204" charset="-18"/>
            </a:endParaRPr>
          </a:p>
          <a:p>
            <a:pPr lvl="1">
              <a:lnSpc>
                <a:spcPct val="150000"/>
              </a:lnSpc>
            </a:pPr>
            <a:r>
              <a:rPr lang="hu-HU" sz="3600" b="1" dirty="0">
                <a:solidFill>
                  <a:srgbClr val="424A52"/>
                </a:solidFill>
                <a:latin typeface="Oswald" panose="020B0604020202020204" charset="-18"/>
              </a:rPr>
              <a:t>Inexpensive</a:t>
            </a:r>
            <a:r>
              <a:rPr lang="hu-HU" sz="3600" dirty="0">
                <a:solidFill>
                  <a:srgbClr val="424A52"/>
                </a:solidFill>
                <a:latin typeface="Oswald" panose="020B0604020202020204" charset="-18"/>
              </a:rPr>
              <a:t> -</a:t>
            </a:r>
            <a:r>
              <a:rPr lang="en-US" sz="3600" dirty="0">
                <a:solidFill>
                  <a:srgbClr val="424A52"/>
                </a:solidFill>
                <a:latin typeface="Oswald" panose="020B0604020202020204" charset="-18"/>
              </a:rPr>
              <a:t> data are </a:t>
            </a:r>
            <a:endParaRPr lang="hu-HU" sz="3600" dirty="0">
              <a:solidFill>
                <a:srgbClr val="424A52"/>
              </a:solidFill>
              <a:latin typeface="Oswald" panose="020B0604020202020204" charset="-18"/>
            </a:endParaRPr>
          </a:p>
          <a:p>
            <a:pPr lvl="1">
              <a:lnSpc>
                <a:spcPct val="150000"/>
              </a:lnSpc>
            </a:pPr>
            <a:r>
              <a:rPr lang="en-US" sz="3600" dirty="0">
                <a:solidFill>
                  <a:srgbClr val="424A52"/>
                </a:solidFill>
                <a:latin typeface="Oswald" panose="020B0604020202020204" charset="-18"/>
              </a:rPr>
              <a:t>already available</a:t>
            </a:r>
            <a:endParaRPr lang="hu-HU" sz="3600" dirty="0">
              <a:solidFill>
                <a:srgbClr val="424A52"/>
              </a:solidFill>
              <a:latin typeface="Oswald" panose="020B0604020202020204" charset="-18"/>
            </a:endParaRPr>
          </a:p>
          <a:p>
            <a:pPr lvl="1">
              <a:lnSpc>
                <a:spcPct val="150000"/>
              </a:lnSpc>
            </a:pPr>
            <a:r>
              <a:rPr lang="hu-HU" sz="3600" dirty="0">
                <a:solidFill>
                  <a:srgbClr val="424A52"/>
                </a:solidFill>
                <a:latin typeface="Oswald" panose="020B0604020202020204" charset="-18"/>
              </a:rPr>
              <a:t>V</a:t>
            </a:r>
            <a:r>
              <a:rPr lang="en-US" sz="3600" dirty="0" err="1">
                <a:solidFill>
                  <a:srgbClr val="424A52"/>
                </a:solidFill>
                <a:latin typeface="Oswald" panose="020B0604020202020204" charset="-18"/>
              </a:rPr>
              <a:t>ery</a:t>
            </a:r>
            <a:r>
              <a:rPr lang="en-US" sz="3600" dirty="0">
                <a:solidFill>
                  <a:srgbClr val="424A52"/>
                </a:solidFill>
                <a:latin typeface="Oswald" panose="020B0604020202020204" charset="-18"/>
              </a:rPr>
              <a:t> easy to conduct</a:t>
            </a:r>
            <a:endParaRPr lang="hu-HU" sz="3600" dirty="0">
              <a:solidFill>
                <a:srgbClr val="424A52"/>
              </a:solidFill>
              <a:latin typeface="Oswald" panose="020B0604020202020204" charset="-18"/>
            </a:endParaRPr>
          </a:p>
          <a:p>
            <a:pPr lvl="1">
              <a:lnSpc>
                <a:spcPct val="150000"/>
              </a:lnSpc>
            </a:pPr>
            <a:r>
              <a:rPr lang="hu-HU" sz="3600" dirty="0">
                <a:solidFill>
                  <a:srgbClr val="424A52"/>
                </a:solidFill>
                <a:latin typeface="Oswald" panose="020B0604020202020204" charset="-18"/>
              </a:rPr>
              <a:t>F</a:t>
            </a:r>
            <a:r>
              <a:rPr lang="en-US" sz="3600" dirty="0" err="1">
                <a:solidFill>
                  <a:srgbClr val="424A52"/>
                </a:solidFill>
                <a:latin typeface="Oswald" panose="020B0604020202020204" charset="-18"/>
              </a:rPr>
              <a:t>ew</a:t>
            </a:r>
            <a:r>
              <a:rPr lang="en-US" sz="3600" dirty="0">
                <a:solidFill>
                  <a:srgbClr val="424A52"/>
                </a:solidFill>
                <a:latin typeface="Oswald" panose="020B0604020202020204" charset="-18"/>
              </a:rPr>
              <a:t> ethical difficulties</a:t>
            </a:r>
            <a:endParaRPr lang="hu-HU" sz="3600" dirty="0">
              <a:solidFill>
                <a:srgbClr val="424A52"/>
              </a:solidFill>
              <a:latin typeface="Oswald" panose="020B0604020202020204" charset="-18"/>
            </a:endParaRPr>
          </a:p>
        </p:txBody>
      </p:sp>
      <p:sp>
        <p:nvSpPr>
          <p:cNvPr id="18" name="TextBox 18"/>
          <p:cNvSpPr txBox="1"/>
          <p:nvPr/>
        </p:nvSpPr>
        <p:spPr>
          <a:xfrm>
            <a:off x="13999539" y="4415741"/>
            <a:ext cx="5772150" cy="3764044"/>
          </a:xfrm>
          <a:prstGeom prst="rect">
            <a:avLst/>
          </a:prstGeom>
        </p:spPr>
        <p:txBody>
          <a:bodyPr lIns="0" tIns="0" rIns="0" bIns="0" rtlCol="0" anchor="t">
            <a:spAutoFit/>
          </a:bodyPr>
          <a:lstStyle/>
          <a:p>
            <a:pPr algn="just">
              <a:lnSpc>
                <a:spcPts val="6000"/>
              </a:lnSpc>
            </a:pPr>
            <a:r>
              <a:rPr lang="en-US" sz="3000" b="1" cap="all" dirty="0">
                <a:solidFill>
                  <a:srgbClr val="424A52"/>
                </a:solidFill>
                <a:latin typeface="Oswald" panose="02000303000000000000" pitchFamily="2" charset="-18"/>
              </a:rPr>
              <a:t>Drawbacks:</a:t>
            </a:r>
            <a:endParaRPr lang="hu-HU" sz="3000" b="1" cap="all" dirty="0">
              <a:solidFill>
                <a:srgbClr val="424A52"/>
              </a:solidFill>
              <a:latin typeface="Oswald" panose="02000303000000000000" pitchFamily="2" charset="-18"/>
            </a:endParaRPr>
          </a:p>
          <a:p>
            <a:pPr algn="just">
              <a:lnSpc>
                <a:spcPts val="6000"/>
              </a:lnSpc>
            </a:pPr>
            <a:r>
              <a:rPr lang="hu-HU" sz="3600" dirty="0">
                <a:solidFill>
                  <a:srgbClr val="424A52"/>
                </a:solidFill>
                <a:latin typeface="Oswald" panose="020B0604020202020204" charset="-18"/>
              </a:rPr>
              <a:t>T</a:t>
            </a:r>
            <a:r>
              <a:rPr lang="en-US" sz="3600" dirty="0" err="1">
                <a:solidFill>
                  <a:srgbClr val="424A52"/>
                </a:solidFill>
                <a:latin typeface="Oswald" panose="020B0604020202020204" charset="-18"/>
              </a:rPr>
              <a:t>emporal</a:t>
            </a:r>
            <a:r>
              <a:rPr lang="en-US" sz="3600" dirty="0">
                <a:solidFill>
                  <a:srgbClr val="424A52"/>
                </a:solidFill>
                <a:latin typeface="Oswald" panose="020B0604020202020204" charset="-18"/>
              </a:rPr>
              <a:t> associations</a:t>
            </a:r>
            <a:endParaRPr lang="hu-HU" sz="3600" dirty="0">
              <a:solidFill>
                <a:srgbClr val="424A52"/>
              </a:solidFill>
              <a:latin typeface="Oswald" panose="020B0604020202020204" charset="-18"/>
            </a:endParaRPr>
          </a:p>
          <a:p>
            <a:pPr algn="just">
              <a:lnSpc>
                <a:spcPts val="6000"/>
              </a:lnSpc>
            </a:pPr>
            <a:r>
              <a:rPr lang="en-US" sz="3600" dirty="0">
                <a:solidFill>
                  <a:srgbClr val="424A52"/>
                </a:solidFill>
                <a:latin typeface="Oswald" panose="020B0604020202020204" charset="-18"/>
              </a:rPr>
              <a:t> might be unclear</a:t>
            </a:r>
            <a:endParaRPr lang="hu-HU" sz="3600" dirty="0">
              <a:solidFill>
                <a:srgbClr val="424A52"/>
              </a:solidFill>
              <a:latin typeface="Oswald" panose="020B0604020202020204" charset="-18"/>
            </a:endParaRPr>
          </a:p>
          <a:p>
            <a:pPr algn="just">
              <a:lnSpc>
                <a:spcPts val="6000"/>
              </a:lnSpc>
            </a:pPr>
            <a:r>
              <a:rPr lang="hu-HU" sz="3600" b="1" dirty="0">
                <a:solidFill>
                  <a:srgbClr val="424A52"/>
                </a:solidFill>
                <a:latin typeface="Oswald" panose="020B0604020202020204" charset="-18"/>
              </a:rPr>
              <a:t>Mistakenly drawn </a:t>
            </a:r>
          </a:p>
          <a:p>
            <a:pPr algn="just">
              <a:lnSpc>
                <a:spcPts val="6000"/>
              </a:lnSpc>
            </a:pPr>
            <a:r>
              <a:rPr lang="hu-HU" sz="3600" b="1" dirty="0">
                <a:solidFill>
                  <a:srgbClr val="424A52"/>
                </a:solidFill>
                <a:latin typeface="Oswald" panose="020B0604020202020204" charset="-18"/>
              </a:rPr>
              <a:t>causal conclusions</a:t>
            </a:r>
          </a:p>
        </p:txBody>
      </p:sp>
      <p:sp>
        <p:nvSpPr>
          <p:cNvPr id="20" name="TextBox 20"/>
          <p:cNvSpPr txBox="1"/>
          <p:nvPr/>
        </p:nvSpPr>
        <p:spPr>
          <a:xfrm>
            <a:off x="-963218" y="517366"/>
            <a:ext cx="13449300"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ADVANTAGES AND DRAWBACKS</a:t>
            </a:r>
            <a:endParaRPr lang="en-US" sz="6500" dirty="0">
              <a:solidFill>
                <a:srgbClr val="424A52"/>
              </a:solidFill>
              <a:latin typeface="Oswald Bo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9000" b="-9000"/>
          </a:stretch>
        </a:blipFill>
        <a:effectLst/>
      </p:bgPr>
    </p:bg>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385882" y="562480"/>
            <a:ext cx="11677649" cy="1070358"/>
          </a:xfrm>
          <a:prstGeom prst="rect">
            <a:avLst/>
          </a:prstGeom>
        </p:spPr>
        <p:txBody>
          <a:bodyPr wrap="square" lIns="0" tIns="0" rIns="0" bIns="0" rtlCol="0" anchor="t">
            <a:spAutoFit/>
          </a:bodyPr>
          <a:lstStyle/>
          <a:p>
            <a:pPr algn="ctr">
              <a:lnSpc>
                <a:spcPts val="9100"/>
              </a:lnSpc>
            </a:pPr>
            <a:r>
              <a:rPr lang="en-US" sz="6500" dirty="0">
                <a:solidFill>
                  <a:srgbClr val="424A52"/>
                </a:solidFill>
                <a:latin typeface="Oswald Bold"/>
              </a:rPr>
              <a:t>'TAKE HOME MESSAGE'</a:t>
            </a: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4"/>
          <a:srcRect l="249" r="249"/>
          <a:stretch>
            <a:fillRect/>
          </a:stretch>
        </p:blipFill>
        <p:spPr>
          <a:xfrm>
            <a:off x="13999539" y="197177"/>
            <a:ext cx="1437895" cy="900482"/>
          </a:xfrm>
          <a:prstGeom prst="rect">
            <a:avLst/>
          </a:prstGeom>
        </p:spPr>
      </p:pic>
      <p:sp>
        <p:nvSpPr>
          <p:cNvPr id="20" name="TextBox 19">
            <a:extLst>
              <a:ext uri="{FF2B5EF4-FFF2-40B4-BE49-F238E27FC236}">
                <a16:creationId xmlns:a16="http://schemas.microsoft.com/office/drawing/2014/main" id="{76650865-F12E-4FEF-AA9D-6A61DBC10243}"/>
              </a:ext>
            </a:extLst>
          </p:cNvPr>
          <p:cNvSpPr txBox="1"/>
          <p:nvPr/>
        </p:nvSpPr>
        <p:spPr>
          <a:xfrm>
            <a:off x="4114800" y="3609806"/>
            <a:ext cx="13837234" cy="6186309"/>
          </a:xfrm>
          <a:prstGeom prst="rect">
            <a:avLst/>
          </a:prstGeom>
          <a:noFill/>
        </p:spPr>
        <p:txBody>
          <a:bodyPr wrap="square" rtlCol="0">
            <a:spAutoFit/>
          </a:bodyPr>
          <a:lstStyle/>
          <a:p>
            <a:pPr algn="ctr"/>
            <a:r>
              <a:rPr lang="en-US" sz="4400" dirty="0">
                <a:latin typeface="Oswald Bold" panose="020B0604020202020204" charset="-18"/>
              </a:rPr>
              <a:t>Descriptive studies are…</a:t>
            </a:r>
            <a:endParaRPr lang="hu-HU" sz="4400" dirty="0">
              <a:latin typeface="Oswald Bold" panose="020B0604020202020204" charset="-18"/>
            </a:endParaRPr>
          </a:p>
          <a:p>
            <a:pPr algn="ctr"/>
            <a:endParaRPr lang="en-US" sz="4400" dirty="0">
              <a:latin typeface="Oswald Bold" panose="020B0604020202020204" charset="-18"/>
            </a:endParaRPr>
          </a:p>
          <a:p>
            <a:pPr algn="ctr"/>
            <a:r>
              <a:rPr lang="en-US" sz="4400" dirty="0">
                <a:latin typeface="Oswald Bold" panose="020B0604020202020204" charset="-18"/>
              </a:rPr>
              <a:t>Often the </a:t>
            </a:r>
            <a:r>
              <a:rPr lang="en-US" sz="4400" u="sng" dirty="0">
                <a:latin typeface="Oswald Bold" panose="020B0604020202020204" charset="-18"/>
              </a:rPr>
              <a:t>first approach </a:t>
            </a:r>
            <a:r>
              <a:rPr lang="en-US" sz="4400" dirty="0">
                <a:latin typeface="Oswald Bold" panose="020B0604020202020204" charset="-18"/>
              </a:rPr>
              <a:t>to a new event or condition</a:t>
            </a:r>
            <a:endParaRPr lang="hu-HU" sz="4400" dirty="0">
              <a:latin typeface="Oswald Bold" panose="020B0604020202020204" charset="-18"/>
            </a:endParaRPr>
          </a:p>
          <a:p>
            <a:pPr algn="ctr"/>
            <a:endParaRPr lang="en-US" sz="4400" dirty="0">
              <a:latin typeface="Oswald Bold" panose="020B0604020202020204" charset="-18"/>
            </a:endParaRPr>
          </a:p>
          <a:p>
            <a:pPr algn="ctr"/>
            <a:r>
              <a:rPr lang="en-US" sz="4400" dirty="0">
                <a:latin typeface="Oswald Bold" panose="020B0604020202020204" charset="-18"/>
              </a:rPr>
              <a:t>Useful for </a:t>
            </a:r>
            <a:r>
              <a:rPr lang="en-US" sz="4400" u="sng" dirty="0">
                <a:latin typeface="Oswald Bold" panose="020B0604020202020204" charset="-18"/>
              </a:rPr>
              <a:t>trend analysis, healthcare planning and hypothesis development</a:t>
            </a:r>
            <a:endParaRPr lang="hu-HU" sz="4400" u="sng" dirty="0">
              <a:latin typeface="Oswald Bold" panose="020B0604020202020204" charset="-18"/>
            </a:endParaRPr>
          </a:p>
          <a:p>
            <a:pPr algn="ctr"/>
            <a:endParaRPr lang="en-US" sz="4400" dirty="0">
              <a:latin typeface="Oswald Bold" panose="020B0604020202020204" charset="-18"/>
            </a:endParaRPr>
          </a:p>
          <a:p>
            <a:pPr algn="ctr"/>
            <a:r>
              <a:rPr lang="en-US" sz="4400" dirty="0">
                <a:latin typeface="Oswald Bold" panose="020B0604020202020204" charset="-18"/>
              </a:rPr>
              <a:t>Often followed up by </a:t>
            </a:r>
            <a:r>
              <a:rPr lang="en-US" sz="4400" u="sng" dirty="0">
                <a:latin typeface="Oswald Bold" panose="020B0604020202020204" charset="-18"/>
              </a:rPr>
              <a:t>other studies </a:t>
            </a:r>
            <a:r>
              <a:rPr lang="en-US" sz="4400" dirty="0">
                <a:latin typeface="Oswald Bold" panose="020B0604020202020204" charset="-18"/>
              </a:rPr>
              <a:t>on the same topic</a:t>
            </a:r>
          </a:p>
          <a:p>
            <a:pPr algn="ctr"/>
            <a:endParaRPr lang="hu-HU" sz="4400" dirty="0">
              <a:solidFill>
                <a:srgbClr val="424A52"/>
              </a:solidFill>
              <a:latin typeface="Oswald Bold" panose="020B0604020202020204" charset="-18"/>
            </a:endParaRPr>
          </a:p>
        </p:txBody>
      </p:sp>
    </p:spTree>
    <p:extLst>
      <p:ext uri="{BB962C8B-B14F-4D97-AF65-F5344CB8AC3E}">
        <p14:creationId xmlns:p14="http://schemas.microsoft.com/office/powerpoint/2010/main" val="1188855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04493" y="562480"/>
            <a:ext cx="11677649"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THANK YOU FOR THE ATTENTION!</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4"/>
          <a:srcRect l="249" r="249"/>
          <a:stretch>
            <a:fillRect/>
          </a:stretch>
        </p:blipFill>
        <p:spPr>
          <a:xfrm>
            <a:off x="13999539" y="197177"/>
            <a:ext cx="1437895" cy="900482"/>
          </a:xfrm>
          <a:prstGeom prst="rect">
            <a:avLst/>
          </a:prstGeom>
        </p:spPr>
      </p:pic>
      <p:sp>
        <p:nvSpPr>
          <p:cNvPr id="15" name="TextBox 13">
            <a:extLst>
              <a:ext uri="{FF2B5EF4-FFF2-40B4-BE49-F238E27FC236}">
                <a16:creationId xmlns:a16="http://schemas.microsoft.com/office/drawing/2014/main" id="{2543A2B3-D92B-4120-BE7C-680A7487CF9E}"/>
              </a:ext>
            </a:extLst>
          </p:cNvPr>
          <p:cNvSpPr txBox="1"/>
          <p:nvPr/>
        </p:nvSpPr>
        <p:spPr>
          <a:xfrm>
            <a:off x="0" y="8954566"/>
            <a:ext cx="3519041" cy="1763816"/>
          </a:xfrm>
          <a:prstGeom prst="rect">
            <a:avLst/>
          </a:prstGeom>
        </p:spPr>
        <p:txBody>
          <a:bodyPr wrap="square" lIns="0" tIns="0" rIns="0" bIns="0" rtlCol="0" anchor="t">
            <a:spAutoFit/>
          </a:bodyPr>
          <a:lstStyle/>
          <a:p>
            <a:pPr algn="ctr">
              <a:lnSpc>
                <a:spcPts val="3500"/>
              </a:lnSpc>
            </a:pPr>
            <a:r>
              <a:rPr lang="en-US" sz="3200" dirty="0">
                <a:solidFill>
                  <a:srgbClr val="424A52"/>
                </a:solidFill>
                <a:latin typeface="Lora Italics"/>
              </a:rPr>
              <a:t>Nóra Vörhendi</a:t>
            </a:r>
            <a:endParaRPr lang="hu-HU" sz="3200" dirty="0">
              <a:solidFill>
                <a:srgbClr val="424A52"/>
              </a:solidFill>
              <a:latin typeface="Lora Italics"/>
            </a:endParaRPr>
          </a:p>
          <a:p>
            <a:pPr algn="ctr">
              <a:lnSpc>
                <a:spcPts val="3500"/>
              </a:lnSpc>
            </a:pPr>
            <a:r>
              <a:rPr lang="en-US" sz="2500" dirty="0">
                <a:solidFill>
                  <a:srgbClr val="424A52"/>
                </a:solidFill>
                <a:latin typeface="Lora Italics"/>
              </a:rPr>
              <a:t>Clinical Trials Coordinator Group</a:t>
            </a:r>
          </a:p>
          <a:p>
            <a:pPr algn="ctr">
              <a:lnSpc>
                <a:spcPts val="3500"/>
              </a:lnSpc>
            </a:pPr>
            <a:endParaRPr lang="en-US" sz="2500" dirty="0">
              <a:solidFill>
                <a:srgbClr val="424A52"/>
              </a:solidFill>
              <a:latin typeface="Lora Italics"/>
            </a:endParaRPr>
          </a:p>
        </p:txBody>
      </p:sp>
    </p:spTree>
    <p:extLst>
      <p:ext uri="{BB962C8B-B14F-4D97-AF65-F5344CB8AC3E}">
        <p14:creationId xmlns:p14="http://schemas.microsoft.com/office/powerpoint/2010/main" val="3010084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alphaModFix amt="15000"/>
            </a:blip>
            <a:srcRect l="8555" r="8555"/>
            <a:stretch>
              <a:fillRect/>
            </a:stretch>
          </p:blipFill>
          <p:spPr>
            <a:xfrm>
              <a:off x="0" y="0"/>
              <a:ext cx="24384000" cy="13716000"/>
            </a:xfrm>
            <a:prstGeom prst="rect">
              <a:avLst/>
            </a:prstGeom>
          </p:spPr>
        </p:pic>
      </p:grpSp>
      <p:grpSp>
        <p:nvGrpSpPr>
          <p:cNvPr id="4" name="Group 4"/>
          <p:cNvGrpSpPr/>
          <p:nvPr/>
        </p:nvGrpSpPr>
        <p:grpSpPr>
          <a:xfrm>
            <a:off x="0" y="4629150"/>
            <a:ext cx="5666917" cy="565785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 name="Group 6"/>
          <p:cNvGrpSpPr/>
          <p:nvPr/>
        </p:nvGrpSpPr>
        <p:grpSpPr>
          <a:xfrm rot="-10800000">
            <a:off x="14165352" y="0"/>
            <a:ext cx="4122648" cy="4116052"/>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8" name="TextBox 8"/>
          <p:cNvSpPr txBox="1"/>
          <p:nvPr/>
        </p:nvSpPr>
        <p:spPr>
          <a:xfrm>
            <a:off x="4246141" y="4771359"/>
            <a:ext cx="9795718" cy="1317348"/>
          </a:xfrm>
          <a:prstGeom prst="rect">
            <a:avLst/>
          </a:prstGeom>
        </p:spPr>
        <p:txBody>
          <a:bodyPr lIns="0" tIns="0" rIns="0" bIns="0" rtlCol="0" anchor="t">
            <a:spAutoFit/>
          </a:bodyPr>
          <a:lstStyle/>
          <a:p>
            <a:pPr algn="ctr">
              <a:lnSpc>
                <a:spcPts val="11200"/>
              </a:lnSpc>
            </a:pPr>
            <a:r>
              <a:rPr lang="hu-HU" sz="8000" cap="all" dirty="0" err="1">
                <a:solidFill>
                  <a:srgbClr val="424A52"/>
                </a:solidFill>
                <a:latin typeface="Oswald Bold"/>
              </a:rPr>
              <a:t>Statistics</a:t>
            </a:r>
            <a:endParaRPr lang="en-US" sz="8000" cap="all" dirty="0">
              <a:solidFill>
                <a:srgbClr val="424A52"/>
              </a:solidFill>
              <a:latin typeface="Oswald Bold"/>
            </a:endParaRPr>
          </a:p>
        </p:txBody>
      </p:sp>
      <p:sp>
        <p:nvSpPr>
          <p:cNvPr id="9" name="TextBox 9"/>
          <p:cNvSpPr txBox="1"/>
          <p:nvPr/>
        </p:nvSpPr>
        <p:spPr>
          <a:xfrm>
            <a:off x="7122170" y="6196470"/>
            <a:ext cx="4043660" cy="500715"/>
          </a:xfrm>
          <a:prstGeom prst="rect">
            <a:avLst/>
          </a:prstGeom>
        </p:spPr>
        <p:txBody>
          <a:bodyPr lIns="0" tIns="0" rIns="0" bIns="0" rtlCol="0" anchor="t">
            <a:spAutoFit/>
          </a:bodyPr>
          <a:lstStyle/>
          <a:p>
            <a:pPr algn="ctr">
              <a:lnSpc>
                <a:spcPts val="4200"/>
              </a:lnSpc>
            </a:pPr>
            <a:r>
              <a:rPr lang="hu-HU" sz="3000">
                <a:solidFill>
                  <a:srgbClr val="424A52"/>
                </a:solidFill>
                <a:latin typeface="Lora Italics"/>
              </a:rPr>
              <a:t>Descriptive statistics</a:t>
            </a:r>
            <a:endParaRPr lang="en-US" sz="3000">
              <a:solidFill>
                <a:srgbClr val="424A52"/>
              </a:solidFill>
              <a:latin typeface="Lora Italics"/>
            </a:endParaRPr>
          </a:p>
        </p:txBody>
      </p:sp>
      <p:grpSp>
        <p:nvGrpSpPr>
          <p:cNvPr id="10" name="Group 10"/>
          <p:cNvGrpSpPr/>
          <p:nvPr/>
        </p:nvGrpSpPr>
        <p:grpSpPr>
          <a:xfrm>
            <a:off x="4475203" y="5752839"/>
            <a:ext cx="9337594" cy="734144"/>
            <a:chOff x="0" y="0"/>
            <a:chExt cx="7268925" cy="571500"/>
          </a:xfrm>
        </p:grpSpPr>
        <p:sp>
          <p:nvSpPr>
            <p:cNvPr id="11" name="Freeform 11"/>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pic>
        <p:nvPicPr>
          <p:cNvPr id="12" name="Picture 12"/>
          <p:cNvPicPr>
            <a:picLocks noChangeAspect="1"/>
          </p:cNvPicPr>
          <p:nvPr/>
        </p:nvPicPr>
        <p:blipFill>
          <a:blip r:embed="rId4"/>
          <a:srcRect/>
          <a:stretch>
            <a:fillRect/>
          </a:stretch>
        </p:blipFill>
        <p:spPr>
          <a:xfrm>
            <a:off x="6768101" y="1511758"/>
            <a:ext cx="4397729" cy="2712849"/>
          </a:xfrm>
          <a:prstGeom prst="rect">
            <a:avLst/>
          </a:prstGeom>
        </p:spPr>
      </p:pic>
      <p:sp>
        <p:nvSpPr>
          <p:cNvPr id="13" name="TextBox 13"/>
          <p:cNvSpPr txBox="1"/>
          <p:nvPr/>
        </p:nvSpPr>
        <p:spPr>
          <a:xfrm>
            <a:off x="14467155" y="9258300"/>
            <a:ext cx="3519041" cy="417294"/>
          </a:xfrm>
          <a:prstGeom prst="rect">
            <a:avLst/>
          </a:prstGeom>
        </p:spPr>
        <p:txBody>
          <a:bodyPr wrap="square" lIns="0" tIns="0" rIns="0" bIns="0" rtlCol="0" anchor="t">
            <a:spAutoFit/>
          </a:bodyPr>
          <a:lstStyle/>
          <a:p>
            <a:pPr algn="ctr">
              <a:lnSpc>
                <a:spcPts val="3500"/>
              </a:lnSpc>
            </a:pPr>
            <a:r>
              <a:rPr lang="hu-HU" sz="2500" dirty="0">
                <a:solidFill>
                  <a:srgbClr val="424A52"/>
                </a:solidFill>
                <a:latin typeface="Lora Italics"/>
              </a:rPr>
              <a:t>Dávid Németh</a:t>
            </a:r>
            <a:endParaRPr lang="en-US" sz="2500" dirty="0">
              <a:solidFill>
                <a:srgbClr val="424A52"/>
              </a:solidFill>
              <a:latin typeface="Lora Italics"/>
            </a:endParaRPr>
          </a:p>
        </p:txBody>
      </p:sp>
    </p:spTree>
    <p:extLst>
      <p:ext uri="{BB962C8B-B14F-4D97-AF65-F5344CB8AC3E}">
        <p14:creationId xmlns:p14="http://schemas.microsoft.com/office/powerpoint/2010/main" val="3734212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11551" y="0"/>
            <a:ext cx="4423396" cy="10287000"/>
            <a:chOff x="0" y="0"/>
            <a:chExt cx="1496309" cy="3479800"/>
          </a:xfrm>
        </p:grpSpPr>
        <p:sp>
          <p:nvSpPr>
            <p:cNvPr id="3" name="Freeform 3"/>
            <p:cNvSpPr/>
            <p:nvPr/>
          </p:nvSpPr>
          <p:spPr>
            <a:xfrm>
              <a:off x="0" y="0"/>
              <a:ext cx="1496309" cy="3479800"/>
            </a:xfrm>
            <a:custGeom>
              <a:avLst/>
              <a:gdLst/>
              <a:ahLst/>
              <a:cxnLst/>
              <a:rect l="l" t="t" r="r" b="b"/>
              <a:pathLst>
                <a:path w="1496309" h="3479800">
                  <a:moveTo>
                    <a:pt x="0" y="0"/>
                  </a:moveTo>
                  <a:lnTo>
                    <a:pt x="1496309" y="0"/>
                  </a:lnTo>
                  <a:lnTo>
                    <a:pt x="1496309" y="3479800"/>
                  </a:lnTo>
                  <a:lnTo>
                    <a:pt x="0" y="3479800"/>
                  </a:lnTo>
                  <a:close/>
                </a:path>
              </a:pathLst>
            </a:custGeom>
            <a:solidFill>
              <a:srgbClr val="E60D2E"/>
            </a:solidFill>
          </p:spPr>
        </p:sp>
      </p:grpSp>
      <p:sp>
        <p:nvSpPr>
          <p:cNvPr id="4" name="TextBox 4"/>
          <p:cNvSpPr txBox="1"/>
          <p:nvPr/>
        </p:nvSpPr>
        <p:spPr>
          <a:xfrm>
            <a:off x="1028700" y="895350"/>
            <a:ext cx="6709172" cy="1120775"/>
          </a:xfrm>
          <a:prstGeom prst="rect">
            <a:avLst/>
          </a:prstGeom>
        </p:spPr>
        <p:txBody>
          <a:bodyPr lIns="0" tIns="0" rIns="0" bIns="0" rtlCol="0" anchor="t">
            <a:spAutoFit/>
          </a:bodyPr>
          <a:lstStyle/>
          <a:p>
            <a:pPr>
              <a:lnSpc>
                <a:spcPts val="9100"/>
              </a:lnSpc>
            </a:pPr>
            <a:r>
              <a:rPr lang="en-US" sz="6500">
                <a:solidFill>
                  <a:srgbClr val="424A52"/>
                </a:solidFill>
                <a:latin typeface="Oswald Bold"/>
              </a:rPr>
              <a:t>TABLE OF CONTENTS</a:t>
            </a:r>
          </a:p>
        </p:txBody>
      </p:sp>
      <p:grpSp>
        <p:nvGrpSpPr>
          <p:cNvPr id="5" name="Group 5"/>
          <p:cNvGrpSpPr/>
          <p:nvPr/>
        </p:nvGrpSpPr>
        <p:grpSpPr>
          <a:xfrm>
            <a:off x="1028700" y="1985549"/>
            <a:ext cx="9337594" cy="734144"/>
            <a:chOff x="0" y="0"/>
            <a:chExt cx="7268925" cy="571500"/>
          </a:xfrm>
        </p:grpSpPr>
        <p:sp>
          <p:nvSpPr>
            <p:cNvPr id="6" name="Freeform 6"/>
            <p:cNvSpPr/>
            <p:nvPr/>
          </p:nvSpPr>
          <p:spPr>
            <a:xfrm>
              <a:off x="0" y="255270"/>
              <a:ext cx="7268925" cy="69850"/>
            </a:xfrm>
            <a:custGeom>
              <a:avLst/>
              <a:gdLst/>
              <a:ahLst/>
              <a:cxnLst/>
              <a:rect l="l" t="t" r="r" b="b"/>
              <a:pathLst>
                <a:path w="7268925" h="69850">
                  <a:moveTo>
                    <a:pt x="6978095" y="0"/>
                  </a:moveTo>
                  <a:lnTo>
                    <a:pt x="0" y="0"/>
                  </a:lnTo>
                  <a:lnTo>
                    <a:pt x="0" y="69850"/>
                  </a:lnTo>
                  <a:lnTo>
                    <a:pt x="7268925" y="69850"/>
                  </a:lnTo>
                  <a:lnTo>
                    <a:pt x="7268925" y="0"/>
                  </a:lnTo>
                  <a:close/>
                </a:path>
              </a:pathLst>
            </a:custGeom>
            <a:solidFill>
              <a:srgbClr val="E60D2E"/>
            </a:solidFill>
          </p:spPr>
        </p:sp>
      </p:grpSp>
      <p:grpSp>
        <p:nvGrpSpPr>
          <p:cNvPr id="7" name="Group 7"/>
          <p:cNvGrpSpPr/>
          <p:nvPr/>
        </p:nvGrpSpPr>
        <p:grpSpPr>
          <a:xfrm>
            <a:off x="13007753" y="8571504"/>
            <a:ext cx="3430991" cy="343099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3"/>
          <a:srcRect l="249" r="249"/>
          <a:stretch>
            <a:fillRect/>
          </a:stretch>
        </p:blipFill>
        <p:spPr>
          <a:xfrm>
            <a:off x="13774102" y="9098194"/>
            <a:ext cx="1898293" cy="1188806"/>
          </a:xfrm>
          <a:prstGeom prst="rect">
            <a:avLst/>
          </a:prstGeom>
        </p:spPr>
      </p:pic>
      <p:grpSp>
        <p:nvGrpSpPr>
          <p:cNvPr id="10" name="Group 10"/>
          <p:cNvGrpSpPr/>
          <p:nvPr/>
        </p:nvGrpSpPr>
        <p:grpSpPr>
          <a:xfrm>
            <a:off x="0" y="7441405"/>
            <a:ext cx="2850156" cy="2845595"/>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sp>
        <p:nvSpPr>
          <p:cNvPr id="12" name="TextBox 12"/>
          <p:cNvSpPr txBox="1"/>
          <p:nvPr/>
        </p:nvSpPr>
        <p:spPr>
          <a:xfrm>
            <a:off x="1028700" y="2678928"/>
            <a:ext cx="5295900" cy="3847207"/>
          </a:xfrm>
          <a:prstGeom prst="rect">
            <a:avLst/>
          </a:prstGeom>
        </p:spPr>
        <p:txBody>
          <a:bodyPr wrap="square" lIns="0" tIns="0" rIns="0" bIns="0" rtlCol="0" anchor="t">
            <a:spAutoFit/>
          </a:bodyPr>
          <a:lstStyle/>
          <a:p>
            <a:pPr marL="539749" lvl="1" indent="-269875" algn="just">
              <a:lnSpc>
                <a:spcPts val="4999"/>
              </a:lnSpc>
              <a:buFont typeface="Arial"/>
              <a:buChar char="•"/>
            </a:pPr>
            <a:r>
              <a:rPr lang="hu-HU" sz="2500">
                <a:solidFill>
                  <a:srgbClr val="424A52"/>
                </a:solidFill>
                <a:latin typeface="Lora"/>
              </a:rPr>
              <a:t>Variable types</a:t>
            </a:r>
            <a:endParaRPr lang="en-US" sz="2500" dirty="0">
              <a:solidFill>
                <a:srgbClr val="424A52"/>
              </a:solidFill>
              <a:latin typeface="Lora"/>
            </a:endParaRPr>
          </a:p>
          <a:p>
            <a:pPr marL="539749" lvl="1" indent="-269875" algn="just">
              <a:lnSpc>
                <a:spcPts val="4999"/>
              </a:lnSpc>
              <a:buFont typeface="Arial"/>
              <a:buChar char="•"/>
            </a:pPr>
            <a:r>
              <a:rPr lang="hu-HU" sz="2499">
                <a:solidFill>
                  <a:srgbClr val="424A52"/>
                </a:solidFill>
                <a:latin typeface="Lora"/>
              </a:rPr>
              <a:t>Numerical data collection</a:t>
            </a:r>
            <a:endParaRPr lang="en-US" sz="2499" dirty="0">
              <a:solidFill>
                <a:srgbClr val="424A52"/>
              </a:solidFill>
              <a:latin typeface="Lora"/>
            </a:endParaRPr>
          </a:p>
          <a:p>
            <a:pPr marL="539749" lvl="1" indent="-269875" algn="just">
              <a:lnSpc>
                <a:spcPts val="4999"/>
              </a:lnSpc>
              <a:buFont typeface="Arial"/>
              <a:buChar char="•"/>
            </a:pPr>
            <a:r>
              <a:rPr lang="hu-HU" sz="2499">
                <a:solidFill>
                  <a:srgbClr val="424A52"/>
                </a:solidFill>
                <a:latin typeface="Lora"/>
              </a:rPr>
              <a:t>Probability density function</a:t>
            </a:r>
            <a:endParaRPr lang="en-US" sz="2499" dirty="0">
              <a:solidFill>
                <a:srgbClr val="424A52"/>
              </a:solidFill>
              <a:latin typeface="Lora"/>
            </a:endParaRPr>
          </a:p>
          <a:p>
            <a:pPr marL="539750" lvl="1" indent="-269875" algn="just">
              <a:lnSpc>
                <a:spcPts val="5000"/>
              </a:lnSpc>
              <a:buFont typeface="Arial"/>
              <a:buChar char="•"/>
            </a:pPr>
            <a:r>
              <a:rPr lang="hu-HU" sz="2499">
                <a:solidFill>
                  <a:srgbClr val="424A52"/>
                </a:solidFill>
                <a:latin typeface="Lora"/>
              </a:rPr>
              <a:t>Confidence interval</a:t>
            </a:r>
          </a:p>
          <a:p>
            <a:pPr marL="539750" lvl="1" indent="-269875" algn="just">
              <a:lnSpc>
                <a:spcPts val="5000"/>
              </a:lnSpc>
              <a:buFont typeface="Arial"/>
              <a:buChar char="•"/>
            </a:pPr>
            <a:r>
              <a:rPr lang="hu-HU" sz="2499">
                <a:solidFill>
                  <a:srgbClr val="424A52"/>
                </a:solidFill>
                <a:latin typeface="Lora"/>
              </a:rPr>
              <a:t>Representation</a:t>
            </a:r>
          </a:p>
          <a:p>
            <a:pPr marL="539750" lvl="1" indent="-269875" algn="just">
              <a:lnSpc>
                <a:spcPts val="5000"/>
              </a:lnSpc>
              <a:buFont typeface="Arial"/>
              <a:buChar char="•"/>
            </a:pPr>
            <a:endParaRPr lang="en-US" sz="2499" dirty="0">
              <a:solidFill>
                <a:srgbClr val="424A52"/>
              </a:solidFill>
              <a:latin typeface="Lora"/>
            </a:endParaRPr>
          </a:p>
        </p:txBody>
      </p:sp>
      <p:sp>
        <p:nvSpPr>
          <p:cNvPr id="13" name="TextBox 13"/>
          <p:cNvSpPr txBox="1"/>
          <p:nvPr/>
        </p:nvSpPr>
        <p:spPr>
          <a:xfrm>
            <a:off x="12885594" y="3422513"/>
            <a:ext cx="3675311" cy="788486"/>
          </a:xfrm>
          <a:prstGeom prst="rect">
            <a:avLst/>
          </a:prstGeom>
        </p:spPr>
        <p:txBody>
          <a:bodyPr lIns="0" tIns="0" rIns="0" bIns="0" rtlCol="0" anchor="t">
            <a:spAutoFit/>
          </a:bodyPr>
          <a:lstStyle/>
          <a:p>
            <a:pPr algn="ctr">
              <a:lnSpc>
                <a:spcPts val="6719"/>
              </a:lnSpc>
            </a:pPr>
            <a:r>
              <a:rPr lang="hu-HU" sz="4800">
                <a:solidFill>
                  <a:srgbClr val="FDFDFD"/>
                </a:solidFill>
                <a:latin typeface="Oswald Bold"/>
              </a:rPr>
              <a:t>Statistics</a:t>
            </a:r>
            <a:endParaRPr lang="en-US" sz="4800">
              <a:solidFill>
                <a:srgbClr val="FDFDFD"/>
              </a:solidFill>
              <a:latin typeface="Oswald Bold"/>
            </a:endParaRPr>
          </a:p>
        </p:txBody>
      </p:sp>
      <p:sp>
        <p:nvSpPr>
          <p:cNvPr id="14" name="TextBox 14"/>
          <p:cNvSpPr txBox="1"/>
          <p:nvPr/>
        </p:nvSpPr>
        <p:spPr>
          <a:xfrm>
            <a:off x="12701419" y="5193408"/>
            <a:ext cx="4043660" cy="500715"/>
          </a:xfrm>
          <a:prstGeom prst="rect">
            <a:avLst/>
          </a:prstGeom>
        </p:spPr>
        <p:txBody>
          <a:bodyPr lIns="0" tIns="0" rIns="0" bIns="0" rtlCol="0" anchor="t">
            <a:spAutoFit/>
          </a:bodyPr>
          <a:lstStyle/>
          <a:p>
            <a:pPr algn="ctr">
              <a:lnSpc>
                <a:spcPts val="4200"/>
              </a:lnSpc>
            </a:pPr>
            <a:r>
              <a:rPr lang="hu-HU" sz="3000">
                <a:solidFill>
                  <a:srgbClr val="FDFDFD"/>
                </a:solidFill>
                <a:latin typeface="Lora Italics"/>
              </a:rPr>
              <a:t>Descriptive statistics</a:t>
            </a:r>
            <a:endParaRPr lang="en-US" sz="3000">
              <a:solidFill>
                <a:srgbClr val="FDFDFD"/>
              </a:solidFill>
              <a:latin typeface="Lora Italics"/>
            </a:endParaRPr>
          </a:p>
        </p:txBody>
      </p:sp>
    </p:spTree>
    <p:extLst>
      <p:ext uri="{BB962C8B-B14F-4D97-AF65-F5344CB8AC3E}">
        <p14:creationId xmlns:p14="http://schemas.microsoft.com/office/powerpoint/2010/main" val="1636056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235426" y="2550152"/>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6324600" cy="1070358"/>
          </a:xfrm>
          <a:prstGeom prst="rect">
            <a:avLst/>
          </a:prstGeom>
        </p:spPr>
        <p:txBody>
          <a:bodyPr lIns="0" tIns="0" rIns="0" bIns="0" rtlCol="0" anchor="t">
            <a:spAutoFit/>
          </a:bodyPr>
          <a:lstStyle/>
          <a:p>
            <a:pPr>
              <a:lnSpc>
                <a:spcPts val="9100"/>
              </a:lnSpc>
            </a:pPr>
            <a:r>
              <a:rPr lang="hu-HU" sz="6500">
                <a:solidFill>
                  <a:srgbClr val="424A52"/>
                </a:solidFill>
                <a:latin typeface="Oswald Bold"/>
              </a:rPr>
              <a:t>Variable types</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5" name="Lekerekített téglalap 14"/>
          <p:cNvSpPr/>
          <p:nvPr/>
        </p:nvSpPr>
        <p:spPr>
          <a:xfrm>
            <a:off x="434524" y="5791014"/>
            <a:ext cx="2923050" cy="1295796"/>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Szövegdoboz 15"/>
          <p:cNvSpPr txBox="1"/>
          <p:nvPr/>
        </p:nvSpPr>
        <p:spPr>
          <a:xfrm>
            <a:off x="584321" y="6061716"/>
            <a:ext cx="2674050" cy="707886"/>
          </a:xfrm>
          <a:prstGeom prst="rect">
            <a:avLst/>
          </a:prstGeom>
          <a:noFill/>
        </p:spPr>
        <p:txBody>
          <a:bodyPr wrap="square" rtlCol="0">
            <a:spAutoFit/>
          </a:bodyPr>
          <a:lstStyle/>
          <a:p>
            <a:pPr algn="ctr"/>
            <a:r>
              <a:rPr lang="hu-HU" sz="4000" dirty="0" err="1"/>
              <a:t>Variable</a:t>
            </a:r>
            <a:endParaRPr lang="hu-HU" sz="4000" dirty="0"/>
          </a:p>
        </p:txBody>
      </p:sp>
      <p:cxnSp>
        <p:nvCxnSpPr>
          <p:cNvPr id="17" name="Egyenes összekötő nyíllal 16"/>
          <p:cNvCxnSpPr/>
          <p:nvPr/>
        </p:nvCxnSpPr>
        <p:spPr>
          <a:xfrm flipV="1">
            <a:off x="3699092" y="5170059"/>
            <a:ext cx="1044372" cy="7748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Egyenes összekötő nyíllal 17"/>
          <p:cNvCxnSpPr/>
          <p:nvPr/>
        </p:nvCxnSpPr>
        <p:spPr>
          <a:xfrm>
            <a:off x="3655690" y="7038489"/>
            <a:ext cx="1070620" cy="8009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Lekerekített téglalap 18"/>
          <p:cNvSpPr/>
          <p:nvPr/>
        </p:nvSpPr>
        <p:spPr>
          <a:xfrm>
            <a:off x="4956425" y="3652828"/>
            <a:ext cx="2933875" cy="1201309"/>
          </a:xfrm>
          <a:prstGeom prst="roundRect">
            <a:avLst/>
          </a:prstGeom>
          <a:solidFill>
            <a:srgbClr val="E60D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Lekerekített téglalap 19"/>
          <p:cNvSpPr/>
          <p:nvPr/>
        </p:nvSpPr>
        <p:spPr>
          <a:xfrm>
            <a:off x="4956425" y="7673608"/>
            <a:ext cx="2933875" cy="1127071"/>
          </a:xfrm>
          <a:prstGeom prst="roundRect">
            <a:avLst/>
          </a:prstGeom>
          <a:solidFill>
            <a:srgbClr val="E60D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1" name="Szövegdoboz 20"/>
          <p:cNvSpPr txBox="1"/>
          <p:nvPr/>
        </p:nvSpPr>
        <p:spPr>
          <a:xfrm>
            <a:off x="5149740" y="3884472"/>
            <a:ext cx="2868921" cy="707886"/>
          </a:xfrm>
          <a:prstGeom prst="rect">
            <a:avLst/>
          </a:prstGeom>
          <a:noFill/>
        </p:spPr>
        <p:txBody>
          <a:bodyPr wrap="square" rtlCol="0">
            <a:spAutoFit/>
          </a:bodyPr>
          <a:lstStyle/>
          <a:p>
            <a:r>
              <a:rPr lang="hu-HU" sz="4000" dirty="0" err="1"/>
              <a:t>Categorical</a:t>
            </a:r>
            <a:endParaRPr lang="hu-HU" sz="4000" dirty="0"/>
          </a:p>
        </p:txBody>
      </p:sp>
      <p:sp>
        <p:nvSpPr>
          <p:cNvPr id="22" name="Szövegdoboz 21"/>
          <p:cNvSpPr txBox="1"/>
          <p:nvPr/>
        </p:nvSpPr>
        <p:spPr>
          <a:xfrm>
            <a:off x="5210125" y="7839406"/>
            <a:ext cx="2533310" cy="707886"/>
          </a:xfrm>
          <a:prstGeom prst="rect">
            <a:avLst/>
          </a:prstGeom>
          <a:noFill/>
        </p:spPr>
        <p:txBody>
          <a:bodyPr wrap="square" rtlCol="0">
            <a:spAutoFit/>
          </a:bodyPr>
          <a:lstStyle/>
          <a:p>
            <a:r>
              <a:rPr lang="hu-HU" sz="4000" dirty="0" err="1"/>
              <a:t>Numerical</a:t>
            </a:r>
            <a:endParaRPr lang="hu-HU" sz="4000" dirty="0"/>
          </a:p>
        </p:txBody>
      </p:sp>
      <p:cxnSp>
        <p:nvCxnSpPr>
          <p:cNvPr id="23" name="Egyenes összekötő nyíllal 22"/>
          <p:cNvCxnSpPr/>
          <p:nvPr/>
        </p:nvCxnSpPr>
        <p:spPr>
          <a:xfrm flipV="1">
            <a:off x="8191760" y="3538051"/>
            <a:ext cx="1389008" cy="496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Egyenes összekötő nyíllal 23"/>
          <p:cNvCxnSpPr/>
          <p:nvPr/>
        </p:nvCxnSpPr>
        <p:spPr>
          <a:xfrm flipV="1">
            <a:off x="8147289" y="7571652"/>
            <a:ext cx="1250662" cy="478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Egyenes összekötő nyíllal 24"/>
          <p:cNvCxnSpPr/>
          <p:nvPr/>
        </p:nvCxnSpPr>
        <p:spPr>
          <a:xfrm>
            <a:off x="8255980" y="4458835"/>
            <a:ext cx="1324788" cy="5749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Egyenes összekötő nyíllal 25"/>
          <p:cNvCxnSpPr/>
          <p:nvPr/>
        </p:nvCxnSpPr>
        <p:spPr>
          <a:xfrm>
            <a:off x="8191760" y="8547292"/>
            <a:ext cx="1223629" cy="4904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Lekerekített téglalap 26"/>
          <p:cNvSpPr/>
          <p:nvPr/>
        </p:nvSpPr>
        <p:spPr>
          <a:xfrm>
            <a:off x="9687359" y="2703754"/>
            <a:ext cx="2706528" cy="1059582"/>
          </a:xfrm>
          <a:prstGeom prst="roundRect">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Lekerekített téglalap 27"/>
          <p:cNvSpPr/>
          <p:nvPr/>
        </p:nvSpPr>
        <p:spPr>
          <a:xfrm>
            <a:off x="9681972" y="4577087"/>
            <a:ext cx="2706528" cy="1059582"/>
          </a:xfrm>
          <a:prstGeom prst="roundRect">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 name="Lekerekített téglalap 28"/>
          <p:cNvSpPr/>
          <p:nvPr/>
        </p:nvSpPr>
        <p:spPr>
          <a:xfrm>
            <a:off x="9681972" y="6848110"/>
            <a:ext cx="2706528" cy="1059582"/>
          </a:xfrm>
          <a:prstGeom prst="roundRect">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 name="Lekerekített téglalap 29"/>
          <p:cNvSpPr/>
          <p:nvPr/>
        </p:nvSpPr>
        <p:spPr>
          <a:xfrm>
            <a:off x="9681972" y="8753426"/>
            <a:ext cx="2706528" cy="1059582"/>
          </a:xfrm>
          <a:prstGeom prst="roundRect">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 name="Szövegdoboz 30"/>
          <p:cNvSpPr txBox="1"/>
          <p:nvPr/>
        </p:nvSpPr>
        <p:spPr>
          <a:xfrm>
            <a:off x="9882228" y="2820043"/>
            <a:ext cx="2511659" cy="707886"/>
          </a:xfrm>
          <a:prstGeom prst="rect">
            <a:avLst/>
          </a:prstGeom>
          <a:noFill/>
        </p:spPr>
        <p:txBody>
          <a:bodyPr wrap="square" rtlCol="0">
            <a:spAutoFit/>
          </a:bodyPr>
          <a:lstStyle/>
          <a:p>
            <a:r>
              <a:rPr lang="hu-HU" sz="4000" dirty="0" err="1"/>
              <a:t>Nominal</a:t>
            </a:r>
            <a:endParaRPr lang="hu-HU" sz="4000" dirty="0"/>
          </a:p>
        </p:txBody>
      </p:sp>
      <p:sp>
        <p:nvSpPr>
          <p:cNvPr id="32" name="Szövegdoboz 31"/>
          <p:cNvSpPr txBox="1"/>
          <p:nvPr/>
        </p:nvSpPr>
        <p:spPr>
          <a:xfrm>
            <a:off x="9946448" y="4716473"/>
            <a:ext cx="2511659" cy="707886"/>
          </a:xfrm>
          <a:prstGeom prst="rect">
            <a:avLst/>
          </a:prstGeom>
          <a:noFill/>
        </p:spPr>
        <p:txBody>
          <a:bodyPr wrap="square" rtlCol="0">
            <a:spAutoFit/>
          </a:bodyPr>
          <a:lstStyle/>
          <a:p>
            <a:r>
              <a:rPr lang="hu-HU" sz="4000" dirty="0" err="1"/>
              <a:t>Ordinal</a:t>
            </a:r>
            <a:endParaRPr lang="hu-HU" sz="4000" dirty="0"/>
          </a:p>
        </p:txBody>
      </p:sp>
      <p:sp>
        <p:nvSpPr>
          <p:cNvPr id="33" name="Szövegdoboz 32"/>
          <p:cNvSpPr txBox="1"/>
          <p:nvPr/>
        </p:nvSpPr>
        <p:spPr>
          <a:xfrm>
            <a:off x="9954478" y="6943749"/>
            <a:ext cx="2511659" cy="707886"/>
          </a:xfrm>
          <a:prstGeom prst="rect">
            <a:avLst/>
          </a:prstGeom>
          <a:noFill/>
        </p:spPr>
        <p:txBody>
          <a:bodyPr wrap="square" rtlCol="0">
            <a:spAutoFit/>
          </a:bodyPr>
          <a:lstStyle/>
          <a:p>
            <a:r>
              <a:rPr lang="hu-HU" sz="4000" dirty="0" err="1"/>
              <a:t>Discrete</a:t>
            </a:r>
            <a:endParaRPr lang="hu-HU" sz="4000" dirty="0"/>
          </a:p>
        </p:txBody>
      </p:sp>
      <p:sp>
        <p:nvSpPr>
          <p:cNvPr id="34" name="Szövegdoboz 33"/>
          <p:cNvSpPr txBox="1"/>
          <p:nvPr/>
        </p:nvSpPr>
        <p:spPr>
          <a:xfrm>
            <a:off x="9712679" y="8929274"/>
            <a:ext cx="2868923" cy="707886"/>
          </a:xfrm>
          <a:prstGeom prst="rect">
            <a:avLst/>
          </a:prstGeom>
          <a:noFill/>
        </p:spPr>
        <p:txBody>
          <a:bodyPr wrap="square" rtlCol="0">
            <a:spAutoFit/>
          </a:bodyPr>
          <a:lstStyle/>
          <a:p>
            <a:r>
              <a:rPr lang="hu-HU" sz="4000" dirty="0" err="1"/>
              <a:t>Continuous</a:t>
            </a:r>
            <a:endParaRPr lang="hu-HU" sz="4000" dirty="0"/>
          </a:p>
        </p:txBody>
      </p:sp>
    </p:spTree>
    <p:extLst>
      <p:ext uri="{BB962C8B-B14F-4D97-AF65-F5344CB8AC3E}">
        <p14:creationId xmlns:p14="http://schemas.microsoft.com/office/powerpoint/2010/main" val="215753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p:bldP spid="22" grpId="0"/>
      <p:bldP spid="27" grpId="0" animBg="1"/>
      <p:bldP spid="28" grpId="0" animBg="1"/>
      <p:bldP spid="29" grpId="0" animBg="1"/>
      <p:bldP spid="30" grpId="0" animBg="1"/>
      <p:bldP spid="31" grpId="0"/>
      <p:bldP spid="32" grpId="0"/>
      <p:bldP spid="33" grpId="0"/>
      <p:bldP spid="3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527773" y="3767159"/>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3945110" y="6607657"/>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10782300" cy="1070358"/>
          </a:xfrm>
          <a:prstGeom prst="rect">
            <a:avLst/>
          </a:prstGeom>
        </p:spPr>
        <p:txBody>
          <a:bodyPr wrap="square" lIns="0" tIns="0" rIns="0" bIns="0" rtlCol="0" anchor="t">
            <a:spAutoFit/>
          </a:bodyPr>
          <a:lstStyle/>
          <a:p>
            <a:pPr>
              <a:lnSpc>
                <a:spcPts val="9100"/>
              </a:lnSpc>
            </a:pPr>
            <a:r>
              <a:rPr lang="hu-HU" sz="6500">
                <a:solidFill>
                  <a:srgbClr val="424A52"/>
                </a:solidFill>
                <a:latin typeface="Oswald Bold"/>
              </a:rPr>
              <a:t>Dichotomous / Continuous</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5" name="Ötszög 14"/>
          <p:cNvSpPr/>
          <p:nvPr/>
        </p:nvSpPr>
        <p:spPr>
          <a:xfrm>
            <a:off x="1445825" y="4154534"/>
            <a:ext cx="4192287" cy="1088513"/>
          </a:xfrm>
          <a:prstGeom prst="homePlate">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Ötszög 15"/>
          <p:cNvSpPr/>
          <p:nvPr/>
        </p:nvSpPr>
        <p:spPr>
          <a:xfrm rot="10800000">
            <a:off x="11452349" y="4012680"/>
            <a:ext cx="4237015" cy="1226808"/>
          </a:xfrm>
          <a:prstGeom prst="homePlate">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Ellipszis 16"/>
          <p:cNvSpPr/>
          <p:nvPr/>
        </p:nvSpPr>
        <p:spPr>
          <a:xfrm>
            <a:off x="5975472" y="3422513"/>
            <a:ext cx="5127076" cy="5068474"/>
          </a:xfrm>
          <a:prstGeom prst="ellipse">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Szövegdoboz 17"/>
          <p:cNvSpPr txBox="1"/>
          <p:nvPr/>
        </p:nvSpPr>
        <p:spPr>
          <a:xfrm>
            <a:off x="1890946" y="4334079"/>
            <a:ext cx="4084526" cy="769441"/>
          </a:xfrm>
          <a:prstGeom prst="rect">
            <a:avLst/>
          </a:prstGeom>
          <a:noFill/>
        </p:spPr>
        <p:txBody>
          <a:bodyPr wrap="square" rtlCol="0">
            <a:spAutoFit/>
          </a:bodyPr>
          <a:lstStyle/>
          <a:p>
            <a:r>
              <a:rPr lang="hu-HU" sz="4400" dirty="0" err="1"/>
              <a:t>Continuous</a:t>
            </a:r>
            <a:endParaRPr lang="hu-HU" sz="4400" dirty="0"/>
          </a:p>
        </p:txBody>
      </p:sp>
      <p:sp>
        <p:nvSpPr>
          <p:cNvPr id="19" name="Szövegdoboz 18"/>
          <p:cNvSpPr txBox="1"/>
          <p:nvPr/>
        </p:nvSpPr>
        <p:spPr>
          <a:xfrm>
            <a:off x="12452772" y="4241363"/>
            <a:ext cx="4084526" cy="769441"/>
          </a:xfrm>
          <a:prstGeom prst="rect">
            <a:avLst/>
          </a:prstGeom>
          <a:noFill/>
        </p:spPr>
        <p:txBody>
          <a:bodyPr wrap="square" rtlCol="0">
            <a:spAutoFit/>
          </a:bodyPr>
          <a:lstStyle/>
          <a:p>
            <a:r>
              <a:rPr lang="hu-HU" sz="4400" dirty="0" err="1"/>
              <a:t>Dichotome</a:t>
            </a:r>
            <a:endParaRPr lang="hu-HU" sz="4400" dirty="0"/>
          </a:p>
        </p:txBody>
      </p:sp>
      <p:sp>
        <p:nvSpPr>
          <p:cNvPr id="20" name="Szövegdoboz 19"/>
          <p:cNvSpPr txBox="1"/>
          <p:nvPr/>
        </p:nvSpPr>
        <p:spPr>
          <a:xfrm>
            <a:off x="2321924" y="8008750"/>
            <a:ext cx="1940930" cy="523220"/>
          </a:xfrm>
          <a:prstGeom prst="rect">
            <a:avLst/>
          </a:prstGeom>
          <a:noFill/>
        </p:spPr>
        <p:txBody>
          <a:bodyPr wrap="square" rtlCol="0">
            <a:spAutoFit/>
          </a:bodyPr>
          <a:lstStyle/>
          <a:p>
            <a:r>
              <a:rPr lang="hu-HU" sz="2800" dirty="0" err="1">
                <a:solidFill>
                  <a:srgbClr val="FF0000"/>
                </a:solidFill>
              </a:rPr>
              <a:t>Expensive</a:t>
            </a:r>
            <a:endParaRPr lang="hu-HU" sz="2800" dirty="0">
              <a:solidFill>
                <a:srgbClr val="FF0000"/>
              </a:solidFill>
            </a:endParaRPr>
          </a:p>
        </p:txBody>
      </p:sp>
      <p:sp>
        <p:nvSpPr>
          <p:cNvPr id="21" name="Szövegdoboz 20"/>
          <p:cNvSpPr txBox="1"/>
          <p:nvPr/>
        </p:nvSpPr>
        <p:spPr>
          <a:xfrm>
            <a:off x="2321924" y="5682653"/>
            <a:ext cx="2341644" cy="954107"/>
          </a:xfrm>
          <a:prstGeom prst="rect">
            <a:avLst/>
          </a:prstGeom>
          <a:noFill/>
        </p:spPr>
        <p:txBody>
          <a:bodyPr wrap="square" rtlCol="0">
            <a:spAutoFit/>
          </a:bodyPr>
          <a:lstStyle/>
          <a:p>
            <a:r>
              <a:rPr lang="hu-HU" sz="2800" dirty="0" err="1">
                <a:solidFill>
                  <a:srgbClr val="00B050"/>
                </a:solidFill>
              </a:rPr>
              <a:t>Huge</a:t>
            </a:r>
            <a:r>
              <a:rPr lang="hu-HU" sz="2800" dirty="0">
                <a:solidFill>
                  <a:srgbClr val="00B050"/>
                </a:solidFill>
              </a:rPr>
              <a:t> </a:t>
            </a:r>
            <a:r>
              <a:rPr lang="hu-HU" sz="2800" dirty="0" err="1">
                <a:solidFill>
                  <a:srgbClr val="00B050"/>
                </a:solidFill>
              </a:rPr>
              <a:t>amount</a:t>
            </a:r>
            <a:r>
              <a:rPr lang="hu-HU" sz="2800" dirty="0">
                <a:solidFill>
                  <a:srgbClr val="00B050"/>
                </a:solidFill>
              </a:rPr>
              <a:t> of </a:t>
            </a:r>
            <a:r>
              <a:rPr lang="hu-HU" sz="2800" dirty="0" err="1">
                <a:solidFill>
                  <a:srgbClr val="00B050"/>
                </a:solidFill>
              </a:rPr>
              <a:t>information</a:t>
            </a:r>
            <a:endParaRPr lang="hu-HU" sz="2800" dirty="0">
              <a:solidFill>
                <a:srgbClr val="00B050"/>
              </a:solidFill>
            </a:endParaRPr>
          </a:p>
        </p:txBody>
      </p:sp>
      <p:sp>
        <p:nvSpPr>
          <p:cNvPr id="22" name="Mínuszjel 21"/>
          <p:cNvSpPr/>
          <p:nvPr/>
        </p:nvSpPr>
        <p:spPr>
          <a:xfrm>
            <a:off x="1371601" y="7925280"/>
            <a:ext cx="950323" cy="60669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Pluszjel 22"/>
          <p:cNvSpPr/>
          <p:nvPr/>
        </p:nvSpPr>
        <p:spPr>
          <a:xfrm>
            <a:off x="1373543" y="5700844"/>
            <a:ext cx="950323" cy="876947"/>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Szövegdoboz 23"/>
          <p:cNvSpPr txBox="1"/>
          <p:nvPr/>
        </p:nvSpPr>
        <p:spPr>
          <a:xfrm>
            <a:off x="12556375" y="6699258"/>
            <a:ext cx="3952017" cy="523220"/>
          </a:xfrm>
          <a:prstGeom prst="rect">
            <a:avLst/>
          </a:prstGeom>
          <a:noFill/>
        </p:spPr>
        <p:txBody>
          <a:bodyPr wrap="square" rtlCol="0">
            <a:spAutoFit/>
          </a:bodyPr>
          <a:lstStyle/>
          <a:p>
            <a:r>
              <a:rPr lang="hu-HU" sz="2800" dirty="0" err="1">
                <a:solidFill>
                  <a:srgbClr val="FF0000"/>
                </a:solidFill>
              </a:rPr>
              <a:t>Information</a:t>
            </a:r>
            <a:r>
              <a:rPr lang="hu-HU" sz="2800" dirty="0">
                <a:solidFill>
                  <a:srgbClr val="FF0000"/>
                </a:solidFill>
              </a:rPr>
              <a:t> </a:t>
            </a:r>
            <a:r>
              <a:rPr lang="hu-HU" sz="2800" dirty="0" err="1">
                <a:solidFill>
                  <a:srgbClr val="FF0000"/>
                </a:solidFill>
              </a:rPr>
              <a:t>loss</a:t>
            </a:r>
            <a:endParaRPr lang="hu-HU" sz="2800" dirty="0">
              <a:solidFill>
                <a:srgbClr val="FF0000"/>
              </a:solidFill>
            </a:endParaRPr>
          </a:p>
        </p:txBody>
      </p:sp>
      <p:sp>
        <p:nvSpPr>
          <p:cNvPr id="25" name="Szövegdoboz 24"/>
          <p:cNvSpPr txBox="1"/>
          <p:nvPr/>
        </p:nvSpPr>
        <p:spPr>
          <a:xfrm>
            <a:off x="12556375" y="5678857"/>
            <a:ext cx="3694782" cy="523220"/>
          </a:xfrm>
          <a:prstGeom prst="rect">
            <a:avLst/>
          </a:prstGeom>
          <a:noFill/>
        </p:spPr>
        <p:txBody>
          <a:bodyPr wrap="square" rtlCol="0">
            <a:spAutoFit/>
          </a:bodyPr>
          <a:lstStyle/>
          <a:p>
            <a:r>
              <a:rPr lang="hu-HU" sz="2800" dirty="0" err="1">
                <a:solidFill>
                  <a:srgbClr val="00B050"/>
                </a:solidFill>
              </a:rPr>
              <a:t>Cheaper</a:t>
            </a:r>
            <a:endParaRPr lang="hu-HU" sz="2800" dirty="0">
              <a:solidFill>
                <a:srgbClr val="00B050"/>
              </a:solidFill>
            </a:endParaRPr>
          </a:p>
        </p:txBody>
      </p:sp>
      <p:sp>
        <p:nvSpPr>
          <p:cNvPr id="26" name="Pluszjel 25"/>
          <p:cNvSpPr/>
          <p:nvPr/>
        </p:nvSpPr>
        <p:spPr>
          <a:xfrm>
            <a:off x="11452349" y="5478736"/>
            <a:ext cx="950323" cy="876947"/>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Mínuszjel 26"/>
          <p:cNvSpPr/>
          <p:nvPr/>
        </p:nvSpPr>
        <p:spPr>
          <a:xfrm>
            <a:off x="11464129" y="6674637"/>
            <a:ext cx="950323" cy="60669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Szövegdoboz 27"/>
          <p:cNvSpPr txBox="1"/>
          <p:nvPr/>
        </p:nvSpPr>
        <p:spPr>
          <a:xfrm>
            <a:off x="6312832" y="4917953"/>
            <a:ext cx="4491613" cy="2123658"/>
          </a:xfrm>
          <a:prstGeom prst="rect">
            <a:avLst/>
          </a:prstGeom>
          <a:noFill/>
        </p:spPr>
        <p:txBody>
          <a:bodyPr wrap="square" rtlCol="0">
            <a:spAutoFit/>
          </a:bodyPr>
          <a:lstStyle/>
          <a:p>
            <a:pPr algn="ctr"/>
            <a:r>
              <a:rPr lang="hu-HU" sz="6600" dirty="0" err="1"/>
              <a:t>Perfect</a:t>
            </a:r>
            <a:r>
              <a:rPr lang="hu-HU" sz="6600" dirty="0"/>
              <a:t> null </a:t>
            </a:r>
            <a:r>
              <a:rPr lang="hu-HU" sz="6600" dirty="0" err="1"/>
              <a:t>hypothesis</a:t>
            </a:r>
            <a:endParaRPr lang="hu-HU" sz="6600" dirty="0"/>
          </a:p>
        </p:txBody>
      </p:sp>
      <p:sp>
        <p:nvSpPr>
          <p:cNvPr id="29" name="Mínuszjel 28"/>
          <p:cNvSpPr/>
          <p:nvPr/>
        </p:nvSpPr>
        <p:spPr>
          <a:xfrm>
            <a:off x="11452348" y="7559502"/>
            <a:ext cx="950323" cy="60669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 name="Szövegdoboz 29"/>
          <p:cNvSpPr txBox="1"/>
          <p:nvPr/>
        </p:nvSpPr>
        <p:spPr>
          <a:xfrm>
            <a:off x="12557289" y="7437303"/>
            <a:ext cx="3198474" cy="975954"/>
          </a:xfrm>
          <a:prstGeom prst="rect">
            <a:avLst/>
          </a:prstGeom>
          <a:noFill/>
        </p:spPr>
        <p:txBody>
          <a:bodyPr wrap="square" rtlCol="0">
            <a:spAutoFit/>
          </a:bodyPr>
          <a:lstStyle/>
          <a:p>
            <a:r>
              <a:rPr lang="hu-HU" sz="2800" dirty="0" err="1">
                <a:solidFill>
                  <a:srgbClr val="FF0000"/>
                </a:solidFill>
              </a:rPr>
              <a:t>Not</a:t>
            </a:r>
            <a:r>
              <a:rPr lang="hu-HU" sz="2800" dirty="0">
                <a:solidFill>
                  <a:srgbClr val="FF0000"/>
                </a:solidFill>
              </a:rPr>
              <a:t> </a:t>
            </a:r>
            <a:r>
              <a:rPr lang="hu-HU" sz="2800" dirty="0" err="1">
                <a:solidFill>
                  <a:srgbClr val="FF0000"/>
                </a:solidFill>
              </a:rPr>
              <a:t>possible</a:t>
            </a:r>
            <a:r>
              <a:rPr lang="hu-HU" sz="2800" dirty="0">
                <a:solidFill>
                  <a:srgbClr val="FF0000"/>
                </a:solidFill>
              </a:rPr>
              <a:t> </a:t>
            </a:r>
            <a:r>
              <a:rPr lang="hu-HU" sz="2800" dirty="0" err="1">
                <a:solidFill>
                  <a:srgbClr val="FF0000"/>
                </a:solidFill>
              </a:rPr>
              <a:t>to</a:t>
            </a:r>
            <a:r>
              <a:rPr lang="hu-HU" sz="2800" dirty="0">
                <a:solidFill>
                  <a:srgbClr val="FF0000"/>
                </a:solidFill>
              </a:rPr>
              <a:t> </a:t>
            </a:r>
            <a:r>
              <a:rPr lang="hu-HU" sz="2800" dirty="0" err="1">
                <a:solidFill>
                  <a:srgbClr val="FF0000"/>
                </a:solidFill>
              </a:rPr>
              <a:t>transform</a:t>
            </a:r>
            <a:endParaRPr lang="hu-HU" sz="2800" dirty="0">
              <a:solidFill>
                <a:srgbClr val="FF0000"/>
              </a:solidFill>
            </a:endParaRPr>
          </a:p>
        </p:txBody>
      </p:sp>
      <p:sp>
        <p:nvSpPr>
          <p:cNvPr id="31" name="Pluszjel 30"/>
          <p:cNvSpPr/>
          <p:nvPr/>
        </p:nvSpPr>
        <p:spPr>
          <a:xfrm>
            <a:off x="1373544" y="6799671"/>
            <a:ext cx="950323" cy="876947"/>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 name="Szövegdoboz 31"/>
          <p:cNvSpPr txBox="1"/>
          <p:nvPr/>
        </p:nvSpPr>
        <p:spPr>
          <a:xfrm>
            <a:off x="2284778" y="6885422"/>
            <a:ext cx="2809836" cy="954107"/>
          </a:xfrm>
          <a:prstGeom prst="rect">
            <a:avLst/>
          </a:prstGeom>
          <a:noFill/>
        </p:spPr>
        <p:txBody>
          <a:bodyPr wrap="square" rtlCol="0">
            <a:spAutoFit/>
          </a:bodyPr>
          <a:lstStyle/>
          <a:p>
            <a:r>
              <a:rPr lang="hu-HU" sz="2800" dirty="0" err="1">
                <a:solidFill>
                  <a:srgbClr val="00B050"/>
                </a:solidFill>
              </a:rPr>
              <a:t>Can</a:t>
            </a:r>
            <a:r>
              <a:rPr lang="hu-HU" sz="2800" dirty="0">
                <a:solidFill>
                  <a:srgbClr val="00B050"/>
                </a:solidFill>
              </a:rPr>
              <a:t> be </a:t>
            </a:r>
            <a:r>
              <a:rPr lang="hu-HU" sz="2800" dirty="0" err="1">
                <a:solidFill>
                  <a:srgbClr val="00B050"/>
                </a:solidFill>
              </a:rPr>
              <a:t>transform</a:t>
            </a:r>
            <a:r>
              <a:rPr lang="hu-HU" sz="2800" dirty="0">
                <a:solidFill>
                  <a:srgbClr val="00B050"/>
                </a:solidFill>
              </a:rPr>
              <a:t> </a:t>
            </a:r>
            <a:r>
              <a:rPr lang="hu-HU" sz="2800" dirty="0" err="1">
                <a:solidFill>
                  <a:srgbClr val="00B050"/>
                </a:solidFill>
              </a:rPr>
              <a:t>to</a:t>
            </a:r>
            <a:r>
              <a:rPr lang="hu-HU" sz="2800" dirty="0">
                <a:solidFill>
                  <a:srgbClr val="00B050"/>
                </a:solidFill>
              </a:rPr>
              <a:t> </a:t>
            </a:r>
            <a:r>
              <a:rPr lang="hu-HU" sz="2800" dirty="0" err="1">
                <a:solidFill>
                  <a:srgbClr val="00B050"/>
                </a:solidFill>
              </a:rPr>
              <a:t>dichotome</a:t>
            </a:r>
            <a:endParaRPr lang="hu-HU" sz="2800" dirty="0">
              <a:solidFill>
                <a:srgbClr val="00B050"/>
              </a:solidFill>
            </a:endParaRPr>
          </a:p>
        </p:txBody>
      </p:sp>
    </p:spTree>
    <p:extLst>
      <p:ext uri="{BB962C8B-B14F-4D97-AF65-F5344CB8AC3E}">
        <p14:creationId xmlns:p14="http://schemas.microsoft.com/office/powerpoint/2010/main" val="37684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P spid="18" grpId="0"/>
      <p:bldP spid="19" grpId="0"/>
      <p:bldP spid="20" grpId="0"/>
      <p:bldP spid="21" grpId="0"/>
      <p:bldP spid="22" grpId="0" animBg="1"/>
      <p:bldP spid="23" grpId="0" animBg="1"/>
      <p:bldP spid="24" grpId="0"/>
      <p:bldP spid="25" grpId="0"/>
      <p:bldP spid="26" grpId="0" animBg="1"/>
      <p:bldP spid="27" grpId="0" animBg="1"/>
      <p:bldP spid="29" grpId="0" animBg="1"/>
      <p:bldP spid="30" grpId="0"/>
      <p:bldP spid="31" grpId="0" animBg="1"/>
      <p:bldP spid="3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069662" y="3550370"/>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a:solidFill>
            <a:srgbClr val="E60D2E"/>
          </a:solidFill>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sp>
        <p:nvSpPr>
          <p:cNvPr id="6" name="TextBox 6"/>
          <p:cNvSpPr txBox="1"/>
          <p:nvPr/>
        </p:nvSpPr>
        <p:spPr>
          <a:xfrm>
            <a:off x="1028700" y="964309"/>
            <a:ext cx="10220898" cy="1070358"/>
          </a:xfrm>
          <a:prstGeom prst="rect">
            <a:avLst/>
          </a:prstGeom>
        </p:spPr>
        <p:txBody>
          <a:bodyPr wrap="square" lIns="0" tIns="0" rIns="0" bIns="0" rtlCol="0" anchor="t">
            <a:spAutoFit/>
          </a:bodyPr>
          <a:lstStyle/>
          <a:p>
            <a:pPr>
              <a:lnSpc>
                <a:spcPts val="9100"/>
              </a:lnSpc>
            </a:pPr>
            <a:r>
              <a:rPr lang="hu-HU" sz="6500">
                <a:solidFill>
                  <a:srgbClr val="424A52"/>
                </a:solidFill>
                <a:latin typeface="Oswald Bold"/>
              </a:rPr>
              <a:t>Numerical data collection</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5" name="Lekerekített téglalap 14"/>
          <p:cNvSpPr/>
          <p:nvPr/>
        </p:nvSpPr>
        <p:spPr>
          <a:xfrm>
            <a:off x="2543038" y="2453800"/>
            <a:ext cx="12184973" cy="3723431"/>
          </a:xfrm>
          <a:prstGeom prst="roundRect">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Szövegdoboz 15"/>
          <p:cNvSpPr txBox="1"/>
          <p:nvPr/>
        </p:nvSpPr>
        <p:spPr>
          <a:xfrm>
            <a:off x="5033504" y="2508532"/>
            <a:ext cx="7204039" cy="923330"/>
          </a:xfrm>
          <a:prstGeom prst="rect">
            <a:avLst/>
          </a:prstGeom>
          <a:noFill/>
        </p:spPr>
        <p:txBody>
          <a:bodyPr wrap="square" rtlCol="0">
            <a:spAutoFit/>
          </a:bodyPr>
          <a:lstStyle/>
          <a:p>
            <a:pPr algn="ctr"/>
            <a:r>
              <a:rPr lang="hu-HU" sz="5400" dirty="0" err="1"/>
              <a:t>Central</a:t>
            </a:r>
            <a:r>
              <a:rPr lang="hu-HU" sz="5400" dirty="0"/>
              <a:t> </a:t>
            </a:r>
            <a:r>
              <a:rPr lang="hu-HU" sz="5400" dirty="0" err="1"/>
              <a:t>tendency</a:t>
            </a:r>
            <a:endParaRPr lang="hu-HU" sz="5400" dirty="0"/>
          </a:p>
        </p:txBody>
      </p:sp>
      <p:sp>
        <p:nvSpPr>
          <p:cNvPr id="17" name="Balra-felfelé nyíl 16"/>
          <p:cNvSpPr/>
          <p:nvPr/>
        </p:nvSpPr>
        <p:spPr>
          <a:xfrm>
            <a:off x="6043694" y="3658650"/>
            <a:ext cx="1946112" cy="1261633"/>
          </a:xfrm>
          <a:prstGeom prst="lef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18" name="Balra-felfelé nyíl 17"/>
          <p:cNvSpPr/>
          <p:nvPr/>
        </p:nvSpPr>
        <p:spPr>
          <a:xfrm rot="5400000">
            <a:off x="9358755" y="3300462"/>
            <a:ext cx="1286119" cy="1946112"/>
          </a:xfrm>
          <a:prstGeom prst="lef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19" name="Lekerekített téglalap 18"/>
          <p:cNvSpPr/>
          <p:nvPr/>
        </p:nvSpPr>
        <p:spPr>
          <a:xfrm>
            <a:off x="2867879" y="3877506"/>
            <a:ext cx="2646242" cy="121979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hu-HU" sz="4000" dirty="0" err="1">
                <a:ln w="0"/>
                <a:solidFill>
                  <a:schemeClr val="tx1"/>
                </a:solidFill>
                <a:effectLst>
                  <a:outerShdw blurRad="38100" dist="19050" dir="2700000" algn="tl" rotWithShape="0">
                    <a:schemeClr val="dk1">
                      <a:alpha val="40000"/>
                    </a:schemeClr>
                  </a:outerShdw>
                </a:effectLst>
              </a:rPr>
              <a:t>Mean</a:t>
            </a:r>
            <a:endParaRPr lang="hu-HU" sz="4000" dirty="0"/>
          </a:p>
        </p:txBody>
      </p:sp>
      <p:sp>
        <p:nvSpPr>
          <p:cNvPr id="20" name="Lekerekített téglalap 19"/>
          <p:cNvSpPr/>
          <p:nvPr/>
        </p:nvSpPr>
        <p:spPr>
          <a:xfrm>
            <a:off x="11644795" y="3859956"/>
            <a:ext cx="2922150" cy="123734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hu-HU" sz="4000" dirty="0" err="1">
                <a:ln w="0"/>
                <a:solidFill>
                  <a:schemeClr val="tx1"/>
                </a:solidFill>
                <a:effectLst>
                  <a:outerShdw blurRad="38100" dist="19050" dir="2700000" algn="tl" rotWithShape="0">
                    <a:schemeClr val="dk1">
                      <a:alpha val="40000"/>
                    </a:schemeClr>
                  </a:outerShdw>
                </a:effectLst>
              </a:rPr>
              <a:t>Median</a:t>
            </a:r>
            <a:endParaRPr lang="hu-HU" sz="4000" dirty="0"/>
          </a:p>
        </p:txBody>
      </p:sp>
      <p:sp>
        <p:nvSpPr>
          <p:cNvPr id="21" name="Lekerekített téglalap 20"/>
          <p:cNvSpPr/>
          <p:nvPr/>
        </p:nvSpPr>
        <p:spPr>
          <a:xfrm>
            <a:off x="2533513" y="6600679"/>
            <a:ext cx="12184973" cy="3334181"/>
          </a:xfrm>
          <a:prstGeom prst="roundRect">
            <a:avLst/>
          </a:prstGeom>
          <a:solidFill>
            <a:srgbClr val="E60D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u-HU"/>
          </a:p>
        </p:txBody>
      </p:sp>
      <p:sp>
        <p:nvSpPr>
          <p:cNvPr id="22" name="Szövegdoboz 21"/>
          <p:cNvSpPr txBox="1"/>
          <p:nvPr/>
        </p:nvSpPr>
        <p:spPr>
          <a:xfrm>
            <a:off x="4651353" y="6618180"/>
            <a:ext cx="7828401" cy="923330"/>
          </a:xfrm>
          <a:prstGeom prst="rect">
            <a:avLst/>
          </a:prstGeom>
          <a:noFill/>
        </p:spPr>
        <p:txBody>
          <a:bodyPr wrap="square" rtlCol="0">
            <a:spAutoFit/>
          </a:bodyPr>
          <a:lstStyle/>
          <a:p>
            <a:pPr algn="ctr"/>
            <a:r>
              <a:rPr lang="hu-HU" sz="5400" dirty="0" err="1"/>
              <a:t>Spread</a:t>
            </a:r>
            <a:endParaRPr lang="hu-HU" sz="5400" dirty="0"/>
          </a:p>
        </p:txBody>
      </p:sp>
      <p:sp>
        <p:nvSpPr>
          <p:cNvPr id="23" name="Lekerekített téglalap 22"/>
          <p:cNvSpPr/>
          <p:nvPr/>
        </p:nvSpPr>
        <p:spPr>
          <a:xfrm>
            <a:off x="2931382" y="7252721"/>
            <a:ext cx="3234876" cy="24588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24" name="Lekerekített téglalap 23"/>
          <p:cNvSpPr/>
          <p:nvPr/>
        </p:nvSpPr>
        <p:spPr>
          <a:xfrm>
            <a:off x="11249598" y="7327677"/>
            <a:ext cx="3234876" cy="24588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25" name="Szövegdoboz 24"/>
          <p:cNvSpPr txBox="1"/>
          <p:nvPr/>
        </p:nvSpPr>
        <p:spPr>
          <a:xfrm>
            <a:off x="3115645" y="7308485"/>
            <a:ext cx="2751622" cy="707886"/>
          </a:xfrm>
          <a:prstGeom prst="rect">
            <a:avLst/>
          </a:prstGeom>
          <a:noFill/>
        </p:spPr>
        <p:txBody>
          <a:bodyPr wrap="square" rtlCol="0">
            <a:spAutoFit/>
          </a:bodyPr>
          <a:lstStyle/>
          <a:p>
            <a:pPr algn="ctr"/>
            <a:r>
              <a:rPr lang="hu-HU" sz="4000" dirty="0"/>
              <a:t>SD</a:t>
            </a:r>
          </a:p>
        </p:txBody>
      </p:sp>
      <p:sp>
        <p:nvSpPr>
          <p:cNvPr id="26" name="Szövegdoboz 25"/>
          <p:cNvSpPr txBox="1"/>
          <p:nvPr/>
        </p:nvSpPr>
        <p:spPr>
          <a:xfrm>
            <a:off x="3107668" y="8595304"/>
            <a:ext cx="2751622" cy="707886"/>
          </a:xfrm>
          <a:prstGeom prst="rect">
            <a:avLst/>
          </a:prstGeom>
          <a:noFill/>
        </p:spPr>
        <p:txBody>
          <a:bodyPr wrap="square" rtlCol="0">
            <a:spAutoFit/>
          </a:bodyPr>
          <a:lstStyle/>
          <a:p>
            <a:pPr algn="ctr"/>
            <a:r>
              <a:rPr lang="hu-HU" sz="4000" dirty="0"/>
              <a:t>SE</a:t>
            </a:r>
          </a:p>
        </p:txBody>
      </p:sp>
      <p:sp>
        <p:nvSpPr>
          <p:cNvPr id="27" name="Szövegdoboz 26"/>
          <p:cNvSpPr txBox="1"/>
          <p:nvPr/>
        </p:nvSpPr>
        <p:spPr>
          <a:xfrm>
            <a:off x="2868390" y="7887418"/>
            <a:ext cx="3234876" cy="461665"/>
          </a:xfrm>
          <a:prstGeom prst="rect">
            <a:avLst/>
          </a:prstGeom>
          <a:noFill/>
        </p:spPr>
        <p:txBody>
          <a:bodyPr wrap="square" rtlCol="0">
            <a:spAutoFit/>
          </a:bodyPr>
          <a:lstStyle/>
          <a:p>
            <a:pPr algn="ctr"/>
            <a:r>
              <a:rPr lang="hu-HU" sz="2400" dirty="0"/>
              <a:t>(Standard </a:t>
            </a:r>
            <a:r>
              <a:rPr lang="hu-HU" sz="2400" dirty="0" err="1"/>
              <a:t>deviation</a:t>
            </a:r>
            <a:r>
              <a:rPr lang="hu-HU" sz="2400" dirty="0"/>
              <a:t>)</a:t>
            </a:r>
          </a:p>
        </p:txBody>
      </p:sp>
      <p:sp>
        <p:nvSpPr>
          <p:cNvPr id="28" name="Szövegdoboz 27"/>
          <p:cNvSpPr txBox="1"/>
          <p:nvPr/>
        </p:nvSpPr>
        <p:spPr>
          <a:xfrm>
            <a:off x="2868390" y="9169848"/>
            <a:ext cx="3234876" cy="461665"/>
          </a:xfrm>
          <a:prstGeom prst="rect">
            <a:avLst/>
          </a:prstGeom>
          <a:noFill/>
        </p:spPr>
        <p:txBody>
          <a:bodyPr wrap="square" rtlCol="0">
            <a:spAutoFit/>
          </a:bodyPr>
          <a:lstStyle/>
          <a:p>
            <a:pPr algn="ctr"/>
            <a:r>
              <a:rPr lang="hu-HU" sz="2400" dirty="0"/>
              <a:t>(Standard </a:t>
            </a:r>
            <a:r>
              <a:rPr lang="hu-HU" sz="2400" dirty="0" err="1"/>
              <a:t>error</a:t>
            </a:r>
            <a:r>
              <a:rPr lang="hu-HU" sz="2400" dirty="0"/>
              <a:t>)</a:t>
            </a:r>
          </a:p>
        </p:txBody>
      </p:sp>
      <p:sp>
        <p:nvSpPr>
          <p:cNvPr id="29" name="Szövegdoboz 28"/>
          <p:cNvSpPr txBox="1"/>
          <p:nvPr/>
        </p:nvSpPr>
        <p:spPr>
          <a:xfrm>
            <a:off x="11550189" y="8646628"/>
            <a:ext cx="2751622" cy="707886"/>
          </a:xfrm>
          <a:prstGeom prst="rect">
            <a:avLst/>
          </a:prstGeom>
          <a:noFill/>
        </p:spPr>
        <p:txBody>
          <a:bodyPr wrap="square" rtlCol="0">
            <a:spAutoFit/>
          </a:bodyPr>
          <a:lstStyle/>
          <a:p>
            <a:pPr algn="ctr"/>
            <a:r>
              <a:rPr lang="hu-HU" sz="4000" dirty="0" err="1"/>
              <a:t>Quartiles</a:t>
            </a:r>
            <a:endParaRPr lang="hu-HU" sz="4000" dirty="0"/>
          </a:p>
        </p:txBody>
      </p:sp>
      <p:sp>
        <p:nvSpPr>
          <p:cNvPr id="30" name="Szövegdoboz 29"/>
          <p:cNvSpPr txBox="1"/>
          <p:nvPr/>
        </p:nvSpPr>
        <p:spPr>
          <a:xfrm>
            <a:off x="11550189" y="7421265"/>
            <a:ext cx="2751622" cy="707886"/>
          </a:xfrm>
          <a:prstGeom prst="rect">
            <a:avLst/>
          </a:prstGeom>
          <a:noFill/>
        </p:spPr>
        <p:txBody>
          <a:bodyPr wrap="square" rtlCol="0">
            <a:spAutoFit/>
          </a:bodyPr>
          <a:lstStyle/>
          <a:p>
            <a:pPr algn="ctr"/>
            <a:r>
              <a:rPr lang="hu-HU" sz="4000" dirty="0" err="1"/>
              <a:t>Range</a:t>
            </a:r>
            <a:endParaRPr lang="hu-HU" sz="3200" dirty="0"/>
          </a:p>
        </p:txBody>
      </p:sp>
      <p:sp>
        <p:nvSpPr>
          <p:cNvPr id="31" name="Szövegdoboz 30"/>
          <p:cNvSpPr txBox="1"/>
          <p:nvPr/>
        </p:nvSpPr>
        <p:spPr>
          <a:xfrm>
            <a:off x="11308562" y="9261734"/>
            <a:ext cx="3234876" cy="461665"/>
          </a:xfrm>
          <a:prstGeom prst="rect">
            <a:avLst/>
          </a:prstGeom>
          <a:noFill/>
        </p:spPr>
        <p:txBody>
          <a:bodyPr wrap="square" rtlCol="0">
            <a:spAutoFit/>
          </a:bodyPr>
          <a:lstStyle/>
          <a:p>
            <a:pPr algn="ctr"/>
            <a:r>
              <a:rPr lang="hu-HU" sz="2400" dirty="0"/>
              <a:t>(Q1, Q3, IQR)</a:t>
            </a:r>
          </a:p>
        </p:txBody>
      </p:sp>
      <p:sp>
        <p:nvSpPr>
          <p:cNvPr id="32" name="Szövegdoboz 31"/>
          <p:cNvSpPr txBox="1"/>
          <p:nvPr/>
        </p:nvSpPr>
        <p:spPr>
          <a:xfrm>
            <a:off x="11332069" y="7959908"/>
            <a:ext cx="3234876" cy="461665"/>
          </a:xfrm>
          <a:prstGeom prst="rect">
            <a:avLst/>
          </a:prstGeom>
          <a:noFill/>
        </p:spPr>
        <p:txBody>
          <a:bodyPr wrap="square" rtlCol="0">
            <a:spAutoFit/>
          </a:bodyPr>
          <a:lstStyle/>
          <a:p>
            <a:pPr algn="ctr"/>
            <a:r>
              <a:rPr lang="hu-HU" sz="2400" dirty="0"/>
              <a:t>(Min, </a:t>
            </a:r>
            <a:r>
              <a:rPr lang="hu-HU" sz="2400" dirty="0" err="1"/>
              <a:t>max</a:t>
            </a:r>
            <a:r>
              <a:rPr lang="hu-HU" sz="2400" dirty="0"/>
              <a:t>)</a:t>
            </a:r>
          </a:p>
        </p:txBody>
      </p:sp>
      <p:sp>
        <p:nvSpPr>
          <p:cNvPr id="33" name="Balra-felfelé nyíl 32"/>
          <p:cNvSpPr/>
          <p:nvPr/>
        </p:nvSpPr>
        <p:spPr>
          <a:xfrm>
            <a:off x="6380244" y="7851320"/>
            <a:ext cx="1946112" cy="1261633"/>
          </a:xfrm>
          <a:prstGeom prst="lef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34" name="Balra-felfelé nyíl 33"/>
          <p:cNvSpPr/>
          <p:nvPr/>
        </p:nvSpPr>
        <p:spPr>
          <a:xfrm rot="5400000">
            <a:off x="9120505" y="7521324"/>
            <a:ext cx="1286119" cy="1946112"/>
          </a:xfrm>
          <a:prstGeom prst="lef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35" name="Lefelé nyíl 34"/>
          <p:cNvSpPr/>
          <p:nvPr/>
        </p:nvSpPr>
        <p:spPr>
          <a:xfrm>
            <a:off x="3587323" y="5414539"/>
            <a:ext cx="942353" cy="155384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36" name="Lefelé nyíl 35"/>
          <p:cNvSpPr/>
          <p:nvPr/>
        </p:nvSpPr>
        <p:spPr>
          <a:xfrm>
            <a:off x="12601431" y="5455345"/>
            <a:ext cx="942353" cy="155384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85986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2" grpId="0"/>
      <p:bldP spid="23" grpId="0" animBg="1"/>
      <p:bldP spid="24" grpId="0" animBg="1"/>
      <p:bldP spid="25" grpId="0"/>
      <p:bldP spid="26" grpId="0"/>
      <p:bldP spid="27" grpId="0"/>
      <p:bldP spid="28" grpId="0"/>
      <p:bldP spid="29" grpId="0"/>
      <p:bldP spid="30" grpId="0"/>
      <p:bldP spid="31" grpId="0"/>
      <p:bldP spid="32" grpId="0"/>
      <p:bldP spid="33" grpId="0" animBg="1"/>
      <p:bldP spid="34" grpId="0" animBg="1"/>
      <p:bldP spid="35" grpId="0" animBg="1"/>
      <p:bldP spid="3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10858500" cy="1070358"/>
          </a:xfrm>
          <a:prstGeom prst="rect">
            <a:avLst/>
          </a:prstGeom>
        </p:spPr>
        <p:txBody>
          <a:bodyPr wrap="square" lIns="0" tIns="0" rIns="0" bIns="0" rtlCol="0" anchor="t">
            <a:spAutoFit/>
          </a:bodyPr>
          <a:lstStyle/>
          <a:p>
            <a:pPr>
              <a:lnSpc>
                <a:spcPts val="9100"/>
              </a:lnSpc>
            </a:pPr>
            <a:r>
              <a:rPr lang="hu-HU" sz="6500">
                <a:solidFill>
                  <a:srgbClr val="424A52"/>
                </a:solidFill>
                <a:latin typeface="Oswald Bold"/>
              </a:rPr>
              <a:t>Probability density function</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5" name="Kép 14"/>
          <p:cNvPicPr>
            <a:picLocks noChangeAspect="1"/>
          </p:cNvPicPr>
          <p:nvPr/>
        </p:nvPicPr>
        <p:blipFill rotWithShape="1">
          <a:blip r:embed="rId4">
            <a:extLst>
              <a:ext uri="{28A0092B-C50C-407E-A947-70E740481C1C}">
                <a14:useLocalDpi xmlns:a14="http://schemas.microsoft.com/office/drawing/2010/main" val="0"/>
              </a:ext>
            </a:extLst>
          </a:blip>
          <a:srcRect l="6269" b="7476"/>
          <a:stretch/>
        </p:blipFill>
        <p:spPr>
          <a:xfrm>
            <a:off x="2209800" y="2645078"/>
            <a:ext cx="8393704" cy="6308422"/>
          </a:xfrm>
          <a:prstGeom prst="rect">
            <a:avLst/>
          </a:prstGeom>
        </p:spPr>
      </p:pic>
      <p:sp>
        <p:nvSpPr>
          <p:cNvPr id="16" name="Szövegdoboz 15"/>
          <p:cNvSpPr txBox="1"/>
          <p:nvPr/>
        </p:nvSpPr>
        <p:spPr>
          <a:xfrm rot="16200000">
            <a:off x="319163" y="5070624"/>
            <a:ext cx="2721915" cy="769441"/>
          </a:xfrm>
          <a:prstGeom prst="rect">
            <a:avLst/>
          </a:prstGeom>
          <a:noFill/>
        </p:spPr>
        <p:txBody>
          <a:bodyPr wrap="square" rtlCol="0">
            <a:spAutoFit/>
          </a:bodyPr>
          <a:lstStyle/>
          <a:p>
            <a:r>
              <a:rPr lang="hu-HU" sz="4400" dirty="0" err="1"/>
              <a:t>Frequency</a:t>
            </a:r>
            <a:endParaRPr lang="hu-HU" dirty="0"/>
          </a:p>
        </p:txBody>
      </p:sp>
      <p:sp>
        <p:nvSpPr>
          <p:cNvPr id="17" name="Szövegdoboz 16"/>
          <p:cNvSpPr txBox="1"/>
          <p:nvPr/>
        </p:nvSpPr>
        <p:spPr>
          <a:xfrm>
            <a:off x="5323117" y="8988490"/>
            <a:ext cx="3785116" cy="769441"/>
          </a:xfrm>
          <a:prstGeom prst="rect">
            <a:avLst/>
          </a:prstGeom>
          <a:noFill/>
        </p:spPr>
        <p:txBody>
          <a:bodyPr wrap="square" rtlCol="0">
            <a:spAutoFit/>
          </a:bodyPr>
          <a:lstStyle/>
          <a:p>
            <a:r>
              <a:rPr lang="hu-HU" sz="4400" dirty="0" err="1"/>
              <a:t>Length</a:t>
            </a:r>
            <a:endParaRPr lang="hu-HU" sz="4400" dirty="0"/>
          </a:p>
        </p:txBody>
      </p:sp>
    </p:spTree>
    <p:extLst>
      <p:ext uri="{BB962C8B-B14F-4D97-AF65-F5344CB8AC3E}">
        <p14:creationId xmlns:p14="http://schemas.microsoft.com/office/powerpoint/2010/main" val="160917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55354"/>
          </a:xfrm>
          <a:prstGeom prst="rect">
            <a:avLst/>
          </a:prstGeom>
        </p:spPr>
        <p:txBody>
          <a:bodyPr wrap="square" lIns="0" tIns="0" rIns="0" bIns="0" rtlCol="0" anchor="t">
            <a:spAutoFit/>
          </a:bodyPr>
          <a:lstStyle/>
          <a:p>
            <a:pPr algn="ctr">
              <a:lnSpc>
                <a:spcPts val="9100"/>
              </a:lnSpc>
            </a:pPr>
            <a:r>
              <a:rPr lang="hu-HU" sz="6000" dirty="0" err="1">
                <a:solidFill>
                  <a:srgbClr val="424A52"/>
                </a:solidFill>
                <a:latin typeface="Oswald Bold"/>
              </a:rPr>
              <a:t>Step</a:t>
            </a:r>
            <a:r>
              <a:rPr lang="hu-HU" sz="6000" dirty="0">
                <a:solidFill>
                  <a:srgbClr val="424A52"/>
                </a:solidFill>
                <a:latin typeface="Oswald Bold"/>
              </a:rPr>
              <a:t> 2: Preparation of </a:t>
            </a:r>
            <a:r>
              <a:rPr lang="hu-HU" sz="6000" dirty="0" err="1">
                <a:solidFill>
                  <a:srgbClr val="424A52"/>
                </a:solidFill>
                <a:latin typeface="Oswald Bold"/>
              </a:rPr>
              <a:t>the</a:t>
            </a:r>
            <a:r>
              <a:rPr lang="hu-HU" sz="6000" dirty="0">
                <a:solidFill>
                  <a:srgbClr val="424A52"/>
                </a:solidFill>
                <a:latin typeface="Oswald Bold"/>
              </a:rPr>
              <a:t> </a:t>
            </a:r>
            <a:r>
              <a:rPr lang="hu-HU" sz="6000" dirty="0" err="1">
                <a:solidFill>
                  <a:srgbClr val="424A52"/>
                </a:solidFill>
                <a:latin typeface="Oswald Bold"/>
              </a:rPr>
              <a:t>protocol</a:t>
            </a:r>
            <a:endParaRPr lang="en-US" sz="60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91315" y="2882308"/>
            <a:ext cx="13841442" cy="5016758"/>
          </a:xfrm>
          <a:prstGeom prst="rect">
            <a:avLst/>
          </a:prstGeom>
          <a:noFill/>
        </p:spPr>
        <p:txBody>
          <a:bodyPr wrap="square" rtlCol="0">
            <a:spAutoFit/>
          </a:bodyPr>
          <a:lstStyle/>
          <a:p>
            <a:r>
              <a:rPr lang="hu-HU" sz="4000" b="1" dirty="0" err="1">
                <a:solidFill>
                  <a:srgbClr val="C00000"/>
                </a:solidFill>
                <a:latin typeface="Lora" panose="020B0604020202020204" charset="-18"/>
                <a:cs typeface="Arial" panose="020B0604020202020204" pitchFamily="34" charset="0"/>
              </a:rPr>
              <a:t>Background</a:t>
            </a:r>
            <a:r>
              <a:rPr lang="hu-HU" sz="4000" b="1" dirty="0">
                <a:solidFill>
                  <a:srgbClr val="C00000"/>
                </a:solidFill>
                <a:latin typeface="Lora" panose="020B0604020202020204" charset="-18"/>
                <a:cs typeface="Arial" panose="020B0604020202020204" pitchFamily="34" charset="0"/>
              </a:rPr>
              <a:t> </a:t>
            </a:r>
            <a:r>
              <a:rPr lang="hu-HU" sz="4000" dirty="0">
                <a:latin typeface="Lora" panose="020B0604020202020204" charset="-18"/>
                <a:cs typeface="Arial" panose="020B0604020202020204" pitchFamily="34" charset="0"/>
              </a:rPr>
              <a:t>of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scientific</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question</a:t>
            </a:r>
            <a:endParaRPr lang="hu-HU" sz="4000" dirty="0">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b="1" dirty="0" err="1">
                <a:solidFill>
                  <a:srgbClr val="C00000"/>
                </a:solidFill>
                <a:latin typeface="Lora" panose="020B0604020202020204" charset="-18"/>
                <a:cs typeface="Arial" panose="020B0604020202020204" pitchFamily="34" charset="0"/>
              </a:rPr>
              <a:t>Clinical</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equipoise</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b="1" dirty="0" err="1">
                <a:solidFill>
                  <a:srgbClr val="C00000"/>
                </a:solidFill>
                <a:latin typeface="Lora" panose="020B0604020202020204" charset="-18"/>
                <a:cs typeface="Arial" panose="020B0604020202020204" pitchFamily="34" charset="0"/>
              </a:rPr>
              <a:t>Objectives</a:t>
            </a:r>
            <a:r>
              <a:rPr lang="hu-HU" sz="4000" b="1" dirty="0">
                <a:solidFill>
                  <a:srgbClr val="C00000"/>
                </a:solidFill>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expected</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results</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a:latin typeface="Lora" panose="020B0604020202020204" charset="-18"/>
                <a:cs typeface="Arial" panose="020B0604020202020204" pitchFamily="34" charset="0"/>
              </a:rPr>
              <a:t>Standard </a:t>
            </a:r>
            <a:r>
              <a:rPr lang="hu-HU" sz="4000" dirty="0" err="1">
                <a:latin typeface="Lora" panose="020B0604020202020204" charset="-18"/>
                <a:cs typeface="Arial" panose="020B0604020202020204" pitchFamily="34" charset="0"/>
              </a:rPr>
              <a:t>Protocol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Items</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Recommendations</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for</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Interventional</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Trials</a:t>
            </a:r>
            <a:r>
              <a:rPr lang="hu-HU" sz="4000" b="1" dirty="0">
                <a:solidFill>
                  <a:srgbClr val="C00000"/>
                </a:solidFill>
                <a:latin typeface="Lora" panose="020B0604020202020204" charset="-18"/>
                <a:cs typeface="Arial" panose="020B0604020202020204" pitchFamily="34" charset="0"/>
              </a:rPr>
              <a:t> (SPIRIT) </a:t>
            </a:r>
            <a:r>
              <a:rPr lang="hu-HU" sz="4000" dirty="0" err="1">
                <a:latin typeface="Lora" panose="020B0604020202020204" charset="-18"/>
                <a:cs typeface="Arial" panose="020B0604020202020204" pitchFamily="34" charset="0"/>
              </a:rPr>
              <a:t>statement</a:t>
            </a:r>
            <a:endParaRPr lang="hu-HU" sz="4000" dirty="0">
              <a:latin typeface="Lora" panose="020B0604020202020204" charset="-18"/>
              <a:cs typeface="Arial" panose="020B0604020202020204" pitchFamily="34" charset="0"/>
            </a:endParaRPr>
          </a:p>
        </p:txBody>
      </p:sp>
      <p:sp>
        <p:nvSpPr>
          <p:cNvPr id="15" name="Szövegdoboz 14">
            <a:extLst>
              <a:ext uri="{FF2B5EF4-FFF2-40B4-BE49-F238E27FC236}">
                <a16:creationId xmlns:a16="http://schemas.microsoft.com/office/drawing/2014/main" id="{64A100EF-3361-44AB-9167-C72388768E28}"/>
              </a:ext>
            </a:extLst>
          </p:cNvPr>
          <p:cNvSpPr txBox="1"/>
          <p:nvPr/>
        </p:nvSpPr>
        <p:spPr>
          <a:xfrm>
            <a:off x="609601" y="9177917"/>
            <a:ext cx="12725400" cy="923330"/>
          </a:xfrm>
          <a:prstGeom prst="rect">
            <a:avLst/>
          </a:prstGeom>
          <a:noFill/>
        </p:spPr>
        <p:txBody>
          <a:bodyPr wrap="square" rtlCol="0">
            <a:spAutoFit/>
          </a:bodyPr>
          <a:lstStyle/>
          <a:p>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Chan A-W,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Tetzlaff</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JM, Altman DG,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Laupacis</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A,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Gøtzsche</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PC,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Krleža-Jerić</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K,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Hróbjartsson</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A, Mann H,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Dickersin</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K, Berlin J,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Doré</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C,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Parulekar</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W, </a:t>
            </a:r>
            <a:r>
              <a:rPr lang="en-GB" sz="1800" dirty="0" err="1">
                <a:solidFill>
                  <a:schemeClr val="tx1">
                    <a:lumMod val="65000"/>
                    <a:lumOff val="35000"/>
                  </a:schemeClr>
                </a:solidFill>
                <a:effectLst/>
                <a:latin typeface="Times New Roman" panose="02020603050405020304" pitchFamily="18" charset="0"/>
                <a:ea typeface="Times New Roman" panose="02020603050405020304" pitchFamily="18" charset="0"/>
              </a:rPr>
              <a:t>Summerskill</a:t>
            </a:r>
            <a:r>
              <a:rPr lang="en-GB" sz="1800" dirty="0">
                <a:solidFill>
                  <a:schemeClr val="tx1">
                    <a:lumMod val="65000"/>
                    <a:lumOff val="35000"/>
                  </a:schemeClr>
                </a:solidFill>
                <a:effectLst/>
                <a:latin typeface="Times New Roman" panose="02020603050405020304" pitchFamily="18" charset="0"/>
                <a:ea typeface="Times New Roman" panose="02020603050405020304" pitchFamily="18" charset="0"/>
              </a:rPr>
              <a:t> W, Groves T, Schulz K, Sox H, Rockhold FW, Rennie D, Moher D. SPIRIT 2013 Statement: Defining standard protocol items for clinical trials. Ann Intern Med 2013;158:200-207</a:t>
            </a:r>
            <a:endParaRPr lang="hu-HU" dirty="0">
              <a:solidFill>
                <a:schemeClr val="tx1">
                  <a:lumMod val="65000"/>
                  <a:lumOff val="35000"/>
                </a:schemeClr>
              </a:solidFill>
            </a:endParaRPr>
          </a:p>
        </p:txBody>
      </p:sp>
      <p:pic>
        <p:nvPicPr>
          <p:cNvPr id="17" name="Kép 16">
            <a:extLst>
              <a:ext uri="{FF2B5EF4-FFF2-40B4-BE49-F238E27FC236}">
                <a16:creationId xmlns:a16="http://schemas.microsoft.com/office/drawing/2014/main" id="{7CC503F8-880A-498C-91D0-6E04F6178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9222" y="8028383"/>
            <a:ext cx="1538212" cy="2024789"/>
          </a:xfrm>
          <a:prstGeom prst="rect">
            <a:avLst/>
          </a:prstGeom>
        </p:spPr>
      </p:pic>
    </p:spTree>
    <p:extLst>
      <p:ext uri="{BB962C8B-B14F-4D97-AF65-F5344CB8AC3E}">
        <p14:creationId xmlns:p14="http://schemas.microsoft.com/office/powerpoint/2010/main" val="4022876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61158" y="5655830"/>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9029700" cy="1070358"/>
          </a:xfrm>
          <a:prstGeom prst="rect">
            <a:avLst/>
          </a:prstGeom>
        </p:spPr>
        <p:txBody>
          <a:bodyPr wrap="square" lIns="0" tIns="0" rIns="0" bIns="0" rtlCol="0" anchor="t">
            <a:spAutoFit/>
          </a:bodyPr>
          <a:lstStyle/>
          <a:p>
            <a:pPr>
              <a:lnSpc>
                <a:spcPts val="9100"/>
              </a:lnSpc>
            </a:pPr>
            <a:r>
              <a:rPr lang="hu-HU" sz="6500">
                <a:solidFill>
                  <a:srgbClr val="424A52"/>
                </a:solidFill>
                <a:latin typeface="Oswald Bold"/>
              </a:rPr>
              <a:t>Normal distribution</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5" name="Kép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3009900"/>
            <a:ext cx="8395894" cy="5808307"/>
          </a:xfrm>
          <a:prstGeom prst="rect">
            <a:avLst/>
          </a:prstGeom>
        </p:spPr>
      </p:pic>
      <p:sp>
        <p:nvSpPr>
          <p:cNvPr id="16" name="Lekerekített téglalap 15"/>
          <p:cNvSpPr/>
          <p:nvPr/>
        </p:nvSpPr>
        <p:spPr>
          <a:xfrm>
            <a:off x="9573750" y="4780656"/>
            <a:ext cx="3111621" cy="1280242"/>
          </a:xfrm>
          <a:prstGeom prst="roundRect">
            <a:avLst/>
          </a:prstGeom>
          <a:solidFill>
            <a:srgbClr val="42CAA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hu-HU" sz="4400" dirty="0" err="1">
                <a:ln w="0"/>
                <a:solidFill>
                  <a:schemeClr val="tx1"/>
                </a:solidFill>
                <a:effectLst>
                  <a:outerShdw blurRad="38100" dist="19050" dir="2700000" algn="tl" rotWithShape="0">
                    <a:schemeClr val="dk1">
                      <a:alpha val="40000"/>
                    </a:schemeClr>
                  </a:outerShdw>
                </a:effectLst>
              </a:rPr>
              <a:t>Mean</a:t>
            </a:r>
            <a:endParaRPr lang="hu-HU" sz="4400" dirty="0">
              <a:ln w="0"/>
              <a:solidFill>
                <a:schemeClr val="tx1"/>
              </a:solidFill>
              <a:effectLst>
                <a:outerShdw blurRad="38100" dist="19050" dir="2700000" algn="tl" rotWithShape="0">
                  <a:schemeClr val="dk1">
                    <a:alpha val="40000"/>
                  </a:schemeClr>
                </a:outerShdw>
              </a:effectLst>
            </a:endParaRPr>
          </a:p>
        </p:txBody>
      </p:sp>
      <p:sp>
        <p:nvSpPr>
          <p:cNvPr id="17" name="Lekerekített téglalap 16"/>
          <p:cNvSpPr/>
          <p:nvPr/>
        </p:nvSpPr>
        <p:spPr>
          <a:xfrm>
            <a:off x="14907074" y="4780656"/>
            <a:ext cx="3068031" cy="1280242"/>
          </a:xfrm>
          <a:prstGeom prst="roundRect">
            <a:avLst/>
          </a:prstGeom>
          <a:solidFill>
            <a:srgbClr val="42CAA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hu-HU" sz="4400" dirty="0" err="1">
                <a:ln w="0"/>
                <a:solidFill>
                  <a:schemeClr val="tx1"/>
                </a:solidFill>
                <a:effectLst>
                  <a:outerShdw blurRad="38100" dist="19050" dir="2700000" algn="tl" rotWithShape="0">
                    <a:schemeClr val="dk1">
                      <a:alpha val="40000"/>
                    </a:schemeClr>
                  </a:outerShdw>
                </a:effectLst>
              </a:rPr>
              <a:t>Median</a:t>
            </a:r>
            <a:endParaRPr lang="hu-HU" sz="3200" dirty="0">
              <a:ln w="0"/>
              <a:solidFill>
                <a:schemeClr val="tx1"/>
              </a:solidFill>
              <a:effectLst>
                <a:outerShdw blurRad="38100" dist="19050" dir="2700000" algn="tl" rotWithShape="0">
                  <a:schemeClr val="dk1">
                    <a:alpha val="40000"/>
                  </a:schemeClr>
                </a:outerShdw>
              </a:effectLst>
            </a:endParaRPr>
          </a:p>
        </p:txBody>
      </p:sp>
      <p:sp>
        <p:nvSpPr>
          <p:cNvPr id="18" name="Egyenlő 17"/>
          <p:cNvSpPr/>
          <p:nvPr/>
        </p:nvSpPr>
        <p:spPr>
          <a:xfrm>
            <a:off x="13117191" y="4991100"/>
            <a:ext cx="1358063" cy="885020"/>
          </a:xfrm>
          <a:prstGeom prst="mathEqual">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Tree>
    <p:extLst>
      <p:ext uri="{BB962C8B-B14F-4D97-AF65-F5344CB8AC3E}">
        <p14:creationId xmlns:p14="http://schemas.microsoft.com/office/powerpoint/2010/main" val="382849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7429500" cy="1070358"/>
          </a:xfrm>
          <a:prstGeom prst="rect">
            <a:avLst/>
          </a:prstGeom>
        </p:spPr>
        <p:txBody>
          <a:bodyPr wrap="square" lIns="0" tIns="0" rIns="0" bIns="0" rtlCol="0" anchor="t">
            <a:spAutoFit/>
          </a:bodyPr>
          <a:lstStyle/>
          <a:p>
            <a:pPr>
              <a:lnSpc>
                <a:spcPts val="9100"/>
              </a:lnSpc>
            </a:pPr>
            <a:r>
              <a:rPr lang="hu-HU" sz="6500">
                <a:solidFill>
                  <a:srgbClr val="424A52"/>
                </a:solidFill>
                <a:latin typeface="Oswald Bold"/>
              </a:rPr>
              <a:t>Skew distribution</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5" name="Kép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933700"/>
            <a:ext cx="7952241" cy="6006682"/>
          </a:xfrm>
          <a:prstGeom prst="rect">
            <a:avLst/>
          </a:prstGeom>
        </p:spPr>
      </p:pic>
      <p:sp>
        <p:nvSpPr>
          <p:cNvPr id="18" name="Nem egyenlő 17"/>
          <p:cNvSpPr/>
          <p:nvPr/>
        </p:nvSpPr>
        <p:spPr>
          <a:xfrm>
            <a:off x="13155158" y="4615764"/>
            <a:ext cx="1424010" cy="935875"/>
          </a:xfrm>
          <a:prstGeom prst="mathNotEqual">
            <a:avLst/>
          </a:prstGeom>
          <a:solidFill>
            <a:srgbClr val="E60D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u-HU">
              <a:solidFill>
                <a:schemeClr val="tx1"/>
              </a:solidFill>
            </a:endParaRPr>
          </a:p>
        </p:txBody>
      </p:sp>
      <p:sp>
        <p:nvSpPr>
          <p:cNvPr id="20" name="Lekerekített téglalap 19"/>
          <p:cNvSpPr/>
          <p:nvPr/>
        </p:nvSpPr>
        <p:spPr>
          <a:xfrm>
            <a:off x="9645589" y="4443581"/>
            <a:ext cx="3111621" cy="1280242"/>
          </a:xfrm>
          <a:prstGeom prst="roundRect">
            <a:avLst/>
          </a:prstGeom>
          <a:solidFill>
            <a:srgbClr val="42CAA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hu-HU" sz="4400" dirty="0" err="1">
                <a:ln w="0"/>
                <a:solidFill>
                  <a:schemeClr val="tx1"/>
                </a:solidFill>
                <a:effectLst>
                  <a:outerShdw blurRad="38100" dist="19050" dir="2700000" algn="tl" rotWithShape="0">
                    <a:schemeClr val="dk1">
                      <a:alpha val="40000"/>
                    </a:schemeClr>
                  </a:outerShdw>
                </a:effectLst>
              </a:rPr>
              <a:t>Mean</a:t>
            </a:r>
            <a:endParaRPr lang="hu-HU" sz="4400" dirty="0">
              <a:ln w="0"/>
              <a:solidFill>
                <a:schemeClr val="tx1"/>
              </a:solidFill>
              <a:effectLst>
                <a:outerShdw blurRad="38100" dist="19050" dir="2700000" algn="tl" rotWithShape="0">
                  <a:schemeClr val="dk1">
                    <a:alpha val="40000"/>
                  </a:schemeClr>
                </a:outerShdw>
              </a:effectLst>
            </a:endParaRPr>
          </a:p>
        </p:txBody>
      </p:sp>
      <p:sp>
        <p:nvSpPr>
          <p:cNvPr id="21" name="Lekerekített téglalap 20"/>
          <p:cNvSpPr/>
          <p:nvPr/>
        </p:nvSpPr>
        <p:spPr>
          <a:xfrm>
            <a:off x="14978913" y="4443581"/>
            <a:ext cx="3068031" cy="1280242"/>
          </a:xfrm>
          <a:prstGeom prst="roundRect">
            <a:avLst/>
          </a:prstGeom>
          <a:solidFill>
            <a:srgbClr val="42CAA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hu-HU" sz="4400" dirty="0" err="1">
                <a:ln w="0"/>
                <a:solidFill>
                  <a:schemeClr val="tx1"/>
                </a:solidFill>
                <a:effectLst>
                  <a:outerShdw blurRad="38100" dist="19050" dir="2700000" algn="tl" rotWithShape="0">
                    <a:schemeClr val="dk1">
                      <a:alpha val="40000"/>
                    </a:schemeClr>
                  </a:outerShdw>
                </a:effectLst>
              </a:rPr>
              <a:t>Median</a:t>
            </a:r>
            <a:endParaRPr lang="hu-HU"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3158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9791700" cy="1070358"/>
          </a:xfrm>
          <a:prstGeom prst="rect">
            <a:avLst/>
          </a:prstGeom>
        </p:spPr>
        <p:txBody>
          <a:bodyPr wrap="square" lIns="0" tIns="0" rIns="0" bIns="0" rtlCol="0" anchor="t">
            <a:spAutoFit/>
          </a:bodyPr>
          <a:lstStyle/>
          <a:p>
            <a:pPr>
              <a:lnSpc>
                <a:spcPts val="9100"/>
              </a:lnSpc>
            </a:pPr>
            <a:r>
              <a:rPr lang="hu-HU" sz="6500">
                <a:solidFill>
                  <a:srgbClr val="424A52"/>
                </a:solidFill>
                <a:latin typeface="Oswald Bold"/>
              </a:rPr>
              <a:t>Confidence interval</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5" name="Kép 14"/>
          <p:cNvPicPr>
            <a:picLocks noChangeAspect="1"/>
          </p:cNvPicPr>
          <p:nvPr/>
        </p:nvPicPr>
        <p:blipFill rotWithShape="1">
          <a:blip r:embed="rId4">
            <a:extLst>
              <a:ext uri="{28A0092B-C50C-407E-A947-70E740481C1C}">
                <a14:useLocalDpi xmlns:a14="http://schemas.microsoft.com/office/drawing/2010/main" val="0"/>
              </a:ext>
            </a:extLst>
          </a:blip>
          <a:srcRect b="18135"/>
          <a:stretch/>
        </p:blipFill>
        <p:spPr>
          <a:xfrm>
            <a:off x="812522" y="2491808"/>
            <a:ext cx="15378839" cy="5724896"/>
          </a:xfrm>
          <a:prstGeom prst="rect">
            <a:avLst/>
          </a:prstGeom>
        </p:spPr>
      </p:pic>
      <p:sp>
        <p:nvSpPr>
          <p:cNvPr id="16" name="Lekerekített téglalap 15"/>
          <p:cNvSpPr/>
          <p:nvPr/>
        </p:nvSpPr>
        <p:spPr>
          <a:xfrm>
            <a:off x="3369343" y="8341911"/>
            <a:ext cx="10265196" cy="1754455"/>
          </a:xfrm>
          <a:prstGeom prst="roundRect">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chemeClr val="tx1"/>
                </a:solidFill>
              </a:rPr>
              <a:t>No overlap of </a:t>
            </a:r>
            <a:r>
              <a:rPr lang="hu-HU" sz="3600" dirty="0" err="1">
                <a:solidFill>
                  <a:schemeClr val="tx1"/>
                </a:solidFill>
              </a:rPr>
              <a:t>confidence</a:t>
            </a:r>
            <a:r>
              <a:rPr lang="hu-HU" sz="3600" dirty="0">
                <a:solidFill>
                  <a:schemeClr val="tx1"/>
                </a:solidFill>
              </a:rPr>
              <a:t> 95% </a:t>
            </a:r>
            <a:r>
              <a:rPr lang="hu-HU" sz="3600" dirty="0" err="1">
                <a:solidFill>
                  <a:schemeClr val="tx1"/>
                </a:solidFill>
              </a:rPr>
              <a:t>confidence</a:t>
            </a:r>
            <a:r>
              <a:rPr lang="hu-HU" sz="3600" dirty="0">
                <a:solidFill>
                  <a:schemeClr val="tx1"/>
                </a:solidFill>
              </a:rPr>
              <a:t> </a:t>
            </a:r>
            <a:r>
              <a:rPr lang="hu-HU" sz="3600" dirty="0" err="1">
                <a:solidFill>
                  <a:schemeClr val="tx1"/>
                </a:solidFill>
              </a:rPr>
              <a:t>intervals</a:t>
            </a:r>
            <a:r>
              <a:rPr lang="hu-HU" sz="3600" dirty="0">
                <a:solidFill>
                  <a:schemeClr val="tx1"/>
                </a:solidFill>
              </a:rPr>
              <a:t>. </a:t>
            </a:r>
            <a:r>
              <a:rPr lang="hu-HU" sz="3600" dirty="0" err="1">
                <a:solidFill>
                  <a:schemeClr val="tx1"/>
                </a:solidFill>
              </a:rPr>
              <a:t>Therefore</a:t>
            </a:r>
            <a:r>
              <a:rPr lang="hu-HU" sz="3600" dirty="0">
                <a:solidFill>
                  <a:schemeClr val="tx1"/>
                </a:solidFill>
              </a:rPr>
              <a:t>, </a:t>
            </a:r>
            <a:r>
              <a:rPr lang="hu-HU" sz="3600" dirty="0" err="1">
                <a:solidFill>
                  <a:schemeClr val="tx1"/>
                </a:solidFill>
              </a:rPr>
              <a:t>samples</a:t>
            </a:r>
            <a:r>
              <a:rPr lang="hu-HU" sz="3600" dirty="0">
                <a:solidFill>
                  <a:schemeClr val="tx1"/>
                </a:solidFill>
              </a:rPr>
              <a:t> </a:t>
            </a:r>
            <a:r>
              <a:rPr lang="hu-HU" sz="3600" dirty="0" err="1">
                <a:solidFill>
                  <a:schemeClr val="tx1"/>
                </a:solidFill>
              </a:rPr>
              <a:t>are</a:t>
            </a:r>
            <a:r>
              <a:rPr lang="hu-HU" sz="3600" dirty="0">
                <a:solidFill>
                  <a:schemeClr val="tx1"/>
                </a:solidFill>
              </a:rPr>
              <a:t> </a:t>
            </a:r>
            <a:r>
              <a:rPr lang="hu-HU" sz="3600" dirty="0" err="1">
                <a:solidFill>
                  <a:schemeClr val="tx1"/>
                </a:solidFill>
              </a:rPr>
              <a:t>significantly</a:t>
            </a:r>
            <a:r>
              <a:rPr lang="hu-HU" sz="3600" dirty="0">
                <a:solidFill>
                  <a:schemeClr val="tx1"/>
                </a:solidFill>
              </a:rPr>
              <a:t> </a:t>
            </a:r>
            <a:r>
              <a:rPr lang="hu-HU" sz="3600" dirty="0" err="1">
                <a:solidFill>
                  <a:schemeClr val="tx1"/>
                </a:solidFill>
              </a:rPr>
              <a:t>different</a:t>
            </a:r>
            <a:r>
              <a:rPr lang="hu-HU" sz="3600" dirty="0">
                <a:solidFill>
                  <a:schemeClr val="tx1"/>
                </a:solidFill>
              </a:rPr>
              <a:t>.</a:t>
            </a:r>
          </a:p>
        </p:txBody>
      </p:sp>
    </p:spTree>
    <p:extLst>
      <p:ext uri="{BB962C8B-B14F-4D97-AF65-F5344CB8AC3E}">
        <p14:creationId xmlns:p14="http://schemas.microsoft.com/office/powerpoint/2010/main" val="2238382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84188" y="3133801"/>
            <a:ext cx="9525" cy="821055"/>
          </a:xfrm>
          <a:prstGeom prst="rect">
            <a:avLst/>
          </a:prstGeom>
        </p:spPr>
        <p:txBody>
          <a:bodyPr lIns="0" tIns="0" rIns="0" bIns="0" rtlCol="0" anchor="t">
            <a:spAutoFit/>
          </a:bodyPr>
          <a:lstStyle/>
          <a:p>
            <a:pPr algn="ctr">
              <a:lnSpc>
                <a:spcPts val="6719"/>
              </a:lnSpc>
            </a:pPr>
            <a:endParaRP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291419" y="1008062"/>
            <a:ext cx="12515084" cy="1166986"/>
          </a:xfrm>
          <a:prstGeom prst="rect">
            <a:avLst/>
          </a:prstGeom>
        </p:spPr>
        <p:txBody>
          <a:bodyPr wrap="square" lIns="0" tIns="0" rIns="0" bIns="0" rtlCol="0" anchor="t">
            <a:spAutoFit/>
          </a:bodyPr>
          <a:lstStyle/>
          <a:p>
            <a:pPr algn="ctr">
              <a:lnSpc>
                <a:spcPts val="9100"/>
              </a:lnSpc>
            </a:pPr>
            <a:r>
              <a:rPr lang="hu-HU" sz="6500">
                <a:solidFill>
                  <a:srgbClr val="424A52"/>
                </a:solidFill>
                <a:latin typeface="Oswald Bold"/>
              </a:rPr>
              <a:t>Sample size and Confidence interval</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16" name="Lekerekített téglalap 15"/>
          <p:cNvSpPr/>
          <p:nvPr/>
        </p:nvSpPr>
        <p:spPr>
          <a:xfrm>
            <a:off x="11049000" y="5505420"/>
            <a:ext cx="4706968" cy="2269040"/>
          </a:xfrm>
          <a:prstGeom prst="round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1" name="Jobbra nyíl 20"/>
          <p:cNvSpPr/>
          <p:nvPr/>
        </p:nvSpPr>
        <p:spPr>
          <a:xfrm>
            <a:off x="7282088" y="3274348"/>
            <a:ext cx="2599530" cy="880486"/>
          </a:xfrm>
          <a:prstGeom prst="rightArrow">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6" name="Lefelé nyíl 25"/>
          <p:cNvSpPr/>
          <p:nvPr/>
        </p:nvSpPr>
        <p:spPr>
          <a:xfrm rot="10800000">
            <a:off x="14353584" y="6014774"/>
            <a:ext cx="1149552" cy="1052463"/>
          </a:xfrm>
          <a:prstGeom prst="downArrow">
            <a:avLst/>
          </a:prstGeom>
          <a:solidFill>
            <a:srgbClr val="E60D2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27" name="Szövegdoboz 26"/>
          <p:cNvSpPr txBox="1"/>
          <p:nvPr/>
        </p:nvSpPr>
        <p:spPr>
          <a:xfrm>
            <a:off x="11203768" y="5967617"/>
            <a:ext cx="3149816" cy="1200329"/>
          </a:xfrm>
          <a:prstGeom prst="rect">
            <a:avLst/>
          </a:prstGeom>
          <a:noFill/>
        </p:spPr>
        <p:txBody>
          <a:bodyPr wrap="square" rtlCol="0">
            <a:spAutoFit/>
          </a:bodyPr>
          <a:lstStyle/>
          <a:p>
            <a:r>
              <a:rPr lang="hu-HU" sz="3600"/>
              <a:t>Money and </a:t>
            </a:r>
            <a:r>
              <a:rPr lang="hu-HU" sz="3600" dirty="0" err="1"/>
              <a:t>other</a:t>
            </a:r>
            <a:r>
              <a:rPr lang="hu-HU" sz="3600" dirty="0"/>
              <a:t> </a:t>
            </a:r>
            <a:r>
              <a:rPr lang="hu-HU" sz="3600" dirty="0" err="1"/>
              <a:t>resources</a:t>
            </a:r>
            <a:endParaRPr lang="hu-HU" sz="3600" dirty="0"/>
          </a:p>
        </p:txBody>
      </p:sp>
      <p:sp>
        <p:nvSpPr>
          <p:cNvPr id="29" name="Lekerekített téglalap 28"/>
          <p:cNvSpPr/>
          <p:nvPr/>
        </p:nvSpPr>
        <p:spPr>
          <a:xfrm>
            <a:off x="4193981" y="8151278"/>
            <a:ext cx="8579358" cy="1869022"/>
          </a:xfrm>
          <a:prstGeom prst="roundRect">
            <a:avLst/>
          </a:prstGeom>
          <a:solidFill>
            <a:srgbClr val="42C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 name="Szövegdoboz 29"/>
          <p:cNvSpPr txBox="1"/>
          <p:nvPr/>
        </p:nvSpPr>
        <p:spPr>
          <a:xfrm>
            <a:off x="4145274" y="8435058"/>
            <a:ext cx="3089558" cy="1323439"/>
          </a:xfrm>
          <a:prstGeom prst="rect">
            <a:avLst/>
          </a:prstGeom>
          <a:noFill/>
        </p:spPr>
        <p:txBody>
          <a:bodyPr wrap="square" rtlCol="0">
            <a:spAutoFit/>
          </a:bodyPr>
          <a:lstStyle/>
          <a:p>
            <a:pPr algn="ctr"/>
            <a:r>
              <a:rPr lang="hu-HU" sz="4000" dirty="0"/>
              <a:t>Golden </a:t>
            </a:r>
            <a:r>
              <a:rPr lang="hu-HU" sz="4000" dirty="0" err="1"/>
              <a:t>middle</a:t>
            </a:r>
            <a:r>
              <a:rPr lang="hu-HU" sz="4000" dirty="0"/>
              <a:t> </a:t>
            </a:r>
            <a:r>
              <a:rPr lang="hu-HU" sz="4000" dirty="0" err="1"/>
              <a:t>way</a:t>
            </a:r>
            <a:endParaRPr lang="hu-HU" sz="4000" dirty="0"/>
          </a:p>
        </p:txBody>
      </p:sp>
      <p:sp>
        <p:nvSpPr>
          <p:cNvPr id="31" name="Szövegdoboz 30"/>
          <p:cNvSpPr txBox="1"/>
          <p:nvPr/>
        </p:nvSpPr>
        <p:spPr>
          <a:xfrm>
            <a:off x="9882904" y="8435058"/>
            <a:ext cx="2696569" cy="1323439"/>
          </a:xfrm>
          <a:prstGeom prst="rect">
            <a:avLst/>
          </a:prstGeom>
          <a:noFill/>
        </p:spPr>
        <p:txBody>
          <a:bodyPr wrap="square" rtlCol="0">
            <a:spAutoFit/>
          </a:bodyPr>
          <a:lstStyle/>
          <a:p>
            <a:pPr algn="ctr"/>
            <a:r>
              <a:rPr lang="hu-HU" sz="4000" dirty="0" err="1"/>
              <a:t>Perfect</a:t>
            </a:r>
            <a:r>
              <a:rPr lang="hu-HU" sz="4000" dirty="0"/>
              <a:t> </a:t>
            </a:r>
            <a:r>
              <a:rPr lang="hu-HU" sz="4000" dirty="0" err="1"/>
              <a:t>sample</a:t>
            </a:r>
            <a:r>
              <a:rPr lang="hu-HU" sz="4000" dirty="0"/>
              <a:t> </a:t>
            </a:r>
            <a:r>
              <a:rPr lang="hu-HU" sz="4000" dirty="0" err="1"/>
              <a:t>size</a:t>
            </a:r>
            <a:endParaRPr lang="hu-HU" sz="4000" dirty="0"/>
          </a:p>
        </p:txBody>
      </p:sp>
      <p:sp>
        <p:nvSpPr>
          <p:cNvPr id="32" name="Jobbra nyíl 31"/>
          <p:cNvSpPr/>
          <p:nvPr/>
        </p:nvSpPr>
        <p:spPr>
          <a:xfrm>
            <a:off x="7571678" y="8699811"/>
            <a:ext cx="1974379" cy="793932"/>
          </a:xfrm>
          <a:prstGeom prst="rightArrow">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3" name="Lekerekített téglalap 32"/>
          <p:cNvSpPr/>
          <p:nvPr/>
        </p:nvSpPr>
        <p:spPr>
          <a:xfrm>
            <a:off x="11049000" y="2470173"/>
            <a:ext cx="4706968" cy="2269040"/>
          </a:xfrm>
          <a:prstGeom prst="round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34" name="Lefelé nyíl 33"/>
          <p:cNvSpPr/>
          <p:nvPr/>
        </p:nvSpPr>
        <p:spPr>
          <a:xfrm>
            <a:off x="14386305" y="3188360"/>
            <a:ext cx="1149552" cy="1052463"/>
          </a:xfrm>
          <a:prstGeom prst="downArrow">
            <a:avLst/>
          </a:prstGeom>
          <a:solidFill>
            <a:srgbClr val="42CA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35" name="Szövegdoboz 34"/>
          <p:cNvSpPr txBox="1"/>
          <p:nvPr/>
        </p:nvSpPr>
        <p:spPr>
          <a:xfrm>
            <a:off x="11180311" y="3004528"/>
            <a:ext cx="3586771" cy="1200329"/>
          </a:xfrm>
          <a:prstGeom prst="rect">
            <a:avLst/>
          </a:prstGeom>
          <a:noFill/>
        </p:spPr>
        <p:txBody>
          <a:bodyPr wrap="square" rtlCol="0">
            <a:spAutoFit/>
          </a:bodyPr>
          <a:lstStyle/>
          <a:p>
            <a:r>
              <a:rPr lang="hu-HU" sz="3600"/>
              <a:t>Small confidence interval</a:t>
            </a:r>
            <a:endParaRPr lang="hu-HU" sz="3600" dirty="0"/>
          </a:p>
        </p:txBody>
      </p:sp>
      <p:sp>
        <p:nvSpPr>
          <p:cNvPr id="36" name="Jobbra nyíl 35"/>
          <p:cNvSpPr/>
          <p:nvPr/>
        </p:nvSpPr>
        <p:spPr>
          <a:xfrm>
            <a:off x="7282088" y="6190218"/>
            <a:ext cx="2599530" cy="880486"/>
          </a:xfrm>
          <a:prstGeom prst="rightArrow">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4" name="TextBox 2"/>
          <p:cNvSpPr txBox="1"/>
          <p:nvPr/>
        </p:nvSpPr>
        <p:spPr>
          <a:xfrm>
            <a:off x="4853003" y="3135026"/>
            <a:ext cx="9525" cy="821055"/>
          </a:xfrm>
          <a:prstGeom prst="rect">
            <a:avLst/>
          </a:prstGeom>
        </p:spPr>
        <p:txBody>
          <a:bodyPr lIns="0" tIns="0" rIns="0" bIns="0" rtlCol="0" anchor="t">
            <a:spAutoFit/>
          </a:bodyPr>
          <a:lstStyle/>
          <a:p>
            <a:pPr algn="ctr">
              <a:lnSpc>
                <a:spcPts val="6719"/>
              </a:lnSpc>
            </a:pPr>
            <a:endParaRPr/>
          </a:p>
        </p:txBody>
      </p:sp>
      <p:sp>
        <p:nvSpPr>
          <p:cNvPr id="45" name="Lekerekített téglalap 44"/>
          <p:cNvSpPr/>
          <p:nvPr/>
        </p:nvSpPr>
        <p:spPr>
          <a:xfrm>
            <a:off x="1117815" y="5506645"/>
            <a:ext cx="4706968" cy="2269040"/>
          </a:xfrm>
          <a:prstGeom prst="round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46" name="Lefelé nyíl 45"/>
          <p:cNvSpPr/>
          <p:nvPr/>
        </p:nvSpPr>
        <p:spPr>
          <a:xfrm rot="10800000">
            <a:off x="4422399" y="6015999"/>
            <a:ext cx="1149552" cy="1052463"/>
          </a:xfrm>
          <a:prstGeom prst="downArrow">
            <a:avLst/>
          </a:prstGeom>
          <a:solidFill>
            <a:srgbClr val="E60D2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47" name="Szövegdoboz 46"/>
          <p:cNvSpPr txBox="1"/>
          <p:nvPr/>
        </p:nvSpPr>
        <p:spPr>
          <a:xfrm>
            <a:off x="1272583" y="5968842"/>
            <a:ext cx="3149816" cy="1200329"/>
          </a:xfrm>
          <a:prstGeom prst="rect">
            <a:avLst/>
          </a:prstGeom>
          <a:noFill/>
        </p:spPr>
        <p:txBody>
          <a:bodyPr wrap="square" rtlCol="0">
            <a:spAutoFit/>
          </a:bodyPr>
          <a:lstStyle/>
          <a:p>
            <a:r>
              <a:rPr lang="hu-HU" sz="3600"/>
              <a:t>Huge sapmle size</a:t>
            </a:r>
            <a:endParaRPr lang="hu-HU" sz="3600" dirty="0"/>
          </a:p>
        </p:txBody>
      </p:sp>
      <p:sp>
        <p:nvSpPr>
          <p:cNvPr id="48" name="Lekerekített téglalap 47"/>
          <p:cNvSpPr/>
          <p:nvPr/>
        </p:nvSpPr>
        <p:spPr>
          <a:xfrm>
            <a:off x="1117815" y="2471398"/>
            <a:ext cx="4706968" cy="2269040"/>
          </a:xfrm>
          <a:prstGeom prst="round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49" name="Lefelé nyíl 48"/>
          <p:cNvSpPr/>
          <p:nvPr/>
        </p:nvSpPr>
        <p:spPr>
          <a:xfrm rot="10800000">
            <a:off x="4389232" y="3191436"/>
            <a:ext cx="1149552" cy="1052463"/>
          </a:xfrm>
          <a:prstGeom prst="downArrow">
            <a:avLst/>
          </a:prstGeom>
          <a:solidFill>
            <a:srgbClr val="42CA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a:p>
        </p:txBody>
      </p:sp>
      <p:sp>
        <p:nvSpPr>
          <p:cNvPr id="50" name="Szövegdoboz 49"/>
          <p:cNvSpPr txBox="1"/>
          <p:nvPr/>
        </p:nvSpPr>
        <p:spPr>
          <a:xfrm>
            <a:off x="1403942" y="3062105"/>
            <a:ext cx="2790039" cy="1193151"/>
          </a:xfrm>
          <a:prstGeom prst="rect">
            <a:avLst/>
          </a:prstGeom>
          <a:noFill/>
        </p:spPr>
        <p:txBody>
          <a:bodyPr wrap="square" rtlCol="0">
            <a:spAutoFit/>
          </a:bodyPr>
          <a:lstStyle/>
          <a:p>
            <a:r>
              <a:rPr lang="hu-HU" sz="3600"/>
              <a:t>Huge sample size</a:t>
            </a:r>
            <a:endParaRPr lang="hu-HU" sz="3600" dirty="0"/>
          </a:p>
        </p:txBody>
      </p:sp>
    </p:spTree>
    <p:extLst>
      <p:ext uri="{BB962C8B-B14F-4D97-AF65-F5344CB8AC3E}">
        <p14:creationId xmlns:p14="http://schemas.microsoft.com/office/powerpoint/2010/main" val="3977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1" grpId="0" animBg="1"/>
      <p:bldP spid="26" grpId="0" animBg="1"/>
      <p:bldP spid="27" grpId="0"/>
      <p:bldP spid="29" grpId="0" animBg="1"/>
      <p:bldP spid="30" grpId="0"/>
      <p:bldP spid="31" grpId="0"/>
      <p:bldP spid="32" grpId="0" animBg="1"/>
      <p:bldP spid="33" grpId="0" animBg="1"/>
      <p:bldP spid="34" grpId="0" animBg="1"/>
      <p:bldP spid="35" grpId="0"/>
      <p:bldP spid="36" grpId="0" animBg="1"/>
      <p:bldP spid="44" grpId="0"/>
      <p:bldP spid="45" grpId="0" animBg="1"/>
      <p:bldP spid="46" grpId="0" animBg="1"/>
      <p:bldP spid="47" grpId="0"/>
      <p:bldP spid="48" grpId="0" animBg="1"/>
      <p:bldP spid="49" grpId="0" animBg="1"/>
      <p:bldP spid="5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143000" y="813472"/>
            <a:ext cx="6096000" cy="1070358"/>
          </a:xfrm>
          <a:prstGeom prst="rect">
            <a:avLst/>
          </a:prstGeom>
        </p:spPr>
        <p:txBody>
          <a:bodyPr wrap="square" lIns="0" tIns="0" rIns="0" bIns="0" rtlCol="0" anchor="t">
            <a:spAutoFit/>
          </a:bodyPr>
          <a:lstStyle/>
          <a:p>
            <a:pPr>
              <a:lnSpc>
                <a:spcPts val="9100"/>
              </a:lnSpc>
            </a:pPr>
            <a:r>
              <a:rPr lang="hu-HU" sz="6500">
                <a:solidFill>
                  <a:srgbClr val="424A52"/>
                </a:solidFill>
                <a:latin typeface="Oswald Bold"/>
              </a:rPr>
              <a:t>Boxplot</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5" name="Kép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49" y="2379071"/>
            <a:ext cx="13841737" cy="6920869"/>
          </a:xfrm>
          <a:prstGeom prst="rect">
            <a:avLst/>
          </a:prstGeom>
        </p:spPr>
      </p:pic>
    </p:spTree>
    <p:extLst>
      <p:ext uri="{BB962C8B-B14F-4D97-AF65-F5344CB8AC3E}">
        <p14:creationId xmlns:p14="http://schemas.microsoft.com/office/powerpoint/2010/main" val="36233186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1028700" y="964309"/>
            <a:ext cx="6324600" cy="1070358"/>
          </a:xfrm>
          <a:prstGeom prst="rect">
            <a:avLst/>
          </a:prstGeom>
        </p:spPr>
        <p:txBody>
          <a:bodyPr lIns="0" tIns="0" rIns="0" bIns="0" rtlCol="0" anchor="t">
            <a:spAutoFit/>
          </a:bodyPr>
          <a:lstStyle/>
          <a:p>
            <a:pPr>
              <a:lnSpc>
                <a:spcPts val="9100"/>
              </a:lnSpc>
            </a:pPr>
            <a:r>
              <a:rPr lang="hu-HU" sz="6500">
                <a:solidFill>
                  <a:srgbClr val="424A52"/>
                </a:solidFill>
                <a:latin typeface="Oswald Bold"/>
              </a:rPr>
              <a:t>Bar chart</a:t>
            </a:r>
            <a:endParaRPr lang="en-US" sz="650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pic>
        <p:nvPicPr>
          <p:cNvPr id="15" name="Kép 14"/>
          <p:cNvPicPr>
            <a:picLocks noChangeAspect="1"/>
          </p:cNvPicPr>
          <p:nvPr/>
        </p:nvPicPr>
        <p:blipFill rotWithShape="1">
          <a:blip r:embed="rId4">
            <a:extLst>
              <a:ext uri="{28A0092B-C50C-407E-A947-70E740481C1C}">
                <a14:useLocalDpi xmlns:a14="http://schemas.microsoft.com/office/drawing/2010/main" val="0"/>
              </a:ext>
            </a:extLst>
          </a:blip>
          <a:srcRect l="3536" t="20202" r="36616" b="3479"/>
          <a:stretch/>
        </p:blipFill>
        <p:spPr>
          <a:xfrm>
            <a:off x="1295400" y="2247900"/>
            <a:ext cx="10083800" cy="7233105"/>
          </a:xfrm>
          <a:prstGeom prst="rect">
            <a:avLst/>
          </a:prstGeom>
        </p:spPr>
      </p:pic>
    </p:spTree>
    <p:extLst>
      <p:ext uri="{BB962C8B-B14F-4D97-AF65-F5344CB8AC3E}">
        <p14:creationId xmlns:p14="http://schemas.microsoft.com/office/powerpoint/2010/main" val="1243982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grpSp>
        <p:nvGrpSpPr>
          <p:cNvPr id="3" name="Group 3"/>
          <p:cNvGrpSpPr/>
          <p:nvPr/>
        </p:nvGrpSpPr>
        <p:grpSpPr>
          <a:xfrm>
            <a:off x="0" y="0"/>
            <a:ext cx="18288000" cy="450526"/>
            <a:chOff x="0" y="0"/>
            <a:chExt cx="6186311" cy="152400"/>
          </a:xfrm>
        </p:grpSpPr>
        <p:sp>
          <p:nvSpPr>
            <p:cNvPr id="4" name="Freeform 4"/>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 name="Group 6"/>
          <p:cNvGrpSpPr/>
          <p:nvPr/>
        </p:nvGrpSpPr>
        <p:grpSpPr>
          <a:xfrm rot="-5400000">
            <a:off x="16153987" y="8152987"/>
            <a:ext cx="2135721" cy="2132304"/>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8" name="Group 8"/>
          <p:cNvGrpSpPr/>
          <p:nvPr/>
        </p:nvGrpSpPr>
        <p:grpSpPr>
          <a:xfrm>
            <a:off x="13014933" y="0"/>
            <a:ext cx="3426157" cy="2016125"/>
            <a:chOff x="0" y="0"/>
            <a:chExt cx="4975860" cy="2928049"/>
          </a:xfrm>
        </p:grpSpPr>
        <p:sp>
          <p:nvSpPr>
            <p:cNvPr id="9" name="Freeform 9"/>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0" name="Group 10"/>
          <p:cNvGrpSpPr/>
          <p:nvPr/>
        </p:nvGrpSpPr>
        <p:grpSpPr>
          <a:xfrm>
            <a:off x="13538476" y="-866183"/>
            <a:ext cx="2379071" cy="237907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2" name="Picture 12"/>
          <p:cNvPicPr>
            <a:picLocks noChangeAspect="1"/>
          </p:cNvPicPr>
          <p:nvPr/>
        </p:nvPicPr>
        <p:blipFill>
          <a:blip r:embed="rId2"/>
          <a:srcRect l="249" r="249"/>
          <a:stretch>
            <a:fillRect/>
          </a:stretch>
        </p:blipFill>
        <p:spPr>
          <a:xfrm>
            <a:off x="13999539" y="197177"/>
            <a:ext cx="1437895" cy="900482"/>
          </a:xfrm>
          <a:prstGeom prst="rect">
            <a:avLst/>
          </a:prstGeom>
        </p:spPr>
      </p:pic>
      <p:grpSp>
        <p:nvGrpSpPr>
          <p:cNvPr id="13" name="Group 13"/>
          <p:cNvGrpSpPr/>
          <p:nvPr/>
        </p:nvGrpSpPr>
        <p:grpSpPr>
          <a:xfrm>
            <a:off x="1028700" y="1522412"/>
            <a:ext cx="7162800" cy="7242175"/>
            <a:chOff x="0" y="0"/>
            <a:chExt cx="9550400" cy="9656233"/>
          </a:xfrm>
        </p:grpSpPr>
        <p:pic>
          <p:nvPicPr>
            <p:cNvPr id="14" name="Picture 14"/>
            <p:cNvPicPr>
              <a:picLocks noChangeAspect="1"/>
            </p:cNvPicPr>
            <p:nvPr/>
          </p:nvPicPr>
          <p:blipFill>
            <a:blip r:embed="rId3"/>
            <a:srcRect l="5794" r="26085"/>
            <a:stretch>
              <a:fillRect/>
            </a:stretch>
          </p:blipFill>
          <p:spPr>
            <a:xfrm>
              <a:off x="0" y="0"/>
              <a:ext cx="9550400" cy="9656233"/>
            </a:xfrm>
            <a:prstGeom prst="rect">
              <a:avLst/>
            </a:prstGeom>
          </p:spPr>
        </p:pic>
      </p:grpSp>
      <p:sp>
        <p:nvSpPr>
          <p:cNvPr id="15" name="TextBox 15"/>
          <p:cNvSpPr txBox="1"/>
          <p:nvPr/>
        </p:nvSpPr>
        <p:spPr>
          <a:xfrm>
            <a:off x="9696629" y="3029292"/>
            <a:ext cx="7694309" cy="2333972"/>
          </a:xfrm>
          <a:prstGeom prst="rect">
            <a:avLst/>
          </a:prstGeom>
        </p:spPr>
        <p:txBody>
          <a:bodyPr wrap="square" lIns="0" tIns="0" rIns="0" bIns="0" rtlCol="0" anchor="t">
            <a:spAutoFit/>
          </a:bodyPr>
          <a:lstStyle/>
          <a:p>
            <a:pPr algn="ctr">
              <a:lnSpc>
                <a:spcPts val="9100"/>
              </a:lnSpc>
            </a:pPr>
            <a:r>
              <a:rPr lang="hu-HU" sz="6500">
                <a:solidFill>
                  <a:srgbClr val="424A52"/>
                </a:solidFill>
                <a:latin typeface="Oswald Bold"/>
              </a:rPr>
              <a:t>Thank you for your attention</a:t>
            </a:r>
            <a:endParaRPr lang="en-US" sz="6500">
              <a:solidFill>
                <a:srgbClr val="424A52"/>
              </a:solidFill>
              <a:latin typeface="Oswald Bold"/>
            </a:endParaRPr>
          </a:p>
        </p:txBody>
      </p:sp>
      <p:sp>
        <p:nvSpPr>
          <p:cNvPr id="21" name="TextBox 9"/>
          <p:cNvSpPr txBox="1"/>
          <p:nvPr/>
        </p:nvSpPr>
        <p:spPr>
          <a:xfrm>
            <a:off x="9696629" y="6350772"/>
            <a:ext cx="7736830" cy="558807"/>
          </a:xfrm>
          <a:prstGeom prst="rect">
            <a:avLst/>
          </a:prstGeom>
        </p:spPr>
        <p:txBody>
          <a:bodyPr wrap="square" lIns="0" tIns="0" rIns="0" bIns="0" rtlCol="0" anchor="t">
            <a:spAutoFit/>
          </a:bodyPr>
          <a:lstStyle/>
          <a:p>
            <a:pPr algn="ctr">
              <a:lnSpc>
                <a:spcPts val="4200"/>
              </a:lnSpc>
            </a:pPr>
            <a:r>
              <a:rPr lang="hu-HU" sz="4800">
                <a:solidFill>
                  <a:srgbClr val="424A52"/>
                </a:solidFill>
                <a:latin typeface="Lora Italics"/>
              </a:rPr>
              <a:t>Dávid Németh</a:t>
            </a:r>
            <a:endParaRPr lang="en-US" sz="4800">
              <a:solidFill>
                <a:srgbClr val="424A52"/>
              </a:solidFill>
              <a:latin typeface="Lora Italics"/>
            </a:endParaRPr>
          </a:p>
        </p:txBody>
      </p:sp>
      <p:sp>
        <p:nvSpPr>
          <p:cNvPr id="22" name="TextBox 15"/>
          <p:cNvSpPr txBox="1"/>
          <p:nvPr/>
        </p:nvSpPr>
        <p:spPr>
          <a:xfrm>
            <a:off x="10180924" y="6604963"/>
            <a:ext cx="6768239" cy="1019318"/>
          </a:xfrm>
          <a:prstGeom prst="rect">
            <a:avLst/>
          </a:prstGeom>
        </p:spPr>
        <p:txBody>
          <a:bodyPr wrap="square" lIns="0" tIns="0" rIns="0" bIns="0" rtlCol="0" anchor="t">
            <a:spAutoFit/>
          </a:bodyPr>
          <a:lstStyle/>
          <a:p>
            <a:pPr algn="ctr">
              <a:lnSpc>
                <a:spcPts val="9100"/>
              </a:lnSpc>
            </a:pPr>
            <a:r>
              <a:rPr lang="hu-HU" sz="4000">
                <a:solidFill>
                  <a:srgbClr val="424A52"/>
                </a:solidFill>
                <a:latin typeface="+mj-lt"/>
              </a:rPr>
              <a:t>davidsum96@gmail.com</a:t>
            </a:r>
            <a:endParaRPr lang="en-US" sz="4000">
              <a:solidFill>
                <a:srgbClr val="424A52"/>
              </a:solidFill>
              <a:latin typeface="+mj-lt"/>
            </a:endParaRPr>
          </a:p>
        </p:txBody>
      </p:sp>
    </p:spTree>
    <p:extLst>
      <p:ext uri="{BB962C8B-B14F-4D97-AF65-F5344CB8AC3E}">
        <p14:creationId xmlns:p14="http://schemas.microsoft.com/office/powerpoint/2010/main" val="2765888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593701" y="736246"/>
            <a:ext cx="11677649" cy="1070358"/>
          </a:xfrm>
          <a:prstGeom prst="rect">
            <a:avLst/>
          </a:prstGeom>
        </p:spPr>
        <p:txBody>
          <a:bodyPr wrap="square" lIns="0" tIns="0" rIns="0" bIns="0" rtlCol="0" anchor="t">
            <a:spAutoFit/>
          </a:bodyPr>
          <a:lstStyle/>
          <a:p>
            <a:pPr algn="ctr">
              <a:lnSpc>
                <a:spcPts val="9100"/>
              </a:lnSpc>
            </a:pPr>
            <a:r>
              <a:rPr lang="hu-HU" sz="6500" dirty="0">
                <a:solidFill>
                  <a:srgbClr val="424A52"/>
                </a:solidFill>
                <a:latin typeface="Oswald Bold"/>
              </a:rPr>
              <a:t>PRACTICE</a:t>
            </a:r>
            <a:endParaRPr lang="en-US" sz="65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3"/>
          <a:srcRect l="249" r="249"/>
          <a:stretch>
            <a:fillRect/>
          </a:stretch>
        </p:blipFill>
        <p:spPr>
          <a:xfrm>
            <a:off x="13999539" y="197177"/>
            <a:ext cx="1437895" cy="900482"/>
          </a:xfrm>
          <a:prstGeom prst="rect">
            <a:avLst/>
          </a:prstGeom>
        </p:spPr>
      </p:pic>
      <p:sp>
        <p:nvSpPr>
          <p:cNvPr id="7" name="Téglalap 1">
            <a:extLst>
              <a:ext uri="{FF2B5EF4-FFF2-40B4-BE49-F238E27FC236}">
                <a16:creationId xmlns:a16="http://schemas.microsoft.com/office/drawing/2014/main" id="{07760E9E-2AD9-47D6-9305-B159BBBE9720}"/>
              </a:ext>
            </a:extLst>
          </p:cNvPr>
          <p:cNvSpPr/>
          <p:nvPr/>
        </p:nvSpPr>
        <p:spPr>
          <a:xfrm>
            <a:off x="1193720" y="2969950"/>
            <a:ext cx="16028127" cy="4863447"/>
          </a:xfrm>
          <a:prstGeom prst="rect">
            <a:avLst/>
          </a:prstGeom>
        </p:spPr>
        <p:txBody>
          <a:bodyPr wrap="square">
            <a:spAutoFit/>
          </a:bodyPr>
          <a:lstStyle/>
          <a:p>
            <a:pPr marL="514350" indent="-514350">
              <a:lnSpc>
                <a:spcPct val="150000"/>
              </a:lnSpc>
              <a:buFont typeface="+mj-lt"/>
              <a:buAutoNum type="arabicParenR"/>
            </a:pPr>
            <a:r>
              <a:rPr lang="hu-HU" sz="3000" dirty="0" err="1">
                <a:latin typeface="Lora Italics" panose="020B0604020202020204" charset="-18"/>
                <a:ea typeface="Calibri" panose="020F0502020204030204" pitchFamily="34" charset="0"/>
                <a:cs typeface="Times New Roman" panose="02020603050405020304" pitchFamily="18" charset="0"/>
              </a:rPr>
              <a:t>Why</a:t>
            </a:r>
            <a:r>
              <a:rPr lang="hu-HU" sz="3000" dirty="0">
                <a:latin typeface="Lora Italics" panose="020B0604020202020204" charset="-18"/>
                <a:ea typeface="Calibri" panose="020F0502020204030204" pitchFamily="34" charset="0"/>
                <a:cs typeface="Times New Roman" panose="02020603050405020304" pitchFamily="18" charset="0"/>
              </a:rPr>
              <a:t> is </a:t>
            </a:r>
            <a:r>
              <a:rPr lang="hu-HU" sz="3000" dirty="0" err="1">
                <a:latin typeface="Lora Italics" panose="020B0604020202020204" charset="-18"/>
                <a:ea typeface="Calibri" panose="020F0502020204030204" pitchFamily="34" charset="0"/>
                <a:cs typeface="Times New Roman" panose="02020603050405020304" pitchFamily="18" charset="0"/>
              </a:rPr>
              <a:t>the</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dirty="0" err="1">
                <a:latin typeface="Lora Italics" panose="020B0604020202020204" charset="-18"/>
                <a:ea typeface="Calibri" panose="020F0502020204030204" pitchFamily="34" charset="0"/>
                <a:cs typeface="Times New Roman" panose="02020603050405020304" pitchFamily="18" charset="0"/>
              </a:rPr>
              <a:t>study</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dirty="0" err="1">
                <a:latin typeface="Lora Italics" panose="020B0604020202020204" charset="-18"/>
                <a:ea typeface="Calibri" panose="020F0502020204030204" pitchFamily="34" charset="0"/>
                <a:cs typeface="Times New Roman" panose="02020603050405020304" pitchFamily="18" charset="0"/>
              </a:rPr>
              <a:t>described</a:t>
            </a:r>
            <a:r>
              <a:rPr lang="hu-HU" sz="3000" dirty="0">
                <a:latin typeface="Lora Italics" panose="020B0604020202020204" charset="-18"/>
                <a:ea typeface="Calibri" panose="020F0502020204030204" pitchFamily="34" charset="0"/>
                <a:cs typeface="Times New Roman" panose="02020603050405020304" pitchFamily="18" charset="0"/>
              </a:rPr>
              <a:t> in </a:t>
            </a:r>
            <a:r>
              <a:rPr lang="hu-HU" sz="3000" dirty="0" err="1">
                <a:latin typeface="Lora Italics" panose="020B0604020202020204" charset="-18"/>
                <a:ea typeface="Calibri" panose="020F0502020204030204" pitchFamily="34" charset="0"/>
                <a:cs typeface="Times New Roman" panose="02020603050405020304" pitchFamily="18" charset="0"/>
              </a:rPr>
              <a:t>the</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dirty="0" err="1">
                <a:latin typeface="Lora Italics" panose="020B0604020202020204" charset="-18"/>
                <a:ea typeface="Calibri" panose="020F0502020204030204" pitchFamily="34" charset="0"/>
                <a:cs typeface="Times New Roman" panose="02020603050405020304" pitchFamily="18" charset="0"/>
              </a:rPr>
              <a:t>article</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b="1" dirty="0" err="1">
                <a:latin typeface="Lora Italics" panose="020B0604020202020204" charset="-18"/>
                <a:ea typeface="Calibri" panose="020F0502020204030204" pitchFamily="34" charset="0"/>
                <a:cs typeface="Times New Roman" panose="02020603050405020304" pitchFamily="18" charset="0"/>
              </a:rPr>
              <a:t>descriptive</a:t>
            </a:r>
            <a:r>
              <a:rPr lang="hu-HU" sz="3000" b="1" dirty="0">
                <a:latin typeface="Lora Italics" panose="020B0604020202020204" charset="-18"/>
                <a:ea typeface="Calibri" panose="020F0502020204030204" pitchFamily="34" charset="0"/>
                <a:cs typeface="Times New Roman" panose="02020603050405020304" pitchFamily="18" charset="0"/>
              </a:rPr>
              <a:t> and </a:t>
            </a:r>
            <a:r>
              <a:rPr lang="hu-HU" sz="3000" b="1" dirty="0" err="1">
                <a:latin typeface="Lora Italics" panose="020B0604020202020204" charset="-18"/>
                <a:ea typeface="Calibri" panose="020F0502020204030204" pitchFamily="34" charset="0"/>
                <a:cs typeface="Times New Roman" panose="02020603050405020304" pitchFamily="18" charset="0"/>
              </a:rPr>
              <a:t>not</a:t>
            </a:r>
            <a:r>
              <a:rPr lang="hu-HU" sz="3000" b="1" dirty="0">
                <a:latin typeface="Lora Italics" panose="020B0604020202020204" charset="-18"/>
                <a:ea typeface="Calibri" panose="020F0502020204030204" pitchFamily="34" charset="0"/>
                <a:cs typeface="Times New Roman" panose="02020603050405020304" pitchFamily="18" charset="0"/>
              </a:rPr>
              <a:t> </a:t>
            </a:r>
            <a:r>
              <a:rPr lang="hu-HU" sz="3000" b="1" dirty="0" err="1">
                <a:latin typeface="Lora Italics" panose="020B0604020202020204" charset="-18"/>
                <a:ea typeface="Calibri" panose="020F0502020204030204" pitchFamily="34" charset="0"/>
                <a:cs typeface="Times New Roman" panose="02020603050405020304" pitchFamily="18" charset="0"/>
              </a:rPr>
              <a:t>analytical</a:t>
            </a:r>
            <a:r>
              <a:rPr lang="hu-HU" sz="3000" dirty="0">
                <a:latin typeface="Lora Italics" panose="020B0604020202020204" charset="-18"/>
                <a:ea typeface="Calibri" panose="020F0502020204030204" pitchFamily="34" charset="0"/>
                <a:cs typeface="Times New Roman" panose="02020603050405020304" pitchFamily="18" charset="0"/>
              </a:rPr>
              <a:t>?  What data would be required for the study to be analytical? </a:t>
            </a:r>
          </a:p>
          <a:p>
            <a:pPr marL="514350" indent="-514350">
              <a:lnSpc>
                <a:spcPct val="150000"/>
              </a:lnSpc>
              <a:buFont typeface="+mj-lt"/>
              <a:buAutoNum type="arabicParenR"/>
            </a:pPr>
            <a:r>
              <a:rPr lang="hu-HU" sz="3000" dirty="0" err="1">
                <a:latin typeface="Lora Italics" panose="020B0604020202020204" charset="-18"/>
                <a:ea typeface="Calibri" panose="020F0502020204030204" pitchFamily="34" charset="0"/>
                <a:cs typeface="Times New Roman" panose="02020603050405020304" pitchFamily="18" charset="0"/>
              </a:rPr>
              <a:t>Precisely</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b="1" dirty="0">
                <a:latin typeface="Lora Italics" panose="020B0604020202020204" charset="-18"/>
                <a:ea typeface="Calibri" panose="020F0502020204030204" pitchFamily="34" charset="0"/>
                <a:cs typeface="Times New Roman" panose="02020603050405020304" pitchFamily="18" charset="0"/>
              </a:rPr>
              <a:t>which </a:t>
            </a:r>
            <a:r>
              <a:rPr lang="hu-HU" sz="3000" b="1" dirty="0" err="1">
                <a:latin typeface="Lora Italics" panose="020B0604020202020204" charset="-18"/>
                <a:ea typeface="Calibri" panose="020F0502020204030204" pitchFamily="34" charset="0"/>
                <a:cs typeface="Times New Roman" panose="02020603050405020304" pitchFamily="18" charset="0"/>
              </a:rPr>
              <a:t>type</a:t>
            </a:r>
            <a:r>
              <a:rPr lang="hu-HU" sz="3000" b="1" dirty="0">
                <a:latin typeface="Lora Italics" panose="020B0604020202020204" charset="-18"/>
                <a:ea typeface="Calibri" panose="020F0502020204030204" pitchFamily="34" charset="0"/>
                <a:cs typeface="Times New Roman" panose="02020603050405020304" pitchFamily="18" charset="0"/>
              </a:rPr>
              <a:t> </a:t>
            </a:r>
            <a:r>
              <a:rPr lang="hu-HU" sz="3000" dirty="0">
                <a:latin typeface="Lora Italics" panose="020B0604020202020204" charset="-18"/>
                <a:ea typeface="Calibri" panose="020F0502020204030204" pitchFamily="34" charset="0"/>
                <a:cs typeface="Times New Roman" panose="02020603050405020304" pitchFamily="18" charset="0"/>
              </a:rPr>
              <a:t>of </a:t>
            </a:r>
            <a:r>
              <a:rPr lang="hu-HU" sz="3000" dirty="0" err="1">
                <a:latin typeface="Lora Italics" panose="020B0604020202020204" charset="-18"/>
                <a:ea typeface="Calibri" panose="020F0502020204030204" pitchFamily="34" charset="0"/>
                <a:cs typeface="Times New Roman" panose="02020603050405020304" pitchFamily="18" charset="0"/>
              </a:rPr>
              <a:t>descriptive</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dirty="0" err="1">
                <a:latin typeface="Lora Italics" panose="020B0604020202020204" charset="-18"/>
                <a:ea typeface="Calibri" panose="020F0502020204030204" pitchFamily="34" charset="0"/>
                <a:cs typeface="Times New Roman" panose="02020603050405020304" pitchFamily="18" charset="0"/>
              </a:rPr>
              <a:t>study</a:t>
            </a:r>
            <a:r>
              <a:rPr lang="hu-HU" sz="3000" dirty="0">
                <a:latin typeface="Lora Italics" panose="020B0604020202020204" charset="-18"/>
                <a:ea typeface="Calibri" panose="020F0502020204030204" pitchFamily="34" charset="0"/>
                <a:cs typeface="Times New Roman" panose="02020603050405020304" pitchFamily="18" charset="0"/>
              </a:rPr>
              <a:t> is </a:t>
            </a:r>
            <a:r>
              <a:rPr lang="hu-HU" sz="3000" dirty="0" err="1">
                <a:latin typeface="Lora Italics" panose="020B0604020202020204" charset="-18"/>
                <a:ea typeface="Calibri" panose="020F0502020204030204" pitchFamily="34" charset="0"/>
                <a:cs typeface="Times New Roman" panose="02020603050405020304" pitchFamily="18" charset="0"/>
              </a:rPr>
              <a:t>this</a:t>
            </a:r>
            <a:r>
              <a:rPr lang="hu-HU" sz="3000" dirty="0">
                <a:latin typeface="Lora Italics" panose="020B0604020202020204" charset="-18"/>
                <a:ea typeface="Calibri" panose="020F0502020204030204" pitchFamily="34" charset="0"/>
                <a:cs typeface="Times New Roman" panose="02020603050405020304" pitchFamily="18" charset="0"/>
              </a:rPr>
              <a:t>? What does that mean? </a:t>
            </a:r>
          </a:p>
          <a:p>
            <a:pPr marL="514350" indent="-514350">
              <a:lnSpc>
                <a:spcPct val="150000"/>
              </a:lnSpc>
              <a:buFont typeface="+mj-lt"/>
              <a:buAutoNum type="arabicParenR"/>
            </a:pPr>
            <a:r>
              <a:rPr lang="hu-HU" sz="3000" dirty="0" err="1">
                <a:latin typeface="Lora Italics" panose="020B0604020202020204" charset="-18"/>
                <a:ea typeface="Calibri" panose="020F0502020204030204" pitchFamily="34" charset="0"/>
                <a:cs typeface="Times New Roman" panose="02020603050405020304" pitchFamily="18" charset="0"/>
              </a:rPr>
              <a:t>Identify</a:t>
            </a:r>
            <a:r>
              <a:rPr lang="hu-HU" sz="3000" dirty="0">
                <a:latin typeface="Lora Italics" panose="020B0604020202020204" charset="-18"/>
                <a:ea typeface="Calibri" panose="020F0502020204030204" pitchFamily="34" charset="0"/>
                <a:cs typeface="Times New Roman" panose="02020603050405020304" pitchFamily="18" charset="0"/>
              </a:rPr>
              <a:t> the </a:t>
            </a:r>
            <a:r>
              <a:rPr lang="hu-HU" sz="3000" b="1" dirty="0" err="1">
                <a:latin typeface="Lora Italics" panose="020B0604020202020204" charset="-18"/>
                <a:ea typeface="Calibri" panose="020F0502020204030204" pitchFamily="34" charset="0"/>
                <a:cs typeface="Times New Roman" panose="02020603050405020304" pitchFamily="18" charset="0"/>
              </a:rPr>
              <a:t>items</a:t>
            </a:r>
            <a:r>
              <a:rPr lang="hu-HU" sz="3000" b="1" dirty="0">
                <a:latin typeface="Lora Italics" panose="020B0604020202020204" charset="-18"/>
                <a:ea typeface="Calibri" panose="020F0502020204030204" pitchFamily="34" charset="0"/>
                <a:cs typeface="Times New Roman" panose="02020603050405020304" pitchFamily="18" charset="0"/>
              </a:rPr>
              <a:t> of the </a:t>
            </a:r>
            <a:r>
              <a:rPr lang="hu-HU" sz="3000" b="1" dirty="0" err="1">
                <a:latin typeface="Lora Italics" panose="020B0604020202020204" charset="-18"/>
                <a:ea typeface="Calibri" panose="020F0502020204030204" pitchFamily="34" charset="0"/>
                <a:cs typeface="Times New Roman" panose="02020603050405020304" pitchFamily="18" charset="0"/>
              </a:rPr>
              <a:t>descriptive</a:t>
            </a:r>
            <a:r>
              <a:rPr lang="hu-HU" sz="3000" b="1" dirty="0">
                <a:latin typeface="Lora Italics" panose="020B0604020202020204" charset="-18"/>
                <a:ea typeface="Calibri" panose="020F0502020204030204" pitchFamily="34" charset="0"/>
                <a:cs typeface="Times New Roman" panose="02020603050405020304" pitchFamily="18" charset="0"/>
              </a:rPr>
              <a:t> </a:t>
            </a:r>
            <a:r>
              <a:rPr lang="hu-HU" sz="3000" b="1" dirty="0" err="1">
                <a:latin typeface="Lora Italics" panose="020B0604020202020204" charset="-18"/>
                <a:ea typeface="Calibri" panose="020F0502020204030204" pitchFamily="34" charset="0"/>
                <a:cs typeface="Times New Roman" panose="02020603050405020304" pitchFamily="18" charset="0"/>
              </a:rPr>
              <a:t>pentad</a:t>
            </a:r>
            <a:r>
              <a:rPr lang="hu-HU" sz="3000" b="1" dirty="0">
                <a:latin typeface="Lora Italics" panose="020B0604020202020204" charset="-18"/>
                <a:ea typeface="Calibri" panose="020F0502020204030204" pitchFamily="34" charset="0"/>
                <a:cs typeface="Times New Roman" panose="02020603050405020304" pitchFamily="18" charset="0"/>
              </a:rPr>
              <a:t> </a:t>
            </a:r>
            <a:r>
              <a:rPr lang="hu-HU" sz="3000" dirty="0">
                <a:latin typeface="Lora Italics" panose="020B0604020202020204" charset="-18"/>
                <a:ea typeface="Calibri" panose="020F0502020204030204" pitchFamily="34" charset="0"/>
                <a:cs typeface="Times New Roman" panose="02020603050405020304" pitchFamily="18" charset="0"/>
              </a:rPr>
              <a:t>in the </a:t>
            </a:r>
            <a:r>
              <a:rPr lang="hu-HU" sz="3000" dirty="0" err="1">
                <a:latin typeface="Lora Italics" panose="020B0604020202020204" charset="-18"/>
                <a:ea typeface="Calibri" panose="020F0502020204030204" pitchFamily="34" charset="0"/>
                <a:cs typeface="Times New Roman" panose="02020603050405020304" pitchFamily="18" charset="0"/>
              </a:rPr>
              <a:t>article</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dirty="0" err="1">
                <a:latin typeface="Lora Italics" panose="020B0604020202020204" charset="-18"/>
                <a:ea typeface="Calibri" panose="020F0502020204030204" pitchFamily="34" charset="0"/>
                <a:cs typeface="Times New Roman" panose="02020603050405020304" pitchFamily="18" charset="0"/>
              </a:rPr>
              <a:t>Who</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dirty="0" err="1">
                <a:latin typeface="Lora Italics" panose="020B0604020202020204" charset="-18"/>
                <a:ea typeface="Calibri" panose="020F0502020204030204" pitchFamily="34" charset="0"/>
                <a:cs typeface="Times New Roman" panose="02020603050405020304" pitchFamily="18" charset="0"/>
              </a:rPr>
              <a:t>What</a:t>
            </a:r>
            <a:r>
              <a:rPr lang="hu-HU" sz="3000" dirty="0">
                <a:latin typeface="Lora Italics" panose="020B0604020202020204" charset="-18"/>
                <a:ea typeface="Calibri" panose="020F0502020204030204" pitchFamily="34" charset="0"/>
                <a:cs typeface="Times New Roman" panose="02020603050405020304" pitchFamily="18" charset="0"/>
              </a:rPr>
              <a:t>? </a:t>
            </a:r>
            <a:r>
              <a:rPr lang="hu-HU" sz="3000" dirty="0" err="1">
                <a:latin typeface="Lora Italics" panose="020B0604020202020204" charset="-18"/>
                <a:ea typeface="Calibri" panose="020F0502020204030204" pitchFamily="34" charset="0"/>
                <a:cs typeface="Times New Roman" panose="02020603050405020304" pitchFamily="18" charset="0"/>
              </a:rPr>
              <a:t>Why</a:t>
            </a:r>
            <a:r>
              <a:rPr lang="hu-HU" sz="3000" dirty="0">
                <a:latin typeface="Lora Italics" panose="020B0604020202020204" charset="-18"/>
                <a:ea typeface="Calibri" panose="020F0502020204030204" pitchFamily="34" charset="0"/>
                <a:cs typeface="Times New Roman" panose="02020603050405020304" pitchFamily="18" charset="0"/>
              </a:rPr>
              <a:t>? When? Where?)! </a:t>
            </a:r>
          </a:p>
          <a:p>
            <a:pPr marL="514350" indent="-514350">
              <a:lnSpc>
                <a:spcPct val="150000"/>
              </a:lnSpc>
              <a:buFont typeface="+mj-lt"/>
              <a:buAutoNum type="arabicParenR"/>
            </a:pPr>
            <a:r>
              <a:rPr lang="hu-HU" sz="3000" dirty="0">
                <a:latin typeface="Lora Italics" panose="020B0604020202020204" charset="-18"/>
                <a:ea typeface="Calibri" panose="020F0502020204030204" pitchFamily="34" charset="0"/>
                <a:cs typeface="Times New Roman" panose="02020603050405020304" pitchFamily="18" charset="0"/>
              </a:rPr>
              <a:t>Which </a:t>
            </a:r>
            <a:r>
              <a:rPr lang="hu-HU" sz="3000" b="1" dirty="0">
                <a:latin typeface="Lora Italics" panose="020B0604020202020204" charset="-18"/>
                <a:ea typeface="Calibri" panose="020F0502020204030204" pitchFamily="34" charset="0"/>
                <a:cs typeface="Times New Roman" panose="02020603050405020304" pitchFamily="18" charset="0"/>
              </a:rPr>
              <a:t>type of bias </a:t>
            </a:r>
            <a:r>
              <a:rPr lang="hu-HU" sz="3000" dirty="0">
                <a:latin typeface="Lora Italics" panose="020B0604020202020204" charset="-18"/>
                <a:ea typeface="Calibri" panose="020F0502020204030204" pitchFamily="34" charset="0"/>
                <a:cs typeface="Times New Roman" panose="02020603050405020304" pitchFamily="18" charset="0"/>
              </a:rPr>
              <a:t>is mentioned as being a major limitation of this study? </a:t>
            </a:r>
          </a:p>
          <a:p>
            <a:pPr marL="514350" indent="-514350">
              <a:lnSpc>
                <a:spcPct val="150000"/>
              </a:lnSpc>
              <a:buFont typeface="+mj-lt"/>
              <a:buAutoNum type="arabicParenR"/>
            </a:pPr>
            <a:r>
              <a:rPr lang="hu-HU" sz="3000" dirty="0" err="1">
                <a:latin typeface="Lora Italics" panose="020B0604020202020204" charset="-18"/>
                <a:ea typeface="Calibri" panose="020F0502020204030204" pitchFamily="34" charset="0"/>
                <a:cs typeface="Times New Roman" panose="02020603050405020304" pitchFamily="18" charset="0"/>
              </a:rPr>
              <a:t>Does</a:t>
            </a:r>
            <a:r>
              <a:rPr lang="hu-HU" sz="3000" dirty="0">
                <a:latin typeface="Lora Italics" panose="020B0604020202020204" charset="-18"/>
                <a:ea typeface="Calibri" panose="020F0502020204030204" pitchFamily="34" charset="0"/>
                <a:cs typeface="Times New Roman" panose="02020603050405020304" pitchFamily="18" charset="0"/>
              </a:rPr>
              <a:t> the study make the common mistake of </a:t>
            </a:r>
            <a:r>
              <a:rPr lang="hu-HU" sz="3000" b="1" dirty="0">
                <a:latin typeface="Lora Italics" panose="020B0604020202020204" charset="-18"/>
                <a:ea typeface="Calibri" panose="020F0502020204030204" pitchFamily="34" charset="0"/>
                <a:cs typeface="Times New Roman" panose="02020603050405020304" pitchFamily="18" charset="0"/>
              </a:rPr>
              <a:t>not providing precise definitions</a:t>
            </a:r>
            <a:r>
              <a:rPr lang="hu-HU" sz="3000" dirty="0">
                <a:latin typeface="Lora Italics" panose="020B0604020202020204" charset="-18"/>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9066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1"/>
          <p:cNvSpPr/>
          <p:nvPr/>
        </p:nvSpPr>
        <p:spPr>
          <a:xfrm>
            <a:off x="10896600" y="8572500"/>
            <a:ext cx="7053943" cy="82508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135006" tIns="67496" rIns="135006" bIns="67496" anchor="t" anchorCtr="1"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srgbClr val="C00000"/>
                </a:solidFill>
                <a:effectLst/>
                <a:uLnTx/>
                <a:uFillTx/>
                <a:latin typeface="Calibri"/>
                <a:ea typeface="Calibri" pitchFamily="1"/>
                <a:cs typeface="Times New Roman" pitchFamily="18"/>
              </a:rPr>
              <a:t>Szilárd Váncsa</a:t>
            </a:r>
            <a:endParaRPr kumimoji="0" lang="en-US" sz="4400" b="1" i="0" u="none" strike="noStrike" kern="1200" cap="none" spc="0" normalizeH="0" baseline="0" noProof="0" dirty="0">
              <a:ln>
                <a:noFill/>
              </a:ln>
              <a:solidFill>
                <a:srgbClr val="0C5C65"/>
              </a:solidFill>
              <a:effectLst/>
              <a:uLnTx/>
              <a:uFillTx/>
              <a:latin typeface="Calibri"/>
              <a:ea typeface="Calibri" pitchFamily="1"/>
              <a:cs typeface="Times New Roman" pitchFamily="18"/>
            </a:endParaRPr>
          </a:p>
        </p:txBody>
      </p:sp>
      <p:sp>
        <p:nvSpPr>
          <p:cNvPr id="9" name="TextBox 8">
            <a:extLst>
              <a:ext uri="{FF2B5EF4-FFF2-40B4-BE49-F238E27FC236}">
                <a16:creationId xmlns:a16="http://schemas.microsoft.com/office/drawing/2014/main" id="{E49A239A-A65E-4E5C-B238-296454E0C048}"/>
              </a:ext>
            </a:extLst>
          </p:cNvPr>
          <p:cNvSpPr txBox="1"/>
          <p:nvPr/>
        </p:nvSpPr>
        <p:spPr>
          <a:xfrm>
            <a:off x="3237570" y="5143500"/>
            <a:ext cx="11223172" cy="165859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sz="1800" b="0" i="0" u="none" strike="noStrike" kern="0" cap="none" spc="0" baseline="0">
                <a:solidFill>
                  <a:srgbClr val="000000"/>
                </a:solidFill>
                <a:uFillTx/>
              </a:defRPr>
            </a:pPr>
            <a:r>
              <a:rPr kumimoji="0" lang="hu-HU" sz="5400" b="1" i="0" u="none" strike="noStrike" kern="0" cap="none" spc="0" normalizeH="0" baseline="0" noProof="0" dirty="0">
                <a:ln>
                  <a:noFill/>
                </a:ln>
                <a:solidFill>
                  <a:srgbClr val="294143"/>
                </a:solidFill>
                <a:effectLst/>
                <a:uLnTx/>
                <a:uFillTx/>
                <a:latin typeface="Calibri"/>
                <a:ea typeface="Calibri" pitchFamily="1"/>
                <a:cs typeface="Times New Roman" pitchFamily="18"/>
              </a:rPr>
              <a:t>  </a:t>
            </a:r>
            <a:r>
              <a:rPr kumimoji="0" lang="hu-HU" sz="5400" b="1" i="0" u="none" strike="noStrike" kern="0" cap="none" spc="0" normalizeH="0" baseline="0" noProof="0" dirty="0" err="1">
                <a:ln>
                  <a:noFill/>
                </a:ln>
                <a:solidFill>
                  <a:srgbClr val="294143"/>
                </a:solidFill>
                <a:effectLst/>
                <a:uLnTx/>
                <a:uFillTx/>
                <a:latin typeface="Calibri"/>
                <a:ea typeface="Calibri" pitchFamily="1"/>
                <a:cs typeface="Times New Roman" pitchFamily="18"/>
              </a:rPr>
              <a:t>Analytical</a:t>
            </a:r>
            <a:r>
              <a:rPr kumimoji="0" lang="hu-HU" sz="5400" b="1" i="0" u="none" strike="noStrike" kern="0" cap="none" spc="0" normalizeH="0" baseline="0" noProof="0" dirty="0">
                <a:ln>
                  <a:noFill/>
                </a:ln>
                <a:solidFill>
                  <a:srgbClr val="294143"/>
                </a:solidFill>
                <a:effectLst/>
                <a:uLnTx/>
                <a:uFillTx/>
                <a:latin typeface="Calibri"/>
                <a:ea typeface="Calibri" pitchFamily="1"/>
                <a:cs typeface="Times New Roman" pitchFamily="18"/>
              </a:rPr>
              <a:t> </a:t>
            </a:r>
            <a:r>
              <a:rPr kumimoji="0" lang="hu-HU" sz="5400" b="1" i="0" u="none" strike="noStrike" kern="0" cap="none" spc="0" normalizeH="0" baseline="0" noProof="0" dirty="0" err="1">
                <a:ln>
                  <a:noFill/>
                </a:ln>
                <a:solidFill>
                  <a:srgbClr val="294143"/>
                </a:solidFill>
                <a:effectLst/>
                <a:uLnTx/>
                <a:uFillTx/>
                <a:latin typeface="Calibri"/>
                <a:ea typeface="Calibri" pitchFamily="1"/>
                <a:cs typeface="Times New Roman" pitchFamily="18"/>
              </a:rPr>
              <a:t>studies</a:t>
            </a:r>
            <a:r>
              <a:rPr kumimoji="0" lang="en-US" sz="5400" b="1" i="0" u="none" strike="noStrike" kern="0" cap="none" spc="0" normalizeH="0" baseline="0" noProof="0" dirty="0">
                <a:ln>
                  <a:noFill/>
                </a:ln>
                <a:solidFill>
                  <a:srgbClr val="294143"/>
                </a:solidFill>
                <a:effectLst/>
                <a:uLnTx/>
                <a:uFillTx/>
                <a:latin typeface="Calibri"/>
                <a:ea typeface="Calibri" pitchFamily="1"/>
                <a:cs typeface="Times New Roman" pitchFamily="18"/>
              </a:rPr>
              <a:t> </a:t>
            </a:r>
            <a:r>
              <a:rPr kumimoji="0" lang="hu-HU" sz="4400" b="1" i="0" u="none" strike="noStrike" kern="0" cap="none" spc="0" normalizeH="0" baseline="0" noProof="0" dirty="0">
                <a:ln>
                  <a:noFill/>
                </a:ln>
                <a:solidFill>
                  <a:srgbClr val="294143"/>
                </a:solidFill>
                <a:effectLst/>
                <a:uLnTx/>
                <a:uFillTx/>
                <a:latin typeface="Calibri"/>
                <a:ea typeface="Calibri" pitchFamily="1"/>
                <a:cs typeface="Times New Roman" pitchFamily="1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0" cap="none" spc="0" normalizeH="0" baseline="0" noProof="0" dirty="0">
                <a:ln>
                  <a:noFill/>
                </a:ln>
                <a:solidFill>
                  <a:srgbClr val="294143"/>
                </a:solidFill>
                <a:effectLst/>
                <a:uLnTx/>
                <a:uFillTx/>
                <a:latin typeface="Calibri"/>
                <a:ea typeface="Calibri" pitchFamily="1"/>
                <a:cs typeface="Times New Roman" pitchFamily="18"/>
              </a:rPr>
              <a:t>	</a:t>
            </a:r>
            <a:r>
              <a:rPr kumimoji="0" lang="hu-HU" sz="4400" b="1" i="0" u="none" strike="noStrike" kern="0" cap="none" spc="0" normalizeH="0" baseline="0" noProof="0" dirty="0" err="1">
                <a:ln>
                  <a:noFill/>
                </a:ln>
                <a:solidFill>
                  <a:srgbClr val="294143"/>
                </a:solidFill>
                <a:effectLst/>
                <a:uLnTx/>
                <a:uFillTx/>
                <a:latin typeface="Calibri"/>
                <a:ea typeface="Calibri" pitchFamily="1"/>
                <a:cs typeface="Times New Roman" pitchFamily="18"/>
              </a:rPr>
              <a:t>Cohort</a:t>
            </a:r>
            <a:r>
              <a:rPr kumimoji="0" lang="hu-HU" sz="4400" b="1" i="0" u="none" strike="noStrike" kern="0" cap="none" spc="0" normalizeH="0" baseline="0" noProof="0" dirty="0">
                <a:ln>
                  <a:noFill/>
                </a:ln>
                <a:solidFill>
                  <a:srgbClr val="294143"/>
                </a:solidFill>
                <a:effectLst/>
                <a:uLnTx/>
                <a:uFillTx/>
                <a:latin typeface="Calibri"/>
                <a:ea typeface="Calibri" pitchFamily="1"/>
                <a:cs typeface="Times New Roman" pitchFamily="18"/>
              </a:rPr>
              <a:t>, </a:t>
            </a:r>
            <a:r>
              <a:rPr kumimoji="0" lang="hu-HU" sz="4400" b="1" i="0" u="none" strike="noStrike" kern="0" cap="none" spc="0" normalizeH="0" baseline="0" noProof="0" dirty="0" err="1">
                <a:ln>
                  <a:noFill/>
                </a:ln>
                <a:solidFill>
                  <a:srgbClr val="294143"/>
                </a:solidFill>
                <a:effectLst/>
                <a:uLnTx/>
                <a:uFillTx/>
                <a:latin typeface="Calibri"/>
                <a:ea typeface="Calibri" pitchFamily="1"/>
                <a:cs typeface="Times New Roman" pitchFamily="18"/>
              </a:rPr>
              <a:t>case-control</a:t>
            </a:r>
            <a:r>
              <a:rPr kumimoji="0" lang="hu-HU" sz="4400" b="1" i="0" u="none" strike="noStrike" kern="0" cap="none" spc="0" normalizeH="0" baseline="0" noProof="0" dirty="0">
                <a:ln>
                  <a:noFill/>
                </a:ln>
                <a:solidFill>
                  <a:srgbClr val="294143"/>
                </a:solidFill>
                <a:effectLst/>
                <a:uLnTx/>
                <a:uFillTx/>
                <a:latin typeface="Calibri"/>
                <a:ea typeface="Calibri" pitchFamily="1"/>
                <a:cs typeface="Times New Roman" pitchFamily="18"/>
              </a:rPr>
              <a:t> and </a:t>
            </a:r>
            <a:r>
              <a:rPr kumimoji="0" lang="hu-HU" sz="4400" b="1" i="0" u="none" strike="noStrike" kern="0" cap="none" spc="0" normalizeH="0" baseline="0" noProof="0" dirty="0" err="1">
                <a:ln>
                  <a:noFill/>
                </a:ln>
                <a:solidFill>
                  <a:srgbClr val="294143"/>
                </a:solidFill>
                <a:effectLst/>
                <a:uLnTx/>
                <a:uFillTx/>
                <a:latin typeface="Calibri"/>
                <a:ea typeface="Calibri" pitchFamily="1"/>
                <a:cs typeface="Times New Roman" pitchFamily="18"/>
              </a:rPr>
              <a:t>cross-sectional</a:t>
            </a:r>
            <a:endParaRPr kumimoji="0" lang="hu-HU" sz="4400" b="1" i="0" u="none" strike="noStrike" kern="0" cap="none" spc="0" normalizeH="0" baseline="0" noProof="0" dirty="0">
              <a:ln>
                <a:noFill/>
              </a:ln>
              <a:solidFill>
                <a:srgbClr val="294143"/>
              </a:solidFill>
              <a:effectLst/>
              <a:uLnTx/>
              <a:uFillTx/>
              <a:latin typeface="Calibri"/>
              <a:ea typeface="Calibri" pitchFamily="1"/>
              <a:cs typeface="Times New Roman" pitchFamily="18"/>
            </a:endParaRPr>
          </a:p>
        </p:txBody>
      </p:sp>
    </p:spTree>
    <p:extLst>
      <p:ext uri="{BB962C8B-B14F-4D97-AF65-F5344CB8AC3E}">
        <p14:creationId xmlns:p14="http://schemas.microsoft.com/office/powerpoint/2010/main" val="29437134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KÃ©ptalÃ¡lat a kÃ¶vetkezÅre: âstudy design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29250"/>
            <a:ext cx="12475065" cy="7787822"/>
          </a:xfrm>
          <a:prstGeom prst="rect">
            <a:avLst/>
          </a:prstGeom>
          <a:noFill/>
          <a:extLst>
            <a:ext uri="{909E8E84-426E-40DD-AFC4-6F175D3DCCD1}">
              <a14:hiddenFill xmlns:a14="http://schemas.microsoft.com/office/drawing/2010/main">
                <a:solidFill>
                  <a:srgbClr val="FFFFFF"/>
                </a:solidFill>
              </a14:hiddenFill>
            </a:ext>
          </a:extLst>
        </p:spPr>
      </p:pic>
      <p:sp>
        <p:nvSpPr>
          <p:cNvPr id="19" name="Téglalap 18"/>
          <p:cNvSpPr/>
          <p:nvPr/>
        </p:nvSpPr>
        <p:spPr>
          <a:xfrm>
            <a:off x="0" y="9799775"/>
            <a:ext cx="490948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100" b="0" i="0" u="none" strike="noStrike" kern="1200" cap="none" spc="0" normalizeH="0" baseline="0" noProof="0" dirty="0">
                <a:ln>
                  <a:noFill/>
                </a:ln>
                <a:solidFill>
                  <a:prstClr val="black"/>
                </a:solidFill>
                <a:effectLst/>
                <a:uLnTx/>
                <a:uFillTx/>
                <a:latin typeface="Calibri" panose="020F0502020204030204"/>
                <a:ea typeface="+mn-ea"/>
                <a:cs typeface="+mn-cs"/>
              </a:rPr>
              <a:t>https://irb.research.chop.edu/study-design</a:t>
            </a:r>
          </a:p>
        </p:txBody>
      </p:sp>
      <p:cxnSp>
        <p:nvCxnSpPr>
          <p:cNvPr id="5" name="Egyenes összekötő 4"/>
          <p:cNvCxnSpPr/>
          <p:nvPr/>
        </p:nvCxnSpPr>
        <p:spPr>
          <a:xfrm flipH="1">
            <a:off x="11468108" y="3625351"/>
            <a:ext cx="1011383" cy="7897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gyenes összekötő 19"/>
          <p:cNvCxnSpPr/>
          <p:nvPr/>
        </p:nvCxnSpPr>
        <p:spPr>
          <a:xfrm>
            <a:off x="12479492" y="3629893"/>
            <a:ext cx="2036618" cy="871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zövegdoboz 6"/>
          <p:cNvSpPr txBox="1"/>
          <p:nvPr/>
        </p:nvSpPr>
        <p:spPr>
          <a:xfrm>
            <a:off x="10211770" y="4501324"/>
            <a:ext cx="380557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Population</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level</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zövegdoboz 20"/>
          <p:cNvSpPr txBox="1"/>
          <p:nvPr/>
        </p:nvSpPr>
        <p:spPr>
          <a:xfrm>
            <a:off x="13415914" y="4526713"/>
            <a:ext cx="380557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Individual</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level</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Szövegdoboz 22"/>
          <p:cNvSpPr txBox="1"/>
          <p:nvPr/>
        </p:nvSpPr>
        <p:spPr>
          <a:xfrm>
            <a:off x="13840981" y="5026506"/>
            <a:ext cx="3241964" cy="1754326"/>
          </a:xfrm>
          <a:prstGeom prst="rect">
            <a:avLst/>
          </a:prstGeom>
          <a:noFill/>
        </p:spPr>
        <p:txBody>
          <a:bodyPr wrap="square" rtlCol="0">
            <a:spAutoFit/>
          </a:bodyPr>
          <a:lstStyle/>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Case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study</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Case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series</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Cross-sectional</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Survaillance</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zövegdoboz 23"/>
          <p:cNvSpPr txBox="1"/>
          <p:nvPr/>
        </p:nvSpPr>
        <p:spPr>
          <a:xfrm>
            <a:off x="10211770" y="5001583"/>
            <a:ext cx="3241964" cy="507831"/>
          </a:xfrm>
          <a:prstGeom prst="rect">
            <a:avLst/>
          </a:prstGeom>
          <a:noFill/>
        </p:spPr>
        <p:txBody>
          <a:bodyPr wrap="square" rtlCol="0">
            <a:spAutoFit/>
          </a:bodyPr>
          <a:lstStyle/>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Ecological</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study</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Ellipszis 24"/>
          <p:cNvSpPr/>
          <p:nvPr/>
        </p:nvSpPr>
        <p:spPr>
          <a:xfrm>
            <a:off x="3672367" y="3846134"/>
            <a:ext cx="9951947" cy="60979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03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gyenes összekötő 19">
            <a:extLst>
              <a:ext uri="{FF2B5EF4-FFF2-40B4-BE49-F238E27FC236}">
                <a16:creationId xmlns:a16="http://schemas.microsoft.com/office/drawing/2014/main" id="{05484C2F-A001-49ED-883F-DB75FE1D6E3F}"/>
              </a:ext>
            </a:extLst>
          </p:cNvPr>
          <p:cNvCxnSpPr>
            <a:cxnSpLocks/>
          </p:cNvCxnSpPr>
          <p:nvPr/>
        </p:nvCxnSpPr>
        <p:spPr>
          <a:xfrm flipH="1">
            <a:off x="2260045" y="4290688"/>
            <a:ext cx="14494816" cy="8725"/>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4" name="Nyíl: ötszög 3">
            <a:extLst>
              <a:ext uri="{FF2B5EF4-FFF2-40B4-BE49-F238E27FC236}">
                <a16:creationId xmlns:a16="http://schemas.microsoft.com/office/drawing/2014/main" id="{A2385665-B6BF-4DB4-8535-7C0FD76B37FD}"/>
              </a:ext>
            </a:extLst>
          </p:cNvPr>
          <p:cNvSpPr/>
          <p:nvPr/>
        </p:nvSpPr>
        <p:spPr>
          <a:xfrm>
            <a:off x="2820582" y="3853822"/>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1.STEP</a:t>
            </a:r>
          </a:p>
        </p:txBody>
      </p:sp>
      <p:sp>
        <p:nvSpPr>
          <p:cNvPr id="6" name="Nyíl: ötszög 5">
            <a:extLst>
              <a:ext uri="{FF2B5EF4-FFF2-40B4-BE49-F238E27FC236}">
                <a16:creationId xmlns:a16="http://schemas.microsoft.com/office/drawing/2014/main" id="{0D4609E4-2103-4980-A493-D673A5607F7D}"/>
              </a:ext>
            </a:extLst>
          </p:cNvPr>
          <p:cNvSpPr/>
          <p:nvPr/>
        </p:nvSpPr>
        <p:spPr>
          <a:xfrm>
            <a:off x="4799291" y="3849771"/>
            <a:ext cx="1676510" cy="925572"/>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2. STEP</a:t>
            </a:r>
          </a:p>
        </p:txBody>
      </p:sp>
      <p:sp>
        <p:nvSpPr>
          <p:cNvPr id="7" name="Nyíl: ötszög 6">
            <a:extLst>
              <a:ext uri="{FF2B5EF4-FFF2-40B4-BE49-F238E27FC236}">
                <a16:creationId xmlns:a16="http://schemas.microsoft.com/office/drawing/2014/main" id="{2F8EF05C-D9AF-4FA0-80E3-9E1A30036FE5}"/>
              </a:ext>
            </a:extLst>
          </p:cNvPr>
          <p:cNvSpPr/>
          <p:nvPr/>
        </p:nvSpPr>
        <p:spPr>
          <a:xfrm>
            <a:off x="6778000" y="3583112"/>
            <a:ext cx="2319915" cy="1355037"/>
          </a:xfrm>
          <a:prstGeom prst="homePlate">
            <a:avLst/>
          </a:prstGeom>
          <a:solidFill>
            <a:srgbClr val="E60D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72" b="1" dirty="0">
                <a:latin typeface="Times New Roman" panose="02020603050405020304" pitchFamily="18" charset="0"/>
                <a:cs typeface="Times New Roman" panose="02020603050405020304" pitchFamily="18" charset="0"/>
              </a:rPr>
              <a:t>3. STEP</a:t>
            </a:r>
          </a:p>
        </p:txBody>
      </p:sp>
      <p:sp>
        <p:nvSpPr>
          <p:cNvPr id="8" name="Title 3">
            <a:extLst>
              <a:ext uri="{FF2B5EF4-FFF2-40B4-BE49-F238E27FC236}">
                <a16:creationId xmlns:a16="http://schemas.microsoft.com/office/drawing/2014/main" id="{7948052E-E449-46C4-835D-64A892E6C07E}"/>
              </a:ext>
            </a:extLst>
          </p:cNvPr>
          <p:cNvSpPr>
            <a:spLocks noGrp="1"/>
          </p:cNvSpPr>
          <p:nvPr>
            <p:ph type="title"/>
          </p:nvPr>
        </p:nvSpPr>
        <p:spPr>
          <a:xfrm>
            <a:off x="209697" y="368337"/>
            <a:ext cx="12805236" cy="1037132"/>
          </a:xfrm>
        </p:spPr>
        <p:txBody>
          <a:bodyPr>
            <a:noAutofit/>
          </a:bodyPr>
          <a:lstStyle/>
          <a:p>
            <a:pPr algn="ctr"/>
            <a:r>
              <a:rPr lang="hu-HU" sz="3209" b="1" dirty="0" err="1">
                <a:latin typeface="Oswald Bold" panose="020B0604020202020204" charset="-18"/>
                <a:cs typeface="Times New Roman" panose="02020603050405020304" pitchFamily="18" charset="0"/>
              </a:rPr>
              <a:t>Proposed</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timeline</a:t>
            </a:r>
            <a:r>
              <a:rPr lang="hu-HU" sz="3209" b="1" dirty="0">
                <a:latin typeface="Oswald Bold" panose="020B0604020202020204" charset="-18"/>
                <a:cs typeface="Times New Roman" panose="02020603050405020304" pitchFamily="18" charset="0"/>
              </a:rPr>
              <a:t> of </a:t>
            </a:r>
            <a:r>
              <a:rPr lang="hu-HU" sz="3209" b="1" dirty="0" err="1">
                <a:latin typeface="Oswald Bold" panose="020B0604020202020204" charset="-18"/>
                <a:cs typeface="Times New Roman" panose="02020603050405020304" pitchFamily="18" charset="0"/>
              </a:rPr>
              <a:t>the</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initiation</a:t>
            </a:r>
            <a:r>
              <a:rPr lang="hu-HU" sz="3209" b="1" dirty="0">
                <a:latin typeface="Oswald Bold" panose="020B0604020202020204" charset="-18"/>
                <a:cs typeface="Times New Roman" panose="02020603050405020304" pitchFamily="18" charset="0"/>
              </a:rPr>
              <a:t> of a </a:t>
            </a:r>
            <a:r>
              <a:rPr lang="hu-HU" sz="3209" b="1" dirty="0" err="1">
                <a:latin typeface="Oswald Bold" panose="020B0604020202020204" charset="-18"/>
                <a:cs typeface="Times New Roman" panose="02020603050405020304" pitchFamily="18" charset="0"/>
              </a:rPr>
              <a:t>clinical</a:t>
            </a:r>
            <a:r>
              <a:rPr lang="hu-HU" sz="3209" b="1" dirty="0">
                <a:latin typeface="Oswald Bold" panose="020B0604020202020204" charset="-18"/>
                <a:cs typeface="Times New Roman" panose="02020603050405020304" pitchFamily="18" charset="0"/>
              </a:rPr>
              <a:t> </a:t>
            </a:r>
            <a:r>
              <a:rPr lang="hu-HU" sz="3209" b="1" dirty="0" err="1">
                <a:latin typeface="Oswald Bold" panose="020B0604020202020204" charset="-18"/>
                <a:cs typeface="Times New Roman" panose="02020603050405020304" pitchFamily="18" charset="0"/>
              </a:rPr>
              <a:t>trials</a:t>
            </a:r>
            <a:endParaRPr lang="hu-HU" sz="3209" b="1" dirty="0">
              <a:latin typeface="Oswald Bold" panose="020B0604020202020204" charset="-18"/>
              <a:cs typeface="Times New Roman" panose="02020603050405020304" pitchFamily="18" charset="0"/>
            </a:endParaRPr>
          </a:p>
        </p:txBody>
      </p:sp>
      <p:cxnSp>
        <p:nvCxnSpPr>
          <p:cNvPr id="17" name="Egyenes összekötő 16">
            <a:extLst>
              <a:ext uri="{FF2B5EF4-FFF2-40B4-BE49-F238E27FC236}">
                <a16:creationId xmlns:a16="http://schemas.microsoft.com/office/drawing/2014/main" id="{4441FD6C-025E-4F21-AD69-81D108C84B86}"/>
              </a:ext>
            </a:extLst>
          </p:cNvPr>
          <p:cNvCxnSpPr>
            <a:cxnSpLocks/>
          </p:cNvCxnSpPr>
          <p:nvPr/>
        </p:nvCxnSpPr>
        <p:spPr>
          <a:xfrm>
            <a:off x="1562451" y="7336480"/>
            <a:ext cx="15259346"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671E476E-1B84-462E-AC73-A9E5871AE2FF}"/>
              </a:ext>
            </a:extLst>
          </p:cNvPr>
          <p:cNvCxnSpPr>
            <a:cxnSpLocks/>
          </p:cNvCxnSpPr>
          <p:nvPr/>
        </p:nvCxnSpPr>
        <p:spPr>
          <a:xfrm>
            <a:off x="1578958" y="5829594"/>
            <a:ext cx="15211638"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04A49827-93AC-4206-B987-90A7F83BFD5A}"/>
              </a:ext>
            </a:extLst>
          </p:cNvPr>
          <p:cNvCxnSpPr>
            <a:cxnSpLocks/>
          </p:cNvCxnSpPr>
          <p:nvPr/>
        </p:nvCxnSpPr>
        <p:spPr>
          <a:xfrm>
            <a:off x="16789784" y="4266428"/>
            <a:ext cx="0" cy="158097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F9635722-9240-45F9-8F07-1BE19E006AC3}"/>
              </a:ext>
            </a:extLst>
          </p:cNvPr>
          <p:cNvCxnSpPr>
            <a:cxnSpLocks/>
          </p:cNvCxnSpPr>
          <p:nvPr/>
        </p:nvCxnSpPr>
        <p:spPr>
          <a:xfrm>
            <a:off x="1598932" y="5821516"/>
            <a:ext cx="0" cy="1531136"/>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36" name="Szövegdoboz 35">
            <a:extLst>
              <a:ext uri="{FF2B5EF4-FFF2-40B4-BE49-F238E27FC236}">
                <a16:creationId xmlns:a16="http://schemas.microsoft.com/office/drawing/2014/main" id="{504952CC-D9A7-4073-89BA-E5F5BB69EA9B}"/>
              </a:ext>
            </a:extLst>
          </p:cNvPr>
          <p:cNvSpPr txBox="1"/>
          <p:nvPr/>
        </p:nvSpPr>
        <p:spPr>
          <a:xfrm>
            <a:off x="866568" y="4149629"/>
            <a:ext cx="1557175" cy="307777"/>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hypothesis </a:t>
            </a:r>
          </a:p>
        </p:txBody>
      </p:sp>
      <p:sp>
        <p:nvSpPr>
          <p:cNvPr id="37" name="Szövegdoboz 36">
            <a:extLst>
              <a:ext uri="{FF2B5EF4-FFF2-40B4-BE49-F238E27FC236}">
                <a16:creationId xmlns:a16="http://schemas.microsoft.com/office/drawing/2014/main" id="{ADFF06F9-5DA9-4A74-949C-1AD8D0D733D9}"/>
              </a:ext>
            </a:extLst>
          </p:cNvPr>
          <p:cNvSpPr txBox="1"/>
          <p:nvPr/>
        </p:nvSpPr>
        <p:spPr>
          <a:xfrm>
            <a:off x="2423743" y="3353643"/>
            <a:ext cx="2164753" cy="523220"/>
          </a:xfrm>
          <a:prstGeom prst="rect">
            <a:avLst/>
          </a:prstGeom>
          <a:noFill/>
        </p:spPr>
        <p:txBody>
          <a:bodyPr wrap="square" rtlCol="0">
            <a:spAutoFit/>
          </a:bodyPr>
          <a:lstStyle/>
          <a:p>
            <a:pPr algn="ctr"/>
            <a:r>
              <a:rPr lang="en-US" sz="1400" b="1" cap="all" dirty="0">
                <a:latin typeface="Times New Roman" panose="02020603050405020304" pitchFamily="18" charset="0"/>
                <a:cs typeface="Times New Roman" panose="02020603050405020304" pitchFamily="18" charset="0"/>
              </a:rPr>
              <a:t>Interdisciplinary</a:t>
            </a:r>
          </a:p>
          <a:p>
            <a:pPr algn="ctr"/>
            <a:r>
              <a:rPr lang="en-US" sz="1400" b="1" cap="all" dirty="0">
                <a:latin typeface="Times New Roman" panose="02020603050405020304" pitchFamily="18" charset="0"/>
                <a:cs typeface="Times New Roman" panose="02020603050405020304" pitchFamily="18" charset="0"/>
              </a:rPr>
              <a:t>discussion</a:t>
            </a:r>
          </a:p>
        </p:txBody>
      </p:sp>
      <p:sp>
        <p:nvSpPr>
          <p:cNvPr id="39" name="Szövegdoboz 38">
            <a:extLst>
              <a:ext uri="{FF2B5EF4-FFF2-40B4-BE49-F238E27FC236}">
                <a16:creationId xmlns:a16="http://schemas.microsoft.com/office/drawing/2014/main" id="{E42BB4C7-B4A8-4404-BDA5-DBEB85070583}"/>
              </a:ext>
            </a:extLst>
          </p:cNvPr>
          <p:cNvSpPr txBox="1"/>
          <p:nvPr/>
        </p:nvSpPr>
        <p:spPr>
          <a:xfrm>
            <a:off x="4256286" y="4824560"/>
            <a:ext cx="2652819" cy="523220"/>
          </a:xfrm>
          <a:prstGeom prst="rect">
            <a:avLst/>
          </a:prstGeom>
          <a:noFill/>
        </p:spPr>
        <p:txBody>
          <a:bodyPr wrap="square" rtlCol="0">
            <a:spAutoFit/>
          </a:bodyPr>
          <a:lstStyle/>
          <a:p>
            <a:pPr algn="ctr"/>
            <a:r>
              <a:rPr lang="en-GB" sz="1400" b="1" cap="all" dirty="0">
                <a:latin typeface="Times New Roman" panose="02020603050405020304" pitchFamily="18" charset="0"/>
                <a:cs typeface="Times New Roman" panose="02020603050405020304" pitchFamily="18" charset="0"/>
              </a:rPr>
              <a:t>Preparation of </a:t>
            </a:r>
            <a:endParaRPr lang="hu-HU" sz="1400" b="1" cap="all" dirty="0">
              <a:latin typeface="Times New Roman" panose="02020603050405020304" pitchFamily="18" charset="0"/>
              <a:cs typeface="Times New Roman" panose="02020603050405020304" pitchFamily="18" charset="0"/>
            </a:endParaRPr>
          </a:p>
          <a:p>
            <a:pPr algn="ctr"/>
            <a:r>
              <a:rPr lang="en-GB" sz="1400" b="1" cap="all" dirty="0">
                <a:latin typeface="Times New Roman" panose="02020603050405020304" pitchFamily="18" charset="0"/>
                <a:cs typeface="Times New Roman" panose="02020603050405020304" pitchFamily="18" charset="0"/>
              </a:rPr>
              <a:t>the protocol </a:t>
            </a:r>
            <a:endParaRPr lang="hu-HU" sz="1400" b="1" cap="all" dirty="0">
              <a:latin typeface="Times New Roman" panose="02020603050405020304" pitchFamily="18" charset="0"/>
              <a:cs typeface="Times New Roman" panose="02020603050405020304" pitchFamily="18" charset="0"/>
            </a:endParaRPr>
          </a:p>
        </p:txBody>
      </p:sp>
      <p:sp>
        <p:nvSpPr>
          <p:cNvPr id="40" name="Szövegdoboz 39">
            <a:extLst>
              <a:ext uri="{FF2B5EF4-FFF2-40B4-BE49-F238E27FC236}">
                <a16:creationId xmlns:a16="http://schemas.microsoft.com/office/drawing/2014/main" id="{36D21F51-24F5-4436-B476-5621DA9CAAD7}"/>
              </a:ext>
            </a:extLst>
          </p:cNvPr>
          <p:cNvSpPr txBox="1"/>
          <p:nvPr/>
        </p:nvSpPr>
        <p:spPr>
          <a:xfrm>
            <a:off x="6279411" y="2936781"/>
            <a:ext cx="2652819" cy="646331"/>
          </a:xfrm>
          <a:prstGeom prst="rect">
            <a:avLst/>
          </a:prstGeom>
          <a:noFill/>
        </p:spPr>
        <p:txBody>
          <a:bodyPr wrap="square" rtlCol="0">
            <a:spAutoFit/>
          </a:bodyPr>
          <a:lstStyle/>
          <a:p>
            <a:pPr algn="ctr"/>
            <a:r>
              <a:rPr lang="en-GB" b="1" cap="all" dirty="0">
                <a:latin typeface="Times New Roman" panose="02020603050405020304" pitchFamily="18" charset="0"/>
                <a:cs typeface="Times New Roman" panose="02020603050405020304" pitchFamily="18" charset="0"/>
              </a:rPr>
              <a:t>Sample size calculation </a:t>
            </a:r>
            <a:endParaRPr lang="hu-HU" b="1" cap="all" dirty="0">
              <a:latin typeface="Times New Roman" panose="02020603050405020304" pitchFamily="18" charset="0"/>
              <a:cs typeface="Times New Roman" panose="02020603050405020304" pitchFamily="18" charset="0"/>
            </a:endParaRPr>
          </a:p>
        </p:txBody>
      </p:sp>
      <p:grpSp>
        <p:nvGrpSpPr>
          <p:cNvPr id="44" name="Group 4">
            <a:extLst>
              <a:ext uri="{FF2B5EF4-FFF2-40B4-BE49-F238E27FC236}">
                <a16:creationId xmlns:a16="http://schemas.microsoft.com/office/drawing/2014/main" id="{04B8A586-F4D9-41C7-81AE-C449963F1499}"/>
              </a:ext>
            </a:extLst>
          </p:cNvPr>
          <p:cNvGrpSpPr/>
          <p:nvPr/>
        </p:nvGrpSpPr>
        <p:grpSpPr>
          <a:xfrm>
            <a:off x="15126493" y="6521381"/>
            <a:ext cx="2426418" cy="1406040"/>
            <a:chOff x="6876256" y="3063517"/>
            <a:chExt cx="1944216" cy="1944216"/>
          </a:xfrm>
          <a:effectLst>
            <a:outerShdw blurRad="50800" dist="38100" dir="2700000" algn="tl" rotWithShape="0">
              <a:prstClr val="black">
                <a:alpha val="40000"/>
              </a:prstClr>
            </a:outerShdw>
          </a:effectLst>
          <a:scene3d>
            <a:camera prst="perspectiveLeft">
              <a:rot lat="0" lon="3900000" rev="0"/>
            </a:camera>
            <a:lightRig rig="threePt" dir="t"/>
          </a:scene3d>
        </p:grpSpPr>
        <p:sp>
          <p:nvSpPr>
            <p:cNvPr id="45" name="Oval 3">
              <a:extLst>
                <a:ext uri="{FF2B5EF4-FFF2-40B4-BE49-F238E27FC236}">
                  <a16:creationId xmlns:a16="http://schemas.microsoft.com/office/drawing/2014/main" id="{113C75AA-3971-42A0-8CB4-EC486138DC18}"/>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6" name="Oval 42">
              <a:extLst>
                <a:ext uri="{FF2B5EF4-FFF2-40B4-BE49-F238E27FC236}">
                  <a16:creationId xmlns:a16="http://schemas.microsoft.com/office/drawing/2014/main" id="{9C40DC64-D86D-4077-9AD4-CA6166BA5BA9}"/>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sp>
          <p:nvSpPr>
            <p:cNvPr id="47" name="Oval 43">
              <a:extLst>
                <a:ext uri="{FF2B5EF4-FFF2-40B4-BE49-F238E27FC236}">
                  <a16:creationId xmlns:a16="http://schemas.microsoft.com/office/drawing/2014/main" id="{1791219C-5492-40C3-BAE3-A70DAC84722F}"/>
                </a:ext>
              </a:extLst>
            </p:cNvPr>
            <p:cNvSpPr/>
            <p:nvPr/>
          </p:nvSpPr>
          <p:spPr>
            <a:xfrm>
              <a:off x="7487073" y="3674334"/>
              <a:ext cx="722583" cy="722583"/>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37" b="1">
                <a:latin typeface="Times New Roman" panose="02020603050405020304" pitchFamily="18" charset="0"/>
                <a:cs typeface="Times New Roman" panose="02020603050405020304" pitchFamily="18" charset="0"/>
              </a:endParaRPr>
            </a:p>
          </p:txBody>
        </p:sp>
      </p:grpSp>
      <p:grpSp>
        <p:nvGrpSpPr>
          <p:cNvPr id="60" name="Group 4">
            <a:extLst>
              <a:ext uri="{FF2B5EF4-FFF2-40B4-BE49-F238E27FC236}">
                <a16:creationId xmlns:a16="http://schemas.microsoft.com/office/drawing/2014/main" id="{0E02D08E-D3C0-4AAC-8BAC-6834083F16D4}"/>
              </a:ext>
            </a:extLst>
          </p:cNvPr>
          <p:cNvGrpSpPr/>
          <p:nvPr/>
        </p:nvGrpSpPr>
        <p:grpSpPr>
          <a:xfrm>
            <a:off x="0" y="0"/>
            <a:ext cx="18288000" cy="450526"/>
            <a:chOff x="0" y="0"/>
            <a:chExt cx="6186311" cy="152400"/>
          </a:xfrm>
        </p:grpSpPr>
        <p:sp>
          <p:nvSpPr>
            <p:cNvPr id="61" name="Freeform 5">
              <a:extLst>
                <a:ext uri="{FF2B5EF4-FFF2-40B4-BE49-F238E27FC236}">
                  <a16:creationId xmlns:a16="http://schemas.microsoft.com/office/drawing/2014/main" id="{B64E98DB-71E1-4693-997F-337D5831D96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grpSp>
        <p:nvGrpSpPr>
          <p:cNvPr id="62" name="Group 8">
            <a:extLst>
              <a:ext uri="{FF2B5EF4-FFF2-40B4-BE49-F238E27FC236}">
                <a16:creationId xmlns:a16="http://schemas.microsoft.com/office/drawing/2014/main" id="{92FCA6C7-C877-46C5-9697-A09F1FD9EFE6}"/>
              </a:ext>
            </a:extLst>
          </p:cNvPr>
          <p:cNvGrpSpPr/>
          <p:nvPr/>
        </p:nvGrpSpPr>
        <p:grpSpPr>
          <a:xfrm rot="-5400000">
            <a:off x="16153987" y="8152987"/>
            <a:ext cx="2135721" cy="2132304"/>
            <a:chOff x="0" y="0"/>
            <a:chExt cx="6350000" cy="6339840"/>
          </a:xfrm>
        </p:grpSpPr>
        <p:sp>
          <p:nvSpPr>
            <p:cNvPr id="63" name="Freeform 9">
              <a:extLst>
                <a:ext uri="{FF2B5EF4-FFF2-40B4-BE49-F238E27FC236}">
                  <a16:creationId xmlns:a16="http://schemas.microsoft.com/office/drawing/2014/main" id="{6CA33259-9B11-4AF8-9712-23C56391A594}"/>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64" name="Group 10">
            <a:extLst>
              <a:ext uri="{FF2B5EF4-FFF2-40B4-BE49-F238E27FC236}">
                <a16:creationId xmlns:a16="http://schemas.microsoft.com/office/drawing/2014/main" id="{9593A004-B2B8-4089-818A-6FA21236B7FB}"/>
              </a:ext>
            </a:extLst>
          </p:cNvPr>
          <p:cNvGrpSpPr/>
          <p:nvPr/>
        </p:nvGrpSpPr>
        <p:grpSpPr>
          <a:xfrm>
            <a:off x="13014933" y="0"/>
            <a:ext cx="3426157" cy="2016125"/>
            <a:chOff x="0" y="0"/>
            <a:chExt cx="4975860" cy="2928049"/>
          </a:xfrm>
        </p:grpSpPr>
        <p:sp>
          <p:nvSpPr>
            <p:cNvPr id="65" name="Freeform 11">
              <a:extLst>
                <a:ext uri="{FF2B5EF4-FFF2-40B4-BE49-F238E27FC236}">
                  <a16:creationId xmlns:a16="http://schemas.microsoft.com/office/drawing/2014/main" id="{B64407F1-74F4-475D-8D4A-59C03F459E29}"/>
                </a:ext>
              </a:extLst>
            </p:cNvPr>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68" name="Group 12">
            <a:extLst>
              <a:ext uri="{FF2B5EF4-FFF2-40B4-BE49-F238E27FC236}">
                <a16:creationId xmlns:a16="http://schemas.microsoft.com/office/drawing/2014/main" id="{A944C438-ED35-4070-8B15-73B2D55D4270}"/>
              </a:ext>
            </a:extLst>
          </p:cNvPr>
          <p:cNvGrpSpPr/>
          <p:nvPr/>
        </p:nvGrpSpPr>
        <p:grpSpPr>
          <a:xfrm>
            <a:off x="13538476" y="-866183"/>
            <a:ext cx="2379071" cy="2379071"/>
            <a:chOff x="0" y="0"/>
            <a:chExt cx="6350000" cy="6350000"/>
          </a:xfrm>
        </p:grpSpPr>
        <p:sp>
          <p:nvSpPr>
            <p:cNvPr id="71" name="Freeform 13">
              <a:extLst>
                <a:ext uri="{FF2B5EF4-FFF2-40B4-BE49-F238E27FC236}">
                  <a16:creationId xmlns:a16="http://schemas.microsoft.com/office/drawing/2014/main" id="{C4555E91-4CA4-4EFB-BDD6-95752F72F1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 name="Picture 14">
            <a:extLst>
              <a:ext uri="{FF2B5EF4-FFF2-40B4-BE49-F238E27FC236}">
                <a16:creationId xmlns:a16="http://schemas.microsoft.com/office/drawing/2014/main" id="{4F42EAED-949B-41E9-AD34-26C7BF54D7E1}"/>
              </a:ext>
            </a:extLst>
          </p:cNvPr>
          <p:cNvPicPr>
            <a:picLocks noChangeAspect="1"/>
          </p:cNvPicPr>
          <p:nvPr/>
        </p:nvPicPr>
        <p:blipFill>
          <a:blip r:embed="rId2"/>
          <a:srcRect l="249" r="249"/>
          <a:stretch>
            <a:fillRect/>
          </a:stretch>
        </p:blipFill>
        <p:spPr>
          <a:xfrm>
            <a:off x="13999539" y="197177"/>
            <a:ext cx="1437895" cy="900482"/>
          </a:xfrm>
          <a:prstGeom prst="rect">
            <a:avLst/>
          </a:prstGeom>
        </p:spPr>
      </p:pic>
      <p:sp>
        <p:nvSpPr>
          <p:cNvPr id="3" name="Szövegdoboz 2">
            <a:extLst>
              <a:ext uri="{FF2B5EF4-FFF2-40B4-BE49-F238E27FC236}">
                <a16:creationId xmlns:a16="http://schemas.microsoft.com/office/drawing/2014/main" id="{EADFDFAE-D282-408A-82BF-8A22BDCE450A}"/>
              </a:ext>
            </a:extLst>
          </p:cNvPr>
          <p:cNvSpPr txBox="1"/>
          <p:nvPr/>
        </p:nvSpPr>
        <p:spPr>
          <a:xfrm>
            <a:off x="15119722" y="8111778"/>
            <a:ext cx="2652819" cy="523220"/>
          </a:xfrm>
          <a:prstGeom prst="rect">
            <a:avLst/>
          </a:prstGeom>
          <a:noFill/>
        </p:spPr>
        <p:txBody>
          <a:bodyPr wrap="square" rtlCol="0">
            <a:spAutoFit/>
          </a:bodyPr>
          <a:lstStyle/>
          <a:p>
            <a:pPr algn="ctr"/>
            <a:r>
              <a:rPr lang="hu-HU" sz="1400" b="1" cap="all" dirty="0">
                <a:latin typeface="Times New Roman" panose="02020603050405020304" pitchFamily="18" charset="0"/>
                <a:cs typeface="Times New Roman" panose="02020603050405020304" pitchFamily="18" charset="0"/>
              </a:rPr>
              <a:t>START</a:t>
            </a:r>
            <a:endParaRPr lang="en-US" sz="1400" b="1" cap="all" dirty="0">
              <a:latin typeface="Times New Roman" panose="02020603050405020304" pitchFamily="18" charset="0"/>
              <a:cs typeface="Times New Roman" panose="02020603050405020304" pitchFamily="18" charset="0"/>
            </a:endParaRPr>
          </a:p>
          <a:p>
            <a:pPr algn="ctr"/>
            <a:r>
              <a:rPr lang="hu-HU" sz="1400" b="1" cap="all" dirty="0">
                <a:latin typeface="Times New Roman" panose="02020603050405020304" pitchFamily="18" charset="0"/>
                <a:cs typeface="Times New Roman" panose="02020603050405020304" pitchFamily="18" charset="0"/>
              </a:rPr>
              <a:t> OF THE TRIAL</a:t>
            </a:r>
          </a:p>
        </p:txBody>
      </p:sp>
    </p:spTree>
    <p:extLst>
      <p:ext uri="{BB962C8B-B14F-4D97-AF65-F5344CB8AC3E}">
        <p14:creationId xmlns:p14="http://schemas.microsoft.com/office/powerpoint/2010/main" val="2462550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lcím 3"/>
          <p:cNvSpPr>
            <a:spLocks noGrp="1"/>
          </p:cNvSpPr>
          <p:nvPr>
            <p:ph type="body" sz="quarter" idx="10"/>
          </p:nvPr>
        </p:nvSpPr>
        <p:spPr>
          <a:xfrm>
            <a:off x="1676400" y="2552700"/>
            <a:ext cx="15220950" cy="6248400"/>
          </a:xfrm>
          <a:prstGeom prst="rect">
            <a:avLst/>
          </a:prstGeom>
        </p:spPr>
        <p:txBody>
          <a:bodyPr/>
          <a:lstStyle/>
          <a:p>
            <a:pPr marL="685800" indent="-685800">
              <a:buFont typeface="Arial" panose="020B0604020202020204" pitchFamily="34" charset="0"/>
              <a:buChar char="•"/>
            </a:pPr>
            <a:r>
              <a:rPr lang="en-US" sz="4800" dirty="0"/>
              <a:t>Observational studies dominate the literature</a:t>
            </a:r>
          </a:p>
          <a:p>
            <a:pPr marL="685800" indent="-685800">
              <a:buFont typeface="Arial" panose="020B0604020202020204" pitchFamily="34" charset="0"/>
              <a:buChar char="•"/>
            </a:pPr>
            <a:endParaRPr lang="en-US" sz="4800" dirty="0"/>
          </a:p>
          <a:p>
            <a:pPr marL="685800" indent="-685800">
              <a:buFont typeface="Arial" panose="020B0604020202020204" pitchFamily="34" charset="0"/>
              <a:buChar char="•"/>
            </a:pPr>
            <a:r>
              <a:rPr lang="en-US" sz="4800" dirty="0"/>
              <a:t>Is the study design appropriate to answer the research question?</a:t>
            </a:r>
          </a:p>
          <a:p>
            <a:pPr marL="0" indent="0"/>
            <a:endParaRPr lang="en-US" sz="4800" dirty="0"/>
          </a:p>
          <a:p>
            <a:pPr marL="685800" indent="-685800">
              <a:buFont typeface="Arial" panose="020B0604020202020204" pitchFamily="34" charset="0"/>
              <a:buChar char="•"/>
            </a:pPr>
            <a:r>
              <a:rPr lang="en-US" sz="4800" dirty="0"/>
              <a:t>E.g. descriptive studies cannot assess associations </a:t>
            </a:r>
          </a:p>
          <a:p>
            <a:pPr marL="685800" indent="-685800">
              <a:buFont typeface="Arial" panose="020B0604020202020204" pitchFamily="34" charset="0"/>
              <a:buChar char="•"/>
            </a:pPr>
            <a:endParaRPr lang="en-US" sz="4800" dirty="0"/>
          </a:p>
          <a:p>
            <a:pPr marL="685800" indent="-685800">
              <a:buFont typeface="Arial" panose="020B0604020202020204" pitchFamily="34" charset="0"/>
              <a:buChar char="•"/>
            </a:pPr>
            <a:r>
              <a:rPr lang="en-US" sz="4800" dirty="0"/>
              <a:t>Analytical vs. Descriptive studies</a:t>
            </a:r>
          </a:p>
        </p:txBody>
      </p:sp>
      <p:sp>
        <p:nvSpPr>
          <p:cNvPr id="6" name="Title 5">
            <a:extLst>
              <a:ext uri="{FF2B5EF4-FFF2-40B4-BE49-F238E27FC236}">
                <a16:creationId xmlns:a16="http://schemas.microsoft.com/office/drawing/2014/main" id="{D19BA4E7-F32A-4502-B71B-9A649320AD95}"/>
              </a:ext>
            </a:extLst>
          </p:cNvPr>
          <p:cNvSpPr>
            <a:spLocks noGrp="1"/>
          </p:cNvSpPr>
          <p:nvPr>
            <p:ph type="title"/>
          </p:nvPr>
        </p:nvSpPr>
        <p:spPr/>
        <p:txBody>
          <a:bodyPr/>
          <a:lstStyle/>
          <a:p>
            <a:r>
              <a:rPr lang="en-US" sz="5400" b="1" u="sng" dirty="0">
                <a:latin typeface="+mn-lt"/>
              </a:rPr>
              <a:t>Introduction to observational studies</a:t>
            </a:r>
          </a:p>
        </p:txBody>
      </p:sp>
    </p:spTree>
    <p:custDataLst>
      <p:tags r:id="rId1"/>
    </p:custDataLst>
    <p:extLst>
      <p:ext uri="{BB962C8B-B14F-4D97-AF65-F5344CB8AC3E}">
        <p14:creationId xmlns:p14="http://schemas.microsoft.com/office/powerpoint/2010/main" val="927762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B2F054-64AD-41C6-BCA8-5C5E5EE84DA7}"/>
              </a:ext>
            </a:extLst>
          </p:cNvPr>
          <p:cNvSpPr>
            <a:spLocks noGrp="1"/>
          </p:cNvSpPr>
          <p:nvPr>
            <p:ph type="title"/>
          </p:nvPr>
        </p:nvSpPr>
        <p:spPr/>
        <p:txBody>
          <a:bodyPr/>
          <a:lstStyle/>
          <a:p>
            <a:r>
              <a:rPr lang="en-US" sz="5400" b="1" u="sng" dirty="0">
                <a:latin typeface="+mn-lt"/>
              </a:rPr>
              <a:t>Cohort studies</a:t>
            </a:r>
          </a:p>
        </p:txBody>
      </p:sp>
      <p:pic>
        <p:nvPicPr>
          <p:cNvPr id="9" name="Picture 2" descr="KÃ©ptalÃ¡lat a kÃ¶vetkezÅre: âevidence based medicine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5771" y="1787488"/>
            <a:ext cx="8173346" cy="631391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gyenes összekötő nyíllal 9"/>
          <p:cNvCxnSpPr>
            <a:cxnSpLocks/>
          </p:cNvCxnSpPr>
          <p:nvPr/>
        </p:nvCxnSpPr>
        <p:spPr>
          <a:xfrm>
            <a:off x="9144000" y="5021472"/>
            <a:ext cx="3113264" cy="11126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artalom helye 1"/>
          <p:cNvSpPr txBox="1">
            <a:spLocks/>
          </p:cNvSpPr>
          <p:nvPr/>
        </p:nvSpPr>
        <p:spPr>
          <a:xfrm>
            <a:off x="781050" y="2249738"/>
            <a:ext cx="9855687" cy="410513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General </a:t>
            </a: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characterisctics</a:t>
            </a: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3600" b="0" i="0" u="none" strike="noStrike" kern="1200" cap="none" spc="0" normalizeH="0" baseline="0" noProof="0" dirty="0" err="1">
                <a:ln>
                  <a:noFill/>
                </a:ln>
                <a:solidFill>
                  <a:prstClr val="black"/>
                </a:solidFill>
                <a:effectLst/>
                <a:uLnTx/>
                <a:uFillTx/>
                <a:latin typeface="Calibri" panose="020F0502020204030204"/>
                <a:ea typeface="+mn-ea"/>
                <a:cs typeface="+mn-cs"/>
              </a:rPr>
              <a:t>Synonim</a:t>
            </a: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follow-up</a:t>
            </a: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studies</a:t>
            </a:r>
            <a:endPar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Exposed</a:t>
            </a: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unexposed</a:t>
            </a: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600" b="0" i="0" u="none" strike="noStrike" kern="1200" cap="none" spc="0" normalizeH="0" baseline="0" noProof="0" dirty="0" err="1">
                <a:ln>
                  <a:noFill/>
                </a:ln>
                <a:solidFill>
                  <a:prstClr val="black"/>
                </a:solidFill>
                <a:effectLst/>
                <a:uLnTx/>
                <a:uFillTx/>
                <a:latin typeface="Calibri" panose="020F0502020204030204"/>
                <a:ea typeface="+mn-ea"/>
                <a:cs typeface="+mn-cs"/>
              </a:rPr>
              <a:t>groups</a:t>
            </a: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rack people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forward</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in time from exposure to</a:t>
            </a: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outcome</a:t>
            </a: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May be mandatory as RCTs are </a:t>
            </a: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unethical</a:t>
            </a: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 in certain settings (e.g. risk factors)</a:t>
            </a:r>
          </a:p>
        </p:txBody>
      </p:sp>
      <p:pic>
        <p:nvPicPr>
          <p:cNvPr id="2" name="Kép 1"/>
          <p:cNvPicPr>
            <a:picLocks noChangeAspect="1"/>
          </p:cNvPicPr>
          <p:nvPr/>
        </p:nvPicPr>
        <p:blipFill rotWithShape="1">
          <a:blip r:embed="rId5"/>
          <a:srcRect l="48560" t="42963" r="25454" b="35892"/>
          <a:stretch/>
        </p:blipFill>
        <p:spPr>
          <a:xfrm>
            <a:off x="1" y="7511810"/>
            <a:ext cx="6237506" cy="2855067"/>
          </a:xfrm>
          <a:prstGeom prst="rect">
            <a:avLst/>
          </a:prstGeom>
        </p:spPr>
      </p:pic>
      <p:sp>
        <p:nvSpPr>
          <p:cNvPr id="3" name="Speech Bubble: Rectangle with Corners Rounded 2">
            <a:extLst>
              <a:ext uri="{FF2B5EF4-FFF2-40B4-BE49-F238E27FC236}">
                <a16:creationId xmlns:a16="http://schemas.microsoft.com/office/drawing/2014/main" id="{0DF036CA-2332-4E42-B3FB-0AFEFA775B61}"/>
              </a:ext>
            </a:extLst>
          </p:cNvPr>
          <p:cNvSpPr/>
          <p:nvPr/>
        </p:nvSpPr>
        <p:spPr>
          <a:xfrm>
            <a:off x="5564039" y="8499512"/>
            <a:ext cx="6237505" cy="1777598"/>
          </a:xfrm>
          <a:prstGeom prst="wedgeRoundRectCallout">
            <a:avLst>
              <a:gd name="adj1" fmla="val -61660"/>
              <a:gd name="adj2" fmla="val 10877"/>
              <a:gd name="adj3" fmla="val 16667"/>
            </a:avLst>
          </a:prstGeom>
          <a:solidFill>
            <a:srgbClr val="15A9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47A793E-0B70-4D9C-91DE-273DA0680E60}"/>
              </a:ext>
            </a:extLst>
          </p:cNvPr>
          <p:cNvSpPr txBox="1"/>
          <p:nvPr/>
        </p:nvSpPr>
        <p:spPr>
          <a:xfrm>
            <a:off x="5564039" y="8522784"/>
            <a:ext cx="650097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The term cohort has military, not medical,</a:t>
            </a:r>
            <a:r>
              <a:rPr kumimoji="0" lang="hu-HU" sz="2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roots. A cohort</a:t>
            </a:r>
            <a:r>
              <a:rPr kumimoji="0" lang="hu-HU" sz="2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was a 300–600-man unit in</a:t>
            </a:r>
            <a:r>
              <a:rPr kumimoji="0" lang="hu-HU" sz="2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the Roman army; ten cohorts</a:t>
            </a:r>
            <a:r>
              <a:rPr kumimoji="0" lang="hu-HU" sz="2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formed a legion</a:t>
            </a:r>
            <a:r>
              <a:rPr kumimoji="0" lang="hu-HU" sz="27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278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4"/>
          <a:srcRect l="48864" t="33266" r="25530" b="29024"/>
          <a:stretch/>
        </p:blipFill>
        <p:spPr>
          <a:xfrm>
            <a:off x="8697117" y="2171700"/>
            <a:ext cx="8417109" cy="6972754"/>
          </a:xfrm>
          <a:prstGeom prst="rect">
            <a:avLst/>
          </a:prstGeom>
        </p:spPr>
      </p:pic>
      <p:sp>
        <p:nvSpPr>
          <p:cNvPr id="2" name="Szövegdoboz 1"/>
          <p:cNvSpPr txBox="1"/>
          <p:nvPr/>
        </p:nvSpPr>
        <p:spPr>
          <a:xfrm>
            <a:off x="800194" y="2881439"/>
            <a:ext cx="7543611" cy="5632311"/>
          </a:xfrm>
          <a:prstGeom prst="rect">
            <a:avLst/>
          </a:prstGeom>
          <a:noFill/>
        </p:spPr>
        <p:txBody>
          <a:bodyPr wrap="square" rtlCol="0">
            <a:spAutoFit/>
          </a:bodyPr>
          <a:lstStyle/>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600" b="0" i="0" u="none" strike="noStrike" kern="1200" cap="none" spc="0" normalizeH="0" baseline="0" noProof="0" dirty="0" err="1">
                <a:ln>
                  <a:noFill/>
                </a:ln>
                <a:solidFill>
                  <a:prstClr val="black"/>
                </a:solidFill>
                <a:effectLst/>
                <a:uLnTx/>
                <a:uFillTx/>
                <a:latin typeface="Calibri" panose="020F0502020204030204"/>
                <a:ea typeface="+mn-ea"/>
                <a:cs typeface="+mn-cs"/>
              </a:rPr>
              <a:t>Fo</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llows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-up two or more groups from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exposure to outcome</a:t>
            </a:r>
            <a:endPar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ohort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study moves in the same direction, although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gathering data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might not</a:t>
            </a: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1. prospective / concurrent cohort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2. retrospective cohort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3. ambidirectional</a:t>
            </a:r>
          </a:p>
        </p:txBody>
      </p:sp>
      <p:sp>
        <p:nvSpPr>
          <p:cNvPr id="6" name="TextBox 5">
            <a:extLst>
              <a:ext uri="{FF2B5EF4-FFF2-40B4-BE49-F238E27FC236}">
                <a16:creationId xmlns:a16="http://schemas.microsoft.com/office/drawing/2014/main" id="{C644C6DE-FF84-4BC6-AEF4-68C24A625FD8}"/>
              </a:ext>
            </a:extLst>
          </p:cNvPr>
          <p:cNvSpPr txBox="1"/>
          <p:nvPr/>
        </p:nvSpPr>
        <p:spPr>
          <a:xfrm>
            <a:off x="12032935" y="2358189"/>
            <a:ext cx="1722725" cy="923330"/>
          </a:xfrm>
          <a:prstGeom prst="rect">
            <a:avLst/>
          </a:prstGeom>
          <a:solidFill>
            <a:srgbClr val="15A9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IVF vs. Non-IVF</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D58E2A3-1117-456C-BFF1-D74A2A132140}"/>
              </a:ext>
            </a:extLst>
          </p:cNvPr>
          <p:cNvSpPr txBox="1"/>
          <p:nvPr/>
        </p:nvSpPr>
        <p:spPr>
          <a:xfrm>
            <a:off x="15404525" y="2515054"/>
            <a:ext cx="1722725" cy="923330"/>
          </a:xfrm>
          <a:prstGeom prst="rect">
            <a:avLst/>
          </a:prstGeom>
          <a:solidFill>
            <a:srgbClr val="15A9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Multiple birth</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0BF357E-B9B7-449D-ACD0-9648C3F15E1B}"/>
              </a:ext>
            </a:extLst>
          </p:cNvPr>
          <p:cNvSpPr txBox="1"/>
          <p:nvPr/>
        </p:nvSpPr>
        <p:spPr>
          <a:xfrm>
            <a:off x="8595884" y="3948121"/>
            <a:ext cx="1722725" cy="923330"/>
          </a:xfrm>
          <a:prstGeom prst="rect">
            <a:avLst/>
          </a:prstGeom>
          <a:solidFill>
            <a:srgbClr val="15A9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IVF vs. Non-IVF</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5575B12-87B7-4ED4-B7F0-E6DAE7C5765B}"/>
              </a:ext>
            </a:extLst>
          </p:cNvPr>
          <p:cNvSpPr txBox="1"/>
          <p:nvPr/>
        </p:nvSpPr>
        <p:spPr>
          <a:xfrm>
            <a:off x="11421859" y="3948121"/>
            <a:ext cx="1722725" cy="923330"/>
          </a:xfrm>
          <a:prstGeom prst="rect">
            <a:avLst/>
          </a:prstGeom>
          <a:solidFill>
            <a:srgbClr val="15A9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Multiple birth</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C7ABC65-6715-4733-93C5-B1CFA6C2116D}"/>
              </a:ext>
            </a:extLst>
          </p:cNvPr>
          <p:cNvSpPr txBox="1"/>
          <p:nvPr/>
        </p:nvSpPr>
        <p:spPr>
          <a:xfrm>
            <a:off x="8595884" y="5697595"/>
            <a:ext cx="1722725" cy="923330"/>
          </a:xfrm>
          <a:prstGeom prst="rect">
            <a:avLst/>
          </a:prstGeom>
          <a:solidFill>
            <a:srgbClr val="15A9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IVF vs. Non-IVF</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9030627-B7F6-47C8-9682-E6F841233C4C}"/>
              </a:ext>
            </a:extLst>
          </p:cNvPr>
          <p:cNvSpPr txBox="1"/>
          <p:nvPr/>
        </p:nvSpPr>
        <p:spPr>
          <a:xfrm>
            <a:off x="12044308" y="7239454"/>
            <a:ext cx="1722725" cy="923330"/>
          </a:xfrm>
          <a:prstGeom prst="rect">
            <a:avLst/>
          </a:prstGeom>
          <a:solidFill>
            <a:srgbClr val="15A9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Multiple birth</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E88B171-780E-4FD0-B316-AD84D7E6F60A}"/>
              </a:ext>
            </a:extLst>
          </p:cNvPr>
          <p:cNvSpPr txBox="1"/>
          <p:nvPr/>
        </p:nvSpPr>
        <p:spPr>
          <a:xfrm>
            <a:off x="15290226" y="5697595"/>
            <a:ext cx="1951322" cy="923330"/>
          </a:xfrm>
          <a:prstGeom prst="rect">
            <a:avLst/>
          </a:prstGeom>
          <a:solidFill>
            <a:srgbClr val="15A9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Ovarian carcinoma</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221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Ã©ptalÃ¡lat a kÃ¶vetkezÅre: âevidence based medicine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6081" y="2781300"/>
            <a:ext cx="7976064" cy="6161510"/>
          </a:xfrm>
          <a:prstGeom prst="rect">
            <a:avLst/>
          </a:prstGeom>
          <a:noFill/>
          <a:extLst>
            <a:ext uri="{909E8E84-426E-40DD-AFC4-6F175D3DCCD1}">
              <a14:hiddenFill xmlns:a14="http://schemas.microsoft.com/office/drawing/2010/main">
                <a:solidFill>
                  <a:srgbClr val="FFFFFF"/>
                </a:solidFill>
              </a14:hiddenFill>
            </a:ext>
          </a:extLst>
        </p:spPr>
      </p:pic>
      <p:sp>
        <p:nvSpPr>
          <p:cNvPr id="5" name="Tartalom helye 1"/>
          <p:cNvSpPr txBox="1">
            <a:spLocks/>
          </p:cNvSpPr>
          <p:nvPr/>
        </p:nvSpPr>
        <p:spPr>
          <a:xfrm>
            <a:off x="850385" y="1104900"/>
            <a:ext cx="11570100" cy="8382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u-HU" sz="4400" b="1" i="0" u="none" strike="noStrike" kern="1200" cap="none" spc="0" normalizeH="0" baseline="0" noProof="0" dirty="0">
                <a:ln>
                  <a:noFill/>
                </a:ln>
                <a:solidFill>
                  <a:prstClr val="black"/>
                </a:solidFill>
                <a:effectLst/>
                <a:uLnTx/>
                <a:uFillTx/>
                <a:latin typeface="Calibri" panose="020F0502020204030204"/>
                <a:ea typeface="+mn-ea"/>
                <a:cs typeface="+mn-cs"/>
              </a:rPr>
              <a:t>Advantages:</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best way to ascertain both 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incidence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natural</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history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 a disorder</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useful in investigation of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multiple</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outcomes</a:t>
            </a:r>
            <a:endPar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useful in the study of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rare</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exposures</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more </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accurate data collection</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can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strongly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suggest</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causality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Disadvantages:</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Selection bias</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 not optimal for rare diseases (outcomes)</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Loss to follow-up (non-differential!)</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Expensive (follow-up)</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Time-consuming (follow-up)</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Egyenes összekötő nyíllal 6"/>
          <p:cNvCxnSpPr>
            <a:cxnSpLocks/>
          </p:cNvCxnSpPr>
          <p:nvPr/>
        </p:nvCxnSpPr>
        <p:spPr>
          <a:xfrm>
            <a:off x="8153400" y="5676900"/>
            <a:ext cx="4150619" cy="14388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CAF79E-9B1B-4A95-BA3F-5CA311F997EB}"/>
              </a:ext>
            </a:extLst>
          </p:cNvPr>
          <p:cNvSpPr/>
          <p:nvPr/>
        </p:nvSpPr>
        <p:spPr>
          <a:xfrm>
            <a:off x="0" y="9791700"/>
            <a:ext cx="51558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https://catalogofbias.org/biases/selection-bias/</a:t>
            </a:r>
          </a:p>
        </p:txBody>
      </p:sp>
    </p:spTree>
    <p:custDataLst>
      <p:tags r:id="rId1"/>
    </p:custDataLst>
    <p:extLst>
      <p:ext uri="{BB962C8B-B14F-4D97-AF65-F5344CB8AC3E}">
        <p14:creationId xmlns:p14="http://schemas.microsoft.com/office/powerpoint/2010/main" val="1314237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B512D6-E644-40F8-A919-1C9CEE40A427}"/>
              </a:ext>
            </a:extLst>
          </p:cNvPr>
          <p:cNvSpPr>
            <a:spLocks noGrp="1"/>
          </p:cNvSpPr>
          <p:nvPr>
            <p:ph type="title"/>
          </p:nvPr>
        </p:nvSpPr>
        <p:spPr/>
        <p:txBody>
          <a:bodyPr/>
          <a:lstStyle/>
          <a:p>
            <a:r>
              <a:rPr lang="hu-HU" sz="4400" b="1" dirty="0" err="1">
                <a:latin typeface="+mn-lt"/>
              </a:rPr>
              <a:t>Features</a:t>
            </a:r>
            <a:r>
              <a:rPr lang="hu-HU" sz="4400" b="1" dirty="0">
                <a:latin typeface="+mn-lt"/>
              </a:rPr>
              <a:t> </a:t>
            </a:r>
            <a:r>
              <a:rPr lang="hu-HU" sz="4400" b="1" dirty="0" err="1">
                <a:latin typeface="+mn-lt"/>
              </a:rPr>
              <a:t>to</a:t>
            </a:r>
            <a:r>
              <a:rPr lang="hu-HU" sz="4400" b="1" dirty="0">
                <a:latin typeface="+mn-lt"/>
              </a:rPr>
              <a:t> </a:t>
            </a:r>
            <a:r>
              <a:rPr lang="hu-HU" sz="4400" b="1" dirty="0" err="1">
                <a:latin typeface="+mn-lt"/>
              </a:rPr>
              <a:t>look</a:t>
            </a:r>
            <a:r>
              <a:rPr lang="hu-HU" sz="4400" b="1" dirty="0">
                <a:latin typeface="+mn-lt"/>
              </a:rPr>
              <a:t> </a:t>
            </a:r>
            <a:r>
              <a:rPr lang="hu-HU" sz="4400" b="1" dirty="0" err="1">
                <a:latin typeface="+mn-lt"/>
              </a:rPr>
              <a:t>for</a:t>
            </a:r>
            <a:r>
              <a:rPr lang="hu-HU" sz="4400" b="1" dirty="0">
                <a:latin typeface="+mn-lt"/>
              </a:rPr>
              <a:t> in a </a:t>
            </a:r>
            <a:r>
              <a:rPr lang="hu-HU" sz="4400" b="1" dirty="0" err="1">
                <a:latin typeface="+mn-lt"/>
              </a:rPr>
              <a:t>cohort</a:t>
            </a:r>
            <a:r>
              <a:rPr lang="hu-HU" sz="4400" b="1" dirty="0">
                <a:latin typeface="+mn-lt"/>
              </a:rPr>
              <a:t> </a:t>
            </a:r>
            <a:r>
              <a:rPr lang="hu-HU" sz="4400" b="1" dirty="0" err="1">
                <a:latin typeface="+mn-lt"/>
              </a:rPr>
              <a:t>study</a:t>
            </a:r>
            <a:endParaRPr lang="en-US" dirty="0">
              <a:latin typeface="+mn-lt"/>
            </a:endParaRPr>
          </a:p>
        </p:txBody>
      </p:sp>
      <p:pic>
        <p:nvPicPr>
          <p:cNvPr id="5" name="Kép 4"/>
          <p:cNvPicPr>
            <a:picLocks noChangeAspect="1"/>
          </p:cNvPicPr>
          <p:nvPr/>
        </p:nvPicPr>
        <p:blipFill rotWithShape="1">
          <a:blip r:embed="rId3">
            <a:extLst>
              <a:ext uri="{28A0092B-C50C-407E-A947-70E740481C1C}">
                <a14:useLocalDpi xmlns:a14="http://schemas.microsoft.com/office/drawing/2010/main" val="0"/>
              </a:ext>
            </a:extLst>
          </a:blip>
          <a:srcRect t="7334"/>
          <a:stretch/>
        </p:blipFill>
        <p:spPr>
          <a:xfrm>
            <a:off x="5019473" y="1939508"/>
            <a:ext cx="8394597" cy="8303717"/>
          </a:xfrm>
          <a:prstGeom prst="rect">
            <a:avLst/>
          </a:prstGeom>
        </p:spPr>
      </p:pic>
      <p:sp>
        <p:nvSpPr>
          <p:cNvPr id="2" name="Speech Bubble: Oval 1">
            <a:extLst>
              <a:ext uri="{FF2B5EF4-FFF2-40B4-BE49-F238E27FC236}">
                <a16:creationId xmlns:a16="http://schemas.microsoft.com/office/drawing/2014/main" id="{21BF26AD-C1BF-4F15-8437-550A4B564AD7}"/>
              </a:ext>
            </a:extLst>
          </p:cNvPr>
          <p:cNvSpPr/>
          <p:nvPr/>
        </p:nvSpPr>
        <p:spPr>
          <a:xfrm>
            <a:off x="12414445" y="43774"/>
            <a:ext cx="5697416" cy="3194725"/>
          </a:xfrm>
          <a:prstGeom prst="wedgeEllipseCallout">
            <a:avLst>
              <a:gd name="adj1" fmla="val -57134"/>
              <a:gd name="adj2" fmla="val 2954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W</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omen who have had a tubal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sterilisation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operation have almost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no risk of salpingitis,</a:t>
            </a:r>
            <a:r>
              <a:rPr kumimoji="0" lang="hu-HU"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e.g.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they should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not be included in cohort studies of pelvic inflammatory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disease.</a:t>
            </a:r>
          </a:p>
        </p:txBody>
      </p:sp>
      <p:sp>
        <p:nvSpPr>
          <p:cNvPr id="6" name="Speech Bubble: Oval 5">
            <a:extLst>
              <a:ext uri="{FF2B5EF4-FFF2-40B4-BE49-F238E27FC236}">
                <a16:creationId xmlns:a16="http://schemas.microsoft.com/office/drawing/2014/main" id="{29B86943-3458-480A-8A9D-5B67972F946E}"/>
              </a:ext>
            </a:extLst>
          </p:cNvPr>
          <p:cNvSpPr/>
          <p:nvPr/>
        </p:nvSpPr>
        <p:spPr>
          <a:xfrm>
            <a:off x="-270333" y="3238500"/>
            <a:ext cx="5289805" cy="3200400"/>
          </a:xfrm>
          <a:prstGeom prst="wedgeEllipseCallout">
            <a:avLst>
              <a:gd name="adj1" fmla="val 50309"/>
              <a:gd name="adj2" fmla="val -5667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inimum</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exposure might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have to be 1</a:t>
            </a: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cigarettes per day or less,18.</a:t>
            </a: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Definition of exposure levels</a:t>
            </a: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 this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way can result i</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n more than two groups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nonsmokers,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light smokers, and heavy smokers</a:t>
            </a:r>
          </a:p>
        </p:txBody>
      </p:sp>
      <p:sp>
        <p:nvSpPr>
          <p:cNvPr id="7" name="Speech Bubble: Oval 6">
            <a:extLst>
              <a:ext uri="{FF2B5EF4-FFF2-40B4-BE49-F238E27FC236}">
                <a16:creationId xmlns:a16="http://schemas.microsoft.com/office/drawing/2014/main" id="{2B1E6280-538D-43FE-BAC4-BF5960A207FE}"/>
              </a:ext>
            </a:extLst>
          </p:cNvPr>
          <p:cNvSpPr/>
          <p:nvPr/>
        </p:nvSpPr>
        <p:spPr>
          <a:xfrm>
            <a:off x="12075475" y="4930045"/>
            <a:ext cx="6036386" cy="2322642"/>
          </a:xfrm>
          <a:prstGeom prst="wedgeEllipseCallout">
            <a:avLst>
              <a:gd name="adj1" fmla="val -64670"/>
              <a:gd name="adj2" fmla="val -9421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ung</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death rates among workers in the factory with rates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persons of the same age and sex in the population</a:t>
            </a: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1" i="0" u="none" strike="noStrike" kern="1200" cap="none" spc="0" normalizeH="0" baseline="0" noProof="0" dirty="0">
                <a:ln>
                  <a:noFill/>
                </a:ln>
                <a:solidFill>
                  <a:prstClr val="black"/>
                </a:solidFill>
                <a:effectLst/>
                <a:uLnTx/>
                <a:uFillTx/>
                <a:latin typeface="Calibri" panose="020F0502020204030204"/>
                <a:ea typeface="+mn-ea"/>
                <a:cs typeface="+mn-cs"/>
              </a:rPr>
              <a:t>Healthy-worker effect</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20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3">
            <a:extLst>
              <a:ext uri="{28A0092B-C50C-407E-A947-70E740481C1C}">
                <a14:useLocalDpi xmlns:a14="http://schemas.microsoft.com/office/drawing/2010/main" val="0"/>
              </a:ext>
            </a:extLst>
          </a:blip>
          <a:srcRect t="7334"/>
          <a:stretch/>
        </p:blipFill>
        <p:spPr>
          <a:xfrm>
            <a:off x="4871414" y="1714500"/>
            <a:ext cx="8394597" cy="8303717"/>
          </a:xfrm>
          <a:prstGeom prst="rect">
            <a:avLst/>
          </a:prstGeom>
        </p:spPr>
      </p:pic>
      <p:sp>
        <p:nvSpPr>
          <p:cNvPr id="6" name="Speech Bubble: Oval 5">
            <a:extLst>
              <a:ext uri="{FF2B5EF4-FFF2-40B4-BE49-F238E27FC236}">
                <a16:creationId xmlns:a16="http://schemas.microsoft.com/office/drawing/2014/main" id="{29B86943-3458-480A-8A9D-5B67972F946E}"/>
              </a:ext>
            </a:extLst>
          </p:cNvPr>
          <p:cNvSpPr/>
          <p:nvPr/>
        </p:nvSpPr>
        <p:spPr>
          <a:xfrm>
            <a:off x="170608" y="2229548"/>
            <a:ext cx="4572001" cy="2052201"/>
          </a:xfrm>
          <a:prstGeom prst="wedgeEllipseCallout">
            <a:avLst>
              <a:gd name="adj1" fmla="val 54868"/>
              <a:gd name="adj2" fmla="val 9300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In endometritis: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Just how tender must a uterus be?</a:t>
            </a:r>
          </a:p>
        </p:txBody>
      </p:sp>
      <p:sp>
        <p:nvSpPr>
          <p:cNvPr id="7" name="Speech Bubble: Oval 6">
            <a:extLst>
              <a:ext uri="{FF2B5EF4-FFF2-40B4-BE49-F238E27FC236}">
                <a16:creationId xmlns:a16="http://schemas.microsoft.com/office/drawing/2014/main" id="{2B1E6280-538D-43FE-BAC4-BF5960A207FE}"/>
              </a:ext>
            </a:extLst>
          </p:cNvPr>
          <p:cNvSpPr/>
          <p:nvPr/>
        </p:nvSpPr>
        <p:spPr>
          <a:xfrm>
            <a:off x="13639800" y="5124450"/>
            <a:ext cx="4418081" cy="4362450"/>
          </a:xfrm>
          <a:prstGeom prst="wedgeEllipseCallout">
            <a:avLst>
              <a:gd name="adj1" fmla="val -76893"/>
              <a:gd name="adj2" fmla="val -3474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Important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subjective outcomes,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such as tenderness or erythema.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By contrast, with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objective outcome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measures, such 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fever or death, blinding the exposure status is 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important.</a:t>
            </a:r>
          </a:p>
        </p:txBody>
      </p:sp>
      <p:sp>
        <p:nvSpPr>
          <p:cNvPr id="8" name="Speech Bubble: Oval 7">
            <a:extLst>
              <a:ext uri="{FF2B5EF4-FFF2-40B4-BE49-F238E27FC236}">
                <a16:creationId xmlns:a16="http://schemas.microsoft.com/office/drawing/2014/main" id="{C5D8170E-B7CF-475D-B7B1-2D57F1F062E0}"/>
              </a:ext>
            </a:extLst>
          </p:cNvPr>
          <p:cNvSpPr/>
          <p:nvPr/>
        </p:nvSpPr>
        <p:spPr>
          <a:xfrm>
            <a:off x="12945318" y="1979006"/>
            <a:ext cx="5043270" cy="2553287"/>
          </a:xfrm>
          <a:prstGeom prst="wedgeEllipseCallout">
            <a:avLst>
              <a:gd name="adj1" fmla="val -68879"/>
              <a:gd name="adj2" fmla="val 4565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Outcomes must be defined in advance</a:t>
            </a:r>
            <a:r>
              <a:rPr kumimoji="0" lang="hu-HU" sz="2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Failure to 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objective outcomes leads to uninterpretable results.</a:t>
            </a:r>
          </a:p>
        </p:txBody>
      </p:sp>
    </p:spTree>
    <p:extLst>
      <p:ext uri="{BB962C8B-B14F-4D97-AF65-F5344CB8AC3E}">
        <p14:creationId xmlns:p14="http://schemas.microsoft.com/office/powerpoint/2010/main" val="191093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3">
            <a:extLst>
              <a:ext uri="{28A0092B-C50C-407E-A947-70E740481C1C}">
                <a14:useLocalDpi xmlns:a14="http://schemas.microsoft.com/office/drawing/2010/main" val="0"/>
              </a:ext>
            </a:extLst>
          </a:blip>
          <a:srcRect t="7334"/>
          <a:stretch/>
        </p:blipFill>
        <p:spPr>
          <a:xfrm>
            <a:off x="4350910" y="1277685"/>
            <a:ext cx="8394597" cy="8303717"/>
          </a:xfrm>
          <a:prstGeom prst="rect">
            <a:avLst/>
          </a:prstGeom>
        </p:spPr>
      </p:pic>
      <p:sp>
        <p:nvSpPr>
          <p:cNvPr id="7" name="Speech Bubble: Oval 6">
            <a:extLst>
              <a:ext uri="{FF2B5EF4-FFF2-40B4-BE49-F238E27FC236}">
                <a16:creationId xmlns:a16="http://schemas.microsoft.com/office/drawing/2014/main" id="{2B1E6280-538D-43FE-BAC4-BF5960A207FE}"/>
              </a:ext>
            </a:extLst>
          </p:cNvPr>
          <p:cNvSpPr/>
          <p:nvPr/>
        </p:nvSpPr>
        <p:spPr>
          <a:xfrm>
            <a:off x="12789305" y="4305300"/>
            <a:ext cx="5473157" cy="3962400"/>
          </a:xfrm>
          <a:prstGeom prst="wedgeEllipseCallout">
            <a:avLst>
              <a:gd name="adj1" fmla="val -76768"/>
              <a:gd name="adj2" fmla="val 27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E.g.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Obtaining the names of several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family members or friends who do not live with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respondent is often helpful at the start of such studies.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participant’s family doctor might also be helpful.</a:t>
            </a:r>
            <a:endPar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200" b="0" i="0" u="none" strike="noStrike" kern="1200" cap="none" spc="0" normalizeH="0" baseline="0" noProof="0" dirty="0" err="1">
                <a:ln>
                  <a:noFill/>
                </a:ln>
                <a:solidFill>
                  <a:prstClr val="black"/>
                </a:solidFill>
                <a:effectLst/>
                <a:uLnTx/>
                <a:uFillTx/>
                <a:latin typeface="Calibri" panose="020F0502020204030204"/>
                <a:ea typeface="+mn-ea"/>
                <a:cs typeface="+mn-cs"/>
              </a:rPr>
              <a:t>Death</a:t>
            </a: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200" b="0" i="0" u="none" strike="noStrike" kern="1200" cap="none" spc="0" normalizeH="0" baseline="0" noProof="0" dirty="0" err="1">
                <a:ln>
                  <a:noFill/>
                </a:ln>
                <a:solidFill>
                  <a:prstClr val="black"/>
                </a:solidFill>
                <a:effectLst/>
                <a:uLnTx/>
                <a:uFillTx/>
                <a:latin typeface="Calibri" panose="020F0502020204030204"/>
                <a:ea typeface="+mn-ea"/>
                <a:cs typeface="+mn-cs"/>
              </a:rPr>
              <a:t>Registries</a:t>
            </a:r>
            <a:r>
              <a:rPr kumimoji="0" lang="hu-HU" sz="2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peech Bubble: Oval 8">
            <a:extLst>
              <a:ext uri="{FF2B5EF4-FFF2-40B4-BE49-F238E27FC236}">
                <a16:creationId xmlns:a16="http://schemas.microsoft.com/office/drawing/2014/main" id="{F9B2106F-E7F7-4F50-A803-3202D35D3280}"/>
              </a:ext>
            </a:extLst>
          </p:cNvPr>
          <p:cNvSpPr/>
          <p:nvPr/>
        </p:nvSpPr>
        <p:spPr>
          <a:xfrm>
            <a:off x="-19050" y="2324100"/>
            <a:ext cx="4326162" cy="3848687"/>
          </a:xfrm>
          <a:prstGeom prst="wedgeEllipseCallout">
            <a:avLst>
              <a:gd name="adj1" fmla="val 49969"/>
              <a:gd name="adj2" fmla="val 65105"/>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For example, some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given a new antibiotic might have such poor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that they are unable to complete questionnaires or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return for examination.</a:t>
            </a:r>
          </a:p>
        </p:txBody>
      </p:sp>
    </p:spTree>
    <p:extLst>
      <p:ext uri="{BB962C8B-B14F-4D97-AF65-F5344CB8AC3E}">
        <p14:creationId xmlns:p14="http://schemas.microsoft.com/office/powerpoint/2010/main" val="41674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3">
            <a:extLst>
              <a:ext uri="{28A0092B-C50C-407E-A947-70E740481C1C}">
                <a14:useLocalDpi xmlns:a14="http://schemas.microsoft.com/office/drawing/2010/main" val="0"/>
              </a:ext>
            </a:extLst>
          </a:blip>
          <a:srcRect t="7334"/>
          <a:stretch/>
        </p:blipFill>
        <p:spPr>
          <a:xfrm>
            <a:off x="4343400" y="991641"/>
            <a:ext cx="8394597" cy="8303717"/>
          </a:xfrm>
          <a:prstGeom prst="rect">
            <a:avLst/>
          </a:prstGeom>
        </p:spPr>
      </p:pic>
      <p:sp>
        <p:nvSpPr>
          <p:cNvPr id="7" name="Speech Bubble: Oval 6">
            <a:extLst>
              <a:ext uri="{FF2B5EF4-FFF2-40B4-BE49-F238E27FC236}">
                <a16:creationId xmlns:a16="http://schemas.microsoft.com/office/drawing/2014/main" id="{2B1E6280-538D-43FE-BAC4-BF5960A207FE}"/>
              </a:ext>
            </a:extLst>
          </p:cNvPr>
          <p:cNvSpPr/>
          <p:nvPr/>
        </p:nvSpPr>
        <p:spPr>
          <a:xfrm>
            <a:off x="19050" y="4686300"/>
            <a:ext cx="3916331" cy="2553287"/>
          </a:xfrm>
          <a:prstGeom prst="wedgeEllipseCallout">
            <a:avLst>
              <a:gd name="adj1" fmla="val 58845"/>
              <a:gd name="adj2" fmla="val 7269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Careful planning with a –</a:t>
            </a:r>
            <a:r>
              <a:rPr kumimoji="0" lang="hu-HU" sz="2400" b="0" i="0" u="none" strike="noStrike" kern="1200" cap="none" spc="0" normalizeH="0" baseline="0" noProof="0" dirty="0" err="1">
                <a:ln>
                  <a:noFill/>
                </a:ln>
                <a:solidFill>
                  <a:prstClr val="black"/>
                </a:solidFill>
                <a:effectLst/>
                <a:uLnTx/>
                <a:uFillTx/>
                <a:latin typeface="Calibri" panose="020F0502020204030204"/>
                <a:ea typeface="+mn-ea"/>
                <a:cs typeface="+mn-cs"/>
              </a:rPr>
              <a:t>preferably</a:t>
            </a: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400" b="0" i="0" u="none" strike="noStrike" kern="1200" cap="none" spc="0" normalizeH="0" baseline="0" noProof="0" dirty="0" err="1">
                <a:ln>
                  <a:noFill/>
                </a:ln>
                <a:solidFill>
                  <a:prstClr val="black"/>
                </a:solidFill>
                <a:effectLst/>
                <a:uLnTx/>
                <a:uFillTx/>
                <a:latin typeface="Calibri" panose="020F0502020204030204"/>
                <a:ea typeface="+mn-ea"/>
                <a:cs typeface="+mn-cs"/>
              </a:rPr>
              <a:t>published</a:t>
            </a: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hu-HU" sz="2400" b="1" i="0" u="none" strike="noStrike" kern="1200" cap="none" spc="0" normalizeH="0" baseline="0" noProof="0" dirty="0">
                <a:ln>
                  <a:noFill/>
                </a:ln>
                <a:solidFill>
                  <a:prstClr val="black"/>
                </a:solidFill>
                <a:effectLst/>
                <a:uLnTx/>
                <a:uFillTx/>
                <a:latin typeface="Calibri" panose="020F0502020204030204"/>
                <a:ea typeface="+mn-ea"/>
                <a:cs typeface="+mn-cs"/>
              </a:rPr>
              <a:t>study protocol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Oval 5">
            <a:extLst>
              <a:ext uri="{FF2B5EF4-FFF2-40B4-BE49-F238E27FC236}">
                <a16:creationId xmlns:a16="http://schemas.microsoft.com/office/drawing/2014/main" id="{4A643F87-49FF-4BFE-9A57-00DC96126457}"/>
              </a:ext>
            </a:extLst>
          </p:cNvPr>
          <p:cNvSpPr/>
          <p:nvPr/>
        </p:nvSpPr>
        <p:spPr>
          <a:xfrm>
            <a:off x="13146016" y="5448300"/>
            <a:ext cx="4486073" cy="2553287"/>
          </a:xfrm>
          <a:prstGeom prst="wedgeEllipseCallout">
            <a:avLst>
              <a:gd name="adj1" fmla="val -79974"/>
              <a:gd name="adj2" fmla="val 797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Restriction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Matching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Stratification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Multivariate techniques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églalap 5"/>
          <p:cNvSpPr/>
          <p:nvPr/>
        </p:nvSpPr>
        <p:spPr>
          <a:xfrm>
            <a:off x="771725" y="5278524"/>
            <a:ext cx="6945551" cy="3462486"/>
          </a:xfrm>
          <a:prstGeom prst="rect">
            <a:avLst/>
          </a:prstGeom>
          <a:solidFill>
            <a:schemeClr val="tx1">
              <a:lumMod val="85000"/>
              <a:lumOff val="1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790700"/>
            <a:ext cx="9467640" cy="790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788" y="2476500"/>
            <a:ext cx="7136912" cy="1492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zövegdoboz 4"/>
          <p:cNvSpPr txBox="1"/>
          <p:nvPr/>
        </p:nvSpPr>
        <p:spPr>
          <a:xfrm>
            <a:off x="771725" y="5278524"/>
            <a:ext cx="6945551" cy="3416320"/>
          </a:xfrm>
          <a:prstGeom prst="rect">
            <a:avLst/>
          </a:prstGeom>
          <a:noFill/>
        </p:spPr>
        <p:txBody>
          <a:bodyPr wrap="square" rtlCol="0">
            <a:spAutoFit/>
          </a:bodyPr>
          <a:lstStyle/>
          <a:p>
            <a:pPr marL="428625" marR="0" lvl="0" indent="-428625" algn="l" defTabSz="914400" rtl="0" eaLnBrk="1" fontAlgn="auto" latinLnBrk="0" hangingPunct="1">
              <a:lnSpc>
                <a:spcPct val="100000"/>
              </a:lnSpc>
              <a:spcBef>
                <a:spcPts val="0"/>
              </a:spcBef>
              <a:spcAft>
                <a:spcPts val="0"/>
              </a:spcAft>
              <a:buClrTx/>
              <a:buSzTx/>
              <a:buFontTx/>
              <a:buChar char="-"/>
              <a:tabLst/>
              <a:defRPr/>
            </a:pP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Commenced</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in</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1948</a:t>
            </a:r>
          </a:p>
          <a:p>
            <a:pPr marL="428625" marR="0" lvl="0" indent="-428625" algn="l" defTabSz="914400" rtl="0" eaLnBrk="1" fontAlgn="auto" latinLnBrk="0" hangingPunct="1">
              <a:lnSpc>
                <a:spcPct val="100000"/>
              </a:lnSpc>
              <a:spcBef>
                <a:spcPts val="0"/>
              </a:spcBef>
              <a:spcAft>
                <a:spcPts val="0"/>
              </a:spcAft>
              <a:buClrTx/>
              <a:buSzTx/>
              <a:buFontTx/>
              <a:buChar char="-"/>
              <a:tabLst/>
              <a:defRPr/>
            </a:pP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5209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participants</a:t>
            </a:r>
            <a:endPar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428625" marR="0" lvl="0" indent="-428625" algn="l" defTabSz="914400" rtl="0" eaLnBrk="1" fontAlgn="auto" latinLnBrk="0" hangingPunct="1">
              <a:lnSpc>
                <a:spcPct val="100000"/>
              </a:lnSpc>
              <a:spcBef>
                <a:spcPts val="0"/>
              </a:spcBef>
              <a:spcAft>
                <a:spcPts val="0"/>
              </a:spcAft>
              <a:buClrTx/>
              <a:buSzTx/>
              <a:buFontTx/>
              <a:buChar char="-"/>
              <a:tabLst/>
              <a:defRPr/>
            </a:pP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Identify</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the</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risk</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factors</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that</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contributes</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to</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cardiovascuar</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diseases</a:t>
            </a:r>
            <a:endPar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428625" marR="0" lvl="0" indent="-428625" algn="l" defTabSz="914400" rtl="0" eaLnBrk="1" fontAlgn="auto" latinLnBrk="0" hangingPunct="1">
              <a:lnSpc>
                <a:spcPct val="100000"/>
              </a:lnSpc>
              <a:spcBef>
                <a:spcPts val="0"/>
              </a:spcBef>
              <a:spcAft>
                <a:spcPts val="0"/>
              </a:spcAft>
              <a:buClrTx/>
              <a:buSzTx/>
              <a:buFontTx/>
              <a:buChar char="-"/>
              <a:tabLst/>
              <a:defRPr/>
            </a:pP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Thousands</a:t>
            </a:r>
            <a:r>
              <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of </a:t>
            </a:r>
            <a:r>
              <a:rPr kumimoji="0" lang="hu-HU" sz="36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publications</a:t>
            </a:r>
            <a:endParaRPr kumimoji="0" lang="hu-HU" sz="36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3900983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E035-623C-451F-9133-85241C66035A}"/>
              </a:ext>
            </a:extLst>
          </p:cNvPr>
          <p:cNvSpPr>
            <a:spLocks noGrp="1"/>
          </p:cNvSpPr>
          <p:nvPr>
            <p:ph type="title"/>
          </p:nvPr>
        </p:nvSpPr>
        <p:spPr/>
        <p:txBody>
          <a:bodyPr/>
          <a:lstStyle/>
          <a:p>
            <a:r>
              <a:rPr lang="en-US" sz="5400" b="1" u="sng" dirty="0">
                <a:latin typeface="+mn-lt"/>
              </a:rPr>
              <a:t>Case-control studies</a:t>
            </a:r>
          </a:p>
        </p:txBody>
      </p:sp>
      <p:sp>
        <p:nvSpPr>
          <p:cNvPr id="8" name="Tartalom helye 1"/>
          <p:cNvSpPr txBox="1">
            <a:spLocks/>
          </p:cNvSpPr>
          <p:nvPr/>
        </p:nvSpPr>
        <p:spPr>
          <a:xfrm>
            <a:off x="1828800" y="1960598"/>
            <a:ext cx="15563187" cy="785646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General </a:t>
            </a:r>
            <a:r>
              <a:rPr kumimoji="0" lang="hu-HU" sz="4000" b="1" i="0" u="none" strike="noStrike" kern="1200" cap="none" spc="0" normalizeH="0" baseline="0" noProof="0" dirty="0" err="1">
                <a:ln>
                  <a:noFill/>
                </a:ln>
                <a:solidFill>
                  <a:prstClr val="black"/>
                </a:solidFill>
                <a:effectLst/>
                <a:uLnTx/>
                <a:uFillTx/>
                <a:latin typeface="Calibri" panose="020F0502020204030204"/>
                <a:ea typeface="+mn-ea"/>
                <a:cs typeface="+mn-cs"/>
              </a:rPr>
              <a:t>characteristics</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One of the </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most common </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study type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Relatively </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simple to organize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an yield important scientific findings </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with relatively little time, money, and effort</a:t>
            </a:r>
            <a:endPar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Aim</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to identify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predictors of an outcome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Permit assessment of the influence of predictors on outcome</a:t>
            </a: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via calculation of an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odds ratio</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Useful for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hypothesis generation</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Can only look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one outcome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Bias</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is a major problem</a:t>
            </a:r>
            <a:endPar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000" b="0" i="0" u="none" strike="noStrike" kern="1200" cap="none" spc="0" normalizeH="0" baseline="0" noProof="0" dirty="0">
                <a:ln>
                  <a:noFill/>
                </a:ln>
                <a:solidFill>
                  <a:prstClr val="black"/>
                </a:solidFill>
                <a:effectLst/>
                <a:uLnTx/>
                <a:uFillTx/>
                <a:latin typeface="Calibri" panose="020F0502020204030204"/>
                <a:ea typeface="+mn-ea"/>
                <a:cs typeface="+mn-cs"/>
              </a:rPr>
              <a:t>Runs </a:t>
            </a:r>
            <a:r>
              <a:rPr kumimoji="0" lang="hu-HU" sz="4000" b="1" i="0" u="none" strike="noStrike" kern="1200" cap="none" spc="0" normalizeH="0" baseline="0" noProof="0" dirty="0">
                <a:ln>
                  <a:noFill/>
                </a:ln>
                <a:solidFill>
                  <a:prstClr val="black"/>
                </a:solidFill>
                <a:effectLst/>
                <a:uLnTx/>
                <a:uFillTx/>
                <a:latin typeface="Calibri" panose="020F0502020204030204"/>
                <a:ea typeface="+mn-ea"/>
                <a:cs typeface="+mn-cs"/>
              </a:rPr>
              <a:t>backwards in time</a:t>
            </a:r>
          </a:p>
        </p:txBody>
      </p:sp>
    </p:spTree>
    <p:custDataLst>
      <p:tags r:id="rId1"/>
    </p:custDataLst>
    <p:extLst>
      <p:ext uri="{BB962C8B-B14F-4D97-AF65-F5344CB8AC3E}">
        <p14:creationId xmlns:p14="http://schemas.microsoft.com/office/powerpoint/2010/main" val="3964575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18486" y="3422513"/>
            <a:ext cx="9525" cy="821055"/>
          </a:xfrm>
          <a:prstGeom prst="rect">
            <a:avLst/>
          </a:prstGeom>
        </p:spPr>
        <p:txBody>
          <a:bodyPr lIns="0" tIns="0" rIns="0" bIns="0" rtlCol="0" anchor="t">
            <a:spAutoFit/>
          </a:bodyPr>
          <a:lstStyle/>
          <a:p>
            <a:pPr algn="ctr">
              <a:lnSpc>
                <a:spcPts val="6719"/>
              </a:lnSpc>
            </a:pPr>
            <a:endParaRPr/>
          </a:p>
        </p:txBody>
      </p:sp>
      <p:sp>
        <p:nvSpPr>
          <p:cNvPr id="3" name="TextBox 3"/>
          <p:cNvSpPr txBox="1"/>
          <p:nvPr/>
        </p:nvSpPr>
        <p:spPr>
          <a:xfrm>
            <a:off x="12926000" y="5193408"/>
            <a:ext cx="3594497" cy="523875"/>
          </a:xfrm>
          <a:prstGeom prst="rect">
            <a:avLst/>
          </a:prstGeom>
        </p:spPr>
        <p:txBody>
          <a:bodyPr lIns="0" tIns="0" rIns="0" bIns="0" rtlCol="0" anchor="t">
            <a:spAutoFit/>
          </a:bodyPr>
          <a:lstStyle/>
          <a:p>
            <a:pPr algn="ctr">
              <a:lnSpc>
                <a:spcPts val="4200"/>
              </a:lnSpc>
            </a:pPr>
            <a:r>
              <a:rPr lang="en-US" sz="3000">
                <a:solidFill>
                  <a:srgbClr val="FDFDFD"/>
                </a:solidFill>
                <a:latin typeface="Lora Italics"/>
              </a:rPr>
              <a:t>A prezentáció alcíme</a:t>
            </a:r>
          </a:p>
        </p:txBody>
      </p:sp>
      <p:grpSp>
        <p:nvGrpSpPr>
          <p:cNvPr id="4" name="Group 4"/>
          <p:cNvGrpSpPr/>
          <p:nvPr/>
        </p:nvGrpSpPr>
        <p:grpSpPr>
          <a:xfrm>
            <a:off x="0" y="0"/>
            <a:ext cx="18288000" cy="450526"/>
            <a:chOff x="0" y="0"/>
            <a:chExt cx="6186311" cy="152400"/>
          </a:xfrm>
        </p:grpSpPr>
        <p:sp>
          <p:nvSpPr>
            <p:cNvPr id="5" name="Freeform 5"/>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E60D2E"/>
            </a:solidFill>
          </p:spPr>
        </p:sp>
      </p:grpSp>
      <p:sp>
        <p:nvSpPr>
          <p:cNvPr id="6" name="TextBox 6"/>
          <p:cNvSpPr txBox="1"/>
          <p:nvPr/>
        </p:nvSpPr>
        <p:spPr>
          <a:xfrm>
            <a:off x="923672" y="647418"/>
            <a:ext cx="11447857" cy="1055354"/>
          </a:xfrm>
          <a:prstGeom prst="rect">
            <a:avLst/>
          </a:prstGeom>
        </p:spPr>
        <p:txBody>
          <a:bodyPr wrap="square" lIns="0" tIns="0" rIns="0" bIns="0" rtlCol="0" anchor="t">
            <a:spAutoFit/>
          </a:bodyPr>
          <a:lstStyle/>
          <a:p>
            <a:pPr algn="ctr">
              <a:lnSpc>
                <a:spcPts val="9100"/>
              </a:lnSpc>
            </a:pPr>
            <a:r>
              <a:rPr lang="hu-HU" sz="6000" dirty="0" err="1">
                <a:solidFill>
                  <a:srgbClr val="424A52"/>
                </a:solidFill>
                <a:latin typeface="Oswald Bold"/>
              </a:rPr>
              <a:t>Step</a:t>
            </a:r>
            <a:r>
              <a:rPr lang="hu-HU" sz="6000" dirty="0">
                <a:solidFill>
                  <a:srgbClr val="424A52"/>
                </a:solidFill>
                <a:latin typeface="Oswald Bold"/>
              </a:rPr>
              <a:t> 3: </a:t>
            </a:r>
            <a:r>
              <a:rPr lang="hu-HU" sz="6000" dirty="0" err="1">
                <a:solidFill>
                  <a:srgbClr val="424A52"/>
                </a:solidFill>
                <a:latin typeface="Oswald Bold"/>
              </a:rPr>
              <a:t>Sample</a:t>
            </a:r>
            <a:r>
              <a:rPr lang="hu-HU" sz="6000" dirty="0">
                <a:solidFill>
                  <a:srgbClr val="424A52"/>
                </a:solidFill>
                <a:latin typeface="Oswald Bold"/>
              </a:rPr>
              <a:t> </a:t>
            </a:r>
            <a:r>
              <a:rPr lang="hu-HU" sz="6000" dirty="0" err="1">
                <a:solidFill>
                  <a:srgbClr val="424A52"/>
                </a:solidFill>
                <a:latin typeface="Oswald Bold"/>
              </a:rPr>
              <a:t>size</a:t>
            </a:r>
            <a:r>
              <a:rPr lang="hu-HU" sz="6000" dirty="0">
                <a:solidFill>
                  <a:srgbClr val="424A52"/>
                </a:solidFill>
                <a:latin typeface="Oswald Bold"/>
              </a:rPr>
              <a:t> </a:t>
            </a:r>
            <a:r>
              <a:rPr lang="hu-HU" sz="6000" dirty="0" err="1">
                <a:solidFill>
                  <a:srgbClr val="424A52"/>
                </a:solidFill>
                <a:latin typeface="Oswald Bold"/>
              </a:rPr>
              <a:t>calculation</a:t>
            </a:r>
            <a:endParaRPr lang="en-US" sz="6000" dirty="0">
              <a:solidFill>
                <a:srgbClr val="424A52"/>
              </a:solidFill>
              <a:latin typeface="Oswald Bold"/>
            </a:endParaRPr>
          </a:p>
        </p:txBody>
      </p:sp>
      <p:grpSp>
        <p:nvGrpSpPr>
          <p:cNvPr id="8" name="Group 8"/>
          <p:cNvGrpSpPr/>
          <p:nvPr/>
        </p:nvGrpSpPr>
        <p:grpSpPr>
          <a:xfrm rot="-5400000">
            <a:off x="16153987" y="8152987"/>
            <a:ext cx="2135721" cy="213230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0D2E"/>
            </a:solidFill>
          </p:spPr>
        </p:sp>
      </p:grpSp>
      <p:grpSp>
        <p:nvGrpSpPr>
          <p:cNvPr id="10" name="Group 10"/>
          <p:cNvGrpSpPr/>
          <p:nvPr/>
        </p:nvGrpSpPr>
        <p:grpSpPr>
          <a:xfrm>
            <a:off x="13014933" y="0"/>
            <a:ext cx="3426157" cy="2016125"/>
            <a:chOff x="0" y="0"/>
            <a:chExt cx="4975860" cy="2928049"/>
          </a:xfrm>
        </p:grpSpPr>
        <p:sp>
          <p:nvSpPr>
            <p:cNvPr id="11" name="Freeform 11"/>
            <p:cNvSpPr/>
            <p:nvPr/>
          </p:nvSpPr>
          <p:spPr>
            <a:xfrm>
              <a:off x="0" y="0"/>
              <a:ext cx="4975860" cy="2928049"/>
            </a:xfrm>
            <a:custGeom>
              <a:avLst/>
              <a:gdLst/>
              <a:ahLst/>
              <a:cxnLst/>
              <a:rect l="l" t="t" r="r" b="b"/>
              <a:pathLst>
                <a:path w="4975860" h="2928049">
                  <a:moveTo>
                    <a:pt x="4975860" y="0"/>
                  </a:moveTo>
                  <a:lnTo>
                    <a:pt x="4975860" y="2056829"/>
                  </a:lnTo>
                  <a:lnTo>
                    <a:pt x="2486660" y="2928049"/>
                  </a:lnTo>
                  <a:lnTo>
                    <a:pt x="0" y="2056829"/>
                  </a:lnTo>
                  <a:lnTo>
                    <a:pt x="1270" y="1340549"/>
                  </a:lnTo>
                  <a:lnTo>
                    <a:pt x="6350" y="746131"/>
                  </a:lnTo>
                  <a:lnTo>
                    <a:pt x="0" y="0"/>
                  </a:lnTo>
                  <a:lnTo>
                    <a:pt x="4975860" y="0"/>
                  </a:lnTo>
                  <a:close/>
                </a:path>
              </a:pathLst>
            </a:custGeom>
            <a:solidFill>
              <a:srgbClr val="E60D2E"/>
            </a:solidFill>
          </p:spPr>
        </p:sp>
      </p:grpSp>
      <p:grpSp>
        <p:nvGrpSpPr>
          <p:cNvPr id="12" name="Group 12"/>
          <p:cNvGrpSpPr/>
          <p:nvPr/>
        </p:nvGrpSpPr>
        <p:grpSpPr>
          <a:xfrm>
            <a:off x="13538476" y="-866183"/>
            <a:ext cx="2379071" cy="237907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2"/>
          <a:srcRect l="249" r="249"/>
          <a:stretch>
            <a:fillRect/>
          </a:stretch>
        </p:blipFill>
        <p:spPr>
          <a:xfrm>
            <a:off x="13999539" y="197177"/>
            <a:ext cx="1437895" cy="900482"/>
          </a:xfrm>
          <a:prstGeom prst="rect">
            <a:avLst/>
          </a:prstGeom>
        </p:spPr>
      </p:pic>
      <p:sp>
        <p:nvSpPr>
          <p:cNvPr id="7" name="Szövegdoboz 6">
            <a:extLst>
              <a:ext uri="{FF2B5EF4-FFF2-40B4-BE49-F238E27FC236}">
                <a16:creationId xmlns:a16="http://schemas.microsoft.com/office/drawing/2014/main" id="{2EA18CFF-2B57-414C-9C79-4FB025D41B57}"/>
              </a:ext>
            </a:extLst>
          </p:cNvPr>
          <p:cNvSpPr txBox="1"/>
          <p:nvPr/>
        </p:nvSpPr>
        <p:spPr>
          <a:xfrm>
            <a:off x="1791315" y="2882308"/>
            <a:ext cx="13841442" cy="6247864"/>
          </a:xfrm>
          <a:prstGeom prst="rect">
            <a:avLst/>
          </a:prstGeom>
          <a:noFill/>
        </p:spPr>
        <p:txBody>
          <a:bodyPr wrap="square" rtlCol="0">
            <a:spAutoFit/>
          </a:bodyPr>
          <a:lstStyle/>
          <a:p>
            <a:r>
              <a:rPr lang="hu-HU" sz="4000" dirty="0" err="1">
                <a:latin typeface="Lora" panose="020B0604020202020204" charset="-18"/>
                <a:cs typeface="Arial" panose="020B0604020202020204" pitchFamily="34" charset="0"/>
              </a:rPr>
              <a:t>Involvement</a:t>
            </a:r>
            <a:r>
              <a:rPr lang="hu-HU" sz="4000" dirty="0">
                <a:latin typeface="Lora" panose="020B0604020202020204" charset="-18"/>
                <a:cs typeface="Arial" panose="020B0604020202020204" pitchFamily="34" charset="0"/>
              </a:rPr>
              <a:t> of a </a:t>
            </a:r>
            <a:r>
              <a:rPr lang="hu-HU" sz="4000" b="1" dirty="0" err="1">
                <a:solidFill>
                  <a:srgbClr val="C00000"/>
                </a:solidFill>
                <a:latin typeface="Lora" panose="020B0604020202020204" charset="-18"/>
                <a:cs typeface="Arial" panose="020B0604020202020204" pitchFamily="34" charset="0"/>
              </a:rPr>
              <a:t>biostatistician</a:t>
            </a:r>
            <a:endParaRPr lang="hu-HU" sz="4000" b="1" dirty="0">
              <a:solidFill>
                <a:srgbClr val="C00000"/>
              </a:solidFill>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a:latin typeface="Lora" panose="020B0604020202020204" charset="-18"/>
                <a:cs typeface="Arial" panose="020B0604020202020204" pitchFamily="34" charset="0"/>
              </a:rPr>
              <a:t>The</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necessary</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number</a:t>
            </a:r>
            <a:r>
              <a:rPr lang="hu-HU" sz="4000" b="1" dirty="0">
                <a:solidFill>
                  <a:srgbClr val="C00000"/>
                </a:solidFill>
                <a:latin typeface="Lora" panose="020B0604020202020204" charset="-18"/>
                <a:cs typeface="Arial" panose="020B0604020202020204" pitchFamily="34" charset="0"/>
              </a:rPr>
              <a:t> </a:t>
            </a:r>
            <a:r>
              <a:rPr lang="hu-HU" sz="4000" dirty="0">
                <a:latin typeface="Lora" panose="020B0604020202020204" charset="-18"/>
                <a:cs typeface="Arial" panose="020B0604020202020204" pitchFamily="34" charset="0"/>
              </a:rPr>
              <a:t>of </a:t>
            </a:r>
            <a:r>
              <a:rPr lang="hu-HU" sz="4000" dirty="0" err="1">
                <a:latin typeface="Lora" panose="020B0604020202020204" charset="-18"/>
                <a:cs typeface="Arial" panose="020B0604020202020204" pitchFamily="34" charset="0"/>
              </a:rPr>
              <a:t>participants</a:t>
            </a:r>
            <a:endParaRPr lang="hu-HU" sz="4000" dirty="0">
              <a:latin typeface="Lora" panose="020B0604020202020204" charset="-18"/>
              <a:cs typeface="Arial" panose="020B0604020202020204" pitchFamily="34" charset="0"/>
            </a:endParaRPr>
          </a:p>
          <a:p>
            <a:endParaRPr lang="hu-HU" sz="4000" b="1" dirty="0">
              <a:solidFill>
                <a:srgbClr val="C00000"/>
              </a:solidFill>
              <a:latin typeface="Lora" panose="020B0604020202020204" charset="-18"/>
              <a:cs typeface="Arial" panose="020B0604020202020204" pitchFamily="34" charset="0"/>
            </a:endParaRPr>
          </a:p>
          <a:p>
            <a:r>
              <a:rPr lang="hu-HU" sz="4000" dirty="0">
                <a:latin typeface="Lora" panose="020B0604020202020204" charset="-18"/>
                <a:cs typeface="Arial" panose="020B0604020202020204" pitchFamily="34" charset="0"/>
              </a:rPr>
              <a:t>Decision </a:t>
            </a:r>
            <a:r>
              <a:rPr lang="hu-HU" sz="4000" dirty="0" err="1">
                <a:latin typeface="Lora" panose="020B0604020202020204" charset="-18"/>
                <a:cs typeface="Arial" panose="020B0604020202020204" pitchFamily="34" charset="0"/>
              </a:rPr>
              <a:t>on</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the</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statistical</a:t>
            </a:r>
            <a:r>
              <a:rPr lang="hu-HU" sz="4000" b="1" dirty="0">
                <a:solidFill>
                  <a:srgbClr val="C00000"/>
                </a:solidFill>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framework</a:t>
            </a:r>
            <a:r>
              <a:rPr lang="hu-HU" sz="4000" b="1" dirty="0">
                <a:solidFill>
                  <a:srgbClr val="C00000"/>
                </a:solidFill>
                <a:latin typeface="Lora" panose="020B0604020202020204" charset="-18"/>
                <a:cs typeface="Arial" panose="020B0604020202020204" pitchFamily="34" charset="0"/>
              </a:rPr>
              <a:t> </a:t>
            </a:r>
            <a:r>
              <a:rPr lang="hu-HU" sz="4000" dirty="0">
                <a:latin typeface="Lora" panose="020B0604020202020204" charset="-18"/>
                <a:cs typeface="Arial" panose="020B0604020202020204" pitchFamily="34" charset="0"/>
              </a:rPr>
              <a:t>(non-</a:t>
            </a:r>
            <a:r>
              <a:rPr lang="hu-HU" sz="4000" dirty="0" err="1">
                <a:latin typeface="Lora" panose="020B0604020202020204" charset="-18"/>
                <a:cs typeface="Arial" panose="020B0604020202020204" pitchFamily="34" charset="0"/>
              </a:rPr>
              <a:t>inferiority</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superiority</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stc</a:t>
            </a:r>
            <a:r>
              <a:rPr lang="hu-HU" sz="4000" dirty="0">
                <a:latin typeface="Lora" panose="020B0604020202020204" charset="-18"/>
                <a:cs typeface="Arial" panose="020B0604020202020204" pitchFamily="34" charset="0"/>
              </a:rPr>
              <a:t>.)</a:t>
            </a:r>
          </a:p>
          <a:p>
            <a:endParaRPr lang="hu-HU" sz="4000" dirty="0">
              <a:latin typeface="Lora" panose="020B0604020202020204" charset="-18"/>
              <a:cs typeface="Arial" panose="020B0604020202020204" pitchFamily="34" charset="0"/>
            </a:endParaRPr>
          </a:p>
          <a:p>
            <a:r>
              <a:rPr lang="hu-HU" sz="4000" dirty="0" err="1">
                <a:latin typeface="Lora" panose="020B0604020202020204" charset="-18"/>
                <a:cs typeface="Arial" panose="020B0604020202020204" pitchFamily="34" charset="0"/>
              </a:rPr>
              <a:t>Requested</a:t>
            </a:r>
            <a:r>
              <a:rPr lang="hu-HU" sz="4000" dirty="0">
                <a:latin typeface="Lora" panose="020B0604020202020204" charset="-18"/>
                <a:cs typeface="Arial" panose="020B0604020202020204" pitchFamily="34" charset="0"/>
              </a:rPr>
              <a:t> </a:t>
            </a:r>
            <a:r>
              <a:rPr lang="hu-HU" sz="4000" b="1" dirty="0" err="1">
                <a:solidFill>
                  <a:srgbClr val="C00000"/>
                </a:solidFill>
                <a:latin typeface="Lora" panose="020B0604020202020204" charset="-18"/>
                <a:cs typeface="Arial" panose="020B0604020202020204" pitchFamily="34" charset="0"/>
              </a:rPr>
              <a:t>variables</a:t>
            </a:r>
            <a:r>
              <a:rPr lang="hu-HU" sz="4000" dirty="0">
                <a:latin typeface="Lora" panose="020B0604020202020204" charset="-18"/>
                <a:cs typeface="Arial" panose="020B0604020202020204" pitchFamily="34" charset="0"/>
              </a:rPr>
              <a:t> </a:t>
            </a:r>
          </a:p>
          <a:p>
            <a:r>
              <a:rPr lang="hu-HU" sz="4000" dirty="0">
                <a:latin typeface="Lora" panose="020B0604020202020204" charset="-18"/>
                <a:cs typeface="Arial" panose="020B0604020202020204" pitchFamily="34" charset="0"/>
              </a:rPr>
              <a:t>(</a:t>
            </a:r>
            <a:r>
              <a:rPr lang="hu-HU" sz="4000" dirty="0" err="1">
                <a:latin typeface="Lora" panose="020B0604020202020204" charset="-18"/>
                <a:cs typeface="Arial" panose="020B0604020202020204" pitchFamily="34" charset="0"/>
              </a:rPr>
              <a:t>drop</a:t>
            </a:r>
            <a:r>
              <a:rPr lang="hu-HU" sz="4000" dirty="0">
                <a:latin typeface="Lora" panose="020B0604020202020204" charset="-18"/>
                <a:cs typeface="Arial" panose="020B0604020202020204" pitchFamily="34" charset="0"/>
              </a:rPr>
              <a:t> out </a:t>
            </a:r>
            <a:r>
              <a:rPr lang="hu-HU" sz="4000" dirty="0" err="1">
                <a:latin typeface="Lora" panose="020B0604020202020204" charset="-18"/>
                <a:cs typeface="Arial" panose="020B0604020202020204" pitchFamily="34" charset="0"/>
              </a:rPr>
              <a:t>rate</a:t>
            </a:r>
            <a:r>
              <a:rPr lang="hu-HU" sz="4000" dirty="0">
                <a:latin typeface="Lora" panose="020B0604020202020204" charset="-18"/>
                <a:cs typeface="Arial" panose="020B0604020202020204" pitchFamily="34" charset="0"/>
              </a:rPr>
              <a:t>, </a:t>
            </a:r>
          </a:p>
          <a:p>
            <a:r>
              <a:rPr lang="hu-HU" sz="4000" dirty="0" err="1">
                <a:latin typeface="Lora" panose="020B0604020202020204" charset="-18"/>
                <a:cs typeface="Arial" panose="020B0604020202020204" pitchFamily="34" charset="0"/>
              </a:rPr>
              <a:t>expected</a:t>
            </a:r>
            <a:r>
              <a:rPr lang="hu-HU" sz="4000" dirty="0">
                <a:latin typeface="Lora" panose="020B0604020202020204" charset="-18"/>
                <a:cs typeface="Arial" panose="020B0604020202020204" pitchFamily="34" charset="0"/>
              </a:rPr>
              <a:t> </a:t>
            </a:r>
            <a:r>
              <a:rPr lang="hu-HU" sz="4000" dirty="0" err="1">
                <a:latin typeface="Lora" panose="020B0604020202020204" charset="-18"/>
                <a:cs typeface="Arial" panose="020B0604020202020204" pitchFamily="34" charset="0"/>
              </a:rPr>
              <a:t>effect</a:t>
            </a:r>
            <a:r>
              <a:rPr lang="hu-HU" sz="4000" dirty="0">
                <a:latin typeface="Lora" panose="020B0604020202020204" charset="-18"/>
                <a:cs typeface="Arial" panose="020B0604020202020204" pitchFamily="34" charset="0"/>
              </a:rPr>
              <a:t>) </a:t>
            </a:r>
          </a:p>
        </p:txBody>
      </p:sp>
      <p:pic>
        <p:nvPicPr>
          <p:cNvPr id="17" name="Kép 16" descr="A képen asztal, ülő, tükör, étel látható&#10;&#10;Automatikusan generált leírás">
            <a:extLst>
              <a:ext uri="{FF2B5EF4-FFF2-40B4-BE49-F238E27FC236}">
                <a16:creationId xmlns:a16="http://schemas.microsoft.com/office/drawing/2014/main" id="{30B3F599-1DA1-441F-9E83-3D031CF64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5846" y="6978892"/>
            <a:ext cx="7549849" cy="3330816"/>
          </a:xfrm>
          <a:prstGeom prst="rect">
            <a:avLst/>
          </a:prstGeom>
        </p:spPr>
      </p:pic>
    </p:spTree>
    <p:extLst>
      <p:ext uri="{BB962C8B-B14F-4D97-AF65-F5344CB8AC3E}">
        <p14:creationId xmlns:p14="http://schemas.microsoft.com/office/powerpoint/2010/main" val="114407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4"/>
          <a:srcRect l="39546" t="19663" r="16130" b="40606"/>
          <a:stretch/>
        </p:blipFill>
        <p:spPr>
          <a:xfrm>
            <a:off x="2751974" y="2705100"/>
            <a:ext cx="12784052" cy="6445827"/>
          </a:xfrm>
          <a:prstGeom prst="rect">
            <a:avLst/>
          </a:prstGeom>
        </p:spPr>
      </p:pic>
    </p:spTree>
    <p:custDataLst>
      <p:tags r:id="rId1"/>
    </p:custDataLst>
    <p:extLst>
      <p:ext uri="{BB962C8B-B14F-4D97-AF65-F5344CB8AC3E}">
        <p14:creationId xmlns:p14="http://schemas.microsoft.com/office/powerpoint/2010/main" val="21830286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1143000" y="2476500"/>
            <a:ext cx="16509794" cy="60176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1. Case group:</a:t>
            </a: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All cases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from a population could be included </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Investigators should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state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how the</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sample was selected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providing a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clear definition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 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outcome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being studied</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esearchers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should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detail eligibility criteria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used for selection </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such as age range and location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28625" marR="0" lvl="0" indent="-428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hey should gather data preferably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from incident (new) rather than prevalent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(both old and new) cases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diagnostic</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patterns change over time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recent diagnoses are likely to be</a:t>
            </a: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more consistent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than those obtained from different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periods</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FA7F472C-1F67-44E3-86EE-21F76B9E64AC}"/>
              </a:ext>
            </a:extLst>
          </p:cNvPr>
          <p:cNvSpPr>
            <a:spLocks noGrp="1"/>
          </p:cNvSpPr>
          <p:nvPr>
            <p:ph type="title"/>
          </p:nvPr>
        </p:nvSpPr>
        <p:spPr/>
        <p:txBody>
          <a:bodyPr/>
          <a:lstStyle/>
          <a:p>
            <a:r>
              <a:rPr lang="en-US" sz="4800" b="1" dirty="0">
                <a:latin typeface="+mn-lt"/>
              </a:rPr>
              <a:t>Selection of case and control groups</a:t>
            </a:r>
            <a:endParaRPr lang="en-US" sz="4800" dirty="0">
              <a:latin typeface="+mn-lt"/>
            </a:endParaRPr>
          </a:p>
        </p:txBody>
      </p:sp>
    </p:spTree>
    <p:extLst>
      <p:ext uri="{BB962C8B-B14F-4D97-AF65-F5344CB8AC3E}">
        <p14:creationId xmlns:p14="http://schemas.microsoft.com/office/powerpoint/2010/main" val="7341850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1295400" y="2007981"/>
            <a:ext cx="14496177" cy="58234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Control</a:t>
            </a: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group</a:t>
            </a:r>
            <a:endPar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provides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 background proportion of exposure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expected in the case group</a:t>
            </a: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should be</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free of the disease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(outcome) being studied</a:t>
            </a: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hu-HU" sz="3600" b="0" i="0" u="none" strike="noStrike" kern="1200" cap="none" spc="0" normalizeH="0" baseline="0" noProof="0" dirty="0" err="1">
                <a:ln>
                  <a:noFill/>
                </a:ln>
                <a:solidFill>
                  <a:prstClr val="black"/>
                </a:solidFill>
                <a:effectLst/>
                <a:uLnTx/>
                <a:uFillTx/>
                <a:latin typeface="Calibri" panose="020F0502020204030204"/>
                <a:ea typeface="+mn-ea"/>
                <a:cs typeface="+mn-cs"/>
              </a:rPr>
              <a:t>should</a:t>
            </a:r>
            <a:r>
              <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hu-HU" sz="3600" b="0" i="0" u="none" strike="noStrike" kern="1200" cap="none" spc="0" normalizeH="0" baseline="0" noProof="0" dirty="0" err="1">
                <a:ln>
                  <a:noFill/>
                </a:ln>
                <a:solidFill>
                  <a:prstClr val="black"/>
                </a:solidFill>
                <a:effectLst/>
                <a:uLnTx/>
                <a:uFillTx/>
                <a:latin typeface="Calibri" panose="020F0502020204030204"/>
                <a:ea typeface="+mn-ea"/>
                <a:cs typeface="+mn-cs"/>
              </a:rPr>
              <a:t>representative</a:t>
            </a: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population at risk of becoming cases. Selection of controls must be independent of the exposure being investigated</a:t>
            </a:r>
            <a:endParaRPr kumimoji="0" lang="hu-H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045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KÃ©ptalÃ¡lat a kÃ¶vetkezÅre: âevidence based medicine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5604" y="1986545"/>
            <a:ext cx="8173346" cy="6313910"/>
          </a:xfrm>
          <a:prstGeom prst="rect">
            <a:avLst/>
          </a:prstGeom>
          <a:noFill/>
          <a:extLst>
            <a:ext uri="{909E8E84-426E-40DD-AFC4-6F175D3DCCD1}">
              <a14:hiddenFill xmlns:a14="http://schemas.microsoft.com/office/drawing/2010/main">
                <a:solidFill>
                  <a:srgbClr val="FFFFFF"/>
                </a:solidFill>
              </a14:hiddenFill>
            </a:ext>
          </a:extLst>
        </p:spPr>
      </p:pic>
      <p:sp>
        <p:nvSpPr>
          <p:cNvPr id="8" name="Tartalom helye 1"/>
          <p:cNvSpPr txBox="1">
            <a:spLocks/>
          </p:cNvSpPr>
          <p:nvPr/>
        </p:nvSpPr>
        <p:spPr>
          <a:xfrm>
            <a:off x="1143000" y="1338330"/>
            <a:ext cx="9855687" cy="410513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u-HU" sz="3300" b="1" i="0" u="none" strike="noStrike" kern="1200" cap="none" spc="0" normalizeH="0" baseline="0" noProof="0" dirty="0" err="1">
                <a:ln>
                  <a:noFill/>
                </a:ln>
                <a:solidFill>
                  <a:prstClr val="black"/>
                </a:solidFill>
                <a:effectLst/>
                <a:uLnTx/>
                <a:uFillTx/>
                <a:latin typeface="Calibri" panose="020F0502020204030204"/>
                <a:ea typeface="+mn-ea"/>
                <a:cs typeface="+mn-cs"/>
              </a:rPr>
              <a:t>Advantages</a:t>
            </a:r>
            <a:r>
              <a:rPr kumimoji="0" lang="hu-HU" sz="33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rPr>
              <a:t>the most</a:t>
            </a: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rPr>
              <a:t>efficient design in terms of time, money, and effort</a:t>
            </a:r>
            <a:endPar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3300" b="0" i="0" u="none" strike="noStrike" kern="1200" cap="none" spc="0" normalizeH="0" baseline="0" noProof="0" dirty="0" err="1">
                <a:ln>
                  <a:noFill/>
                </a:ln>
                <a:solidFill>
                  <a:prstClr val="black"/>
                </a:solidFill>
                <a:effectLst/>
                <a:uLnTx/>
                <a:uFillTx/>
                <a:latin typeface="Calibri" panose="020F0502020204030204"/>
                <a:ea typeface="+mn-ea"/>
                <a:cs typeface="+mn-cs"/>
              </a:rPr>
              <a:t>fficient</a:t>
            </a:r>
            <a:r>
              <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rPr>
              <a:t> in</a:t>
            </a: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rPr>
              <a:t>the investigation of diseases that have a long latency</a:t>
            </a: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rPr>
              <a:t>period</a:t>
            </a:r>
            <a:endPar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good for investigation of rare diseases</a:t>
            </a:r>
            <a:b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u-HU" sz="3300" b="1" i="0" u="none" strike="noStrike" kern="1200" cap="none" spc="0" normalizeH="0" baseline="0" noProof="0" dirty="0" err="1">
                <a:ln>
                  <a:noFill/>
                </a:ln>
                <a:solidFill>
                  <a:prstClr val="black"/>
                </a:solidFill>
                <a:effectLst/>
                <a:uLnTx/>
                <a:uFillTx/>
                <a:latin typeface="Calibri" panose="020F0502020204030204"/>
                <a:ea typeface="+mn-ea"/>
                <a:cs typeface="+mn-cs"/>
              </a:rPr>
              <a:t>Disadvantages</a:t>
            </a:r>
            <a:r>
              <a:rPr kumimoji="0" lang="hu-HU" sz="33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hu-HU" sz="3300" b="0" i="0" u="none" strike="noStrike" kern="1200" cap="none" spc="0" normalizeH="0" baseline="0" noProof="0" dirty="0" err="1">
                <a:ln>
                  <a:noFill/>
                </a:ln>
                <a:solidFill>
                  <a:prstClr val="black"/>
                </a:solidFill>
                <a:effectLst/>
                <a:uLnTx/>
                <a:uFillTx/>
                <a:latin typeface="Calibri" panose="020F0502020204030204"/>
                <a:ea typeface="+mn-ea"/>
                <a:cs typeface="+mn-cs"/>
              </a:rPr>
              <a:t>selection</a:t>
            </a: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300" b="0" i="0" u="none" strike="noStrike" kern="1200" cap="none" spc="0" normalizeH="0" baseline="0" noProof="0" dirty="0" err="1">
                <a:ln>
                  <a:noFill/>
                </a:ln>
                <a:solidFill>
                  <a:prstClr val="black"/>
                </a:solidFill>
                <a:effectLst/>
                <a:uLnTx/>
                <a:uFillTx/>
                <a:latin typeface="Calibri" panose="020F0502020204030204"/>
                <a:ea typeface="+mn-ea"/>
                <a:cs typeface="+mn-cs"/>
              </a:rPr>
              <a:t>bias</a:t>
            </a: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difficulty with the selection of the control group</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difficulties with the rare exposures</a:t>
            </a:r>
          </a:p>
          <a:p>
            <a:pPr marL="514350" marR="0" lvl="0" indent="-514350" algn="l" defTabSz="914400" rtl="0" eaLnBrk="1" fontAlgn="auto" latinLnBrk="0" hangingPunct="1">
              <a:lnSpc>
                <a:spcPct val="100000"/>
              </a:lnSpc>
              <a:spcBef>
                <a:spcPts val="1000"/>
              </a:spcBef>
              <a:spcAft>
                <a:spcPts val="0"/>
              </a:spcAft>
              <a:buClrTx/>
              <a:buSzTx/>
              <a:buFontTx/>
              <a:buChar char="-"/>
              <a:tabLst/>
              <a:defRPr/>
            </a:pPr>
            <a:endPar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1000"/>
              </a:spcBef>
              <a:spcAft>
                <a:spcPts val="0"/>
              </a:spcAft>
              <a:buClrTx/>
              <a:buSzTx/>
              <a:buFontTx/>
              <a:buChar char="-"/>
              <a:tabLst/>
              <a:defRPr/>
            </a:pPr>
            <a:r>
              <a:rPr kumimoji="0" lang="hu-HU" sz="3300" b="0" i="0" u="none" strike="noStrike" kern="1200" cap="none" spc="0" normalizeH="0" baseline="0" noProof="0" dirty="0">
                <a:ln>
                  <a:noFill/>
                </a:ln>
                <a:solidFill>
                  <a:prstClr val="black"/>
                </a:solidFill>
                <a:effectLst/>
                <a:uLnTx/>
                <a:uFillTx/>
                <a:latin typeface="Calibri" panose="020F0502020204030204"/>
                <a:ea typeface="+mn-ea"/>
                <a:cs typeface="+mn-cs"/>
              </a:rPr>
              <a:t>casuality could be suggested</a:t>
            </a:r>
          </a:p>
        </p:txBody>
      </p:sp>
      <p:cxnSp>
        <p:nvCxnSpPr>
          <p:cNvPr id="10" name="Egyenes összekötő nyíllal 9"/>
          <p:cNvCxnSpPr>
            <a:cxnSpLocks/>
          </p:cNvCxnSpPr>
          <p:nvPr/>
        </p:nvCxnSpPr>
        <p:spPr>
          <a:xfrm>
            <a:off x="7620000" y="5443469"/>
            <a:ext cx="5165923" cy="12240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2444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4"/>
          <a:srcRect l="10758" t="26128" r="32803" b="28081"/>
          <a:stretch/>
        </p:blipFill>
        <p:spPr>
          <a:xfrm>
            <a:off x="685800" y="2552700"/>
            <a:ext cx="15226146" cy="6948846"/>
          </a:xfrm>
          <a:prstGeom prst="rect">
            <a:avLst/>
          </a:prstGeom>
        </p:spPr>
      </p:pic>
      <p:sp>
        <p:nvSpPr>
          <p:cNvPr id="3" name="Szövegdoboz 2"/>
          <p:cNvSpPr txBox="1"/>
          <p:nvPr/>
        </p:nvSpPr>
        <p:spPr>
          <a:xfrm flipH="1">
            <a:off x="11369807" y="1721519"/>
            <a:ext cx="5505029"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groups</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HIV+</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HIV- from STD clinic </a:t>
            </a:r>
            <a:r>
              <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rPr>
              <a:t>(OR 2.9)</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HIV-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general</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population</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rPr>
              <a:t>(OR: 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err="1">
                <a:ln>
                  <a:noFill/>
                </a:ln>
                <a:solidFill>
                  <a:srgbClr val="FF0000"/>
                </a:solidFill>
                <a:effectLst/>
                <a:uLnTx/>
                <a:uFillTx/>
                <a:latin typeface="Calibri" panose="020F0502020204030204"/>
                <a:ea typeface="+mn-ea"/>
                <a:cs typeface="+mn-cs"/>
              </a:rPr>
              <a:t>Outcome</a:t>
            </a:r>
            <a:r>
              <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srgbClr val="FF0000"/>
                </a:solidFill>
                <a:effectLst/>
                <a:uLnTx/>
                <a:uFillTx/>
                <a:latin typeface="Calibri" panose="020F0502020204030204"/>
                <a:ea typeface="+mn-ea"/>
                <a:cs typeface="+mn-cs"/>
              </a:rPr>
              <a:t>risk</a:t>
            </a:r>
            <a:r>
              <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rPr>
              <a:t> of HIV </a:t>
            </a:r>
            <a:r>
              <a:rPr kumimoji="0" lang="hu-HU" sz="2700" b="0" i="0" u="none" strike="noStrike" kern="1200" cap="none" spc="0" normalizeH="0" baseline="0" noProof="0" dirty="0" err="1">
                <a:ln>
                  <a:noFill/>
                </a:ln>
                <a:solidFill>
                  <a:srgbClr val="FF0000"/>
                </a:solidFill>
                <a:effectLst/>
                <a:uLnTx/>
                <a:uFillTx/>
                <a:latin typeface="Calibri" panose="020F0502020204030204"/>
                <a:ea typeface="+mn-ea"/>
                <a:cs typeface="+mn-cs"/>
              </a:rPr>
              <a:t>infection</a:t>
            </a:r>
            <a:endPar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E85A9F10-096F-4D1D-BB05-FB1D483B1749}"/>
              </a:ext>
            </a:extLst>
          </p:cNvPr>
          <p:cNvSpPr txBox="1"/>
          <p:nvPr/>
        </p:nvSpPr>
        <p:spPr>
          <a:xfrm>
            <a:off x="5309754" y="8572810"/>
            <a:ext cx="8586357" cy="646331"/>
          </a:xfrm>
          <a:prstGeom prst="rect">
            <a:avLst/>
          </a:prstGeom>
          <a:solidFill>
            <a:schemeClr val="accent2"/>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Aim</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to</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reduce</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selection</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bias</a:t>
            </a:r>
            <a:endPar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0950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4"/>
          <a:srcRect l="10757" t="28283" r="33182" b="38856"/>
          <a:stretch/>
        </p:blipFill>
        <p:spPr>
          <a:xfrm>
            <a:off x="2105889" y="2867971"/>
            <a:ext cx="13992036" cy="4613483"/>
          </a:xfrm>
          <a:prstGeom prst="rect">
            <a:avLst/>
          </a:prstGeom>
        </p:spPr>
      </p:pic>
      <p:sp>
        <p:nvSpPr>
          <p:cNvPr id="3" name="Szövegdoboz 2"/>
          <p:cNvSpPr txBox="1"/>
          <p:nvPr/>
        </p:nvSpPr>
        <p:spPr>
          <a:xfrm flipH="1">
            <a:off x="12214934" y="2050565"/>
            <a:ext cx="5505029"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groups</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Women</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breast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cancer</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Healthy</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controls</a:t>
            </a:r>
            <a:endPar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E85A9F10-096F-4D1D-BB05-FB1D483B1749}"/>
              </a:ext>
            </a:extLst>
          </p:cNvPr>
          <p:cNvSpPr txBox="1"/>
          <p:nvPr/>
        </p:nvSpPr>
        <p:spPr>
          <a:xfrm>
            <a:off x="4256808" y="8173951"/>
            <a:ext cx="10400244" cy="646331"/>
          </a:xfrm>
          <a:prstGeom prst="rect">
            <a:avLst/>
          </a:prstGeom>
          <a:solidFill>
            <a:schemeClr val="accent2"/>
          </a:solidFill>
          <a:ln>
            <a:noFill/>
          </a:ln>
          <a:effectLst>
            <a:glow rad="228600">
              <a:schemeClr val="accent3">
                <a:lumMod val="60000"/>
                <a:lumOff val="40000"/>
                <a:alpha val="40000"/>
              </a:schemeClr>
            </a:glow>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Aim</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to</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reduce</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recall</a:t>
            </a:r>
            <a:r>
              <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hu-HU" sz="36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bias</a:t>
            </a:r>
            <a:endParaRPr kumimoji="0" lang="hu-HU"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Szövegdoboz 7"/>
          <p:cNvSpPr txBox="1"/>
          <p:nvPr/>
        </p:nvSpPr>
        <p:spPr>
          <a:xfrm flipH="1">
            <a:off x="12214933" y="3435560"/>
            <a:ext cx="550502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err="1">
                <a:ln>
                  <a:noFill/>
                </a:ln>
                <a:solidFill>
                  <a:srgbClr val="FF0000"/>
                </a:solidFill>
                <a:effectLst/>
                <a:uLnTx/>
                <a:uFillTx/>
                <a:latin typeface="Calibri" panose="020F0502020204030204"/>
                <a:ea typeface="+mn-ea"/>
                <a:cs typeface="+mn-cs"/>
              </a:rPr>
              <a:t>Exposure</a:t>
            </a:r>
            <a:r>
              <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srgbClr val="FF0000"/>
                </a:solidFill>
                <a:effectLst/>
                <a:uLnTx/>
                <a:uFillTx/>
                <a:latin typeface="Calibri" panose="020F0502020204030204"/>
                <a:ea typeface="+mn-ea"/>
                <a:cs typeface="+mn-cs"/>
              </a:rPr>
              <a:t>oral</a:t>
            </a:r>
            <a:r>
              <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srgbClr val="FF0000"/>
                </a:solidFill>
                <a:effectLst/>
                <a:uLnTx/>
                <a:uFillTx/>
                <a:latin typeface="Calibri" panose="020F0502020204030204"/>
                <a:ea typeface="+mn-ea"/>
                <a:cs typeface="+mn-cs"/>
              </a:rPr>
              <a:t>contraceptives</a:t>
            </a:r>
            <a:endParaRPr kumimoji="0" lang="hu-HU" sz="27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429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5BB9AF-3069-4FDF-B4DF-AC41D948D2C6}"/>
              </a:ext>
            </a:extLst>
          </p:cNvPr>
          <p:cNvSpPr>
            <a:spLocks noGrp="1"/>
          </p:cNvSpPr>
          <p:nvPr>
            <p:ph type="title"/>
          </p:nvPr>
        </p:nvSpPr>
        <p:spPr/>
        <p:txBody>
          <a:bodyPr/>
          <a:lstStyle/>
          <a:p>
            <a:r>
              <a:rPr lang="hu-HU" sz="5400" b="1" u="sng" dirty="0" err="1">
                <a:solidFill>
                  <a:schemeClr val="tx1"/>
                </a:solidFill>
                <a:latin typeface="+mn-lt"/>
              </a:rPr>
              <a:t>Cross-sectional</a:t>
            </a:r>
            <a:r>
              <a:rPr lang="hu-HU" sz="5400" b="1" u="sng" dirty="0">
                <a:solidFill>
                  <a:schemeClr val="tx1"/>
                </a:solidFill>
                <a:latin typeface="+mn-lt"/>
              </a:rPr>
              <a:t> </a:t>
            </a:r>
            <a:r>
              <a:rPr lang="hu-HU" sz="5400" b="1" u="sng" dirty="0" err="1">
                <a:solidFill>
                  <a:schemeClr val="tx1"/>
                </a:solidFill>
                <a:latin typeface="+mn-lt"/>
              </a:rPr>
              <a:t>studies</a:t>
            </a:r>
            <a:endParaRPr lang="en-US" sz="5400" b="1" u="sng" dirty="0">
              <a:latin typeface="+mn-lt"/>
            </a:endParaRPr>
          </a:p>
        </p:txBody>
      </p:sp>
      <p:sp>
        <p:nvSpPr>
          <p:cNvPr id="5" name="Szövegdoboz 4"/>
          <p:cNvSpPr txBox="1"/>
          <p:nvPr/>
        </p:nvSpPr>
        <p:spPr>
          <a:xfrm>
            <a:off x="914400" y="2458516"/>
            <a:ext cx="14471010" cy="64681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General </a:t>
            </a:r>
            <a:r>
              <a:rPr kumimoji="0" lang="hu-HU" sz="3600" b="1" i="0" u="none" strike="noStrike" kern="1200" cap="none" spc="0" normalizeH="0" baseline="0" noProof="0" dirty="0" err="1">
                <a:ln>
                  <a:noFill/>
                </a:ln>
                <a:solidFill>
                  <a:prstClr val="black"/>
                </a:solidFill>
                <a:effectLst/>
                <a:uLnTx/>
                <a:uFillTx/>
                <a:latin typeface="Calibri" panose="020F0502020204030204"/>
                <a:ea typeface="+mn-ea"/>
                <a:cs typeface="+mn-cs"/>
              </a:rPr>
              <a:t>characteristics</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Conceptually begin with a population based</a:t>
            </a: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1" i="0" u="none" strike="noStrike" kern="1200" cap="none" spc="0" normalizeH="0" baseline="0" noProof="0" dirty="0" err="1">
                <a:ln>
                  <a:noFill/>
                </a:ln>
                <a:solidFill>
                  <a:prstClr val="black"/>
                </a:solidFill>
                <a:effectLst/>
                <a:uLnTx/>
                <a:uFillTx/>
                <a:latin typeface="Calibri" panose="020F0502020204030204"/>
                <a:ea typeface="+mn-ea"/>
                <a:cs typeface="+mn-cs"/>
              </a:rPr>
              <a:t>do</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1" i="0"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1" i="0" u="none" strike="noStrike" kern="1200" cap="none" spc="0" normalizeH="0" baseline="0" noProof="0" dirty="0" err="1">
                <a:ln>
                  <a:noFill/>
                </a:ln>
                <a:solidFill>
                  <a:prstClr val="black"/>
                </a:solidFill>
                <a:effectLst/>
                <a:uLnTx/>
                <a:uFillTx/>
                <a:latin typeface="Calibri" panose="020F0502020204030204"/>
                <a:ea typeface="+mn-ea"/>
                <a:cs typeface="+mn-cs"/>
              </a:rPr>
              <a:t>follow</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individuals</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over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time</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Only</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look</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1" i="0" u="none" strike="noStrike" kern="1200" cap="none" spc="0" normalizeH="0" baseline="0" noProof="0" dirty="0" err="1">
                <a:ln>
                  <a:noFill/>
                </a:ln>
                <a:solidFill>
                  <a:prstClr val="black"/>
                </a:solidFill>
                <a:effectLst/>
                <a:uLnTx/>
                <a:uFillTx/>
                <a:latin typeface="Calibri" panose="020F0502020204030204"/>
                <a:ea typeface="+mn-ea"/>
                <a:cs typeface="+mn-cs"/>
              </a:rPr>
              <a:t>prevalence</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2700" b="1" i="0" u="none" strike="noStrike" kern="1200" cap="none" spc="0" normalizeH="0" baseline="0" noProof="0" dirty="0" err="1">
                <a:ln>
                  <a:noFill/>
                </a:ln>
                <a:solidFill>
                  <a:prstClr val="black"/>
                </a:solidFill>
                <a:effectLst/>
                <a:uLnTx/>
                <a:uFillTx/>
                <a:latin typeface="Calibri" panose="020F0502020204030204"/>
                <a:ea typeface="+mn-ea"/>
                <a:cs typeface="+mn-cs"/>
              </a:rPr>
              <a:t>disease</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or</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1" i="0" u="none" strike="noStrike" kern="1200" cap="none" spc="0" normalizeH="0" baseline="0" noProof="0" dirty="0" err="1">
                <a:ln>
                  <a:noFill/>
                </a:ln>
                <a:solidFill>
                  <a:prstClr val="black"/>
                </a:solidFill>
                <a:effectLst/>
                <a:uLnTx/>
                <a:uFillTx/>
                <a:latin typeface="Calibri" panose="020F0502020204030204"/>
                <a:ea typeface="+mn-ea"/>
                <a:cs typeface="+mn-cs"/>
              </a:rPr>
              <a:t>exposure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one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moment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in</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time</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Take „</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snapshot” of the proportion of individuals </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(diseased vs. non diseased at one point in time)</a:t>
            </a: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types</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descriptive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(no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control</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group</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2. analytical (control group)</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Cross sectional studies are the best way to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determine</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prevalence</a:t>
            </a: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relatively quick</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no follow up – less resources needed</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Can study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multiple outcomes</a:t>
            </a:r>
          </a:p>
          <a:p>
            <a:pPr marL="428625" marR="0" lvl="0" indent="-428625" algn="l" defTabSz="914400" rtl="0" eaLnBrk="1" fontAlgn="auto" latinLnBrk="0" hangingPunct="1">
              <a:lnSpc>
                <a:spcPct val="150000"/>
              </a:lnSpc>
              <a:spcBef>
                <a:spcPts val="0"/>
              </a:spcBef>
              <a:spcAft>
                <a:spcPts val="0"/>
              </a:spcAft>
              <a:buClrTx/>
              <a:buSzTx/>
              <a:buFontTx/>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Do not themselves differentiate between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cause and effect or</a:t>
            </a:r>
            <a:r>
              <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the sequence of events</a:t>
            </a:r>
            <a:endParaRPr kumimoji="0" lang="hu-HU"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2353" y="1815351"/>
            <a:ext cx="5305647" cy="322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7E7D9ECF-2D81-4914-AF94-6ECD90527591}"/>
              </a:ext>
            </a:extLst>
          </p:cNvPr>
          <p:cNvPicPr>
            <a:picLocks noChangeAspect="1"/>
          </p:cNvPicPr>
          <p:nvPr/>
        </p:nvPicPr>
        <p:blipFill rotWithShape="1">
          <a:blip r:embed="rId4"/>
          <a:srcRect l="54823" t="62185" r="28236" b="25828"/>
          <a:stretch/>
        </p:blipFill>
        <p:spPr>
          <a:xfrm>
            <a:off x="12623596" y="6134100"/>
            <a:ext cx="5203842" cy="2070307"/>
          </a:xfrm>
          <a:prstGeom prst="rect">
            <a:avLst/>
          </a:prstGeom>
        </p:spPr>
      </p:pic>
    </p:spTree>
    <p:extLst>
      <p:ext uri="{BB962C8B-B14F-4D97-AF65-F5344CB8AC3E}">
        <p14:creationId xmlns:p14="http://schemas.microsoft.com/office/powerpoint/2010/main" val="1691438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p:cNvSpPr/>
          <p:nvPr/>
        </p:nvSpPr>
        <p:spPr>
          <a:xfrm>
            <a:off x="1606491" y="1999370"/>
            <a:ext cx="15075017" cy="37093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d</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ata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on the prevalence of both exposure and a health outcome are obtained for the purpose of comparing health outcome differences between exposed and unexposed. </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attempt to describe the prevalence, for example, </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of a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disease by first beginning with a population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base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d sample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differ from descriptive cross-sectional studies in that they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have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control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group</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8A6EC3E-2F60-484B-A34C-F5DDD01A5287}"/>
              </a:ext>
            </a:extLst>
          </p:cNvPr>
          <p:cNvPicPr>
            <a:picLocks noChangeAspect="1"/>
          </p:cNvPicPr>
          <p:nvPr/>
        </p:nvPicPr>
        <p:blipFill rotWithShape="1">
          <a:blip r:embed="rId3"/>
          <a:srcRect l="50000" t="45741" r="21654" b="31482"/>
          <a:stretch/>
        </p:blipFill>
        <p:spPr>
          <a:xfrm>
            <a:off x="4833053" y="5976537"/>
            <a:ext cx="8621894" cy="3894965"/>
          </a:xfrm>
          <a:prstGeom prst="rect">
            <a:avLst/>
          </a:prstGeom>
        </p:spPr>
      </p:pic>
      <p:sp>
        <p:nvSpPr>
          <p:cNvPr id="6" name="Rectangle 5">
            <a:extLst>
              <a:ext uri="{FF2B5EF4-FFF2-40B4-BE49-F238E27FC236}">
                <a16:creationId xmlns:a16="http://schemas.microsoft.com/office/drawing/2014/main" id="{B5EBF4AE-E0CE-47B8-8CF5-AEBB223695DA}"/>
              </a:ext>
            </a:extLst>
          </p:cNvPr>
          <p:cNvSpPr/>
          <p:nvPr/>
        </p:nvSpPr>
        <p:spPr>
          <a:xfrm>
            <a:off x="0" y="9871502"/>
            <a:ext cx="28601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Emerg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Med J 2003;20:54–60</a:t>
            </a:r>
          </a:p>
        </p:txBody>
      </p:sp>
    </p:spTree>
    <p:extLst>
      <p:ext uri="{BB962C8B-B14F-4D97-AF65-F5344CB8AC3E}">
        <p14:creationId xmlns:p14="http://schemas.microsoft.com/office/powerpoint/2010/main" val="21122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áblázat 4"/>
          <p:cNvGraphicFramePr>
            <a:graphicFrameLocks noGrp="1"/>
          </p:cNvGraphicFramePr>
          <p:nvPr/>
        </p:nvGraphicFramePr>
        <p:xfrm>
          <a:off x="2626104" y="2400300"/>
          <a:ext cx="13035792" cy="6420261"/>
        </p:xfrm>
        <a:graphic>
          <a:graphicData uri="http://schemas.openxmlformats.org/drawingml/2006/table">
            <a:tbl>
              <a:tblPr firstRow="1" bandRow="1">
                <a:tableStyleId>{2A488322-F2BA-4B5B-9748-0D474271808F}</a:tableStyleId>
              </a:tblPr>
              <a:tblGrid>
                <a:gridCol w="4345264">
                  <a:extLst>
                    <a:ext uri="{9D8B030D-6E8A-4147-A177-3AD203B41FA5}">
                      <a16:colId xmlns:a16="http://schemas.microsoft.com/office/drawing/2014/main" val="20000"/>
                    </a:ext>
                  </a:extLst>
                </a:gridCol>
                <a:gridCol w="4345264">
                  <a:extLst>
                    <a:ext uri="{9D8B030D-6E8A-4147-A177-3AD203B41FA5}">
                      <a16:colId xmlns:a16="http://schemas.microsoft.com/office/drawing/2014/main" val="20001"/>
                    </a:ext>
                  </a:extLst>
                </a:gridCol>
                <a:gridCol w="4345264">
                  <a:extLst>
                    <a:ext uri="{9D8B030D-6E8A-4147-A177-3AD203B41FA5}">
                      <a16:colId xmlns:a16="http://schemas.microsoft.com/office/drawing/2014/main" val="20002"/>
                    </a:ext>
                  </a:extLst>
                </a:gridCol>
              </a:tblGrid>
              <a:tr h="785057">
                <a:tc>
                  <a:txBody>
                    <a:bodyPr/>
                    <a:lstStyle/>
                    <a:p>
                      <a:pPr algn="ctr"/>
                      <a:r>
                        <a:rPr lang="hu-HU" sz="2700" b="1" dirty="0" err="1"/>
                        <a:t>Cohort</a:t>
                      </a:r>
                      <a:endParaRPr lang="hu-HU" sz="2700" b="1" dirty="0"/>
                    </a:p>
                  </a:txBody>
                  <a:tcPr marL="137160" marR="137160" marT="68580" marB="68580" anchor="ctr"/>
                </a:tc>
                <a:tc>
                  <a:txBody>
                    <a:bodyPr/>
                    <a:lstStyle/>
                    <a:p>
                      <a:pPr algn="ctr"/>
                      <a:r>
                        <a:rPr lang="hu-HU" sz="2700" b="1" dirty="0" err="1"/>
                        <a:t>Case-control</a:t>
                      </a:r>
                      <a:endParaRPr lang="hu-HU" sz="2700" b="1" dirty="0"/>
                    </a:p>
                  </a:txBody>
                  <a:tcPr marL="137160" marR="137160" marT="68580" marB="68580" anchor="ctr"/>
                </a:tc>
                <a:tc>
                  <a:txBody>
                    <a:bodyPr/>
                    <a:lstStyle/>
                    <a:p>
                      <a:pPr algn="ctr"/>
                      <a:r>
                        <a:rPr lang="hu-HU" sz="2700" b="1" dirty="0" err="1"/>
                        <a:t>Cross-sectional</a:t>
                      </a:r>
                      <a:endParaRPr lang="hu-HU" sz="2700" b="1" dirty="0"/>
                    </a:p>
                  </a:txBody>
                  <a:tcPr marL="137160" marR="137160" marT="68580" marB="68580" anchor="ctr"/>
                </a:tc>
                <a:extLst>
                  <a:ext uri="{0D108BD9-81ED-4DB2-BD59-A6C34878D82A}">
                    <a16:rowId xmlns:a16="http://schemas.microsoft.com/office/drawing/2014/main" val="10000"/>
                  </a:ext>
                </a:extLst>
              </a:tr>
              <a:tr h="785057">
                <a:tc>
                  <a:txBody>
                    <a:bodyPr/>
                    <a:lstStyle/>
                    <a:p>
                      <a:pPr algn="ctr"/>
                      <a:r>
                        <a:rPr lang="hu-HU" sz="2700" dirty="0" err="1">
                          <a:solidFill>
                            <a:schemeClr val="tx1"/>
                          </a:solidFill>
                        </a:rPr>
                        <a:t>Runs</a:t>
                      </a:r>
                      <a:r>
                        <a:rPr lang="hu-HU" sz="2700" dirty="0">
                          <a:solidFill>
                            <a:schemeClr val="tx1"/>
                          </a:solidFill>
                        </a:rPr>
                        <a:t> </a:t>
                      </a:r>
                      <a:r>
                        <a:rPr lang="hu-HU" sz="2700" dirty="0" err="1">
                          <a:solidFill>
                            <a:schemeClr val="tx1"/>
                          </a:solidFill>
                        </a:rPr>
                        <a:t>foward</a:t>
                      </a:r>
                      <a:r>
                        <a:rPr lang="hu-HU" sz="2700" baseline="0" dirty="0">
                          <a:solidFill>
                            <a:schemeClr val="tx1"/>
                          </a:solidFill>
                        </a:rPr>
                        <a:t> </a:t>
                      </a:r>
                      <a:r>
                        <a:rPr lang="hu-HU" sz="2700" baseline="0" dirty="0" err="1">
                          <a:solidFill>
                            <a:schemeClr val="tx1"/>
                          </a:solidFill>
                        </a:rPr>
                        <a:t>in</a:t>
                      </a:r>
                      <a:r>
                        <a:rPr lang="hu-HU" sz="2700" baseline="0" dirty="0">
                          <a:solidFill>
                            <a:schemeClr val="tx1"/>
                          </a:solidFill>
                        </a:rPr>
                        <a:t> </a:t>
                      </a:r>
                      <a:r>
                        <a:rPr lang="hu-HU" sz="2700" baseline="0" dirty="0" err="1">
                          <a:solidFill>
                            <a:schemeClr val="tx1"/>
                          </a:solidFill>
                        </a:rPr>
                        <a:t>time</a:t>
                      </a:r>
                      <a:endParaRPr lang="hu-HU" sz="2700" dirty="0">
                        <a:solidFill>
                          <a:schemeClr val="tx1"/>
                        </a:solidFill>
                      </a:endParaRPr>
                    </a:p>
                  </a:txBody>
                  <a:tcPr marL="137160" marR="137160" marT="68580" marB="68580" anchor="ctr"/>
                </a:tc>
                <a:tc>
                  <a:txBody>
                    <a:bodyPr/>
                    <a:lstStyle/>
                    <a:p>
                      <a:pPr algn="ctr"/>
                      <a:r>
                        <a:rPr lang="hu-HU" sz="2700" dirty="0" err="1">
                          <a:solidFill>
                            <a:schemeClr val="tx1"/>
                          </a:solidFill>
                        </a:rPr>
                        <a:t>Runs</a:t>
                      </a:r>
                      <a:r>
                        <a:rPr lang="hu-HU" sz="2700" dirty="0">
                          <a:solidFill>
                            <a:schemeClr val="tx1"/>
                          </a:solidFill>
                        </a:rPr>
                        <a:t> </a:t>
                      </a:r>
                      <a:r>
                        <a:rPr lang="hu-HU" sz="2700" dirty="0" err="1">
                          <a:solidFill>
                            <a:schemeClr val="tx1"/>
                          </a:solidFill>
                        </a:rPr>
                        <a:t>backward</a:t>
                      </a:r>
                      <a:r>
                        <a:rPr lang="hu-HU" sz="2700" dirty="0">
                          <a:solidFill>
                            <a:schemeClr val="tx1"/>
                          </a:solidFill>
                        </a:rPr>
                        <a:t> </a:t>
                      </a:r>
                      <a:r>
                        <a:rPr lang="hu-HU" sz="2700" dirty="0" err="1">
                          <a:solidFill>
                            <a:schemeClr val="tx1"/>
                          </a:solidFill>
                        </a:rPr>
                        <a:t>in</a:t>
                      </a:r>
                      <a:r>
                        <a:rPr lang="hu-HU" sz="2700" dirty="0">
                          <a:solidFill>
                            <a:schemeClr val="tx1"/>
                          </a:solidFill>
                        </a:rPr>
                        <a:t> </a:t>
                      </a:r>
                      <a:r>
                        <a:rPr lang="hu-HU" sz="2700" dirty="0" err="1">
                          <a:solidFill>
                            <a:schemeClr val="tx1"/>
                          </a:solidFill>
                        </a:rPr>
                        <a:t>time</a:t>
                      </a:r>
                      <a:endParaRPr lang="hu-HU" sz="2700" dirty="0">
                        <a:solidFill>
                          <a:schemeClr val="tx1"/>
                        </a:solidFill>
                      </a:endParaRPr>
                    </a:p>
                  </a:txBody>
                  <a:tcPr marL="137160" marR="137160" marT="68580" marB="68580" anchor="ctr"/>
                </a:tc>
                <a:tc>
                  <a:txBody>
                    <a:bodyPr/>
                    <a:lstStyle/>
                    <a:p>
                      <a:pPr algn="ctr"/>
                      <a:r>
                        <a:rPr lang="hu-HU" sz="2700" dirty="0" err="1">
                          <a:solidFill>
                            <a:schemeClr val="tx1"/>
                          </a:solidFill>
                        </a:rPr>
                        <a:t>Take</a:t>
                      </a:r>
                      <a:r>
                        <a:rPr lang="hu-HU" sz="2700" dirty="0">
                          <a:solidFill>
                            <a:schemeClr val="tx1"/>
                          </a:solidFill>
                        </a:rPr>
                        <a:t> a </a:t>
                      </a:r>
                      <a:r>
                        <a:rPr lang="hu-HU" sz="2700" dirty="0" err="1">
                          <a:solidFill>
                            <a:schemeClr val="tx1"/>
                          </a:solidFill>
                        </a:rPr>
                        <a:t>snapshot</a:t>
                      </a:r>
                      <a:r>
                        <a:rPr lang="hu-HU" sz="2700" baseline="0" dirty="0">
                          <a:solidFill>
                            <a:schemeClr val="tx1"/>
                          </a:solidFill>
                        </a:rPr>
                        <a:t> </a:t>
                      </a:r>
                      <a:r>
                        <a:rPr lang="hu-HU" sz="2700" baseline="0" dirty="0" err="1">
                          <a:solidFill>
                            <a:schemeClr val="tx1"/>
                          </a:solidFill>
                        </a:rPr>
                        <a:t>in</a:t>
                      </a:r>
                      <a:r>
                        <a:rPr lang="hu-HU" sz="2700" baseline="0" dirty="0">
                          <a:solidFill>
                            <a:schemeClr val="tx1"/>
                          </a:solidFill>
                        </a:rPr>
                        <a:t> </a:t>
                      </a:r>
                      <a:r>
                        <a:rPr lang="hu-HU" sz="2700" baseline="0" dirty="0" err="1">
                          <a:solidFill>
                            <a:schemeClr val="tx1"/>
                          </a:solidFill>
                        </a:rPr>
                        <a:t>time</a:t>
                      </a:r>
                      <a:endParaRPr lang="hu-HU" sz="2700" dirty="0">
                        <a:solidFill>
                          <a:schemeClr val="tx1"/>
                        </a:solidFill>
                      </a:endParaRPr>
                    </a:p>
                  </a:txBody>
                  <a:tcPr marL="137160" marR="137160" marT="68580" marB="68580" anchor="ctr"/>
                </a:tc>
                <a:extLst>
                  <a:ext uri="{0D108BD9-81ED-4DB2-BD59-A6C34878D82A}">
                    <a16:rowId xmlns:a16="http://schemas.microsoft.com/office/drawing/2014/main" val="10001"/>
                  </a:ext>
                </a:extLst>
              </a:tr>
              <a:tr h="1355030">
                <a:tc>
                  <a:txBody>
                    <a:bodyPr/>
                    <a:lstStyle/>
                    <a:p>
                      <a:pPr algn="ctr"/>
                      <a:r>
                        <a:rPr lang="hu-HU" sz="2700" dirty="0" err="1">
                          <a:solidFill>
                            <a:schemeClr val="tx1"/>
                          </a:solidFill>
                        </a:rPr>
                        <a:t>Multiple</a:t>
                      </a:r>
                      <a:r>
                        <a:rPr lang="hu-HU" sz="2700" baseline="0" dirty="0">
                          <a:solidFill>
                            <a:schemeClr val="tx1"/>
                          </a:solidFill>
                        </a:rPr>
                        <a:t> </a:t>
                      </a:r>
                      <a:r>
                        <a:rPr lang="hu-HU" sz="2700" baseline="0" dirty="0" err="1">
                          <a:solidFill>
                            <a:schemeClr val="tx1"/>
                          </a:solidFill>
                        </a:rPr>
                        <a:t>outcomes</a:t>
                      </a:r>
                      <a:endParaRPr lang="hu-HU" sz="2700" dirty="0">
                        <a:solidFill>
                          <a:schemeClr val="tx1"/>
                        </a:solidFill>
                      </a:endParaRPr>
                    </a:p>
                  </a:txBody>
                  <a:tcPr marL="137160" marR="137160" marT="68580" marB="68580" anchor="ctr"/>
                </a:tc>
                <a:tc>
                  <a:txBody>
                    <a:bodyPr/>
                    <a:lstStyle/>
                    <a:p>
                      <a:pPr algn="ctr"/>
                      <a:r>
                        <a:rPr lang="hu-HU" sz="2700" dirty="0">
                          <a:solidFill>
                            <a:schemeClr val="tx1"/>
                          </a:solidFill>
                        </a:rPr>
                        <a:t>Rare diseases</a:t>
                      </a:r>
                    </a:p>
                  </a:txBody>
                  <a:tcPr marL="137160" marR="137160" marT="68580" marB="68580" anchor="ctr"/>
                </a:tc>
                <a:tc>
                  <a:txBody>
                    <a:bodyPr/>
                    <a:lstStyle/>
                    <a:p>
                      <a:pPr algn="ctr"/>
                      <a:r>
                        <a:rPr lang="hu-HU" sz="2700" dirty="0" err="1">
                          <a:solidFill>
                            <a:schemeClr val="tx1"/>
                          </a:solidFill>
                        </a:rPr>
                        <a:t>Prevelence</a:t>
                      </a:r>
                      <a:r>
                        <a:rPr lang="hu-HU" sz="2700" baseline="0" dirty="0">
                          <a:solidFill>
                            <a:schemeClr val="tx1"/>
                          </a:solidFill>
                        </a:rPr>
                        <a:t> of  </a:t>
                      </a:r>
                      <a:r>
                        <a:rPr lang="hu-HU" sz="2700" baseline="0" dirty="0" err="1">
                          <a:solidFill>
                            <a:schemeClr val="tx1"/>
                          </a:solidFill>
                        </a:rPr>
                        <a:t>the</a:t>
                      </a:r>
                      <a:r>
                        <a:rPr lang="hu-HU" sz="2700" baseline="0" dirty="0">
                          <a:solidFill>
                            <a:schemeClr val="tx1"/>
                          </a:solidFill>
                        </a:rPr>
                        <a:t> </a:t>
                      </a:r>
                      <a:r>
                        <a:rPr lang="hu-HU" sz="2700" baseline="0" dirty="0" err="1">
                          <a:solidFill>
                            <a:schemeClr val="tx1"/>
                          </a:solidFill>
                        </a:rPr>
                        <a:t>diseases</a:t>
                      </a:r>
                      <a:endParaRPr lang="hu-HU" sz="2700" dirty="0">
                        <a:solidFill>
                          <a:schemeClr val="tx1"/>
                        </a:solidFill>
                      </a:endParaRPr>
                    </a:p>
                  </a:txBody>
                  <a:tcPr marL="137160" marR="137160" marT="68580" marB="68580" anchor="ctr"/>
                </a:tc>
                <a:extLst>
                  <a:ext uri="{0D108BD9-81ED-4DB2-BD59-A6C34878D82A}">
                    <a16:rowId xmlns:a16="http://schemas.microsoft.com/office/drawing/2014/main" val="10002"/>
                  </a:ext>
                </a:extLst>
              </a:tr>
              <a:tr h="1355030">
                <a:tc>
                  <a:txBody>
                    <a:bodyPr/>
                    <a:lstStyle/>
                    <a:p>
                      <a:pPr algn="ctr"/>
                      <a:r>
                        <a:rPr lang="hu-HU" sz="2700" dirty="0" err="1">
                          <a:solidFill>
                            <a:schemeClr val="tx1"/>
                          </a:solidFill>
                        </a:rPr>
                        <a:t>Rare</a:t>
                      </a:r>
                      <a:r>
                        <a:rPr lang="hu-HU" sz="2700" dirty="0">
                          <a:solidFill>
                            <a:schemeClr val="tx1"/>
                          </a:solidFill>
                        </a:rPr>
                        <a:t> </a:t>
                      </a:r>
                      <a:r>
                        <a:rPr lang="hu-HU" sz="2700" dirty="0" err="1">
                          <a:solidFill>
                            <a:schemeClr val="tx1"/>
                          </a:solidFill>
                        </a:rPr>
                        <a:t>exposures</a:t>
                      </a:r>
                      <a:endParaRPr lang="hu-HU" sz="2700" dirty="0">
                        <a:solidFill>
                          <a:schemeClr val="tx1"/>
                        </a:solidFill>
                      </a:endParaRPr>
                    </a:p>
                  </a:txBody>
                  <a:tcPr marL="137160" marR="137160" marT="68580" marB="68580" anchor="ctr"/>
                </a:tc>
                <a:tc>
                  <a:txBody>
                    <a:bodyPr/>
                    <a:lstStyle/>
                    <a:p>
                      <a:pPr algn="ctr"/>
                      <a:r>
                        <a:rPr lang="hu-HU" sz="2700" dirty="0">
                          <a:solidFill>
                            <a:schemeClr val="tx1"/>
                          </a:solidFill>
                        </a:rPr>
                        <a:t>Diseases with long latency period</a:t>
                      </a:r>
                    </a:p>
                  </a:txBody>
                  <a:tcPr marL="137160" marR="137160" marT="68580" marB="68580" anchor="ctr"/>
                </a:tc>
                <a:tc>
                  <a:txBody>
                    <a:bodyPr/>
                    <a:lstStyle/>
                    <a:p>
                      <a:pPr algn="ctr"/>
                      <a:r>
                        <a:rPr lang="hu-HU" sz="2700" dirty="0">
                          <a:solidFill>
                            <a:schemeClr val="tx1"/>
                          </a:solidFill>
                        </a:rPr>
                        <a:t>Not able to assess temporal relations</a:t>
                      </a:r>
                    </a:p>
                  </a:txBody>
                  <a:tcPr marL="137160" marR="137160" marT="68580" marB="68580" anchor="ctr"/>
                </a:tc>
                <a:extLst>
                  <a:ext uri="{0D108BD9-81ED-4DB2-BD59-A6C34878D82A}">
                    <a16:rowId xmlns:a16="http://schemas.microsoft.com/office/drawing/2014/main" val="10003"/>
                  </a:ext>
                </a:extLst>
              </a:tr>
              <a:tr h="785057">
                <a:tc>
                  <a:txBody>
                    <a:bodyPr/>
                    <a:lstStyle/>
                    <a:p>
                      <a:pPr algn="ctr"/>
                      <a:r>
                        <a:rPr lang="hu-HU" sz="2700" dirty="0">
                          <a:solidFill>
                            <a:schemeClr val="tx1"/>
                          </a:solidFill>
                        </a:rPr>
                        <a:t>„</a:t>
                      </a:r>
                      <a:r>
                        <a:rPr lang="hu-HU" sz="2700" dirty="0" err="1">
                          <a:solidFill>
                            <a:schemeClr val="tx1"/>
                          </a:solidFill>
                        </a:rPr>
                        <a:t>expensive</a:t>
                      </a:r>
                      <a:r>
                        <a:rPr lang="hu-HU" sz="2700" dirty="0">
                          <a:solidFill>
                            <a:schemeClr val="tx1"/>
                          </a:solidFill>
                        </a:rPr>
                        <a:t>”</a:t>
                      </a:r>
                    </a:p>
                  </a:txBody>
                  <a:tcPr marL="137160" marR="137160" marT="68580" marB="68580" anchor="ctr"/>
                </a:tc>
                <a:tc>
                  <a:txBody>
                    <a:bodyPr/>
                    <a:lstStyle/>
                    <a:p>
                      <a:pPr algn="ctr"/>
                      <a:r>
                        <a:rPr lang="hu-HU" sz="2700" dirty="0">
                          <a:solidFill>
                            <a:schemeClr val="tx1"/>
                          </a:solidFill>
                        </a:rPr>
                        <a:t>„</a:t>
                      </a:r>
                      <a:r>
                        <a:rPr lang="hu-HU" sz="2700" dirty="0" err="1">
                          <a:solidFill>
                            <a:schemeClr val="tx1"/>
                          </a:solidFill>
                        </a:rPr>
                        <a:t>cheap</a:t>
                      </a:r>
                      <a:r>
                        <a:rPr lang="hu-HU" sz="2700" dirty="0">
                          <a:solidFill>
                            <a:schemeClr val="tx1"/>
                          </a:solidFill>
                        </a:rPr>
                        <a:t>”</a:t>
                      </a:r>
                    </a:p>
                  </a:txBody>
                  <a:tcPr marL="137160" marR="137160" marT="68580" marB="68580" anchor="ctr"/>
                </a:tc>
                <a:tc>
                  <a:txBody>
                    <a:bodyPr/>
                    <a:lstStyle/>
                    <a:p>
                      <a:pPr algn="ctr"/>
                      <a:r>
                        <a:rPr lang="hu-HU" sz="2700" dirty="0">
                          <a:solidFill>
                            <a:schemeClr val="tx1"/>
                          </a:solidFill>
                        </a:rPr>
                        <a:t>„</a:t>
                      </a:r>
                      <a:r>
                        <a:rPr lang="hu-HU" sz="2700" dirty="0" err="1">
                          <a:solidFill>
                            <a:schemeClr val="tx1"/>
                          </a:solidFill>
                        </a:rPr>
                        <a:t>cheap</a:t>
                      </a:r>
                      <a:r>
                        <a:rPr lang="hu-HU" sz="2700" dirty="0">
                          <a:solidFill>
                            <a:schemeClr val="tx1"/>
                          </a:solidFill>
                        </a:rPr>
                        <a:t>”</a:t>
                      </a:r>
                    </a:p>
                  </a:txBody>
                  <a:tcPr marL="137160" marR="137160" marT="68580" marB="68580" anchor="ctr"/>
                </a:tc>
                <a:extLst>
                  <a:ext uri="{0D108BD9-81ED-4DB2-BD59-A6C34878D82A}">
                    <a16:rowId xmlns:a16="http://schemas.microsoft.com/office/drawing/2014/main" val="10004"/>
                  </a:ext>
                </a:extLst>
              </a:tr>
              <a:tr h="1355030">
                <a:tc>
                  <a:txBody>
                    <a:bodyPr/>
                    <a:lstStyle/>
                    <a:p>
                      <a:pPr algn="ctr"/>
                      <a:r>
                        <a:rPr lang="hu-HU" sz="2700" dirty="0">
                          <a:solidFill>
                            <a:schemeClr val="tx1"/>
                          </a:solidFill>
                        </a:rPr>
                        <a:t>Strongly suggest causality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hu-HU" sz="2700" dirty="0">
                          <a:solidFill>
                            <a:schemeClr val="tx1"/>
                          </a:solidFill>
                        </a:rPr>
                        <a:t>Hypothesis generation</a:t>
                      </a:r>
                    </a:p>
                  </a:txBody>
                  <a:tcPr marL="137160" marR="137160" marT="68580" marB="68580" anchor="ctr"/>
                </a:tc>
                <a:tc>
                  <a:txBody>
                    <a:bodyPr/>
                    <a:lstStyle/>
                    <a:p>
                      <a:pPr algn="ctr"/>
                      <a:r>
                        <a:rPr lang="hu-HU" sz="2700" dirty="0">
                          <a:solidFill>
                            <a:schemeClr val="tx1"/>
                          </a:solidFill>
                        </a:rPr>
                        <a:t>Could suggest causality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hu-HU" sz="2700" dirty="0">
                          <a:solidFill>
                            <a:schemeClr val="tx1"/>
                          </a:solidFill>
                        </a:rPr>
                        <a:t>Hypothesis generation</a:t>
                      </a:r>
                    </a:p>
                  </a:txBody>
                  <a:tcPr marL="137160" marR="137160" marT="68580" marB="68580" anchor="ctr"/>
                </a:tc>
                <a:tc>
                  <a:txBody>
                    <a:bodyPr/>
                    <a:lstStyle/>
                    <a:p>
                      <a:pPr algn="ctr"/>
                      <a:r>
                        <a:rPr lang="hu-HU" sz="2700" dirty="0">
                          <a:solidFill>
                            <a:schemeClr val="tx1"/>
                          </a:solidFill>
                        </a:rPr>
                        <a:t>Hypothesis generation</a:t>
                      </a:r>
                    </a:p>
                  </a:txBody>
                  <a:tcPr marL="137160" marR="137160" marT="68580" marB="6858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747605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1"/>
          <p:cNvSpPr/>
          <p:nvPr/>
        </p:nvSpPr>
        <p:spPr>
          <a:xfrm>
            <a:off x="4799079" y="2468162"/>
            <a:ext cx="12665850" cy="168609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92D050"/>
          </a:solidFill>
          <a:ln>
            <a:noFill/>
            <a:prstDash val="solid"/>
          </a:ln>
        </p:spPr>
        <p:txBody>
          <a:bodyPr vert="horz" wrap="none" lIns="135006" tIns="67496" rIns="135006" bIns="67496" anchor="t" anchorCtr="1" compatLnSpc="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900" b="1" i="0" u="none" strike="noStrike" kern="0" cap="none" spc="0" normalizeH="0" baseline="0" noProof="0" dirty="0">
                <a:ln>
                  <a:noFill/>
                </a:ln>
                <a:solidFill>
                  <a:srgbClr val="FFFFFF"/>
                </a:solidFill>
                <a:effectLst/>
                <a:uLnTx/>
                <a:uFillTx/>
                <a:latin typeface="Calibri" panose="020F0502020204030204"/>
                <a:ea typeface="Microsoft YaHei" pitchFamily="2"/>
                <a:cs typeface="Arial" pitchFamily="2"/>
              </a:rPr>
              <a:t>'TAKE HOME MESSAGE'</a:t>
            </a:r>
          </a:p>
        </p:txBody>
      </p:sp>
      <p:sp>
        <p:nvSpPr>
          <p:cNvPr id="3" name="Téglalap 12"/>
          <p:cNvSpPr/>
          <p:nvPr/>
        </p:nvSpPr>
        <p:spPr>
          <a:xfrm>
            <a:off x="1746994" y="5524500"/>
            <a:ext cx="15717935" cy="264084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E2F0D9"/>
          </a:solidFill>
          <a:ln w="38157">
            <a:solidFill>
              <a:srgbClr val="60BA1A"/>
            </a:solidFill>
            <a:prstDash val="solid"/>
          </a:ln>
        </p:spPr>
        <p:txBody>
          <a:bodyPr vert="horz" wrap="square" lIns="135006" tIns="67496" rIns="135006" bIns="67496" anchor="t" anchorCtr="0" compatLnSpc="0">
            <a:spAutoFit/>
          </a:bodyPr>
          <a:lstStyle/>
          <a:p>
            <a:pPr marL="685800" marR="0" lvl="0" indent="-685800" algn="l" defTabSz="914400" rtl="0" eaLnBrk="1" fontAlgn="auto" latinLnBrk="0" hangingPunct="1">
              <a:lnSpc>
                <a:spcPct val="100000"/>
              </a:lnSpc>
              <a:spcBef>
                <a:spcPts val="0"/>
              </a:spcBef>
              <a:spcAft>
                <a:spcPts val="0"/>
              </a:spcAft>
              <a:buClrTx/>
              <a:buSzTx/>
              <a:buFont typeface="+mj-lt"/>
              <a:buAutoNum type="arabicPeriod"/>
              <a:tabLst/>
              <a:defRPr/>
            </a:pP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Obsevational</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studies</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are</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essential</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part </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of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clinical</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research</a:t>
            </a:r>
            <a:endPar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mj-lt"/>
              <a:buAutoNum type="arabicPeriod"/>
              <a:tabLst/>
              <a:defRPr/>
            </a:pP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Finding</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the</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optimal</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study</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type</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for</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your</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question</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is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the</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most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important</a:t>
            </a:r>
            <a:endPar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mj-lt"/>
              <a:buAutoNum type="arabicPeriod"/>
              <a:tabLst/>
              <a:defRPr/>
            </a:pP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Think</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ahead</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publish</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a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protocol</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before</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starting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the</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study</a:t>
            </a:r>
            <a:endPar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mj-lt"/>
              <a:buAutoNum type="arabicPeriod"/>
              <a:tabLst/>
              <a:defRPr/>
            </a:pP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Detailed</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statisctical</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1" i="0" u="none" strike="noStrike" kern="1200" cap="none" spc="0" normalizeH="0" baseline="0" noProof="0" dirty="0" err="1">
                <a:ln>
                  <a:noFill/>
                </a:ln>
                <a:solidFill>
                  <a:srgbClr val="70AD47"/>
                </a:solidFill>
                <a:effectLst/>
                <a:uLnTx/>
                <a:uFillTx/>
                <a:latin typeface="Calibri" panose="020F0502020204030204"/>
                <a:ea typeface="+mn-ea"/>
                <a:cs typeface="+mn-cs"/>
              </a:rPr>
              <a:t>planning</a:t>
            </a:r>
            <a:r>
              <a:rPr kumimoji="0" lang="hu-HU" sz="4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rPr>
              <a:t>is </a:t>
            </a:r>
            <a:r>
              <a:rPr kumimoji="0" lang="hu-HU" sz="4000" b="0" i="0" u="none" strike="noStrike" kern="1200" cap="none" spc="0" normalizeH="0" baseline="0" noProof="0" dirty="0" err="1">
                <a:ln>
                  <a:noFill/>
                </a:ln>
                <a:solidFill>
                  <a:srgbClr val="70AD47"/>
                </a:solidFill>
                <a:effectLst/>
                <a:uLnTx/>
                <a:uFillTx/>
                <a:latin typeface="Calibri" panose="020F0502020204030204"/>
                <a:ea typeface="+mn-ea"/>
                <a:cs typeface="+mn-cs"/>
              </a:rPr>
              <a:t>esential</a:t>
            </a:r>
            <a:endParaRPr kumimoji="0" lang="hu-HU" sz="40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4" name="Picture 4"/>
          <p:cNvPicPr>
            <a:picLocks noChangeAspect="1"/>
          </p:cNvPicPr>
          <p:nvPr/>
        </p:nvPicPr>
        <p:blipFill>
          <a:blip r:embed="rId3">
            <a:lum/>
            <a:alphaModFix/>
          </a:blip>
          <a:srcRect/>
          <a:stretch>
            <a:fillRect/>
          </a:stretch>
        </p:blipFill>
        <p:spPr>
          <a:xfrm>
            <a:off x="1380435" y="1666805"/>
            <a:ext cx="3246480" cy="3246480"/>
          </a:xfrm>
          <a:prstGeom prst="rect">
            <a:avLst/>
          </a:prstGeom>
          <a:noFill/>
          <a:ln>
            <a:noFill/>
          </a:ln>
        </p:spPr>
      </p:pic>
    </p:spTree>
    <p:extLst>
      <p:ext uri="{BB962C8B-B14F-4D97-AF65-F5344CB8AC3E}">
        <p14:creationId xmlns:p14="http://schemas.microsoft.com/office/powerpoint/2010/main" val="3835252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49"/>
  <p:tag name="ARS_SLIDE_PARTICIPANTNUM" val="149"/>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7300</Words>
  <Application>Microsoft Office PowerPoint</Application>
  <PresentationFormat>Egyéni</PresentationFormat>
  <Paragraphs>1113</Paragraphs>
  <Slides>120</Slides>
  <Notes>65</Notes>
  <HiddenSlides>0</HiddenSlides>
  <MMClips>0</MMClips>
  <ScaleCrop>false</ScaleCrop>
  <HeadingPairs>
    <vt:vector size="6" baseType="variant">
      <vt:variant>
        <vt:lpstr>Használt betűtípusok</vt:lpstr>
      </vt:variant>
      <vt:variant>
        <vt:i4>12</vt:i4>
      </vt:variant>
      <vt:variant>
        <vt:lpstr>Téma</vt:lpstr>
      </vt:variant>
      <vt:variant>
        <vt:i4>3</vt:i4>
      </vt:variant>
      <vt:variant>
        <vt:lpstr>Diacímek</vt:lpstr>
      </vt:variant>
      <vt:variant>
        <vt:i4>120</vt:i4>
      </vt:variant>
    </vt:vector>
  </HeadingPairs>
  <TitlesOfParts>
    <vt:vector size="135" baseType="lpstr">
      <vt:lpstr>PT Sans</vt:lpstr>
      <vt:lpstr>Lora</vt:lpstr>
      <vt:lpstr>Verdana</vt:lpstr>
      <vt:lpstr>Times New Roman</vt:lpstr>
      <vt:lpstr>Plantin</vt:lpstr>
      <vt:lpstr>Oswald Bold</vt:lpstr>
      <vt:lpstr>Calibri</vt:lpstr>
      <vt:lpstr>Wingdings</vt:lpstr>
      <vt:lpstr>MS PMincho</vt:lpstr>
      <vt:lpstr>Arial</vt:lpstr>
      <vt:lpstr>Lora Italics</vt:lpstr>
      <vt:lpstr>Oswald</vt:lpstr>
      <vt:lpstr>Office Theme</vt:lpstr>
      <vt:lpstr>1_Office Theme</vt:lpstr>
      <vt:lpstr>1_Custom Design</vt:lpstr>
      <vt:lpstr>PowerPoint-bemutató</vt:lpstr>
      <vt:lpstr>PowerPoint-bemutató</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Proposed timeline of the initiation of a clinical trials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Introduction to observational studies</vt:lpstr>
      <vt:lpstr>Cohort studies</vt:lpstr>
      <vt:lpstr>PowerPoint-bemutató</vt:lpstr>
      <vt:lpstr>PowerPoint-bemutató</vt:lpstr>
      <vt:lpstr>Features to look for in a cohort study</vt:lpstr>
      <vt:lpstr>PowerPoint-bemutató</vt:lpstr>
      <vt:lpstr>PowerPoint-bemutató</vt:lpstr>
      <vt:lpstr>PowerPoint-bemutató</vt:lpstr>
      <vt:lpstr>PowerPoint-bemutató</vt:lpstr>
      <vt:lpstr>Case-control studies</vt:lpstr>
      <vt:lpstr>PowerPoint-bemutató</vt:lpstr>
      <vt:lpstr>Selection of case and control groups</vt:lpstr>
      <vt:lpstr>PowerPoint-bemutató</vt:lpstr>
      <vt:lpstr>PowerPoint-bemutató</vt:lpstr>
      <vt:lpstr>PowerPoint-bemutató</vt:lpstr>
      <vt:lpstr>PowerPoint-bemutató</vt:lpstr>
      <vt:lpstr>Cross-sectional studies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TM Prezentáció vizsgálat angol</dc:title>
  <dc:creator>비키</dc:creator>
  <cp:lastModifiedBy>User</cp:lastModifiedBy>
  <cp:revision>49</cp:revision>
  <dcterms:created xsi:type="dcterms:W3CDTF">2006-08-16T00:00:00Z</dcterms:created>
  <dcterms:modified xsi:type="dcterms:W3CDTF">2020-10-27T19:21:35Z</dcterms:modified>
  <dc:identifier>DAEKZTc_P64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18467371</vt:lpwstr>
  </property>
  <property fmtid="{D5CDD505-2E9C-101B-9397-08002B2CF9AE}" name="NXPowerLiteSettings" pid="3">
    <vt:lpwstr>C7000400038000</vt:lpwstr>
  </property>
  <property fmtid="{D5CDD505-2E9C-101B-9397-08002B2CF9AE}" name="NXPowerLiteVersion" pid="4">
    <vt:lpwstr>S9.0.1</vt:lpwstr>
  </property>
</Properties>
</file>