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1"/>
  </p:notesMasterIdLst>
  <p:sldIdLst>
    <p:sldId id="292" r:id="rId2"/>
    <p:sldId id="256" r:id="rId3"/>
    <p:sldId id="257" r:id="rId4"/>
    <p:sldId id="258"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90"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Lst>
  <p:sldSz cx="18288000" cy="10287000"/>
  <p:notesSz cx="6858000" cy="9144000"/>
  <p:embeddedFontLst>
    <p:embeddedFont>
      <p:font typeface="Oswald Bold" panose="020B0604020202020204" charset="-18"/>
      <p:regular r:id="rId52"/>
      <p:bold r:id="rId53"/>
    </p:embeddedFont>
    <p:embeddedFont>
      <p:font typeface="Oswald" panose="020B0604020202020204" charset="-18"/>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Lora Italics" panose="020B0604020202020204" charset="-18"/>
      <p:regular r:id="rId62"/>
    </p:embeddedFont>
    <p:embeddedFont>
      <p:font typeface="Lora" panose="020B0604020202020204" charset="-18"/>
      <p:regular r:id="rId63"/>
      <p:bold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05D01-A6FD-42D5-B065-766F3FFEA096}" type="datetimeFigureOut">
              <a:rPr lang="hu-HU" smtClean="0"/>
              <a:t>2020. 10. 27.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0E336-4189-49D9-90C0-07629D3AE1B1}" type="slidenum">
              <a:rPr lang="hu-HU" smtClean="0"/>
              <a:t>‹#›</a:t>
            </a:fld>
            <a:endParaRPr lang="hu-HU"/>
          </a:p>
        </p:txBody>
      </p:sp>
    </p:spTree>
    <p:extLst>
      <p:ext uri="{BB962C8B-B14F-4D97-AF65-F5344CB8AC3E}">
        <p14:creationId xmlns:p14="http://schemas.microsoft.com/office/powerpoint/2010/main" val="322085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aseline="0" smtClean="0"/>
              <a:t>It is important to know, that if smaller the confidence interval is, than it is more accurate. The length of the interval will decrease if we increase the sample size. But working with a too high amount of sample is wasting. The sample size has to be as big, as we can just reach the required accuracy. </a:t>
            </a:r>
            <a:endParaRPr lang="hu-HU" smtClean="0"/>
          </a:p>
          <a:p>
            <a:endParaRPr lang="hu-HU" smtClean="0"/>
          </a:p>
          <a:p>
            <a:endParaRPr lang="hu-HU"/>
          </a:p>
        </p:txBody>
      </p:sp>
      <p:sp>
        <p:nvSpPr>
          <p:cNvPr id="4" name="Dia számának helye 3"/>
          <p:cNvSpPr>
            <a:spLocks noGrp="1"/>
          </p:cNvSpPr>
          <p:nvPr>
            <p:ph type="sldNum" sz="quarter" idx="10"/>
          </p:nvPr>
        </p:nvSpPr>
        <p:spPr/>
        <p:txBody>
          <a:bodyPr/>
          <a:lstStyle/>
          <a:p>
            <a:fld id="{F7969E95-0472-4D97-8954-4FF89C1FA1F9}" type="slidenum">
              <a:rPr lang="hu-HU" smtClean="0"/>
              <a:t>21</a:t>
            </a:fld>
            <a:endParaRPr lang="hu-HU"/>
          </a:p>
        </p:txBody>
      </p:sp>
    </p:spTree>
    <p:extLst>
      <p:ext uri="{BB962C8B-B14F-4D97-AF65-F5344CB8AC3E}">
        <p14:creationId xmlns:p14="http://schemas.microsoft.com/office/powerpoint/2010/main" val="246971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7969E95-0472-4D97-8954-4FF89C1FA1F9}" type="slidenum">
              <a:rPr lang="hu-HU" smtClean="0"/>
              <a:t>30</a:t>
            </a:fld>
            <a:endParaRPr lang="hu-HU"/>
          </a:p>
        </p:txBody>
      </p:sp>
    </p:spTree>
    <p:extLst>
      <p:ext uri="{BB962C8B-B14F-4D97-AF65-F5344CB8AC3E}">
        <p14:creationId xmlns:p14="http://schemas.microsoft.com/office/powerpoint/2010/main" val="357397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Heter_</a:t>
            </a:r>
            <a:r>
              <a:rPr lang="hu-HU" baseline="0" smtClean="0"/>
              <a:t> caused sometimes by the different </a:t>
            </a:r>
            <a:r>
              <a:rPr lang="hu-HU" sz="1200" b="0" i="0" kern="1200" smtClean="0">
                <a:solidFill>
                  <a:schemeClr val="tx1"/>
                </a:solidFill>
                <a:effectLst/>
                <a:latin typeface="+mn-lt"/>
                <a:ea typeface="+mn-ea"/>
                <a:cs typeface="+mn-cs"/>
              </a:rPr>
              <a:t>duration of follow-up.</a:t>
            </a:r>
            <a:r>
              <a:rPr lang="hu-HU" sz="1200" b="0" i="0" kern="1200" baseline="0" smtClean="0">
                <a:solidFill>
                  <a:schemeClr val="tx1"/>
                </a:solidFill>
                <a:effectLst/>
                <a:latin typeface="+mn-lt"/>
                <a:ea typeface="+mn-ea"/>
                <a:cs typeface="+mn-cs"/>
              </a:rPr>
              <a:t> </a:t>
            </a:r>
            <a:endParaRPr lang="hu-HU" dirty="0"/>
          </a:p>
        </p:txBody>
      </p:sp>
      <p:sp>
        <p:nvSpPr>
          <p:cNvPr id="4" name="Dia számának helye 3"/>
          <p:cNvSpPr>
            <a:spLocks noGrp="1"/>
          </p:cNvSpPr>
          <p:nvPr>
            <p:ph type="sldNum" sz="quarter" idx="10"/>
          </p:nvPr>
        </p:nvSpPr>
        <p:spPr/>
        <p:txBody>
          <a:bodyPr/>
          <a:lstStyle/>
          <a:p>
            <a:fld id="{F7969E95-0472-4D97-8954-4FF89C1FA1F9}" type="slidenum">
              <a:rPr lang="hu-HU" smtClean="0"/>
              <a:t>31</a:t>
            </a:fld>
            <a:endParaRPr lang="hu-HU"/>
          </a:p>
        </p:txBody>
      </p:sp>
    </p:spTree>
    <p:extLst>
      <p:ext uri="{BB962C8B-B14F-4D97-AF65-F5344CB8AC3E}">
        <p14:creationId xmlns:p14="http://schemas.microsoft.com/office/powerpoint/2010/main" val="2367242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120C1B15-B02E-4EE0-B468-678F2F84CE38}" type="slidenum">
              <a:rPr lang="hu-HU" smtClean="0"/>
              <a:t>48</a:t>
            </a:fld>
            <a:endParaRPr lang="hu-HU"/>
          </a:p>
        </p:txBody>
      </p:sp>
    </p:spTree>
    <p:extLst>
      <p:ext uri="{BB962C8B-B14F-4D97-AF65-F5344CB8AC3E}">
        <p14:creationId xmlns:p14="http://schemas.microsoft.com/office/powerpoint/2010/main" val="278747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aseline="0" smtClean="0"/>
              <a:t>The size of the sample is really important. That is why we have to calculate the estimated required sample size, before the research. At this time, we need to know the null hypothesis. We want to verify or reject the null hypothesis, and we are curious about the primary outcome.  For that, we can perform a sample size estimation, to know how many subject do we need to envince the difference. So c</a:t>
            </a:r>
            <a:r>
              <a:rPr lang="en-US" smtClean="0"/>
              <a:t>alculating the sample size is essential to reduce the cost of a study and to prove the hypothesis effectively.</a:t>
            </a:r>
            <a:endParaRPr lang="hu-HU" baseline="0" smtClean="0"/>
          </a:p>
          <a:p>
            <a:r>
              <a:rPr lang="hu-HU" baseline="0" smtClean="0"/>
              <a:t>It is important to know, how many patiant do we need, so we could compare the benefit with it, and we will be able to decide if it worth or not.</a:t>
            </a:r>
            <a:endParaRPr lang="hu-HU" b="0" dirty="0"/>
          </a:p>
        </p:txBody>
      </p:sp>
      <p:sp>
        <p:nvSpPr>
          <p:cNvPr id="4" name="Dia számának helye 3"/>
          <p:cNvSpPr>
            <a:spLocks noGrp="1"/>
          </p:cNvSpPr>
          <p:nvPr>
            <p:ph type="sldNum" sz="quarter" idx="10"/>
          </p:nvPr>
        </p:nvSpPr>
        <p:spPr/>
        <p:txBody>
          <a:bodyPr/>
          <a:lstStyle/>
          <a:p>
            <a:fld id="{F7969E95-0472-4D97-8954-4FF89C1FA1F9}" type="slidenum">
              <a:rPr lang="hu-HU" smtClean="0"/>
              <a:t>22</a:t>
            </a:fld>
            <a:endParaRPr lang="hu-HU"/>
          </a:p>
        </p:txBody>
      </p:sp>
    </p:spTree>
    <p:extLst>
      <p:ext uri="{BB962C8B-B14F-4D97-AF65-F5344CB8AC3E}">
        <p14:creationId xmlns:p14="http://schemas.microsoft.com/office/powerpoint/2010/main" val="77543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For</a:t>
            </a:r>
            <a:r>
              <a:rPr lang="hu-HU" baseline="0" smtClean="0"/>
              <a:t> the best sample size estimation, we need the results of the previous researches, because the estimation is more accurate, if we know, what was the outcome for other researches. If we can not find any previous publications about the topic, than we just groping in the dark, so it is more difficult to estimate. That is why, our estimation will be uncertain. In this case, we prepare pilot studies, which </a:t>
            </a:r>
            <a:r>
              <a:rPr lang="en-US" smtClean="0"/>
              <a:t>are small-scale, preliminary studies which aim to investigate whether crucial components of a main study will be feasible.</a:t>
            </a:r>
            <a:endParaRPr lang="hu-HU" dirty="0"/>
          </a:p>
        </p:txBody>
      </p:sp>
      <p:sp>
        <p:nvSpPr>
          <p:cNvPr id="4" name="Dia számának helye 3"/>
          <p:cNvSpPr>
            <a:spLocks noGrp="1"/>
          </p:cNvSpPr>
          <p:nvPr>
            <p:ph type="sldNum" sz="quarter" idx="10"/>
          </p:nvPr>
        </p:nvSpPr>
        <p:spPr/>
        <p:txBody>
          <a:bodyPr/>
          <a:lstStyle/>
          <a:p>
            <a:fld id="{F7969E95-0472-4D97-8954-4FF89C1FA1F9}" type="slidenum">
              <a:rPr lang="hu-HU" smtClean="0"/>
              <a:t>23</a:t>
            </a:fld>
            <a:endParaRPr lang="hu-HU"/>
          </a:p>
        </p:txBody>
      </p:sp>
    </p:spTree>
    <p:extLst>
      <p:ext uri="{BB962C8B-B14F-4D97-AF65-F5344CB8AC3E}">
        <p14:creationId xmlns:p14="http://schemas.microsoft.com/office/powerpoint/2010/main" val="169298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For a sample size estimation, we need the mean and the standard deviation, if it is a continuous</a:t>
            </a:r>
            <a:r>
              <a:rPr lang="hu-HU" baseline="0" smtClean="0"/>
              <a:t> variable. In case of dichotome variable, we need the percentage distribution. That means, we need for example the percentage of the patients who have take a medicine and died which can be the event, and who take it and survived which can be the non-event. And of course we need to know the percentage of the patients who died without the medicine, control, and who survived, non-event control. The event and non-event can be changed based on the hypothesis. </a:t>
            </a:r>
            <a:endParaRPr lang="hu-HU" dirty="0"/>
          </a:p>
        </p:txBody>
      </p:sp>
      <p:sp>
        <p:nvSpPr>
          <p:cNvPr id="4" name="Dia számának helye 3"/>
          <p:cNvSpPr>
            <a:spLocks noGrp="1"/>
          </p:cNvSpPr>
          <p:nvPr>
            <p:ph type="sldNum" sz="quarter" idx="10"/>
          </p:nvPr>
        </p:nvSpPr>
        <p:spPr/>
        <p:txBody>
          <a:bodyPr/>
          <a:lstStyle/>
          <a:p>
            <a:fld id="{F7969E95-0472-4D97-8954-4FF89C1FA1F9}" type="slidenum">
              <a:rPr lang="hu-HU" smtClean="0"/>
              <a:t>24</a:t>
            </a:fld>
            <a:endParaRPr lang="hu-HU"/>
          </a:p>
        </p:txBody>
      </p:sp>
    </p:spTree>
    <p:extLst>
      <p:ext uri="{BB962C8B-B14F-4D97-AF65-F5344CB8AC3E}">
        <p14:creationId xmlns:p14="http://schemas.microsoft.com/office/powerpoint/2010/main" val="383912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7969E95-0472-4D97-8954-4FF89C1FA1F9}" type="slidenum">
              <a:rPr lang="hu-HU" smtClean="0"/>
              <a:t>25</a:t>
            </a:fld>
            <a:endParaRPr lang="hu-HU"/>
          </a:p>
        </p:txBody>
      </p:sp>
    </p:spTree>
    <p:extLst>
      <p:ext uri="{BB962C8B-B14F-4D97-AF65-F5344CB8AC3E}">
        <p14:creationId xmlns:p14="http://schemas.microsoft.com/office/powerpoint/2010/main" val="224013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For a sample size estimation, we need the mean and the standard deviation, if it is a continuous</a:t>
            </a:r>
            <a:r>
              <a:rPr lang="hu-HU" baseline="0" smtClean="0"/>
              <a:t> variable. In case of dichotome variable, we need the percentage distribution. That means, we need for example the percentage of the patients who have take a medicine and died which can be the event, and who take it and survived which can be the non-event. And of course we need to know the percentage of the patients who died without the medicine, control, and who survived, non-event control. The event and non-event can be changed based on the hypothesis. </a:t>
            </a:r>
            <a:endParaRPr lang="hu-HU" dirty="0"/>
          </a:p>
        </p:txBody>
      </p:sp>
      <p:sp>
        <p:nvSpPr>
          <p:cNvPr id="4" name="Dia számának helye 3"/>
          <p:cNvSpPr>
            <a:spLocks noGrp="1"/>
          </p:cNvSpPr>
          <p:nvPr>
            <p:ph type="sldNum" sz="quarter" idx="10"/>
          </p:nvPr>
        </p:nvSpPr>
        <p:spPr/>
        <p:txBody>
          <a:bodyPr/>
          <a:lstStyle/>
          <a:p>
            <a:fld id="{F7969E95-0472-4D97-8954-4FF89C1FA1F9}" type="slidenum">
              <a:rPr lang="hu-HU" smtClean="0"/>
              <a:t>26</a:t>
            </a:fld>
            <a:endParaRPr lang="hu-HU"/>
          </a:p>
        </p:txBody>
      </p:sp>
    </p:spTree>
    <p:extLst>
      <p:ext uri="{BB962C8B-B14F-4D97-AF65-F5344CB8AC3E}">
        <p14:creationId xmlns:p14="http://schemas.microsoft.com/office/powerpoint/2010/main" val="313696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For a sample size estimation, we need the mean and the standard deviation, if it is a continuous</a:t>
            </a:r>
            <a:r>
              <a:rPr lang="hu-HU" baseline="0" smtClean="0"/>
              <a:t> variable. In case of dichotome variable, we need the percentage distribution. That means, we need for example the percentage of the patients who have take a medicine and died which can be the event, and who take it and survived which can be the non-event. And of course we need to know the percentage of the patients who died without the medicine, control, and who survived, non-event control. The event and non-event can be changed based on the hypothesis. </a:t>
            </a:r>
            <a:endParaRPr lang="hu-HU" dirty="0"/>
          </a:p>
        </p:txBody>
      </p:sp>
      <p:sp>
        <p:nvSpPr>
          <p:cNvPr id="4" name="Dia számának helye 3"/>
          <p:cNvSpPr>
            <a:spLocks noGrp="1"/>
          </p:cNvSpPr>
          <p:nvPr>
            <p:ph type="sldNum" sz="quarter" idx="10"/>
          </p:nvPr>
        </p:nvSpPr>
        <p:spPr/>
        <p:txBody>
          <a:bodyPr/>
          <a:lstStyle/>
          <a:p>
            <a:fld id="{F7969E95-0472-4D97-8954-4FF89C1FA1F9}" type="slidenum">
              <a:rPr lang="hu-HU" smtClean="0"/>
              <a:t>27</a:t>
            </a:fld>
            <a:endParaRPr lang="hu-HU"/>
          </a:p>
        </p:txBody>
      </p:sp>
    </p:spTree>
    <p:extLst>
      <p:ext uri="{BB962C8B-B14F-4D97-AF65-F5344CB8AC3E}">
        <p14:creationId xmlns:p14="http://schemas.microsoft.com/office/powerpoint/2010/main" val="114147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Different duration of followup</a:t>
            </a:r>
            <a:endParaRPr lang="hu-HU" dirty="0"/>
          </a:p>
        </p:txBody>
      </p:sp>
      <p:sp>
        <p:nvSpPr>
          <p:cNvPr id="4" name="Dia számának helye 3"/>
          <p:cNvSpPr>
            <a:spLocks noGrp="1"/>
          </p:cNvSpPr>
          <p:nvPr>
            <p:ph type="sldNum" sz="quarter" idx="10"/>
          </p:nvPr>
        </p:nvSpPr>
        <p:spPr/>
        <p:txBody>
          <a:bodyPr/>
          <a:lstStyle/>
          <a:p>
            <a:fld id="{F7969E95-0472-4D97-8954-4FF89C1FA1F9}" type="slidenum">
              <a:rPr lang="hu-HU" smtClean="0"/>
              <a:t>28</a:t>
            </a:fld>
            <a:endParaRPr lang="hu-HU"/>
          </a:p>
        </p:txBody>
      </p:sp>
    </p:spTree>
    <p:extLst>
      <p:ext uri="{BB962C8B-B14F-4D97-AF65-F5344CB8AC3E}">
        <p14:creationId xmlns:p14="http://schemas.microsoft.com/office/powerpoint/2010/main" val="69423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7969E95-0472-4D97-8954-4FF89C1FA1F9}" type="slidenum">
              <a:rPr lang="hu-HU" smtClean="0"/>
              <a:t>29</a:t>
            </a:fld>
            <a:endParaRPr lang="hu-HU"/>
          </a:p>
        </p:txBody>
      </p:sp>
    </p:spTree>
    <p:extLst>
      <p:ext uri="{BB962C8B-B14F-4D97-AF65-F5344CB8AC3E}">
        <p14:creationId xmlns:p14="http://schemas.microsoft.com/office/powerpoint/2010/main" val="301456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1588168" y="2725152"/>
            <a:ext cx="15111665" cy="6343650"/>
          </a:xfrm>
          <a:prstGeom prst="rect">
            <a:avLst/>
          </a:prstGeom>
        </p:spPr>
        <p:txBody>
          <a:bodyPr/>
          <a:lstStyle>
            <a:lvl1pPr>
              <a:defRPr>
                <a:solidFill>
                  <a:srgbClr val="15A9A6"/>
                </a:solidFill>
              </a:defRPr>
            </a:lvl1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9" name="Dátum helye 3"/>
          <p:cNvSpPr>
            <a:spLocks noGrp="1"/>
          </p:cNvSpPr>
          <p:nvPr>
            <p:ph type="dt" sz="half" idx="11"/>
          </p:nvPr>
        </p:nvSpPr>
        <p:spPr>
          <a:xfrm>
            <a:off x="1588164" y="9482384"/>
            <a:ext cx="4313325" cy="389528"/>
          </a:xfrm>
          <a:prstGeom prst="rect">
            <a:avLst/>
          </a:prstGeom>
        </p:spPr>
        <p:txBody>
          <a:bodyPr/>
          <a:lstStyle>
            <a:lvl1pPr>
              <a:defRPr sz="2100">
                <a:solidFill>
                  <a:srgbClr val="424A52"/>
                </a:solidFill>
              </a:defRPr>
            </a:lvl1pPr>
          </a:lstStyle>
          <a:p>
            <a:fld id="{6765D25C-CCBC-43AC-AEB2-5ECA4BD0AFEE}" type="datetimeFigureOut">
              <a:rPr lang="hu-HU" smtClean="0"/>
              <a:pPr/>
              <a:t>2020. 10. 27.</a:t>
            </a:fld>
            <a:endParaRPr lang="hu-HU" dirty="0"/>
          </a:p>
        </p:txBody>
      </p:sp>
      <p:sp>
        <p:nvSpPr>
          <p:cNvPr id="10" name="Élőláb helye 4"/>
          <p:cNvSpPr>
            <a:spLocks noGrp="1"/>
          </p:cNvSpPr>
          <p:nvPr>
            <p:ph type="ftr" sz="quarter" idx="12"/>
          </p:nvPr>
        </p:nvSpPr>
        <p:spPr>
          <a:xfrm>
            <a:off x="6057900" y="9482384"/>
            <a:ext cx="6172200" cy="389528"/>
          </a:xfrm>
          <a:prstGeom prst="rect">
            <a:avLst/>
          </a:prstGeom>
        </p:spPr>
        <p:txBody>
          <a:bodyPr/>
          <a:lstStyle>
            <a:lvl1pPr>
              <a:defRPr sz="2100">
                <a:solidFill>
                  <a:srgbClr val="424A52"/>
                </a:solidFill>
              </a:defRPr>
            </a:lvl1pPr>
          </a:lstStyle>
          <a:p>
            <a:endParaRPr lang="hu-HU" dirty="0"/>
          </a:p>
        </p:txBody>
      </p:sp>
      <p:sp>
        <p:nvSpPr>
          <p:cNvPr id="11" name="Dia számának helye 5"/>
          <p:cNvSpPr>
            <a:spLocks noGrp="1"/>
          </p:cNvSpPr>
          <p:nvPr>
            <p:ph type="sldNum" sz="quarter" idx="13"/>
          </p:nvPr>
        </p:nvSpPr>
        <p:spPr>
          <a:xfrm>
            <a:off x="12386511" y="9482384"/>
            <a:ext cx="4321653" cy="389528"/>
          </a:xfrm>
          <a:prstGeom prst="rect">
            <a:avLst/>
          </a:prstGeom>
        </p:spPr>
        <p:txBody>
          <a:bodyPr/>
          <a:lstStyle>
            <a:lvl1pPr>
              <a:defRPr sz="2100">
                <a:solidFill>
                  <a:srgbClr val="424A52"/>
                </a:solidFill>
              </a:defRPr>
            </a:lvl1pPr>
          </a:lstStyle>
          <a:p>
            <a:fld id="{D004CE88-95FF-42B0-9C3C-B7F47A8B1CAC}" type="slidenum">
              <a:rPr lang="hu-HU" smtClean="0"/>
              <a:pPr/>
              <a:t>‹#›</a:t>
            </a:fld>
            <a:endParaRPr lang="hu-HU" dirty="0"/>
          </a:p>
        </p:txBody>
      </p:sp>
      <p:sp>
        <p:nvSpPr>
          <p:cNvPr id="12" name="Kép helye 2"/>
          <p:cNvSpPr>
            <a:spLocks noGrp="1"/>
          </p:cNvSpPr>
          <p:nvPr>
            <p:ph type="pic" idx="14"/>
          </p:nvPr>
        </p:nvSpPr>
        <p:spPr>
          <a:xfrm>
            <a:off x="515846" y="307208"/>
            <a:ext cx="2806365" cy="1461434"/>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hu-HU" dirty="0"/>
          </a:p>
        </p:txBody>
      </p:sp>
      <p:sp>
        <p:nvSpPr>
          <p:cNvPr id="8" name="Alcím 2"/>
          <p:cNvSpPr>
            <a:spLocks noGrp="1"/>
          </p:cNvSpPr>
          <p:nvPr>
            <p:ph type="subTitle" idx="15"/>
          </p:nvPr>
        </p:nvSpPr>
        <p:spPr>
          <a:xfrm>
            <a:off x="3744827" y="914095"/>
            <a:ext cx="10811876" cy="567353"/>
          </a:xfrm>
          <a:prstGeom prst="rect">
            <a:avLst/>
          </a:prstGeom>
        </p:spPr>
        <p:txBody>
          <a:bodyPr/>
          <a:lstStyle>
            <a:lvl1pPr marL="0" indent="0" algn="ctr">
              <a:buNone/>
              <a:defRPr sz="33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hu-HU" dirty="0"/>
              <a:t>Alcím mintájának szerkesztése</a:t>
            </a:r>
          </a:p>
        </p:txBody>
      </p:sp>
    </p:spTree>
    <p:extLst>
      <p:ext uri="{BB962C8B-B14F-4D97-AF65-F5344CB8AC3E}">
        <p14:creationId xmlns:p14="http://schemas.microsoft.com/office/powerpoint/2010/main" val="320457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2667000" y="4802864"/>
            <a:ext cx="11897300" cy="1070358"/>
          </a:xfrm>
          <a:prstGeom prst="rect">
            <a:avLst/>
          </a:prstGeom>
        </p:spPr>
        <p:txBody>
          <a:bodyPr wrap="square" lIns="0" tIns="0" rIns="0" bIns="0" rtlCol="0" anchor="t">
            <a:spAutoFit/>
          </a:bodyPr>
          <a:lstStyle/>
          <a:p>
            <a:pPr algn="ctr">
              <a:lnSpc>
                <a:spcPts val="9100"/>
              </a:lnSpc>
            </a:pPr>
            <a:r>
              <a:rPr lang="hu-HU" sz="6500" dirty="0" smtClean="0">
                <a:solidFill>
                  <a:srgbClr val="424A52"/>
                </a:solidFill>
                <a:latin typeface="Oswald Bold"/>
              </a:rPr>
              <a:t>BREAK</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Tree>
    <p:extLst>
      <p:ext uri="{BB962C8B-B14F-4D97-AF65-F5344CB8AC3E}">
        <p14:creationId xmlns:p14="http://schemas.microsoft.com/office/powerpoint/2010/main" val="2087617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11897300" cy="1166986"/>
          </a:xfrm>
          <a:prstGeom prst="rect">
            <a:avLst/>
          </a:prstGeom>
        </p:spPr>
        <p:txBody>
          <a:bodyPr wrap="square" lIns="0" tIns="0" rIns="0" bIns="0" rtlCol="0" anchor="t">
            <a:spAutoFit/>
          </a:bodyPr>
          <a:lstStyle/>
          <a:p>
            <a:pPr algn="ctr">
              <a:lnSpc>
                <a:spcPts val="9100"/>
              </a:lnSpc>
            </a:pPr>
            <a:r>
              <a:rPr lang="hu-HU" sz="6500" dirty="0" err="1" smtClean="0">
                <a:solidFill>
                  <a:srgbClr val="424A52"/>
                </a:solidFill>
                <a:latin typeface="Oswald Bold"/>
              </a:rPr>
              <a:t>Metrics</a:t>
            </a:r>
            <a:r>
              <a:rPr lang="hu-HU" sz="6500" dirty="0" smtClean="0">
                <a:solidFill>
                  <a:srgbClr val="424A52"/>
                </a:solidFill>
                <a:latin typeface="Oswald Bold"/>
              </a:rPr>
              <a:t> </a:t>
            </a:r>
            <a:r>
              <a:rPr lang="hu-HU" sz="6500" dirty="0" err="1" smtClean="0">
                <a:solidFill>
                  <a:srgbClr val="424A52"/>
                </a:solidFill>
                <a:latin typeface="Oswald Bold"/>
              </a:rPr>
              <a:t>for</a:t>
            </a:r>
            <a:r>
              <a:rPr lang="hu-HU" sz="6500" dirty="0" smtClean="0">
                <a:solidFill>
                  <a:srgbClr val="424A52"/>
                </a:solidFill>
                <a:latin typeface="Oswald Bold"/>
              </a:rPr>
              <a:t> </a:t>
            </a:r>
            <a:r>
              <a:rPr lang="hu-HU" sz="6500" dirty="0" err="1" smtClean="0">
                <a:solidFill>
                  <a:srgbClr val="424A52"/>
                </a:solidFill>
                <a:latin typeface="Oswald Bold"/>
              </a:rPr>
              <a:t>events</a:t>
            </a:r>
            <a:r>
              <a:rPr lang="hu-HU" sz="6500" dirty="0" smtClean="0">
                <a:solidFill>
                  <a:srgbClr val="424A52"/>
                </a:solidFill>
                <a:latin typeface="Oswald Bold"/>
              </a:rPr>
              <a:t> </a:t>
            </a:r>
            <a:r>
              <a:rPr lang="hu-HU" sz="6500" dirty="0" err="1" smtClean="0">
                <a:solidFill>
                  <a:srgbClr val="424A52"/>
                </a:solidFill>
                <a:latin typeface="Oswald Bold"/>
              </a:rPr>
              <a:t>as</a:t>
            </a:r>
            <a:r>
              <a:rPr lang="hu-HU" sz="6500" dirty="0" smtClean="0">
                <a:solidFill>
                  <a:srgbClr val="424A52"/>
                </a:solidFill>
                <a:latin typeface="Oswald Bold"/>
              </a:rPr>
              <a:t> </a:t>
            </a:r>
            <a:r>
              <a:rPr lang="hu-HU" sz="6500" dirty="0" err="1" smtClean="0">
                <a:solidFill>
                  <a:srgbClr val="424A52"/>
                </a:solidFill>
                <a:latin typeface="Oswald Bold"/>
              </a:rPr>
              <a:t>outcomes</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5" name="Szövegdoboz 14"/>
          <p:cNvSpPr txBox="1"/>
          <p:nvPr/>
        </p:nvSpPr>
        <p:spPr>
          <a:xfrm>
            <a:off x="1816874" y="2659115"/>
            <a:ext cx="10320951" cy="5922391"/>
          </a:xfrm>
          <a:prstGeom prst="rect">
            <a:avLst/>
          </a:prstGeom>
          <a:noFill/>
        </p:spPr>
        <p:txBody>
          <a:bodyPr wrap="square" rtlCol="0">
            <a:spAutoFit/>
          </a:bodyPr>
          <a:lstStyle/>
          <a:p>
            <a:pPr>
              <a:lnSpc>
                <a:spcPct val="150000"/>
              </a:lnSpc>
            </a:pPr>
            <a:endParaRPr lang="hu-HU" sz="3200" dirty="0" smtClean="0">
              <a:latin typeface="Lora" panose="020B0604020202020204" charset="-18"/>
            </a:endParaRPr>
          </a:p>
          <a:p>
            <a:pPr>
              <a:lnSpc>
                <a:spcPct val="150000"/>
              </a:lnSpc>
            </a:pPr>
            <a:r>
              <a:rPr lang="hu-HU" sz="3200" b="1" dirty="0" err="1" smtClean="0">
                <a:solidFill>
                  <a:srgbClr val="C00000"/>
                </a:solidFill>
                <a:latin typeface="Lora" panose="020B0604020202020204" charset="-18"/>
              </a:rPr>
              <a:t>Continuous</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variables</a:t>
            </a:r>
            <a:endParaRPr lang="hu-HU" sz="32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Outcomes</a:t>
            </a:r>
            <a:r>
              <a:rPr lang="hu-HU" sz="3200" dirty="0" smtClean="0">
                <a:latin typeface="Lora" panose="020B0604020202020204" charset="-18"/>
              </a:rPr>
              <a:t> </a:t>
            </a:r>
            <a:r>
              <a:rPr lang="hu-HU" sz="3200" dirty="0" err="1" smtClean="0">
                <a:latin typeface="Lora" panose="020B0604020202020204" charset="-18"/>
              </a:rPr>
              <a:t>are</a:t>
            </a:r>
            <a:r>
              <a:rPr lang="hu-HU" sz="3200" dirty="0" smtClean="0">
                <a:latin typeface="Lora" panose="020B0604020202020204" charset="-18"/>
              </a:rPr>
              <a:t> </a:t>
            </a:r>
            <a:r>
              <a:rPr lang="hu-HU" sz="3200" dirty="0" err="1" smtClean="0">
                <a:latin typeface="Lora" panose="020B0604020202020204" charset="-18"/>
              </a:rPr>
              <a:t>value</a:t>
            </a:r>
            <a:r>
              <a:rPr lang="hu-HU" sz="3200" dirty="0" smtClean="0">
                <a:latin typeface="Lora" panose="020B0604020202020204" charset="-18"/>
              </a:rPr>
              <a:t> </a:t>
            </a:r>
            <a:r>
              <a:rPr lang="hu-HU" sz="3200" dirty="0" err="1" smtClean="0">
                <a:latin typeface="Lora" panose="020B0604020202020204" charset="-18"/>
              </a:rPr>
              <a:t>or</a:t>
            </a:r>
            <a:r>
              <a:rPr lang="hu-HU" sz="3200" dirty="0" smtClean="0">
                <a:latin typeface="Lora" panose="020B0604020202020204" charset="-18"/>
              </a:rPr>
              <a:t> </a:t>
            </a:r>
            <a:r>
              <a:rPr lang="hu-HU" sz="3200" dirty="0" err="1" smtClean="0">
                <a:latin typeface="Lora" panose="020B0604020202020204" charset="-18"/>
              </a:rPr>
              <a:t>change</a:t>
            </a:r>
            <a:r>
              <a:rPr lang="hu-HU" sz="3200" dirty="0" smtClean="0">
                <a:latin typeface="Lora" panose="020B0604020202020204" charset="-18"/>
              </a:rPr>
              <a:t> </a:t>
            </a:r>
            <a:r>
              <a:rPr lang="hu-HU" sz="3200" dirty="0" err="1" smtClean="0">
                <a:latin typeface="Lora" panose="020B0604020202020204" charset="-18"/>
              </a:rPr>
              <a:t>from</a:t>
            </a:r>
            <a:r>
              <a:rPr lang="hu-HU" sz="3200" dirty="0" smtClean="0">
                <a:latin typeface="Lora" panose="020B0604020202020204" charset="-18"/>
              </a:rPr>
              <a:t> </a:t>
            </a:r>
            <a:r>
              <a:rPr lang="hu-HU" sz="3200" dirty="0" err="1" smtClean="0">
                <a:latin typeface="Lora" panose="020B0604020202020204" charset="-18"/>
              </a:rPr>
              <a:t>baseline</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smtClean="0">
                <a:latin typeface="Lora" panose="020B0604020202020204" charset="-18"/>
              </a:rPr>
              <a:t>Standard </a:t>
            </a:r>
            <a:r>
              <a:rPr lang="hu-HU" sz="3200" dirty="0" err="1" smtClean="0">
                <a:latin typeface="Lora" panose="020B0604020202020204" charset="-18"/>
              </a:rPr>
              <a:t>units</a:t>
            </a:r>
            <a:r>
              <a:rPr lang="hu-HU" sz="3200" dirty="0" smtClean="0">
                <a:latin typeface="Lora" panose="020B0604020202020204" charset="-18"/>
              </a:rPr>
              <a:t>, </a:t>
            </a:r>
            <a:r>
              <a:rPr lang="hu-HU" sz="3200" dirty="0" err="1" smtClean="0">
                <a:latin typeface="Lora" panose="020B0604020202020204" charset="-18"/>
              </a:rPr>
              <a:t>e.g</a:t>
            </a:r>
            <a:r>
              <a:rPr lang="hu-HU" sz="3200" dirty="0" smtClean="0">
                <a:latin typeface="Lora" panose="020B0604020202020204" charset="-18"/>
              </a:rPr>
              <a:t>: </a:t>
            </a:r>
            <a:r>
              <a:rPr lang="hu-HU" sz="3200" dirty="0" err="1" smtClean="0">
                <a:latin typeface="Lora" panose="020B0604020202020204" charset="-18"/>
              </a:rPr>
              <a:t>lab</a:t>
            </a:r>
            <a:r>
              <a:rPr lang="hu-HU" sz="3200" dirty="0" smtClean="0">
                <a:latin typeface="Lora" panose="020B0604020202020204" charset="-18"/>
              </a:rPr>
              <a:t> </a:t>
            </a:r>
            <a:r>
              <a:rPr lang="hu-HU" sz="3200" dirty="0" err="1" smtClean="0">
                <a:latin typeface="Lora" panose="020B0604020202020204" charset="-18"/>
              </a:rPr>
              <a:t>values</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Need</a:t>
            </a:r>
            <a:r>
              <a:rPr lang="hu-HU" sz="3200" dirty="0" smtClean="0">
                <a:latin typeface="Lora" panose="020B0604020202020204" charset="-18"/>
              </a:rPr>
              <a:t> </a:t>
            </a:r>
            <a:r>
              <a:rPr lang="hu-HU" sz="3200" dirty="0" err="1" smtClean="0">
                <a:latin typeface="Lora" panose="020B0604020202020204" charset="-18"/>
              </a:rPr>
              <a:t>to</a:t>
            </a:r>
            <a:r>
              <a:rPr lang="hu-HU" sz="3200" dirty="0" smtClean="0">
                <a:latin typeface="Lora" panose="020B0604020202020204" charset="-18"/>
              </a:rPr>
              <a:t> </a:t>
            </a:r>
            <a:r>
              <a:rPr lang="hu-HU" sz="3200" dirty="0" err="1" smtClean="0">
                <a:latin typeface="Lora" panose="020B0604020202020204" charset="-18"/>
              </a:rPr>
              <a:t>define</a:t>
            </a:r>
            <a:r>
              <a:rPr lang="hu-HU" sz="3200" dirty="0" smtClean="0">
                <a:latin typeface="Lora" panose="020B0604020202020204" charset="-18"/>
              </a:rPr>
              <a:t> an </a:t>
            </a:r>
            <a:r>
              <a:rPr lang="hu-HU" sz="3200" dirty="0" err="1" smtClean="0">
                <a:latin typeface="Lora" panose="020B0604020202020204" charset="-18"/>
              </a:rPr>
              <a:t>important</a:t>
            </a:r>
            <a:r>
              <a:rPr lang="hu-HU" sz="3200" dirty="0" smtClean="0">
                <a:latin typeface="Lora" panose="020B0604020202020204" charset="-18"/>
              </a:rPr>
              <a:t> </a:t>
            </a:r>
            <a:r>
              <a:rPr lang="hu-HU" sz="3200" dirty="0" err="1" smtClean="0">
                <a:latin typeface="Lora" panose="020B0604020202020204" charset="-18"/>
              </a:rPr>
              <a:t>difference</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Repeated</a:t>
            </a:r>
            <a:r>
              <a:rPr lang="hu-HU" sz="3200" dirty="0" smtClean="0">
                <a:latin typeface="Lora" panose="020B0604020202020204" charset="-18"/>
              </a:rPr>
              <a:t> </a:t>
            </a:r>
            <a:r>
              <a:rPr lang="hu-HU" sz="3200" dirty="0" err="1" smtClean="0">
                <a:latin typeface="Lora" panose="020B0604020202020204" charset="-18"/>
              </a:rPr>
              <a:t>measures</a:t>
            </a:r>
            <a:r>
              <a:rPr lang="hu-HU" sz="3200" dirty="0" smtClean="0">
                <a:latin typeface="Lora" panose="020B0604020202020204" charset="-18"/>
              </a:rPr>
              <a:t> </a:t>
            </a:r>
            <a:r>
              <a:rPr lang="hu-HU" sz="3200" dirty="0" err="1" smtClean="0">
                <a:latin typeface="Lora" panose="020B0604020202020204" charset="-18"/>
              </a:rPr>
              <a:t>possible</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Typically</a:t>
            </a:r>
            <a:r>
              <a:rPr lang="hu-HU" sz="3200" dirty="0" smtClean="0">
                <a:latin typeface="Lora" panose="020B0604020202020204" charset="-18"/>
              </a:rPr>
              <a:t> more </a:t>
            </a:r>
            <a:r>
              <a:rPr lang="hu-HU" sz="3200" dirty="0" err="1" smtClean="0">
                <a:latin typeface="Lora" panose="020B0604020202020204" charset="-18"/>
              </a:rPr>
              <a:t>powerful</a:t>
            </a:r>
            <a:r>
              <a:rPr lang="hu-HU" sz="3200" dirty="0" smtClean="0">
                <a:latin typeface="Lora" panose="020B0604020202020204" charset="-18"/>
              </a:rPr>
              <a:t> </a:t>
            </a:r>
            <a:r>
              <a:rPr lang="hu-HU" sz="3200" dirty="0" err="1" smtClean="0">
                <a:latin typeface="Lora" panose="020B0604020202020204" charset="-18"/>
              </a:rPr>
              <a:t>than</a:t>
            </a:r>
            <a:r>
              <a:rPr lang="hu-HU" sz="3200" dirty="0" smtClean="0">
                <a:latin typeface="Lora" panose="020B0604020202020204" charset="-18"/>
              </a:rPr>
              <a:t> </a:t>
            </a:r>
            <a:r>
              <a:rPr lang="hu-HU" sz="3200" dirty="0" err="1" smtClean="0">
                <a:latin typeface="Lora" panose="020B0604020202020204" charset="-18"/>
              </a:rPr>
              <a:t>discrete</a:t>
            </a:r>
            <a:r>
              <a:rPr lang="hu-HU" sz="3200" dirty="0" smtClean="0">
                <a:latin typeface="Lora" panose="020B0604020202020204" charset="-18"/>
              </a:rPr>
              <a:t> </a:t>
            </a:r>
            <a:r>
              <a:rPr lang="hu-HU" sz="3200" dirty="0" err="1" smtClean="0">
                <a:latin typeface="Lora" panose="020B0604020202020204" charset="-18"/>
              </a:rPr>
              <a:t>outcomes</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Distributional</a:t>
            </a:r>
            <a:r>
              <a:rPr lang="hu-HU" sz="3200" dirty="0" smtClean="0">
                <a:latin typeface="Lora" panose="020B0604020202020204" charset="-18"/>
              </a:rPr>
              <a:t> </a:t>
            </a:r>
            <a:r>
              <a:rPr lang="hu-HU" sz="3200" dirty="0" err="1" smtClean="0">
                <a:latin typeface="Lora" panose="020B0604020202020204" charset="-18"/>
              </a:rPr>
              <a:t>assumptions</a:t>
            </a:r>
            <a:r>
              <a:rPr lang="hu-HU" sz="3200" dirty="0" smtClean="0">
                <a:latin typeface="Lora" panose="020B0604020202020204" charset="-18"/>
              </a:rPr>
              <a:t> more </a:t>
            </a:r>
            <a:r>
              <a:rPr lang="hu-HU" sz="3200" dirty="0" err="1" smtClean="0">
                <a:latin typeface="Lora" panose="020B0604020202020204" charset="-18"/>
              </a:rPr>
              <a:t>important</a:t>
            </a:r>
            <a:endParaRPr lang="hu-HU" sz="3200" dirty="0" smtClean="0">
              <a:latin typeface="Lora" panose="020B0604020202020204" charset="-18"/>
            </a:endParaRPr>
          </a:p>
        </p:txBody>
      </p:sp>
    </p:spTree>
    <p:extLst>
      <p:ext uri="{BB962C8B-B14F-4D97-AF65-F5344CB8AC3E}">
        <p14:creationId xmlns:p14="http://schemas.microsoft.com/office/powerpoint/2010/main" val="2392458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11897300" cy="1166986"/>
          </a:xfrm>
          <a:prstGeom prst="rect">
            <a:avLst/>
          </a:prstGeom>
        </p:spPr>
        <p:txBody>
          <a:bodyPr wrap="square" lIns="0" tIns="0" rIns="0" bIns="0" rtlCol="0" anchor="t">
            <a:spAutoFit/>
          </a:bodyPr>
          <a:lstStyle/>
          <a:p>
            <a:pPr algn="ctr">
              <a:lnSpc>
                <a:spcPts val="9100"/>
              </a:lnSpc>
            </a:pPr>
            <a:r>
              <a:rPr lang="hu-HU" sz="6500" dirty="0" err="1" smtClean="0">
                <a:solidFill>
                  <a:srgbClr val="424A52"/>
                </a:solidFill>
                <a:latin typeface="Oswald Bold"/>
              </a:rPr>
              <a:t>Metrics</a:t>
            </a:r>
            <a:r>
              <a:rPr lang="hu-HU" sz="6500" dirty="0" smtClean="0">
                <a:solidFill>
                  <a:srgbClr val="424A52"/>
                </a:solidFill>
                <a:latin typeface="Oswald Bold"/>
              </a:rPr>
              <a:t> </a:t>
            </a:r>
            <a:r>
              <a:rPr lang="hu-HU" sz="6500" dirty="0" err="1" smtClean="0">
                <a:solidFill>
                  <a:srgbClr val="424A52"/>
                </a:solidFill>
                <a:latin typeface="Oswald Bold"/>
              </a:rPr>
              <a:t>for</a:t>
            </a:r>
            <a:r>
              <a:rPr lang="hu-HU" sz="6500" dirty="0" smtClean="0">
                <a:solidFill>
                  <a:srgbClr val="424A52"/>
                </a:solidFill>
                <a:latin typeface="Oswald Bold"/>
              </a:rPr>
              <a:t> </a:t>
            </a:r>
            <a:r>
              <a:rPr lang="hu-HU" sz="6500" dirty="0" err="1" smtClean="0">
                <a:solidFill>
                  <a:srgbClr val="424A52"/>
                </a:solidFill>
                <a:latin typeface="Oswald Bold"/>
              </a:rPr>
              <a:t>events</a:t>
            </a:r>
            <a:r>
              <a:rPr lang="hu-HU" sz="6500" dirty="0" smtClean="0">
                <a:solidFill>
                  <a:srgbClr val="424A52"/>
                </a:solidFill>
                <a:latin typeface="Oswald Bold"/>
              </a:rPr>
              <a:t> </a:t>
            </a:r>
            <a:r>
              <a:rPr lang="hu-HU" sz="6500" dirty="0" err="1" smtClean="0">
                <a:solidFill>
                  <a:srgbClr val="424A52"/>
                </a:solidFill>
                <a:latin typeface="Oswald Bold"/>
              </a:rPr>
              <a:t>as</a:t>
            </a:r>
            <a:r>
              <a:rPr lang="hu-HU" sz="6500" dirty="0" smtClean="0">
                <a:solidFill>
                  <a:srgbClr val="424A52"/>
                </a:solidFill>
                <a:latin typeface="Oswald Bold"/>
              </a:rPr>
              <a:t> </a:t>
            </a:r>
            <a:r>
              <a:rPr lang="hu-HU" sz="6500" dirty="0" err="1" smtClean="0">
                <a:solidFill>
                  <a:srgbClr val="424A52"/>
                </a:solidFill>
                <a:latin typeface="Oswald Bold"/>
              </a:rPr>
              <a:t>outcomes</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6" name="Szövegdoboz 15"/>
          <p:cNvSpPr txBox="1"/>
          <p:nvPr/>
        </p:nvSpPr>
        <p:spPr>
          <a:xfrm>
            <a:off x="1816874" y="3089406"/>
            <a:ext cx="10320951" cy="3706399"/>
          </a:xfrm>
          <a:prstGeom prst="rect">
            <a:avLst/>
          </a:prstGeom>
          <a:noFill/>
        </p:spPr>
        <p:txBody>
          <a:bodyPr wrap="square" rtlCol="0">
            <a:spAutoFit/>
          </a:bodyPr>
          <a:lstStyle/>
          <a:p>
            <a:pPr lvl="1">
              <a:lnSpc>
                <a:spcPct val="150000"/>
              </a:lnSpc>
            </a:pPr>
            <a:r>
              <a:rPr lang="hu-HU" sz="3200" b="1" dirty="0" err="1" smtClean="0">
                <a:solidFill>
                  <a:srgbClr val="C00000"/>
                </a:solidFill>
                <a:latin typeface="Lora" panose="020B0604020202020204" charset="-18"/>
              </a:rPr>
              <a:t>Ordinal</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scale</a:t>
            </a:r>
            <a:endParaRPr lang="hu-HU" sz="3200" b="1" dirty="0" smtClean="0">
              <a:solidFill>
                <a:srgbClr val="C00000"/>
              </a:solidFill>
              <a:latin typeface="Lora" panose="020B0604020202020204" charset="-18"/>
            </a:endParaRPr>
          </a:p>
          <a:p>
            <a:pPr marL="1257300" lvl="2" indent="-342900">
              <a:lnSpc>
                <a:spcPct val="150000"/>
              </a:lnSpc>
              <a:buFont typeface="Wingdings" panose="05000000000000000000" pitchFamily="2" charset="2"/>
              <a:buChar char="§"/>
            </a:pPr>
            <a:r>
              <a:rPr lang="hu-HU" sz="3200" dirty="0" err="1" smtClean="0">
                <a:latin typeface="Lora" panose="020B0604020202020204" charset="-18"/>
              </a:rPr>
              <a:t>Ranked</a:t>
            </a:r>
            <a:r>
              <a:rPr lang="hu-HU" sz="3200" dirty="0" smtClean="0">
                <a:latin typeface="Lora" panose="020B0604020202020204" charset="-18"/>
              </a:rPr>
              <a:t> </a:t>
            </a:r>
            <a:r>
              <a:rPr lang="hu-HU" sz="3200" dirty="0" err="1" smtClean="0">
                <a:latin typeface="Lora" panose="020B0604020202020204" charset="-18"/>
              </a:rPr>
              <a:t>categories</a:t>
            </a:r>
            <a:r>
              <a:rPr lang="hu-HU" sz="3200" dirty="0" smtClean="0">
                <a:latin typeface="Lora" panose="020B0604020202020204" charset="-18"/>
              </a:rPr>
              <a:t>, </a:t>
            </a:r>
            <a:r>
              <a:rPr lang="hu-HU" sz="3200" dirty="0" err="1" smtClean="0">
                <a:latin typeface="Lora" panose="020B0604020202020204" charset="-18"/>
              </a:rPr>
              <a:t>eg</a:t>
            </a:r>
            <a:r>
              <a:rPr lang="hu-HU" sz="3200" dirty="0" smtClean="0">
                <a:latin typeface="Lora" panose="020B0604020202020204" charset="-18"/>
              </a:rPr>
              <a:t>. 1-5, A-D</a:t>
            </a:r>
          </a:p>
          <a:p>
            <a:pPr marL="1257300" lvl="2" indent="-342900">
              <a:lnSpc>
                <a:spcPct val="150000"/>
              </a:lnSpc>
              <a:buFont typeface="Wingdings" panose="05000000000000000000" pitchFamily="2" charset="2"/>
              <a:buChar char="§"/>
            </a:pPr>
            <a:r>
              <a:rPr lang="hu-HU" sz="3200" dirty="0" err="1" smtClean="0">
                <a:latin typeface="Lora" panose="020B0604020202020204" charset="-18"/>
              </a:rPr>
              <a:t>Difference</a:t>
            </a:r>
            <a:r>
              <a:rPr lang="hu-HU" sz="3200" dirty="0" smtClean="0">
                <a:latin typeface="Lora" panose="020B0604020202020204" charset="-18"/>
              </a:rPr>
              <a:t> </a:t>
            </a:r>
            <a:r>
              <a:rPr lang="hu-HU" sz="3200" dirty="0" err="1" smtClean="0">
                <a:latin typeface="Lora" panose="020B0604020202020204" charset="-18"/>
              </a:rPr>
              <a:t>between</a:t>
            </a:r>
            <a:r>
              <a:rPr lang="hu-HU" sz="3200" dirty="0" smtClean="0">
                <a:latin typeface="Lora" panose="020B0604020202020204" charset="-18"/>
              </a:rPr>
              <a:t> </a:t>
            </a:r>
            <a:r>
              <a:rPr lang="hu-HU" sz="3200" dirty="0" err="1" smtClean="0">
                <a:latin typeface="Lora" panose="020B0604020202020204" charset="-18"/>
              </a:rPr>
              <a:t>categories</a:t>
            </a:r>
            <a:r>
              <a:rPr lang="hu-HU" sz="3200" dirty="0" smtClean="0">
                <a:latin typeface="Lora" panose="020B0604020202020204" charset="-18"/>
              </a:rPr>
              <a:t> is </a:t>
            </a:r>
            <a:r>
              <a:rPr lang="hu-HU" sz="3200" dirty="0" err="1" smtClean="0">
                <a:latin typeface="Lora" panose="020B0604020202020204" charset="-18"/>
              </a:rPr>
              <a:t>usually</a:t>
            </a:r>
            <a:r>
              <a:rPr lang="hu-HU" sz="3200" dirty="0" smtClean="0">
                <a:latin typeface="Lora" panose="020B0604020202020204" charset="-18"/>
              </a:rPr>
              <a:t> </a:t>
            </a:r>
            <a:r>
              <a:rPr lang="hu-HU" sz="3200" dirty="0" err="1" smtClean="0">
                <a:latin typeface="Lora" panose="020B0604020202020204" charset="-18"/>
              </a:rPr>
              <a:t>qualitative</a:t>
            </a:r>
            <a:endParaRPr lang="hu-HU" sz="3200" dirty="0" smtClean="0">
              <a:latin typeface="Lora" panose="020B0604020202020204" charset="-18"/>
            </a:endParaRPr>
          </a:p>
          <a:p>
            <a:pPr marL="1257300" lvl="2" indent="-342900">
              <a:lnSpc>
                <a:spcPct val="150000"/>
              </a:lnSpc>
              <a:buFont typeface="Wingdings" panose="05000000000000000000" pitchFamily="2" charset="2"/>
              <a:buChar char="§"/>
            </a:pPr>
            <a:r>
              <a:rPr lang="hu-HU" sz="3200" dirty="0" err="1" smtClean="0">
                <a:latin typeface="Lora" panose="020B0604020202020204" charset="-18"/>
              </a:rPr>
              <a:t>Adverse</a:t>
            </a:r>
            <a:r>
              <a:rPr lang="hu-HU" sz="3200" dirty="0" smtClean="0">
                <a:latin typeface="Lora" panose="020B0604020202020204" charset="-18"/>
              </a:rPr>
              <a:t> </a:t>
            </a:r>
            <a:r>
              <a:rPr lang="hu-HU" sz="3200" dirty="0" err="1" smtClean="0">
                <a:latin typeface="Lora" panose="020B0604020202020204" charset="-18"/>
              </a:rPr>
              <a:t>event</a:t>
            </a:r>
            <a:r>
              <a:rPr lang="hu-HU" sz="3200" dirty="0" smtClean="0">
                <a:latin typeface="Lora" panose="020B0604020202020204" charset="-18"/>
              </a:rPr>
              <a:t> </a:t>
            </a:r>
            <a:r>
              <a:rPr lang="hu-HU" sz="3200" dirty="0" err="1" smtClean="0">
                <a:latin typeface="Lora" panose="020B0604020202020204" charset="-18"/>
              </a:rPr>
              <a:t>severity</a:t>
            </a:r>
            <a:endParaRPr lang="hu-HU" sz="3200" dirty="0" smtClean="0">
              <a:latin typeface="Lora" panose="020B0604020202020204" charset="-18"/>
            </a:endParaRPr>
          </a:p>
        </p:txBody>
      </p:sp>
    </p:spTree>
    <p:extLst>
      <p:ext uri="{BB962C8B-B14F-4D97-AF65-F5344CB8AC3E}">
        <p14:creationId xmlns:p14="http://schemas.microsoft.com/office/powerpoint/2010/main" val="4272312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11897300" cy="1070358"/>
          </a:xfrm>
          <a:prstGeom prst="rect">
            <a:avLst/>
          </a:prstGeom>
        </p:spPr>
        <p:txBody>
          <a:bodyPr wrap="square" lIns="0" tIns="0" rIns="0" bIns="0" rtlCol="0" anchor="t">
            <a:spAutoFit/>
          </a:bodyPr>
          <a:lstStyle/>
          <a:p>
            <a:pPr algn="ctr">
              <a:lnSpc>
                <a:spcPts val="9100"/>
              </a:lnSpc>
            </a:pPr>
            <a:r>
              <a:rPr lang="hu-HU" sz="6500" dirty="0" err="1" smtClean="0">
                <a:solidFill>
                  <a:srgbClr val="424A52"/>
                </a:solidFill>
                <a:latin typeface="Oswald Bold"/>
              </a:rPr>
              <a:t>Objective-subjective</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6" name="Szövegdoboz 15"/>
          <p:cNvSpPr txBox="1"/>
          <p:nvPr/>
        </p:nvSpPr>
        <p:spPr>
          <a:xfrm>
            <a:off x="1816874" y="2857500"/>
            <a:ext cx="13423126" cy="5262979"/>
          </a:xfrm>
          <a:prstGeom prst="rect">
            <a:avLst/>
          </a:prstGeom>
          <a:noFill/>
        </p:spPr>
        <p:txBody>
          <a:bodyPr wrap="square" rtlCol="0">
            <a:spAutoFit/>
          </a:bodyPr>
          <a:lstStyle/>
          <a:p>
            <a:pPr>
              <a:lnSpc>
                <a:spcPct val="150000"/>
              </a:lnSpc>
            </a:pPr>
            <a:r>
              <a:rPr lang="hu-HU" sz="3200" dirty="0" err="1" smtClean="0">
                <a:latin typeface="Lora" panose="020B0604020202020204" charset="-18"/>
              </a:rPr>
              <a:t>Objective-clinical</a:t>
            </a:r>
            <a:r>
              <a:rPr lang="hu-HU" sz="3200" dirty="0" smtClean="0">
                <a:latin typeface="Lora" panose="020B0604020202020204" charset="-18"/>
              </a:rPr>
              <a:t> </a:t>
            </a:r>
            <a:r>
              <a:rPr lang="hu-HU" sz="3200" dirty="0" err="1" smtClean="0">
                <a:latin typeface="Lora" panose="020B0604020202020204" charset="-18"/>
              </a:rPr>
              <a:t>events</a:t>
            </a:r>
            <a:r>
              <a:rPr lang="hu-HU" sz="3200" dirty="0" smtClean="0">
                <a:latin typeface="Lora" panose="020B0604020202020204" charset="-18"/>
              </a:rPr>
              <a:t> </a:t>
            </a:r>
            <a:r>
              <a:rPr lang="hu-HU" sz="3200" dirty="0" err="1" smtClean="0">
                <a:latin typeface="Lora" panose="020B0604020202020204" charset="-18"/>
              </a:rPr>
              <a:t>or</a:t>
            </a:r>
            <a:r>
              <a:rPr lang="hu-HU" sz="3200" dirty="0" smtClean="0">
                <a:latin typeface="Lora" panose="020B0604020202020204" charset="-18"/>
              </a:rPr>
              <a:t> </a:t>
            </a:r>
            <a:r>
              <a:rPr lang="hu-HU" sz="3200" dirty="0" err="1" smtClean="0">
                <a:latin typeface="Lora" panose="020B0604020202020204" charset="-18"/>
              </a:rPr>
              <a:t>measurements</a:t>
            </a:r>
            <a:r>
              <a:rPr lang="hu-HU" sz="3200" dirty="0" smtClean="0">
                <a:latin typeface="Lora" panose="020B0604020202020204" charset="-18"/>
              </a:rPr>
              <a:t> </a:t>
            </a:r>
            <a:r>
              <a:rPr lang="hu-HU" sz="3200" dirty="0" err="1" smtClean="0">
                <a:latin typeface="Lora" panose="020B0604020202020204" charset="-18"/>
              </a:rPr>
              <a:t>that</a:t>
            </a:r>
            <a:r>
              <a:rPr lang="hu-HU" sz="3200" dirty="0" smtClean="0">
                <a:latin typeface="Lora" panose="020B0604020202020204" charset="-18"/>
              </a:rPr>
              <a:t> </a:t>
            </a:r>
            <a:r>
              <a:rPr lang="hu-HU" sz="3200" dirty="0" err="1" smtClean="0">
                <a:latin typeface="Lora" panose="020B0604020202020204" charset="-18"/>
              </a:rPr>
              <a:t>are</a:t>
            </a:r>
            <a:r>
              <a:rPr lang="hu-HU" sz="3200" dirty="0" smtClean="0">
                <a:latin typeface="Lora" panose="020B0604020202020204" charset="-18"/>
              </a:rPr>
              <a:t> </a:t>
            </a:r>
            <a:r>
              <a:rPr lang="hu-HU" sz="3200" dirty="0" err="1" smtClean="0">
                <a:latin typeface="Lora" panose="020B0604020202020204" charset="-18"/>
              </a:rPr>
              <a:t>definitive</a:t>
            </a:r>
            <a:r>
              <a:rPr lang="hu-HU" sz="3200" dirty="0" smtClean="0">
                <a:latin typeface="Lora" panose="020B0604020202020204" charset="-18"/>
              </a:rPr>
              <a:t>, </a:t>
            </a:r>
            <a:r>
              <a:rPr lang="hu-HU" sz="3200" dirty="0" err="1" smtClean="0">
                <a:latin typeface="Lora" panose="020B0604020202020204" charset="-18"/>
              </a:rPr>
              <a:t>require</a:t>
            </a:r>
            <a:r>
              <a:rPr lang="hu-HU" sz="3200" dirty="0" smtClean="0">
                <a:latin typeface="Lora" panose="020B0604020202020204" charset="-18"/>
              </a:rPr>
              <a:t> </a:t>
            </a:r>
            <a:r>
              <a:rPr lang="hu-HU" sz="3200" b="1" dirty="0" err="1" smtClean="0">
                <a:solidFill>
                  <a:srgbClr val="C00000"/>
                </a:solidFill>
                <a:latin typeface="Lora" panose="020B0604020202020204" charset="-18"/>
              </a:rPr>
              <a:t>little</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or</a:t>
            </a:r>
            <a:r>
              <a:rPr lang="hu-HU" sz="3200" b="1" dirty="0" smtClean="0">
                <a:solidFill>
                  <a:srgbClr val="C00000"/>
                </a:solidFill>
                <a:latin typeface="Lora" panose="020B0604020202020204" charset="-18"/>
              </a:rPr>
              <a:t> no </a:t>
            </a:r>
            <a:r>
              <a:rPr lang="hu-HU" sz="3200" b="1" dirty="0" err="1" smtClean="0">
                <a:solidFill>
                  <a:srgbClr val="C00000"/>
                </a:solidFill>
                <a:latin typeface="Lora" panose="020B0604020202020204" charset="-18"/>
              </a:rPr>
              <a:t>subjective</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judgements</a:t>
            </a:r>
            <a:endParaRPr lang="hu-HU" sz="32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Rigorous</a:t>
            </a:r>
            <a:r>
              <a:rPr lang="hu-HU" sz="3200" dirty="0" smtClean="0">
                <a:latin typeface="Lora" panose="020B0604020202020204" charset="-18"/>
              </a:rPr>
              <a:t> </a:t>
            </a:r>
            <a:r>
              <a:rPr lang="hu-HU" sz="3200" dirty="0" err="1" smtClean="0">
                <a:latin typeface="Lora" panose="020B0604020202020204" charset="-18"/>
              </a:rPr>
              <a:t>definitions</a:t>
            </a:r>
            <a:r>
              <a:rPr lang="hu-HU" sz="3200" dirty="0" smtClean="0">
                <a:latin typeface="Lora" panose="020B0604020202020204" charset="-18"/>
              </a:rPr>
              <a:t> </a:t>
            </a:r>
            <a:r>
              <a:rPr lang="hu-HU" sz="3200" dirty="0" err="1" smtClean="0">
                <a:latin typeface="Lora" panose="020B0604020202020204" charset="-18"/>
              </a:rPr>
              <a:t>to</a:t>
            </a:r>
            <a:r>
              <a:rPr lang="hu-HU" sz="3200" dirty="0" smtClean="0">
                <a:latin typeface="Lora" panose="020B0604020202020204" charset="-18"/>
              </a:rPr>
              <a:t> limit </a:t>
            </a:r>
            <a:r>
              <a:rPr lang="hu-HU" sz="3200" dirty="0" err="1" smtClean="0">
                <a:latin typeface="Lora" panose="020B0604020202020204" charset="-18"/>
              </a:rPr>
              <a:t>interpretion</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smtClean="0">
                <a:latin typeface="Lora" panose="020B0604020202020204" charset="-18"/>
              </a:rPr>
              <a:t>May </a:t>
            </a:r>
            <a:r>
              <a:rPr lang="hu-HU" sz="3200" dirty="0" err="1" smtClean="0">
                <a:latin typeface="Lora" panose="020B0604020202020204" charset="-18"/>
              </a:rPr>
              <a:t>include</a:t>
            </a:r>
            <a:r>
              <a:rPr lang="hu-HU" sz="3200" dirty="0" smtClean="0">
                <a:latin typeface="Lora" panose="020B0604020202020204" charset="-18"/>
              </a:rPr>
              <a:t> test </a:t>
            </a:r>
            <a:r>
              <a:rPr lang="hu-HU" sz="3200" dirty="0" err="1" smtClean="0">
                <a:latin typeface="Lora" panose="020B0604020202020204" charset="-18"/>
              </a:rPr>
              <a:t>results</a:t>
            </a:r>
            <a:r>
              <a:rPr lang="hu-HU" sz="3200" dirty="0" smtClean="0">
                <a:latin typeface="Lora" panose="020B0604020202020204" charset="-18"/>
              </a:rPr>
              <a:t> </a:t>
            </a:r>
            <a:r>
              <a:rPr lang="hu-HU" sz="3200" dirty="0" err="1" smtClean="0">
                <a:latin typeface="Lora" panose="020B0604020202020204" charset="-18"/>
              </a:rPr>
              <a:t>for</a:t>
            </a:r>
            <a:r>
              <a:rPr lang="hu-HU" sz="3200" dirty="0" smtClean="0">
                <a:latin typeface="Lora" panose="020B0604020202020204" charset="-18"/>
              </a:rPr>
              <a:t> </a:t>
            </a:r>
            <a:r>
              <a:rPr lang="hu-HU" sz="3200" dirty="0" err="1" smtClean="0">
                <a:latin typeface="Lora" panose="020B0604020202020204" charset="-18"/>
              </a:rPr>
              <a:t>confirmation</a:t>
            </a:r>
            <a:endParaRPr lang="hu-HU" sz="3200" dirty="0" smtClean="0">
              <a:latin typeface="Lora" panose="020B0604020202020204" charset="-18"/>
            </a:endParaRPr>
          </a:p>
          <a:p>
            <a:pPr>
              <a:lnSpc>
                <a:spcPct val="150000"/>
              </a:lnSpc>
            </a:pPr>
            <a:r>
              <a:rPr lang="hu-HU" sz="3200" dirty="0" err="1" smtClean="0">
                <a:latin typeface="Lora" panose="020B0604020202020204" charset="-18"/>
              </a:rPr>
              <a:t>Subjective-assessments</a:t>
            </a:r>
            <a:r>
              <a:rPr lang="hu-HU" sz="3200" dirty="0" smtClean="0">
                <a:latin typeface="Lora" panose="020B0604020202020204" charset="-18"/>
              </a:rPr>
              <a:t> </a:t>
            </a:r>
            <a:r>
              <a:rPr lang="hu-HU" sz="3200" dirty="0" err="1" smtClean="0">
                <a:latin typeface="Lora" panose="020B0604020202020204" charset="-18"/>
              </a:rPr>
              <a:t>that</a:t>
            </a:r>
            <a:r>
              <a:rPr lang="hu-HU" sz="3200" dirty="0" smtClean="0">
                <a:latin typeface="Lora" panose="020B0604020202020204" charset="-18"/>
              </a:rPr>
              <a:t> </a:t>
            </a:r>
            <a:r>
              <a:rPr lang="hu-HU" sz="3200" b="1" dirty="0" err="1" smtClean="0">
                <a:solidFill>
                  <a:srgbClr val="C00000"/>
                </a:solidFill>
                <a:latin typeface="Lora" panose="020B0604020202020204" charset="-18"/>
              </a:rPr>
              <a:t>rely</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on</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judgement</a:t>
            </a:r>
            <a:endParaRPr lang="hu-HU" sz="32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Patient’s</a:t>
            </a:r>
            <a:r>
              <a:rPr lang="hu-HU" sz="3200" dirty="0" smtClean="0">
                <a:latin typeface="Lora" panose="020B0604020202020204" charset="-18"/>
              </a:rPr>
              <a:t> </a:t>
            </a:r>
            <a:r>
              <a:rPr lang="hu-HU" sz="3200" dirty="0" err="1" smtClean="0">
                <a:latin typeface="Lora" panose="020B0604020202020204" charset="-18"/>
              </a:rPr>
              <a:t>reported</a:t>
            </a:r>
            <a:r>
              <a:rPr lang="hu-HU" sz="3200" dirty="0" smtClean="0">
                <a:latin typeface="Lora" panose="020B0604020202020204" charset="-18"/>
              </a:rPr>
              <a:t> </a:t>
            </a:r>
            <a:r>
              <a:rPr lang="hu-HU" sz="3200" dirty="0" err="1" smtClean="0">
                <a:latin typeface="Lora" panose="020B0604020202020204" charset="-18"/>
              </a:rPr>
              <a:t>outcomes</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Observer</a:t>
            </a:r>
            <a:r>
              <a:rPr lang="hu-HU" sz="3200" dirty="0" smtClean="0">
                <a:latin typeface="Lora" panose="020B0604020202020204" charset="-18"/>
              </a:rPr>
              <a:t> </a:t>
            </a:r>
            <a:r>
              <a:rPr lang="hu-HU" sz="3200" dirty="0" err="1" smtClean="0">
                <a:latin typeface="Lora" panose="020B0604020202020204" charset="-18"/>
              </a:rPr>
              <a:t>reported</a:t>
            </a:r>
            <a:r>
              <a:rPr lang="hu-HU" sz="3200" dirty="0" smtClean="0">
                <a:latin typeface="Lora" panose="020B0604020202020204" charset="-18"/>
              </a:rPr>
              <a:t> </a:t>
            </a:r>
            <a:r>
              <a:rPr lang="hu-HU" sz="3200" dirty="0" err="1" smtClean="0">
                <a:latin typeface="Lora" panose="020B0604020202020204" charset="-18"/>
              </a:rPr>
              <a:t>outcomes</a:t>
            </a:r>
            <a:endParaRPr lang="hu-HU" sz="3200" dirty="0" smtClean="0">
              <a:latin typeface="Lora" panose="020B0604020202020204" charset="-18"/>
            </a:endParaRPr>
          </a:p>
        </p:txBody>
      </p:sp>
    </p:spTree>
    <p:extLst>
      <p:ext uri="{BB962C8B-B14F-4D97-AF65-F5344CB8AC3E}">
        <p14:creationId xmlns:p14="http://schemas.microsoft.com/office/powerpoint/2010/main" val="3081621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11897300" cy="1070358"/>
          </a:xfrm>
          <a:prstGeom prst="rect">
            <a:avLst/>
          </a:prstGeom>
        </p:spPr>
        <p:txBody>
          <a:bodyPr wrap="square" lIns="0" tIns="0" rIns="0" bIns="0" rtlCol="0" anchor="t">
            <a:spAutoFit/>
          </a:bodyPr>
          <a:lstStyle/>
          <a:p>
            <a:pPr algn="ctr">
              <a:lnSpc>
                <a:spcPts val="9100"/>
              </a:lnSpc>
            </a:pPr>
            <a:r>
              <a:rPr lang="hu-HU" sz="6500" dirty="0" err="1" smtClean="0">
                <a:solidFill>
                  <a:srgbClr val="424A52"/>
                </a:solidFill>
                <a:latin typeface="Oswald Bold"/>
              </a:rPr>
              <a:t>Influence</a:t>
            </a:r>
            <a:r>
              <a:rPr lang="hu-HU" sz="6500" dirty="0" smtClean="0">
                <a:solidFill>
                  <a:srgbClr val="424A52"/>
                </a:solidFill>
                <a:latin typeface="Oswald Bold"/>
              </a:rPr>
              <a:t> </a:t>
            </a:r>
            <a:r>
              <a:rPr lang="hu-HU" sz="6500" dirty="0" err="1" smtClean="0">
                <a:solidFill>
                  <a:srgbClr val="424A52"/>
                </a:solidFill>
                <a:latin typeface="Oswald Bold"/>
              </a:rPr>
              <a:t>on</a:t>
            </a:r>
            <a:r>
              <a:rPr lang="hu-HU" sz="6500" dirty="0" smtClean="0">
                <a:solidFill>
                  <a:srgbClr val="424A52"/>
                </a:solidFill>
                <a:latin typeface="Oswald Bold"/>
              </a:rPr>
              <a:t> design</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5" name="Szövegdoboz 14"/>
          <p:cNvSpPr txBox="1"/>
          <p:nvPr/>
        </p:nvSpPr>
        <p:spPr>
          <a:xfrm>
            <a:off x="2605049" y="3388424"/>
            <a:ext cx="13307190" cy="5262979"/>
          </a:xfrm>
          <a:prstGeom prst="rect">
            <a:avLst/>
          </a:prstGeom>
          <a:noFill/>
        </p:spPr>
        <p:txBody>
          <a:bodyPr wrap="square" rtlCol="0">
            <a:spAutoFit/>
          </a:bodyPr>
          <a:lstStyle/>
          <a:p>
            <a:pPr>
              <a:lnSpc>
                <a:spcPct val="150000"/>
              </a:lnSpc>
            </a:pPr>
            <a:r>
              <a:rPr lang="hu-HU" sz="3200" b="1" dirty="0" err="1" smtClean="0">
                <a:solidFill>
                  <a:srgbClr val="C00000"/>
                </a:solidFill>
                <a:latin typeface="Lora" panose="020B0604020202020204" charset="-18"/>
              </a:rPr>
              <a:t>Effectiveness</a:t>
            </a:r>
            <a:r>
              <a:rPr lang="hu-HU" sz="3200" b="1" dirty="0" smtClean="0">
                <a:solidFill>
                  <a:srgbClr val="C00000"/>
                </a:solidFill>
                <a:latin typeface="Lora" panose="020B0604020202020204" charset="-18"/>
              </a:rPr>
              <a:t> vs. </a:t>
            </a:r>
            <a:r>
              <a:rPr lang="hu-HU" sz="3200" b="1" dirty="0" err="1" smtClean="0">
                <a:solidFill>
                  <a:srgbClr val="C00000"/>
                </a:solidFill>
                <a:latin typeface="Lora" panose="020B0604020202020204" charset="-18"/>
              </a:rPr>
              <a:t>Efficacy</a:t>
            </a:r>
            <a:endParaRPr lang="hu-HU" sz="32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Asthma</a:t>
            </a:r>
            <a:endParaRPr lang="hu-HU" sz="3200" dirty="0" smtClean="0">
              <a:latin typeface="Lora" panose="020B0604020202020204" charset="-18"/>
            </a:endParaRPr>
          </a:p>
          <a:p>
            <a:pPr marL="1257300" lvl="2" indent="-342900">
              <a:lnSpc>
                <a:spcPct val="150000"/>
              </a:lnSpc>
              <a:buFont typeface="Wingdings" panose="05000000000000000000" pitchFamily="2" charset="2"/>
              <a:buChar char="§"/>
            </a:pPr>
            <a:r>
              <a:rPr lang="hu-HU" sz="3200" dirty="0" err="1" smtClean="0">
                <a:latin typeface="Lora" panose="020B0604020202020204" charset="-18"/>
              </a:rPr>
              <a:t>Effectiveness</a:t>
            </a:r>
            <a:r>
              <a:rPr lang="hu-HU" sz="3200" dirty="0" smtClean="0">
                <a:latin typeface="Lora" panose="020B0604020202020204" charset="-18"/>
              </a:rPr>
              <a:t>: </a:t>
            </a:r>
            <a:r>
              <a:rPr lang="hu-HU" sz="3200" dirty="0" err="1" smtClean="0">
                <a:latin typeface="Lora" panose="020B0604020202020204" charset="-18"/>
              </a:rPr>
              <a:t>hospitalizations</a:t>
            </a:r>
            <a:r>
              <a:rPr lang="hu-HU" sz="3200" dirty="0" smtClean="0">
                <a:latin typeface="Lora" panose="020B0604020202020204" charset="-18"/>
              </a:rPr>
              <a:t>/</a:t>
            </a:r>
            <a:r>
              <a:rPr lang="hu-HU" sz="3200" dirty="0" err="1" smtClean="0">
                <a:latin typeface="Lora" panose="020B0604020202020204" charset="-18"/>
              </a:rPr>
              <a:t>steroid</a:t>
            </a:r>
            <a:r>
              <a:rPr lang="hu-HU" sz="3200" dirty="0" smtClean="0">
                <a:latin typeface="Lora" panose="020B0604020202020204" charset="-18"/>
              </a:rPr>
              <a:t> </a:t>
            </a:r>
            <a:r>
              <a:rPr lang="hu-HU" sz="3200" dirty="0" err="1" smtClean="0">
                <a:latin typeface="Lora" panose="020B0604020202020204" charset="-18"/>
              </a:rPr>
              <a:t>courses</a:t>
            </a:r>
            <a:endParaRPr lang="hu-HU" sz="3200" dirty="0" smtClean="0">
              <a:latin typeface="Lora" panose="020B0604020202020204" charset="-18"/>
            </a:endParaRPr>
          </a:p>
          <a:p>
            <a:pPr marL="1257300" lvl="2" indent="-342900">
              <a:lnSpc>
                <a:spcPct val="150000"/>
              </a:lnSpc>
              <a:buFont typeface="Wingdings" panose="05000000000000000000" pitchFamily="2" charset="2"/>
              <a:buChar char="§"/>
            </a:pPr>
            <a:r>
              <a:rPr lang="hu-HU" sz="3200" dirty="0" err="1" smtClean="0">
                <a:latin typeface="Lora" panose="020B0604020202020204" charset="-18"/>
              </a:rPr>
              <a:t>Efficacy</a:t>
            </a:r>
            <a:r>
              <a:rPr lang="hu-HU" sz="3200" dirty="0" smtClean="0">
                <a:latin typeface="Lora" panose="020B0604020202020204" charset="-18"/>
              </a:rPr>
              <a:t>: FEV1</a:t>
            </a:r>
            <a:endParaRPr lang="hu-HU" sz="3200" dirty="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Vaccine</a:t>
            </a:r>
            <a:r>
              <a:rPr lang="hu-HU" sz="3200" dirty="0" smtClean="0">
                <a:latin typeface="Lora" panose="020B0604020202020204" charset="-18"/>
              </a:rPr>
              <a:t> </a:t>
            </a:r>
            <a:r>
              <a:rPr lang="hu-HU" sz="3200" dirty="0" err="1" smtClean="0">
                <a:latin typeface="Lora" panose="020B0604020202020204" charset="-18"/>
              </a:rPr>
              <a:t>trial</a:t>
            </a:r>
            <a:endParaRPr lang="hu-HU" sz="3200" dirty="0" smtClean="0">
              <a:latin typeface="Lora" panose="020B0604020202020204" charset="-18"/>
            </a:endParaRPr>
          </a:p>
          <a:p>
            <a:pPr marL="1257300" lvl="2" indent="-342900">
              <a:lnSpc>
                <a:spcPct val="150000"/>
              </a:lnSpc>
              <a:buFont typeface="Wingdings" panose="05000000000000000000" pitchFamily="2" charset="2"/>
              <a:buChar char="§"/>
            </a:pPr>
            <a:r>
              <a:rPr lang="hu-HU" sz="3200" dirty="0" err="1" smtClean="0">
                <a:latin typeface="Lora" panose="020B0604020202020204" charset="-18"/>
              </a:rPr>
              <a:t>Effectiveness</a:t>
            </a:r>
            <a:r>
              <a:rPr lang="hu-HU" sz="3200" dirty="0" smtClean="0">
                <a:latin typeface="Lora" panose="020B0604020202020204" charset="-18"/>
              </a:rPr>
              <a:t>: </a:t>
            </a:r>
            <a:r>
              <a:rPr lang="hu-HU" sz="3200" dirty="0" err="1" smtClean="0">
                <a:latin typeface="Lora" panose="020B0604020202020204" charset="-18"/>
              </a:rPr>
              <a:t>clinical</a:t>
            </a:r>
            <a:r>
              <a:rPr lang="hu-HU" sz="3200" dirty="0" smtClean="0">
                <a:latin typeface="Lora" panose="020B0604020202020204" charset="-18"/>
              </a:rPr>
              <a:t> </a:t>
            </a:r>
            <a:r>
              <a:rPr lang="hu-HU" sz="3200" dirty="0" err="1" smtClean="0">
                <a:latin typeface="Lora" panose="020B0604020202020204" charset="-18"/>
              </a:rPr>
              <a:t>case</a:t>
            </a:r>
            <a:r>
              <a:rPr lang="hu-HU" sz="3200" dirty="0" smtClean="0">
                <a:latin typeface="Lora" panose="020B0604020202020204" charset="-18"/>
              </a:rPr>
              <a:t> of influenza</a:t>
            </a:r>
          </a:p>
          <a:p>
            <a:pPr marL="1257300" lvl="2" indent="-342900">
              <a:lnSpc>
                <a:spcPct val="150000"/>
              </a:lnSpc>
              <a:buFont typeface="Wingdings" panose="05000000000000000000" pitchFamily="2" charset="2"/>
              <a:buChar char="§"/>
            </a:pPr>
            <a:r>
              <a:rPr lang="hu-HU" sz="3200" dirty="0" err="1" smtClean="0">
                <a:latin typeface="Lora" panose="020B0604020202020204" charset="-18"/>
              </a:rPr>
              <a:t>Efficacy</a:t>
            </a:r>
            <a:r>
              <a:rPr lang="hu-HU" sz="3200" dirty="0" smtClean="0">
                <a:latin typeface="Lora" panose="020B0604020202020204" charset="-18"/>
              </a:rPr>
              <a:t>: </a:t>
            </a:r>
            <a:r>
              <a:rPr lang="hu-HU" sz="3200" dirty="0" err="1" smtClean="0">
                <a:latin typeface="Lora" panose="020B0604020202020204" charset="-18"/>
              </a:rPr>
              <a:t>clinical</a:t>
            </a:r>
            <a:r>
              <a:rPr lang="hu-HU" sz="3200" dirty="0" smtClean="0">
                <a:latin typeface="Lora" panose="020B0604020202020204" charset="-18"/>
              </a:rPr>
              <a:t> </a:t>
            </a:r>
            <a:r>
              <a:rPr lang="hu-HU" sz="3200" dirty="0" err="1" smtClean="0">
                <a:latin typeface="Lora" panose="020B0604020202020204" charset="-18"/>
              </a:rPr>
              <a:t>case</a:t>
            </a:r>
            <a:r>
              <a:rPr lang="hu-HU" sz="3200" dirty="0" smtClean="0">
                <a:latin typeface="Lora" panose="020B0604020202020204" charset="-18"/>
              </a:rPr>
              <a:t> </a:t>
            </a:r>
            <a:r>
              <a:rPr lang="hu-HU" sz="3200" dirty="0" err="1" smtClean="0">
                <a:latin typeface="Lora" panose="020B0604020202020204" charset="-18"/>
              </a:rPr>
              <a:t>with</a:t>
            </a:r>
            <a:r>
              <a:rPr lang="hu-HU" sz="3200" dirty="0" smtClean="0">
                <a:latin typeface="Lora" panose="020B0604020202020204" charset="-18"/>
              </a:rPr>
              <a:t> </a:t>
            </a:r>
            <a:r>
              <a:rPr lang="hu-HU" sz="3200" dirty="0" err="1" smtClean="0">
                <a:latin typeface="Lora" panose="020B0604020202020204" charset="-18"/>
              </a:rPr>
              <a:t>laboratory</a:t>
            </a:r>
            <a:r>
              <a:rPr lang="hu-HU" sz="3200" dirty="0" smtClean="0">
                <a:latin typeface="Lora" panose="020B0604020202020204" charset="-18"/>
              </a:rPr>
              <a:t> </a:t>
            </a:r>
            <a:r>
              <a:rPr lang="hu-HU" sz="3200" dirty="0" err="1" smtClean="0">
                <a:latin typeface="Lora" panose="020B0604020202020204" charset="-18"/>
              </a:rPr>
              <a:t>confirmation</a:t>
            </a:r>
            <a:endParaRPr lang="hu-HU" sz="3200" dirty="0" smtClean="0">
              <a:latin typeface="Lora" panose="020B0604020202020204" charset="-18"/>
            </a:endParaRPr>
          </a:p>
        </p:txBody>
      </p:sp>
    </p:spTree>
    <p:extLst>
      <p:ext uri="{BB962C8B-B14F-4D97-AF65-F5344CB8AC3E}">
        <p14:creationId xmlns:p14="http://schemas.microsoft.com/office/powerpoint/2010/main" val="4286777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11897300" cy="1070358"/>
          </a:xfrm>
          <a:prstGeom prst="rect">
            <a:avLst/>
          </a:prstGeom>
        </p:spPr>
        <p:txBody>
          <a:bodyPr wrap="square" lIns="0" tIns="0" rIns="0" bIns="0" rtlCol="0" anchor="t">
            <a:spAutoFit/>
          </a:bodyPr>
          <a:lstStyle/>
          <a:p>
            <a:pPr algn="ctr">
              <a:lnSpc>
                <a:spcPts val="9100"/>
              </a:lnSpc>
            </a:pPr>
            <a:r>
              <a:rPr lang="hu-HU" sz="6500" dirty="0" err="1" smtClean="0">
                <a:solidFill>
                  <a:srgbClr val="424A52"/>
                </a:solidFill>
                <a:latin typeface="Oswald Bold"/>
              </a:rPr>
              <a:t>Example</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5" name="Szövegdoboz 14"/>
          <p:cNvSpPr txBox="1"/>
          <p:nvPr/>
        </p:nvSpPr>
        <p:spPr>
          <a:xfrm>
            <a:off x="3599648" y="3575971"/>
            <a:ext cx="10320951" cy="397031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smtClean="0">
                <a:latin typeface="Lora" panose="020B0604020202020204" charset="-18"/>
              </a:rPr>
              <a:t>HIV </a:t>
            </a:r>
            <a:r>
              <a:rPr lang="hu-HU" sz="2400" dirty="0" err="1" smtClean="0">
                <a:latin typeface="Lora" panose="020B0604020202020204" charset="-18"/>
              </a:rPr>
              <a:t>treatment</a:t>
            </a:r>
            <a:r>
              <a:rPr lang="hu-HU" sz="2400" dirty="0" smtClean="0">
                <a:latin typeface="Lora" panose="020B0604020202020204" charset="-18"/>
              </a:rPr>
              <a:t> </a:t>
            </a:r>
            <a:r>
              <a:rPr lang="hu-HU" sz="2400" dirty="0" err="1" smtClean="0">
                <a:latin typeface="Lora" panose="020B0604020202020204" charset="-18"/>
              </a:rPr>
              <a:t>outcomes</a:t>
            </a:r>
            <a:r>
              <a:rPr lang="hu-HU" sz="2400" dirty="0" smtClean="0">
                <a:latin typeface="Lora" panose="020B0604020202020204" charset="-18"/>
              </a:rPr>
              <a:t> </a:t>
            </a:r>
            <a:r>
              <a:rPr lang="hu-HU" sz="2400" dirty="0" err="1" smtClean="0">
                <a:latin typeface="Lora" panose="020B0604020202020204" charset="-18"/>
              </a:rPr>
              <a:t>measured</a:t>
            </a:r>
            <a:endParaRPr lang="hu-HU" sz="2400" dirty="0" smtClean="0">
              <a:latin typeface="Lora" panose="020B0604020202020204" charset="-18"/>
            </a:endParaRPr>
          </a:p>
          <a:p>
            <a:pPr marL="342900" indent="-342900">
              <a:lnSpc>
                <a:spcPct val="150000"/>
              </a:lnSpc>
              <a:buFont typeface="Wingdings" panose="05000000000000000000" pitchFamily="2" charset="2"/>
              <a:buChar char="§"/>
            </a:pPr>
            <a:r>
              <a:rPr lang="hu-HU" sz="2400" dirty="0" smtClean="0">
                <a:latin typeface="Lora" panose="020B0604020202020204" charset="-18"/>
              </a:rPr>
              <a:t>1. </a:t>
            </a:r>
            <a:r>
              <a:rPr lang="hu-HU" sz="2400" dirty="0" err="1" smtClean="0">
                <a:latin typeface="Lora" panose="020B0604020202020204" charset="-18"/>
              </a:rPr>
              <a:t>survival</a:t>
            </a:r>
            <a:r>
              <a:rPr lang="hu-HU" sz="2400" dirty="0" smtClean="0">
                <a:latin typeface="Lora" panose="020B0604020202020204" charset="-18"/>
              </a:rPr>
              <a:t> (</a:t>
            </a:r>
            <a:r>
              <a:rPr lang="hu-HU" sz="2400" dirty="0" err="1" smtClean="0">
                <a:latin typeface="Lora" panose="020B0604020202020204" charset="-18"/>
              </a:rPr>
              <a:t>death</a:t>
            </a:r>
            <a:r>
              <a:rPr lang="hu-HU" sz="2400" dirty="0" smtClean="0">
                <a:latin typeface="Lora" panose="020B0604020202020204" charset="-18"/>
              </a:rPr>
              <a:t>, AIDS status)</a:t>
            </a:r>
          </a:p>
          <a:p>
            <a:pPr marL="342900" indent="-342900">
              <a:lnSpc>
                <a:spcPct val="150000"/>
              </a:lnSpc>
              <a:buFont typeface="Wingdings" panose="05000000000000000000" pitchFamily="2" charset="2"/>
              <a:buChar char="§"/>
            </a:pPr>
            <a:r>
              <a:rPr lang="hu-HU" sz="2400" dirty="0" smtClean="0">
                <a:latin typeface="Lora" panose="020B0604020202020204" charset="-18"/>
              </a:rPr>
              <a:t>2. </a:t>
            </a:r>
            <a:r>
              <a:rPr lang="hu-HU" sz="2400" dirty="0" err="1" smtClean="0">
                <a:latin typeface="Lora" panose="020B0604020202020204" charset="-18"/>
              </a:rPr>
              <a:t>Immunologic</a:t>
            </a:r>
            <a:r>
              <a:rPr lang="hu-HU" sz="2400" dirty="0" smtClean="0">
                <a:latin typeface="Lora" panose="020B0604020202020204" charset="-18"/>
              </a:rPr>
              <a:t> </a:t>
            </a:r>
            <a:r>
              <a:rPr lang="hu-HU" sz="2400" dirty="0" err="1" smtClean="0">
                <a:latin typeface="Lora" panose="020B0604020202020204" charset="-18"/>
              </a:rPr>
              <a:t>response</a:t>
            </a:r>
            <a:endParaRPr lang="hu-HU" sz="2400" dirty="0" smtClean="0">
              <a:latin typeface="Lora" panose="020B0604020202020204" charset="-18"/>
            </a:endParaRPr>
          </a:p>
          <a:p>
            <a:pPr marL="342900" indent="-342900">
              <a:lnSpc>
                <a:spcPct val="150000"/>
              </a:lnSpc>
              <a:buFont typeface="Wingdings" panose="05000000000000000000" pitchFamily="2" charset="2"/>
              <a:buChar char="§"/>
            </a:pPr>
            <a:r>
              <a:rPr lang="hu-HU" sz="2400" dirty="0" smtClean="0">
                <a:latin typeface="Lora" panose="020B0604020202020204" charset="-18"/>
              </a:rPr>
              <a:t>3. </a:t>
            </a:r>
            <a:r>
              <a:rPr lang="hu-HU" sz="2400" dirty="0" err="1">
                <a:latin typeface="Lora" panose="020B0604020202020204" charset="-18"/>
              </a:rPr>
              <a:t>V</a:t>
            </a:r>
            <a:r>
              <a:rPr lang="hu-HU" sz="2400" dirty="0" err="1" smtClean="0">
                <a:latin typeface="Lora" panose="020B0604020202020204" charset="-18"/>
              </a:rPr>
              <a:t>irologic</a:t>
            </a:r>
            <a:r>
              <a:rPr lang="hu-HU" sz="2400" dirty="0" smtClean="0">
                <a:latin typeface="Lora" panose="020B0604020202020204" charset="-18"/>
              </a:rPr>
              <a:t> </a:t>
            </a:r>
            <a:r>
              <a:rPr lang="hu-HU" sz="2400" dirty="0" err="1" smtClean="0">
                <a:latin typeface="Lora" panose="020B0604020202020204" charset="-18"/>
              </a:rPr>
              <a:t>response</a:t>
            </a:r>
            <a:endParaRPr lang="hu-HU" sz="2400" dirty="0" smtClean="0">
              <a:latin typeface="Lora" panose="020B0604020202020204" charset="-18"/>
            </a:endParaRPr>
          </a:p>
          <a:p>
            <a:pPr marL="342900" indent="-342900">
              <a:lnSpc>
                <a:spcPct val="150000"/>
              </a:lnSpc>
              <a:buFont typeface="Wingdings" panose="05000000000000000000" pitchFamily="2" charset="2"/>
              <a:buChar char="§"/>
            </a:pPr>
            <a:r>
              <a:rPr lang="hu-HU" sz="2400" dirty="0" smtClean="0">
                <a:latin typeface="Lora" panose="020B0604020202020204" charset="-18"/>
              </a:rPr>
              <a:t>4. </a:t>
            </a:r>
            <a:r>
              <a:rPr lang="hu-HU" sz="2400" dirty="0" err="1" smtClean="0">
                <a:latin typeface="Lora" panose="020B0604020202020204" charset="-18"/>
              </a:rPr>
              <a:t>Change</a:t>
            </a:r>
            <a:r>
              <a:rPr lang="hu-HU" sz="2400" dirty="0" smtClean="0">
                <a:latin typeface="Lora" panose="020B0604020202020204" charset="-18"/>
              </a:rPr>
              <a:t> </a:t>
            </a:r>
            <a:r>
              <a:rPr lang="hu-HU" sz="2400" dirty="0" err="1" smtClean="0">
                <a:latin typeface="Lora" panose="020B0604020202020204" charset="-18"/>
              </a:rPr>
              <a:t>in</a:t>
            </a:r>
            <a:r>
              <a:rPr lang="hu-HU" sz="2400" dirty="0" smtClean="0">
                <a:latin typeface="Lora" panose="020B0604020202020204" charset="-18"/>
              </a:rPr>
              <a:t> </a:t>
            </a:r>
            <a:r>
              <a:rPr lang="hu-HU" sz="2400" dirty="0" err="1" smtClean="0">
                <a:latin typeface="Lora" panose="020B0604020202020204" charset="-18"/>
              </a:rPr>
              <a:t>patients</a:t>
            </a:r>
            <a:r>
              <a:rPr lang="hu-HU" sz="2400" dirty="0" smtClean="0">
                <a:latin typeface="Lora" panose="020B0604020202020204" charset="-18"/>
              </a:rPr>
              <a:t>’ status (</a:t>
            </a:r>
            <a:r>
              <a:rPr lang="hu-HU" sz="2400" dirty="0" err="1" smtClean="0">
                <a:latin typeface="Lora" panose="020B0604020202020204" charset="-18"/>
              </a:rPr>
              <a:t>QoL</a:t>
            </a:r>
            <a:r>
              <a:rPr lang="hu-HU" sz="2400" dirty="0" smtClean="0">
                <a:latin typeface="Lora" panose="020B0604020202020204" charset="-18"/>
              </a:rPr>
              <a:t>, </a:t>
            </a:r>
            <a:r>
              <a:rPr lang="hu-HU" sz="2400" dirty="0" err="1" smtClean="0">
                <a:latin typeface="Lora" panose="020B0604020202020204" charset="-18"/>
              </a:rPr>
              <a:t>etc</a:t>
            </a:r>
            <a:r>
              <a:rPr lang="hu-HU" sz="2400" dirty="0" smtClean="0">
                <a:latin typeface="Lora" panose="020B0604020202020204" charset="-18"/>
              </a:rPr>
              <a:t>)</a:t>
            </a:r>
          </a:p>
          <a:p>
            <a:pPr marL="342900" indent="-342900">
              <a:lnSpc>
                <a:spcPct val="150000"/>
              </a:lnSpc>
              <a:buFont typeface="Wingdings" panose="05000000000000000000" pitchFamily="2" charset="2"/>
              <a:buChar char="§"/>
            </a:pPr>
            <a:r>
              <a:rPr lang="hu-HU" sz="2400" dirty="0" smtClean="0">
                <a:latin typeface="Lora" panose="020B0604020202020204" charset="-18"/>
              </a:rPr>
              <a:t>5. </a:t>
            </a:r>
            <a:r>
              <a:rPr lang="hu-HU" sz="2400" dirty="0" err="1" smtClean="0">
                <a:latin typeface="Lora" panose="020B0604020202020204" charset="-18"/>
              </a:rPr>
              <a:t>Specified</a:t>
            </a:r>
            <a:r>
              <a:rPr lang="hu-HU" sz="2400" dirty="0" smtClean="0">
                <a:latin typeface="Lora" panose="020B0604020202020204" charset="-18"/>
              </a:rPr>
              <a:t> </a:t>
            </a:r>
            <a:r>
              <a:rPr lang="hu-HU" sz="2400" dirty="0" err="1" smtClean="0">
                <a:latin typeface="Lora" panose="020B0604020202020204" charset="-18"/>
              </a:rPr>
              <a:t>toxicity</a:t>
            </a:r>
            <a:endParaRPr lang="hu-HU" sz="2400" dirty="0" smtClean="0">
              <a:latin typeface="Lora" panose="020B0604020202020204" charset="-18"/>
            </a:endParaRPr>
          </a:p>
          <a:p>
            <a:pPr marL="342900" indent="-342900">
              <a:lnSpc>
                <a:spcPct val="150000"/>
              </a:lnSpc>
              <a:buFont typeface="Wingdings" panose="05000000000000000000" pitchFamily="2" charset="2"/>
              <a:buChar char="§"/>
            </a:pPr>
            <a:r>
              <a:rPr lang="hu-HU" sz="2400" dirty="0" smtClean="0">
                <a:latin typeface="Lora" panose="020B0604020202020204" charset="-18"/>
              </a:rPr>
              <a:t>6. </a:t>
            </a:r>
            <a:r>
              <a:rPr lang="hu-HU" sz="2400" dirty="0" err="1" smtClean="0">
                <a:latin typeface="Lora" panose="020B0604020202020204" charset="-18"/>
              </a:rPr>
              <a:t>Other</a:t>
            </a:r>
            <a:r>
              <a:rPr lang="hu-HU" sz="2400" dirty="0" smtClean="0">
                <a:latin typeface="Lora" panose="020B0604020202020204" charset="-18"/>
              </a:rPr>
              <a:t> </a:t>
            </a:r>
            <a:r>
              <a:rPr lang="hu-HU" sz="2400" dirty="0" err="1" smtClean="0">
                <a:latin typeface="Lora" panose="020B0604020202020204" charset="-18"/>
              </a:rPr>
              <a:t>side</a:t>
            </a:r>
            <a:r>
              <a:rPr lang="hu-HU" sz="2400" dirty="0" smtClean="0">
                <a:latin typeface="Lora" panose="020B0604020202020204" charset="-18"/>
              </a:rPr>
              <a:t> </a:t>
            </a:r>
            <a:r>
              <a:rPr lang="hu-HU" sz="2400" dirty="0" err="1" smtClean="0">
                <a:latin typeface="Lora" panose="020B0604020202020204" charset="-18"/>
              </a:rPr>
              <a:t>effects</a:t>
            </a:r>
            <a:endParaRPr lang="hu-HU" sz="2400" dirty="0" smtClean="0">
              <a:latin typeface="Lora" panose="020B0604020202020204" charset="-18"/>
            </a:endParaRPr>
          </a:p>
        </p:txBody>
      </p:sp>
      <p:sp>
        <p:nvSpPr>
          <p:cNvPr id="17" name="Ellipszis 16"/>
          <p:cNvSpPr/>
          <p:nvPr/>
        </p:nvSpPr>
        <p:spPr>
          <a:xfrm>
            <a:off x="3273076" y="6335619"/>
            <a:ext cx="4579258" cy="15590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Szövegdoboz 17"/>
          <p:cNvSpPr txBox="1"/>
          <p:nvPr/>
        </p:nvSpPr>
        <p:spPr>
          <a:xfrm>
            <a:off x="10033570" y="6694657"/>
            <a:ext cx="3381828" cy="584775"/>
          </a:xfrm>
          <a:prstGeom prst="rect">
            <a:avLst/>
          </a:prstGeom>
          <a:noFill/>
        </p:spPr>
        <p:txBody>
          <a:bodyPr wrap="square" rtlCol="0">
            <a:spAutoFit/>
          </a:bodyPr>
          <a:lstStyle/>
          <a:p>
            <a:r>
              <a:rPr lang="hu-HU" sz="3200" b="1" dirty="0" smtClean="0">
                <a:solidFill>
                  <a:srgbClr val="7030A0"/>
                </a:solidFill>
              </a:rPr>
              <a:t>SAFETY</a:t>
            </a:r>
            <a:endParaRPr lang="hu-HU" sz="3200" b="1" dirty="0">
              <a:solidFill>
                <a:srgbClr val="7030A0"/>
              </a:solidFill>
            </a:endParaRPr>
          </a:p>
        </p:txBody>
      </p:sp>
      <p:sp>
        <p:nvSpPr>
          <p:cNvPr id="19" name="Szövegdoboz 18"/>
          <p:cNvSpPr txBox="1"/>
          <p:nvPr/>
        </p:nvSpPr>
        <p:spPr>
          <a:xfrm>
            <a:off x="10033570" y="5456347"/>
            <a:ext cx="4866487" cy="584775"/>
          </a:xfrm>
          <a:prstGeom prst="rect">
            <a:avLst/>
          </a:prstGeom>
          <a:noFill/>
        </p:spPr>
        <p:txBody>
          <a:bodyPr wrap="square" rtlCol="0">
            <a:spAutoFit/>
          </a:bodyPr>
          <a:lstStyle/>
          <a:p>
            <a:r>
              <a:rPr lang="hu-HU" sz="3200" b="1" dirty="0" smtClean="0">
                <a:solidFill>
                  <a:schemeClr val="accent4">
                    <a:lumMod val="75000"/>
                  </a:schemeClr>
                </a:solidFill>
              </a:rPr>
              <a:t>SORT-TERM EFFICACY</a:t>
            </a:r>
            <a:endParaRPr lang="hu-HU" sz="3200" b="1" dirty="0">
              <a:solidFill>
                <a:schemeClr val="accent4">
                  <a:lumMod val="75000"/>
                </a:schemeClr>
              </a:solidFill>
            </a:endParaRPr>
          </a:p>
        </p:txBody>
      </p:sp>
      <p:sp>
        <p:nvSpPr>
          <p:cNvPr id="20" name="Ellipszis 19"/>
          <p:cNvSpPr/>
          <p:nvPr/>
        </p:nvSpPr>
        <p:spPr>
          <a:xfrm>
            <a:off x="3487629" y="4666475"/>
            <a:ext cx="4560648" cy="1320800"/>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p:cNvSpPr txBox="1"/>
          <p:nvPr/>
        </p:nvSpPr>
        <p:spPr>
          <a:xfrm>
            <a:off x="10033570" y="4710126"/>
            <a:ext cx="4866487" cy="584775"/>
          </a:xfrm>
          <a:prstGeom prst="rect">
            <a:avLst/>
          </a:prstGeom>
          <a:noFill/>
        </p:spPr>
        <p:txBody>
          <a:bodyPr wrap="square" rtlCol="0">
            <a:spAutoFit/>
          </a:bodyPr>
          <a:lstStyle/>
          <a:p>
            <a:r>
              <a:rPr lang="hu-HU" sz="3200" b="1" dirty="0" smtClean="0">
                <a:solidFill>
                  <a:schemeClr val="accent6">
                    <a:lumMod val="75000"/>
                  </a:schemeClr>
                </a:solidFill>
              </a:rPr>
              <a:t>LONG-TERM EFFICACY</a:t>
            </a:r>
            <a:endParaRPr lang="hu-HU" sz="3200" b="1" dirty="0">
              <a:solidFill>
                <a:schemeClr val="accent6">
                  <a:lumMod val="75000"/>
                </a:schemeClr>
              </a:solidFill>
            </a:endParaRPr>
          </a:p>
        </p:txBody>
      </p:sp>
      <p:sp>
        <p:nvSpPr>
          <p:cNvPr id="22" name="Ellipszis 21"/>
          <p:cNvSpPr/>
          <p:nvPr/>
        </p:nvSpPr>
        <p:spPr>
          <a:xfrm>
            <a:off x="3602811" y="4183416"/>
            <a:ext cx="4557485" cy="584774"/>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accent6">
                  <a:lumMod val="75000"/>
                </a:schemeClr>
              </a:solidFill>
            </a:endParaRPr>
          </a:p>
        </p:txBody>
      </p:sp>
      <p:sp>
        <p:nvSpPr>
          <p:cNvPr id="23" name="Ellipszis 22"/>
          <p:cNvSpPr/>
          <p:nvPr/>
        </p:nvSpPr>
        <p:spPr>
          <a:xfrm>
            <a:off x="3294849" y="6857813"/>
            <a:ext cx="4557485" cy="584774"/>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accent6">
                  <a:lumMod val="75000"/>
                </a:schemeClr>
              </a:solidFill>
            </a:endParaRPr>
          </a:p>
        </p:txBody>
      </p:sp>
      <p:sp>
        <p:nvSpPr>
          <p:cNvPr id="24" name="Szövegdoboz 23"/>
          <p:cNvSpPr txBox="1"/>
          <p:nvPr/>
        </p:nvSpPr>
        <p:spPr>
          <a:xfrm>
            <a:off x="8839200" y="3951180"/>
            <a:ext cx="6100200" cy="584775"/>
          </a:xfrm>
          <a:prstGeom prst="rect">
            <a:avLst/>
          </a:prstGeom>
          <a:noFill/>
        </p:spPr>
        <p:txBody>
          <a:bodyPr wrap="square" rtlCol="0">
            <a:spAutoFit/>
          </a:bodyPr>
          <a:lstStyle/>
          <a:p>
            <a:r>
              <a:rPr lang="hu-HU" sz="3200" b="1" dirty="0" smtClean="0">
                <a:solidFill>
                  <a:srgbClr val="FF0000"/>
                </a:solidFill>
              </a:rPr>
              <a:t>LONG-TERM EFFECTIVENESS</a:t>
            </a:r>
            <a:endParaRPr lang="hu-HU" sz="3200" b="1" dirty="0">
              <a:solidFill>
                <a:srgbClr val="FF0000"/>
              </a:solidFill>
            </a:endParaRPr>
          </a:p>
        </p:txBody>
      </p:sp>
      <p:sp>
        <p:nvSpPr>
          <p:cNvPr id="25" name="Téglalap 24"/>
          <p:cNvSpPr/>
          <p:nvPr/>
        </p:nvSpPr>
        <p:spPr>
          <a:xfrm>
            <a:off x="3599648" y="5882163"/>
            <a:ext cx="5928721" cy="16985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Téglalap 25"/>
          <p:cNvSpPr/>
          <p:nvPr/>
        </p:nvSpPr>
        <p:spPr>
          <a:xfrm>
            <a:off x="3599648" y="4225793"/>
            <a:ext cx="4830095" cy="474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3624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animBg="1"/>
      <p:bldP spid="21" grpId="0"/>
      <p:bldP spid="22" grpId="0" animBg="1"/>
      <p:bldP spid="23" grpId="0" animBg="1"/>
      <p:bldP spid="24" grpId="0"/>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11897300" cy="1070358"/>
          </a:xfrm>
          <a:prstGeom prst="rect">
            <a:avLst/>
          </a:prstGeom>
        </p:spPr>
        <p:txBody>
          <a:bodyPr wrap="square" lIns="0" tIns="0" rIns="0" bIns="0" rtlCol="0" anchor="t">
            <a:spAutoFit/>
          </a:bodyPr>
          <a:lstStyle/>
          <a:p>
            <a:pPr algn="ctr">
              <a:lnSpc>
                <a:spcPts val="9100"/>
              </a:lnSpc>
            </a:pPr>
            <a:r>
              <a:rPr lang="hu-HU" sz="6500" dirty="0" err="1" smtClean="0">
                <a:solidFill>
                  <a:srgbClr val="424A52"/>
                </a:solidFill>
                <a:latin typeface="Oswald Bold"/>
              </a:rPr>
              <a:t>Protection</a:t>
            </a:r>
            <a:r>
              <a:rPr lang="hu-HU" sz="6500" dirty="0" smtClean="0">
                <a:solidFill>
                  <a:srgbClr val="424A52"/>
                </a:solidFill>
                <a:latin typeface="Oswald Bold"/>
              </a:rPr>
              <a:t> of </a:t>
            </a:r>
            <a:r>
              <a:rPr lang="hu-HU" sz="6500" dirty="0" err="1" smtClean="0">
                <a:solidFill>
                  <a:srgbClr val="424A52"/>
                </a:solidFill>
                <a:latin typeface="Oswald Bold"/>
              </a:rPr>
              <a:t>outcomes</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5" name="Szövegdoboz 14"/>
          <p:cNvSpPr txBox="1"/>
          <p:nvPr/>
        </p:nvSpPr>
        <p:spPr>
          <a:xfrm>
            <a:off x="2693982" y="2933700"/>
            <a:ext cx="10320951" cy="2585323"/>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3600" dirty="0" err="1" smtClean="0">
                <a:latin typeface="Lora" panose="020B0604020202020204" charset="-18"/>
              </a:rPr>
              <a:t>randomization</a:t>
            </a:r>
            <a:endParaRPr lang="hu-HU" sz="3600" dirty="0" smtClean="0">
              <a:latin typeface="Lora" panose="020B0604020202020204" charset="-18"/>
            </a:endParaRPr>
          </a:p>
          <a:p>
            <a:pPr marL="342900" indent="-342900">
              <a:lnSpc>
                <a:spcPct val="150000"/>
              </a:lnSpc>
              <a:buFont typeface="Wingdings" panose="05000000000000000000" pitchFamily="2" charset="2"/>
              <a:buChar char="§"/>
            </a:pPr>
            <a:r>
              <a:rPr lang="hu-HU" sz="3600" dirty="0" err="1" smtClean="0">
                <a:latin typeface="Lora" panose="020B0604020202020204" charset="-18"/>
              </a:rPr>
              <a:t>masking</a:t>
            </a:r>
            <a:endParaRPr lang="hu-HU" sz="3600" dirty="0" smtClean="0">
              <a:latin typeface="Lora" panose="020B0604020202020204" charset="-18"/>
            </a:endParaRPr>
          </a:p>
          <a:p>
            <a:pPr marL="342900" indent="-342900">
              <a:lnSpc>
                <a:spcPct val="150000"/>
              </a:lnSpc>
              <a:buFont typeface="Wingdings" panose="05000000000000000000" pitchFamily="2" charset="2"/>
              <a:buChar char="§"/>
            </a:pPr>
            <a:r>
              <a:rPr lang="hu-HU" sz="3600" dirty="0" err="1" smtClean="0">
                <a:latin typeface="Lora" panose="020B0604020202020204" charset="-18"/>
              </a:rPr>
              <a:t>Intention-to-treat</a:t>
            </a:r>
            <a:endParaRPr lang="hu-HU" sz="3600" dirty="0" smtClean="0">
              <a:latin typeface="Lora" panose="020B0604020202020204" charset="-18"/>
            </a:endParaRPr>
          </a:p>
        </p:txBody>
      </p:sp>
    </p:spTree>
    <p:extLst>
      <p:ext uri="{BB962C8B-B14F-4D97-AF65-F5344CB8AC3E}">
        <p14:creationId xmlns:p14="http://schemas.microsoft.com/office/powerpoint/2010/main" val="148608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11897300" cy="1070358"/>
          </a:xfrm>
          <a:prstGeom prst="rect">
            <a:avLst/>
          </a:prstGeom>
        </p:spPr>
        <p:txBody>
          <a:bodyPr wrap="square" lIns="0" tIns="0" rIns="0" bIns="0" rtlCol="0" anchor="t">
            <a:spAutoFit/>
          </a:bodyPr>
          <a:lstStyle/>
          <a:p>
            <a:pPr algn="ctr">
              <a:lnSpc>
                <a:spcPts val="9100"/>
              </a:lnSpc>
            </a:pPr>
            <a:r>
              <a:rPr lang="hu-HU" sz="6500" dirty="0" err="1" smtClean="0">
                <a:solidFill>
                  <a:srgbClr val="424A52"/>
                </a:solidFill>
                <a:latin typeface="Oswald Bold"/>
              </a:rPr>
              <a:t>Take</a:t>
            </a:r>
            <a:r>
              <a:rPr lang="hu-HU" sz="6500" dirty="0" smtClean="0">
                <a:solidFill>
                  <a:srgbClr val="424A52"/>
                </a:solidFill>
                <a:latin typeface="Oswald Bold"/>
              </a:rPr>
              <a:t> </a:t>
            </a:r>
            <a:r>
              <a:rPr lang="hu-HU" sz="6500" dirty="0" err="1" smtClean="0">
                <a:solidFill>
                  <a:srgbClr val="424A52"/>
                </a:solidFill>
                <a:latin typeface="Oswald Bold"/>
              </a:rPr>
              <a:t>home</a:t>
            </a:r>
            <a:r>
              <a:rPr lang="hu-HU" sz="6500" dirty="0" smtClean="0">
                <a:solidFill>
                  <a:srgbClr val="424A52"/>
                </a:solidFill>
                <a:latin typeface="Oswald Bold"/>
              </a:rPr>
              <a:t> </a:t>
            </a:r>
            <a:r>
              <a:rPr lang="hu-HU" sz="6500" dirty="0" err="1" smtClean="0">
                <a:solidFill>
                  <a:srgbClr val="424A52"/>
                </a:solidFill>
                <a:latin typeface="Oswald Bold"/>
              </a:rPr>
              <a:t>message</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6" name="Téglalap 12">
            <a:extLst>
              <a:ext uri="{FF2B5EF4-FFF2-40B4-BE49-F238E27FC236}">
                <a16:creationId xmlns:a16="http://schemas.microsoft.com/office/drawing/2014/main" id="{89BA098C-C729-47ED-9C6E-331F65D13FEF}"/>
              </a:ext>
            </a:extLst>
          </p:cNvPr>
          <p:cNvSpPr/>
          <p:nvPr/>
        </p:nvSpPr>
        <p:spPr>
          <a:xfrm>
            <a:off x="1538770" y="3129344"/>
            <a:ext cx="14082230" cy="275333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E2F0D9"/>
          </a:solidFill>
          <a:ln w="38157">
            <a:solidFill>
              <a:srgbClr val="60BA1A"/>
            </a:solidFill>
            <a:prstDash val="solid"/>
          </a:ln>
        </p:spPr>
        <p:txBody>
          <a:bodyPr vert="horz" wrap="square" lIns="90004" tIns="44997" rIns="90004" bIns="44997" anchor="t" anchorCtr="0" compatLnSpc="0">
            <a:spAutoFit/>
          </a:bodyPr>
          <a:lstStyle/>
          <a:p>
            <a:pPr marR="0" lvl="1" indent="-457200" algn="just" defTabSz="914400" rtl="0" fontAlgn="auto" hangingPunct="1">
              <a:lnSpc>
                <a:spcPct val="100000"/>
              </a:lnSpc>
              <a:spcBef>
                <a:spcPts val="0"/>
              </a:spcBef>
              <a:spcAft>
                <a:spcPts val="600"/>
              </a:spcAft>
              <a:buFont typeface="+mj-lt"/>
              <a:buAutoNum type="arabicPeriod"/>
              <a:tabLst/>
              <a:defRPr sz="1800" b="0" i="0" u="none" strike="noStrike" kern="0" cap="none" spc="0" baseline="0">
                <a:solidFill>
                  <a:srgbClr val="000000"/>
                </a:solidFill>
                <a:uFillTx/>
              </a:defRPr>
            </a:pP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Choose</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the</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best</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primary</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outcome</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hardest</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one</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a:t>
            </a:r>
            <a:endParaRPr lang="hu-HU" sz="4400" b="0" i="0" u="none" strike="noStrike" kern="1200" cap="none" spc="0" baseline="0" dirty="0">
              <a:solidFill>
                <a:srgbClr val="000000"/>
              </a:solidFill>
              <a:uFillTx/>
              <a:latin typeface="Oswald" panose="020B0604020202020204" charset="-18"/>
              <a:ea typeface="Calibri" pitchFamily="1"/>
              <a:cs typeface="Arial" pitchFamily="2"/>
            </a:endParaRPr>
          </a:p>
          <a:p>
            <a:pPr marR="0" lvl="1" indent="-457200" algn="just" defTabSz="914400" rtl="0" fontAlgn="auto" hangingPunct="1">
              <a:lnSpc>
                <a:spcPct val="100000"/>
              </a:lnSpc>
              <a:spcBef>
                <a:spcPts val="0"/>
              </a:spcBef>
              <a:spcAft>
                <a:spcPts val="600"/>
              </a:spcAft>
              <a:buFont typeface="+mj-lt"/>
              <a:buAutoNum type="arabicPeriod"/>
              <a:tabLst/>
              <a:defRPr sz="1800" b="0" i="0" u="none" strike="noStrike" kern="0" cap="none" spc="0" baseline="0">
                <a:solidFill>
                  <a:srgbClr val="000000"/>
                </a:solidFill>
                <a:uFillTx/>
              </a:defRPr>
            </a:pP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Define</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your</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intervention</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as</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detailed</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as</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possible</a:t>
            </a:r>
            <a:endParaRPr lang="hu-HU" sz="4400" dirty="0">
              <a:solidFill>
                <a:srgbClr val="000000"/>
              </a:solidFill>
              <a:latin typeface="Oswald" panose="020B0604020202020204" charset="-18"/>
              <a:ea typeface="Calibri" pitchFamily="1"/>
              <a:cs typeface="Arial" pitchFamily="2"/>
            </a:endParaRPr>
          </a:p>
          <a:p>
            <a:pPr marR="0" lvl="1" indent="-457200" algn="just" defTabSz="914400" rtl="0" fontAlgn="auto" hangingPunct="1">
              <a:lnSpc>
                <a:spcPct val="100000"/>
              </a:lnSpc>
              <a:spcBef>
                <a:spcPts val="0"/>
              </a:spcBef>
              <a:spcAft>
                <a:spcPts val="600"/>
              </a:spcAft>
              <a:buFont typeface="+mj-lt"/>
              <a:buAutoNum type="arabicPeriod"/>
              <a:tabLst/>
              <a:defRPr sz="1800" b="0" i="0" u="none" strike="noStrike" kern="0" cap="none" spc="0" baseline="0">
                <a:solidFill>
                  <a:srgbClr val="000000"/>
                </a:solidFill>
                <a:uFillTx/>
              </a:defRPr>
            </a:pP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Primary</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outcome</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as</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outlined</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in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the</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protocol</a:t>
            </a:r>
            <a:r>
              <a:rPr lang="hu-HU" sz="4400" b="0" i="0" u="none" strike="noStrike" kern="1200" cap="none" spc="0" baseline="0" dirty="0" smtClean="0">
                <a:solidFill>
                  <a:srgbClr val="000000"/>
                </a:solidFill>
                <a:uFillTx/>
                <a:latin typeface="Oswald" panose="020B0604020202020204" charset="-18"/>
                <a:ea typeface="Calibri" pitchFamily="1"/>
                <a:cs typeface="Arial" pitchFamily="2"/>
              </a:rPr>
              <a:t> must be </a:t>
            </a:r>
            <a:r>
              <a:rPr lang="hu-HU" sz="4400" b="0" i="0" u="none" strike="noStrike" kern="1200" cap="none" spc="0" baseline="0" dirty="0" err="1" smtClean="0">
                <a:solidFill>
                  <a:srgbClr val="000000"/>
                </a:solidFill>
                <a:uFillTx/>
                <a:latin typeface="Oswald" panose="020B0604020202020204" charset="-18"/>
                <a:ea typeface="Calibri" pitchFamily="1"/>
                <a:cs typeface="Arial" pitchFamily="2"/>
              </a:rPr>
              <a:t>assessed</a:t>
            </a:r>
            <a:endParaRPr lang="hu-HU" sz="4400" dirty="0">
              <a:solidFill>
                <a:srgbClr val="000000"/>
              </a:solidFill>
              <a:latin typeface="Oswald" panose="020B0604020202020204" charset="-18"/>
              <a:ea typeface="Calibri" pitchFamily="1"/>
              <a:cs typeface="Arial" pitchFamily="2"/>
            </a:endParaRPr>
          </a:p>
        </p:txBody>
      </p:sp>
    </p:spTree>
    <p:extLst>
      <p:ext uri="{BB962C8B-B14F-4D97-AF65-F5344CB8AC3E}">
        <p14:creationId xmlns:p14="http://schemas.microsoft.com/office/powerpoint/2010/main" val="222108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11897300" cy="1070358"/>
          </a:xfrm>
          <a:prstGeom prst="rect">
            <a:avLst/>
          </a:prstGeom>
        </p:spPr>
        <p:txBody>
          <a:bodyPr wrap="square" lIns="0" tIns="0" rIns="0" bIns="0" rtlCol="0" anchor="t">
            <a:spAutoFit/>
          </a:bodyPr>
          <a:lstStyle/>
          <a:p>
            <a:pPr algn="ctr">
              <a:lnSpc>
                <a:spcPts val="9100"/>
              </a:lnSpc>
            </a:pPr>
            <a:r>
              <a:rPr lang="hu-HU" sz="6500" smtClean="0">
                <a:solidFill>
                  <a:srgbClr val="424A52"/>
                </a:solidFill>
                <a:latin typeface="Oswald Bold"/>
              </a:rPr>
              <a:t>Practice</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5" name="Szövegdoboz 14"/>
          <p:cNvSpPr txBox="1"/>
          <p:nvPr/>
        </p:nvSpPr>
        <p:spPr>
          <a:xfrm>
            <a:off x="1219200" y="2517208"/>
            <a:ext cx="15849600" cy="5078313"/>
          </a:xfrm>
          <a:prstGeom prst="rect">
            <a:avLst/>
          </a:prstGeom>
          <a:noFill/>
        </p:spPr>
        <p:txBody>
          <a:bodyPr wrap="square" rtlCol="0">
            <a:spAutoFit/>
          </a:bodyPr>
          <a:lstStyle/>
          <a:p>
            <a:pPr marL="742950" indent="-742950">
              <a:lnSpc>
                <a:spcPct val="150000"/>
              </a:lnSpc>
              <a:buFont typeface="+mj-lt"/>
              <a:buAutoNum type="arabicPeriod"/>
            </a:pPr>
            <a:r>
              <a:rPr lang="hu-HU" sz="3600" dirty="0" err="1" smtClean="0">
                <a:latin typeface="Lora" panose="020B0604020202020204" charset="-18"/>
              </a:rPr>
              <a:t>What</a:t>
            </a:r>
            <a:r>
              <a:rPr lang="hu-HU" sz="3600" dirty="0" smtClean="0">
                <a:latin typeface="Lora" panose="020B0604020202020204" charset="-18"/>
              </a:rPr>
              <a:t> is </a:t>
            </a:r>
            <a:r>
              <a:rPr lang="hu-HU" sz="3600" dirty="0" err="1" smtClean="0">
                <a:latin typeface="Lora" panose="020B0604020202020204" charset="-18"/>
              </a:rPr>
              <a:t>the</a:t>
            </a:r>
            <a:r>
              <a:rPr lang="hu-HU" sz="3600" dirty="0" smtClean="0">
                <a:latin typeface="Lora" panose="020B0604020202020204" charset="-18"/>
              </a:rPr>
              <a:t> </a:t>
            </a:r>
            <a:r>
              <a:rPr lang="hu-HU" sz="3600" dirty="0" err="1" smtClean="0">
                <a:latin typeface="Lora" panose="020B0604020202020204" charset="-18"/>
              </a:rPr>
              <a:t>clinical</a:t>
            </a:r>
            <a:r>
              <a:rPr lang="hu-HU" sz="3600" dirty="0" smtClean="0">
                <a:latin typeface="Lora" panose="020B0604020202020204" charset="-18"/>
              </a:rPr>
              <a:t> </a:t>
            </a:r>
            <a:r>
              <a:rPr lang="hu-HU" sz="3600" dirty="0" err="1" smtClean="0">
                <a:latin typeface="Lora" panose="020B0604020202020204" charset="-18"/>
              </a:rPr>
              <a:t>question</a:t>
            </a:r>
            <a:r>
              <a:rPr lang="hu-HU" sz="3600" dirty="0" smtClean="0">
                <a:latin typeface="Lora" panose="020B0604020202020204" charset="-18"/>
              </a:rPr>
              <a:t> and </a:t>
            </a:r>
            <a:r>
              <a:rPr lang="hu-HU" sz="3600" dirty="0" err="1" smtClean="0">
                <a:latin typeface="Lora" panose="020B0604020202020204" charset="-18"/>
              </a:rPr>
              <a:t>hypothesis</a:t>
            </a:r>
            <a:r>
              <a:rPr lang="hu-HU" sz="3600" dirty="0" smtClean="0">
                <a:latin typeface="Lora" panose="020B0604020202020204" charset="-18"/>
              </a:rPr>
              <a:t> of </a:t>
            </a:r>
            <a:r>
              <a:rPr lang="hu-HU" sz="3600" dirty="0" err="1" smtClean="0">
                <a:latin typeface="Lora" panose="020B0604020202020204" charset="-18"/>
              </a:rPr>
              <a:t>the</a:t>
            </a:r>
            <a:r>
              <a:rPr lang="hu-HU" sz="3600" dirty="0" smtClean="0">
                <a:latin typeface="Lora" panose="020B0604020202020204" charset="-18"/>
              </a:rPr>
              <a:t> </a:t>
            </a:r>
            <a:r>
              <a:rPr lang="hu-HU" sz="3600" dirty="0" err="1" smtClean="0">
                <a:latin typeface="Lora" panose="020B0604020202020204" charset="-18"/>
              </a:rPr>
              <a:t>study</a:t>
            </a:r>
            <a:r>
              <a:rPr lang="hu-HU" sz="3600" dirty="0" smtClean="0">
                <a:latin typeface="Lora" panose="020B0604020202020204" charset="-18"/>
              </a:rPr>
              <a:t>? (</a:t>
            </a:r>
            <a:r>
              <a:rPr lang="hu-HU" sz="3600" i="1" dirty="0" err="1" smtClean="0">
                <a:solidFill>
                  <a:srgbClr val="C00000"/>
                </a:solidFill>
                <a:latin typeface="Lora" panose="020B0604020202020204" charset="-18"/>
              </a:rPr>
              <a:t>Library</a:t>
            </a:r>
            <a:r>
              <a:rPr lang="hu-HU" sz="3600" dirty="0" smtClean="0">
                <a:latin typeface="Lora" panose="020B0604020202020204" charset="-18"/>
              </a:rPr>
              <a:t>)</a:t>
            </a:r>
          </a:p>
          <a:p>
            <a:pPr marL="742950" indent="-742950">
              <a:lnSpc>
                <a:spcPct val="150000"/>
              </a:lnSpc>
              <a:buFont typeface="+mj-lt"/>
              <a:buAutoNum type="arabicPeriod"/>
            </a:pPr>
            <a:r>
              <a:rPr lang="hu-HU" sz="3600" dirty="0" err="1" smtClean="0">
                <a:latin typeface="Lora" panose="020B0604020202020204" charset="-18"/>
              </a:rPr>
              <a:t>What</a:t>
            </a:r>
            <a:r>
              <a:rPr lang="hu-HU" sz="3600" dirty="0" smtClean="0">
                <a:latin typeface="Lora" panose="020B0604020202020204" charset="-18"/>
              </a:rPr>
              <a:t> </a:t>
            </a:r>
            <a:r>
              <a:rPr lang="hu-HU" sz="3600" dirty="0" err="1" smtClean="0">
                <a:latin typeface="Lora" panose="020B0604020202020204" charset="-18"/>
              </a:rPr>
              <a:t>were</a:t>
            </a:r>
            <a:r>
              <a:rPr lang="hu-HU" sz="3600" dirty="0" smtClean="0">
                <a:latin typeface="Lora" panose="020B0604020202020204" charset="-18"/>
              </a:rPr>
              <a:t> </a:t>
            </a:r>
            <a:r>
              <a:rPr lang="hu-HU" sz="3600" dirty="0" err="1" smtClean="0">
                <a:latin typeface="Lora" panose="020B0604020202020204" charset="-18"/>
              </a:rPr>
              <a:t>the</a:t>
            </a:r>
            <a:r>
              <a:rPr lang="hu-HU" sz="3600" dirty="0" smtClean="0">
                <a:latin typeface="Lora" panose="020B0604020202020204" charset="-18"/>
              </a:rPr>
              <a:t> </a:t>
            </a:r>
            <a:r>
              <a:rPr lang="hu-HU" sz="3600" dirty="0" err="1" smtClean="0">
                <a:latin typeface="Lora" panose="020B0604020202020204" charset="-18"/>
              </a:rPr>
              <a:t>interventions</a:t>
            </a:r>
            <a:r>
              <a:rPr lang="hu-HU" sz="3600" dirty="0" smtClean="0">
                <a:latin typeface="Lora" panose="020B0604020202020204" charset="-18"/>
              </a:rPr>
              <a:t>? </a:t>
            </a:r>
            <a:r>
              <a:rPr lang="hu-HU" sz="3600" dirty="0" err="1" smtClean="0">
                <a:latin typeface="Lora" panose="020B0604020202020204" charset="-18"/>
              </a:rPr>
              <a:t>Were</a:t>
            </a:r>
            <a:r>
              <a:rPr lang="hu-HU" sz="3600" dirty="0" smtClean="0">
                <a:latin typeface="Lora" panose="020B0604020202020204" charset="-18"/>
              </a:rPr>
              <a:t> </a:t>
            </a:r>
            <a:r>
              <a:rPr lang="hu-HU" sz="3600" dirty="0" err="1" smtClean="0">
                <a:latin typeface="Lora" panose="020B0604020202020204" charset="-18"/>
              </a:rPr>
              <a:t>they</a:t>
            </a:r>
            <a:r>
              <a:rPr lang="hu-HU" sz="3600" dirty="0" smtClean="0">
                <a:latin typeface="Lora" panose="020B0604020202020204" charset="-18"/>
              </a:rPr>
              <a:t> </a:t>
            </a:r>
            <a:r>
              <a:rPr lang="hu-HU" sz="3600" dirty="0" err="1" smtClean="0">
                <a:latin typeface="Lora" panose="020B0604020202020204" charset="-18"/>
              </a:rPr>
              <a:t>clearly</a:t>
            </a:r>
            <a:r>
              <a:rPr lang="hu-HU" sz="3600" dirty="0" smtClean="0">
                <a:latin typeface="Lora" panose="020B0604020202020204" charset="-18"/>
              </a:rPr>
              <a:t> </a:t>
            </a:r>
            <a:r>
              <a:rPr lang="hu-HU" sz="3600" dirty="0" err="1" smtClean="0">
                <a:latin typeface="Lora" panose="020B0604020202020204" charset="-18"/>
              </a:rPr>
              <a:t>described</a:t>
            </a:r>
            <a:r>
              <a:rPr lang="hu-HU" sz="3600" dirty="0" smtClean="0">
                <a:latin typeface="Lora" panose="020B0604020202020204" charset="-18"/>
              </a:rPr>
              <a:t>?  (</a:t>
            </a:r>
            <a:r>
              <a:rPr lang="hu-HU" sz="3600" i="1" dirty="0" smtClean="0">
                <a:solidFill>
                  <a:srgbClr val="C00000"/>
                </a:solidFill>
                <a:latin typeface="Lora" panose="020B0604020202020204" charset="-18"/>
              </a:rPr>
              <a:t>Mecsek</a:t>
            </a:r>
            <a:r>
              <a:rPr lang="hu-HU" sz="3600" dirty="0" smtClean="0">
                <a:latin typeface="Lora" panose="020B0604020202020204" charset="-18"/>
              </a:rPr>
              <a:t>)</a:t>
            </a:r>
          </a:p>
          <a:p>
            <a:pPr marL="742950" indent="-742950">
              <a:lnSpc>
                <a:spcPct val="150000"/>
              </a:lnSpc>
              <a:buFont typeface="+mj-lt"/>
              <a:buAutoNum type="arabicPeriod"/>
            </a:pPr>
            <a:r>
              <a:rPr lang="hu-HU" sz="3600" dirty="0" err="1" smtClean="0">
                <a:latin typeface="Lora" panose="020B0604020202020204" charset="-18"/>
              </a:rPr>
              <a:t>What</a:t>
            </a:r>
            <a:r>
              <a:rPr lang="hu-HU" sz="3600" dirty="0" smtClean="0">
                <a:latin typeface="Lora" panose="020B0604020202020204" charset="-18"/>
              </a:rPr>
              <a:t> </a:t>
            </a:r>
            <a:r>
              <a:rPr lang="hu-HU" sz="3600" dirty="0" err="1" smtClean="0">
                <a:latin typeface="Lora" panose="020B0604020202020204" charset="-18"/>
              </a:rPr>
              <a:t>was</a:t>
            </a:r>
            <a:r>
              <a:rPr lang="hu-HU" sz="3600" dirty="0" smtClean="0">
                <a:latin typeface="Lora" panose="020B0604020202020204" charset="-18"/>
              </a:rPr>
              <a:t> </a:t>
            </a:r>
            <a:r>
              <a:rPr lang="hu-HU" sz="3600" dirty="0" err="1" smtClean="0">
                <a:latin typeface="Lora" panose="020B0604020202020204" charset="-18"/>
              </a:rPr>
              <a:t>the</a:t>
            </a:r>
            <a:r>
              <a:rPr lang="hu-HU" sz="3600" dirty="0" smtClean="0">
                <a:latin typeface="Lora" panose="020B0604020202020204" charset="-18"/>
              </a:rPr>
              <a:t> </a:t>
            </a:r>
            <a:r>
              <a:rPr lang="hu-HU" sz="3600" dirty="0" err="1" smtClean="0">
                <a:latin typeface="Lora" panose="020B0604020202020204" charset="-18"/>
              </a:rPr>
              <a:t>primary</a:t>
            </a:r>
            <a:r>
              <a:rPr lang="hu-HU" sz="3600" dirty="0" smtClean="0">
                <a:latin typeface="Lora" panose="020B0604020202020204" charset="-18"/>
              </a:rPr>
              <a:t> </a:t>
            </a:r>
            <a:r>
              <a:rPr lang="hu-HU" sz="3600" dirty="0" err="1" smtClean="0">
                <a:latin typeface="Lora" panose="020B0604020202020204" charset="-18"/>
              </a:rPr>
              <a:t>outcome</a:t>
            </a:r>
            <a:r>
              <a:rPr lang="hu-HU" sz="3600" dirty="0" smtClean="0">
                <a:latin typeface="Lora" panose="020B0604020202020204" charset="-18"/>
              </a:rPr>
              <a:t> of </a:t>
            </a:r>
            <a:r>
              <a:rPr lang="hu-HU" sz="3600" dirty="0" err="1" smtClean="0">
                <a:latin typeface="Lora" panose="020B0604020202020204" charset="-18"/>
              </a:rPr>
              <a:t>this</a:t>
            </a:r>
            <a:r>
              <a:rPr lang="hu-HU" sz="3600" dirty="0" smtClean="0">
                <a:latin typeface="Lora" panose="020B0604020202020204" charset="-18"/>
              </a:rPr>
              <a:t> </a:t>
            </a:r>
            <a:r>
              <a:rPr lang="hu-HU" sz="3600" dirty="0" err="1" smtClean="0">
                <a:latin typeface="Lora" panose="020B0604020202020204" charset="-18"/>
              </a:rPr>
              <a:t>work</a:t>
            </a:r>
            <a:r>
              <a:rPr lang="hu-HU" sz="3600" dirty="0" smtClean="0">
                <a:latin typeface="Lora" panose="020B0604020202020204" charset="-18"/>
              </a:rPr>
              <a:t>? </a:t>
            </a:r>
            <a:r>
              <a:rPr lang="hu-HU" sz="3600" dirty="0" err="1" smtClean="0">
                <a:latin typeface="Lora" panose="020B0604020202020204" charset="-18"/>
              </a:rPr>
              <a:t>Did</a:t>
            </a:r>
            <a:r>
              <a:rPr lang="hu-HU" sz="3600" dirty="0" smtClean="0">
                <a:latin typeface="Lora" panose="020B0604020202020204" charset="-18"/>
              </a:rPr>
              <a:t> </a:t>
            </a:r>
            <a:r>
              <a:rPr lang="hu-HU" sz="3600" dirty="0" err="1" smtClean="0">
                <a:latin typeface="Lora" panose="020B0604020202020204" charset="-18"/>
              </a:rPr>
              <a:t>they</a:t>
            </a:r>
            <a:r>
              <a:rPr lang="hu-HU" sz="3600" dirty="0" smtClean="0">
                <a:latin typeface="Lora" panose="020B0604020202020204" charset="-18"/>
              </a:rPr>
              <a:t> </a:t>
            </a:r>
            <a:r>
              <a:rPr lang="hu-HU" sz="3600" dirty="0" err="1" smtClean="0">
                <a:latin typeface="Lora" panose="020B0604020202020204" charset="-18"/>
              </a:rPr>
              <a:t>define</a:t>
            </a:r>
            <a:r>
              <a:rPr lang="hu-HU" sz="3600" dirty="0" smtClean="0">
                <a:latin typeface="Lora" panose="020B0604020202020204" charset="-18"/>
              </a:rPr>
              <a:t> it </a:t>
            </a:r>
            <a:r>
              <a:rPr lang="hu-HU" sz="3600" dirty="0" err="1" smtClean="0">
                <a:latin typeface="Lora" panose="020B0604020202020204" charset="-18"/>
              </a:rPr>
              <a:t>sufficiently</a:t>
            </a:r>
            <a:r>
              <a:rPr lang="hu-HU" sz="3600" dirty="0" smtClean="0">
                <a:latin typeface="Lora" panose="020B0604020202020204" charset="-18"/>
              </a:rPr>
              <a:t>? (</a:t>
            </a:r>
            <a:r>
              <a:rPr lang="hu-HU" sz="3600" i="1" dirty="0" err="1" smtClean="0">
                <a:solidFill>
                  <a:srgbClr val="C00000"/>
                </a:solidFill>
                <a:latin typeface="Lora" panose="020B0604020202020204" charset="-18"/>
              </a:rPr>
              <a:t>Bálint’s</a:t>
            </a:r>
            <a:r>
              <a:rPr lang="hu-HU" sz="3600" i="1" dirty="0" smtClean="0">
                <a:solidFill>
                  <a:srgbClr val="C00000"/>
                </a:solidFill>
                <a:latin typeface="Lora" panose="020B0604020202020204" charset="-18"/>
              </a:rPr>
              <a:t> Office</a:t>
            </a:r>
            <a:r>
              <a:rPr lang="hu-HU" sz="3600" dirty="0" smtClean="0">
                <a:latin typeface="Lora" panose="020B0604020202020204" charset="-18"/>
              </a:rPr>
              <a:t>)</a:t>
            </a:r>
          </a:p>
          <a:p>
            <a:pPr marL="742950" indent="-742950">
              <a:lnSpc>
                <a:spcPct val="150000"/>
              </a:lnSpc>
              <a:buFont typeface="+mj-lt"/>
              <a:buAutoNum type="arabicPeriod"/>
            </a:pPr>
            <a:r>
              <a:rPr lang="hu-HU" sz="3600" dirty="0" err="1" smtClean="0">
                <a:latin typeface="Lora" panose="020B0604020202020204" charset="-18"/>
              </a:rPr>
              <a:t>Which</a:t>
            </a:r>
            <a:r>
              <a:rPr lang="hu-HU" sz="3600" dirty="0" smtClean="0">
                <a:latin typeface="Lora" panose="020B0604020202020204" charset="-18"/>
              </a:rPr>
              <a:t> </a:t>
            </a:r>
            <a:r>
              <a:rPr lang="hu-HU" sz="3600" dirty="0" err="1" smtClean="0">
                <a:latin typeface="Lora" panose="020B0604020202020204" charset="-18"/>
              </a:rPr>
              <a:t>outcomes</a:t>
            </a:r>
            <a:r>
              <a:rPr lang="hu-HU" sz="3600" dirty="0" smtClean="0">
                <a:latin typeface="Lora" panose="020B0604020202020204" charset="-18"/>
              </a:rPr>
              <a:t> </a:t>
            </a:r>
            <a:r>
              <a:rPr lang="hu-HU" sz="3600" dirty="0" err="1" smtClean="0">
                <a:latin typeface="Lora" panose="020B0604020202020204" charset="-18"/>
              </a:rPr>
              <a:t>were</a:t>
            </a:r>
            <a:r>
              <a:rPr lang="hu-HU" sz="3600" dirty="0" smtClean="0">
                <a:latin typeface="Lora" panose="020B0604020202020204" charset="-18"/>
              </a:rPr>
              <a:t> </a:t>
            </a:r>
            <a:r>
              <a:rPr lang="hu-HU" sz="3600" dirty="0" err="1" smtClean="0">
                <a:latin typeface="Lora" panose="020B0604020202020204" charset="-18"/>
              </a:rPr>
              <a:t>assessed</a:t>
            </a:r>
            <a:r>
              <a:rPr lang="hu-HU" sz="3600" dirty="0" smtClean="0">
                <a:latin typeface="Lora" panose="020B0604020202020204" charset="-18"/>
              </a:rPr>
              <a:t>? </a:t>
            </a:r>
            <a:r>
              <a:rPr lang="hu-HU" sz="3600" dirty="0" err="1" smtClean="0">
                <a:latin typeface="Lora" panose="020B0604020202020204" charset="-18"/>
              </a:rPr>
              <a:t>Are</a:t>
            </a:r>
            <a:r>
              <a:rPr lang="hu-HU" sz="3600" dirty="0" smtClean="0">
                <a:latin typeface="Lora" panose="020B0604020202020204" charset="-18"/>
              </a:rPr>
              <a:t> </a:t>
            </a:r>
            <a:r>
              <a:rPr lang="hu-HU" sz="3600" dirty="0" err="1" smtClean="0">
                <a:latin typeface="Lora" panose="020B0604020202020204" charset="-18"/>
              </a:rPr>
              <a:t>they</a:t>
            </a:r>
            <a:r>
              <a:rPr lang="hu-HU" sz="3600" dirty="0" smtClean="0">
                <a:latin typeface="Lora" panose="020B0604020202020204" charset="-18"/>
              </a:rPr>
              <a:t> </a:t>
            </a:r>
            <a:r>
              <a:rPr lang="hu-HU" sz="3600" dirty="0" err="1" smtClean="0">
                <a:latin typeface="Lora" panose="020B0604020202020204" charset="-18"/>
              </a:rPr>
              <a:t>soft</a:t>
            </a:r>
            <a:r>
              <a:rPr lang="hu-HU" sz="3600" dirty="0" smtClean="0">
                <a:latin typeface="Lora" panose="020B0604020202020204" charset="-18"/>
              </a:rPr>
              <a:t> </a:t>
            </a:r>
            <a:r>
              <a:rPr lang="hu-HU" sz="3600" dirty="0" err="1" smtClean="0">
                <a:latin typeface="Lora" panose="020B0604020202020204" charset="-18"/>
              </a:rPr>
              <a:t>or</a:t>
            </a:r>
            <a:r>
              <a:rPr lang="hu-HU" sz="3600" dirty="0" smtClean="0">
                <a:latin typeface="Lora" panose="020B0604020202020204" charset="-18"/>
              </a:rPr>
              <a:t> </a:t>
            </a:r>
            <a:r>
              <a:rPr lang="hu-HU" sz="3600" dirty="0" err="1" smtClean="0">
                <a:latin typeface="Lora" panose="020B0604020202020204" charset="-18"/>
              </a:rPr>
              <a:t>hard</a:t>
            </a:r>
            <a:r>
              <a:rPr lang="hu-HU" sz="3600" dirty="0" smtClean="0">
                <a:latin typeface="Lora" panose="020B0604020202020204" charset="-18"/>
              </a:rPr>
              <a:t> </a:t>
            </a:r>
            <a:r>
              <a:rPr lang="hu-HU" sz="3600" dirty="0" err="1" smtClean="0">
                <a:latin typeface="Lora" panose="020B0604020202020204" charset="-18"/>
              </a:rPr>
              <a:t>outcomes</a:t>
            </a:r>
            <a:r>
              <a:rPr lang="hu-HU" sz="3600" dirty="0" smtClean="0">
                <a:latin typeface="Lora" panose="020B0604020202020204" charset="-18"/>
              </a:rPr>
              <a:t>? (</a:t>
            </a:r>
            <a:r>
              <a:rPr lang="hu-HU" sz="3600" i="1" dirty="0" err="1" smtClean="0">
                <a:solidFill>
                  <a:srgbClr val="C00000"/>
                </a:solidFill>
                <a:latin typeface="Lora" panose="020B0604020202020204" charset="-18"/>
              </a:rPr>
              <a:t>Peter’s</a:t>
            </a:r>
            <a:r>
              <a:rPr lang="hu-HU" sz="3600" i="1" dirty="0" smtClean="0">
                <a:solidFill>
                  <a:srgbClr val="C00000"/>
                </a:solidFill>
                <a:latin typeface="Lora" panose="020B0604020202020204" charset="-18"/>
              </a:rPr>
              <a:t> Office</a:t>
            </a:r>
            <a:r>
              <a:rPr lang="hu-HU" sz="3600" dirty="0" smtClean="0">
                <a:latin typeface="Lora" panose="020B0604020202020204" charset="-18"/>
              </a:rPr>
              <a:t>)</a:t>
            </a:r>
          </a:p>
        </p:txBody>
      </p:sp>
    </p:spTree>
    <p:extLst>
      <p:ext uri="{BB962C8B-B14F-4D97-AF65-F5344CB8AC3E}">
        <p14:creationId xmlns:p14="http://schemas.microsoft.com/office/powerpoint/2010/main" val="3560386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2667000" y="4802864"/>
            <a:ext cx="11897300" cy="1070358"/>
          </a:xfrm>
          <a:prstGeom prst="rect">
            <a:avLst/>
          </a:prstGeom>
        </p:spPr>
        <p:txBody>
          <a:bodyPr wrap="square" lIns="0" tIns="0" rIns="0" bIns="0" rtlCol="0" anchor="t">
            <a:spAutoFit/>
          </a:bodyPr>
          <a:lstStyle/>
          <a:p>
            <a:pPr algn="ctr">
              <a:lnSpc>
                <a:spcPts val="9100"/>
              </a:lnSpc>
            </a:pPr>
            <a:r>
              <a:rPr lang="hu-HU" sz="6500" dirty="0" smtClean="0">
                <a:solidFill>
                  <a:srgbClr val="424A52"/>
                </a:solidFill>
                <a:latin typeface="Oswald Bold"/>
              </a:rPr>
              <a:t>BREAK</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Tree>
    <p:extLst>
      <p:ext uri="{BB962C8B-B14F-4D97-AF65-F5344CB8AC3E}">
        <p14:creationId xmlns:p14="http://schemas.microsoft.com/office/powerpoint/2010/main" val="4040966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alphaModFix amt="15000"/>
            </a:blip>
            <a:srcRect l="8555" r="8555"/>
            <a:stretch>
              <a:fillRect/>
            </a:stretch>
          </p:blipFill>
          <p:spPr>
            <a:xfrm>
              <a:off x="0" y="0"/>
              <a:ext cx="24384000" cy="13716000"/>
            </a:xfrm>
            <a:prstGeom prst="rect">
              <a:avLst/>
            </a:prstGeom>
          </p:spPr>
        </p:pic>
      </p:grpSp>
      <p:grpSp>
        <p:nvGrpSpPr>
          <p:cNvPr id="4" name="Group 4"/>
          <p:cNvGrpSpPr/>
          <p:nvPr/>
        </p:nvGrpSpPr>
        <p:grpSpPr>
          <a:xfrm>
            <a:off x="0" y="4629150"/>
            <a:ext cx="5666917" cy="565785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6" name="Group 6"/>
          <p:cNvGrpSpPr/>
          <p:nvPr/>
        </p:nvGrpSpPr>
        <p:grpSpPr>
          <a:xfrm rot="-10800000">
            <a:off x="14165352" y="0"/>
            <a:ext cx="4122648" cy="4116052"/>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sp>
        <p:nvSpPr>
          <p:cNvPr id="8" name="TextBox 8"/>
          <p:cNvSpPr txBox="1"/>
          <p:nvPr/>
        </p:nvSpPr>
        <p:spPr>
          <a:xfrm>
            <a:off x="4246141" y="4608970"/>
            <a:ext cx="9795718" cy="1317348"/>
          </a:xfrm>
          <a:prstGeom prst="rect">
            <a:avLst/>
          </a:prstGeom>
        </p:spPr>
        <p:txBody>
          <a:bodyPr lIns="0" tIns="0" rIns="0" bIns="0" rtlCol="0" anchor="t">
            <a:spAutoFit/>
          </a:bodyPr>
          <a:lstStyle/>
          <a:p>
            <a:pPr algn="ctr">
              <a:lnSpc>
                <a:spcPts val="11200"/>
              </a:lnSpc>
            </a:pPr>
            <a:r>
              <a:rPr lang="hu-HU" sz="8000" smtClean="0">
                <a:solidFill>
                  <a:srgbClr val="424A52"/>
                </a:solidFill>
                <a:latin typeface="Oswald Bold"/>
              </a:rPr>
              <a:t>Statistics</a:t>
            </a:r>
            <a:endParaRPr lang="en-US" sz="8000">
              <a:solidFill>
                <a:srgbClr val="424A52"/>
              </a:solidFill>
              <a:latin typeface="Oswald Bold"/>
            </a:endParaRPr>
          </a:p>
        </p:txBody>
      </p:sp>
      <p:sp>
        <p:nvSpPr>
          <p:cNvPr id="9" name="TextBox 9"/>
          <p:cNvSpPr txBox="1"/>
          <p:nvPr/>
        </p:nvSpPr>
        <p:spPr>
          <a:xfrm>
            <a:off x="7122170" y="6196470"/>
            <a:ext cx="4043660" cy="538609"/>
          </a:xfrm>
          <a:prstGeom prst="rect">
            <a:avLst/>
          </a:prstGeom>
        </p:spPr>
        <p:txBody>
          <a:bodyPr lIns="0" tIns="0" rIns="0" bIns="0" rtlCol="0" anchor="t">
            <a:spAutoFit/>
          </a:bodyPr>
          <a:lstStyle/>
          <a:p>
            <a:pPr algn="ctr">
              <a:lnSpc>
                <a:spcPts val="4200"/>
              </a:lnSpc>
            </a:pPr>
            <a:r>
              <a:rPr lang="hu-HU" sz="3000" smtClean="0">
                <a:solidFill>
                  <a:srgbClr val="424A52"/>
                </a:solidFill>
                <a:latin typeface="Lora Italics"/>
              </a:rPr>
              <a:t>Special </a:t>
            </a:r>
            <a:r>
              <a:rPr lang="hu-HU" sz="3000">
                <a:solidFill>
                  <a:srgbClr val="424A52"/>
                </a:solidFill>
                <a:latin typeface="Lora Italics"/>
              </a:rPr>
              <a:t>considerations</a:t>
            </a:r>
            <a:endParaRPr lang="en-US" sz="3000">
              <a:solidFill>
                <a:srgbClr val="424A52"/>
              </a:solidFill>
              <a:latin typeface="Lora Italics"/>
            </a:endParaRPr>
          </a:p>
        </p:txBody>
      </p:sp>
      <p:grpSp>
        <p:nvGrpSpPr>
          <p:cNvPr id="10" name="Group 10"/>
          <p:cNvGrpSpPr/>
          <p:nvPr/>
        </p:nvGrpSpPr>
        <p:grpSpPr>
          <a:xfrm>
            <a:off x="4475203" y="5752839"/>
            <a:ext cx="9337594" cy="734144"/>
            <a:chOff x="0" y="0"/>
            <a:chExt cx="7268925" cy="571500"/>
          </a:xfrm>
        </p:grpSpPr>
        <p:sp>
          <p:nvSpPr>
            <p:cNvPr id="11" name="Freeform 11"/>
            <p:cNvSpPr/>
            <p:nvPr/>
          </p:nvSpPr>
          <p:spPr>
            <a:xfrm>
              <a:off x="0" y="255270"/>
              <a:ext cx="7268925" cy="69850"/>
            </a:xfrm>
            <a:custGeom>
              <a:avLst/>
              <a:gdLst/>
              <a:ahLst/>
              <a:cxnLst/>
              <a:rect l="l" t="t" r="r" b="b"/>
              <a:pathLst>
                <a:path w="7268925" h="69850">
                  <a:moveTo>
                    <a:pt x="6978095" y="0"/>
                  </a:moveTo>
                  <a:lnTo>
                    <a:pt x="0" y="0"/>
                  </a:lnTo>
                  <a:lnTo>
                    <a:pt x="0" y="69850"/>
                  </a:lnTo>
                  <a:lnTo>
                    <a:pt x="7268925" y="69850"/>
                  </a:lnTo>
                  <a:lnTo>
                    <a:pt x="7268925" y="0"/>
                  </a:lnTo>
                  <a:close/>
                </a:path>
              </a:pathLst>
            </a:custGeom>
            <a:solidFill>
              <a:srgbClr val="E60D2E"/>
            </a:solidFill>
          </p:spPr>
        </p:sp>
      </p:grpSp>
      <p:pic>
        <p:nvPicPr>
          <p:cNvPr id="12" name="Picture 12"/>
          <p:cNvPicPr>
            <a:picLocks noChangeAspect="1"/>
          </p:cNvPicPr>
          <p:nvPr/>
        </p:nvPicPr>
        <p:blipFill>
          <a:blip r:embed="rId3"/>
          <a:srcRect/>
          <a:stretch>
            <a:fillRect/>
          </a:stretch>
        </p:blipFill>
        <p:spPr>
          <a:xfrm>
            <a:off x="6768101" y="1511758"/>
            <a:ext cx="4397729" cy="2712849"/>
          </a:xfrm>
          <a:prstGeom prst="rect">
            <a:avLst/>
          </a:prstGeom>
        </p:spPr>
      </p:pic>
      <p:sp>
        <p:nvSpPr>
          <p:cNvPr id="13" name="TextBox 13"/>
          <p:cNvSpPr txBox="1"/>
          <p:nvPr/>
        </p:nvSpPr>
        <p:spPr>
          <a:xfrm>
            <a:off x="13930758" y="8725023"/>
            <a:ext cx="3519041" cy="417294"/>
          </a:xfrm>
          <a:prstGeom prst="rect">
            <a:avLst/>
          </a:prstGeom>
        </p:spPr>
        <p:txBody>
          <a:bodyPr wrap="square" lIns="0" tIns="0" rIns="0" bIns="0" rtlCol="0" anchor="t">
            <a:spAutoFit/>
          </a:bodyPr>
          <a:lstStyle/>
          <a:p>
            <a:pPr algn="ctr">
              <a:lnSpc>
                <a:spcPts val="3500"/>
              </a:lnSpc>
            </a:pPr>
            <a:r>
              <a:rPr lang="hu-HU" sz="2500" smtClean="0">
                <a:solidFill>
                  <a:srgbClr val="424A52"/>
                </a:solidFill>
                <a:latin typeface="Lora Italics"/>
              </a:rPr>
              <a:t>Dávid Németh</a:t>
            </a:r>
            <a:endParaRPr lang="en-US" sz="2500" dirty="0">
              <a:solidFill>
                <a:srgbClr val="424A52"/>
              </a:solidFill>
              <a:latin typeface="Lora Italics"/>
            </a:endParaRPr>
          </a:p>
        </p:txBody>
      </p:sp>
    </p:spTree>
    <p:extLst>
      <p:ext uri="{BB962C8B-B14F-4D97-AF65-F5344CB8AC3E}">
        <p14:creationId xmlns:p14="http://schemas.microsoft.com/office/powerpoint/2010/main" val="2469122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alphaModFix amt="15000"/>
            </a:blip>
            <a:srcRect l="8555" r="8555"/>
            <a:stretch>
              <a:fillRect/>
            </a:stretch>
          </p:blipFill>
          <p:spPr>
            <a:xfrm>
              <a:off x="0" y="0"/>
              <a:ext cx="24384000" cy="13716000"/>
            </a:xfrm>
            <a:prstGeom prst="rect">
              <a:avLst/>
            </a:prstGeom>
          </p:spPr>
        </p:pic>
      </p:grpSp>
      <p:grpSp>
        <p:nvGrpSpPr>
          <p:cNvPr id="4" name="Group 4"/>
          <p:cNvGrpSpPr/>
          <p:nvPr/>
        </p:nvGrpSpPr>
        <p:grpSpPr>
          <a:xfrm>
            <a:off x="0" y="4629150"/>
            <a:ext cx="5666917" cy="565785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6" name="Group 6"/>
          <p:cNvGrpSpPr/>
          <p:nvPr/>
        </p:nvGrpSpPr>
        <p:grpSpPr>
          <a:xfrm rot="-10800000">
            <a:off x="14165352" y="0"/>
            <a:ext cx="4122648" cy="4116052"/>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sp>
        <p:nvSpPr>
          <p:cNvPr id="8" name="TextBox 8"/>
          <p:cNvSpPr txBox="1"/>
          <p:nvPr/>
        </p:nvSpPr>
        <p:spPr>
          <a:xfrm>
            <a:off x="4246141" y="4608970"/>
            <a:ext cx="9795718" cy="1275349"/>
          </a:xfrm>
          <a:prstGeom prst="rect">
            <a:avLst/>
          </a:prstGeom>
        </p:spPr>
        <p:txBody>
          <a:bodyPr lIns="0" tIns="0" rIns="0" bIns="0" rtlCol="0" anchor="t">
            <a:spAutoFit/>
          </a:bodyPr>
          <a:lstStyle/>
          <a:p>
            <a:pPr algn="ctr">
              <a:lnSpc>
                <a:spcPts val="11200"/>
              </a:lnSpc>
            </a:pPr>
            <a:r>
              <a:rPr lang="hu-HU" sz="6600" dirty="0" err="1" smtClean="0">
                <a:solidFill>
                  <a:srgbClr val="424A52"/>
                </a:solidFill>
                <a:latin typeface="Oswald Bold"/>
              </a:rPr>
              <a:t>Interventions</a:t>
            </a:r>
            <a:r>
              <a:rPr lang="hu-HU" sz="6600" dirty="0" smtClean="0">
                <a:solidFill>
                  <a:srgbClr val="424A52"/>
                </a:solidFill>
                <a:latin typeface="Oswald Bold"/>
              </a:rPr>
              <a:t> and </a:t>
            </a:r>
            <a:r>
              <a:rPr lang="hu-HU" sz="6600" dirty="0" err="1" smtClean="0">
                <a:solidFill>
                  <a:srgbClr val="424A52"/>
                </a:solidFill>
                <a:latin typeface="Oswald Bold"/>
              </a:rPr>
              <a:t>outcomes</a:t>
            </a:r>
            <a:endParaRPr lang="en-US" sz="6600" dirty="0">
              <a:solidFill>
                <a:srgbClr val="424A52"/>
              </a:solidFill>
              <a:latin typeface="Oswald Bold"/>
            </a:endParaRPr>
          </a:p>
        </p:txBody>
      </p:sp>
      <p:grpSp>
        <p:nvGrpSpPr>
          <p:cNvPr id="10" name="Group 10"/>
          <p:cNvGrpSpPr/>
          <p:nvPr/>
        </p:nvGrpSpPr>
        <p:grpSpPr>
          <a:xfrm>
            <a:off x="4475203" y="5752839"/>
            <a:ext cx="9337594" cy="734144"/>
            <a:chOff x="0" y="0"/>
            <a:chExt cx="7268925" cy="571500"/>
          </a:xfrm>
        </p:grpSpPr>
        <p:sp>
          <p:nvSpPr>
            <p:cNvPr id="11" name="Freeform 11"/>
            <p:cNvSpPr/>
            <p:nvPr/>
          </p:nvSpPr>
          <p:spPr>
            <a:xfrm>
              <a:off x="0" y="255270"/>
              <a:ext cx="7268925" cy="69850"/>
            </a:xfrm>
            <a:custGeom>
              <a:avLst/>
              <a:gdLst/>
              <a:ahLst/>
              <a:cxnLst/>
              <a:rect l="l" t="t" r="r" b="b"/>
              <a:pathLst>
                <a:path w="7268925" h="69850">
                  <a:moveTo>
                    <a:pt x="6978095" y="0"/>
                  </a:moveTo>
                  <a:lnTo>
                    <a:pt x="0" y="0"/>
                  </a:lnTo>
                  <a:lnTo>
                    <a:pt x="0" y="69850"/>
                  </a:lnTo>
                  <a:lnTo>
                    <a:pt x="7268925" y="69850"/>
                  </a:lnTo>
                  <a:lnTo>
                    <a:pt x="7268925" y="0"/>
                  </a:lnTo>
                  <a:close/>
                </a:path>
              </a:pathLst>
            </a:custGeom>
            <a:solidFill>
              <a:srgbClr val="E60D2E"/>
            </a:solidFill>
          </p:spPr>
        </p:sp>
      </p:grpSp>
      <p:pic>
        <p:nvPicPr>
          <p:cNvPr id="12" name="Picture 12"/>
          <p:cNvPicPr>
            <a:picLocks noChangeAspect="1"/>
          </p:cNvPicPr>
          <p:nvPr/>
        </p:nvPicPr>
        <p:blipFill>
          <a:blip r:embed="rId3"/>
          <a:srcRect/>
          <a:stretch>
            <a:fillRect/>
          </a:stretch>
        </p:blipFill>
        <p:spPr>
          <a:xfrm>
            <a:off x="6768101" y="1511758"/>
            <a:ext cx="4397729" cy="2712849"/>
          </a:xfrm>
          <a:prstGeom prst="rect">
            <a:avLst/>
          </a:prstGeom>
        </p:spPr>
      </p:pic>
      <p:sp>
        <p:nvSpPr>
          <p:cNvPr id="13" name="TextBox 13"/>
          <p:cNvSpPr txBox="1"/>
          <p:nvPr/>
        </p:nvSpPr>
        <p:spPr>
          <a:xfrm>
            <a:off x="13930758" y="8725023"/>
            <a:ext cx="3519041" cy="1346522"/>
          </a:xfrm>
          <a:prstGeom prst="rect">
            <a:avLst/>
          </a:prstGeom>
        </p:spPr>
        <p:txBody>
          <a:bodyPr wrap="square" lIns="0" tIns="0" rIns="0" bIns="0" rtlCol="0" anchor="t">
            <a:spAutoFit/>
          </a:bodyPr>
          <a:lstStyle/>
          <a:p>
            <a:pPr algn="ctr">
              <a:lnSpc>
                <a:spcPts val="3500"/>
              </a:lnSpc>
            </a:pPr>
            <a:r>
              <a:rPr lang="hu-HU" sz="2500" dirty="0" smtClean="0">
                <a:solidFill>
                  <a:srgbClr val="424A52"/>
                </a:solidFill>
                <a:latin typeface="Lora Italics"/>
              </a:rPr>
              <a:t>Lajos Szakó	</a:t>
            </a:r>
          </a:p>
          <a:p>
            <a:pPr algn="ctr">
              <a:lnSpc>
                <a:spcPts val="3500"/>
              </a:lnSpc>
            </a:pPr>
            <a:r>
              <a:rPr lang="hu-HU" sz="2500" dirty="0" err="1" smtClean="0">
                <a:solidFill>
                  <a:srgbClr val="424A52"/>
                </a:solidFill>
                <a:latin typeface="Lora Italics"/>
              </a:rPr>
              <a:t>Clinical</a:t>
            </a:r>
            <a:r>
              <a:rPr lang="hu-HU" sz="2500" dirty="0" smtClean="0">
                <a:solidFill>
                  <a:srgbClr val="424A52"/>
                </a:solidFill>
                <a:latin typeface="Lora Italics"/>
              </a:rPr>
              <a:t> </a:t>
            </a:r>
            <a:r>
              <a:rPr lang="hu-HU" sz="2500" dirty="0" err="1" smtClean="0">
                <a:solidFill>
                  <a:srgbClr val="424A52"/>
                </a:solidFill>
                <a:latin typeface="Lora Italics"/>
              </a:rPr>
              <a:t>trial</a:t>
            </a:r>
            <a:r>
              <a:rPr lang="hu-HU" sz="2500" dirty="0" smtClean="0">
                <a:solidFill>
                  <a:srgbClr val="424A52"/>
                </a:solidFill>
                <a:latin typeface="Lora Italics"/>
              </a:rPr>
              <a:t> </a:t>
            </a:r>
            <a:r>
              <a:rPr lang="hu-HU" sz="2500" dirty="0" err="1" smtClean="0">
                <a:solidFill>
                  <a:srgbClr val="424A52"/>
                </a:solidFill>
                <a:latin typeface="Lora Italics"/>
              </a:rPr>
              <a:t>coordinator</a:t>
            </a:r>
            <a:r>
              <a:rPr lang="hu-HU" sz="2500" dirty="0" smtClean="0">
                <a:solidFill>
                  <a:srgbClr val="424A52"/>
                </a:solidFill>
                <a:latin typeface="Lora Italics"/>
              </a:rPr>
              <a:t> </a:t>
            </a:r>
            <a:r>
              <a:rPr lang="hu-HU" sz="2500" dirty="0" err="1" smtClean="0">
                <a:solidFill>
                  <a:srgbClr val="424A52"/>
                </a:solidFill>
                <a:latin typeface="Lora Italics"/>
              </a:rPr>
              <a:t>group</a:t>
            </a:r>
            <a:endParaRPr lang="en-US" sz="2500" dirty="0">
              <a:solidFill>
                <a:srgbClr val="424A52"/>
              </a:solidFill>
              <a:latin typeface="Lora Itali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11551" y="0"/>
            <a:ext cx="4423396" cy="10287000"/>
            <a:chOff x="0" y="0"/>
            <a:chExt cx="1496309" cy="3479800"/>
          </a:xfrm>
        </p:grpSpPr>
        <p:sp>
          <p:nvSpPr>
            <p:cNvPr id="3" name="Freeform 3"/>
            <p:cNvSpPr/>
            <p:nvPr/>
          </p:nvSpPr>
          <p:spPr>
            <a:xfrm>
              <a:off x="0" y="0"/>
              <a:ext cx="1496309" cy="3479800"/>
            </a:xfrm>
            <a:custGeom>
              <a:avLst/>
              <a:gdLst/>
              <a:ahLst/>
              <a:cxnLst/>
              <a:rect l="l" t="t" r="r" b="b"/>
              <a:pathLst>
                <a:path w="1496309" h="3479800">
                  <a:moveTo>
                    <a:pt x="0" y="0"/>
                  </a:moveTo>
                  <a:lnTo>
                    <a:pt x="1496309" y="0"/>
                  </a:lnTo>
                  <a:lnTo>
                    <a:pt x="1496309" y="3479800"/>
                  </a:lnTo>
                  <a:lnTo>
                    <a:pt x="0" y="3479800"/>
                  </a:lnTo>
                  <a:close/>
                </a:path>
              </a:pathLst>
            </a:custGeom>
            <a:solidFill>
              <a:srgbClr val="E60D2E"/>
            </a:solidFill>
          </p:spPr>
        </p:sp>
      </p:grpSp>
      <p:sp>
        <p:nvSpPr>
          <p:cNvPr id="4" name="TextBox 4"/>
          <p:cNvSpPr txBox="1"/>
          <p:nvPr/>
        </p:nvSpPr>
        <p:spPr>
          <a:xfrm>
            <a:off x="1028700" y="895350"/>
            <a:ext cx="6709172" cy="1120775"/>
          </a:xfrm>
          <a:prstGeom prst="rect">
            <a:avLst/>
          </a:prstGeom>
        </p:spPr>
        <p:txBody>
          <a:bodyPr lIns="0" tIns="0" rIns="0" bIns="0" rtlCol="0" anchor="t">
            <a:spAutoFit/>
          </a:bodyPr>
          <a:lstStyle/>
          <a:p>
            <a:pPr>
              <a:lnSpc>
                <a:spcPts val="9100"/>
              </a:lnSpc>
            </a:pPr>
            <a:r>
              <a:rPr lang="en-US" sz="6500" smtClean="0">
                <a:solidFill>
                  <a:srgbClr val="424A52"/>
                </a:solidFill>
                <a:latin typeface="Oswald Bold"/>
              </a:rPr>
              <a:t>TABLE OF CONTENTS</a:t>
            </a:r>
            <a:endParaRPr lang="en-US" sz="6500">
              <a:solidFill>
                <a:srgbClr val="424A52"/>
              </a:solidFill>
              <a:latin typeface="Oswald Bold"/>
            </a:endParaRPr>
          </a:p>
        </p:txBody>
      </p:sp>
      <p:grpSp>
        <p:nvGrpSpPr>
          <p:cNvPr id="5" name="Group 5"/>
          <p:cNvGrpSpPr/>
          <p:nvPr/>
        </p:nvGrpSpPr>
        <p:grpSpPr>
          <a:xfrm>
            <a:off x="1028700" y="1985549"/>
            <a:ext cx="9337594" cy="734144"/>
            <a:chOff x="0" y="0"/>
            <a:chExt cx="7268925" cy="571500"/>
          </a:xfrm>
        </p:grpSpPr>
        <p:sp>
          <p:nvSpPr>
            <p:cNvPr id="6" name="Freeform 6"/>
            <p:cNvSpPr/>
            <p:nvPr/>
          </p:nvSpPr>
          <p:spPr>
            <a:xfrm>
              <a:off x="0" y="255270"/>
              <a:ext cx="7268925" cy="69850"/>
            </a:xfrm>
            <a:custGeom>
              <a:avLst/>
              <a:gdLst/>
              <a:ahLst/>
              <a:cxnLst/>
              <a:rect l="l" t="t" r="r" b="b"/>
              <a:pathLst>
                <a:path w="7268925" h="69850">
                  <a:moveTo>
                    <a:pt x="6978095" y="0"/>
                  </a:moveTo>
                  <a:lnTo>
                    <a:pt x="0" y="0"/>
                  </a:lnTo>
                  <a:lnTo>
                    <a:pt x="0" y="69850"/>
                  </a:lnTo>
                  <a:lnTo>
                    <a:pt x="7268925" y="69850"/>
                  </a:lnTo>
                  <a:lnTo>
                    <a:pt x="7268925" y="0"/>
                  </a:lnTo>
                  <a:close/>
                </a:path>
              </a:pathLst>
            </a:custGeom>
            <a:solidFill>
              <a:srgbClr val="E60D2E"/>
            </a:solidFill>
          </p:spPr>
        </p:sp>
      </p:grpSp>
      <p:grpSp>
        <p:nvGrpSpPr>
          <p:cNvPr id="7" name="Group 7"/>
          <p:cNvGrpSpPr/>
          <p:nvPr/>
        </p:nvGrpSpPr>
        <p:grpSpPr>
          <a:xfrm>
            <a:off x="13007753" y="8571504"/>
            <a:ext cx="3430991" cy="343099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9" name="Picture 9"/>
          <p:cNvPicPr>
            <a:picLocks noChangeAspect="1"/>
          </p:cNvPicPr>
          <p:nvPr/>
        </p:nvPicPr>
        <p:blipFill>
          <a:blip r:embed="rId2"/>
          <a:srcRect l="249" r="249"/>
          <a:stretch>
            <a:fillRect/>
          </a:stretch>
        </p:blipFill>
        <p:spPr>
          <a:xfrm>
            <a:off x="13774102" y="9098194"/>
            <a:ext cx="1898293" cy="1188806"/>
          </a:xfrm>
          <a:prstGeom prst="rect">
            <a:avLst/>
          </a:prstGeom>
        </p:spPr>
      </p:pic>
      <p:grpSp>
        <p:nvGrpSpPr>
          <p:cNvPr id="10" name="Group 10"/>
          <p:cNvGrpSpPr/>
          <p:nvPr/>
        </p:nvGrpSpPr>
        <p:grpSpPr>
          <a:xfrm>
            <a:off x="0" y="7441405"/>
            <a:ext cx="2850156" cy="2845595"/>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sp>
        <p:nvSpPr>
          <p:cNvPr id="12" name="TextBox 12"/>
          <p:cNvSpPr txBox="1"/>
          <p:nvPr/>
        </p:nvSpPr>
        <p:spPr>
          <a:xfrm>
            <a:off x="1028700" y="2678928"/>
            <a:ext cx="5295900" cy="4488408"/>
          </a:xfrm>
          <a:prstGeom prst="rect">
            <a:avLst/>
          </a:prstGeom>
        </p:spPr>
        <p:txBody>
          <a:bodyPr wrap="square" lIns="0" tIns="0" rIns="0" bIns="0" rtlCol="0" anchor="t">
            <a:spAutoFit/>
          </a:bodyPr>
          <a:lstStyle/>
          <a:p>
            <a:pPr marL="539749" lvl="1" indent="-269875" algn="just">
              <a:lnSpc>
                <a:spcPts val="4999"/>
              </a:lnSpc>
              <a:buFont typeface="Arial"/>
              <a:buChar char="•"/>
            </a:pPr>
            <a:r>
              <a:rPr lang="hu-HU" sz="2500" smtClean="0">
                <a:solidFill>
                  <a:srgbClr val="424A52"/>
                </a:solidFill>
                <a:latin typeface="Lora"/>
              </a:rPr>
              <a:t>Sample size</a:t>
            </a:r>
          </a:p>
          <a:p>
            <a:pPr marL="539749" lvl="1" indent="-269875" algn="just">
              <a:lnSpc>
                <a:spcPts val="4999"/>
              </a:lnSpc>
              <a:buFont typeface="Arial"/>
              <a:buChar char="•"/>
            </a:pPr>
            <a:r>
              <a:rPr lang="hu-HU" sz="2500" smtClean="0">
                <a:solidFill>
                  <a:srgbClr val="424A52"/>
                </a:solidFill>
                <a:latin typeface="Lora"/>
              </a:rPr>
              <a:t>Sample size estimation</a:t>
            </a:r>
          </a:p>
          <a:p>
            <a:pPr marL="539749" lvl="1" indent="-269875" algn="just">
              <a:lnSpc>
                <a:spcPts val="4999"/>
              </a:lnSpc>
              <a:buFont typeface="Arial"/>
              <a:buChar char="•"/>
            </a:pPr>
            <a:r>
              <a:rPr lang="hu-HU" sz="2500" smtClean="0">
                <a:solidFill>
                  <a:srgbClr val="424A52"/>
                </a:solidFill>
                <a:latin typeface="Lora"/>
              </a:rPr>
              <a:t>Data we need</a:t>
            </a:r>
            <a:endParaRPr lang="hu-HU" sz="2500" dirty="0">
              <a:solidFill>
                <a:srgbClr val="424A52"/>
              </a:solidFill>
              <a:latin typeface="Lora"/>
            </a:endParaRPr>
          </a:p>
          <a:p>
            <a:pPr marL="539749" lvl="1" indent="-269875" algn="just">
              <a:lnSpc>
                <a:spcPts val="4999"/>
              </a:lnSpc>
              <a:buFont typeface="Arial"/>
              <a:buChar char="•"/>
            </a:pPr>
            <a:r>
              <a:rPr lang="hu-HU" sz="2500" smtClean="0">
                <a:solidFill>
                  <a:srgbClr val="424A52"/>
                </a:solidFill>
                <a:latin typeface="Lora"/>
              </a:rPr>
              <a:t>Subgroup</a:t>
            </a:r>
            <a:endParaRPr lang="en-US" sz="2499" dirty="0">
              <a:solidFill>
                <a:srgbClr val="424A52"/>
              </a:solidFill>
              <a:latin typeface="Lora"/>
            </a:endParaRPr>
          </a:p>
          <a:p>
            <a:pPr marL="539749" lvl="1" indent="-269875" algn="just">
              <a:lnSpc>
                <a:spcPts val="4999"/>
              </a:lnSpc>
              <a:buFont typeface="Arial"/>
              <a:buChar char="•"/>
            </a:pPr>
            <a:r>
              <a:rPr lang="hu-HU" sz="2499" smtClean="0">
                <a:solidFill>
                  <a:srgbClr val="424A52"/>
                </a:solidFill>
                <a:latin typeface="Lora"/>
              </a:rPr>
              <a:t>Per-protocol</a:t>
            </a:r>
          </a:p>
          <a:p>
            <a:pPr marL="539750" lvl="1" indent="-269875" algn="just">
              <a:lnSpc>
                <a:spcPts val="5000"/>
              </a:lnSpc>
              <a:buFont typeface="Arial"/>
              <a:buChar char="•"/>
            </a:pPr>
            <a:endParaRPr lang="hu-HU" sz="2499" smtClean="0">
              <a:solidFill>
                <a:srgbClr val="424A52"/>
              </a:solidFill>
              <a:latin typeface="Lora"/>
            </a:endParaRPr>
          </a:p>
          <a:p>
            <a:pPr marL="539750" lvl="1" indent="-269875" algn="just">
              <a:lnSpc>
                <a:spcPts val="5000"/>
              </a:lnSpc>
              <a:buFont typeface="Arial"/>
              <a:buChar char="•"/>
            </a:pPr>
            <a:endParaRPr lang="en-US" sz="2499" dirty="0">
              <a:solidFill>
                <a:srgbClr val="424A52"/>
              </a:solidFill>
              <a:latin typeface="Lora"/>
            </a:endParaRPr>
          </a:p>
        </p:txBody>
      </p:sp>
      <p:sp>
        <p:nvSpPr>
          <p:cNvPr id="13" name="TextBox 13"/>
          <p:cNvSpPr txBox="1"/>
          <p:nvPr/>
        </p:nvSpPr>
        <p:spPr>
          <a:xfrm>
            <a:off x="12885594" y="3422513"/>
            <a:ext cx="3675311" cy="788486"/>
          </a:xfrm>
          <a:prstGeom prst="rect">
            <a:avLst/>
          </a:prstGeom>
        </p:spPr>
        <p:txBody>
          <a:bodyPr lIns="0" tIns="0" rIns="0" bIns="0" rtlCol="0" anchor="t">
            <a:spAutoFit/>
          </a:bodyPr>
          <a:lstStyle/>
          <a:p>
            <a:pPr algn="ctr">
              <a:lnSpc>
                <a:spcPts val="6719"/>
              </a:lnSpc>
            </a:pPr>
            <a:r>
              <a:rPr lang="hu-HU" sz="4800" smtClean="0">
                <a:solidFill>
                  <a:srgbClr val="FDFDFD"/>
                </a:solidFill>
                <a:latin typeface="Oswald Bold"/>
              </a:rPr>
              <a:t>Statistics</a:t>
            </a:r>
            <a:endParaRPr lang="en-US" sz="4800">
              <a:solidFill>
                <a:srgbClr val="FDFDFD"/>
              </a:solidFill>
              <a:latin typeface="Oswald Bold"/>
            </a:endParaRPr>
          </a:p>
        </p:txBody>
      </p:sp>
      <p:sp>
        <p:nvSpPr>
          <p:cNvPr id="14" name="TextBox 14"/>
          <p:cNvSpPr txBox="1"/>
          <p:nvPr/>
        </p:nvSpPr>
        <p:spPr>
          <a:xfrm>
            <a:off x="12701419" y="5193408"/>
            <a:ext cx="4043660" cy="500715"/>
          </a:xfrm>
          <a:prstGeom prst="rect">
            <a:avLst/>
          </a:prstGeom>
        </p:spPr>
        <p:txBody>
          <a:bodyPr lIns="0" tIns="0" rIns="0" bIns="0" rtlCol="0" anchor="t">
            <a:spAutoFit/>
          </a:bodyPr>
          <a:lstStyle/>
          <a:p>
            <a:pPr algn="ctr">
              <a:lnSpc>
                <a:spcPts val="4200"/>
              </a:lnSpc>
            </a:pPr>
            <a:r>
              <a:rPr lang="hu-HU" sz="3000" smtClean="0">
                <a:solidFill>
                  <a:srgbClr val="FDFDFD"/>
                </a:solidFill>
                <a:latin typeface="Lora Italics"/>
              </a:rPr>
              <a:t>Special considerations</a:t>
            </a:r>
            <a:endParaRPr lang="en-US" sz="3000">
              <a:solidFill>
                <a:srgbClr val="FDFDFD"/>
              </a:solidFill>
              <a:latin typeface="Lora Italics"/>
            </a:endParaRPr>
          </a:p>
        </p:txBody>
      </p:sp>
    </p:spTree>
    <p:extLst>
      <p:ext uri="{BB962C8B-B14F-4D97-AF65-F5344CB8AC3E}">
        <p14:creationId xmlns:p14="http://schemas.microsoft.com/office/powerpoint/2010/main" val="3081369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3945110" y="6607657"/>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656686" y="911046"/>
            <a:ext cx="12130370" cy="1166986"/>
          </a:xfrm>
          <a:prstGeom prst="rect">
            <a:avLst/>
          </a:prstGeom>
        </p:spPr>
        <p:txBody>
          <a:bodyPr wrap="square" lIns="0" tIns="0" rIns="0" bIns="0" rtlCol="0" anchor="t">
            <a:spAutoFit/>
          </a:bodyPr>
          <a:lstStyle/>
          <a:p>
            <a:pPr>
              <a:lnSpc>
                <a:spcPts val="9100"/>
              </a:lnSpc>
            </a:pPr>
            <a:r>
              <a:rPr lang="hu-HU" sz="6500" smtClean="0">
                <a:solidFill>
                  <a:srgbClr val="424A52"/>
                </a:solidFill>
                <a:latin typeface="Oswald Bold"/>
              </a:rPr>
              <a:t>Sample size and confidence interval</a:t>
            </a:r>
            <a:endParaRPr lang="en-US" sz="650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sp>
        <p:nvSpPr>
          <p:cNvPr id="51" name="TextBox 2"/>
          <p:cNvSpPr txBox="1"/>
          <p:nvPr/>
        </p:nvSpPr>
        <p:spPr>
          <a:xfrm>
            <a:off x="15169919" y="3133801"/>
            <a:ext cx="9525" cy="821055"/>
          </a:xfrm>
          <a:prstGeom prst="rect">
            <a:avLst/>
          </a:prstGeom>
        </p:spPr>
        <p:txBody>
          <a:bodyPr lIns="0" tIns="0" rIns="0" bIns="0" rtlCol="0" anchor="t">
            <a:spAutoFit/>
          </a:bodyPr>
          <a:lstStyle/>
          <a:p>
            <a:pPr algn="ctr">
              <a:lnSpc>
                <a:spcPts val="6719"/>
              </a:lnSpc>
            </a:pPr>
            <a:endParaRPr/>
          </a:p>
        </p:txBody>
      </p:sp>
      <p:sp>
        <p:nvSpPr>
          <p:cNvPr id="52" name="Lekerekített téglalap 51"/>
          <p:cNvSpPr/>
          <p:nvPr/>
        </p:nvSpPr>
        <p:spPr>
          <a:xfrm>
            <a:off x="11434731" y="5505420"/>
            <a:ext cx="4706968" cy="2269040"/>
          </a:xfrm>
          <a:prstGeom prst="round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53" name="Jobbra nyíl 52"/>
          <p:cNvSpPr/>
          <p:nvPr/>
        </p:nvSpPr>
        <p:spPr>
          <a:xfrm>
            <a:off x="7667819" y="3274348"/>
            <a:ext cx="2599530" cy="880486"/>
          </a:xfrm>
          <a:prstGeom prst="rightArrow">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4" name="Lefelé nyíl 53"/>
          <p:cNvSpPr/>
          <p:nvPr/>
        </p:nvSpPr>
        <p:spPr>
          <a:xfrm rot="10800000">
            <a:off x="14739315" y="6014774"/>
            <a:ext cx="1149552" cy="1052463"/>
          </a:xfrm>
          <a:prstGeom prst="downArrow">
            <a:avLst/>
          </a:prstGeom>
          <a:solidFill>
            <a:srgbClr val="E60D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55" name="Szövegdoboz 54"/>
          <p:cNvSpPr txBox="1"/>
          <p:nvPr/>
        </p:nvSpPr>
        <p:spPr>
          <a:xfrm>
            <a:off x="11589499" y="5967617"/>
            <a:ext cx="3149816" cy="1200329"/>
          </a:xfrm>
          <a:prstGeom prst="rect">
            <a:avLst/>
          </a:prstGeom>
          <a:noFill/>
        </p:spPr>
        <p:txBody>
          <a:bodyPr wrap="square" rtlCol="0">
            <a:spAutoFit/>
          </a:bodyPr>
          <a:lstStyle/>
          <a:p>
            <a:r>
              <a:rPr lang="hu-HU" sz="3600" smtClean="0"/>
              <a:t>Money and </a:t>
            </a:r>
            <a:r>
              <a:rPr lang="hu-HU" sz="3600" dirty="0" err="1" smtClean="0"/>
              <a:t>other</a:t>
            </a:r>
            <a:r>
              <a:rPr lang="hu-HU" sz="3600" dirty="0" smtClean="0"/>
              <a:t> </a:t>
            </a:r>
            <a:r>
              <a:rPr lang="hu-HU" sz="3600" dirty="0" err="1" smtClean="0"/>
              <a:t>resources</a:t>
            </a:r>
            <a:endParaRPr lang="hu-HU" sz="3600" dirty="0"/>
          </a:p>
        </p:txBody>
      </p:sp>
      <p:sp>
        <p:nvSpPr>
          <p:cNvPr id="56" name="Lekerekített téglalap 55"/>
          <p:cNvSpPr/>
          <p:nvPr/>
        </p:nvSpPr>
        <p:spPr>
          <a:xfrm>
            <a:off x="4579712" y="8151278"/>
            <a:ext cx="8579358" cy="1869022"/>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övegdoboz 56"/>
          <p:cNvSpPr txBox="1"/>
          <p:nvPr/>
        </p:nvSpPr>
        <p:spPr>
          <a:xfrm>
            <a:off x="4531005" y="8435058"/>
            <a:ext cx="3089558" cy="1323439"/>
          </a:xfrm>
          <a:prstGeom prst="rect">
            <a:avLst/>
          </a:prstGeom>
          <a:noFill/>
        </p:spPr>
        <p:txBody>
          <a:bodyPr wrap="square" rtlCol="0">
            <a:spAutoFit/>
          </a:bodyPr>
          <a:lstStyle/>
          <a:p>
            <a:pPr algn="ctr"/>
            <a:r>
              <a:rPr lang="hu-HU" sz="4000" dirty="0" smtClean="0"/>
              <a:t>Golden </a:t>
            </a:r>
            <a:r>
              <a:rPr lang="hu-HU" sz="4000" dirty="0" err="1" smtClean="0"/>
              <a:t>middle</a:t>
            </a:r>
            <a:r>
              <a:rPr lang="hu-HU" sz="4000" dirty="0" smtClean="0"/>
              <a:t> </a:t>
            </a:r>
            <a:r>
              <a:rPr lang="hu-HU" sz="4000" dirty="0" err="1" smtClean="0"/>
              <a:t>way</a:t>
            </a:r>
            <a:endParaRPr lang="hu-HU" sz="4000" dirty="0"/>
          </a:p>
        </p:txBody>
      </p:sp>
      <p:sp>
        <p:nvSpPr>
          <p:cNvPr id="58" name="Szövegdoboz 57"/>
          <p:cNvSpPr txBox="1"/>
          <p:nvPr/>
        </p:nvSpPr>
        <p:spPr>
          <a:xfrm>
            <a:off x="10268635" y="8435058"/>
            <a:ext cx="2696569" cy="1323439"/>
          </a:xfrm>
          <a:prstGeom prst="rect">
            <a:avLst/>
          </a:prstGeom>
          <a:noFill/>
        </p:spPr>
        <p:txBody>
          <a:bodyPr wrap="square" rtlCol="0">
            <a:spAutoFit/>
          </a:bodyPr>
          <a:lstStyle/>
          <a:p>
            <a:pPr algn="ctr"/>
            <a:r>
              <a:rPr lang="hu-HU" sz="4000" dirty="0" err="1" smtClean="0"/>
              <a:t>Perfect</a:t>
            </a:r>
            <a:r>
              <a:rPr lang="hu-HU" sz="4000" dirty="0" smtClean="0"/>
              <a:t> </a:t>
            </a:r>
            <a:r>
              <a:rPr lang="hu-HU" sz="4000" dirty="0" err="1" smtClean="0"/>
              <a:t>sample</a:t>
            </a:r>
            <a:r>
              <a:rPr lang="hu-HU" sz="4000" dirty="0" smtClean="0"/>
              <a:t> </a:t>
            </a:r>
            <a:r>
              <a:rPr lang="hu-HU" sz="4000" dirty="0" err="1" smtClean="0"/>
              <a:t>size</a:t>
            </a:r>
            <a:endParaRPr lang="hu-HU" sz="4000" dirty="0"/>
          </a:p>
        </p:txBody>
      </p:sp>
      <p:sp>
        <p:nvSpPr>
          <p:cNvPr id="59" name="Jobbra nyíl 58"/>
          <p:cNvSpPr/>
          <p:nvPr/>
        </p:nvSpPr>
        <p:spPr>
          <a:xfrm>
            <a:off x="7957409" y="8699811"/>
            <a:ext cx="1974379" cy="793932"/>
          </a:xfrm>
          <a:prstGeom prst="rightArrow">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0" name="Lekerekített téglalap 59"/>
          <p:cNvSpPr/>
          <p:nvPr/>
        </p:nvSpPr>
        <p:spPr>
          <a:xfrm>
            <a:off x="11434731" y="2470173"/>
            <a:ext cx="4706968" cy="2269040"/>
          </a:xfrm>
          <a:prstGeom prst="round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61" name="Lefelé nyíl 60"/>
          <p:cNvSpPr/>
          <p:nvPr/>
        </p:nvSpPr>
        <p:spPr>
          <a:xfrm>
            <a:off x="14772036" y="3188360"/>
            <a:ext cx="1149552" cy="1052463"/>
          </a:xfrm>
          <a:prstGeom prst="downArrow">
            <a:avLst/>
          </a:prstGeom>
          <a:solidFill>
            <a:srgbClr val="42CAA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62" name="Szövegdoboz 61"/>
          <p:cNvSpPr txBox="1"/>
          <p:nvPr/>
        </p:nvSpPr>
        <p:spPr>
          <a:xfrm>
            <a:off x="11566042" y="3004528"/>
            <a:ext cx="3586771" cy="1200329"/>
          </a:xfrm>
          <a:prstGeom prst="rect">
            <a:avLst/>
          </a:prstGeom>
          <a:noFill/>
        </p:spPr>
        <p:txBody>
          <a:bodyPr wrap="square" rtlCol="0">
            <a:spAutoFit/>
          </a:bodyPr>
          <a:lstStyle/>
          <a:p>
            <a:r>
              <a:rPr lang="hu-HU" sz="3600" smtClean="0"/>
              <a:t>Small confidence interval</a:t>
            </a:r>
            <a:endParaRPr lang="hu-HU" sz="3600" dirty="0"/>
          </a:p>
        </p:txBody>
      </p:sp>
      <p:sp>
        <p:nvSpPr>
          <p:cNvPr id="63" name="Jobbra nyíl 62"/>
          <p:cNvSpPr/>
          <p:nvPr/>
        </p:nvSpPr>
        <p:spPr>
          <a:xfrm>
            <a:off x="7667819" y="6190218"/>
            <a:ext cx="2599530" cy="880486"/>
          </a:xfrm>
          <a:prstGeom prst="rightArrow">
            <a:avLst/>
          </a:prstGeom>
          <a:solidFill>
            <a:srgbClr val="FAC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4" name="TextBox 2"/>
          <p:cNvSpPr txBox="1"/>
          <p:nvPr/>
        </p:nvSpPr>
        <p:spPr>
          <a:xfrm>
            <a:off x="5238734" y="3135026"/>
            <a:ext cx="9525" cy="821055"/>
          </a:xfrm>
          <a:prstGeom prst="rect">
            <a:avLst/>
          </a:prstGeom>
        </p:spPr>
        <p:txBody>
          <a:bodyPr lIns="0" tIns="0" rIns="0" bIns="0" rtlCol="0" anchor="t">
            <a:spAutoFit/>
          </a:bodyPr>
          <a:lstStyle/>
          <a:p>
            <a:pPr algn="ctr">
              <a:lnSpc>
                <a:spcPts val="6719"/>
              </a:lnSpc>
            </a:pPr>
            <a:endParaRPr/>
          </a:p>
        </p:txBody>
      </p:sp>
      <p:sp>
        <p:nvSpPr>
          <p:cNvPr id="65" name="Lekerekített téglalap 64"/>
          <p:cNvSpPr/>
          <p:nvPr/>
        </p:nvSpPr>
        <p:spPr>
          <a:xfrm>
            <a:off x="1503546" y="5506645"/>
            <a:ext cx="4706968" cy="2269040"/>
          </a:xfrm>
          <a:prstGeom prst="round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66" name="Lefelé nyíl 65"/>
          <p:cNvSpPr/>
          <p:nvPr/>
        </p:nvSpPr>
        <p:spPr>
          <a:xfrm rot="10800000">
            <a:off x="4808130" y="6015999"/>
            <a:ext cx="1149552" cy="1052463"/>
          </a:xfrm>
          <a:prstGeom prst="downArrow">
            <a:avLst/>
          </a:prstGeom>
          <a:solidFill>
            <a:srgbClr val="E60D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67" name="Szövegdoboz 66"/>
          <p:cNvSpPr txBox="1"/>
          <p:nvPr/>
        </p:nvSpPr>
        <p:spPr>
          <a:xfrm>
            <a:off x="1658314" y="5968842"/>
            <a:ext cx="3149816" cy="1200329"/>
          </a:xfrm>
          <a:prstGeom prst="rect">
            <a:avLst/>
          </a:prstGeom>
          <a:noFill/>
        </p:spPr>
        <p:txBody>
          <a:bodyPr wrap="square" rtlCol="0">
            <a:spAutoFit/>
          </a:bodyPr>
          <a:lstStyle/>
          <a:p>
            <a:r>
              <a:rPr lang="hu-HU" sz="3600" smtClean="0"/>
              <a:t>Huge sample size</a:t>
            </a:r>
            <a:endParaRPr lang="hu-HU" sz="3600" dirty="0"/>
          </a:p>
        </p:txBody>
      </p:sp>
      <p:sp>
        <p:nvSpPr>
          <p:cNvPr id="68" name="Lekerekített téglalap 67"/>
          <p:cNvSpPr/>
          <p:nvPr/>
        </p:nvSpPr>
        <p:spPr>
          <a:xfrm>
            <a:off x="1503546" y="2471398"/>
            <a:ext cx="4706968" cy="2269040"/>
          </a:xfrm>
          <a:prstGeom prst="roundRect">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69" name="Lefelé nyíl 68"/>
          <p:cNvSpPr/>
          <p:nvPr/>
        </p:nvSpPr>
        <p:spPr>
          <a:xfrm rot="10800000">
            <a:off x="4774963" y="3191436"/>
            <a:ext cx="1149552" cy="1052463"/>
          </a:xfrm>
          <a:prstGeom prst="downArrow">
            <a:avLst/>
          </a:prstGeom>
          <a:solidFill>
            <a:srgbClr val="42CAA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70" name="Szövegdoboz 69"/>
          <p:cNvSpPr txBox="1"/>
          <p:nvPr/>
        </p:nvSpPr>
        <p:spPr>
          <a:xfrm>
            <a:off x="1789673" y="3062105"/>
            <a:ext cx="2790039" cy="1193151"/>
          </a:xfrm>
          <a:prstGeom prst="rect">
            <a:avLst/>
          </a:prstGeom>
          <a:noFill/>
        </p:spPr>
        <p:txBody>
          <a:bodyPr wrap="square" rtlCol="0">
            <a:spAutoFit/>
          </a:bodyPr>
          <a:lstStyle/>
          <a:p>
            <a:r>
              <a:rPr lang="hu-HU" sz="3600" smtClean="0"/>
              <a:t>Huge sample size</a:t>
            </a:r>
            <a:endParaRPr lang="hu-HU" sz="3600" dirty="0"/>
          </a:p>
        </p:txBody>
      </p:sp>
    </p:spTree>
    <p:extLst>
      <p:ext uri="{BB962C8B-B14F-4D97-AF65-F5344CB8AC3E}">
        <p14:creationId xmlns:p14="http://schemas.microsoft.com/office/powerpoint/2010/main" val="54591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 grpId="0"/>
      <p:bldP spid="52" grpId="0" animBg="1"/>
      <p:bldP spid="53" grpId="0" animBg="1"/>
      <p:bldP spid="54" grpId="0" animBg="1"/>
      <p:bldP spid="55" grpId="0"/>
      <p:bldP spid="56" grpId="0" animBg="1"/>
      <p:bldP spid="57" grpId="0"/>
      <p:bldP spid="58" grpId="0"/>
      <p:bldP spid="59" grpId="0" animBg="1"/>
      <p:bldP spid="60" grpId="0" animBg="1"/>
      <p:bldP spid="61" grpId="0" animBg="1"/>
      <p:bldP spid="62" grpId="0"/>
      <p:bldP spid="63" grpId="0" animBg="1"/>
      <p:bldP spid="64" grpId="0"/>
      <p:bldP spid="65" grpId="0" animBg="1"/>
      <p:bldP spid="66" grpId="0" animBg="1"/>
      <p:bldP spid="67" grpId="0"/>
      <p:bldP spid="68" grpId="0" animBg="1"/>
      <p:bldP spid="69" grpId="0" animBg="1"/>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a:solidFill>
            <a:srgbClr val="E60D2E"/>
          </a:solidFill>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sp>
        <p:nvSpPr>
          <p:cNvPr id="6" name="TextBox 6"/>
          <p:cNvSpPr txBox="1"/>
          <p:nvPr/>
        </p:nvSpPr>
        <p:spPr>
          <a:xfrm>
            <a:off x="1028700" y="964309"/>
            <a:ext cx="10220898" cy="1070358"/>
          </a:xfrm>
          <a:prstGeom prst="rect">
            <a:avLst/>
          </a:prstGeom>
        </p:spPr>
        <p:txBody>
          <a:bodyPr wrap="square" lIns="0" tIns="0" rIns="0" bIns="0" rtlCol="0" anchor="t">
            <a:spAutoFit/>
          </a:bodyPr>
          <a:lstStyle/>
          <a:p>
            <a:pPr>
              <a:lnSpc>
                <a:spcPts val="9100"/>
              </a:lnSpc>
            </a:pPr>
            <a:r>
              <a:rPr lang="hu-HU" sz="6500" smtClean="0">
                <a:solidFill>
                  <a:srgbClr val="424A52"/>
                </a:solidFill>
                <a:latin typeface="Oswald Bold"/>
              </a:rPr>
              <a:t>Sample size estimation</a:t>
            </a:r>
            <a:endParaRPr lang="en-US" sz="650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sp>
        <p:nvSpPr>
          <p:cNvPr id="15" name="Lekerekített téglalap 14"/>
          <p:cNvSpPr/>
          <p:nvPr/>
        </p:nvSpPr>
        <p:spPr>
          <a:xfrm>
            <a:off x="526387" y="2269255"/>
            <a:ext cx="5680469" cy="2697774"/>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Szövegdoboz 15"/>
          <p:cNvSpPr txBox="1"/>
          <p:nvPr/>
        </p:nvSpPr>
        <p:spPr>
          <a:xfrm>
            <a:off x="-228386" y="3009217"/>
            <a:ext cx="7204039" cy="1015663"/>
          </a:xfrm>
          <a:prstGeom prst="rect">
            <a:avLst/>
          </a:prstGeom>
          <a:noFill/>
        </p:spPr>
        <p:txBody>
          <a:bodyPr wrap="square" rtlCol="0">
            <a:spAutoFit/>
          </a:bodyPr>
          <a:lstStyle/>
          <a:p>
            <a:pPr algn="ctr"/>
            <a:r>
              <a:rPr lang="hu-HU" sz="6000" smtClean="0"/>
              <a:t>Null hypothesis</a:t>
            </a:r>
            <a:endParaRPr lang="hu-HU" sz="6000" dirty="0"/>
          </a:p>
        </p:txBody>
      </p:sp>
      <p:sp>
        <p:nvSpPr>
          <p:cNvPr id="35" name="Lefelé nyíl 34"/>
          <p:cNvSpPr/>
          <p:nvPr/>
        </p:nvSpPr>
        <p:spPr>
          <a:xfrm rot="16200000">
            <a:off x="7174400" y="2776464"/>
            <a:ext cx="942353" cy="1553841"/>
          </a:xfrm>
          <a:prstGeom prst="downArrow">
            <a:avLst/>
          </a:prstGeom>
          <a:solidFill>
            <a:srgbClr val="E60D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48" name="Lekerekített téglalap 47"/>
          <p:cNvSpPr/>
          <p:nvPr/>
        </p:nvSpPr>
        <p:spPr>
          <a:xfrm>
            <a:off x="9066800" y="2273143"/>
            <a:ext cx="5680469" cy="2697774"/>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övegdoboz 48"/>
          <p:cNvSpPr txBox="1"/>
          <p:nvPr/>
        </p:nvSpPr>
        <p:spPr>
          <a:xfrm>
            <a:off x="8305014" y="2652932"/>
            <a:ext cx="7204039" cy="1938992"/>
          </a:xfrm>
          <a:prstGeom prst="rect">
            <a:avLst/>
          </a:prstGeom>
          <a:noFill/>
        </p:spPr>
        <p:txBody>
          <a:bodyPr wrap="square" rtlCol="0">
            <a:spAutoFit/>
          </a:bodyPr>
          <a:lstStyle/>
          <a:p>
            <a:pPr algn="ctr"/>
            <a:r>
              <a:rPr lang="hu-HU" sz="6000" smtClean="0"/>
              <a:t>Sample size estimation</a:t>
            </a:r>
            <a:endParaRPr lang="hu-HU" sz="6000" dirty="0"/>
          </a:p>
        </p:txBody>
      </p:sp>
      <p:sp>
        <p:nvSpPr>
          <p:cNvPr id="50" name="Lefelé nyíl 49"/>
          <p:cNvSpPr/>
          <p:nvPr/>
        </p:nvSpPr>
        <p:spPr>
          <a:xfrm>
            <a:off x="11435856" y="5347088"/>
            <a:ext cx="942353" cy="1553841"/>
          </a:xfrm>
          <a:prstGeom prst="downArrow">
            <a:avLst/>
          </a:prstGeom>
          <a:solidFill>
            <a:srgbClr val="E60D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51" name="Lekerekített téglalap 50"/>
          <p:cNvSpPr/>
          <p:nvPr/>
        </p:nvSpPr>
        <p:spPr>
          <a:xfrm>
            <a:off x="9066800" y="7124700"/>
            <a:ext cx="5680469" cy="2697774"/>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Lekerekített téglalap 51"/>
          <p:cNvSpPr/>
          <p:nvPr/>
        </p:nvSpPr>
        <p:spPr>
          <a:xfrm>
            <a:off x="526386" y="7124700"/>
            <a:ext cx="5680469" cy="2697774"/>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övegdoboz 52"/>
          <p:cNvSpPr txBox="1"/>
          <p:nvPr/>
        </p:nvSpPr>
        <p:spPr>
          <a:xfrm>
            <a:off x="8422497" y="7965755"/>
            <a:ext cx="7204039" cy="1015663"/>
          </a:xfrm>
          <a:prstGeom prst="rect">
            <a:avLst/>
          </a:prstGeom>
          <a:noFill/>
        </p:spPr>
        <p:txBody>
          <a:bodyPr wrap="square" rtlCol="0">
            <a:spAutoFit/>
          </a:bodyPr>
          <a:lstStyle/>
          <a:p>
            <a:pPr algn="ctr"/>
            <a:r>
              <a:rPr lang="hu-HU" sz="6000" smtClean="0"/>
              <a:t>Benefit</a:t>
            </a:r>
            <a:endParaRPr lang="hu-HU" sz="6000" dirty="0"/>
          </a:p>
        </p:txBody>
      </p:sp>
      <p:sp>
        <p:nvSpPr>
          <p:cNvPr id="54" name="Szövegdoboz 53"/>
          <p:cNvSpPr txBox="1"/>
          <p:nvPr/>
        </p:nvSpPr>
        <p:spPr>
          <a:xfrm>
            <a:off x="-228386" y="7959317"/>
            <a:ext cx="7204039" cy="1015663"/>
          </a:xfrm>
          <a:prstGeom prst="rect">
            <a:avLst/>
          </a:prstGeom>
          <a:noFill/>
        </p:spPr>
        <p:txBody>
          <a:bodyPr wrap="square" rtlCol="0">
            <a:spAutoFit/>
          </a:bodyPr>
          <a:lstStyle/>
          <a:p>
            <a:pPr algn="ctr"/>
            <a:r>
              <a:rPr lang="hu-HU" sz="6000" smtClean="0"/>
              <a:t>Worth?!</a:t>
            </a:r>
            <a:endParaRPr lang="hu-HU" sz="6000" dirty="0"/>
          </a:p>
        </p:txBody>
      </p:sp>
      <p:sp>
        <p:nvSpPr>
          <p:cNvPr id="55" name="Lefelé nyíl 54"/>
          <p:cNvSpPr/>
          <p:nvPr/>
        </p:nvSpPr>
        <p:spPr>
          <a:xfrm rot="5400000">
            <a:off x="7174400" y="7696665"/>
            <a:ext cx="942353" cy="1553841"/>
          </a:xfrm>
          <a:prstGeom prst="downArrow">
            <a:avLst/>
          </a:prstGeom>
          <a:solidFill>
            <a:srgbClr val="E60D2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30880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35" grpId="0" animBg="1"/>
      <p:bldP spid="48" grpId="0" animBg="1"/>
      <p:bldP spid="49" grpId="0"/>
      <p:bldP spid="50" grpId="0" animBg="1"/>
      <p:bldP spid="51" grpId="0" animBg="1"/>
      <p:bldP spid="52" grpId="0" animBg="1"/>
      <p:bldP spid="53" grpId="0"/>
      <p:bldP spid="54" grpId="0"/>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a:solidFill>
            <a:srgbClr val="E60D2E"/>
          </a:solidFill>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sp>
        <p:nvSpPr>
          <p:cNvPr id="6" name="TextBox 6"/>
          <p:cNvSpPr txBox="1"/>
          <p:nvPr/>
        </p:nvSpPr>
        <p:spPr>
          <a:xfrm>
            <a:off x="1028700" y="964309"/>
            <a:ext cx="10220898" cy="1070358"/>
          </a:xfrm>
          <a:prstGeom prst="rect">
            <a:avLst/>
          </a:prstGeom>
        </p:spPr>
        <p:txBody>
          <a:bodyPr wrap="square" lIns="0" tIns="0" rIns="0" bIns="0" rtlCol="0" anchor="t">
            <a:spAutoFit/>
          </a:bodyPr>
          <a:lstStyle/>
          <a:p>
            <a:pPr>
              <a:lnSpc>
                <a:spcPts val="9100"/>
              </a:lnSpc>
            </a:pPr>
            <a:r>
              <a:rPr lang="hu-HU" sz="6500" smtClean="0">
                <a:solidFill>
                  <a:srgbClr val="424A52"/>
                </a:solidFill>
                <a:latin typeface="Oswald Bold"/>
              </a:rPr>
              <a:t>Previous researches</a:t>
            </a:r>
            <a:endParaRPr lang="en-US" sz="650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sp>
        <p:nvSpPr>
          <p:cNvPr id="15" name="Lekerekített téglalap 14"/>
          <p:cNvSpPr/>
          <p:nvPr/>
        </p:nvSpPr>
        <p:spPr>
          <a:xfrm>
            <a:off x="1660483" y="2387892"/>
            <a:ext cx="5680469" cy="2697774"/>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Szövegdoboz 15"/>
          <p:cNvSpPr txBox="1"/>
          <p:nvPr/>
        </p:nvSpPr>
        <p:spPr>
          <a:xfrm>
            <a:off x="1414723" y="2744837"/>
            <a:ext cx="6171986" cy="1938992"/>
          </a:xfrm>
          <a:prstGeom prst="rect">
            <a:avLst/>
          </a:prstGeom>
          <a:noFill/>
        </p:spPr>
        <p:txBody>
          <a:bodyPr wrap="square" rtlCol="0">
            <a:spAutoFit/>
          </a:bodyPr>
          <a:lstStyle/>
          <a:p>
            <a:pPr algn="ctr"/>
            <a:r>
              <a:rPr lang="hu-HU" sz="6000" smtClean="0"/>
              <a:t>Previous publications</a:t>
            </a:r>
            <a:endParaRPr lang="hu-HU" sz="6000" dirty="0"/>
          </a:p>
        </p:txBody>
      </p:sp>
      <p:sp>
        <p:nvSpPr>
          <p:cNvPr id="48" name="Lekerekített téglalap 47"/>
          <p:cNvSpPr/>
          <p:nvPr/>
        </p:nvSpPr>
        <p:spPr>
          <a:xfrm>
            <a:off x="9673399" y="2387892"/>
            <a:ext cx="5680469" cy="2697774"/>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övegdoboz 48"/>
          <p:cNvSpPr txBox="1"/>
          <p:nvPr/>
        </p:nvSpPr>
        <p:spPr>
          <a:xfrm>
            <a:off x="9783852" y="2746169"/>
            <a:ext cx="5694525" cy="1938992"/>
          </a:xfrm>
          <a:prstGeom prst="rect">
            <a:avLst/>
          </a:prstGeom>
          <a:noFill/>
        </p:spPr>
        <p:txBody>
          <a:bodyPr wrap="square" rtlCol="0">
            <a:spAutoFit/>
          </a:bodyPr>
          <a:lstStyle/>
          <a:p>
            <a:pPr algn="ctr"/>
            <a:r>
              <a:rPr lang="hu-HU" sz="6000" smtClean="0">
                <a:solidFill>
                  <a:schemeClr val="bg1"/>
                </a:solidFill>
              </a:rPr>
              <a:t>No other researches</a:t>
            </a:r>
            <a:endParaRPr lang="hu-HU" sz="6000" dirty="0">
              <a:solidFill>
                <a:schemeClr val="bg1"/>
              </a:solidFill>
            </a:endParaRPr>
          </a:p>
        </p:txBody>
      </p:sp>
      <p:sp>
        <p:nvSpPr>
          <p:cNvPr id="50" name="Lefelé nyíl 49"/>
          <p:cNvSpPr/>
          <p:nvPr/>
        </p:nvSpPr>
        <p:spPr>
          <a:xfrm>
            <a:off x="12042455" y="5461837"/>
            <a:ext cx="942353" cy="1553841"/>
          </a:xfrm>
          <a:prstGeom prst="downArrow">
            <a:avLst/>
          </a:prstGeom>
          <a:solidFill>
            <a:srgbClr val="E60D2E"/>
          </a:solidFill>
          <a:ln>
            <a:solidFill>
              <a:srgbClr val="E60D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51" name="Lekerekített téglalap 50"/>
          <p:cNvSpPr/>
          <p:nvPr/>
        </p:nvSpPr>
        <p:spPr>
          <a:xfrm>
            <a:off x="9673399" y="7239449"/>
            <a:ext cx="5680469" cy="2697774"/>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Lekerekített téglalap 51"/>
          <p:cNvSpPr/>
          <p:nvPr/>
        </p:nvSpPr>
        <p:spPr>
          <a:xfrm>
            <a:off x="1660482" y="7243337"/>
            <a:ext cx="5680469" cy="2697774"/>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övegdoboz 52"/>
          <p:cNvSpPr txBox="1"/>
          <p:nvPr/>
        </p:nvSpPr>
        <p:spPr>
          <a:xfrm>
            <a:off x="9600179" y="7641286"/>
            <a:ext cx="5826903" cy="1938992"/>
          </a:xfrm>
          <a:prstGeom prst="rect">
            <a:avLst/>
          </a:prstGeom>
          <a:noFill/>
        </p:spPr>
        <p:txBody>
          <a:bodyPr wrap="square" rtlCol="0">
            <a:spAutoFit/>
          </a:bodyPr>
          <a:lstStyle/>
          <a:p>
            <a:pPr algn="ctr"/>
            <a:r>
              <a:rPr lang="hu-HU" sz="6000" smtClean="0">
                <a:solidFill>
                  <a:schemeClr val="bg1"/>
                </a:solidFill>
              </a:rPr>
              <a:t>Uncertain estimation</a:t>
            </a:r>
            <a:endParaRPr lang="hu-HU" sz="6000" dirty="0">
              <a:solidFill>
                <a:schemeClr val="bg1"/>
              </a:solidFill>
            </a:endParaRPr>
          </a:p>
        </p:txBody>
      </p:sp>
      <p:sp>
        <p:nvSpPr>
          <p:cNvPr id="54" name="Szövegdoboz 53"/>
          <p:cNvSpPr txBox="1"/>
          <p:nvPr/>
        </p:nvSpPr>
        <p:spPr>
          <a:xfrm>
            <a:off x="1763766" y="7645174"/>
            <a:ext cx="5409986" cy="1938992"/>
          </a:xfrm>
          <a:prstGeom prst="rect">
            <a:avLst/>
          </a:prstGeom>
          <a:noFill/>
        </p:spPr>
        <p:txBody>
          <a:bodyPr wrap="square" rtlCol="0">
            <a:spAutoFit/>
          </a:bodyPr>
          <a:lstStyle/>
          <a:p>
            <a:pPr algn="ctr"/>
            <a:r>
              <a:rPr lang="hu-HU" sz="6000" smtClean="0"/>
              <a:t>Accurate estimation</a:t>
            </a:r>
            <a:endParaRPr lang="hu-HU" sz="6000" dirty="0"/>
          </a:p>
        </p:txBody>
      </p:sp>
      <p:sp>
        <p:nvSpPr>
          <p:cNvPr id="23" name="Lefelé nyíl 22"/>
          <p:cNvSpPr/>
          <p:nvPr/>
        </p:nvSpPr>
        <p:spPr>
          <a:xfrm>
            <a:off x="3997582" y="5465725"/>
            <a:ext cx="942353" cy="1553841"/>
          </a:xfrm>
          <a:prstGeom prst="downArrow">
            <a:avLst/>
          </a:prstGeom>
          <a:solidFill>
            <a:srgbClr val="42CAAA"/>
          </a:solidFill>
          <a:ln>
            <a:solidFill>
              <a:srgbClr val="42CAA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16863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p:bldP spid="54" grpId="0"/>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a:solidFill>
            <a:srgbClr val="E60D2E"/>
          </a:solidFill>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sp>
        <p:nvSpPr>
          <p:cNvPr id="6" name="TextBox 6"/>
          <p:cNvSpPr txBox="1"/>
          <p:nvPr/>
        </p:nvSpPr>
        <p:spPr>
          <a:xfrm>
            <a:off x="1028700" y="964309"/>
            <a:ext cx="10220898" cy="1070358"/>
          </a:xfrm>
          <a:prstGeom prst="rect">
            <a:avLst/>
          </a:prstGeom>
        </p:spPr>
        <p:txBody>
          <a:bodyPr wrap="square" lIns="0" tIns="0" rIns="0" bIns="0" rtlCol="0" anchor="t">
            <a:spAutoFit/>
          </a:bodyPr>
          <a:lstStyle/>
          <a:p>
            <a:pPr>
              <a:lnSpc>
                <a:spcPts val="9100"/>
              </a:lnSpc>
            </a:pPr>
            <a:r>
              <a:rPr lang="hu-HU" sz="6500" smtClean="0">
                <a:solidFill>
                  <a:srgbClr val="424A52"/>
                </a:solidFill>
                <a:latin typeface="Oswald Bold"/>
              </a:rPr>
              <a:t>Data we need</a:t>
            </a:r>
            <a:endParaRPr lang="en-US" sz="650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sp>
        <p:nvSpPr>
          <p:cNvPr id="15" name="Lekerekített téglalap 14"/>
          <p:cNvSpPr/>
          <p:nvPr/>
        </p:nvSpPr>
        <p:spPr>
          <a:xfrm>
            <a:off x="702960" y="2730477"/>
            <a:ext cx="4664117" cy="2069808"/>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Szövegdoboz 15"/>
          <p:cNvSpPr txBox="1"/>
          <p:nvPr/>
        </p:nvSpPr>
        <p:spPr>
          <a:xfrm>
            <a:off x="501172" y="2859616"/>
            <a:ext cx="5067692" cy="1754326"/>
          </a:xfrm>
          <a:prstGeom prst="rect">
            <a:avLst/>
          </a:prstGeom>
          <a:noFill/>
        </p:spPr>
        <p:txBody>
          <a:bodyPr wrap="square" rtlCol="0">
            <a:spAutoFit/>
          </a:bodyPr>
          <a:lstStyle/>
          <a:p>
            <a:pPr algn="ctr"/>
            <a:r>
              <a:rPr lang="hu-HU" sz="5400" b="1" smtClean="0"/>
              <a:t>Continuous variable</a:t>
            </a:r>
            <a:endParaRPr lang="hu-HU" sz="5400" b="1" dirty="0"/>
          </a:p>
        </p:txBody>
      </p:sp>
      <p:sp>
        <p:nvSpPr>
          <p:cNvPr id="50" name="Lefelé nyíl 49"/>
          <p:cNvSpPr/>
          <p:nvPr/>
        </p:nvSpPr>
        <p:spPr>
          <a:xfrm rot="16200000">
            <a:off x="5985061" y="6957554"/>
            <a:ext cx="942353" cy="1553841"/>
          </a:xfrm>
          <a:prstGeom prst="downArrow">
            <a:avLst/>
          </a:prstGeom>
          <a:solidFill>
            <a:srgbClr val="E60D2E"/>
          </a:solidFill>
          <a:ln>
            <a:solidFill>
              <a:srgbClr val="E60D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23" name="Lefelé nyíl 22"/>
          <p:cNvSpPr/>
          <p:nvPr/>
        </p:nvSpPr>
        <p:spPr>
          <a:xfrm rot="16200000">
            <a:off x="5985061" y="3052804"/>
            <a:ext cx="942353" cy="1553841"/>
          </a:xfrm>
          <a:prstGeom prst="downArrow">
            <a:avLst/>
          </a:prstGeom>
          <a:solidFill>
            <a:srgbClr val="42CAAA"/>
          </a:solidFill>
          <a:ln>
            <a:solidFill>
              <a:srgbClr val="42CAA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22" name="Lekerekített téglalap 21"/>
          <p:cNvSpPr/>
          <p:nvPr/>
        </p:nvSpPr>
        <p:spPr>
          <a:xfrm>
            <a:off x="702960" y="6667500"/>
            <a:ext cx="4664117" cy="2069808"/>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Szövegdoboz 23"/>
          <p:cNvSpPr txBox="1"/>
          <p:nvPr/>
        </p:nvSpPr>
        <p:spPr>
          <a:xfrm>
            <a:off x="501172" y="6825241"/>
            <a:ext cx="5067692" cy="1754326"/>
          </a:xfrm>
          <a:prstGeom prst="rect">
            <a:avLst/>
          </a:prstGeom>
          <a:noFill/>
        </p:spPr>
        <p:txBody>
          <a:bodyPr wrap="square" rtlCol="0">
            <a:spAutoFit/>
          </a:bodyPr>
          <a:lstStyle/>
          <a:p>
            <a:pPr algn="ctr"/>
            <a:r>
              <a:rPr lang="hu-HU" sz="5400" smtClean="0">
                <a:solidFill>
                  <a:schemeClr val="bg2"/>
                </a:solidFill>
              </a:rPr>
              <a:t>Dichotome variable</a:t>
            </a:r>
            <a:endParaRPr lang="hu-HU" sz="5400" dirty="0">
              <a:solidFill>
                <a:schemeClr val="bg2"/>
              </a:solidFill>
            </a:endParaRPr>
          </a:p>
        </p:txBody>
      </p:sp>
      <p:sp>
        <p:nvSpPr>
          <p:cNvPr id="25" name="Lekerekített téglalap 24"/>
          <p:cNvSpPr/>
          <p:nvPr/>
        </p:nvSpPr>
        <p:spPr>
          <a:xfrm>
            <a:off x="8117927" y="2729324"/>
            <a:ext cx="3540673" cy="1884618"/>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Szövegdoboz 25"/>
          <p:cNvSpPr txBox="1"/>
          <p:nvPr/>
        </p:nvSpPr>
        <p:spPr>
          <a:xfrm>
            <a:off x="7964743" y="3209968"/>
            <a:ext cx="3847039" cy="923330"/>
          </a:xfrm>
          <a:prstGeom prst="rect">
            <a:avLst/>
          </a:prstGeom>
          <a:noFill/>
        </p:spPr>
        <p:txBody>
          <a:bodyPr wrap="square" rtlCol="0">
            <a:spAutoFit/>
          </a:bodyPr>
          <a:lstStyle/>
          <a:p>
            <a:pPr algn="ctr"/>
            <a:r>
              <a:rPr lang="hu-HU" sz="5400" b="1" smtClean="0"/>
              <a:t>Mean</a:t>
            </a:r>
            <a:endParaRPr lang="hu-HU" sz="5400" b="1" dirty="0"/>
          </a:p>
        </p:txBody>
      </p:sp>
      <p:sp>
        <p:nvSpPr>
          <p:cNvPr id="29" name="Lekerekített téglalap 28"/>
          <p:cNvSpPr/>
          <p:nvPr/>
        </p:nvSpPr>
        <p:spPr>
          <a:xfrm>
            <a:off x="14141902" y="2729324"/>
            <a:ext cx="3540673" cy="1884618"/>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Szövegdoboz 29"/>
          <p:cNvSpPr txBox="1"/>
          <p:nvPr/>
        </p:nvSpPr>
        <p:spPr>
          <a:xfrm>
            <a:off x="14006660" y="2954778"/>
            <a:ext cx="3847039" cy="923330"/>
          </a:xfrm>
          <a:prstGeom prst="rect">
            <a:avLst/>
          </a:prstGeom>
          <a:noFill/>
        </p:spPr>
        <p:txBody>
          <a:bodyPr wrap="square" rtlCol="0">
            <a:spAutoFit/>
          </a:bodyPr>
          <a:lstStyle/>
          <a:p>
            <a:pPr algn="ctr"/>
            <a:r>
              <a:rPr lang="hu-HU" sz="5400" b="1" smtClean="0"/>
              <a:t>SD</a:t>
            </a:r>
          </a:p>
        </p:txBody>
      </p:sp>
      <p:sp>
        <p:nvSpPr>
          <p:cNvPr id="31" name="Szövegdoboz 30"/>
          <p:cNvSpPr txBox="1"/>
          <p:nvPr/>
        </p:nvSpPr>
        <p:spPr>
          <a:xfrm>
            <a:off x="13606677" y="3878108"/>
            <a:ext cx="4744216" cy="523220"/>
          </a:xfrm>
          <a:prstGeom prst="rect">
            <a:avLst/>
          </a:prstGeom>
          <a:noFill/>
        </p:spPr>
        <p:txBody>
          <a:bodyPr wrap="square" rtlCol="0">
            <a:spAutoFit/>
          </a:bodyPr>
          <a:lstStyle/>
          <a:p>
            <a:pPr algn="ctr"/>
            <a:r>
              <a:rPr lang="hu-HU" sz="2800" b="1" smtClean="0"/>
              <a:t>(standard deviation)</a:t>
            </a:r>
          </a:p>
        </p:txBody>
      </p:sp>
      <p:sp>
        <p:nvSpPr>
          <p:cNvPr id="32" name="Pluszjel 31"/>
          <p:cNvSpPr/>
          <p:nvPr/>
        </p:nvSpPr>
        <p:spPr>
          <a:xfrm>
            <a:off x="12159708" y="3042106"/>
            <a:ext cx="1499025" cy="1446550"/>
          </a:xfrm>
          <a:prstGeom prst="mathPlus">
            <a:avLst/>
          </a:prstGeom>
          <a:solidFill>
            <a:srgbClr val="42CAAA"/>
          </a:solidFill>
          <a:ln>
            <a:solidFill>
              <a:srgbClr val="42C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Lekerekített téglalap 32"/>
          <p:cNvSpPr/>
          <p:nvPr/>
        </p:nvSpPr>
        <p:spPr>
          <a:xfrm>
            <a:off x="7450820" y="6667500"/>
            <a:ext cx="3388921" cy="1984560"/>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Szövegdoboz 33"/>
          <p:cNvSpPr txBox="1"/>
          <p:nvPr/>
        </p:nvSpPr>
        <p:spPr>
          <a:xfrm>
            <a:off x="7273330" y="7198114"/>
            <a:ext cx="3682156" cy="923330"/>
          </a:xfrm>
          <a:prstGeom prst="rect">
            <a:avLst/>
          </a:prstGeom>
          <a:noFill/>
        </p:spPr>
        <p:txBody>
          <a:bodyPr wrap="square" rtlCol="0">
            <a:spAutoFit/>
          </a:bodyPr>
          <a:lstStyle/>
          <a:p>
            <a:pPr algn="ctr"/>
            <a:r>
              <a:rPr lang="hu-HU" sz="5400" smtClean="0">
                <a:solidFill>
                  <a:schemeClr val="bg2"/>
                </a:solidFill>
              </a:rPr>
              <a:t>Number of</a:t>
            </a:r>
            <a:endParaRPr lang="hu-HU" sz="5400" dirty="0">
              <a:solidFill>
                <a:schemeClr val="bg2"/>
              </a:solidFill>
            </a:endParaRPr>
          </a:p>
        </p:txBody>
      </p:sp>
      <p:sp>
        <p:nvSpPr>
          <p:cNvPr id="35" name="Lefelé nyíl 34"/>
          <p:cNvSpPr/>
          <p:nvPr/>
        </p:nvSpPr>
        <p:spPr>
          <a:xfrm rot="14561683">
            <a:off x="11559985" y="5807068"/>
            <a:ext cx="605127" cy="1621365"/>
          </a:xfrm>
          <a:prstGeom prst="downArrow">
            <a:avLst/>
          </a:prstGeom>
          <a:solidFill>
            <a:srgbClr val="E60D2E"/>
          </a:solidFill>
          <a:ln>
            <a:solidFill>
              <a:srgbClr val="E60D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37" name="Lefelé nyíl 36"/>
          <p:cNvSpPr/>
          <p:nvPr/>
        </p:nvSpPr>
        <p:spPr>
          <a:xfrm rot="15230805">
            <a:off x="11809888" y="6463215"/>
            <a:ext cx="605127" cy="1621365"/>
          </a:xfrm>
          <a:prstGeom prst="downArrow">
            <a:avLst/>
          </a:prstGeom>
          <a:solidFill>
            <a:srgbClr val="E60D2E"/>
          </a:solidFill>
          <a:ln>
            <a:solidFill>
              <a:srgbClr val="E60D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39" name="Lefelé nyíl 38"/>
          <p:cNvSpPr/>
          <p:nvPr/>
        </p:nvSpPr>
        <p:spPr>
          <a:xfrm rot="16480674">
            <a:off x="11879713" y="7216767"/>
            <a:ext cx="605127" cy="1621365"/>
          </a:xfrm>
          <a:prstGeom prst="downArrow">
            <a:avLst/>
          </a:prstGeom>
          <a:solidFill>
            <a:srgbClr val="E60D2E"/>
          </a:solidFill>
          <a:ln>
            <a:solidFill>
              <a:srgbClr val="E60D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40" name="Lefelé nyíl 39"/>
          <p:cNvSpPr/>
          <p:nvPr/>
        </p:nvSpPr>
        <p:spPr>
          <a:xfrm rot="17510029">
            <a:off x="11702009" y="7906660"/>
            <a:ext cx="605127" cy="1621365"/>
          </a:xfrm>
          <a:prstGeom prst="downArrow">
            <a:avLst/>
          </a:prstGeom>
          <a:solidFill>
            <a:srgbClr val="E60D2E"/>
          </a:solidFill>
          <a:ln>
            <a:solidFill>
              <a:srgbClr val="E60D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41" name="Lekerekített téglalap 40"/>
          <p:cNvSpPr/>
          <p:nvPr/>
        </p:nvSpPr>
        <p:spPr>
          <a:xfrm>
            <a:off x="13134625" y="4940470"/>
            <a:ext cx="3366940" cy="1029735"/>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Szövegdoboz 41"/>
          <p:cNvSpPr txBox="1"/>
          <p:nvPr/>
        </p:nvSpPr>
        <p:spPr>
          <a:xfrm>
            <a:off x="12975305" y="5015234"/>
            <a:ext cx="3658273" cy="923330"/>
          </a:xfrm>
          <a:prstGeom prst="rect">
            <a:avLst/>
          </a:prstGeom>
          <a:noFill/>
        </p:spPr>
        <p:txBody>
          <a:bodyPr wrap="square" rtlCol="0">
            <a:spAutoFit/>
          </a:bodyPr>
          <a:lstStyle/>
          <a:p>
            <a:pPr algn="ctr"/>
            <a:r>
              <a:rPr lang="hu-HU" sz="5400" smtClean="0">
                <a:solidFill>
                  <a:schemeClr val="bg2"/>
                </a:solidFill>
              </a:rPr>
              <a:t>Event</a:t>
            </a:r>
          </a:p>
        </p:txBody>
      </p:sp>
      <p:sp>
        <p:nvSpPr>
          <p:cNvPr id="43" name="Lekerekített téglalap 42"/>
          <p:cNvSpPr/>
          <p:nvPr/>
        </p:nvSpPr>
        <p:spPr>
          <a:xfrm>
            <a:off x="13134625" y="6395853"/>
            <a:ext cx="3366940" cy="1029735"/>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Szövegdoboz 43"/>
          <p:cNvSpPr txBox="1"/>
          <p:nvPr/>
        </p:nvSpPr>
        <p:spPr>
          <a:xfrm>
            <a:off x="12997076" y="6449055"/>
            <a:ext cx="3658273" cy="923330"/>
          </a:xfrm>
          <a:prstGeom prst="rect">
            <a:avLst/>
          </a:prstGeom>
          <a:noFill/>
        </p:spPr>
        <p:txBody>
          <a:bodyPr wrap="square" rtlCol="0">
            <a:spAutoFit/>
          </a:bodyPr>
          <a:lstStyle/>
          <a:p>
            <a:pPr algn="ctr"/>
            <a:r>
              <a:rPr lang="hu-HU" sz="5400" smtClean="0">
                <a:solidFill>
                  <a:schemeClr val="bg2"/>
                </a:solidFill>
              </a:rPr>
              <a:t>Non-event</a:t>
            </a:r>
          </a:p>
        </p:txBody>
      </p:sp>
      <p:sp>
        <p:nvSpPr>
          <p:cNvPr id="45" name="Lekerekített téglalap 44"/>
          <p:cNvSpPr/>
          <p:nvPr/>
        </p:nvSpPr>
        <p:spPr>
          <a:xfrm>
            <a:off x="13139346" y="7690784"/>
            <a:ext cx="3366940" cy="1029735"/>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Szövegdoboz 45"/>
          <p:cNvSpPr txBox="1"/>
          <p:nvPr/>
        </p:nvSpPr>
        <p:spPr>
          <a:xfrm>
            <a:off x="12988958" y="7750717"/>
            <a:ext cx="3658273" cy="923330"/>
          </a:xfrm>
          <a:prstGeom prst="rect">
            <a:avLst/>
          </a:prstGeom>
          <a:noFill/>
        </p:spPr>
        <p:txBody>
          <a:bodyPr wrap="square" rtlCol="0">
            <a:spAutoFit/>
          </a:bodyPr>
          <a:lstStyle/>
          <a:p>
            <a:pPr algn="ctr"/>
            <a:r>
              <a:rPr lang="hu-HU" sz="5400" smtClean="0">
                <a:solidFill>
                  <a:schemeClr val="bg1"/>
                </a:solidFill>
              </a:rPr>
              <a:t>Control</a:t>
            </a:r>
          </a:p>
        </p:txBody>
      </p:sp>
      <p:sp>
        <p:nvSpPr>
          <p:cNvPr id="47" name="Lekerekített téglalap 46"/>
          <p:cNvSpPr/>
          <p:nvPr/>
        </p:nvSpPr>
        <p:spPr>
          <a:xfrm>
            <a:off x="13140660" y="8945973"/>
            <a:ext cx="3366940" cy="1029735"/>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övegdoboz 54"/>
          <p:cNvSpPr txBox="1"/>
          <p:nvPr/>
        </p:nvSpPr>
        <p:spPr>
          <a:xfrm>
            <a:off x="13241593" y="8860675"/>
            <a:ext cx="3153001" cy="1200329"/>
          </a:xfrm>
          <a:prstGeom prst="rect">
            <a:avLst/>
          </a:prstGeom>
          <a:noFill/>
        </p:spPr>
        <p:txBody>
          <a:bodyPr wrap="square" rtlCol="0">
            <a:spAutoFit/>
          </a:bodyPr>
          <a:lstStyle/>
          <a:p>
            <a:pPr algn="ctr"/>
            <a:r>
              <a:rPr lang="hu-HU" sz="3600" smtClean="0">
                <a:solidFill>
                  <a:schemeClr val="bg1"/>
                </a:solidFill>
              </a:rPr>
              <a:t>Non-event-control</a:t>
            </a:r>
          </a:p>
        </p:txBody>
      </p:sp>
    </p:spTree>
    <p:extLst>
      <p:ext uri="{BB962C8B-B14F-4D97-AF65-F5344CB8AC3E}">
        <p14:creationId xmlns:p14="http://schemas.microsoft.com/office/powerpoint/2010/main" val="6368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3" grpId="0" animBg="1"/>
      <p:bldP spid="25" grpId="0" animBg="1"/>
      <p:bldP spid="26" grpId="0"/>
      <p:bldP spid="29" grpId="0" animBg="1"/>
      <p:bldP spid="30" grpId="0"/>
      <p:bldP spid="31" grpId="0"/>
      <p:bldP spid="32" grpId="0" animBg="1"/>
      <p:bldP spid="33" grpId="0" animBg="1"/>
      <p:bldP spid="34" grpId="0"/>
      <p:bldP spid="35" grpId="0" animBg="1"/>
      <p:bldP spid="37" grpId="0" animBg="1"/>
      <p:bldP spid="39" grpId="0" animBg="1"/>
      <p:bldP spid="40" grpId="0" animBg="1"/>
      <p:bldP spid="41" grpId="0" animBg="1"/>
      <p:bldP spid="42" grpId="0"/>
      <p:bldP spid="43" grpId="0" animBg="1"/>
      <p:bldP spid="44" grpId="0"/>
      <p:bldP spid="45" grpId="0" animBg="1"/>
      <p:bldP spid="46" grpId="0"/>
      <p:bldP spid="47" grpId="0" animBg="1"/>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a:solidFill>
            <a:srgbClr val="E60D2E"/>
          </a:solidFill>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sp>
        <p:nvSpPr>
          <p:cNvPr id="6" name="TextBox 6"/>
          <p:cNvSpPr txBox="1"/>
          <p:nvPr/>
        </p:nvSpPr>
        <p:spPr>
          <a:xfrm>
            <a:off x="1028700" y="964309"/>
            <a:ext cx="10220898" cy="1070358"/>
          </a:xfrm>
          <a:prstGeom prst="rect">
            <a:avLst/>
          </a:prstGeom>
        </p:spPr>
        <p:txBody>
          <a:bodyPr wrap="square" lIns="0" tIns="0" rIns="0" bIns="0" rtlCol="0" anchor="t">
            <a:spAutoFit/>
          </a:bodyPr>
          <a:lstStyle/>
          <a:p>
            <a:pPr>
              <a:lnSpc>
                <a:spcPts val="9100"/>
              </a:lnSpc>
            </a:pPr>
            <a:r>
              <a:rPr lang="hu-HU" sz="6500" smtClean="0">
                <a:solidFill>
                  <a:srgbClr val="424A52"/>
                </a:solidFill>
                <a:latin typeface="Oswald Bold"/>
              </a:rPr>
              <a:t>Data we need</a:t>
            </a:r>
            <a:endParaRPr lang="en-US" sz="650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sp>
        <p:nvSpPr>
          <p:cNvPr id="38" name="Szövegdoboz 37"/>
          <p:cNvSpPr txBox="1"/>
          <p:nvPr/>
        </p:nvSpPr>
        <p:spPr>
          <a:xfrm>
            <a:off x="4495800" y="2574260"/>
            <a:ext cx="8382000" cy="1107996"/>
          </a:xfrm>
          <a:prstGeom prst="rect">
            <a:avLst/>
          </a:prstGeom>
          <a:solidFill>
            <a:srgbClr val="E60D2E"/>
          </a:solidFill>
          <a:ln>
            <a:solidFill>
              <a:srgbClr val="F3A875"/>
            </a:solid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hu-HU"/>
            </a:defPPr>
            <a:lvl1pPr algn="ctr">
              <a:defRPr sz="4000">
                <a:solidFill>
                  <a:schemeClr val="tx1"/>
                </a:solidFill>
              </a:defRPr>
            </a:lvl1pPr>
          </a:lstStyle>
          <a:p>
            <a:r>
              <a:rPr lang="hu-HU" sz="6600" cap="small" smtClean="0">
                <a:solidFill>
                  <a:schemeClr val="bg1"/>
                </a:solidFill>
              </a:rPr>
              <a:t>main rules</a:t>
            </a:r>
            <a:endParaRPr lang="hu-HU" sz="6600" cap="small">
              <a:solidFill>
                <a:schemeClr val="bg1"/>
              </a:solidFill>
            </a:endParaRPr>
          </a:p>
        </p:txBody>
      </p:sp>
      <p:sp>
        <p:nvSpPr>
          <p:cNvPr id="48" name="Content Placeholder 2"/>
          <p:cNvSpPr txBox="1">
            <a:spLocks/>
          </p:cNvSpPr>
          <p:nvPr/>
        </p:nvSpPr>
        <p:spPr>
          <a:xfrm>
            <a:off x="1018868" y="4272138"/>
            <a:ext cx="15811500" cy="55243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r>
              <a:rPr lang="hu-HU" sz="4800" b="1" smtClean="0">
                <a:solidFill>
                  <a:srgbClr val="FF4747"/>
                </a:solidFill>
              </a:rPr>
              <a:t>one type of data into one cell</a:t>
            </a:r>
          </a:p>
          <a:p>
            <a:pPr marL="0" lvl="2"/>
            <a:r>
              <a:rPr lang="hu-HU" sz="4800" smtClean="0"/>
              <a:t>use </a:t>
            </a:r>
            <a:r>
              <a:rPr lang="hu-HU" sz="4800" err="1" smtClean="0"/>
              <a:t>labels</a:t>
            </a:r>
            <a:r>
              <a:rPr lang="hu-HU" sz="4800" smtClean="0"/>
              <a:t> </a:t>
            </a:r>
            <a:r>
              <a:rPr lang="hu-HU" sz="4800" err="1" smtClean="0"/>
              <a:t>to</a:t>
            </a:r>
            <a:r>
              <a:rPr lang="hu-HU" sz="4800" smtClean="0"/>
              <a:t> </a:t>
            </a:r>
            <a:r>
              <a:rPr lang="hu-HU" sz="4800" err="1" smtClean="0"/>
              <a:t>name</a:t>
            </a:r>
            <a:r>
              <a:rPr lang="hu-HU" sz="4800" smtClean="0"/>
              <a:t> </a:t>
            </a:r>
            <a:r>
              <a:rPr lang="hu-HU" sz="4800" err="1" smtClean="0"/>
              <a:t>every</a:t>
            </a:r>
            <a:r>
              <a:rPr lang="hu-HU" sz="4800" smtClean="0"/>
              <a:t> </a:t>
            </a:r>
            <a:r>
              <a:rPr lang="hu-HU" sz="4800" err="1" smtClean="0"/>
              <a:t>column</a:t>
            </a:r>
            <a:r>
              <a:rPr lang="hu-HU" sz="4800" smtClean="0"/>
              <a:t> (</a:t>
            </a:r>
            <a:r>
              <a:rPr lang="hu-HU" sz="4800" err="1" smtClean="0"/>
              <a:t>number</a:t>
            </a:r>
            <a:r>
              <a:rPr lang="hu-HU" sz="4800" smtClean="0"/>
              <a:t> of patients, age…)</a:t>
            </a:r>
          </a:p>
          <a:p>
            <a:pPr marL="0" lvl="2"/>
            <a:r>
              <a:rPr lang="hu-HU" sz="4800" err="1" smtClean="0"/>
              <a:t>raw</a:t>
            </a:r>
            <a:r>
              <a:rPr lang="hu-HU" sz="4800" smtClean="0"/>
              <a:t> </a:t>
            </a:r>
            <a:r>
              <a:rPr lang="hu-HU" sz="4800" err="1" smtClean="0"/>
              <a:t>data</a:t>
            </a:r>
            <a:r>
              <a:rPr lang="hu-HU" sz="4800" smtClean="0"/>
              <a:t> (</a:t>
            </a:r>
            <a:r>
              <a:rPr lang="hu-HU" sz="4800" err="1" smtClean="0"/>
              <a:t>not</a:t>
            </a:r>
            <a:r>
              <a:rPr lang="hu-HU" sz="4800" smtClean="0"/>
              <a:t> </a:t>
            </a:r>
            <a:r>
              <a:rPr lang="hu-HU" sz="4800" err="1" smtClean="0"/>
              <a:t>interested</a:t>
            </a:r>
            <a:r>
              <a:rPr lang="hu-HU" sz="4800" smtClean="0"/>
              <a:t> in </a:t>
            </a:r>
            <a:r>
              <a:rPr lang="hu-HU" sz="4800" err="1" smtClean="0"/>
              <a:t>percentages</a:t>
            </a:r>
            <a:r>
              <a:rPr lang="hu-HU" sz="4800" smtClean="0"/>
              <a:t>)</a:t>
            </a:r>
          </a:p>
          <a:p>
            <a:pPr marL="0" lvl="2"/>
            <a:r>
              <a:rPr lang="hu-HU" sz="4800" b="1">
                <a:solidFill>
                  <a:srgbClr val="FF4747"/>
                </a:solidFill>
              </a:rPr>
              <a:t>one </a:t>
            </a:r>
            <a:r>
              <a:rPr lang="hu-HU" sz="4800" b="1" smtClean="0">
                <a:solidFill>
                  <a:srgbClr val="FF4747"/>
                </a:solidFill>
              </a:rPr>
              <a:t>measure of variability for one measure of central tendency:</a:t>
            </a:r>
            <a:endParaRPr lang="hu-HU" sz="4800" smtClean="0"/>
          </a:p>
          <a:p>
            <a:pPr marL="914400" lvl="4"/>
            <a:r>
              <a:rPr lang="hu-HU" sz="4400" err="1" smtClean="0"/>
              <a:t>mean</a:t>
            </a:r>
            <a:r>
              <a:rPr lang="hu-HU" sz="4400" smtClean="0"/>
              <a:t> </a:t>
            </a:r>
            <a:r>
              <a:rPr lang="hu-HU" sz="4400" err="1" smtClean="0"/>
              <a:t>with</a:t>
            </a:r>
            <a:r>
              <a:rPr lang="hu-HU" sz="4400" smtClean="0"/>
              <a:t> standard error (SE) or standard </a:t>
            </a:r>
            <a:r>
              <a:rPr lang="hu-HU" sz="4400" err="1" smtClean="0"/>
              <a:t>deviation</a:t>
            </a:r>
            <a:r>
              <a:rPr lang="hu-HU" sz="4400" smtClean="0"/>
              <a:t> (SD)</a:t>
            </a:r>
          </a:p>
          <a:p>
            <a:pPr marL="914400" lvl="4"/>
            <a:r>
              <a:rPr lang="hu-HU" sz="4400" err="1" smtClean="0"/>
              <a:t>median</a:t>
            </a:r>
            <a:r>
              <a:rPr lang="hu-HU" sz="4400" smtClean="0"/>
              <a:t> </a:t>
            </a:r>
            <a:r>
              <a:rPr lang="hu-HU" sz="4400" err="1" smtClean="0"/>
              <a:t>with</a:t>
            </a:r>
            <a:r>
              <a:rPr lang="hu-HU" sz="4400" smtClean="0"/>
              <a:t> range (min, max) </a:t>
            </a:r>
            <a:r>
              <a:rPr lang="hu-HU" sz="4400" err="1" smtClean="0"/>
              <a:t>or</a:t>
            </a:r>
            <a:r>
              <a:rPr lang="hu-HU" sz="4400" smtClean="0"/>
              <a:t> interquartiles (IQR)</a:t>
            </a:r>
          </a:p>
          <a:p>
            <a:pPr marL="0" indent="0">
              <a:buFont typeface="Arial" panose="020B0604020202020204" pitchFamily="34" charset="0"/>
              <a:buNone/>
            </a:pPr>
            <a:endParaRPr lang="hu-HU" sz="2400"/>
          </a:p>
        </p:txBody>
      </p:sp>
    </p:spTree>
    <p:extLst>
      <p:ext uri="{BB962C8B-B14F-4D97-AF65-F5344CB8AC3E}">
        <p14:creationId xmlns:p14="http://schemas.microsoft.com/office/powerpoint/2010/main" val="1935280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a:solidFill>
            <a:srgbClr val="E60D2E"/>
          </a:solidFill>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sp>
        <p:nvSpPr>
          <p:cNvPr id="6" name="TextBox 6"/>
          <p:cNvSpPr txBox="1"/>
          <p:nvPr/>
        </p:nvSpPr>
        <p:spPr>
          <a:xfrm>
            <a:off x="1028700" y="964309"/>
            <a:ext cx="10220898" cy="1070358"/>
          </a:xfrm>
          <a:prstGeom prst="rect">
            <a:avLst/>
          </a:prstGeom>
        </p:spPr>
        <p:txBody>
          <a:bodyPr wrap="square" lIns="0" tIns="0" rIns="0" bIns="0" rtlCol="0" anchor="t">
            <a:spAutoFit/>
          </a:bodyPr>
          <a:lstStyle/>
          <a:p>
            <a:pPr>
              <a:lnSpc>
                <a:spcPts val="9100"/>
              </a:lnSpc>
            </a:pPr>
            <a:r>
              <a:rPr lang="hu-HU" sz="6500" smtClean="0">
                <a:solidFill>
                  <a:srgbClr val="424A52"/>
                </a:solidFill>
                <a:latin typeface="Oswald Bold"/>
              </a:rPr>
              <a:t>Data we need</a:t>
            </a:r>
            <a:endParaRPr lang="en-US" sz="650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pic>
        <p:nvPicPr>
          <p:cNvPr id="38" name="Kép 37"/>
          <p:cNvPicPr>
            <a:picLocks noChangeAspect="1"/>
          </p:cNvPicPr>
          <p:nvPr/>
        </p:nvPicPr>
        <p:blipFill>
          <a:blip r:embed="rId4"/>
          <a:stretch>
            <a:fillRect/>
          </a:stretch>
        </p:blipFill>
        <p:spPr>
          <a:xfrm>
            <a:off x="685800" y="4466449"/>
            <a:ext cx="16916400" cy="3884061"/>
          </a:xfrm>
          <a:prstGeom prst="rect">
            <a:avLst/>
          </a:prstGeom>
        </p:spPr>
      </p:pic>
      <p:sp>
        <p:nvSpPr>
          <p:cNvPr id="48" name="Szövegdoboz 47"/>
          <p:cNvSpPr txBox="1"/>
          <p:nvPr/>
        </p:nvSpPr>
        <p:spPr>
          <a:xfrm>
            <a:off x="1447800" y="2688805"/>
            <a:ext cx="14859000" cy="1446550"/>
          </a:xfrm>
          <a:prstGeom prst="rect">
            <a:avLst/>
          </a:prstGeom>
          <a:noFill/>
        </p:spPr>
        <p:txBody>
          <a:bodyPr wrap="square" rtlCol="0">
            <a:spAutoFit/>
          </a:bodyPr>
          <a:lstStyle/>
          <a:p>
            <a:pPr algn="ctr"/>
            <a:r>
              <a:rPr lang="hu-HU" sz="4400"/>
              <a:t>C</a:t>
            </a:r>
            <a:r>
              <a:rPr lang="hu-HU" sz="4400" smtClean="0"/>
              <a:t>hanges of fertility parameters (for example testosterone level) </a:t>
            </a:r>
          </a:p>
          <a:p>
            <a:pPr algn="ctr"/>
            <a:r>
              <a:rPr lang="hu-HU" sz="4400" smtClean="0"/>
              <a:t>using vitamin D</a:t>
            </a:r>
            <a:endParaRPr lang="hu-HU" sz="4400"/>
          </a:p>
        </p:txBody>
      </p:sp>
    </p:spTree>
    <p:extLst>
      <p:ext uri="{BB962C8B-B14F-4D97-AF65-F5344CB8AC3E}">
        <p14:creationId xmlns:p14="http://schemas.microsoft.com/office/powerpoint/2010/main" val="207957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a:solidFill>
            <a:srgbClr val="E60D2E"/>
          </a:solidFill>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sp>
        <p:nvSpPr>
          <p:cNvPr id="6" name="TextBox 6"/>
          <p:cNvSpPr txBox="1"/>
          <p:nvPr/>
        </p:nvSpPr>
        <p:spPr>
          <a:xfrm>
            <a:off x="1028700" y="964309"/>
            <a:ext cx="10220898" cy="1070358"/>
          </a:xfrm>
          <a:prstGeom prst="rect">
            <a:avLst/>
          </a:prstGeom>
        </p:spPr>
        <p:txBody>
          <a:bodyPr wrap="square" lIns="0" tIns="0" rIns="0" bIns="0" rtlCol="0" anchor="t">
            <a:spAutoFit/>
          </a:bodyPr>
          <a:lstStyle/>
          <a:p>
            <a:pPr>
              <a:lnSpc>
                <a:spcPts val="9100"/>
              </a:lnSpc>
            </a:pPr>
            <a:r>
              <a:rPr lang="hu-HU" sz="6500" smtClean="0">
                <a:solidFill>
                  <a:srgbClr val="424A52"/>
                </a:solidFill>
                <a:latin typeface="Oswald Bold"/>
              </a:rPr>
              <a:t>Data we need</a:t>
            </a:r>
            <a:endParaRPr lang="en-US" sz="650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pic>
        <p:nvPicPr>
          <p:cNvPr id="15" name="Kép 14"/>
          <p:cNvPicPr>
            <a:picLocks noChangeAspect="1"/>
          </p:cNvPicPr>
          <p:nvPr/>
        </p:nvPicPr>
        <p:blipFill>
          <a:blip r:embed="rId4"/>
          <a:stretch>
            <a:fillRect/>
          </a:stretch>
        </p:blipFill>
        <p:spPr>
          <a:xfrm>
            <a:off x="1028700" y="4686300"/>
            <a:ext cx="15898143" cy="4764998"/>
          </a:xfrm>
          <a:prstGeom prst="rect">
            <a:avLst/>
          </a:prstGeom>
        </p:spPr>
      </p:pic>
      <p:sp>
        <p:nvSpPr>
          <p:cNvPr id="16" name="Szövegdoboz 15"/>
          <p:cNvSpPr txBox="1"/>
          <p:nvPr/>
        </p:nvSpPr>
        <p:spPr>
          <a:xfrm>
            <a:off x="1981200" y="2344697"/>
            <a:ext cx="13621690" cy="1938992"/>
          </a:xfrm>
          <a:prstGeom prst="rect">
            <a:avLst/>
          </a:prstGeom>
          <a:noFill/>
        </p:spPr>
        <p:txBody>
          <a:bodyPr wrap="square" rtlCol="0">
            <a:spAutoFit/>
          </a:bodyPr>
          <a:lstStyle>
            <a:defPPr>
              <a:defRPr lang="hu-HU"/>
            </a:defPPr>
            <a:lvl1pPr algn="ctr">
              <a:defRPr sz="2800"/>
            </a:lvl1pPr>
          </a:lstStyle>
          <a:p>
            <a:r>
              <a:rPr lang="en-US" sz="4000" smtClean="0"/>
              <a:t>BAVENO VI recommendations for ruling out varices needing treatment against variceal screening endoscopy to reduce unnecessary endoscopies</a:t>
            </a:r>
            <a:endParaRPr lang="hu-HU" sz="4000"/>
          </a:p>
        </p:txBody>
      </p:sp>
    </p:spTree>
    <p:extLst>
      <p:ext uri="{BB962C8B-B14F-4D97-AF65-F5344CB8AC3E}">
        <p14:creationId xmlns:p14="http://schemas.microsoft.com/office/powerpoint/2010/main" val="996087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a:solidFill>
            <a:srgbClr val="E60D2E"/>
          </a:solidFill>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sp>
        <p:nvSpPr>
          <p:cNvPr id="6" name="TextBox 6"/>
          <p:cNvSpPr txBox="1"/>
          <p:nvPr/>
        </p:nvSpPr>
        <p:spPr>
          <a:xfrm>
            <a:off x="1028700" y="964309"/>
            <a:ext cx="10220898" cy="1070358"/>
          </a:xfrm>
          <a:prstGeom prst="rect">
            <a:avLst/>
          </a:prstGeom>
        </p:spPr>
        <p:txBody>
          <a:bodyPr wrap="square" lIns="0" tIns="0" rIns="0" bIns="0" rtlCol="0" anchor="t">
            <a:spAutoFit/>
          </a:bodyPr>
          <a:lstStyle/>
          <a:p>
            <a:pPr>
              <a:lnSpc>
                <a:spcPts val="9100"/>
              </a:lnSpc>
            </a:pPr>
            <a:r>
              <a:rPr lang="hu-HU" sz="6500" smtClean="0">
                <a:solidFill>
                  <a:srgbClr val="424A52"/>
                </a:solidFill>
                <a:latin typeface="Oswald Bold"/>
              </a:rPr>
              <a:t>Subgroup</a:t>
            </a:r>
            <a:endParaRPr lang="en-US" sz="650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sp>
        <p:nvSpPr>
          <p:cNvPr id="15" name="Lekerekített téglalap 14"/>
          <p:cNvSpPr/>
          <p:nvPr/>
        </p:nvSpPr>
        <p:spPr>
          <a:xfrm>
            <a:off x="6019800" y="5080710"/>
            <a:ext cx="4664117" cy="2069808"/>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Szövegdoboz 15"/>
          <p:cNvSpPr txBox="1"/>
          <p:nvPr/>
        </p:nvSpPr>
        <p:spPr>
          <a:xfrm>
            <a:off x="5818012" y="5209849"/>
            <a:ext cx="5067692" cy="1754326"/>
          </a:xfrm>
          <a:prstGeom prst="rect">
            <a:avLst/>
          </a:prstGeom>
          <a:noFill/>
        </p:spPr>
        <p:txBody>
          <a:bodyPr wrap="square" rtlCol="0">
            <a:spAutoFit/>
          </a:bodyPr>
          <a:lstStyle/>
          <a:p>
            <a:pPr algn="ctr"/>
            <a:r>
              <a:rPr lang="hu-HU" sz="5400" smtClean="0"/>
              <a:t>High heterogeneity</a:t>
            </a:r>
          </a:p>
        </p:txBody>
      </p:sp>
      <p:sp>
        <p:nvSpPr>
          <p:cNvPr id="23" name="Lefelé nyíl 22"/>
          <p:cNvSpPr/>
          <p:nvPr/>
        </p:nvSpPr>
        <p:spPr>
          <a:xfrm rot="17197802">
            <a:off x="4239003" y="4025004"/>
            <a:ext cx="942353" cy="1553841"/>
          </a:xfrm>
          <a:prstGeom prst="downArrow">
            <a:avLst/>
          </a:prstGeom>
          <a:solidFill>
            <a:srgbClr val="E60D2E"/>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48" name="Lekerekített téglalap 47"/>
          <p:cNvSpPr/>
          <p:nvPr/>
        </p:nvSpPr>
        <p:spPr>
          <a:xfrm>
            <a:off x="532341" y="3216964"/>
            <a:ext cx="2817765" cy="1527726"/>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övegdoboz 48"/>
          <p:cNvSpPr txBox="1"/>
          <p:nvPr/>
        </p:nvSpPr>
        <p:spPr>
          <a:xfrm>
            <a:off x="544230" y="3390900"/>
            <a:ext cx="2767894" cy="1200329"/>
          </a:xfrm>
          <a:prstGeom prst="rect">
            <a:avLst/>
          </a:prstGeom>
          <a:noFill/>
        </p:spPr>
        <p:txBody>
          <a:bodyPr wrap="square" rtlCol="0">
            <a:spAutoFit/>
          </a:bodyPr>
          <a:lstStyle/>
          <a:p>
            <a:pPr algn="ctr"/>
            <a:r>
              <a:rPr lang="hu-HU" sz="3600" smtClean="0">
                <a:solidFill>
                  <a:schemeClr val="bg1"/>
                </a:solidFill>
              </a:rPr>
              <a:t>Different scale</a:t>
            </a:r>
          </a:p>
        </p:txBody>
      </p:sp>
      <p:sp>
        <p:nvSpPr>
          <p:cNvPr id="51" name="Lekerekített téglalap 50"/>
          <p:cNvSpPr/>
          <p:nvPr/>
        </p:nvSpPr>
        <p:spPr>
          <a:xfrm>
            <a:off x="494359" y="5427492"/>
            <a:ext cx="2817765" cy="1527726"/>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övegdoboz 51"/>
          <p:cNvSpPr txBox="1"/>
          <p:nvPr/>
        </p:nvSpPr>
        <p:spPr>
          <a:xfrm>
            <a:off x="337541" y="5655507"/>
            <a:ext cx="3131400" cy="1077218"/>
          </a:xfrm>
          <a:prstGeom prst="rect">
            <a:avLst/>
          </a:prstGeom>
          <a:noFill/>
        </p:spPr>
        <p:txBody>
          <a:bodyPr wrap="square" rtlCol="0">
            <a:spAutoFit/>
          </a:bodyPr>
          <a:lstStyle/>
          <a:p>
            <a:pPr algn="ctr"/>
            <a:r>
              <a:rPr lang="hu-HU" sz="3200" smtClean="0">
                <a:solidFill>
                  <a:schemeClr val="bg1"/>
                </a:solidFill>
              </a:rPr>
              <a:t>Different patient characteristic</a:t>
            </a:r>
          </a:p>
        </p:txBody>
      </p:sp>
      <p:sp>
        <p:nvSpPr>
          <p:cNvPr id="53" name="Lefelé nyíl 52"/>
          <p:cNvSpPr/>
          <p:nvPr/>
        </p:nvSpPr>
        <p:spPr>
          <a:xfrm rot="16200000">
            <a:off x="4204991" y="5414434"/>
            <a:ext cx="942353" cy="1553841"/>
          </a:xfrm>
          <a:prstGeom prst="downArrow">
            <a:avLst/>
          </a:prstGeom>
          <a:solidFill>
            <a:srgbClr val="E60D2E"/>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56" name="Lekerekített téglalap 55"/>
          <p:cNvSpPr/>
          <p:nvPr/>
        </p:nvSpPr>
        <p:spPr>
          <a:xfrm>
            <a:off x="494359" y="7627297"/>
            <a:ext cx="2817765" cy="1527726"/>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övegdoboz 56"/>
          <p:cNvSpPr txBox="1"/>
          <p:nvPr/>
        </p:nvSpPr>
        <p:spPr>
          <a:xfrm>
            <a:off x="337541" y="7886700"/>
            <a:ext cx="3131400" cy="1077218"/>
          </a:xfrm>
          <a:prstGeom prst="rect">
            <a:avLst/>
          </a:prstGeom>
          <a:noFill/>
        </p:spPr>
        <p:txBody>
          <a:bodyPr wrap="square" rtlCol="0">
            <a:spAutoFit/>
          </a:bodyPr>
          <a:lstStyle/>
          <a:p>
            <a:pPr algn="ctr"/>
            <a:r>
              <a:rPr lang="hu-HU" sz="3200" smtClean="0">
                <a:solidFill>
                  <a:schemeClr val="bg1"/>
                </a:solidFill>
              </a:rPr>
              <a:t>Different treatment</a:t>
            </a:r>
          </a:p>
        </p:txBody>
      </p:sp>
      <p:sp>
        <p:nvSpPr>
          <p:cNvPr id="58" name="Lefelé nyíl 57"/>
          <p:cNvSpPr/>
          <p:nvPr/>
        </p:nvSpPr>
        <p:spPr>
          <a:xfrm rot="14632210">
            <a:off x="4378271" y="6993145"/>
            <a:ext cx="942353" cy="1553841"/>
          </a:xfrm>
          <a:prstGeom prst="downArrow">
            <a:avLst/>
          </a:prstGeom>
          <a:solidFill>
            <a:srgbClr val="E60D2E"/>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59" name="Lefelé nyíl 58"/>
          <p:cNvSpPr/>
          <p:nvPr/>
        </p:nvSpPr>
        <p:spPr>
          <a:xfrm rot="16200000">
            <a:off x="11555342" y="5361415"/>
            <a:ext cx="942353" cy="1553841"/>
          </a:xfrm>
          <a:prstGeom prst="downArrow">
            <a:avLst/>
          </a:prstGeom>
          <a:solidFill>
            <a:srgbClr val="FFC000"/>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62" name="Lekerekített téglalap 61"/>
          <p:cNvSpPr/>
          <p:nvPr/>
        </p:nvSpPr>
        <p:spPr>
          <a:xfrm>
            <a:off x="13105375" y="5080710"/>
            <a:ext cx="4664117" cy="20698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övegdoboz 62"/>
          <p:cNvSpPr txBox="1"/>
          <p:nvPr/>
        </p:nvSpPr>
        <p:spPr>
          <a:xfrm>
            <a:off x="12903587" y="5209849"/>
            <a:ext cx="5067692" cy="1754326"/>
          </a:xfrm>
          <a:prstGeom prst="rect">
            <a:avLst/>
          </a:prstGeom>
          <a:noFill/>
        </p:spPr>
        <p:txBody>
          <a:bodyPr wrap="square" rtlCol="0">
            <a:spAutoFit/>
          </a:bodyPr>
          <a:lstStyle/>
          <a:p>
            <a:pPr algn="ctr"/>
            <a:r>
              <a:rPr lang="hu-HU" sz="5400" smtClean="0"/>
              <a:t>Subgroup analysis</a:t>
            </a:r>
          </a:p>
        </p:txBody>
      </p:sp>
    </p:spTree>
    <p:extLst>
      <p:ext uri="{BB962C8B-B14F-4D97-AF65-F5344CB8AC3E}">
        <p14:creationId xmlns:p14="http://schemas.microsoft.com/office/powerpoint/2010/main" val="34539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8" grpId="0" animBg="1"/>
      <p:bldP spid="49" grpId="0"/>
      <p:bldP spid="51" grpId="0" animBg="1"/>
      <p:bldP spid="52" grpId="0"/>
      <p:bldP spid="53" grpId="0" animBg="1"/>
      <p:bldP spid="56" grpId="0" animBg="1"/>
      <p:bldP spid="57" grpId="0"/>
      <p:bldP spid="58" grpId="0" animBg="1"/>
      <p:bldP spid="59" grpId="0" animBg="1"/>
      <p:bldP spid="62" grpId="0" animBg="1"/>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a:solidFill>
            <a:srgbClr val="E60D2E"/>
          </a:solidFill>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sp>
        <p:nvSpPr>
          <p:cNvPr id="6" name="TextBox 6"/>
          <p:cNvSpPr txBox="1"/>
          <p:nvPr/>
        </p:nvSpPr>
        <p:spPr>
          <a:xfrm>
            <a:off x="1028700" y="964309"/>
            <a:ext cx="10220898" cy="1070358"/>
          </a:xfrm>
          <a:prstGeom prst="rect">
            <a:avLst/>
          </a:prstGeom>
        </p:spPr>
        <p:txBody>
          <a:bodyPr wrap="square" lIns="0" tIns="0" rIns="0" bIns="0" rtlCol="0" anchor="t">
            <a:spAutoFit/>
          </a:bodyPr>
          <a:lstStyle/>
          <a:p>
            <a:pPr>
              <a:lnSpc>
                <a:spcPts val="9100"/>
              </a:lnSpc>
            </a:pPr>
            <a:r>
              <a:rPr lang="hu-HU" sz="6500" smtClean="0">
                <a:solidFill>
                  <a:srgbClr val="424A52"/>
                </a:solidFill>
                <a:latin typeface="Oswald Bold"/>
              </a:rPr>
              <a:t>Subgroup: example</a:t>
            </a:r>
            <a:endParaRPr lang="en-US" sz="650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pic>
        <p:nvPicPr>
          <p:cNvPr id="2" name="Kép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0" y="2247900"/>
            <a:ext cx="11734800" cy="7863622"/>
          </a:xfrm>
          <a:prstGeom prst="rect">
            <a:avLst/>
          </a:prstGeom>
        </p:spPr>
      </p:pic>
      <p:sp>
        <p:nvSpPr>
          <p:cNvPr id="3" name="Téglalap 2"/>
          <p:cNvSpPr/>
          <p:nvPr/>
        </p:nvSpPr>
        <p:spPr>
          <a:xfrm>
            <a:off x="2438400" y="8128940"/>
            <a:ext cx="1524000" cy="7260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3124200" y="3619500"/>
            <a:ext cx="3581400" cy="1752600"/>
          </a:xfrm>
          <a:prstGeom prst="rect">
            <a:avLst/>
          </a:prstGeom>
          <a:noFill/>
          <a:ln w="57150">
            <a:solidFill>
              <a:srgbClr val="42C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Téglalap 47"/>
          <p:cNvSpPr/>
          <p:nvPr/>
        </p:nvSpPr>
        <p:spPr>
          <a:xfrm>
            <a:off x="4877578" y="5459822"/>
            <a:ext cx="3352022" cy="280787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887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2511551" y="0"/>
            <a:ext cx="4423396" cy="10287000"/>
            <a:chOff x="0" y="0"/>
            <a:chExt cx="1496309" cy="3479800"/>
          </a:xfrm>
        </p:grpSpPr>
        <p:sp>
          <p:nvSpPr>
            <p:cNvPr id="3" name="Freeform 3"/>
            <p:cNvSpPr/>
            <p:nvPr/>
          </p:nvSpPr>
          <p:spPr>
            <a:xfrm>
              <a:off x="0" y="0"/>
              <a:ext cx="1496309" cy="3479800"/>
            </a:xfrm>
            <a:custGeom>
              <a:avLst/>
              <a:gdLst/>
              <a:ahLst/>
              <a:cxnLst/>
              <a:rect l="l" t="t" r="r" b="b"/>
              <a:pathLst>
                <a:path w="1496309" h="3479800">
                  <a:moveTo>
                    <a:pt x="0" y="0"/>
                  </a:moveTo>
                  <a:lnTo>
                    <a:pt x="1496309" y="0"/>
                  </a:lnTo>
                  <a:lnTo>
                    <a:pt x="1496309" y="3479800"/>
                  </a:lnTo>
                  <a:lnTo>
                    <a:pt x="0" y="3479800"/>
                  </a:lnTo>
                  <a:close/>
                </a:path>
              </a:pathLst>
            </a:custGeom>
            <a:solidFill>
              <a:srgbClr val="E60D2E"/>
            </a:solidFill>
          </p:spPr>
        </p:sp>
      </p:grpSp>
      <p:sp>
        <p:nvSpPr>
          <p:cNvPr id="4" name="TextBox 4"/>
          <p:cNvSpPr txBox="1"/>
          <p:nvPr/>
        </p:nvSpPr>
        <p:spPr>
          <a:xfrm>
            <a:off x="1028700" y="895350"/>
            <a:ext cx="6709172" cy="1070358"/>
          </a:xfrm>
          <a:prstGeom prst="rect">
            <a:avLst/>
          </a:prstGeom>
        </p:spPr>
        <p:txBody>
          <a:bodyPr lIns="0" tIns="0" rIns="0" bIns="0" rtlCol="0" anchor="t">
            <a:spAutoFit/>
          </a:bodyPr>
          <a:lstStyle/>
          <a:p>
            <a:pPr>
              <a:lnSpc>
                <a:spcPts val="9100"/>
              </a:lnSpc>
            </a:pPr>
            <a:r>
              <a:rPr lang="hu-HU" sz="6500" dirty="0" err="1" smtClean="0">
                <a:solidFill>
                  <a:srgbClr val="424A52"/>
                </a:solidFill>
                <a:latin typeface="Oswald Bold"/>
              </a:rPr>
              <a:t>Summary</a:t>
            </a:r>
            <a:endParaRPr lang="en-US" sz="6500" dirty="0">
              <a:solidFill>
                <a:srgbClr val="424A52"/>
              </a:solidFill>
              <a:latin typeface="Oswald Bold"/>
            </a:endParaRPr>
          </a:p>
        </p:txBody>
      </p:sp>
      <p:grpSp>
        <p:nvGrpSpPr>
          <p:cNvPr id="5" name="Group 5"/>
          <p:cNvGrpSpPr/>
          <p:nvPr/>
        </p:nvGrpSpPr>
        <p:grpSpPr>
          <a:xfrm>
            <a:off x="1028700" y="1985549"/>
            <a:ext cx="9337594" cy="734144"/>
            <a:chOff x="0" y="0"/>
            <a:chExt cx="7268925" cy="571500"/>
          </a:xfrm>
        </p:grpSpPr>
        <p:sp>
          <p:nvSpPr>
            <p:cNvPr id="6" name="Freeform 6"/>
            <p:cNvSpPr/>
            <p:nvPr/>
          </p:nvSpPr>
          <p:spPr>
            <a:xfrm>
              <a:off x="0" y="255270"/>
              <a:ext cx="7268925" cy="69850"/>
            </a:xfrm>
            <a:custGeom>
              <a:avLst/>
              <a:gdLst/>
              <a:ahLst/>
              <a:cxnLst/>
              <a:rect l="l" t="t" r="r" b="b"/>
              <a:pathLst>
                <a:path w="7268925" h="69850">
                  <a:moveTo>
                    <a:pt x="6978095" y="0"/>
                  </a:moveTo>
                  <a:lnTo>
                    <a:pt x="0" y="0"/>
                  </a:lnTo>
                  <a:lnTo>
                    <a:pt x="0" y="69850"/>
                  </a:lnTo>
                  <a:lnTo>
                    <a:pt x="7268925" y="69850"/>
                  </a:lnTo>
                  <a:lnTo>
                    <a:pt x="7268925" y="0"/>
                  </a:lnTo>
                  <a:close/>
                </a:path>
              </a:pathLst>
            </a:custGeom>
            <a:solidFill>
              <a:srgbClr val="E60D2E"/>
            </a:solidFill>
          </p:spPr>
        </p:sp>
      </p:grpSp>
      <p:grpSp>
        <p:nvGrpSpPr>
          <p:cNvPr id="7" name="Group 7"/>
          <p:cNvGrpSpPr/>
          <p:nvPr/>
        </p:nvGrpSpPr>
        <p:grpSpPr>
          <a:xfrm>
            <a:off x="13007753" y="8571504"/>
            <a:ext cx="3430991" cy="343099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9" name="Picture 9"/>
          <p:cNvPicPr>
            <a:picLocks noChangeAspect="1"/>
          </p:cNvPicPr>
          <p:nvPr/>
        </p:nvPicPr>
        <p:blipFill>
          <a:blip r:embed="rId2"/>
          <a:srcRect l="249" r="249"/>
          <a:stretch>
            <a:fillRect/>
          </a:stretch>
        </p:blipFill>
        <p:spPr>
          <a:xfrm>
            <a:off x="13774102" y="9098194"/>
            <a:ext cx="1898293" cy="1188806"/>
          </a:xfrm>
          <a:prstGeom prst="rect">
            <a:avLst/>
          </a:prstGeom>
        </p:spPr>
      </p:pic>
      <p:grpSp>
        <p:nvGrpSpPr>
          <p:cNvPr id="10" name="Group 10"/>
          <p:cNvGrpSpPr/>
          <p:nvPr/>
        </p:nvGrpSpPr>
        <p:grpSpPr>
          <a:xfrm>
            <a:off x="0" y="7441405"/>
            <a:ext cx="2850156" cy="2845595"/>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sp>
        <p:nvSpPr>
          <p:cNvPr id="12" name="TextBox 12"/>
          <p:cNvSpPr txBox="1"/>
          <p:nvPr/>
        </p:nvSpPr>
        <p:spPr>
          <a:xfrm>
            <a:off x="1028700" y="2678928"/>
            <a:ext cx="7581900" cy="2564805"/>
          </a:xfrm>
          <a:prstGeom prst="rect">
            <a:avLst/>
          </a:prstGeom>
        </p:spPr>
        <p:txBody>
          <a:bodyPr wrap="square" lIns="0" tIns="0" rIns="0" bIns="0" rtlCol="0" anchor="t">
            <a:spAutoFit/>
          </a:bodyPr>
          <a:lstStyle/>
          <a:p>
            <a:pPr marL="539749" lvl="1" indent="-269875" algn="just">
              <a:lnSpc>
                <a:spcPts val="4999"/>
              </a:lnSpc>
              <a:buFont typeface="Arial"/>
              <a:buChar char="•"/>
            </a:pPr>
            <a:r>
              <a:rPr lang="hu-HU" sz="3600" dirty="0" err="1" smtClean="0">
                <a:solidFill>
                  <a:srgbClr val="424A52"/>
                </a:solidFill>
                <a:latin typeface="Lora"/>
              </a:rPr>
              <a:t>Interventions</a:t>
            </a:r>
            <a:endParaRPr lang="en-US" sz="3600" dirty="0">
              <a:solidFill>
                <a:srgbClr val="424A52"/>
              </a:solidFill>
              <a:latin typeface="Lora"/>
            </a:endParaRPr>
          </a:p>
          <a:p>
            <a:pPr marL="539749" lvl="1" indent="-269875" algn="just">
              <a:lnSpc>
                <a:spcPts val="4999"/>
              </a:lnSpc>
              <a:buFont typeface="Arial"/>
              <a:buChar char="•"/>
            </a:pPr>
            <a:r>
              <a:rPr lang="hu-HU" sz="3600" dirty="0" err="1" smtClean="0">
                <a:solidFill>
                  <a:srgbClr val="424A52"/>
                </a:solidFill>
                <a:latin typeface="Lora"/>
              </a:rPr>
              <a:t>Outcomes</a:t>
            </a:r>
            <a:endParaRPr lang="en-US" sz="3600" dirty="0">
              <a:solidFill>
                <a:srgbClr val="424A52"/>
              </a:solidFill>
              <a:latin typeface="Lora"/>
            </a:endParaRPr>
          </a:p>
          <a:p>
            <a:pPr marL="539749" lvl="1" indent="-269875" algn="just">
              <a:lnSpc>
                <a:spcPts val="4999"/>
              </a:lnSpc>
              <a:buFont typeface="Arial"/>
              <a:buChar char="•"/>
            </a:pPr>
            <a:r>
              <a:rPr lang="hu-HU" sz="3600" dirty="0" err="1" smtClean="0">
                <a:solidFill>
                  <a:srgbClr val="424A52"/>
                </a:solidFill>
                <a:latin typeface="Lora"/>
              </a:rPr>
              <a:t>Metrics</a:t>
            </a:r>
            <a:r>
              <a:rPr lang="hu-HU" sz="3600" dirty="0" smtClean="0">
                <a:solidFill>
                  <a:srgbClr val="424A52"/>
                </a:solidFill>
                <a:latin typeface="Lora"/>
              </a:rPr>
              <a:t> of </a:t>
            </a:r>
            <a:r>
              <a:rPr lang="hu-HU" sz="3600" dirty="0" err="1" smtClean="0">
                <a:solidFill>
                  <a:srgbClr val="424A52"/>
                </a:solidFill>
                <a:latin typeface="Lora"/>
              </a:rPr>
              <a:t>outcomes</a:t>
            </a:r>
            <a:endParaRPr lang="en-US" sz="3600" dirty="0">
              <a:solidFill>
                <a:srgbClr val="424A52"/>
              </a:solidFill>
              <a:latin typeface="Lora"/>
            </a:endParaRPr>
          </a:p>
          <a:p>
            <a:pPr marL="539749" lvl="1" indent="-269875" algn="just">
              <a:lnSpc>
                <a:spcPts val="4999"/>
              </a:lnSpc>
              <a:buFont typeface="Arial"/>
              <a:buChar char="•"/>
            </a:pPr>
            <a:r>
              <a:rPr lang="hu-HU" sz="3600" dirty="0" err="1" smtClean="0">
                <a:solidFill>
                  <a:srgbClr val="424A52"/>
                </a:solidFill>
                <a:latin typeface="Lora"/>
              </a:rPr>
              <a:t>Example</a:t>
            </a:r>
            <a:endParaRPr lang="en-US" sz="3600" dirty="0">
              <a:solidFill>
                <a:srgbClr val="424A52"/>
              </a:solidFill>
              <a:latin typeface="Lora"/>
            </a:endParaRPr>
          </a:p>
        </p:txBody>
      </p:sp>
      <p:sp>
        <p:nvSpPr>
          <p:cNvPr id="13" name="TextBox 13"/>
          <p:cNvSpPr txBox="1"/>
          <p:nvPr/>
        </p:nvSpPr>
        <p:spPr>
          <a:xfrm>
            <a:off x="12885594" y="3422513"/>
            <a:ext cx="3675311" cy="1647695"/>
          </a:xfrm>
          <a:prstGeom prst="rect">
            <a:avLst/>
          </a:prstGeom>
        </p:spPr>
        <p:txBody>
          <a:bodyPr lIns="0" tIns="0" rIns="0" bIns="0" rtlCol="0" anchor="t">
            <a:spAutoFit/>
          </a:bodyPr>
          <a:lstStyle/>
          <a:p>
            <a:pPr algn="ctr">
              <a:lnSpc>
                <a:spcPts val="6719"/>
              </a:lnSpc>
            </a:pPr>
            <a:r>
              <a:rPr lang="hu-HU" sz="4800" dirty="0" err="1" smtClean="0">
                <a:solidFill>
                  <a:srgbClr val="FDFDFD"/>
                </a:solidFill>
                <a:latin typeface="Oswald Bold"/>
              </a:rPr>
              <a:t>Interventions</a:t>
            </a:r>
            <a:r>
              <a:rPr lang="hu-HU" sz="4800" dirty="0" smtClean="0">
                <a:solidFill>
                  <a:srgbClr val="FDFDFD"/>
                </a:solidFill>
                <a:latin typeface="Oswald Bold"/>
              </a:rPr>
              <a:t> and </a:t>
            </a:r>
            <a:r>
              <a:rPr lang="hu-HU" sz="4800" dirty="0" err="1" smtClean="0">
                <a:solidFill>
                  <a:srgbClr val="FDFDFD"/>
                </a:solidFill>
                <a:latin typeface="Oswald Bold"/>
              </a:rPr>
              <a:t>outcomes</a:t>
            </a:r>
            <a:endParaRPr lang="en-US" sz="4800" dirty="0">
              <a:solidFill>
                <a:srgbClr val="FDFDFD"/>
              </a:solidFill>
              <a:latin typeface="Oswald Bo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a:solidFill>
            <a:srgbClr val="E60D2E"/>
          </a:solidFill>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sp>
        <p:nvSpPr>
          <p:cNvPr id="6" name="TextBox 6"/>
          <p:cNvSpPr txBox="1"/>
          <p:nvPr/>
        </p:nvSpPr>
        <p:spPr>
          <a:xfrm>
            <a:off x="1028700" y="964309"/>
            <a:ext cx="10220898" cy="1070358"/>
          </a:xfrm>
          <a:prstGeom prst="rect">
            <a:avLst/>
          </a:prstGeom>
        </p:spPr>
        <p:txBody>
          <a:bodyPr wrap="square" lIns="0" tIns="0" rIns="0" bIns="0" rtlCol="0" anchor="t">
            <a:spAutoFit/>
          </a:bodyPr>
          <a:lstStyle/>
          <a:p>
            <a:pPr>
              <a:lnSpc>
                <a:spcPts val="9100"/>
              </a:lnSpc>
            </a:pPr>
            <a:r>
              <a:rPr lang="hu-HU" sz="6500" smtClean="0">
                <a:solidFill>
                  <a:srgbClr val="424A52"/>
                </a:solidFill>
                <a:latin typeface="Oswald Bold"/>
              </a:rPr>
              <a:t>Subgroup: example</a:t>
            </a:r>
            <a:endParaRPr lang="en-US" sz="650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016125"/>
            <a:ext cx="11673840" cy="8197366"/>
          </a:xfrm>
          <a:prstGeom prst="rect">
            <a:avLst/>
          </a:prstGeom>
        </p:spPr>
      </p:pic>
      <p:sp>
        <p:nvSpPr>
          <p:cNvPr id="15" name="Téglalap 14"/>
          <p:cNvSpPr/>
          <p:nvPr/>
        </p:nvSpPr>
        <p:spPr>
          <a:xfrm>
            <a:off x="2438400" y="8128940"/>
            <a:ext cx="1524000" cy="72602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p:cNvSpPr/>
          <p:nvPr/>
        </p:nvSpPr>
        <p:spPr>
          <a:xfrm>
            <a:off x="2438400" y="4718792"/>
            <a:ext cx="1524000" cy="72602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Lefelé nyíl 17"/>
          <p:cNvSpPr/>
          <p:nvPr/>
        </p:nvSpPr>
        <p:spPr>
          <a:xfrm>
            <a:off x="7086600" y="6515100"/>
            <a:ext cx="457200" cy="1295400"/>
          </a:xfrm>
          <a:prstGeom prst="downArrow">
            <a:avLst/>
          </a:prstGeom>
          <a:solidFill>
            <a:srgbClr val="E60D2E"/>
          </a:solidFill>
          <a:ln>
            <a:solidFill>
              <a:srgbClr val="E60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35164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a:solidFill>
            <a:srgbClr val="E60D2E"/>
          </a:solidFill>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sp>
        <p:nvSpPr>
          <p:cNvPr id="6" name="TextBox 6"/>
          <p:cNvSpPr txBox="1"/>
          <p:nvPr/>
        </p:nvSpPr>
        <p:spPr>
          <a:xfrm>
            <a:off x="1028700" y="964309"/>
            <a:ext cx="10220898" cy="1070358"/>
          </a:xfrm>
          <a:prstGeom prst="rect">
            <a:avLst/>
          </a:prstGeom>
        </p:spPr>
        <p:txBody>
          <a:bodyPr wrap="square" lIns="0" tIns="0" rIns="0" bIns="0" rtlCol="0" anchor="t">
            <a:spAutoFit/>
          </a:bodyPr>
          <a:lstStyle/>
          <a:p>
            <a:pPr>
              <a:lnSpc>
                <a:spcPts val="9100"/>
              </a:lnSpc>
            </a:pPr>
            <a:r>
              <a:rPr lang="hu-HU" sz="6500" smtClean="0">
                <a:solidFill>
                  <a:srgbClr val="424A52"/>
                </a:solidFill>
                <a:latin typeface="Oswald Bold"/>
              </a:rPr>
              <a:t>Per-protocol analysis</a:t>
            </a:r>
            <a:endParaRPr lang="en-US" sz="650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sp>
        <p:nvSpPr>
          <p:cNvPr id="17" name="Lekerekített téglalap 16"/>
          <p:cNvSpPr/>
          <p:nvPr/>
        </p:nvSpPr>
        <p:spPr>
          <a:xfrm>
            <a:off x="702960" y="2730477"/>
            <a:ext cx="4664117" cy="2069808"/>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doboz 18"/>
          <p:cNvSpPr txBox="1"/>
          <p:nvPr/>
        </p:nvSpPr>
        <p:spPr>
          <a:xfrm>
            <a:off x="501172" y="2859616"/>
            <a:ext cx="5067692" cy="1754326"/>
          </a:xfrm>
          <a:prstGeom prst="rect">
            <a:avLst/>
          </a:prstGeom>
          <a:noFill/>
        </p:spPr>
        <p:txBody>
          <a:bodyPr wrap="square" rtlCol="0">
            <a:spAutoFit/>
          </a:bodyPr>
          <a:lstStyle/>
          <a:p>
            <a:pPr algn="ctr"/>
            <a:r>
              <a:rPr lang="hu-HU" sz="5400" b="1"/>
              <a:t>C</a:t>
            </a:r>
            <a:r>
              <a:rPr lang="hu-HU" sz="5400" b="1" smtClean="0"/>
              <a:t>omplete participations</a:t>
            </a:r>
            <a:endParaRPr lang="hu-HU" sz="5400" b="1" dirty="0"/>
          </a:p>
        </p:txBody>
      </p:sp>
      <p:sp>
        <p:nvSpPr>
          <p:cNvPr id="20" name="Lefelé nyíl 19"/>
          <p:cNvSpPr/>
          <p:nvPr/>
        </p:nvSpPr>
        <p:spPr>
          <a:xfrm rot="16200000">
            <a:off x="7407713" y="2448499"/>
            <a:ext cx="1011096" cy="2693710"/>
          </a:xfrm>
          <a:prstGeom prst="downArrow">
            <a:avLst/>
          </a:prstGeom>
          <a:solidFill>
            <a:srgbClr val="42CAAA"/>
          </a:solidFill>
          <a:ln>
            <a:solidFill>
              <a:srgbClr val="42CAA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21" name="Lekerekített téglalap 20"/>
          <p:cNvSpPr/>
          <p:nvPr/>
        </p:nvSpPr>
        <p:spPr>
          <a:xfrm>
            <a:off x="10773317" y="2730477"/>
            <a:ext cx="4664117" cy="2069808"/>
          </a:xfrm>
          <a:prstGeom prst="roundRect">
            <a:avLst/>
          </a:prstGeom>
          <a:solidFill>
            <a:srgbClr val="42C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Szövegdoboz 21"/>
          <p:cNvSpPr txBox="1"/>
          <p:nvPr/>
        </p:nvSpPr>
        <p:spPr>
          <a:xfrm>
            <a:off x="10591800" y="3212721"/>
            <a:ext cx="5067692" cy="923330"/>
          </a:xfrm>
          <a:prstGeom prst="rect">
            <a:avLst/>
          </a:prstGeom>
          <a:noFill/>
        </p:spPr>
        <p:txBody>
          <a:bodyPr wrap="square" rtlCol="0">
            <a:spAutoFit/>
          </a:bodyPr>
          <a:lstStyle/>
          <a:p>
            <a:pPr algn="ctr"/>
            <a:r>
              <a:rPr lang="hu-HU" sz="5400" b="1" smtClean="0"/>
              <a:t>Per-protocol</a:t>
            </a:r>
            <a:endParaRPr lang="hu-HU" sz="5400" b="1" dirty="0"/>
          </a:p>
        </p:txBody>
      </p:sp>
      <p:sp>
        <p:nvSpPr>
          <p:cNvPr id="23" name="Lekerekített téglalap 22"/>
          <p:cNvSpPr/>
          <p:nvPr/>
        </p:nvSpPr>
        <p:spPr>
          <a:xfrm>
            <a:off x="10773317" y="6286500"/>
            <a:ext cx="4664117" cy="2069808"/>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Szövegdoboz 23"/>
          <p:cNvSpPr txBox="1"/>
          <p:nvPr/>
        </p:nvSpPr>
        <p:spPr>
          <a:xfrm>
            <a:off x="10567219" y="6444241"/>
            <a:ext cx="5067692" cy="1754326"/>
          </a:xfrm>
          <a:prstGeom prst="rect">
            <a:avLst/>
          </a:prstGeom>
          <a:noFill/>
        </p:spPr>
        <p:txBody>
          <a:bodyPr wrap="square" rtlCol="0">
            <a:spAutoFit/>
          </a:bodyPr>
          <a:lstStyle/>
          <a:p>
            <a:pPr algn="ctr"/>
            <a:r>
              <a:rPr lang="hu-HU" sz="5400" b="1" smtClean="0">
                <a:solidFill>
                  <a:schemeClr val="bg1"/>
                </a:solidFill>
              </a:rPr>
              <a:t>Intention-to-treat</a:t>
            </a:r>
            <a:endParaRPr lang="hu-HU" sz="5400" b="1" dirty="0">
              <a:solidFill>
                <a:schemeClr val="bg1"/>
              </a:solidFill>
            </a:endParaRPr>
          </a:p>
        </p:txBody>
      </p:sp>
      <p:sp>
        <p:nvSpPr>
          <p:cNvPr id="25" name="Lefelé nyíl 24"/>
          <p:cNvSpPr/>
          <p:nvPr/>
        </p:nvSpPr>
        <p:spPr>
          <a:xfrm rot="16200000">
            <a:off x="7405255" y="5974549"/>
            <a:ext cx="1011096" cy="2693710"/>
          </a:xfrm>
          <a:prstGeom prst="downArrow">
            <a:avLst/>
          </a:prstGeom>
          <a:solidFill>
            <a:srgbClr val="E60D2E"/>
          </a:solidFill>
          <a:ln>
            <a:solidFill>
              <a:srgbClr val="E60D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26" name="Lekerekített téglalap 25"/>
          <p:cNvSpPr/>
          <p:nvPr/>
        </p:nvSpPr>
        <p:spPr>
          <a:xfrm>
            <a:off x="702960" y="6286500"/>
            <a:ext cx="4664117" cy="2069808"/>
          </a:xfrm>
          <a:prstGeom prst="roundRect">
            <a:avLst/>
          </a:prstGeom>
          <a:solidFill>
            <a:srgbClr val="E60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Szövegdoboz 26"/>
          <p:cNvSpPr txBox="1"/>
          <p:nvPr/>
        </p:nvSpPr>
        <p:spPr>
          <a:xfrm>
            <a:off x="501173" y="6815855"/>
            <a:ext cx="5067692" cy="923330"/>
          </a:xfrm>
          <a:prstGeom prst="rect">
            <a:avLst/>
          </a:prstGeom>
          <a:noFill/>
        </p:spPr>
        <p:txBody>
          <a:bodyPr wrap="square" rtlCol="0">
            <a:spAutoFit/>
          </a:bodyPr>
          <a:lstStyle/>
          <a:p>
            <a:pPr algn="ctr"/>
            <a:r>
              <a:rPr lang="hu-HU" sz="5400" b="1" smtClean="0">
                <a:solidFill>
                  <a:schemeClr val="bg1"/>
                </a:solidFill>
              </a:rPr>
              <a:t>All randomized</a:t>
            </a:r>
          </a:p>
        </p:txBody>
      </p:sp>
    </p:spTree>
    <p:extLst>
      <p:ext uri="{BB962C8B-B14F-4D97-AF65-F5344CB8AC3E}">
        <p14:creationId xmlns:p14="http://schemas.microsoft.com/office/powerpoint/2010/main" val="317137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P spid="22" grpId="0"/>
      <p:bldP spid="23" grpId="0" animBg="1"/>
      <p:bldP spid="24" grpId="0"/>
      <p:bldP spid="25" grpId="0" animBg="1"/>
      <p:bldP spid="26" grpId="0" animBg="1"/>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grpSp>
        <p:nvGrpSpPr>
          <p:cNvPr id="3" name="Group 3"/>
          <p:cNvGrpSpPr/>
          <p:nvPr/>
        </p:nvGrpSpPr>
        <p:grpSpPr>
          <a:xfrm>
            <a:off x="0" y="0"/>
            <a:ext cx="18288000" cy="450526"/>
            <a:chOff x="0" y="0"/>
            <a:chExt cx="6186311" cy="152400"/>
          </a:xfrm>
        </p:grpSpPr>
        <p:sp>
          <p:nvSpPr>
            <p:cNvPr id="4" name="Freeform 4"/>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grpSp>
        <p:nvGrpSpPr>
          <p:cNvPr id="6" name="Group 6"/>
          <p:cNvGrpSpPr/>
          <p:nvPr/>
        </p:nvGrpSpPr>
        <p:grpSpPr>
          <a:xfrm rot="-5400000">
            <a:off x="16153987" y="8152987"/>
            <a:ext cx="2135721" cy="2132304"/>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8" name="Group 8"/>
          <p:cNvGrpSpPr/>
          <p:nvPr/>
        </p:nvGrpSpPr>
        <p:grpSpPr>
          <a:xfrm>
            <a:off x="13014933" y="0"/>
            <a:ext cx="3426157" cy="2016125"/>
            <a:chOff x="0" y="0"/>
            <a:chExt cx="4975860" cy="2928049"/>
          </a:xfrm>
        </p:grpSpPr>
        <p:sp>
          <p:nvSpPr>
            <p:cNvPr id="9" name="Freeform 9"/>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0" name="Group 10"/>
          <p:cNvGrpSpPr/>
          <p:nvPr/>
        </p:nvGrpSpPr>
        <p:grpSpPr>
          <a:xfrm>
            <a:off x="13538476" y="-866183"/>
            <a:ext cx="2379071" cy="237907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2" name="Picture 12"/>
          <p:cNvPicPr>
            <a:picLocks noChangeAspect="1"/>
          </p:cNvPicPr>
          <p:nvPr/>
        </p:nvPicPr>
        <p:blipFill>
          <a:blip r:embed="rId2"/>
          <a:srcRect l="249" r="249"/>
          <a:stretch>
            <a:fillRect/>
          </a:stretch>
        </p:blipFill>
        <p:spPr>
          <a:xfrm>
            <a:off x="13999539" y="197177"/>
            <a:ext cx="1437895" cy="900482"/>
          </a:xfrm>
          <a:prstGeom prst="rect">
            <a:avLst/>
          </a:prstGeom>
        </p:spPr>
      </p:pic>
      <p:grpSp>
        <p:nvGrpSpPr>
          <p:cNvPr id="13" name="Group 13"/>
          <p:cNvGrpSpPr/>
          <p:nvPr/>
        </p:nvGrpSpPr>
        <p:grpSpPr>
          <a:xfrm>
            <a:off x="1028700" y="1522412"/>
            <a:ext cx="7162800" cy="7242175"/>
            <a:chOff x="0" y="0"/>
            <a:chExt cx="9550400" cy="9656233"/>
          </a:xfrm>
        </p:grpSpPr>
        <p:pic>
          <p:nvPicPr>
            <p:cNvPr id="14" name="Picture 14"/>
            <p:cNvPicPr>
              <a:picLocks noChangeAspect="1"/>
            </p:cNvPicPr>
            <p:nvPr/>
          </p:nvPicPr>
          <p:blipFill>
            <a:blip r:embed="rId3"/>
            <a:srcRect l="5794" r="26085"/>
            <a:stretch>
              <a:fillRect/>
            </a:stretch>
          </p:blipFill>
          <p:spPr>
            <a:xfrm>
              <a:off x="0" y="0"/>
              <a:ext cx="9550400" cy="9656233"/>
            </a:xfrm>
            <a:prstGeom prst="rect">
              <a:avLst/>
            </a:prstGeom>
          </p:spPr>
        </p:pic>
      </p:grpSp>
      <p:sp>
        <p:nvSpPr>
          <p:cNvPr id="15" name="TextBox 15"/>
          <p:cNvSpPr txBox="1"/>
          <p:nvPr/>
        </p:nvSpPr>
        <p:spPr>
          <a:xfrm>
            <a:off x="9696629" y="3029292"/>
            <a:ext cx="7694309" cy="2333972"/>
          </a:xfrm>
          <a:prstGeom prst="rect">
            <a:avLst/>
          </a:prstGeom>
        </p:spPr>
        <p:txBody>
          <a:bodyPr wrap="square" lIns="0" tIns="0" rIns="0" bIns="0" rtlCol="0" anchor="t">
            <a:spAutoFit/>
          </a:bodyPr>
          <a:lstStyle/>
          <a:p>
            <a:pPr algn="ctr">
              <a:lnSpc>
                <a:spcPts val="9100"/>
              </a:lnSpc>
            </a:pPr>
            <a:r>
              <a:rPr lang="hu-HU" sz="6500" smtClean="0">
                <a:solidFill>
                  <a:srgbClr val="424A52"/>
                </a:solidFill>
                <a:latin typeface="Oswald Bold"/>
              </a:rPr>
              <a:t>Thank you for your attention</a:t>
            </a:r>
            <a:endParaRPr lang="en-US" sz="6500">
              <a:solidFill>
                <a:srgbClr val="424A52"/>
              </a:solidFill>
              <a:latin typeface="Oswald Bold"/>
            </a:endParaRPr>
          </a:p>
        </p:txBody>
      </p:sp>
      <p:sp>
        <p:nvSpPr>
          <p:cNvPr id="21" name="TextBox 9"/>
          <p:cNvSpPr txBox="1"/>
          <p:nvPr/>
        </p:nvSpPr>
        <p:spPr>
          <a:xfrm>
            <a:off x="9696629" y="6350772"/>
            <a:ext cx="7736830" cy="558807"/>
          </a:xfrm>
          <a:prstGeom prst="rect">
            <a:avLst/>
          </a:prstGeom>
        </p:spPr>
        <p:txBody>
          <a:bodyPr wrap="square" lIns="0" tIns="0" rIns="0" bIns="0" rtlCol="0" anchor="t">
            <a:spAutoFit/>
          </a:bodyPr>
          <a:lstStyle/>
          <a:p>
            <a:pPr algn="ctr">
              <a:lnSpc>
                <a:spcPts val="4200"/>
              </a:lnSpc>
            </a:pPr>
            <a:r>
              <a:rPr lang="hu-HU" sz="4800" smtClean="0">
                <a:solidFill>
                  <a:srgbClr val="424A52"/>
                </a:solidFill>
                <a:latin typeface="Lora Italics"/>
              </a:rPr>
              <a:t>Dávid Németh</a:t>
            </a:r>
            <a:endParaRPr lang="en-US" sz="4800">
              <a:solidFill>
                <a:srgbClr val="424A52"/>
              </a:solidFill>
              <a:latin typeface="Lora Italics"/>
            </a:endParaRPr>
          </a:p>
        </p:txBody>
      </p:sp>
      <p:sp>
        <p:nvSpPr>
          <p:cNvPr id="22" name="TextBox 15"/>
          <p:cNvSpPr txBox="1"/>
          <p:nvPr/>
        </p:nvSpPr>
        <p:spPr>
          <a:xfrm>
            <a:off x="10180924" y="6604963"/>
            <a:ext cx="6768239" cy="1019318"/>
          </a:xfrm>
          <a:prstGeom prst="rect">
            <a:avLst/>
          </a:prstGeom>
        </p:spPr>
        <p:txBody>
          <a:bodyPr wrap="square" lIns="0" tIns="0" rIns="0" bIns="0" rtlCol="0" anchor="t">
            <a:spAutoFit/>
          </a:bodyPr>
          <a:lstStyle/>
          <a:p>
            <a:pPr algn="ctr">
              <a:lnSpc>
                <a:spcPts val="9100"/>
              </a:lnSpc>
            </a:pPr>
            <a:r>
              <a:rPr lang="hu-HU" sz="4000" smtClean="0">
                <a:solidFill>
                  <a:srgbClr val="424A52"/>
                </a:solidFill>
                <a:latin typeface="+mj-lt"/>
              </a:rPr>
              <a:t>davidsum96@gmail.com</a:t>
            </a:r>
            <a:endParaRPr lang="en-US" sz="4000">
              <a:solidFill>
                <a:srgbClr val="424A52"/>
              </a:solidFill>
              <a:latin typeface="+mj-lt"/>
            </a:endParaRPr>
          </a:p>
        </p:txBody>
      </p:sp>
    </p:spTree>
    <p:extLst>
      <p:ext uri="{BB962C8B-B14F-4D97-AF65-F5344CB8AC3E}">
        <p14:creationId xmlns:p14="http://schemas.microsoft.com/office/powerpoint/2010/main" val="3986935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2667000" y="4802864"/>
            <a:ext cx="11897300" cy="1070358"/>
          </a:xfrm>
          <a:prstGeom prst="rect">
            <a:avLst/>
          </a:prstGeom>
        </p:spPr>
        <p:txBody>
          <a:bodyPr wrap="square" lIns="0" tIns="0" rIns="0" bIns="0" rtlCol="0" anchor="t">
            <a:spAutoFit/>
          </a:bodyPr>
          <a:lstStyle/>
          <a:p>
            <a:pPr algn="ctr">
              <a:lnSpc>
                <a:spcPts val="9100"/>
              </a:lnSpc>
            </a:pPr>
            <a:r>
              <a:rPr lang="hu-HU" sz="6500" dirty="0" smtClean="0">
                <a:solidFill>
                  <a:srgbClr val="424A52"/>
                </a:solidFill>
                <a:latin typeface="Oswald Bold"/>
              </a:rPr>
              <a:t>BREAK</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Tree>
    <p:extLst>
      <p:ext uri="{BB962C8B-B14F-4D97-AF65-F5344CB8AC3E}">
        <p14:creationId xmlns:p14="http://schemas.microsoft.com/office/powerpoint/2010/main" val="1742300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alphaModFix amt="15000"/>
            </a:blip>
            <a:srcRect l="8555" r="8555"/>
            <a:stretch>
              <a:fillRect/>
            </a:stretch>
          </p:blipFill>
          <p:spPr>
            <a:xfrm>
              <a:off x="0" y="0"/>
              <a:ext cx="24384000" cy="13716000"/>
            </a:xfrm>
            <a:prstGeom prst="rect">
              <a:avLst/>
            </a:prstGeom>
          </p:spPr>
        </p:pic>
      </p:grpSp>
      <p:grpSp>
        <p:nvGrpSpPr>
          <p:cNvPr id="4" name="Group 4"/>
          <p:cNvGrpSpPr/>
          <p:nvPr/>
        </p:nvGrpSpPr>
        <p:grpSpPr>
          <a:xfrm>
            <a:off x="0" y="4629150"/>
            <a:ext cx="5666917" cy="565785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6" name="Group 6"/>
          <p:cNvGrpSpPr/>
          <p:nvPr/>
        </p:nvGrpSpPr>
        <p:grpSpPr>
          <a:xfrm rot="-10800000">
            <a:off x="14165352" y="0"/>
            <a:ext cx="4122648" cy="4116052"/>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sp>
        <p:nvSpPr>
          <p:cNvPr id="8" name="TextBox 8"/>
          <p:cNvSpPr txBox="1"/>
          <p:nvPr/>
        </p:nvSpPr>
        <p:spPr>
          <a:xfrm>
            <a:off x="3685170" y="4547279"/>
            <a:ext cx="10917659" cy="2753639"/>
          </a:xfrm>
          <a:prstGeom prst="rect">
            <a:avLst/>
          </a:prstGeom>
        </p:spPr>
        <p:txBody>
          <a:bodyPr wrap="square" lIns="0" tIns="0" rIns="0" bIns="0" rtlCol="0" anchor="t">
            <a:spAutoFit/>
          </a:bodyPr>
          <a:lstStyle/>
          <a:p>
            <a:pPr algn="ctr">
              <a:lnSpc>
                <a:spcPts val="11200"/>
              </a:lnSpc>
            </a:pPr>
            <a:r>
              <a:rPr lang="hu-HU" sz="8000" dirty="0" err="1">
                <a:solidFill>
                  <a:srgbClr val="424A52"/>
                </a:solidFill>
                <a:latin typeface="Oswald Bold"/>
              </a:rPr>
              <a:t>Bias</a:t>
            </a:r>
            <a:r>
              <a:rPr lang="hu-HU" sz="8000" dirty="0">
                <a:solidFill>
                  <a:srgbClr val="424A52"/>
                </a:solidFill>
                <a:latin typeface="Oswald Bold"/>
              </a:rPr>
              <a:t> </a:t>
            </a:r>
            <a:br>
              <a:rPr lang="hu-HU" sz="8000" dirty="0">
                <a:solidFill>
                  <a:srgbClr val="424A52"/>
                </a:solidFill>
                <a:latin typeface="Oswald Bold"/>
              </a:rPr>
            </a:br>
            <a:r>
              <a:rPr lang="hu-HU" sz="8000" dirty="0">
                <a:solidFill>
                  <a:srgbClr val="424A52"/>
                </a:solidFill>
                <a:latin typeface="Oswald Bold"/>
              </a:rPr>
              <a:t>in </a:t>
            </a:r>
            <a:r>
              <a:rPr lang="hu-HU" sz="8000" dirty="0" err="1">
                <a:solidFill>
                  <a:srgbClr val="424A52"/>
                </a:solidFill>
                <a:latin typeface="Oswald Bold"/>
              </a:rPr>
              <a:t>randomized</a:t>
            </a:r>
            <a:r>
              <a:rPr lang="hu-HU" sz="8000" dirty="0">
                <a:solidFill>
                  <a:srgbClr val="424A52"/>
                </a:solidFill>
                <a:latin typeface="Oswald Bold"/>
              </a:rPr>
              <a:t> </a:t>
            </a:r>
            <a:r>
              <a:rPr lang="hu-HU" sz="8000" dirty="0" err="1">
                <a:solidFill>
                  <a:srgbClr val="424A52"/>
                </a:solidFill>
                <a:latin typeface="Oswald Bold"/>
              </a:rPr>
              <a:t>studies</a:t>
            </a:r>
            <a:endParaRPr lang="en-US" sz="8000" dirty="0">
              <a:solidFill>
                <a:srgbClr val="424A52"/>
              </a:solidFill>
              <a:latin typeface="Oswald Bold"/>
            </a:endParaRPr>
          </a:p>
        </p:txBody>
      </p:sp>
      <p:grpSp>
        <p:nvGrpSpPr>
          <p:cNvPr id="10" name="Group 10"/>
          <p:cNvGrpSpPr/>
          <p:nvPr/>
        </p:nvGrpSpPr>
        <p:grpSpPr>
          <a:xfrm>
            <a:off x="4475203" y="5752839"/>
            <a:ext cx="9337594" cy="734144"/>
            <a:chOff x="0" y="0"/>
            <a:chExt cx="7268925" cy="571500"/>
          </a:xfrm>
        </p:grpSpPr>
        <p:sp>
          <p:nvSpPr>
            <p:cNvPr id="11" name="Freeform 11"/>
            <p:cNvSpPr/>
            <p:nvPr/>
          </p:nvSpPr>
          <p:spPr>
            <a:xfrm>
              <a:off x="0" y="255270"/>
              <a:ext cx="7268925" cy="69850"/>
            </a:xfrm>
            <a:custGeom>
              <a:avLst/>
              <a:gdLst/>
              <a:ahLst/>
              <a:cxnLst/>
              <a:rect l="l" t="t" r="r" b="b"/>
              <a:pathLst>
                <a:path w="7268925" h="69850">
                  <a:moveTo>
                    <a:pt x="6978095" y="0"/>
                  </a:moveTo>
                  <a:lnTo>
                    <a:pt x="0" y="0"/>
                  </a:lnTo>
                  <a:lnTo>
                    <a:pt x="0" y="69850"/>
                  </a:lnTo>
                  <a:lnTo>
                    <a:pt x="7268925" y="69850"/>
                  </a:lnTo>
                  <a:lnTo>
                    <a:pt x="7268925" y="0"/>
                  </a:lnTo>
                  <a:close/>
                </a:path>
              </a:pathLst>
            </a:custGeom>
            <a:solidFill>
              <a:srgbClr val="E60D2E"/>
            </a:solidFill>
          </p:spPr>
        </p:sp>
      </p:grpSp>
      <p:pic>
        <p:nvPicPr>
          <p:cNvPr id="12" name="Picture 12"/>
          <p:cNvPicPr>
            <a:picLocks noChangeAspect="1"/>
          </p:cNvPicPr>
          <p:nvPr/>
        </p:nvPicPr>
        <p:blipFill>
          <a:blip r:embed="rId3"/>
          <a:srcRect/>
          <a:stretch>
            <a:fillRect/>
          </a:stretch>
        </p:blipFill>
        <p:spPr>
          <a:xfrm>
            <a:off x="6768101" y="1511758"/>
            <a:ext cx="4397729" cy="2712849"/>
          </a:xfrm>
          <a:prstGeom prst="rect">
            <a:avLst/>
          </a:prstGeom>
        </p:spPr>
      </p:pic>
      <p:sp>
        <p:nvSpPr>
          <p:cNvPr id="13" name="TextBox 13"/>
          <p:cNvSpPr txBox="1"/>
          <p:nvPr/>
        </p:nvSpPr>
        <p:spPr>
          <a:xfrm>
            <a:off x="13930758" y="8725023"/>
            <a:ext cx="3519041" cy="417294"/>
          </a:xfrm>
          <a:prstGeom prst="rect">
            <a:avLst/>
          </a:prstGeom>
        </p:spPr>
        <p:txBody>
          <a:bodyPr wrap="square" lIns="0" tIns="0" rIns="0" bIns="0" rtlCol="0" anchor="t">
            <a:spAutoFit/>
          </a:bodyPr>
          <a:lstStyle/>
          <a:p>
            <a:pPr algn="ctr">
              <a:lnSpc>
                <a:spcPts val="3500"/>
              </a:lnSpc>
            </a:pPr>
            <a:r>
              <a:rPr lang="hu-HU" sz="2500" dirty="0">
                <a:solidFill>
                  <a:srgbClr val="424A52"/>
                </a:solidFill>
                <a:latin typeface="Lora Italics"/>
              </a:rPr>
              <a:t>Zsolt Szakács</a:t>
            </a:r>
            <a:endParaRPr lang="en-US" sz="2500" dirty="0">
              <a:solidFill>
                <a:srgbClr val="424A52"/>
              </a:solidFill>
              <a:latin typeface="Lora Italics"/>
            </a:endParaRPr>
          </a:p>
        </p:txBody>
      </p:sp>
    </p:spTree>
    <p:extLst>
      <p:ext uri="{BB962C8B-B14F-4D97-AF65-F5344CB8AC3E}">
        <p14:creationId xmlns:p14="http://schemas.microsoft.com/office/powerpoint/2010/main" val="1031576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11551" y="0"/>
            <a:ext cx="4423396" cy="10287000"/>
            <a:chOff x="0" y="0"/>
            <a:chExt cx="1496309" cy="3479800"/>
          </a:xfrm>
        </p:grpSpPr>
        <p:sp>
          <p:nvSpPr>
            <p:cNvPr id="3" name="Freeform 3"/>
            <p:cNvSpPr/>
            <p:nvPr/>
          </p:nvSpPr>
          <p:spPr>
            <a:xfrm>
              <a:off x="0" y="0"/>
              <a:ext cx="1496309" cy="3479800"/>
            </a:xfrm>
            <a:custGeom>
              <a:avLst/>
              <a:gdLst/>
              <a:ahLst/>
              <a:cxnLst/>
              <a:rect l="l" t="t" r="r" b="b"/>
              <a:pathLst>
                <a:path w="1496309" h="3479800">
                  <a:moveTo>
                    <a:pt x="0" y="0"/>
                  </a:moveTo>
                  <a:lnTo>
                    <a:pt x="1496309" y="0"/>
                  </a:lnTo>
                  <a:lnTo>
                    <a:pt x="1496309" y="3479800"/>
                  </a:lnTo>
                  <a:lnTo>
                    <a:pt x="0" y="3479800"/>
                  </a:lnTo>
                  <a:close/>
                </a:path>
              </a:pathLst>
            </a:custGeom>
            <a:solidFill>
              <a:srgbClr val="E60D2E"/>
            </a:solidFill>
          </p:spPr>
        </p:sp>
      </p:grpSp>
      <p:sp>
        <p:nvSpPr>
          <p:cNvPr id="4" name="TextBox 4"/>
          <p:cNvSpPr txBox="1"/>
          <p:nvPr/>
        </p:nvSpPr>
        <p:spPr>
          <a:xfrm>
            <a:off x="1028700" y="895350"/>
            <a:ext cx="6709172" cy="1120775"/>
          </a:xfrm>
          <a:prstGeom prst="rect">
            <a:avLst/>
          </a:prstGeom>
        </p:spPr>
        <p:txBody>
          <a:bodyPr lIns="0" tIns="0" rIns="0" bIns="0" rtlCol="0" anchor="t">
            <a:spAutoFit/>
          </a:bodyPr>
          <a:lstStyle/>
          <a:p>
            <a:pPr>
              <a:lnSpc>
                <a:spcPts val="9100"/>
              </a:lnSpc>
            </a:pPr>
            <a:r>
              <a:rPr lang="en-US" sz="6500">
                <a:solidFill>
                  <a:srgbClr val="424A52"/>
                </a:solidFill>
                <a:latin typeface="Oswald Bold"/>
              </a:rPr>
              <a:t>TABLE OF CONTENTS</a:t>
            </a:r>
          </a:p>
        </p:txBody>
      </p:sp>
      <p:grpSp>
        <p:nvGrpSpPr>
          <p:cNvPr id="5" name="Group 5"/>
          <p:cNvGrpSpPr/>
          <p:nvPr/>
        </p:nvGrpSpPr>
        <p:grpSpPr>
          <a:xfrm>
            <a:off x="1028700" y="1985549"/>
            <a:ext cx="9337594" cy="734144"/>
            <a:chOff x="0" y="0"/>
            <a:chExt cx="7268925" cy="571500"/>
          </a:xfrm>
        </p:grpSpPr>
        <p:sp>
          <p:nvSpPr>
            <p:cNvPr id="6" name="Freeform 6"/>
            <p:cNvSpPr/>
            <p:nvPr/>
          </p:nvSpPr>
          <p:spPr>
            <a:xfrm>
              <a:off x="0" y="255270"/>
              <a:ext cx="7268925" cy="69850"/>
            </a:xfrm>
            <a:custGeom>
              <a:avLst/>
              <a:gdLst/>
              <a:ahLst/>
              <a:cxnLst/>
              <a:rect l="l" t="t" r="r" b="b"/>
              <a:pathLst>
                <a:path w="7268925" h="69850">
                  <a:moveTo>
                    <a:pt x="6978095" y="0"/>
                  </a:moveTo>
                  <a:lnTo>
                    <a:pt x="0" y="0"/>
                  </a:lnTo>
                  <a:lnTo>
                    <a:pt x="0" y="69850"/>
                  </a:lnTo>
                  <a:lnTo>
                    <a:pt x="7268925" y="69850"/>
                  </a:lnTo>
                  <a:lnTo>
                    <a:pt x="7268925" y="0"/>
                  </a:lnTo>
                  <a:close/>
                </a:path>
              </a:pathLst>
            </a:custGeom>
            <a:solidFill>
              <a:srgbClr val="E60D2E"/>
            </a:solidFill>
          </p:spPr>
        </p:sp>
      </p:grpSp>
      <p:grpSp>
        <p:nvGrpSpPr>
          <p:cNvPr id="7" name="Group 7"/>
          <p:cNvGrpSpPr/>
          <p:nvPr/>
        </p:nvGrpSpPr>
        <p:grpSpPr>
          <a:xfrm>
            <a:off x="13007753" y="8571504"/>
            <a:ext cx="3430991" cy="343099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9" name="Picture 9"/>
          <p:cNvPicPr>
            <a:picLocks noChangeAspect="1"/>
          </p:cNvPicPr>
          <p:nvPr/>
        </p:nvPicPr>
        <p:blipFill>
          <a:blip r:embed="rId2"/>
          <a:srcRect l="249" r="249"/>
          <a:stretch>
            <a:fillRect/>
          </a:stretch>
        </p:blipFill>
        <p:spPr>
          <a:xfrm>
            <a:off x="13774102" y="9098194"/>
            <a:ext cx="1898293" cy="1188806"/>
          </a:xfrm>
          <a:prstGeom prst="rect">
            <a:avLst/>
          </a:prstGeom>
        </p:spPr>
      </p:pic>
      <p:grpSp>
        <p:nvGrpSpPr>
          <p:cNvPr id="10" name="Group 10"/>
          <p:cNvGrpSpPr/>
          <p:nvPr/>
        </p:nvGrpSpPr>
        <p:grpSpPr>
          <a:xfrm>
            <a:off x="0" y="7441405"/>
            <a:ext cx="2850156" cy="2845595"/>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sp>
        <p:nvSpPr>
          <p:cNvPr id="12" name="TextBox 12"/>
          <p:cNvSpPr txBox="1"/>
          <p:nvPr/>
        </p:nvSpPr>
        <p:spPr>
          <a:xfrm>
            <a:off x="1619230" y="2690448"/>
            <a:ext cx="7429500" cy="5715924"/>
          </a:xfrm>
          <a:prstGeom prst="rect">
            <a:avLst/>
          </a:prstGeom>
        </p:spPr>
        <p:txBody>
          <a:bodyPr wrap="square" lIns="0" tIns="0" rIns="0" bIns="0" rtlCol="0" anchor="t">
            <a:spAutoFit/>
          </a:bodyPr>
          <a:lstStyle/>
          <a:p>
            <a:pPr marL="539749" lvl="1" indent="-269875" algn="just">
              <a:lnSpc>
                <a:spcPts val="4999"/>
              </a:lnSpc>
              <a:buFont typeface="Arial"/>
              <a:buChar char="•"/>
            </a:pPr>
            <a:r>
              <a:rPr lang="hu-HU" sz="3200" dirty="0" err="1">
                <a:solidFill>
                  <a:srgbClr val="424A52"/>
                </a:solidFill>
                <a:latin typeface="Lora"/>
              </a:rPr>
              <a:t>Pyramid</a:t>
            </a:r>
            <a:r>
              <a:rPr lang="hu-HU" sz="3200" dirty="0">
                <a:solidFill>
                  <a:srgbClr val="424A52"/>
                </a:solidFill>
                <a:latin typeface="Lora"/>
              </a:rPr>
              <a:t> of </a:t>
            </a:r>
            <a:r>
              <a:rPr lang="hu-HU" sz="3200" dirty="0" err="1">
                <a:solidFill>
                  <a:srgbClr val="424A52"/>
                </a:solidFill>
                <a:latin typeface="Lora"/>
              </a:rPr>
              <a:t>the</a:t>
            </a:r>
            <a:r>
              <a:rPr lang="hu-HU" sz="3200" dirty="0">
                <a:solidFill>
                  <a:srgbClr val="424A52"/>
                </a:solidFill>
                <a:latin typeface="Lora"/>
              </a:rPr>
              <a:t> EBM</a:t>
            </a:r>
          </a:p>
          <a:p>
            <a:pPr marL="539749" lvl="1" indent="-269875" algn="just">
              <a:lnSpc>
                <a:spcPts val="4999"/>
              </a:lnSpc>
              <a:buFont typeface="Arial"/>
              <a:buChar char="•"/>
            </a:pPr>
            <a:r>
              <a:rPr lang="hu-HU" sz="3200" dirty="0" err="1">
                <a:solidFill>
                  <a:srgbClr val="424A52"/>
                </a:solidFill>
                <a:latin typeface="Lora"/>
              </a:rPr>
              <a:t>Selection</a:t>
            </a:r>
            <a:r>
              <a:rPr lang="hu-HU" sz="3200" dirty="0">
                <a:solidFill>
                  <a:srgbClr val="424A52"/>
                </a:solidFill>
                <a:latin typeface="Lora"/>
              </a:rPr>
              <a:t> </a:t>
            </a:r>
            <a:r>
              <a:rPr lang="hu-HU" sz="3200" dirty="0" err="1">
                <a:solidFill>
                  <a:srgbClr val="424A52"/>
                </a:solidFill>
                <a:latin typeface="Lora"/>
              </a:rPr>
              <a:t>bias</a:t>
            </a:r>
            <a:endParaRPr lang="hu-HU" sz="3200" dirty="0">
              <a:solidFill>
                <a:srgbClr val="424A52"/>
              </a:solidFill>
              <a:latin typeface="Lora"/>
            </a:endParaRPr>
          </a:p>
          <a:p>
            <a:pPr marL="539749" lvl="1" indent="-269875" algn="just">
              <a:lnSpc>
                <a:spcPts val="4999"/>
              </a:lnSpc>
              <a:buFont typeface="Arial"/>
              <a:buChar char="•"/>
            </a:pPr>
            <a:r>
              <a:rPr lang="hu-HU" sz="3200" dirty="0">
                <a:solidFill>
                  <a:srgbClr val="424A52"/>
                </a:solidFill>
                <a:latin typeface="Lora"/>
              </a:rPr>
              <a:t>Performance </a:t>
            </a:r>
            <a:r>
              <a:rPr lang="hu-HU" sz="3200" dirty="0" err="1">
                <a:solidFill>
                  <a:srgbClr val="424A52"/>
                </a:solidFill>
                <a:latin typeface="Lora"/>
              </a:rPr>
              <a:t>bias</a:t>
            </a:r>
            <a:endParaRPr lang="hu-HU" sz="3200" dirty="0">
              <a:solidFill>
                <a:srgbClr val="424A52"/>
              </a:solidFill>
              <a:latin typeface="Lora"/>
            </a:endParaRPr>
          </a:p>
          <a:p>
            <a:pPr marL="539749" lvl="1" indent="-269875" algn="just">
              <a:lnSpc>
                <a:spcPts val="4999"/>
              </a:lnSpc>
              <a:buFont typeface="Arial"/>
              <a:buChar char="•"/>
            </a:pPr>
            <a:r>
              <a:rPr lang="hu-HU" sz="3200" dirty="0" err="1">
                <a:solidFill>
                  <a:srgbClr val="424A52"/>
                </a:solidFill>
                <a:latin typeface="Lora"/>
              </a:rPr>
              <a:t>Detection</a:t>
            </a:r>
            <a:r>
              <a:rPr lang="hu-HU" sz="3200" dirty="0">
                <a:solidFill>
                  <a:srgbClr val="424A52"/>
                </a:solidFill>
                <a:latin typeface="Lora"/>
              </a:rPr>
              <a:t> </a:t>
            </a:r>
            <a:r>
              <a:rPr lang="hu-HU" sz="3200" dirty="0" err="1">
                <a:solidFill>
                  <a:srgbClr val="424A52"/>
                </a:solidFill>
                <a:latin typeface="Lora"/>
              </a:rPr>
              <a:t>bias</a:t>
            </a:r>
            <a:endParaRPr lang="hu-HU" sz="3200" dirty="0">
              <a:solidFill>
                <a:srgbClr val="424A52"/>
              </a:solidFill>
              <a:latin typeface="Lora"/>
            </a:endParaRPr>
          </a:p>
          <a:p>
            <a:pPr marL="539749" lvl="1" indent="-269875" algn="just">
              <a:lnSpc>
                <a:spcPts val="4999"/>
              </a:lnSpc>
              <a:buFont typeface="Arial"/>
              <a:buChar char="•"/>
            </a:pPr>
            <a:r>
              <a:rPr lang="hu-HU" sz="3200" dirty="0" err="1">
                <a:solidFill>
                  <a:srgbClr val="424A52"/>
                </a:solidFill>
                <a:latin typeface="Lora"/>
              </a:rPr>
              <a:t>Attrition</a:t>
            </a:r>
            <a:r>
              <a:rPr lang="hu-HU" sz="3200" dirty="0">
                <a:solidFill>
                  <a:srgbClr val="424A52"/>
                </a:solidFill>
                <a:latin typeface="Lora"/>
              </a:rPr>
              <a:t> </a:t>
            </a:r>
            <a:r>
              <a:rPr lang="hu-HU" sz="3200" dirty="0" err="1">
                <a:solidFill>
                  <a:srgbClr val="424A52"/>
                </a:solidFill>
                <a:latin typeface="Lora"/>
              </a:rPr>
              <a:t>bias</a:t>
            </a:r>
            <a:endParaRPr lang="hu-HU" sz="3200" dirty="0">
              <a:solidFill>
                <a:srgbClr val="424A52"/>
              </a:solidFill>
              <a:latin typeface="Lora"/>
            </a:endParaRPr>
          </a:p>
          <a:p>
            <a:pPr marL="539749" lvl="1" indent="-269875" algn="just">
              <a:lnSpc>
                <a:spcPts val="4999"/>
              </a:lnSpc>
              <a:buFont typeface="Arial"/>
              <a:buChar char="•"/>
            </a:pPr>
            <a:r>
              <a:rPr lang="hu-HU" sz="3200" dirty="0" err="1">
                <a:solidFill>
                  <a:srgbClr val="424A52"/>
                </a:solidFill>
                <a:latin typeface="Lora"/>
              </a:rPr>
              <a:t>Reporting</a:t>
            </a:r>
            <a:r>
              <a:rPr lang="hu-HU" sz="3200" dirty="0">
                <a:solidFill>
                  <a:srgbClr val="424A52"/>
                </a:solidFill>
                <a:latin typeface="Lora"/>
              </a:rPr>
              <a:t> </a:t>
            </a:r>
            <a:r>
              <a:rPr lang="hu-HU" sz="3200" dirty="0" err="1">
                <a:solidFill>
                  <a:srgbClr val="424A52"/>
                </a:solidFill>
                <a:latin typeface="Lora"/>
              </a:rPr>
              <a:t>bias</a:t>
            </a:r>
            <a:endParaRPr lang="hu-HU" sz="3200" dirty="0">
              <a:solidFill>
                <a:srgbClr val="424A52"/>
              </a:solidFill>
              <a:latin typeface="Lora"/>
            </a:endParaRPr>
          </a:p>
          <a:p>
            <a:pPr marL="539749" lvl="1" indent="-269875" algn="just">
              <a:lnSpc>
                <a:spcPts val="4999"/>
              </a:lnSpc>
              <a:buFont typeface="Arial"/>
              <a:buChar char="•"/>
            </a:pPr>
            <a:r>
              <a:rPr lang="hu-HU" sz="3200" dirty="0" err="1">
                <a:solidFill>
                  <a:srgbClr val="424A52"/>
                </a:solidFill>
                <a:latin typeface="Lora"/>
              </a:rPr>
              <a:t>Sponsorship</a:t>
            </a:r>
            <a:r>
              <a:rPr lang="hu-HU" sz="3200" dirty="0">
                <a:solidFill>
                  <a:srgbClr val="424A52"/>
                </a:solidFill>
                <a:latin typeface="Lora"/>
              </a:rPr>
              <a:t> </a:t>
            </a:r>
            <a:r>
              <a:rPr lang="hu-HU" sz="3200" dirty="0" err="1">
                <a:solidFill>
                  <a:srgbClr val="424A52"/>
                </a:solidFill>
                <a:latin typeface="Lora"/>
              </a:rPr>
              <a:t>bias</a:t>
            </a:r>
            <a:endParaRPr lang="hu-HU" sz="3200" dirty="0">
              <a:solidFill>
                <a:srgbClr val="424A52"/>
              </a:solidFill>
              <a:latin typeface="Lora"/>
            </a:endParaRPr>
          </a:p>
          <a:p>
            <a:pPr marL="539749" lvl="1" indent="-269875" algn="just">
              <a:lnSpc>
                <a:spcPts val="4999"/>
              </a:lnSpc>
              <a:buFont typeface="Arial"/>
              <a:buChar char="•"/>
            </a:pPr>
            <a:endParaRPr lang="hu-HU" sz="3200" dirty="0">
              <a:solidFill>
                <a:srgbClr val="424A52"/>
              </a:solidFill>
              <a:latin typeface="Lora"/>
            </a:endParaRPr>
          </a:p>
          <a:p>
            <a:pPr marL="539749" lvl="1" indent="-269875" algn="just">
              <a:lnSpc>
                <a:spcPts val="4999"/>
              </a:lnSpc>
              <a:buFont typeface="Arial"/>
              <a:buChar char="•"/>
            </a:pPr>
            <a:endParaRPr lang="en-US" sz="3200" dirty="0">
              <a:solidFill>
                <a:srgbClr val="424A52"/>
              </a:solidFill>
              <a:latin typeface="Lora"/>
            </a:endParaRPr>
          </a:p>
        </p:txBody>
      </p:sp>
      <p:sp>
        <p:nvSpPr>
          <p:cNvPr id="13" name="TextBox 13"/>
          <p:cNvSpPr txBox="1"/>
          <p:nvPr/>
        </p:nvSpPr>
        <p:spPr>
          <a:xfrm>
            <a:off x="12885594" y="3422513"/>
            <a:ext cx="3675311" cy="3366114"/>
          </a:xfrm>
          <a:prstGeom prst="rect">
            <a:avLst/>
          </a:prstGeom>
        </p:spPr>
        <p:txBody>
          <a:bodyPr lIns="0" tIns="0" rIns="0" bIns="0" rtlCol="0" anchor="t">
            <a:spAutoFit/>
          </a:bodyPr>
          <a:lstStyle/>
          <a:p>
            <a:pPr algn="ctr">
              <a:lnSpc>
                <a:spcPts val="6719"/>
              </a:lnSpc>
            </a:pPr>
            <a:r>
              <a:rPr lang="en-US" sz="4800" dirty="0">
                <a:solidFill>
                  <a:srgbClr val="FDFDFD"/>
                </a:solidFill>
                <a:latin typeface="Oswald Bold"/>
              </a:rPr>
              <a:t>Bias </a:t>
            </a:r>
            <a:br>
              <a:rPr lang="en-US" sz="4800" dirty="0">
                <a:solidFill>
                  <a:srgbClr val="FDFDFD"/>
                </a:solidFill>
                <a:latin typeface="Oswald Bold"/>
              </a:rPr>
            </a:br>
            <a:r>
              <a:rPr lang="en-US" sz="4800" dirty="0">
                <a:solidFill>
                  <a:srgbClr val="FDFDFD"/>
                </a:solidFill>
                <a:latin typeface="Oswald Bold"/>
              </a:rPr>
              <a:t>in observational studies</a:t>
            </a:r>
          </a:p>
        </p:txBody>
      </p:sp>
    </p:spTree>
    <p:extLst>
      <p:ext uri="{BB962C8B-B14F-4D97-AF65-F5344CB8AC3E}">
        <p14:creationId xmlns:p14="http://schemas.microsoft.com/office/powerpoint/2010/main" val="2564163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8801100" cy="1070358"/>
          </a:xfrm>
          <a:prstGeom prst="rect">
            <a:avLst/>
          </a:prstGeom>
        </p:spPr>
        <p:txBody>
          <a:bodyPr wrap="square" lIns="0" tIns="0" rIns="0" bIns="0" rtlCol="0" anchor="t">
            <a:spAutoFit/>
          </a:bodyPr>
          <a:lstStyle/>
          <a:p>
            <a:pPr algn="ctr">
              <a:lnSpc>
                <a:spcPts val="9100"/>
              </a:lnSpc>
            </a:pPr>
            <a:r>
              <a:rPr lang="hu-HU" sz="6500" dirty="0" err="1">
                <a:solidFill>
                  <a:srgbClr val="424A52"/>
                </a:solidFill>
                <a:latin typeface="Oswald Bold"/>
              </a:rPr>
              <a:t>Pyramid</a:t>
            </a:r>
            <a:r>
              <a:rPr lang="hu-HU" sz="6500" dirty="0">
                <a:solidFill>
                  <a:srgbClr val="424A52"/>
                </a:solidFill>
                <a:latin typeface="Oswald Bold"/>
              </a:rPr>
              <a:t> of </a:t>
            </a:r>
            <a:r>
              <a:rPr lang="hu-HU" sz="6500" dirty="0" err="1">
                <a:solidFill>
                  <a:srgbClr val="424A52"/>
                </a:solidFill>
                <a:latin typeface="Oswald Bold"/>
              </a:rPr>
              <a:t>the</a:t>
            </a:r>
            <a:r>
              <a:rPr lang="hu-HU" sz="6500" dirty="0">
                <a:solidFill>
                  <a:srgbClr val="424A52"/>
                </a:solidFill>
                <a:latin typeface="Oswald Bold"/>
              </a:rPr>
              <a:t> EBM</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8" name="Vágott nyíl jobbra 7">
            <a:extLst>
              <a:ext uri="{FF2B5EF4-FFF2-40B4-BE49-F238E27FC236}">
                <a16:creationId xmlns:a16="http://schemas.microsoft.com/office/drawing/2014/main" id="{63A58A95-AEDD-4F99-9296-E4FFD2EA3B9F}"/>
              </a:ext>
            </a:extLst>
          </p:cNvPr>
          <p:cNvSpPr/>
          <p:nvPr/>
        </p:nvSpPr>
        <p:spPr>
          <a:xfrm rot="16200000">
            <a:off x="1483708" y="4470834"/>
            <a:ext cx="5078558" cy="1089891"/>
          </a:xfrm>
          <a:prstGeom prst="notchedRightArrow">
            <a:avLst/>
          </a:prstGeom>
          <a:gradFill flip="none" rotWithShape="1">
            <a:gsLst>
              <a:gs pos="0">
                <a:srgbClr val="FF0000"/>
              </a:gs>
              <a:gs pos="52000">
                <a:schemeClr val="accent1">
                  <a:lumMod val="45000"/>
                  <a:lumOff val="55000"/>
                </a:schemeClr>
              </a:gs>
              <a:gs pos="100000">
                <a:srgbClr val="15A9A6"/>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0" name="Vágott nyíl jobbra 8">
            <a:extLst>
              <a:ext uri="{FF2B5EF4-FFF2-40B4-BE49-F238E27FC236}">
                <a16:creationId xmlns:a16="http://schemas.microsoft.com/office/drawing/2014/main" id="{E66F7975-13EA-40BA-B4B7-DAB892166C85}"/>
              </a:ext>
            </a:extLst>
          </p:cNvPr>
          <p:cNvSpPr/>
          <p:nvPr/>
        </p:nvSpPr>
        <p:spPr>
          <a:xfrm rot="5400000">
            <a:off x="3278276" y="4547035"/>
            <a:ext cx="4926158" cy="1089891"/>
          </a:xfrm>
          <a:prstGeom prst="notchedRightArrow">
            <a:avLst/>
          </a:prstGeom>
          <a:gradFill flip="none" rotWithShape="1">
            <a:gsLst>
              <a:gs pos="0">
                <a:srgbClr val="15A9A6"/>
              </a:gs>
              <a:gs pos="66000">
                <a:srgbClr val="865755"/>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a:extLst>
              <a:ext uri="{FF2B5EF4-FFF2-40B4-BE49-F238E27FC236}">
                <a16:creationId xmlns:a16="http://schemas.microsoft.com/office/drawing/2014/main" id="{8AE89100-6973-4F8B-AD10-7C248A3C7811}"/>
              </a:ext>
            </a:extLst>
          </p:cNvPr>
          <p:cNvSpPr txBox="1"/>
          <p:nvPr/>
        </p:nvSpPr>
        <p:spPr>
          <a:xfrm rot="16200000">
            <a:off x="2067469" y="4923251"/>
            <a:ext cx="2435282" cy="830997"/>
          </a:xfrm>
          <a:prstGeom prst="rect">
            <a:avLst/>
          </a:prstGeom>
          <a:noFill/>
        </p:spPr>
        <p:txBody>
          <a:bodyPr wrap="none" rtlCol="0">
            <a:spAutoFit/>
          </a:bodyPr>
          <a:lstStyle/>
          <a:p>
            <a:r>
              <a:rPr lang="hu-HU" sz="4800" dirty="0" err="1"/>
              <a:t>Causality</a:t>
            </a:r>
            <a:endParaRPr lang="hu-HU" sz="4800" dirty="0"/>
          </a:p>
        </p:txBody>
      </p:sp>
      <p:sp>
        <p:nvSpPr>
          <p:cNvPr id="22" name="Szövegdoboz 21">
            <a:extLst>
              <a:ext uri="{FF2B5EF4-FFF2-40B4-BE49-F238E27FC236}">
                <a16:creationId xmlns:a16="http://schemas.microsoft.com/office/drawing/2014/main" id="{D6B39B42-A71A-4E35-8143-A4BF26A17562}"/>
              </a:ext>
            </a:extLst>
          </p:cNvPr>
          <p:cNvSpPr txBox="1"/>
          <p:nvPr/>
        </p:nvSpPr>
        <p:spPr>
          <a:xfrm rot="5400000">
            <a:off x="5707794" y="4681835"/>
            <a:ext cx="1322798" cy="923330"/>
          </a:xfrm>
          <a:prstGeom prst="rect">
            <a:avLst/>
          </a:prstGeom>
          <a:noFill/>
        </p:spPr>
        <p:txBody>
          <a:bodyPr wrap="none" rtlCol="0">
            <a:spAutoFit/>
          </a:bodyPr>
          <a:lstStyle/>
          <a:p>
            <a:r>
              <a:rPr lang="hu-HU" sz="5400" dirty="0" err="1"/>
              <a:t>Bias</a:t>
            </a:r>
            <a:endParaRPr lang="hu-HU" sz="5400" dirty="0"/>
          </a:p>
        </p:txBody>
      </p:sp>
      <p:pic>
        <p:nvPicPr>
          <p:cNvPr id="15" name="Kép 14">
            <a:extLst>
              <a:ext uri="{FF2B5EF4-FFF2-40B4-BE49-F238E27FC236}">
                <a16:creationId xmlns:a16="http://schemas.microsoft.com/office/drawing/2014/main" id="{64DB89D0-6AAE-4C7F-B81E-806EE3F9CDAB}"/>
              </a:ext>
            </a:extLst>
          </p:cNvPr>
          <p:cNvPicPr>
            <a:picLocks noChangeAspect="1"/>
          </p:cNvPicPr>
          <p:nvPr/>
        </p:nvPicPr>
        <p:blipFill rotWithShape="1">
          <a:blip r:embed="rId3"/>
          <a:srcRect l="8877" t="10667"/>
          <a:stretch/>
        </p:blipFill>
        <p:spPr>
          <a:xfrm>
            <a:off x="8077200" y="2207904"/>
            <a:ext cx="9336841" cy="6736771"/>
          </a:xfrm>
          <a:prstGeom prst="rect">
            <a:avLst/>
          </a:prstGeom>
        </p:spPr>
      </p:pic>
    </p:spTree>
    <p:extLst>
      <p:ext uri="{BB962C8B-B14F-4D97-AF65-F5344CB8AC3E}">
        <p14:creationId xmlns:p14="http://schemas.microsoft.com/office/powerpoint/2010/main" val="279304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8801100" cy="1070358"/>
          </a:xfrm>
          <a:prstGeom prst="rect">
            <a:avLst/>
          </a:prstGeom>
        </p:spPr>
        <p:txBody>
          <a:bodyPr wrap="square" lIns="0" tIns="0" rIns="0" bIns="0" rtlCol="0" anchor="t">
            <a:spAutoFit/>
          </a:bodyPr>
          <a:lstStyle/>
          <a:p>
            <a:pPr algn="ctr">
              <a:lnSpc>
                <a:spcPts val="9100"/>
              </a:lnSpc>
            </a:pPr>
            <a:r>
              <a:rPr lang="hu-HU" sz="6500" dirty="0" err="1">
                <a:solidFill>
                  <a:srgbClr val="424A52"/>
                </a:solidFill>
                <a:latin typeface="Oswald Bold"/>
              </a:rPr>
              <a:t>Selection</a:t>
            </a:r>
            <a:r>
              <a:rPr lang="hu-HU" sz="6500" dirty="0">
                <a:solidFill>
                  <a:srgbClr val="424A52"/>
                </a:solidFill>
                <a:latin typeface="Oswald Bold"/>
              </a:rPr>
              <a:t> </a:t>
            </a:r>
            <a:r>
              <a:rPr lang="hu-HU" sz="6500" dirty="0" err="1">
                <a:solidFill>
                  <a:srgbClr val="424A52"/>
                </a:solidFill>
                <a:latin typeface="Oswald Bold"/>
              </a:rPr>
              <a:t>bias</a:t>
            </a:r>
            <a:endParaRPr lang="en-US" sz="6500" dirty="0">
              <a:solidFill>
                <a:srgbClr val="424A52"/>
              </a:solidFill>
              <a:latin typeface="Oswald Bold"/>
            </a:endParaRPr>
          </a:p>
        </p:txBody>
      </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pic>
        <p:nvPicPr>
          <p:cNvPr id="16" name="Kép 15">
            <a:extLst>
              <a:ext uri="{FF2B5EF4-FFF2-40B4-BE49-F238E27FC236}">
                <a16:creationId xmlns:a16="http://schemas.microsoft.com/office/drawing/2014/main" id="{D50FB58C-3321-4FD7-9B23-6785A2799339}"/>
              </a:ext>
            </a:extLst>
          </p:cNvPr>
          <p:cNvPicPr>
            <a:picLocks noChangeAspect="1"/>
          </p:cNvPicPr>
          <p:nvPr/>
        </p:nvPicPr>
        <p:blipFill rotWithShape="1">
          <a:blip r:embed="rId3"/>
          <a:srcRect l="31667" t="35926" r="11667" b="14444"/>
          <a:stretch/>
        </p:blipFill>
        <p:spPr>
          <a:xfrm>
            <a:off x="2514600" y="2404881"/>
            <a:ext cx="14238693" cy="7014650"/>
          </a:xfrm>
          <a:prstGeom prst="rect">
            <a:avLst/>
          </a:prstGeom>
        </p:spPr>
      </p:pic>
    </p:spTree>
    <p:extLst>
      <p:ext uri="{BB962C8B-B14F-4D97-AF65-F5344CB8AC3E}">
        <p14:creationId xmlns:p14="http://schemas.microsoft.com/office/powerpoint/2010/main" val="1020719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8801100" cy="1070358"/>
          </a:xfrm>
          <a:prstGeom prst="rect">
            <a:avLst/>
          </a:prstGeom>
        </p:spPr>
        <p:txBody>
          <a:bodyPr wrap="square" lIns="0" tIns="0" rIns="0" bIns="0" rtlCol="0" anchor="t">
            <a:spAutoFit/>
          </a:bodyPr>
          <a:lstStyle/>
          <a:p>
            <a:pPr algn="ctr">
              <a:lnSpc>
                <a:spcPts val="9100"/>
              </a:lnSpc>
            </a:pPr>
            <a:r>
              <a:rPr lang="hu-HU" sz="6500" dirty="0" err="1">
                <a:solidFill>
                  <a:srgbClr val="424A52"/>
                </a:solidFill>
                <a:latin typeface="Oswald Bold"/>
              </a:rPr>
              <a:t>Selection</a:t>
            </a:r>
            <a:r>
              <a:rPr lang="hu-HU" sz="6500" dirty="0">
                <a:solidFill>
                  <a:srgbClr val="424A52"/>
                </a:solidFill>
                <a:latin typeface="Oswald Bold"/>
              </a:rPr>
              <a:t> </a:t>
            </a:r>
            <a:r>
              <a:rPr lang="hu-HU" sz="6500" dirty="0" err="1">
                <a:solidFill>
                  <a:srgbClr val="424A52"/>
                </a:solidFill>
                <a:latin typeface="Oswald Bold"/>
              </a:rPr>
              <a:t>bias</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pic>
        <p:nvPicPr>
          <p:cNvPr id="15" name="Kép 14">
            <a:extLst>
              <a:ext uri="{FF2B5EF4-FFF2-40B4-BE49-F238E27FC236}">
                <a16:creationId xmlns:a16="http://schemas.microsoft.com/office/drawing/2014/main" id="{BF6FFC0D-8B45-47C4-842E-67A5DC1EC3B6}"/>
              </a:ext>
            </a:extLst>
          </p:cNvPr>
          <p:cNvPicPr>
            <a:picLocks noChangeAspect="1"/>
          </p:cNvPicPr>
          <p:nvPr/>
        </p:nvPicPr>
        <p:blipFill rotWithShape="1">
          <a:blip r:embed="rId3"/>
          <a:srcRect l="25129" t="42887" r="18273" b="41993"/>
          <a:stretch/>
        </p:blipFill>
        <p:spPr>
          <a:xfrm>
            <a:off x="1447800" y="2690755"/>
            <a:ext cx="11258762" cy="1691891"/>
          </a:xfrm>
          <a:prstGeom prst="rect">
            <a:avLst/>
          </a:prstGeom>
        </p:spPr>
      </p:pic>
      <p:pic>
        <p:nvPicPr>
          <p:cNvPr id="16" name="Kép 15">
            <a:extLst>
              <a:ext uri="{FF2B5EF4-FFF2-40B4-BE49-F238E27FC236}">
                <a16:creationId xmlns:a16="http://schemas.microsoft.com/office/drawing/2014/main" id="{8EC2BC91-4634-46F7-B247-A89AA100B646}"/>
              </a:ext>
            </a:extLst>
          </p:cNvPr>
          <p:cNvPicPr>
            <a:picLocks noChangeAspect="1"/>
          </p:cNvPicPr>
          <p:nvPr/>
        </p:nvPicPr>
        <p:blipFill rotWithShape="1">
          <a:blip r:embed="rId4"/>
          <a:srcRect l="20644" t="13608" r="41237" b="70447"/>
          <a:stretch/>
        </p:blipFill>
        <p:spPr>
          <a:xfrm>
            <a:off x="1219200" y="4325560"/>
            <a:ext cx="8107686" cy="1907690"/>
          </a:xfrm>
          <a:prstGeom prst="rect">
            <a:avLst/>
          </a:prstGeom>
        </p:spPr>
      </p:pic>
      <p:sp>
        <p:nvSpPr>
          <p:cNvPr id="17" name="Tartalom helye 1">
            <a:extLst>
              <a:ext uri="{FF2B5EF4-FFF2-40B4-BE49-F238E27FC236}">
                <a16:creationId xmlns:a16="http://schemas.microsoft.com/office/drawing/2014/main" id="{28424E85-E7E5-4C0B-8F1F-76E6B296DD1F}"/>
              </a:ext>
            </a:extLst>
          </p:cNvPr>
          <p:cNvSpPr txBox="1">
            <a:spLocks/>
          </p:cNvSpPr>
          <p:nvPr/>
        </p:nvSpPr>
        <p:spPr>
          <a:xfrm>
            <a:off x="10460170" y="4529797"/>
            <a:ext cx="6167228" cy="27030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hu-HU" dirty="0"/>
              <a:t>…a </a:t>
            </a:r>
            <a:r>
              <a:rPr lang="hu-HU" dirty="0" err="1"/>
              <a:t>quart</a:t>
            </a:r>
            <a:r>
              <a:rPr lang="hu-HU" dirty="0"/>
              <a:t> of </a:t>
            </a:r>
            <a:r>
              <a:rPr lang="hu-HU" dirty="0" err="1"/>
              <a:t>cyder</a:t>
            </a:r>
            <a:r>
              <a:rPr lang="hu-HU" dirty="0"/>
              <a:t> (2)</a:t>
            </a:r>
          </a:p>
          <a:p>
            <a:pPr marL="0" indent="0">
              <a:buFont typeface="Arial" pitchFamily="34" charset="0"/>
              <a:buNone/>
            </a:pPr>
            <a:r>
              <a:rPr lang="hu-HU" dirty="0"/>
              <a:t>…</a:t>
            </a:r>
            <a:r>
              <a:rPr lang="hu-HU" dirty="0" err="1"/>
              <a:t>sea-water</a:t>
            </a:r>
            <a:r>
              <a:rPr lang="hu-HU" dirty="0"/>
              <a:t> (2)</a:t>
            </a:r>
          </a:p>
          <a:p>
            <a:pPr marL="0" indent="0">
              <a:buFont typeface="Arial" pitchFamily="34" charset="0"/>
              <a:buNone/>
            </a:pPr>
            <a:r>
              <a:rPr lang="hu-HU" dirty="0"/>
              <a:t>…</a:t>
            </a:r>
            <a:r>
              <a:rPr lang="hu-HU" dirty="0" err="1"/>
              <a:t>elixir</a:t>
            </a:r>
            <a:r>
              <a:rPr lang="hu-HU" dirty="0"/>
              <a:t> vitriol (2)</a:t>
            </a:r>
          </a:p>
          <a:p>
            <a:pPr marL="0" indent="0">
              <a:buFont typeface="Arial" pitchFamily="34" charset="0"/>
              <a:buNone/>
            </a:pPr>
            <a:r>
              <a:rPr lang="hu-HU" dirty="0">
                <a:solidFill>
                  <a:srgbClr val="FF0000"/>
                </a:solidFill>
              </a:rPr>
              <a:t>…</a:t>
            </a:r>
            <a:r>
              <a:rPr lang="hu-HU" dirty="0" err="1">
                <a:solidFill>
                  <a:srgbClr val="FF0000"/>
                </a:solidFill>
              </a:rPr>
              <a:t>orange</a:t>
            </a:r>
            <a:r>
              <a:rPr lang="hu-HU" dirty="0">
                <a:solidFill>
                  <a:srgbClr val="FF0000"/>
                </a:solidFill>
              </a:rPr>
              <a:t> and </a:t>
            </a:r>
            <a:r>
              <a:rPr lang="hu-HU" dirty="0" err="1">
                <a:solidFill>
                  <a:srgbClr val="FF0000"/>
                </a:solidFill>
              </a:rPr>
              <a:t>lemon</a:t>
            </a:r>
            <a:r>
              <a:rPr lang="hu-HU" dirty="0">
                <a:solidFill>
                  <a:srgbClr val="FF0000"/>
                </a:solidFill>
              </a:rPr>
              <a:t> (2)</a:t>
            </a:r>
          </a:p>
          <a:p>
            <a:pPr marL="0" indent="0">
              <a:buFont typeface="Arial" pitchFamily="34" charset="0"/>
              <a:buNone/>
            </a:pPr>
            <a:r>
              <a:rPr lang="hu-HU" dirty="0"/>
              <a:t>…</a:t>
            </a:r>
            <a:r>
              <a:rPr lang="hu-HU" dirty="0" err="1"/>
              <a:t>electuary</a:t>
            </a:r>
            <a:r>
              <a:rPr lang="hu-HU" dirty="0"/>
              <a:t> (2)</a:t>
            </a:r>
          </a:p>
          <a:p>
            <a:pPr marL="0" indent="0">
              <a:buFont typeface="Arial" pitchFamily="34" charset="0"/>
              <a:buNone/>
            </a:pPr>
            <a:r>
              <a:rPr lang="hu-HU" dirty="0"/>
              <a:t>…</a:t>
            </a:r>
            <a:r>
              <a:rPr lang="hu-HU" dirty="0" err="1"/>
              <a:t>vinegar</a:t>
            </a:r>
            <a:r>
              <a:rPr lang="hu-HU" dirty="0"/>
              <a:t> (2)</a:t>
            </a:r>
          </a:p>
        </p:txBody>
      </p:sp>
    </p:spTree>
    <p:extLst>
      <p:ext uri="{BB962C8B-B14F-4D97-AF65-F5344CB8AC3E}">
        <p14:creationId xmlns:p14="http://schemas.microsoft.com/office/powerpoint/2010/main" val="1237872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8801100" cy="1070358"/>
          </a:xfrm>
          <a:prstGeom prst="rect">
            <a:avLst/>
          </a:prstGeom>
        </p:spPr>
        <p:txBody>
          <a:bodyPr wrap="square" lIns="0" tIns="0" rIns="0" bIns="0" rtlCol="0" anchor="t">
            <a:spAutoFit/>
          </a:bodyPr>
          <a:lstStyle/>
          <a:p>
            <a:pPr algn="ctr">
              <a:lnSpc>
                <a:spcPts val="9100"/>
              </a:lnSpc>
            </a:pPr>
            <a:r>
              <a:rPr lang="hu-HU" sz="6500" dirty="0" err="1">
                <a:solidFill>
                  <a:srgbClr val="424A52"/>
                </a:solidFill>
                <a:latin typeface="Oswald Bold"/>
              </a:rPr>
              <a:t>Selection</a:t>
            </a:r>
            <a:r>
              <a:rPr lang="hu-HU" sz="6500" dirty="0">
                <a:solidFill>
                  <a:srgbClr val="424A52"/>
                </a:solidFill>
                <a:latin typeface="Oswald Bold"/>
              </a:rPr>
              <a:t> </a:t>
            </a:r>
            <a:r>
              <a:rPr lang="hu-HU" sz="6500" dirty="0" err="1">
                <a:solidFill>
                  <a:srgbClr val="424A52"/>
                </a:solidFill>
                <a:latin typeface="Oswald Bold"/>
              </a:rPr>
              <a:t>bias</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8" name="Tartalom helye 1">
            <a:extLst>
              <a:ext uri="{FF2B5EF4-FFF2-40B4-BE49-F238E27FC236}">
                <a16:creationId xmlns:a16="http://schemas.microsoft.com/office/drawing/2014/main" id="{0F04F999-1A63-4BE4-B071-D42CBD8EC457}"/>
              </a:ext>
            </a:extLst>
          </p:cNvPr>
          <p:cNvSpPr txBox="1">
            <a:spLocks/>
          </p:cNvSpPr>
          <p:nvPr/>
        </p:nvSpPr>
        <p:spPr>
          <a:xfrm>
            <a:off x="3389822" y="2735198"/>
            <a:ext cx="7006919" cy="24182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u-HU" sz="4000" dirty="0" err="1">
                <a:solidFill>
                  <a:srgbClr val="FF0000"/>
                </a:solidFill>
              </a:rPr>
              <a:t>Pitfall</a:t>
            </a:r>
            <a:r>
              <a:rPr lang="hu-HU" sz="4000" dirty="0">
                <a:solidFill>
                  <a:srgbClr val="FF0000"/>
                </a:solidFill>
              </a:rPr>
              <a:t> 1</a:t>
            </a:r>
          </a:p>
          <a:p>
            <a:pPr marL="0" indent="0" algn="ctr">
              <a:buFont typeface="Arial" pitchFamily="34" charset="0"/>
              <a:buNone/>
            </a:pPr>
            <a:r>
              <a:rPr lang="hu-HU" sz="4000" dirty="0" err="1"/>
              <a:t>How</a:t>
            </a:r>
            <a:r>
              <a:rPr lang="hu-HU" sz="4000" dirty="0"/>
              <a:t> </a:t>
            </a:r>
            <a:r>
              <a:rPr lang="hu-HU" sz="4000" dirty="0" err="1"/>
              <a:t>was</a:t>
            </a:r>
            <a:r>
              <a:rPr lang="hu-HU" sz="4000" dirty="0"/>
              <a:t> </a:t>
            </a:r>
            <a:r>
              <a:rPr lang="hu-HU" sz="4000" dirty="0" err="1"/>
              <a:t>the</a:t>
            </a:r>
            <a:r>
              <a:rPr lang="hu-HU" sz="4000" dirty="0"/>
              <a:t> random </a:t>
            </a:r>
            <a:r>
              <a:rPr lang="hu-HU" sz="4000" dirty="0" err="1"/>
              <a:t>sequence</a:t>
            </a:r>
            <a:r>
              <a:rPr lang="hu-HU" sz="4000" dirty="0"/>
              <a:t> </a:t>
            </a:r>
            <a:r>
              <a:rPr lang="hu-HU" sz="4000" dirty="0" err="1"/>
              <a:t>generated</a:t>
            </a:r>
            <a:r>
              <a:rPr lang="hu-HU" sz="4000" dirty="0"/>
              <a:t>?</a:t>
            </a:r>
          </a:p>
        </p:txBody>
      </p:sp>
      <p:sp>
        <p:nvSpPr>
          <p:cNvPr id="19" name="Tartalom helye 1">
            <a:extLst>
              <a:ext uri="{FF2B5EF4-FFF2-40B4-BE49-F238E27FC236}">
                <a16:creationId xmlns:a16="http://schemas.microsoft.com/office/drawing/2014/main" id="{C0E6AC78-E776-4B2C-BAB9-39015BC73CB5}"/>
              </a:ext>
            </a:extLst>
          </p:cNvPr>
          <p:cNvSpPr txBox="1">
            <a:spLocks/>
          </p:cNvSpPr>
          <p:nvPr/>
        </p:nvSpPr>
        <p:spPr>
          <a:xfrm>
            <a:off x="3201073" y="5448300"/>
            <a:ext cx="7384416" cy="2418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3600" dirty="0" err="1">
                <a:solidFill>
                  <a:srgbClr val="FF0000"/>
                </a:solidFill>
              </a:rPr>
              <a:t>Pitfall</a:t>
            </a:r>
            <a:r>
              <a:rPr lang="hu-HU" sz="3600" dirty="0">
                <a:solidFill>
                  <a:srgbClr val="FF0000"/>
                </a:solidFill>
              </a:rPr>
              <a:t> 2</a:t>
            </a:r>
          </a:p>
          <a:p>
            <a:pPr marL="0" indent="0" algn="ctr">
              <a:buFont typeface="Arial" panose="020B0604020202020204" pitchFamily="34" charset="0"/>
              <a:buNone/>
            </a:pPr>
            <a:r>
              <a:rPr lang="hu-HU" sz="3600" dirty="0" err="1">
                <a:solidFill>
                  <a:schemeClr val="tx1"/>
                </a:solidFill>
              </a:rPr>
              <a:t>How</a:t>
            </a:r>
            <a:r>
              <a:rPr lang="hu-HU" sz="3600" dirty="0">
                <a:solidFill>
                  <a:schemeClr val="tx1"/>
                </a:solidFill>
              </a:rPr>
              <a:t> </a:t>
            </a:r>
            <a:r>
              <a:rPr lang="hu-HU" sz="3600" dirty="0" err="1">
                <a:solidFill>
                  <a:schemeClr val="tx1"/>
                </a:solidFill>
              </a:rPr>
              <a:t>was</a:t>
            </a:r>
            <a:r>
              <a:rPr lang="hu-HU" sz="3600" dirty="0">
                <a:solidFill>
                  <a:schemeClr val="tx1"/>
                </a:solidFill>
              </a:rPr>
              <a:t> </a:t>
            </a:r>
            <a:r>
              <a:rPr lang="hu-HU" sz="3600" dirty="0" err="1">
                <a:solidFill>
                  <a:schemeClr val="tx1"/>
                </a:solidFill>
              </a:rPr>
              <a:t>the</a:t>
            </a:r>
            <a:r>
              <a:rPr lang="hu-HU" sz="3600" dirty="0">
                <a:solidFill>
                  <a:schemeClr val="tx1"/>
                </a:solidFill>
              </a:rPr>
              <a:t> random </a:t>
            </a:r>
            <a:r>
              <a:rPr lang="hu-HU" sz="3600" dirty="0" err="1">
                <a:solidFill>
                  <a:schemeClr val="tx1"/>
                </a:solidFill>
              </a:rPr>
              <a:t>sequence</a:t>
            </a:r>
            <a:r>
              <a:rPr lang="hu-HU" sz="3600" dirty="0">
                <a:solidFill>
                  <a:schemeClr val="tx1"/>
                </a:solidFill>
              </a:rPr>
              <a:t> </a:t>
            </a:r>
            <a:r>
              <a:rPr lang="hu-HU" sz="3600" dirty="0" err="1">
                <a:solidFill>
                  <a:schemeClr val="tx1"/>
                </a:solidFill>
              </a:rPr>
              <a:t>implemented</a:t>
            </a:r>
            <a:r>
              <a:rPr lang="hu-HU" sz="3600" dirty="0">
                <a:solidFill>
                  <a:schemeClr val="tx1"/>
                </a:solidFill>
              </a:rPr>
              <a:t>?</a:t>
            </a:r>
          </a:p>
        </p:txBody>
      </p:sp>
      <p:pic>
        <p:nvPicPr>
          <p:cNvPr id="20" name="Kép 19">
            <a:extLst>
              <a:ext uri="{FF2B5EF4-FFF2-40B4-BE49-F238E27FC236}">
                <a16:creationId xmlns:a16="http://schemas.microsoft.com/office/drawing/2014/main" id="{EFD1F6F1-C7AB-4BDB-AEA5-2930B45A67F2}"/>
              </a:ext>
            </a:extLst>
          </p:cNvPr>
          <p:cNvPicPr>
            <a:picLocks noChangeAspect="1"/>
          </p:cNvPicPr>
          <p:nvPr/>
        </p:nvPicPr>
        <p:blipFill>
          <a:blip r:embed="rId3"/>
          <a:stretch>
            <a:fillRect/>
          </a:stretch>
        </p:blipFill>
        <p:spPr>
          <a:xfrm>
            <a:off x="11572492" y="2553222"/>
            <a:ext cx="3942584" cy="5180555"/>
          </a:xfrm>
          <a:prstGeom prst="rect">
            <a:avLst/>
          </a:prstGeom>
        </p:spPr>
      </p:pic>
    </p:spTree>
    <p:extLst>
      <p:ext uri="{BB962C8B-B14F-4D97-AF65-F5344CB8AC3E}">
        <p14:creationId xmlns:p14="http://schemas.microsoft.com/office/powerpoint/2010/main" val="1740513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6324600" cy="1070358"/>
          </a:xfrm>
          <a:prstGeom prst="rect">
            <a:avLst/>
          </a:prstGeom>
        </p:spPr>
        <p:txBody>
          <a:bodyPr lIns="0" tIns="0" rIns="0" bIns="0" rtlCol="0" anchor="t">
            <a:spAutoFit/>
          </a:bodyPr>
          <a:lstStyle/>
          <a:p>
            <a:pPr algn="ctr">
              <a:lnSpc>
                <a:spcPts val="9100"/>
              </a:lnSpc>
            </a:pPr>
            <a:r>
              <a:rPr lang="hu-HU" sz="6500" dirty="0" err="1" smtClean="0">
                <a:solidFill>
                  <a:srgbClr val="424A52"/>
                </a:solidFill>
                <a:latin typeface="Oswald Bold"/>
              </a:rPr>
              <a:t>Interventions</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6" name="Szövegdoboz 15"/>
          <p:cNvSpPr txBox="1"/>
          <p:nvPr/>
        </p:nvSpPr>
        <p:spPr>
          <a:xfrm>
            <a:off x="1981200" y="2518967"/>
            <a:ext cx="10320951" cy="7399718"/>
          </a:xfrm>
          <a:prstGeom prst="rect">
            <a:avLst/>
          </a:prstGeom>
          <a:noFill/>
        </p:spPr>
        <p:txBody>
          <a:bodyPr wrap="square" rtlCol="0">
            <a:spAutoFit/>
          </a:bodyPr>
          <a:lstStyle/>
          <a:p>
            <a:pPr>
              <a:lnSpc>
                <a:spcPct val="150000"/>
              </a:lnSpc>
            </a:pPr>
            <a:r>
              <a:rPr lang="hu-HU" sz="3200" dirty="0" smtClean="0">
                <a:latin typeface="Lora" panose="020B0604020202020204" charset="-18"/>
              </a:rPr>
              <a:t>Design </a:t>
            </a:r>
            <a:r>
              <a:rPr lang="hu-HU" sz="3200" dirty="0" err="1" smtClean="0">
                <a:latin typeface="Lora" panose="020B0604020202020204" charset="-18"/>
              </a:rPr>
              <a:t>to</a:t>
            </a:r>
            <a:r>
              <a:rPr lang="hu-HU" sz="3200" dirty="0" smtClean="0">
                <a:latin typeface="Lora" panose="020B0604020202020204" charset="-18"/>
              </a:rPr>
              <a:t> </a:t>
            </a:r>
            <a:r>
              <a:rPr lang="hu-HU" sz="3200" dirty="0" err="1" smtClean="0">
                <a:latin typeface="Lora" panose="020B0604020202020204" charset="-18"/>
              </a:rPr>
              <a:t>affect</a:t>
            </a:r>
            <a:r>
              <a:rPr lang="hu-HU" sz="3200" dirty="0" smtClean="0">
                <a:latin typeface="Lora" panose="020B0604020202020204" charset="-18"/>
              </a:rPr>
              <a:t> </a:t>
            </a:r>
            <a:r>
              <a:rPr lang="hu-HU" sz="3200" dirty="0" err="1" smtClean="0">
                <a:latin typeface="Lora" panose="020B0604020202020204" charset="-18"/>
              </a:rPr>
              <a:t>clinical</a:t>
            </a:r>
            <a:r>
              <a:rPr lang="hu-HU" sz="3200" dirty="0" smtClean="0">
                <a:latin typeface="Lora" panose="020B0604020202020204" charset="-18"/>
              </a:rPr>
              <a:t> </a:t>
            </a:r>
            <a:r>
              <a:rPr lang="hu-HU" sz="3200" dirty="0" err="1" smtClean="0">
                <a:latin typeface="Lora" panose="020B0604020202020204" charset="-18"/>
              </a:rPr>
              <a:t>phenomenon</a:t>
            </a:r>
            <a:endParaRPr lang="hu-HU" sz="3200" dirty="0" smtClean="0">
              <a:latin typeface="Lora" panose="020B0604020202020204" charset="-18"/>
            </a:endParaRPr>
          </a:p>
          <a:p>
            <a:pPr>
              <a:lnSpc>
                <a:spcPct val="150000"/>
              </a:lnSpc>
            </a:pPr>
            <a:r>
              <a:rPr lang="hu-HU" sz="3200" dirty="0" smtClean="0">
                <a:latin typeface="Lora" panose="020B0604020202020204" charset="-18"/>
              </a:rPr>
              <a:t>Must be: </a:t>
            </a:r>
          </a:p>
          <a:p>
            <a:pPr marL="800100" lvl="1" indent="-342900">
              <a:lnSpc>
                <a:spcPct val="150000"/>
              </a:lnSpc>
              <a:buFont typeface="Wingdings" panose="05000000000000000000" pitchFamily="2" charset="2"/>
              <a:buChar char="§"/>
            </a:pPr>
            <a:r>
              <a:rPr lang="hu-HU" sz="3200" b="1" dirty="0" err="1" smtClean="0">
                <a:solidFill>
                  <a:srgbClr val="C00000"/>
                </a:solidFill>
                <a:latin typeface="Lora" panose="020B0604020202020204" charset="-18"/>
              </a:rPr>
              <a:t>Reproducible</a:t>
            </a:r>
            <a:endParaRPr lang="hu-HU" sz="32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200" b="1" dirty="0" err="1" smtClean="0">
                <a:solidFill>
                  <a:srgbClr val="C00000"/>
                </a:solidFill>
                <a:latin typeface="Lora" panose="020B0604020202020204" charset="-18"/>
              </a:rPr>
              <a:t>Standardized</a:t>
            </a:r>
            <a:endParaRPr lang="hu-HU" sz="32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200" b="1" dirty="0" err="1" smtClean="0">
                <a:solidFill>
                  <a:srgbClr val="C00000"/>
                </a:solidFill>
                <a:latin typeface="Lora" panose="020B0604020202020204" charset="-18"/>
              </a:rPr>
              <a:t>Clearly</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defined</a:t>
            </a:r>
            <a:endParaRPr lang="hu-HU" sz="3200" b="1" dirty="0" smtClean="0">
              <a:solidFill>
                <a:srgbClr val="C00000"/>
              </a:solidFill>
              <a:latin typeface="Lora" panose="020B0604020202020204" charset="-18"/>
            </a:endParaRPr>
          </a:p>
          <a:p>
            <a:pPr>
              <a:lnSpc>
                <a:spcPct val="150000"/>
              </a:lnSpc>
            </a:pPr>
            <a:r>
              <a:rPr lang="hu-HU" sz="3200" dirty="0" err="1" smtClean="0">
                <a:latin typeface="Lora" panose="020B0604020202020204" charset="-18"/>
              </a:rPr>
              <a:t>Can</a:t>
            </a:r>
            <a:r>
              <a:rPr lang="hu-HU" sz="3200" dirty="0" smtClean="0">
                <a:latin typeface="Lora" panose="020B0604020202020204" charset="-18"/>
              </a:rPr>
              <a:t> be:</a:t>
            </a:r>
          </a:p>
          <a:p>
            <a:pPr marL="800100" lvl="1" indent="-342900">
              <a:lnSpc>
                <a:spcPct val="150000"/>
              </a:lnSpc>
              <a:buFont typeface="Wingdings" panose="05000000000000000000" pitchFamily="2" charset="2"/>
              <a:buChar char="§"/>
            </a:pPr>
            <a:r>
              <a:rPr lang="hu-HU" sz="3200" b="1" dirty="0" err="1" smtClean="0">
                <a:solidFill>
                  <a:srgbClr val="C00000"/>
                </a:solidFill>
                <a:latin typeface="Lora" panose="020B0604020202020204" charset="-18"/>
              </a:rPr>
              <a:t>Invasive</a:t>
            </a:r>
            <a:r>
              <a:rPr lang="hu-HU" sz="3200" b="1" dirty="0" smtClean="0">
                <a:solidFill>
                  <a:srgbClr val="C00000"/>
                </a:solidFill>
                <a:latin typeface="Lora" panose="020B0604020202020204" charset="-18"/>
              </a:rPr>
              <a:t>/</a:t>
            </a:r>
            <a:r>
              <a:rPr lang="hu-HU" sz="3200" b="1" dirty="0" err="1" smtClean="0">
                <a:solidFill>
                  <a:srgbClr val="C00000"/>
                </a:solidFill>
                <a:latin typeface="Lora" panose="020B0604020202020204" charset="-18"/>
              </a:rPr>
              <a:t>non-invasive</a:t>
            </a:r>
            <a:endParaRPr lang="hu-HU" sz="32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200" b="1" dirty="0" err="1" smtClean="0">
                <a:solidFill>
                  <a:srgbClr val="C00000"/>
                </a:solidFill>
                <a:latin typeface="Lora" panose="020B0604020202020204" charset="-18"/>
              </a:rPr>
              <a:t>Preventive</a:t>
            </a:r>
            <a:r>
              <a:rPr lang="hu-HU" sz="3200" b="1" dirty="0" smtClean="0">
                <a:solidFill>
                  <a:srgbClr val="C00000"/>
                </a:solidFill>
                <a:latin typeface="Lora" panose="020B0604020202020204" charset="-18"/>
              </a:rPr>
              <a:t>/</a:t>
            </a:r>
            <a:r>
              <a:rPr lang="hu-HU" sz="3200" b="1" dirty="0" err="1" smtClean="0">
                <a:solidFill>
                  <a:srgbClr val="C00000"/>
                </a:solidFill>
                <a:latin typeface="Lora" panose="020B0604020202020204" charset="-18"/>
              </a:rPr>
              <a:t>therapeutic</a:t>
            </a:r>
            <a:endParaRPr lang="hu-HU" sz="32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200" b="1" dirty="0" err="1" smtClean="0">
                <a:solidFill>
                  <a:srgbClr val="C00000"/>
                </a:solidFill>
                <a:latin typeface="Lora" panose="020B0604020202020204" charset="-18"/>
              </a:rPr>
              <a:t>Acute</a:t>
            </a:r>
            <a:r>
              <a:rPr lang="hu-HU" sz="3200" b="1" dirty="0" smtClean="0">
                <a:solidFill>
                  <a:srgbClr val="C00000"/>
                </a:solidFill>
                <a:latin typeface="Lora" panose="020B0604020202020204" charset="-18"/>
              </a:rPr>
              <a:t>/</a:t>
            </a:r>
            <a:r>
              <a:rPr lang="hu-HU" sz="3200" b="1" dirty="0" err="1" smtClean="0">
                <a:solidFill>
                  <a:srgbClr val="C00000"/>
                </a:solidFill>
                <a:latin typeface="Lora" panose="020B0604020202020204" charset="-18"/>
              </a:rPr>
              <a:t>chronic</a:t>
            </a:r>
            <a:endParaRPr lang="hu-HU" sz="3200" b="1" dirty="0">
              <a:solidFill>
                <a:srgbClr val="C00000"/>
              </a:solidFill>
              <a:latin typeface="Lora" panose="020B0604020202020204" charset="-18"/>
            </a:endParaRPr>
          </a:p>
          <a:p>
            <a:pPr lvl="1">
              <a:lnSpc>
                <a:spcPct val="150000"/>
              </a:lnSpc>
            </a:pPr>
            <a:endParaRPr lang="hu-HU" sz="3200" dirty="0" smtClean="0">
              <a:latin typeface="Lora" panose="020B0604020202020204" charset="-1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8801100" cy="1070358"/>
          </a:xfrm>
          <a:prstGeom prst="rect">
            <a:avLst/>
          </a:prstGeom>
        </p:spPr>
        <p:txBody>
          <a:bodyPr wrap="square" lIns="0" tIns="0" rIns="0" bIns="0" rtlCol="0" anchor="t">
            <a:spAutoFit/>
          </a:bodyPr>
          <a:lstStyle/>
          <a:p>
            <a:pPr algn="ctr">
              <a:lnSpc>
                <a:spcPts val="9100"/>
              </a:lnSpc>
            </a:pPr>
            <a:r>
              <a:rPr lang="hu-HU" sz="6500" dirty="0" err="1">
                <a:solidFill>
                  <a:srgbClr val="424A52"/>
                </a:solidFill>
                <a:latin typeface="Oswald Bold"/>
              </a:rPr>
              <a:t>Selection</a:t>
            </a:r>
            <a:r>
              <a:rPr lang="hu-HU" sz="6500" dirty="0">
                <a:solidFill>
                  <a:srgbClr val="424A52"/>
                </a:solidFill>
                <a:latin typeface="Oswald Bold"/>
              </a:rPr>
              <a:t> </a:t>
            </a:r>
            <a:r>
              <a:rPr lang="hu-HU" sz="6500" dirty="0" err="1">
                <a:solidFill>
                  <a:srgbClr val="424A52"/>
                </a:solidFill>
                <a:latin typeface="Oswald Bold"/>
              </a:rPr>
              <a:t>bias</a:t>
            </a:r>
            <a:endParaRPr lang="en-US" sz="6500" dirty="0">
              <a:solidFill>
                <a:srgbClr val="424A52"/>
              </a:solidFill>
              <a:latin typeface="Oswald Bold"/>
            </a:endParaRPr>
          </a:p>
        </p:txBody>
      </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pic>
        <p:nvPicPr>
          <p:cNvPr id="3" name="Kép 2">
            <a:extLst>
              <a:ext uri="{FF2B5EF4-FFF2-40B4-BE49-F238E27FC236}">
                <a16:creationId xmlns:a16="http://schemas.microsoft.com/office/drawing/2014/main" id="{41386472-8D1B-4A17-86CE-69779BC8E180}"/>
              </a:ext>
            </a:extLst>
          </p:cNvPr>
          <p:cNvPicPr>
            <a:picLocks noChangeAspect="1"/>
          </p:cNvPicPr>
          <p:nvPr/>
        </p:nvPicPr>
        <p:blipFill rotWithShape="1">
          <a:blip r:embed="rId3"/>
          <a:srcRect l="32500" t="34444" r="8750" b="15926"/>
          <a:stretch/>
        </p:blipFill>
        <p:spPr>
          <a:xfrm>
            <a:off x="2514600" y="2573031"/>
            <a:ext cx="14196749" cy="6745973"/>
          </a:xfrm>
          <a:prstGeom prst="rect">
            <a:avLst/>
          </a:prstGeom>
        </p:spPr>
      </p:pic>
    </p:spTree>
    <p:extLst>
      <p:ext uri="{BB962C8B-B14F-4D97-AF65-F5344CB8AC3E}">
        <p14:creationId xmlns:p14="http://schemas.microsoft.com/office/powerpoint/2010/main" val="2345063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8801100" cy="1070358"/>
          </a:xfrm>
          <a:prstGeom prst="rect">
            <a:avLst/>
          </a:prstGeom>
        </p:spPr>
        <p:txBody>
          <a:bodyPr wrap="square" lIns="0" tIns="0" rIns="0" bIns="0" rtlCol="0" anchor="t">
            <a:spAutoFit/>
          </a:bodyPr>
          <a:lstStyle/>
          <a:p>
            <a:pPr algn="ctr">
              <a:lnSpc>
                <a:spcPts val="9100"/>
              </a:lnSpc>
            </a:pPr>
            <a:r>
              <a:rPr lang="hu-HU" sz="6500" dirty="0" err="1">
                <a:solidFill>
                  <a:srgbClr val="424A52"/>
                </a:solidFill>
                <a:latin typeface="Oswald Bold"/>
              </a:rPr>
              <a:t>Selection</a:t>
            </a:r>
            <a:r>
              <a:rPr lang="hu-HU" sz="6500" dirty="0">
                <a:solidFill>
                  <a:srgbClr val="424A52"/>
                </a:solidFill>
                <a:latin typeface="Oswald Bold"/>
              </a:rPr>
              <a:t> </a:t>
            </a:r>
            <a:r>
              <a:rPr lang="hu-HU" sz="6500" dirty="0" err="1">
                <a:solidFill>
                  <a:srgbClr val="424A52"/>
                </a:solidFill>
                <a:latin typeface="Oswald Bold"/>
              </a:rPr>
              <a:t>bias</a:t>
            </a:r>
            <a:endParaRPr lang="en-US" sz="6500" dirty="0">
              <a:solidFill>
                <a:srgbClr val="424A52"/>
              </a:solidFill>
              <a:latin typeface="Oswald Bold"/>
            </a:endParaRPr>
          </a:p>
        </p:txBody>
      </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pic>
        <p:nvPicPr>
          <p:cNvPr id="2" name="Kép 1">
            <a:extLst>
              <a:ext uri="{FF2B5EF4-FFF2-40B4-BE49-F238E27FC236}">
                <a16:creationId xmlns:a16="http://schemas.microsoft.com/office/drawing/2014/main" id="{7B336ABA-BD86-445E-B441-10A66018BC19}"/>
              </a:ext>
            </a:extLst>
          </p:cNvPr>
          <p:cNvPicPr>
            <a:picLocks noChangeAspect="1"/>
          </p:cNvPicPr>
          <p:nvPr/>
        </p:nvPicPr>
        <p:blipFill rotWithShape="1">
          <a:blip r:embed="rId3"/>
          <a:srcRect l="30833" t="37408" r="15000" b="15185"/>
          <a:stretch/>
        </p:blipFill>
        <p:spPr>
          <a:xfrm>
            <a:off x="2324146" y="2622534"/>
            <a:ext cx="13620750" cy="6705600"/>
          </a:xfrm>
          <a:prstGeom prst="rect">
            <a:avLst/>
          </a:prstGeom>
        </p:spPr>
      </p:pic>
    </p:spTree>
    <p:extLst>
      <p:ext uri="{BB962C8B-B14F-4D97-AF65-F5344CB8AC3E}">
        <p14:creationId xmlns:p14="http://schemas.microsoft.com/office/powerpoint/2010/main" val="2777201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4236305" y="773165"/>
            <a:ext cx="10002347" cy="567353"/>
          </a:xfrm>
        </p:spPr>
        <p:txBody>
          <a:bodyPr>
            <a:normAutofit fontScale="92500" lnSpcReduction="20000"/>
          </a:bodyPr>
          <a:lstStyle/>
          <a:p>
            <a:r>
              <a:rPr lang="hu-HU" sz="3900" b="1" dirty="0" err="1"/>
              <a:t>Examples</a:t>
            </a:r>
            <a:r>
              <a:rPr lang="hu-HU" sz="3900" b="1" dirty="0"/>
              <a:t> </a:t>
            </a:r>
            <a:r>
              <a:rPr lang="hu-HU" sz="3900" b="1" dirty="0" err="1"/>
              <a:t>for</a:t>
            </a:r>
            <a:r>
              <a:rPr lang="hu-HU" sz="3900" b="1" dirty="0"/>
              <a:t> performance </a:t>
            </a:r>
            <a:r>
              <a:rPr lang="hu-HU" sz="3900" b="1" dirty="0" err="1"/>
              <a:t>bias</a:t>
            </a:r>
            <a:endParaRPr lang="hu-HU" sz="3900" b="1" dirty="0"/>
          </a:p>
        </p:txBody>
      </p:sp>
      <p:sp>
        <p:nvSpPr>
          <p:cNvPr id="15" name="Tartalom helye 1"/>
          <p:cNvSpPr txBox="1">
            <a:spLocks/>
          </p:cNvSpPr>
          <p:nvPr/>
        </p:nvSpPr>
        <p:spPr>
          <a:xfrm>
            <a:off x="1098481" y="2338764"/>
            <a:ext cx="14554065" cy="6268032"/>
          </a:xfrm>
          <a:prstGeom prst="rect">
            <a:avLst/>
          </a:prstGeom>
          <a:solidFill>
            <a:schemeClr val="accent1">
              <a:lumMod val="20000"/>
              <a:lumOff val="80000"/>
            </a:schemeClr>
          </a:solidFill>
          <a:ln w="41275" cmpd="dbl">
            <a:solidFill>
              <a:schemeClr val="tx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3600" b="1" dirty="0" err="1">
                <a:solidFill>
                  <a:schemeClr val="tx1"/>
                </a:solidFill>
              </a:rPr>
              <a:t>Let’s</a:t>
            </a:r>
            <a:r>
              <a:rPr lang="hu-HU" sz="3600" b="1" dirty="0">
                <a:solidFill>
                  <a:schemeClr val="tx1"/>
                </a:solidFill>
              </a:rPr>
              <a:t> </a:t>
            </a:r>
            <a:r>
              <a:rPr lang="hu-HU" sz="3600" b="1" dirty="0" err="1">
                <a:solidFill>
                  <a:schemeClr val="tx1"/>
                </a:solidFill>
              </a:rPr>
              <a:t>compare</a:t>
            </a:r>
            <a:r>
              <a:rPr lang="hu-HU" sz="3600" b="1" dirty="0">
                <a:solidFill>
                  <a:schemeClr val="tx1"/>
                </a:solidFill>
              </a:rPr>
              <a:t> a </a:t>
            </a:r>
            <a:r>
              <a:rPr lang="hu-HU" sz="3600" b="1" dirty="0" err="1">
                <a:solidFill>
                  <a:schemeClr val="tx1"/>
                </a:solidFill>
              </a:rPr>
              <a:t>new</a:t>
            </a:r>
            <a:r>
              <a:rPr lang="hu-HU" sz="3600" b="1" dirty="0">
                <a:solidFill>
                  <a:schemeClr val="tx1"/>
                </a:solidFill>
              </a:rPr>
              <a:t> </a:t>
            </a:r>
            <a:r>
              <a:rPr lang="hu-HU" sz="3600" b="1" dirty="0" err="1">
                <a:solidFill>
                  <a:schemeClr val="tx1"/>
                </a:solidFill>
              </a:rPr>
              <a:t>drug</a:t>
            </a:r>
            <a:r>
              <a:rPr lang="hu-HU" sz="3600" b="1" dirty="0">
                <a:solidFill>
                  <a:schemeClr val="tx1"/>
                </a:solidFill>
              </a:rPr>
              <a:t> </a:t>
            </a:r>
            <a:r>
              <a:rPr lang="hu-HU" sz="3600" b="1" dirty="0" err="1">
                <a:solidFill>
                  <a:schemeClr val="tx1"/>
                </a:solidFill>
              </a:rPr>
              <a:t>to</a:t>
            </a:r>
            <a:r>
              <a:rPr lang="hu-HU" sz="3600" b="1" dirty="0">
                <a:solidFill>
                  <a:schemeClr val="tx1"/>
                </a:solidFill>
              </a:rPr>
              <a:t> </a:t>
            </a:r>
            <a:r>
              <a:rPr lang="hu-HU" sz="3600" b="1" dirty="0" err="1">
                <a:solidFill>
                  <a:schemeClr val="tx1"/>
                </a:solidFill>
              </a:rPr>
              <a:t>the</a:t>
            </a:r>
            <a:r>
              <a:rPr lang="hu-HU" sz="3600" b="1" dirty="0">
                <a:solidFill>
                  <a:schemeClr val="tx1"/>
                </a:solidFill>
              </a:rPr>
              <a:t> old </a:t>
            </a:r>
            <a:r>
              <a:rPr lang="hu-HU" sz="3600" b="1" dirty="0" err="1">
                <a:solidFill>
                  <a:schemeClr val="tx1"/>
                </a:solidFill>
              </a:rPr>
              <a:t>one</a:t>
            </a:r>
            <a:r>
              <a:rPr lang="hu-HU" sz="3600" b="1" dirty="0">
                <a:solidFill>
                  <a:schemeClr val="tx1"/>
                </a:solidFill>
              </a:rPr>
              <a:t>… </a:t>
            </a:r>
          </a:p>
          <a:p>
            <a:pPr marL="0" indent="0">
              <a:buNone/>
            </a:pPr>
            <a:endParaRPr lang="hu-HU" sz="3600" b="1" dirty="0">
              <a:solidFill>
                <a:schemeClr val="tx1"/>
              </a:solidFill>
            </a:endParaRPr>
          </a:p>
          <a:p>
            <a:pPr marL="0" indent="0">
              <a:buNone/>
            </a:pPr>
            <a:r>
              <a:rPr lang="hu-HU" sz="3600" b="1" dirty="0">
                <a:solidFill>
                  <a:schemeClr val="tx1"/>
                </a:solidFill>
              </a:rPr>
              <a:t>Design: </a:t>
            </a:r>
            <a:r>
              <a:rPr lang="hu-HU" sz="3600" b="1" dirty="0" err="1">
                <a:solidFill>
                  <a:schemeClr val="tx1"/>
                </a:solidFill>
              </a:rPr>
              <a:t>experimental</a:t>
            </a:r>
            <a:r>
              <a:rPr lang="hu-HU" sz="3600" b="1" dirty="0">
                <a:solidFill>
                  <a:schemeClr val="tx1"/>
                </a:solidFill>
              </a:rPr>
              <a:t>, parallel (2 </a:t>
            </a:r>
            <a:r>
              <a:rPr lang="hu-HU" sz="3600" b="1" dirty="0" err="1">
                <a:solidFill>
                  <a:schemeClr val="tx1"/>
                </a:solidFill>
              </a:rPr>
              <a:t>arms</a:t>
            </a:r>
            <a:r>
              <a:rPr lang="hu-HU" sz="3600" b="1" dirty="0">
                <a:solidFill>
                  <a:schemeClr val="tx1"/>
                </a:solidFill>
              </a:rPr>
              <a:t>), </a:t>
            </a:r>
            <a:r>
              <a:rPr lang="hu-HU" sz="3600" b="1" dirty="0" err="1">
                <a:solidFill>
                  <a:schemeClr val="tx1"/>
                </a:solidFill>
              </a:rPr>
              <a:t>randomized</a:t>
            </a:r>
            <a:r>
              <a:rPr lang="hu-HU" sz="3600" b="1" dirty="0">
                <a:solidFill>
                  <a:schemeClr val="tx1"/>
                </a:solidFill>
              </a:rPr>
              <a:t>, </a:t>
            </a:r>
            <a:r>
              <a:rPr lang="hu-HU" sz="3600" b="1" dirty="0" err="1">
                <a:solidFill>
                  <a:srgbClr val="FF0000"/>
                </a:solidFill>
              </a:rPr>
              <a:t>open-label</a:t>
            </a:r>
            <a:r>
              <a:rPr lang="hu-HU" sz="3600" b="1" dirty="0">
                <a:solidFill>
                  <a:schemeClr val="tx1"/>
                </a:solidFill>
              </a:rPr>
              <a:t>.</a:t>
            </a:r>
          </a:p>
          <a:p>
            <a:pPr marL="0" indent="0">
              <a:buNone/>
            </a:pPr>
            <a:r>
              <a:rPr lang="hu-HU" sz="3600" b="1" dirty="0">
                <a:solidFill>
                  <a:schemeClr val="tx1"/>
                </a:solidFill>
              </a:rPr>
              <a:t>The </a:t>
            </a:r>
            <a:r>
              <a:rPr lang="hu-HU" sz="3600" b="1" dirty="0" err="1">
                <a:solidFill>
                  <a:srgbClr val="FF0000"/>
                </a:solidFill>
              </a:rPr>
              <a:t>new</a:t>
            </a:r>
            <a:r>
              <a:rPr lang="hu-HU" sz="3600" b="1" dirty="0">
                <a:solidFill>
                  <a:srgbClr val="FF0000"/>
                </a:solidFill>
              </a:rPr>
              <a:t> </a:t>
            </a:r>
            <a:r>
              <a:rPr lang="hu-HU" sz="3600" b="1" dirty="0" err="1">
                <a:solidFill>
                  <a:srgbClr val="FF0000"/>
                </a:solidFill>
              </a:rPr>
              <a:t>drug</a:t>
            </a:r>
            <a:r>
              <a:rPr lang="hu-HU" sz="3600" b="1" dirty="0">
                <a:solidFill>
                  <a:srgbClr val="FF0000"/>
                </a:solidFill>
              </a:rPr>
              <a:t> </a:t>
            </a:r>
            <a:r>
              <a:rPr lang="hu-HU" sz="3600" b="1" dirty="0" err="1">
                <a:solidFill>
                  <a:srgbClr val="FF0000"/>
                </a:solidFill>
              </a:rPr>
              <a:t>reduces</a:t>
            </a:r>
            <a:r>
              <a:rPr lang="hu-HU" sz="3600" b="1" dirty="0">
                <a:solidFill>
                  <a:srgbClr val="FF0000"/>
                </a:solidFill>
              </a:rPr>
              <a:t> </a:t>
            </a:r>
            <a:r>
              <a:rPr lang="hu-HU" sz="3600" b="1" dirty="0" err="1">
                <a:solidFill>
                  <a:srgbClr val="FF0000"/>
                </a:solidFill>
              </a:rPr>
              <a:t>thrombosis</a:t>
            </a:r>
            <a:r>
              <a:rPr lang="hu-HU" sz="3600" b="1" dirty="0">
                <a:solidFill>
                  <a:srgbClr val="FF0000"/>
                </a:solidFill>
              </a:rPr>
              <a:t> </a:t>
            </a:r>
            <a:r>
              <a:rPr lang="hu-HU" sz="3600" b="1" dirty="0" err="1">
                <a:solidFill>
                  <a:srgbClr val="FF0000"/>
                </a:solidFill>
              </a:rPr>
              <a:t>rate</a:t>
            </a:r>
            <a:r>
              <a:rPr lang="hu-HU" sz="3600" b="1" dirty="0">
                <a:solidFill>
                  <a:srgbClr val="FF0000"/>
                </a:solidFill>
              </a:rPr>
              <a:t> </a:t>
            </a:r>
            <a:r>
              <a:rPr lang="hu-HU" sz="3600" b="1" dirty="0" err="1">
                <a:solidFill>
                  <a:srgbClr val="FF0000"/>
                </a:solidFill>
              </a:rPr>
              <a:t>by</a:t>
            </a:r>
            <a:r>
              <a:rPr lang="hu-HU" sz="3600" b="1" dirty="0">
                <a:solidFill>
                  <a:srgbClr val="FF0000"/>
                </a:solidFill>
              </a:rPr>
              <a:t> 20% </a:t>
            </a:r>
            <a:r>
              <a:rPr lang="hu-HU" sz="3600" b="1" dirty="0">
                <a:solidFill>
                  <a:schemeClr val="tx1"/>
                </a:solidFill>
              </a:rPr>
              <a:t>(95% CI: 15-25%).</a:t>
            </a:r>
          </a:p>
          <a:p>
            <a:pPr marL="0" indent="0">
              <a:buNone/>
            </a:pPr>
            <a:endParaRPr lang="hu-HU" sz="3600" b="1" dirty="0">
              <a:solidFill>
                <a:schemeClr val="tx1"/>
              </a:solidFill>
            </a:endParaRPr>
          </a:p>
          <a:p>
            <a:pPr marL="0" indent="0">
              <a:buNone/>
            </a:pPr>
            <a:r>
              <a:rPr lang="hu-HU" sz="3600" b="1" dirty="0" err="1">
                <a:solidFill>
                  <a:schemeClr val="tx1"/>
                </a:solidFill>
              </a:rPr>
              <a:t>But</a:t>
            </a:r>
            <a:r>
              <a:rPr lang="hu-HU" sz="3600" b="1" dirty="0">
                <a:solidFill>
                  <a:schemeClr val="tx1"/>
                </a:solidFill>
              </a:rPr>
              <a:t> </a:t>
            </a:r>
            <a:r>
              <a:rPr lang="hu-HU" sz="3600" b="1" dirty="0" err="1">
                <a:solidFill>
                  <a:schemeClr val="tx1"/>
                </a:solidFill>
              </a:rPr>
              <a:t>doctors</a:t>
            </a:r>
            <a:r>
              <a:rPr lang="hu-HU" sz="3600" b="1" dirty="0">
                <a:solidFill>
                  <a:schemeClr val="tx1"/>
                </a:solidFill>
              </a:rPr>
              <a:t> </a:t>
            </a:r>
            <a:r>
              <a:rPr lang="hu-HU" sz="3600" b="1" dirty="0" err="1">
                <a:solidFill>
                  <a:schemeClr val="tx1"/>
                </a:solidFill>
              </a:rPr>
              <a:t>do</a:t>
            </a:r>
            <a:r>
              <a:rPr lang="hu-HU" sz="3600" b="1" dirty="0">
                <a:solidFill>
                  <a:schemeClr val="tx1"/>
                </a:solidFill>
              </a:rPr>
              <a:t> </a:t>
            </a:r>
            <a:r>
              <a:rPr lang="hu-HU" sz="3600" b="1" dirty="0" err="1">
                <a:solidFill>
                  <a:schemeClr val="tx1"/>
                </a:solidFill>
              </a:rPr>
              <a:t>not</a:t>
            </a:r>
            <a:r>
              <a:rPr lang="hu-HU" sz="3600" b="1" dirty="0">
                <a:solidFill>
                  <a:schemeClr val="tx1"/>
                </a:solidFill>
              </a:rPr>
              <a:t> </a:t>
            </a:r>
            <a:r>
              <a:rPr lang="hu-HU" sz="3600" b="1" dirty="0" err="1">
                <a:solidFill>
                  <a:schemeClr val="tx1"/>
                </a:solidFill>
              </a:rPr>
              <a:t>trust</a:t>
            </a:r>
            <a:r>
              <a:rPr lang="hu-HU" sz="3600" b="1" dirty="0">
                <a:solidFill>
                  <a:schemeClr val="tx1"/>
                </a:solidFill>
              </a:rPr>
              <a:t> </a:t>
            </a:r>
            <a:r>
              <a:rPr lang="hu-HU" sz="3600" b="1" dirty="0" err="1">
                <a:solidFill>
                  <a:schemeClr val="tx1"/>
                </a:solidFill>
              </a:rPr>
              <a:t>the</a:t>
            </a:r>
            <a:r>
              <a:rPr lang="hu-HU" sz="3600" b="1" dirty="0">
                <a:solidFill>
                  <a:schemeClr val="tx1"/>
                </a:solidFill>
              </a:rPr>
              <a:t> </a:t>
            </a:r>
            <a:r>
              <a:rPr lang="hu-HU" sz="3600" b="1" dirty="0" err="1">
                <a:solidFill>
                  <a:schemeClr val="tx1"/>
                </a:solidFill>
              </a:rPr>
              <a:t>new</a:t>
            </a:r>
            <a:r>
              <a:rPr lang="hu-HU" sz="3600" b="1" dirty="0">
                <a:solidFill>
                  <a:schemeClr val="tx1"/>
                </a:solidFill>
              </a:rPr>
              <a:t> </a:t>
            </a:r>
            <a:r>
              <a:rPr lang="hu-HU" sz="3600" b="1" dirty="0" err="1">
                <a:solidFill>
                  <a:schemeClr val="tx1"/>
                </a:solidFill>
              </a:rPr>
              <a:t>drug</a:t>
            </a:r>
            <a:r>
              <a:rPr lang="hu-HU" sz="3600" b="1" dirty="0">
                <a:solidFill>
                  <a:schemeClr val="tx1"/>
                </a:solidFill>
              </a:rPr>
              <a:t>…</a:t>
            </a:r>
          </a:p>
          <a:p>
            <a:pPr marL="0" indent="0">
              <a:buNone/>
            </a:pPr>
            <a:r>
              <a:rPr lang="hu-HU" sz="3600" b="1" dirty="0">
                <a:solidFill>
                  <a:srgbClr val="FF0000"/>
                </a:solidFill>
              </a:rPr>
              <a:t>20% </a:t>
            </a:r>
            <a:r>
              <a:rPr lang="hu-HU" sz="3600" b="1" dirty="0">
                <a:solidFill>
                  <a:schemeClr val="tx1"/>
                </a:solidFill>
              </a:rPr>
              <a:t>of </a:t>
            </a:r>
            <a:r>
              <a:rPr lang="hu-HU" sz="3600" b="1" dirty="0" err="1">
                <a:solidFill>
                  <a:schemeClr val="tx1"/>
                </a:solidFill>
              </a:rPr>
              <a:t>patient</a:t>
            </a:r>
            <a:r>
              <a:rPr lang="hu-HU" sz="3600" b="1" dirty="0">
                <a:solidFill>
                  <a:schemeClr val="tx1"/>
                </a:solidFill>
              </a:rPr>
              <a:t> (old </a:t>
            </a:r>
            <a:r>
              <a:rPr lang="hu-HU" sz="3600" b="1" dirty="0" err="1">
                <a:solidFill>
                  <a:schemeClr val="tx1"/>
                </a:solidFill>
              </a:rPr>
              <a:t>drug</a:t>
            </a:r>
            <a:r>
              <a:rPr lang="hu-HU" sz="3600" b="1" dirty="0">
                <a:solidFill>
                  <a:schemeClr val="tx1"/>
                </a:solidFill>
              </a:rPr>
              <a:t>) and </a:t>
            </a:r>
            <a:r>
              <a:rPr lang="hu-HU" sz="3600" b="1" dirty="0">
                <a:solidFill>
                  <a:srgbClr val="FF0000"/>
                </a:solidFill>
              </a:rPr>
              <a:t>85% </a:t>
            </a:r>
            <a:r>
              <a:rPr lang="hu-HU" sz="3600" b="1" dirty="0">
                <a:solidFill>
                  <a:schemeClr val="tx1"/>
                </a:solidFill>
              </a:rPr>
              <a:t>of </a:t>
            </a:r>
            <a:r>
              <a:rPr lang="hu-HU" sz="3600" b="1" dirty="0" err="1">
                <a:solidFill>
                  <a:schemeClr val="tx1"/>
                </a:solidFill>
              </a:rPr>
              <a:t>patients</a:t>
            </a:r>
            <a:r>
              <a:rPr lang="hu-HU" sz="3600" b="1" dirty="0">
                <a:solidFill>
                  <a:schemeClr val="tx1"/>
                </a:solidFill>
              </a:rPr>
              <a:t> (</a:t>
            </a:r>
            <a:r>
              <a:rPr lang="hu-HU" sz="3600" b="1" dirty="0" err="1">
                <a:solidFill>
                  <a:schemeClr val="tx1"/>
                </a:solidFill>
              </a:rPr>
              <a:t>new</a:t>
            </a:r>
            <a:r>
              <a:rPr lang="hu-HU" sz="3600" b="1" dirty="0">
                <a:solidFill>
                  <a:schemeClr val="tx1"/>
                </a:solidFill>
              </a:rPr>
              <a:t> </a:t>
            </a:r>
            <a:r>
              <a:rPr lang="hu-HU" sz="3600" b="1" dirty="0" err="1">
                <a:solidFill>
                  <a:schemeClr val="tx1"/>
                </a:solidFill>
              </a:rPr>
              <a:t>drug</a:t>
            </a:r>
            <a:r>
              <a:rPr lang="hu-HU" sz="3600" b="1" dirty="0">
                <a:solidFill>
                  <a:schemeClr val="tx1"/>
                </a:solidFill>
              </a:rPr>
              <a:t>) </a:t>
            </a:r>
            <a:r>
              <a:rPr lang="hu-HU" sz="3600" b="1" dirty="0" err="1">
                <a:solidFill>
                  <a:schemeClr val="tx1"/>
                </a:solidFill>
              </a:rPr>
              <a:t>were</a:t>
            </a:r>
            <a:r>
              <a:rPr lang="hu-HU" sz="3600" b="1" dirty="0">
                <a:solidFill>
                  <a:schemeClr val="tx1"/>
                </a:solidFill>
              </a:rPr>
              <a:t> </a:t>
            </a:r>
            <a:r>
              <a:rPr lang="hu-HU" sz="3600" b="1" dirty="0" err="1">
                <a:solidFill>
                  <a:schemeClr val="tx1"/>
                </a:solidFill>
              </a:rPr>
              <a:t>prescribed</a:t>
            </a:r>
            <a:r>
              <a:rPr lang="hu-HU" sz="3600" b="1" dirty="0">
                <a:solidFill>
                  <a:schemeClr val="tx1"/>
                </a:solidFill>
              </a:rPr>
              <a:t> </a:t>
            </a:r>
            <a:r>
              <a:rPr lang="hu-HU" sz="3600" b="1" dirty="0" err="1">
                <a:solidFill>
                  <a:schemeClr val="tx1"/>
                </a:solidFill>
              </a:rPr>
              <a:t>additional</a:t>
            </a:r>
            <a:r>
              <a:rPr lang="hu-HU" sz="3600" b="1" dirty="0">
                <a:solidFill>
                  <a:schemeClr val="tx1"/>
                </a:solidFill>
              </a:rPr>
              <a:t> </a:t>
            </a:r>
            <a:r>
              <a:rPr lang="hu-HU" sz="3600" b="1" dirty="0" err="1">
                <a:solidFill>
                  <a:schemeClr val="tx1"/>
                </a:solidFill>
              </a:rPr>
              <a:t>anticoagulants</a:t>
            </a:r>
            <a:endParaRPr lang="hu-HU" sz="3600" b="1" dirty="0">
              <a:solidFill>
                <a:schemeClr val="tx1"/>
              </a:solidFill>
            </a:endParaRPr>
          </a:p>
        </p:txBody>
      </p:sp>
      <p:sp>
        <p:nvSpPr>
          <p:cNvPr id="5" name="Szövegdoboz 4"/>
          <p:cNvSpPr txBox="1"/>
          <p:nvPr/>
        </p:nvSpPr>
        <p:spPr>
          <a:xfrm>
            <a:off x="5715000" y="7821966"/>
            <a:ext cx="11015021" cy="1569660"/>
          </a:xfrm>
          <a:prstGeom prst="rect">
            <a:avLst/>
          </a:prstGeom>
          <a:solidFill>
            <a:srgbClr val="FF0000">
              <a:alpha val="58000"/>
            </a:srgbClr>
          </a:solidFill>
          <a:ln w="38100">
            <a:solidFill>
              <a:schemeClr val="accent6">
                <a:lumMod val="50000"/>
              </a:schemeClr>
            </a:solidFill>
          </a:ln>
        </p:spPr>
        <p:txBody>
          <a:bodyPr wrap="square" rtlCol="0">
            <a:spAutoFit/>
          </a:bodyPr>
          <a:lstStyle/>
          <a:p>
            <a:pPr algn="ctr"/>
            <a:r>
              <a:rPr lang="hu-HU" sz="4800" dirty="0">
                <a:solidFill>
                  <a:prstClr val="white"/>
                </a:solidFill>
              </a:rPr>
              <a:t>An </a:t>
            </a:r>
            <a:r>
              <a:rPr lang="hu-HU" sz="4800" dirty="0" err="1">
                <a:solidFill>
                  <a:prstClr val="white"/>
                </a:solidFill>
              </a:rPr>
              <a:t>ancillary</a:t>
            </a:r>
            <a:r>
              <a:rPr lang="hu-HU" sz="4800" dirty="0">
                <a:solidFill>
                  <a:prstClr val="white"/>
                </a:solidFill>
              </a:rPr>
              <a:t> </a:t>
            </a:r>
            <a:r>
              <a:rPr lang="hu-HU" sz="4800" dirty="0" err="1">
                <a:solidFill>
                  <a:prstClr val="white"/>
                </a:solidFill>
              </a:rPr>
              <a:t>exposure</a:t>
            </a:r>
            <a:r>
              <a:rPr lang="hu-HU" sz="4800" dirty="0">
                <a:solidFill>
                  <a:prstClr val="white"/>
                </a:solidFill>
              </a:rPr>
              <a:t> </a:t>
            </a:r>
            <a:r>
              <a:rPr lang="hu-HU" sz="4800" dirty="0" err="1">
                <a:solidFill>
                  <a:prstClr val="white"/>
                </a:solidFill>
              </a:rPr>
              <a:t>distrubuting</a:t>
            </a:r>
            <a:r>
              <a:rPr lang="hu-HU" sz="4800" dirty="0">
                <a:solidFill>
                  <a:prstClr val="white"/>
                </a:solidFill>
              </a:rPr>
              <a:t> </a:t>
            </a:r>
            <a:r>
              <a:rPr lang="hu-HU" sz="4800" dirty="0" err="1">
                <a:solidFill>
                  <a:prstClr val="white"/>
                </a:solidFill>
              </a:rPr>
              <a:t>unequally</a:t>
            </a:r>
            <a:r>
              <a:rPr lang="hu-HU" sz="4800" dirty="0">
                <a:solidFill>
                  <a:prstClr val="white"/>
                </a:solidFill>
              </a:rPr>
              <a:t> </a:t>
            </a:r>
            <a:r>
              <a:rPr lang="hu-HU" sz="4800" dirty="0" err="1">
                <a:solidFill>
                  <a:prstClr val="white"/>
                </a:solidFill>
              </a:rPr>
              <a:t>between</a:t>
            </a:r>
            <a:r>
              <a:rPr lang="hu-HU" sz="4800" dirty="0">
                <a:solidFill>
                  <a:prstClr val="white"/>
                </a:solidFill>
              </a:rPr>
              <a:t> </a:t>
            </a:r>
            <a:r>
              <a:rPr lang="hu-HU" sz="4800" dirty="0" err="1">
                <a:solidFill>
                  <a:prstClr val="white"/>
                </a:solidFill>
              </a:rPr>
              <a:t>groups</a:t>
            </a:r>
            <a:endParaRPr lang="hu-HU" sz="4800" dirty="0">
              <a:solidFill>
                <a:prstClr val="white"/>
              </a:solidFill>
            </a:endParaRPr>
          </a:p>
        </p:txBody>
      </p:sp>
      <p:grpSp>
        <p:nvGrpSpPr>
          <p:cNvPr id="6" name="Group 4">
            <a:extLst>
              <a:ext uri="{FF2B5EF4-FFF2-40B4-BE49-F238E27FC236}">
                <a16:creationId xmlns:a16="http://schemas.microsoft.com/office/drawing/2014/main" id="{BF9A24C7-7E61-4734-944C-A6595E059EA0}"/>
              </a:ext>
            </a:extLst>
          </p:cNvPr>
          <p:cNvGrpSpPr/>
          <p:nvPr/>
        </p:nvGrpSpPr>
        <p:grpSpPr>
          <a:xfrm>
            <a:off x="0" y="0"/>
            <a:ext cx="18288000" cy="450526"/>
            <a:chOff x="0" y="0"/>
            <a:chExt cx="6186311" cy="152400"/>
          </a:xfrm>
        </p:grpSpPr>
        <p:sp>
          <p:nvSpPr>
            <p:cNvPr id="7" name="Freeform 5">
              <a:extLst>
                <a:ext uri="{FF2B5EF4-FFF2-40B4-BE49-F238E27FC236}">
                  <a16:creationId xmlns:a16="http://schemas.microsoft.com/office/drawing/2014/main" id="{86F53FED-7350-466D-8FF7-B6EB3C2817F5}"/>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grpSp>
        <p:nvGrpSpPr>
          <p:cNvPr id="8" name="Group 8">
            <a:extLst>
              <a:ext uri="{FF2B5EF4-FFF2-40B4-BE49-F238E27FC236}">
                <a16:creationId xmlns:a16="http://schemas.microsoft.com/office/drawing/2014/main" id="{FC267C65-EFF0-4BB1-BDE0-4D8C7DB42848}"/>
              </a:ext>
            </a:extLst>
          </p:cNvPr>
          <p:cNvGrpSpPr/>
          <p:nvPr/>
        </p:nvGrpSpPr>
        <p:grpSpPr>
          <a:xfrm rot="-5400000">
            <a:off x="16153987" y="8152987"/>
            <a:ext cx="2135721" cy="2132304"/>
            <a:chOff x="0" y="0"/>
            <a:chExt cx="6350000" cy="6339840"/>
          </a:xfrm>
        </p:grpSpPr>
        <p:sp>
          <p:nvSpPr>
            <p:cNvPr id="9" name="Freeform 9">
              <a:extLst>
                <a:ext uri="{FF2B5EF4-FFF2-40B4-BE49-F238E27FC236}">
                  <a16:creationId xmlns:a16="http://schemas.microsoft.com/office/drawing/2014/main" id="{6535E3C7-FC7E-43F4-9311-9527D877976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a:extLst>
              <a:ext uri="{FF2B5EF4-FFF2-40B4-BE49-F238E27FC236}">
                <a16:creationId xmlns:a16="http://schemas.microsoft.com/office/drawing/2014/main" id="{E0128514-DC0B-4669-90C3-82A54D684D50}"/>
              </a:ext>
            </a:extLst>
          </p:cNvPr>
          <p:cNvGrpSpPr/>
          <p:nvPr/>
        </p:nvGrpSpPr>
        <p:grpSpPr>
          <a:xfrm>
            <a:off x="13014933" y="0"/>
            <a:ext cx="3426157" cy="2016125"/>
            <a:chOff x="0" y="0"/>
            <a:chExt cx="4975860" cy="2928049"/>
          </a:xfrm>
        </p:grpSpPr>
        <p:sp>
          <p:nvSpPr>
            <p:cNvPr id="11" name="Freeform 11">
              <a:extLst>
                <a:ext uri="{FF2B5EF4-FFF2-40B4-BE49-F238E27FC236}">
                  <a16:creationId xmlns:a16="http://schemas.microsoft.com/office/drawing/2014/main" id="{55AFA7AF-664C-48ED-AB7E-F24E775D55D1}"/>
                </a:ext>
              </a:extLst>
            </p:cNvPr>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a:extLst>
              <a:ext uri="{FF2B5EF4-FFF2-40B4-BE49-F238E27FC236}">
                <a16:creationId xmlns:a16="http://schemas.microsoft.com/office/drawing/2014/main" id="{DC2EA058-6B1B-4367-8220-F9E2B83A78F3}"/>
              </a:ext>
            </a:extLst>
          </p:cNvPr>
          <p:cNvGrpSpPr/>
          <p:nvPr/>
        </p:nvGrpSpPr>
        <p:grpSpPr>
          <a:xfrm>
            <a:off x="13538476" y="-866183"/>
            <a:ext cx="2379071" cy="2379071"/>
            <a:chOff x="0" y="0"/>
            <a:chExt cx="6350000" cy="6350000"/>
          </a:xfrm>
        </p:grpSpPr>
        <p:sp>
          <p:nvSpPr>
            <p:cNvPr id="13" name="Freeform 13">
              <a:extLst>
                <a:ext uri="{FF2B5EF4-FFF2-40B4-BE49-F238E27FC236}">
                  <a16:creationId xmlns:a16="http://schemas.microsoft.com/office/drawing/2014/main" id="{21B3496D-04DA-4327-9EDC-A005D1D6A02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6" name="Picture 14">
            <a:extLst>
              <a:ext uri="{FF2B5EF4-FFF2-40B4-BE49-F238E27FC236}">
                <a16:creationId xmlns:a16="http://schemas.microsoft.com/office/drawing/2014/main" id="{8E2DD6C1-45E5-4215-BC07-983B10ABEB2C}"/>
              </a:ext>
            </a:extLst>
          </p:cNvPr>
          <p:cNvPicPr>
            <a:picLocks noChangeAspect="1"/>
          </p:cNvPicPr>
          <p:nvPr/>
        </p:nvPicPr>
        <p:blipFill>
          <a:blip r:embed="rId2"/>
          <a:srcRect l="249" r="249"/>
          <a:stretch>
            <a:fillRect/>
          </a:stretch>
        </p:blipFill>
        <p:spPr>
          <a:xfrm>
            <a:off x="13999539" y="197177"/>
            <a:ext cx="1437895" cy="900482"/>
          </a:xfrm>
          <a:prstGeom prst="rect">
            <a:avLst/>
          </a:prstGeom>
        </p:spPr>
      </p:pic>
      <p:sp>
        <p:nvSpPr>
          <p:cNvPr id="2" name="TextBox 6">
            <a:extLst>
              <a:ext uri="{FF2B5EF4-FFF2-40B4-BE49-F238E27FC236}">
                <a16:creationId xmlns:a16="http://schemas.microsoft.com/office/drawing/2014/main" id="{F0F07E8E-2F80-4A6A-AC92-6B1F1E7364C6}"/>
              </a:ext>
            </a:extLst>
          </p:cNvPr>
          <p:cNvSpPr txBox="1"/>
          <p:nvPr/>
        </p:nvSpPr>
        <p:spPr>
          <a:xfrm>
            <a:off x="1028700" y="964309"/>
            <a:ext cx="8801100" cy="1070358"/>
          </a:xfrm>
          <a:prstGeom prst="rect">
            <a:avLst/>
          </a:prstGeom>
        </p:spPr>
        <p:txBody>
          <a:bodyPr wrap="square" lIns="0" tIns="0" rIns="0" bIns="0" rtlCol="0" anchor="t">
            <a:spAutoFit/>
          </a:bodyPr>
          <a:lstStyle/>
          <a:p>
            <a:pPr algn="ctr">
              <a:lnSpc>
                <a:spcPts val="9100"/>
              </a:lnSpc>
            </a:pPr>
            <a:r>
              <a:rPr lang="hu-HU" sz="6500" dirty="0">
                <a:solidFill>
                  <a:srgbClr val="424A52"/>
                </a:solidFill>
                <a:latin typeface="Oswald Bold"/>
              </a:rPr>
              <a:t>Performance </a:t>
            </a:r>
            <a:r>
              <a:rPr lang="hu-HU" sz="6500" dirty="0" err="1">
                <a:solidFill>
                  <a:srgbClr val="424A52"/>
                </a:solidFill>
                <a:latin typeface="Oswald Bold"/>
              </a:rPr>
              <a:t>bias</a:t>
            </a:r>
            <a:endParaRPr lang="en-US" sz="6500" dirty="0">
              <a:solidFill>
                <a:srgbClr val="424A52"/>
              </a:solidFill>
              <a:latin typeface="Oswald Bold"/>
            </a:endParaRPr>
          </a:p>
        </p:txBody>
      </p:sp>
      <p:sp>
        <p:nvSpPr>
          <p:cNvPr id="3" name="Szövegdoboz 2">
            <a:extLst>
              <a:ext uri="{FF2B5EF4-FFF2-40B4-BE49-F238E27FC236}">
                <a16:creationId xmlns:a16="http://schemas.microsoft.com/office/drawing/2014/main" id="{330ADB19-B9D2-440C-8042-8BCD43A2CD36}"/>
              </a:ext>
            </a:extLst>
          </p:cNvPr>
          <p:cNvSpPr txBox="1"/>
          <p:nvPr/>
        </p:nvSpPr>
        <p:spPr>
          <a:xfrm rot="2629769">
            <a:off x="14632681" y="3594189"/>
            <a:ext cx="3046027" cy="1107996"/>
          </a:xfrm>
          <a:prstGeom prst="rect">
            <a:avLst/>
          </a:prstGeom>
          <a:solidFill>
            <a:schemeClr val="accent1">
              <a:lumMod val="75000"/>
            </a:schemeClr>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6600" b="1" dirty="0" err="1">
                <a:solidFill>
                  <a:schemeClr val="bg1"/>
                </a:solidFill>
              </a:rPr>
              <a:t>Blinding</a:t>
            </a:r>
            <a:endParaRPr lang="en-GB" sz="6600" b="1" dirty="0">
              <a:solidFill>
                <a:schemeClr val="bg1"/>
              </a:solidFill>
            </a:endParaRPr>
          </a:p>
        </p:txBody>
      </p:sp>
    </p:spTree>
    <p:extLst>
      <p:ext uri="{BB962C8B-B14F-4D97-AF65-F5344CB8AC3E}">
        <p14:creationId xmlns:p14="http://schemas.microsoft.com/office/powerpoint/2010/main" val="3831251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4236305" y="773165"/>
            <a:ext cx="10002347" cy="567353"/>
          </a:xfrm>
        </p:spPr>
        <p:txBody>
          <a:bodyPr>
            <a:normAutofit fontScale="92500" lnSpcReduction="20000"/>
          </a:bodyPr>
          <a:lstStyle/>
          <a:p>
            <a:r>
              <a:rPr lang="hu-HU" sz="3900" b="1" dirty="0" err="1"/>
              <a:t>Examples</a:t>
            </a:r>
            <a:r>
              <a:rPr lang="hu-HU" sz="3900" b="1" dirty="0"/>
              <a:t> </a:t>
            </a:r>
            <a:r>
              <a:rPr lang="hu-HU" sz="3900" b="1" dirty="0" err="1"/>
              <a:t>for</a:t>
            </a:r>
            <a:r>
              <a:rPr lang="hu-HU" sz="3900" b="1" dirty="0"/>
              <a:t> </a:t>
            </a:r>
            <a:r>
              <a:rPr lang="hu-HU" sz="3900" b="1" dirty="0" err="1"/>
              <a:t>detection</a:t>
            </a:r>
            <a:r>
              <a:rPr lang="hu-HU" sz="3900" b="1" dirty="0"/>
              <a:t> </a:t>
            </a:r>
            <a:r>
              <a:rPr lang="hu-HU" sz="3900" b="1" dirty="0" err="1"/>
              <a:t>bias</a:t>
            </a:r>
            <a:endParaRPr lang="hu-HU" sz="3900" b="1" dirty="0"/>
          </a:p>
        </p:txBody>
      </p:sp>
      <p:sp>
        <p:nvSpPr>
          <p:cNvPr id="15" name="Tartalom helye 1"/>
          <p:cNvSpPr txBox="1">
            <a:spLocks/>
          </p:cNvSpPr>
          <p:nvPr/>
        </p:nvSpPr>
        <p:spPr>
          <a:xfrm>
            <a:off x="1069452" y="2477502"/>
            <a:ext cx="14554065" cy="6268032"/>
          </a:xfrm>
          <a:prstGeom prst="rect">
            <a:avLst/>
          </a:prstGeom>
          <a:solidFill>
            <a:schemeClr val="accent1">
              <a:lumMod val="20000"/>
              <a:lumOff val="80000"/>
            </a:schemeClr>
          </a:solidFill>
          <a:ln w="41275" cmpd="dbl">
            <a:solidFill>
              <a:schemeClr val="tx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3600" b="1" dirty="0" err="1">
                <a:solidFill>
                  <a:schemeClr val="tx1"/>
                </a:solidFill>
              </a:rPr>
              <a:t>Let’s</a:t>
            </a:r>
            <a:r>
              <a:rPr lang="hu-HU" sz="3600" b="1" dirty="0">
                <a:solidFill>
                  <a:schemeClr val="tx1"/>
                </a:solidFill>
              </a:rPr>
              <a:t> </a:t>
            </a:r>
            <a:r>
              <a:rPr lang="hu-HU" sz="3600" b="1" dirty="0" err="1">
                <a:solidFill>
                  <a:schemeClr val="tx1"/>
                </a:solidFill>
              </a:rPr>
              <a:t>compare</a:t>
            </a:r>
            <a:r>
              <a:rPr lang="hu-HU" sz="3600" b="1" dirty="0">
                <a:solidFill>
                  <a:schemeClr val="tx1"/>
                </a:solidFill>
              </a:rPr>
              <a:t> a </a:t>
            </a:r>
            <a:r>
              <a:rPr lang="hu-HU" sz="3600" b="1" dirty="0" err="1">
                <a:solidFill>
                  <a:schemeClr val="tx1"/>
                </a:solidFill>
              </a:rPr>
              <a:t>new</a:t>
            </a:r>
            <a:r>
              <a:rPr lang="hu-HU" sz="3600" b="1" dirty="0">
                <a:solidFill>
                  <a:schemeClr val="tx1"/>
                </a:solidFill>
              </a:rPr>
              <a:t> </a:t>
            </a:r>
            <a:r>
              <a:rPr lang="hu-HU" sz="3600" b="1" dirty="0" err="1">
                <a:solidFill>
                  <a:schemeClr val="tx1"/>
                </a:solidFill>
              </a:rPr>
              <a:t>drug</a:t>
            </a:r>
            <a:r>
              <a:rPr lang="hu-HU" sz="3600" b="1" dirty="0">
                <a:solidFill>
                  <a:schemeClr val="tx1"/>
                </a:solidFill>
              </a:rPr>
              <a:t> </a:t>
            </a:r>
            <a:r>
              <a:rPr lang="hu-HU" sz="3600" b="1" dirty="0" err="1">
                <a:solidFill>
                  <a:schemeClr val="tx1"/>
                </a:solidFill>
              </a:rPr>
              <a:t>to</a:t>
            </a:r>
            <a:r>
              <a:rPr lang="hu-HU" sz="3600" b="1" dirty="0">
                <a:solidFill>
                  <a:schemeClr val="tx1"/>
                </a:solidFill>
              </a:rPr>
              <a:t> </a:t>
            </a:r>
            <a:r>
              <a:rPr lang="hu-HU" sz="3600" b="1" dirty="0" err="1">
                <a:solidFill>
                  <a:schemeClr val="tx1"/>
                </a:solidFill>
              </a:rPr>
              <a:t>the</a:t>
            </a:r>
            <a:r>
              <a:rPr lang="hu-HU" sz="3600" b="1" dirty="0">
                <a:solidFill>
                  <a:schemeClr val="tx1"/>
                </a:solidFill>
              </a:rPr>
              <a:t> old </a:t>
            </a:r>
            <a:r>
              <a:rPr lang="hu-HU" sz="3600" b="1" dirty="0" err="1">
                <a:solidFill>
                  <a:schemeClr val="tx1"/>
                </a:solidFill>
              </a:rPr>
              <a:t>one</a:t>
            </a:r>
            <a:r>
              <a:rPr lang="hu-HU" sz="3600" b="1" dirty="0">
                <a:solidFill>
                  <a:schemeClr val="tx1"/>
                </a:solidFill>
              </a:rPr>
              <a:t>… </a:t>
            </a:r>
          </a:p>
          <a:p>
            <a:pPr marL="0" indent="0">
              <a:buNone/>
            </a:pPr>
            <a:endParaRPr lang="hu-HU" sz="3600" b="1" dirty="0">
              <a:solidFill>
                <a:schemeClr val="tx1"/>
              </a:solidFill>
            </a:endParaRPr>
          </a:p>
          <a:p>
            <a:pPr marL="0" indent="0">
              <a:buNone/>
            </a:pPr>
            <a:r>
              <a:rPr lang="hu-HU" sz="3600" b="1" dirty="0">
                <a:solidFill>
                  <a:schemeClr val="tx1"/>
                </a:solidFill>
              </a:rPr>
              <a:t>Design: </a:t>
            </a:r>
            <a:r>
              <a:rPr lang="hu-HU" sz="3600" b="1" dirty="0" err="1">
                <a:solidFill>
                  <a:schemeClr val="tx1"/>
                </a:solidFill>
              </a:rPr>
              <a:t>experimental</a:t>
            </a:r>
            <a:r>
              <a:rPr lang="hu-HU" sz="3600" b="1" dirty="0">
                <a:solidFill>
                  <a:schemeClr val="tx1"/>
                </a:solidFill>
              </a:rPr>
              <a:t>, parallel (2 </a:t>
            </a:r>
            <a:r>
              <a:rPr lang="hu-HU" sz="3600" b="1" dirty="0" err="1">
                <a:solidFill>
                  <a:schemeClr val="tx1"/>
                </a:solidFill>
              </a:rPr>
              <a:t>arms</a:t>
            </a:r>
            <a:r>
              <a:rPr lang="hu-HU" sz="3600" b="1" dirty="0">
                <a:solidFill>
                  <a:schemeClr val="tx1"/>
                </a:solidFill>
              </a:rPr>
              <a:t>), </a:t>
            </a:r>
            <a:r>
              <a:rPr lang="hu-HU" sz="3600" b="1" dirty="0" err="1">
                <a:solidFill>
                  <a:schemeClr val="tx1"/>
                </a:solidFill>
              </a:rPr>
              <a:t>randomized</a:t>
            </a:r>
            <a:r>
              <a:rPr lang="hu-HU" sz="3600" b="1" dirty="0">
                <a:solidFill>
                  <a:schemeClr val="tx1"/>
                </a:solidFill>
              </a:rPr>
              <a:t>, </a:t>
            </a:r>
            <a:r>
              <a:rPr lang="hu-HU" sz="3600" b="1" dirty="0" err="1">
                <a:solidFill>
                  <a:srgbClr val="FF0000"/>
                </a:solidFill>
              </a:rPr>
              <a:t>open-label</a:t>
            </a:r>
            <a:r>
              <a:rPr lang="hu-HU" sz="3600" b="1" dirty="0">
                <a:solidFill>
                  <a:schemeClr val="tx1"/>
                </a:solidFill>
              </a:rPr>
              <a:t>.</a:t>
            </a:r>
          </a:p>
          <a:p>
            <a:pPr marL="0" indent="0">
              <a:buNone/>
            </a:pPr>
            <a:r>
              <a:rPr lang="hu-HU" sz="3600" b="1" dirty="0">
                <a:solidFill>
                  <a:schemeClr val="tx1"/>
                </a:solidFill>
              </a:rPr>
              <a:t>The </a:t>
            </a:r>
            <a:r>
              <a:rPr lang="hu-HU" sz="3600" b="1" dirty="0" err="1">
                <a:solidFill>
                  <a:srgbClr val="FF0000"/>
                </a:solidFill>
              </a:rPr>
              <a:t>new</a:t>
            </a:r>
            <a:r>
              <a:rPr lang="hu-HU" sz="3600" b="1" dirty="0">
                <a:solidFill>
                  <a:srgbClr val="FF0000"/>
                </a:solidFill>
              </a:rPr>
              <a:t> </a:t>
            </a:r>
            <a:r>
              <a:rPr lang="hu-HU" sz="3600" b="1" dirty="0" err="1">
                <a:solidFill>
                  <a:srgbClr val="FF0000"/>
                </a:solidFill>
              </a:rPr>
              <a:t>drug</a:t>
            </a:r>
            <a:r>
              <a:rPr lang="hu-HU" sz="3600" b="1" dirty="0">
                <a:solidFill>
                  <a:srgbClr val="FF0000"/>
                </a:solidFill>
              </a:rPr>
              <a:t> </a:t>
            </a:r>
            <a:r>
              <a:rPr lang="hu-HU" sz="3600" b="1" dirty="0" err="1">
                <a:solidFill>
                  <a:srgbClr val="FF0000"/>
                </a:solidFill>
              </a:rPr>
              <a:t>reduces</a:t>
            </a:r>
            <a:r>
              <a:rPr lang="hu-HU" sz="3600" b="1" dirty="0">
                <a:solidFill>
                  <a:srgbClr val="FF0000"/>
                </a:solidFill>
              </a:rPr>
              <a:t> </a:t>
            </a:r>
            <a:r>
              <a:rPr lang="hu-HU" sz="3600" b="1" dirty="0" err="1">
                <a:solidFill>
                  <a:srgbClr val="FF0000"/>
                </a:solidFill>
              </a:rPr>
              <a:t>pneumonia</a:t>
            </a:r>
            <a:r>
              <a:rPr lang="hu-HU" sz="3600" b="1" dirty="0">
                <a:solidFill>
                  <a:srgbClr val="FF0000"/>
                </a:solidFill>
              </a:rPr>
              <a:t> </a:t>
            </a:r>
            <a:r>
              <a:rPr lang="hu-HU" sz="3600" b="1" dirty="0" err="1">
                <a:solidFill>
                  <a:srgbClr val="FF0000"/>
                </a:solidFill>
              </a:rPr>
              <a:t>rate</a:t>
            </a:r>
            <a:r>
              <a:rPr lang="hu-HU" sz="3600" b="1" dirty="0">
                <a:solidFill>
                  <a:srgbClr val="FF0000"/>
                </a:solidFill>
              </a:rPr>
              <a:t> </a:t>
            </a:r>
            <a:r>
              <a:rPr lang="hu-HU" sz="3600" b="1" dirty="0" err="1">
                <a:solidFill>
                  <a:srgbClr val="FF0000"/>
                </a:solidFill>
              </a:rPr>
              <a:t>by</a:t>
            </a:r>
            <a:r>
              <a:rPr lang="hu-HU" sz="3600" b="1" dirty="0">
                <a:solidFill>
                  <a:srgbClr val="FF0000"/>
                </a:solidFill>
              </a:rPr>
              <a:t> 20% </a:t>
            </a:r>
            <a:r>
              <a:rPr lang="hu-HU" sz="3600" b="1" dirty="0">
                <a:solidFill>
                  <a:schemeClr val="tx1"/>
                </a:solidFill>
              </a:rPr>
              <a:t>(95% CI: 15-25%).</a:t>
            </a:r>
          </a:p>
          <a:p>
            <a:pPr marL="0" indent="0">
              <a:buNone/>
            </a:pPr>
            <a:endParaRPr lang="hu-HU" sz="3600" b="1" dirty="0">
              <a:solidFill>
                <a:schemeClr val="tx1"/>
              </a:solidFill>
            </a:endParaRPr>
          </a:p>
          <a:p>
            <a:pPr marL="0" indent="0">
              <a:buNone/>
            </a:pPr>
            <a:r>
              <a:rPr lang="hu-HU" sz="3600" b="1" dirty="0" err="1">
                <a:solidFill>
                  <a:schemeClr val="tx1"/>
                </a:solidFill>
              </a:rPr>
              <a:t>But</a:t>
            </a:r>
            <a:r>
              <a:rPr lang="hu-HU" sz="3600" b="1" dirty="0">
                <a:solidFill>
                  <a:schemeClr val="tx1"/>
                </a:solidFill>
              </a:rPr>
              <a:t> </a:t>
            </a:r>
            <a:r>
              <a:rPr lang="hu-HU" sz="3600" b="1" dirty="0" err="1">
                <a:solidFill>
                  <a:schemeClr val="tx1"/>
                </a:solidFill>
              </a:rPr>
              <a:t>doctors</a:t>
            </a:r>
            <a:r>
              <a:rPr lang="hu-HU" sz="3600" b="1" dirty="0">
                <a:solidFill>
                  <a:schemeClr val="tx1"/>
                </a:solidFill>
              </a:rPr>
              <a:t> </a:t>
            </a:r>
            <a:r>
              <a:rPr lang="hu-HU" sz="3600" b="1" dirty="0" err="1">
                <a:solidFill>
                  <a:schemeClr val="tx1"/>
                </a:solidFill>
              </a:rPr>
              <a:t>do</a:t>
            </a:r>
            <a:r>
              <a:rPr lang="hu-HU" sz="3600" b="1" dirty="0">
                <a:solidFill>
                  <a:schemeClr val="tx1"/>
                </a:solidFill>
              </a:rPr>
              <a:t> </a:t>
            </a:r>
            <a:r>
              <a:rPr lang="hu-HU" sz="3600" b="1" dirty="0" err="1">
                <a:solidFill>
                  <a:schemeClr val="tx1"/>
                </a:solidFill>
              </a:rPr>
              <a:t>not</a:t>
            </a:r>
            <a:r>
              <a:rPr lang="hu-HU" sz="3600" b="1" dirty="0">
                <a:solidFill>
                  <a:schemeClr val="tx1"/>
                </a:solidFill>
              </a:rPr>
              <a:t> </a:t>
            </a:r>
            <a:r>
              <a:rPr lang="hu-HU" sz="3600" b="1" dirty="0" err="1">
                <a:solidFill>
                  <a:schemeClr val="tx1"/>
                </a:solidFill>
              </a:rPr>
              <a:t>trust</a:t>
            </a:r>
            <a:r>
              <a:rPr lang="hu-HU" sz="3600" b="1" dirty="0">
                <a:solidFill>
                  <a:schemeClr val="tx1"/>
                </a:solidFill>
              </a:rPr>
              <a:t> </a:t>
            </a:r>
            <a:r>
              <a:rPr lang="hu-HU" sz="3600" b="1" dirty="0" err="1">
                <a:solidFill>
                  <a:schemeClr val="tx1"/>
                </a:solidFill>
              </a:rPr>
              <a:t>the</a:t>
            </a:r>
            <a:r>
              <a:rPr lang="hu-HU" sz="3600" b="1" dirty="0">
                <a:solidFill>
                  <a:schemeClr val="tx1"/>
                </a:solidFill>
              </a:rPr>
              <a:t> </a:t>
            </a:r>
            <a:r>
              <a:rPr lang="hu-HU" sz="3600" b="1" dirty="0" err="1">
                <a:solidFill>
                  <a:schemeClr val="tx1"/>
                </a:solidFill>
              </a:rPr>
              <a:t>new</a:t>
            </a:r>
            <a:r>
              <a:rPr lang="hu-HU" sz="3600" b="1" dirty="0">
                <a:solidFill>
                  <a:schemeClr val="tx1"/>
                </a:solidFill>
              </a:rPr>
              <a:t> </a:t>
            </a:r>
            <a:r>
              <a:rPr lang="hu-HU" sz="3600" b="1" dirty="0" err="1">
                <a:solidFill>
                  <a:schemeClr val="tx1"/>
                </a:solidFill>
              </a:rPr>
              <a:t>drug</a:t>
            </a:r>
            <a:r>
              <a:rPr lang="hu-HU" sz="3600" b="1" dirty="0">
                <a:solidFill>
                  <a:schemeClr val="tx1"/>
                </a:solidFill>
              </a:rPr>
              <a:t>…</a:t>
            </a:r>
          </a:p>
          <a:p>
            <a:pPr marL="0" indent="0">
              <a:buNone/>
            </a:pPr>
            <a:r>
              <a:rPr lang="hu-HU" sz="3600" b="1" dirty="0">
                <a:solidFill>
                  <a:srgbClr val="FF0000"/>
                </a:solidFill>
              </a:rPr>
              <a:t>20% </a:t>
            </a:r>
            <a:r>
              <a:rPr lang="hu-HU" sz="3600" b="1" dirty="0">
                <a:solidFill>
                  <a:schemeClr val="tx1"/>
                </a:solidFill>
              </a:rPr>
              <a:t>of </a:t>
            </a:r>
            <a:r>
              <a:rPr lang="hu-HU" sz="3600" b="1" dirty="0" err="1">
                <a:solidFill>
                  <a:schemeClr val="tx1"/>
                </a:solidFill>
              </a:rPr>
              <a:t>patient</a:t>
            </a:r>
            <a:r>
              <a:rPr lang="hu-HU" sz="3600" b="1" dirty="0">
                <a:solidFill>
                  <a:schemeClr val="tx1"/>
                </a:solidFill>
              </a:rPr>
              <a:t> (old </a:t>
            </a:r>
            <a:r>
              <a:rPr lang="hu-HU" sz="3600" b="1" dirty="0" err="1">
                <a:solidFill>
                  <a:schemeClr val="tx1"/>
                </a:solidFill>
              </a:rPr>
              <a:t>drug</a:t>
            </a:r>
            <a:r>
              <a:rPr lang="hu-HU" sz="3600" b="1" dirty="0">
                <a:solidFill>
                  <a:schemeClr val="tx1"/>
                </a:solidFill>
              </a:rPr>
              <a:t>) and </a:t>
            </a:r>
            <a:r>
              <a:rPr lang="hu-HU" sz="3600" b="1" dirty="0">
                <a:solidFill>
                  <a:srgbClr val="FF0000"/>
                </a:solidFill>
              </a:rPr>
              <a:t>85% </a:t>
            </a:r>
            <a:r>
              <a:rPr lang="hu-HU" sz="3600" b="1" dirty="0">
                <a:solidFill>
                  <a:schemeClr val="tx1"/>
                </a:solidFill>
              </a:rPr>
              <a:t>of </a:t>
            </a:r>
            <a:r>
              <a:rPr lang="hu-HU" sz="3600" b="1" dirty="0" err="1">
                <a:solidFill>
                  <a:schemeClr val="tx1"/>
                </a:solidFill>
              </a:rPr>
              <a:t>patients</a:t>
            </a:r>
            <a:r>
              <a:rPr lang="hu-HU" sz="3600" b="1" dirty="0">
                <a:solidFill>
                  <a:schemeClr val="tx1"/>
                </a:solidFill>
              </a:rPr>
              <a:t> (</a:t>
            </a:r>
            <a:r>
              <a:rPr lang="hu-HU" sz="3600" b="1" dirty="0" err="1">
                <a:solidFill>
                  <a:schemeClr val="tx1"/>
                </a:solidFill>
              </a:rPr>
              <a:t>new</a:t>
            </a:r>
            <a:r>
              <a:rPr lang="hu-HU" sz="3600" b="1" dirty="0">
                <a:solidFill>
                  <a:schemeClr val="tx1"/>
                </a:solidFill>
              </a:rPr>
              <a:t> </a:t>
            </a:r>
            <a:r>
              <a:rPr lang="hu-HU" sz="3600" b="1" dirty="0" err="1">
                <a:solidFill>
                  <a:schemeClr val="tx1"/>
                </a:solidFill>
              </a:rPr>
              <a:t>drug</a:t>
            </a:r>
            <a:r>
              <a:rPr lang="hu-HU" sz="3600" b="1" dirty="0">
                <a:solidFill>
                  <a:schemeClr val="tx1"/>
                </a:solidFill>
              </a:rPr>
              <a:t>) </a:t>
            </a:r>
            <a:r>
              <a:rPr lang="hu-HU" sz="3600" b="1" dirty="0" err="1">
                <a:solidFill>
                  <a:schemeClr val="tx1"/>
                </a:solidFill>
              </a:rPr>
              <a:t>were</a:t>
            </a:r>
            <a:r>
              <a:rPr lang="hu-HU" sz="3600" b="1" dirty="0">
                <a:solidFill>
                  <a:schemeClr val="tx1"/>
                </a:solidFill>
              </a:rPr>
              <a:t> </a:t>
            </a:r>
            <a:r>
              <a:rPr lang="hu-HU" sz="3600" b="1" dirty="0" err="1">
                <a:solidFill>
                  <a:schemeClr val="tx1"/>
                </a:solidFill>
              </a:rPr>
              <a:t>ordered</a:t>
            </a:r>
            <a:r>
              <a:rPr lang="hu-HU" sz="3600" b="1" dirty="0">
                <a:solidFill>
                  <a:schemeClr val="tx1"/>
                </a:solidFill>
              </a:rPr>
              <a:t> </a:t>
            </a:r>
            <a:r>
              <a:rPr lang="hu-HU" sz="3600" b="1" dirty="0" err="1">
                <a:solidFill>
                  <a:schemeClr val="tx1"/>
                </a:solidFill>
              </a:rPr>
              <a:t>chest</a:t>
            </a:r>
            <a:r>
              <a:rPr lang="hu-HU" sz="3600" b="1" dirty="0">
                <a:solidFill>
                  <a:schemeClr val="tx1"/>
                </a:solidFill>
              </a:rPr>
              <a:t> </a:t>
            </a:r>
            <a:r>
              <a:rPr lang="hu-HU" sz="3600" b="1" dirty="0" err="1">
                <a:solidFill>
                  <a:schemeClr val="tx1"/>
                </a:solidFill>
              </a:rPr>
              <a:t>X-ray</a:t>
            </a:r>
            <a:r>
              <a:rPr lang="hu-HU" sz="3600" b="1" dirty="0">
                <a:solidFill>
                  <a:schemeClr val="tx1"/>
                </a:solidFill>
              </a:rPr>
              <a:t> (p&lt;0.001)</a:t>
            </a:r>
          </a:p>
        </p:txBody>
      </p:sp>
      <p:sp>
        <p:nvSpPr>
          <p:cNvPr id="5" name="Szövegdoboz 4"/>
          <p:cNvSpPr txBox="1"/>
          <p:nvPr/>
        </p:nvSpPr>
        <p:spPr>
          <a:xfrm>
            <a:off x="5426069" y="7953463"/>
            <a:ext cx="11015021" cy="1569660"/>
          </a:xfrm>
          <a:prstGeom prst="rect">
            <a:avLst/>
          </a:prstGeom>
          <a:solidFill>
            <a:srgbClr val="FF0000">
              <a:alpha val="58000"/>
            </a:srgbClr>
          </a:solidFill>
          <a:ln w="38100">
            <a:solidFill>
              <a:schemeClr val="accent6">
                <a:lumMod val="50000"/>
              </a:schemeClr>
            </a:solidFill>
          </a:ln>
        </p:spPr>
        <p:txBody>
          <a:bodyPr wrap="square" rtlCol="0">
            <a:spAutoFit/>
          </a:bodyPr>
          <a:lstStyle/>
          <a:p>
            <a:pPr algn="ctr"/>
            <a:r>
              <a:rPr lang="hu-HU" sz="4800" dirty="0" err="1">
                <a:solidFill>
                  <a:prstClr val="white"/>
                </a:solidFill>
              </a:rPr>
              <a:t>Any</a:t>
            </a:r>
            <a:r>
              <a:rPr lang="hu-HU" sz="4800" dirty="0">
                <a:solidFill>
                  <a:prstClr val="white"/>
                </a:solidFill>
              </a:rPr>
              <a:t> </a:t>
            </a:r>
            <a:r>
              <a:rPr lang="hu-HU" sz="4800" dirty="0" err="1">
                <a:solidFill>
                  <a:prstClr val="white"/>
                </a:solidFill>
              </a:rPr>
              <a:t>detecting</a:t>
            </a:r>
            <a:r>
              <a:rPr lang="hu-HU" sz="4800" dirty="0">
                <a:solidFill>
                  <a:prstClr val="white"/>
                </a:solidFill>
              </a:rPr>
              <a:t> </a:t>
            </a:r>
            <a:r>
              <a:rPr lang="hu-HU" sz="4800" dirty="0" err="1">
                <a:solidFill>
                  <a:prstClr val="white"/>
                </a:solidFill>
              </a:rPr>
              <a:t>modality</a:t>
            </a:r>
            <a:r>
              <a:rPr lang="hu-HU" sz="4800" dirty="0">
                <a:solidFill>
                  <a:prstClr val="white"/>
                </a:solidFill>
              </a:rPr>
              <a:t> </a:t>
            </a:r>
            <a:r>
              <a:rPr lang="hu-HU" sz="4800" dirty="0" err="1">
                <a:solidFill>
                  <a:prstClr val="white"/>
                </a:solidFill>
              </a:rPr>
              <a:t>distrubuting</a:t>
            </a:r>
            <a:r>
              <a:rPr lang="hu-HU" sz="4800" dirty="0">
                <a:solidFill>
                  <a:prstClr val="white"/>
                </a:solidFill>
              </a:rPr>
              <a:t> </a:t>
            </a:r>
            <a:r>
              <a:rPr lang="hu-HU" sz="4800" dirty="0" err="1">
                <a:solidFill>
                  <a:prstClr val="white"/>
                </a:solidFill>
              </a:rPr>
              <a:t>unequally</a:t>
            </a:r>
            <a:r>
              <a:rPr lang="hu-HU" sz="4800" dirty="0">
                <a:solidFill>
                  <a:prstClr val="white"/>
                </a:solidFill>
              </a:rPr>
              <a:t> </a:t>
            </a:r>
            <a:r>
              <a:rPr lang="hu-HU" sz="4800" dirty="0" err="1">
                <a:solidFill>
                  <a:prstClr val="white"/>
                </a:solidFill>
              </a:rPr>
              <a:t>between</a:t>
            </a:r>
            <a:r>
              <a:rPr lang="hu-HU" sz="4800" dirty="0">
                <a:solidFill>
                  <a:prstClr val="white"/>
                </a:solidFill>
              </a:rPr>
              <a:t> </a:t>
            </a:r>
            <a:r>
              <a:rPr lang="hu-HU" sz="4800" dirty="0" err="1">
                <a:solidFill>
                  <a:prstClr val="white"/>
                </a:solidFill>
              </a:rPr>
              <a:t>groups</a:t>
            </a:r>
            <a:endParaRPr lang="hu-HU" sz="4800" dirty="0">
              <a:solidFill>
                <a:prstClr val="white"/>
              </a:solidFill>
            </a:endParaRPr>
          </a:p>
        </p:txBody>
      </p:sp>
      <p:grpSp>
        <p:nvGrpSpPr>
          <p:cNvPr id="6" name="Group 4">
            <a:extLst>
              <a:ext uri="{FF2B5EF4-FFF2-40B4-BE49-F238E27FC236}">
                <a16:creationId xmlns:a16="http://schemas.microsoft.com/office/drawing/2014/main" id="{60A15704-D180-4B33-8DFE-214916D02A79}"/>
              </a:ext>
            </a:extLst>
          </p:cNvPr>
          <p:cNvGrpSpPr/>
          <p:nvPr/>
        </p:nvGrpSpPr>
        <p:grpSpPr>
          <a:xfrm>
            <a:off x="0" y="0"/>
            <a:ext cx="18288000" cy="450526"/>
            <a:chOff x="0" y="0"/>
            <a:chExt cx="6186311" cy="152400"/>
          </a:xfrm>
        </p:grpSpPr>
        <p:sp>
          <p:nvSpPr>
            <p:cNvPr id="7" name="Freeform 5">
              <a:extLst>
                <a:ext uri="{FF2B5EF4-FFF2-40B4-BE49-F238E27FC236}">
                  <a16:creationId xmlns:a16="http://schemas.microsoft.com/office/drawing/2014/main" id="{343A56C4-F616-43DE-8D8E-B6D8F79A7A09}"/>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grpSp>
        <p:nvGrpSpPr>
          <p:cNvPr id="8" name="Group 8">
            <a:extLst>
              <a:ext uri="{FF2B5EF4-FFF2-40B4-BE49-F238E27FC236}">
                <a16:creationId xmlns:a16="http://schemas.microsoft.com/office/drawing/2014/main" id="{5A004ED2-EF26-45C7-84CB-44E4759B8468}"/>
              </a:ext>
            </a:extLst>
          </p:cNvPr>
          <p:cNvGrpSpPr/>
          <p:nvPr/>
        </p:nvGrpSpPr>
        <p:grpSpPr>
          <a:xfrm rot="-5400000">
            <a:off x="16153987" y="8152987"/>
            <a:ext cx="2135721" cy="2132304"/>
            <a:chOff x="0" y="0"/>
            <a:chExt cx="6350000" cy="6339840"/>
          </a:xfrm>
        </p:grpSpPr>
        <p:sp>
          <p:nvSpPr>
            <p:cNvPr id="9" name="Freeform 9">
              <a:extLst>
                <a:ext uri="{FF2B5EF4-FFF2-40B4-BE49-F238E27FC236}">
                  <a16:creationId xmlns:a16="http://schemas.microsoft.com/office/drawing/2014/main" id="{CFB1DAE9-D235-41E1-8593-AB3701E4AF9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a:extLst>
              <a:ext uri="{FF2B5EF4-FFF2-40B4-BE49-F238E27FC236}">
                <a16:creationId xmlns:a16="http://schemas.microsoft.com/office/drawing/2014/main" id="{0070505A-247A-421C-B76A-BCE9245375D2}"/>
              </a:ext>
            </a:extLst>
          </p:cNvPr>
          <p:cNvGrpSpPr/>
          <p:nvPr/>
        </p:nvGrpSpPr>
        <p:grpSpPr>
          <a:xfrm>
            <a:off x="13014933" y="0"/>
            <a:ext cx="3426157" cy="2016125"/>
            <a:chOff x="0" y="0"/>
            <a:chExt cx="4975860" cy="2928049"/>
          </a:xfrm>
        </p:grpSpPr>
        <p:sp>
          <p:nvSpPr>
            <p:cNvPr id="11" name="Freeform 11">
              <a:extLst>
                <a:ext uri="{FF2B5EF4-FFF2-40B4-BE49-F238E27FC236}">
                  <a16:creationId xmlns:a16="http://schemas.microsoft.com/office/drawing/2014/main" id="{D18F2B1D-5BB1-45BA-8622-47AEB53A085F}"/>
                </a:ext>
              </a:extLst>
            </p:cNvPr>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a:extLst>
              <a:ext uri="{FF2B5EF4-FFF2-40B4-BE49-F238E27FC236}">
                <a16:creationId xmlns:a16="http://schemas.microsoft.com/office/drawing/2014/main" id="{F8A62006-E2F4-486F-AA27-B5B821EA7525}"/>
              </a:ext>
            </a:extLst>
          </p:cNvPr>
          <p:cNvGrpSpPr/>
          <p:nvPr/>
        </p:nvGrpSpPr>
        <p:grpSpPr>
          <a:xfrm>
            <a:off x="13538476" y="-866183"/>
            <a:ext cx="2379071" cy="2379071"/>
            <a:chOff x="0" y="0"/>
            <a:chExt cx="6350000" cy="6350000"/>
          </a:xfrm>
        </p:grpSpPr>
        <p:sp>
          <p:nvSpPr>
            <p:cNvPr id="13" name="Freeform 13">
              <a:extLst>
                <a:ext uri="{FF2B5EF4-FFF2-40B4-BE49-F238E27FC236}">
                  <a16:creationId xmlns:a16="http://schemas.microsoft.com/office/drawing/2014/main" id="{7138666B-F599-452D-A755-5D4BD5B63A3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6" name="Picture 14">
            <a:extLst>
              <a:ext uri="{FF2B5EF4-FFF2-40B4-BE49-F238E27FC236}">
                <a16:creationId xmlns:a16="http://schemas.microsoft.com/office/drawing/2014/main" id="{A41ABDCF-E5A1-438A-B007-A8DDF9F8B0B7}"/>
              </a:ext>
            </a:extLst>
          </p:cNvPr>
          <p:cNvPicPr>
            <a:picLocks noChangeAspect="1"/>
          </p:cNvPicPr>
          <p:nvPr/>
        </p:nvPicPr>
        <p:blipFill>
          <a:blip r:embed="rId2"/>
          <a:srcRect l="249" r="249"/>
          <a:stretch>
            <a:fillRect/>
          </a:stretch>
        </p:blipFill>
        <p:spPr>
          <a:xfrm>
            <a:off x="13999539" y="197177"/>
            <a:ext cx="1437895" cy="900482"/>
          </a:xfrm>
          <a:prstGeom prst="rect">
            <a:avLst/>
          </a:prstGeom>
        </p:spPr>
      </p:pic>
      <p:sp>
        <p:nvSpPr>
          <p:cNvPr id="2" name="TextBox 6">
            <a:extLst>
              <a:ext uri="{FF2B5EF4-FFF2-40B4-BE49-F238E27FC236}">
                <a16:creationId xmlns:a16="http://schemas.microsoft.com/office/drawing/2014/main" id="{104B360A-A2B6-45DE-A8EA-8ED296E0FC1F}"/>
              </a:ext>
            </a:extLst>
          </p:cNvPr>
          <p:cNvSpPr txBox="1"/>
          <p:nvPr/>
        </p:nvSpPr>
        <p:spPr>
          <a:xfrm>
            <a:off x="1028700" y="964309"/>
            <a:ext cx="8801100" cy="1070358"/>
          </a:xfrm>
          <a:prstGeom prst="rect">
            <a:avLst/>
          </a:prstGeom>
        </p:spPr>
        <p:txBody>
          <a:bodyPr wrap="square" lIns="0" tIns="0" rIns="0" bIns="0" rtlCol="0" anchor="t">
            <a:spAutoFit/>
          </a:bodyPr>
          <a:lstStyle/>
          <a:p>
            <a:pPr algn="ctr">
              <a:lnSpc>
                <a:spcPts val="9100"/>
              </a:lnSpc>
            </a:pPr>
            <a:r>
              <a:rPr lang="hu-HU" sz="6500" dirty="0" err="1">
                <a:solidFill>
                  <a:srgbClr val="424A52"/>
                </a:solidFill>
                <a:latin typeface="Oswald Bold"/>
              </a:rPr>
              <a:t>Detection</a:t>
            </a:r>
            <a:r>
              <a:rPr lang="hu-HU" sz="6500" dirty="0">
                <a:solidFill>
                  <a:srgbClr val="424A52"/>
                </a:solidFill>
                <a:latin typeface="Oswald Bold"/>
              </a:rPr>
              <a:t> </a:t>
            </a:r>
            <a:r>
              <a:rPr lang="hu-HU" sz="6500" dirty="0" err="1">
                <a:solidFill>
                  <a:srgbClr val="424A52"/>
                </a:solidFill>
                <a:latin typeface="Oswald Bold"/>
              </a:rPr>
              <a:t>bias</a:t>
            </a:r>
            <a:endParaRPr lang="en-US" sz="6500" dirty="0">
              <a:solidFill>
                <a:srgbClr val="424A52"/>
              </a:solidFill>
              <a:latin typeface="Oswald Bold"/>
            </a:endParaRPr>
          </a:p>
        </p:txBody>
      </p:sp>
      <p:sp>
        <p:nvSpPr>
          <p:cNvPr id="3" name="Szövegdoboz 2">
            <a:extLst>
              <a:ext uri="{FF2B5EF4-FFF2-40B4-BE49-F238E27FC236}">
                <a16:creationId xmlns:a16="http://schemas.microsoft.com/office/drawing/2014/main" id="{94D62FA6-2DD8-4926-B763-257EA8554CD8}"/>
              </a:ext>
            </a:extLst>
          </p:cNvPr>
          <p:cNvSpPr txBox="1"/>
          <p:nvPr/>
        </p:nvSpPr>
        <p:spPr>
          <a:xfrm rot="2629769">
            <a:off x="14632681" y="3594189"/>
            <a:ext cx="3046027" cy="1107996"/>
          </a:xfrm>
          <a:prstGeom prst="rect">
            <a:avLst/>
          </a:prstGeom>
          <a:solidFill>
            <a:schemeClr val="accent1">
              <a:lumMod val="75000"/>
            </a:schemeClr>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6600" b="1" dirty="0" err="1">
                <a:solidFill>
                  <a:schemeClr val="bg1"/>
                </a:solidFill>
              </a:rPr>
              <a:t>Blinding</a:t>
            </a:r>
            <a:endParaRPr lang="en-GB" sz="6600" b="1" dirty="0">
              <a:solidFill>
                <a:schemeClr val="bg1"/>
              </a:solidFill>
            </a:endParaRPr>
          </a:p>
        </p:txBody>
      </p:sp>
    </p:spTree>
    <p:extLst>
      <p:ext uri="{BB962C8B-B14F-4D97-AF65-F5344CB8AC3E}">
        <p14:creationId xmlns:p14="http://schemas.microsoft.com/office/powerpoint/2010/main" val="1054260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rotWithShape="1">
          <a:blip r:embed="rId2"/>
          <a:srcRect l="15619" t="21443" r="44484" b="26873"/>
          <a:stretch/>
        </p:blipFill>
        <p:spPr>
          <a:xfrm>
            <a:off x="2139562" y="3542122"/>
            <a:ext cx="7296347" cy="5316720"/>
          </a:xfrm>
          <a:prstGeom prst="rect">
            <a:avLst/>
          </a:prstGeom>
        </p:spPr>
      </p:pic>
      <p:sp>
        <p:nvSpPr>
          <p:cNvPr id="8" name="Alcím 3"/>
          <p:cNvSpPr txBox="1">
            <a:spLocks/>
          </p:cNvSpPr>
          <p:nvPr/>
        </p:nvSpPr>
        <p:spPr>
          <a:xfrm>
            <a:off x="2423161" y="680152"/>
            <a:ext cx="11656025" cy="56735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5400" b="1" dirty="0" err="1"/>
              <a:t>Selection</a:t>
            </a:r>
            <a:r>
              <a:rPr lang="hu-HU" sz="5400" b="1" dirty="0"/>
              <a:t> </a:t>
            </a:r>
            <a:r>
              <a:rPr lang="hu-HU" sz="5400" b="1" dirty="0" err="1"/>
              <a:t>bias</a:t>
            </a:r>
            <a:r>
              <a:rPr lang="hu-HU" sz="5400" b="1" dirty="0"/>
              <a:t>/</a:t>
            </a:r>
            <a:r>
              <a:rPr lang="hu-HU" sz="5400" b="1" dirty="0" err="1"/>
              <a:t>Attrition</a:t>
            </a:r>
            <a:r>
              <a:rPr lang="hu-HU" sz="5400" b="1" dirty="0"/>
              <a:t> </a:t>
            </a:r>
            <a:r>
              <a:rPr lang="hu-HU" sz="5400" b="1" dirty="0" err="1"/>
              <a:t>bias</a:t>
            </a:r>
            <a:endParaRPr lang="hu-HU" sz="5400" b="1" dirty="0"/>
          </a:p>
        </p:txBody>
      </p:sp>
      <p:grpSp>
        <p:nvGrpSpPr>
          <p:cNvPr id="6" name="Group 4">
            <a:extLst>
              <a:ext uri="{FF2B5EF4-FFF2-40B4-BE49-F238E27FC236}">
                <a16:creationId xmlns:a16="http://schemas.microsoft.com/office/drawing/2014/main" id="{4AB5B6EC-9681-4F55-8263-EC51DF42B894}"/>
              </a:ext>
            </a:extLst>
          </p:cNvPr>
          <p:cNvGrpSpPr/>
          <p:nvPr/>
        </p:nvGrpSpPr>
        <p:grpSpPr>
          <a:xfrm>
            <a:off x="0" y="0"/>
            <a:ext cx="18288000" cy="450526"/>
            <a:chOff x="0" y="0"/>
            <a:chExt cx="6186311" cy="152400"/>
          </a:xfrm>
        </p:grpSpPr>
        <p:sp>
          <p:nvSpPr>
            <p:cNvPr id="10" name="Freeform 5">
              <a:extLst>
                <a:ext uri="{FF2B5EF4-FFF2-40B4-BE49-F238E27FC236}">
                  <a16:creationId xmlns:a16="http://schemas.microsoft.com/office/drawing/2014/main" id="{372C0091-1212-4F0C-905E-435D64028A45}"/>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grpSp>
        <p:nvGrpSpPr>
          <p:cNvPr id="11" name="Group 8">
            <a:extLst>
              <a:ext uri="{FF2B5EF4-FFF2-40B4-BE49-F238E27FC236}">
                <a16:creationId xmlns:a16="http://schemas.microsoft.com/office/drawing/2014/main" id="{0DE59235-C57C-45A4-A1A2-A045D5FC48A8}"/>
              </a:ext>
            </a:extLst>
          </p:cNvPr>
          <p:cNvGrpSpPr/>
          <p:nvPr/>
        </p:nvGrpSpPr>
        <p:grpSpPr>
          <a:xfrm rot="-5400000">
            <a:off x="16153987" y="8152987"/>
            <a:ext cx="2135721" cy="2132304"/>
            <a:chOff x="0" y="0"/>
            <a:chExt cx="6350000" cy="6339840"/>
          </a:xfrm>
        </p:grpSpPr>
        <p:sp>
          <p:nvSpPr>
            <p:cNvPr id="12" name="Freeform 9">
              <a:extLst>
                <a:ext uri="{FF2B5EF4-FFF2-40B4-BE49-F238E27FC236}">
                  <a16:creationId xmlns:a16="http://schemas.microsoft.com/office/drawing/2014/main" id="{0BE609D9-2C73-44D2-B5D0-8A693D080C3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3" name="Group 10">
            <a:extLst>
              <a:ext uri="{FF2B5EF4-FFF2-40B4-BE49-F238E27FC236}">
                <a16:creationId xmlns:a16="http://schemas.microsoft.com/office/drawing/2014/main" id="{E4BDB8DC-724B-4EBE-96F5-1137AE5D6E0B}"/>
              </a:ext>
            </a:extLst>
          </p:cNvPr>
          <p:cNvGrpSpPr/>
          <p:nvPr/>
        </p:nvGrpSpPr>
        <p:grpSpPr>
          <a:xfrm>
            <a:off x="13014933" y="0"/>
            <a:ext cx="3426157" cy="2016125"/>
            <a:chOff x="0" y="0"/>
            <a:chExt cx="4975860" cy="2928049"/>
          </a:xfrm>
        </p:grpSpPr>
        <p:sp>
          <p:nvSpPr>
            <p:cNvPr id="14" name="Freeform 11">
              <a:extLst>
                <a:ext uri="{FF2B5EF4-FFF2-40B4-BE49-F238E27FC236}">
                  <a16:creationId xmlns:a16="http://schemas.microsoft.com/office/drawing/2014/main" id="{01330492-48AB-4B08-8FF3-70999E37829B}"/>
                </a:ext>
              </a:extLst>
            </p:cNvPr>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5" name="Group 12">
            <a:extLst>
              <a:ext uri="{FF2B5EF4-FFF2-40B4-BE49-F238E27FC236}">
                <a16:creationId xmlns:a16="http://schemas.microsoft.com/office/drawing/2014/main" id="{005BC825-03AE-41DE-9D05-3ACAD3E1105B}"/>
              </a:ext>
            </a:extLst>
          </p:cNvPr>
          <p:cNvGrpSpPr/>
          <p:nvPr/>
        </p:nvGrpSpPr>
        <p:grpSpPr>
          <a:xfrm>
            <a:off x="13538476" y="-866183"/>
            <a:ext cx="2379071" cy="2379071"/>
            <a:chOff x="0" y="0"/>
            <a:chExt cx="6350000" cy="6350000"/>
          </a:xfrm>
        </p:grpSpPr>
        <p:sp>
          <p:nvSpPr>
            <p:cNvPr id="16" name="Freeform 13">
              <a:extLst>
                <a:ext uri="{FF2B5EF4-FFF2-40B4-BE49-F238E27FC236}">
                  <a16:creationId xmlns:a16="http://schemas.microsoft.com/office/drawing/2014/main" id="{C4E47B5C-27AF-472D-80F0-D5CD591F7E9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7" name="Picture 14">
            <a:extLst>
              <a:ext uri="{FF2B5EF4-FFF2-40B4-BE49-F238E27FC236}">
                <a16:creationId xmlns:a16="http://schemas.microsoft.com/office/drawing/2014/main" id="{37D4EA41-291A-4AD5-B68C-4B79D08AADAA}"/>
              </a:ext>
            </a:extLst>
          </p:cNvPr>
          <p:cNvPicPr>
            <a:picLocks noChangeAspect="1"/>
          </p:cNvPicPr>
          <p:nvPr/>
        </p:nvPicPr>
        <p:blipFill>
          <a:blip r:embed="rId3"/>
          <a:srcRect l="249" r="249"/>
          <a:stretch>
            <a:fillRect/>
          </a:stretch>
        </p:blipFill>
        <p:spPr>
          <a:xfrm>
            <a:off x="13999539" y="197177"/>
            <a:ext cx="1437895" cy="900482"/>
          </a:xfrm>
          <a:prstGeom prst="rect">
            <a:avLst/>
          </a:prstGeom>
        </p:spPr>
      </p:pic>
      <p:sp>
        <p:nvSpPr>
          <p:cNvPr id="3" name="TextBox 6">
            <a:extLst>
              <a:ext uri="{FF2B5EF4-FFF2-40B4-BE49-F238E27FC236}">
                <a16:creationId xmlns:a16="http://schemas.microsoft.com/office/drawing/2014/main" id="{F6435957-B68F-4760-9AA8-CC2C60FBBD93}"/>
              </a:ext>
            </a:extLst>
          </p:cNvPr>
          <p:cNvSpPr txBox="1"/>
          <p:nvPr/>
        </p:nvSpPr>
        <p:spPr>
          <a:xfrm>
            <a:off x="1028700" y="964309"/>
            <a:ext cx="8801100" cy="1070358"/>
          </a:xfrm>
          <a:prstGeom prst="rect">
            <a:avLst/>
          </a:prstGeom>
        </p:spPr>
        <p:txBody>
          <a:bodyPr wrap="square" lIns="0" tIns="0" rIns="0" bIns="0" rtlCol="0" anchor="t">
            <a:spAutoFit/>
          </a:bodyPr>
          <a:lstStyle/>
          <a:p>
            <a:pPr algn="ctr">
              <a:lnSpc>
                <a:spcPts val="9100"/>
              </a:lnSpc>
            </a:pPr>
            <a:r>
              <a:rPr lang="hu-HU" sz="6500" dirty="0" err="1">
                <a:solidFill>
                  <a:srgbClr val="424A52"/>
                </a:solidFill>
                <a:latin typeface="Oswald Bold"/>
              </a:rPr>
              <a:t>Attrition</a:t>
            </a:r>
            <a:r>
              <a:rPr lang="hu-HU" sz="6500" dirty="0">
                <a:solidFill>
                  <a:srgbClr val="424A52"/>
                </a:solidFill>
                <a:latin typeface="Oswald Bold"/>
              </a:rPr>
              <a:t> </a:t>
            </a:r>
            <a:r>
              <a:rPr lang="hu-HU" sz="6500" dirty="0" err="1">
                <a:solidFill>
                  <a:srgbClr val="424A52"/>
                </a:solidFill>
                <a:latin typeface="Oswald Bold"/>
              </a:rPr>
              <a:t>bias</a:t>
            </a:r>
            <a:endParaRPr lang="en-US" sz="6500" dirty="0">
              <a:solidFill>
                <a:srgbClr val="424A52"/>
              </a:solidFill>
              <a:latin typeface="Oswald Bold"/>
            </a:endParaRPr>
          </a:p>
        </p:txBody>
      </p:sp>
      <p:pic>
        <p:nvPicPr>
          <p:cNvPr id="4" name="Kép 3">
            <a:extLst>
              <a:ext uri="{FF2B5EF4-FFF2-40B4-BE49-F238E27FC236}">
                <a16:creationId xmlns:a16="http://schemas.microsoft.com/office/drawing/2014/main" id="{3A3CA9F0-7685-4555-93C1-7164984BDD61}"/>
              </a:ext>
            </a:extLst>
          </p:cNvPr>
          <p:cNvPicPr>
            <a:picLocks noChangeAspect="1"/>
          </p:cNvPicPr>
          <p:nvPr/>
        </p:nvPicPr>
        <p:blipFill rotWithShape="1">
          <a:blip r:embed="rId4"/>
          <a:srcRect b="9783"/>
          <a:stretch/>
        </p:blipFill>
        <p:spPr>
          <a:xfrm>
            <a:off x="11130144" y="4764045"/>
            <a:ext cx="5032808" cy="3418448"/>
          </a:xfrm>
          <a:prstGeom prst="rect">
            <a:avLst/>
          </a:prstGeom>
        </p:spPr>
      </p:pic>
      <p:sp>
        <p:nvSpPr>
          <p:cNvPr id="2" name="Tartalom helye 1"/>
          <p:cNvSpPr>
            <a:spLocks noGrp="1"/>
          </p:cNvSpPr>
          <p:nvPr>
            <p:ph idx="1"/>
          </p:nvPr>
        </p:nvSpPr>
        <p:spPr>
          <a:xfrm>
            <a:off x="1548827" y="2470629"/>
            <a:ext cx="15111665" cy="1615890"/>
          </a:xfrm>
        </p:spPr>
        <p:txBody>
          <a:bodyPr>
            <a:normAutofit lnSpcReduction="10000"/>
          </a:bodyPr>
          <a:lstStyle/>
          <a:p>
            <a:pPr marL="0" indent="0" algn="ctr">
              <a:buNone/>
            </a:pPr>
            <a:r>
              <a:rPr lang="hu-HU" dirty="0" err="1"/>
              <a:t>Chance</a:t>
            </a:r>
            <a:r>
              <a:rPr lang="hu-HU" dirty="0"/>
              <a:t> </a:t>
            </a:r>
            <a:r>
              <a:rPr lang="hu-HU" dirty="0" err="1"/>
              <a:t>for</a:t>
            </a:r>
            <a:r>
              <a:rPr lang="hu-HU" dirty="0"/>
              <a:t> a </a:t>
            </a:r>
            <a:r>
              <a:rPr lang="hu-HU" dirty="0" err="1"/>
              <a:t>bomber</a:t>
            </a:r>
            <a:r>
              <a:rPr lang="hu-HU" dirty="0"/>
              <a:t> </a:t>
            </a:r>
            <a:r>
              <a:rPr lang="hu-HU" dirty="0" err="1"/>
              <a:t>to</a:t>
            </a:r>
            <a:r>
              <a:rPr lang="hu-HU" dirty="0"/>
              <a:t> </a:t>
            </a:r>
            <a:r>
              <a:rPr lang="hu-HU" dirty="0" err="1"/>
              <a:t>make</a:t>
            </a:r>
            <a:r>
              <a:rPr lang="hu-HU" dirty="0"/>
              <a:t> </a:t>
            </a:r>
            <a:r>
              <a:rPr lang="hu-HU" dirty="0" err="1"/>
              <a:t>it</a:t>
            </a:r>
            <a:r>
              <a:rPr lang="hu-HU" dirty="0"/>
              <a:t>: </a:t>
            </a:r>
            <a:r>
              <a:rPr lang="hu-HU" b="1" dirty="0">
                <a:solidFill>
                  <a:srgbClr val="FF0000"/>
                </a:solidFill>
              </a:rPr>
              <a:t>50-50%</a:t>
            </a:r>
          </a:p>
          <a:p>
            <a:pPr marL="0" indent="0" algn="ctr">
              <a:buNone/>
            </a:pPr>
            <a:r>
              <a:rPr lang="hu-HU" dirty="0"/>
              <a:t>(Ábrahám </a:t>
            </a:r>
            <a:r>
              <a:rPr lang="hu-HU" dirty="0" err="1"/>
              <a:t>Wald</a:t>
            </a:r>
            <a:r>
              <a:rPr lang="hu-HU" dirty="0"/>
              <a:t>)</a:t>
            </a:r>
          </a:p>
          <a:p>
            <a:pPr marL="0" indent="0" algn="ctr">
              <a:buNone/>
            </a:pPr>
            <a:r>
              <a:rPr lang="hu-HU" dirty="0" err="1">
                <a:solidFill>
                  <a:schemeClr val="tx1"/>
                </a:solidFill>
              </a:rPr>
              <a:t>Iintention-to-treat</a:t>
            </a:r>
            <a:r>
              <a:rPr lang="hu-HU" dirty="0">
                <a:solidFill>
                  <a:schemeClr val="tx1"/>
                </a:solidFill>
              </a:rPr>
              <a:t> </a:t>
            </a:r>
            <a:r>
              <a:rPr lang="hu-HU" dirty="0" err="1">
                <a:solidFill>
                  <a:schemeClr val="tx1"/>
                </a:solidFill>
              </a:rPr>
              <a:t>vs</a:t>
            </a:r>
            <a:r>
              <a:rPr lang="hu-HU" dirty="0">
                <a:solidFill>
                  <a:schemeClr val="tx1"/>
                </a:solidFill>
              </a:rPr>
              <a:t>. per-</a:t>
            </a:r>
            <a:r>
              <a:rPr lang="hu-HU" dirty="0" err="1">
                <a:solidFill>
                  <a:schemeClr val="tx1"/>
                </a:solidFill>
              </a:rPr>
              <a:t>protocol</a:t>
            </a:r>
            <a:r>
              <a:rPr lang="hu-HU" dirty="0">
                <a:solidFill>
                  <a:schemeClr val="tx1"/>
                </a:solidFill>
              </a:rPr>
              <a:t> </a:t>
            </a:r>
            <a:r>
              <a:rPr lang="hu-HU" dirty="0" err="1">
                <a:solidFill>
                  <a:schemeClr val="tx1"/>
                </a:solidFill>
              </a:rPr>
              <a:t>analysis</a:t>
            </a:r>
            <a:r>
              <a:rPr lang="hu-HU" dirty="0">
                <a:solidFill>
                  <a:schemeClr val="tx1"/>
                </a:solidFill>
              </a:rPr>
              <a:t>?</a:t>
            </a:r>
          </a:p>
        </p:txBody>
      </p:sp>
    </p:spTree>
    <p:extLst>
      <p:ext uri="{BB962C8B-B14F-4D97-AF65-F5344CB8AC3E}">
        <p14:creationId xmlns:p14="http://schemas.microsoft.com/office/powerpoint/2010/main" val="15772526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artalom helye 1"/>
          <p:cNvSpPr>
            <a:spLocks noGrp="1"/>
          </p:cNvSpPr>
          <p:nvPr>
            <p:ph idx="1"/>
          </p:nvPr>
        </p:nvSpPr>
        <p:spPr>
          <a:xfrm>
            <a:off x="1671620" y="4758855"/>
            <a:ext cx="7667708" cy="2403797"/>
          </a:xfrm>
          <a:solidFill>
            <a:schemeClr val="accent1">
              <a:lumMod val="20000"/>
              <a:lumOff val="80000"/>
            </a:schemeClr>
          </a:solidFill>
          <a:ln w="41275" cmpd="dbl">
            <a:solidFill>
              <a:schemeClr val="tx1"/>
            </a:solidFill>
          </a:ln>
        </p:spPr>
        <p:txBody>
          <a:bodyPr anchor="ctr"/>
          <a:lstStyle/>
          <a:p>
            <a:pPr marL="0" indent="0" algn="ctr">
              <a:buNone/>
            </a:pPr>
            <a:r>
              <a:rPr lang="hu-HU" sz="3600" b="1" dirty="0" err="1">
                <a:solidFill>
                  <a:schemeClr val="tx1"/>
                </a:solidFill>
              </a:rPr>
              <a:t>Odds</a:t>
            </a:r>
            <a:r>
              <a:rPr lang="hu-HU" sz="3600" b="1" dirty="0">
                <a:solidFill>
                  <a:schemeClr val="tx1"/>
                </a:solidFill>
              </a:rPr>
              <a:t> </a:t>
            </a:r>
            <a:r>
              <a:rPr lang="hu-HU" sz="3600" b="1" dirty="0" err="1">
                <a:solidFill>
                  <a:schemeClr val="tx1"/>
                </a:solidFill>
              </a:rPr>
              <a:t>ratios</a:t>
            </a:r>
            <a:r>
              <a:rPr lang="hu-HU" sz="3600" b="1" dirty="0">
                <a:solidFill>
                  <a:schemeClr val="tx1"/>
                </a:solidFill>
              </a:rPr>
              <a:t> </a:t>
            </a:r>
            <a:r>
              <a:rPr lang="hu-HU" sz="3600" b="1" dirty="0" err="1">
                <a:solidFill>
                  <a:schemeClr val="tx1"/>
                </a:solidFill>
              </a:rPr>
              <a:t>for</a:t>
            </a:r>
            <a:r>
              <a:rPr lang="hu-HU" sz="3600" b="1" dirty="0">
                <a:solidFill>
                  <a:schemeClr val="tx1"/>
                </a:solidFill>
              </a:rPr>
              <a:t> </a:t>
            </a:r>
            <a:r>
              <a:rPr lang="hu-HU" sz="3600" b="1" dirty="0" err="1">
                <a:solidFill>
                  <a:schemeClr val="tx1"/>
                </a:solidFill>
              </a:rPr>
              <a:t>reporting</a:t>
            </a:r>
            <a:r>
              <a:rPr lang="hu-HU" sz="3600" b="1" dirty="0">
                <a:solidFill>
                  <a:schemeClr val="tx1"/>
                </a:solidFill>
              </a:rPr>
              <a:t> </a:t>
            </a:r>
            <a:r>
              <a:rPr lang="hu-HU" sz="3600" b="1" dirty="0" err="1">
                <a:solidFill>
                  <a:schemeClr val="tx1"/>
                </a:solidFill>
              </a:rPr>
              <a:t>significant</a:t>
            </a:r>
            <a:r>
              <a:rPr lang="hu-HU" sz="3600" b="1" dirty="0">
                <a:solidFill>
                  <a:schemeClr val="tx1"/>
                </a:solidFill>
              </a:rPr>
              <a:t> </a:t>
            </a:r>
            <a:r>
              <a:rPr lang="hu-HU" sz="3600" b="1" dirty="0" err="1">
                <a:solidFill>
                  <a:schemeClr val="tx1"/>
                </a:solidFill>
              </a:rPr>
              <a:t>results</a:t>
            </a:r>
            <a:r>
              <a:rPr lang="hu-HU" sz="3600" b="1" dirty="0">
                <a:solidFill>
                  <a:schemeClr val="tx1"/>
                </a:solidFill>
              </a:rPr>
              <a:t>:</a:t>
            </a:r>
            <a:br>
              <a:rPr lang="hu-HU" sz="3600" b="1" dirty="0">
                <a:solidFill>
                  <a:schemeClr val="tx1"/>
                </a:solidFill>
              </a:rPr>
            </a:br>
            <a:r>
              <a:rPr lang="hu-HU" sz="3600" b="1" dirty="0" err="1">
                <a:solidFill>
                  <a:schemeClr val="tx1"/>
                </a:solidFill>
              </a:rPr>
              <a:t>efficacy</a:t>
            </a:r>
            <a:r>
              <a:rPr lang="hu-HU" sz="3600" b="1" dirty="0">
                <a:solidFill>
                  <a:schemeClr val="tx1"/>
                </a:solidFill>
              </a:rPr>
              <a:t>: </a:t>
            </a:r>
            <a:r>
              <a:rPr lang="hu-HU" sz="3600" b="1" dirty="0">
                <a:solidFill>
                  <a:srgbClr val="FF0000"/>
                </a:solidFill>
              </a:rPr>
              <a:t>OR=2.4</a:t>
            </a:r>
            <a:r>
              <a:rPr lang="hu-HU" sz="3600" b="1" dirty="0">
                <a:solidFill>
                  <a:schemeClr val="tx1"/>
                </a:solidFill>
              </a:rPr>
              <a:t> (95%CI: 1.4-4.0) </a:t>
            </a:r>
            <a:br>
              <a:rPr lang="hu-HU" sz="3600" b="1" dirty="0">
                <a:solidFill>
                  <a:schemeClr val="tx1"/>
                </a:solidFill>
              </a:rPr>
            </a:br>
            <a:r>
              <a:rPr lang="hu-HU" sz="3600" b="1" dirty="0" err="1">
                <a:solidFill>
                  <a:schemeClr val="tx1"/>
                </a:solidFill>
              </a:rPr>
              <a:t>harms</a:t>
            </a:r>
            <a:r>
              <a:rPr lang="hu-HU" sz="3600" b="1" dirty="0">
                <a:solidFill>
                  <a:schemeClr val="tx1"/>
                </a:solidFill>
              </a:rPr>
              <a:t>: </a:t>
            </a:r>
            <a:r>
              <a:rPr lang="hu-HU" sz="3600" b="1" dirty="0">
                <a:solidFill>
                  <a:srgbClr val="FF0000"/>
                </a:solidFill>
              </a:rPr>
              <a:t>OR=4.7</a:t>
            </a:r>
            <a:r>
              <a:rPr lang="hu-HU" sz="3600" b="1" dirty="0">
                <a:solidFill>
                  <a:schemeClr val="tx1"/>
                </a:solidFill>
              </a:rPr>
              <a:t> (95%CI: 1.8-12.0)</a:t>
            </a:r>
          </a:p>
        </p:txBody>
      </p:sp>
      <p:sp>
        <p:nvSpPr>
          <p:cNvPr id="8" name="Tartalom helye 1"/>
          <p:cNvSpPr txBox="1">
            <a:spLocks/>
          </p:cNvSpPr>
          <p:nvPr/>
        </p:nvSpPr>
        <p:spPr>
          <a:xfrm>
            <a:off x="1671620" y="3090015"/>
            <a:ext cx="14944760" cy="875883"/>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3600" b="1" dirty="0" err="1">
                <a:solidFill>
                  <a:schemeClr val="tx1"/>
                </a:solidFill>
              </a:rPr>
              <a:t>Definition</a:t>
            </a:r>
            <a:r>
              <a:rPr lang="hu-HU" sz="3600" b="1" dirty="0">
                <a:solidFill>
                  <a:schemeClr val="tx1"/>
                </a:solidFill>
              </a:rPr>
              <a:t>: </a:t>
            </a:r>
            <a:r>
              <a:rPr lang="hu-HU" sz="3600" b="1" dirty="0" err="1">
                <a:solidFill>
                  <a:schemeClr val="tx1"/>
                </a:solidFill>
              </a:rPr>
              <a:t>differences</a:t>
            </a:r>
            <a:r>
              <a:rPr lang="hu-HU" sz="3600" b="1" dirty="0">
                <a:solidFill>
                  <a:schemeClr val="tx1"/>
                </a:solidFill>
              </a:rPr>
              <a:t> </a:t>
            </a:r>
            <a:r>
              <a:rPr lang="hu-HU" sz="3600" b="1" dirty="0" err="1">
                <a:solidFill>
                  <a:schemeClr val="tx1"/>
                </a:solidFill>
              </a:rPr>
              <a:t>between</a:t>
            </a:r>
            <a:r>
              <a:rPr lang="hu-HU" sz="3600" b="1" dirty="0">
                <a:solidFill>
                  <a:schemeClr val="tx1"/>
                </a:solidFill>
              </a:rPr>
              <a:t> </a:t>
            </a:r>
            <a:r>
              <a:rPr lang="hu-HU" sz="3600" b="1" dirty="0" err="1">
                <a:solidFill>
                  <a:schemeClr val="tx1"/>
                </a:solidFill>
              </a:rPr>
              <a:t>reported</a:t>
            </a:r>
            <a:r>
              <a:rPr lang="hu-HU" sz="3600" b="1" dirty="0">
                <a:solidFill>
                  <a:schemeClr val="tx1"/>
                </a:solidFill>
              </a:rPr>
              <a:t> and </a:t>
            </a:r>
            <a:r>
              <a:rPr lang="hu-HU" sz="3600" b="1" dirty="0" err="1">
                <a:solidFill>
                  <a:schemeClr val="tx1"/>
                </a:solidFill>
              </a:rPr>
              <a:t>unreported</a:t>
            </a:r>
            <a:r>
              <a:rPr lang="hu-HU" sz="3600" b="1" dirty="0">
                <a:solidFill>
                  <a:schemeClr val="tx1"/>
                </a:solidFill>
              </a:rPr>
              <a:t> </a:t>
            </a:r>
            <a:r>
              <a:rPr lang="hu-HU" sz="3600" b="1" dirty="0" err="1">
                <a:solidFill>
                  <a:schemeClr val="tx1"/>
                </a:solidFill>
              </a:rPr>
              <a:t>findings</a:t>
            </a:r>
            <a:endParaRPr lang="en-US" sz="3600" b="1" dirty="0">
              <a:solidFill>
                <a:schemeClr val="tx1"/>
              </a:solidFill>
            </a:endParaRPr>
          </a:p>
        </p:txBody>
      </p:sp>
      <p:sp>
        <p:nvSpPr>
          <p:cNvPr id="3" name="Téglalap 2"/>
          <p:cNvSpPr/>
          <p:nvPr/>
        </p:nvSpPr>
        <p:spPr>
          <a:xfrm>
            <a:off x="-73746" y="9476126"/>
            <a:ext cx="14453420" cy="738664"/>
          </a:xfrm>
          <a:prstGeom prst="rect">
            <a:avLst/>
          </a:prstGeom>
        </p:spPr>
        <p:txBody>
          <a:bodyPr wrap="square">
            <a:spAutoFit/>
          </a:bodyPr>
          <a:lstStyle/>
          <a:p>
            <a:r>
              <a:rPr lang="hu-HU" sz="2100" dirty="0" err="1">
                <a:solidFill>
                  <a:srgbClr val="000000"/>
                </a:solidFill>
                <a:latin typeface="Arial" panose="020B0604020202020204" pitchFamily="34" charset="0"/>
              </a:rPr>
              <a:t>Chan</a:t>
            </a:r>
            <a:r>
              <a:rPr lang="hu-HU" sz="2100" dirty="0">
                <a:solidFill>
                  <a:srgbClr val="000000"/>
                </a:solidFill>
                <a:latin typeface="Arial" panose="020B0604020202020204" pitchFamily="34" charset="0"/>
              </a:rPr>
              <a:t> AW, </a:t>
            </a:r>
            <a:r>
              <a:rPr lang="hu-HU" sz="2100" dirty="0" err="1">
                <a:solidFill>
                  <a:srgbClr val="000000"/>
                </a:solidFill>
                <a:latin typeface="Arial" panose="020B0604020202020204" pitchFamily="34" charset="0"/>
              </a:rPr>
              <a:t>Hróbjartsson</a:t>
            </a:r>
            <a:r>
              <a:rPr lang="hu-HU" sz="2100" dirty="0">
                <a:solidFill>
                  <a:srgbClr val="000000"/>
                </a:solidFill>
                <a:latin typeface="Arial" panose="020B0604020202020204" pitchFamily="34" charset="0"/>
              </a:rPr>
              <a:t> A, </a:t>
            </a:r>
            <a:r>
              <a:rPr lang="hu-HU" sz="2100" dirty="0" err="1">
                <a:solidFill>
                  <a:srgbClr val="000000"/>
                </a:solidFill>
                <a:latin typeface="Arial" panose="020B0604020202020204" pitchFamily="34" charset="0"/>
              </a:rPr>
              <a:t>Haahr</a:t>
            </a:r>
            <a:r>
              <a:rPr lang="hu-HU" sz="2100" dirty="0">
                <a:solidFill>
                  <a:srgbClr val="000000"/>
                </a:solidFill>
                <a:latin typeface="Arial" panose="020B0604020202020204" pitchFamily="34" charset="0"/>
              </a:rPr>
              <a:t> MT, </a:t>
            </a:r>
            <a:r>
              <a:rPr lang="hu-HU" sz="2100" dirty="0" err="1">
                <a:solidFill>
                  <a:srgbClr val="000000"/>
                </a:solidFill>
                <a:latin typeface="Arial" panose="020B0604020202020204" pitchFamily="34" charset="0"/>
              </a:rPr>
              <a:t>Gøtzsche</a:t>
            </a:r>
            <a:r>
              <a:rPr lang="hu-HU" sz="2100" dirty="0">
                <a:solidFill>
                  <a:srgbClr val="000000"/>
                </a:solidFill>
                <a:latin typeface="Arial" panose="020B0604020202020204" pitchFamily="34" charset="0"/>
              </a:rPr>
              <a:t> PC, </a:t>
            </a:r>
            <a:r>
              <a:rPr lang="hu-HU" sz="2100" dirty="0" err="1">
                <a:solidFill>
                  <a:srgbClr val="000000"/>
                </a:solidFill>
                <a:latin typeface="Arial" panose="020B0604020202020204" pitchFamily="34" charset="0"/>
              </a:rPr>
              <a:t>Altman</a:t>
            </a:r>
            <a:r>
              <a:rPr lang="hu-HU" sz="2100" dirty="0">
                <a:solidFill>
                  <a:srgbClr val="000000"/>
                </a:solidFill>
                <a:latin typeface="Arial" panose="020B0604020202020204" pitchFamily="34" charset="0"/>
              </a:rPr>
              <a:t> DG. </a:t>
            </a:r>
            <a:r>
              <a:rPr lang="hu-HU" sz="2100" dirty="0" err="1">
                <a:solidFill>
                  <a:srgbClr val="000000"/>
                </a:solidFill>
                <a:latin typeface="Arial" panose="020B0604020202020204" pitchFamily="34" charset="0"/>
              </a:rPr>
              <a:t>Empirical</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evidence</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for</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selective</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reporting</a:t>
            </a:r>
            <a:r>
              <a:rPr lang="hu-HU" sz="2100" dirty="0">
                <a:solidFill>
                  <a:srgbClr val="000000"/>
                </a:solidFill>
                <a:latin typeface="Arial" panose="020B0604020202020204" pitchFamily="34" charset="0"/>
              </a:rPr>
              <a:t> of </a:t>
            </a:r>
            <a:r>
              <a:rPr lang="hu-HU" sz="2100" dirty="0" err="1">
                <a:solidFill>
                  <a:srgbClr val="000000"/>
                </a:solidFill>
                <a:latin typeface="Arial" panose="020B0604020202020204" pitchFamily="34" charset="0"/>
              </a:rPr>
              <a:t>outcomes</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in</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randomized</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trials</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comparison</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of</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protocols</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to</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published</a:t>
            </a:r>
            <a:r>
              <a:rPr lang="hu-HU" sz="2100" dirty="0">
                <a:solidFill>
                  <a:srgbClr val="000000"/>
                </a:solidFill>
                <a:latin typeface="Arial" panose="020B0604020202020204" pitchFamily="34" charset="0"/>
              </a:rPr>
              <a:t> </a:t>
            </a:r>
            <a:r>
              <a:rPr lang="hu-HU" sz="2100" dirty="0" err="1">
                <a:solidFill>
                  <a:srgbClr val="000000"/>
                </a:solidFill>
                <a:latin typeface="Arial" panose="020B0604020202020204" pitchFamily="34" charset="0"/>
              </a:rPr>
              <a:t>articles</a:t>
            </a:r>
            <a:r>
              <a:rPr lang="hu-HU" sz="2100" dirty="0">
                <a:solidFill>
                  <a:srgbClr val="000000"/>
                </a:solidFill>
                <a:latin typeface="Arial" panose="020B0604020202020204" pitchFamily="34" charset="0"/>
              </a:rPr>
              <a:t>. </a:t>
            </a:r>
            <a:r>
              <a:rPr lang="hu-HU" sz="2100" i="1" dirty="0">
                <a:solidFill>
                  <a:srgbClr val="000000"/>
                </a:solidFill>
                <a:latin typeface="Arial" panose="020B0604020202020204" pitchFamily="34" charset="0"/>
              </a:rPr>
              <a:t>JAMA</a:t>
            </a:r>
            <a:r>
              <a:rPr lang="hu-HU" sz="2100" dirty="0">
                <a:solidFill>
                  <a:srgbClr val="000000"/>
                </a:solidFill>
                <a:latin typeface="Arial" panose="020B0604020202020204" pitchFamily="34" charset="0"/>
              </a:rPr>
              <a:t>2004; 291: 2457-2465.</a:t>
            </a:r>
            <a:endParaRPr lang="hu-HU" sz="2100" dirty="0"/>
          </a:p>
        </p:txBody>
      </p:sp>
      <p:sp>
        <p:nvSpPr>
          <p:cNvPr id="10" name="Alcím 3"/>
          <p:cNvSpPr txBox="1">
            <a:spLocks/>
          </p:cNvSpPr>
          <p:nvPr/>
        </p:nvSpPr>
        <p:spPr>
          <a:xfrm>
            <a:off x="4236305" y="773165"/>
            <a:ext cx="10002347" cy="56735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900" b="1" dirty="0" err="1"/>
              <a:t>Types</a:t>
            </a:r>
            <a:r>
              <a:rPr lang="hu-HU" sz="3900" b="1" dirty="0"/>
              <a:t> of </a:t>
            </a:r>
            <a:r>
              <a:rPr lang="hu-HU" sz="3900" b="1" dirty="0" err="1"/>
              <a:t>bias</a:t>
            </a:r>
            <a:endParaRPr lang="hu-HU" sz="3900" b="1" dirty="0"/>
          </a:p>
        </p:txBody>
      </p:sp>
      <p:pic>
        <p:nvPicPr>
          <p:cNvPr id="2" name="Kép 1"/>
          <p:cNvPicPr>
            <a:picLocks noChangeAspect="1"/>
          </p:cNvPicPr>
          <p:nvPr/>
        </p:nvPicPr>
        <p:blipFill>
          <a:blip r:embed="rId2"/>
          <a:stretch>
            <a:fillRect/>
          </a:stretch>
        </p:blipFill>
        <p:spPr>
          <a:xfrm>
            <a:off x="9982200" y="4798593"/>
            <a:ext cx="7621434" cy="3889173"/>
          </a:xfrm>
          <a:prstGeom prst="rect">
            <a:avLst/>
          </a:prstGeom>
        </p:spPr>
      </p:pic>
      <p:grpSp>
        <p:nvGrpSpPr>
          <p:cNvPr id="11" name="Group 4">
            <a:extLst>
              <a:ext uri="{FF2B5EF4-FFF2-40B4-BE49-F238E27FC236}">
                <a16:creationId xmlns:a16="http://schemas.microsoft.com/office/drawing/2014/main" id="{F04788D1-95A1-4706-8CAC-8D1DF4CC0328}"/>
              </a:ext>
            </a:extLst>
          </p:cNvPr>
          <p:cNvGrpSpPr/>
          <p:nvPr/>
        </p:nvGrpSpPr>
        <p:grpSpPr>
          <a:xfrm>
            <a:off x="0" y="0"/>
            <a:ext cx="18288000" cy="450526"/>
            <a:chOff x="0" y="0"/>
            <a:chExt cx="6186311" cy="152400"/>
          </a:xfrm>
        </p:grpSpPr>
        <p:sp>
          <p:nvSpPr>
            <p:cNvPr id="12" name="Freeform 5">
              <a:extLst>
                <a:ext uri="{FF2B5EF4-FFF2-40B4-BE49-F238E27FC236}">
                  <a16:creationId xmlns:a16="http://schemas.microsoft.com/office/drawing/2014/main" id="{5B3575E9-D6AF-4FD7-8014-A729B14D35A6}"/>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grpSp>
        <p:nvGrpSpPr>
          <p:cNvPr id="13" name="Group 8">
            <a:extLst>
              <a:ext uri="{FF2B5EF4-FFF2-40B4-BE49-F238E27FC236}">
                <a16:creationId xmlns:a16="http://schemas.microsoft.com/office/drawing/2014/main" id="{474B18D0-B722-4418-A094-B5925BBAB1B0}"/>
              </a:ext>
            </a:extLst>
          </p:cNvPr>
          <p:cNvGrpSpPr/>
          <p:nvPr/>
        </p:nvGrpSpPr>
        <p:grpSpPr>
          <a:xfrm rot="-5400000">
            <a:off x="16153987" y="8152987"/>
            <a:ext cx="2135721" cy="2132304"/>
            <a:chOff x="0" y="0"/>
            <a:chExt cx="6350000" cy="6339840"/>
          </a:xfrm>
        </p:grpSpPr>
        <p:sp>
          <p:nvSpPr>
            <p:cNvPr id="15" name="Freeform 9">
              <a:extLst>
                <a:ext uri="{FF2B5EF4-FFF2-40B4-BE49-F238E27FC236}">
                  <a16:creationId xmlns:a16="http://schemas.microsoft.com/office/drawing/2014/main" id="{B05D7DB7-D8EE-4AE6-A8D5-A725E4AEEAA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6" name="Group 10">
            <a:extLst>
              <a:ext uri="{FF2B5EF4-FFF2-40B4-BE49-F238E27FC236}">
                <a16:creationId xmlns:a16="http://schemas.microsoft.com/office/drawing/2014/main" id="{FB1A41D0-AAA4-403B-BAB9-4259F0816914}"/>
              </a:ext>
            </a:extLst>
          </p:cNvPr>
          <p:cNvGrpSpPr/>
          <p:nvPr/>
        </p:nvGrpSpPr>
        <p:grpSpPr>
          <a:xfrm>
            <a:off x="13014933" y="0"/>
            <a:ext cx="3426157" cy="2016125"/>
            <a:chOff x="0" y="0"/>
            <a:chExt cx="4975860" cy="2928049"/>
          </a:xfrm>
        </p:grpSpPr>
        <p:sp>
          <p:nvSpPr>
            <p:cNvPr id="17" name="Freeform 11">
              <a:extLst>
                <a:ext uri="{FF2B5EF4-FFF2-40B4-BE49-F238E27FC236}">
                  <a16:creationId xmlns:a16="http://schemas.microsoft.com/office/drawing/2014/main" id="{8E5248DC-8684-4CB4-B923-536FF091789A}"/>
                </a:ext>
              </a:extLst>
            </p:cNvPr>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8" name="Group 12">
            <a:extLst>
              <a:ext uri="{FF2B5EF4-FFF2-40B4-BE49-F238E27FC236}">
                <a16:creationId xmlns:a16="http://schemas.microsoft.com/office/drawing/2014/main" id="{E147EB87-9353-45C2-ABE3-F3617F6F4E36}"/>
              </a:ext>
            </a:extLst>
          </p:cNvPr>
          <p:cNvGrpSpPr/>
          <p:nvPr/>
        </p:nvGrpSpPr>
        <p:grpSpPr>
          <a:xfrm>
            <a:off x="13538476" y="-866183"/>
            <a:ext cx="2379071" cy="2379071"/>
            <a:chOff x="0" y="0"/>
            <a:chExt cx="6350000" cy="6350000"/>
          </a:xfrm>
        </p:grpSpPr>
        <p:sp>
          <p:nvSpPr>
            <p:cNvPr id="19" name="Freeform 13">
              <a:extLst>
                <a:ext uri="{FF2B5EF4-FFF2-40B4-BE49-F238E27FC236}">
                  <a16:creationId xmlns:a16="http://schemas.microsoft.com/office/drawing/2014/main" id="{981116CE-180B-4A68-86B6-1981FC751A6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20" name="Picture 14">
            <a:extLst>
              <a:ext uri="{FF2B5EF4-FFF2-40B4-BE49-F238E27FC236}">
                <a16:creationId xmlns:a16="http://schemas.microsoft.com/office/drawing/2014/main" id="{FAC1B2CF-32D6-410B-A0E8-D4D483A43FF0}"/>
              </a:ext>
            </a:extLst>
          </p:cNvPr>
          <p:cNvPicPr>
            <a:picLocks noChangeAspect="1"/>
          </p:cNvPicPr>
          <p:nvPr/>
        </p:nvPicPr>
        <p:blipFill>
          <a:blip r:embed="rId3"/>
          <a:srcRect l="249" r="249"/>
          <a:stretch>
            <a:fillRect/>
          </a:stretch>
        </p:blipFill>
        <p:spPr>
          <a:xfrm>
            <a:off x="13999539" y="197177"/>
            <a:ext cx="1437895" cy="900482"/>
          </a:xfrm>
          <a:prstGeom prst="rect">
            <a:avLst/>
          </a:prstGeom>
        </p:spPr>
      </p:pic>
      <p:sp>
        <p:nvSpPr>
          <p:cNvPr id="4" name="TextBox 6">
            <a:extLst>
              <a:ext uri="{FF2B5EF4-FFF2-40B4-BE49-F238E27FC236}">
                <a16:creationId xmlns:a16="http://schemas.microsoft.com/office/drawing/2014/main" id="{7FAE1C46-06D4-40CC-BC05-D330932ECBF7}"/>
              </a:ext>
            </a:extLst>
          </p:cNvPr>
          <p:cNvSpPr txBox="1"/>
          <p:nvPr/>
        </p:nvSpPr>
        <p:spPr>
          <a:xfrm>
            <a:off x="1028700" y="964309"/>
            <a:ext cx="8801100" cy="1070358"/>
          </a:xfrm>
          <a:prstGeom prst="rect">
            <a:avLst/>
          </a:prstGeom>
        </p:spPr>
        <p:txBody>
          <a:bodyPr wrap="square" lIns="0" tIns="0" rIns="0" bIns="0" rtlCol="0" anchor="t">
            <a:spAutoFit/>
          </a:bodyPr>
          <a:lstStyle/>
          <a:p>
            <a:pPr algn="ctr">
              <a:lnSpc>
                <a:spcPts val="9100"/>
              </a:lnSpc>
            </a:pPr>
            <a:r>
              <a:rPr lang="hu-HU" sz="6500" dirty="0" err="1">
                <a:solidFill>
                  <a:srgbClr val="424A52"/>
                </a:solidFill>
                <a:latin typeface="Oswald Bold"/>
              </a:rPr>
              <a:t>Reporting</a:t>
            </a:r>
            <a:r>
              <a:rPr lang="hu-HU" sz="6500" dirty="0">
                <a:solidFill>
                  <a:srgbClr val="424A52"/>
                </a:solidFill>
                <a:latin typeface="Oswald Bold"/>
              </a:rPr>
              <a:t> </a:t>
            </a:r>
            <a:r>
              <a:rPr lang="hu-HU" sz="6500" dirty="0" err="1">
                <a:solidFill>
                  <a:srgbClr val="424A52"/>
                </a:solidFill>
                <a:latin typeface="Oswald Bold"/>
              </a:rPr>
              <a:t>bias</a:t>
            </a:r>
            <a:endParaRPr lang="en-US" sz="6500" dirty="0">
              <a:solidFill>
                <a:srgbClr val="424A52"/>
              </a:solidFill>
              <a:latin typeface="Oswald Bold"/>
            </a:endParaRPr>
          </a:p>
        </p:txBody>
      </p:sp>
    </p:spTree>
    <p:extLst>
      <p:ext uri="{BB962C8B-B14F-4D97-AF65-F5344CB8AC3E}">
        <p14:creationId xmlns:p14="http://schemas.microsoft.com/office/powerpoint/2010/main" val="144913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4236305" y="773165"/>
            <a:ext cx="10002347" cy="567353"/>
          </a:xfrm>
        </p:spPr>
        <p:txBody>
          <a:bodyPr>
            <a:normAutofit fontScale="92500" lnSpcReduction="20000"/>
          </a:bodyPr>
          <a:lstStyle/>
          <a:p>
            <a:r>
              <a:rPr lang="hu-HU" sz="3900" b="1" dirty="0" err="1"/>
              <a:t>Examples</a:t>
            </a:r>
            <a:r>
              <a:rPr lang="hu-HU" sz="3900" b="1" dirty="0"/>
              <a:t> </a:t>
            </a:r>
            <a:r>
              <a:rPr lang="hu-HU" sz="3900" b="1" dirty="0" err="1"/>
              <a:t>for</a:t>
            </a:r>
            <a:r>
              <a:rPr lang="hu-HU" sz="3900" b="1" dirty="0"/>
              <a:t> </a:t>
            </a:r>
            <a:r>
              <a:rPr lang="hu-HU" sz="3900" b="1" dirty="0" err="1"/>
              <a:t>detection</a:t>
            </a:r>
            <a:r>
              <a:rPr lang="hu-HU" sz="3900" b="1" dirty="0"/>
              <a:t> </a:t>
            </a:r>
            <a:r>
              <a:rPr lang="hu-HU" sz="3900" b="1" dirty="0" err="1"/>
              <a:t>bias</a:t>
            </a:r>
            <a:endParaRPr lang="hu-HU" sz="3900" b="1" dirty="0"/>
          </a:p>
        </p:txBody>
      </p:sp>
      <p:sp>
        <p:nvSpPr>
          <p:cNvPr id="15" name="Tartalom helye 1"/>
          <p:cNvSpPr txBox="1">
            <a:spLocks/>
          </p:cNvSpPr>
          <p:nvPr/>
        </p:nvSpPr>
        <p:spPr>
          <a:xfrm>
            <a:off x="1373705" y="2653474"/>
            <a:ext cx="14554065" cy="6268032"/>
          </a:xfrm>
          <a:prstGeom prst="rect">
            <a:avLst/>
          </a:prstGeom>
          <a:solidFill>
            <a:schemeClr val="accent1">
              <a:lumMod val="20000"/>
              <a:lumOff val="80000"/>
            </a:schemeClr>
          </a:solidFill>
          <a:ln w="41275" cmpd="dbl">
            <a:solidFill>
              <a:schemeClr val="tx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3600" b="1" dirty="0" err="1">
                <a:solidFill>
                  <a:schemeClr val="tx1"/>
                </a:solidFill>
              </a:rPr>
              <a:t>Let’s</a:t>
            </a:r>
            <a:r>
              <a:rPr lang="hu-HU" sz="3600" b="1" dirty="0">
                <a:solidFill>
                  <a:schemeClr val="tx1"/>
                </a:solidFill>
              </a:rPr>
              <a:t> </a:t>
            </a:r>
            <a:r>
              <a:rPr lang="hu-HU" sz="3600" b="1" dirty="0" err="1">
                <a:solidFill>
                  <a:schemeClr val="tx1"/>
                </a:solidFill>
              </a:rPr>
              <a:t>compare</a:t>
            </a:r>
            <a:r>
              <a:rPr lang="hu-HU" sz="3600" b="1" dirty="0">
                <a:solidFill>
                  <a:schemeClr val="tx1"/>
                </a:solidFill>
              </a:rPr>
              <a:t> a </a:t>
            </a:r>
            <a:r>
              <a:rPr lang="hu-HU" sz="3600" b="1" dirty="0" err="1">
                <a:solidFill>
                  <a:schemeClr val="tx1"/>
                </a:solidFill>
              </a:rPr>
              <a:t>new</a:t>
            </a:r>
            <a:r>
              <a:rPr lang="hu-HU" sz="3600" b="1" dirty="0">
                <a:solidFill>
                  <a:schemeClr val="tx1"/>
                </a:solidFill>
              </a:rPr>
              <a:t> </a:t>
            </a:r>
            <a:r>
              <a:rPr lang="hu-HU" sz="3600" b="1" dirty="0" err="1">
                <a:solidFill>
                  <a:schemeClr val="tx1"/>
                </a:solidFill>
              </a:rPr>
              <a:t>drug</a:t>
            </a:r>
            <a:r>
              <a:rPr lang="hu-HU" sz="3600" b="1" dirty="0">
                <a:solidFill>
                  <a:schemeClr val="tx1"/>
                </a:solidFill>
              </a:rPr>
              <a:t> </a:t>
            </a:r>
            <a:r>
              <a:rPr lang="hu-HU" sz="3600" b="1" dirty="0" err="1">
                <a:solidFill>
                  <a:schemeClr val="tx1"/>
                </a:solidFill>
              </a:rPr>
              <a:t>to</a:t>
            </a:r>
            <a:r>
              <a:rPr lang="hu-HU" sz="3600" b="1" dirty="0">
                <a:solidFill>
                  <a:schemeClr val="tx1"/>
                </a:solidFill>
              </a:rPr>
              <a:t> </a:t>
            </a:r>
            <a:r>
              <a:rPr lang="hu-HU" sz="3600" b="1" dirty="0" err="1">
                <a:solidFill>
                  <a:schemeClr val="tx1"/>
                </a:solidFill>
              </a:rPr>
              <a:t>the</a:t>
            </a:r>
            <a:r>
              <a:rPr lang="hu-HU" sz="3600" b="1" dirty="0">
                <a:solidFill>
                  <a:schemeClr val="tx1"/>
                </a:solidFill>
              </a:rPr>
              <a:t> old </a:t>
            </a:r>
            <a:r>
              <a:rPr lang="hu-HU" sz="3600" b="1" dirty="0" err="1">
                <a:solidFill>
                  <a:schemeClr val="tx1"/>
                </a:solidFill>
              </a:rPr>
              <a:t>one</a:t>
            </a:r>
            <a:r>
              <a:rPr lang="hu-HU" sz="3600" b="1" dirty="0">
                <a:solidFill>
                  <a:schemeClr val="tx1"/>
                </a:solidFill>
              </a:rPr>
              <a:t>… </a:t>
            </a:r>
          </a:p>
          <a:p>
            <a:pPr marL="0" indent="0">
              <a:buNone/>
            </a:pPr>
            <a:endParaRPr lang="hu-HU" sz="3600" b="1" dirty="0">
              <a:solidFill>
                <a:schemeClr val="tx1"/>
              </a:solidFill>
            </a:endParaRPr>
          </a:p>
          <a:p>
            <a:pPr marL="0" indent="0">
              <a:buNone/>
            </a:pPr>
            <a:r>
              <a:rPr lang="hu-HU" sz="3600" b="1" dirty="0">
                <a:solidFill>
                  <a:schemeClr val="tx1"/>
                </a:solidFill>
              </a:rPr>
              <a:t>Design: </a:t>
            </a:r>
            <a:r>
              <a:rPr lang="hu-HU" sz="3600" b="1" dirty="0" err="1">
                <a:solidFill>
                  <a:schemeClr val="tx1"/>
                </a:solidFill>
              </a:rPr>
              <a:t>experimental</a:t>
            </a:r>
            <a:r>
              <a:rPr lang="hu-HU" sz="3600" b="1" dirty="0">
                <a:solidFill>
                  <a:schemeClr val="tx1"/>
                </a:solidFill>
              </a:rPr>
              <a:t>, parallel (2 </a:t>
            </a:r>
            <a:r>
              <a:rPr lang="hu-HU" sz="3600" b="1" dirty="0" err="1">
                <a:solidFill>
                  <a:schemeClr val="tx1"/>
                </a:solidFill>
              </a:rPr>
              <a:t>arms</a:t>
            </a:r>
            <a:r>
              <a:rPr lang="hu-HU" sz="3600" b="1" dirty="0">
                <a:solidFill>
                  <a:schemeClr val="tx1"/>
                </a:solidFill>
              </a:rPr>
              <a:t>), </a:t>
            </a:r>
            <a:r>
              <a:rPr lang="hu-HU" sz="3600" b="1" dirty="0" err="1">
                <a:solidFill>
                  <a:schemeClr val="tx1"/>
                </a:solidFill>
              </a:rPr>
              <a:t>randomized</a:t>
            </a:r>
            <a:r>
              <a:rPr lang="hu-HU" sz="3600" b="1" dirty="0">
                <a:solidFill>
                  <a:schemeClr val="tx1"/>
                </a:solidFill>
              </a:rPr>
              <a:t>, </a:t>
            </a:r>
            <a:r>
              <a:rPr lang="hu-HU" sz="3600" b="1" dirty="0" err="1">
                <a:solidFill>
                  <a:schemeClr val="tx1"/>
                </a:solidFill>
              </a:rPr>
              <a:t>double-blind</a:t>
            </a:r>
            <a:endParaRPr lang="hu-HU" sz="3600" b="1" dirty="0">
              <a:solidFill>
                <a:schemeClr val="tx1"/>
              </a:solidFill>
            </a:endParaRPr>
          </a:p>
          <a:p>
            <a:pPr marL="0" indent="0">
              <a:buNone/>
            </a:pPr>
            <a:r>
              <a:rPr lang="hu-HU" sz="3600" b="1" dirty="0" err="1">
                <a:solidFill>
                  <a:schemeClr val="tx1"/>
                </a:solidFill>
              </a:rPr>
              <a:t>Results</a:t>
            </a:r>
            <a:r>
              <a:rPr lang="hu-HU" sz="3600" b="1" dirty="0">
                <a:solidFill>
                  <a:schemeClr val="tx1"/>
                </a:solidFill>
              </a:rPr>
              <a:t>: </a:t>
            </a:r>
          </a:p>
          <a:p>
            <a:r>
              <a:rPr lang="hu-HU" sz="3600" b="1" dirty="0" err="1">
                <a:solidFill>
                  <a:schemeClr val="tx1"/>
                </a:solidFill>
              </a:rPr>
              <a:t>mortality</a:t>
            </a:r>
            <a:r>
              <a:rPr lang="hu-HU" sz="3600" b="1" dirty="0">
                <a:solidFill>
                  <a:schemeClr val="tx1"/>
                </a:solidFill>
              </a:rPr>
              <a:t> </a:t>
            </a:r>
            <a:r>
              <a:rPr lang="hu-HU" sz="3600" b="1" dirty="0" err="1">
                <a:solidFill>
                  <a:schemeClr val="tx1"/>
                </a:solidFill>
              </a:rPr>
              <a:t>reduced</a:t>
            </a:r>
            <a:r>
              <a:rPr lang="hu-HU" sz="3600" b="1" dirty="0">
                <a:solidFill>
                  <a:schemeClr val="tx1"/>
                </a:solidFill>
              </a:rPr>
              <a:t> </a:t>
            </a:r>
            <a:r>
              <a:rPr lang="hu-HU" sz="3600" b="1" dirty="0" err="1">
                <a:solidFill>
                  <a:schemeClr val="tx1"/>
                </a:solidFill>
              </a:rPr>
              <a:t>by</a:t>
            </a:r>
            <a:r>
              <a:rPr lang="hu-HU" sz="3600" b="1" dirty="0">
                <a:solidFill>
                  <a:schemeClr val="tx1"/>
                </a:solidFill>
              </a:rPr>
              <a:t> 2% (95% CI: 1.5-2.5%)</a:t>
            </a:r>
          </a:p>
          <a:p>
            <a:r>
              <a:rPr lang="hu-HU" sz="3600" b="1" dirty="0" err="1">
                <a:solidFill>
                  <a:schemeClr val="tx1"/>
                </a:solidFill>
              </a:rPr>
              <a:t>organ</a:t>
            </a:r>
            <a:r>
              <a:rPr lang="hu-HU" sz="3600" b="1" dirty="0">
                <a:solidFill>
                  <a:schemeClr val="tx1"/>
                </a:solidFill>
              </a:rPr>
              <a:t> </a:t>
            </a:r>
            <a:r>
              <a:rPr lang="hu-HU" sz="3600" b="1" dirty="0" err="1">
                <a:solidFill>
                  <a:schemeClr val="tx1"/>
                </a:solidFill>
              </a:rPr>
              <a:t>failure</a:t>
            </a:r>
            <a:r>
              <a:rPr lang="hu-HU" sz="3600" b="1" dirty="0">
                <a:solidFill>
                  <a:schemeClr val="tx1"/>
                </a:solidFill>
              </a:rPr>
              <a:t> </a:t>
            </a:r>
            <a:r>
              <a:rPr lang="hu-HU" sz="3600" b="1" dirty="0" err="1">
                <a:solidFill>
                  <a:schemeClr val="tx1"/>
                </a:solidFill>
              </a:rPr>
              <a:t>rate</a:t>
            </a:r>
            <a:r>
              <a:rPr lang="hu-HU" sz="3600" b="1" dirty="0">
                <a:solidFill>
                  <a:schemeClr val="tx1"/>
                </a:solidFill>
              </a:rPr>
              <a:t> </a:t>
            </a:r>
            <a:r>
              <a:rPr lang="hu-HU" sz="3600" b="1" dirty="0" err="1">
                <a:solidFill>
                  <a:schemeClr val="tx1"/>
                </a:solidFill>
              </a:rPr>
              <a:t>reduced</a:t>
            </a:r>
            <a:r>
              <a:rPr lang="hu-HU" sz="3600" b="1" dirty="0">
                <a:solidFill>
                  <a:schemeClr val="tx1"/>
                </a:solidFill>
              </a:rPr>
              <a:t> </a:t>
            </a:r>
            <a:r>
              <a:rPr lang="hu-HU" sz="3600" b="1" dirty="0" err="1">
                <a:solidFill>
                  <a:schemeClr val="tx1"/>
                </a:solidFill>
              </a:rPr>
              <a:t>by</a:t>
            </a:r>
            <a:r>
              <a:rPr lang="hu-HU" sz="3600" b="1" dirty="0">
                <a:solidFill>
                  <a:schemeClr val="tx1"/>
                </a:solidFill>
              </a:rPr>
              <a:t> 1.0% (95% CI: 0.8-1.2%)</a:t>
            </a:r>
          </a:p>
          <a:p>
            <a:r>
              <a:rPr lang="hu-HU" sz="3600" b="1" dirty="0" err="1">
                <a:solidFill>
                  <a:schemeClr val="tx1"/>
                </a:solidFill>
              </a:rPr>
              <a:t>short-term</a:t>
            </a:r>
            <a:r>
              <a:rPr lang="hu-HU" sz="3600" b="1" dirty="0">
                <a:solidFill>
                  <a:schemeClr val="tx1"/>
                </a:solidFill>
              </a:rPr>
              <a:t> (1-month) </a:t>
            </a:r>
            <a:r>
              <a:rPr lang="hu-HU" sz="3600" b="1" dirty="0" err="1">
                <a:solidFill>
                  <a:schemeClr val="tx1"/>
                </a:solidFill>
              </a:rPr>
              <a:t>neurological</a:t>
            </a:r>
            <a:r>
              <a:rPr lang="hu-HU" sz="3600" b="1" dirty="0">
                <a:solidFill>
                  <a:schemeClr val="tx1"/>
                </a:solidFill>
              </a:rPr>
              <a:t> deficit </a:t>
            </a:r>
            <a:r>
              <a:rPr lang="hu-HU" sz="3600" b="1" dirty="0" err="1">
                <a:solidFill>
                  <a:schemeClr val="tx1"/>
                </a:solidFill>
              </a:rPr>
              <a:t>did</a:t>
            </a:r>
            <a:r>
              <a:rPr lang="hu-HU" sz="3600" b="1" dirty="0">
                <a:solidFill>
                  <a:schemeClr val="tx1"/>
                </a:solidFill>
              </a:rPr>
              <a:t> </a:t>
            </a:r>
            <a:r>
              <a:rPr lang="hu-HU" sz="3600" b="1" dirty="0" err="1">
                <a:solidFill>
                  <a:schemeClr val="tx1"/>
                </a:solidFill>
              </a:rPr>
              <a:t>not</a:t>
            </a:r>
            <a:r>
              <a:rPr lang="hu-HU" sz="3600" b="1" dirty="0">
                <a:solidFill>
                  <a:schemeClr val="tx1"/>
                </a:solidFill>
              </a:rPr>
              <a:t> </a:t>
            </a:r>
            <a:r>
              <a:rPr lang="hu-HU" sz="3600" b="1" dirty="0" err="1">
                <a:solidFill>
                  <a:schemeClr val="tx1"/>
                </a:solidFill>
              </a:rPr>
              <a:t>change</a:t>
            </a:r>
            <a:endParaRPr lang="hu-HU" sz="3600" b="1" dirty="0">
              <a:solidFill>
                <a:schemeClr val="tx1"/>
              </a:solidFill>
            </a:endParaRPr>
          </a:p>
        </p:txBody>
      </p:sp>
      <p:sp>
        <p:nvSpPr>
          <p:cNvPr id="5" name="Szövegdoboz 4"/>
          <p:cNvSpPr txBox="1"/>
          <p:nvPr/>
        </p:nvSpPr>
        <p:spPr>
          <a:xfrm>
            <a:off x="5715000" y="8457782"/>
            <a:ext cx="11015021" cy="830997"/>
          </a:xfrm>
          <a:prstGeom prst="rect">
            <a:avLst/>
          </a:prstGeom>
          <a:solidFill>
            <a:srgbClr val="FF0000">
              <a:alpha val="58000"/>
            </a:srgbClr>
          </a:solidFill>
          <a:ln w="38100">
            <a:solidFill>
              <a:schemeClr val="accent6">
                <a:lumMod val="50000"/>
              </a:schemeClr>
            </a:solidFill>
          </a:ln>
        </p:spPr>
        <p:txBody>
          <a:bodyPr wrap="square" rtlCol="0">
            <a:spAutoFit/>
          </a:bodyPr>
          <a:lstStyle/>
          <a:p>
            <a:pPr algn="ctr"/>
            <a:r>
              <a:rPr lang="hu-HU" sz="4800" dirty="0" err="1">
                <a:solidFill>
                  <a:prstClr val="white"/>
                </a:solidFill>
              </a:rPr>
              <a:t>Picking</a:t>
            </a:r>
            <a:r>
              <a:rPr lang="hu-HU" sz="4800" dirty="0">
                <a:solidFill>
                  <a:prstClr val="white"/>
                </a:solidFill>
              </a:rPr>
              <a:t> of </a:t>
            </a:r>
            <a:r>
              <a:rPr lang="hu-HU" sz="4800" dirty="0" err="1">
                <a:solidFill>
                  <a:prstClr val="white"/>
                </a:solidFill>
              </a:rPr>
              <a:t>the</a:t>
            </a:r>
            <a:r>
              <a:rPr lang="hu-HU" sz="4800" dirty="0">
                <a:solidFill>
                  <a:prstClr val="white"/>
                </a:solidFill>
              </a:rPr>
              <a:t> </a:t>
            </a:r>
            <a:r>
              <a:rPr lang="hu-HU" sz="4800" dirty="0" err="1">
                <a:solidFill>
                  <a:prstClr val="white"/>
                </a:solidFill>
              </a:rPr>
              <a:t>desired</a:t>
            </a:r>
            <a:r>
              <a:rPr lang="hu-HU" sz="4800" dirty="0">
                <a:solidFill>
                  <a:prstClr val="white"/>
                </a:solidFill>
              </a:rPr>
              <a:t> </a:t>
            </a:r>
            <a:r>
              <a:rPr lang="hu-HU" sz="4800" dirty="0" err="1">
                <a:solidFill>
                  <a:prstClr val="white"/>
                </a:solidFill>
              </a:rPr>
              <a:t>results</a:t>
            </a:r>
            <a:endParaRPr lang="hu-HU" sz="4800" dirty="0">
              <a:solidFill>
                <a:prstClr val="white"/>
              </a:solidFill>
            </a:endParaRPr>
          </a:p>
        </p:txBody>
      </p:sp>
      <p:sp>
        <p:nvSpPr>
          <p:cNvPr id="2" name="AutoShape 2" descr="KÃ©ptalÃ¡lat a kÃ¶vetkezÅre: âgreen upper thumbâ"/>
          <p:cNvSpPr>
            <a:spLocks noChangeAspect="1" noChangeArrowheads="1"/>
          </p:cNvSpPr>
          <p:nvPr/>
        </p:nvSpPr>
        <p:spPr bwMode="auto">
          <a:xfrm>
            <a:off x="233363" y="-216694"/>
            <a:ext cx="457200" cy="4572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hu-HU" sz="2700" dirty="0"/>
          </a:p>
        </p:txBody>
      </p:sp>
      <p:pic>
        <p:nvPicPr>
          <p:cNvPr id="3" name="Kép 2"/>
          <p:cNvPicPr>
            <a:picLocks noChangeAspect="1"/>
          </p:cNvPicPr>
          <p:nvPr/>
        </p:nvPicPr>
        <p:blipFill rotWithShape="1">
          <a:blip r:embed="rId2"/>
          <a:srcRect b="6281"/>
          <a:stretch/>
        </p:blipFill>
        <p:spPr>
          <a:xfrm>
            <a:off x="14839950" y="5048726"/>
            <a:ext cx="3086100" cy="3119915"/>
          </a:xfrm>
          <a:prstGeom prst="rect">
            <a:avLst/>
          </a:prstGeom>
        </p:spPr>
      </p:pic>
      <p:grpSp>
        <p:nvGrpSpPr>
          <p:cNvPr id="7" name="Group 4">
            <a:extLst>
              <a:ext uri="{FF2B5EF4-FFF2-40B4-BE49-F238E27FC236}">
                <a16:creationId xmlns:a16="http://schemas.microsoft.com/office/drawing/2014/main" id="{4A9F7257-1BF5-4D2F-A48E-689A7ABF35B9}"/>
              </a:ext>
            </a:extLst>
          </p:cNvPr>
          <p:cNvGrpSpPr/>
          <p:nvPr/>
        </p:nvGrpSpPr>
        <p:grpSpPr>
          <a:xfrm>
            <a:off x="0" y="0"/>
            <a:ext cx="18288000" cy="450526"/>
            <a:chOff x="0" y="0"/>
            <a:chExt cx="6186311" cy="152400"/>
          </a:xfrm>
        </p:grpSpPr>
        <p:sp>
          <p:nvSpPr>
            <p:cNvPr id="8" name="Freeform 5">
              <a:extLst>
                <a:ext uri="{FF2B5EF4-FFF2-40B4-BE49-F238E27FC236}">
                  <a16:creationId xmlns:a16="http://schemas.microsoft.com/office/drawing/2014/main" id="{0C78DE5B-C6A3-4155-8B66-084E49281BD9}"/>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grpSp>
        <p:nvGrpSpPr>
          <p:cNvPr id="9" name="Group 8">
            <a:extLst>
              <a:ext uri="{FF2B5EF4-FFF2-40B4-BE49-F238E27FC236}">
                <a16:creationId xmlns:a16="http://schemas.microsoft.com/office/drawing/2014/main" id="{FC1E30B5-68DF-47BF-91CC-7FED874DBA15}"/>
              </a:ext>
            </a:extLst>
          </p:cNvPr>
          <p:cNvGrpSpPr/>
          <p:nvPr/>
        </p:nvGrpSpPr>
        <p:grpSpPr>
          <a:xfrm rot="-5400000">
            <a:off x="16153987" y="8152987"/>
            <a:ext cx="2135721" cy="2132304"/>
            <a:chOff x="0" y="0"/>
            <a:chExt cx="6350000" cy="6339840"/>
          </a:xfrm>
        </p:grpSpPr>
        <p:sp>
          <p:nvSpPr>
            <p:cNvPr id="10" name="Freeform 9">
              <a:extLst>
                <a:ext uri="{FF2B5EF4-FFF2-40B4-BE49-F238E27FC236}">
                  <a16:creationId xmlns:a16="http://schemas.microsoft.com/office/drawing/2014/main" id="{6033B900-8A8C-4F6B-95C7-98602B4E7E5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1" name="Group 10">
            <a:extLst>
              <a:ext uri="{FF2B5EF4-FFF2-40B4-BE49-F238E27FC236}">
                <a16:creationId xmlns:a16="http://schemas.microsoft.com/office/drawing/2014/main" id="{86C1AF34-C122-4434-9489-E851EB917726}"/>
              </a:ext>
            </a:extLst>
          </p:cNvPr>
          <p:cNvGrpSpPr/>
          <p:nvPr/>
        </p:nvGrpSpPr>
        <p:grpSpPr>
          <a:xfrm>
            <a:off x="13014933" y="0"/>
            <a:ext cx="3426157" cy="2016125"/>
            <a:chOff x="0" y="0"/>
            <a:chExt cx="4975860" cy="2928049"/>
          </a:xfrm>
        </p:grpSpPr>
        <p:sp>
          <p:nvSpPr>
            <p:cNvPr id="12" name="Freeform 11">
              <a:extLst>
                <a:ext uri="{FF2B5EF4-FFF2-40B4-BE49-F238E27FC236}">
                  <a16:creationId xmlns:a16="http://schemas.microsoft.com/office/drawing/2014/main" id="{440BFCAE-109D-480A-B387-41876FF32479}"/>
                </a:ext>
              </a:extLst>
            </p:cNvPr>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3" name="Group 12">
            <a:extLst>
              <a:ext uri="{FF2B5EF4-FFF2-40B4-BE49-F238E27FC236}">
                <a16:creationId xmlns:a16="http://schemas.microsoft.com/office/drawing/2014/main" id="{C5D6E64D-B8B1-4626-BDF1-73B9AECC417C}"/>
              </a:ext>
            </a:extLst>
          </p:cNvPr>
          <p:cNvGrpSpPr/>
          <p:nvPr/>
        </p:nvGrpSpPr>
        <p:grpSpPr>
          <a:xfrm>
            <a:off x="13538476" y="-866183"/>
            <a:ext cx="2379071" cy="2379071"/>
            <a:chOff x="0" y="0"/>
            <a:chExt cx="6350000" cy="6350000"/>
          </a:xfrm>
        </p:grpSpPr>
        <p:sp>
          <p:nvSpPr>
            <p:cNvPr id="16" name="Freeform 13">
              <a:extLst>
                <a:ext uri="{FF2B5EF4-FFF2-40B4-BE49-F238E27FC236}">
                  <a16:creationId xmlns:a16="http://schemas.microsoft.com/office/drawing/2014/main" id="{B906A7C2-CAB7-4BBF-84A3-8EBA4FF9A4A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7" name="Picture 14">
            <a:extLst>
              <a:ext uri="{FF2B5EF4-FFF2-40B4-BE49-F238E27FC236}">
                <a16:creationId xmlns:a16="http://schemas.microsoft.com/office/drawing/2014/main" id="{98F3FBB1-72FF-461E-9373-8B54FBF7EF07}"/>
              </a:ext>
            </a:extLst>
          </p:cNvPr>
          <p:cNvPicPr>
            <a:picLocks noChangeAspect="1"/>
          </p:cNvPicPr>
          <p:nvPr/>
        </p:nvPicPr>
        <p:blipFill>
          <a:blip r:embed="rId3"/>
          <a:srcRect l="249" r="249"/>
          <a:stretch>
            <a:fillRect/>
          </a:stretch>
        </p:blipFill>
        <p:spPr>
          <a:xfrm>
            <a:off x="13999539" y="197177"/>
            <a:ext cx="1437895" cy="900482"/>
          </a:xfrm>
          <a:prstGeom prst="rect">
            <a:avLst/>
          </a:prstGeom>
        </p:spPr>
      </p:pic>
      <p:sp>
        <p:nvSpPr>
          <p:cNvPr id="4" name="TextBox 6">
            <a:extLst>
              <a:ext uri="{FF2B5EF4-FFF2-40B4-BE49-F238E27FC236}">
                <a16:creationId xmlns:a16="http://schemas.microsoft.com/office/drawing/2014/main" id="{30DC234B-A24C-4E13-848A-F3C1C8C419E9}"/>
              </a:ext>
            </a:extLst>
          </p:cNvPr>
          <p:cNvSpPr txBox="1"/>
          <p:nvPr/>
        </p:nvSpPr>
        <p:spPr>
          <a:xfrm>
            <a:off x="1028700" y="964309"/>
            <a:ext cx="8801100" cy="1070358"/>
          </a:xfrm>
          <a:prstGeom prst="rect">
            <a:avLst/>
          </a:prstGeom>
        </p:spPr>
        <p:txBody>
          <a:bodyPr wrap="square" lIns="0" tIns="0" rIns="0" bIns="0" rtlCol="0" anchor="t">
            <a:spAutoFit/>
          </a:bodyPr>
          <a:lstStyle/>
          <a:p>
            <a:pPr algn="ctr">
              <a:lnSpc>
                <a:spcPts val="9100"/>
              </a:lnSpc>
            </a:pPr>
            <a:r>
              <a:rPr lang="hu-HU" sz="6500" dirty="0" err="1">
                <a:solidFill>
                  <a:srgbClr val="424A52"/>
                </a:solidFill>
                <a:latin typeface="Oswald Bold"/>
              </a:rPr>
              <a:t>Reporting</a:t>
            </a:r>
            <a:r>
              <a:rPr lang="hu-HU" sz="6500" dirty="0">
                <a:solidFill>
                  <a:srgbClr val="424A52"/>
                </a:solidFill>
                <a:latin typeface="Oswald Bold"/>
              </a:rPr>
              <a:t> </a:t>
            </a:r>
            <a:r>
              <a:rPr lang="hu-HU" sz="6500" dirty="0" err="1">
                <a:solidFill>
                  <a:srgbClr val="424A52"/>
                </a:solidFill>
                <a:latin typeface="Oswald Bold"/>
              </a:rPr>
              <a:t>bias</a:t>
            </a:r>
            <a:endParaRPr lang="en-US" sz="6500" dirty="0">
              <a:solidFill>
                <a:srgbClr val="424A52"/>
              </a:solidFill>
              <a:latin typeface="Oswald Bold"/>
            </a:endParaRPr>
          </a:p>
        </p:txBody>
      </p:sp>
    </p:spTree>
    <p:extLst>
      <p:ext uri="{BB962C8B-B14F-4D97-AF65-F5344CB8AC3E}">
        <p14:creationId xmlns:p14="http://schemas.microsoft.com/office/powerpoint/2010/main" val="1547006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4236305" y="773165"/>
            <a:ext cx="10002347" cy="567353"/>
          </a:xfrm>
        </p:spPr>
        <p:txBody>
          <a:bodyPr>
            <a:normAutofit fontScale="92500" lnSpcReduction="20000"/>
          </a:bodyPr>
          <a:lstStyle/>
          <a:p>
            <a:r>
              <a:rPr lang="hu-HU" sz="3900" b="1" dirty="0" err="1"/>
              <a:t>Examples</a:t>
            </a:r>
            <a:r>
              <a:rPr lang="hu-HU" sz="3900" b="1" dirty="0"/>
              <a:t> </a:t>
            </a:r>
            <a:r>
              <a:rPr lang="hu-HU" sz="3900" b="1" dirty="0" err="1"/>
              <a:t>for</a:t>
            </a:r>
            <a:r>
              <a:rPr lang="hu-HU" sz="3900" b="1" dirty="0"/>
              <a:t> </a:t>
            </a:r>
            <a:r>
              <a:rPr lang="hu-HU" sz="3900" b="1" dirty="0" err="1"/>
              <a:t>detection</a:t>
            </a:r>
            <a:r>
              <a:rPr lang="hu-HU" sz="3900" b="1" dirty="0"/>
              <a:t> </a:t>
            </a:r>
            <a:r>
              <a:rPr lang="hu-HU" sz="3900" b="1" dirty="0" err="1"/>
              <a:t>bias</a:t>
            </a:r>
            <a:endParaRPr lang="hu-HU" sz="3900" b="1" dirty="0"/>
          </a:p>
        </p:txBody>
      </p:sp>
      <p:sp>
        <p:nvSpPr>
          <p:cNvPr id="15" name="Tartalom helye 1"/>
          <p:cNvSpPr txBox="1">
            <a:spLocks/>
          </p:cNvSpPr>
          <p:nvPr/>
        </p:nvSpPr>
        <p:spPr>
          <a:xfrm>
            <a:off x="1042794" y="2435480"/>
            <a:ext cx="14554065" cy="6268032"/>
          </a:xfrm>
          <a:prstGeom prst="rect">
            <a:avLst/>
          </a:prstGeom>
          <a:solidFill>
            <a:schemeClr val="accent1">
              <a:lumMod val="20000"/>
              <a:lumOff val="80000"/>
            </a:schemeClr>
          </a:solidFill>
          <a:ln w="41275" cmpd="dbl">
            <a:solidFill>
              <a:schemeClr val="tx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3600" b="1" dirty="0" err="1">
                <a:solidFill>
                  <a:schemeClr val="tx1"/>
                </a:solidFill>
              </a:rPr>
              <a:t>Let’s</a:t>
            </a:r>
            <a:r>
              <a:rPr lang="hu-HU" sz="3600" b="1" dirty="0">
                <a:solidFill>
                  <a:schemeClr val="tx1"/>
                </a:solidFill>
              </a:rPr>
              <a:t> </a:t>
            </a:r>
            <a:r>
              <a:rPr lang="hu-HU" sz="3600" b="1" dirty="0" err="1">
                <a:solidFill>
                  <a:schemeClr val="tx1"/>
                </a:solidFill>
              </a:rPr>
              <a:t>compare</a:t>
            </a:r>
            <a:r>
              <a:rPr lang="hu-HU" sz="3600" b="1" dirty="0">
                <a:solidFill>
                  <a:schemeClr val="tx1"/>
                </a:solidFill>
              </a:rPr>
              <a:t> a </a:t>
            </a:r>
            <a:r>
              <a:rPr lang="hu-HU" sz="3600" b="1" dirty="0" err="1">
                <a:solidFill>
                  <a:schemeClr val="tx1"/>
                </a:solidFill>
              </a:rPr>
              <a:t>new</a:t>
            </a:r>
            <a:r>
              <a:rPr lang="hu-HU" sz="3600" b="1" dirty="0">
                <a:solidFill>
                  <a:schemeClr val="tx1"/>
                </a:solidFill>
              </a:rPr>
              <a:t> </a:t>
            </a:r>
            <a:r>
              <a:rPr lang="hu-HU" sz="3600" b="1" dirty="0" err="1">
                <a:solidFill>
                  <a:schemeClr val="tx1"/>
                </a:solidFill>
              </a:rPr>
              <a:t>drug</a:t>
            </a:r>
            <a:r>
              <a:rPr lang="hu-HU" sz="3600" b="1" dirty="0">
                <a:solidFill>
                  <a:schemeClr val="tx1"/>
                </a:solidFill>
              </a:rPr>
              <a:t> </a:t>
            </a:r>
            <a:r>
              <a:rPr lang="hu-HU" sz="3600" b="1" dirty="0" err="1">
                <a:solidFill>
                  <a:schemeClr val="tx1"/>
                </a:solidFill>
              </a:rPr>
              <a:t>to</a:t>
            </a:r>
            <a:r>
              <a:rPr lang="hu-HU" sz="3600" b="1" dirty="0">
                <a:solidFill>
                  <a:schemeClr val="tx1"/>
                </a:solidFill>
              </a:rPr>
              <a:t> </a:t>
            </a:r>
            <a:r>
              <a:rPr lang="hu-HU" sz="3600" b="1" dirty="0" err="1">
                <a:solidFill>
                  <a:schemeClr val="tx1"/>
                </a:solidFill>
              </a:rPr>
              <a:t>the</a:t>
            </a:r>
            <a:r>
              <a:rPr lang="hu-HU" sz="3600" b="1" dirty="0">
                <a:solidFill>
                  <a:schemeClr val="tx1"/>
                </a:solidFill>
              </a:rPr>
              <a:t> old </a:t>
            </a:r>
            <a:r>
              <a:rPr lang="hu-HU" sz="3600" b="1" dirty="0" err="1">
                <a:solidFill>
                  <a:schemeClr val="tx1"/>
                </a:solidFill>
              </a:rPr>
              <a:t>one</a:t>
            </a:r>
            <a:r>
              <a:rPr lang="hu-HU" sz="3600" b="1" dirty="0">
                <a:solidFill>
                  <a:schemeClr val="tx1"/>
                </a:solidFill>
              </a:rPr>
              <a:t>… </a:t>
            </a:r>
          </a:p>
          <a:p>
            <a:pPr marL="0" indent="0">
              <a:buNone/>
            </a:pPr>
            <a:endParaRPr lang="hu-HU" sz="3600" b="1" dirty="0">
              <a:solidFill>
                <a:schemeClr val="tx1"/>
              </a:solidFill>
            </a:endParaRPr>
          </a:p>
          <a:p>
            <a:pPr marL="0" indent="0">
              <a:buNone/>
            </a:pPr>
            <a:r>
              <a:rPr lang="hu-HU" sz="3600" b="1" dirty="0">
                <a:solidFill>
                  <a:schemeClr val="tx1"/>
                </a:solidFill>
              </a:rPr>
              <a:t>Design: </a:t>
            </a:r>
            <a:r>
              <a:rPr lang="hu-HU" sz="3600" b="1" dirty="0" err="1">
                <a:solidFill>
                  <a:schemeClr val="tx1"/>
                </a:solidFill>
              </a:rPr>
              <a:t>experimental</a:t>
            </a:r>
            <a:r>
              <a:rPr lang="hu-HU" sz="3600" b="1" dirty="0">
                <a:solidFill>
                  <a:schemeClr val="tx1"/>
                </a:solidFill>
              </a:rPr>
              <a:t>, parallel (2 </a:t>
            </a:r>
            <a:r>
              <a:rPr lang="hu-HU" sz="3600" b="1" dirty="0" err="1">
                <a:solidFill>
                  <a:schemeClr val="tx1"/>
                </a:solidFill>
              </a:rPr>
              <a:t>arms</a:t>
            </a:r>
            <a:r>
              <a:rPr lang="hu-HU" sz="3600" b="1" dirty="0">
                <a:solidFill>
                  <a:schemeClr val="tx1"/>
                </a:solidFill>
              </a:rPr>
              <a:t>), </a:t>
            </a:r>
            <a:r>
              <a:rPr lang="hu-HU" sz="3600" b="1" dirty="0" err="1">
                <a:solidFill>
                  <a:schemeClr val="tx1"/>
                </a:solidFill>
              </a:rPr>
              <a:t>randomized</a:t>
            </a:r>
            <a:r>
              <a:rPr lang="hu-HU" sz="3600" b="1" dirty="0">
                <a:solidFill>
                  <a:schemeClr val="tx1"/>
                </a:solidFill>
              </a:rPr>
              <a:t>, </a:t>
            </a:r>
            <a:r>
              <a:rPr lang="hu-HU" sz="3600" b="1" dirty="0" err="1">
                <a:solidFill>
                  <a:schemeClr val="tx1"/>
                </a:solidFill>
              </a:rPr>
              <a:t>double-blind</a:t>
            </a:r>
            <a:endParaRPr lang="hu-HU" sz="3600" b="1" dirty="0">
              <a:solidFill>
                <a:schemeClr val="tx1"/>
              </a:solidFill>
            </a:endParaRPr>
          </a:p>
          <a:p>
            <a:pPr marL="0" indent="0">
              <a:buNone/>
            </a:pPr>
            <a:r>
              <a:rPr lang="hu-HU" sz="3600" b="1" dirty="0" err="1">
                <a:solidFill>
                  <a:schemeClr val="tx1"/>
                </a:solidFill>
              </a:rPr>
              <a:t>Results</a:t>
            </a:r>
            <a:r>
              <a:rPr lang="hu-HU" sz="3600" b="1" dirty="0">
                <a:solidFill>
                  <a:schemeClr val="tx1"/>
                </a:solidFill>
              </a:rPr>
              <a:t>: </a:t>
            </a:r>
          </a:p>
          <a:p>
            <a:r>
              <a:rPr lang="hu-HU" sz="3600" b="1" dirty="0" err="1">
                <a:solidFill>
                  <a:schemeClr val="tx1"/>
                </a:solidFill>
              </a:rPr>
              <a:t>mortality</a:t>
            </a:r>
            <a:r>
              <a:rPr lang="hu-HU" sz="3600" b="1" dirty="0">
                <a:solidFill>
                  <a:schemeClr val="tx1"/>
                </a:solidFill>
              </a:rPr>
              <a:t> </a:t>
            </a:r>
            <a:r>
              <a:rPr lang="hu-HU" sz="3600" b="1" dirty="0" err="1">
                <a:solidFill>
                  <a:schemeClr val="tx1"/>
                </a:solidFill>
              </a:rPr>
              <a:t>reduced</a:t>
            </a:r>
            <a:r>
              <a:rPr lang="hu-HU" sz="3600" b="1" dirty="0">
                <a:solidFill>
                  <a:schemeClr val="tx1"/>
                </a:solidFill>
              </a:rPr>
              <a:t> </a:t>
            </a:r>
            <a:r>
              <a:rPr lang="hu-HU" sz="3600" b="1" dirty="0" err="1">
                <a:solidFill>
                  <a:schemeClr val="tx1"/>
                </a:solidFill>
              </a:rPr>
              <a:t>by</a:t>
            </a:r>
            <a:r>
              <a:rPr lang="hu-HU" sz="3600" b="1" dirty="0">
                <a:solidFill>
                  <a:schemeClr val="tx1"/>
                </a:solidFill>
              </a:rPr>
              <a:t> 2% (95% CI: 1.5-2.5%)</a:t>
            </a:r>
          </a:p>
          <a:p>
            <a:r>
              <a:rPr lang="hu-HU" sz="3600" b="1" dirty="0" err="1">
                <a:solidFill>
                  <a:schemeClr val="tx1"/>
                </a:solidFill>
              </a:rPr>
              <a:t>organ</a:t>
            </a:r>
            <a:r>
              <a:rPr lang="hu-HU" sz="3600" b="1" dirty="0">
                <a:solidFill>
                  <a:schemeClr val="tx1"/>
                </a:solidFill>
              </a:rPr>
              <a:t> </a:t>
            </a:r>
            <a:r>
              <a:rPr lang="hu-HU" sz="3600" b="1" dirty="0" err="1">
                <a:solidFill>
                  <a:schemeClr val="tx1"/>
                </a:solidFill>
              </a:rPr>
              <a:t>failure</a:t>
            </a:r>
            <a:r>
              <a:rPr lang="hu-HU" sz="3600" b="1" dirty="0">
                <a:solidFill>
                  <a:schemeClr val="tx1"/>
                </a:solidFill>
              </a:rPr>
              <a:t> </a:t>
            </a:r>
            <a:r>
              <a:rPr lang="hu-HU" sz="3600" b="1" dirty="0" err="1">
                <a:solidFill>
                  <a:schemeClr val="tx1"/>
                </a:solidFill>
              </a:rPr>
              <a:t>rate</a:t>
            </a:r>
            <a:r>
              <a:rPr lang="hu-HU" sz="3600" b="1" dirty="0">
                <a:solidFill>
                  <a:schemeClr val="tx1"/>
                </a:solidFill>
              </a:rPr>
              <a:t> </a:t>
            </a:r>
            <a:r>
              <a:rPr lang="hu-HU" sz="3600" b="1" dirty="0" err="1">
                <a:solidFill>
                  <a:schemeClr val="tx1"/>
                </a:solidFill>
              </a:rPr>
              <a:t>reduced</a:t>
            </a:r>
            <a:r>
              <a:rPr lang="hu-HU" sz="3600" b="1" dirty="0">
                <a:solidFill>
                  <a:schemeClr val="tx1"/>
                </a:solidFill>
              </a:rPr>
              <a:t> </a:t>
            </a:r>
            <a:r>
              <a:rPr lang="hu-HU" sz="3600" b="1" dirty="0" err="1">
                <a:solidFill>
                  <a:schemeClr val="tx1"/>
                </a:solidFill>
              </a:rPr>
              <a:t>by</a:t>
            </a:r>
            <a:r>
              <a:rPr lang="hu-HU" sz="3600" b="1" dirty="0">
                <a:solidFill>
                  <a:schemeClr val="tx1"/>
                </a:solidFill>
              </a:rPr>
              <a:t> 1.0% (95% CI: 0.8-1.2%)</a:t>
            </a:r>
          </a:p>
          <a:p>
            <a:r>
              <a:rPr lang="hu-HU" sz="3600" b="1" dirty="0" err="1">
                <a:solidFill>
                  <a:schemeClr val="tx1"/>
                </a:solidFill>
              </a:rPr>
              <a:t>short-term</a:t>
            </a:r>
            <a:r>
              <a:rPr lang="hu-HU" sz="3600" b="1" dirty="0">
                <a:solidFill>
                  <a:schemeClr val="tx1"/>
                </a:solidFill>
              </a:rPr>
              <a:t> (1-month) </a:t>
            </a:r>
            <a:r>
              <a:rPr lang="hu-HU" sz="3600" b="1" dirty="0" err="1">
                <a:solidFill>
                  <a:schemeClr val="tx1"/>
                </a:solidFill>
              </a:rPr>
              <a:t>neurological</a:t>
            </a:r>
            <a:r>
              <a:rPr lang="hu-HU" sz="3600" b="1" dirty="0">
                <a:solidFill>
                  <a:schemeClr val="tx1"/>
                </a:solidFill>
              </a:rPr>
              <a:t> deficit </a:t>
            </a:r>
            <a:r>
              <a:rPr lang="hu-HU" sz="3600" b="1" dirty="0" err="1">
                <a:solidFill>
                  <a:schemeClr val="tx1"/>
                </a:solidFill>
              </a:rPr>
              <a:t>did</a:t>
            </a:r>
            <a:r>
              <a:rPr lang="hu-HU" sz="3600" b="1" dirty="0">
                <a:solidFill>
                  <a:schemeClr val="tx1"/>
                </a:solidFill>
              </a:rPr>
              <a:t> </a:t>
            </a:r>
            <a:r>
              <a:rPr lang="hu-HU" sz="3600" b="1" dirty="0" err="1">
                <a:solidFill>
                  <a:schemeClr val="tx1"/>
                </a:solidFill>
              </a:rPr>
              <a:t>not</a:t>
            </a:r>
            <a:r>
              <a:rPr lang="hu-HU" sz="3600" b="1" dirty="0">
                <a:solidFill>
                  <a:schemeClr val="tx1"/>
                </a:solidFill>
              </a:rPr>
              <a:t> </a:t>
            </a:r>
            <a:r>
              <a:rPr lang="hu-HU" sz="3600" b="1" dirty="0" err="1">
                <a:solidFill>
                  <a:schemeClr val="tx1"/>
                </a:solidFill>
              </a:rPr>
              <a:t>change</a:t>
            </a:r>
            <a:endParaRPr lang="hu-HU" sz="3600" b="1" dirty="0">
              <a:solidFill>
                <a:schemeClr val="tx1"/>
              </a:solidFill>
            </a:endParaRPr>
          </a:p>
          <a:p>
            <a:r>
              <a:rPr lang="hu-HU" sz="3600" b="1" dirty="0" err="1">
                <a:solidFill>
                  <a:srgbClr val="FF0000"/>
                </a:solidFill>
              </a:rPr>
              <a:t>long-term</a:t>
            </a:r>
            <a:r>
              <a:rPr lang="hu-HU" sz="3600" b="1" dirty="0">
                <a:solidFill>
                  <a:srgbClr val="FF0000"/>
                </a:solidFill>
              </a:rPr>
              <a:t> (1-year) </a:t>
            </a:r>
            <a:r>
              <a:rPr lang="hu-HU" sz="3600" b="1" dirty="0" err="1">
                <a:solidFill>
                  <a:srgbClr val="FF0000"/>
                </a:solidFill>
              </a:rPr>
              <a:t>neurological</a:t>
            </a:r>
            <a:r>
              <a:rPr lang="hu-HU" sz="3600" b="1" dirty="0">
                <a:solidFill>
                  <a:srgbClr val="FF0000"/>
                </a:solidFill>
              </a:rPr>
              <a:t> deficit </a:t>
            </a:r>
            <a:r>
              <a:rPr lang="hu-HU" sz="3600" b="1" dirty="0" err="1">
                <a:solidFill>
                  <a:srgbClr val="FF0000"/>
                </a:solidFill>
              </a:rPr>
              <a:t>increased</a:t>
            </a:r>
            <a:r>
              <a:rPr lang="hu-HU" sz="3600" b="1" dirty="0">
                <a:solidFill>
                  <a:srgbClr val="FF0000"/>
                </a:solidFill>
              </a:rPr>
              <a:t> </a:t>
            </a:r>
            <a:r>
              <a:rPr lang="hu-HU" sz="3600" b="1" dirty="0" err="1">
                <a:solidFill>
                  <a:srgbClr val="FF0000"/>
                </a:solidFill>
              </a:rPr>
              <a:t>by</a:t>
            </a:r>
            <a:r>
              <a:rPr lang="hu-HU" sz="3600" b="1" dirty="0">
                <a:solidFill>
                  <a:srgbClr val="FF0000"/>
                </a:solidFill>
              </a:rPr>
              <a:t> 40% (95% CI: 34-60%)</a:t>
            </a:r>
          </a:p>
        </p:txBody>
      </p:sp>
      <p:sp>
        <p:nvSpPr>
          <p:cNvPr id="5" name="Szövegdoboz 4"/>
          <p:cNvSpPr txBox="1"/>
          <p:nvPr/>
        </p:nvSpPr>
        <p:spPr>
          <a:xfrm>
            <a:off x="6206826" y="8210273"/>
            <a:ext cx="11015021" cy="830997"/>
          </a:xfrm>
          <a:prstGeom prst="rect">
            <a:avLst/>
          </a:prstGeom>
          <a:solidFill>
            <a:srgbClr val="FF0000">
              <a:alpha val="58000"/>
            </a:srgbClr>
          </a:solidFill>
          <a:ln w="38100">
            <a:solidFill>
              <a:schemeClr val="accent6">
                <a:lumMod val="50000"/>
              </a:schemeClr>
            </a:solidFill>
          </a:ln>
        </p:spPr>
        <p:txBody>
          <a:bodyPr wrap="square" rtlCol="0">
            <a:spAutoFit/>
          </a:bodyPr>
          <a:lstStyle/>
          <a:p>
            <a:pPr algn="ctr"/>
            <a:r>
              <a:rPr lang="hu-HU" sz="4800" dirty="0" err="1">
                <a:solidFill>
                  <a:prstClr val="white"/>
                </a:solidFill>
              </a:rPr>
              <a:t>Picking</a:t>
            </a:r>
            <a:r>
              <a:rPr lang="hu-HU" sz="4800" dirty="0">
                <a:solidFill>
                  <a:prstClr val="white"/>
                </a:solidFill>
              </a:rPr>
              <a:t> of </a:t>
            </a:r>
            <a:r>
              <a:rPr lang="hu-HU" sz="4800" dirty="0" err="1">
                <a:solidFill>
                  <a:prstClr val="white"/>
                </a:solidFill>
              </a:rPr>
              <a:t>the</a:t>
            </a:r>
            <a:r>
              <a:rPr lang="hu-HU" sz="4800" dirty="0">
                <a:solidFill>
                  <a:prstClr val="white"/>
                </a:solidFill>
              </a:rPr>
              <a:t> </a:t>
            </a:r>
            <a:r>
              <a:rPr lang="hu-HU" sz="4800" dirty="0" err="1">
                <a:solidFill>
                  <a:prstClr val="white"/>
                </a:solidFill>
              </a:rPr>
              <a:t>desired</a:t>
            </a:r>
            <a:r>
              <a:rPr lang="hu-HU" sz="4800" dirty="0">
                <a:solidFill>
                  <a:prstClr val="white"/>
                </a:solidFill>
              </a:rPr>
              <a:t> </a:t>
            </a:r>
            <a:r>
              <a:rPr lang="hu-HU" sz="4800" dirty="0" err="1">
                <a:solidFill>
                  <a:prstClr val="white"/>
                </a:solidFill>
              </a:rPr>
              <a:t>results</a:t>
            </a:r>
            <a:endParaRPr lang="hu-HU" sz="4800" dirty="0">
              <a:solidFill>
                <a:prstClr val="white"/>
              </a:solidFill>
            </a:endParaRPr>
          </a:p>
        </p:txBody>
      </p:sp>
      <p:grpSp>
        <p:nvGrpSpPr>
          <p:cNvPr id="6" name="Group 4">
            <a:extLst>
              <a:ext uri="{FF2B5EF4-FFF2-40B4-BE49-F238E27FC236}">
                <a16:creationId xmlns:a16="http://schemas.microsoft.com/office/drawing/2014/main" id="{4BA107C2-D6E0-4F1E-A4A9-79E3BB48BFCE}"/>
              </a:ext>
            </a:extLst>
          </p:cNvPr>
          <p:cNvGrpSpPr/>
          <p:nvPr/>
        </p:nvGrpSpPr>
        <p:grpSpPr>
          <a:xfrm>
            <a:off x="0" y="0"/>
            <a:ext cx="18288000" cy="450526"/>
            <a:chOff x="0" y="0"/>
            <a:chExt cx="6186311" cy="152400"/>
          </a:xfrm>
        </p:grpSpPr>
        <p:sp>
          <p:nvSpPr>
            <p:cNvPr id="7" name="Freeform 5">
              <a:extLst>
                <a:ext uri="{FF2B5EF4-FFF2-40B4-BE49-F238E27FC236}">
                  <a16:creationId xmlns:a16="http://schemas.microsoft.com/office/drawing/2014/main" id="{F511919B-2D27-4F02-B250-BDCAF9356B97}"/>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grpSp>
        <p:nvGrpSpPr>
          <p:cNvPr id="8" name="Group 8">
            <a:extLst>
              <a:ext uri="{FF2B5EF4-FFF2-40B4-BE49-F238E27FC236}">
                <a16:creationId xmlns:a16="http://schemas.microsoft.com/office/drawing/2014/main" id="{FC1568D8-615B-4915-8D6C-F70B11D799BE}"/>
              </a:ext>
            </a:extLst>
          </p:cNvPr>
          <p:cNvGrpSpPr/>
          <p:nvPr/>
        </p:nvGrpSpPr>
        <p:grpSpPr>
          <a:xfrm rot="-5400000">
            <a:off x="16153987" y="8152987"/>
            <a:ext cx="2135721" cy="2132304"/>
            <a:chOff x="0" y="0"/>
            <a:chExt cx="6350000" cy="6339840"/>
          </a:xfrm>
        </p:grpSpPr>
        <p:sp>
          <p:nvSpPr>
            <p:cNvPr id="9" name="Freeform 9">
              <a:extLst>
                <a:ext uri="{FF2B5EF4-FFF2-40B4-BE49-F238E27FC236}">
                  <a16:creationId xmlns:a16="http://schemas.microsoft.com/office/drawing/2014/main" id="{6DB8DF40-395F-409D-B785-07E321E67FD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a:extLst>
              <a:ext uri="{FF2B5EF4-FFF2-40B4-BE49-F238E27FC236}">
                <a16:creationId xmlns:a16="http://schemas.microsoft.com/office/drawing/2014/main" id="{8EA58226-0155-4977-846F-24C8B3513642}"/>
              </a:ext>
            </a:extLst>
          </p:cNvPr>
          <p:cNvGrpSpPr/>
          <p:nvPr/>
        </p:nvGrpSpPr>
        <p:grpSpPr>
          <a:xfrm>
            <a:off x="13014933" y="0"/>
            <a:ext cx="3426157" cy="2016125"/>
            <a:chOff x="0" y="0"/>
            <a:chExt cx="4975860" cy="2928049"/>
          </a:xfrm>
        </p:grpSpPr>
        <p:sp>
          <p:nvSpPr>
            <p:cNvPr id="11" name="Freeform 11">
              <a:extLst>
                <a:ext uri="{FF2B5EF4-FFF2-40B4-BE49-F238E27FC236}">
                  <a16:creationId xmlns:a16="http://schemas.microsoft.com/office/drawing/2014/main" id="{0A0750B8-49A0-4E2E-8A62-3084C805811F}"/>
                </a:ext>
              </a:extLst>
            </p:cNvPr>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a:extLst>
              <a:ext uri="{FF2B5EF4-FFF2-40B4-BE49-F238E27FC236}">
                <a16:creationId xmlns:a16="http://schemas.microsoft.com/office/drawing/2014/main" id="{3E89A04F-C592-42B7-8314-4A815C4ACC81}"/>
              </a:ext>
            </a:extLst>
          </p:cNvPr>
          <p:cNvGrpSpPr/>
          <p:nvPr/>
        </p:nvGrpSpPr>
        <p:grpSpPr>
          <a:xfrm>
            <a:off x="13538476" y="-866183"/>
            <a:ext cx="2379071" cy="2379071"/>
            <a:chOff x="0" y="0"/>
            <a:chExt cx="6350000" cy="6350000"/>
          </a:xfrm>
        </p:grpSpPr>
        <p:sp>
          <p:nvSpPr>
            <p:cNvPr id="13" name="Freeform 13">
              <a:extLst>
                <a:ext uri="{FF2B5EF4-FFF2-40B4-BE49-F238E27FC236}">
                  <a16:creationId xmlns:a16="http://schemas.microsoft.com/office/drawing/2014/main" id="{048DACBC-8987-4F82-87AD-6ED2FE57FB7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6" name="Picture 14">
            <a:extLst>
              <a:ext uri="{FF2B5EF4-FFF2-40B4-BE49-F238E27FC236}">
                <a16:creationId xmlns:a16="http://schemas.microsoft.com/office/drawing/2014/main" id="{AA3C859A-F464-4935-BFB9-00FBE315A954}"/>
              </a:ext>
            </a:extLst>
          </p:cNvPr>
          <p:cNvPicPr>
            <a:picLocks noChangeAspect="1"/>
          </p:cNvPicPr>
          <p:nvPr/>
        </p:nvPicPr>
        <p:blipFill>
          <a:blip r:embed="rId2"/>
          <a:srcRect l="249" r="249"/>
          <a:stretch>
            <a:fillRect/>
          </a:stretch>
        </p:blipFill>
        <p:spPr>
          <a:xfrm>
            <a:off x="13999539" y="197177"/>
            <a:ext cx="1437895" cy="900482"/>
          </a:xfrm>
          <a:prstGeom prst="rect">
            <a:avLst/>
          </a:prstGeom>
        </p:spPr>
      </p:pic>
      <p:sp>
        <p:nvSpPr>
          <p:cNvPr id="2" name="TextBox 6">
            <a:extLst>
              <a:ext uri="{FF2B5EF4-FFF2-40B4-BE49-F238E27FC236}">
                <a16:creationId xmlns:a16="http://schemas.microsoft.com/office/drawing/2014/main" id="{F04BC24E-6907-4506-A671-99F8E3583CBF}"/>
              </a:ext>
            </a:extLst>
          </p:cNvPr>
          <p:cNvSpPr txBox="1"/>
          <p:nvPr/>
        </p:nvSpPr>
        <p:spPr>
          <a:xfrm>
            <a:off x="1028700" y="964309"/>
            <a:ext cx="10553700" cy="1070358"/>
          </a:xfrm>
          <a:prstGeom prst="rect">
            <a:avLst/>
          </a:prstGeom>
        </p:spPr>
        <p:txBody>
          <a:bodyPr wrap="square" lIns="0" tIns="0" rIns="0" bIns="0" rtlCol="0" anchor="t">
            <a:spAutoFit/>
          </a:bodyPr>
          <a:lstStyle/>
          <a:p>
            <a:pPr algn="ctr">
              <a:lnSpc>
                <a:spcPts val="9100"/>
              </a:lnSpc>
            </a:pPr>
            <a:r>
              <a:rPr lang="hu-HU" sz="6500" dirty="0" err="1">
                <a:solidFill>
                  <a:srgbClr val="424A52"/>
                </a:solidFill>
                <a:latin typeface="Oswald Bold"/>
              </a:rPr>
              <a:t>Reporting</a:t>
            </a:r>
            <a:r>
              <a:rPr lang="hu-HU" sz="6500" dirty="0">
                <a:solidFill>
                  <a:srgbClr val="424A52"/>
                </a:solidFill>
                <a:latin typeface="Oswald Bold"/>
              </a:rPr>
              <a:t> </a:t>
            </a:r>
            <a:r>
              <a:rPr lang="hu-HU" sz="6500" dirty="0" err="1">
                <a:solidFill>
                  <a:srgbClr val="424A52"/>
                </a:solidFill>
                <a:latin typeface="Oswald Bold"/>
              </a:rPr>
              <a:t>bias</a:t>
            </a:r>
            <a:r>
              <a:rPr lang="hu-HU" sz="6500" dirty="0">
                <a:solidFill>
                  <a:srgbClr val="424A52"/>
                </a:solidFill>
                <a:latin typeface="Oswald Bold"/>
              </a:rPr>
              <a:t> – </a:t>
            </a:r>
            <a:r>
              <a:rPr lang="hu-HU" sz="6500" dirty="0" err="1">
                <a:solidFill>
                  <a:srgbClr val="424A52"/>
                </a:solidFill>
                <a:latin typeface="Oswald Bold"/>
              </a:rPr>
              <a:t>sponsorship</a:t>
            </a:r>
            <a:r>
              <a:rPr lang="hu-HU" sz="6500" dirty="0">
                <a:solidFill>
                  <a:srgbClr val="424A52"/>
                </a:solidFill>
                <a:latin typeface="Oswald Bold"/>
              </a:rPr>
              <a:t>?</a:t>
            </a:r>
            <a:endParaRPr lang="en-US" sz="6500" dirty="0">
              <a:solidFill>
                <a:srgbClr val="424A52"/>
              </a:solidFill>
              <a:latin typeface="Oswald Bold"/>
            </a:endParaRPr>
          </a:p>
        </p:txBody>
      </p:sp>
    </p:spTree>
    <p:extLst>
      <p:ext uri="{BB962C8B-B14F-4D97-AF65-F5344CB8AC3E}">
        <p14:creationId xmlns:p14="http://schemas.microsoft.com/office/powerpoint/2010/main" val="23972194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3"/>
          <a:srcRect l="249" r="249"/>
          <a:stretch>
            <a:fillRect/>
          </a:stretch>
        </p:blipFill>
        <p:spPr>
          <a:xfrm>
            <a:off x="13999539" y="197177"/>
            <a:ext cx="1437895" cy="900482"/>
          </a:xfrm>
          <a:prstGeom prst="rect">
            <a:avLst/>
          </a:prstGeom>
        </p:spPr>
      </p:pic>
      <p:pic>
        <p:nvPicPr>
          <p:cNvPr id="18" name="Kép 17">
            <a:extLst>
              <a:ext uri="{FF2B5EF4-FFF2-40B4-BE49-F238E27FC236}">
                <a16:creationId xmlns:a16="http://schemas.microsoft.com/office/drawing/2014/main" id="{AABD13F1-75B2-4A80-8AD4-14BFED33E4DF}"/>
              </a:ext>
            </a:extLst>
          </p:cNvPr>
          <p:cNvPicPr>
            <a:picLocks noChangeAspect="1"/>
          </p:cNvPicPr>
          <p:nvPr/>
        </p:nvPicPr>
        <p:blipFill rotWithShape="1">
          <a:blip r:embed="rId4"/>
          <a:srcRect l="31667" t="32963" r="11660" b="25653"/>
          <a:stretch/>
        </p:blipFill>
        <p:spPr>
          <a:xfrm>
            <a:off x="2971800" y="2882308"/>
            <a:ext cx="12809982" cy="5261607"/>
          </a:xfrm>
          <a:prstGeom prst="rect">
            <a:avLst/>
          </a:prstGeom>
        </p:spPr>
      </p:pic>
    </p:spTree>
    <p:extLst>
      <p:ext uri="{BB962C8B-B14F-4D97-AF65-F5344CB8AC3E}">
        <p14:creationId xmlns:p14="http://schemas.microsoft.com/office/powerpoint/2010/main" val="204276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lcím 3"/>
          <p:cNvSpPr txBox="1">
            <a:spLocks/>
          </p:cNvSpPr>
          <p:nvPr/>
        </p:nvSpPr>
        <p:spPr>
          <a:xfrm>
            <a:off x="2508002" y="595312"/>
            <a:ext cx="11656025" cy="56735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5400" b="1" dirty="0" err="1"/>
              <a:t>Practice</a:t>
            </a:r>
            <a:endParaRPr lang="hu-HU" sz="5400" b="1" dirty="0"/>
          </a:p>
        </p:txBody>
      </p:sp>
      <p:sp>
        <p:nvSpPr>
          <p:cNvPr id="9" name="Tartalom helye 1"/>
          <p:cNvSpPr txBox="1">
            <a:spLocks/>
          </p:cNvSpPr>
          <p:nvPr/>
        </p:nvSpPr>
        <p:spPr>
          <a:xfrm>
            <a:off x="1447800" y="2074363"/>
            <a:ext cx="15111665" cy="1615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4800" b="1" dirty="0" err="1">
                <a:solidFill>
                  <a:schemeClr val="tx1"/>
                </a:solidFill>
              </a:rPr>
              <a:t>What</a:t>
            </a:r>
            <a:r>
              <a:rPr lang="hu-HU" sz="4800" b="1" dirty="0">
                <a:solidFill>
                  <a:schemeClr val="tx1"/>
                </a:solidFill>
              </a:rPr>
              <a:t> </a:t>
            </a:r>
            <a:r>
              <a:rPr lang="hu-HU" sz="4800" b="1" dirty="0" err="1">
                <a:solidFill>
                  <a:schemeClr val="tx1"/>
                </a:solidFill>
              </a:rPr>
              <a:t>types</a:t>
            </a:r>
            <a:r>
              <a:rPr lang="hu-HU" sz="4800" b="1" dirty="0">
                <a:solidFill>
                  <a:schemeClr val="tx1"/>
                </a:solidFill>
              </a:rPr>
              <a:t> of </a:t>
            </a:r>
            <a:r>
              <a:rPr lang="hu-HU" sz="4800" b="1" dirty="0" err="1">
                <a:solidFill>
                  <a:schemeClr val="tx1"/>
                </a:solidFill>
              </a:rPr>
              <a:t>bias</a:t>
            </a:r>
            <a:r>
              <a:rPr lang="hu-HU" sz="4800" b="1" dirty="0">
                <a:solidFill>
                  <a:schemeClr val="tx1"/>
                </a:solidFill>
              </a:rPr>
              <a:t> </a:t>
            </a:r>
            <a:r>
              <a:rPr lang="hu-HU" sz="4800" b="1" dirty="0" err="1">
                <a:solidFill>
                  <a:schemeClr val="tx1"/>
                </a:solidFill>
              </a:rPr>
              <a:t>can</a:t>
            </a:r>
            <a:r>
              <a:rPr lang="hu-HU" sz="4800" b="1" dirty="0">
                <a:solidFill>
                  <a:schemeClr val="tx1"/>
                </a:solidFill>
              </a:rPr>
              <a:t> </a:t>
            </a:r>
            <a:r>
              <a:rPr lang="hu-HU" sz="4800" b="1" dirty="0" err="1">
                <a:solidFill>
                  <a:schemeClr val="tx1"/>
                </a:solidFill>
              </a:rPr>
              <a:t>you</a:t>
            </a:r>
            <a:r>
              <a:rPr lang="hu-HU" sz="4800" b="1" dirty="0">
                <a:solidFill>
                  <a:schemeClr val="tx1"/>
                </a:solidFill>
              </a:rPr>
              <a:t> </a:t>
            </a:r>
            <a:r>
              <a:rPr lang="hu-HU" sz="4800" b="1" dirty="0" err="1">
                <a:solidFill>
                  <a:schemeClr val="tx1"/>
                </a:solidFill>
              </a:rPr>
              <a:t>find</a:t>
            </a:r>
            <a:r>
              <a:rPr lang="hu-HU" sz="4800" b="1" dirty="0">
                <a:solidFill>
                  <a:schemeClr val="tx1"/>
                </a:solidFill>
              </a:rPr>
              <a:t> </a:t>
            </a:r>
            <a:r>
              <a:rPr lang="hu-HU" sz="4800" b="1" dirty="0" err="1">
                <a:solidFill>
                  <a:schemeClr val="tx1"/>
                </a:solidFill>
              </a:rPr>
              <a:t>in</a:t>
            </a:r>
            <a:r>
              <a:rPr lang="hu-HU" sz="4800" b="1" dirty="0">
                <a:solidFill>
                  <a:schemeClr val="tx1"/>
                </a:solidFill>
              </a:rPr>
              <a:t> </a:t>
            </a:r>
            <a:r>
              <a:rPr lang="hu-HU" sz="4800" b="1" dirty="0" err="1">
                <a:solidFill>
                  <a:schemeClr val="tx1"/>
                </a:solidFill>
              </a:rPr>
              <a:t>the</a:t>
            </a:r>
            <a:r>
              <a:rPr lang="hu-HU" sz="4800" b="1" dirty="0">
                <a:solidFill>
                  <a:schemeClr val="tx1"/>
                </a:solidFill>
              </a:rPr>
              <a:t> </a:t>
            </a:r>
            <a:r>
              <a:rPr lang="hu-HU" sz="4800" b="1" dirty="0" err="1">
                <a:solidFill>
                  <a:schemeClr val="tx1"/>
                </a:solidFill>
              </a:rPr>
              <a:t>articles</a:t>
            </a:r>
            <a:r>
              <a:rPr lang="hu-HU" sz="4800" b="1" dirty="0">
                <a:solidFill>
                  <a:schemeClr val="tx1"/>
                </a:solidFill>
              </a:rPr>
              <a:t>?</a:t>
            </a:r>
          </a:p>
          <a:p>
            <a:pPr marL="1752600"/>
            <a:endParaRPr lang="hu-HU" sz="4200" b="1" dirty="0">
              <a:solidFill>
                <a:schemeClr val="tx1"/>
              </a:solidFill>
            </a:endParaRPr>
          </a:p>
          <a:p>
            <a:pPr marL="1752600"/>
            <a:r>
              <a:rPr lang="hu-HU" sz="4200" b="1" dirty="0" err="1">
                <a:solidFill>
                  <a:schemeClr val="tx1"/>
                </a:solidFill>
              </a:rPr>
              <a:t>selection</a:t>
            </a:r>
            <a:r>
              <a:rPr lang="hu-HU" sz="4200" b="1" dirty="0">
                <a:solidFill>
                  <a:schemeClr val="tx1"/>
                </a:solidFill>
              </a:rPr>
              <a:t> </a:t>
            </a:r>
            <a:r>
              <a:rPr lang="hu-HU" sz="4200" b="1" dirty="0" err="1">
                <a:solidFill>
                  <a:schemeClr val="tx1"/>
                </a:solidFill>
              </a:rPr>
              <a:t>bias</a:t>
            </a:r>
            <a:endParaRPr lang="hu-HU" sz="4200" b="1" dirty="0">
              <a:solidFill>
                <a:schemeClr val="tx1"/>
              </a:solidFill>
            </a:endParaRPr>
          </a:p>
          <a:p>
            <a:pPr marL="1752600"/>
            <a:r>
              <a:rPr lang="hu-HU" sz="4200" b="1" dirty="0">
                <a:solidFill>
                  <a:schemeClr val="tx1"/>
                </a:solidFill>
              </a:rPr>
              <a:t>performance </a:t>
            </a:r>
            <a:r>
              <a:rPr lang="hu-HU" sz="4200" b="1" dirty="0" err="1">
                <a:solidFill>
                  <a:schemeClr val="tx1"/>
                </a:solidFill>
              </a:rPr>
              <a:t>bias</a:t>
            </a:r>
            <a:endParaRPr lang="hu-HU" sz="4200" b="1" dirty="0">
              <a:solidFill>
                <a:schemeClr val="tx1"/>
              </a:solidFill>
            </a:endParaRPr>
          </a:p>
          <a:p>
            <a:pPr marL="1752600"/>
            <a:r>
              <a:rPr lang="hu-HU" sz="4200" b="1" dirty="0" err="1">
                <a:solidFill>
                  <a:schemeClr val="tx1"/>
                </a:solidFill>
              </a:rPr>
              <a:t>detection</a:t>
            </a:r>
            <a:r>
              <a:rPr lang="hu-HU" sz="4200" b="1" dirty="0">
                <a:solidFill>
                  <a:schemeClr val="tx1"/>
                </a:solidFill>
              </a:rPr>
              <a:t> </a:t>
            </a:r>
            <a:r>
              <a:rPr lang="hu-HU" sz="4200" b="1" dirty="0" err="1">
                <a:solidFill>
                  <a:schemeClr val="tx1"/>
                </a:solidFill>
              </a:rPr>
              <a:t>bias</a:t>
            </a:r>
            <a:endParaRPr lang="hu-HU" sz="4200" b="1" dirty="0">
              <a:solidFill>
                <a:schemeClr val="tx1"/>
              </a:solidFill>
            </a:endParaRPr>
          </a:p>
          <a:p>
            <a:pPr marL="1752600"/>
            <a:r>
              <a:rPr lang="hu-HU" sz="4200" b="1" dirty="0" err="1">
                <a:solidFill>
                  <a:schemeClr val="tx1"/>
                </a:solidFill>
              </a:rPr>
              <a:t>attrition</a:t>
            </a:r>
            <a:r>
              <a:rPr lang="hu-HU" sz="4200" b="1" dirty="0">
                <a:solidFill>
                  <a:schemeClr val="tx1"/>
                </a:solidFill>
              </a:rPr>
              <a:t> </a:t>
            </a:r>
            <a:r>
              <a:rPr lang="hu-HU" sz="4200" b="1" dirty="0" err="1">
                <a:solidFill>
                  <a:schemeClr val="tx1"/>
                </a:solidFill>
              </a:rPr>
              <a:t>bias</a:t>
            </a:r>
            <a:endParaRPr lang="hu-HU" sz="4200" b="1" dirty="0">
              <a:solidFill>
                <a:schemeClr val="tx1"/>
              </a:solidFill>
            </a:endParaRPr>
          </a:p>
          <a:p>
            <a:pPr marL="1752600"/>
            <a:r>
              <a:rPr lang="hu-HU" sz="4200" b="1" dirty="0" err="1">
                <a:solidFill>
                  <a:schemeClr val="tx1"/>
                </a:solidFill>
              </a:rPr>
              <a:t>reporting</a:t>
            </a:r>
            <a:r>
              <a:rPr lang="hu-HU" sz="4200" b="1" dirty="0">
                <a:solidFill>
                  <a:schemeClr val="tx1"/>
                </a:solidFill>
              </a:rPr>
              <a:t> </a:t>
            </a:r>
            <a:r>
              <a:rPr lang="hu-HU" sz="4200" b="1" dirty="0" err="1">
                <a:solidFill>
                  <a:schemeClr val="tx1"/>
                </a:solidFill>
              </a:rPr>
              <a:t>bias</a:t>
            </a:r>
            <a:endParaRPr lang="hu-HU" sz="4200" b="1" dirty="0">
              <a:solidFill>
                <a:schemeClr val="tx1"/>
              </a:solidFill>
            </a:endParaRPr>
          </a:p>
          <a:p>
            <a:pPr marL="1752600"/>
            <a:r>
              <a:rPr lang="hu-HU" sz="4200" b="1" dirty="0" err="1">
                <a:solidFill>
                  <a:schemeClr val="tx1"/>
                </a:solidFill>
              </a:rPr>
              <a:t>sponsorship</a:t>
            </a:r>
            <a:r>
              <a:rPr lang="hu-HU" sz="4200" b="1" dirty="0">
                <a:solidFill>
                  <a:schemeClr val="tx1"/>
                </a:solidFill>
              </a:rPr>
              <a:t> </a:t>
            </a:r>
            <a:r>
              <a:rPr lang="hu-HU" sz="4200" b="1" dirty="0" err="1">
                <a:solidFill>
                  <a:schemeClr val="tx1"/>
                </a:solidFill>
              </a:rPr>
              <a:t>bias</a:t>
            </a:r>
            <a:endParaRPr lang="hu-HU" sz="4200" b="1" dirty="0">
              <a:solidFill>
                <a:schemeClr val="tx1"/>
              </a:solidFill>
            </a:endParaRPr>
          </a:p>
          <a:p>
            <a:pPr marL="1524000" indent="0">
              <a:buNone/>
            </a:pPr>
            <a:r>
              <a:rPr lang="hu-HU" sz="4200" b="1" dirty="0">
                <a:solidFill>
                  <a:schemeClr val="tx1"/>
                </a:solidFill>
              </a:rPr>
              <a:t>+1: </a:t>
            </a:r>
            <a:r>
              <a:rPr lang="hu-HU" sz="4200" b="1" dirty="0" err="1">
                <a:solidFill>
                  <a:schemeClr val="tx1"/>
                </a:solidFill>
              </a:rPr>
              <a:t>how</a:t>
            </a:r>
            <a:r>
              <a:rPr lang="hu-HU" sz="4200" b="1" dirty="0">
                <a:solidFill>
                  <a:schemeClr val="tx1"/>
                </a:solidFill>
              </a:rPr>
              <a:t> </a:t>
            </a:r>
            <a:r>
              <a:rPr lang="hu-HU" sz="4200" b="1" dirty="0" err="1">
                <a:solidFill>
                  <a:schemeClr val="tx1"/>
                </a:solidFill>
              </a:rPr>
              <a:t>confident</a:t>
            </a:r>
            <a:r>
              <a:rPr lang="hu-HU" sz="4200" b="1" dirty="0">
                <a:solidFill>
                  <a:schemeClr val="tx1"/>
                </a:solidFill>
              </a:rPr>
              <a:t> </a:t>
            </a:r>
            <a:r>
              <a:rPr lang="hu-HU" sz="4200" b="1" dirty="0" err="1">
                <a:solidFill>
                  <a:schemeClr val="tx1"/>
                </a:solidFill>
              </a:rPr>
              <a:t>are</a:t>
            </a:r>
            <a:r>
              <a:rPr lang="hu-HU" sz="4200" b="1" dirty="0">
                <a:solidFill>
                  <a:schemeClr val="tx1"/>
                </a:solidFill>
              </a:rPr>
              <a:t> </a:t>
            </a:r>
            <a:r>
              <a:rPr lang="hu-HU" sz="4200" b="1" dirty="0" err="1">
                <a:solidFill>
                  <a:schemeClr val="tx1"/>
                </a:solidFill>
              </a:rPr>
              <a:t>you</a:t>
            </a:r>
            <a:r>
              <a:rPr lang="hu-HU" sz="4200" b="1" dirty="0">
                <a:solidFill>
                  <a:schemeClr val="tx1"/>
                </a:solidFill>
              </a:rPr>
              <a:t> </a:t>
            </a:r>
            <a:r>
              <a:rPr lang="hu-HU" sz="4200" b="1" dirty="0" err="1">
                <a:solidFill>
                  <a:schemeClr val="tx1"/>
                </a:solidFill>
              </a:rPr>
              <a:t>that</a:t>
            </a:r>
            <a:r>
              <a:rPr lang="hu-HU" sz="4200" b="1" dirty="0">
                <a:solidFill>
                  <a:schemeClr val="tx1"/>
                </a:solidFill>
              </a:rPr>
              <a:t> </a:t>
            </a:r>
            <a:r>
              <a:rPr lang="hu-HU" sz="4200" b="1" dirty="0" err="1">
                <a:solidFill>
                  <a:schemeClr val="tx1"/>
                </a:solidFill>
              </a:rPr>
              <a:t>the</a:t>
            </a:r>
            <a:r>
              <a:rPr lang="hu-HU" sz="4200" b="1" dirty="0">
                <a:solidFill>
                  <a:schemeClr val="tx1"/>
                </a:solidFill>
              </a:rPr>
              <a:t> </a:t>
            </a:r>
            <a:r>
              <a:rPr lang="hu-HU" sz="4200" b="1" dirty="0" err="1">
                <a:solidFill>
                  <a:schemeClr val="tx1"/>
                </a:solidFill>
              </a:rPr>
              <a:t>findings</a:t>
            </a:r>
            <a:r>
              <a:rPr lang="hu-HU" sz="4200" b="1" dirty="0">
                <a:solidFill>
                  <a:schemeClr val="tx1"/>
                </a:solidFill>
              </a:rPr>
              <a:t> </a:t>
            </a:r>
            <a:r>
              <a:rPr lang="hu-HU" sz="4200" b="1" dirty="0" err="1">
                <a:solidFill>
                  <a:schemeClr val="tx1"/>
                </a:solidFill>
              </a:rPr>
              <a:t>reflect</a:t>
            </a:r>
            <a:r>
              <a:rPr lang="hu-HU" sz="4200" b="1" dirty="0">
                <a:solidFill>
                  <a:schemeClr val="tx1"/>
                </a:solidFill>
              </a:rPr>
              <a:t> </a:t>
            </a:r>
            <a:r>
              <a:rPr lang="hu-HU" sz="4200" b="1" dirty="0" err="1">
                <a:solidFill>
                  <a:schemeClr val="tx1"/>
                </a:solidFill>
              </a:rPr>
              <a:t>the</a:t>
            </a:r>
            <a:r>
              <a:rPr lang="hu-HU" sz="4200" b="1" dirty="0">
                <a:solidFill>
                  <a:schemeClr val="tx1"/>
                </a:solidFill>
              </a:rPr>
              <a:t> </a:t>
            </a:r>
            <a:r>
              <a:rPr lang="hu-HU" sz="4200" b="1" dirty="0" err="1">
                <a:solidFill>
                  <a:schemeClr val="tx1"/>
                </a:solidFill>
              </a:rPr>
              <a:t>truth</a:t>
            </a:r>
            <a:r>
              <a:rPr lang="hu-HU" sz="4200" b="1" dirty="0">
                <a:solidFill>
                  <a:schemeClr val="tx1"/>
                </a:solidFill>
              </a:rPr>
              <a:t>? </a:t>
            </a:r>
          </a:p>
        </p:txBody>
      </p:sp>
      <p:grpSp>
        <p:nvGrpSpPr>
          <p:cNvPr id="4" name="Group 4">
            <a:extLst>
              <a:ext uri="{FF2B5EF4-FFF2-40B4-BE49-F238E27FC236}">
                <a16:creationId xmlns:a16="http://schemas.microsoft.com/office/drawing/2014/main" id="{A32A18B4-41B1-465C-9030-2F66F2A14E57}"/>
              </a:ext>
            </a:extLst>
          </p:cNvPr>
          <p:cNvGrpSpPr/>
          <p:nvPr/>
        </p:nvGrpSpPr>
        <p:grpSpPr>
          <a:xfrm>
            <a:off x="0" y="0"/>
            <a:ext cx="18288000" cy="450526"/>
            <a:chOff x="0" y="0"/>
            <a:chExt cx="6186311" cy="152400"/>
          </a:xfrm>
        </p:grpSpPr>
        <p:sp>
          <p:nvSpPr>
            <p:cNvPr id="5" name="Freeform 5">
              <a:extLst>
                <a:ext uri="{FF2B5EF4-FFF2-40B4-BE49-F238E27FC236}">
                  <a16:creationId xmlns:a16="http://schemas.microsoft.com/office/drawing/2014/main" id="{637FEAD6-7574-4C97-BF74-5D45E479682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grpSp>
        <p:nvGrpSpPr>
          <p:cNvPr id="6" name="Group 8">
            <a:extLst>
              <a:ext uri="{FF2B5EF4-FFF2-40B4-BE49-F238E27FC236}">
                <a16:creationId xmlns:a16="http://schemas.microsoft.com/office/drawing/2014/main" id="{5CB24E42-B977-4AE4-946C-315EE70BCDD2}"/>
              </a:ext>
            </a:extLst>
          </p:cNvPr>
          <p:cNvGrpSpPr/>
          <p:nvPr/>
        </p:nvGrpSpPr>
        <p:grpSpPr>
          <a:xfrm rot="-5400000">
            <a:off x="16153987" y="8152987"/>
            <a:ext cx="2135721" cy="2132304"/>
            <a:chOff x="0" y="0"/>
            <a:chExt cx="6350000" cy="6339840"/>
          </a:xfrm>
        </p:grpSpPr>
        <p:sp>
          <p:nvSpPr>
            <p:cNvPr id="7" name="Freeform 9">
              <a:extLst>
                <a:ext uri="{FF2B5EF4-FFF2-40B4-BE49-F238E27FC236}">
                  <a16:creationId xmlns:a16="http://schemas.microsoft.com/office/drawing/2014/main" id="{9762C4DE-1EA9-40E0-AF6E-B87118F94348}"/>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8" name="Group 10">
            <a:extLst>
              <a:ext uri="{FF2B5EF4-FFF2-40B4-BE49-F238E27FC236}">
                <a16:creationId xmlns:a16="http://schemas.microsoft.com/office/drawing/2014/main" id="{9ECF23B4-7B7A-45E3-9F3C-0050C9F4C7AA}"/>
              </a:ext>
            </a:extLst>
          </p:cNvPr>
          <p:cNvGrpSpPr/>
          <p:nvPr/>
        </p:nvGrpSpPr>
        <p:grpSpPr>
          <a:xfrm>
            <a:off x="13014933" y="0"/>
            <a:ext cx="3426157" cy="2016125"/>
            <a:chOff x="0" y="0"/>
            <a:chExt cx="4975860" cy="2928049"/>
          </a:xfrm>
        </p:grpSpPr>
        <p:sp>
          <p:nvSpPr>
            <p:cNvPr id="10" name="Freeform 11">
              <a:extLst>
                <a:ext uri="{FF2B5EF4-FFF2-40B4-BE49-F238E27FC236}">
                  <a16:creationId xmlns:a16="http://schemas.microsoft.com/office/drawing/2014/main" id="{2196C4F9-4106-4E57-89EA-0B49E6443F92}"/>
                </a:ext>
              </a:extLst>
            </p:cNvPr>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1" name="Group 12">
            <a:extLst>
              <a:ext uri="{FF2B5EF4-FFF2-40B4-BE49-F238E27FC236}">
                <a16:creationId xmlns:a16="http://schemas.microsoft.com/office/drawing/2014/main" id="{3FC96220-2DAF-4AC4-B94F-0BD19F64C3C3}"/>
              </a:ext>
            </a:extLst>
          </p:cNvPr>
          <p:cNvGrpSpPr/>
          <p:nvPr/>
        </p:nvGrpSpPr>
        <p:grpSpPr>
          <a:xfrm>
            <a:off x="13538476" y="-866183"/>
            <a:ext cx="2379071" cy="2379071"/>
            <a:chOff x="0" y="0"/>
            <a:chExt cx="6350000" cy="6350000"/>
          </a:xfrm>
        </p:grpSpPr>
        <p:sp>
          <p:nvSpPr>
            <p:cNvPr id="12" name="Freeform 13">
              <a:extLst>
                <a:ext uri="{FF2B5EF4-FFF2-40B4-BE49-F238E27FC236}">
                  <a16:creationId xmlns:a16="http://schemas.microsoft.com/office/drawing/2014/main" id="{A3CC6848-D938-4DA0-B082-E9A79DA5663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Tree>
    <p:extLst>
      <p:ext uri="{BB962C8B-B14F-4D97-AF65-F5344CB8AC3E}">
        <p14:creationId xmlns:p14="http://schemas.microsoft.com/office/powerpoint/2010/main" val="4262821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6324600" cy="1070358"/>
          </a:xfrm>
          <a:prstGeom prst="rect">
            <a:avLst/>
          </a:prstGeom>
        </p:spPr>
        <p:txBody>
          <a:bodyPr lIns="0" tIns="0" rIns="0" bIns="0" rtlCol="0" anchor="t">
            <a:spAutoFit/>
          </a:bodyPr>
          <a:lstStyle/>
          <a:p>
            <a:pPr algn="ctr">
              <a:lnSpc>
                <a:spcPts val="9100"/>
              </a:lnSpc>
            </a:pPr>
            <a:r>
              <a:rPr lang="hu-HU" sz="6500" dirty="0" err="1" smtClean="0">
                <a:solidFill>
                  <a:srgbClr val="424A52"/>
                </a:solidFill>
                <a:latin typeface="Oswald Bold"/>
              </a:rPr>
              <a:t>Outcome</a:t>
            </a:r>
            <a:r>
              <a:rPr lang="hu-HU" sz="6500" dirty="0" smtClean="0">
                <a:solidFill>
                  <a:srgbClr val="424A52"/>
                </a:solidFill>
                <a:latin typeface="Oswald Bold"/>
              </a:rPr>
              <a:t>/</a:t>
            </a:r>
            <a:r>
              <a:rPr lang="hu-HU" sz="6500" dirty="0" err="1" smtClean="0">
                <a:solidFill>
                  <a:srgbClr val="424A52"/>
                </a:solidFill>
                <a:latin typeface="Oswald Bold"/>
              </a:rPr>
              <a:t>endpoint</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5" name="Szövegdoboz 14"/>
          <p:cNvSpPr txBox="1"/>
          <p:nvPr/>
        </p:nvSpPr>
        <p:spPr>
          <a:xfrm>
            <a:off x="1752600" y="2561150"/>
            <a:ext cx="10320951" cy="6661054"/>
          </a:xfrm>
          <a:prstGeom prst="rect">
            <a:avLst/>
          </a:prstGeom>
          <a:noFill/>
        </p:spPr>
        <p:txBody>
          <a:bodyPr wrap="square" rtlCol="0">
            <a:spAutoFit/>
          </a:bodyPr>
          <a:lstStyle/>
          <a:p>
            <a:pPr>
              <a:lnSpc>
                <a:spcPct val="150000"/>
              </a:lnSpc>
            </a:pPr>
            <a:r>
              <a:rPr lang="hu-HU" sz="3200" dirty="0" err="1" smtClean="0">
                <a:latin typeface="Lora" panose="020B0604020202020204" charset="-18"/>
              </a:rPr>
              <a:t>Quantitative</a:t>
            </a:r>
            <a:r>
              <a:rPr lang="hu-HU" sz="3200" dirty="0" smtClean="0">
                <a:latin typeface="Lora" panose="020B0604020202020204" charset="-18"/>
              </a:rPr>
              <a:t> </a:t>
            </a:r>
            <a:r>
              <a:rPr lang="hu-HU" sz="3200" dirty="0" err="1" smtClean="0">
                <a:latin typeface="Lora" panose="020B0604020202020204" charset="-18"/>
              </a:rPr>
              <a:t>measure</a:t>
            </a:r>
            <a:r>
              <a:rPr lang="hu-HU" sz="3200" dirty="0" smtClean="0">
                <a:latin typeface="Lora" panose="020B0604020202020204" charset="-18"/>
              </a:rPr>
              <a:t>(s) </a:t>
            </a:r>
          </a:p>
          <a:p>
            <a:pPr>
              <a:lnSpc>
                <a:spcPct val="150000"/>
              </a:lnSpc>
            </a:pPr>
            <a:r>
              <a:rPr lang="hu-HU" sz="3200" dirty="0" err="1" smtClean="0">
                <a:latin typeface="Lora" panose="020B0604020202020204" charset="-18"/>
              </a:rPr>
              <a:t>Reflects</a:t>
            </a:r>
            <a:r>
              <a:rPr lang="hu-HU" sz="3200" dirty="0" smtClean="0">
                <a:latin typeface="Lora" panose="020B0604020202020204" charset="-18"/>
              </a:rPr>
              <a:t> </a:t>
            </a:r>
            <a:r>
              <a:rPr lang="hu-HU" sz="3200" dirty="0" err="1" smtClean="0">
                <a:latin typeface="Lora" panose="020B0604020202020204" charset="-18"/>
              </a:rPr>
              <a:t>the</a:t>
            </a:r>
            <a:r>
              <a:rPr lang="hu-HU" sz="3200" dirty="0" smtClean="0">
                <a:latin typeface="Lora" panose="020B0604020202020204" charset="-18"/>
              </a:rPr>
              <a:t> </a:t>
            </a:r>
            <a:r>
              <a:rPr lang="hu-HU" sz="3200" b="1" dirty="0" err="1" smtClean="0">
                <a:solidFill>
                  <a:srgbClr val="C00000"/>
                </a:solidFill>
                <a:latin typeface="Lora" panose="020B0604020202020204" charset="-18"/>
              </a:rPr>
              <a:t>objectives</a:t>
            </a:r>
            <a:r>
              <a:rPr lang="hu-HU" sz="3200" dirty="0" smtClean="0">
                <a:latin typeface="Lora" panose="020B0604020202020204" charset="-18"/>
              </a:rPr>
              <a:t> of </a:t>
            </a:r>
            <a:r>
              <a:rPr lang="hu-HU" sz="3200" dirty="0" err="1" smtClean="0">
                <a:latin typeface="Lora" panose="020B0604020202020204" charset="-18"/>
              </a:rPr>
              <a:t>the</a:t>
            </a:r>
            <a:r>
              <a:rPr lang="hu-HU" sz="3200" dirty="0" smtClean="0">
                <a:latin typeface="Lora" panose="020B0604020202020204" charset="-18"/>
              </a:rPr>
              <a:t> </a:t>
            </a:r>
            <a:r>
              <a:rPr lang="hu-HU" sz="3200" dirty="0" err="1" smtClean="0">
                <a:latin typeface="Lora" panose="020B0604020202020204" charset="-18"/>
              </a:rPr>
              <a:t>trial</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Efficacy</a:t>
            </a:r>
            <a:r>
              <a:rPr lang="hu-HU" sz="3200" dirty="0" smtClean="0">
                <a:latin typeface="Lora" panose="020B0604020202020204" charset="-18"/>
              </a:rPr>
              <a:t>/</a:t>
            </a:r>
            <a:r>
              <a:rPr lang="hu-HU" sz="3200" dirty="0" err="1" smtClean="0">
                <a:latin typeface="Lora" panose="020B0604020202020204" charset="-18"/>
              </a:rPr>
              <a:t>effectiveness</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Safety</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Process</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Costs</a:t>
            </a:r>
            <a:endParaRPr lang="hu-HU" sz="3200" dirty="0" smtClean="0">
              <a:latin typeface="Lora" panose="020B0604020202020204" charset="-18"/>
            </a:endParaRPr>
          </a:p>
          <a:p>
            <a:pPr>
              <a:lnSpc>
                <a:spcPct val="150000"/>
              </a:lnSpc>
            </a:pPr>
            <a:r>
              <a:rPr lang="hu-HU" sz="3200" dirty="0" err="1" smtClean="0">
                <a:latin typeface="Lora" panose="020B0604020202020204" charset="-18"/>
              </a:rPr>
              <a:t>Usually</a:t>
            </a:r>
            <a:r>
              <a:rPr lang="hu-HU" sz="3200" dirty="0" smtClean="0">
                <a:latin typeface="Lora" panose="020B0604020202020204" charset="-18"/>
              </a:rPr>
              <a:t> </a:t>
            </a:r>
            <a:r>
              <a:rPr lang="hu-HU" sz="3200" b="1" dirty="0" err="1" smtClean="0">
                <a:solidFill>
                  <a:srgbClr val="C00000"/>
                </a:solidFill>
                <a:latin typeface="Lora" panose="020B0604020202020204" charset="-18"/>
              </a:rPr>
              <a:t>determined</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in</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each</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study</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participant</a:t>
            </a:r>
            <a:endParaRPr lang="hu-HU" sz="32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Objectives</a:t>
            </a:r>
            <a:r>
              <a:rPr lang="hu-HU" sz="3200" dirty="0" smtClean="0">
                <a:latin typeface="Lora" panose="020B0604020202020204" charset="-18"/>
              </a:rPr>
              <a:t> </a:t>
            </a:r>
            <a:r>
              <a:rPr lang="hu-HU" sz="3200" dirty="0" err="1" smtClean="0">
                <a:latin typeface="Lora" panose="020B0604020202020204" charset="-18"/>
              </a:rPr>
              <a:t>are</a:t>
            </a:r>
            <a:r>
              <a:rPr lang="hu-HU" sz="3200" dirty="0" smtClean="0">
                <a:latin typeface="Lora" panose="020B0604020202020204" charset="-18"/>
              </a:rPr>
              <a:t> </a:t>
            </a:r>
            <a:r>
              <a:rPr lang="hu-HU" sz="3200" dirty="0" err="1" smtClean="0">
                <a:latin typeface="Lora" panose="020B0604020202020204" charset="-18"/>
              </a:rPr>
              <a:t>met</a:t>
            </a:r>
            <a:r>
              <a:rPr lang="hu-HU" sz="3200" dirty="0" smtClean="0">
                <a:latin typeface="Lora" panose="020B0604020202020204" charset="-18"/>
              </a:rPr>
              <a:t> </a:t>
            </a:r>
            <a:r>
              <a:rPr lang="hu-HU" sz="3200" dirty="0" err="1" smtClean="0">
                <a:latin typeface="Lora" panose="020B0604020202020204" charset="-18"/>
              </a:rPr>
              <a:t>by</a:t>
            </a:r>
            <a:r>
              <a:rPr lang="hu-HU" sz="3200" dirty="0" smtClean="0">
                <a:latin typeface="Lora" panose="020B0604020202020204" charset="-18"/>
              </a:rPr>
              <a:t> </a:t>
            </a:r>
            <a:r>
              <a:rPr lang="hu-HU" sz="3200" dirty="0" err="1" smtClean="0">
                <a:latin typeface="Lora" panose="020B0604020202020204" charset="-18"/>
              </a:rPr>
              <a:t>the</a:t>
            </a:r>
            <a:r>
              <a:rPr lang="hu-HU" sz="3200" dirty="0" smtClean="0">
                <a:latin typeface="Lora" panose="020B0604020202020204" charset="-18"/>
              </a:rPr>
              <a:t> </a:t>
            </a:r>
            <a:r>
              <a:rPr lang="hu-HU" sz="3200" dirty="0" err="1" smtClean="0">
                <a:latin typeface="Lora" panose="020B0604020202020204" charset="-18"/>
              </a:rPr>
              <a:t>aggragate</a:t>
            </a:r>
            <a:r>
              <a:rPr lang="hu-HU" sz="3200" dirty="0" smtClean="0">
                <a:latin typeface="Lora" panose="020B0604020202020204" charset="-18"/>
              </a:rPr>
              <a:t> of </a:t>
            </a:r>
            <a:r>
              <a:rPr lang="hu-HU" sz="3200" dirty="0" err="1" smtClean="0">
                <a:latin typeface="Lora" panose="020B0604020202020204" charset="-18"/>
              </a:rPr>
              <a:t>outcomes</a:t>
            </a:r>
            <a:endParaRPr lang="hu-HU" sz="3200" dirty="0">
              <a:latin typeface="Lora" panose="020B0604020202020204" charset="-18"/>
            </a:endParaRPr>
          </a:p>
          <a:p>
            <a:pPr lvl="1">
              <a:lnSpc>
                <a:spcPct val="150000"/>
              </a:lnSpc>
            </a:pPr>
            <a:endParaRPr lang="hu-HU" sz="3200" dirty="0" smtClean="0">
              <a:latin typeface="Lora" panose="020B0604020202020204" charset="-18"/>
            </a:endParaRPr>
          </a:p>
        </p:txBody>
      </p:sp>
    </p:spTree>
    <p:extLst>
      <p:ext uri="{BB962C8B-B14F-4D97-AF65-F5344CB8AC3E}">
        <p14:creationId xmlns:p14="http://schemas.microsoft.com/office/powerpoint/2010/main" val="252473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9610472" cy="1166986"/>
          </a:xfrm>
          <a:prstGeom prst="rect">
            <a:avLst/>
          </a:prstGeom>
        </p:spPr>
        <p:txBody>
          <a:bodyPr wrap="square" lIns="0" tIns="0" rIns="0" bIns="0" rtlCol="0" anchor="t">
            <a:spAutoFit/>
          </a:bodyPr>
          <a:lstStyle/>
          <a:p>
            <a:pPr algn="ctr">
              <a:lnSpc>
                <a:spcPts val="9100"/>
              </a:lnSpc>
            </a:pPr>
            <a:r>
              <a:rPr lang="hu-HU" sz="6500" dirty="0" err="1" smtClean="0">
                <a:solidFill>
                  <a:srgbClr val="424A52"/>
                </a:solidFill>
                <a:latin typeface="Oswald Bold"/>
              </a:rPr>
              <a:t>Hierarchy</a:t>
            </a:r>
            <a:r>
              <a:rPr lang="hu-HU" sz="6500" dirty="0" smtClean="0">
                <a:solidFill>
                  <a:srgbClr val="424A52"/>
                </a:solidFill>
                <a:latin typeface="Oswald Bold"/>
              </a:rPr>
              <a:t> of </a:t>
            </a:r>
            <a:r>
              <a:rPr lang="hu-HU" sz="6500" dirty="0" err="1" smtClean="0">
                <a:solidFill>
                  <a:srgbClr val="424A52"/>
                </a:solidFill>
                <a:latin typeface="Oswald Bold"/>
              </a:rPr>
              <a:t>outcomes</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6" name="Szövegdoboz 15"/>
          <p:cNvSpPr txBox="1"/>
          <p:nvPr/>
        </p:nvSpPr>
        <p:spPr>
          <a:xfrm>
            <a:off x="2605049" y="2476500"/>
            <a:ext cx="12122962" cy="5909310"/>
          </a:xfrm>
          <a:prstGeom prst="rect">
            <a:avLst/>
          </a:prstGeom>
          <a:noFill/>
        </p:spPr>
        <p:txBody>
          <a:bodyPr wrap="square" rtlCol="0">
            <a:spAutoFit/>
          </a:bodyPr>
          <a:lstStyle/>
          <a:p>
            <a:pPr>
              <a:lnSpc>
                <a:spcPct val="150000"/>
              </a:lnSpc>
            </a:pPr>
            <a:r>
              <a:rPr lang="hu-HU" sz="2800" b="1" dirty="0" err="1" smtClean="0">
                <a:solidFill>
                  <a:srgbClr val="C00000"/>
                </a:solidFill>
                <a:latin typeface="Lora" panose="020B0604020202020204" charset="-18"/>
              </a:rPr>
              <a:t>Primary</a:t>
            </a:r>
            <a:r>
              <a:rPr lang="hu-HU" sz="2800" b="1" dirty="0" smtClean="0">
                <a:solidFill>
                  <a:srgbClr val="C00000"/>
                </a:solidFill>
                <a:latin typeface="Lora" panose="020B0604020202020204" charset="-18"/>
              </a:rPr>
              <a:t> </a:t>
            </a:r>
            <a:r>
              <a:rPr lang="hu-HU" sz="2800" b="1" dirty="0" err="1" smtClean="0">
                <a:solidFill>
                  <a:srgbClr val="C00000"/>
                </a:solidFill>
                <a:latin typeface="Lora" panose="020B0604020202020204" charset="-18"/>
              </a:rPr>
              <a:t>outcome</a:t>
            </a:r>
            <a:endParaRPr lang="hu-HU" sz="28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2800" dirty="0" err="1" smtClean="0">
                <a:latin typeface="Lora" panose="020B0604020202020204" charset="-18"/>
              </a:rPr>
              <a:t>Reflects</a:t>
            </a:r>
            <a:r>
              <a:rPr lang="hu-HU" sz="2800" dirty="0" smtClean="0">
                <a:latin typeface="Lora" panose="020B0604020202020204" charset="-18"/>
              </a:rPr>
              <a:t> </a:t>
            </a:r>
            <a:r>
              <a:rPr lang="hu-HU" sz="2800" dirty="0" err="1" smtClean="0">
                <a:latin typeface="Lora" panose="020B0604020202020204" charset="-18"/>
              </a:rPr>
              <a:t>objectives</a:t>
            </a:r>
            <a:r>
              <a:rPr lang="hu-HU" sz="2800" dirty="0" smtClean="0">
                <a:latin typeface="Lora" panose="020B0604020202020204" charset="-18"/>
              </a:rPr>
              <a:t> and </a:t>
            </a:r>
            <a:r>
              <a:rPr lang="hu-HU" sz="2800" dirty="0" err="1" smtClean="0">
                <a:latin typeface="Lora" panose="020B0604020202020204" charset="-18"/>
              </a:rPr>
              <a:t>primary</a:t>
            </a:r>
            <a:r>
              <a:rPr lang="hu-HU" sz="2800" dirty="0" smtClean="0">
                <a:latin typeface="Lora" panose="020B0604020202020204" charset="-18"/>
              </a:rPr>
              <a:t> </a:t>
            </a:r>
            <a:r>
              <a:rPr lang="hu-HU" sz="2800" dirty="0" err="1" smtClean="0">
                <a:latin typeface="Lora" panose="020B0604020202020204" charset="-18"/>
              </a:rPr>
              <a:t>hypothesis</a:t>
            </a:r>
            <a:endParaRPr lang="hu-HU" sz="2800" dirty="0" smtClean="0">
              <a:latin typeface="Lora" panose="020B0604020202020204" charset="-18"/>
            </a:endParaRPr>
          </a:p>
          <a:p>
            <a:pPr marL="800100" lvl="1" indent="-342900">
              <a:lnSpc>
                <a:spcPct val="150000"/>
              </a:lnSpc>
              <a:buFont typeface="Wingdings" panose="05000000000000000000" pitchFamily="2" charset="2"/>
              <a:buChar char="§"/>
            </a:pPr>
            <a:r>
              <a:rPr lang="hu-HU" sz="2800" dirty="0" smtClean="0">
                <a:latin typeface="Lora" panose="020B0604020202020204" charset="-18"/>
              </a:rPr>
              <a:t>Design </a:t>
            </a:r>
            <a:r>
              <a:rPr lang="hu-HU" sz="2800" dirty="0" err="1" smtClean="0">
                <a:latin typeface="Lora" panose="020B0604020202020204" charset="-18"/>
              </a:rPr>
              <a:t>variable</a:t>
            </a:r>
            <a:r>
              <a:rPr lang="hu-HU" sz="2800" dirty="0" smtClean="0">
                <a:latin typeface="Lora" panose="020B0604020202020204" charset="-18"/>
              </a:rPr>
              <a:t> (</a:t>
            </a:r>
            <a:r>
              <a:rPr lang="hu-HU" sz="2800" dirty="0" err="1" smtClean="0">
                <a:latin typeface="Lora" panose="020B0604020202020204" charset="-18"/>
              </a:rPr>
              <a:t>sample</a:t>
            </a:r>
            <a:r>
              <a:rPr lang="hu-HU" sz="2800" dirty="0" smtClean="0">
                <a:latin typeface="Lora" panose="020B0604020202020204" charset="-18"/>
              </a:rPr>
              <a:t> </a:t>
            </a:r>
            <a:r>
              <a:rPr lang="hu-HU" sz="2800" dirty="0" err="1" smtClean="0">
                <a:latin typeface="Lora" panose="020B0604020202020204" charset="-18"/>
              </a:rPr>
              <a:t>size</a:t>
            </a:r>
            <a:r>
              <a:rPr lang="hu-HU" sz="2800" dirty="0" smtClean="0">
                <a:latin typeface="Lora" panose="020B0604020202020204" charset="-18"/>
              </a:rPr>
              <a:t> </a:t>
            </a:r>
            <a:r>
              <a:rPr lang="hu-HU" sz="2800" dirty="0" err="1" smtClean="0">
                <a:latin typeface="Lora" panose="020B0604020202020204" charset="-18"/>
              </a:rPr>
              <a:t>calculation</a:t>
            </a:r>
            <a:r>
              <a:rPr lang="hu-HU" sz="2800" dirty="0" smtClean="0">
                <a:latin typeface="Lora" panose="020B0604020202020204" charset="-18"/>
              </a:rPr>
              <a:t>)</a:t>
            </a:r>
          </a:p>
          <a:p>
            <a:pPr marL="800100" lvl="1" indent="-342900">
              <a:lnSpc>
                <a:spcPct val="150000"/>
              </a:lnSpc>
              <a:buFont typeface="Wingdings" panose="05000000000000000000" pitchFamily="2" charset="2"/>
              <a:buChar char="§"/>
            </a:pPr>
            <a:r>
              <a:rPr lang="hu-HU" sz="2800" dirty="0" err="1" smtClean="0">
                <a:latin typeface="Lora" panose="020B0604020202020204" charset="-18"/>
              </a:rPr>
              <a:t>Related</a:t>
            </a:r>
            <a:r>
              <a:rPr lang="hu-HU" sz="2800" dirty="0" smtClean="0">
                <a:latin typeface="Lora" panose="020B0604020202020204" charset="-18"/>
              </a:rPr>
              <a:t> </a:t>
            </a:r>
            <a:r>
              <a:rPr lang="hu-HU" sz="2800" dirty="0" err="1" smtClean="0">
                <a:latin typeface="Lora" panose="020B0604020202020204" charset="-18"/>
              </a:rPr>
              <a:t>to</a:t>
            </a:r>
            <a:r>
              <a:rPr lang="hu-HU" sz="2800" dirty="0" smtClean="0">
                <a:latin typeface="Lora" panose="020B0604020202020204" charset="-18"/>
              </a:rPr>
              <a:t> </a:t>
            </a:r>
            <a:r>
              <a:rPr lang="hu-HU" sz="2800" dirty="0" err="1" smtClean="0">
                <a:latin typeface="Lora" panose="020B0604020202020204" charset="-18"/>
              </a:rPr>
              <a:t>stage</a:t>
            </a:r>
            <a:r>
              <a:rPr lang="hu-HU" sz="2800" dirty="0" smtClean="0">
                <a:latin typeface="Lora" panose="020B0604020202020204" charset="-18"/>
              </a:rPr>
              <a:t>/</a:t>
            </a:r>
            <a:r>
              <a:rPr lang="hu-HU" sz="2800" dirty="0" err="1" smtClean="0">
                <a:latin typeface="Lora" panose="020B0604020202020204" charset="-18"/>
              </a:rPr>
              <a:t>type</a:t>
            </a:r>
            <a:r>
              <a:rPr lang="hu-HU" sz="2800" dirty="0" smtClean="0">
                <a:latin typeface="Lora" panose="020B0604020202020204" charset="-18"/>
              </a:rPr>
              <a:t> of </a:t>
            </a:r>
            <a:r>
              <a:rPr lang="hu-HU" sz="2800" dirty="0" err="1" smtClean="0">
                <a:latin typeface="Lora" panose="020B0604020202020204" charset="-18"/>
              </a:rPr>
              <a:t>research</a:t>
            </a:r>
            <a:r>
              <a:rPr lang="hu-HU" sz="2800" dirty="0" smtClean="0">
                <a:latin typeface="Lora" panose="020B0604020202020204" charset="-18"/>
              </a:rPr>
              <a:t> </a:t>
            </a:r>
          </a:p>
          <a:p>
            <a:pPr>
              <a:lnSpc>
                <a:spcPct val="150000"/>
              </a:lnSpc>
            </a:pPr>
            <a:r>
              <a:rPr lang="hu-HU" sz="2800" b="1" dirty="0" err="1" smtClean="0">
                <a:solidFill>
                  <a:srgbClr val="C00000"/>
                </a:solidFill>
                <a:latin typeface="Lora" panose="020B0604020202020204" charset="-18"/>
              </a:rPr>
              <a:t>Secondary</a:t>
            </a:r>
            <a:r>
              <a:rPr lang="hu-HU" sz="2800" b="1" dirty="0" smtClean="0">
                <a:solidFill>
                  <a:srgbClr val="C00000"/>
                </a:solidFill>
                <a:latin typeface="Lora" panose="020B0604020202020204" charset="-18"/>
              </a:rPr>
              <a:t> </a:t>
            </a:r>
            <a:r>
              <a:rPr lang="hu-HU" sz="2800" b="1" dirty="0" err="1" smtClean="0">
                <a:solidFill>
                  <a:srgbClr val="C00000"/>
                </a:solidFill>
                <a:latin typeface="Lora" panose="020B0604020202020204" charset="-18"/>
              </a:rPr>
              <a:t>outcomes</a:t>
            </a:r>
            <a:endParaRPr lang="hu-HU" sz="28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2800" dirty="0" err="1" smtClean="0">
                <a:latin typeface="Lora" panose="020B0604020202020204" charset="-18"/>
              </a:rPr>
              <a:t>Other</a:t>
            </a:r>
            <a:r>
              <a:rPr lang="hu-HU" sz="2800" dirty="0" smtClean="0">
                <a:latin typeface="Lora" panose="020B0604020202020204" charset="-18"/>
              </a:rPr>
              <a:t> </a:t>
            </a:r>
            <a:r>
              <a:rPr lang="hu-HU" sz="2800" dirty="0" err="1" smtClean="0">
                <a:latin typeface="Lora" panose="020B0604020202020204" charset="-18"/>
              </a:rPr>
              <a:t>important</a:t>
            </a:r>
            <a:r>
              <a:rPr lang="hu-HU" sz="2800" dirty="0" smtClean="0">
                <a:latin typeface="Lora" panose="020B0604020202020204" charset="-18"/>
              </a:rPr>
              <a:t> </a:t>
            </a:r>
            <a:r>
              <a:rPr lang="hu-HU" sz="2800" dirty="0" err="1" smtClean="0">
                <a:latin typeface="Lora" panose="020B0604020202020204" charset="-18"/>
              </a:rPr>
              <a:t>potential</a:t>
            </a:r>
            <a:r>
              <a:rPr lang="hu-HU" sz="2800" dirty="0" smtClean="0">
                <a:latin typeface="Lora" panose="020B0604020202020204" charset="-18"/>
              </a:rPr>
              <a:t> </a:t>
            </a:r>
            <a:r>
              <a:rPr lang="hu-HU" sz="2800" dirty="0" err="1" smtClean="0">
                <a:latin typeface="Lora" panose="020B0604020202020204" charset="-18"/>
              </a:rPr>
              <a:t>effects</a:t>
            </a:r>
            <a:r>
              <a:rPr lang="hu-HU" sz="2800" dirty="0">
                <a:latin typeface="Lora" panose="020B0604020202020204" charset="-18"/>
              </a:rPr>
              <a:t> </a:t>
            </a:r>
            <a:r>
              <a:rPr lang="hu-HU" sz="2800" dirty="0" smtClean="0">
                <a:latin typeface="Lora" panose="020B0604020202020204" charset="-18"/>
              </a:rPr>
              <a:t>(</a:t>
            </a:r>
            <a:r>
              <a:rPr lang="hu-HU" sz="2800" dirty="0" err="1" smtClean="0">
                <a:latin typeface="Lora" panose="020B0604020202020204" charset="-18"/>
              </a:rPr>
              <a:t>defined</a:t>
            </a:r>
            <a:r>
              <a:rPr lang="hu-HU" sz="2800" dirty="0" smtClean="0">
                <a:latin typeface="Lora" panose="020B0604020202020204" charset="-18"/>
              </a:rPr>
              <a:t> </a:t>
            </a:r>
            <a:r>
              <a:rPr lang="hu-HU" sz="2800" dirty="0" err="1" smtClean="0">
                <a:latin typeface="Lora" panose="020B0604020202020204" charset="-18"/>
              </a:rPr>
              <a:t>safety</a:t>
            </a:r>
            <a:r>
              <a:rPr lang="hu-HU" sz="2800" dirty="0" smtClean="0">
                <a:latin typeface="Lora" panose="020B0604020202020204" charset="-18"/>
              </a:rPr>
              <a:t> </a:t>
            </a:r>
            <a:r>
              <a:rPr lang="hu-HU" sz="2800" dirty="0" err="1" smtClean="0">
                <a:latin typeface="Lora" panose="020B0604020202020204" charset="-18"/>
              </a:rPr>
              <a:t>outcomes</a:t>
            </a:r>
            <a:r>
              <a:rPr lang="hu-HU" sz="2800" dirty="0" smtClean="0">
                <a:latin typeface="Lora" panose="020B0604020202020204" charset="-18"/>
              </a:rPr>
              <a:t>, </a:t>
            </a:r>
            <a:r>
              <a:rPr lang="hu-HU" sz="2800" dirty="0" err="1" smtClean="0">
                <a:latin typeface="Lora" panose="020B0604020202020204" charset="-18"/>
              </a:rPr>
              <a:t>mechanism</a:t>
            </a:r>
            <a:r>
              <a:rPr lang="hu-HU" sz="2800" dirty="0" smtClean="0">
                <a:latin typeface="Lora" panose="020B0604020202020204" charset="-18"/>
              </a:rPr>
              <a:t> </a:t>
            </a:r>
            <a:r>
              <a:rPr lang="hu-HU" sz="2800" dirty="0" err="1" smtClean="0">
                <a:latin typeface="Lora" panose="020B0604020202020204" charset="-18"/>
              </a:rPr>
              <a:t>effect</a:t>
            </a:r>
            <a:r>
              <a:rPr lang="hu-HU" sz="2800" dirty="0" smtClean="0">
                <a:latin typeface="Lora" panose="020B0604020202020204" charset="-18"/>
              </a:rPr>
              <a:t>)</a:t>
            </a:r>
          </a:p>
          <a:p>
            <a:pPr marL="800100" lvl="1" indent="-342900">
              <a:lnSpc>
                <a:spcPct val="150000"/>
              </a:lnSpc>
              <a:buFont typeface="Wingdings" panose="05000000000000000000" pitchFamily="2" charset="2"/>
              <a:buChar char="§"/>
            </a:pPr>
            <a:r>
              <a:rPr lang="hu-HU" sz="2800" dirty="0" err="1" smtClean="0">
                <a:latin typeface="Lora" panose="020B0604020202020204" charset="-18"/>
              </a:rPr>
              <a:t>Allow</a:t>
            </a:r>
            <a:r>
              <a:rPr lang="hu-HU" sz="2800" dirty="0" smtClean="0">
                <a:latin typeface="Lora" panose="020B0604020202020204" charset="-18"/>
              </a:rPr>
              <a:t> more </a:t>
            </a:r>
            <a:r>
              <a:rPr lang="hu-HU" sz="2800" dirty="0" err="1" smtClean="0">
                <a:latin typeface="Lora" panose="020B0604020202020204" charset="-18"/>
              </a:rPr>
              <a:t>complete</a:t>
            </a:r>
            <a:r>
              <a:rPr lang="hu-HU" sz="2800" dirty="0" smtClean="0">
                <a:latin typeface="Lora" panose="020B0604020202020204" charset="-18"/>
              </a:rPr>
              <a:t> </a:t>
            </a:r>
            <a:r>
              <a:rPr lang="hu-HU" sz="2800" dirty="0" err="1" smtClean="0">
                <a:latin typeface="Lora" panose="020B0604020202020204" charset="-18"/>
              </a:rPr>
              <a:t>evaluation</a:t>
            </a:r>
            <a:r>
              <a:rPr lang="hu-HU" sz="2800" dirty="0" smtClean="0">
                <a:latin typeface="Lora" panose="020B0604020202020204" charset="-18"/>
              </a:rPr>
              <a:t> (</a:t>
            </a:r>
            <a:r>
              <a:rPr lang="hu-HU" sz="2800" dirty="0" err="1" smtClean="0">
                <a:latin typeface="Lora" panose="020B0604020202020204" charset="-18"/>
              </a:rPr>
              <a:t>risk</a:t>
            </a:r>
            <a:r>
              <a:rPr lang="hu-HU" sz="2800" dirty="0" smtClean="0">
                <a:latin typeface="Lora" panose="020B0604020202020204" charset="-18"/>
              </a:rPr>
              <a:t>-benefit)</a:t>
            </a:r>
          </a:p>
          <a:p>
            <a:pPr marL="800100" lvl="1" indent="-342900">
              <a:lnSpc>
                <a:spcPct val="150000"/>
              </a:lnSpc>
              <a:buFont typeface="Wingdings" panose="05000000000000000000" pitchFamily="2" charset="2"/>
              <a:buChar char="§"/>
            </a:pPr>
            <a:endParaRPr lang="hu-HU" sz="2800" dirty="0" smtClean="0">
              <a:latin typeface="Lora" panose="020B0604020202020204" charset="-18"/>
            </a:endParaRPr>
          </a:p>
        </p:txBody>
      </p:sp>
      <p:sp>
        <p:nvSpPr>
          <p:cNvPr id="17" name="Szövegdoboz 16"/>
          <p:cNvSpPr txBox="1"/>
          <p:nvPr/>
        </p:nvSpPr>
        <p:spPr>
          <a:xfrm>
            <a:off x="2605049" y="7692023"/>
            <a:ext cx="10320951" cy="3254609"/>
          </a:xfrm>
          <a:prstGeom prst="rect">
            <a:avLst/>
          </a:prstGeom>
          <a:noFill/>
        </p:spPr>
        <p:txBody>
          <a:bodyPr wrap="square" rtlCol="0">
            <a:spAutoFit/>
          </a:bodyPr>
          <a:lstStyle/>
          <a:p>
            <a:pPr>
              <a:lnSpc>
                <a:spcPct val="150000"/>
              </a:lnSpc>
            </a:pPr>
            <a:r>
              <a:rPr lang="hu-HU" sz="2800" b="1" dirty="0" err="1" smtClean="0">
                <a:solidFill>
                  <a:srgbClr val="C00000"/>
                </a:solidFill>
                <a:latin typeface="Lora" panose="020B0604020202020204" charset="-18"/>
              </a:rPr>
              <a:t>Other</a:t>
            </a:r>
            <a:r>
              <a:rPr lang="hu-HU" sz="2800" b="1" dirty="0" smtClean="0">
                <a:solidFill>
                  <a:srgbClr val="C00000"/>
                </a:solidFill>
                <a:latin typeface="Lora" panose="020B0604020202020204" charset="-18"/>
              </a:rPr>
              <a:t> </a:t>
            </a:r>
            <a:r>
              <a:rPr lang="hu-HU" sz="2800" b="1" dirty="0" err="1" smtClean="0">
                <a:solidFill>
                  <a:srgbClr val="C00000"/>
                </a:solidFill>
                <a:latin typeface="Lora" panose="020B0604020202020204" charset="-18"/>
              </a:rPr>
              <a:t>outcomes</a:t>
            </a:r>
            <a:endParaRPr lang="hu-HU" sz="28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2800" dirty="0" err="1" smtClean="0">
                <a:latin typeface="Lora" panose="020B0604020202020204" charset="-18"/>
              </a:rPr>
              <a:t>Other</a:t>
            </a:r>
            <a:r>
              <a:rPr lang="hu-HU" sz="2800" dirty="0" smtClean="0">
                <a:latin typeface="Lora" panose="020B0604020202020204" charset="-18"/>
              </a:rPr>
              <a:t> </a:t>
            </a:r>
            <a:r>
              <a:rPr lang="hu-HU" sz="2800" dirty="0" err="1" smtClean="0">
                <a:latin typeface="Lora" panose="020B0604020202020204" charset="-18"/>
              </a:rPr>
              <a:t>data</a:t>
            </a:r>
            <a:r>
              <a:rPr lang="hu-HU" sz="2800" dirty="0" smtClean="0">
                <a:latin typeface="Lora" panose="020B0604020202020204" charset="-18"/>
              </a:rPr>
              <a:t> </a:t>
            </a:r>
            <a:r>
              <a:rPr lang="hu-HU" sz="2800" dirty="0" err="1" smtClean="0">
                <a:latin typeface="Lora" panose="020B0604020202020204" charset="-18"/>
              </a:rPr>
              <a:t>on</a:t>
            </a:r>
            <a:r>
              <a:rPr lang="hu-HU" sz="2800" dirty="0" smtClean="0">
                <a:latin typeface="Lora" panose="020B0604020202020204" charset="-18"/>
              </a:rPr>
              <a:t> </a:t>
            </a:r>
            <a:r>
              <a:rPr lang="hu-HU" sz="2800" dirty="0" err="1" smtClean="0">
                <a:latin typeface="Lora" panose="020B0604020202020204" charset="-18"/>
              </a:rPr>
              <a:t>patient’s</a:t>
            </a:r>
            <a:r>
              <a:rPr lang="hu-HU" sz="2800" dirty="0" smtClean="0">
                <a:latin typeface="Lora" panose="020B0604020202020204" charset="-18"/>
              </a:rPr>
              <a:t> </a:t>
            </a:r>
            <a:r>
              <a:rPr lang="hu-HU" sz="2800" dirty="0" err="1" smtClean="0">
                <a:latin typeface="Lora" panose="020B0604020202020204" charset="-18"/>
              </a:rPr>
              <a:t>health</a:t>
            </a:r>
            <a:r>
              <a:rPr lang="hu-HU" sz="2800" dirty="0" smtClean="0">
                <a:latin typeface="Lora" panose="020B0604020202020204" charset="-18"/>
              </a:rPr>
              <a:t> </a:t>
            </a:r>
            <a:r>
              <a:rPr lang="hu-HU" sz="2800" dirty="0" err="1" smtClean="0">
                <a:latin typeface="Lora" panose="020B0604020202020204" charset="-18"/>
              </a:rPr>
              <a:t>or</a:t>
            </a:r>
            <a:r>
              <a:rPr lang="hu-HU" sz="2800" dirty="0" smtClean="0">
                <a:latin typeface="Lora" panose="020B0604020202020204" charset="-18"/>
              </a:rPr>
              <a:t> </a:t>
            </a:r>
            <a:r>
              <a:rPr lang="hu-HU" sz="2800" dirty="0" err="1" smtClean="0">
                <a:latin typeface="Lora" panose="020B0604020202020204" charset="-18"/>
              </a:rPr>
              <a:t>participation</a:t>
            </a:r>
            <a:r>
              <a:rPr lang="hu-HU" sz="2800" dirty="0" smtClean="0">
                <a:latin typeface="Lora" panose="020B0604020202020204" charset="-18"/>
              </a:rPr>
              <a:t> (</a:t>
            </a:r>
            <a:r>
              <a:rPr lang="hu-HU" sz="2800" dirty="0" err="1" smtClean="0">
                <a:latin typeface="Lora" panose="020B0604020202020204" charset="-18"/>
              </a:rPr>
              <a:t>compliance</a:t>
            </a:r>
            <a:r>
              <a:rPr lang="hu-HU" sz="2800" dirty="0" smtClean="0">
                <a:latin typeface="Lora" panose="020B0604020202020204" charset="-18"/>
              </a:rPr>
              <a:t>)</a:t>
            </a:r>
          </a:p>
          <a:p>
            <a:pPr marL="800100" lvl="1" indent="-342900">
              <a:lnSpc>
                <a:spcPct val="150000"/>
              </a:lnSpc>
              <a:buFont typeface="Wingdings" panose="05000000000000000000" pitchFamily="2" charset="2"/>
              <a:buChar char="§"/>
            </a:pPr>
            <a:r>
              <a:rPr lang="hu-HU" sz="2800" dirty="0" err="1">
                <a:latin typeface="Lora" panose="020B0604020202020204" charset="-18"/>
              </a:rPr>
              <a:t>E</a:t>
            </a:r>
            <a:r>
              <a:rPr lang="hu-HU" sz="2800" dirty="0" err="1" smtClean="0">
                <a:latin typeface="Lora" panose="020B0604020202020204" charset="-18"/>
              </a:rPr>
              <a:t>xploratory</a:t>
            </a:r>
            <a:endParaRPr lang="hu-HU" sz="2800" dirty="0">
              <a:latin typeface="Lora" panose="020B0604020202020204" charset="-18"/>
            </a:endParaRPr>
          </a:p>
          <a:p>
            <a:pPr lvl="1">
              <a:lnSpc>
                <a:spcPct val="150000"/>
              </a:lnSpc>
            </a:pPr>
            <a:endParaRPr lang="hu-HU" sz="2800" dirty="0" smtClean="0">
              <a:latin typeface="Lora" panose="020B0604020202020204" charset="-18"/>
            </a:endParaRPr>
          </a:p>
        </p:txBody>
      </p:sp>
    </p:spTree>
    <p:extLst>
      <p:ext uri="{BB962C8B-B14F-4D97-AF65-F5344CB8AC3E}">
        <p14:creationId xmlns:p14="http://schemas.microsoft.com/office/powerpoint/2010/main" val="106829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6324600" cy="1070358"/>
          </a:xfrm>
          <a:prstGeom prst="rect">
            <a:avLst/>
          </a:prstGeom>
        </p:spPr>
        <p:txBody>
          <a:bodyPr lIns="0" tIns="0" rIns="0" bIns="0" rtlCol="0" anchor="t">
            <a:spAutoFit/>
          </a:bodyPr>
          <a:lstStyle/>
          <a:p>
            <a:pPr algn="ctr">
              <a:lnSpc>
                <a:spcPts val="9100"/>
              </a:lnSpc>
            </a:pPr>
            <a:r>
              <a:rPr lang="hu-HU" sz="6500" dirty="0" err="1" smtClean="0">
                <a:solidFill>
                  <a:srgbClr val="424A52"/>
                </a:solidFill>
                <a:latin typeface="Oswald Bold"/>
              </a:rPr>
              <a:t>Primary</a:t>
            </a:r>
            <a:r>
              <a:rPr lang="hu-HU" sz="6500" dirty="0" smtClean="0">
                <a:solidFill>
                  <a:srgbClr val="424A52"/>
                </a:solidFill>
                <a:latin typeface="Oswald Bold"/>
              </a:rPr>
              <a:t> </a:t>
            </a:r>
            <a:r>
              <a:rPr lang="hu-HU" sz="6500" dirty="0" err="1" smtClean="0">
                <a:solidFill>
                  <a:srgbClr val="424A52"/>
                </a:solidFill>
                <a:latin typeface="Oswald Bold"/>
              </a:rPr>
              <a:t>outcome</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6" name="Szövegdoboz 15"/>
          <p:cNvSpPr txBox="1"/>
          <p:nvPr/>
        </p:nvSpPr>
        <p:spPr>
          <a:xfrm>
            <a:off x="1438141" y="2888299"/>
            <a:ext cx="12551739" cy="5922391"/>
          </a:xfrm>
          <a:prstGeom prst="rect">
            <a:avLst/>
          </a:prstGeom>
          <a:noFill/>
        </p:spPr>
        <p:txBody>
          <a:bodyPr wrap="square" rtlCol="0">
            <a:spAutoFit/>
          </a:bodyPr>
          <a:lstStyle/>
          <a:p>
            <a:pPr>
              <a:lnSpc>
                <a:spcPct val="150000"/>
              </a:lnSpc>
            </a:pPr>
            <a:r>
              <a:rPr lang="hu-HU" sz="3200" dirty="0" smtClean="0">
                <a:latin typeface="Lora" panose="020B0604020202020204" charset="-18"/>
              </a:rPr>
              <a:t>A priori</a:t>
            </a:r>
          </a:p>
          <a:p>
            <a:pPr>
              <a:lnSpc>
                <a:spcPct val="150000"/>
              </a:lnSpc>
            </a:pPr>
            <a:r>
              <a:rPr lang="hu-HU" sz="3200" dirty="0" err="1" smtClean="0">
                <a:latin typeface="Lora" panose="020B0604020202020204" charset="-18"/>
              </a:rPr>
              <a:t>Relevant</a:t>
            </a:r>
            <a:r>
              <a:rPr lang="hu-HU" sz="3200" dirty="0" smtClean="0">
                <a:latin typeface="Lora" panose="020B0604020202020204" charset="-18"/>
              </a:rPr>
              <a:t> and </a:t>
            </a:r>
            <a:r>
              <a:rPr lang="hu-HU" sz="3200" dirty="0" err="1" smtClean="0">
                <a:latin typeface="Lora" panose="020B0604020202020204" charset="-18"/>
              </a:rPr>
              <a:t>likely</a:t>
            </a:r>
            <a:r>
              <a:rPr lang="hu-HU" sz="3200" dirty="0" smtClean="0">
                <a:latin typeface="Lora" panose="020B0604020202020204" charset="-18"/>
              </a:rPr>
              <a:t> </a:t>
            </a:r>
            <a:r>
              <a:rPr lang="hu-HU" sz="3200" dirty="0" err="1" smtClean="0">
                <a:latin typeface="Lora" panose="020B0604020202020204" charset="-18"/>
              </a:rPr>
              <a:t>to</a:t>
            </a:r>
            <a:r>
              <a:rPr lang="hu-HU" sz="3200" dirty="0" smtClean="0">
                <a:latin typeface="Lora" panose="020B0604020202020204" charset="-18"/>
              </a:rPr>
              <a:t> be </a:t>
            </a:r>
            <a:r>
              <a:rPr lang="hu-HU" sz="3200" b="1" dirty="0" err="1" smtClean="0">
                <a:solidFill>
                  <a:srgbClr val="C00000"/>
                </a:solidFill>
                <a:latin typeface="Lora" panose="020B0604020202020204" charset="-18"/>
              </a:rPr>
              <a:t>influenced</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by</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treatment</a:t>
            </a:r>
            <a:endParaRPr lang="hu-HU" sz="3200" b="1" dirty="0" smtClean="0">
              <a:solidFill>
                <a:srgbClr val="C00000"/>
              </a:solidFill>
              <a:latin typeface="Lora" panose="020B0604020202020204" charset="-18"/>
            </a:endParaRPr>
          </a:p>
          <a:p>
            <a:pPr>
              <a:lnSpc>
                <a:spcPct val="150000"/>
              </a:lnSpc>
            </a:pPr>
            <a:r>
              <a:rPr lang="hu-HU" sz="3200" b="1" dirty="0" err="1" smtClean="0">
                <a:solidFill>
                  <a:srgbClr val="C00000"/>
                </a:solidFill>
                <a:latin typeface="Lora" panose="020B0604020202020204" charset="-18"/>
              </a:rPr>
              <a:t>Accurate</a:t>
            </a:r>
            <a:r>
              <a:rPr lang="hu-HU" sz="3200" b="1" dirty="0" smtClean="0">
                <a:solidFill>
                  <a:srgbClr val="C00000"/>
                </a:solidFill>
                <a:latin typeface="Lora" panose="020B0604020202020204" charset="-18"/>
              </a:rPr>
              <a:t> </a:t>
            </a:r>
            <a:r>
              <a:rPr lang="hu-HU" sz="3200" dirty="0" smtClean="0">
                <a:latin typeface="Lora" panose="020B0604020202020204" charset="-18"/>
              </a:rPr>
              <a:t>and </a:t>
            </a:r>
            <a:r>
              <a:rPr lang="hu-HU" sz="3200" b="1" dirty="0" err="1" smtClean="0">
                <a:solidFill>
                  <a:srgbClr val="C00000"/>
                </a:solidFill>
                <a:latin typeface="Lora" panose="020B0604020202020204" charset="-18"/>
              </a:rPr>
              <a:t>reliable</a:t>
            </a:r>
            <a:r>
              <a:rPr lang="hu-HU" sz="3200" dirty="0" smtClean="0">
                <a:latin typeface="Lora" panose="020B0604020202020204" charset="-18"/>
              </a:rPr>
              <a:t> </a:t>
            </a:r>
            <a:r>
              <a:rPr lang="hu-HU" sz="3200" dirty="0" err="1" smtClean="0">
                <a:latin typeface="Lora" panose="020B0604020202020204" charset="-18"/>
              </a:rPr>
              <a:t>measurement</a:t>
            </a:r>
            <a:endParaRPr lang="hu-HU" sz="3200" dirty="0" smtClean="0">
              <a:latin typeface="Lora" panose="020B0604020202020204" charset="-18"/>
            </a:endParaRPr>
          </a:p>
          <a:p>
            <a:pPr>
              <a:lnSpc>
                <a:spcPct val="150000"/>
              </a:lnSpc>
            </a:pPr>
            <a:r>
              <a:rPr lang="hu-HU" sz="3200" dirty="0" err="1" smtClean="0">
                <a:latin typeface="Lora" panose="020B0604020202020204" charset="-18"/>
              </a:rPr>
              <a:t>Evaluate</a:t>
            </a:r>
            <a:r>
              <a:rPr lang="hu-HU" sz="3200" dirty="0" smtClean="0">
                <a:latin typeface="Lora" panose="020B0604020202020204" charset="-18"/>
              </a:rPr>
              <a:t> </a:t>
            </a:r>
            <a:r>
              <a:rPr lang="hu-HU" sz="3200" dirty="0" err="1" smtClean="0">
                <a:latin typeface="Lora" panose="020B0604020202020204" charset="-18"/>
              </a:rPr>
              <a:t>in</a:t>
            </a:r>
            <a:r>
              <a:rPr lang="hu-HU" sz="3200" dirty="0" smtClean="0">
                <a:latin typeface="Lora" panose="020B0604020202020204" charset="-18"/>
              </a:rPr>
              <a:t> </a:t>
            </a:r>
            <a:r>
              <a:rPr lang="hu-HU" sz="3200" b="1" dirty="0" err="1" smtClean="0">
                <a:solidFill>
                  <a:srgbClr val="C00000"/>
                </a:solidFill>
                <a:latin typeface="Lora" panose="020B0604020202020204" charset="-18"/>
              </a:rPr>
              <a:t>all</a:t>
            </a:r>
            <a:r>
              <a:rPr lang="hu-HU" sz="3200" b="1" dirty="0" smtClean="0">
                <a:solidFill>
                  <a:srgbClr val="C00000"/>
                </a:solidFill>
                <a:latin typeface="Lora" panose="020B0604020202020204" charset="-18"/>
              </a:rPr>
              <a:t> </a:t>
            </a:r>
            <a:r>
              <a:rPr lang="hu-HU" sz="3200" b="1" dirty="0" err="1" smtClean="0">
                <a:solidFill>
                  <a:srgbClr val="C00000"/>
                </a:solidFill>
                <a:latin typeface="Lora" panose="020B0604020202020204" charset="-18"/>
              </a:rPr>
              <a:t>participants</a:t>
            </a:r>
            <a:endParaRPr lang="hu-HU" sz="3200" b="1" dirty="0" smtClean="0">
              <a:solidFill>
                <a:srgbClr val="C00000"/>
              </a:solidFill>
              <a:latin typeface="Lora" panose="020B0604020202020204" charset="-18"/>
            </a:endParaRPr>
          </a:p>
          <a:p>
            <a:pPr>
              <a:lnSpc>
                <a:spcPct val="150000"/>
              </a:lnSpc>
            </a:pPr>
            <a:r>
              <a:rPr lang="hu-HU" sz="3200" dirty="0" err="1" smtClean="0">
                <a:latin typeface="Lora" panose="020B0604020202020204" charset="-18"/>
              </a:rPr>
              <a:t>Assessment</a:t>
            </a:r>
            <a:r>
              <a:rPr lang="hu-HU" sz="3200" dirty="0" smtClean="0">
                <a:latin typeface="Lora" panose="020B0604020202020204" charset="-18"/>
              </a:rPr>
              <a:t> </a:t>
            </a:r>
            <a:r>
              <a:rPr lang="hu-HU" sz="3200" dirty="0" err="1" smtClean="0">
                <a:latin typeface="Lora" panose="020B0604020202020204" charset="-18"/>
              </a:rPr>
              <a:t>independent</a:t>
            </a:r>
            <a:r>
              <a:rPr lang="hu-HU" sz="3200" dirty="0" smtClean="0">
                <a:latin typeface="Lora" panose="020B0604020202020204" charset="-18"/>
              </a:rPr>
              <a:t> of </a:t>
            </a:r>
            <a:r>
              <a:rPr lang="hu-HU" sz="3200" dirty="0" err="1" smtClean="0">
                <a:latin typeface="Lora" panose="020B0604020202020204" charset="-18"/>
              </a:rPr>
              <a:t>treatment</a:t>
            </a:r>
            <a:r>
              <a:rPr lang="hu-HU" sz="3200" dirty="0" smtClean="0">
                <a:latin typeface="Lora" panose="020B0604020202020204" charset="-18"/>
              </a:rPr>
              <a:t> </a:t>
            </a:r>
            <a:r>
              <a:rPr lang="hu-HU" sz="3200" dirty="0" err="1" smtClean="0">
                <a:latin typeface="Lora" panose="020B0604020202020204" charset="-18"/>
              </a:rPr>
              <a:t>assignment</a:t>
            </a:r>
            <a:r>
              <a:rPr lang="hu-HU" sz="3200" dirty="0" smtClean="0">
                <a:latin typeface="Lora" panose="020B0604020202020204" charset="-18"/>
              </a:rPr>
              <a:t> (no </a:t>
            </a:r>
            <a:r>
              <a:rPr lang="hu-HU" sz="3200" dirty="0" err="1" smtClean="0">
                <a:latin typeface="Lora" panose="020B0604020202020204" charset="-18"/>
              </a:rPr>
              <a:t>bias</a:t>
            </a:r>
            <a:r>
              <a:rPr lang="hu-HU" sz="3200" dirty="0" smtClean="0">
                <a:latin typeface="Lora" panose="020B0604020202020204" charset="-18"/>
              </a:rPr>
              <a:t>)</a:t>
            </a:r>
          </a:p>
          <a:p>
            <a:pPr>
              <a:lnSpc>
                <a:spcPct val="150000"/>
              </a:lnSpc>
            </a:pPr>
            <a:r>
              <a:rPr lang="hu-HU" sz="3200" dirty="0" err="1" smtClean="0">
                <a:latin typeface="Lora" panose="020B0604020202020204" charset="-18"/>
              </a:rPr>
              <a:t>Power</a:t>
            </a:r>
            <a:r>
              <a:rPr lang="hu-HU" sz="3200" dirty="0" smtClean="0">
                <a:latin typeface="Lora" panose="020B0604020202020204" charset="-18"/>
              </a:rPr>
              <a:t> </a:t>
            </a:r>
            <a:r>
              <a:rPr lang="hu-HU" sz="3200" dirty="0" err="1" smtClean="0">
                <a:latin typeface="Lora" panose="020B0604020202020204" charset="-18"/>
              </a:rPr>
              <a:t>considerations</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Variability</a:t>
            </a:r>
            <a:r>
              <a:rPr lang="hu-HU" sz="3200" dirty="0" smtClean="0">
                <a:latin typeface="Lora" panose="020B0604020202020204" charset="-18"/>
              </a:rPr>
              <a:t>, </a:t>
            </a:r>
            <a:r>
              <a:rPr lang="hu-HU" sz="3200" dirty="0" err="1" smtClean="0">
                <a:latin typeface="Lora" panose="020B0604020202020204" charset="-18"/>
              </a:rPr>
              <a:t>freqency</a:t>
            </a:r>
            <a:r>
              <a:rPr lang="hu-HU" sz="3200" dirty="0" smtClean="0">
                <a:latin typeface="Lora" panose="020B0604020202020204" charset="-18"/>
              </a:rPr>
              <a:t>, </a:t>
            </a:r>
            <a:r>
              <a:rPr lang="hu-HU" sz="3200" dirty="0" err="1" smtClean="0">
                <a:latin typeface="Lora" panose="020B0604020202020204" charset="-18"/>
              </a:rPr>
              <a:t>anticipated</a:t>
            </a:r>
            <a:r>
              <a:rPr lang="hu-HU" sz="3200" dirty="0" smtClean="0">
                <a:latin typeface="Lora" panose="020B0604020202020204" charset="-18"/>
              </a:rPr>
              <a:t> </a:t>
            </a:r>
            <a:r>
              <a:rPr lang="hu-HU" sz="3200" dirty="0" err="1" smtClean="0">
                <a:latin typeface="Lora" panose="020B0604020202020204" charset="-18"/>
              </a:rPr>
              <a:t>differences</a:t>
            </a:r>
            <a:endParaRPr lang="hu-HU" sz="3200" dirty="0" smtClean="0">
              <a:latin typeface="Lora" panose="020B0604020202020204" charset="-18"/>
            </a:endParaRPr>
          </a:p>
          <a:p>
            <a:pPr lvl="1">
              <a:lnSpc>
                <a:spcPct val="150000"/>
              </a:lnSpc>
            </a:pPr>
            <a:endParaRPr lang="hu-HU" sz="3200" dirty="0" smtClean="0">
              <a:latin typeface="Lora" panose="020B0604020202020204" charset="-18"/>
            </a:endParaRPr>
          </a:p>
        </p:txBody>
      </p:sp>
    </p:spTree>
    <p:extLst>
      <p:ext uri="{BB962C8B-B14F-4D97-AF65-F5344CB8AC3E}">
        <p14:creationId xmlns:p14="http://schemas.microsoft.com/office/powerpoint/2010/main" val="4170438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800822" y="849139"/>
            <a:ext cx="11986233" cy="1166986"/>
          </a:xfrm>
          <a:prstGeom prst="rect">
            <a:avLst/>
          </a:prstGeom>
        </p:spPr>
        <p:txBody>
          <a:bodyPr wrap="square" lIns="0" tIns="0" rIns="0" bIns="0" rtlCol="0" anchor="t">
            <a:spAutoFit/>
          </a:bodyPr>
          <a:lstStyle/>
          <a:p>
            <a:pPr algn="ctr">
              <a:lnSpc>
                <a:spcPts val="9100"/>
              </a:lnSpc>
            </a:pPr>
            <a:r>
              <a:rPr lang="hu-HU" sz="6500" dirty="0" err="1" smtClean="0">
                <a:solidFill>
                  <a:srgbClr val="424A52"/>
                </a:solidFill>
                <a:latin typeface="Oswald Bold"/>
              </a:rPr>
              <a:t>Metrics</a:t>
            </a:r>
            <a:r>
              <a:rPr lang="hu-HU" sz="6500" dirty="0" smtClean="0">
                <a:solidFill>
                  <a:srgbClr val="424A52"/>
                </a:solidFill>
                <a:latin typeface="Oswald Bold"/>
              </a:rPr>
              <a:t> </a:t>
            </a:r>
            <a:r>
              <a:rPr lang="hu-HU" sz="6500" dirty="0" err="1" smtClean="0">
                <a:solidFill>
                  <a:srgbClr val="424A52"/>
                </a:solidFill>
                <a:latin typeface="Oswald Bold"/>
              </a:rPr>
              <a:t>for</a:t>
            </a:r>
            <a:r>
              <a:rPr lang="hu-HU" sz="6500" dirty="0" smtClean="0">
                <a:solidFill>
                  <a:srgbClr val="424A52"/>
                </a:solidFill>
                <a:latin typeface="Oswald Bold"/>
              </a:rPr>
              <a:t> </a:t>
            </a:r>
            <a:r>
              <a:rPr lang="hu-HU" sz="6500" dirty="0" err="1" smtClean="0">
                <a:solidFill>
                  <a:srgbClr val="424A52"/>
                </a:solidFill>
                <a:latin typeface="Oswald Bold"/>
              </a:rPr>
              <a:t>events</a:t>
            </a:r>
            <a:r>
              <a:rPr lang="hu-HU" sz="6500" dirty="0" smtClean="0">
                <a:solidFill>
                  <a:srgbClr val="424A52"/>
                </a:solidFill>
                <a:latin typeface="Oswald Bold"/>
              </a:rPr>
              <a:t> </a:t>
            </a:r>
            <a:r>
              <a:rPr lang="hu-HU" sz="6500" dirty="0" err="1" smtClean="0">
                <a:solidFill>
                  <a:srgbClr val="424A52"/>
                </a:solidFill>
                <a:latin typeface="Oswald Bold"/>
              </a:rPr>
              <a:t>as</a:t>
            </a:r>
            <a:r>
              <a:rPr lang="hu-HU" sz="6500" dirty="0" smtClean="0">
                <a:solidFill>
                  <a:srgbClr val="424A52"/>
                </a:solidFill>
                <a:latin typeface="Oswald Bold"/>
              </a:rPr>
              <a:t> </a:t>
            </a:r>
            <a:r>
              <a:rPr lang="hu-HU" sz="6500" dirty="0" err="1" smtClean="0">
                <a:solidFill>
                  <a:srgbClr val="424A52"/>
                </a:solidFill>
                <a:latin typeface="Oswald Bold"/>
              </a:rPr>
              <a:t>outcomes</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6" name="Szövegdoboz 15"/>
          <p:cNvSpPr txBox="1"/>
          <p:nvPr/>
        </p:nvSpPr>
        <p:spPr>
          <a:xfrm>
            <a:off x="1633462" y="2916188"/>
            <a:ext cx="10320951" cy="6661054"/>
          </a:xfrm>
          <a:prstGeom prst="rect">
            <a:avLst/>
          </a:prstGeom>
          <a:noFill/>
        </p:spPr>
        <p:txBody>
          <a:bodyPr wrap="square" rtlCol="0">
            <a:spAutoFit/>
          </a:bodyPr>
          <a:lstStyle/>
          <a:p>
            <a:pPr>
              <a:lnSpc>
                <a:spcPct val="150000"/>
              </a:lnSpc>
            </a:pPr>
            <a:r>
              <a:rPr lang="hu-HU" sz="3200" b="1" dirty="0" err="1" smtClean="0">
                <a:solidFill>
                  <a:srgbClr val="C00000"/>
                </a:solidFill>
                <a:latin typeface="Lora" panose="020B0604020202020204" charset="-18"/>
              </a:rPr>
              <a:t>Dichotomus</a:t>
            </a:r>
            <a:endParaRPr lang="hu-HU" sz="32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Presence</a:t>
            </a:r>
            <a:r>
              <a:rPr lang="hu-HU" sz="3200" dirty="0" smtClean="0">
                <a:latin typeface="Lora" panose="020B0604020202020204" charset="-18"/>
              </a:rPr>
              <a:t>/</a:t>
            </a:r>
            <a:r>
              <a:rPr lang="hu-HU" sz="3200" dirty="0" err="1" smtClean="0">
                <a:latin typeface="Lora" panose="020B0604020202020204" charset="-18"/>
              </a:rPr>
              <a:t>absence</a:t>
            </a:r>
            <a:r>
              <a:rPr lang="hu-HU" sz="3200" dirty="0" smtClean="0">
                <a:latin typeface="Lora" panose="020B0604020202020204" charset="-18"/>
              </a:rPr>
              <a:t>, </a:t>
            </a:r>
            <a:r>
              <a:rPr lang="hu-HU" sz="3200" dirty="0" err="1" smtClean="0">
                <a:latin typeface="Lora" panose="020B0604020202020204" charset="-18"/>
              </a:rPr>
              <a:t>yes</a:t>
            </a:r>
            <a:r>
              <a:rPr lang="hu-HU" sz="3200" dirty="0" smtClean="0">
                <a:latin typeface="Lora" panose="020B0604020202020204" charset="-18"/>
              </a:rPr>
              <a:t>/no, </a:t>
            </a:r>
            <a:r>
              <a:rPr lang="hu-HU" sz="3200" dirty="0" err="1" smtClean="0">
                <a:latin typeface="Lora" panose="020B0604020202020204" charset="-18"/>
              </a:rPr>
              <a:t>normal</a:t>
            </a:r>
            <a:r>
              <a:rPr lang="hu-HU" sz="3200" dirty="0" smtClean="0">
                <a:latin typeface="Lora" panose="020B0604020202020204" charset="-18"/>
              </a:rPr>
              <a:t>/</a:t>
            </a:r>
            <a:r>
              <a:rPr lang="hu-HU" sz="3200" dirty="0" err="1" smtClean="0">
                <a:latin typeface="Lora" panose="020B0604020202020204" charset="-18"/>
              </a:rPr>
              <a:t>abnormal</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Clinical</a:t>
            </a:r>
            <a:r>
              <a:rPr lang="hu-HU" sz="3200" dirty="0" smtClean="0">
                <a:latin typeface="Lora" panose="020B0604020202020204" charset="-18"/>
              </a:rPr>
              <a:t> </a:t>
            </a:r>
            <a:r>
              <a:rPr lang="hu-HU" sz="3200" dirty="0" err="1" smtClean="0">
                <a:latin typeface="Lora" panose="020B0604020202020204" charset="-18"/>
              </a:rPr>
              <a:t>state</a:t>
            </a:r>
            <a:r>
              <a:rPr lang="hu-HU" sz="3200" dirty="0" smtClean="0">
                <a:latin typeface="Lora" panose="020B0604020202020204" charset="-18"/>
              </a:rPr>
              <a:t> </a:t>
            </a:r>
            <a:r>
              <a:rPr lang="hu-HU" sz="3200" dirty="0" err="1" smtClean="0">
                <a:latin typeface="Lora" panose="020B0604020202020204" charset="-18"/>
              </a:rPr>
              <a:t>or</a:t>
            </a:r>
            <a:r>
              <a:rPr lang="hu-HU" sz="3200" dirty="0" smtClean="0">
                <a:latin typeface="Lora" panose="020B0604020202020204" charset="-18"/>
              </a:rPr>
              <a:t> </a:t>
            </a:r>
            <a:r>
              <a:rPr lang="hu-HU" sz="3200" dirty="0" err="1" smtClean="0">
                <a:latin typeface="Lora" panose="020B0604020202020204" charset="-18"/>
              </a:rPr>
              <a:t>cut-off</a:t>
            </a:r>
            <a:r>
              <a:rPr lang="hu-HU" sz="3200" dirty="0" smtClean="0">
                <a:latin typeface="Lora" panose="020B0604020202020204" charset="-18"/>
              </a:rPr>
              <a:t> </a:t>
            </a:r>
            <a:r>
              <a:rPr lang="hu-HU" sz="3200" dirty="0" err="1" smtClean="0">
                <a:latin typeface="Lora" panose="020B0604020202020204" charset="-18"/>
              </a:rPr>
              <a:t>value</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Typically</a:t>
            </a:r>
            <a:r>
              <a:rPr lang="hu-HU" sz="3200" dirty="0" smtClean="0">
                <a:latin typeface="Lora" panose="020B0604020202020204" charset="-18"/>
              </a:rPr>
              <a:t> </a:t>
            </a:r>
            <a:r>
              <a:rPr lang="hu-HU" sz="3200" dirty="0" err="1" smtClean="0">
                <a:latin typeface="Lora" panose="020B0604020202020204" charset="-18"/>
              </a:rPr>
              <a:t>at</a:t>
            </a:r>
            <a:r>
              <a:rPr lang="hu-HU" sz="3200" dirty="0" smtClean="0">
                <a:latin typeface="Lora" panose="020B0604020202020204" charset="-18"/>
              </a:rPr>
              <a:t> a </a:t>
            </a:r>
            <a:r>
              <a:rPr lang="hu-HU" sz="3200" dirty="0" err="1" smtClean="0">
                <a:latin typeface="Lora" panose="020B0604020202020204" charset="-18"/>
              </a:rPr>
              <a:t>specified</a:t>
            </a:r>
            <a:r>
              <a:rPr lang="hu-HU" sz="3200" dirty="0" smtClean="0">
                <a:latin typeface="Lora" panose="020B0604020202020204" charset="-18"/>
              </a:rPr>
              <a:t> </a:t>
            </a:r>
            <a:r>
              <a:rPr lang="hu-HU" sz="3200" dirty="0" err="1" smtClean="0">
                <a:latin typeface="Lora" panose="020B0604020202020204" charset="-18"/>
              </a:rPr>
              <a:t>time</a:t>
            </a:r>
            <a:r>
              <a:rPr lang="hu-HU" sz="3200" dirty="0" smtClean="0">
                <a:latin typeface="Lora" panose="020B0604020202020204" charset="-18"/>
              </a:rPr>
              <a:t> </a:t>
            </a:r>
            <a:r>
              <a:rPr lang="hu-HU" sz="3200" dirty="0" err="1" smtClean="0">
                <a:latin typeface="Lora" panose="020B0604020202020204" charset="-18"/>
              </a:rPr>
              <a:t>point</a:t>
            </a:r>
            <a:endParaRPr lang="hu-HU" sz="3200" dirty="0" smtClean="0">
              <a:latin typeface="Lora" panose="020B0604020202020204" charset="-18"/>
            </a:endParaRPr>
          </a:p>
          <a:p>
            <a:pPr>
              <a:lnSpc>
                <a:spcPct val="150000"/>
              </a:lnSpc>
            </a:pPr>
            <a:r>
              <a:rPr lang="hu-HU" sz="3200" b="1" dirty="0" err="1" smtClean="0">
                <a:solidFill>
                  <a:srgbClr val="C00000"/>
                </a:solidFill>
                <a:latin typeface="Lora" panose="020B0604020202020204" charset="-18"/>
              </a:rPr>
              <a:t>Time-to-event</a:t>
            </a:r>
            <a:r>
              <a:rPr lang="hu-HU" sz="3200" b="1" dirty="0" smtClean="0">
                <a:solidFill>
                  <a:srgbClr val="C00000"/>
                </a:solidFill>
                <a:latin typeface="Lora" panose="020B0604020202020204" charset="-18"/>
              </a:rPr>
              <a:t> </a:t>
            </a:r>
          </a:p>
          <a:p>
            <a:pPr marL="800100" lvl="1" indent="-342900">
              <a:lnSpc>
                <a:spcPct val="150000"/>
              </a:lnSpc>
              <a:buFont typeface="Wingdings" panose="05000000000000000000" pitchFamily="2" charset="2"/>
              <a:buChar char="§"/>
            </a:pPr>
            <a:r>
              <a:rPr lang="hu-HU" sz="3200" dirty="0" smtClean="0">
                <a:latin typeface="Lora" panose="020B0604020202020204" charset="-18"/>
              </a:rPr>
              <a:t>Add </a:t>
            </a:r>
            <a:r>
              <a:rPr lang="hu-HU" sz="3200" dirty="0" err="1" smtClean="0">
                <a:latin typeface="Lora" panose="020B0604020202020204" charset="-18"/>
              </a:rPr>
              <a:t>dimension</a:t>
            </a:r>
            <a:r>
              <a:rPr lang="hu-HU" sz="3200" dirty="0" smtClean="0">
                <a:latin typeface="Lora" panose="020B0604020202020204" charset="-18"/>
              </a:rPr>
              <a:t> of </a:t>
            </a:r>
            <a:r>
              <a:rPr lang="hu-HU" sz="3200" dirty="0" err="1" smtClean="0">
                <a:latin typeface="Lora" panose="020B0604020202020204" charset="-18"/>
              </a:rPr>
              <a:t>time</a:t>
            </a:r>
            <a:r>
              <a:rPr lang="hu-HU" sz="3200" dirty="0" smtClean="0">
                <a:latin typeface="Lora" panose="020B0604020202020204" charset="-18"/>
              </a:rPr>
              <a:t> </a:t>
            </a:r>
            <a:r>
              <a:rPr lang="hu-HU" sz="3200" dirty="0" err="1" smtClean="0">
                <a:latin typeface="Lora" panose="020B0604020202020204" charset="-18"/>
              </a:rPr>
              <a:t>to</a:t>
            </a:r>
            <a:r>
              <a:rPr lang="hu-HU" sz="3200" dirty="0" smtClean="0">
                <a:latin typeface="Lora" panose="020B0604020202020204" charset="-18"/>
              </a:rPr>
              <a:t> </a:t>
            </a:r>
            <a:r>
              <a:rPr lang="hu-HU" sz="3200" dirty="0" err="1" smtClean="0">
                <a:latin typeface="Lora" panose="020B0604020202020204" charset="-18"/>
              </a:rPr>
              <a:t>dichotomous</a:t>
            </a:r>
            <a:r>
              <a:rPr lang="hu-HU" sz="3200" dirty="0" smtClean="0">
                <a:latin typeface="Lora" panose="020B0604020202020204" charset="-18"/>
              </a:rPr>
              <a:t> </a:t>
            </a:r>
            <a:r>
              <a:rPr lang="hu-HU" sz="3200" dirty="0" err="1" smtClean="0">
                <a:latin typeface="Lora" panose="020B0604020202020204" charset="-18"/>
              </a:rPr>
              <a:t>outcome</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err="1" smtClean="0">
                <a:latin typeface="Lora" panose="020B0604020202020204" charset="-18"/>
              </a:rPr>
              <a:t>Allow</a:t>
            </a:r>
            <a:r>
              <a:rPr lang="hu-HU" sz="3200" dirty="0" smtClean="0">
                <a:latin typeface="Lora" panose="020B0604020202020204" charset="-18"/>
              </a:rPr>
              <a:t> </a:t>
            </a:r>
            <a:r>
              <a:rPr lang="hu-HU" sz="3200" dirty="0" err="1" smtClean="0">
                <a:latin typeface="Lora" panose="020B0604020202020204" charset="-18"/>
              </a:rPr>
              <a:t>for</a:t>
            </a:r>
            <a:r>
              <a:rPr lang="hu-HU" sz="3200" dirty="0" smtClean="0">
                <a:latin typeface="Lora" panose="020B0604020202020204" charset="-18"/>
              </a:rPr>
              <a:t> </a:t>
            </a:r>
            <a:r>
              <a:rPr lang="hu-HU" sz="3200" dirty="0" err="1" smtClean="0">
                <a:latin typeface="Lora" panose="020B0604020202020204" charset="-18"/>
              </a:rPr>
              <a:t>censoring</a:t>
            </a:r>
            <a:endParaRPr lang="hu-HU" sz="3200" dirty="0" smtClean="0">
              <a:latin typeface="Lora" panose="020B0604020202020204" charset="-18"/>
            </a:endParaRPr>
          </a:p>
          <a:p>
            <a:pPr marL="800100" lvl="1" indent="-342900">
              <a:lnSpc>
                <a:spcPct val="150000"/>
              </a:lnSpc>
              <a:buFont typeface="Wingdings" panose="05000000000000000000" pitchFamily="2" charset="2"/>
              <a:buChar char="§"/>
            </a:pPr>
            <a:r>
              <a:rPr lang="hu-HU" sz="3200" dirty="0" smtClean="0">
                <a:latin typeface="Lora" panose="020B0604020202020204" charset="-18"/>
              </a:rPr>
              <a:t>More </a:t>
            </a:r>
            <a:r>
              <a:rPr lang="hu-HU" sz="3200" dirty="0" err="1" smtClean="0">
                <a:latin typeface="Lora" panose="020B0604020202020204" charset="-18"/>
              </a:rPr>
              <a:t>powerful</a:t>
            </a:r>
            <a:r>
              <a:rPr lang="hu-HU" sz="3200" dirty="0" smtClean="0">
                <a:latin typeface="Lora" panose="020B0604020202020204" charset="-18"/>
              </a:rPr>
              <a:t> </a:t>
            </a:r>
            <a:r>
              <a:rPr lang="hu-HU" sz="3200" dirty="0" err="1" smtClean="0">
                <a:latin typeface="Lora" panose="020B0604020202020204" charset="-18"/>
              </a:rPr>
              <a:t>than</a:t>
            </a:r>
            <a:r>
              <a:rPr lang="hu-HU" sz="3200" dirty="0" smtClean="0">
                <a:latin typeface="Lora" panose="020B0604020202020204" charset="-18"/>
              </a:rPr>
              <a:t> </a:t>
            </a:r>
            <a:r>
              <a:rPr lang="hu-HU" sz="3200" dirty="0" err="1" smtClean="0">
                <a:latin typeface="Lora" panose="020B0604020202020204" charset="-18"/>
              </a:rPr>
              <a:t>dichotomous</a:t>
            </a:r>
            <a:endParaRPr lang="hu-HU" sz="3200" dirty="0" smtClean="0">
              <a:latin typeface="Lora" panose="020B0604020202020204" charset="-18"/>
            </a:endParaRPr>
          </a:p>
          <a:p>
            <a:pPr lvl="1">
              <a:lnSpc>
                <a:spcPct val="150000"/>
              </a:lnSpc>
            </a:pPr>
            <a:endParaRPr lang="hu-HU" sz="3200" dirty="0" smtClean="0">
              <a:latin typeface="Lora" panose="020B0604020202020204" charset="-18"/>
            </a:endParaRPr>
          </a:p>
        </p:txBody>
      </p:sp>
    </p:spTree>
    <p:extLst>
      <p:ext uri="{BB962C8B-B14F-4D97-AF65-F5344CB8AC3E}">
        <p14:creationId xmlns:p14="http://schemas.microsoft.com/office/powerpoint/2010/main" val="1215601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18486" y="3422513"/>
            <a:ext cx="9525" cy="821055"/>
          </a:xfrm>
          <a:prstGeom prst="rect">
            <a:avLst/>
          </a:prstGeom>
        </p:spPr>
        <p:txBody>
          <a:bodyPr lIns="0" tIns="0" rIns="0" bIns="0" rtlCol="0" anchor="t">
            <a:spAutoFit/>
          </a:bodyPr>
          <a:lstStyle/>
          <a:p>
            <a:pPr algn="ctr">
              <a:lnSpc>
                <a:spcPts val="6719"/>
              </a:lnSpc>
            </a:pPr>
            <a:endParaRPr/>
          </a:p>
        </p:txBody>
      </p:sp>
      <p:sp>
        <p:nvSpPr>
          <p:cNvPr id="3" name="TextBox 3"/>
          <p:cNvSpPr txBox="1"/>
          <p:nvPr/>
        </p:nvSpPr>
        <p:spPr>
          <a:xfrm>
            <a:off x="12926000" y="5193408"/>
            <a:ext cx="3594497" cy="523875"/>
          </a:xfrm>
          <a:prstGeom prst="rect">
            <a:avLst/>
          </a:prstGeom>
        </p:spPr>
        <p:txBody>
          <a:bodyPr lIns="0" tIns="0" rIns="0" bIns="0" rtlCol="0" anchor="t">
            <a:spAutoFit/>
          </a:bodyPr>
          <a:lstStyle/>
          <a:p>
            <a:pPr algn="ctr">
              <a:lnSpc>
                <a:spcPts val="4200"/>
              </a:lnSpc>
            </a:pPr>
            <a:r>
              <a:rPr lang="en-US" sz="3000">
                <a:solidFill>
                  <a:srgbClr val="FDFDFD"/>
                </a:solidFill>
                <a:latin typeface="Lora Italics"/>
              </a:rPr>
              <a:t>A prezentáció alcíme</a:t>
            </a:r>
          </a:p>
        </p:txBody>
      </p:sp>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E60D2E"/>
            </a:solidFill>
          </p:spPr>
        </p:sp>
      </p:grpSp>
      <p:sp>
        <p:nvSpPr>
          <p:cNvPr id="6" name="TextBox 6"/>
          <p:cNvSpPr txBox="1"/>
          <p:nvPr/>
        </p:nvSpPr>
        <p:spPr>
          <a:xfrm>
            <a:off x="1028700" y="964309"/>
            <a:ext cx="11897300" cy="1166986"/>
          </a:xfrm>
          <a:prstGeom prst="rect">
            <a:avLst/>
          </a:prstGeom>
        </p:spPr>
        <p:txBody>
          <a:bodyPr wrap="square" lIns="0" tIns="0" rIns="0" bIns="0" rtlCol="0" anchor="t">
            <a:spAutoFit/>
          </a:bodyPr>
          <a:lstStyle/>
          <a:p>
            <a:pPr algn="ctr">
              <a:lnSpc>
                <a:spcPts val="9100"/>
              </a:lnSpc>
            </a:pPr>
            <a:r>
              <a:rPr lang="hu-HU" sz="6500" dirty="0" err="1" smtClean="0">
                <a:solidFill>
                  <a:srgbClr val="424A52"/>
                </a:solidFill>
                <a:latin typeface="Oswald Bold"/>
              </a:rPr>
              <a:t>Metrics</a:t>
            </a:r>
            <a:r>
              <a:rPr lang="hu-HU" sz="6500" dirty="0" smtClean="0">
                <a:solidFill>
                  <a:srgbClr val="424A52"/>
                </a:solidFill>
                <a:latin typeface="Oswald Bold"/>
              </a:rPr>
              <a:t> </a:t>
            </a:r>
            <a:r>
              <a:rPr lang="hu-HU" sz="6500" dirty="0" err="1" smtClean="0">
                <a:solidFill>
                  <a:srgbClr val="424A52"/>
                </a:solidFill>
                <a:latin typeface="Oswald Bold"/>
              </a:rPr>
              <a:t>for</a:t>
            </a:r>
            <a:r>
              <a:rPr lang="hu-HU" sz="6500" dirty="0" smtClean="0">
                <a:solidFill>
                  <a:srgbClr val="424A52"/>
                </a:solidFill>
                <a:latin typeface="Oswald Bold"/>
              </a:rPr>
              <a:t> </a:t>
            </a:r>
            <a:r>
              <a:rPr lang="hu-HU" sz="6500" dirty="0" err="1" smtClean="0">
                <a:solidFill>
                  <a:srgbClr val="424A52"/>
                </a:solidFill>
                <a:latin typeface="Oswald Bold"/>
              </a:rPr>
              <a:t>events</a:t>
            </a:r>
            <a:r>
              <a:rPr lang="hu-HU" sz="6500" dirty="0" smtClean="0">
                <a:solidFill>
                  <a:srgbClr val="424A52"/>
                </a:solidFill>
                <a:latin typeface="Oswald Bold"/>
              </a:rPr>
              <a:t> </a:t>
            </a:r>
            <a:r>
              <a:rPr lang="hu-HU" sz="6500" dirty="0" err="1" smtClean="0">
                <a:solidFill>
                  <a:srgbClr val="424A52"/>
                </a:solidFill>
                <a:latin typeface="Oswald Bold"/>
              </a:rPr>
              <a:t>as</a:t>
            </a:r>
            <a:r>
              <a:rPr lang="hu-HU" sz="6500" dirty="0" smtClean="0">
                <a:solidFill>
                  <a:srgbClr val="424A52"/>
                </a:solidFill>
                <a:latin typeface="Oswald Bold"/>
              </a:rPr>
              <a:t> </a:t>
            </a:r>
            <a:r>
              <a:rPr lang="hu-HU" sz="6500" dirty="0" err="1" smtClean="0">
                <a:solidFill>
                  <a:srgbClr val="424A52"/>
                </a:solidFill>
                <a:latin typeface="Oswald Bold"/>
              </a:rPr>
              <a:t>outcomes</a:t>
            </a:r>
            <a:endParaRPr lang="en-US" sz="6500" dirty="0">
              <a:solidFill>
                <a:srgbClr val="424A52"/>
              </a:solidFill>
              <a:latin typeface="Oswald Bold"/>
            </a:endParaRPr>
          </a:p>
        </p:txBody>
      </p:sp>
      <p:grpSp>
        <p:nvGrpSpPr>
          <p:cNvPr id="8" name="Group 8"/>
          <p:cNvGrpSpPr/>
          <p:nvPr/>
        </p:nvGrpSpPr>
        <p:grpSpPr>
          <a:xfrm rot="-5400000">
            <a:off x="16153987" y="8152987"/>
            <a:ext cx="2135721" cy="2132304"/>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0D2E"/>
            </a:solidFill>
          </p:spPr>
        </p:sp>
      </p:grpSp>
      <p:grpSp>
        <p:nvGrpSpPr>
          <p:cNvPr id="10" name="Group 10"/>
          <p:cNvGrpSpPr/>
          <p:nvPr/>
        </p:nvGrpSpPr>
        <p:grpSpPr>
          <a:xfrm>
            <a:off x="13014933" y="0"/>
            <a:ext cx="3426157" cy="2016125"/>
            <a:chOff x="0" y="0"/>
            <a:chExt cx="4975860" cy="2928049"/>
          </a:xfrm>
        </p:grpSpPr>
        <p:sp>
          <p:nvSpPr>
            <p:cNvPr id="11" name="Freeform 11"/>
            <p:cNvSpPr/>
            <p:nvPr/>
          </p:nvSpPr>
          <p:spPr>
            <a:xfrm>
              <a:off x="0" y="0"/>
              <a:ext cx="4975860" cy="2928049"/>
            </a:xfrm>
            <a:custGeom>
              <a:avLst/>
              <a:gdLst/>
              <a:ahLst/>
              <a:cxnLst/>
              <a:rect l="l" t="t" r="r" b="b"/>
              <a:pathLst>
                <a:path w="4975860" h="2928049">
                  <a:moveTo>
                    <a:pt x="4975860" y="0"/>
                  </a:moveTo>
                  <a:lnTo>
                    <a:pt x="4975860" y="2056829"/>
                  </a:lnTo>
                  <a:lnTo>
                    <a:pt x="2486660" y="2928049"/>
                  </a:lnTo>
                  <a:lnTo>
                    <a:pt x="0" y="2056829"/>
                  </a:lnTo>
                  <a:lnTo>
                    <a:pt x="1270" y="1340549"/>
                  </a:lnTo>
                  <a:lnTo>
                    <a:pt x="6350" y="746131"/>
                  </a:lnTo>
                  <a:lnTo>
                    <a:pt x="0" y="0"/>
                  </a:lnTo>
                  <a:lnTo>
                    <a:pt x="4975860" y="0"/>
                  </a:lnTo>
                  <a:close/>
                </a:path>
              </a:pathLst>
            </a:custGeom>
            <a:solidFill>
              <a:srgbClr val="E60D2E"/>
            </a:solidFill>
          </p:spPr>
        </p:sp>
      </p:grpSp>
      <p:grpSp>
        <p:nvGrpSpPr>
          <p:cNvPr id="12" name="Group 12"/>
          <p:cNvGrpSpPr/>
          <p:nvPr/>
        </p:nvGrpSpPr>
        <p:grpSpPr>
          <a:xfrm>
            <a:off x="13538476" y="-866183"/>
            <a:ext cx="2379071" cy="237907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2"/>
          <a:srcRect l="249" r="249"/>
          <a:stretch>
            <a:fillRect/>
          </a:stretch>
        </p:blipFill>
        <p:spPr>
          <a:xfrm>
            <a:off x="13999539" y="197177"/>
            <a:ext cx="1437895" cy="900482"/>
          </a:xfrm>
          <a:prstGeom prst="rect">
            <a:avLst/>
          </a:prstGeom>
        </p:spPr>
      </p:pic>
      <p:sp>
        <p:nvSpPr>
          <p:cNvPr id="16" name="Szövegdoboz 15"/>
          <p:cNvSpPr txBox="1"/>
          <p:nvPr/>
        </p:nvSpPr>
        <p:spPr>
          <a:xfrm>
            <a:off x="1816874" y="3009900"/>
            <a:ext cx="12901612" cy="6651116"/>
          </a:xfrm>
          <a:prstGeom prst="rect">
            <a:avLst/>
          </a:prstGeom>
          <a:noFill/>
        </p:spPr>
        <p:txBody>
          <a:bodyPr wrap="square" rtlCol="0">
            <a:spAutoFit/>
          </a:bodyPr>
          <a:lstStyle/>
          <a:p>
            <a:pPr>
              <a:lnSpc>
                <a:spcPct val="150000"/>
              </a:lnSpc>
            </a:pPr>
            <a:r>
              <a:rPr lang="hu-HU" sz="3600" b="1" dirty="0" err="1" smtClean="0">
                <a:solidFill>
                  <a:srgbClr val="C00000"/>
                </a:solidFill>
                <a:latin typeface="Lora" panose="020B0604020202020204" charset="-18"/>
              </a:rPr>
              <a:t>Rates</a:t>
            </a:r>
            <a:endParaRPr lang="hu-HU" sz="36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600" dirty="0" smtClean="0">
                <a:latin typeface="Lora" panose="020B0604020202020204" charset="-18"/>
              </a:rPr>
              <a:t>1/0 </a:t>
            </a:r>
            <a:r>
              <a:rPr lang="hu-HU" sz="3600" dirty="0" err="1" smtClean="0">
                <a:latin typeface="Lora" panose="020B0604020202020204" charset="-18"/>
              </a:rPr>
              <a:t>but</a:t>
            </a:r>
            <a:r>
              <a:rPr lang="hu-HU" sz="3600" dirty="0" smtClean="0">
                <a:latin typeface="Lora" panose="020B0604020202020204" charset="-18"/>
              </a:rPr>
              <a:t> </a:t>
            </a:r>
            <a:r>
              <a:rPr lang="hu-HU" sz="3600" dirty="0" err="1" smtClean="0">
                <a:latin typeface="Lora" panose="020B0604020202020204" charset="-18"/>
              </a:rPr>
              <a:t>allows</a:t>
            </a:r>
            <a:r>
              <a:rPr lang="hu-HU" sz="3600" dirty="0" smtClean="0">
                <a:latin typeface="Lora" panose="020B0604020202020204" charset="-18"/>
              </a:rPr>
              <a:t> </a:t>
            </a:r>
            <a:r>
              <a:rPr lang="hu-HU" sz="3600" dirty="0" err="1" smtClean="0">
                <a:latin typeface="Lora" panose="020B0604020202020204" charset="-18"/>
              </a:rPr>
              <a:t>for</a:t>
            </a:r>
            <a:r>
              <a:rPr lang="hu-HU" sz="3600" dirty="0" smtClean="0">
                <a:latin typeface="Lora" panose="020B0604020202020204" charset="-18"/>
              </a:rPr>
              <a:t> „</a:t>
            </a:r>
            <a:r>
              <a:rPr lang="hu-HU" sz="3600" dirty="0" err="1" smtClean="0">
                <a:latin typeface="Lora" panose="020B0604020202020204" charset="-18"/>
              </a:rPr>
              <a:t>repeats</a:t>
            </a:r>
            <a:r>
              <a:rPr lang="hu-HU" sz="3600" dirty="0" smtClean="0">
                <a:latin typeface="Lora" panose="020B0604020202020204" charset="-18"/>
              </a:rPr>
              <a:t>”</a:t>
            </a:r>
          </a:p>
          <a:p>
            <a:pPr marL="800100" lvl="1" indent="-342900">
              <a:lnSpc>
                <a:spcPct val="150000"/>
              </a:lnSpc>
              <a:buFont typeface="Wingdings" panose="05000000000000000000" pitchFamily="2" charset="2"/>
              <a:buChar char="§"/>
            </a:pPr>
            <a:r>
              <a:rPr lang="hu-HU" sz="3600" dirty="0" err="1" smtClean="0">
                <a:latin typeface="Lora" panose="020B0604020202020204" charset="-18"/>
              </a:rPr>
              <a:t>Need</a:t>
            </a:r>
            <a:r>
              <a:rPr lang="hu-HU" sz="3600" dirty="0" smtClean="0">
                <a:latin typeface="Lora" panose="020B0604020202020204" charset="-18"/>
              </a:rPr>
              <a:t> </a:t>
            </a:r>
            <a:r>
              <a:rPr lang="hu-HU" sz="3600" dirty="0" err="1" smtClean="0">
                <a:latin typeface="Lora" panose="020B0604020202020204" charset="-18"/>
              </a:rPr>
              <a:t>follow-up</a:t>
            </a:r>
            <a:r>
              <a:rPr lang="hu-HU" sz="3600" dirty="0" smtClean="0">
                <a:latin typeface="Lora" panose="020B0604020202020204" charset="-18"/>
              </a:rPr>
              <a:t> </a:t>
            </a:r>
            <a:r>
              <a:rPr lang="hu-HU" sz="3600" dirty="0" err="1" smtClean="0">
                <a:latin typeface="Lora" panose="020B0604020202020204" charset="-18"/>
              </a:rPr>
              <a:t>time</a:t>
            </a:r>
            <a:endParaRPr lang="hu-HU" sz="3600" dirty="0" smtClean="0">
              <a:latin typeface="Lora" panose="020B0604020202020204" charset="-18"/>
            </a:endParaRPr>
          </a:p>
          <a:p>
            <a:pPr marL="800100" lvl="1" indent="-342900">
              <a:lnSpc>
                <a:spcPct val="150000"/>
              </a:lnSpc>
              <a:buFont typeface="Wingdings" panose="05000000000000000000" pitchFamily="2" charset="2"/>
              <a:buChar char="§"/>
            </a:pPr>
            <a:r>
              <a:rPr lang="hu-HU" sz="3600" dirty="0" err="1" smtClean="0">
                <a:latin typeface="Lora" panose="020B0604020202020204" charset="-18"/>
              </a:rPr>
              <a:t>Analyze</a:t>
            </a:r>
            <a:r>
              <a:rPr lang="hu-HU" sz="3600" dirty="0" smtClean="0">
                <a:latin typeface="Lora" panose="020B0604020202020204" charset="-18"/>
              </a:rPr>
              <a:t> </a:t>
            </a:r>
            <a:r>
              <a:rPr lang="hu-HU" sz="3600" dirty="0" err="1" smtClean="0">
                <a:latin typeface="Lora" panose="020B0604020202020204" charset="-18"/>
              </a:rPr>
              <a:t>count</a:t>
            </a:r>
            <a:r>
              <a:rPr lang="hu-HU" sz="3600" dirty="0" smtClean="0">
                <a:latin typeface="Lora" panose="020B0604020202020204" charset="-18"/>
              </a:rPr>
              <a:t> </a:t>
            </a:r>
            <a:r>
              <a:rPr lang="hu-HU" sz="3600" dirty="0" err="1" smtClean="0">
                <a:latin typeface="Lora" panose="020B0604020202020204" charset="-18"/>
              </a:rPr>
              <a:t>or</a:t>
            </a:r>
            <a:r>
              <a:rPr lang="hu-HU" sz="3600" dirty="0" smtClean="0">
                <a:latin typeface="Lora" panose="020B0604020202020204" charset="-18"/>
              </a:rPr>
              <a:t> </a:t>
            </a:r>
            <a:r>
              <a:rPr lang="hu-HU" sz="3600" dirty="0" err="1" smtClean="0">
                <a:latin typeface="Lora" panose="020B0604020202020204" charset="-18"/>
              </a:rPr>
              <a:t>rate</a:t>
            </a:r>
            <a:endParaRPr lang="hu-HU" sz="3600" dirty="0" smtClean="0">
              <a:latin typeface="Lora" panose="020B0604020202020204" charset="-18"/>
            </a:endParaRPr>
          </a:p>
          <a:p>
            <a:pPr>
              <a:lnSpc>
                <a:spcPct val="150000"/>
              </a:lnSpc>
            </a:pPr>
            <a:r>
              <a:rPr lang="hu-HU" sz="3600" b="1" dirty="0" err="1" smtClean="0">
                <a:solidFill>
                  <a:srgbClr val="C00000"/>
                </a:solidFill>
                <a:latin typeface="Lora" panose="020B0604020202020204" charset="-18"/>
              </a:rPr>
              <a:t>Composite</a:t>
            </a:r>
            <a:r>
              <a:rPr lang="hu-HU" sz="3600" b="1" dirty="0" smtClean="0">
                <a:solidFill>
                  <a:srgbClr val="C00000"/>
                </a:solidFill>
                <a:latin typeface="Lora" panose="020B0604020202020204" charset="-18"/>
              </a:rPr>
              <a:t> </a:t>
            </a:r>
            <a:r>
              <a:rPr lang="hu-HU" sz="3600" b="1" dirty="0" err="1" smtClean="0">
                <a:solidFill>
                  <a:srgbClr val="C00000"/>
                </a:solidFill>
                <a:latin typeface="Lora" panose="020B0604020202020204" charset="-18"/>
              </a:rPr>
              <a:t>measures</a:t>
            </a:r>
            <a:endParaRPr lang="hu-HU" sz="3600" b="1" dirty="0" smtClean="0">
              <a:solidFill>
                <a:srgbClr val="C00000"/>
              </a:solidFill>
              <a:latin typeface="Lora" panose="020B0604020202020204" charset="-18"/>
            </a:endParaRPr>
          </a:p>
          <a:p>
            <a:pPr marL="800100" lvl="1" indent="-342900">
              <a:lnSpc>
                <a:spcPct val="150000"/>
              </a:lnSpc>
              <a:buFont typeface="Wingdings" panose="05000000000000000000" pitchFamily="2" charset="2"/>
              <a:buChar char="§"/>
            </a:pPr>
            <a:r>
              <a:rPr lang="hu-HU" sz="3600" dirty="0" err="1" smtClean="0">
                <a:latin typeface="Lora" panose="020B0604020202020204" charset="-18"/>
              </a:rPr>
              <a:t>Two</a:t>
            </a:r>
            <a:r>
              <a:rPr lang="hu-HU" sz="3600" dirty="0" smtClean="0">
                <a:latin typeface="Lora" panose="020B0604020202020204" charset="-18"/>
              </a:rPr>
              <a:t> </a:t>
            </a:r>
            <a:r>
              <a:rPr lang="hu-HU" sz="3600" dirty="0" err="1" smtClean="0">
                <a:latin typeface="Lora" panose="020B0604020202020204" charset="-18"/>
              </a:rPr>
              <a:t>or</a:t>
            </a:r>
            <a:r>
              <a:rPr lang="hu-HU" sz="3600" dirty="0" smtClean="0">
                <a:latin typeface="Lora" panose="020B0604020202020204" charset="-18"/>
              </a:rPr>
              <a:t> more </a:t>
            </a:r>
            <a:r>
              <a:rPr lang="hu-HU" sz="3600" dirty="0" err="1" smtClean="0">
                <a:latin typeface="Lora" panose="020B0604020202020204" charset="-18"/>
              </a:rPr>
              <a:t>events</a:t>
            </a:r>
            <a:r>
              <a:rPr lang="hu-HU" sz="3600" dirty="0" smtClean="0">
                <a:latin typeface="Lora" panose="020B0604020202020204" charset="-18"/>
              </a:rPr>
              <a:t> </a:t>
            </a:r>
            <a:r>
              <a:rPr lang="hu-HU" sz="3600" dirty="0" err="1" smtClean="0">
                <a:latin typeface="Lora" panose="020B0604020202020204" charset="-18"/>
              </a:rPr>
              <a:t>related</a:t>
            </a:r>
            <a:r>
              <a:rPr lang="hu-HU" sz="3600" dirty="0" smtClean="0">
                <a:latin typeface="Lora" panose="020B0604020202020204" charset="-18"/>
              </a:rPr>
              <a:t> </a:t>
            </a:r>
            <a:r>
              <a:rPr lang="hu-HU" sz="3600" dirty="0" err="1" smtClean="0">
                <a:latin typeface="Lora" panose="020B0604020202020204" charset="-18"/>
              </a:rPr>
              <a:t>to</a:t>
            </a:r>
            <a:r>
              <a:rPr lang="hu-HU" sz="3600" dirty="0" smtClean="0">
                <a:latin typeface="Lora" panose="020B0604020202020204" charset="-18"/>
              </a:rPr>
              <a:t> </a:t>
            </a:r>
            <a:r>
              <a:rPr lang="hu-HU" sz="3600" dirty="0" err="1" smtClean="0">
                <a:latin typeface="Lora" panose="020B0604020202020204" charset="-18"/>
              </a:rPr>
              <a:t>disease</a:t>
            </a:r>
            <a:r>
              <a:rPr lang="hu-HU" sz="3600" dirty="0" smtClean="0">
                <a:latin typeface="Lora" panose="020B0604020202020204" charset="-18"/>
              </a:rPr>
              <a:t> </a:t>
            </a:r>
            <a:r>
              <a:rPr lang="hu-HU" sz="3600" dirty="0" err="1" smtClean="0">
                <a:latin typeface="Lora" panose="020B0604020202020204" charset="-18"/>
              </a:rPr>
              <a:t>process</a:t>
            </a:r>
            <a:endParaRPr lang="hu-HU" sz="3600" dirty="0" smtClean="0">
              <a:latin typeface="Lora" panose="020B0604020202020204" charset="-18"/>
            </a:endParaRPr>
          </a:p>
          <a:p>
            <a:pPr marL="800100" lvl="1" indent="-342900">
              <a:lnSpc>
                <a:spcPct val="150000"/>
              </a:lnSpc>
              <a:buFont typeface="Wingdings" panose="05000000000000000000" pitchFamily="2" charset="2"/>
              <a:buChar char="§"/>
            </a:pPr>
            <a:r>
              <a:rPr lang="hu-HU" sz="3600" dirty="0" err="1" smtClean="0">
                <a:latin typeface="Lora" panose="020B0604020202020204" charset="-18"/>
              </a:rPr>
              <a:t>Could</a:t>
            </a:r>
            <a:r>
              <a:rPr lang="hu-HU" sz="3600" dirty="0" smtClean="0">
                <a:latin typeface="Lora" panose="020B0604020202020204" charset="-18"/>
              </a:rPr>
              <a:t> be </a:t>
            </a:r>
            <a:r>
              <a:rPr lang="hu-HU" sz="3600" dirty="0" err="1" smtClean="0">
                <a:latin typeface="Lora" panose="020B0604020202020204" charset="-18"/>
              </a:rPr>
              <a:t>considered</a:t>
            </a:r>
            <a:r>
              <a:rPr lang="hu-HU" sz="3600" dirty="0" smtClean="0">
                <a:latin typeface="Lora" panose="020B0604020202020204" charset="-18"/>
              </a:rPr>
              <a:t> </a:t>
            </a:r>
            <a:r>
              <a:rPr lang="hu-HU" sz="3600" dirty="0" err="1" smtClean="0">
                <a:latin typeface="Lora" panose="020B0604020202020204" charset="-18"/>
              </a:rPr>
              <a:t>dichotomous</a:t>
            </a:r>
            <a:r>
              <a:rPr lang="hu-HU" sz="3600" dirty="0" smtClean="0">
                <a:latin typeface="Lora" panose="020B0604020202020204" charset="-18"/>
              </a:rPr>
              <a:t> </a:t>
            </a:r>
            <a:r>
              <a:rPr lang="hu-HU" sz="3600" dirty="0" err="1" smtClean="0">
                <a:latin typeface="Lora" panose="020B0604020202020204" charset="-18"/>
              </a:rPr>
              <a:t>or</a:t>
            </a:r>
            <a:r>
              <a:rPr lang="hu-HU" sz="3600" dirty="0" smtClean="0">
                <a:latin typeface="Lora" panose="020B0604020202020204" charset="-18"/>
              </a:rPr>
              <a:t> </a:t>
            </a:r>
            <a:r>
              <a:rPr lang="hu-HU" sz="3600" dirty="0" err="1" smtClean="0">
                <a:latin typeface="Lora" panose="020B0604020202020204" charset="-18"/>
              </a:rPr>
              <a:t>time-to-event</a:t>
            </a:r>
            <a:r>
              <a:rPr lang="hu-HU" sz="3600" dirty="0" smtClean="0">
                <a:latin typeface="Lora" panose="020B0604020202020204" charset="-18"/>
              </a:rPr>
              <a:t> </a:t>
            </a:r>
            <a:r>
              <a:rPr lang="hu-HU" sz="3600" dirty="0" err="1" smtClean="0">
                <a:latin typeface="Lora" panose="020B0604020202020204" charset="-18"/>
              </a:rPr>
              <a:t>or</a:t>
            </a:r>
            <a:r>
              <a:rPr lang="hu-HU" sz="3600" dirty="0" smtClean="0">
                <a:latin typeface="Lora" panose="020B0604020202020204" charset="-18"/>
              </a:rPr>
              <a:t> </a:t>
            </a:r>
            <a:r>
              <a:rPr lang="hu-HU" sz="3600" dirty="0" err="1" smtClean="0">
                <a:latin typeface="Lora" panose="020B0604020202020204" charset="-18"/>
              </a:rPr>
              <a:t>rate</a:t>
            </a:r>
            <a:endParaRPr lang="hu-HU" sz="3600" dirty="0" smtClean="0">
              <a:latin typeface="Lora" panose="020B0604020202020204" charset="-18"/>
            </a:endParaRPr>
          </a:p>
        </p:txBody>
      </p:sp>
    </p:spTree>
    <p:extLst>
      <p:ext uri="{BB962C8B-B14F-4D97-AF65-F5344CB8AC3E}">
        <p14:creationId xmlns:p14="http://schemas.microsoft.com/office/powerpoint/2010/main" val="2281879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2031</Words>
  <Application>Microsoft Office PowerPoint</Application>
  <PresentationFormat>Egyéni</PresentationFormat>
  <Paragraphs>320</Paragraphs>
  <Slides>49</Slides>
  <Notes>12</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49</vt:i4>
      </vt:variant>
    </vt:vector>
  </HeadingPairs>
  <TitlesOfParts>
    <vt:vector size="57" baseType="lpstr">
      <vt:lpstr>Oswald Bold</vt:lpstr>
      <vt:lpstr>Oswald</vt:lpstr>
      <vt:lpstr>Arial</vt:lpstr>
      <vt:lpstr>Calibri</vt:lpstr>
      <vt:lpstr>Lora Italics</vt:lpstr>
      <vt:lpstr>Wingdings</vt:lpstr>
      <vt:lpstr>Lora</vt:lpstr>
      <vt:lpstr>Office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 Prezentáció vizsgálat angol</dc:title>
  <dc:creator>비키</dc:creator>
  <cp:lastModifiedBy>Tulajdonos</cp:lastModifiedBy>
  <cp:revision>13</cp:revision>
  <dcterms:created xsi:type="dcterms:W3CDTF">2006-08-16T00:00:00Z</dcterms:created>
  <dcterms:modified xsi:type="dcterms:W3CDTF">2020-10-27T11:37:06Z</dcterms:modified>
  <dc:identifier>DAEKZTc_P64</dc:identifier>
</cp:coreProperties>
</file>