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8.xml" ContentType="application/vnd.openxmlformats-officedocument.presentationml.tags+xml"/>
  <Override PartName="/ppt/notesSlides/notesSlide44.xml" ContentType="application/vnd.openxmlformats-officedocument.presentationml.notesSlide+xml"/>
  <Override PartName="/ppt/tags/tag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10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13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tags/tag14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tags/tag15.xml" ContentType="application/vnd.openxmlformats-officedocument.presentationml.tags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9"/>
  </p:notesMasterIdLst>
  <p:sldIdLst>
    <p:sldId id="515" r:id="rId2"/>
    <p:sldId id="517" r:id="rId3"/>
    <p:sldId id="257" r:id="rId4"/>
    <p:sldId id="770" r:id="rId5"/>
    <p:sldId id="1574" r:id="rId6"/>
    <p:sldId id="1575" r:id="rId7"/>
    <p:sldId id="316" r:id="rId8"/>
    <p:sldId id="317" r:id="rId9"/>
    <p:sldId id="318" r:id="rId10"/>
    <p:sldId id="323" r:id="rId11"/>
    <p:sldId id="361" r:id="rId12"/>
    <p:sldId id="362" r:id="rId13"/>
    <p:sldId id="363" r:id="rId14"/>
    <p:sldId id="364" r:id="rId15"/>
    <p:sldId id="319" r:id="rId16"/>
    <p:sldId id="320" r:id="rId17"/>
    <p:sldId id="321" r:id="rId18"/>
    <p:sldId id="1576" r:id="rId19"/>
    <p:sldId id="1577" r:id="rId20"/>
    <p:sldId id="1578" r:id="rId21"/>
    <p:sldId id="1579" r:id="rId22"/>
    <p:sldId id="1580" r:id="rId23"/>
    <p:sldId id="322" r:id="rId24"/>
    <p:sldId id="325" r:id="rId25"/>
    <p:sldId id="326" r:id="rId26"/>
    <p:sldId id="1581" r:id="rId27"/>
    <p:sldId id="658" r:id="rId28"/>
    <p:sldId id="327" r:id="rId29"/>
    <p:sldId id="328" r:id="rId30"/>
    <p:sldId id="329" r:id="rId31"/>
    <p:sldId id="331" r:id="rId32"/>
    <p:sldId id="334" r:id="rId33"/>
    <p:sldId id="1573" r:id="rId34"/>
    <p:sldId id="348" r:id="rId35"/>
    <p:sldId id="551" r:id="rId36"/>
    <p:sldId id="365" r:id="rId37"/>
    <p:sldId id="366" r:id="rId38"/>
    <p:sldId id="367" r:id="rId39"/>
    <p:sldId id="368" r:id="rId40"/>
    <p:sldId id="369" r:id="rId41"/>
    <p:sldId id="344" r:id="rId42"/>
    <p:sldId id="360" r:id="rId43"/>
    <p:sldId id="263" r:id="rId44"/>
    <p:sldId id="1582" r:id="rId45"/>
    <p:sldId id="388" r:id="rId46"/>
    <p:sldId id="389" r:id="rId47"/>
    <p:sldId id="1583" r:id="rId48"/>
    <p:sldId id="266" r:id="rId49"/>
    <p:sldId id="267" r:id="rId50"/>
    <p:sldId id="381" r:id="rId51"/>
    <p:sldId id="387" r:id="rId52"/>
    <p:sldId id="1584" r:id="rId53"/>
    <p:sldId id="1585" r:id="rId54"/>
    <p:sldId id="1518" r:id="rId55"/>
    <p:sldId id="346" r:id="rId56"/>
    <p:sldId id="520" r:id="rId57"/>
    <p:sldId id="550" r:id="rId58"/>
    <p:sldId id="521" r:id="rId59"/>
    <p:sldId id="522" r:id="rId60"/>
    <p:sldId id="523" r:id="rId61"/>
    <p:sldId id="575" r:id="rId62"/>
    <p:sldId id="718" r:id="rId63"/>
    <p:sldId id="529" r:id="rId64"/>
    <p:sldId id="719" r:id="rId65"/>
    <p:sldId id="531" r:id="rId66"/>
    <p:sldId id="720" r:id="rId67"/>
    <p:sldId id="721" r:id="rId68"/>
    <p:sldId id="722" r:id="rId69"/>
    <p:sldId id="723" r:id="rId70"/>
    <p:sldId id="533" r:id="rId71"/>
    <p:sldId id="724" r:id="rId72"/>
    <p:sldId id="725" r:id="rId73"/>
    <p:sldId id="536" r:id="rId74"/>
    <p:sldId id="726" r:id="rId75"/>
    <p:sldId id="727" r:id="rId76"/>
    <p:sldId id="728" r:id="rId77"/>
    <p:sldId id="542" r:id="rId78"/>
    <p:sldId id="540" r:id="rId79"/>
    <p:sldId id="544" r:id="rId80"/>
    <p:sldId id="545" r:id="rId81"/>
    <p:sldId id="546" r:id="rId82"/>
    <p:sldId id="548" r:id="rId83"/>
    <p:sldId id="709" r:id="rId84"/>
    <p:sldId id="710" r:id="rId85"/>
    <p:sldId id="729" r:id="rId86"/>
    <p:sldId id="552" r:id="rId87"/>
    <p:sldId id="553" r:id="rId88"/>
    <p:sldId id="554" r:id="rId89"/>
    <p:sldId id="555" r:id="rId90"/>
    <p:sldId id="711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6" r:id="rId101"/>
    <p:sldId id="730" r:id="rId102"/>
    <p:sldId id="731" r:id="rId103"/>
    <p:sldId id="732" r:id="rId104"/>
    <p:sldId id="567" r:id="rId105"/>
    <p:sldId id="333" r:id="rId106"/>
    <p:sldId id="569" r:id="rId107"/>
    <p:sldId id="570" r:id="rId108"/>
    <p:sldId id="571" r:id="rId109"/>
    <p:sldId id="572" r:id="rId110"/>
    <p:sldId id="573" r:id="rId111"/>
    <p:sldId id="574" r:id="rId112"/>
    <p:sldId id="714" r:id="rId113"/>
    <p:sldId id="733" r:id="rId114"/>
    <p:sldId id="576" r:id="rId115"/>
    <p:sldId id="713" r:id="rId116"/>
    <p:sldId id="712" r:id="rId117"/>
    <p:sldId id="579" r:id="rId118"/>
    <p:sldId id="580" r:id="rId119"/>
    <p:sldId id="581" r:id="rId120"/>
    <p:sldId id="582" r:id="rId121"/>
    <p:sldId id="583" r:id="rId122"/>
    <p:sldId id="584" r:id="rId123"/>
    <p:sldId id="585" r:id="rId124"/>
    <p:sldId id="586" r:id="rId125"/>
    <p:sldId id="587" r:id="rId126"/>
    <p:sldId id="589" r:id="rId127"/>
    <p:sldId id="734" r:id="rId128"/>
    <p:sldId id="735" r:id="rId129"/>
    <p:sldId id="591" r:id="rId130"/>
    <p:sldId id="592" r:id="rId131"/>
    <p:sldId id="593" r:id="rId132"/>
    <p:sldId id="594" r:id="rId133"/>
    <p:sldId id="595" r:id="rId134"/>
    <p:sldId id="596" r:id="rId135"/>
    <p:sldId id="597" r:id="rId136"/>
    <p:sldId id="598" r:id="rId137"/>
    <p:sldId id="599" r:id="rId138"/>
    <p:sldId id="601" r:id="rId139"/>
    <p:sldId id="736" r:id="rId140"/>
    <p:sldId id="737" r:id="rId141"/>
    <p:sldId id="738" r:id="rId142"/>
    <p:sldId id="603" r:id="rId143"/>
    <p:sldId id="604" r:id="rId144"/>
    <p:sldId id="605" r:id="rId145"/>
    <p:sldId id="354" r:id="rId146"/>
    <p:sldId id="356" r:id="rId147"/>
    <p:sldId id="608" r:id="rId148"/>
    <p:sldId id="609" r:id="rId149"/>
    <p:sldId id="610" r:id="rId150"/>
    <p:sldId id="611" r:id="rId151"/>
    <p:sldId id="612" r:id="rId152"/>
    <p:sldId id="613" r:id="rId153"/>
    <p:sldId id="614" r:id="rId154"/>
    <p:sldId id="615" r:id="rId155"/>
    <p:sldId id="616" r:id="rId156"/>
    <p:sldId id="1586" r:id="rId157"/>
    <p:sldId id="618" r:id="rId158"/>
    <p:sldId id="619" r:id="rId159"/>
    <p:sldId id="620" r:id="rId160"/>
    <p:sldId id="621" r:id="rId161"/>
    <p:sldId id="622" r:id="rId162"/>
    <p:sldId id="623" r:id="rId163"/>
    <p:sldId id="624" r:id="rId164"/>
    <p:sldId id="625" r:id="rId165"/>
    <p:sldId id="626" r:id="rId166"/>
    <p:sldId id="627" r:id="rId167"/>
    <p:sldId id="628" r:id="rId168"/>
    <p:sldId id="629" r:id="rId169"/>
    <p:sldId id="630" r:id="rId170"/>
    <p:sldId id="631" r:id="rId171"/>
    <p:sldId id="632" r:id="rId172"/>
    <p:sldId id="355" r:id="rId173"/>
    <p:sldId id="635" r:id="rId174"/>
    <p:sldId id="768" r:id="rId175"/>
    <p:sldId id="769" r:id="rId176"/>
    <p:sldId id="637" r:id="rId177"/>
    <p:sldId id="638" r:id="rId178"/>
    <p:sldId id="639" r:id="rId179"/>
    <p:sldId id="640" r:id="rId180"/>
    <p:sldId id="641" r:id="rId181"/>
    <p:sldId id="642" r:id="rId182"/>
    <p:sldId id="643" r:id="rId183"/>
    <p:sldId id="644" r:id="rId184"/>
    <p:sldId id="645" r:id="rId185"/>
    <p:sldId id="646" r:id="rId186"/>
    <p:sldId id="648" r:id="rId187"/>
    <p:sldId id="649" r:id="rId188"/>
    <p:sldId id="650" r:id="rId189"/>
    <p:sldId id="651" r:id="rId190"/>
    <p:sldId id="653" r:id="rId191"/>
    <p:sldId id="739" r:id="rId192"/>
    <p:sldId id="740" r:id="rId193"/>
    <p:sldId id="741" r:id="rId194"/>
    <p:sldId id="742" r:id="rId195"/>
    <p:sldId id="716" r:id="rId196"/>
    <p:sldId id="717" r:id="rId197"/>
    <p:sldId id="688" r:id="rId198"/>
    <p:sldId id="743" r:id="rId199"/>
    <p:sldId id="690" r:id="rId200"/>
    <p:sldId id="691" r:id="rId201"/>
    <p:sldId id="692" r:id="rId202"/>
    <p:sldId id="693" r:id="rId203"/>
    <p:sldId id="694" r:id="rId204"/>
    <p:sldId id="695" r:id="rId205"/>
    <p:sldId id="696" r:id="rId206"/>
    <p:sldId id="697" r:id="rId207"/>
    <p:sldId id="698" r:id="rId208"/>
    <p:sldId id="699" r:id="rId209"/>
    <p:sldId id="477" r:id="rId210"/>
    <p:sldId id="701" r:id="rId211"/>
    <p:sldId id="702" r:id="rId212"/>
    <p:sldId id="703" r:id="rId213"/>
    <p:sldId id="704" r:id="rId214"/>
    <p:sldId id="744" r:id="rId215"/>
    <p:sldId id="745" r:id="rId216"/>
    <p:sldId id="746" r:id="rId217"/>
    <p:sldId id="747" r:id="rId218"/>
    <p:sldId id="258" r:id="rId219"/>
    <p:sldId id="748" r:id="rId220"/>
    <p:sldId id="749" r:id="rId221"/>
    <p:sldId id="750" r:id="rId222"/>
    <p:sldId id="751" r:id="rId223"/>
    <p:sldId id="752" r:id="rId224"/>
    <p:sldId id="753" r:id="rId225"/>
    <p:sldId id="754" r:id="rId226"/>
    <p:sldId id="755" r:id="rId227"/>
    <p:sldId id="756" r:id="rId228"/>
    <p:sldId id="757" r:id="rId229"/>
    <p:sldId id="758" r:id="rId230"/>
    <p:sldId id="664" r:id="rId231"/>
    <p:sldId id="665" r:id="rId232"/>
    <p:sldId id="759" r:id="rId233"/>
    <p:sldId id="667" r:id="rId234"/>
    <p:sldId id="668" r:id="rId235"/>
    <p:sldId id="669" r:id="rId236"/>
    <p:sldId id="760" r:id="rId237"/>
    <p:sldId id="761" r:id="rId238"/>
    <p:sldId id="672" r:id="rId239"/>
    <p:sldId id="762" r:id="rId240"/>
    <p:sldId id="674" r:id="rId241"/>
    <p:sldId id="288" r:id="rId242"/>
    <p:sldId id="763" r:id="rId243"/>
    <p:sldId id="677" r:id="rId244"/>
    <p:sldId id="678" r:id="rId245"/>
    <p:sldId id="679" r:id="rId246"/>
    <p:sldId id="680" r:id="rId247"/>
    <p:sldId id="681" r:id="rId248"/>
    <p:sldId id="682" r:id="rId249"/>
    <p:sldId id="683" r:id="rId250"/>
    <p:sldId id="764" r:id="rId251"/>
    <p:sldId id="684" r:id="rId252"/>
    <p:sldId id="686" r:id="rId253"/>
    <p:sldId id="765" r:id="rId254"/>
    <p:sldId id="259" r:id="rId255"/>
    <p:sldId id="766" r:id="rId256"/>
    <p:sldId id="767" r:id="rId257"/>
    <p:sldId id="519" r:id="rId25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C65"/>
    <a:srgbClr val="14A39F"/>
    <a:srgbClr val="E50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slide" Target="slides/slide253.xml"/><Relationship Id="rId259" Type="http://schemas.openxmlformats.org/officeDocument/2006/relationships/notesMaster" Target="notesMasters/notes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5A9A6">
                  <a:alpha val="3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B4-4E28-B4DC-F64625ADE929}"/>
              </c:ext>
            </c:extLst>
          </c:dPt>
          <c:dPt>
            <c:idx val="1"/>
            <c:bubble3D val="0"/>
            <c:spPr>
              <a:solidFill>
                <a:srgbClr val="15A9A6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B4-4E28-B4DC-F64625ADE929}"/>
              </c:ext>
            </c:extLst>
          </c:dPt>
          <c:dPt>
            <c:idx val="2"/>
            <c:bubble3D val="0"/>
            <c:spPr>
              <a:solidFill>
                <a:srgbClr val="15A9A6">
                  <a:alpha val="84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B4-4E28-B4DC-F64625ADE929}"/>
              </c:ext>
            </c:extLst>
          </c:dPt>
          <c:dPt>
            <c:idx val="3"/>
            <c:bubble3D val="0"/>
            <c:spPr>
              <a:solidFill>
                <a:srgbClr val="15A9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B4-4E28-B4DC-F64625ADE929}"/>
              </c:ext>
            </c:extLst>
          </c:dPt>
          <c:dPt>
            <c:idx val="4"/>
            <c:bubble3D val="0"/>
            <c:spPr>
              <a:solidFill>
                <a:srgbClr val="02888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4B4-4E28-B4DC-F64625ADE929}"/>
              </c:ext>
            </c:extLst>
          </c:dPt>
          <c:dPt>
            <c:idx val="5"/>
            <c:bubble3D val="0"/>
            <c:spPr>
              <a:solidFill>
                <a:srgbClr val="0072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4B4-4E28-B4DC-F64625ADE929}"/>
              </c:ext>
            </c:extLst>
          </c:dPt>
          <c:dPt>
            <c:idx val="6"/>
            <c:bubble3D val="0"/>
            <c:spPr>
              <a:solidFill>
                <a:srgbClr val="0C5C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4B4-4E28-B4DC-F64625ADE929}"/>
              </c:ext>
            </c:extLst>
          </c:dPt>
          <c:dPt>
            <c:idx val="7"/>
            <c:bubble3D val="0"/>
            <c:spPr>
              <a:solidFill>
                <a:srgbClr val="004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4B4-4E28-B4DC-F64625ADE9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B4-4E28-B4DC-F64625ADE92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B4-4E28-B4DC-F64625ADE92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B4-4E28-B4DC-F64625ADE92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B4-4E28-B4DC-F64625ADE929}"/>
                </c:ext>
              </c:extLst>
            </c:dLbl>
            <c:dLbl>
              <c:idx val="4"/>
              <c:layout>
                <c:manualLayout>
                  <c:x val="4.484445858437696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B4-4E28-B4DC-F64625ADE92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4B4-4E28-B4DC-F64625ADE929}"/>
                </c:ext>
              </c:extLst>
            </c:dLbl>
            <c:dLbl>
              <c:idx val="7"/>
              <c:layout>
                <c:manualLayout>
                  <c:x val="1.7937783433750746E-2"/>
                  <c:y val="-7.6620119155546018E-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4B4-4E28-B4DC-F64625ADE9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Basic science</c:v>
                </c:pt>
                <c:pt idx="1">
                  <c:v>Meta-analysis</c:v>
                </c:pt>
                <c:pt idx="2">
                  <c:v>Clinical trials</c:v>
                </c:pt>
                <c:pt idx="3">
                  <c:v>Retrospective DA</c:v>
                </c:pt>
                <c:pt idx="4">
                  <c:v>Narrativ reviews</c:v>
                </c:pt>
                <c:pt idx="5">
                  <c:v>Prospective DA</c:v>
                </c:pt>
                <c:pt idx="6">
                  <c:v>Trial Protocols</c:v>
                </c:pt>
                <c:pt idx="7">
                  <c:v>Others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0.35</c:v>
                </c:pt>
                <c:pt idx="1">
                  <c:v>0.28000000000000003</c:v>
                </c:pt>
                <c:pt idx="2">
                  <c:v>0.06</c:v>
                </c:pt>
                <c:pt idx="3">
                  <c:v>0.05</c:v>
                </c:pt>
                <c:pt idx="4">
                  <c:v>0.1</c:v>
                </c:pt>
                <c:pt idx="5">
                  <c:v>0.05</c:v>
                </c:pt>
                <c:pt idx="6">
                  <c:v>0.02</c:v>
                </c:pt>
                <c:pt idx="7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4B4-4E28-B4DC-F64625ADE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ECFE1-504D-4051-983B-408A1631A742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10BFB-7735-42CF-8E30-87572DC8DB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10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873397/#jrsm1266-bib-0003" TargetMode="External"/><Relationship Id="rId7" Type="http://schemas.openxmlformats.org/officeDocument/2006/relationships/hyperlink" Target="https://www.ncbi.nlm.nih.gov/pmc/articles/PMC5873397/#jrsm1266-bib-0007" TargetMode="External"/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cbi.nlm.nih.gov/pmc/articles/PMC5873397/#jrsm1266-bib-0006" TargetMode="External"/><Relationship Id="rId5" Type="http://schemas.openxmlformats.org/officeDocument/2006/relationships/hyperlink" Target="https://www.ncbi.nlm.nih.gov/pmc/articles/PMC5873397/#jrsm1266-bib-0005" TargetMode="External"/><Relationship Id="rId4" Type="http://schemas.openxmlformats.org/officeDocument/2006/relationships/hyperlink" Target="https://www.ncbi.nlm.nih.gov/pmc/articles/PMC5873397/#jrsm1266-bib-0004" TargetMode="Externa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76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966584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80166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83358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46527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0BFB-7735-42CF-8E30-87572DC8DB1D}" type="slidenum">
              <a:rPr lang="hu-HU" smtClean="0"/>
              <a:t>156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030767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178238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37661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174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7905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8016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7AE0-EF6F-44D5-85F6-7E18A9D7C8B1}" type="slidenum">
              <a:rPr lang="hu-HU" smtClean="0"/>
              <a:t>177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408691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7AE0-EF6F-44D5-85F6-7E18A9D7C8B1}" type="slidenum">
              <a:rPr lang="hu-HU" smtClean="0"/>
              <a:t>185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9043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80549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186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458508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187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93520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189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53009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190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820950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192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767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0BFB-7735-42CF-8E30-87572DC8DB1D}" type="slidenum">
              <a:rPr lang="hu-HU" smtClean="0"/>
              <a:t>193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68241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0BFB-7735-42CF-8E30-87572DC8DB1D}" type="slidenum">
              <a:rPr lang="hu-HU" smtClean="0"/>
              <a:t>194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51122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195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6187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196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719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779da781d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4779da78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065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56117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198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29838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4" name="Google Shape;2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63332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779da781d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5" name="Google Shape;295;g4779da781d_0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4779da781d_0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78934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779da781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3" name="Google Shape;303;g4779da781d_0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helps to set the rationale for the review, and explain why the question being asked is important</a:t>
            </a: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statement of the primary objective of the review</a:t>
            </a: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4779da781d_0_2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37246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779da781d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0" name="Google Shape;310;g4779da781d_0_2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Methods section should describe </a:t>
            </a:r>
            <a:r>
              <a:rPr lang="hu-HU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was done to obtain results and conclusion</a:t>
            </a: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 of the current review.</a:t>
            </a: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It should cite the </a:t>
            </a:r>
            <a:r>
              <a:rPr lang="hu-HU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study protocol</a:t>
            </a: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 to make it clear that there was one.</a:t>
            </a: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4779da781d_0_2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25965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779da781d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4779da781d_0_3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4779da781d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203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35455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779da781d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4779da781d_0_4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hu-HU" sz="3600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Independently? In duplicate? Standardized forms?</a:t>
            </a:r>
            <a:endParaRPr/>
          </a:p>
        </p:txBody>
      </p:sp>
      <p:sp>
        <p:nvSpPr>
          <p:cNvPr id="334" name="Google Shape;334;g4779da781d_0_4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204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49999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779da781d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4779da781d_0_4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4779da781d_0_4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205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5538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779da781d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4779da781d_0_4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g4779da781d_0_4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206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44248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fe96706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5fe96706a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5fe96706ab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151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856049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fe96706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5fe96706a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5fe96706ab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208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37596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Small‐study effects are a common threat in systematic reviews and may indicate publication bias. </a:t>
            </a:r>
            <a:endParaRPr lang="en-US" dirty="0"/>
          </a:p>
          <a:p>
            <a:pPr defTabSz="924916">
              <a:defRPr/>
            </a:pPr>
            <a:r>
              <a:rPr lang="hu-HU" dirty="0"/>
              <a:t>The presence of small‐study effects is often verified by visual inspection of the funnel plot,(</a:t>
            </a:r>
            <a:r>
              <a:rPr lang="hu-HU" u="sng" dirty="0">
                <a:hlinkClick r:id="rId3"/>
              </a:rPr>
              <a:t>3</a:t>
            </a:r>
            <a:r>
              <a:rPr lang="hu-HU" dirty="0"/>
              <a:t>, </a:t>
            </a:r>
            <a:r>
              <a:rPr lang="hu-HU" u="sng" dirty="0">
                <a:hlinkClick r:id="rId4"/>
              </a:rPr>
              <a:t>4</a:t>
            </a:r>
            <a:r>
              <a:rPr lang="hu-HU" dirty="0"/>
              <a:t>, </a:t>
            </a:r>
            <a:r>
              <a:rPr lang="hu-HU" u="sng" dirty="0">
                <a:hlinkClick r:id="rId5"/>
              </a:rPr>
              <a:t>5</a:t>
            </a:r>
            <a:r>
              <a:rPr lang="hu-HU" dirty="0"/>
              <a:t>) where for each included study of the meta‐analysis, the estimate of the reported effect size is plotted against a measure of precision or sample size. several tests have been proposed for detecting funnel plot asymmetry.(</a:t>
            </a:r>
            <a:r>
              <a:rPr lang="hu-HU" u="sng" dirty="0">
                <a:hlinkClick r:id="rId6"/>
              </a:rPr>
              <a:t>6</a:t>
            </a:r>
            <a:r>
              <a:rPr lang="hu-HU" dirty="0"/>
              <a:t>, </a:t>
            </a:r>
            <a:r>
              <a:rPr lang="hu-HU" u="sng" dirty="0">
                <a:hlinkClick r:id="rId7"/>
              </a:rPr>
              <a:t>7</a:t>
            </a:r>
            <a:r>
              <a:rPr lang="hu-HU" dirty="0"/>
              <a:t>) These tests may regress effect estimates against their standard error (the so‐called Egger's test), The plot shows the treatment effect estimates on a suitable scale, e.g., the log relative risk (usually on the x-axis) against a measure of their precision, usually the standard error</a:t>
            </a:r>
            <a:endParaRPr lang="en-US" dirty="0"/>
          </a:p>
          <a:p>
            <a:pPr defTabSz="924916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>
                <a:solidFill>
                  <a:prstClr val="black"/>
                </a:solidFill>
              </a:rPr>
              <a:pPr/>
              <a:t>209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9371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779da781d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4779da781d_0_4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at study and outcome level (e.g., risk of bias), and at review-level (e.g., reporting bias).</a:t>
            </a: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hu-HU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 as a general interpretation of the results in the context of other evidence,</a:t>
            </a:r>
            <a:r>
              <a:rPr lang="hu-HU" sz="3600" b="1" i="1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4779da781d_0_4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16940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39101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17404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09646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7458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0108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217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34488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219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47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090403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220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6916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178321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226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7916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3104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25275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70471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11503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50651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385571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747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631686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253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3448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255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7673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0BFB-7735-42CF-8E30-87572DC8DB1D}" type="slidenum">
              <a:rPr lang="hu-HU" smtClean="0"/>
              <a:t>256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51122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0BFB-7735-42CF-8E30-87572DC8DB1D}" type="slidenum">
              <a:rPr lang="hu-HU" smtClean="0"/>
              <a:t>257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6418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323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091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>
                <a:solidFill>
                  <a:prstClr val="black"/>
                </a:solidFill>
              </a:rPr>
              <a:pPr/>
              <a:t>18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23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>
                <a:solidFill>
                  <a:prstClr val="black"/>
                </a:solidFill>
              </a:rPr>
              <a:pPr/>
              <a:t>19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7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0BFB-7735-42CF-8E30-87572DC8DB1D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682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>
                <a:solidFill>
                  <a:prstClr val="black"/>
                </a:solidFill>
              </a:rPr>
              <a:pPr/>
              <a:t>20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3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>
                <a:solidFill>
                  <a:prstClr val="black"/>
                </a:solidFill>
              </a:rPr>
              <a:pPr/>
              <a:t>21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75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7761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7679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367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612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953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3555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1135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989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0BFB-7735-42CF-8E30-87572DC8DB1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511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36867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8A2F02-E52C-49D0-9A55-0FFB57EA6F87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584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6604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25980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9011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82728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82804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4569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9788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7468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996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24477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716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22512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>
                <a:solidFill>
                  <a:prstClr val="black"/>
                </a:solidFill>
              </a:rPr>
              <a:pPr/>
              <a:t>43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629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1674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46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827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6FA8D0-EBC2-4CD0-9DFA-D5F094174D60}" type="slidenum">
              <a:rPr lang="hu-H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777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0786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79292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83952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26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689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77642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56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931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8016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2983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1198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2998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3226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5781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Yield: helps to ensure that medical research studies are conducted by the highest standards, leading to reproducible evidence</a:t>
            </a:r>
          </a:p>
          <a:p>
            <a:r>
              <a:rPr lang="hu-HU" dirty="0"/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96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26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8016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7222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1979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7111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6217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0614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79916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5264A-1D4E-4C87-850E-1C258DD33419}" type="slidenum">
              <a:rPr lang="hu-HU" smtClean="0"/>
              <a:t>78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69529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4808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83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024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298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73740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8016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24607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6555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083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0743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5786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3749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5348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0675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635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03251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096cb0a4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6096cb0a4e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hu-HU" sz="2800" b="1" dirty="0" err="1">
                <a:latin typeface="Arial"/>
                <a:ea typeface="Arial"/>
                <a:cs typeface="Arial"/>
                <a:sym typeface="Arial"/>
              </a:rPr>
              <a:t>epidural</a:t>
            </a:r>
            <a:r>
              <a:rPr lang="hu-HU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latin typeface="Arial"/>
                <a:ea typeface="Arial"/>
                <a:cs typeface="Arial"/>
                <a:sym typeface="Arial"/>
              </a:rPr>
              <a:t>anagesia</a:t>
            </a:r>
            <a:r>
              <a:rPr lang="hu-HU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hu-HU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latin typeface="Arial"/>
                <a:ea typeface="Arial"/>
                <a:cs typeface="Arial"/>
                <a:sym typeface="Arial"/>
              </a:rPr>
              <a:t>combination</a:t>
            </a:r>
            <a:r>
              <a:rPr lang="hu-HU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hu-HU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latin typeface="Arial"/>
                <a:ea typeface="Arial"/>
                <a:cs typeface="Arial"/>
                <a:sym typeface="Arial"/>
              </a:rPr>
              <a:t>acetaminophen</a:t>
            </a:r>
            <a:r>
              <a:rPr lang="hu-HU" sz="2800" b="1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u-HU" sz="2800" b="1" dirty="0" err="1">
                <a:latin typeface="Arial"/>
                <a:ea typeface="Arial"/>
                <a:cs typeface="Arial"/>
                <a:sym typeface="Arial"/>
              </a:rPr>
              <a:t>NSAIDs</a:t>
            </a:r>
            <a:endParaRPr dirty="0"/>
          </a:p>
        </p:txBody>
      </p:sp>
      <p:sp>
        <p:nvSpPr>
          <p:cNvPr id="270" name="Google Shape;270;g6096cb0a4e_1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2549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05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4268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99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8401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100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010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102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79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103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1755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081719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/>
              <a:t>105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392284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107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7003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16737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837973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6980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8524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75079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13444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127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035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80166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426891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4AF8-9629-41FA-9B7E-8F24014F49EB}" type="slidenum">
              <a:rPr lang="hu-HU" smtClean="0">
                <a:solidFill>
                  <a:prstClr val="black"/>
                </a:solidFill>
              </a:rPr>
              <a:pPr/>
              <a:t>139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48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140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29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74658" y="1329028"/>
            <a:ext cx="8644689" cy="4618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12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0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9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1076994" y="3628983"/>
            <a:ext cx="2364208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8"/>
          </p:nvPr>
        </p:nvSpPr>
        <p:spPr>
          <a:xfrm>
            <a:off x="8740943" y="3637504"/>
            <a:ext cx="2397834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Tartalom helye 3"/>
          <p:cNvSpPr>
            <a:spLocks noGrp="1"/>
          </p:cNvSpPr>
          <p:nvPr>
            <p:ph sz="half" idx="2"/>
          </p:nvPr>
        </p:nvSpPr>
        <p:spPr>
          <a:xfrm>
            <a:off x="1076994" y="1658229"/>
            <a:ext cx="4894390" cy="177077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5A9A6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3"/>
          <p:cNvSpPr>
            <a:spLocks noGrp="1"/>
          </p:cNvSpPr>
          <p:nvPr>
            <p:ph sz="half" idx="19"/>
          </p:nvPr>
        </p:nvSpPr>
        <p:spPr>
          <a:xfrm>
            <a:off x="6205996" y="1658229"/>
            <a:ext cx="4932780" cy="17707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7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18" name="Kép helye 2"/>
          <p:cNvSpPr>
            <a:spLocks noGrp="1"/>
          </p:cNvSpPr>
          <p:nvPr>
            <p:ph type="pic" idx="20"/>
          </p:nvPr>
        </p:nvSpPr>
        <p:spPr>
          <a:xfrm>
            <a:off x="6205996" y="3637504"/>
            <a:ext cx="2402599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9" name="Kép helye 2"/>
          <p:cNvSpPr>
            <a:spLocks noGrp="1"/>
          </p:cNvSpPr>
          <p:nvPr>
            <p:ph type="pic" idx="21"/>
          </p:nvPr>
        </p:nvSpPr>
        <p:spPr>
          <a:xfrm>
            <a:off x="3573550" y="3628983"/>
            <a:ext cx="2397834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243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9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1058776" y="3982948"/>
            <a:ext cx="287555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7"/>
          </p:nvPr>
        </p:nvSpPr>
        <p:spPr>
          <a:xfrm>
            <a:off x="8257674" y="3982948"/>
            <a:ext cx="2855498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19"/>
          </p:nvPr>
        </p:nvSpPr>
        <p:spPr>
          <a:xfrm>
            <a:off x="8283278" y="1644307"/>
            <a:ext cx="2855498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0"/>
          </p:nvPr>
        </p:nvSpPr>
        <p:spPr>
          <a:xfrm>
            <a:off x="1058776" y="1644307"/>
            <a:ext cx="287555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Tartalom helye 3"/>
          <p:cNvSpPr>
            <a:spLocks noGrp="1"/>
          </p:cNvSpPr>
          <p:nvPr>
            <p:ph sz="half" idx="21"/>
          </p:nvPr>
        </p:nvSpPr>
        <p:spPr>
          <a:xfrm>
            <a:off x="4038600" y="1652319"/>
            <a:ext cx="4114800" cy="45705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3252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>
  <p:cSld name="1_Cím és tartalom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058778" y="1816768"/>
            <a:ext cx="10074443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A9A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424A5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2"/>
          </p:nvPr>
        </p:nvSpPr>
        <p:spPr>
          <a:xfrm>
            <a:off x="343897" y="204805"/>
            <a:ext cx="1870910" cy="97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3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7818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>
  <p:cSld name="1_Címdi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74658" y="1329028"/>
            <a:ext cx="8644689" cy="46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15A9A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343897" y="204805"/>
            <a:ext cx="1870910" cy="97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52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9E36-51CF-410A-8F1B-2EAAC12A7D60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F6B4A-8D4F-40F4-896D-037B5683788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1305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ím és tartalom" type="obj">
  <p:cSld name="1_Cím és tartalom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038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SPPPT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974042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55" indent="0">
              <a:buNone/>
              <a:defRPr sz="1600"/>
            </a:lvl2pPr>
            <a:lvl3pPr marL="1219108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6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2" y="376817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558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58778" y="1816768"/>
            <a:ext cx="10074443" cy="422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Dátum helye 3"/>
          <p:cNvSpPr>
            <a:spLocks noGrp="1"/>
          </p:cNvSpPr>
          <p:nvPr>
            <p:ph type="dt" sz="half" idx="11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10" name="Élőláb helye 4"/>
          <p:cNvSpPr>
            <a:spLocks noGrp="1"/>
          </p:cNvSpPr>
          <p:nvPr>
            <p:ph type="ftr" sz="quarter" idx="12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3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8" name="Alcím 2"/>
          <p:cNvSpPr>
            <a:spLocks noGrp="1"/>
          </p:cNvSpPr>
          <p:nvPr>
            <p:ph type="subTitle" idx="15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71967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2762" y="1514971"/>
            <a:ext cx="10088479" cy="262489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52762" y="4421605"/>
            <a:ext cx="10088479" cy="1618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24A5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765D25C-CCBC-43AC-AEB2-5ECA4BD0AFEE}" type="datetimeFigureOut">
              <a:rPr lang="hu-HU" smtClean="0">
                <a:solidFill>
                  <a:prstClr val="black"/>
                </a:solidFill>
              </a:rPr>
              <a:pPr/>
              <a:t>2020. 09. 28.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D004CE88-95FF-42B0-9C3C-B7F47A8B1CAC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Alcím 2"/>
          <p:cNvSpPr>
            <a:spLocks noGrp="1"/>
          </p:cNvSpPr>
          <p:nvPr>
            <p:ph type="subTitle" idx="14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3286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58778" y="2352173"/>
            <a:ext cx="4961021" cy="3687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2352173"/>
            <a:ext cx="4969042" cy="3687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3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5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Cím 1"/>
          <p:cNvSpPr txBox="1">
            <a:spLocks/>
          </p:cNvSpPr>
          <p:nvPr userDrawn="1"/>
        </p:nvSpPr>
        <p:spPr>
          <a:xfrm>
            <a:off x="1056000" y="1601203"/>
            <a:ext cx="10080000" cy="469233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4540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4795" y="1449805"/>
            <a:ext cx="4931192" cy="6433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4001" y="2261937"/>
            <a:ext cx="4932780" cy="37779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449805"/>
            <a:ext cx="4969042" cy="6433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261938"/>
            <a:ext cx="4969042" cy="37779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Alcím 2"/>
          <p:cNvSpPr>
            <a:spLocks noGrp="1"/>
          </p:cNvSpPr>
          <p:nvPr>
            <p:ph type="subTitle" idx="15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0343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5"/>
          </p:nvPr>
        </p:nvSpPr>
        <p:spPr>
          <a:xfrm>
            <a:off x="2496550" y="3854209"/>
            <a:ext cx="3513224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6"/>
          </p:nvPr>
        </p:nvSpPr>
        <p:spPr>
          <a:xfrm>
            <a:off x="6187778" y="1400201"/>
            <a:ext cx="3516690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7"/>
          </p:nvPr>
        </p:nvSpPr>
        <p:spPr>
          <a:xfrm>
            <a:off x="2496550" y="1400201"/>
            <a:ext cx="3513223" cy="2232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8"/>
          </p:nvPr>
        </p:nvSpPr>
        <p:spPr>
          <a:xfrm>
            <a:off x="6187778" y="3859893"/>
            <a:ext cx="351669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35753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Kép helye 2"/>
          <p:cNvSpPr>
            <a:spLocks noGrp="1"/>
          </p:cNvSpPr>
          <p:nvPr>
            <p:ph type="pic" idx="16"/>
          </p:nvPr>
        </p:nvSpPr>
        <p:spPr>
          <a:xfrm>
            <a:off x="6187778" y="1460907"/>
            <a:ext cx="3516690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8"/>
          </p:nvPr>
        </p:nvSpPr>
        <p:spPr>
          <a:xfrm>
            <a:off x="6187778" y="3890246"/>
            <a:ext cx="351669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2496552" y="3890246"/>
            <a:ext cx="3513222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Tartalom helye 3"/>
          <p:cNvSpPr>
            <a:spLocks noGrp="1"/>
          </p:cNvSpPr>
          <p:nvPr>
            <p:ph sz="half" idx="2"/>
          </p:nvPr>
        </p:nvSpPr>
        <p:spPr>
          <a:xfrm>
            <a:off x="2496551" y="1460907"/>
            <a:ext cx="3504114" cy="22329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5A9A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1817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8778" y="1546057"/>
            <a:ext cx="4957011" cy="800100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93797" y="1546057"/>
            <a:ext cx="4944979" cy="450834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58778" y="2613340"/>
            <a:ext cx="4957011" cy="3435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Alcím 2"/>
          <p:cNvSpPr>
            <a:spLocks noGrp="1"/>
          </p:cNvSpPr>
          <p:nvPr>
            <p:ph type="subTitle" idx="14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303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2020. 09. 28.</a:t>
            </a:fld>
            <a:endParaRPr lang="hu-HU" dirty="0"/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1058779" y="1735778"/>
            <a:ext cx="4099451" cy="110118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Kép helye 2"/>
          <p:cNvSpPr>
            <a:spLocks noGrp="1"/>
          </p:cNvSpPr>
          <p:nvPr>
            <p:ph type="pic" idx="19"/>
          </p:nvPr>
        </p:nvSpPr>
        <p:spPr>
          <a:xfrm>
            <a:off x="8267463" y="1735778"/>
            <a:ext cx="2871313" cy="2099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Kép helye 2"/>
          <p:cNvSpPr>
            <a:spLocks noGrp="1"/>
          </p:cNvSpPr>
          <p:nvPr>
            <p:ph type="pic" idx="20"/>
          </p:nvPr>
        </p:nvSpPr>
        <p:spPr>
          <a:xfrm>
            <a:off x="8285283" y="4017767"/>
            <a:ext cx="2853493" cy="2120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21"/>
          </p:nvPr>
        </p:nvSpPr>
        <p:spPr>
          <a:xfrm>
            <a:off x="5272295" y="4017766"/>
            <a:ext cx="2881105" cy="2120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2"/>
          </p:nvPr>
        </p:nvSpPr>
        <p:spPr>
          <a:xfrm>
            <a:off x="5272294" y="1735777"/>
            <a:ext cx="2881105" cy="2099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Szöveg helye 3"/>
          <p:cNvSpPr>
            <a:spLocks noGrp="1"/>
          </p:cNvSpPr>
          <p:nvPr>
            <p:ph type="body" sz="half" idx="2"/>
          </p:nvPr>
        </p:nvSpPr>
        <p:spPr>
          <a:xfrm>
            <a:off x="1048987" y="3019944"/>
            <a:ext cx="4109243" cy="31186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9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14749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0" y="0"/>
            <a:ext cx="12192000" cy="1269331"/>
          </a:xfrm>
          <a:prstGeom prst="rect">
            <a:avLst/>
          </a:prstGeom>
          <a:solidFill>
            <a:srgbClr val="0C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755" y="193964"/>
            <a:ext cx="1901292" cy="988592"/>
          </a:xfrm>
          <a:prstGeom prst="rect">
            <a:avLst/>
          </a:prstGeom>
        </p:spPr>
      </p:pic>
      <p:sp>
        <p:nvSpPr>
          <p:cNvPr id="12" name="Téglalap 11"/>
          <p:cNvSpPr/>
          <p:nvPr userDrawn="1"/>
        </p:nvSpPr>
        <p:spPr>
          <a:xfrm rot="-1620000">
            <a:off x="-993190" y="2266796"/>
            <a:ext cx="1646106" cy="1638154"/>
          </a:xfrm>
          <a:prstGeom prst="rect">
            <a:avLst/>
          </a:prstGeom>
          <a:solidFill>
            <a:srgbClr val="E5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3" name="Téglalap 12"/>
          <p:cNvSpPr/>
          <p:nvPr userDrawn="1"/>
        </p:nvSpPr>
        <p:spPr>
          <a:xfrm rot="1620000">
            <a:off x="9958120" y="6358411"/>
            <a:ext cx="997030" cy="999178"/>
          </a:xfrm>
          <a:prstGeom prst="rect">
            <a:avLst/>
          </a:prstGeom>
          <a:solidFill>
            <a:srgbClr val="AD0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4" name="Téglalap 13"/>
          <p:cNvSpPr/>
          <p:nvPr userDrawn="1"/>
        </p:nvSpPr>
        <p:spPr>
          <a:xfrm rot="1620000">
            <a:off x="-557987" y="4733336"/>
            <a:ext cx="775700" cy="742117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Téglalap 14"/>
          <p:cNvSpPr/>
          <p:nvPr userDrawn="1"/>
        </p:nvSpPr>
        <p:spPr>
          <a:xfrm rot="1620000">
            <a:off x="2658255" y="-669587"/>
            <a:ext cx="896567" cy="927612"/>
          </a:xfrm>
          <a:prstGeom prst="rect">
            <a:avLst/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3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8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tif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hyperlink" Target="https://training.cochrane.org/handbook/current/chapter-04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15.jpeg"/><Relationship Id="rId4" Type="http://schemas.openxmlformats.org/officeDocument/2006/relationships/hyperlink" Target="https://doi.org/10.1016/S0140-6736(02)07283-5" TargetMode="Externa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5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sdirect.com/help/references/reference_list.htm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3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3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8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82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3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tiff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161.jpe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sma-statement.org/PRISMAStatement/FlowDiagram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idostatistics.com/cohen-kappa-free-calculator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Ry_73ivcms?feature=oembed" TargetMode="Externa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4.jpeg"/><Relationship Id="rId1" Type="http://schemas.openxmlformats.org/officeDocument/2006/relationships/tags" Target="../tags/tag10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training.cochrane.org/hand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520311" y="1705390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>
                <a:solidFill>
                  <a:srgbClr val="0C5C65"/>
                </a:solidFill>
              </a:rPr>
              <a:t>Meta-analysis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Workshop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5951395" y="4117172"/>
            <a:ext cx="5680439" cy="149704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b="1" dirty="0">
                <a:solidFill>
                  <a:srgbClr val="0C5C65"/>
                </a:solidFill>
              </a:rPr>
              <a:t>21-22</a:t>
            </a:r>
            <a:r>
              <a:rPr lang="hu-HU" sz="2000" b="1" baseline="30000" dirty="0">
                <a:solidFill>
                  <a:srgbClr val="0C5C65"/>
                </a:solidFill>
              </a:rPr>
              <a:t>nd</a:t>
            </a:r>
            <a:r>
              <a:rPr lang="hu-HU" sz="2000" b="1" dirty="0">
                <a:solidFill>
                  <a:srgbClr val="0C5C65"/>
                </a:solidFill>
              </a:rPr>
              <a:t> September, 2020</a:t>
            </a:r>
          </a:p>
          <a:p>
            <a:pPr algn="r"/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i="1" dirty="0">
                <a:solidFill>
                  <a:srgbClr val="0C5C65"/>
                </a:solidFill>
              </a:rPr>
              <a:t>University of Pécs</a:t>
            </a:r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b="1" dirty="0">
                <a:solidFill>
                  <a:srgbClr val="0C5C65"/>
                </a:solidFill>
              </a:rPr>
              <a:t>Pécs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475" y="1705390"/>
            <a:ext cx="3849038" cy="221768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7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648942" y="2604717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5400" dirty="0">
                <a:solidFill>
                  <a:srgbClr val="0C5C65"/>
                </a:solidFill>
              </a:rPr>
              <a:t>HOW CAN I ANSWER QUESTIONS IN MEDICINE?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606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Scientific questions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0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Calibri"/>
              <a:buNone/>
            </a:pPr>
            <a:r>
              <a:rPr lang="hu-HU" sz="6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TAKE HOME MESSAGE</a:t>
            </a:r>
            <a:endParaRPr/>
          </a:p>
        </p:txBody>
      </p:sp>
      <p:sp>
        <p:nvSpPr>
          <p:cNvPr id="332" name="Google Shape;332;p30"/>
          <p:cNvSpPr/>
          <p:nvPr/>
        </p:nvSpPr>
        <p:spPr>
          <a:xfrm>
            <a:off x="1786380" y="4055342"/>
            <a:ext cx="9437731" cy="954107"/>
          </a:xfrm>
          <a:prstGeom prst="rect">
            <a:avLst/>
          </a:prstGeom>
          <a:solidFill>
            <a:srgbClr val="E1EFD8"/>
          </a:solidFill>
          <a:ln w="38100" cap="flat" cmpd="sng">
            <a:solidFill>
              <a:srgbClr val="60B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hu-HU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PICO: </a:t>
            </a:r>
            <a:r>
              <a:rPr lang="hu-HU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patients</a:t>
            </a:r>
            <a:r>
              <a:rPr lang="hu-HU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r>
              <a:rPr lang="hu-HU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comparator</a:t>
            </a:r>
            <a:r>
              <a:rPr lang="hu-HU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2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outcome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</a:t>
            </a:r>
            <a:r>
              <a:rPr lang="hu-HU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attention</a:t>
            </a:r>
            <a:r>
              <a:rPr lang="hu-HU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hypothesis</a:t>
            </a:r>
            <a:r>
              <a:rPr lang="hu-HU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generation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30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890" y="1408238"/>
            <a:ext cx="2164736" cy="216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5756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92FDA991-BFC9-43B7-8219-A1488BF34D71}"/>
              </a:ext>
            </a:extLst>
          </p:cNvPr>
          <p:cNvSpPr txBox="1"/>
          <p:nvPr/>
        </p:nvSpPr>
        <p:spPr>
          <a:xfrm>
            <a:off x="5090474" y="3284463"/>
            <a:ext cx="6909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0" dirty="0">
                <a:solidFill>
                  <a:srgbClr val="0C5C65"/>
                </a:solidFill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4145520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343929" y="1457033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B5C65"/>
                </a:solidFill>
              </a:rPr>
              <a:t>How to gather information from electronic databases systematically?</a:t>
            </a:r>
            <a:endParaRPr lang="hu-HU" sz="3600" b="1" dirty="0">
              <a:solidFill>
                <a:srgbClr val="0B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5367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Márk Félix Juhász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12">
            <a:extLst>
              <a:ext uri="{FF2B5EF4-FFF2-40B4-BE49-F238E27FC236}">
                <a16:creationId xmlns:a16="http://schemas.microsoft.com/office/drawing/2014/main" id="{4C188FA5-1565-E941-A8DF-29F7BF2E2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548C15D-57AB-4618-AC61-3D666BB800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88" y="4859049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46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546761" y="3774231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725433" y="2013862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4221896" y="2158014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376313" y="2013862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571729" y="2289385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6157548" y="2013477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756228" y="2317509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592531" y="2013477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9221398" y="2281797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324632" y="377520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796602" y="4046417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725853" y="377423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4169000" y="3881533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B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B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6136307" y="377423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9221398" y="4059505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677037" y="3834850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B5C65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9030878" y="618398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Kép 12">
            <a:extLst>
              <a:ext uri="{FF2B5EF4-FFF2-40B4-BE49-F238E27FC236}">
                <a16:creationId xmlns:a16="http://schemas.microsoft.com/office/drawing/2014/main" id="{C3C02F4A-4293-4F43-A3C0-56CB8B6013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324632" y="5534602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411554" y="5802714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308049" y="5533633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342232" y="5802714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766916" y="5533633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885489" y="5667184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4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"/>
    </mc:Choice>
    <mc:Fallback xmlns="">
      <p:transition spd="slow" advTm="10045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/>
        </p:nvSpPr>
        <p:spPr>
          <a:xfrm>
            <a:off x="5349740" y="1630906"/>
            <a:ext cx="6073254" cy="66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Preliminary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search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Kép 12">
            <a:extLst>
              <a:ext uri="{FF2B5EF4-FFF2-40B4-BE49-F238E27FC236}">
                <a16:creationId xmlns:a16="http://schemas.microsoft.com/office/drawing/2014/main" id="{6FDBFECB-33C0-4090-8A1F-C5027CAE9E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F4AE48-8D35-FB46-AF2E-47DF0563AC0D}"/>
              </a:ext>
            </a:extLst>
          </p:cNvPr>
          <p:cNvSpPr/>
          <p:nvPr/>
        </p:nvSpPr>
        <p:spPr>
          <a:xfrm>
            <a:off x="5326994" y="263308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Concept of systematic 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2CE75-F9AC-F949-B4D4-1EC58DE32F83}"/>
              </a:ext>
            </a:extLst>
          </p:cNvPr>
          <p:cNvSpPr/>
          <p:nvPr/>
        </p:nvSpPr>
        <p:spPr>
          <a:xfrm>
            <a:off x="5326994" y="405138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Design of a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search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key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E467E-89DA-F84A-BFFB-6AA3F4D86F6E}"/>
              </a:ext>
            </a:extLst>
          </p:cNvPr>
          <p:cNvSpPr/>
          <p:nvPr/>
        </p:nvSpPr>
        <p:spPr>
          <a:xfrm>
            <a:off x="5349740" y="4977254"/>
            <a:ext cx="4265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Boolean operators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2985CE-CBB0-2640-B43A-ABAC22D550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81" y="1887883"/>
            <a:ext cx="3644831" cy="3644831"/>
          </a:xfrm>
          <a:prstGeom prst="rect">
            <a:avLst/>
          </a:prstGeom>
        </p:spPr>
      </p:pic>
      <p:sp>
        <p:nvSpPr>
          <p:cNvPr id="14" name="Google Shape;145;p15">
            <a:extLst>
              <a:ext uri="{FF2B5EF4-FFF2-40B4-BE49-F238E27FC236}">
                <a16:creationId xmlns:a16="http://schemas.microsoft.com/office/drawing/2014/main" id="{B8798236-EB99-CA4F-B9AE-6675D5C9CB88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points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5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2" grpId="0"/>
      <p:bldP spid="6" grpId="0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0824" y="2215670"/>
            <a:ext cx="6421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Cochrane Handbook for Systematic Reviews of Interventions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 sz="10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</a:t>
            </a:r>
            <a:r>
              <a:rPr lang="hu-HU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4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[updated</a:t>
            </a:r>
            <a:r>
              <a:rPr lang="hu-HU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en-US" sz="24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Editors: Julian Higgins and </a:t>
            </a:r>
            <a:r>
              <a:rPr lang="hu-HU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Thomas</a:t>
            </a:r>
            <a:endParaRPr lang="en-US" altLang="en-US" sz="24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1" y="2309530"/>
            <a:ext cx="2165816" cy="2491463"/>
          </a:xfrm>
          <a:prstGeom prst="rect">
            <a:avLst/>
          </a:prstGeom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410452" y="5021007"/>
            <a:ext cx="9585942" cy="10495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b="1" dirty="0">
                <a:solidFill>
                  <a:srgbClr val="0C5C65"/>
                </a:solidFill>
              </a:rPr>
              <a:t>Part 2, </a:t>
            </a:r>
            <a:r>
              <a:rPr lang="hu-HU" b="1" dirty="0" err="1">
                <a:solidFill>
                  <a:srgbClr val="0C5C65"/>
                </a:solidFill>
              </a:rPr>
              <a:t>Chapter</a:t>
            </a:r>
            <a:r>
              <a:rPr lang="hu-HU" b="1" dirty="0">
                <a:solidFill>
                  <a:srgbClr val="0C5C65"/>
                </a:solidFill>
              </a:rPr>
              <a:t> 4: </a:t>
            </a:r>
            <a:r>
              <a:rPr lang="hu-HU" b="1" dirty="0" err="1">
                <a:solidFill>
                  <a:srgbClr val="0C5C65"/>
                </a:solidFill>
              </a:rPr>
              <a:t>Searching</a:t>
            </a:r>
            <a:r>
              <a:rPr lang="hu-HU" b="1" dirty="0">
                <a:solidFill>
                  <a:srgbClr val="0C5C65"/>
                </a:solidFill>
              </a:rPr>
              <a:t> </a:t>
            </a:r>
            <a:r>
              <a:rPr lang="hu-HU" b="1" dirty="0" err="1">
                <a:solidFill>
                  <a:srgbClr val="0C5C65"/>
                </a:solidFill>
              </a:rPr>
              <a:t>for</a:t>
            </a:r>
            <a:r>
              <a:rPr lang="hu-HU" b="1" dirty="0">
                <a:solidFill>
                  <a:srgbClr val="0C5C65"/>
                </a:solidFill>
              </a:rPr>
              <a:t> and </a:t>
            </a:r>
            <a:r>
              <a:rPr lang="hu-HU" b="1" dirty="0" err="1">
                <a:solidFill>
                  <a:srgbClr val="0C5C65"/>
                </a:solidFill>
              </a:rPr>
              <a:t>selecting</a:t>
            </a:r>
            <a:r>
              <a:rPr lang="hu-HU" b="1" dirty="0">
                <a:solidFill>
                  <a:srgbClr val="0C5C65"/>
                </a:solidFill>
              </a:rPr>
              <a:t> </a:t>
            </a:r>
            <a:r>
              <a:rPr lang="hu-HU" b="1" dirty="0" err="1">
                <a:solidFill>
                  <a:srgbClr val="0C5C65"/>
                </a:solidFill>
              </a:rPr>
              <a:t>studies</a:t>
            </a:r>
            <a:endParaRPr lang="hu-HU" b="1" dirty="0">
              <a:solidFill>
                <a:srgbClr val="0C5C65"/>
              </a:solidFill>
            </a:endParaRPr>
          </a:p>
          <a:p>
            <a:pPr marL="0" indent="0" algn="ctr">
              <a:buNone/>
            </a:pPr>
            <a:r>
              <a:rPr lang="hu-HU" sz="1800" b="1" dirty="0">
                <a:solidFill>
                  <a:srgbClr val="33B4B2"/>
                </a:solidFill>
                <a:hlinkClick r:id="rId4"/>
              </a:rPr>
              <a:t>https://training.cochrane.org/handbook/current/chapter-04</a:t>
            </a:r>
            <a:endParaRPr lang="hu-HU" sz="1800" b="1" dirty="0">
              <a:solidFill>
                <a:srgbClr val="33B4B2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EC09C15B-896C-8A44-9D71-6789E5E414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675E25C9-4CEA-AE43-A93B-ABD15E83C779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Cochrane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882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360273" y="2813870"/>
            <a:ext cx="2705492" cy="655194"/>
          </a:xfrm>
          <a:noFill/>
          <a:ln w="41275" cmpd="dbl">
            <a:noFill/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sz="3400" b="1" dirty="0" err="1">
                <a:solidFill>
                  <a:srgbClr val="0B5C65"/>
                </a:solidFill>
              </a:rPr>
              <a:t>systematic</a:t>
            </a:r>
            <a:endParaRPr lang="hu-HU" sz="3400" b="1" dirty="0">
              <a:solidFill>
                <a:srgbClr val="0B5C65"/>
              </a:solidFill>
            </a:endParaRPr>
          </a:p>
        </p:txBody>
      </p:sp>
      <p:sp>
        <p:nvSpPr>
          <p:cNvPr id="6" name="Tartalom helye 1"/>
          <p:cNvSpPr txBox="1">
            <a:spLocks/>
          </p:cNvSpPr>
          <p:nvPr/>
        </p:nvSpPr>
        <p:spPr>
          <a:xfrm>
            <a:off x="6373353" y="2813870"/>
            <a:ext cx="3509509" cy="655194"/>
          </a:xfrm>
          <a:prstGeom prst="rect">
            <a:avLst/>
          </a:prstGeom>
          <a:noFill/>
          <a:ln w="41275" cmpd="dbl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400" b="1" dirty="0" err="1">
                <a:solidFill>
                  <a:srgbClr val="0B5C65"/>
                </a:solidFill>
              </a:rPr>
              <a:t>non-systematic</a:t>
            </a:r>
            <a:endParaRPr lang="hu-HU" sz="3400" b="1" dirty="0">
              <a:solidFill>
                <a:srgbClr val="0B5C65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5234336" y="2861005"/>
            <a:ext cx="1045863" cy="592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400" b="1" dirty="0">
                <a:solidFill>
                  <a:srgbClr val="0B5C65"/>
                </a:solidFill>
              </a:rPr>
              <a:t>vs.</a:t>
            </a:r>
          </a:p>
        </p:txBody>
      </p:sp>
      <p:sp>
        <p:nvSpPr>
          <p:cNvPr id="10" name="Tartalom helye 1"/>
          <p:cNvSpPr txBox="1">
            <a:spLocks/>
          </p:cNvSpPr>
          <p:nvPr/>
        </p:nvSpPr>
        <p:spPr>
          <a:xfrm>
            <a:off x="2035277" y="3725727"/>
            <a:ext cx="3355483" cy="592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rgbClr val="0B5C65"/>
                </a:solidFill>
              </a:rPr>
              <a:t>(</a:t>
            </a:r>
            <a:r>
              <a:rPr lang="hu-HU" b="1" dirty="0" err="1">
                <a:solidFill>
                  <a:srgbClr val="0B5C65"/>
                </a:solidFill>
              </a:rPr>
              <a:t>non-selective</a:t>
            </a:r>
            <a:r>
              <a:rPr lang="hu-HU" b="1" dirty="0">
                <a:solidFill>
                  <a:srgbClr val="0B5C65"/>
                </a:solidFill>
              </a:rPr>
              <a:t>)</a:t>
            </a:r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6254188" y="3725727"/>
            <a:ext cx="3747837" cy="592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rgbClr val="0B5C65"/>
                </a:solidFill>
              </a:rPr>
              <a:t>(</a:t>
            </a:r>
            <a:r>
              <a:rPr lang="hu-HU" b="1" dirty="0" err="1">
                <a:solidFill>
                  <a:srgbClr val="0B5C65"/>
                </a:solidFill>
              </a:rPr>
              <a:t>selective</a:t>
            </a:r>
            <a:r>
              <a:rPr lang="hu-HU" b="1" dirty="0">
                <a:solidFill>
                  <a:srgbClr val="0B5C65"/>
                </a:solidFill>
              </a:rPr>
              <a:t>, </a:t>
            </a:r>
            <a:r>
              <a:rPr lang="hu-HU" b="1" dirty="0" err="1">
                <a:solidFill>
                  <a:srgbClr val="0B5C65"/>
                </a:solidFill>
              </a:rPr>
              <a:t>arbitrary</a:t>
            </a:r>
            <a:r>
              <a:rPr lang="hu-HU" b="1" dirty="0">
                <a:solidFill>
                  <a:srgbClr val="0B5C65"/>
                </a:solidFill>
              </a:rPr>
              <a:t>)</a:t>
            </a:r>
          </a:p>
        </p:txBody>
      </p:sp>
      <p:sp>
        <p:nvSpPr>
          <p:cNvPr id="3" name="Ellipszis 2"/>
          <p:cNvSpPr/>
          <p:nvPr/>
        </p:nvSpPr>
        <p:spPr>
          <a:xfrm>
            <a:off x="1986111" y="1914361"/>
            <a:ext cx="3453813" cy="3109405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</a:endParaRPr>
          </a:p>
        </p:txBody>
      </p:sp>
      <p:pic>
        <p:nvPicPr>
          <p:cNvPr id="12" name="Kép 12">
            <a:extLst>
              <a:ext uri="{FF2B5EF4-FFF2-40B4-BE49-F238E27FC236}">
                <a16:creationId xmlns:a16="http://schemas.microsoft.com/office/drawing/2014/main" id="{A46481AF-F21F-814B-9691-605B7F2218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3" name="Google Shape;145;p15">
            <a:extLst>
              <a:ext uri="{FF2B5EF4-FFF2-40B4-BE49-F238E27FC236}">
                <a16:creationId xmlns:a16="http://schemas.microsoft.com/office/drawing/2014/main" id="{378F29A6-3AF5-4C4D-BC54-03F6AE8AFEC5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non-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1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Ã©ptalÃ¡lat a kÃ¶vetkezÅre: âchips poker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186" y="3804033"/>
            <a:ext cx="3433794" cy="229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Ã©ptalÃ¡lat a kÃ¶vetkezÅre: âaimâ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071" y="1534913"/>
            <a:ext cx="2802957" cy="28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artalom helye 1"/>
          <p:cNvSpPr txBox="1">
            <a:spLocks/>
          </p:cNvSpPr>
          <p:nvPr/>
        </p:nvSpPr>
        <p:spPr>
          <a:xfrm>
            <a:off x="4652383" y="2109253"/>
            <a:ext cx="7003605" cy="1159499"/>
          </a:xfrm>
          <a:prstGeom prst="rect">
            <a:avLst/>
          </a:prstGeom>
          <a:noFill/>
          <a:ln w="41275" cmpd="dbl">
            <a:solidFill>
              <a:srgbClr val="E50D2E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rgbClr val="E50D2E"/>
                </a:solidFill>
              </a:rPr>
              <a:t>Aim</a:t>
            </a:r>
            <a:r>
              <a:rPr lang="hu-HU" sz="3200" dirty="0">
                <a:solidFill>
                  <a:srgbClr val="E50D2E"/>
                </a:solidFill>
              </a:rPr>
              <a:t>: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to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capture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all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the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relevant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articles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published</a:t>
            </a:r>
            <a:endParaRPr lang="hu-HU" sz="3200" dirty="0">
              <a:solidFill>
                <a:srgbClr val="0B5C65"/>
              </a:solidFill>
            </a:endParaRPr>
          </a:p>
        </p:txBody>
      </p:sp>
      <p:sp>
        <p:nvSpPr>
          <p:cNvPr id="24" name="Tartalom helye 1"/>
          <p:cNvSpPr txBox="1">
            <a:spLocks/>
          </p:cNvSpPr>
          <p:nvPr/>
        </p:nvSpPr>
        <p:spPr>
          <a:xfrm>
            <a:off x="752217" y="4546337"/>
            <a:ext cx="7401969" cy="809165"/>
          </a:xfrm>
          <a:prstGeom prst="rect">
            <a:avLst/>
          </a:prstGeom>
          <a:noFill/>
          <a:ln w="41275" cmpd="dbl">
            <a:solidFill>
              <a:srgbClr val="E50D2E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rgbClr val="E50D2E"/>
                </a:solidFill>
              </a:rPr>
              <a:t>Yield</a:t>
            </a:r>
            <a:r>
              <a:rPr lang="hu-HU" sz="3200" dirty="0">
                <a:solidFill>
                  <a:srgbClr val="E50D2E"/>
                </a:solidFill>
              </a:rPr>
              <a:t>: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records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eligible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for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selection</a:t>
            </a:r>
            <a:endParaRPr lang="hu-HU" sz="3200" dirty="0">
              <a:solidFill>
                <a:srgbClr val="0B5C65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1B66F234-28B5-1C49-8E00-1A354C5BC1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B0375900-2001-044B-8B57-C84A955229C8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5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1"/>
          <p:cNvSpPr txBox="1">
            <a:spLocks/>
          </p:cNvSpPr>
          <p:nvPr/>
        </p:nvSpPr>
        <p:spPr>
          <a:xfrm>
            <a:off x="1328392" y="1364873"/>
            <a:ext cx="8040324" cy="2171320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B5C65"/>
                </a:solidFill>
              </a:rPr>
              <a:t>Search in </a:t>
            </a:r>
            <a:r>
              <a:rPr lang="en-US" sz="2400" b="1" dirty="0">
                <a:solidFill>
                  <a:srgbClr val="E50D2E"/>
                </a:solidFill>
              </a:rPr>
              <a:t>electronic databases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rgbClr val="0B5C65"/>
                </a:solidFill>
              </a:rPr>
              <a:t>Handsearch</a:t>
            </a:r>
            <a:r>
              <a:rPr lang="en-US" sz="2400" dirty="0">
                <a:solidFill>
                  <a:srgbClr val="0B5C65"/>
                </a:solidFill>
              </a:rPr>
              <a:t> of printed material (journals)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rgbClr val="0B5C65"/>
                </a:solidFill>
              </a:rPr>
              <a:t>Handsearch</a:t>
            </a:r>
            <a:r>
              <a:rPr lang="en-US" sz="2400" dirty="0">
                <a:solidFill>
                  <a:srgbClr val="0B5C65"/>
                </a:solidFill>
              </a:rPr>
              <a:t> of </a:t>
            </a:r>
            <a:r>
              <a:rPr lang="en-US" sz="2400" b="1" dirty="0">
                <a:solidFill>
                  <a:srgbClr val="E50D2E"/>
                </a:solidFill>
              </a:rPr>
              <a:t>reference lists </a:t>
            </a:r>
            <a:r>
              <a:rPr lang="en-US" sz="2400" dirty="0">
                <a:solidFill>
                  <a:srgbClr val="0B5C65"/>
                </a:solidFill>
              </a:rPr>
              <a:t>(reviews, guidelines, included and excluded studies)</a:t>
            </a:r>
            <a:endParaRPr lang="hu-HU" sz="2400" dirty="0">
              <a:solidFill>
                <a:srgbClr val="0B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400" dirty="0" err="1">
                <a:solidFill>
                  <a:srgbClr val="0B5C65"/>
                </a:solidFill>
              </a:rPr>
              <a:t>Handsearch</a:t>
            </a:r>
            <a:r>
              <a:rPr lang="hu-HU" sz="2400" dirty="0">
                <a:solidFill>
                  <a:srgbClr val="0B5C65"/>
                </a:solidFill>
              </a:rPr>
              <a:t> of </a:t>
            </a:r>
            <a:r>
              <a:rPr lang="hu-HU" sz="2400" b="1" dirty="0" err="1">
                <a:solidFill>
                  <a:srgbClr val="E50D2E"/>
                </a:solidFill>
              </a:rPr>
              <a:t>citing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articles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with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Google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Scholar</a:t>
            </a:r>
            <a:endParaRPr lang="en-US" sz="2400" dirty="0">
              <a:solidFill>
                <a:srgbClr val="0B5C65"/>
              </a:solidFill>
            </a:endParaRPr>
          </a:p>
          <a:p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1328393" y="3954120"/>
            <a:ext cx="5567707" cy="2311006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US" sz="2400" dirty="0">
                <a:solidFill>
                  <a:srgbClr val="0B5C65"/>
                </a:solidFill>
              </a:rPr>
              <a:t>"Grey" literature</a:t>
            </a:r>
          </a:p>
          <a:p>
            <a:pPr marL="625475">
              <a:lnSpc>
                <a:spcPct val="100000"/>
              </a:lnSpc>
              <a:spcBef>
                <a:spcPts val="0"/>
              </a:spcBef>
              <a:tabLst>
                <a:tab pos="1168400" algn="l"/>
              </a:tabLst>
            </a:pPr>
            <a:r>
              <a:rPr lang="en-US" sz="2400" b="1" dirty="0">
                <a:solidFill>
                  <a:srgbClr val="E50D2E"/>
                </a:solidFill>
              </a:rPr>
              <a:t>conference abstracts</a:t>
            </a:r>
          </a:p>
          <a:p>
            <a:pPr marL="625475">
              <a:lnSpc>
                <a:spcPct val="100000"/>
              </a:lnSpc>
              <a:spcBef>
                <a:spcPts val="0"/>
              </a:spcBef>
              <a:tabLst>
                <a:tab pos="1168400" algn="l"/>
              </a:tabLst>
            </a:pPr>
            <a:r>
              <a:rPr lang="en-US" sz="2400" dirty="0">
                <a:solidFill>
                  <a:srgbClr val="0B5C65"/>
                </a:solidFill>
              </a:rPr>
              <a:t>unpublished and ongoing studies </a:t>
            </a:r>
            <a:r>
              <a:rPr lang="hu-HU" sz="2400" dirty="0">
                <a:solidFill>
                  <a:srgbClr val="0B5C65"/>
                </a:solidFill>
              </a:rPr>
              <a:t/>
            </a:r>
            <a:br>
              <a:rPr lang="hu-HU" sz="2400" dirty="0">
                <a:solidFill>
                  <a:srgbClr val="0B5C65"/>
                </a:solidFill>
              </a:rPr>
            </a:br>
            <a:r>
              <a:rPr lang="en-US" sz="2400" dirty="0">
                <a:solidFill>
                  <a:srgbClr val="0B5C65"/>
                </a:solidFill>
              </a:rPr>
              <a:t>(trial </a:t>
            </a:r>
            <a:r>
              <a:rPr lang="en-US" sz="2400" dirty="0" err="1">
                <a:solidFill>
                  <a:srgbClr val="0B5C65"/>
                </a:solidFill>
              </a:rPr>
              <a:t>regist</a:t>
            </a:r>
            <a:r>
              <a:rPr lang="hu-HU" sz="2400" dirty="0" err="1">
                <a:solidFill>
                  <a:srgbClr val="0B5C65"/>
                </a:solidFill>
              </a:rPr>
              <a:t>ries</a:t>
            </a:r>
            <a:r>
              <a:rPr lang="en-US" sz="2400" dirty="0">
                <a:solidFill>
                  <a:srgbClr val="0B5C65"/>
                </a:solidFill>
              </a:rPr>
              <a:t>)</a:t>
            </a:r>
          </a:p>
          <a:p>
            <a:pPr marL="625475">
              <a:lnSpc>
                <a:spcPct val="100000"/>
              </a:lnSpc>
              <a:spcBef>
                <a:spcPts val="0"/>
              </a:spcBef>
              <a:tabLst>
                <a:tab pos="1168400" algn="l"/>
              </a:tabLst>
            </a:pPr>
            <a:r>
              <a:rPr lang="hu-HU" sz="2400" dirty="0" err="1">
                <a:solidFill>
                  <a:srgbClr val="0B5C65"/>
                </a:solidFill>
              </a:rPr>
              <a:t>original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en-US" sz="2400" dirty="0">
                <a:solidFill>
                  <a:srgbClr val="0B5C65"/>
                </a:solidFill>
              </a:rPr>
              <a:t>authors</a:t>
            </a:r>
            <a:r>
              <a:rPr lang="hu-HU" sz="2400" dirty="0">
                <a:solidFill>
                  <a:srgbClr val="0B5C65"/>
                </a:solidFill>
              </a:rPr>
              <a:t> of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studies</a:t>
            </a:r>
            <a:endParaRPr lang="en-US" sz="2400" dirty="0">
              <a:solidFill>
                <a:srgbClr val="0B5C65"/>
              </a:solidFill>
            </a:endParaRPr>
          </a:p>
          <a:p>
            <a:pPr marL="625475">
              <a:lnSpc>
                <a:spcPct val="100000"/>
              </a:lnSpc>
              <a:spcBef>
                <a:spcPts val="0"/>
              </a:spcBef>
              <a:tabLst>
                <a:tab pos="1168400" algn="l"/>
              </a:tabLst>
            </a:pPr>
            <a:r>
              <a:rPr lang="en-US" sz="2400" dirty="0">
                <a:solidFill>
                  <a:srgbClr val="0B5C65"/>
                </a:solidFill>
              </a:rPr>
              <a:t>non-indexed journals</a:t>
            </a:r>
            <a:r>
              <a:rPr lang="hu-HU" sz="2400" dirty="0">
                <a:solidFill>
                  <a:srgbClr val="0B5C65"/>
                </a:solidFill>
              </a:rPr>
              <a:t> (?)</a:t>
            </a:r>
            <a:endParaRPr lang="en-US" sz="2400" dirty="0">
              <a:solidFill>
                <a:srgbClr val="0B5C65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A96B376D-07D6-8A4A-8868-5EEDBD8EBF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0" name="Google Shape;145;p15">
            <a:extLst>
              <a:ext uri="{FF2B5EF4-FFF2-40B4-BE49-F238E27FC236}">
                <a16:creationId xmlns:a16="http://schemas.microsoft.com/office/drawing/2014/main" id="{AF5C2CAA-65BB-3A40-94AE-D6DEA737041F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80CBA8A-390E-4D70-A6E6-8BC92A5C2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24" y="1997520"/>
            <a:ext cx="6800792" cy="36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2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840724" y="1839020"/>
            <a:ext cx="1502334" cy="461665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EMBASE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547118" y="1534998"/>
            <a:ext cx="1569660" cy="461665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MEDLINE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27634" y="2698235"/>
            <a:ext cx="2595583" cy="461665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Cochrane</a:t>
            </a:r>
            <a:r>
              <a:rPr lang="hu-HU" sz="2400" b="1" dirty="0">
                <a:solidFill>
                  <a:schemeClr val="bg1"/>
                </a:solidFill>
              </a:rPr>
              <a:t> TRIAL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103085" y="5356263"/>
            <a:ext cx="245772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/>
              <a:t>Web of Science</a:t>
            </a:r>
            <a:endParaRPr lang="en-GB" sz="24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4673609" y="3358219"/>
            <a:ext cx="129554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/>
              <a:t>Scopus</a:t>
            </a:r>
            <a:endParaRPr lang="en-GB" sz="24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876654" y="4646585"/>
            <a:ext cx="273023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/>
              <a:t>ClinicalTrials.gov</a:t>
            </a:r>
            <a:endParaRPr lang="en-GB" sz="24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929728" y="5817928"/>
            <a:ext cx="423385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/>
              <a:t>WHO </a:t>
            </a:r>
            <a:r>
              <a:rPr lang="hu-HU" sz="2400" b="1" dirty="0" err="1"/>
              <a:t>GLobal</a:t>
            </a:r>
            <a:r>
              <a:rPr lang="hu-HU" sz="2400" b="1" dirty="0"/>
              <a:t> Health </a:t>
            </a:r>
            <a:r>
              <a:rPr lang="hu-HU" sz="2400" b="1" dirty="0" err="1"/>
              <a:t>Library</a:t>
            </a:r>
            <a:endParaRPr lang="en-GB" sz="24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324006" y="1869221"/>
            <a:ext cx="2456122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Google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Scholar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552067" y="2896554"/>
            <a:ext cx="885179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TRIP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78245" y="4407635"/>
            <a:ext cx="163859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/>
              <a:t>PsycINFO</a:t>
            </a:r>
            <a:endParaRPr lang="en-GB" sz="2400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8325425" y="3872745"/>
            <a:ext cx="2289409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/>
              <a:t>Grey </a:t>
            </a:r>
            <a:r>
              <a:rPr lang="hu-HU" sz="2400" b="1" dirty="0" err="1"/>
              <a:t>literature</a:t>
            </a:r>
            <a:endParaRPr lang="hu-HU" sz="2400" b="1" dirty="0"/>
          </a:p>
          <a:p>
            <a:pPr algn="ctr"/>
            <a:r>
              <a:rPr lang="hu-HU" sz="2400" b="1" dirty="0"/>
              <a:t>(BIOSIS)</a:t>
            </a:r>
            <a:endParaRPr lang="en-GB" sz="2400" b="1" dirty="0"/>
          </a:p>
        </p:txBody>
      </p:sp>
      <p:pic>
        <p:nvPicPr>
          <p:cNvPr id="17" name="Kép 12">
            <a:extLst>
              <a:ext uri="{FF2B5EF4-FFF2-40B4-BE49-F238E27FC236}">
                <a16:creationId xmlns:a16="http://schemas.microsoft.com/office/drawing/2014/main" id="{2401F122-1094-064B-9C03-E13D171DB3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8" name="Google Shape;145;p15">
            <a:extLst>
              <a:ext uri="{FF2B5EF4-FFF2-40B4-BE49-F238E27FC236}">
                <a16:creationId xmlns:a16="http://schemas.microsoft.com/office/drawing/2014/main" id="{48DCEDF4-6877-F249-AF38-6C231755A52C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Databases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engines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23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D4B2D4A1-0642-4479-A90B-F8E16F49A1A9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F1A31CA-6978-4101-A6F9-B7776B3801FD}"/>
              </a:ext>
            </a:extLst>
          </p:cNvPr>
          <p:cNvSpPr/>
          <p:nvPr/>
        </p:nvSpPr>
        <p:spPr>
          <a:xfrm>
            <a:off x="-365765" y="1734532"/>
            <a:ext cx="1316789" cy="4411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92536" y="364916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>
                <a:latin typeface="+mj-lt"/>
              </a:rPr>
              <a:t>Science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B1D1FCF-1783-4423-83E3-54825332F45E}"/>
              </a:ext>
            </a:extLst>
          </p:cNvPr>
          <p:cNvSpPr txBox="1"/>
          <p:nvPr/>
        </p:nvSpPr>
        <p:spPr>
          <a:xfrm>
            <a:off x="2509262" y="1503428"/>
            <a:ext cx="2189901" cy="1631216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BASIC 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PURE FUNDAMENTAL RESEARCH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26CCF95-D468-4BB2-BF82-A8130B1CAE41}"/>
              </a:ext>
            </a:extLst>
          </p:cNvPr>
          <p:cNvSpPr txBox="1"/>
          <p:nvPr/>
        </p:nvSpPr>
        <p:spPr>
          <a:xfrm>
            <a:off x="4834084" y="1507072"/>
            <a:ext cx="2324822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APPLIED SCIENCE 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DEVELOP KNOWLEDE</a:t>
            </a: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FOR PRACTICAL APPLICATION</a:t>
            </a:r>
            <a:endParaRPr lang="hu-HU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CF267F8-5777-4E23-9C44-78CCD6E43FBA}"/>
              </a:ext>
            </a:extLst>
          </p:cNvPr>
          <p:cNvSpPr txBox="1"/>
          <p:nvPr/>
        </p:nvSpPr>
        <p:spPr>
          <a:xfrm>
            <a:off x="7256339" y="1503428"/>
            <a:ext cx="2509961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CLINICAL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endParaRPr lang="hu-HU" sz="1400" b="1" dirty="0">
              <a:solidFill>
                <a:srgbClr val="0C5C65"/>
              </a:solidFill>
            </a:endParaRP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PRACTICAL APPLICATION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AB9F20A-4A72-466F-820C-61922D7B6446}"/>
              </a:ext>
            </a:extLst>
          </p:cNvPr>
          <p:cNvSpPr/>
          <p:nvPr/>
        </p:nvSpPr>
        <p:spPr>
          <a:xfrm>
            <a:off x="1785987" y="1288115"/>
            <a:ext cx="7232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Q</a:t>
            </a:r>
            <a:endParaRPr lang="hu-HU" sz="5400" b="1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F43573EA-5F65-464F-8137-467B242DD524}"/>
              </a:ext>
            </a:extLst>
          </p:cNvPr>
          <p:cNvSpPr/>
          <p:nvPr/>
        </p:nvSpPr>
        <p:spPr>
          <a:xfrm>
            <a:off x="9766300" y="1288115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A</a:t>
            </a:r>
            <a:endParaRPr lang="hu-HU" sz="540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0005E8-4C41-41EF-B423-AAFFC2EF348C}"/>
              </a:ext>
            </a:extLst>
          </p:cNvPr>
          <p:cNvSpPr txBox="1"/>
          <p:nvPr/>
        </p:nvSpPr>
        <p:spPr>
          <a:xfrm>
            <a:off x="2498791" y="3324557"/>
            <a:ext cx="2189901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DISCOVERING NEW MECHANISMS AND TARGETS</a:t>
            </a:r>
          </a:p>
          <a:p>
            <a:pPr algn="ctr"/>
            <a:endParaRPr lang="hu-HU" sz="140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93F8C4A-6148-4CD2-9189-072079023591}"/>
              </a:ext>
            </a:extLst>
          </p:cNvPr>
          <p:cNvSpPr txBox="1"/>
          <p:nvPr/>
        </p:nvSpPr>
        <p:spPr>
          <a:xfrm>
            <a:off x="4834084" y="3338740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DEVELOPING NEW DRUGS AND INTERVENTIONS</a:t>
            </a:r>
          </a:p>
          <a:p>
            <a:pPr algn="ctr"/>
            <a:endParaRPr lang="hu-HU" sz="1100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8BC4E7-2BA2-499E-B201-1973AA42B8DB}"/>
              </a:ext>
            </a:extLst>
          </p:cNvPr>
          <p:cNvSpPr txBox="1"/>
          <p:nvPr/>
        </p:nvSpPr>
        <p:spPr>
          <a:xfrm>
            <a:off x="7327516" y="3342794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UNDERSTANDING</a:t>
            </a:r>
          </a:p>
          <a:p>
            <a:pPr algn="ctr"/>
            <a:r>
              <a:rPr lang="hu-HU" sz="1600" b="1" dirty="0"/>
              <a:t>SAFTEY AND EFFECTIVENESS </a:t>
            </a:r>
          </a:p>
          <a:p>
            <a:pPr algn="ctr"/>
            <a:endParaRPr lang="hu-HU" sz="11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B767FF-A53E-4E9C-AC58-B58376265698}"/>
              </a:ext>
            </a:extLst>
          </p:cNvPr>
          <p:cNvSpPr txBox="1"/>
          <p:nvPr/>
        </p:nvSpPr>
        <p:spPr>
          <a:xfrm>
            <a:off x="10406013" y="1488438"/>
            <a:ext cx="1768268" cy="1080000"/>
          </a:xfrm>
          <a:prstGeom prst="rect">
            <a:avLst/>
          </a:prstGeom>
          <a:solidFill>
            <a:srgbClr val="C00000">
              <a:alpha val="40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CLINICAL PRACTICE</a:t>
            </a:r>
          </a:p>
          <a:p>
            <a:pPr algn="ctr"/>
            <a:r>
              <a:rPr lang="hu-HU" sz="1600" b="1" dirty="0"/>
              <a:t>EBM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38A7384-D6F9-426C-834F-062513E764F1}"/>
              </a:ext>
            </a:extLst>
          </p:cNvPr>
          <p:cNvSpPr txBox="1"/>
          <p:nvPr/>
        </p:nvSpPr>
        <p:spPr>
          <a:xfrm>
            <a:off x="56191" y="1492264"/>
            <a:ext cx="1785185" cy="1080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THEORETICAL KNOWLEDGE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1CE7E14-0174-4B0B-A872-38D061B74152}"/>
              </a:ext>
            </a:extLst>
          </p:cNvPr>
          <p:cNvSpPr txBox="1"/>
          <p:nvPr/>
        </p:nvSpPr>
        <p:spPr>
          <a:xfrm rot="16200000">
            <a:off x="1829651" y="5372787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MOLECULAR BIOLOGY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A195D46-A565-4B7F-881B-AF3D3AF34A27}"/>
              </a:ext>
            </a:extLst>
          </p:cNvPr>
          <p:cNvSpPr txBox="1"/>
          <p:nvPr/>
        </p:nvSpPr>
        <p:spPr>
          <a:xfrm rot="16200000">
            <a:off x="2284055" y="5372787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 IMAGING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A2D73B6-3185-4934-9D2B-3833C1426CAE}"/>
              </a:ext>
            </a:extLst>
          </p:cNvPr>
          <p:cNvSpPr txBox="1"/>
          <p:nvPr/>
        </p:nvSpPr>
        <p:spPr>
          <a:xfrm rot="16200000">
            <a:off x="2775269" y="5372787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SYSTEM BIOLOGY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F598DE4-8C6E-4070-9BF4-4FE1EAE152E7}"/>
              </a:ext>
            </a:extLst>
          </p:cNvPr>
          <p:cNvSpPr txBox="1"/>
          <p:nvPr/>
        </p:nvSpPr>
        <p:spPr>
          <a:xfrm rot="16200000">
            <a:off x="4247080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PHARMACOLOGY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9740F66-CFB5-41DD-BBEB-216229A66670}"/>
              </a:ext>
            </a:extLst>
          </p:cNvPr>
          <p:cNvSpPr txBox="1"/>
          <p:nvPr/>
        </p:nvSpPr>
        <p:spPr>
          <a:xfrm rot="16200000">
            <a:off x="4701484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DEVICE D.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F338AFE0-CF13-47F8-8D73-7DE88794798A}"/>
              </a:ext>
            </a:extLst>
          </p:cNvPr>
          <p:cNvSpPr txBox="1"/>
          <p:nvPr/>
        </p:nvSpPr>
        <p:spPr>
          <a:xfrm rot="16200000">
            <a:off x="5192698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D.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ED62210-1B8E-4D56-9857-5F3563299DF5}"/>
              </a:ext>
            </a:extLst>
          </p:cNvPr>
          <p:cNvSpPr txBox="1"/>
          <p:nvPr/>
        </p:nvSpPr>
        <p:spPr>
          <a:xfrm rot="16200000">
            <a:off x="8196176" y="5436357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RETROSPECTIVE DA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0A2CE27-07DE-4B05-BAA1-3E22C091E789}"/>
              </a:ext>
            </a:extLst>
          </p:cNvPr>
          <p:cNvSpPr txBox="1"/>
          <p:nvPr/>
        </p:nvSpPr>
        <p:spPr>
          <a:xfrm rot="16200000">
            <a:off x="7296545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OBSERVATIONAL CT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A069103-F778-4453-89B2-3F27EBBEEB1C}"/>
              </a:ext>
            </a:extLst>
          </p:cNvPr>
          <p:cNvSpPr txBox="1"/>
          <p:nvPr/>
        </p:nvSpPr>
        <p:spPr>
          <a:xfrm rot="16200000">
            <a:off x="7750950" y="5436356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PROSPECTIVE DA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98D1ACC4-45A7-46EE-B4AD-DB2B521DA0A9}"/>
              </a:ext>
            </a:extLst>
          </p:cNvPr>
          <p:cNvSpPr txBox="1"/>
          <p:nvPr/>
        </p:nvSpPr>
        <p:spPr>
          <a:xfrm rot="16200000">
            <a:off x="6846730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CT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7D52486C-DE77-4F11-BE81-63B060B389CC}"/>
              </a:ext>
            </a:extLst>
          </p:cNvPr>
          <p:cNvSpPr txBox="1"/>
          <p:nvPr/>
        </p:nvSpPr>
        <p:spPr>
          <a:xfrm rot="16200000">
            <a:off x="6392326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META-ANALYSIS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73A63EE9-FBE6-4FAC-97F0-EFEF34014DD5}"/>
              </a:ext>
            </a:extLst>
          </p:cNvPr>
          <p:cNvSpPr txBox="1"/>
          <p:nvPr/>
        </p:nvSpPr>
        <p:spPr>
          <a:xfrm>
            <a:off x="10107558" y="4705407"/>
            <a:ext cx="1874326" cy="1224000"/>
          </a:xfrm>
          <a:prstGeom prst="rect">
            <a:avLst/>
          </a:prstGeom>
          <a:solidFill>
            <a:srgbClr val="C00000">
              <a:alpha val="40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r>
              <a:rPr lang="hu-HU" sz="2400" b="1" dirty="0"/>
              <a:t>PATIENTS</a:t>
            </a:r>
          </a:p>
          <a:p>
            <a:pPr algn="ctr"/>
            <a:r>
              <a:rPr lang="hu-HU" sz="2400" b="1" dirty="0"/>
              <a:t>CARE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2ECDE14A-A912-4437-8E1C-1AB055FDB386}"/>
              </a:ext>
            </a:extLst>
          </p:cNvPr>
          <p:cNvSpPr txBox="1"/>
          <p:nvPr/>
        </p:nvSpPr>
        <p:spPr>
          <a:xfrm>
            <a:off x="210116" y="4705407"/>
            <a:ext cx="1867658" cy="1224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3" name="Nyíl: balra-jobbra mutató 32">
            <a:extLst>
              <a:ext uri="{FF2B5EF4-FFF2-40B4-BE49-F238E27FC236}">
                <a16:creationId xmlns:a16="http://schemas.microsoft.com/office/drawing/2014/main" id="{50359430-9ABD-4E44-AAEB-F39AE47FDCE7}"/>
              </a:ext>
            </a:extLst>
          </p:cNvPr>
          <p:cNvSpPr/>
          <p:nvPr/>
        </p:nvSpPr>
        <p:spPr>
          <a:xfrm>
            <a:off x="4444403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Nyíl: balra-jobbra mutató 33">
            <a:extLst>
              <a:ext uri="{FF2B5EF4-FFF2-40B4-BE49-F238E27FC236}">
                <a16:creationId xmlns:a16="http://schemas.microsoft.com/office/drawing/2014/main" id="{4CC72D94-FBDD-4DC3-8542-0C397A327567}"/>
              </a:ext>
            </a:extLst>
          </p:cNvPr>
          <p:cNvSpPr/>
          <p:nvPr/>
        </p:nvSpPr>
        <p:spPr>
          <a:xfrm>
            <a:off x="6684201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kanyarodó 10">
            <a:extLst>
              <a:ext uri="{FF2B5EF4-FFF2-40B4-BE49-F238E27FC236}">
                <a16:creationId xmlns:a16="http://schemas.microsoft.com/office/drawing/2014/main" id="{A092E2CF-AD8C-45F8-B6A7-A60F8CC90731}"/>
              </a:ext>
            </a:extLst>
          </p:cNvPr>
          <p:cNvSpPr/>
          <p:nvPr/>
        </p:nvSpPr>
        <p:spPr>
          <a:xfrm rot="14525232">
            <a:off x="1099807" y="2741075"/>
            <a:ext cx="969558" cy="1012372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5" name="Nyíl: kanyarodó 34">
            <a:extLst>
              <a:ext uri="{FF2B5EF4-FFF2-40B4-BE49-F238E27FC236}">
                <a16:creationId xmlns:a16="http://schemas.microsoft.com/office/drawing/2014/main" id="{2EABB8A6-2BAF-4002-B02E-614D080A4A5D}"/>
              </a:ext>
            </a:extLst>
          </p:cNvPr>
          <p:cNvSpPr/>
          <p:nvPr/>
        </p:nvSpPr>
        <p:spPr>
          <a:xfrm rot="17980317" flipV="1">
            <a:off x="10134421" y="2740228"/>
            <a:ext cx="969558" cy="992009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1" grpId="0" animBg="1"/>
      <p:bldP spid="3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994345" y="1852153"/>
            <a:ext cx="9167750" cy="4821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b="1" dirty="0" err="1">
                <a:solidFill>
                  <a:srgbClr val="0B5C65"/>
                </a:solidFill>
              </a:rPr>
              <a:t>Controlled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vocabulary</a:t>
            </a:r>
            <a:r>
              <a:rPr lang="hu-HU" b="1" dirty="0">
                <a:solidFill>
                  <a:srgbClr val="0B5C65"/>
                </a:solidFill>
              </a:rPr>
              <a:t> (thesaurus of </a:t>
            </a:r>
            <a:r>
              <a:rPr lang="hu-HU" b="1" dirty="0" err="1">
                <a:solidFill>
                  <a:srgbClr val="0B5C65"/>
                </a:solidFill>
              </a:rPr>
              <a:t>terms</a:t>
            </a:r>
            <a:r>
              <a:rPr lang="hu-HU" b="1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>
                <a:solidFill>
                  <a:srgbClr val="0B5C65"/>
                </a:solidFill>
              </a:rPr>
              <a:t>MEDLINE: </a:t>
            </a:r>
            <a:r>
              <a:rPr lang="hu-HU" dirty="0" err="1">
                <a:solidFill>
                  <a:srgbClr val="E50D2E"/>
                </a:solidFill>
              </a:rPr>
              <a:t>MeSH</a:t>
            </a:r>
            <a:endParaRPr lang="hu-HU" dirty="0">
              <a:solidFill>
                <a:srgbClr val="E50D2E"/>
              </a:solidFill>
            </a:endParaRPr>
          </a:p>
          <a:p>
            <a:pPr marL="811213"/>
            <a:r>
              <a:rPr lang="hu-HU" dirty="0">
                <a:solidFill>
                  <a:srgbClr val="0B5C65"/>
                </a:solidFill>
              </a:rPr>
              <a:t>EMBASE: </a:t>
            </a:r>
            <a:r>
              <a:rPr lang="hu-HU" dirty="0">
                <a:solidFill>
                  <a:srgbClr val="E50D2E"/>
                </a:solidFill>
              </a:rPr>
              <a:t>EMTREE</a:t>
            </a:r>
          </a:p>
        </p:txBody>
      </p:sp>
      <p:sp>
        <p:nvSpPr>
          <p:cNvPr id="6" name="Tartalom helye 1"/>
          <p:cNvSpPr txBox="1">
            <a:spLocks/>
          </p:cNvSpPr>
          <p:nvPr/>
        </p:nvSpPr>
        <p:spPr>
          <a:xfrm>
            <a:off x="6069773" y="2545148"/>
            <a:ext cx="4498513" cy="520202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000" b="1" dirty="0" err="1">
                <a:solidFill>
                  <a:srgbClr val="0B5C65"/>
                </a:solidFill>
              </a:rPr>
              <a:t>automatic</a:t>
            </a:r>
            <a:r>
              <a:rPr lang="hu-HU" sz="3000" b="1" dirty="0">
                <a:solidFill>
                  <a:srgbClr val="0B5C65"/>
                </a:solidFill>
              </a:rPr>
              <a:t> ‚</a:t>
            </a:r>
            <a:r>
              <a:rPr lang="hu-HU" sz="3000" b="1" dirty="0" err="1">
                <a:solidFill>
                  <a:srgbClr val="0B5C65"/>
                </a:solidFill>
              </a:rPr>
              <a:t>explosion</a:t>
            </a:r>
            <a:r>
              <a:rPr lang="hu-HU" sz="3000" b="1" dirty="0">
                <a:solidFill>
                  <a:srgbClr val="0B5C65"/>
                </a:solidFill>
              </a:rPr>
              <a:t>’</a:t>
            </a: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6260482" y="3506050"/>
            <a:ext cx="4498513" cy="504590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000" b="1" dirty="0" err="1">
                <a:solidFill>
                  <a:srgbClr val="E50D2E"/>
                </a:solidFill>
              </a:rPr>
              <a:t>spark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search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ideas</a:t>
            </a:r>
            <a:endParaRPr lang="hu-HU" sz="3000" b="1" dirty="0">
              <a:solidFill>
                <a:srgbClr val="E50D2E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9A2E7B59-834D-8641-9703-2D37634F2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51A579AF-C32D-AF45-A2B6-F1D9E29F75C9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EMTREE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Egyenes összekötő nyíllal 15">
            <a:extLst>
              <a:ext uri="{FF2B5EF4-FFF2-40B4-BE49-F238E27FC236}">
                <a16:creationId xmlns:a16="http://schemas.microsoft.com/office/drawing/2014/main" id="{16AB0B23-87AD-494C-A110-6C13A695C17E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509738" y="3065350"/>
            <a:ext cx="1" cy="440700"/>
          </a:xfrm>
          <a:prstGeom prst="straightConnector1">
            <a:avLst/>
          </a:prstGeom>
          <a:ln w="63500">
            <a:solidFill>
              <a:srgbClr val="E50D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EF3FF-BBAA-3644-9E8C-30CB53897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8509" y="3602397"/>
            <a:ext cx="4851973" cy="32172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FFFD93-E78E-354D-A85F-4677ADCCBC5E}"/>
              </a:ext>
            </a:extLst>
          </p:cNvPr>
          <p:cNvSpPr txBox="1"/>
          <p:nvPr/>
        </p:nvSpPr>
        <p:spPr>
          <a:xfrm>
            <a:off x="4291878" y="4010640"/>
            <a:ext cx="18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skerville" panose="02020502070401020303" pitchFamily="18" charset="0"/>
                <a:ea typeface="Baskerville" panose="02020502070401020303" pitchFamily="18" charset="0"/>
              </a:rPr>
              <a:t>What</a:t>
            </a:r>
            <a:r>
              <a:rPr lang="hu-HU" dirty="0">
                <a:latin typeface="Baskerville" panose="02020502070401020303" pitchFamily="18" charset="0"/>
                <a:ea typeface="Baskerville" panose="02020502070401020303" pitchFamily="18" charset="0"/>
              </a:rPr>
              <a:t> am I </a:t>
            </a:r>
            <a:r>
              <a:rPr lang="hu-HU" dirty="0" err="1">
                <a:latin typeface="Baskerville" panose="02020502070401020303" pitchFamily="18" charset="0"/>
                <a:ea typeface="Baskerville" panose="02020502070401020303" pitchFamily="18" charset="0"/>
              </a:rPr>
              <a:t>trying</a:t>
            </a:r>
            <a:r>
              <a:rPr lang="hu-HU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hu-HU" dirty="0" err="1">
                <a:latin typeface="Baskerville" panose="02020502070401020303" pitchFamily="18" charset="0"/>
                <a:ea typeface="Baskerville" panose="02020502070401020303" pitchFamily="18" charset="0"/>
              </a:rPr>
              <a:t>to</a:t>
            </a:r>
            <a:r>
              <a:rPr lang="hu-HU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hu-HU" dirty="0" err="1">
                <a:latin typeface="Baskerville" panose="02020502070401020303" pitchFamily="18" charset="0"/>
                <a:ea typeface="Baskerville" panose="02020502070401020303" pitchFamily="18" charset="0"/>
              </a:rPr>
              <a:t>research</a:t>
            </a:r>
            <a:r>
              <a:rPr lang="hu-HU" dirty="0">
                <a:latin typeface="Baskerville" panose="02020502070401020303" pitchFamily="18" charset="0"/>
                <a:ea typeface="Baskerville" panose="02020502070401020303" pitchFamily="18" charset="0"/>
              </a:rPr>
              <a:t> again?</a:t>
            </a:r>
          </a:p>
        </p:txBody>
      </p:sp>
    </p:spTree>
    <p:extLst>
      <p:ext uri="{BB962C8B-B14F-4D97-AF65-F5344CB8AC3E}">
        <p14:creationId xmlns:p14="http://schemas.microsoft.com/office/powerpoint/2010/main" val="1516422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EB7E63-7FBB-BE4A-877E-7B44D7FF97D4}"/>
              </a:ext>
            </a:extLst>
          </p:cNvPr>
          <p:cNvSpPr txBox="1"/>
          <p:nvPr/>
        </p:nvSpPr>
        <p:spPr>
          <a:xfrm>
            <a:off x="9668256" y="6087258"/>
            <a:ext cx="1950720" cy="7707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artalom helye 1"/>
          <p:cNvSpPr txBox="1">
            <a:spLocks/>
          </p:cNvSpPr>
          <p:nvPr/>
        </p:nvSpPr>
        <p:spPr>
          <a:xfrm>
            <a:off x="1382313" y="2012646"/>
            <a:ext cx="9445336" cy="806208"/>
          </a:xfrm>
          <a:prstGeom prst="rect">
            <a:avLst/>
          </a:prstGeom>
          <a:noFill/>
          <a:ln w="41275" cmpd="sng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eliac</a:t>
            </a:r>
            <a:r>
              <a:rPr lang="en-US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AND disease AND ((mucosal AND healing) OR (mucosal AND recovery) OR (villous AND atrophy))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382313" y="3695483"/>
            <a:ext cx="9445336" cy="3012545"/>
          </a:xfrm>
          <a:prstGeom prst="rect">
            <a:avLst/>
          </a:prstGeom>
          <a:noFill/>
          <a:ln w="41275" cmpd="sng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>
                <a:solidFill>
                  <a:srgbClr val="0B5C65"/>
                </a:solidFill>
              </a:rPr>
              <a:t>celiac[All Fields] AND ("disease"[</a:t>
            </a:r>
            <a:r>
              <a:rPr lang="en-US" sz="2600" dirty="0" err="1">
                <a:solidFill>
                  <a:srgbClr val="0B5C65"/>
                </a:solidFill>
              </a:rPr>
              <a:t>MeSH</a:t>
            </a:r>
            <a:r>
              <a:rPr lang="en-US" sz="2600" dirty="0">
                <a:solidFill>
                  <a:srgbClr val="0B5C65"/>
                </a:solidFill>
              </a:rPr>
              <a:t> Terms] OR "disease"[All Fields]) AND ((("mucous membrane"[</a:t>
            </a:r>
            <a:r>
              <a:rPr lang="en-US" sz="2600" dirty="0" err="1">
                <a:solidFill>
                  <a:srgbClr val="0B5C65"/>
                </a:solidFill>
              </a:rPr>
              <a:t>MeSH</a:t>
            </a:r>
            <a:r>
              <a:rPr lang="en-US" sz="2600" dirty="0">
                <a:solidFill>
                  <a:srgbClr val="0B5C65"/>
                </a:solidFill>
              </a:rPr>
              <a:t> Terms] OR ("mucous"[All Fields] AND "membrane"[All Fields]) OR "mucous membrane"[All Fields] OR "mucosal"[All Fields]) AND (("wound healing"[</a:t>
            </a:r>
            <a:r>
              <a:rPr lang="en-US" sz="2600" dirty="0" err="1">
                <a:solidFill>
                  <a:srgbClr val="0B5C65"/>
                </a:solidFill>
              </a:rPr>
              <a:t>MeSH</a:t>
            </a:r>
            <a:r>
              <a:rPr lang="en-US" sz="2600" dirty="0">
                <a:solidFill>
                  <a:srgbClr val="0B5C65"/>
                </a:solidFill>
              </a:rPr>
              <a:t> Terms] OR ("wound"[All Fields] AND "healing"[All Fields]) OR "wound healing"[All Fields] OR "healing"[All Fields]) OR recovery[All Fields])) OR (villous[All Fields] AND ("atrophy"[</a:t>
            </a:r>
            <a:r>
              <a:rPr lang="en-US" sz="2600" dirty="0" err="1">
                <a:solidFill>
                  <a:srgbClr val="0B5C65"/>
                </a:solidFill>
              </a:rPr>
              <a:t>MeSH</a:t>
            </a:r>
            <a:r>
              <a:rPr lang="en-US" sz="2600" dirty="0">
                <a:solidFill>
                  <a:srgbClr val="0B5C65"/>
                </a:solidFill>
              </a:rPr>
              <a:t> Terms] OR "atrophy"[All Fields])))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5593462" y="1395333"/>
            <a:ext cx="1023037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query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840851" y="3026336"/>
            <a:ext cx="2528257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query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transcript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05AED43F-C942-F14C-93A7-411A9640C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90156385-E410-3341-A52A-BD38118EAC3F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9209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994345" y="1852153"/>
            <a:ext cx="9167750" cy="4821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b="1" dirty="0" err="1">
                <a:solidFill>
                  <a:srgbClr val="0B5C65"/>
                </a:solidFill>
              </a:rPr>
              <a:t>Controlled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vocabulary</a:t>
            </a:r>
            <a:r>
              <a:rPr lang="hu-HU" b="1" dirty="0">
                <a:solidFill>
                  <a:srgbClr val="0B5C65"/>
                </a:solidFill>
              </a:rPr>
              <a:t> (thesaurus of </a:t>
            </a:r>
            <a:r>
              <a:rPr lang="hu-HU" b="1" dirty="0" err="1">
                <a:solidFill>
                  <a:srgbClr val="0B5C65"/>
                </a:solidFill>
              </a:rPr>
              <a:t>terms</a:t>
            </a:r>
            <a:r>
              <a:rPr lang="hu-HU" b="1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>
                <a:solidFill>
                  <a:srgbClr val="0B5C65"/>
                </a:solidFill>
              </a:rPr>
              <a:t>MEDLINE: </a:t>
            </a:r>
            <a:r>
              <a:rPr lang="hu-HU" dirty="0" err="1">
                <a:solidFill>
                  <a:srgbClr val="E50D2E"/>
                </a:solidFill>
              </a:rPr>
              <a:t>MeSH</a:t>
            </a:r>
            <a:endParaRPr lang="hu-HU" dirty="0">
              <a:solidFill>
                <a:srgbClr val="E50D2E"/>
              </a:solidFill>
            </a:endParaRPr>
          </a:p>
          <a:p>
            <a:pPr marL="811213"/>
            <a:r>
              <a:rPr lang="hu-HU" dirty="0">
                <a:solidFill>
                  <a:srgbClr val="0B5C65"/>
                </a:solidFill>
              </a:rPr>
              <a:t>EMBASE: </a:t>
            </a:r>
            <a:r>
              <a:rPr lang="hu-HU" dirty="0">
                <a:solidFill>
                  <a:srgbClr val="E50D2E"/>
                </a:solidFill>
              </a:rPr>
              <a:t>EMTREE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hu-HU" b="1" dirty="0">
                <a:solidFill>
                  <a:srgbClr val="0B5C65"/>
                </a:solidFill>
              </a:rPr>
              <a:t>Free-text </a:t>
            </a:r>
            <a:r>
              <a:rPr lang="hu-HU" b="1" dirty="0" err="1">
                <a:solidFill>
                  <a:srgbClr val="0B5C65"/>
                </a:solidFill>
              </a:rPr>
              <a:t>terms</a:t>
            </a:r>
            <a:r>
              <a:rPr lang="hu-HU" b="1" dirty="0">
                <a:solidFill>
                  <a:srgbClr val="0B5C65"/>
                </a:solidFill>
              </a:rPr>
              <a:t> (</a:t>
            </a:r>
            <a:r>
              <a:rPr lang="hu-HU" b="1" dirty="0" err="1">
                <a:solidFill>
                  <a:srgbClr val="0B5C65"/>
                </a:solidFill>
              </a:rPr>
              <a:t>what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you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write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in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the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search</a:t>
            </a:r>
            <a:r>
              <a:rPr lang="hu-HU" b="1" dirty="0">
                <a:solidFill>
                  <a:srgbClr val="0B5C65"/>
                </a:solidFill>
              </a:rPr>
              <a:t> bar)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synonyms</a:t>
            </a:r>
            <a:r>
              <a:rPr lang="hu-HU" dirty="0">
                <a:solidFill>
                  <a:srgbClr val="0B5C65"/>
                </a:solidFill>
              </a:rPr>
              <a:t> (</a:t>
            </a:r>
            <a:r>
              <a:rPr lang="hu-HU" dirty="0" err="1">
                <a:solidFill>
                  <a:srgbClr val="0B5C65"/>
                </a:solidFill>
              </a:rPr>
              <a:t>recovery</a:t>
            </a:r>
            <a:r>
              <a:rPr lang="hu-HU" dirty="0">
                <a:solidFill>
                  <a:srgbClr val="0B5C65"/>
                </a:solidFill>
              </a:rPr>
              <a:t> vs. </a:t>
            </a:r>
            <a:r>
              <a:rPr lang="hu-HU" dirty="0" err="1">
                <a:solidFill>
                  <a:srgbClr val="0B5C65"/>
                </a:solidFill>
              </a:rPr>
              <a:t>healing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related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words</a:t>
            </a:r>
            <a:r>
              <a:rPr lang="hu-HU" dirty="0">
                <a:solidFill>
                  <a:srgbClr val="0B5C65"/>
                </a:solidFill>
              </a:rPr>
              <a:t> (</a:t>
            </a:r>
            <a:r>
              <a:rPr lang="hu-HU" dirty="0" err="1">
                <a:solidFill>
                  <a:srgbClr val="0B5C65"/>
                </a:solidFill>
              </a:rPr>
              <a:t>head</a:t>
            </a:r>
            <a:r>
              <a:rPr lang="hu-HU" dirty="0">
                <a:solidFill>
                  <a:srgbClr val="0B5C65"/>
                </a:solidFill>
              </a:rPr>
              <a:t> vs. </a:t>
            </a:r>
            <a:r>
              <a:rPr lang="hu-HU" dirty="0" err="1">
                <a:solidFill>
                  <a:srgbClr val="0B5C65"/>
                </a:solidFill>
              </a:rPr>
              <a:t>brain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variant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spelling</a:t>
            </a:r>
            <a:r>
              <a:rPr lang="hu-HU" dirty="0">
                <a:solidFill>
                  <a:srgbClr val="0B5C65"/>
                </a:solidFill>
              </a:rPr>
              <a:t> (tum</a:t>
            </a:r>
            <a:r>
              <a:rPr lang="hu-HU" u="sng" dirty="0">
                <a:solidFill>
                  <a:srgbClr val="0B5C65"/>
                </a:solidFill>
              </a:rPr>
              <a:t>o</a:t>
            </a:r>
            <a:r>
              <a:rPr lang="hu-HU" dirty="0">
                <a:solidFill>
                  <a:srgbClr val="0B5C65"/>
                </a:solidFill>
              </a:rPr>
              <a:t>r vs. </a:t>
            </a:r>
            <a:r>
              <a:rPr lang="hu-HU" dirty="0" err="1">
                <a:solidFill>
                  <a:srgbClr val="0B5C65"/>
                </a:solidFill>
              </a:rPr>
              <a:t>tum</a:t>
            </a:r>
            <a:r>
              <a:rPr lang="hu-HU" u="sng" dirty="0" err="1">
                <a:solidFill>
                  <a:srgbClr val="0B5C65"/>
                </a:solidFill>
              </a:rPr>
              <a:t>ou</a:t>
            </a:r>
            <a:r>
              <a:rPr lang="hu-HU" dirty="0" err="1">
                <a:solidFill>
                  <a:srgbClr val="0B5C65"/>
                </a:solidFill>
              </a:rPr>
              <a:t>r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truncation</a:t>
            </a:r>
            <a:r>
              <a:rPr lang="hu-HU" dirty="0">
                <a:solidFill>
                  <a:srgbClr val="0B5C65"/>
                </a:solidFill>
              </a:rPr>
              <a:t> (</a:t>
            </a:r>
            <a:r>
              <a:rPr lang="hu-HU" dirty="0" err="1">
                <a:solidFill>
                  <a:srgbClr val="0B5C65"/>
                </a:solidFill>
              </a:rPr>
              <a:t>pharmaco</a:t>
            </a:r>
            <a:r>
              <a:rPr lang="hu-HU" dirty="0">
                <a:solidFill>
                  <a:srgbClr val="0B5C65"/>
                </a:solidFill>
              </a:rPr>
              <a:t>*)</a:t>
            </a: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7435821" y="2625110"/>
            <a:ext cx="4498513" cy="504590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000" b="1" dirty="0" err="1">
                <a:solidFill>
                  <a:srgbClr val="E50D2E"/>
                </a:solidFill>
              </a:rPr>
              <a:t>spark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search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ideas</a:t>
            </a:r>
            <a:endParaRPr lang="hu-HU" sz="3000" b="1" dirty="0">
              <a:solidFill>
                <a:srgbClr val="E50D2E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9A2E7B59-834D-8641-9703-2D37634F2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3CD6EAE9-C292-D441-AD65-C670316A16B9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Free-tex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terms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2742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éptalálat a következőre: „boolean operators”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217"/>
          <a:stretch/>
        </p:blipFill>
        <p:spPr bwMode="auto">
          <a:xfrm>
            <a:off x="1852994" y="1863265"/>
            <a:ext cx="8889361" cy="24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orzás 7"/>
          <p:cNvSpPr/>
          <p:nvPr/>
        </p:nvSpPr>
        <p:spPr>
          <a:xfrm>
            <a:off x="6759470" y="512658"/>
            <a:ext cx="4710896" cy="4942390"/>
          </a:xfrm>
          <a:prstGeom prst="mathMultiply">
            <a:avLst>
              <a:gd name="adj1" fmla="val 359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ávnyíl 10"/>
          <p:cNvSpPr/>
          <p:nvPr/>
        </p:nvSpPr>
        <p:spPr>
          <a:xfrm rot="5400000">
            <a:off x="2763623" y="4726516"/>
            <a:ext cx="394855" cy="488372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2190589" y="5362972"/>
            <a:ext cx="1747190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 err="1"/>
              <a:t>Narrows</a:t>
            </a:r>
            <a:endParaRPr lang="hu-HU" sz="2600" b="1" dirty="0"/>
          </a:p>
        </p:txBody>
      </p:sp>
      <p:sp>
        <p:nvSpPr>
          <p:cNvPr id="13" name="Alcím 3"/>
          <p:cNvSpPr txBox="1">
            <a:spLocks/>
          </p:cNvSpPr>
          <p:nvPr/>
        </p:nvSpPr>
        <p:spPr>
          <a:xfrm>
            <a:off x="5393801" y="5362972"/>
            <a:ext cx="1747190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 err="1"/>
              <a:t>Expands</a:t>
            </a:r>
            <a:endParaRPr lang="hu-HU" sz="2600" b="1" dirty="0"/>
          </a:p>
        </p:txBody>
      </p:sp>
      <p:sp>
        <p:nvSpPr>
          <p:cNvPr id="14" name="Sávnyíl 13"/>
          <p:cNvSpPr/>
          <p:nvPr/>
        </p:nvSpPr>
        <p:spPr>
          <a:xfrm rot="5400000">
            <a:off x="5931828" y="4726516"/>
            <a:ext cx="394855" cy="488372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0" y="6526152"/>
            <a:ext cx="5883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/>
              <a:t>Source</a:t>
            </a:r>
            <a:r>
              <a:rPr lang="hu-HU" sz="1400" dirty="0"/>
              <a:t> of </a:t>
            </a:r>
            <a:r>
              <a:rPr lang="hu-HU" sz="1400" dirty="0" err="1"/>
              <a:t>figure</a:t>
            </a:r>
            <a:r>
              <a:rPr lang="hu-HU" sz="1400" dirty="0"/>
              <a:t>: https://sru.libguides.com/c.php?g=531870&amp;p=3883641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76F7F-7A2B-BE40-AF2F-2DF1D17AACA8}"/>
              </a:ext>
            </a:extLst>
          </p:cNvPr>
          <p:cNvSpPr txBox="1"/>
          <p:nvPr/>
        </p:nvSpPr>
        <p:spPr>
          <a:xfrm>
            <a:off x="1527048" y="1517904"/>
            <a:ext cx="3145536" cy="44256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A3231-E8F9-464B-84CF-F40216933A0C}"/>
              </a:ext>
            </a:extLst>
          </p:cNvPr>
          <p:cNvSpPr txBox="1"/>
          <p:nvPr/>
        </p:nvSpPr>
        <p:spPr>
          <a:xfrm>
            <a:off x="4672584" y="1515538"/>
            <a:ext cx="2930715" cy="44256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EDD9B-F3E6-F244-BC67-2A6F8313C524}"/>
              </a:ext>
            </a:extLst>
          </p:cNvPr>
          <p:cNvSpPr txBox="1"/>
          <p:nvPr/>
        </p:nvSpPr>
        <p:spPr>
          <a:xfrm>
            <a:off x="7603299" y="1517727"/>
            <a:ext cx="3145536" cy="4425696"/>
          </a:xfrm>
          <a:prstGeom prst="rect">
            <a:avLst/>
          </a:prstGeom>
          <a:noFill/>
          <a:ln w="28575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Kép 12">
            <a:extLst>
              <a:ext uri="{FF2B5EF4-FFF2-40B4-BE49-F238E27FC236}">
                <a16:creationId xmlns:a16="http://schemas.microsoft.com/office/drawing/2014/main" id="{76D49C15-CC5A-1345-9847-C597BD91E9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9" name="Google Shape;145;p15">
            <a:extLst>
              <a:ext uri="{FF2B5EF4-FFF2-40B4-BE49-F238E27FC236}">
                <a16:creationId xmlns:a16="http://schemas.microsoft.com/office/drawing/2014/main" id="{7F06D40D-9DB7-A04B-9BD3-963026DD5759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Boolean operators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16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cím 3"/>
          <p:cNvSpPr txBox="1">
            <a:spLocks/>
          </p:cNvSpPr>
          <p:nvPr/>
        </p:nvSpPr>
        <p:spPr>
          <a:xfrm>
            <a:off x="2035277" y="2638625"/>
            <a:ext cx="5624232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 err="1">
                <a:solidFill>
                  <a:srgbClr val="0B5C65"/>
                </a:solidFill>
              </a:rPr>
              <a:t>good</a:t>
            </a:r>
            <a:r>
              <a:rPr lang="hu-HU" sz="2600" b="1" dirty="0">
                <a:solidFill>
                  <a:srgbClr val="0B5C65"/>
                </a:solidFill>
              </a:rPr>
              <a:t> AND </a:t>
            </a:r>
            <a:r>
              <a:rPr lang="hu-HU" sz="2600" b="1" dirty="0" err="1">
                <a:solidFill>
                  <a:srgbClr val="0B5C65"/>
                </a:solidFill>
              </a:rPr>
              <a:t>clinical</a:t>
            </a:r>
            <a:r>
              <a:rPr lang="hu-HU" sz="2600" b="1" dirty="0">
                <a:solidFill>
                  <a:srgbClr val="0B5C65"/>
                </a:solidFill>
              </a:rPr>
              <a:t> AND </a:t>
            </a:r>
            <a:r>
              <a:rPr lang="hu-HU" sz="2600" b="1" dirty="0" err="1">
                <a:solidFill>
                  <a:srgbClr val="0B5C65"/>
                </a:solidFill>
              </a:rPr>
              <a:t>practice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</a:p>
        </p:txBody>
      </p:sp>
      <p:sp>
        <p:nvSpPr>
          <p:cNvPr id="8" name="Alcím 3"/>
          <p:cNvSpPr txBox="1">
            <a:spLocks/>
          </p:cNvSpPr>
          <p:nvPr/>
        </p:nvSpPr>
        <p:spPr>
          <a:xfrm>
            <a:off x="2035277" y="3997656"/>
            <a:ext cx="5624232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800" dirty="0">
                <a:solidFill>
                  <a:srgbClr val="0B5C65"/>
                </a:solidFill>
              </a:rPr>
              <a:t>"</a:t>
            </a:r>
            <a:r>
              <a:rPr lang="hu-HU" sz="2600" b="1" dirty="0" err="1">
                <a:solidFill>
                  <a:srgbClr val="0B5C65"/>
                </a:solidFill>
              </a:rPr>
              <a:t>good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  <a:r>
              <a:rPr lang="hu-HU" sz="2600" b="1" dirty="0" err="1">
                <a:solidFill>
                  <a:srgbClr val="0B5C65"/>
                </a:solidFill>
              </a:rPr>
              <a:t>clinical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  <a:r>
              <a:rPr lang="hu-HU" sz="2600" b="1" dirty="0" err="1">
                <a:solidFill>
                  <a:srgbClr val="0B5C65"/>
                </a:solidFill>
              </a:rPr>
              <a:t>practice</a:t>
            </a:r>
            <a:r>
              <a:rPr lang="hu-HU" sz="2800" dirty="0">
                <a:solidFill>
                  <a:srgbClr val="0B5C65"/>
                </a:solidFill>
              </a:rPr>
              <a:t>"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</a:p>
        </p:txBody>
      </p:sp>
      <p:sp>
        <p:nvSpPr>
          <p:cNvPr id="9" name="Alcím 3"/>
          <p:cNvSpPr txBox="1">
            <a:spLocks/>
          </p:cNvSpPr>
          <p:nvPr/>
        </p:nvSpPr>
        <p:spPr>
          <a:xfrm>
            <a:off x="2035277" y="3318140"/>
            <a:ext cx="5624232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>
                <a:solidFill>
                  <a:srgbClr val="0B5C65"/>
                </a:solidFill>
              </a:rPr>
              <a:t>vs.</a:t>
            </a:r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8459413" y="2638624"/>
            <a:ext cx="1655548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E50D2E"/>
                </a:solidFill>
              </a:rPr>
              <a:t>n=22 230</a:t>
            </a:r>
          </a:p>
        </p:txBody>
      </p:sp>
      <p:sp>
        <p:nvSpPr>
          <p:cNvPr id="11" name="Alcím 3"/>
          <p:cNvSpPr txBox="1">
            <a:spLocks/>
          </p:cNvSpPr>
          <p:nvPr/>
        </p:nvSpPr>
        <p:spPr>
          <a:xfrm>
            <a:off x="8459413" y="3997656"/>
            <a:ext cx="1655548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E50D2E"/>
                </a:solidFill>
              </a:rPr>
              <a:t>n=1 539</a:t>
            </a:r>
          </a:p>
        </p:txBody>
      </p:sp>
      <p:pic>
        <p:nvPicPr>
          <p:cNvPr id="12" name="Kép 12">
            <a:extLst>
              <a:ext uri="{FF2B5EF4-FFF2-40B4-BE49-F238E27FC236}">
                <a16:creationId xmlns:a16="http://schemas.microsoft.com/office/drawing/2014/main" id="{C33EBBCA-34C7-154A-9860-522080437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4" name="Google Shape;145;p15">
            <a:extLst>
              <a:ext uri="{FF2B5EF4-FFF2-40B4-BE49-F238E27FC236}">
                <a16:creationId xmlns:a16="http://schemas.microsoft.com/office/drawing/2014/main" id="{AA519A6E-0798-CA4C-A0D5-940AB85272DF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Quotation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marks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2038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1">
            <a:extLst>
              <a:ext uri="{FF2B5EF4-FFF2-40B4-BE49-F238E27FC236}">
                <a16:creationId xmlns:a16="http://schemas.microsoft.com/office/drawing/2014/main" id="{EEB6C559-F057-40DC-BED1-63116F186E65}"/>
              </a:ext>
            </a:extLst>
          </p:cNvPr>
          <p:cNvSpPr txBox="1">
            <a:spLocks/>
          </p:cNvSpPr>
          <p:nvPr/>
        </p:nvSpPr>
        <p:spPr>
          <a:xfrm>
            <a:off x="1283260" y="2367289"/>
            <a:ext cx="4410753" cy="441838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acute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myocardial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infarction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artalom helye 1">
            <a:extLst>
              <a:ext uri="{FF2B5EF4-FFF2-40B4-BE49-F238E27FC236}">
                <a16:creationId xmlns:a16="http://schemas.microsoft.com/office/drawing/2014/main" id="{286F3CE7-4964-4F65-8139-E7AF77C49AE7}"/>
              </a:ext>
            </a:extLst>
          </p:cNvPr>
          <p:cNvSpPr txBox="1">
            <a:spLocks/>
          </p:cNvSpPr>
          <p:nvPr/>
        </p:nvSpPr>
        <p:spPr>
          <a:xfrm>
            <a:off x="1283258" y="4321233"/>
            <a:ext cx="4410753" cy="441839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atenolol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2" descr="Image result for pico concepts search">
            <a:extLst>
              <a:ext uri="{FF2B5EF4-FFF2-40B4-BE49-F238E27FC236}">
                <a16:creationId xmlns:a16="http://schemas.microsoft.com/office/drawing/2014/main" id="{ADE3F5AA-2E75-4ED3-97CD-9E9BA3A4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986" y="1699683"/>
            <a:ext cx="4163144" cy="41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artalom helye 1">
            <a:extLst>
              <a:ext uri="{FF2B5EF4-FFF2-40B4-BE49-F238E27FC236}">
                <a16:creationId xmlns:a16="http://schemas.microsoft.com/office/drawing/2014/main" id="{183A75DF-6CAC-4173-B543-42D7C633E985}"/>
              </a:ext>
            </a:extLst>
          </p:cNvPr>
          <p:cNvSpPr txBox="1">
            <a:spLocks/>
          </p:cNvSpPr>
          <p:nvPr/>
        </p:nvSpPr>
        <p:spPr>
          <a:xfrm>
            <a:off x="1283259" y="3344261"/>
            <a:ext cx="4410753" cy="441838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nebivolol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Kép 12">
            <a:extLst>
              <a:ext uri="{FF2B5EF4-FFF2-40B4-BE49-F238E27FC236}">
                <a16:creationId xmlns:a16="http://schemas.microsoft.com/office/drawing/2014/main" id="{4AFD5F15-737C-4E21-99D1-661181CA3D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8" name="Tartalom helye 1">
            <a:extLst>
              <a:ext uri="{FF2B5EF4-FFF2-40B4-BE49-F238E27FC236}">
                <a16:creationId xmlns:a16="http://schemas.microsoft.com/office/drawing/2014/main" id="{3C7FD6D1-1173-40DD-9ED0-E153117F9D1B}"/>
              </a:ext>
            </a:extLst>
          </p:cNvPr>
          <p:cNvSpPr txBox="1">
            <a:spLocks/>
          </p:cNvSpPr>
          <p:nvPr/>
        </p:nvSpPr>
        <p:spPr>
          <a:xfrm>
            <a:off x="1283258" y="5298205"/>
            <a:ext cx="4410753" cy="441839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28-day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mortality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5;p15">
            <a:extLst>
              <a:ext uri="{FF2B5EF4-FFF2-40B4-BE49-F238E27FC236}">
                <a16:creationId xmlns:a16="http://schemas.microsoft.com/office/drawing/2014/main" id="{4A44ABF4-1572-074C-AB98-D06620D279EE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Connecting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concepts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artalom helye 1">
            <a:extLst>
              <a:ext uri="{FF2B5EF4-FFF2-40B4-BE49-F238E27FC236}">
                <a16:creationId xmlns:a16="http://schemas.microsoft.com/office/drawing/2014/main" id="{52213416-110E-44E6-8CCC-52A290507B7A}"/>
              </a:ext>
            </a:extLst>
          </p:cNvPr>
          <p:cNvSpPr txBox="1">
            <a:spLocks/>
          </p:cNvSpPr>
          <p:nvPr/>
        </p:nvSpPr>
        <p:spPr>
          <a:xfrm>
            <a:off x="1283258" y="2367289"/>
            <a:ext cx="4410753" cy="441838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acute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myocardial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infarction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0568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3">
            <a:extLst>
              <a:ext uri="{FF2B5EF4-FFF2-40B4-BE49-F238E27FC236}">
                <a16:creationId xmlns:a16="http://schemas.microsoft.com/office/drawing/2014/main" id="{6AA168A1-F63E-45F1-BC8B-73B8AD39A22D}"/>
              </a:ext>
            </a:extLst>
          </p:cNvPr>
          <p:cNvSpPr/>
          <p:nvPr/>
        </p:nvSpPr>
        <p:spPr>
          <a:xfrm>
            <a:off x="5809302" y="1428535"/>
            <a:ext cx="401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{</a:t>
            </a:r>
            <a:r>
              <a:rPr lang="hu-HU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hu-HU" sz="2000" dirty="0"/>
          </a:p>
        </p:txBody>
      </p:sp>
      <p:sp>
        <p:nvSpPr>
          <p:cNvPr id="17" name="Téglalap 19">
            <a:extLst>
              <a:ext uri="{FF2B5EF4-FFF2-40B4-BE49-F238E27FC236}">
                <a16:creationId xmlns:a16="http://schemas.microsoft.com/office/drawing/2014/main" id="{6EEFF798-D119-443A-9464-9E24BA77D4A3}"/>
              </a:ext>
            </a:extLst>
          </p:cNvPr>
          <p:cNvSpPr/>
          <p:nvPr/>
        </p:nvSpPr>
        <p:spPr>
          <a:xfrm>
            <a:off x="5809302" y="3995684"/>
            <a:ext cx="343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{</a:t>
            </a:r>
            <a:endParaRPr lang="hu-HU" sz="2400" dirty="0">
              <a:solidFill>
                <a:srgbClr val="E50D2E"/>
              </a:solidFill>
            </a:endParaRPr>
          </a:p>
        </p:txBody>
      </p:sp>
      <p:sp>
        <p:nvSpPr>
          <p:cNvPr id="18" name="Téglalap 21">
            <a:extLst>
              <a:ext uri="{FF2B5EF4-FFF2-40B4-BE49-F238E27FC236}">
                <a16:creationId xmlns:a16="http://schemas.microsoft.com/office/drawing/2014/main" id="{386F65E7-EBEA-415D-B213-76E643A02D11}"/>
              </a:ext>
            </a:extLst>
          </p:cNvPr>
          <p:cNvSpPr/>
          <p:nvPr/>
        </p:nvSpPr>
        <p:spPr>
          <a:xfrm>
            <a:off x="5781978" y="6088924"/>
            <a:ext cx="401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3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{</a:t>
            </a:r>
            <a:endParaRPr lang="hu-HU" sz="2000" dirty="0">
              <a:solidFill>
                <a:srgbClr val="E50D2E"/>
              </a:solidFill>
            </a:endParaRPr>
          </a:p>
        </p:txBody>
      </p:sp>
      <p:pic>
        <p:nvPicPr>
          <p:cNvPr id="10" name="Kép 12">
            <a:extLst>
              <a:ext uri="{FF2B5EF4-FFF2-40B4-BE49-F238E27FC236}">
                <a16:creationId xmlns:a16="http://schemas.microsoft.com/office/drawing/2014/main" id="{60262D7F-2C20-47A6-8B34-DBF936E9E8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9" name="Tartalom helye 1">
            <a:extLst>
              <a:ext uri="{FF2B5EF4-FFF2-40B4-BE49-F238E27FC236}">
                <a16:creationId xmlns:a16="http://schemas.microsoft.com/office/drawing/2014/main" id="{A2CBBAEB-4843-4F57-A506-E04C533594C8}"/>
              </a:ext>
            </a:extLst>
          </p:cNvPr>
          <p:cNvSpPr txBox="1">
            <a:spLocks/>
          </p:cNvSpPr>
          <p:nvPr/>
        </p:nvSpPr>
        <p:spPr>
          <a:xfrm>
            <a:off x="1198899" y="1428535"/>
            <a:ext cx="4410753" cy="441838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acute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myocardial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infarction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artalom helye 1">
            <a:extLst>
              <a:ext uri="{FF2B5EF4-FFF2-40B4-BE49-F238E27FC236}">
                <a16:creationId xmlns:a16="http://schemas.microsoft.com/office/drawing/2014/main" id="{B0FAE44B-8C33-44CF-AE77-5E390E006F32}"/>
              </a:ext>
            </a:extLst>
          </p:cNvPr>
          <p:cNvSpPr txBox="1">
            <a:spLocks/>
          </p:cNvSpPr>
          <p:nvPr/>
        </p:nvSpPr>
        <p:spPr>
          <a:xfrm>
            <a:off x="1198899" y="3995684"/>
            <a:ext cx="4410753" cy="441838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IC</a:t>
            </a: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nebivolol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atenolol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artalom helye 1">
            <a:extLst>
              <a:ext uri="{FF2B5EF4-FFF2-40B4-BE49-F238E27FC236}">
                <a16:creationId xmlns:a16="http://schemas.microsoft.com/office/drawing/2014/main" id="{2F429D46-5F0F-44B9-9A44-EA7AC2249C9C}"/>
              </a:ext>
            </a:extLst>
          </p:cNvPr>
          <p:cNvSpPr txBox="1">
            <a:spLocks/>
          </p:cNvSpPr>
          <p:nvPr/>
        </p:nvSpPr>
        <p:spPr>
          <a:xfrm>
            <a:off x="1215745" y="6082705"/>
            <a:ext cx="4410753" cy="441839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28-day </a:t>
            </a:r>
            <a:r>
              <a:rPr lang="hu-HU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mortality</a:t>
            </a:r>
            <a:endParaRPr lang="en-US" sz="2600" b="1" dirty="0">
              <a:solidFill>
                <a:srgbClr val="0B5C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1826B0-ABC7-4CA5-AC06-49C49E188ACA}"/>
              </a:ext>
            </a:extLst>
          </p:cNvPr>
          <p:cNvSpPr/>
          <p:nvPr/>
        </p:nvSpPr>
        <p:spPr>
          <a:xfrm>
            <a:off x="9253728" y="5486400"/>
            <a:ext cx="2212848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églalap 1">
            <a:extLst>
              <a:ext uri="{FF2B5EF4-FFF2-40B4-BE49-F238E27FC236}">
                <a16:creationId xmlns:a16="http://schemas.microsoft.com/office/drawing/2014/main" id="{CA4F6EB2-7467-470A-AA55-0B8C32DBB2FF}"/>
              </a:ext>
            </a:extLst>
          </p:cNvPr>
          <p:cNvSpPr/>
          <p:nvPr/>
        </p:nvSpPr>
        <p:spPr>
          <a:xfrm>
            <a:off x="6410022" y="1320470"/>
            <a:ext cx="53749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(myocardial infarction OR 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AMI OR </a:t>
            </a:r>
            <a:r>
              <a:rPr lang="en-US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heart infarction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”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acute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coronary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syndrome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OR ACS</a:t>
            </a:r>
            <a:r>
              <a:rPr lang="en-US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hu-HU" sz="2200" dirty="0">
              <a:solidFill>
                <a:srgbClr val="0B5C6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2E41F-A84D-174D-9EE0-6CD41608A301}"/>
              </a:ext>
            </a:extLst>
          </p:cNvPr>
          <p:cNvSpPr/>
          <p:nvPr/>
        </p:nvSpPr>
        <p:spPr>
          <a:xfrm>
            <a:off x="6410021" y="2564523"/>
            <a:ext cx="53749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en-US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hu-HU" sz="2200" dirty="0">
              <a:solidFill>
                <a:srgbClr val="0B5C6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EF1D5A-51C7-944E-8DA8-93E2AB2ECB84}"/>
              </a:ext>
            </a:extLst>
          </p:cNvPr>
          <p:cNvSpPr/>
          <p:nvPr/>
        </p:nvSpPr>
        <p:spPr>
          <a:xfrm>
            <a:off x="6410020" y="3175849"/>
            <a:ext cx="53749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atenolol 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Tenormine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ICI66082 OR</a:t>
            </a:r>
            <a:r>
              <a:rPr lang="en-US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nebivolol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Nebilet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Silostar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Lobivon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Bystolic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R67555 OR ”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adrenergic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beta-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antagonists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OR “beta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adrenergic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receptor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blocking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agent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 OR beta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blocker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el-GR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β-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blocker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74228-30E0-7C4A-B011-83294CAB27C0}"/>
              </a:ext>
            </a:extLst>
          </p:cNvPr>
          <p:cNvSpPr/>
          <p:nvPr/>
        </p:nvSpPr>
        <p:spPr>
          <a:xfrm>
            <a:off x="6410020" y="5528707"/>
            <a:ext cx="53749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endParaRPr lang="hu-HU" sz="2200" b="1" dirty="0">
              <a:solidFill>
                <a:srgbClr val="0B5C6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1B1A7-2BCF-7143-9C15-4D2C8C04727B}"/>
              </a:ext>
            </a:extLst>
          </p:cNvPr>
          <p:cNvSpPr/>
          <p:nvPr/>
        </p:nvSpPr>
        <p:spPr>
          <a:xfrm>
            <a:off x="6410020" y="6196645"/>
            <a:ext cx="53749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mortality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death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fatality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2200" dirty="0" err="1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deceas</a:t>
            </a:r>
            <a:r>
              <a:rPr lang="hu-HU" sz="2200" dirty="0">
                <a:solidFill>
                  <a:srgbClr val="0B5C6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*)</a:t>
            </a:r>
            <a:endParaRPr lang="hu-HU" dirty="0"/>
          </a:p>
        </p:txBody>
      </p:sp>
      <p:sp>
        <p:nvSpPr>
          <p:cNvPr id="22" name="Google Shape;145;p15">
            <a:extLst>
              <a:ext uri="{FF2B5EF4-FFF2-40B4-BE49-F238E27FC236}">
                <a16:creationId xmlns:a16="http://schemas.microsoft.com/office/drawing/2014/main" id="{68037C9B-9D19-C34F-BD08-760B1336623A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Connecting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concepts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6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15" grpId="0"/>
      <p:bldP spid="2" grpId="0"/>
      <p:bldP spid="3" grpId="0"/>
      <p:bldP spid="5" grpId="0"/>
      <p:bldP spid="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1"/>
          <p:cNvSpPr txBox="1">
            <a:spLocks/>
          </p:cNvSpPr>
          <p:nvPr/>
        </p:nvSpPr>
        <p:spPr>
          <a:xfrm>
            <a:off x="1430281" y="1786879"/>
            <a:ext cx="9445336" cy="940452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eliac</a:t>
            </a:r>
            <a:r>
              <a:rPr lang="en-US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AND disease AND ((mucosal AND healing) OR (mucosal AND recovery) OR (villous AND atrophy))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9493628" y="2883708"/>
            <a:ext cx="1381990" cy="417663"/>
          </a:xfrm>
          <a:prstGeom prst="rect">
            <a:avLst/>
          </a:prstGeom>
          <a:solidFill>
            <a:srgbClr val="0B5C65"/>
          </a:solidFill>
          <a:ln w="41275" cmpd="dbl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n=1358</a:t>
            </a:r>
            <a:endParaRPr lang="en-US" sz="2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artalom helye 1"/>
          <p:cNvSpPr txBox="1">
            <a:spLocks/>
          </p:cNvSpPr>
          <p:nvPr/>
        </p:nvSpPr>
        <p:spPr>
          <a:xfrm>
            <a:off x="1430281" y="4277362"/>
            <a:ext cx="9445336" cy="940452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600" b="1" dirty="0" err="1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eliac</a:t>
            </a:r>
            <a:r>
              <a:rPr lang="en-US" sz="2600" b="1" dirty="0">
                <a:solidFill>
                  <a:srgbClr val="0B5C65"/>
                </a:solidFill>
                <a:latin typeface="Calibri"/>
                <a:ea typeface="Calibri"/>
                <a:cs typeface="Calibri"/>
                <a:sym typeface="Calibri"/>
              </a:rPr>
              <a:t> AND disease AND (mucosal AND healing) OR (mucosal AND recovery) OR (villous AND atrophy)) 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3576718" y="2145920"/>
            <a:ext cx="1520192" cy="58141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3474475" y="4601679"/>
            <a:ext cx="1520192" cy="58141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artalom helye 1"/>
          <p:cNvSpPr txBox="1">
            <a:spLocks/>
          </p:cNvSpPr>
          <p:nvPr/>
        </p:nvSpPr>
        <p:spPr>
          <a:xfrm>
            <a:off x="9493627" y="5359944"/>
            <a:ext cx="1381990" cy="417663"/>
          </a:xfrm>
          <a:prstGeom prst="rect">
            <a:avLst/>
          </a:prstGeom>
          <a:solidFill>
            <a:srgbClr val="0B5C65"/>
          </a:solidFill>
          <a:ln w="41275" cmpd="dbl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n=6112</a:t>
            </a:r>
            <a:endParaRPr lang="en-US" sz="2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artalom helye 1"/>
          <p:cNvSpPr txBox="1">
            <a:spLocks/>
          </p:cNvSpPr>
          <p:nvPr/>
        </p:nvSpPr>
        <p:spPr>
          <a:xfrm>
            <a:off x="2640018" y="5777607"/>
            <a:ext cx="7401969" cy="592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400" b="1" dirty="0">
                <a:solidFill>
                  <a:srgbClr val="0B5C65"/>
                </a:solidFill>
              </a:rPr>
              <a:t>Mind </a:t>
            </a:r>
            <a:r>
              <a:rPr lang="hu-HU" sz="3400" b="1" dirty="0" err="1">
                <a:solidFill>
                  <a:srgbClr val="0B5C65"/>
                </a:solidFill>
              </a:rPr>
              <a:t>the</a:t>
            </a:r>
            <a:r>
              <a:rPr lang="hu-HU" sz="3400" b="1" dirty="0">
                <a:solidFill>
                  <a:srgbClr val="0B5C65"/>
                </a:solidFill>
              </a:rPr>
              <a:t> </a:t>
            </a:r>
            <a:r>
              <a:rPr lang="hu-HU" sz="3400" b="1" dirty="0" err="1">
                <a:solidFill>
                  <a:srgbClr val="0B5C65"/>
                </a:solidFill>
              </a:rPr>
              <a:t>order</a:t>
            </a:r>
            <a:r>
              <a:rPr lang="hu-HU" sz="3400" b="1" dirty="0">
                <a:solidFill>
                  <a:srgbClr val="0B5C65"/>
                </a:solidFill>
              </a:rPr>
              <a:t> of </a:t>
            </a:r>
            <a:r>
              <a:rPr lang="hu-HU" sz="3400" b="1" dirty="0" err="1">
                <a:solidFill>
                  <a:srgbClr val="0B5C65"/>
                </a:solidFill>
              </a:rPr>
              <a:t>operations</a:t>
            </a:r>
            <a:r>
              <a:rPr lang="hu-HU" sz="3400" b="1" dirty="0">
                <a:solidFill>
                  <a:srgbClr val="0B5C65"/>
                </a:solidFill>
              </a:rPr>
              <a:t>!</a:t>
            </a:r>
          </a:p>
        </p:txBody>
      </p:sp>
      <p:pic>
        <p:nvPicPr>
          <p:cNvPr id="10" name="Kép 12">
            <a:extLst>
              <a:ext uri="{FF2B5EF4-FFF2-40B4-BE49-F238E27FC236}">
                <a16:creationId xmlns:a16="http://schemas.microsoft.com/office/drawing/2014/main" id="{53FC8FAD-A379-944E-9C21-C8052766CE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5" name="Google Shape;145;p15">
            <a:extLst>
              <a:ext uri="{FF2B5EF4-FFF2-40B4-BE49-F238E27FC236}">
                <a16:creationId xmlns:a16="http://schemas.microsoft.com/office/drawing/2014/main" id="{57918152-538E-BC47-AE19-9C1540349052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mistake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0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5495450" y="1602753"/>
            <a:ext cx="1396537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Filtering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263842" y="2553807"/>
            <a:ext cx="1210589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Design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819206" y="2553806"/>
            <a:ext cx="1245854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Genres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6316729" y="3444497"/>
            <a:ext cx="4473262" cy="239038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 err="1">
                <a:solidFill>
                  <a:srgbClr val="0B5C65"/>
                </a:solidFill>
              </a:rPr>
              <a:t>Later</a:t>
            </a:r>
            <a:r>
              <a:rPr lang="hu-HU" sz="2400" b="1" dirty="0">
                <a:solidFill>
                  <a:srgbClr val="0B5C65"/>
                </a:solidFill>
              </a:rPr>
              <a:t>…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1632506" y="3444497"/>
            <a:ext cx="4473262" cy="239038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 err="1">
                <a:solidFill>
                  <a:srgbClr val="0B5C65"/>
                </a:solidFill>
              </a:rPr>
              <a:t>Filters</a:t>
            </a:r>
            <a:r>
              <a:rPr lang="hu-HU" sz="2400" dirty="0">
                <a:solidFill>
                  <a:srgbClr val="0B5C65"/>
                </a:solidFill>
              </a:rPr>
              <a:t>:</a:t>
            </a:r>
          </a:p>
          <a:p>
            <a:r>
              <a:rPr lang="hu-HU" sz="2400" dirty="0">
                <a:solidFill>
                  <a:srgbClr val="0B5C65"/>
                </a:solidFill>
              </a:rPr>
              <a:t>English </a:t>
            </a:r>
            <a:r>
              <a:rPr lang="hu-HU" sz="2400" dirty="0" err="1">
                <a:solidFill>
                  <a:srgbClr val="0B5C65"/>
                </a:solidFill>
              </a:rPr>
              <a:t>language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records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humans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trials</a:t>
            </a:r>
            <a:r>
              <a:rPr lang="hu-HU" sz="2400" dirty="0">
                <a:solidFill>
                  <a:srgbClr val="0B5C65"/>
                </a:solidFill>
              </a:rPr>
              <a:t>/</a:t>
            </a:r>
            <a:r>
              <a:rPr lang="hu-HU" sz="2400" dirty="0" err="1">
                <a:solidFill>
                  <a:srgbClr val="0B5C65"/>
                </a:solidFill>
              </a:rPr>
              <a:t>RCTs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time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frames</a:t>
            </a:r>
            <a:endParaRPr lang="hu-HU" sz="2400" dirty="0">
              <a:solidFill>
                <a:srgbClr val="0B5C65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6282004" y="2124780"/>
            <a:ext cx="1502477" cy="65985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4484685" y="2124782"/>
            <a:ext cx="1563208" cy="65985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2">
            <a:extLst>
              <a:ext uri="{FF2B5EF4-FFF2-40B4-BE49-F238E27FC236}">
                <a16:creationId xmlns:a16="http://schemas.microsoft.com/office/drawing/2014/main" id="{B9B94FA3-DBF7-CD40-811A-1642DCDEE2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7" name="Google Shape;145;p15">
            <a:extLst>
              <a:ext uri="{FF2B5EF4-FFF2-40B4-BE49-F238E27FC236}">
                <a16:creationId xmlns:a16="http://schemas.microsoft.com/office/drawing/2014/main" id="{4803A70F-5481-8140-BFFF-985BB88241EE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restrictions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4112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970" y="1433948"/>
            <a:ext cx="4301093" cy="468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017" y="1433948"/>
            <a:ext cx="4043196" cy="468000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6198749" y="1433948"/>
            <a:ext cx="2152891" cy="5095763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447452" y="1479274"/>
            <a:ext cx="2152891" cy="5095763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</a:endParaRPr>
          </a:p>
        </p:txBody>
      </p:sp>
      <p:pic>
        <p:nvPicPr>
          <p:cNvPr id="7" name="Kép 12">
            <a:extLst>
              <a:ext uri="{FF2B5EF4-FFF2-40B4-BE49-F238E27FC236}">
                <a16:creationId xmlns:a16="http://schemas.microsoft.com/office/drawing/2014/main" id="{E049E1BC-1DD8-FD49-8B3C-2A2BC09FF7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1" name="Google Shape;145;p15">
            <a:extLst>
              <a:ext uri="{FF2B5EF4-FFF2-40B4-BE49-F238E27FC236}">
                <a16:creationId xmlns:a16="http://schemas.microsoft.com/office/drawing/2014/main" id="{FF56FADC-3F25-3143-87E1-12928C1248D6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restrictions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282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49DE6466-F8D9-4244-BE95-DDE672C70D5B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43D65C3E-9C87-41FF-9B25-5B7071E75EC5}"/>
              </a:ext>
            </a:extLst>
          </p:cNvPr>
          <p:cNvSpPr/>
          <p:nvPr/>
        </p:nvSpPr>
        <p:spPr>
          <a:xfrm>
            <a:off x="0" y="1894788"/>
            <a:ext cx="1253765" cy="4232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B1D1FCF-1783-4423-83E3-54825332F45E}"/>
              </a:ext>
            </a:extLst>
          </p:cNvPr>
          <p:cNvSpPr txBox="1"/>
          <p:nvPr/>
        </p:nvSpPr>
        <p:spPr>
          <a:xfrm>
            <a:off x="2509262" y="1503428"/>
            <a:ext cx="2189901" cy="1631216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BASIC 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PURE FUNDAMENTAL RESEARCH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26CCF95-D468-4BB2-BF82-A8130B1CAE41}"/>
              </a:ext>
            </a:extLst>
          </p:cNvPr>
          <p:cNvSpPr txBox="1"/>
          <p:nvPr/>
        </p:nvSpPr>
        <p:spPr>
          <a:xfrm>
            <a:off x="4834084" y="1507072"/>
            <a:ext cx="2324822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APPLIED SCIENCE 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DEVELOP KNOWLEDE</a:t>
            </a: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FOR PRACTICAL APPLICATION</a:t>
            </a:r>
            <a:endParaRPr lang="hu-HU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CF267F8-5777-4E23-9C44-78CCD6E43FBA}"/>
              </a:ext>
            </a:extLst>
          </p:cNvPr>
          <p:cNvSpPr txBox="1"/>
          <p:nvPr/>
        </p:nvSpPr>
        <p:spPr>
          <a:xfrm>
            <a:off x="7256339" y="1503428"/>
            <a:ext cx="2509961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CLINICAL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endParaRPr lang="hu-HU" sz="1400" b="1" dirty="0">
              <a:solidFill>
                <a:srgbClr val="0C5C65"/>
              </a:solidFill>
            </a:endParaRP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PRACTICAL APPLICATION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AB9F20A-4A72-466F-820C-61922D7B6446}"/>
              </a:ext>
            </a:extLst>
          </p:cNvPr>
          <p:cNvSpPr/>
          <p:nvPr/>
        </p:nvSpPr>
        <p:spPr>
          <a:xfrm>
            <a:off x="1785987" y="1288115"/>
            <a:ext cx="7232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Q</a:t>
            </a:r>
            <a:endParaRPr lang="hu-HU" sz="5400" b="1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F43573EA-5F65-464F-8137-467B242DD524}"/>
              </a:ext>
            </a:extLst>
          </p:cNvPr>
          <p:cNvSpPr/>
          <p:nvPr/>
        </p:nvSpPr>
        <p:spPr>
          <a:xfrm>
            <a:off x="9766300" y="1288115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A</a:t>
            </a:r>
            <a:endParaRPr lang="hu-HU" sz="540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0005E8-4C41-41EF-B423-AAFFC2EF348C}"/>
              </a:ext>
            </a:extLst>
          </p:cNvPr>
          <p:cNvSpPr txBox="1"/>
          <p:nvPr/>
        </p:nvSpPr>
        <p:spPr>
          <a:xfrm>
            <a:off x="2498791" y="3324557"/>
            <a:ext cx="2189901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DISCOVERING NEW MECHANISMS AND TARGETS</a:t>
            </a:r>
          </a:p>
          <a:p>
            <a:pPr algn="ctr"/>
            <a:endParaRPr lang="hu-HU" sz="140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93F8C4A-6148-4CD2-9189-072079023591}"/>
              </a:ext>
            </a:extLst>
          </p:cNvPr>
          <p:cNvSpPr txBox="1"/>
          <p:nvPr/>
        </p:nvSpPr>
        <p:spPr>
          <a:xfrm>
            <a:off x="4834084" y="3338740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DEVELOPING NEW DRUGS AND INTERVENTIONS</a:t>
            </a:r>
          </a:p>
          <a:p>
            <a:pPr algn="ctr"/>
            <a:endParaRPr lang="hu-HU" sz="1100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8BC4E7-2BA2-499E-B201-1973AA42B8DB}"/>
              </a:ext>
            </a:extLst>
          </p:cNvPr>
          <p:cNvSpPr txBox="1"/>
          <p:nvPr/>
        </p:nvSpPr>
        <p:spPr>
          <a:xfrm>
            <a:off x="7327516" y="3342794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UNDERSTANDING</a:t>
            </a:r>
          </a:p>
          <a:p>
            <a:pPr algn="ctr"/>
            <a:r>
              <a:rPr lang="hu-HU" sz="1600" b="1" dirty="0"/>
              <a:t>SAFTEY AND EFFECTIVENESS </a:t>
            </a:r>
          </a:p>
          <a:p>
            <a:pPr algn="ctr"/>
            <a:endParaRPr lang="hu-HU" sz="11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B767FF-A53E-4E9C-AC58-B58376265698}"/>
              </a:ext>
            </a:extLst>
          </p:cNvPr>
          <p:cNvSpPr txBox="1"/>
          <p:nvPr/>
        </p:nvSpPr>
        <p:spPr>
          <a:xfrm>
            <a:off x="10406013" y="1488438"/>
            <a:ext cx="1768268" cy="1080000"/>
          </a:xfrm>
          <a:prstGeom prst="rect">
            <a:avLst/>
          </a:prstGeom>
          <a:solidFill>
            <a:srgbClr val="C00000">
              <a:alpha val="40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CLINICAL PRACTICE</a:t>
            </a:r>
          </a:p>
          <a:p>
            <a:pPr algn="ctr"/>
            <a:r>
              <a:rPr lang="hu-HU" sz="1600" b="1" dirty="0"/>
              <a:t>EBM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38A7384-D6F9-426C-834F-062513E764F1}"/>
              </a:ext>
            </a:extLst>
          </p:cNvPr>
          <p:cNvSpPr txBox="1"/>
          <p:nvPr/>
        </p:nvSpPr>
        <p:spPr>
          <a:xfrm>
            <a:off x="56191" y="1492264"/>
            <a:ext cx="1785185" cy="1080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THEORETICAL KNOWLEDGE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1CE7E14-0174-4B0B-A872-38D061B74152}"/>
              </a:ext>
            </a:extLst>
          </p:cNvPr>
          <p:cNvSpPr txBox="1"/>
          <p:nvPr/>
        </p:nvSpPr>
        <p:spPr>
          <a:xfrm rot="16200000">
            <a:off x="1829651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MOLECULAR BIOLOGY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A195D46-A565-4B7F-881B-AF3D3AF34A27}"/>
              </a:ext>
            </a:extLst>
          </p:cNvPr>
          <p:cNvSpPr txBox="1"/>
          <p:nvPr/>
        </p:nvSpPr>
        <p:spPr>
          <a:xfrm rot="16200000">
            <a:off x="2284055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 IMAGING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A2D73B6-3185-4934-9D2B-3833C1426CAE}"/>
              </a:ext>
            </a:extLst>
          </p:cNvPr>
          <p:cNvSpPr txBox="1"/>
          <p:nvPr/>
        </p:nvSpPr>
        <p:spPr>
          <a:xfrm rot="16200000">
            <a:off x="2775269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SYSTEM BIOLOGY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F598DE4-8C6E-4070-9BF4-4FE1EAE152E7}"/>
              </a:ext>
            </a:extLst>
          </p:cNvPr>
          <p:cNvSpPr txBox="1"/>
          <p:nvPr/>
        </p:nvSpPr>
        <p:spPr>
          <a:xfrm rot="16200000">
            <a:off x="4247080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PHARMACOLOGY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9740F66-CFB5-41DD-BBEB-216229A66670}"/>
              </a:ext>
            </a:extLst>
          </p:cNvPr>
          <p:cNvSpPr txBox="1"/>
          <p:nvPr/>
        </p:nvSpPr>
        <p:spPr>
          <a:xfrm rot="16200000">
            <a:off x="4701484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DEVICE D.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F338AFE0-CF13-47F8-8D73-7DE88794798A}"/>
              </a:ext>
            </a:extLst>
          </p:cNvPr>
          <p:cNvSpPr txBox="1"/>
          <p:nvPr/>
        </p:nvSpPr>
        <p:spPr>
          <a:xfrm rot="16200000">
            <a:off x="5192698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D.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ED62210-1B8E-4D56-9857-5F3563299DF5}"/>
              </a:ext>
            </a:extLst>
          </p:cNvPr>
          <p:cNvSpPr txBox="1"/>
          <p:nvPr/>
        </p:nvSpPr>
        <p:spPr>
          <a:xfrm rot="16200000">
            <a:off x="8196176" y="5436357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RETROSPECTIVE DA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0A2CE27-07DE-4B05-BAA1-3E22C091E789}"/>
              </a:ext>
            </a:extLst>
          </p:cNvPr>
          <p:cNvSpPr txBox="1"/>
          <p:nvPr/>
        </p:nvSpPr>
        <p:spPr>
          <a:xfrm rot="16200000">
            <a:off x="7296545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OBSERVATIONAL CT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A069103-F778-4453-89B2-3F27EBBEEB1C}"/>
              </a:ext>
            </a:extLst>
          </p:cNvPr>
          <p:cNvSpPr txBox="1"/>
          <p:nvPr/>
        </p:nvSpPr>
        <p:spPr>
          <a:xfrm rot="16200000">
            <a:off x="7750950" y="5436356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PROSPECTIVE DA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98D1ACC4-45A7-46EE-B4AD-DB2B521DA0A9}"/>
              </a:ext>
            </a:extLst>
          </p:cNvPr>
          <p:cNvSpPr txBox="1"/>
          <p:nvPr/>
        </p:nvSpPr>
        <p:spPr>
          <a:xfrm rot="16200000">
            <a:off x="6846730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CT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7D52486C-DE77-4F11-BE81-63B060B389CC}"/>
              </a:ext>
            </a:extLst>
          </p:cNvPr>
          <p:cNvSpPr txBox="1"/>
          <p:nvPr/>
        </p:nvSpPr>
        <p:spPr>
          <a:xfrm rot="16200000">
            <a:off x="6392326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META-ANALYSIS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73A63EE9-FBE6-4FAC-97F0-EFEF34014DD5}"/>
              </a:ext>
            </a:extLst>
          </p:cNvPr>
          <p:cNvSpPr txBox="1"/>
          <p:nvPr/>
        </p:nvSpPr>
        <p:spPr>
          <a:xfrm>
            <a:off x="10107558" y="4705407"/>
            <a:ext cx="1874326" cy="1224000"/>
          </a:xfrm>
          <a:prstGeom prst="rect">
            <a:avLst/>
          </a:prstGeom>
          <a:solidFill>
            <a:srgbClr val="C00000">
              <a:alpha val="40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r>
              <a:rPr lang="hu-HU" sz="2400" b="1" dirty="0"/>
              <a:t>PATIENTS</a:t>
            </a:r>
          </a:p>
          <a:p>
            <a:pPr algn="ctr"/>
            <a:r>
              <a:rPr lang="hu-HU" sz="2400" b="1" dirty="0"/>
              <a:t>CARE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2ECDE14A-A912-4437-8E1C-1AB055FDB386}"/>
              </a:ext>
            </a:extLst>
          </p:cNvPr>
          <p:cNvSpPr txBox="1"/>
          <p:nvPr/>
        </p:nvSpPr>
        <p:spPr>
          <a:xfrm>
            <a:off x="210116" y="4705407"/>
            <a:ext cx="1867658" cy="1224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3" name="Nyíl: balra-jobbra mutató 32">
            <a:extLst>
              <a:ext uri="{FF2B5EF4-FFF2-40B4-BE49-F238E27FC236}">
                <a16:creationId xmlns:a16="http://schemas.microsoft.com/office/drawing/2014/main" id="{50359430-9ABD-4E44-AAEB-F39AE47FDCE7}"/>
              </a:ext>
            </a:extLst>
          </p:cNvPr>
          <p:cNvSpPr/>
          <p:nvPr/>
        </p:nvSpPr>
        <p:spPr>
          <a:xfrm>
            <a:off x="4444403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Nyíl: balra-jobbra mutató 33">
            <a:extLst>
              <a:ext uri="{FF2B5EF4-FFF2-40B4-BE49-F238E27FC236}">
                <a16:creationId xmlns:a16="http://schemas.microsoft.com/office/drawing/2014/main" id="{4CC72D94-FBDD-4DC3-8542-0C397A327567}"/>
              </a:ext>
            </a:extLst>
          </p:cNvPr>
          <p:cNvSpPr/>
          <p:nvPr/>
        </p:nvSpPr>
        <p:spPr>
          <a:xfrm>
            <a:off x="6684201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kanyarodó 10">
            <a:extLst>
              <a:ext uri="{FF2B5EF4-FFF2-40B4-BE49-F238E27FC236}">
                <a16:creationId xmlns:a16="http://schemas.microsoft.com/office/drawing/2014/main" id="{A092E2CF-AD8C-45F8-B6A7-A60F8CC90731}"/>
              </a:ext>
            </a:extLst>
          </p:cNvPr>
          <p:cNvSpPr/>
          <p:nvPr/>
        </p:nvSpPr>
        <p:spPr>
          <a:xfrm rot="14525232">
            <a:off x="1099807" y="2741075"/>
            <a:ext cx="969558" cy="1012372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5" name="Nyíl: kanyarodó 34">
            <a:extLst>
              <a:ext uri="{FF2B5EF4-FFF2-40B4-BE49-F238E27FC236}">
                <a16:creationId xmlns:a16="http://schemas.microsoft.com/office/drawing/2014/main" id="{2EABB8A6-2BAF-4002-B02E-614D080A4A5D}"/>
              </a:ext>
            </a:extLst>
          </p:cNvPr>
          <p:cNvSpPr/>
          <p:nvPr/>
        </p:nvSpPr>
        <p:spPr>
          <a:xfrm rot="17980317" flipV="1">
            <a:off x="10134421" y="2740228"/>
            <a:ext cx="969558" cy="992009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28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5495450" y="1602753"/>
            <a:ext cx="1396537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Filtering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263842" y="2553807"/>
            <a:ext cx="1210589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Design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819206" y="2553806"/>
            <a:ext cx="1245854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Genres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6316729" y="3444497"/>
            <a:ext cx="4473262" cy="239038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 err="1">
                <a:solidFill>
                  <a:srgbClr val="0B5C65"/>
                </a:solidFill>
              </a:rPr>
              <a:t>Later</a:t>
            </a:r>
            <a:r>
              <a:rPr lang="hu-HU" sz="2400" b="1" dirty="0">
                <a:solidFill>
                  <a:srgbClr val="0B5C65"/>
                </a:solidFill>
              </a:rPr>
              <a:t>…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1632506" y="3444497"/>
            <a:ext cx="4473262" cy="239038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 err="1">
                <a:solidFill>
                  <a:srgbClr val="0B5C65"/>
                </a:solidFill>
              </a:rPr>
              <a:t>Filters</a:t>
            </a:r>
            <a:r>
              <a:rPr lang="hu-HU" sz="2400" dirty="0">
                <a:solidFill>
                  <a:srgbClr val="0B5C65"/>
                </a:solidFill>
              </a:rPr>
              <a:t>:</a:t>
            </a:r>
          </a:p>
          <a:p>
            <a:r>
              <a:rPr lang="hu-HU" sz="2400" dirty="0">
                <a:solidFill>
                  <a:srgbClr val="0B5C65"/>
                </a:solidFill>
              </a:rPr>
              <a:t>English </a:t>
            </a:r>
            <a:r>
              <a:rPr lang="hu-HU" sz="2400" dirty="0" err="1">
                <a:solidFill>
                  <a:srgbClr val="0B5C65"/>
                </a:solidFill>
              </a:rPr>
              <a:t>language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records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humans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trials</a:t>
            </a:r>
            <a:r>
              <a:rPr lang="hu-HU" sz="2400" dirty="0">
                <a:solidFill>
                  <a:srgbClr val="0B5C65"/>
                </a:solidFill>
              </a:rPr>
              <a:t>/</a:t>
            </a:r>
            <a:r>
              <a:rPr lang="hu-HU" sz="2400" dirty="0" err="1">
                <a:solidFill>
                  <a:srgbClr val="0B5C65"/>
                </a:solidFill>
              </a:rPr>
              <a:t>RCTs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time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frames</a:t>
            </a:r>
            <a:endParaRPr lang="hu-HU" sz="2400" dirty="0">
              <a:solidFill>
                <a:srgbClr val="0B5C65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6282004" y="2124780"/>
            <a:ext cx="1502477" cy="65985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4484685" y="2124782"/>
            <a:ext cx="1563208" cy="65985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 rot="20460994">
            <a:off x="2114111" y="3978668"/>
            <a:ext cx="7526468" cy="110799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>
                <a:solidFill>
                  <a:schemeClr val="bg1"/>
                </a:solidFill>
              </a:rPr>
              <a:t>Not</a:t>
            </a:r>
            <a:r>
              <a:rPr lang="hu-HU" sz="6600" dirty="0">
                <a:solidFill>
                  <a:schemeClr val="bg1"/>
                </a:solidFill>
              </a:rPr>
              <a:t> </a:t>
            </a:r>
            <a:r>
              <a:rPr lang="hu-HU" sz="6600" dirty="0" err="1">
                <a:solidFill>
                  <a:schemeClr val="bg1"/>
                </a:solidFill>
              </a:rPr>
              <a:t>recommended</a:t>
            </a:r>
            <a:endParaRPr lang="hu-HU" sz="6600" dirty="0">
              <a:solidFill>
                <a:schemeClr val="bg1"/>
              </a:solidFill>
            </a:endParaRPr>
          </a:p>
        </p:txBody>
      </p:sp>
      <p:pic>
        <p:nvPicPr>
          <p:cNvPr id="15" name="Kép 12">
            <a:extLst>
              <a:ext uri="{FF2B5EF4-FFF2-40B4-BE49-F238E27FC236}">
                <a16:creationId xmlns:a16="http://schemas.microsoft.com/office/drawing/2014/main" id="{1CEDADCB-462C-9C43-A6DA-8DBFA0C86F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7" name="Google Shape;145;p15">
            <a:extLst>
              <a:ext uri="{FF2B5EF4-FFF2-40B4-BE49-F238E27FC236}">
                <a16:creationId xmlns:a16="http://schemas.microsoft.com/office/drawing/2014/main" id="{24434B06-68D1-D74E-A9B2-094E49B61B0D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restrictions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1573550" y="1383610"/>
          <a:ext cx="4978137" cy="504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581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 err="1"/>
                        <a:t>Database</a:t>
                      </a:r>
                      <a:endParaRPr lang="en-US" sz="2600" dirty="0"/>
                    </a:p>
                  </a:txBody>
                  <a:tcPr>
                    <a:solidFill>
                      <a:srgbClr val="006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 err="1"/>
                        <a:t>Raw</a:t>
                      </a:r>
                      <a:r>
                        <a:rPr lang="hu-HU" sz="2600" dirty="0"/>
                        <a:t> </a:t>
                      </a:r>
                      <a:r>
                        <a:rPr lang="hu-HU" sz="2600" dirty="0" err="1"/>
                        <a:t>search</a:t>
                      </a:r>
                      <a:endParaRPr lang="en-US" sz="2600" dirty="0"/>
                    </a:p>
                  </a:txBody>
                  <a:tcPr>
                    <a:solidFill>
                      <a:srgbClr val="006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 err="1"/>
                        <a:t>Embase</a:t>
                      </a:r>
                      <a:endParaRPr lang="en-US" sz="2600" dirty="0"/>
                    </a:p>
                  </a:txBody>
                  <a:tcPr>
                    <a:solidFill>
                      <a:srgbClr val="BCDC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3914</a:t>
                      </a:r>
                      <a:endParaRPr lang="en-US" sz="2600" dirty="0"/>
                    </a:p>
                  </a:txBody>
                  <a:tcPr>
                    <a:solidFill>
                      <a:srgbClr val="BC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 err="1"/>
                        <a:t>PubMed</a:t>
                      </a:r>
                      <a:endParaRPr lang="en-US" sz="2600" dirty="0"/>
                    </a:p>
                  </a:txBody>
                  <a:tcPr>
                    <a:solidFill>
                      <a:srgbClr val="E0E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2848</a:t>
                      </a:r>
                      <a:endParaRPr lang="en-US" sz="2600" dirty="0"/>
                    </a:p>
                  </a:txBody>
                  <a:tcPr>
                    <a:solidFill>
                      <a:srgbClr val="E0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 err="1"/>
                        <a:t>Cochrane</a:t>
                      </a:r>
                      <a:r>
                        <a:rPr lang="hu-HU" sz="2600" baseline="0" dirty="0"/>
                        <a:t> </a:t>
                      </a:r>
                      <a:r>
                        <a:rPr lang="hu-HU" sz="2600" baseline="0" dirty="0" err="1"/>
                        <a:t>Trials</a:t>
                      </a:r>
                      <a:endParaRPr lang="en-US" sz="26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128</a:t>
                      </a:r>
                      <a:endParaRPr lang="en-US" sz="26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Web of Science</a:t>
                      </a:r>
                      <a:endParaRPr lang="en-US" sz="2600" dirty="0"/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2266</a:t>
                      </a:r>
                      <a:endParaRPr lang="en-US" sz="2600" dirty="0"/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 err="1"/>
                        <a:t>Scopus</a:t>
                      </a:r>
                      <a:endParaRPr lang="en-US" sz="26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2437</a:t>
                      </a:r>
                      <a:endParaRPr lang="en-US" sz="26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 err="1"/>
                        <a:t>ClinicalTrials.gov</a:t>
                      </a:r>
                      <a:endParaRPr lang="en-US" sz="2600" dirty="0"/>
                    </a:p>
                  </a:txBody>
                  <a:tcPr>
                    <a:solidFill>
                      <a:srgbClr val="DDEE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45</a:t>
                      </a:r>
                      <a:endParaRPr lang="en-US" sz="2600" dirty="0"/>
                    </a:p>
                  </a:txBody>
                  <a:tcPr>
                    <a:solidFill>
                      <a:srgbClr val="DD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4692"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WHO Global </a:t>
                      </a:r>
                      <a:br>
                        <a:rPr lang="hu-HU" sz="2600" dirty="0"/>
                      </a:br>
                      <a:r>
                        <a:rPr lang="hu-HU" sz="2600" dirty="0"/>
                        <a:t>Health</a:t>
                      </a:r>
                      <a:r>
                        <a:rPr lang="hu-HU" sz="2600" baseline="0" dirty="0"/>
                        <a:t> </a:t>
                      </a:r>
                      <a:r>
                        <a:rPr lang="hu-HU" sz="2600" baseline="0" dirty="0" err="1"/>
                        <a:t>Libary</a:t>
                      </a:r>
                      <a:endParaRPr lang="en-US" sz="2600" dirty="0"/>
                    </a:p>
                  </a:txBody>
                  <a:tcPr>
                    <a:solidFill>
                      <a:srgbClr val="0094A4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2432</a:t>
                      </a:r>
                      <a:endParaRPr lang="en-US" sz="2600" dirty="0"/>
                    </a:p>
                  </a:txBody>
                  <a:tcPr>
                    <a:solidFill>
                      <a:srgbClr val="0094A4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9581">
                <a:tc>
                  <a:txBody>
                    <a:bodyPr/>
                    <a:lstStyle/>
                    <a:p>
                      <a:pPr algn="r"/>
                      <a:r>
                        <a:rPr lang="en-US" sz="2600" dirty="0"/>
                        <a:t>∑</a:t>
                      </a:r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600" dirty="0"/>
                        <a:t>14071</a:t>
                      </a:r>
                      <a:endParaRPr lang="en-US" sz="2600" dirty="0"/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artalom helye 1"/>
          <p:cNvSpPr txBox="1">
            <a:spLocks/>
          </p:cNvSpPr>
          <p:nvPr/>
        </p:nvSpPr>
        <p:spPr>
          <a:xfrm>
            <a:off x="6995871" y="3208109"/>
            <a:ext cx="4768770" cy="1190627"/>
          </a:xfrm>
          <a:prstGeom prst="rect">
            <a:avLst/>
          </a:prstGeom>
          <a:solidFill>
            <a:schemeClr val="bg1"/>
          </a:solidFill>
          <a:ln w="19050" cmpd="dbl">
            <a:noFill/>
            <a:prstDash val="solid"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000" b="1" dirty="0">
                <a:solidFill>
                  <a:srgbClr val="0B5C65"/>
                </a:solidFill>
              </a:rPr>
              <a:t>No </a:t>
            </a:r>
            <a:r>
              <a:rPr lang="hu-HU" sz="4000" b="1" dirty="0" err="1">
                <a:solidFill>
                  <a:srgbClr val="0B5C65"/>
                </a:solidFill>
              </a:rPr>
              <a:t>rules</a:t>
            </a:r>
            <a:r>
              <a:rPr lang="hu-HU" sz="4000" b="1" dirty="0">
                <a:solidFill>
                  <a:srgbClr val="0B5C65"/>
                </a:solidFill>
              </a:rPr>
              <a:t>!!! </a:t>
            </a:r>
            <a:br>
              <a:rPr lang="hu-HU" sz="4000" b="1" dirty="0">
                <a:solidFill>
                  <a:srgbClr val="0B5C65"/>
                </a:solidFill>
              </a:rPr>
            </a:br>
            <a:r>
              <a:rPr lang="hu-HU" sz="2000" b="1" dirty="0">
                <a:solidFill>
                  <a:srgbClr val="0B5C65"/>
                </a:solidFill>
              </a:rPr>
              <a:t>(</a:t>
            </a:r>
            <a:r>
              <a:rPr lang="hu-HU" sz="2000" b="1" dirty="0" err="1">
                <a:solidFill>
                  <a:srgbClr val="0B5C65"/>
                </a:solidFill>
              </a:rPr>
              <a:t>magnitude</a:t>
            </a:r>
            <a:r>
              <a:rPr lang="hu-HU" sz="2000" b="1" dirty="0">
                <a:solidFill>
                  <a:srgbClr val="0B5C65"/>
                </a:solidFill>
              </a:rPr>
              <a:t>: 100-1000)</a:t>
            </a:r>
            <a:endParaRPr lang="hu-HU" sz="2000" dirty="0">
              <a:solidFill>
                <a:srgbClr val="0B5C65"/>
              </a:solidFill>
            </a:endParaRPr>
          </a:p>
        </p:txBody>
      </p:sp>
      <p:pic>
        <p:nvPicPr>
          <p:cNvPr id="5" name="Kép 12">
            <a:extLst>
              <a:ext uri="{FF2B5EF4-FFF2-40B4-BE49-F238E27FC236}">
                <a16:creationId xmlns:a16="http://schemas.microsoft.com/office/drawing/2014/main" id="{D4A92D37-E001-A64B-9B8A-8438470C80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7" name="Google Shape;145;p15">
            <a:extLst>
              <a:ext uri="{FF2B5EF4-FFF2-40B4-BE49-F238E27FC236}">
                <a16:creationId xmlns:a16="http://schemas.microsoft.com/office/drawing/2014/main" id="{9D17A127-DF9F-FF45-98CF-B777653921BA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Hits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yielded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5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1"/>
          <p:cNvSpPr txBox="1">
            <a:spLocks/>
          </p:cNvSpPr>
          <p:nvPr/>
        </p:nvSpPr>
        <p:spPr>
          <a:xfrm>
            <a:off x="1261815" y="3067275"/>
            <a:ext cx="2652880" cy="1584742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400" b="1" dirty="0" err="1">
                <a:solidFill>
                  <a:srgbClr val="0B5C65"/>
                </a:solidFill>
              </a:rPr>
              <a:t>Sensitivity</a:t>
            </a:r>
            <a:r>
              <a:rPr lang="hu-HU" sz="3400" dirty="0">
                <a:solidFill>
                  <a:srgbClr val="0B5C65"/>
                </a:solidFill>
              </a:rPr>
              <a:t> </a:t>
            </a:r>
            <a:br>
              <a:rPr lang="hu-HU" sz="3400" dirty="0">
                <a:solidFill>
                  <a:srgbClr val="0B5C65"/>
                </a:solidFill>
              </a:rPr>
            </a:br>
            <a:r>
              <a:rPr lang="hu-HU" sz="3400" dirty="0">
                <a:solidFill>
                  <a:srgbClr val="0B5C65"/>
                </a:solidFill>
              </a:rPr>
              <a:t>versus </a:t>
            </a:r>
            <a:br>
              <a:rPr lang="hu-HU" sz="3400" dirty="0">
                <a:solidFill>
                  <a:srgbClr val="0B5C65"/>
                </a:solidFill>
              </a:rPr>
            </a:br>
            <a:r>
              <a:rPr lang="hu-HU" sz="3400" dirty="0" err="1">
                <a:solidFill>
                  <a:srgbClr val="0B5C65"/>
                </a:solidFill>
              </a:rPr>
              <a:t>precision</a:t>
            </a:r>
            <a:r>
              <a:rPr lang="hu-HU" sz="3400" dirty="0">
                <a:solidFill>
                  <a:srgbClr val="0B5C65"/>
                </a:solidFill>
              </a:rPr>
              <a:t>?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5098008" y="1840444"/>
            <a:ext cx="4661762" cy="961765"/>
            <a:chOff x="777505" y="1988825"/>
            <a:chExt cx="4661762" cy="961765"/>
          </a:xfrm>
          <a:noFill/>
        </p:grpSpPr>
        <p:sp>
          <p:nvSpPr>
            <p:cNvPr id="6" name="Tartalom helye 1"/>
            <p:cNvSpPr txBox="1">
              <a:spLocks/>
            </p:cNvSpPr>
            <p:nvPr/>
          </p:nvSpPr>
          <p:spPr>
            <a:xfrm>
              <a:off x="777505" y="1988825"/>
              <a:ext cx="4661762" cy="961765"/>
            </a:xfrm>
            <a:prstGeom prst="rect">
              <a:avLst/>
            </a:prstGeom>
            <a:grpFill/>
            <a:ln w="41275" cmpd="dbl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15A9A6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total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number</a:t>
              </a:r>
              <a:r>
                <a:rPr lang="hu-HU" sz="2400" dirty="0">
                  <a:solidFill>
                    <a:srgbClr val="0B5C65"/>
                  </a:solidFill>
                </a:rPr>
                <a:t> of </a:t>
              </a: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endParaRPr lang="hu-HU" sz="2400" dirty="0">
                <a:solidFill>
                  <a:srgbClr val="0B5C65"/>
                </a:solidFill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>
            <a:xfrm flipV="1">
              <a:off x="989814" y="2447327"/>
              <a:ext cx="4166648" cy="9427"/>
            </a:xfrm>
            <a:prstGeom prst="line">
              <a:avLst/>
            </a:prstGeom>
            <a:grpFill/>
            <a:ln w="38100">
              <a:solidFill>
                <a:srgbClr val="0B5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Csoportba foglalás 9"/>
          <p:cNvGrpSpPr/>
          <p:nvPr/>
        </p:nvGrpSpPr>
        <p:grpSpPr>
          <a:xfrm>
            <a:off x="5098008" y="5317731"/>
            <a:ext cx="4661762" cy="961765"/>
            <a:chOff x="777505" y="1988825"/>
            <a:chExt cx="4661762" cy="961765"/>
          </a:xfrm>
          <a:noFill/>
        </p:grpSpPr>
        <p:sp>
          <p:nvSpPr>
            <p:cNvPr id="11" name="Tartalom helye 1"/>
            <p:cNvSpPr txBox="1">
              <a:spLocks/>
            </p:cNvSpPr>
            <p:nvPr/>
          </p:nvSpPr>
          <p:spPr>
            <a:xfrm>
              <a:off x="777505" y="1988825"/>
              <a:ext cx="4661762" cy="961765"/>
            </a:xfrm>
            <a:prstGeom prst="rect">
              <a:avLst/>
            </a:prstGeom>
            <a:grpFill/>
            <a:ln w="41275" cmpd="dbl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15A9A6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total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number</a:t>
              </a:r>
              <a:r>
                <a:rPr lang="hu-HU" sz="2400" dirty="0">
                  <a:solidFill>
                    <a:srgbClr val="0B5C65"/>
                  </a:solidFill>
                </a:rPr>
                <a:t> of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</p:txBody>
        </p:sp>
        <p:cxnSp>
          <p:nvCxnSpPr>
            <p:cNvPr id="12" name="Egyenes összekötő 11"/>
            <p:cNvCxnSpPr/>
            <p:nvPr/>
          </p:nvCxnSpPr>
          <p:spPr>
            <a:xfrm flipV="1">
              <a:off x="989814" y="2447327"/>
              <a:ext cx="4166648" cy="9427"/>
            </a:xfrm>
            <a:prstGeom prst="line">
              <a:avLst/>
            </a:prstGeom>
            <a:grpFill/>
            <a:ln w="38100">
              <a:solidFill>
                <a:srgbClr val="0B5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Egyenes összekötő nyíllal 12"/>
          <p:cNvCxnSpPr>
            <a:cxnSpLocks/>
          </p:cNvCxnSpPr>
          <p:nvPr/>
        </p:nvCxnSpPr>
        <p:spPr>
          <a:xfrm flipV="1">
            <a:off x="3914695" y="2870200"/>
            <a:ext cx="3514194" cy="1057205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3914695" y="3995162"/>
            <a:ext cx="3514194" cy="1259875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ép 12">
            <a:extLst>
              <a:ext uri="{FF2B5EF4-FFF2-40B4-BE49-F238E27FC236}">
                <a16:creationId xmlns:a16="http://schemas.microsoft.com/office/drawing/2014/main" id="{3D31BA83-FF64-5C46-B55D-87B76E89C6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8" name="Google Shape;145;p15">
            <a:extLst>
              <a:ext uri="{FF2B5EF4-FFF2-40B4-BE49-F238E27FC236}">
                <a16:creationId xmlns:a16="http://schemas.microsoft.com/office/drawing/2014/main" id="{4DD1825C-5EC9-274B-84AA-F4A5CCFC1F6A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Sensitivity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vs.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precision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0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cím 3"/>
          <p:cNvSpPr txBox="1">
            <a:spLocks/>
          </p:cNvSpPr>
          <p:nvPr/>
        </p:nvSpPr>
        <p:spPr>
          <a:xfrm>
            <a:off x="1714302" y="2315563"/>
            <a:ext cx="2081379" cy="77151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>
                <a:solidFill>
                  <a:srgbClr val="0B5C65"/>
                </a:solidFill>
              </a:rPr>
              <a:t>2 </a:t>
            </a:r>
            <a:r>
              <a:rPr lang="hu-HU" sz="2600" dirty="0" err="1">
                <a:solidFill>
                  <a:srgbClr val="0B5C65"/>
                </a:solidFill>
              </a:rPr>
              <a:t>abstracts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in</a:t>
            </a:r>
            <a:r>
              <a:rPr lang="hu-HU" sz="2600" dirty="0">
                <a:solidFill>
                  <a:srgbClr val="0B5C65"/>
                </a:solidFill>
              </a:rPr>
              <a:t> a minute</a:t>
            </a:r>
          </a:p>
        </p:txBody>
      </p:sp>
      <p:sp>
        <p:nvSpPr>
          <p:cNvPr id="6" name="Alcím 3"/>
          <p:cNvSpPr txBox="1">
            <a:spLocks/>
          </p:cNvSpPr>
          <p:nvPr/>
        </p:nvSpPr>
        <p:spPr>
          <a:xfrm>
            <a:off x="4426961" y="2315562"/>
            <a:ext cx="2247068" cy="77151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>
                <a:solidFill>
                  <a:srgbClr val="0B5C65"/>
                </a:solidFill>
              </a:rPr>
              <a:t>120 </a:t>
            </a:r>
            <a:r>
              <a:rPr lang="hu-HU" sz="2600" dirty="0" err="1">
                <a:solidFill>
                  <a:srgbClr val="0B5C65"/>
                </a:solidFill>
              </a:rPr>
              <a:t>abstracts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in</a:t>
            </a:r>
            <a:r>
              <a:rPr lang="hu-HU" sz="2600" dirty="0">
                <a:solidFill>
                  <a:srgbClr val="0B5C65"/>
                </a:solidFill>
              </a:rPr>
              <a:t> an </a:t>
            </a:r>
            <a:r>
              <a:rPr lang="hu-HU" sz="2600" dirty="0" err="1">
                <a:solidFill>
                  <a:srgbClr val="0B5C65"/>
                </a:solidFill>
              </a:rPr>
              <a:t>hour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7" name="Alcím 3"/>
          <p:cNvSpPr txBox="1">
            <a:spLocks/>
          </p:cNvSpPr>
          <p:nvPr/>
        </p:nvSpPr>
        <p:spPr>
          <a:xfrm>
            <a:off x="7396260" y="2315562"/>
            <a:ext cx="3428998" cy="77151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 err="1">
                <a:solidFill>
                  <a:srgbClr val="0B5C65"/>
                </a:solidFill>
              </a:rPr>
              <a:t>about</a:t>
            </a:r>
            <a:r>
              <a:rPr lang="hu-HU" sz="2600" b="1" dirty="0">
                <a:solidFill>
                  <a:srgbClr val="0B5C65"/>
                </a:solidFill>
              </a:rPr>
              <a:t> 1000 </a:t>
            </a:r>
            <a:r>
              <a:rPr lang="hu-HU" sz="2600" dirty="0" err="1">
                <a:solidFill>
                  <a:srgbClr val="0B5C65"/>
                </a:solidFill>
              </a:rPr>
              <a:t>abstracts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in</a:t>
            </a:r>
            <a:r>
              <a:rPr lang="hu-HU" sz="2600" dirty="0">
                <a:solidFill>
                  <a:srgbClr val="0B5C65"/>
                </a:solidFill>
              </a:rPr>
              <a:t> an 8-hour shift</a:t>
            </a:r>
          </a:p>
        </p:txBody>
      </p:sp>
      <p:sp>
        <p:nvSpPr>
          <p:cNvPr id="8" name="Sávnyíl 7"/>
          <p:cNvSpPr/>
          <p:nvPr/>
        </p:nvSpPr>
        <p:spPr>
          <a:xfrm>
            <a:off x="3925389" y="2457135"/>
            <a:ext cx="394855" cy="48837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E50D2E"/>
              </a:solidFill>
            </a:endParaRPr>
          </a:p>
        </p:txBody>
      </p:sp>
      <p:sp>
        <p:nvSpPr>
          <p:cNvPr id="9" name="Sávnyíl 8"/>
          <p:cNvSpPr/>
          <p:nvPr/>
        </p:nvSpPr>
        <p:spPr>
          <a:xfrm>
            <a:off x="6837717" y="2457135"/>
            <a:ext cx="394855" cy="48837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E50D2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D4BC6B-EB73-5E49-8E93-52392E568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49" y="3572256"/>
            <a:ext cx="5192349" cy="2920696"/>
          </a:xfrm>
          <a:prstGeom prst="rect">
            <a:avLst/>
          </a:prstGeom>
        </p:spPr>
      </p:pic>
      <p:pic>
        <p:nvPicPr>
          <p:cNvPr id="10" name="Kép 12">
            <a:extLst>
              <a:ext uri="{FF2B5EF4-FFF2-40B4-BE49-F238E27FC236}">
                <a16:creationId xmlns:a16="http://schemas.microsoft.com/office/drawing/2014/main" id="{B8ABF364-34E2-954B-88E2-9F98AC2B3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4893DBFE-E561-5348-AB17-5171EF6816E6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Sensitivity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vs.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precision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1600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1091381" y="2660643"/>
            <a:ext cx="5022131" cy="2753513"/>
            <a:chOff x="1091381" y="2660643"/>
            <a:chExt cx="5022131" cy="2753513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1091381" y="2660643"/>
              <a:ext cx="5022131" cy="2753513"/>
              <a:chOff x="1670206" y="2253714"/>
              <a:chExt cx="5022131" cy="2753513"/>
            </a:xfrm>
          </p:grpSpPr>
          <p:pic>
            <p:nvPicPr>
              <p:cNvPr id="7170" name="Picture 2" descr="Képtalálat a következőre: „sensitivity versus precision”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0206" y="2253714"/>
                <a:ext cx="5022131" cy="2753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églalap 1"/>
              <p:cNvSpPr/>
              <p:nvPr/>
            </p:nvSpPr>
            <p:spPr>
              <a:xfrm>
                <a:off x="4723234" y="3673509"/>
                <a:ext cx="1686993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" name="Téglalap 19"/>
              <p:cNvSpPr/>
              <p:nvPr/>
            </p:nvSpPr>
            <p:spPr>
              <a:xfrm>
                <a:off x="5359237" y="3928163"/>
                <a:ext cx="1046078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" name="Téglalap 20"/>
              <p:cNvSpPr/>
              <p:nvPr/>
            </p:nvSpPr>
            <p:spPr>
              <a:xfrm>
                <a:off x="5359237" y="2644450"/>
                <a:ext cx="1046078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2" name="Téglalap 21"/>
              <p:cNvSpPr/>
              <p:nvPr/>
            </p:nvSpPr>
            <p:spPr>
              <a:xfrm>
                <a:off x="4642879" y="2900010"/>
                <a:ext cx="1762436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3" name="Téglalap 22"/>
            <p:cNvSpPr/>
            <p:nvPr/>
          </p:nvSpPr>
          <p:spPr>
            <a:xfrm>
              <a:off x="2747191" y="5003368"/>
              <a:ext cx="1510342" cy="304659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4" name="Tartalom helye 1"/>
          <p:cNvSpPr txBox="1">
            <a:spLocks/>
          </p:cNvSpPr>
          <p:nvPr/>
        </p:nvSpPr>
        <p:spPr>
          <a:xfrm>
            <a:off x="1454644" y="1966703"/>
            <a:ext cx="1529787" cy="41766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OPTIMAL</a:t>
            </a:r>
            <a:endParaRPr lang="en-US" sz="26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814067" y="2526384"/>
            <a:ext cx="810943" cy="250753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3272227" y="4827144"/>
            <a:ext cx="4661762" cy="961765"/>
            <a:chOff x="777505" y="1988825"/>
            <a:chExt cx="4661762" cy="961765"/>
          </a:xfrm>
        </p:grpSpPr>
        <p:sp>
          <p:nvSpPr>
            <p:cNvPr id="11" name="Tartalom helye 1"/>
            <p:cNvSpPr txBox="1">
              <a:spLocks/>
            </p:cNvSpPr>
            <p:nvPr/>
          </p:nvSpPr>
          <p:spPr>
            <a:xfrm>
              <a:off x="777505" y="1988825"/>
              <a:ext cx="4661762" cy="961765"/>
            </a:xfrm>
            <a:prstGeom prst="rect">
              <a:avLst/>
            </a:prstGeom>
            <a:solidFill>
              <a:schemeClr val="bg1"/>
            </a:solidFill>
            <a:ln w="41275" cmpd="sng">
              <a:solidFill>
                <a:srgbClr val="0B5C65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15A9A6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total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number</a:t>
              </a:r>
              <a:r>
                <a:rPr lang="hu-HU" sz="2400" dirty="0">
                  <a:solidFill>
                    <a:srgbClr val="0B5C65"/>
                  </a:solidFill>
                </a:rPr>
                <a:t> of </a:t>
              </a: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endParaRPr lang="hu-HU" sz="2400" dirty="0">
                <a:solidFill>
                  <a:srgbClr val="0B5C65"/>
                </a:solidFill>
              </a:endParaRPr>
            </a:p>
          </p:txBody>
        </p:sp>
        <p:cxnSp>
          <p:nvCxnSpPr>
            <p:cNvPr id="12" name="Egyenes összekötő 11"/>
            <p:cNvCxnSpPr/>
            <p:nvPr/>
          </p:nvCxnSpPr>
          <p:spPr>
            <a:xfrm flipV="1">
              <a:off x="989814" y="2447327"/>
              <a:ext cx="4166648" cy="9427"/>
            </a:xfrm>
            <a:prstGeom prst="line">
              <a:avLst/>
            </a:prstGeom>
            <a:ln w="38100" cmpd="sng">
              <a:solidFill>
                <a:srgbClr val="0B5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Csoportba foglalás 6"/>
          <p:cNvGrpSpPr/>
          <p:nvPr/>
        </p:nvGrpSpPr>
        <p:grpSpPr>
          <a:xfrm>
            <a:off x="3272227" y="1894246"/>
            <a:ext cx="4661762" cy="961765"/>
            <a:chOff x="777505" y="1988825"/>
            <a:chExt cx="4661762" cy="961765"/>
          </a:xfrm>
        </p:grpSpPr>
        <p:sp>
          <p:nvSpPr>
            <p:cNvPr id="8" name="Tartalom helye 1"/>
            <p:cNvSpPr txBox="1">
              <a:spLocks/>
            </p:cNvSpPr>
            <p:nvPr/>
          </p:nvSpPr>
          <p:spPr>
            <a:xfrm>
              <a:off x="777505" y="1988825"/>
              <a:ext cx="4661762" cy="961765"/>
            </a:xfrm>
            <a:prstGeom prst="rect">
              <a:avLst/>
            </a:prstGeom>
            <a:solidFill>
              <a:schemeClr val="bg1"/>
            </a:solidFill>
            <a:ln w="41275" cmpd="sng">
              <a:solidFill>
                <a:srgbClr val="0B5C65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15A9A6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total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number</a:t>
              </a:r>
              <a:r>
                <a:rPr lang="hu-HU" sz="2400" dirty="0">
                  <a:solidFill>
                    <a:srgbClr val="0B5C65"/>
                  </a:solidFill>
                </a:rPr>
                <a:t> of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</p:txBody>
        </p:sp>
        <p:cxnSp>
          <p:nvCxnSpPr>
            <p:cNvPr id="9" name="Egyenes összekötő 8"/>
            <p:cNvCxnSpPr/>
            <p:nvPr/>
          </p:nvCxnSpPr>
          <p:spPr>
            <a:xfrm flipV="1">
              <a:off x="989814" y="2447327"/>
              <a:ext cx="4166648" cy="9427"/>
            </a:xfrm>
            <a:prstGeom prst="line">
              <a:avLst/>
            </a:prstGeom>
            <a:ln w="38100">
              <a:solidFill>
                <a:srgbClr val="0B5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ávnyíl 24"/>
          <p:cNvSpPr/>
          <p:nvPr/>
        </p:nvSpPr>
        <p:spPr>
          <a:xfrm>
            <a:off x="9969365" y="3242596"/>
            <a:ext cx="321129" cy="2534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6" name="Alcím 3"/>
          <p:cNvSpPr txBox="1">
            <a:spLocks/>
          </p:cNvSpPr>
          <p:nvPr/>
        </p:nvSpPr>
        <p:spPr>
          <a:xfrm>
            <a:off x="10742959" y="3164185"/>
            <a:ext cx="1213830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12/20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27" name="Alcím 3"/>
          <p:cNvSpPr txBox="1">
            <a:spLocks/>
          </p:cNvSpPr>
          <p:nvPr/>
        </p:nvSpPr>
        <p:spPr>
          <a:xfrm>
            <a:off x="8610802" y="3169081"/>
            <a:ext cx="848697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28" name="Alcím 3"/>
          <p:cNvSpPr txBox="1">
            <a:spLocks/>
          </p:cNvSpPr>
          <p:nvPr/>
        </p:nvSpPr>
        <p:spPr>
          <a:xfrm>
            <a:off x="8896816" y="1966703"/>
            <a:ext cx="562683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29" name="Sávnyíl 28"/>
          <p:cNvSpPr/>
          <p:nvPr/>
        </p:nvSpPr>
        <p:spPr>
          <a:xfrm>
            <a:off x="9969365" y="2050090"/>
            <a:ext cx="321129" cy="2534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0" name="Alcím 3"/>
          <p:cNvSpPr txBox="1">
            <a:spLocks/>
          </p:cNvSpPr>
          <p:nvPr/>
        </p:nvSpPr>
        <p:spPr>
          <a:xfrm>
            <a:off x="10742959" y="1960717"/>
            <a:ext cx="109547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2/20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1" name="Alcím 3"/>
          <p:cNvSpPr txBox="1">
            <a:spLocks/>
          </p:cNvSpPr>
          <p:nvPr/>
        </p:nvSpPr>
        <p:spPr>
          <a:xfrm>
            <a:off x="8896816" y="2567892"/>
            <a:ext cx="562683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50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2" name="Alcím 3"/>
          <p:cNvSpPr txBox="1">
            <a:spLocks/>
          </p:cNvSpPr>
          <p:nvPr/>
        </p:nvSpPr>
        <p:spPr>
          <a:xfrm>
            <a:off x="10742959" y="2562451"/>
            <a:ext cx="100283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6/20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3" name="Sávnyíl 32"/>
          <p:cNvSpPr/>
          <p:nvPr/>
        </p:nvSpPr>
        <p:spPr>
          <a:xfrm>
            <a:off x="9969365" y="3838849"/>
            <a:ext cx="321129" cy="2534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4" name="Alcím 3"/>
          <p:cNvSpPr txBox="1">
            <a:spLocks/>
          </p:cNvSpPr>
          <p:nvPr/>
        </p:nvSpPr>
        <p:spPr>
          <a:xfrm>
            <a:off x="10742959" y="3765919"/>
            <a:ext cx="109547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14/20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5" name="Alcím 3"/>
          <p:cNvSpPr txBox="1">
            <a:spLocks/>
          </p:cNvSpPr>
          <p:nvPr/>
        </p:nvSpPr>
        <p:spPr>
          <a:xfrm>
            <a:off x="8406338" y="3770270"/>
            <a:ext cx="1053161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500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6" name="Sávnyíl 35"/>
          <p:cNvSpPr/>
          <p:nvPr/>
        </p:nvSpPr>
        <p:spPr>
          <a:xfrm>
            <a:off x="9969365" y="2646343"/>
            <a:ext cx="321129" cy="2534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7" name="Sávnyíl 36"/>
          <p:cNvSpPr/>
          <p:nvPr/>
        </p:nvSpPr>
        <p:spPr>
          <a:xfrm>
            <a:off x="9969365" y="4435102"/>
            <a:ext cx="321129" cy="2534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8" name="Alcím 3"/>
          <p:cNvSpPr txBox="1">
            <a:spLocks/>
          </p:cNvSpPr>
          <p:nvPr/>
        </p:nvSpPr>
        <p:spPr>
          <a:xfrm>
            <a:off x="10742959" y="4367653"/>
            <a:ext cx="1213830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16/20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9" name="Alcím 3"/>
          <p:cNvSpPr txBox="1">
            <a:spLocks/>
          </p:cNvSpPr>
          <p:nvPr/>
        </p:nvSpPr>
        <p:spPr>
          <a:xfrm>
            <a:off x="8406338" y="4371459"/>
            <a:ext cx="1053161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0" name="Sávnyíl 39"/>
          <p:cNvSpPr/>
          <p:nvPr/>
        </p:nvSpPr>
        <p:spPr>
          <a:xfrm>
            <a:off x="9969365" y="5031355"/>
            <a:ext cx="321129" cy="2534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1" name="Alcím 3"/>
          <p:cNvSpPr txBox="1">
            <a:spLocks/>
          </p:cNvSpPr>
          <p:nvPr/>
        </p:nvSpPr>
        <p:spPr>
          <a:xfrm>
            <a:off x="10742959" y="4969387"/>
            <a:ext cx="109547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17/20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2" name="Alcím 3"/>
          <p:cNvSpPr txBox="1">
            <a:spLocks/>
          </p:cNvSpPr>
          <p:nvPr/>
        </p:nvSpPr>
        <p:spPr>
          <a:xfrm>
            <a:off x="8406338" y="4972648"/>
            <a:ext cx="1053161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5000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3" name="Sávnyíl 42"/>
          <p:cNvSpPr/>
          <p:nvPr/>
        </p:nvSpPr>
        <p:spPr>
          <a:xfrm>
            <a:off x="9969365" y="5627608"/>
            <a:ext cx="321129" cy="25343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4" name="Alcím 3"/>
          <p:cNvSpPr txBox="1">
            <a:spLocks/>
          </p:cNvSpPr>
          <p:nvPr/>
        </p:nvSpPr>
        <p:spPr>
          <a:xfrm>
            <a:off x="10742959" y="5571123"/>
            <a:ext cx="1213830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18/20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5" name="Alcím 3"/>
          <p:cNvSpPr txBox="1">
            <a:spLocks/>
          </p:cNvSpPr>
          <p:nvPr/>
        </p:nvSpPr>
        <p:spPr>
          <a:xfrm>
            <a:off x="8177772" y="5573839"/>
            <a:ext cx="1367822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10000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6" name="Alcím 3"/>
          <p:cNvSpPr txBox="1">
            <a:spLocks/>
          </p:cNvSpPr>
          <p:nvPr/>
        </p:nvSpPr>
        <p:spPr>
          <a:xfrm>
            <a:off x="8406338" y="1412900"/>
            <a:ext cx="1344183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 err="1">
                <a:solidFill>
                  <a:srgbClr val="0B5C65"/>
                </a:solidFill>
              </a:rPr>
              <a:t>Yield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7" name="Alcím 3"/>
          <p:cNvSpPr txBox="1">
            <a:spLocks/>
          </p:cNvSpPr>
          <p:nvPr/>
        </p:nvSpPr>
        <p:spPr>
          <a:xfrm>
            <a:off x="10210164" y="1412901"/>
            <a:ext cx="1628274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 err="1">
                <a:solidFill>
                  <a:srgbClr val="0B5C65"/>
                </a:solidFill>
              </a:rPr>
              <a:t>Relevant</a:t>
            </a:r>
            <a:endParaRPr lang="hu-HU" sz="2600" dirty="0">
              <a:solidFill>
                <a:srgbClr val="0B5C65"/>
              </a:solidFill>
            </a:endParaRPr>
          </a:p>
        </p:txBody>
      </p:sp>
      <p:pic>
        <p:nvPicPr>
          <p:cNvPr id="48" name="Kép 12">
            <a:extLst>
              <a:ext uri="{FF2B5EF4-FFF2-40B4-BE49-F238E27FC236}">
                <a16:creationId xmlns:a16="http://schemas.microsoft.com/office/drawing/2014/main" id="{E406A1B9-3E43-4D43-8C44-6F99AA1AAD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49" name="Google Shape;145;p15">
            <a:extLst>
              <a:ext uri="{FF2B5EF4-FFF2-40B4-BE49-F238E27FC236}">
                <a16:creationId xmlns:a16="http://schemas.microsoft.com/office/drawing/2014/main" id="{432899BC-1188-534B-A536-9E3AEED82318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Sensitivity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vs.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precision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3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rtalom helye 1"/>
          <p:cNvSpPr txBox="1">
            <a:spLocks/>
          </p:cNvSpPr>
          <p:nvPr/>
        </p:nvSpPr>
        <p:spPr>
          <a:xfrm>
            <a:off x="1883918" y="1703097"/>
            <a:ext cx="8485565" cy="747495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2400" dirty="0">
                <a:solidFill>
                  <a:srgbClr val="0B5C65"/>
                </a:solidFill>
              </a:rPr>
              <a:t>1. 	Design a </a:t>
            </a:r>
            <a:r>
              <a:rPr lang="hu-HU" sz="2400" b="1" dirty="0" err="1">
                <a:solidFill>
                  <a:srgbClr val="E50D2E"/>
                </a:solidFill>
              </a:rPr>
              <a:t>preliminary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search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key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without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using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filters</a:t>
            </a:r>
            <a:r>
              <a:rPr lang="hu-HU" sz="2400" dirty="0">
                <a:solidFill>
                  <a:srgbClr val="0B5C65"/>
                </a:solidFill>
              </a:rPr>
              <a:t> 	</a:t>
            </a:r>
            <a:r>
              <a:rPr lang="hu-HU" sz="2400" dirty="0" err="1">
                <a:solidFill>
                  <a:srgbClr val="0B5C65"/>
                </a:solidFill>
              </a:rPr>
              <a:t>based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medical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terminology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know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D73570-56CA-6B42-8EC1-94062C68B1F7}"/>
              </a:ext>
            </a:extLst>
          </p:cNvPr>
          <p:cNvSpPr/>
          <p:nvPr/>
        </p:nvSpPr>
        <p:spPr>
          <a:xfrm>
            <a:off x="1883919" y="2535936"/>
            <a:ext cx="8485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2.	Start </a:t>
            </a:r>
            <a:r>
              <a:rPr lang="hu-HU" sz="2400" dirty="0" err="1">
                <a:solidFill>
                  <a:srgbClr val="0B5C65"/>
                </a:solidFill>
              </a:rPr>
              <a:t>selecting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dirty="0" err="1">
                <a:solidFill>
                  <a:srgbClr val="0B5C65"/>
                </a:solidFill>
              </a:rPr>
              <a:t>pick</a:t>
            </a:r>
            <a:r>
              <a:rPr lang="hu-HU" sz="2400" dirty="0">
                <a:solidFill>
                  <a:srgbClr val="0B5C65"/>
                </a:solidFill>
              </a:rPr>
              <a:t> a </a:t>
            </a:r>
            <a:r>
              <a:rPr lang="hu-HU" sz="2400" dirty="0" err="1">
                <a:solidFill>
                  <a:srgbClr val="0B5C65"/>
                </a:solidFill>
              </a:rPr>
              <a:t>few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key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articles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C5DB52-6FF0-0F4F-A31B-B93A479F2E59}"/>
              </a:ext>
            </a:extLst>
          </p:cNvPr>
          <p:cNvSpPr/>
          <p:nvPr/>
        </p:nvSpPr>
        <p:spPr>
          <a:xfrm>
            <a:off x="1883917" y="3082945"/>
            <a:ext cx="8485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3.	</a:t>
            </a:r>
            <a:r>
              <a:rPr lang="hu-HU" sz="2400" dirty="0" err="1">
                <a:solidFill>
                  <a:srgbClr val="0B5C65"/>
                </a:solidFill>
              </a:rPr>
              <a:t>Review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these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articles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thoroughly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E50D2E"/>
                </a:solidFill>
              </a:rPr>
              <a:t>identify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key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>
                <a:solidFill>
                  <a:srgbClr val="C00000"/>
                </a:solidFill>
              </a:rPr>
              <a:t>	</a:t>
            </a:r>
            <a:r>
              <a:rPr lang="hu-HU" sz="2400" b="1" dirty="0" err="1">
                <a:solidFill>
                  <a:srgbClr val="E50D2E"/>
                </a:solidFill>
              </a:rPr>
              <a:t>terms</a:t>
            </a:r>
            <a:r>
              <a:rPr lang="hu-HU" sz="2400" b="1" dirty="0">
                <a:solidFill>
                  <a:srgbClr val="C00000"/>
                </a:solidFill>
              </a:rPr>
              <a:t> </a:t>
            </a:r>
            <a:r>
              <a:rPr lang="hu-HU" sz="2400" dirty="0">
                <a:solidFill>
                  <a:srgbClr val="0B5C65"/>
                </a:solidFill>
              </a:rPr>
              <a:t>(</a:t>
            </a:r>
            <a:r>
              <a:rPr lang="hu-HU" sz="2400" dirty="0" err="1">
                <a:solidFill>
                  <a:srgbClr val="0B5C65"/>
                </a:solidFill>
              </a:rPr>
              <a:t>words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phrases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concepts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A35CDD-D562-E942-9F88-FF40897B3455}"/>
              </a:ext>
            </a:extLst>
          </p:cNvPr>
          <p:cNvSpPr/>
          <p:nvPr/>
        </p:nvSpPr>
        <p:spPr>
          <a:xfrm>
            <a:off x="1883916" y="3999286"/>
            <a:ext cx="8485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4. 	Pick </a:t>
            </a:r>
            <a:r>
              <a:rPr lang="hu-HU" sz="2400" b="1" dirty="0" err="1">
                <a:solidFill>
                  <a:srgbClr val="E50D2E"/>
                </a:solidFill>
              </a:rPr>
              <a:t>previous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reviews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through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preliminary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search</a:t>
            </a:r>
            <a:r>
              <a:rPr lang="hu-HU" sz="2400" dirty="0">
                <a:solidFill>
                  <a:srgbClr val="0B5C65"/>
                </a:solidFill>
              </a:rPr>
              <a:t> 	and </a:t>
            </a:r>
            <a:r>
              <a:rPr lang="hu-HU" sz="2400" dirty="0" err="1">
                <a:solidFill>
                  <a:srgbClr val="0B5C65"/>
                </a:solidFill>
              </a:rPr>
              <a:t>identify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key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terms</a:t>
            </a:r>
            <a:r>
              <a:rPr lang="hu-HU" sz="2400" dirty="0">
                <a:solidFill>
                  <a:srgbClr val="0B5C65"/>
                </a:solidFill>
              </a:rPr>
              <a:t> (</a:t>
            </a:r>
            <a:r>
              <a:rPr lang="hu-HU" sz="2400" dirty="0" err="1">
                <a:solidFill>
                  <a:srgbClr val="0B5C65"/>
                </a:solidFill>
              </a:rPr>
              <a:t>words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phrases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concepts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3F8E9-BCEF-9A4B-9B9D-01D3BE345FE9}"/>
              </a:ext>
            </a:extLst>
          </p:cNvPr>
          <p:cNvSpPr/>
          <p:nvPr/>
        </p:nvSpPr>
        <p:spPr>
          <a:xfrm>
            <a:off x="1883915" y="4915627"/>
            <a:ext cx="8485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5. 	Design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final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query</a:t>
            </a:r>
            <a:endParaRPr lang="hu-HU" sz="2400" b="1" dirty="0">
              <a:solidFill>
                <a:srgbClr val="E50D2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B58868-A1B9-1245-BDA7-715526960176}"/>
              </a:ext>
            </a:extLst>
          </p:cNvPr>
          <p:cNvSpPr/>
          <p:nvPr/>
        </p:nvSpPr>
        <p:spPr>
          <a:xfrm>
            <a:off x="1883915" y="5462636"/>
            <a:ext cx="8485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6.</a:t>
            </a:r>
            <a:r>
              <a:rPr lang="hu-HU" sz="2400" b="1" dirty="0">
                <a:solidFill>
                  <a:srgbClr val="C00000"/>
                </a:solidFill>
              </a:rPr>
              <a:t> 	</a:t>
            </a:r>
            <a:r>
              <a:rPr lang="hu-HU" sz="2400" b="1" dirty="0">
                <a:solidFill>
                  <a:srgbClr val="E50D2E"/>
                </a:solidFill>
              </a:rPr>
              <a:t>Test </a:t>
            </a:r>
            <a:r>
              <a:rPr lang="hu-HU" sz="2400" b="1" dirty="0" err="1">
                <a:solidFill>
                  <a:srgbClr val="E50D2E"/>
                </a:solidFill>
              </a:rPr>
              <a:t>the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query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whether</a:t>
            </a:r>
            <a:r>
              <a:rPr lang="hu-HU" sz="2400" dirty="0">
                <a:solidFill>
                  <a:srgbClr val="0B5C65"/>
                </a:solidFill>
              </a:rPr>
              <a:t> it </a:t>
            </a:r>
            <a:r>
              <a:rPr lang="hu-HU" sz="2400" dirty="0" err="1">
                <a:solidFill>
                  <a:srgbClr val="0B5C65"/>
                </a:solidFill>
              </a:rPr>
              <a:t>identifies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key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articles</a:t>
            </a:r>
            <a:r>
              <a:rPr lang="hu-HU" sz="2400" dirty="0">
                <a:solidFill>
                  <a:srgbClr val="0B5C65"/>
                </a:solidFill>
              </a:rPr>
              <a:t> 	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had </a:t>
            </a:r>
            <a:r>
              <a:rPr lang="hu-HU" sz="2400" dirty="0" err="1">
                <a:solidFill>
                  <a:srgbClr val="0B5C65"/>
                </a:solidFill>
              </a:rPr>
              <a:t>found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previously</a:t>
            </a:r>
            <a:endParaRPr lang="en-US" sz="2400" dirty="0">
              <a:solidFill>
                <a:srgbClr val="0B5C65"/>
              </a:solidFill>
            </a:endParaRPr>
          </a:p>
        </p:txBody>
      </p:sp>
      <p:pic>
        <p:nvPicPr>
          <p:cNvPr id="10" name="Kép 12">
            <a:extLst>
              <a:ext uri="{FF2B5EF4-FFF2-40B4-BE49-F238E27FC236}">
                <a16:creationId xmlns:a16="http://schemas.microsoft.com/office/drawing/2014/main" id="{DAA25917-146F-8E40-A20F-D43A324B0F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3" name="Google Shape;145;p15">
            <a:extLst>
              <a:ext uri="{FF2B5EF4-FFF2-40B4-BE49-F238E27FC236}">
                <a16:creationId xmlns:a16="http://schemas.microsoft.com/office/drawing/2014/main" id="{F2F9D5B5-1A80-5843-BA9F-BF4EEA9F8211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Designing 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strategies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08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4" grpId="0"/>
      <p:bldP spid="6" grpId="0"/>
      <p:bldP spid="7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11"/>
          <p:cNvSpPr txBox="1"/>
          <p:nvPr/>
        </p:nvSpPr>
        <p:spPr>
          <a:xfrm>
            <a:off x="3171907" y="181048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1487065" y="3542580"/>
            <a:ext cx="9737046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Design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your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search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strategy</a:t>
            </a: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with</a:t>
            </a: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caution</a:t>
            </a:r>
            <a:endParaRPr lang="hu-HU" sz="2800" dirty="0">
              <a:latin typeface="Arial" panose="020B0604020202020204"/>
              <a:ea typeface="Calibri" panose="020F050202020403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dirty="0" err="1">
                <a:latin typeface="Arial" panose="020B0604020202020204"/>
                <a:ea typeface="Calibri" panose="020F0502020204030204" pitchFamily="34" charset="0"/>
              </a:rPr>
              <a:t>Do</a:t>
            </a:r>
            <a:r>
              <a:rPr lang="hu-HU" sz="2800" dirty="0"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dirty="0" err="1">
                <a:latin typeface="Arial" panose="020B0604020202020204"/>
                <a:ea typeface="Calibri" panose="020F0502020204030204" pitchFamily="34" charset="0"/>
              </a:rPr>
              <a:t>not</a:t>
            </a:r>
            <a:r>
              <a:rPr lang="hu-HU" sz="2800" dirty="0"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dirty="0" err="1">
                <a:latin typeface="Arial" panose="020B0604020202020204"/>
                <a:ea typeface="Calibri" panose="020F0502020204030204" pitchFamily="34" charset="0"/>
              </a:rPr>
              <a:t>underestimate</a:t>
            </a:r>
            <a:r>
              <a:rPr lang="hu-HU" sz="2800" dirty="0"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dirty="0" err="1">
                <a:latin typeface="Arial" panose="020B0604020202020204"/>
                <a:ea typeface="Calibri" panose="020F0502020204030204" pitchFamily="34" charset="0"/>
              </a:rPr>
              <a:t>the</a:t>
            </a:r>
            <a:r>
              <a:rPr lang="hu-HU" sz="2800" dirty="0"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dirty="0" err="1">
                <a:latin typeface="Arial" panose="020B0604020202020204"/>
                <a:ea typeface="Calibri" panose="020F0502020204030204" pitchFamily="34" charset="0"/>
              </a:rPr>
              <a:t>yield</a:t>
            </a:r>
            <a:r>
              <a:rPr lang="hu-HU" sz="2800" dirty="0">
                <a:latin typeface="Arial" panose="020B0604020202020204"/>
                <a:ea typeface="Calibri" panose="020F0502020204030204" pitchFamily="34" charset="0"/>
              </a:rPr>
              <a:t> of </a:t>
            </a:r>
            <a:r>
              <a:rPr lang="hu-HU" sz="2800" dirty="0" err="1">
                <a:latin typeface="Arial" panose="020B0604020202020204"/>
                <a:ea typeface="Calibri" panose="020F0502020204030204" pitchFamily="34" charset="0"/>
              </a:rPr>
              <a:t>preliminary</a:t>
            </a:r>
            <a:r>
              <a:rPr lang="hu-HU" sz="2800" dirty="0"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dirty="0" err="1">
                <a:latin typeface="Arial" panose="020B0604020202020204"/>
                <a:ea typeface="Calibri" panose="020F0502020204030204" pitchFamily="34" charset="0"/>
              </a:rPr>
              <a:t>search</a:t>
            </a:r>
            <a:endParaRPr lang="hu-HU" sz="2800" dirty="0">
              <a:latin typeface="Arial" panose="020B0604020202020204"/>
              <a:ea typeface="Calibri" panose="020F050202020403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Avoid</a:t>
            </a: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missing</a:t>
            </a: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records</a:t>
            </a: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by</a:t>
            </a:r>
            <a:r>
              <a:rPr kumimoji="0" lang="hu-H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:</a:t>
            </a:r>
          </a:p>
          <a:p>
            <a:pPr marL="971550" lvl="1" indent="-514350" algn="just">
              <a:buFont typeface="Courier New" panose="02070309020205020404" pitchFamily="49" charset="0"/>
              <a:buChar char="o"/>
              <a:defRPr/>
            </a:pP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Conducting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a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comprehensive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search</a:t>
            </a:r>
            <a:endParaRPr kumimoji="0" lang="hu-H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  <a:p>
            <a:pPr marL="971550" lvl="1" indent="-514350" algn="just">
              <a:buFont typeface="Courier New" panose="02070309020205020404" pitchFamily="49" charset="0"/>
              <a:buChar char="o"/>
              <a:defRPr/>
            </a:pP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Using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400" b="1" dirty="0">
                <a:latin typeface="Arial" panose="020B0604020202020204"/>
                <a:ea typeface="Calibri" panose="020F0502020204030204" pitchFamily="34" charset="0"/>
              </a:rPr>
              <a:t>no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filters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  <a:p>
            <a:pPr marL="971550" lvl="1" indent="-514350" algn="just">
              <a:buFont typeface="Courier New" panose="02070309020205020404" pitchFamily="49" charset="0"/>
              <a:buChar char="o"/>
              <a:defRPr/>
            </a:pP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Using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more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databases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(</a:t>
            </a:r>
            <a:r>
              <a:rPr kumimoji="0" lang="hu-HU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at</a:t>
            </a: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least</a:t>
            </a: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: MEDLINE, CENTRAL, Embase</a:t>
            </a: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)</a:t>
            </a:r>
            <a:endParaRPr kumimoji="0" lang="hu-HU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0" y="128211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12">
            <a:extLst>
              <a:ext uri="{FF2B5EF4-FFF2-40B4-BE49-F238E27FC236}">
                <a16:creationId xmlns:a16="http://schemas.microsoft.com/office/drawing/2014/main" id="{6F179E55-2F5A-3B4B-80C6-478C16108D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8" name="Google Shape;145;p15">
            <a:extLst>
              <a:ext uri="{FF2B5EF4-FFF2-40B4-BE49-F238E27FC236}">
                <a16:creationId xmlns:a16="http://schemas.microsoft.com/office/drawing/2014/main" id="{9374DCE4-9E01-F549-9775-B385B4A50AA2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Take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home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message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8293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343929" y="1462018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>
                <a:solidFill>
                  <a:srgbClr val="0C5C65"/>
                </a:solidFill>
              </a:rPr>
              <a:t>First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impression</a:t>
            </a:r>
            <a:r>
              <a:rPr lang="hu-HU" sz="3600" b="1" dirty="0">
                <a:solidFill>
                  <a:srgbClr val="0C5C65"/>
                </a:solidFill>
              </a:rPr>
              <a:t> of </a:t>
            </a:r>
            <a:r>
              <a:rPr lang="hu-HU" sz="3600" b="1" dirty="0" err="1">
                <a:solidFill>
                  <a:srgbClr val="0C5C65"/>
                </a:solidFill>
              </a:rPr>
              <a:t>forest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plots</a:t>
            </a:r>
            <a:r>
              <a:rPr lang="hu-HU" sz="3600" b="1" dirty="0">
                <a:solidFill>
                  <a:srgbClr val="0C5C65"/>
                </a:solidFill>
              </a:rPr>
              <a:t> -</a:t>
            </a:r>
          </a:p>
          <a:p>
            <a:r>
              <a:rPr lang="hu-HU" sz="3600" b="1" dirty="0" err="1">
                <a:solidFill>
                  <a:srgbClr val="0C5C65"/>
                </a:solidFill>
              </a:rPr>
              <a:t>introduction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to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meta-analytical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statistics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80399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Szabolcs Kiss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0D8EB38-DABF-4392-B304-34E0EAEBB2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37" y="4923875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7138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</a:rPr>
              <a:t>Key </a:t>
            </a:r>
            <a:r>
              <a:rPr lang="hu-HU" sz="3600" b="1" dirty="0" err="1">
                <a:solidFill>
                  <a:schemeClr val="lt1"/>
                </a:solidFill>
              </a:rPr>
              <a:t>points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35;p14">
            <a:extLst>
              <a:ext uri="{FF2B5EF4-FFF2-40B4-BE49-F238E27FC236}">
                <a16:creationId xmlns:a16="http://schemas.microsoft.com/office/drawing/2014/main" id="{82E54F50-86CE-448F-97E0-5A32F58508D5}"/>
              </a:ext>
            </a:extLst>
          </p:cNvPr>
          <p:cNvSpPr txBox="1"/>
          <p:nvPr/>
        </p:nvSpPr>
        <p:spPr>
          <a:xfrm>
            <a:off x="4649476" y="1939950"/>
            <a:ext cx="6668100" cy="458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200"/>
              </a:spcAft>
              <a:buClr>
                <a:srgbClr val="0E7472"/>
              </a:buClr>
              <a:buSzPts val="3200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Google Shape;135;p14">
            <a:extLst>
              <a:ext uri="{FF2B5EF4-FFF2-40B4-BE49-F238E27FC236}">
                <a16:creationId xmlns:a16="http://schemas.microsoft.com/office/drawing/2014/main" id="{002B1F88-77AF-427C-B967-0F62C184C649}"/>
              </a:ext>
            </a:extLst>
          </p:cNvPr>
          <p:cNvSpPr txBox="1"/>
          <p:nvPr/>
        </p:nvSpPr>
        <p:spPr>
          <a:xfrm>
            <a:off x="5200082" y="1930118"/>
            <a:ext cx="6668100" cy="458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Main part of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the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forest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plot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Critical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appraisal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of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them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lvl="0">
              <a:spcAft>
                <a:spcPts val="1200"/>
              </a:spcAft>
              <a:buClr>
                <a:srgbClr val="0E7472"/>
              </a:buClr>
              <a:buSzPts val="3200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isney Parks Star Wars Darth Vader Key New with Tag – I Love Characters">
            <a:extLst>
              <a:ext uri="{FF2B5EF4-FFF2-40B4-BE49-F238E27FC236}">
                <a16:creationId xmlns:a16="http://schemas.microsoft.com/office/drawing/2014/main" id="{B743A7ED-1881-4C3C-B211-08A3CE892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532" y="2140085"/>
            <a:ext cx="3920247" cy="39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036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462B2A43-336E-473F-AB33-6A0AD3A0BC22}"/>
              </a:ext>
            </a:extLst>
          </p:cNvPr>
          <p:cNvSpPr/>
          <p:nvPr/>
        </p:nvSpPr>
        <p:spPr>
          <a:xfrm>
            <a:off x="9332536" y="5731497"/>
            <a:ext cx="2498103" cy="1126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What</a:t>
            </a:r>
            <a:r>
              <a:rPr lang="hu-HU" sz="3600" b="1" dirty="0"/>
              <a:t> </a:t>
            </a:r>
            <a:r>
              <a:rPr lang="hu-HU" sz="3600" b="1" dirty="0" err="1"/>
              <a:t>does</a:t>
            </a:r>
            <a:r>
              <a:rPr lang="hu-HU" sz="3600" b="1" dirty="0"/>
              <a:t> </a:t>
            </a:r>
            <a:r>
              <a:rPr lang="hu-HU" sz="3600" b="1" dirty="0" err="1"/>
              <a:t>this</a:t>
            </a:r>
            <a:r>
              <a:rPr lang="hu-HU" sz="3600" b="1" dirty="0"/>
              <a:t> </a:t>
            </a:r>
            <a:r>
              <a:rPr lang="hu-HU" sz="3600" b="1" dirty="0" err="1"/>
              <a:t>plot</a:t>
            </a:r>
            <a:r>
              <a:rPr lang="hu-HU" sz="3600" b="1" dirty="0"/>
              <a:t> </a:t>
            </a:r>
            <a:r>
              <a:rPr lang="hu-HU" sz="3600" b="1" dirty="0" err="1"/>
              <a:t>tell</a:t>
            </a:r>
            <a:r>
              <a:rPr lang="hu-HU" sz="3600" b="1" dirty="0"/>
              <a:t> </a:t>
            </a:r>
            <a:r>
              <a:rPr lang="hu-HU" sz="3600" b="1" dirty="0" err="1"/>
              <a:t>you</a:t>
            </a:r>
            <a:r>
              <a:rPr lang="hu-HU" sz="3600" b="1" dirty="0"/>
              <a:t>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 rot="20460994">
            <a:off x="6877069" y="4318097"/>
            <a:ext cx="4858411" cy="830997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err="1">
                <a:solidFill>
                  <a:schemeClr val="bg1"/>
                </a:solidFill>
              </a:rPr>
              <a:t>Nothing</a:t>
            </a:r>
            <a:r>
              <a:rPr lang="hu-HU" sz="48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9297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AE949481-C14A-4E75-A0CC-DE389F08D7AD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87A83AA7-5725-444A-AC54-DD0C17EB7C49}"/>
              </a:ext>
            </a:extLst>
          </p:cNvPr>
          <p:cNvSpPr/>
          <p:nvPr/>
        </p:nvSpPr>
        <p:spPr>
          <a:xfrm>
            <a:off x="0" y="1288115"/>
            <a:ext cx="951024" cy="4867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B1D1FCF-1783-4423-83E3-54825332F45E}"/>
              </a:ext>
            </a:extLst>
          </p:cNvPr>
          <p:cNvSpPr txBox="1"/>
          <p:nvPr/>
        </p:nvSpPr>
        <p:spPr>
          <a:xfrm>
            <a:off x="2509262" y="1503428"/>
            <a:ext cx="2189901" cy="1631216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BASIC 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PURE FUNDAMENTAL RESEARCH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26CCF95-D468-4BB2-BF82-A8130B1CAE41}"/>
              </a:ext>
            </a:extLst>
          </p:cNvPr>
          <p:cNvSpPr txBox="1"/>
          <p:nvPr/>
        </p:nvSpPr>
        <p:spPr>
          <a:xfrm>
            <a:off x="4834084" y="1507072"/>
            <a:ext cx="2324822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APPLIED SCIENCE 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DEVELOP KNOWLEDE</a:t>
            </a: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FOR PRACTICAL APPLICATION</a:t>
            </a:r>
            <a:endParaRPr lang="hu-HU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CF267F8-5777-4E23-9C44-78CCD6E43FBA}"/>
              </a:ext>
            </a:extLst>
          </p:cNvPr>
          <p:cNvSpPr txBox="1"/>
          <p:nvPr/>
        </p:nvSpPr>
        <p:spPr>
          <a:xfrm>
            <a:off x="7256339" y="1503428"/>
            <a:ext cx="2509961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CLINICAL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endParaRPr lang="hu-HU" sz="1400" b="1" dirty="0">
              <a:solidFill>
                <a:srgbClr val="0C5C65"/>
              </a:solidFill>
            </a:endParaRP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PRACTICAL APPLICATION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AB9F20A-4A72-466F-820C-61922D7B6446}"/>
              </a:ext>
            </a:extLst>
          </p:cNvPr>
          <p:cNvSpPr/>
          <p:nvPr/>
        </p:nvSpPr>
        <p:spPr>
          <a:xfrm>
            <a:off x="1785987" y="1288115"/>
            <a:ext cx="7232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Q</a:t>
            </a:r>
            <a:endParaRPr lang="hu-HU" sz="5400" b="1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F43573EA-5F65-464F-8137-467B242DD524}"/>
              </a:ext>
            </a:extLst>
          </p:cNvPr>
          <p:cNvSpPr/>
          <p:nvPr/>
        </p:nvSpPr>
        <p:spPr>
          <a:xfrm>
            <a:off x="9766300" y="1288115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A</a:t>
            </a:r>
            <a:endParaRPr lang="hu-HU" sz="540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0005E8-4C41-41EF-B423-AAFFC2EF348C}"/>
              </a:ext>
            </a:extLst>
          </p:cNvPr>
          <p:cNvSpPr txBox="1"/>
          <p:nvPr/>
        </p:nvSpPr>
        <p:spPr>
          <a:xfrm>
            <a:off x="2498791" y="3324557"/>
            <a:ext cx="2189901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DISCOVERING NEW MECHANISMS AND TARGETS</a:t>
            </a:r>
          </a:p>
          <a:p>
            <a:pPr algn="ctr"/>
            <a:endParaRPr lang="hu-HU" sz="140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93F8C4A-6148-4CD2-9189-072079023591}"/>
              </a:ext>
            </a:extLst>
          </p:cNvPr>
          <p:cNvSpPr txBox="1"/>
          <p:nvPr/>
        </p:nvSpPr>
        <p:spPr>
          <a:xfrm>
            <a:off x="4834084" y="3338740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DEVELOPING NEW DRUGS AND INTERVENTIONS</a:t>
            </a:r>
          </a:p>
          <a:p>
            <a:pPr algn="ctr"/>
            <a:endParaRPr lang="hu-HU" sz="1100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8BC4E7-2BA2-499E-B201-1973AA42B8DB}"/>
              </a:ext>
            </a:extLst>
          </p:cNvPr>
          <p:cNvSpPr txBox="1"/>
          <p:nvPr/>
        </p:nvSpPr>
        <p:spPr>
          <a:xfrm>
            <a:off x="7327516" y="3342794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UNDERSTANDING</a:t>
            </a:r>
          </a:p>
          <a:p>
            <a:pPr algn="ctr"/>
            <a:r>
              <a:rPr lang="hu-HU" sz="1600" b="1" dirty="0"/>
              <a:t>SAFTEY AND EFFECTIVENESS </a:t>
            </a:r>
          </a:p>
          <a:p>
            <a:pPr algn="ctr"/>
            <a:endParaRPr lang="hu-HU" sz="11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B767FF-A53E-4E9C-AC58-B58376265698}"/>
              </a:ext>
            </a:extLst>
          </p:cNvPr>
          <p:cNvSpPr txBox="1"/>
          <p:nvPr/>
        </p:nvSpPr>
        <p:spPr>
          <a:xfrm>
            <a:off x="10406013" y="1488438"/>
            <a:ext cx="1768268" cy="1080000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CLINICAL PRACTICE</a:t>
            </a:r>
          </a:p>
          <a:p>
            <a:pPr algn="ctr"/>
            <a:r>
              <a:rPr lang="hu-HU" sz="1600" b="1" dirty="0"/>
              <a:t>EBM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38A7384-D6F9-426C-834F-062513E764F1}"/>
              </a:ext>
            </a:extLst>
          </p:cNvPr>
          <p:cNvSpPr txBox="1"/>
          <p:nvPr/>
        </p:nvSpPr>
        <p:spPr>
          <a:xfrm>
            <a:off x="56191" y="1492264"/>
            <a:ext cx="1785185" cy="1080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THEORETICAL KNOWLEDGE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1CE7E14-0174-4B0B-A872-38D061B74152}"/>
              </a:ext>
            </a:extLst>
          </p:cNvPr>
          <p:cNvSpPr txBox="1"/>
          <p:nvPr/>
        </p:nvSpPr>
        <p:spPr>
          <a:xfrm rot="16200000">
            <a:off x="1829651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MOLECULAR BIOLOGY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A195D46-A565-4B7F-881B-AF3D3AF34A27}"/>
              </a:ext>
            </a:extLst>
          </p:cNvPr>
          <p:cNvSpPr txBox="1"/>
          <p:nvPr/>
        </p:nvSpPr>
        <p:spPr>
          <a:xfrm rot="16200000">
            <a:off x="2284055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 IMAGING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A2D73B6-3185-4934-9D2B-3833C1426CAE}"/>
              </a:ext>
            </a:extLst>
          </p:cNvPr>
          <p:cNvSpPr txBox="1"/>
          <p:nvPr/>
        </p:nvSpPr>
        <p:spPr>
          <a:xfrm rot="16200000">
            <a:off x="2775269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SYSTEM BIOLOGY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F598DE4-8C6E-4070-9BF4-4FE1EAE152E7}"/>
              </a:ext>
            </a:extLst>
          </p:cNvPr>
          <p:cNvSpPr txBox="1"/>
          <p:nvPr/>
        </p:nvSpPr>
        <p:spPr>
          <a:xfrm rot="16200000">
            <a:off x="4247080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PHARMACOLOGY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9740F66-CFB5-41DD-BBEB-216229A66670}"/>
              </a:ext>
            </a:extLst>
          </p:cNvPr>
          <p:cNvSpPr txBox="1"/>
          <p:nvPr/>
        </p:nvSpPr>
        <p:spPr>
          <a:xfrm rot="16200000">
            <a:off x="4701484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DEVICE D.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F338AFE0-CF13-47F8-8D73-7DE88794798A}"/>
              </a:ext>
            </a:extLst>
          </p:cNvPr>
          <p:cNvSpPr txBox="1"/>
          <p:nvPr/>
        </p:nvSpPr>
        <p:spPr>
          <a:xfrm rot="16200000">
            <a:off x="5192698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D.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ED62210-1B8E-4D56-9857-5F3563299DF5}"/>
              </a:ext>
            </a:extLst>
          </p:cNvPr>
          <p:cNvSpPr txBox="1"/>
          <p:nvPr/>
        </p:nvSpPr>
        <p:spPr>
          <a:xfrm rot="16200000">
            <a:off x="8196176" y="5436357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RETROSPECTIVE DA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0A2CE27-07DE-4B05-BAA1-3E22C091E789}"/>
              </a:ext>
            </a:extLst>
          </p:cNvPr>
          <p:cNvSpPr txBox="1"/>
          <p:nvPr/>
        </p:nvSpPr>
        <p:spPr>
          <a:xfrm rot="16200000">
            <a:off x="7296545" y="5436359"/>
            <a:ext cx="2504727" cy="338554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OBSERVATIONAL CT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A069103-F778-4453-89B2-3F27EBBEEB1C}"/>
              </a:ext>
            </a:extLst>
          </p:cNvPr>
          <p:cNvSpPr txBox="1"/>
          <p:nvPr/>
        </p:nvSpPr>
        <p:spPr>
          <a:xfrm rot="16200000">
            <a:off x="7750950" y="5436356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PROSPECTIVE DA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98D1ACC4-45A7-46EE-B4AD-DB2B521DA0A9}"/>
              </a:ext>
            </a:extLst>
          </p:cNvPr>
          <p:cNvSpPr txBox="1"/>
          <p:nvPr/>
        </p:nvSpPr>
        <p:spPr>
          <a:xfrm rot="16200000">
            <a:off x="6846730" y="5436359"/>
            <a:ext cx="2504727" cy="338554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CT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7D52486C-DE77-4F11-BE81-63B060B389CC}"/>
              </a:ext>
            </a:extLst>
          </p:cNvPr>
          <p:cNvSpPr txBox="1"/>
          <p:nvPr/>
        </p:nvSpPr>
        <p:spPr>
          <a:xfrm rot="16200000">
            <a:off x="6392326" y="5436359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META-ANALYSIS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73A63EE9-FBE6-4FAC-97F0-EFEF34014DD5}"/>
              </a:ext>
            </a:extLst>
          </p:cNvPr>
          <p:cNvSpPr txBox="1"/>
          <p:nvPr/>
        </p:nvSpPr>
        <p:spPr>
          <a:xfrm>
            <a:off x="10107558" y="4705407"/>
            <a:ext cx="1874326" cy="1224000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r>
              <a:rPr lang="hu-HU" sz="2400" b="1" dirty="0"/>
              <a:t>PATIENTS</a:t>
            </a:r>
          </a:p>
          <a:p>
            <a:pPr algn="ctr"/>
            <a:r>
              <a:rPr lang="hu-HU" sz="2400" b="1" dirty="0"/>
              <a:t>CARE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2ECDE14A-A912-4437-8E1C-1AB055FDB386}"/>
              </a:ext>
            </a:extLst>
          </p:cNvPr>
          <p:cNvSpPr txBox="1"/>
          <p:nvPr/>
        </p:nvSpPr>
        <p:spPr>
          <a:xfrm>
            <a:off x="210116" y="4705407"/>
            <a:ext cx="1867658" cy="1224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3" name="Nyíl: balra-jobbra mutató 32">
            <a:extLst>
              <a:ext uri="{FF2B5EF4-FFF2-40B4-BE49-F238E27FC236}">
                <a16:creationId xmlns:a16="http://schemas.microsoft.com/office/drawing/2014/main" id="{50359430-9ABD-4E44-AAEB-F39AE47FDCE7}"/>
              </a:ext>
            </a:extLst>
          </p:cNvPr>
          <p:cNvSpPr/>
          <p:nvPr/>
        </p:nvSpPr>
        <p:spPr>
          <a:xfrm>
            <a:off x="4444403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Nyíl: balra-jobbra mutató 33">
            <a:extLst>
              <a:ext uri="{FF2B5EF4-FFF2-40B4-BE49-F238E27FC236}">
                <a16:creationId xmlns:a16="http://schemas.microsoft.com/office/drawing/2014/main" id="{4CC72D94-FBDD-4DC3-8542-0C397A327567}"/>
              </a:ext>
            </a:extLst>
          </p:cNvPr>
          <p:cNvSpPr/>
          <p:nvPr/>
        </p:nvSpPr>
        <p:spPr>
          <a:xfrm>
            <a:off x="6684201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kanyarodó 10">
            <a:extLst>
              <a:ext uri="{FF2B5EF4-FFF2-40B4-BE49-F238E27FC236}">
                <a16:creationId xmlns:a16="http://schemas.microsoft.com/office/drawing/2014/main" id="{A092E2CF-AD8C-45F8-B6A7-A60F8CC90731}"/>
              </a:ext>
            </a:extLst>
          </p:cNvPr>
          <p:cNvSpPr/>
          <p:nvPr/>
        </p:nvSpPr>
        <p:spPr>
          <a:xfrm rot="14525232">
            <a:off x="1099807" y="2741075"/>
            <a:ext cx="969558" cy="1012372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5" name="Nyíl: kanyarodó 34">
            <a:extLst>
              <a:ext uri="{FF2B5EF4-FFF2-40B4-BE49-F238E27FC236}">
                <a16:creationId xmlns:a16="http://schemas.microsoft.com/office/drawing/2014/main" id="{2EABB8A6-2BAF-4002-B02E-614D080A4A5D}"/>
              </a:ext>
            </a:extLst>
          </p:cNvPr>
          <p:cNvSpPr/>
          <p:nvPr/>
        </p:nvSpPr>
        <p:spPr>
          <a:xfrm rot="17980317" flipV="1">
            <a:off x="10134421" y="2740228"/>
            <a:ext cx="969558" cy="992009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753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6DD06495-AED8-4F3E-8444-186021DAA7FC}"/>
              </a:ext>
            </a:extLst>
          </p:cNvPr>
          <p:cNvSpPr/>
          <p:nvPr/>
        </p:nvSpPr>
        <p:spPr>
          <a:xfrm>
            <a:off x="9417377" y="5618375"/>
            <a:ext cx="2128729" cy="123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A83C8ACD-0A6F-45E4-85AF-91A9CF3EC761}"/>
              </a:ext>
            </a:extLst>
          </p:cNvPr>
          <p:cNvSpPr/>
          <p:nvPr/>
        </p:nvSpPr>
        <p:spPr>
          <a:xfrm>
            <a:off x="0" y="1319753"/>
            <a:ext cx="1138953" cy="307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876693" y="532554"/>
            <a:ext cx="9247695" cy="378235"/>
          </a:xfrm>
        </p:spPr>
        <p:txBody>
          <a:bodyPr/>
          <a:lstStyle/>
          <a:p>
            <a:r>
              <a:rPr lang="hu-HU" sz="3600" b="1" dirty="0" err="1"/>
              <a:t>What</a:t>
            </a:r>
            <a:r>
              <a:rPr lang="hu-HU" sz="3600" b="1" dirty="0"/>
              <a:t> </a:t>
            </a:r>
            <a:r>
              <a:rPr lang="hu-HU" sz="3600" b="1" dirty="0" err="1"/>
              <a:t>does</a:t>
            </a:r>
            <a:r>
              <a:rPr lang="hu-HU" sz="3600" b="1" dirty="0"/>
              <a:t> </a:t>
            </a:r>
            <a:r>
              <a:rPr lang="hu-HU" sz="3600" b="1" dirty="0" err="1"/>
              <a:t>the</a:t>
            </a:r>
            <a:r>
              <a:rPr lang="hu-HU" sz="3600" b="1" dirty="0"/>
              <a:t> </a:t>
            </a:r>
            <a:r>
              <a:rPr lang="hu-HU" sz="3600" b="1" dirty="0" err="1"/>
              <a:t>title</a:t>
            </a:r>
            <a:r>
              <a:rPr lang="hu-HU" sz="3600" b="1" dirty="0"/>
              <a:t> and </a:t>
            </a:r>
            <a:r>
              <a:rPr lang="hu-HU" sz="3600" b="1" dirty="0" err="1"/>
              <a:t>legend</a:t>
            </a:r>
            <a:r>
              <a:rPr lang="hu-HU" sz="3600" b="1" dirty="0"/>
              <a:t> </a:t>
            </a:r>
            <a:r>
              <a:rPr lang="hu-HU" sz="3600" b="1" dirty="0" err="1"/>
              <a:t>tell</a:t>
            </a:r>
            <a:r>
              <a:rPr lang="hu-HU" sz="3600" b="1" dirty="0"/>
              <a:t> </a:t>
            </a:r>
            <a:r>
              <a:rPr lang="hu-HU" sz="3600" b="1" dirty="0" err="1"/>
              <a:t>you</a:t>
            </a:r>
            <a:r>
              <a:rPr lang="hu-HU" sz="3600" b="1" dirty="0"/>
              <a:t>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36" y="1475331"/>
            <a:ext cx="3263152" cy="2850778"/>
          </a:xfrm>
          <a:prstGeom prst="rect">
            <a:avLst/>
          </a:prstGeom>
          <a:ln>
            <a:solidFill>
              <a:srgbClr val="E50D2E"/>
            </a:solidFill>
          </a:ln>
        </p:spPr>
      </p:pic>
      <p:sp>
        <p:nvSpPr>
          <p:cNvPr id="4" name="Téglalap 3"/>
          <p:cNvSpPr/>
          <p:nvPr/>
        </p:nvSpPr>
        <p:spPr>
          <a:xfrm>
            <a:off x="475129" y="1479175"/>
            <a:ext cx="3236259" cy="2843091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2020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5254323C-0A7B-499E-A30C-B1F17F7CFC6C}"/>
              </a:ext>
            </a:extLst>
          </p:cNvPr>
          <p:cNvSpPr/>
          <p:nvPr/>
        </p:nvSpPr>
        <p:spPr>
          <a:xfrm>
            <a:off x="9492434" y="5835192"/>
            <a:ext cx="2319352" cy="102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38A6AEA-C449-4123-B960-1D1EBDE8A482}"/>
              </a:ext>
            </a:extLst>
          </p:cNvPr>
          <p:cNvSpPr/>
          <p:nvPr/>
        </p:nvSpPr>
        <p:spPr>
          <a:xfrm>
            <a:off x="0" y="1385740"/>
            <a:ext cx="1187777" cy="3063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10989" y="1613649"/>
            <a:ext cx="298524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C5C65"/>
                </a:solidFill>
              </a:rPr>
              <a:t>PICO:</a:t>
            </a:r>
          </a:p>
          <a:p>
            <a:r>
              <a:rPr lang="hu-HU" b="1" dirty="0">
                <a:solidFill>
                  <a:srgbClr val="0C5C65"/>
                </a:solidFill>
              </a:rPr>
              <a:t>P: </a:t>
            </a:r>
            <a:r>
              <a:rPr lang="hu-HU" dirty="0" err="1">
                <a:solidFill>
                  <a:srgbClr val="0C5C65"/>
                </a:solidFill>
              </a:rPr>
              <a:t>Patients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with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hypertension</a:t>
            </a:r>
            <a:endParaRPr lang="hu-HU" dirty="0">
              <a:solidFill>
                <a:srgbClr val="0C5C65"/>
              </a:solidFill>
            </a:endParaRPr>
          </a:p>
          <a:p>
            <a:r>
              <a:rPr lang="hu-HU" b="1" dirty="0">
                <a:solidFill>
                  <a:srgbClr val="0C5C65"/>
                </a:solidFill>
              </a:rPr>
              <a:t>I: </a:t>
            </a:r>
            <a:r>
              <a:rPr lang="hu-HU" dirty="0" err="1">
                <a:solidFill>
                  <a:srgbClr val="0C5C65"/>
                </a:solidFill>
              </a:rPr>
              <a:t>Intensive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blood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pressure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lowering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strategy</a:t>
            </a:r>
            <a:endParaRPr lang="hu-HU" dirty="0">
              <a:solidFill>
                <a:srgbClr val="0C5C65"/>
              </a:solidFill>
            </a:endParaRPr>
          </a:p>
          <a:p>
            <a:r>
              <a:rPr lang="hu-HU" b="1" dirty="0">
                <a:solidFill>
                  <a:srgbClr val="0C5C65"/>
                </a:solidFill>
              </a:rPr>
              <a:t>C:</a:t>
            </a:r>
            <a:r>
              <a:rPr lang="hu-HU" dirty="0">
                <a:solidFill>
                  <a:srgbClr val="0C5C65"/>
                </a:solidFill>
              </a:rPr>
              <a:t> Standard </a:t>
            </a:r>
            <a:r>
              <a:rPr lang="hu-HU" dirty="0" err="1">
                <a:solidFill>
                  <a:srgbClr val="0C5C65"/>
                </a:solidFill>
              </a:rPr>
              <a:t>blood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pressure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lowering</a:t>
            </a:r>
            <a:r>
              <a:rPr lang="hu-HU" dirty="0">
                <a:solidFill>
                  <a:srgbClr val="0C5C65"/>
                </a:solidFill>
              </a:rPr>
              <a:t> </a:t>
            </a:r>
            <a:r>
              <a:rPr lang="hu-HU" dirty="0" err="1">
                <a:solidFill>
                  <a:srgbClr val="0C5C65"/>
                </a:solidFill>
              </a:rPr>
              <a:t>strategy</a:t>
            </a:r>
            <a:endParaRPr lang="hu-HU" dirty="0">
              <a:solidFill>
                <a:srgbClr val="0C5C65"/>
              </a:solidFill>
            </a:endParaRPr>
          </a:p>
          <a:p>
            <a:r>
              <a:rPr lang="hu-HU" b="1" dirty="0">
                <a:solidFill>
                  <a:srgbClr val="0C5C65"/>
                </a:solidFill>
              </a:rPr>
              <a:t>O: </a:t>
            </a:r>
            <a:r>
              <a:rPr lang="hu-HU" dirty="0">
                <a:solidFill>
                  <a:srgbClr val="0C5C65"/>
                </a:solidFill>
              </a:rPr>
              <a:t>major CV </a:t>
            </a:r>
            <a:r>
              <a:rPr lang="hu-HU" dirty="0" err="1">
                <a:solidFill>
                  <a:srgbClr val="0C5C65"/>
                </a:solidFill>
              </a:rPr>
              <a:t>events</a:t>
            </a:r>
            <a:endParaRPr lang="hu-HU" dirty="0">
              <a:solidFill>
                <a:srgbClr val="0C5C65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10988" y="1595719"/>
            <a:ext cx="2985247" cy="2308325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Alcím 3"/>
          <p:cNvSpPr>
            <a:spLocks noGrp="1"/>
          </p:cNvSpPr>
          <p:nvPr>
            <p:ph type="subTitle" idx="15"/>
          </p:nvPr>
        </p:nvSpPr>
        <p:spPr>
          <a:xfrm>
            <a:off x="1835695" y="493257"/>
            <a:ext cx="8058081" cy="378235"/>
          </a:xfrm>
        </p:spPr>
        <p:txBody>
          <a:bodyPr/>
          <a:lstStyle/>
          <a:p>
            <a:r>
              <a:rPr lang="hu-HU" sz="3600" b="1" dirty="0" err="1"/>
              <a:t>What</a:t>
            </a:r>
            <a:r>
              <a:rPr lang="hu-HU" sz="3600" b="1" dirty="0"/>
              <a:t> </a:t>
            </a:r>
            <a:r>
              <a:rPr lang="hu-HU" sz="3600" b="1" dirty="0" err="1"/>
              <a:t>was</a:t>
            </a:r>
            <a:r>
              <a:rPr lang="hu-HU" sz="3600" b="1" dirty="0"/>
              <a:t> </a:t>
            </a:r>
            <a:r>
              <a:rPr lang="hu-HU" sz="3600" b="1" dirty="0" err="1"/>
              <a:t>the</a:t>
            </a:r>
            <a:r>
              <a:rPr lang="hu-HU" sz="3600" b="1" dirty="0"/>
              <a:t> PICO of </a:t>
            </a:r>
            <a:r>
              <a:rPr lang="hu-HU" sz="3600" b="1" dirty="0" err="1"/>
              <a:t>the</a:t>
            </a:r>
            <a:r>
              <a:rPr lang="hu-HU" sz="3600" b="1" dirty="0"/>
              <a:t> </a:t>
            </a:r>
            <a:r>
              <a:rPr lang="hu-HU" sz="3600" b="1" dirty="0" err="1"/>
              <a:t>paper</a:t>
            </a:r>
            <a:r>
              <a:rPr lang="hu-HU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89628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BD5DBE3D-CC87-4705-BBA7-76F68119A8DF}"/>
              </a:ext>
            </a:extLst>
          </p:cNvPr>
          <p:cNvSpPr/>
          <p:nvPr/>
        </p:nvSpPr>
        <p:spPr>
          <a:xfrm>
            <a:off x="9304256" y="5967167"/>
            <a:ext cx="2149311" cy="89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224437" y="528058"/>
            <a:ext cx="8058081" cy="378235"/>
          </a:xfrm>
        </p:spPr>
        <p:txBody>
          <a:bodyPr/>
          <a:lstStyle/>
          <a:p>
            <a:r>
              <a:rPr lang="hu-HU" sz="3600" b="1" dirty="0" err="1"/>
              <a:t>Now</a:t>
            </a:r>
            <a:r>
              <a:rPr lang="hu-HU" sz="3600" b="1" dirty="0"/>
              <a:t>, </a:t>
            </a:r>
            <a:r>
              <a:rPr lang="hu-HU" sz="3600" b="1" dirty="0" err="1"/>
              <a:t>let’s</a:t>
            </a:r>
            <a:r>
              <a:rPr lang="hu-HU" sz="3600" b="1" dirty="0"/>
              <a:t> </a:t>
            </a:r>
            <a:r>
              <a:rPr lang="hu-HU" sz="3600" b="1" dirty="0" err="1"/>
              <a:t>see</a:t>
            </a:r>
            <a:r>
              <a:rPr lang="hu-HU" sz="3600" b="1" dirty="0"/>
              <a:t> </a:t>
            </a:r>
            <a:r>
              <a:rPr lang="hu-HU" sz="3600" b="1" dirty="0" err="1"/>
              <a:t>the</a:t>
            </a:r>
            <a:r>
              <a:rPr lang="hu-HU" sz="3600" b="1" dirty="0"/>
              <a:t> </a:t>
            </a:r>
            <a:r>
              <a:rPr lang="hu-HU" sz="3600" b="1" dirty="0" err="1"/>
              <a:t>plot</a:t>
            </a:r>
            <a:r>
              <a:rPr lang="hu-HU" sz="3600" b="1" dirty="0"/>
              <a:t>…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434353" y="2205318"/>
            <a:ext cx="1407459" cy="3218330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845641" y="2205318"/>
            <a:ext cx="3500500" cy="3935506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599720" y="1846730"/>
            <a:ext cx="1682798" cy="4294094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0338438" y="1846730"/>
            <a:ext cx="535750" cy="4294094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434353" y="5423648"/>
            <a:ext cx="9439835" cy="251011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71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7E199111-7C37-48B5-8072-71A3598CC75C}"/>
              </a:ext>
            </a:extLst>
          </p:cNvPr>
          <p:cNvSpPr/>
          <p:nvPr/>
        </p:nvSpPr>
        <p:spPr>
          <a:xfrm>
            <a:off x="9332536" y="5665694"/>
            <a:ext cx="2516957" cy="1192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263912" y="598081"/>
            <a:ext cx="8058081" cy="378235"/>
          </a:xfrm>
        </p:spPr>
        <p:txBody>
          <a:bodyPr/>
          <a:lstStyle/>
          <a:p>
            <a:r>
              <a:rPr lang="hu-HU" sz="3600" b="1" dirty="0" err="1"/>
              <a:t>Let’s</a:t>
            </a:r>
            <a:r>
              <a:rPr lang="hu-HU" sz="3600" b="1" dirty="0"/>
              <a:t> </a:t>
            </a:r>
            <a:r>
              <a:rPr lang="hu-HU" sz="3600" b="1" dirty="0" err="1"/>
              <a:t>see</a:t>
            </a:r>
            <a:r>
              <a:rPr lang="hu-HU" sz="3600" b="1" dirty="0"/>
              <a:t> </a:t>
            </a:r>
            <a:r>
              <a:rPr lang="hu-HU" sz="3600" b="1" dirty="0" err="1"/>
              <a:t>the</a:t>
            </a:r>
            <a:r>
              <a:rPr lang="hu-HU" sz="3600" b="1" dirty="0"/>
              <a:t> </a:t>
            </a:r>
            <a:r>
              <a:rPr lang="hu-HU" sz="3600" b="1" dirty="0" err="1"/>
              <a:t>results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393" y="6259919"/>
            <a:ext cx="2976284" cy="502023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298141" y="6131859"/>
            <a:ext cx="3141536" cy="539160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579224" y="5441577"/>
            <a:ext cx="1828800" cy="224117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1589576" y="2385009"/>
            <a:ext cx="9137483" cy="2554545"/>
          </a:xfrm>
          <a:prstGeom prst="rect">
            <a:avLst/>
          </a:prstGeom>
          <a:solidFill>
            <a:srgbClr val="0C5C65">
              <a:alpha val="81000"/>
            </a:srgbClr>
          </a:solidFill>
          <a:ln w="38100">
            <a:solidFill>
              <a:srgbClr val="0C5C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bg1"/>
                </a:solidFill>
              </a:rPr>
              <a:t>The </a:t>
            </a:r>
            <a:r>
              <a:rPr lang="hu-HU" sz="4000" b="1" dirty="0" err="1">
                <a:solidFill>
                  <a:schemeClr val="bg1"/>
                </a:solidFill>
              </a:rPr>
              <a:t>intensive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blood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pressure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lowering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therapy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decreased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the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incidence</a:t>
            </a:r>
            <a:r>
              <a:rPr lang="hu-HU" sz="4000" b="1" dirty="0">
                <a:solidFill>
                  <a:schemeClr val="bg1"/>
                </a:solidFill>
              </a:rPr>
              <a:t> of major CV </a:t>
            </a:r>
            <a:r>
              <a:rPr lang="hu-HU" sz="4000" b="1" dirty="0" err="1">
                <a:solidFill>
                  <a:schemeClr val="bg1"/>
                </a:solidFill>
              </a:rPr>
              <a:t>events</a:t>
            </a:r>
            <a:r>
              <a:rPr lang="hu-HU" sz="4000" b="1" dirty="0">
                <a:solidFill>
                  <a:srgbClr val="C00000"/>
                </a:solidFill>
              </a:rPr>
              <a:t> </a:t>
            </a:r>
            <a:r>
              <a:rPr lang="hu-HU" sz="4000" b="1" dirty="0" err="1">
                <a:solidFill>
                  <a:srgbClr val="C00000"/>
                </a:solidFill>
              </a:rPr>
              <a:t>with</a:t>
            </a:r>
            <a:r>
              <a:rPr lang="hu-HU" sz="4000" b="1" dirty="0">
                <a:solidFill>
                  <a:srgbClr val="C00000"/>
                </a:solidFill>
              </a:rPr>
              <a:t> 14%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compared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to</a:t>
            </a:r>
            <a:r>
              <a:rPr lang="hu-HU" sz="4000" b="1" dirty="0">
                <a:solidFill>
                  <a:schemeClr val="bg1"/>
                </a:solidFill>
              </a:rPr>
              <a:t> standard </a:t>
            </a:r>
            <a:r>
              <a:rPr lang="hu-HU" sz="4000" b="1" dirty="0" err="1">
                <a:solidFill>
                  <a:schemeClr val="bg1"/>
                </a:solidFill>
              </a:rPr>
              <a:t>therapy</a:t>
            </a:r>
            <a:endParaRPr lang="hu-H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61FD373D-14A0-49C7-B747-F456A7F3EE6F}"/>
              </a:ext>
            </a:extLst>
          </p:cNvPr>
          <p:cNvSpPr/>
          <p:nvPr/>
        </p:nvSpPr>
        <p:spPr>
          <a:xfrm>
            <a:off x="9492434" y="5920033"/>
            <a:ext cx="2699566" cy="1041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1971681" y="488171"/>
            <a:ext cx="8058081" cy="378235"/>
          </a:xfrm>
        </p:spPr>
        <p:txBody>
          <a:bodyPr/>
          <a:lstStyle/>
          <a:p>
            <a:r>
              <a:rPr lang="hu-HU" sz="3600" b="1" dirty="0" err="1"/>
              <a:t>Let’s</a:t>
            </a:r>
            <a:r>
              <a:rPr lang="hu-HU" sz="3600" b="1" dirty="0"/>
              <a:t> </a:t>
            </a:r>
            <a:r>
              <a:rPr lang="hu-HU" sz="3600" b="1" dirty="0" err="1"/>
              <a:t>see</a:t>
            </a:r>
            <a:r>
              <a:rPr lang="hu-HU" sz="3600" b="1" dirty="0"/>
              <a:t> </a:t>
            </a:r>
            <a:r>
              <a:rPr lang="hu-HU" sz="3600" b="1" dirty="0" err="1"/>
              <a:t>the</a:t>
            </a:r>
            <a:r>
              <a:rPr lang="hu-HU" sz="3600" b="1" dirty="0"/>
              <a:t> </a:t>
            </a:r>
            <a:r>
              <a:rPr lang="hu-HU" sz="3600" b="1" dirty="0" err="1"/>
              <a:t>results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393" y="6259919"/>
            <a:ext cx="2976284" cy="502023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298141" y="6131859"/>
            <a:ext cx="3141536" cy="539160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579224" y="5441577"/>
            <a:ext cx="1828800" cy="224117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1362636" y="2044351"/>
            <a:ext cx="9137483" cy="3170099"/>
          </a:xfrm>
          <a:prstGeom prst="rect">
            <a:avLst/>
          </a:prstGeom>
          <a:solidFill>
            <a:srgbClr val="0C5C65">
              <a:alpha val="81000"/>
            </a:srgbClr>
          </a:solidFill>
          <a:ln w="38100">
            <a:solidFill>
              <a:srgbClr val="0C5C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bg1"/>
                </a:solidFill>
              </a:rPr>
              <a:t>The </a:t>
            </a:r>
            <a:r>
              <a:rPr lang="hu-HU" sz="4000" b="1" dirty="0" err="1">
                <a:solidFill>
                  <a:schemeClr val="bg1"/>
                </a:solidFill>
              </a:rPr>
              <a:t>intensive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blood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pressure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lowering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therapy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decreased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the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incidence</a:t>
            </a:r>
            <a:r>
              <a:rPr lang="hu-HU" sz="4000" b="1" dirty="0">
                <a:solidFill>
                  <a:schemeClr val="bg1"/>
                </a:solidFill>
              </a:rPr>
              <a:t> of major CV </a:t>
            </a:r>
            <a:r>
              <a:rPr lang="hu-HU" sz="4000" b="1" dirty="0" err="1">
                <a:solidFill>
                  <a:schemeClr val="bg1"/>
                </a:solidFill>
              </a:rPr>
              <a:t>events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rgbClr val="C00000"/>
                </a:solidFill>
              </a:rPr>
              <a:t>with</a:t>
            </a:r>
            <a:r>
              <a:rPr lang="hu-HU" sz="4000" b="1" dirty="0">
                <a:solidFill>
                  <a:srgbClr val="C00000"/>
                </a:solidFill>
              </a:rPr>
              <a:t> 14% (95% CI: 4-22%) </a:t>
            </a:r>
            <a:r>
              <a:rPr lang="hu-HU" sz="4000" b="1" dirty="0" err="1">
                <a:solidFill>
                  <a:schemeClr val="bg1"/>
                </a:solidFill>
              </a:rPr>
              <a:t>compared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to</a:t>
            </a:r>
            <a:r>
              <a:rPr lang="hu-HU" sz="4000" b="1" dirty="0">
                <a:solidFill>
                  <a:schemeClr val="bg1"/>
                </a:solidFill>
              </a:rPr>
              <a:t> standard </a:t>
            </a:r>
            <a:r>
              <a:rPr lang="hu-HU" sz="4000" b="1" dirty="0" err="1">
                <a:solidFill>
                  <a:schemeClr val="bg1"/>
                </a:solidFill>
              </a:rPr>
              <a:t>therapy</a:t>
            </a:r>
            <a:endParaRPr lang="hu-H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509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12251D49-3D3B-44D5-B264-8B40CDF88F36}"/>
              </a:ext>
            </a:extLst>
          </p:cNvPr>
          <p:cNvSpPr/>
          <p:nvPr/>
        </p:nvSpPr>
        <p:spPr>
          <a:xfrm>
            <a:off x="9219414" y="5542961"/>
            <a:ext cx="2620652" cy="131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129277" y="474270"/>
            <a:ext cx="8058081" cy="378235"/>
          </a:xfrm>
        </p:spPr>
        <p:txBody>
          <a:bodyPr/>
          <a:lstStyle/>
          <a:p>
            <a:r>
              <a:rPr lang="hu-HU" sz="3600" b="1" dirty="0" err="1"/>
              <a:t>Heterogeneity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271" y="1595719"/>
            <a:ext cx="9789458" cy="4664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393" y="6259919"/>
            <a:ext cx="2976284" cy="50202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434353" y="5602942"/>
            <a:ext cx="3173506" cy="591670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E5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726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7EA1D7BB-F260-4BEB-81AF-49D1FD09AA4B}"/>
              </a:ext>
            </a:extLst>
          </p:cNvPr>
          <p:cNvSpPr/>
          <p:nvPr/>
        </p:nvSpPr>
        <p:spPr>
          <a:xfrm>
            <a:off x="9492434" y="6193410"/>
            <a:ext cx="1923426" cy="66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129277" y="484378"/>
            <a:ext cx="8058081" cy="378235"/>
          </a:xfrm>
        </p:spPr>
        <p:txBody>
          <a:bodyPr/>
          <a:lstStyle/>
          <a:p>
            <a:r>
              <a:rPr lang="hu-HU" sz="3600" b="1" dirty="0" err="1"/>
              <a:t>Heterogeneity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48" y="5271247"/>
            <a:ext cx="7285814" cy="139208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255061" y="5271246"/>
            <a:ext cx="6920753" cy="1326778"/>
          </a:xfrm>
          <a:prstGeom prst="rect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04970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A73F3BE3-50C3-4681-863E-0D99D40ED12E}"/>
              </a:ext>
            </a:extLst>
          </p:cNvPr>
          <p:cNvSpPr/>
          <p:nvPr/>
        </p:nvSpPr>
        <p:spPr>
          <a:xfrm>
            <a:off x="9379670" y="6117995"/>
            <a:ext cx="2479250" cy="763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1704908" y="443692"/>
            <a:ext cx="8390645" cy="378235"/>
          </a:xfrm>
        </p:spPr>
        <p:txBody>
          <a:bodyPr/>
          <a:lstStyle/>
          <a:p>
            <a:r>
              <a:rPr lang="hu-HU" sz="3600" b="1" dirty="0" err="1"/>
              <a:t>Does</a:t>
            </a:r>
            <a:r>
              <a:rPr lang="hu-HU" sz="3600" b="1" dirty="0"/>
              <a:t> </a:t>
            </a:r>
            <a:r>
              <a:rPr lang="hu-HU" sz="3600" b="1" dirty="0" err="1"/>
              <a:t>this</a:t>
            </a:r>
            <a:r>
              <a:rPr lang="hu-HU" sz="3600" b="1" dirty="0"/>
              <a:t> </a:t>
            </a:r>
            <a:r>
              <a:rPr lang="hu-HU" sz="3600" b="1" dirty="0" err="1"/>
              <a:t>plot</a:t>
            </a:r>
            <a:r>
              <a:rPr lang="hu-HU" sz="3600" b="1" dirty="0"/>
              <a:t> </a:t>
            </a:r>
            <a:r>
              <a:rPr lang="hu-HU" sz="3600" b="1" dirty="0" err="1"/>
              <a:t>reflect</a:t>
            </a:r>
            <a:r>
              <a:rPr lang="hu-HU" sz="3600" b="1" dirty="0"/>
              <a:t> </a:t>
            </a:r>
            <a:r>
              <a:rPr lang="hu-HU" sz="3600" b="1" dirty="0" err="1"/>
              <a:t>the</a:t>
            </a:r>
            <a:r>
              <a:rPr lang="hu-HU" sz="3600" b="1" dirty="0"/>
              <a:t> </a:t>
            </a:r>
            <a:r>
              <a:rPr lang="hu-HU" sz="3600" b="1" dirty="0" err="1"/>
              <a:t>truth</a:t>
            </a:r>
            <a:r>
              <a:rPr lang="hu-HU" sz="3600" b="1" dirty="0"/>
              <a:t>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89" y="1595719"/>
            <a:ext cx="9789458" cy="46642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 rot="20460994">
            <a:off x="3130383" y="3030866"/>
            <a:ext cx="5497148" cy="830997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err="1">
                <a:solidFill>
                  <a:schemeClr val="bg1">
                    <a:lumMod val="95000"/>
                  </a:schemeClr>
                </a:solidFill>
              </a:rPr>
              <a:t>We</a:t>
            </a:r>
            <a:r>
              <a:rPr lang="hu-HU" sz="4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u-HU" sz="4800" b="1" dirty="0" err="1">
                <a:solidFill>
                  <a:schemeClr val="bg1">
                    <a:lumMod val="95000"/>
                  </a:schemeClr>
                </a:solidFill>
              </a:rPr>
              <a:t>do</a:t>
            </a:r>
            <a:r>
              <a:rPr lang="hu-HU" sz="4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u-HU" sz="4800" b="1" dirty="0" err="1">
                <a:solidFill>
                  <a:schemeClr val="bg1">
                    <a:lumMod val="95000"/>
                  </a:schemeClr>
                </a:solidFill>
              </a:rPr>
              <a:t>not</a:t>
            </a:r>
            <a:r>
              <a:rPr lang="hu-HU" sz="4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u-HU" sz="4800" b="1" dirty="0" err="1">
                <a:solidFill>
                  <a:schemeClr val="bg1">
                    <a:lumMod val="95000"/>
                  </a:schemeClr>
                </a:solidFill>
              </a:rPr>
              <a:t>know</a:t>
            </a:r>
            <a:r>
              <a:rPr lang="hu-HU" sz="4800" b="1" dirty="0">
                <a:solidFill>
                  <a:schemeClr val="bg1">
                    <a:lumMod val="95000"/>
                  </a:schemeClr>
                </a:solidFill>
              </a:rPr>
              <a:t>…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393" y="6259919"/>
            <a:ext cx="2976284" cy="5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Grade</a:t>
            </a:r>
            <a:r>
              <a:rPr lang="hu-HU" sz="3600" b="1" dirty="0"/>
              <a:t> of </a:t>
            </a:r>
            <a:r>
              <a:rPr lang="hu-HU" sz="3600" b="1" dirty="0" err="1"/>
              <a:t>evidence</a:t>
            </a:r>
            <a:endParaRPr lang="hu-HU" sz="3600" b="1" dirty="0"/>
          </a:p>
        </p:txBody>
      </p:sp>
      <p:sp>
        <p:nvSpPr>
          <p:cNvPr id="6" name="Szövegdoboz 11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1638763" y="3942219"/>
            <a:ext cx="10103821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Analyze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the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plot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in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detail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,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then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analyze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the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paper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in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detail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Explore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strengths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and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limitations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thoroughly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Determine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how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confident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your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are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in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your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conclusion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.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endParaRPr kumimoji="0" lang="hu-HU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0" y="140823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3717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343930" y="3035431"/>
            <a:ext cx="7974430" cy="66226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C5C65"/>
                </a:solidFill>
              </a:rPr>
              <a:t>Bias - the truth is beyond</a:t>
            </a:r>
            <a:endParaRPr lang="hu-HU" sz="3600" b="1" dirty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Bálint Erőss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53690B4-FD47-4192-9E03-B7CC759F2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366" y="4935236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73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562721DA-7F86-4CCC-B7AC-8DED12F1EA01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6E0BE13-4EC3-4555-84D5-6DCA7DE9599F}"/>
              </a:ext>
            </a:extLst>
          </p:cNvPr>
          <p:cNvSpPr/>
          <p:nvPr/>
        </p:nvSpPr>
        <p:spPr>
          <a:xfrm>
            <a:off x="0" y="1488438"/>
            <a:ext cx="951024" cy="472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B1D1FCF-1783-4423-83E3-54825332F45E}"/>
              </a:ext>
            </a:extLst>
          </p:cNvPr>
          <p:cNvSpPr txBox="1"/>
          <p:nvPr/>
        </p:nvSpPr>
        <p:spPr>
          <a:xfrm>
            <a:off x="2509262" y="1503428"/>
            <a:ext cx="2189901" cy="1631216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BASIC 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PURE FUNDAMENTAL RESEARCH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26CCF95-D468-4BB2-BF82-A8130B1CAE41}"/>
              </a:ext>
            </a:extLst>
          </p:cNvPr>
          <p:cNvSpPr txBox="1"/>
          <p:nvPr/>
        </p:nvSpPr>
        <p:spPr>
          <a:xfrm>
            <a:off x="4834084" y="1507072"/>
            <a:ext cx="2324822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APPLIED SCIENCE </a:t>
            </a:r>
          </a:p>
          <a:p>
            <a:pPr algn="ctr"/>
            <a:endParaRPr lang="hu-HU" sz="1400" b="1" dirty="0"/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DEVELOP KNOWLEDE</a:t>
            </a: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FOR PRACTICAL APPLICATION</a:t>
            </a:r>
            <a:endParaRPr lang="hu-HU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CF267F8-5777-4E23-9C44-78CCD6E43FBA}"/>
              </a:ext>
            </a:extLst>
          </p:cNvPr>
          <p:cNvSpPr txBox="1"/>
          <p:nvPr/>
        </p:nvSpPr>
        <p:spPr>
          <a:xfrm>
            <a:off x="7256339" y="1503428"/>
            <a:ext cx="2509961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CLINICAL</a:t>
            </a:r>
          </a:p>
          <a:p>
            <a:pPr algn="ctr"/>
            <a:r>
              <a:rPr lang="hu-HU" sz="2000" b="1" dirty="0"/>
              <a:t>SCIENCE</a:t>
            </a:r>
          </a:p>
          <a:p>
            <a:pPr algn="ctr"/>
            <a:endParaRPr lang="hu-HU" sz="1400" b="1" dirty="0"/>
          </a:p>
          <a:p>
            <a:pPr algn="ctr"/>
            <a:endParaRPr lang="hu-HU" sz="1400" b="1" dirty="0">
              <a:solidFill>
                <a:srgbClr val="0C5C65"/>
              </a:solidFill>
            </a:endParaRP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PRACTICAL APPLICATION</a:t>
            </a:r>
            <a:endParaRPr lang="hu-HU" b="1" dirty="0"/>
          </a:p>
          <a:p>
            <a:pPr algn="ctr"/>
            <a:endParaRPr lang="hu-HU" b="1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AB9F20A-4A72-466F-820C-61922D7B6446}"/>
              </a:ext>
            </a:extLst>
          </p:cNvPr>
          <p:cNvSpPr/>
          <p:nvPr/>
        </p:nvSpPr>
        <p:spPr>
          <a:xfrm>
            <a:off x="1785987" y="1288115"/>
            <a:ext cx="7232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Q</a:t>
            </a:r>
            <a:endParaRPr lang="hu-HU" sz="5400" b="1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F43573EA-5F65-464F-8137-467B242DD524}"/>
              </a:ext>
            </a:extLst>
          </p:cNvPr>
          <p:cNvSpPr/>
          <p:nvPr/>
        </p:nvSpPr>
        <p:spPr>
          <a:xfrm>
            <a:off x="9766300" y="1288115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15A9A6"/>
                </a:solidFill>
              </a:rPr>
              <a:t>A</a:t>
            </a:r>
            <a:endParaRPr lang="hu-HU" sz="540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0005E8-4C41-41EF-B423-AAFFC2EF348C}"/>
              </a:ext>
            </a:extLst>
          </p:cNvPr>
          <p:cNvSpPr txBox="1"/>
          <p:nvPr/>
        </p:nvSpPr>
        <p:spPr>
          <a:xfrm>
            <a:off x="2498791" y="3324557"/>
            <a:ext cx="2189901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DISCOVERING NEW MECHANISMS AND TARGETS</a:t>
            </a:r>
          </a:p>
          <a:p>
            <a:pPr algn="ctr"/>
            <a:endParaRPr lang="hu-HU" sz="1400" b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93F8C4A-6148-4CD2-9189-072079023591}"/>
              </a:ext>
            </a:extLst>
          </p:cNvPr>
          <p:cNvSpPr txBox="1"/>
          <p:nvPr/>
        </p:nvSpPr>
        <p:spPr>
          <a:xfrm>
            <a:off x="4834084" y="3338740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DEVELOPING NEW DRUGS AND INTERVENTIONS</a:t>
            </a:r>
          </a:p>
          <a:p>
            <a:pPr algn="ctr"/>
            <a:endParaRPr lang="hu-HU" sz="1100" b="1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8BC4E7-2BA2-499E-B201-1973AA42B8DB}"/>
              </a:ext>
            </a:extLst>
          </p:cNvPr>
          <p:cNvSpPr txBox="1"/>
          <p:nvPr/>
        </p:nvSpPr>
        <p:spPr>
          <a:xfrm>
            <a:off x="7327516" y="3342794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UNDERSTANDING</a:t>
            </a:r>
          </a:p>
          <a:p>
            <a:pPr algn="ctr"/>
            <a:r>
              <a:rPr lang="hu-HU" sz="1600" b="1" dirty="0"/>
              <a:t>SAFTEY AND EFFECTIVENESS </a:t>
            </a:r>
          </a:p>
          <a:p>
            <a:pPr algn="ctr"/>
            <a:endParaRPr lang="hu-HU" sz="11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B767FF-A53E-4E9C-AC58-B58376265698}"/>
              </a:ext>
            </a:extLst>
          </p:cNvPr>
          <p:cNvSpPr txBox="1"/>
          <p:nvPr/>
        </p:nvSpPr>
        <p:spPr>
          <a:xfrm>
            <a:off x="10406013" y="1488438"/>
            <a:ext cx="1768268" cy="1080000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CLINICAL PRACTICE</a:t>
            </a:r>
          </a:p>
          <a:p>
            <a:pPr algn="ctr"/>
            <a:r>
              <a:rPr lang="hu-HU" sz="1600" b="1" dirty="0"/>
              <a:t>EBM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38A7384-D6F9-426C-834F-062513E764F1}"/>
              </a:ext>
            </a:extLst>
          </p:cNvPr>
          <p:cNvSpPr txBox="1"/>
          <p:nvPr/>
        </p:nvSpPr>
        <p:spPr>
          <a:xfrm>
            <a:off x="56191" y="1492264"/>
            <a:ext cx="1785185" cy="1080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THEORETICAL KNOWLEDGE</a:t>
            </a:r>
          </a:p>
          <a:p>
            <a:pPr algn="ctr"/>
            <a:endParaRPr lang="hu-HU" sz="1400" b="1" dirty="0"/>
          </a:p>
          <a:p>
            <a:pPr algn="ctr"/>
            <a:endParaRPr lang="hu-HU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1CE7E14-0174-4B0B-A872-38D061B74152}"/>
              </a:ext>
            </a:extLst>
          </p:cNvPr>
          <p:cNvSpPr txBox="1"/>
          <p:nvPr/>
        </p:nvSpPr>
        <p:spPr>
          <a:xfrm rot="16200000">
            <a:off x="1829651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MOLECULAR BIOLOGY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A195D46-A565-4B7F-881B-AF3D3AF34A27}"/>
              </a:ext>
            </a:extLst>
          </p:cNvPr>
          <p:cNvSpPr txBox="1"/>
          <p:nvPr/>
        </p:nvSpPr>
        <p:spPr>
          <a:xfrm rot="16200000">
            <a:off x="2284055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 IMAGING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A2D73B6-3185-4934-9D2B-3833C1426CAE}"/>
              </a:ext>
            </a:extLst>
          </p:cNvPr>
          <p:cNvSpPr txBox="1"/>
          <p:nvPr/>
        </p:nvSpPr>
        <p:spPr>
          <a:xfrm rot="16200000">
            <a:off x="2775269" y="5372787"/>
            <a:ext cx="2504727" cy="338554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SYSTEM BIOLOGY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F598DE4-8C6E-4070-9BF4-4FE1EAE152E7}"/>
              </a:ext>
            </a:extLst>
          </p:cNvPr>
          <p:cNvSpPr txBox="1"/>
          <p:nvPr/>
        </p:nvSpPr>
        <p:spPr>
          <a:xfrm rot="16200000">
            <a:off x="4247080" y="5436359"/>
            <a:ext cx="2504727" cy="338554"/>
          </a:xfrm>
          <a:prstGeom prst="rect">
            <a:avLst/>
          </a:prstGeom>
          <a:gradFill>
            <a:gsLst>
              <a:gs pos="60000">
                <a:srgbClr val="BE191B">
                  <a:alpha val="40000"/>
                </a:srgbClr>
              </a:gs>
              <a:gs pos="37000">
                <a:srgbClr val="3C4A51">
                  <a:alpha val="55000"/>
                </a:srgbClr>
              </a:gs>
              <a:gs pos="0">
                <a:srgbClr val="002060"/>
              </a:gs>
              <a:gs pos="100000">
                <a:srgbClr val="FF0000">
                  <a:alpha val="40000"/>
                </a:srgbClr>
              </a:gs>
            </a:gsLst>
            <a:lin ang="0" scaled="0"/>
          </a:gra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PHARMACOLOGY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9740F66-CFB5-41DD-BBEB-216229A66670}"/>
              </a:ext>
            </a:extLst>
          </p:cNvPr>
          <p:cNvSpPr txBox="1"/>
          <p:nvPr/>
        </p:nvSpPr>
        <p:spPr>
          <a:xfrm rot="16200000">
            <a:off x="4701484" y="5436359"/>
            <a:ext cx="2504727" cy="338554"/>
          </a:xfrm>
          <a:prstGeom prst="rect">
            <a:avLst/>
          </a:prstGeom>
          <a:gradFill>
            <a:gsLst>
              <a:gs pos="60000">
                <a:srgbClr val="BE191B">
                  <a:alpha val="40000"/>
                </a:srgbClr>
              </a:gs>
              <a:gs pos="37000">
                <a:srgbClr val="3C4A51">
                  <a:alpha val="55000"/>
                </a:srgbClr>
              </a:gs>
              <a:gs pos="0">
                <a:srgbClr val="002060"/>
              </a:gs>
              <a:gs pos="100000">
                <a:srgbClr val="FF0000">
                  <a:alpha val="40000"/>
                </a:srgbClr>
              </a:gs>
            </a:gsLst>
            <a:lin ang="0" scaled="0"/>
          </a:gra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DEVICE D.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F338AFE0-CF13-47F8-8D73-7DE88794798A}"/>
              </a:ext>
            </a:extLst>
          </p:cNvPr>
          <p:cNvSpPr txBox="1"/>
          <p:nvPr/>
        </p:nvSpPr>
        <p:spPr>
          <a:xfrm rot="16200000">
            <a:off x="5192698" y="5436359"/>
            <a:ext cx="2504727" cy="338554"/>
          </a:xfrm>
          <a:prstGeom prst="rect">
            <a:avLst/>
          </a:prstGeom>
          <a:gradFill>
            <a:gsLst>
              <a:gs pos="60000">
                <a:srgbClr val="BE191B">
                  <a:alpha val="40000"/>
                </a:srgbClr>
              </a:gs>
              <a:gs pos="37000">
                <a:srgbClr val="3C4A51">
                  <a:alpha val="55000"/>
                </a:srgbClr>
              </a:gs>
              <a:gs pos="0">
                <a:srgbClr val="002060"/>
              </a:gs>
              <a:gs pos="100000">
                <a:srgbClr val="FF0000">
                  <a:alpha val="40000"/>
                </a:srgbClr>
              </a:gs>
            </a:gsLst>
            <a:lin ang="0" scaled="0"/>
          </a:gra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D.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ED62210-1B8E-4D56-9857-5F3563299DF5}"/>
              </a:ext>
            </a:extLst>
          </p:cNvPr>
          <p:cNvSpPr txBox="1"/>
          <p:nvPr/>
        </p:nvSpPr>
        <p:spPr>
          <a:xfrm rot="16200000">
            <a:off x="8196176" y="5436357"/>
            <a:ext cx="2504727" cy="338554"/>
          </a:xfrm>
          <a:prstGeom prst="rect">
            <a:avLst/>
          </a:prstGeom>
          <a:gradFill>
            <a:gsLst>
              <a:gs pos="60000">
                <a:srgbClr val="BE191B">
                  <a:alpha val="40000"/>
                </a:srgbClr>
              </a:gs>
              <a:gs pos="22000">
                <a:srgbClr val="3C4A51">
                  <a:alpha val="55000"/>
                </a:srgbClr>
              </a:gs>
              <a:gs pos="0">
                <a:srgbClr val="002060"/>
              </a:gs>
              <a:gs pos="100000">
                <a:srgbClr val="FF0000">
                  <a:alpha val="40000"/>
                </a:srgbClr>
              </a:gs>
            </a:gsLst>
            <a:lin ang="0" scaled="0"/>
          </a:gra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RETROSPECTIVE DA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0A2CE27-07DE-4B05-BAA1-3E22C091E789}"/>
              </a:ext>
            </a:extLst>
          </p:cNvPr>
          <p:cNvSpPr txBox="1"/>
          <p:nvPr/>
        </p:nvSpPr>
        <p:spPr>
          <a:xfrm rot="16200000">
            <a:off x="7296545" y="5436359"/>
            <a:ext cx="2504727" cy="338554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OBSERVATIONAL CT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A069103-F778-4453-89B2-3F27EBBEEB1C}"/>
              </a:ext>
            </a:extLst>
          </p:cNvPr>
          <p:cNvSpPr txBox="1"/>
          <p:nvPr/>
        </p:nvSpPr>
        <p:spPr>
          <a:xfrm rot="16200000">
            <a:off x="7750950" y="5436356"/>
            <a:ext cx="2504727" cy="338554"/>
          </a:xfrm>
          <a:prstGeom prst="rect">
            <a:avLst/>
          </a:prstGeom>
          <a:gradFill>
            <a:gsLst>
              <a:gs pos="60000">
                <a:srgbClr val="BE191B">
                  <a:alpha val="40000"/>
                </a:srgbClr>
              </a:gs>
              <a:gs pos="37000">
                <a:srgbClr val="3C4A51">
                  <a:alpha val="55000"/>
                </a:srgbClr>
              </a:gs>
              <a:gs pos="0">
                <a:srgbClr val="002060"/>
              </a:gs>
              <a:gs pos="100000">
                <a:srgbClr val="FF0000">
                  <a:alpha val="40000"/>
                </a:srgbClr>
              </a:gs>
            </a:gsLst>
            <a:lin ang="0" scaled="0"/>
          </a:gra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PROSPECTIVE DA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98D1ACC4-45A7-46EE-B4AD-DB2B521DA0A9}"/>
              </a:ext>
            </a:extLst>
          </p:cNvPr>
          <p:cNvSpPr txBox="1"/>
          <p:nvPr/>
        </p:nvSpPr>
        <p:spPr>
          <a:xfrm rot="16200000">
            <a:off x="6846730" y="5436359"/>
            <a:ext cx="2504727" cy="338554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INTERVENTIONAL CT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7D52486C-DE77-4F11-BE81-63B060B389CC}"/>
              </a:ext>
            </a:extLst>
          </p:cNvPr>
          <p:cNvSpPr txBox="1"/>
          <p:nvPr/>
        </p:nvSpPr>
        <p:spPr>
          <a:xfrm rot="16200000">
            <a:off x="6392326" y="5436359"/>
            <a:ext cx="2504727" cy="338554"/>
          </a:xfrm>
          <a:prstGeom prst="rect">
            <a:avLst/>
          </a:prstGeom>
          <a:gradFill>
            <a:gsLst>
              <a:gs pos="60000">
                <a:srgbClr val="BE191B">
                  <a:alpha val="40000"/>
                </a:srgbClr>
              </a:gs>
              <a:gs pos="37000">
                <a:srgbClr val="3C4A51">
                  <a:alpha val="55000"/>
                </a:srgbClr>
              </a:gs>
              <a:gs pos="0">
                <a:srgbClr val="002060"/>
              </a:gs>
              <a:gs pos="100000">
                <a:srgbClr val="FF0000">
                  <a:alpha val="40000"/>
                </a:srgbClr>
              </a:gs>
            </a:gsLst>
            <a:lin ang="0" scaled="0"/>
          </a:gra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META-ANALYSIS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73A63EE9-FBE6-4FAC-97F0-EFEF34014DD5}"/>
              </a:ext>
            </a:extLst>
          </p:cNvPr>
          <p:cNvSpPr txBox="1"/>
          <p:nvPr/>
        </p:nvSpPr>
        <p:spPr>
          <a:xfrm>
            <a:off x="10107558" y="4705407"/>
            <a:ext cx="1874326" cy="1224000"/>
          </a:xfrm>
          <a:prstGeom prst="rect">
            <a:avLst/>
          </a:prstGeom>
          <a:solidFill>
            <a:srgbClr val="FF0000">
              <a:alpha val="3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r>
              <a:rPr lang="hu-HU" sz="2400" b="1" dirty="0"/>
              <a:t>PATIENTS</a:t>
            </a:r>
          </a:p>
          <a:p>
            <a:pPr algn="ctr"/>
            <a:r>
              <a:rPr lang="hu-HU" sz="2400" b="1" dirty="0"/>
              <a:t>CARE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2ECDE14A-A912-4437-8E1C-1AB055FDB386}"/>
              </a:ext>
            </a:extLst>
          </p:cNvPr>
          <p:cNvSpPr txBox="1"/>
          <p:nvPr/>
        </p:nvSpPr>
        <p:spPr>
          <a:xfrm>
            <a:off x="210116" y="4705407"/>
            <a:ext cx="1867658" cy="1224000"/>
          </a:xfrm>
          <a:prstGeom prst="rect">
            <a:avLst/>
          </a:prstGeom>
          <a:solidFill>
            <a:srgbClr val="002060">
              <a:alpha val="55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sz="2400" b="1" dirty="0"/>
              <a:t>TEACHING</a:t>
            </a:r>
          </a:p>
          <a:p>
            <a:pPr algn="ctr"/>
            <a:endParaRPr lang="hu-HU" sz="2000" b="1" dirty="0"/>
          </a:p>
          <a:p>
            <a:pPr algn="ctr"/>
            <a:endParaRPr lang="hu-HU" sz="2800" b="1" dirty="0"/>
          </a:p>
        </p:txBody>
      </p:sp>
      <p:sp>
        <p:nvSpPr>
          <p:cNvPr id="33" name="Nyíl: balra-jobbra mutató 32">
            <a:extLst>
              <a:ext uri="{FF2B5EF4-FFF2-40B4-BE49-F238E27FC236}">
                <a16:creationId xmlns:a16="http://schemas.microsoft.com/office/drawing/2014/main" id="{50359430-9ABD-4E44-AAEB-F39AE47FDCE7}"/>
              </a:ext>
            </a:extLst>
          </p:cNvPr>
          <p:cNvSpPr/>
          <p:nvPr/>
        </p:nvSpPr>
        <p:spPr>
          <a:xfrm>
            <a:off x="4444403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Nyíl: balra-jobbra mutató 33">
            <a:extLst>
              <a:ext uri="{FF2B5EF4-FFF2-40B4-BE49-F238E27FC236}">
                <a16:creationId xmlns:a16="http://schemas.microsoft.com/office/drawing/2014/main" id="{4CC72D94-FBDD-4DC3-8542-0C397A327567}"/>
              </a:ext>
            </a:extLst>
          </p:cNvPr>
          <p:cNvSpPr/>
          <p:nvPr/>
        </p:nvSpPr>
        <p:spPr>
          <a:xfrm>
            <a:off x="6684201" y="5468473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kanyarodó 10">
            <a:extLst>
              <a:ext uri="{FF2B5EF4-FFF2-40B4-BE49-F238E27FC236}">
                <a16:creationId xmlns:a16="http://schemas.microsoft.com/office/drawing/2014/main" id="{A092E2CF-AD8C-45F8-B6A7-A60F8CC90731}"/>
              </a:ext>
            </a:extLst>
          </p:cNvPr>
          <p:cNvSpPr/>
          <p:nvPr/>
        </p:nvSpPr>
        <p:spPr>
          <a:xfrm rot="14525232">
            <a:off x="1099807" y="2741075"/>
            <a:ext cx="969558" cy="1012372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5" name="Nyíl: kanyarodó 34">
            <a:extLst>
              <a:ext uri="{FF2B5EF4-FFF2-40B4-BE49-F238E27FC236}">
                <a16:creationId xmlns:a16="http://schemas.microsoft.com/office/drawing/2014/main" id="{2EABB8A6-2BAF-4002-B02E-614D080A4A5D}"/>
              </a:ext>
            </a:extLst>
          </p:cNvPr>
          <p:cNvSpPr/>
          <p:nvPr/>
        </p:nvSpPr>
        <p:spPr>
          <a:xfrm rot="17980317" flipV="1">
            <a:off x="10134421" y="2740228"/>
            <a:ext cx="969558" cy="992009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9357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98389" y="333214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70359" y="3603358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315155" y="3391791"/>
            <a:ext cx="224673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04635" y="5740923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0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"/>
    </mc:Choice>
    <mc:Fallback xmlns="">
      <p:transition spd="slow" advTm="10045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Find Your Missing Keys and Stop Losing Other Things - The New York  Times">
            <a:extLst>
              <a:ext uri="{FF2B5EF4-FFF2-40B4-BE49-F238E27FC236}">
                <a16:creationId xmlns:a16="http://schemas.microsoft.com/office/drawing/2014/main" id="{668E2D6B-09C5-4C5F-9F80-FAB03F13D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2512" y="2617303"/>
            <a:ext cx="3205283" cy="238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Google Shape;136;p14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</a:rPr>
              <a:t>Key </a:t>
            </a:r>
            <a:r>
              <a:rPr lang="hu-HU" sz="3600" b="1" dirty="0" err="1">
                <a:solidFill>
                  <a:schemeClr val="lt1"/>
                </a:solidFill>
              </a:rPr>
              <a:t>points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35;p14">
            <a:extLst>
              <a:ext uri="{FF2B5EF4-FFF2-40B4-BE49-F238E27FC236}">
                <a16:creationId xmlns:a16="http://schemas.microsoft.com/office/drawing/2014/main" id="{82E54F50-86CE-448F-97E0-5A32F58508D5}"/>
              </a:ext>
            </a:extLst>
          </p:cNvPr>
          <p:cNvSpPr txBox="1"/>
          <p:nvPr/>
        </p:nvSpPr>
        <p:spPr>
          <a:xfrm>
            <a:off x="4611769" y="1892816"/>
            <a:ext cx="6668100" cy="458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Concept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of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lvl="0">
              <a:spcAft>
                <a:spcPts val="1200"/>
              </a:spcAft>
              <a:buClr>
                <a:srgbClr val="0E7472"/>
              </a:buClr>
              <a:buSzPts val="3200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Types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and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definition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of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Examples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for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risk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of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tools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63066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Ã©ptalÃ¡lat a kÃ¶vetkezÅre: âchips poker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186" y="3804033"/>
            <a:ext cx="3433794" cy="229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artalom helye 1"/>
          <p:cNvSpPr txBox="1">
            <a:spLocks/>
          </p:cNvSpPr>
          <p:nvPr/>
        </p:nvSpPr>
        <p:spPr>
          <a:xfrm>
            <a:off x="3876748" y="2248312"/>
            <a:ext cx="7786932" cy="1180688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mpd="dbl">
            <a:solidFill>
              <a:srgbClr val="14A39F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 err="1">
                <a:solidFill>
                  <a:srgbClr val="E50D2E"/>
                </a:solidFill>
              </a:rPr>
              <a:t>Aim</a:t>
            </a:r>
            <a:r>
              <a:rPr lang="hu-HU" sz="2800" b="1" dirty="0">
                <a:solidFill>
                  <a:srgbClr val="E50D2E"/>
                </a:solidFill>
              </a:rPr>
              <a:t>: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to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explore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potential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factors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in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included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studies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leading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to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false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associatons</a:t>
            </a:r>
            <a:endParaRPr lang="hu-HU" sz="2800" b="1" dirty="0">
              <a:solidFill>
                <a:schemeClr val="tx1"/>
              </a:solidFill>
            </a:endParaRPr>
          </a:p>
        </p:txBody>
      </p:sp>
      <p:sp>
        <p:nvSpPr>
          <p:cNvPr id="24" name="Tartalom helye 1"/>
          <p:cNvSpPr txBox="1">
            <a:spLocks/>
          </p:cNvSpPr>
          <p:nvPr/>
        </p:nvSpPr>
        <p:spPr>
          <a:xfrm>
            <a:off x="914777" y="4579520"/>
            <a:ext cx="6979543" cy="970543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mpd="dbl">
            <a:solidFill>
              <a:srgbClr val="14A39F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 err="1">
                <a:solidFill>
                  <a:srgbClr val="E50D2E"/>
                </a:solidFill>
              </a:rPr>
              <a:t>Benefit</a:t>
            </a:r>
            <a:r>
              <a:rPr lang="hu-HU" sz="2800" b="1" dirty="0">
                <a:solidFill>
                  <a:srgbClr val="E50D2E"/>
                </a:solidFill>
              </a:rPr>
              <a:t>: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the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internal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validity</a:t>
            </a:r>
            <a:r>
              <a:rPr lang="hu-HU" sz="2800" b="1" dirty="0">
                <a:solidFill>
                  <a:schemeClr val="tx1"/>
                </a:solidFill>
              </a:rPr>
              <a:t> of </a:t>
            </a:r>
            <a:r>
              <a:rPr lang="hu-HU" sz="2800" b="1" dirty="0" err="1">
                <a:solidFill>
                  <a:schemeClr val="tx1"/>
                </a:solidFill>
              </a:rPr>
              <a:t>the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conclusions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can</a:t>
            </a:r>
            <a:r>
              <a:rPr lang="hu-HU" sz="2800" b="1" dirty="0">
                <a:solidFill>
                  <a:schemeClr val="tx1"/>
                </a:solidFill>
              </a:rPr>
              <a:t> be </a:t>
            </a:r>
            <a:r>
              <a:rPr lang="hu-HU" sz="2800" b="1" dirty="0" err="1">
                <a:solidFill>
                  <a:schemeClr val="tx1"/>
                </a:solidFill>
              </a:rPr>
              <a:t>secured</a:t>
            </a:r>
            <a:endParaRPr lang="hu-HU" sz="2800" b="1" dirty="0">
              <a:solidFill>
                <a:schemeClr val="tx1"/>
              </a:solidFill>
            </a:endParaRPr>
          </a:p>
        </p:txBody>
      </p:sp>
      <p:sp>
        <p:nvSpPr>
          <p:cNvPr id="25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Risk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r>
              <a:rPr lang="hu-HU" sz="3600" b="1" dirty="0"/>
              <a:t> </a:t>
            </a:r>
            <a:r>
              <a:rPr lang="hu-HU" sz="3600" b="1" dirty="0" err="1"/>
              <a:t>assessment</a:t>
            </a:r>
            <a:endParaRPr lang="hu-HU" sz="3600" b="1" dirty="0"/>
          </a:p>
        </p:txBody>
      </p:sp>
      <p:pic>
        <p:nvPicPr>
          <p:cNvPr id="3" name="Picture 2" descr="Target PNG Images | PNG All">
            <a:extLst>
              <a:ext uri="{FF2B5EF4-FFF2-40B4-BE49-F238E27FC236}">
                <a16:creationId xmlns:a16="http://schemas.microsoft.com/office/drawing/2014/main" id="{B295712F-6616-4EF0-9E6D-E4111C99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01" y="1431939"/>
            <a:ext cx="2813433" cy="28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1086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237" y="1762811"/>
            <a:ext cx="7541444" cy="2405965"/>
          </a:xfrm>
          <a:prstGeom prst="rect">
            <a:avLst/>
          </a:prstGeom>
        </p:spPr>
      </p:pic>
      <p:sp>
        <p:nvSpPr>
          <p:cNvPr id="5" name="Tartalom helye 1"/>
          <p:cNvSpPr>
            <a:spLocks noGrp="1"/>
          </p:cNvSpPr>
          <p:nvPr>
            <p:ph idx="1"/>
          </p:nvPr>
        </p:nvSpPr>
        <p:spPr>
          <a:xfrm>
            <a:off x="1187776" y="4370037"/>
            <a:ext cx="1819373" cy="549029"/>
          </a:xfr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b="1" dirty="0">
                <a:solidFill>
                  <a:schemeClr val="tx1"/>
                </a:solidFill>
              </a:rPr>
              <a:t>Valid?</a:t>
            </a:r>
          </a:p>
        </p:txBody>
      </p:sp>
      <p:sp>
        <p:nvSpPr>
          <p:cNvPr id="8" name="Tartalom helye 1"/>
          <p:cNvSpPr txBox="1">
            <a:spLocks/>
          </p:cNvSpPr>
          <p:nvPr/>
        </p:nvSpPr>
        <p:spPr>
          <a:xfrm>
            <a:off x="1187777" y="5176887"/>
            <a:ext cx="1819373" cy="549029"/>
          </a:xfrm>
          <a:prstGeom prst="rect">
            <a:avLst/>
          </a:prstGeo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>
                <a:solidFill>
                  <a:schemeClr val="tx1"/>
                </a:solidFill>
              </a:rPr>
              <a:t>Precise</a:t>
            </a:r>
            <a:r>
              <a:rPr lang="hu-HU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Alcím 3"/>
          <p:cNvSpPr txBox="1">
            <a:spLocks/>
          </p:cNvSpPr>
          <p:nvPr/>
        </p:nvSpPr>
        <p:spPr>
          <a:xfrm>
            <a:off x="2315998" y="536163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Errors</a:t>
            </a:r>
            <a:r>
              <a:rPr lang="hu-HU" sz="3600" b="1" dirty="0"/>
              <a:t> </a:t>
            </a:r>
            <a:r>
              <a:rPr lang="hu-HU" sz="3600" b="1" dirty="0" err="1"/>
              <a:t>in</a:t>
            </a:r>
            <a:r>
              <a:rPr lang="hu-HU" sz="3600" b="1" dirty="0"/>
              <a:t> </a:t>
            </a:r>
            <a:r>
              <a:rPr lang="hu-HU" sz="3600" b="1" dirty="0" err="1"/>
              <a:t>epidemiological</a:t>
            </a:r>
            <a:r>
              <a:rPr lang="hu-HU" sz="3600" b="1" dirty="0"/>
              <a:t> </a:t>
            </a:r>
            <a:r>
              <a:rPr lang="hu-HU" sz="3600" b="1" dirty="0" err="1"/>
              <a:t>studies</a:t>
            </a:r>
            <a:endParaRPr lang="hu-HU" sz="3600" b="1" dirty="0"/>
          </a:p>
        </p:txBody>
      </p:sp>
      <p:sp>
        <p:nvSpPr>
          <p:cNvPr id="18" name="Téglalap 17"/>
          <p:cNvSpPr/>
          <p:nvPr/>
        </p:nvSpPr>
        <p:spPr>
          <a:xfrm rot="19480178">
            <a:off x="3230331" y="2699217"/>
            <a:ext cx="2067880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Bias</a:t>
            </a:r>
            <a:endParaRPr lang="hu-HU" sz="3600" b="1" dirty="0">
              <a:solidFill>
                <a:srgbClr val="E50D2E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 rot="19480178">
            <a:off x="7384110" y="2699216"/>
            <a:ext cx="285037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Imprecision</a:t>
            </a:r>
            <a:endParaRPr lang="hu-HU" sz="3600" b="1" dirty="0">
              <a:solidFill>
                <a:srgbClr val="E50D2E"/>
              </a:solidFill>
            </a:endParaRPr>
          </a:p>
        </p:txBody>
      </p:sp>
      <p:pic>
        <p:nvPicPr>
          <p:cNvPr id="2050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3807C713-C68A-4AFF-A685-606BF3555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147" y="5060215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C590A4EB-FCEF-4538-A9EA-31B660F7B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457" y="4155003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3E328F12-3741-4053-A5C1-A80AC540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457" y="5060215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8436694D-E9E0-4310-97DE-4B3B526C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854" y="4155003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d Cross X clip art Clipart images | Free clip arts">
            <a:extLst>
              <a:ext uri="{FF2B5EF4-FFF2-40B4-BE49-F238E27FC236}">
                <a16:creationId xmlns:a16="http://schemas.microsoft.com/office/drawing/2014/main" id="{069CA3A5-49BC-4CDF-B1E2-C89A098C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7527" y="4302708"/>
            <a:ext cx="683685" cy="6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ed Cross X clip art Clipart images | Free clip arts">
            <a:extLst>
              <a:ext uri="{FF2B5EF4-FFF2-40B4-BE49-F238E27FC236}">
                <a16:creationId xmlns:a16="http://schemas.microsoft.com/office/drawing/2014/main" id="{DD44AC61-BC0E-44E5-B431-455E72A22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9104" y="5109558"/>
            <a:ext cx="683685" cy="6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8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237" y="1762811"/>
            <a:ext cx="7541444" cy="2405965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 rot="19480178">
            <a:off x="3230331" y="2699217"/>
            <a:ext cx="2067880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Bias</a:t>
            </a:r>
            <a:endParaRPr lang="hu-HU" sz="3600" b="1" dirty="0">
              <a:solidFill>
                <a:srgbClr val="E50D2E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 rot="19480178">
            <a:off x="7384110" y="2699216"/>
            <a:ext cx="285037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Imprecision</a:t>
            </a:r>
            <a:endParaRPr lang="hu-HU" sz="3600" b="1" dirty="0">
              <a:solidFill>
                <a:srgbClr val="E50D2E"/>
              </a:solidFill>
            </a:endParaRPr>
          </a:p>
        </p:txBody>
      </p:sp>
      <p:sp>
        <p:nvSpPr>
          <p:cNvPr id="15" name="Tartalom helye 1"/>
          <p:cNvSpPr>
            <a:spLocks noGrp="1"/>
          </p:cNvSpPr>
          <p:nvPr>
            <p:ph idx="1"/>
          </p:nvPr>
        </p:nvSpPr>
        <p:spPr>
          <a:xfrm>
            <a:off x="7296296" y="4508208"/>
            <a:ext cx="2969444" cy="549029"/>
          </a:xfr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b="1" dirty="0">
                <a:solidFill>
                  <a:schemeClr val="tx1"/>
                </a:solidFill>
              </a:rPr>
              <a:t>Random </a:t>
            </a:r>
            <a:r>
              <a:rPr lang="hu-HU" b="1" dirty="0" err="1">
                <a:solidFill>
                  <a:schemeClr val="tx1"/>
                </a:solidFill>
              </a:rPr>
              <a:t>error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6" name="Tartalom helye 1"/>
          <p:cNvSpPr txBox="1">
            <a:spLocks/>
          </p:cNvSpPr>
          <p:nvPr/>
        </p:nvSpPr>
        <p:spPr>
          <a:xfrm>
            <a:off x="2643043" y="4518788"/>
            <a:ext cx="3185896" cy="549029"/>
          </a:xfrm>
          <a:prstGeom prst="rect">
            <a:avLst/>
          </a:prstGeo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>
                <a:solidFill>
                  <a:schemeClr val="tx1"/>
                </a:solidFill>
              </a:rPr>
              <a:t>Systematic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error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209936" y="5384711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/>
              <a:t>Sample</a:t>
            </a:r>
            <a:r>
              <a:rPr lang="hu-HU" sz="2400" b="1" dirty="0"/>
              <a:t> </a:t>
            </a:r>
            <a:r>
              <a:rPr lang="hu-HU" sz="2400" b="1" dirty="0" err="1"/>
              <a:t>size</a:t>
            </a:r>
            <a:r>
              <a:rPr lang="hu-HU" sz="2400" b="1" dirty="0"/>
              <a:t> </a:t>
            </a:r>
          </a:p>
        </p:txBody>
      </p:sp>
      <p:sp>
        <p:nvSpPr>
          <p:cNvPr id="20" name="Felfelé nyíl 19"/>
          <p:cNvSpPr/>
          <p:nvPr/>
        </p:nvSpPr>
        <p:spPr>
          <a:xfrm>
            <a:off x="9080295" y="5493435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9528894" y="5392683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/>
              <a:t>Risk</a:t>
            </a:r>
            <a:endParaRPr lang="hu-HU" sz="2400" b="1" dirty="0"/>
          </a:p>
        </p:txBody>
      </p:sp>
      <p:sp>
        <p:nvSpPr>
          <p:cNvPr id="22" name="Felfelé nyíl 21"/>
          <p:cNvSpPr/>
          <p:nvPr/>
        </p:nvSpPr>
        <p:spPr>
          <a:xfrm rot="10800000">
            <a:off x="10284001" y="5498173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2537317" y="5384711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/>
              <a:t>Sample</a:t>
            </a:r>
            <a:r>
              <a:rPr lang="hu-HU" sz="2400" b="1" dirty="0"/>
              <a:t> </a:t>
            </a:r>
            <a:r>
              <a:rPr lang="hu-HU" sz="2400" b="1" dirty="0" err="1"/>
              <a:t>size</a:t>
            </a:r>
            <a:r>
              <a:rPr lang="hu-HU" sz="2400" b="1" dirty="0"/>
              <a:t> </a:t>
            </a:r>
          </a:p>
        </p:txBody>
      </p:sp>
      <p:sp>
        <p:nvSpPr>
          <p:cNvPr id="24" name="Felfelé nyíl 23"/>
          <p:cNvSpPr/>
          <p:nvPr/>
        </p:nvSpPr>
        <p:spPr>
          <a:xfrm>
            <a:off x="4407676" y="5493435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4856275" y="5392683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/>
              <a:t>Risk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5653959" y="5583501"/>
            <a:ext cx="225425" cy="106100"/>
          </a:xfrm>
          <a:prstGeom prst="rect">
            <a:avLst/>
          </a:prstGeom>
          <a:solidFill>
            <a:srgbClr val="E50D2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Alcím 3"/>
          <p:cNvSpPr txBox="1">
            <a:spLocks/>
          </p:cNvSpPr>
          <p:nvPr/>
        </p:nvSpPr>
        <p:spPr>
          <a:xfrm>
            <a:off x="1615440" y="453434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Errors</a:t>
            </a:r>
            <a:r>
              <a:rPr lang="hu-HU" sz="3600" b="1" dirty="0"/>
              <a:t> </a:t>
            </a:r>
            <a:r>
              <a:rPr lang="hu-HU" sz="3600" b="1" dirty="0" err="1"/>
              <a:t>in</a:t>
            </a:r>
            <a:r>
              <a:rPr lang="hu-HU" sz="3600" b="1" dirty="0"/>
              <a:t> </a:t>
            </a:r>
            <a:r>
              <a:rPr lang="hu-HU" sz="3600" b="1" dirty="0" err="1"/>
              <a:t>epidemiological</a:t>
            </a:r>
            <a:r>
              <a:rPr lang="hu-HU" sz="3600" b="1" dirty="0"/>
              <a:t> </a:t>
            </a:r>
            <a:r>
              <a:rPr lang="hu-HU" sz="3600" b="1" dirty="0" err="1"/>
              <a:t>studies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7522640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What</a:t>
            </a:r>
            <a:r>
              <a:rPr lang="hu-HU" sz="3600" b="1" dirty="0"/>
              <a:t> is </a:t>
            </a:r>
            <a:r>
              <a:rPr lang="hu-HU" sz="3600" b="1" dirty="0" err="1"/>
              <a:t>bias</a:t>
            </a:r>
            <a:r>
              <a:rPr lang="hu-HU" sz="3600" b="1" dirty="0"/>
              <a:t>?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CF4AA84-44FD-4021-A751-3E496F5D55C1}"/>
              </a:ext>
            </a:extLst>
          </p:cNvPr>
          <p:cNvSpPr/>
          <p:nvPr/>
        </p:nvSpPr>
        <p:spPr>
          <a:xfrm>
            <a:off x="2572004" y="2273622"/>
            <a:ext cx="7802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hu-HU" sz="3600" b="1" dirty="0" err="1">
                <a:solidFill>
                  <a:srgbClr val="E50D2E"/>
                </a:solidFill>
              </a:rPr>
              <a:t>Bias</a:t>
            </a:r>
            <a:r>
              <a:rPr lang="hu-HU" sz="3600" b="1" dirty="0">
                <a:solidFill>
                  <a:srgbClr val="E50D2E"/>
                </a:solidFill>
              </a:rPr>
              <a:t> is </a:t>
            </a:r>
            <a:r>
              <a:rPr lang="hu-HU" sz="3600" b="1" dirty="0" err="1">
                <a:solidFill>
                  <a:srgbClr val="E50D2E"/>
                </a:solidFill>
              </a:rPr>
              <a:t>the</a:t>
            </a:r>
            <a:r>
              <a:rPr lang="hu-HU" sz="3600" b="1" dirty="0">
                <a:solidFill>
                  <a:srgbClr val="E50D2E"/>
                </a:solidFill>
              </a:rPr>
              <a:t> </a:t>
            </a:r>
            <a:r>
              <a:rPr lang="hu-HU" sz="3600" b="1" dirty="0" err="1">
                <a:solidFill>
                  <a:srgbClr val="E50D2E"/>
                </a:solidFill>
              </a:rPr>
              <a:t>deviation</a:t>
            </a:r>
            <a:r>
              <a:rPr lang="hu-HU" sz="3600" b="1" dirty="0">
                <a:solidFill>
                  <a:srgbClr val="E50D2E"/>
                </a:solidFill>
              </a:rPr>
              <a:t> </a:t>
            </a:r>
            <a:r>
              <a:rPr lang="hu-HU" sz="3600" b="1" dirty="0" err="1">
                <a:solidFill>
                  <a:srgbClr val="E50D2E"/>
                </a:solidFill>
              </a:rPr>
              <a:t>from</a:t>
            </a:r>
            <a:r>
              <a:rPr lang="hu-HU" sz="3600" b="1" dirty="0">
                <a:solidFill>
                  <a:srgbClr val="E50D2E"/>
                </a:solidFill>
              </a:rPr>
              <a:t> </a:t>
            </a:r>
            <a:r>
              <a:rPr lang="hu-HU" sz="3600" b="1" dirty="0" err="1">
                <a:solidFill>
                  <a:srgbClr val="E50D2E"/>
                </a:solidFill>
              </a:rPr>
              <a:t>the</a:t>
            </a:r>
            <a:r>
              <a:rPr lang="hu-HU" sz="3600" b="1" dirty="0">
                <a:solidFill>
                  <a:srgbClr val="E50D2E"/>
                </a:solidFill>
              </a:rPr>
              <a:t> </a:t>
            </a:r>
            <a:r>
              <a:rPr lang="hu-HU" sz="3600" b="1" dirty="0" err="1">
                <a:solidFill>
                  <a:srgbClr val="E50D2E"/>
                </a:solidFill>
              </a:rPr>
              <a:t>truth</a:t>
            </a:r>
            <a:endParaRPr lang="hu-HU" sz="3600" b="1" dirty="0">
              <a:solidFill>
                <a:srgbClr val="E50D2E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EEA0AC7-8163-4426-B2D1-CD1CE7DA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799" y="3058998"/>
            <a:ext cx="4077037" cy="37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2" y="440803"/>
            <a:ext cx="6668231" cy="378235"/>
          </a:xfrm>
        </p:spPr>
        <p:txBody>
          <a:bodyPr/>
          <a:lstStyle/>
          <a:p>
            <a:r>
              <a:rPr lang="hu-HU" sz="3600" b="1" dirty="0"/>
              <a:t>An </a:t>
            </a:r>
            <a:r>
              <a:rPr lang="hu-HU" sz="3600" b="1" dirty="0" err="1"/>
              <a:t>ideal</a:t>
            </a:r>
            <a:r>
              <a:rPr lang="hu-HU" sz="3600" b="1" dirty="0"/>
              <a:t> </a:t>
            </a:r>
            <a:r>
              <a:rPr lang="hu-HU" sz="3600" b="1" dirty="0" err="1"/>
              <a:t>setting</a:t>
            </a:r>
            <a:r>
              <a:rPr lang="hu-HU" sz="3600" b="1" dirty="0"/>
              <a:t>…</a:t>
            </a:r>
          </a:p>
        </p:txBody>
      </p:sp>
      <p:sp>
        <p:nvSpPr>
          <p:cNvPr id="16" name="Sávnyíl 15"/>
          <p:cNvSpPr/>
          <p:nvPr/>
        </p:nvSpPr>
        <p:spPr>
          <a:xfrm rot="5400000">
            <a:off x="9167389" y="3154866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Tartalom helye 1"/>
          <p:cNvSpPr txBox="1">
            <a:spLocks/>
          </p:cNvSpPr>
          <p:nvPr/>
        </p:nvSpPr>
        <p:spPr>
          <a:xfrm>
            <a:off x="7232581" y="4063514"/>
            <a:ext cx="4264473" cy="853926"/>
          </a:xfrm>
          <a:prstGeom prst="rect">
            <a:avLst/>
          </a:prstGeo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Difference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in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outcomes</a:t>
            </a:r>
            <a:r>
              <a:rPr lang="hu-HU" b="1" dirty="0">
                <a:solidFill>
                  <a:schemeClr val="tx1"/>
                </a:solidFill>
              </a:rPr>
              <a:t> is </a:t>
            </a:r>
            <a:r>
              <a:rPr lang="hu-HU" b="1" dirty="0" err="1">
                <a:solidFill>
                  <a:schemeClr val="tx1"/>
                </a:solidFill>
              </a:rPr>
              <a:t>caused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by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treatment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7612590" y="1978762"/>
            <a:ext cx="3504451" cy="755828"/>
          </a:xfrm>
          <a:prstGeom prst="rect">
            <a:avLst/>
          </a:prstGeo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>
                <a:solidFill>
                  <a:schemeClr val="tx1"/>
                </a:solidFill>
              </a:rPr>
              <a:t>Only </a:t>
            </a:r>
            <a:r>
              <a:rPr lang="hu-HU" b="1" dirty="0" err="1">
                <a:solidFill>
                  <a:schemeClr val="tx1"/>
                </a:solidFill>
              </a:rPr>
              <a:t>the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treatment</a:t>
            </a:r>
            <a:r>
              <a:rPr lang="hu-HU" b="1" dirty="0">
                <a:solidFill>
                  <a:schemeClr val="tx1"/>
                </a:solidFill>
              </a:rPr>
              <a:t> is different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33" y="1661794"/>
            <a:ext cx="4566285" cy="45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5930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/>
              <a:t>A </a:t>
            </a:r>
            <a:r>
              <a:rPr lang="hu-HU" sz="3600" b="1" dirty="0" err="1"/>
              <a:t>biased</a:t>
            </a:r>
            <a:r>
              <a:rPr lang="hu-HU" sz="3600" b="1" dirty="0"/>
              <a:t> </a:t>
            </a:r>
            <a:r>
              <a:rPr lang="hu-HU" sz="3600" b="1" dirty="0" err="1"/>
              <a:t>setting</a:t>
            </a:r>
            <a:r>
              <a:rPr lang="hu-HU" sz="3600" b="1" dirty="0"/>
              <a:t>…</a:t>
            </a:r>
          </a:p>
        </p:txBody>
      </p:sp>
      <p:sp>
        <p:nvSpPr>
          <p:cNvPr id="16" name="Sávnyíl 15"/>
          <p:cNvSpPr/>
          <p:nvPr/>
        </p:nvSpPr>
        <p:spPr>
          <a:xfrm rot="5400000">
            <a:off x="9167389" y="3154866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Tartalom helye 1"/>
          <p:cNvSpPr txBox="1">
            <a:spLocks/>
          </p:cNvSpPr>
          <p:nvPr/>
        </p:nvSpPr>
        <p:spPr>
          <a:xfrm>
            <a:off x="6887809" y="4063514"/>
            <a:ext cx="4954014" cy="1250166"/>
          </a:xfrm>
          <a:prstGeom prst="rect">
            <a:avLst/>
          </a:prstGeo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Difference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in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outcomes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may</a:t>
            </a:r>
            <a:r>
              <a:rPr lang="hu-HU" b="1" dirty="0">
                <a:solidFill>
                  <a:schemeClr val="tx1"/>
                </a:solidFill>
              </a:rPr>
              <a:t> be </a:t>
            </a:r>
            <a:r>
              <a:rPr lang="hu-HU" b="1" dirty="0" err="1">
                <a:solidFill>
                  <a:schemeClr val="tx1"/>
                </a:solidFill>
              </a:rPr>
              <a:t>caused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by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treatment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or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other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factors</a:t>
            </a:r>
            <a:endParaRPr lang="hu-HU" b="1" dirty="0">
              <a:solidFill>
                <a:srgbClr val="E50D2E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7422584" y="1978762"/>
            <a:ext cx="3884464" cy="755828"/>
          </a:xfrm>
          <a:prstGeom prst="rect">
            <a:avLst/>
          </a:prstGeom>
          <a:solidFill>
            <a:srgbClr val="19C9C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Not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only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the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treatment</a:t>
            </a:r>
            <a:r>
              <a:rPr lang="hu-HU" b="1" dirty="0">
                <a:solidFill>
                  <a:schemeClr val="tx1"/>
                </a:solidFill>
              </a:rPr>
              <a:t> is </a:t>
            </a:r>
            <a:r>
              <a:rPr lang="hu-HU" b="1" dirty="0" err="1">
                <a:solidFill>
                  <a:schemeClr val="tx1"/>
                </a:solidFill>
              </a:rPr>
              <a:t>different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33" y="1661794"/>
            <a:ext cx="4566285" cy="45662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43458">
            <a:off x="5810854" y="1963707"/>
            <a:ext cx="694927" cy="1624901"/>
          </a:xfrm>
          <a:prstGeom prst="rect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51207">
            <a:off x="1477846" y="2677176"/>
            <a:ext cx="228375" cy="4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995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ávnyíl 4"/>
          <p:cNvSpPr/>
          <p:nvPr/>
        </p:nvSpPr>
        <p:spPr>
          <a:xfrm rot="5400000">
            <a:off x="2072232" y="3122905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56827" y="3989067"/>
            <a:ext cx="2425664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Overestimation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9" name="Sávnyíl 8"/>
          <p:cNvSpPr/>
          <p:nvPr/>
        </p:nvSpPr>
        <p:spPr>
          <a:xfrm rot="5400000">
            <a:off x="6297013" y="3123988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187831" y="3936508"/>
            <a:ext cx="2613216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Underestimation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Sávnyíl 10"/>
          <p:cNvSpPr/>
          <p:nvPr/>
        </p:nvSpPr>
        <p:spPr>
          <a:xfrm rot="3335360">
            <a:off x="2141070" y="4751250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Sávnyíl 11"/>
          <p:cNvSpPr/>
          <p:nvPr/>
        </p:nvSpPr>
        <p:spPr>
          <a:xfrm rot="7339724">
            <a:off x="6297012" y="4731965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609271" y="5524522"/>
            <a:ext cx="5431295" cy="461665"/>
          </a:xfrm>
          <a:prstGeom prst="rect">
            <a:avLst/>
          </a:prstGeom>
          <a:solidFill>
            <a:srgbClr val="E50D2E"/>
          </a:solidFill>
          <a:ln w="38100" cmpd="sng">
            <a:solidFill>
              <a:srgbClr val="E50D2E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False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negative</a:t>
            </a:r>
            <a:r>
              <a:rPr lang="hu-HU" sz="2400" b="1" dirty="0">
                <a:solidFill>
                  <a:schemeClr val="bg1"/>
                </a:solidFill>
              </a:rPr>
              <a:t>/</a:t>
            </a:r>
            <a:r>
              <a:rPr lang="hu-HU" sz="2400" b="1" dirty="0" err="1">
                <a:solidFill>
                  <a:schemeClr val="bg1"/>
                </a:solidFill>
              </a:rPr>
              <a:t>positive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conclusions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What</a:t>
            </a:r>
            <a:r>
              <a:rPr lang="hu-HU" sz="3600" b="1" dirty="0"/>
              <a:t> is </a:t>
            </a:r>
            <a:r>
              <a:rPr lang="hu-HU" sz="3600" b="1" dirty="0" err="1"/>
              <a:t>bias</a:t>
            </a:r>
            <a:r>
              <a:rPr lang="hu-HU" sz="3600" b="1" dirty="0"/>
              <a:t>?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EAFAAA8-739C-4187-BF4B-18B9F2E6D370}"/>
              </a:ext>
            </a:extLst>
          </p:cNvPr>
          <p:cNvSpPr/>
          <p:nvPr/>
        </p:nvSpPr>
        <p:spPr>
          <a:xfrm>
            <a:off x="1470534" y="1954778"/>
            <a:ext cx="56951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400" b="1" dirty="0" err="1">
                <a:solidFill>
                  <a:srgbClr val="E50D2E"/>
                </a:solidFill>
              </a:rPr>
              <a:t>Bias</a:t>
            </a:r>
            <a:r>
              <a:rPr lang="hu-HU" sz="3400" b="1" dirty="0">
                <a:solidFill>
                  <a:srgbClr val="E50D2E"/>
                </a:solidFill>
              </a:rPr>
              <a:t> is </a:t>
            </a:r>
            <a:r>
              <a:rPr lang="hu-HU" sz="3400" b="1" dirty="0" err="1">
                <a:solidFill>
                  <a:srgbClr val="E50D2E"/>
                </a:solidFill>
              </a:rPr>
              <a:t>the</a:t>
            </a:r>
            <a:r>
              <a:rPr lang="hu-HU" sz="3400" b="1" dirty="0">
                <a:solidFill>
                  <a:srgbClr val="E50D2E"/>
                </a:solidFill>
              </a:rPr>
              <a:t> </a:t>
            </a:r>
            <a:r>
              <a:rPr lang="hu-HU" sz="3400" b="1" dirty="0" err="1">
                <a:solidFill>
                  <a:srgbClr val="E50D2E"/>
                </a:solidFill>
              </a:rPr>
              <a:t>deviation</a:t>
            </a:r>
            <a:r>
              <a:rPr lang="hu-HU" sz="3400" b="1" dirty="0">
                <a:solidFill>
                  <a:srgbClr val="E50D2E"/>
                </a:solidFill>
              </a:rPr>
              <a:t> </a:t>
            </a:r>
            <a:r>
              <a:rPr lang="hu-HU" sz="3400" b="1" dirty="0" err="1">
                <a:solidFill>
                  <a:srgbClr val="E50D2E"/>
                </a:solidFill>
              </a:rPr>
              <a:t>from</a:t>
            </a:r>
            <a:r>
              <a:rPr lang="hu-HU" sz="3400" b="1" dirty="0">
                <a:solidFill>
                  <a:srgbClr val="E50D2E"/>
                </a:solidFill>
              </a:rPr>
              <a:t> </a:t>
            </a:r>
            <a:r>
              <a:rPr lang="hu-HU" sz="3400" b="1" dirty="0" err="1">
                <a:solidFill>
                  <a:srgbClr val="E50D2E"/>
                </a:solidFill>
              </a:rPr>
              <a:t>the</a:t>
            </a:r>
            <a:r>
              <a:rPr lang="hu-HU" sz="3400" b="1" dirty="0">
                <a:solidFill>
                  <a:srgbClr val="E50D2E"/>
                </a:solidFill>
              </a:rPr>
              <a:t> </a:t>
            </a:r>
            <a:r>
              <a:rPr lang="hu-HU" sz="3400" b="1" dirty="0" err="1">
                <a:solidFill>
                  <a:srgbClr val="E50D2E"/>
                </a:solidFill>
              </a:rPr>
              <a:t>truth</a:t>
            </a:r>
            <a:endParaRPr lang="hu-HU" sz="3400" b="1" dirty="0">
              <a:solidFill>
                <a:srgbClr val="E50D2E"/>
              </a:solidFill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6EE81636-0062-40FD-9D9B-1A8DD9CED0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660" y="2380528"/>
            <a:ext cx="3601564" cy="23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206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1857026" y="585017"/>
            <a:ext cx="7862417" cy="378235"/>
          </a:xfrm>
        </p:spPr>
        <p:txBody>
          <a:bodyPr/>
          <a:lstStyle/>
          <a:p>
            <a:r>
              <a:rPr lang="hu-HU" sz="3600" b="1" dirty="0" err="1"/>
              <a:t>Where</a:t>
            </a:r>
            <a:r>
              <a:rPr lang="hu-HU" sz="3600" b="1" dirty="0"/>
              <a:t> </a:t>
            </a:r>
            <a:r>
              <a:rPr lang="hu-HU" sz="3600" b="1" dirty="0" err="1"/>
              <a:t>should</a:t>
            </a:r>
            <a:r>
              <a:rPr lang="hu-HU" sz="3600" b="1" dirty="0"/>
              <a:t> </a:t>
            </a:r>
            <a:r>
              <a:rPr lang="hu-HU" sz="3600" b="1" dirty="0" err="1"/>
              <a:t>we</a:t>
            </a:r>
            <a:r>
              <a:rPr lang="hu-HU" sz="3600" b="1" dirty="0"/>
              <a:t> </a:t>
            </a:r>
            <a:r>
              <a:rPr lang="hu-HU" sz="3600" b="1" dirty="0" err="1"/>
              <a:t>seek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 </a:t>
            </a:r>
            <a:r>
              <a:rPr lang="hu-HU" sz="3600" b="1" dirty="0" err="1"/>
              <a:t>biases</a:t>
            </a:r>
            <a:r>
              <a:rPr lang="hu-HU" sz="3600" b="1" dirty="0"/>
              <a:t>?</a:t>
            </a:r>
          </a:p>
        </p:txBody>
      </p:sp>
      <p:sp>
        <p:nvSpPr>
          <p:cNvPr id="16" name="Tartalom helye 1"/>
          <p:cNvSpPr>
            <a:spLocks noGrp="1"/>
          </p:cNvSpPr>
          <p:nvPr>
            <p:ph idx="1"/>
          </p:nvPr>
        </p:nvSpPr>
        <p:spPr>
          <a:xfrm>
            <a:off x="915092" y="2179114"/>
            <a:ext cx="7559317" cy="842506"/>
          </a:xfrm>
          <a:solidFill>
            <a:srgbClr val="0C5C65"/>
          </a:solidFill>
          <a:ln w="41275" cmpd="dbl">
            <a:solidFill>
              <a:schemeClr val="tx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sz="3000" b="1" dirty="0" err="1">
                <a:solidFill>
                  <a:schemeClr val="bg1"/>
                </a:solidFill>
              </a:rPr>
              <a:t>In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the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studies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included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in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the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analysis</a:t>
            </a:r>
            <a:r>
              <a:rPr lang="hu-HU" sz="3000" b="1" dirty="0">
                <a:solidFill>
                  <a:schemeClr val="bg1"/>
                </a:solidFill>
              </a:rPr>
              <a:t>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7" name="Tartalom helye 1"/>
          <p:cNvSpPr txBox="1">
            <a:spLocks/>
          </p:cNvSpPr>
          <p:nvPr/>
        </p:nvSpPr>
        <p:spPr>
          <a:xfrm>
            <a:off x="1857026" y="4515777"/>
            <a:ext cx="5109262" cy="842506"/>
          </a:xfrm>
          <a:prstGeom prst="rect">
            <a:avLst/>
          </a:prstGeom>
          <a:solidFill>
            <a:srgbClr val="0C5C6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000" b="1" dirty="0" err="1">
                <a:solidFill>
                  <a:schemeClr val="bg1"/>
                </a:solidFill>
              </a:rPr>
              <a:t>Threaten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internal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validity</a:t>
            </a:r>
            <a:r>
              <a:rPr lang="hu-HU" sz="3000" b="1" dirty="0">
                <a:solidFill>
                  <a:schemeClr val="bg1"/>
                </a:solidFill>
              </a:rPr>
              <a:t>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8" name="Sávnyíl 17"/>
          <p:cNvSpPr/>
          <p:nvPr/>
        </p:nvSpPr>
        <p:spPr>
          <a:xfrm rot="5400000">
            <a:off x="4497322" y="3402699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DC56DC6-A881-446D-8AC0-AFB137D09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659" y="2381042"/>
            <a:ext cx="295275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54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92041" y="435752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648942" y="2604717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rgbClr val="15A9A6"/>
                </a:solidFill>
              </a:rPr>
              <a:t> </a:t>
            </a:r>
            <a:r>
              <a:rPr lang="hu-HU" sz="5400" dirty="0">
                <a:solidFill>
                  <a:srgbClr val="0C5C65"/>
                </a:solidFill>
              </a:rPr>
              <a:t>WHAT IS TRANSLATIONAL MEDICINE?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2897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075" y="1743956"/>
            <a:ext cx="3879821" cy="4440077"/>
          </a:xfrm>
          <a:prstGeom prst="rect">
            <a:avLst/>
          </a:prstGeom>
        </p:spPr>
      </p:pic>
      <p:sp>
        <p:nvSpPr>
          <p:cNvPr id="8" name="Alcím 3"/>
          <p:cNvSpPr txBox="1">
            <a:spLocks/>
          </p:cNvSpPr>
          <p:nvPr/>
        </p:nvSpPr>
        <p:spPr>
          <a:xfrm>
            <a:off x="487017" y="473754"/>
            <a:ext cx="9080841" cy="60320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What</a:t>
            </a:r>
            <a:r>
              <a:rPr lang="hu-HU" sz="3600" b="1" dirty="0"/>
              <a:t> </a:t>
            </a:r>
            <a:r>
              <a:rPr lang="hu-HU" sz="3600" b="1" dirty="0" err="1"/>
              <a:t>type</a:t>
            </a:r>
            <a:r>
              <a:rPr lang="hu-HU" sz="3600" b="1" dirty="0"/>
              <a:t> of </a:t>
            </a:r>
            <a:r>
              <a:rPr lang="hu-HU" sz="3600" b="1" dirty="0" err="1"/>
              <a:t>biases</a:t>
            </a:r>
            <a:r>
              <a:rPr lang="hu-HU" sz="3600" b="1" dirty="0"/>
              <a:t> </a:t>
            </a:r>
            <a:r>
              <a:rPr lang="hu-HU" sz="3600" b="1" dirty="0" err="1"/>
              <a:t>should</a:t>
            </a:r>
            <a:r>
              <a:rPr lang="hu-HU" sz="3600" b="1" dirty="0"/>
              <a:t> </a:t>
            </a:r>
            <a:r>
              <a:rPr lang="hu-HU" sz="3600" b="1" dirty="0" err="1"/>
              <a:t>we</a:t>
            </a:r>
            <a:r>
              <a:rPr lang="hu-HU" sz="3600" b="1" dirty="0"/>
              <a:t> </a:t>
            </a:r>
            <a:r>
              <a:rPr lang="hu-HU" sz="3600" b="1" dirty="0" err="1"/>
              <a:t>seek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?</a:t>
            </a: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7044533" y="1939898"/>
            <a:ext cx="3713650" cy="947427"/>
          </a:xfrm>
          <a:prstGeom prst="rect">
            <a:avLst/>
          </a:prstGeom>
          <a:solidFill>
            <a:srgbClr val="0C5C6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 err="1"/>
              <a:t>Terminology</a:t>
            </a:r>
            <a:r>
              <a:rPr lang="hu-HU" sz="3200" b="1" dirty="0"/>
              <a:t>: </a:t>
            </a:r>
            <a:r>
              <a:rPr lang="hu-HU" sz="3200" b="1" dirty="0" err="1"/>
              <a:t>vague</a:t>
            </a:r>
            <a:endParaRPr lang="hu-HU" sz="3200" b="1" dirty="0"/>
          </a:p>
        </p:txBody>
      </p:sp>
      <p:sp>
        <p:nvSpPr>
          <p:cNvPr id="5" name="Tartalom helye 1"/>
          <p:cNvSpPr txBox="1">
            <a:spLocks/>
          </p:cNvSpPr>
          <p:nvPr/>
        </p:nvSpPr>
        <p:spPr>
          <a:xfrm>
            <a:off x="7044532" y="3276550"/>
            <a:ext cx="4047538" cy="2786320"/>
          </a:xfrm>
          <a:prstGeom prst="rect">
            <a:avLst/>
          </a:prstGeom>
          <a:solidFill>
            <a:srgbClr val="0C5C65"/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/>
              <a:t>Selection</a:t>
            </a:r>
            <a:r>
              <a:rPr lang="hu-HU" sz="2800" b="1" dirty="0"/>
              <a:t> </a:t>
            </a:r>
            <a:r>
              <a:rPr lang="hu-HU" sz="2800" b="1" dirty="0" err="1"/>
              <a:t>bias</a:t>
            </a:r>
            <a:endParaRPr lang="hu-HU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/>
              <a:t>Performance </a:t>
            </a:r>
            <a:r>
              <a:rPr lang="hu-HU" sz="2800" b="1" dirty="0" err="1"/>
              <a:t>bias</a:t>
            </a:r>
            <a:endParaRPr lang="hu-HU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/>
              <a:t>Detection</a:t>
            </a:r>
            <a:r>
              <a:rPr lang="hu-HU" sz="2800" b="1" dirty="0"/>
              <a:t> </a:t>
            </a:r>
            <a:r>
              <a:rPr lang="hu-HU" sz="2800" b="1" dirty="0" err="1"/>
              <a:t>bias</a:t>
            </a:r>
            <a:endParaRPr lang="hu-HU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/>
              <a:t>Attrition</a:t>
            </a:r>
            <a:r>
              <a:rPr lang="hu-HU" sz="2800" b="1" dirty="0"/>
              <a:t> </a:t>
            </a:r>
            <a:r>
              <a:rPr lang="hu-HU" sz="2800" b="1" dirty="0" err="1"/>
              <a:t>bias</a:t>
            </a:r>
            <a:endParaRPr lang="hu-HU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/>
              <a:t>Reporting</a:t>
            </a:r>
            <a:r>
              <a:rPr lang="hu-HU" sz="2800" b="1" dirty="0"/>
              <a:t> </a:t>
            </a:r>
            <a:r>
              <a:rPr lang="hu-HU" sz="2800" b="1" dirty="0" err="1"/>
              <a:t>bias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57207752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896988" y="1514041"/>
            <a:ext cx="2641341" cy="523220"/>
          </a:xfrm>
          <a:prstGeom prst="rect">
            <a:avLst/>
          </a:prstGeom>
          <a:solidFill>
            <a:srgbClr val="E50D2E"/>
          </a:solidFill>
          <a:ln w="38100" cmpd="sng">
            <a:solidFill>
              <a:srgbClr val="E50D2E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solidFill>
                  <a:schemeClr val="bg1"/>
                </a:solidFill>
              </a:rPr>
              <a:t>Selection</a:t>
            </a: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 err="1">
                <a:solidFill>
                  <a:schemeClr val="bg1"/>
                </a:solidFill>
              </a:rPr>
              <a:t>bias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pic>
        <p:nvPicPr>
          <p:cNvPr id="2050" name="Picture 2" descr="KÃ©ptalÃ¡lat a kÃ¶vetkezÅre: âselection bias randomized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601" y="3181137"/>
            <a:ext cx="4902485" cy="36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C712873-D0C7-449B-BFEE-A13F060C2C52}"/>
              </a:ext>
            </a:extLst>
          </p:cNvPr>
          <p:cNvSpPr/>
          <p:nvPr/>
        </p:nvSpPr>
        <p:spPr>
          <a:xfrm>
            <a:off x="1140506" y="2211347"/>
            <a:ext cx="88085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C00000"/>
                </a:solidFill>
              </a:rPr>
              <a:t>Definition</a:t>
            </a:r>
            <a:r>
              <a:rPr lang="hu-HU" sz="2600" b="1" dirty="0">
                <a:solidFill>
                  <a:srgbClr val="C00000"/>
                </a:solidFill>
              </a:rPr>
              <a:t>: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baseline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characteristics</a:t>
            </a:r>
            <a:r>
              <a:rPr lang="hu-HU" sz="2600" dirty="0">
                <a:solidFill>
                  <a:srgbClr val="0C5C65"/>
                </a:solidFill>
              </a:rPr>
              <a:t> of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compared</a:t>
            </a:r>
            <a:endParaRPr lang="hu-HU" sz="26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1183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u-HU" altLang="hu-HU" sz="800" b="0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10.1016/S0140-6736(02)07283-5</a:t>
            </a:r>
            <a:endParaRPr kumimoji="0" lang="hu-HU" altLang="hu-HU" sz="800" b="0" i="0" u="none" strike="noStrike" cap="none" normalizeH="0" baseline="0" dirty="0">
              <a:ln>
                <a:noFill/>
              </a:ln>
              <a:solidFill>
                <a:srgbClr val="57575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2" descr="KÃ©ptalÃ¡lat a kÃ¶vetkezÅre: âphase 2 study design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058777" y="1715171"/>
            <a:ext cx="10301950" cy="7878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>
                <a:solidFill>
                  <a:srgbClr val="0C5C65"/>
                </a:solidFill>
              </a:rPr>
              <a:t>Hypothesis</a:t>
            </a:r>
            <a:r>
              <a:rPr lang="hu-HU" b="1" dirty="0">
                <a:solidFill>
                  <a:srgbClr val="0C5C65"/>
                </a:solidFill>
              </a:rPr>
              <a:t>: </a:t>
            </a:r>
            <a:r>
              <a:rPr lang="hu-HU" b="1" dirty="0" err="1">
                <a:solidFill>
                  <a:srgbClr val="0C5C65"/>
                </a:solidFill>
              </a:rPr>
              <a:t>aspirin</a:t>
            </a:r>
            <a:r>
              <a:rPr lang="hu-HU" b="1" dirty="0">
                <a:solidFill>
                  <a:srgbClr val="0C5C65"/>
                </a:solidFill>
              </a:rPr>
              <a:t> </a:t>
            </a:r>
            <a:r>
              <a:rPr lang="hu-HU" b="1" dirty="0" err="1">
                <a:solidFill>
                  <a:srgbClr val="0C5C65"/>
                </a:solidFill>
              </a:rPr>
              <a:t>reuduces</a:t>
            </a:r>
            <a:r>
              <a:rPr lang="hu-HU" b="1" dirty="0">
                <a:solidFill>
                  <a:srgbClr val="0C5C65"/>
                </a:solidFill>
              </a:rPr>
              <a:t> CV </a:t>
            </a:r>
            <a:r>
              <a:rPr lang="hu-HU" b="1" dirty="0" err="1">
                <a:solidFill>
                  <a:srgbClr val="0C5C65"/>
                </a:solidFill>
              </a:rPr>
              <a:t>deaths</a:t>
            </a:r>
            <a:r>
              <a:rPr lang="hu-HU" b="1" dirty="0">
                <a:solidFill>
                  <a:srgbClr val="0C5C65"/>
                </a:solidFill>
              </a:rPr>
              <a:t> </a:t>
            </a:r>
            <a:r>
              <a:rPr lang="hu-HU" b="1" dirty="0" err="1">
                <a:solidFill>
                  <a:srgbClr val="0C5C65"/>
                </a:solidFill>
              </a:rPr>
              <a:t>in</a:t>
            </a:r>
            <a:r>
              <a:rPr lang="hu-HU" b="1" dirty="0">
                <a:solidFill>
                  <a:srgbClr val="0C5C65"/>
                </a:solidFill>
              </a:rPr>
              <a:t> </a:t>
            </a:r>
            <a:r>
              <a:rPr lang="hu-HU" b="1" dirty="0" err="1">
                <a:solidFill>
                  <a:srgbClr val="0C5C65"/>
                </a:solidFill>
              </a:rPr>
              <a:t>the</a:t>
            </a:r>
            <a:r>
              <a:rPr lang="hu-HU" b="1" dirty="0">
                <a:solidFill>
                  <a:srgbClr val="0C5C65"/>
                </a:solidFill>
              </a:rPr>
              <a:t> </a:t>
            </a:r>
            <a:r>
              <a:rPr lang="hu-HU" b="1" dirty="0" err="1">
                <a:solidFill>
                  <a:srgbClr val="0C5C65"/>
                </a:solidFill>
              </a:rPr>
              <a:t>elderly</a:t>
            </a:r>
            <a:endParaRPr lang="hu-HU" b="1" dirty="0">
              <a:solidFill>
                <a:srgbClr val="0C5C65"/>
              </a:solidFill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727400"/>
              </p:ext>
            </p:extLst>
          </p:nvPr>
        </p:nvGraphicFramePr>
        <p:xfrm>
          <a:off x="1356623" y="2835337"/>
          <a:ext cx="9478754" cy="228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558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0C5C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Aspirin</a:t>
                      </a:r>
                      <a:endParaRPr lang="hu-HU" dirty="0"/>
                    </a:p>
                  </a:txBody>
                  <a:tcPr>
                    <a:solidFill>
                      <a:srgbClr val="0C5C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No </a:t>
                      </a:r>
                      <a:r>
                        <a:rPr lang="hu-HU" dirty="0" err="1"/>
                        <a:t>aspirin</a:t>
                      </a:r>
                      <a:endParaRPr lang="hu-HU" dirty="0"/>
                    </a:p>
                  </a:txBody>
                  <a:tcPr>
                    <a:solidFill>
                      <a:srgbClr val="0C5C65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0C5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558">
                <a:tc>
                  <a:txBody>
                    <a:bodyPr/>
                    <a:lstStyle/>
                    <a:p>
                      <a:r>
                        <a:rPr lang="hu-HU" dirty="0"/>
                        <a:t>Male:</a:t>
                      </a:r>
                      <a:r>
                        <a:rPr lang="hu-HU" dirty="0" err="1"/>
                        <a:t>female</a:t>
                      </a:r>
                      <a:r>
                        <a:rPr lang="hu-HU" dirty="0"/>
                        <a:t> ratio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1:1.01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1:1.04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p=NS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558">
                <a:tc>
                  <a:txBody>
                    <a:bodyPr/>
                    <a:lstStyle/>
                    <a:p>
                      <a:r>
                        <a:rPr lang="hu-HU" dirty="0" err="1"/>
                        <a:t>Age</a:t>
                      </a:r>
                      <a:r>
                        <a:rPr lang="hu-HU" baseline="0" dirty="0"/>
                        <a:t> (</a:t>
                      </a:r>
                      <a:r>
                        <a:rPr lang="hu-HU" baseline="0" dirty="0" err="1"/>
                        <a:t>mean</a:t>
                      </a:r>
                      <a:r>
                        <a:rPr lang="hu-HU" dirty="0"/>
                        <a:t>±</a:t>
                      </a:r>
                      <a:r>
                        <a:rPr lang="hu-HU" baseline="0" dirty="0"/>
                        <a:t>SD)</a:t>
                      </a:r>
                      <a:endParaRPr lang="hu-H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71±</a:t>
                      </a:r>
                      <a:r>
                        <a:rPr lang="hu-HU" baseline="0" dirty="0"/>
                        <a:t>10 y</a:t>
                      </a:r>
                      <a:endParaRPr lang="hu-H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64±9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p&lt;0.001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716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E50D2E"/>
                          </a:solidFill>
                        </a:rPr>
                        <a:t>10-y</a:t>
                      </a:r>
                      <a:r>
                        <a:rPr lang="hu-HU" b="1" baseline="0" dirty="0">
                          <a:solidFill>
                            <a:srgbClr val="E50D2E"/>
                          </a:solidFill>
                        </a:rPr>
                        <a:t> </a:t>
                      </a:r>
                      <a:r>
                        <a:rPr lang="hu-HU" b="1" dirty="0">
                          <a:solidFill>
                            <a:srgbClr val="E50D2E"/>
                          </a:solidFill>
                        </a:rPr>
                        <a:t>CV</a:t>
                      </a:r>
                      <a:r>
                        <a:rPr lang="hu-HU" b="1" baseline="0" dirty="0">
                          <a:solidFill>
                            <a:srgbClr val="E50D2E"/>
                          </a:solidFill>
                        </a:rPr>
                        <a:t> </a:t>
                      </a:r>
                      <a:r>
                        <a:rPr lang="hu-HU" b="1" baseline="0" dirty="0" err="1">
                          <a:solidFill>
                            <a:srgbClr val="E50D2E"/>
                          </a:solidFill>
                        </a:rPr>
                        <a:t>death</a:t>
                      </a:r>
                      <a:endParaRPr lang="hu-HU" b="1" dirty="0">
                        <a:solidFill>
                          <a:srgbClr val="E50D2E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E50D2E"/>
                          </a:solidFill>
                        </a:rPr>
                        <a:t>12%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E50D2E"/>
                          </a:solidFill>
                        </a:rPr>
                        <a:t>4%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E50D2E"/>
                          </a:solidFill>
                        </a:rPr>
                        <a:t>p&lt;0.001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716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</a:rPr>
                        <a:t>10-y </a:t>
                      </a:r>
                      <a:r>
                        <a:rPr lang="hu-HU" dirty="0" err="1">
                          <a:solidFill>
                            <a:schemeClr val="tx1"/>
                          </a:solidFill>
                        </a:rPr>
                        <a:t>bleeding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</a:rPr>
                        <a:t>16%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</a:rPr>
                        <a:t>11%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</a:rPr>
                        <a:t>p&lt;0.001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Szövegdoboz 10"/>
          <p:cNvSpPr txBox="1"/>
          <p:nvPr/>
        </p:nvSpPr>
        <p:spPr>
          <a:xfrm>
            <a:off x="1356623" y="2376869"/>
            <a:ext cx="7494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0C5C65"/>
                </a:solidFill>
              </a:rPr>
              <a:t>Design: </a:t>
            </a:r>
            <a:r>
              <a:rPr lang="hu-HU" sz="2400" dirty="0" err="1">
                <a:solidFill>
                  <a:srgbClr val="0C5C65"/>
                </a:solidFill>
              </a:rPr>
              <a:t>two-arm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prospective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study</a:t>
            </a:r>
            <a:r>
              <a:rPr lang="hu-HU" sz="2400" dirty="0">
                <a:solidFill>
                  <a:srgbClr val="0C5C65"/>
                </a:solidFill>
              </a:rPr>
              <a:t> (500-500 </a:t>
            </a:r>
            <a:r>
              <a:rPr lang="hu-HU" sz="2400" dirty="0" err="1">
                <a:solidFill>
                  <a:srgbClr val="0C5C65"/>
                </a:solidFill>
              </a:rPr>
              <a:t>patients</a:t>
            </a:r>
            <a:r>
              <a:rPr lang="hu-HU" sz="2400" dirty="0">
                <a:solidFill>
                  <a:srgbClr val="0C5C65"/>
                </a:solidFill>
              </a:rPr>
              <a:t>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85A9F10-096F-4D1D-BB05-FB1D483B1749}"/>
              </a:ext>
            </a:extLst>
          </p:cNvPr>
          <p:cNvSpPr txBox="1"/>
          <p:nvPr/>
        </p:nvSpPr>
        <p:spPr>
          <a:xfrm>
            <a:off x="3016813" y="5557889"/>
            <a:ext cx="5661891" cy="830997"/>
          </a:xfrm>
          <a:prstGeom prst="rect">
            <a:avLst/>
          </a:prstGeom>
          <a:solidFill>
            <a:srgbClr val="E50D2E"/>
          </a:solidFill>
          <a:ln>
            <a:solidFill>
              <a:srgbClr val="E50D2E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hu-HU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rejected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hu-H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CV </a:t>
            </a:r>
            <a:r>
              <a:rPr lang="hu-HU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2210658" y="469114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Confounding</a:t>
            </a:r>
            <a:endParaRPr lang="hu-HU" sz="3600" b="1" dirty="0"/>
          </a:p>
        </p:txBody>
      </p:sp>
      <p:pic>
        <p:nvPicPr>
          <p:cNvPr id="13" name="Picture 4" descr="KÃ©ptalÃ¡lat a kÃ¶vetkezÅre: âwrong pictureâ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2536" y="5179005"/>
            <a:ext cx="2859464" cy="17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ra nyíl 4"/>
          <p:cNvSpPr/>
          <p:nvPr/>
        </p:nvSpPr>
        <p:spPr>
          <a:xfrm>
            <a:off x="10992988" y="3687043"/>
            <a:ext cx="875358" cy="291649"/>
          </a:xfrm>
          <a:prstGeom prst="leftArrow">
            <a:avLst/>
          </a:prstGeom>
          <a:solidFill>
            <a:srgbClr val="E50D2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5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2600" b="1" dirty="0" err="1"/>
              <a:t>Example</a:t>
            </a:r>
            <a:r>
              <a:rPr lang="hu-HU" sz="2600" b="1" dirty="0"/>
              <a:t> </a:t>
            </a:r>
            <a:r>
              <a:rPr lang="hu-HU" sz="2600" b="1" dirty="0" err="1"/>
              <a:t>for</a:t>
            </a:r>
            <a:r>
              <a:rPr lang="hu-HU" sz="2600" b="1" dirty="0"/>
              <a:t> </a:t>
            </a:r>
            <a:r>
              <a:rPr lang="hu-HU" sz="2600" b="1" dirty="0" err="1"/>
              <a:t>overestimation</a:t>
            </a:r>
            <a:r>
              <a:rPr lang="hu-HU" sz="2600" b="1" dirty="0"/>
              <a:t> of </a:t>
            </a:r>
            <a:r>
              <a:rPr lang="hu-HU" sz="2600" b="1" dirty="0" err="1"/>
              <a:t>the</a:t>
            </a:r>
            <a:r>
              <a:rPr lang="hu-HU" sz="2600" b="1" dirty="0"/>
              <a:t> </a:t>
            </a:r>
            <a:r>
              <a:rPr lang="hu-HU" sz="2600" b="1" dirty="0" err="1"/>
              <a:t>effect</a:t>
            </a:r>
            <a:endParaRPr lang="hu-HU" sz="2600" b="1" dirty="0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1306963" y="1764912"/>
            <a:ext cx="9702710" cy="4178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Let’s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compare</a:t>
            </a:r>
            <a:r>
              <a:rPr lang="hu-HU" sz="2400" b="1" dirty="0">
                <a:solidFill>
                  <a:schemeClr val="tx1"/>
                </a:solidFill>
              </a:rPr>
              <a:t> a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one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Design: </a:t>
            </a: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, parallel (2 </a:t>
            </a:r>
            <a:r>
              <a:rPr lang="hu-HU" sz="2400" b="1" dirty="0" err="1">
                <a:solidFill>
                  <a:schemeClr val="tx1"/>
                </a:solidFill>
              </a:rPr>
              <a:t>arms</a:t>
            </a:r>
            <a:r>
              <a:rPr lang="hu-HU" sz="2400" b="1" dirty="0">
                <a:solidFill>
                  <a:schemeClr val="tx1"/>
                </a:solidFill>
              </a:rPr>
              <a:t>), </a:t>
            </a:r>
            <a:r>
              <a:rPr lang="hu-HU" sz="2400" b="1" dirty="0" err="1">
                <a:solidFill>
                  <a:schemeClr val="tx1"/>
                </a:solidFill>
              </a:rPr>
              <a:t>non-randomized</a:t>
            </a:r>
            <a:r>
              <a:rPr lang="hu-HU" sz="24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The </a:t>
            </a:r>
            <a:r>
              <a:rPr lang="hu-HU" sz="2400" b="1" dirty="0" err="1">
                <a:solidFill>
                  <a:srgbClr val="E50D2E"/>
                </a:solidFill>
              </a:rPr>
              <a:t>new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drug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reduces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mortality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20% </a:t>
            </a:r>
            <a:r>
              <a:rPr lang="hu-HU" sz="2400" b="1" dirty="0">
                <a:solidFill>
                  <a:schemeClr val="tx1"/>
                </a:solidFill>
              </a:rPr>
              <a:t>(95% CI: 15-25%).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But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Mean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age</a:t>
            </a:r>
            <a:r>
              <a:rPr lang="hu-HU" sz="2400" b="1" dirty="0">
                <a:solidFill>
                  <a:schemeClr val="tx1"/>
                </a:solidFill>
              </a:rPr>
              <a:t> of </a:t>
            </a:r>
            <a:r>
              <a:rPr lang="hu-HU" sz="2400" b="1" dirty="0" err="1">
                <a:solidFill>
                  <a:schemeClr val="tx1"/>
                </a:solidFill>
              </a:rPr>
              <a:t>groups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are</a:t>
            </a:r>
            <a:r>
              <a:rPr lang="hu-HU" sz="2400" b="1" dirty="0">
                <a:solidFill>
                  <a:schemeClr val="tx1"/>
                </a:solidFill>
              </a:rPr>
              <a:t> 74±8 y (old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 and 61±2 y (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</a:t>
            </a:r>
            <a:br>
              <a:rPr lang="hu-HU" sz="2400" b="1" dirty="0">
                <a:solidFill>
                  <a:schemeClr val="tx1"/>
                </a:solidFill>
              </a:rPr>
            </a:br>
            <a:r>
              <a:rPr lang="hu-HU" sz="2400" b="1" dirty="0">
                <a:solidFill>
                  <a:schemeClr val="tx1"/>
                </a:solidFill>
              </a:rPr>
              <a:t>(p&lt;0.001)</a:t>
            </a:r>
          </a:p>
        </p:txBody>
      </p:sp>
      <p:sp>
        <p:nvSpPr>
          <p:cNvPr id="16" name="Szövegdoboz 15"/>
          <p:cNvSpPr txBox="1"/>
          <p:nvPr/>
        </p:nvSpPr>
        <p:spPr>
          <a:xfrm rot="20460994">
            <a:off x="2698144" y="3300258"/>
            <a:ext cx="7526468" cy="1107996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 err="1">
                <a:solidFill>
                  <a:schemeClr val="bg1"/>
                </a:solidFill>
              </a:rPr>
              <a:t>Biased</a:t>
            </a:r>
            <a:r>
              <a:rPr lang="hu-HU" sz="66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76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2600" b="1" dirty="0" err="1"/>
              <a:t>Examples</a:t>
            </a:r>
            <a:r>
              <a:rPr lang="hu-HU" sz="2600" b="1" dirty="0"/>
              <a:t> </a:t>
            </a:r>
            <a:r>
              <a:rPr lang="hu-HU" sz="2600" b="1" dirty="0" err="1"/>
              <a:t>for</a:t>
            </a:r>
            <a:r>
              <a:rPr lang="hu-HU" sz="2600" b="1" dirty="0"/>
              <a:t> </a:t>
            </a:r>
            <a:r>
              <a:rPr lang="hu-HU" sz="2600" b="1" dirty="0" err="1"/>
              <a:t>selection</a:t>
            </a:r>
            <a:r>
              <a:rPr lang="hu-HU" sz="2600" b="1" dirty="0"/>
              <a:t> </a:t>
            </a:r>
            <a:r>
              <a:rPr lang="hu-HU" sz="2600" b="1" dirty="0" err="1"/>
              <a:t>bias</a:t>
            </a:r>
            <a:endParaRPr lang="hu-HU" sz="2600" b="1" dirty="0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1306963" y="1764912"/>
            <a:ext cx="9702710" cy="4178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Let’s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compare</a:t>
            </a:r>
            <a:r>
              <a:rPr lang="hu-HU" sz="2400" b="1" dirty="0">
                <a:solidFill>
                  <a:schemeClr val="tx1"/>
                </a:solidFill>
              </a:rPr>
              <a:t> a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one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Design: </a:t>
            </a: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, parallel (2 </a:t>
            </a:r>
            <a:r>
              <a:rPr lang="hu-HU" sz="2400" b="1" dirty="0" err="1">
                <a:solidFill>
                  <a:schemeClr val="tx1"/>
                </a:solidFill>
              </a:rPr>
              <a:t>arms</a:t>
            </a:r>
            <a:r>
              <a:rPr lang="hu-HU" sz="2400" b="1" dirty="0">
                <a:solidFill>
                  <a:schemeClr val="tx1"/>
                </a:solidFill>
              </a:rPr>
              <a:t>), </a:t>
            </a:r>
            <a:r>
              <a:rPr lang="hu-HU" sz="2400" b="1" dirty="0" err="1">
                <a:solidFill>
                  <a:schemeClr val="tx1"/>
                </a:solidFill>
              </a:rPr>
              <a:t>non-randomized</a:t>
            </a:r>
            <a:r>
              <a:rPr lang="hu-HU" sz="24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The </a:t>
            </a:r>
            <a:r>
              <a:rPr lang="hu-HU" sz="2400" b="1" dirty="0" err="1">
                <a:solidFill>
                  <a:srgbClr val="E50D2E"/>
                </a:solidFill>
              </a:rPr>
              <a:t>new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drug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reduces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mortality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20% </a:t>
            </a:r>
            <a:r>
              <a:rPr lang="hu-HU" sz="2400" b="1" dirty="0">
                <a:solidFill>
                  <a:schemeClr val="tx1"/>
                </a:solidFill>
              </a:rPr>
              <a:t>(95% CI: 15-25%).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But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Mean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age</a:t>
            </a:r>
            <a:r>
              <a:rPr lang="hu-HU" sz="2400" b="1" dirty="0">
                <a:solidFill>
                  <a:schemeClr val="tx1"/>
                </a:solidFill>
              </a:rPr>
              <a:t> of </a:t>
            </a:r>
            <a:r>
              <a:rPr lang="hu-HU" sz="2400" b="1" dirty="0" err="1">
                <a:solidFill>
                  <a:schemeClr val="tx1"/>
                </a:solidFill>
              </a:rPr>
              <a:t>groups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are</a:t>
            </a:r>
            <a:r>
              <a:rPr lang="hu-HU" sz="2400" b="1" dirty="0">
                <a:solidFill>
                  <a:schemeClr val="tx1"/>
                </a:solidFill>
              </a:rPr>
              <a:t> 74±8 y (old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 and 61±2 y (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</a:t>
            </a:r>
            <a:br>
              <a:rPr lang="hu-HU" sz="2400" b="1" dirty="0">
                <a:solidFill>
                  <a:schemeClr val="tx1"/>
                </a:solidFill>
              </a:rPr>
            </a:br>
            <a:r>
              <a:rPr lang="hu-HU" sz="2400" b="1" dirty="0">
                <a:solidFill>
                  <a:schemeClr val="tx1"/>
                </a:solidFill>
              </a:rPr>
              <a:t>(p&lt;0.001)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156004" y="5164896"/>
            <a:ext cx="7343347" cy="1077218"/>
          </a:xfrm>
          <a:prstGeom prst="rect">
            <a:avLst/>
          </a:prstGeom>
          <a:solidFill>
            <a:srgbClr val="E50D2E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prstClr val="white"/>
                </a:solidFill>
              </a:rPr>
              <a:t>Others</a:t>
            </a:r>
            <a:r>
              <a:rPr lang="hu-HU" sz="3200" b="1" dirty="0">
                <a:solidFill>
                  <a:prstClr val="white"/>
                </a:solidFill>
              </a:rPr>
              <a:t>: </a:t>
            </a:r>
            <a:r>
              <a:rPr lang="hu-HU" sz="3200" b="1" dirty="0" err="1">
                <a:solidFill>
                  <a:prstClr val="white"/>
                </a:solidFill>
              </a:rPr>
              <a:t>gender</a:t>
            </a:r>
            <a:r>
              <a:rPr lang="hu-HU" sz="3200" b="1" dirty="0">
                <a:solidFill>
                  <a:prstClr val="white"/>
                </a:solidFill>
              </a:rPr>
              <a:t>, </a:t>
            </a:r>
            <a:r>
              <a:rPr lang="hu-HU" sz="3200" b="1" dirty="0" err="1">
                <a:solidFill>
                  <a:prstClr val="white"/>
                </a:solidFill>
              </a:rPr>
              <a:t>stage</a:t>
            </a:r>
            <a:r>
              <a:rPr lang="hu-HU" sz="3200" b="1" dirty="0">
                <a:solidFill>
                  <a:prstClr val="white"/>
                </a:solidFill>
              </a:rPr>
              <a:t> of </a:t>
            </a:r>
            <a:r>
              <a:rPr lang="hu-HU" sz="3200" b="1" dirty="0" err="1">
                <a:solidFill>
                  <a:prstClr val="white"/>
                </a:solidFill>
              </a:rPr>
              <a:t>disease</a:t>
            </a:r>
            <a:r>
              <a:rPr lang="hu-HU" sz="3200" b="1" dirty="0">
                <a:solidFill>
                  <a:prstClr val="white"/>
                </a:solidFill>
              </a:rPr>
              <a:t>, </a:t>
            </a:r>
            <a:r>
              <a:rPr lang="hu-HU" sz="3200" b="1" dirty="0" err="1">
                <a:solidFill>
                  <a:prstClr val="white"/>
                </a:solidFill>
              </a:rPr>
              <a:t>severity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of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disease</a:t>
            </a:r>
            <a:r>
              <a:rPr lang="hu-HU" sz="3200" b="1" dirty="0">
                <a:solidFill>
                  <a:prstClr val="white"/>
                </a:solidFill>
              </a:rPr>
              <a:t>, </a:t>
            </a:r>
            <a:r>
              <a:rPr lang="hu-HU" sz="3200" b="1" dirty="0" err="1">
                <a:solidFill>
                  <a:prstClr val="white"/>
                </a:solidFill>
              </a:rPr>
              <a:t>comorbidities</a:t>
            </a:r>
            <a:r>
              <a:rPr lang="hu-HU" sz="3200" b="1" dirty="0">
                <a:solidFill>
                  <a:prstClr val="white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502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6AA86CDB-05B2-4496-91F4-CF9DA6D0E322}"/>
              </a:ext>
            </a:extLst>
          </p:cNvPr>
          <p:cNvSpPr/>
          <p:nvPr/>
        </p:nvSpPr>
        <p:spPr>
          <a:xfrm>
            <a:off x="9430115" y="6039216"/>
            <a:ext cx="2211988" cy="81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071715" y="1514041"/>
            <a:ext cx="2252541" cy="461665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Selection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973393" y="3332795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How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can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you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prevent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it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from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occurring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71715" y="3943102"/>
            <a:ext cx="2388795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Randomization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973393" y="4743717"/>
            <a:ext cx="8288594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What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to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assess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071715" y="5230069"/>
            <a:ext cx="457849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/>
              <a:t>Random </a:t>
            </a:r>
            <a:r>
              <a:rPr lang="hu-HU" sz="2400" b="1" dirty="0" err="1"/>
              <a:t>sequence</a:t>
            </a:r>
            <a:r>
              <a:rPr lang="hu-HU" sz="2400" b="1" dirty="0"/>
              <a:t> </a:t>
            </a:r>
            <a:r>
              <a:rPr lang="hu-HU" sz="2400" b="1" dirty="0" err="1"/>
              <a:t>generation</a:t>
            </a:r>
            <a:endParaRPr lang="en-GB" sz="24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071715" y="5808384"/>
            <a:ext cx="363753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/>
              <a:t>Allocation</a:t>
            </a:r>
            <a:r>
              <a:rPr lang="hu-HU" sz="2400" b="1" dirty="0"/>
              <a:t> </a:t>
            </a:r>
            <a:r>
              <a:rPr lang="hu-HU" sz="2400" b="1" dirty="0" err="1"/>
              <a:t>concealment</a:t>
            </a:r>
            <a:endParaRPr lang="en-GB" sz="2400" b="1" dirty="0"/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2761884" y="48135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pic>
        <p:nvPicPr>
          <p:cNvPr id="2050" name="Picture 2" descr="KÃ©ptalÃ¡lat a kÃ¶vetkezÅre: âselection bias randomized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504" y="3424129"/>
            <a:ext cx="4578496" cy="34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FFB76EB7-4334-41A0-B160-5DD934BDDEA7}"/>
              </a:ext>
            </a:extLst>
          </p:cNvPr>
          <p:cNvSpPr/>
          <p:nvPr/>
        </p:nvSpPr>
        <p:spPr>
          <a:xfrm>
            <a:off x="1060654" y="2102406"/>
            <a:ext cx="85075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C00000"/>
                </a:solidFill>
              </a:rPr>
              <a:t>Definition</a:t>
            </a:r>
            <a:r>
              <a:rPr lang="hu-HU" sz="2600" b="1" dirty="0">
                <a:solidFill>
                  <a:srgbClr val="C00000"/>
                </a:solidFill>
              </a:rPr>
              <a:t>: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baseline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characteristics</a:t>
            </a:r>
            <a:r>
              <a:rPr lang="hu-HU" sz="2600" dirty="0">
                <a:solidFill>
                  <a:srgbClr val="0C5C65"/>
                </a:solidFill>
              </a:rPr>
              <a:t> of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compared</a:t>
            </a:r>
            <a:endParaRPr lang="hu-HU" sz="26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2558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43E00DA0-283B-485D-912A-8A917C8FCBDD}"/>
              </a:ext>
            </a:extLst>
          </p:cNvPr>
          <p:cNvSpPr/>
          <p:nvPr/>
        </p:nvSpPr>
        <p:spPr>
          <a:xfrm>
            <a:off x="0" y="1385739"/>
            <a:ext cx="1400783" cy="4392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1960776" y="515443"/>
            <a:ext cx="7597646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Good </a:t>
            </a:r>
            <a:r>
              <a:rPr lang="hu-HU" sz="3600" b="1" dirty="0" err="1"/>
              <a:t>example</a:t>
            </a:r>
            <a:r>
              <a:rPr lang="hu-HU" sz="3600" b="1" dirty="0"/>
              <a:t> of </a:t>
            </a:r>
            <a:r>
              <a:rPr lang="hu-HU" sz="3600" b="1" dirty="0" err="1"/>
              <a:t>randomization</a:t>
            </a:r>
            <a:endParaRPr lang="hu-HU" sz="3600" b="1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4E6F86A-29D3-4E3C-BD92-A0244AAF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0" y="1385739"/>
            <a:ext cx="5977944" cy="534607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EEDD816-0BFC-4718-8FF3-C3685C8C9A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387" y="2728381"/>
            <a:ext cx="4459225" cy="1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9946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89703" y="1512146"/>
            <a:ext cx="2768707" cy="461665"/>
          </a:xfrm>
          <a:prstGeom prst="rect">
            <a:avLst/>
          </a:prstGeom>
          <a:solidFill>
            <a:srgbClr val="E50D2E"/>
          </a:solidFill>
          <a:ln w="38100" cmpd="sng">
            <a:solidFill>
              <a:srgbClr val="E50D2E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Performance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2921188" y="411748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18342B58-EE3D-4FFD-A021-20314023196D}"/>
              </a:ext>
            </a:extLst>
          </p:cNvPr>
          <p:cNvSpPr/>
          <p:nvPr/>
        </p:nvSpPr>
        <p:spPr>
          <a:xfrm>
            <a:off x="1030663" y="2250363"/>
            <a:ext cx="92916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in </a:t>
            </a:r>
            <a:r>
              <a:rPr lang="hu-HU" sz="2600" dirty="0" err="1">
                <a:solidFill>
                  <a:srgbClr val="0C5C65"/>
                </a:solidFill>
              </a:rPr>
              <a:t>care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or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exposure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to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factors</a:t>
            </a:r>
            <a:r>
              <a:rPr lang="hu-HU" sz="2600" dirty="0">
                <a:solidFill>
                  <a:srgbClr val="0C5C65"/>
                </a:solidFill>
              </a:rPr>
              <a:t> (</a:t>
            </a:r>
            <a:r>
              <a:rPr lang="hu-HU" sz="2600" dirty="0" err="1">
                <a:solidFill>
                  <a:srgbClr val="0C5C65"/>
                </a:solidFill>
              </a:rPr>
              <a:t>other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than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intervention</a:t>
            </a:r>
            <a:r>
              <a:rPr lang="hu-HU" sz="2600" dirty="0">
                <a:solidFill>
                  <a:srgbClr val="0C5C65"/>
                </a:solidFill>
              </a:rPr>
              <a:t>)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endParaRPr lang="hu-HU" sz="2600" dirty="0">
              <a:solidFill>
                <a:srgbClr val="0C5C65"/>
              </a:solidFill>
            </a:endParaRPr>
          </a:p>
        </p:txBody>
      </p:sp>
      <p:pic>
        <p:nvPicPr>
          <p:cNvPr id="3" name="Picture 2" descr="Are Gender Differences Just Power Differences in Disguise? - Financial  Times - Paid Post by Columbia Business School Executive Education">
            <a:extLst>
              <a:ext uri="{FF2B5EF4-FFF2-40B4-BE49-F238E27FC236}">
                <a16:creationId xmlns:a16="http://schemas.microsoft.com/office/drawing/2014/main" id="{5525700A-FE36-46DC-A364-F4C1FC70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112" y="3555811"/>
            <a:ext cx="5042381" cy="26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0340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E861602-5AC3-459D-BD59-1DA23918B881}"/>
              </a:ext>
            </a:extLst>
          </p:cNvPr>
          <p:cNvSpPr/>
          <p:nvPr/>
        </p:nvSpPr>
        <p:spPr>
          <a:xfrm>
            <a:off x="9577633" y="6174557"/>
            <a:ext cx="2234153" cy="6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418850" y="473646"/>
            <a:ext cx="7158783" cy="378235"/>
          </a:xfrm>
        </p:spPr>
        <p:txBody>
          <a:bodyPr/>
          <a:lstStyle/>
          <a:p>
            <a:r>
              <a:rPr lang="hu-HU" sz="3600" b="1" dirty="0" err="1"/>
              <a:t>Examples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 performance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1306963" y="1764912"/>
            <a:ext cx="9702710" cy="4178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Let’s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compare</a:t>
            </a:r>
            <a:r>
              <a:rPr lang="hu-HU" sz="2400" b="1" dirty="0">
                <a:solidFill>
                  <a:schemeClr val="tx1"/>
                </a:solidFill>
              </a:rPr>
              <a:t> a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one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Design: </a:t>
            </a: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, parallel (2 </a:t>
            </a:r>
            <a:r>
              <a:rPr lang="hu-HU" sz="2400" b="1" dirty="0" err="1">
                <a:solidFill>
                  <a:schemeClr val="tx1"/>
                </a:solidFill>
              </a:rPr>
              <a:t>arms</a:t>
            </a:r>
            <a:r>
              <a:rPr lang="hu-HU" sz="2400" b="1" dirty="0">
                <a:solidFill>
                  <a:schemeClr val="tx1"/>
                </a:solidFill>
              </a:rPr>
              <a:t>), </a:t>
            </a:r>
            <a:r>
              <a:rPr lang="hu-HU" sz="2400" b="1" dirty="0" err="1">
                <a:solidFill>
                  <a:schemeClr val="tx1"/>
                </a:solidFill>
              </a:rPr>
              <a:t>randomized</a:t>
            </a:r>
            <a:r>
              <a:rPr lang="hu-HU" sz="2400" b="1" dirty="0">
                <a:solidFill>
                  <a:schemeClr val="tx1"/>
                </a:solidFill>
              </a:rPr>
              <a:t>, </a:t>
            </a:r>
            <a:r>
              <a:rPr lang="hu-HU" sz="2400" b="1" dirty="0" err="1">
                <a:solidFill>
                  <a:schemeClr val="tx1"/>
                </a:solidFill>
              </a:rPr>
              <a:t>open-label</a:t>
            </a:r>
            <a:r>
              <a:rPr lang="hu-HU" sz="24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The </a:t>
            </a:r>
            <a:r>
              <a:rPr lang="hu-HU" sz="2400" b="1" dirty="0" err="1">
                <a:solidFill>
                  <a:srgbClr val="E50D2E"/>
                </a:solidFill>
              </a:rPr>
              <a:t>new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drug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reduces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thrombosis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rate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20% </a:t>
            </a:r>
            <a:r>
              <a:rPr lang="hu-HU" sz="2400" b="1" dirty="0">
                <a:solidFill>
                  <a:schemeClr val="tx1"/>
                </a:solidFill>
              </a:rPr>
              <a:t>(95% CI: 15-25%).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But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doctors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not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trust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…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E50D2E"/>
                </a:solidFill>
              </a:rPr>
              <a:t>20%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>
                <a:solidFill>
                  <a:schemeClr val="tx1"/>
                </a:solidFill>
              </a:rPr>
              <a:t>of </a:t>
            </a:r>
            <a:r>
              <a:rPr lang="hu-HU" sz="2400" b="1" dirty="0" err="1">
                <a:solidFill>
                  <a:schemeClr val="tx1"/>
                </a:solidFill>
              </a:rPr>
              <a:t>patient</a:t>
            </a:r>
            <a:r>
              <a:rPr lang="hu-HU" sz="2400" b="1" dirty="0">
                <a:solidFill>
                  <a:schemeClr val="tx1"/>
                </a:solidFill>
              </a:rPr>
              <a:t> (old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 and </a:t>
            </a:r>
            <a:r>
              <a:rPr lang="hu-HU" sz="2400" b="1" dirty="0">
                <a:solidFill>
                  <a:srgbClr val="E50D2E"/>
                </a:solidFill>
              </a:rPr>
              <a:t>85%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>
                <a:solidFill>
                  <a:schemeClr val="tx1"/>
                </a:solidFill>
              </a:rPr>
              <a:t>of </a:t>
            </a:r>
            <a:r>
              <a:rPr lang="hu-HU" sz="2400" b="1" dirty="0" err="1">
                <a:solidFill>
                  <a:schemeClr val="tx1"/>
                </a:solidFill>
              </a:rPr>
              <a:t>patients</a:t>
            </a:r>
            <a:r>
              <a:rPr lang="hu-HU" sz="2400" b="1" dirty="0">
                <a:solidFill>
                  <a:schemeClr val="tx1"/>
                </a:solidFill>
              </a:rPr>
              <a:t> (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 </a:t>
            </a:r>
            <a:r>
              <a:rPr lang="hu-HU" sz="2400" b="1" dirty="0" err="1">
                <a:solidFill>
                  <a:schemeClr val="tx1"/>
                </a:solidFill>
              </a:rPr>
              <a:t>were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prescribed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additional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anticoagulants</a:t>
            </a:r>
            <a:r>
              <a:rPr lang="hu-HU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135684" y="5307136"/>
            <a:ext cx="7343347" cy="1077218"/>
          </a:xfrm>
          <a:prstGeom prst="rect">
            <a:avLst/>
          </a:prstGeom>
          <a:solidFill>
            <a:srgbClr val="E50D2E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prstClr val="white"/>
                </a:solidFill>
              </a:rPr>
              <a:t>Any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intervention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distrubuting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unequally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between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groups</a:t>
            </a:r>
            <a:endParaRPr lang="hu-HU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D9A0AA55-8FBB-4CCF-81F5-F333AFF71864}"/>
              </a:ext>
            </a:extLst>
          </p:cNvPr>
          <p:cNvSpPr/>
          <p:nvPr/>
        </p:nvSpPr>
        <p:spPr>
          <a:xfrm>
            <a:off x="9492434" y="6064194"/>
            <a:ext cx="1850017" cy="809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189703" y="1594207"/>
            <a:ext cx="2768707" cy="461665"/>
          </a:xfrm>
          <a:prstGeom prst="rect">
            <a:avLst/>
          </a:prstGeom>
          <a:solidFill>
            <a:srgbClr val="E50D2E"/>
          </a:solidFill>
          <a:ln w="38100" cmpd="sng">
            <a:solidFill>
              <a:srgbClr val="E50D2E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Performance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1091381" y="3568466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How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can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you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prevent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it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from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occurring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189703" y="4104660"/>
            <a:ext cx="1412567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Blinding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1098424" y="4831551"/>
            <a:ext cx="8288594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What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to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assess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141773" y="5477537"/>
            <a:ext cx="563327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/>
              <a:t>Blinding</a:t>
            </a:r>
            <a:r>
              <a:rPr lang="hu-HU" sz="2400" b="1" dirty="0"/>
              <a:t> (</a:t>
            </a:r>
            <a:r>
              <a:rPr lang="hu-HU" sz="2400" b="1" dirty="0" err="1"/>
              <a:t>participants</a:t>
            </a:r>
            <a:r>
              <a:rPr lang="hu-HU" sz="2400" b="1" dirty="0"/>
              <a:t> and </a:t>
            </a:r>
            <a:r>
              <a:rPr lang="hu-HU" sz="2400" b="1" dirty="0" err="1"/>
              <a:t>personnel</a:t>
            </a:r>
            <a:r>
              <a:rPr lang="hu-HU" sz="2400" b="1" dirty="0"/>
              <a:t>)</a:t>
            </a:r>
            <a:endParaRPr lang="en-GB" sz="2400" b="1" dirty="0"/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21F4AFFF-F9F2-45BE-99F8-47F112E30863}"/>
              </a:ext>
            </a:extLst>
          </p:cNvPr>
          <p:cNvSpPr/>
          <p:nvPr/>
        </p:nvSpPr>
        <p:spPr>
          <a:xfrm>
            <a:off x="1098424" y="2244798"/>
            <a:ext cx="89293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in </a:t>
            </a:r>
            <a:r>
              <a:rPr lang="hu-HU" sz="2600" dirty="0" err="1">
                <a:solidFill>
                  <a:srgbClr val="0C5C65"/>
                </a:solidFill>
              </a:rPr>
              <a:t>care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or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exposure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to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factors</a:t>
            </a:r>
            <a:r>
              <a:rPr lang="hu-HU" sz="2600" dirty="0">
                <a:solidFill>
                  <a:srgbClr val="0C5C65"/>
                </a:solidFill>
              </a:rPr>
              <a:t> (</a:t>
            </a:r>
            <a:r>
              <a:rPr lang="hu-HU" sz="2600" dirty="0" err="1">
                <a:solidFill>
                  <a:srgbClr val="0C5C65"/>
                </a:solidFill>
              </a:rPr>
              <a:t>other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than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intervention</a:t>
            </a:r>
            <a:r>
              <a:rPr lang="hu-HU" sz="2600" dirty="0">
                <a:solidFill>
                  <a:srgbClr val="0C5C65"/>
                </a:solidFill>
              </a:rPr>
              <a:t>)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endParaRPr lang="hu-HU" sz="2600" dirty="0">
              <a:solidFill>
                <a:srgbClr val="0C5C65"/>
              </a:solidFill>
            </a:endParaRPr>
          </a:p>
        </p:txBody>
      </p:sp>
      <p:pic>
        <p:nvPicPr>
          <p:cNvPr id="14" name="Picture 2" descr="Are Gender Differences Just Power Differences in Disguise? - Financial  Times - Paid Post by Columbia Business School Executive Education">
            <a:extLst>
              <a:ext uri="{FF2B5EF4-FFF2-40B4-BE49-F238E27FC236}">
                <a16:creationId xmlns:a16="http://schemas.microsoft.com/office/drawing/2014/main" id="{946A4BDE-534C-40B7-BE04-89F7AE8B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3593" y="4104660"/>
            <a:ext cx="4503255" cy="236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37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805898A4-B69A-47F1-BFDD-76DB594F2C71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6" name="Kép 55">
            <a:extLst>
              <a:ext uri="{FF2B5EF4-FFF2-40B4-BE49-F238E27FC236}">
                <a16:creationId xmlns:a16="http://schemas.microsoft.com/office/drawing/2014/main" id="{31291C0B-81C1-496C-BF64-280A9D8F0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491" y="4214778"/>
            <a:ext cx="2925639" cy="2162535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28298" y="506495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CB9F9A4-9931-478A-B7EF-07E4C02A222A}"/>
              </a:ext>
            </a:extLst>
          </p:cNvPr>
          <p:cNvSpPr/>
          <p:nvPr/>
        </p:nvSpPr>
        <p:spPr>
          <a:xfrm>
            <a:off x="9811" y="1375166"/>
            <a:ext cx="6819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err="1">
                <a:solidFill>
                  <a:srgbClr val="0C5C65"/>
                </a:solidFill>
              </a:rPr>
              <a:t>There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are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various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existing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definitions</a:t>
            </a:r>
            <a:r>
              <a:rPr lang="hu-HU" sz="2800" dirty="0">
                <a:solidFill>
                  <a:srgbClr val="0C5C65"/>
                </a:solidFill>
              </a:rPr>
              <a:t>….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4B8861C2-0A42-4CE4-BE59-847E9CBB3B06}"/>
              </a:ext>
            </a:extLst>
          </p:cNvPr>
          <p:cNvSpPr/>
          <p:nvPr/>
        </p:nvSpPr>
        <p:spPr>
          <a:xfrm>
            <a:off x="941577" y="2076627"/>
            <a:ext cx="103088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800" dirty="0" err="1">
                <a:solidFill>
                  <a:srgbClr val="0C5C65"/>
                </a:solidFill>
              </a:rPr>
              <a:t>It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en-US" sz="2800" dirty="0">
                <a:solidFill>
                  <a:srgbClr val="0C5C65"/>
                </a:solidFill>
              </a:rPr>
              <a:t>is a highly </a:t>
            </a:r>
            <a:r>
              <a:rPr lang="en-US" sz="2800" b="1" dirty="0">
                <a:solidFill>
                  <a:srgbClr val="0C5C65"/>
                </a:solidFill>
              </a:rPr>
              <a:t>interdisciplinary </a:t>
            </a:r>
            <a:r>
              <a:rPr lang="en-US" sz="2800" dirty="0">
                <a:solidFill>
                  <a:srgbClr val="0C5C65"/>
                </a:solidFill>
              </a:rPr>
              <a:t>field </a:t>
            </a:r>
            <a:r>
              <a:rPr lang="hu-HU" sz="2800" dirty="0" err="1">
                <a:solidFill>
                  <a:srgbClr val="0C5C65"/>
                </a:solidFill>
              </a:rPr>
              <a:t>aiming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to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speed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up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en-US" sz="2800" dirty="0">
                <a:solidFill>
                  <a:srgbClr val="0C5C65"/>
                </a:solidFill>
              </a:rPr>
              <a:t>up the process of moving </a:t>
            </a:r>
            <a:r>
              <a:rPr lang="en-US" sz="2800" b="1" dirty="0">
                <a:solidFill>
                  <a:srgbClr val="0C5C65"/>
                </a:solidFill>
              </a:rPr>
              <a:t>research discoveries </a:t>
            </a:r>
            <a:r>
              <a:rPr lang="hu-HU" sz="2800" dirty="0" err="1">
                <a:solidFill>
                  <a:srgbClr val="0C5C65"/>
                </a:solidFill>
              </a:rPr>
              <a:t>for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patients</a:t>
            </a:r>
            <a:r>
              <a:rPr lang="hu-HU" sz="2800" b="1" dirty="0">
                <a:solidFill>
                  <a:srgbClr val="0C5C65"/>
                </a:solidFill>
              </a:rPr>
              <a:t> benefit </a:t>
            </a:r>
            <a:r>
              <a:rPr lang="hu-HU" sz="2800" dirty="0" err="1">
                <a:solidFill>
                  <a:srgbClr val="0C5C65"/>
                </a:solidFill>
              </a:rPr>
              <a:t>by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en-US" sz="2800" dirty="0" err="1">
                <a:solidFill>
                  <a:srgbClr val="0C5C65"/>
                </a:solidFill>
              </a:rPr>
              <a:t>combin</a:t>
            </a:r>
            <a:r>
              <a:rPr lang="hu-HU" sz="2800" dirty="0">
                <a:solidFill>
                  <a:srgbClr val="0C5C65"/>
                </a:solidFill>
              </a:rPr>
              <a:t>ing</a:t>
            </a:r>
            <a:r>
              <a:rPr lang="en-US" sz="2800" dirty="0">
                <a:solidFill>
                  <a:srgbClr val="0C5C65"/>
                </a:solidFill>
              </a:rPr>
              <a:t> disciplines, </a:t>
            </a:r>
            <a:r>
              <a:rPr lang="hu-HU" sz="2800" dirty="0" err="1">
                <a:solidFill>
                  <a:srgbClr val="0C5C65"/>
                </a:solidFill>
              </a:rPr>
              <a:t>different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en-US" sz="2800" dirty="0">
                <a:solidFill>
                  <a:srgbClr val="0C5C65"/>
                </a:solidFill>
              </a:rPr>
              <a:t>expertise</a:t>
            </a:r>
            <a:r>
              <a:rPr lang="hu-HU" sz="2800" dirty="0">
                <a:solidFill>
                  <a:srgbClr val="0C5C65"/>
                </a:solidFill>
              </a:rPr>
              <a:t>,</a:t>
            </a:r>
            <a:r>
              <a:rPr lang="en-US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methods</a:t>
            </a:r>
            <a:r>
              <a:rPr lang="hu-HU" sz="2800" dirty="0">
                <a:solidFill>
                  <a:srgbClr val="0C5C65"/>
                </a:solidFill>
              </a:rPr>
              <a:t>, </a:t>
            </a:r>
            <a:r>
              <a:rPr lang="en-US" sz="2800" dirty="0">
                <a:solidFill>
                  <a:srgbClr val="0C5C65"/>
                </a:solidFill>
              </a:rPr>
              <a:t>resources</a:t>
            </a:r>
            <a:r>
              <a:rPr lang="hu-HU" sz="2800" dirty="0">
                <a:solidFill>
                  <a:srgbClr val="0C5C65"/>
                </a:solidFill>
              </a:rPr>
              <a:t> and</a:t>
            </a:r>
            <a:r>
              <a:rPr lang="en-US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data</a:t>
            </a:r>
            <a:r>
              <a:rPr lang="en-US" sz="2800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with</a:t>
            </a:r>
            <a:r>
              <a:rPr lang="hu-HU" sz="2800" b="1" dirty="0">
                <a:solidFill>
                  <a:srgbClr val="0C5C65"/>
                </a:solidFill>
              </a:rPr>
              <a:t> no </a:t>
            </a:r>
            <a:r>
              <a:rPr lang="hu-HU" sz="2800" b="1" dirty="0" err="1">
                <a:solidFill>
                  <a:srgbClr val="0C5C65"/>
                </a:solidFill>
              </a:rPr>
              <a:t>restrictions</a:t>
            </a:r>
            <a:endParaRPr lang="hu-HU" sz="2800" b="1" dirty="0">
              <a:solidFill>
                <a:srgbClr val="0C5C65"/>
              </a:solidFill>
            </a:endParaRP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20A832FC-7FB1-4BCF-B221-B642D876FCCC}"/>
              </a:ext>
            </a:extLst>
          </p:cNvPr>
          <p:cNvSpPr/>
          <p:nvPr/>
        </p:nvSpPr>
        <p:spPr>
          <a:xfrm>
            <a:off x="1443491" y="4214778"/>
            <a:ext cx="2907792" cy="22043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D29176A8-067E-4C63-9EAD-F691426F40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599" y="4067915"/>
            <a:ext cx="2570960" cy="1957584"/>
          </a:xfrm>
          <a:prstGeom prst="rect">
            <a:avLst/>
          </a:prstGeom>
        </p:spPr>
      </p:pic>
      <p:sp>
        <p:nvSpPr>
          <p:cNvPr id="57" name="Nyíl: szaggatott, jobbra mutató 56">
            <a:extLst>
              <a:ext uri="{FF2B5EF4-FFF2-40B4-BE49-F238E27FC236}">
                <a16:creationId xmlns:a16="http://schemas.microsoft.com/office/drawing/2014/main" id="{13C96739-AFC5-44C0-AA2D-BFBEE341E1BD}"/>
              </a:ext>
            </a:extLst>
          </p:cNvPr>
          <p:cNvSpPr/>
          <p:nvPr/>
        </p:nvSpPr>
        <p:spPr>
          <a:xfrm>
            <a:off x="5169923" y="5884999"/>
            <a:ext cx="2496312" cy="630936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EB1BF092-F213-4BF3-91C2-FA02F51B2C23}"/>
              </a:ext>
            </a:extLst>
          </p:cNvPr>
          <p:cNvSpPr txBox="1"/>
          <p:nvPr/>
        </p:nvSpPr>
        <p:spPr>
          <a:xfrm>
            <a:off x="8239509" y="4598008"/>
            <a:ext cx="2891754" cy="14465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sz="4400" b="1" dirty="0">
                <a:solidFill>
                  <a:srgbClr val="C00000"/>
                </a:solidFill>
              </a:rPr>
              <a:t>PATIENTS</a:t>
            </a:r>
          </a:p>
          <a:p>
            <a:pPr algn="ctr"/>
            <a:r>
              <a:rPr lang="hu-HU" sz="4400" b="1" dirty="0">
                <a:solidFill>
                  <a:srgbClr val="C00000"/>
                </a:solidFill>
              </a:rPr>
              <a:t>BENEFIT</a:t>
            </a:r>
          </a:p>
        </p:txBody>
      </p:sp>
    </p:spTree>
    <p:extLst>
      <p:ext uri="{BB962C8B-B14F-4D97-AF65-F5344CB8AC3E}">
        <p14:creationId xmlns:p14="http://schemas.microsoft.com/office/powerpoint/2010/main" val="27770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57" grpId="0" animBg="1"/>
      <p:bldP spid="58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22334" y="1694792"/>
            <a:ext cx="2287806" cy="461665"/>
          </a:xfrm>
          <a:prstGeom prst="rect">
            <a:avLst/>
          </a:prstGeom>
          <a:solidFill>
            <a:srgbClr val="E50D2E"/>
          </a:solidFill>
          <a:ln w="38100" cmpd="sng">
            <a:solidFill>
              <a:srgbClr val="E50D2E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Detection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316" y="3147216"/>
            <a:ext cx="3205368" cy="307312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2FE8A97-0044-490A-A4EB-6D4CADC0AFC8}"/>
              </a:ext>
            </a:extLst>
          </p:cNvPr>
          <p:cNvSpPr/>
          <p:nvPr/>
        </p:nvSpPr>
        <p:spPr>
          <a:xfrm>
            <a:off x="1122334" y="2438855"/>
            <a:ext cx="90041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</a:t>
            </a:r>
            <a:r>
              <a:rPr lang="hu-HU" sz="2600" b="1" dirty="0"/>
              <a:t>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in </a:t>
            </a:r>
            <a:r>
              <a:rPr lang="hu-HU" sz="2600" dirty="0" err="1">
                <a:solidFill>
                  <a:srgbClr val="0C5C65"/>
                </a:solidFill>
              </a:rPr>
              <a:t>how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outcomes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were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assessed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endParaRPr lang="hu-HU" sz="26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7087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A7CA413-696C-4628-A3F8-90B9941D4FF8}"/>
              </a:ext>
            </a:extLst>
          </p:cNvPr>
          <p:cNvSpPr/>
          <p:nvPr/>
        </p:nvSpPr>
        <p:spPr>
          <a:xfrm>
            <a:off x="9492434" y="5943600"/>
            <a:ext cx="218075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Examples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 </a:t>
            </a:r>
            <a:r>
              <a:rPr lang="hu-HU" sz="3600" b="1" dirty="0" err="1"/>
              <a:t>detection</a:t>
            </a:r>
            <a:r>
              <a:rPr lang="hu-HU" sz="3600" b="1" dirty="0"/>
              <a:t>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1306963" y="1764912"/>
            <a:ext cx="9702710" cy="4178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Let’s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compare</a:t>
            </a:r>
            <a:r>
              <a:rPr lang="hu-HU" sz="2400" b="1" dirty="0">
                <a:solidFill>
                  <a:schemeClr val="tx1"/>
                </a:solidFill>
              </a:rPr>
              <a:t> a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one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Design: </a:t>
            </a: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, parallel (2 </a:t>
            </a:r>
            <a:r>
              <a:rPr lang="hu-HU" sz="2400" b="1" dirty="0" err="1">
                <a:solidFill>
                  <a:schemeClr val="tx1"/>
                </a:solidFill>
              </a:rPr>
              <a:t>arms</a:t>
            </a:r>
            <a:r>
              <a:rPr lang="hu-HU" sz="2400" b="1" dirty="0">
                <a:solidFill>
                  <a:schemeClr val="tx1"/>
                </a:solidFill>
              </a:rPr>
              <a:t>), </a:t>
            </a:r>
            <a:r>
              <a:rPr lang="hu-HU" sz="2400" b="1" dirty="0" err="1">
                <a:solidFill>
                  <a:schemeClr val="tx1"/>
                </a:solidFill>
              </a:rPr>
              <a:t>randomized</a:t>
            </a:r>
            <a:r>
              <a:rPr lang="hu-HU" sz="2400" b="1" dirty="0">
                <a:solidFill>
                  <a:schemeClr val="tx1"/>
                </a:solidFill>
              </a:rPr>
              <a:t>, </a:t>
            </a:r>
            <a:r>
              <a:rPr lang="hu-HU" sz="2400" b="1" dirty="0" err="1">
                <a:solidFill>
                  <a:schemeClr val="tx1"/>
                </a:solidFill>
              </a:rPr>
              <a:t>open-label</a:t>
            </a:r>
            <a:r>
              <a:rPr lang="hu-HU" sz="24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The </a:t>
            </a:r>
            <a:r>
              <a:rPr lang="hu-HU" sz="2400" b="1" dirty="0" err="1">
                <a:solidFill>
                  <a:srgbClr val="E50D2E"/>
                </a:solidFill>
              </a:rPr>
              <a:t>new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drug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reduces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pneumonia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rate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20% </a:t>
            </a:r>
            <a:r>
              <a:rPr lang="hu-HU" sz="2400" b="1" dirty="0">
                <a:solidFill>
                  <a:schemeClr val="tx1"/>
                </a:solidFill>
              </a:rPr>
              <a:t>(95% CI: 15-25%).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But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doctors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not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trust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…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E50D2E"/>
                </a:solidFill>
              </a:rPr>
              <a:t>20%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>
                <a:solidFill>
                  <a:schemeClr val="tx1"/>
                </a:solidFill>
              </a:rPr>
              <a:t>of </a:t>
            </a:r>
            <a:r>
              <a:rPr lang="hu-HU" sz="2400" b="1" dirty="0" err="1">
                <a:solidFill>
                  <a:schemeClr val="tx1"/>
                </a:solidFill>
              </a:rPr>
              <a:t>patient</a:t>
            </a:r>
            <a:r>
              <a:rPr lang="hu-HU" sz="2400" b="1" dirty="0">
                <a:solidFill>
                  <a:schemeClr val="tx1"/>
                </a:solidFill>
              </a:rPr>
              <a:t> (old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 and </a:t>
            </a:r>
            <a:r>
              <a:rPr lang="hu-HU" sz="2400" b="1" dirty="0">
                <a:solidFill>
                  <a:srgbClr val="E50D2E"/>
                </a:solidFill>
              </a:rPr>
              <a:t>85%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>
                <a:solidFill>
                  <a:schemeClr val="tx1"/>
                </a:solidFill>
              </a:rPr>
              <a:t>of </a:t>
            </a:r>
            <a:r>
              <a:rPr lang="hu-HU" sz="2400" b="1" dirty="0" err="1">
                <a:solidFill>
                  <a:schemeClr val="tx1"/>
                </a:solidFill>
              </a:rPr>
              <a:t>patients</a:t>
            </a:r>
            <a:r>
              <a:rPr lang="hu-HU" sz="2400" b="1" dirty="0">
                <a:solidFill>
                  <a:schemeClr val="tx1"/>
                </a:solidFill>
              </a:rPr>
              <a:t> (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) </a:t>
            </a:r>
            <a:r>
              <a:rPr lang="hu-HU" sz="2400" b="1" dirty="0" err="1">
                <a:solidFill>
                  <a:schemeClr val="tx1"/>
                </a:solidFill>
              </a:rPr>
              <a:t>were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ordered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chest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X-ray</a:t>
            </a:r>
            <a:r>
              <a:rPr lang="hu-HU" sz="2400" b="1" dirty="0">
                <a:solidFill>
                  <a:schemeClr val="tx1"/>
                </a:solidFill>
              </a:rPr>
              <a:t> (p&lt;0.001)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135684" y="5307136"/>
            <a:ext cx="7644512" cy="1077218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prstClr val="white"/>
                </a:solidFill>
              </a:rPr>
              <a:t>Any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diagnostic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modality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distrubuting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unequally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between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groups</a:t>
            </a:r>
            <a:endParaRPr lang="hu-HU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9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279105" y="1658572"/>
            <a:ext cx="2287806" cy="461665"/>
          </a:xfrm>
          <a:prstGeom prst="rect">
            <a:avLst/>
          </a:prstGeom>
          <a:solidFill>
            <a:srgbClr val="E50D2E"/>
          </a:solidFill>
          <a:ln w="38100" cmpd="sng">
            <a:solidFill>
              <a:srgbClr val="E50D2E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Detection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1180783" y="363445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How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can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you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prevent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it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from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occurring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279105" y="4247247"/>
            <a:ext cx="1412567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Blinding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1180783" y="5045375"/>
            <a:ext cx="8288594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What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to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assess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180783" y="5702464"/>
            <a:ext cx="483497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/>
              <a:t>Blinding</a:t>
            </a:r>
            <a:r>
              <a:rPr lang="hu-HU" sz="2400" b="1" dirty="0"/>
              <a:t> (</a:t>
            </a:r>
            <a:r>
              <a:rPr lang="hu-HU" sz="2400" b="1" dirty="0" err="1"/>
              <a:t>outcome</a:t>
            </a:r>
            <a:r>
              <a:rPr lang="hu-HU" sz="2400" b="1" dirty="0"/>
              <a:t> </a:t>
            </a:r>
            <a:r>
              <a:rPr lang="hu-HU" sz="2400" b="1" dirty="0" err="1"/>
              <a:t>assessment</a:t>
            </a:r>
            <a:r>
              <a:rPr lang="hu-HU" sz="2400" b="1" dirty="0"/>
              <a:t>)</a:t>
            </a:r>
            <a:endParaRPr lang="en-GB" sz="2400" b="1" dirty="0"/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014" y="3054485"/>
            <a:ext cx="3249707" cy="311563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1263FA7F-9E6A-430B-A53A-2AC7653E89F0}"/>
              </a:ext>
            </a:extLst>
          </p:cNvPr>
          <p:cNvSpPr/>
          <p:nvPr/>
        </p:nvSpPr>
        <p:spPr>
          <a:xfrm>
            <a:off x="1180783" y="2317116"/>
            <a:ext cx="111187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in </a:t>
            </a:r>
            <a:r>
              <a:rPr lang="hu-HU" sz="2600" dirty="0" err="1">
                <a:solidFill>
                  <a:srgbClr val="0C5C65"/>
                </a:solidFill>
              </a:rPr>
              <a:t>care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or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exposure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to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factors</a:t>
            </a:r>
            <a:r>
              <a:rPr lang="hu-HU" sz="2600" dirty="0">
                <a:solidFill>
                  <a:srgbClr val="0C5C65"/>
                </a:solidFill>
              </a:rPr>
              <a:t> (</a:t>
            </a:r>
            <a:r>
              <a:rPr lang="hu-HU" sz="2600" dirty="0" err="1">
                <a:solidFill>
                  <a:srgbClr val="0C5C65"/>
                </a:solidFill>
              </a:rPr>
              <a:t>other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than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intervention</a:t>
            </a:r>
            <a:r>
              <a:rPr lang="hu-HU" sz="2600" dirty="0">
                <a:solidFill>
                  <a:srgbClr val="0C5C65"/>
                </a:solidFill>
              </a:rPr>
              <a:t>)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endParaRPr lang="hu-HU" sz="26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107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84837" y="1733174"/>
            <a:ext cx="6465643" cy="461665"/>
          </a:xfrm>
          <a:prstGeom prst="rect">
            <a:avLst/>
          </a:prstGeom>
          <a:solidFill>
            <a:srgbClr val="E50D2E"/>
          </a:solidFill>
          <a:ln w="38100" cmpd="sng">
            <a:solidFill>
              <a:srgbClr val="E50D2E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Attrition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or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follow-up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r>
              <a:rPr lang="hu-HU" sz="2400" b="1" dirty="0">
                <a:solidFill>
                  <a:schemeClr val="bg1"/>
                </a:solidFill>
              </a:rPr>
              <a:t> (</a:t>
            </a:r>
            <a:r>
              <a:rPr lang="hu-HU" sz="2400" b="1" dirty="0" err="1">
                <a:solidFill>
                  <a:schemeClr val="bg1"/>
                </a:solidFill>
              </a:rPr>
              <a:t>drop-outs</a:t>
            </a:r>
            <a:r>
              <a:rPr lang="hu-HU" sz="2400" b="1" dirty="0">
                <a:solidFill>
                  <a:schemeClr val="bg1"/>
                </a:solidFill>
              </a:rPr>
              <a:t>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48744554-959D-4EF4-97C1-51D0162E4FAD}"/>
              </a:ext>
            </a:extLst>
          </p:cNvPr>
          <p:cNvSpPr/>
          <p:nvPr/>
        </p:nvSpPr>
        <p:spPr>
          <a:xfrm>
            <a:off x="1184837" y="2364259"/>
            <a:ext cx="80643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in </a:t>
            </a:r>
            <a:r>
              <a:rPr lang="hu-HU" sz="2600" dirty="0" err="1">
                <a:solidFill>
                  <a:srgbClr val="0C5C65"/>
                </a:solidFill>
              </a:rPr>
              <a:t>withdrawals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endParaRPr lang="hu-HU" sz="2600" dirty="0">
              <a:solidFill>
                <a:srgbClr val="0C5C65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FC9C960-A1C8-419A-B3C6-3C39A761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506" y="3426231"/>
            <a:ext cx="3632000" cy="32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574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3162F52A-4F9F-4346-A366-17A52C5C07BF}"/>
              </a:ext>
            </a:extLst>
          </p:cNvPr>
          <p:cNvSpPr/>
          <p:nvPr/>
        </p:nvSpPr>
        <p:spPr>
          <a:xfrm>
            <a:off x="9221821" y="6079787"/>
            <a:ext cx="2276273" cy="77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Examples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 </a:t>
            </a:r>
            <a:r>
              <a:rPr lang="hu-HU" sz="3600" b="1" dirty="0" err="1"/>
              <a:t>attrition</a:t>
            </a:r>
            <a:r>
              <a:rPr lang="hu-HU" sz="3600" b="1" dirty="0"/>
              <a:t>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1306963" y="1764912"/>
            <a:ext cx="9702710" cy="440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Let’s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compare</a:t>
            </a:r>
            <a:r>
              <a:rPr lang="hu-HU" sz="2400" b="1" dirty="0">
                <a:solidFill>
                  <a:schemeClr val="tx1"/>
                </a:solidFill>
              </a:rPr>
              <a:t> a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one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Design: </a:t>
            </a: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, parallel (2 </a:t>
            </a:r>
            <a:r>
              <a:rPr lang="hu-HU" sz="2400" b="1" dirty="0" err="1">
                <a:solidFill>
                  <a:schemeClr val="tx1"/>
                </a:solidFill>
              </a:rPr>
              <a:t>arms</a:t>
            </a:r>
            <a:r>
              <a:rPr lang="hu-HU" sz="2400" b="1" dirty="0">
                <a:solidFill>
                  <a:schemeClr val="tx1"/>
                </a:solidFill>
              </a:rPr>
              <a:t>), </a:t>
            </a:r>
            <a:r>
              <a:rPr lang="hu-HU" sz="2400" b="1" dirty="0" err="1">
                <a:solidFill>
                  <a:schemeClr val="tx1"/>
                </a:solidFill>
              </a:rPr>
              <a:t>randomized</a:t>
            </a:r>
            <a:r>
              <a:rPr lang="hu-HU" sz="2400" b="1" dirty="0">
                <a:solidFill>
                  <a:schemeClr val="tx1"/>
                </a:solidFill>
              </a:rPr>
              <a:t>, </a:t>
            </a:r>
            <a:r>
              <a:rPr lang="hu-HU" sz="2400" b="1" dirty="0" err="1">
                <a:solidFill>
                  <a:schemeClr val="tx1"/>
                </a:solidFill>
              </a:rPr>
              <a:t>double-blind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The </a:t>
            </a:r>
            <a:r>
              <a:rPr lang="hu-HU" sz="2400" b="1" dirty="0" err="1">
                <a:solidFill>
                  <a:srgbClr val="E50D2E"/>
                </a:solidFill>
              </a:rPr>
              <a:t>new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drug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reduces</a:t>
            </a:r>
            <a:r>
              <a:rPr lang="hu-HU" sz="2400" b="1" dirty="0">
                <a:solidFill>
                  <a:srgbClr val="E50D2E"/>
                </a:solidFill>
              </a:rPr>
              <a:t> 1-y </a:t>
            </a:r>
            <a:r>
              <a:rPr lang="hu-HU" sz="2400" b="1" dirty="0" err="1">
                <a:solidFill>
                  <a:srgbClr val="E50D2E"/>
                </a:solidFill>
              </a:rPr>
              <a:t>mortality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20% </a:t>
            </a:r>
            <a:r>
              <a:rPr lang="hu-HU" sz="2400" b="1" dirty="0">
                <a:solidFill>
                  <a:schemeClr val="tx1"/>
                </a:solidFill>
              </a:rPr>
              <a:t>(95% CI: 15-25%) </a:t>
            </a:r>
            <a:r>
              <a:rPr lang="hu-HU" sz="2400" b="1" dirty="0" err="1">
                <a:solidFill>
                  <a:srgbClr val="E50D2E"/>
                </a:solidFill>
              </a:rPr>
              <a:t>in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those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completed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the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whole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follow-up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period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>
                <a:solidFill>
                  <a:schemeClr val="tx1"/>
                </a:solidFill>
              </a:rPr>
              <a:t>(per </a:t>
            </a:r>
            <a:r>
              <a:rPr lang="hu-HU" sz="2400" b="1" dirty="0" err="1">
                <a:solidFill>
                  <a:schemeClr val="tx1"/>
                </a:solidFill>
              </a:rPr>
              <a:t>protocol</a:t>
            </a:r>
            <a:r>
              <a:rPr lang="hu-HU" sz="2400" b="1" dirty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But</a:t>
            </a:r>
            <a:r>
              <a:rPr lang="hu-HU" sz="2400" b="1" dirty="0">
                <a:solidFill>
                  <a:schemeClr val="tx1"/>
                </a:solidFill>
              </a:rPr>
              <a:t> had </a:t>
            </a:r>
            <a:r>
              <a:rPr lang="hu-HU" sz="2400" b="1" dirty="0" err="1">
                <a:solidFill>
                  <a:schemeClr val="tx1"/>
                </a:solidFill>
              </a:rPr>
              <a:t>severe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side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effects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in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women</a:t>
            </a:r>
            <a:r>
              <a:rPr lang="hu-HU" sz="2400" b="1" dirty="0">
                <a:solidFill>
                  <a:schemeClr val="tx1"/>
                </a:solidFill>
              </a:rPr>
              <a:t> (</a:t>
            </a:r>
            <a:r>
              <a:rPr lang="hu-HU" sz="2400" b="1" dirty="0" err="1">
                <a:solidFill>
                  <a:schemeClr val="tx1"/>
                </a:solidFill>
              </a:rPr>
              <a:t>dysmenorrhea</a:t>
            </a:r>
            <a:r>
              <a:rPr lang="hu-HU" sz="2400" b="1" dirty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Withdrawal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rate</a:t>
            </a:r>
            <a:r>
              <a:rPr lang="hu-HU" sz="2400" b="1" dirty="0">
                <a:solidFill>
                  <a:schemeClr val="tx1"/>
                </a:solidFill>
              </a:rPr>
              <a:t>: 20% (50% </a:t>
            </a:r>
            <a:r>
              <a:rPr lang="hu-HU" sz="2400" b="1" dirty="0" err="1">
                <a:solidFill>
                  <a:schemeClr val="tx1"/>
                </a:solidFill>
              </a:rPr>
              <a:t>women</a:t>
            </a:r>
            <a:r>
              <a:rPr lang="hu-HU" sz="2400" b="1" dirty="0">
                <a:solidFill>
                  <a:schemeClr val="tx1"/>
                </a:solidFill>
              </a:rPr>
              <a:t>) </a:t>
            </a:r>
            <a:r>
              <a:rPr lang="hu-HU" sz="2400" b="1" dirty="0" err="1">
                <a:solidFill>
                  <a:schemeClr val="tx1"/>
                </a:solidFill>
              </a:rPr>
              <a:t>with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, 40% (90% </a:t>
            </a:r>
            <a:r>
              <a:rPr lang="hu-HU" sz="2400" b="1" dirty="0" err="1">
                <a:solidFill>
                  <a:schemeClr val="tx1"/>
                </a:solidFill>
              </a:rPr>
              <a:t>women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with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(p&lt;0.001)</a:t>
            </a: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In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disease</a:t>
            </a:r>
            <a:r>
              <a:rPr lang="hu-HU" sz="2400" b="1" dirty="0">
                <a:solidFill>
                  <a:schemeClr val="tx1"/>
                </a:solidFill>
              </a:rPr>
              <a:t>: </a:t>
            </a:r>
            <a:r>
              <a:rPr lang="hu-HU" sz="2400" b="1" dirty="0" err="1">
                <a:solidFill>
                  <a:schemeClr val="tx1"/>
                </a:solidFill>
              </a:rPr>
              <a:t>females</a:t>
            </a:r>
            <a:r>
              <a:rPr lang="hu-HU" sz="2400" b="1" dirty="0">
                <a:solidFill>
                  <a:schemeClr val="tx1"/>
                </a:solidFill>
              </a:rPr>
              <a:t>’ </a:t>
            </a:r>
            <a:r>
              <a:rPr lang="hu-HU" sz="2400" b="1" dirty="0" err="1">
                <a:solidFill>
                  <a:schemeClr val="tx1"/>
                </a:solidFill>
              </a:rPr>
              <a:t>mortality</a:t>
            </a:r>
            <a:r>
              <a:rPr lang="hu-HU" sz="2400" b="1" dirty="0">
                <a:solidFill>
                  <a:schemeClr val="tx1"/>
                </a:solidFill>
              </a:rPr>
              <a:t> is </a:t>
            </a:r>
            <a:r>
              <a:rPr lang="hu-HU" sz="2400" b="1" dirty="0" err="1">
                <a:solidFill>
                  <a:schemeClr val="tx1"/>
                </a:solidFill>
              </a:rPr>
              <a:t>higher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than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that</a:t>
            </a:r>
            <a:r>
              <a:rPr lang="hu-HU" sz="2400" b="1" dirty="0">
                <a:solidFill>
                  <a:schemeClr val="tx1"/>
                </a:solidFill>
              </a:rPr>
              <a:t> of </a:t>
            </a:r>
            <a:r>
              <a:rPr lang="hu-HU" sz="2400" b="1" dirty="0" err="1">
                <a:solidFill>
                  <a:schemeClr val="tx1"/>
                </a:solidFill>
              </a:rPr>
              <a:t>males</a:t>
            </a:r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767373" y="5950832"/>
            <a:ext cx="7343347" cy="584775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prstClr val="white"/>
                </a:solidFill>
              </a:rPr>
              <a:t>Imbalanced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drop-out</a:t>
            </a:r>
            <a:endParaRPr lang="hu-HU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8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84837" y="1733174"/>
            <a:ext cx="6465643" cy="461665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Attrition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or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follow-up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r>
              <a:rPr lang="hu-HU" sz="2400" b="1" dirty="0">
                <a:solidFill>
                  <a:schemeClr val="bg1"/>
                </a:solidFill>
              </a:rPr>
              <a:t> (</a:t>
            </a:r>
            <a:r>
              <a:rPr lang="hu-HU" sz="2400" b="1" dirty="0" err="1">
                <a:solidFill>
                  <a:schemeClr val="bg1"/>
                </a:solidFill>
              </a:rPr>
              <a:t>drop-outs</a:t>
            </a:r>
            <a:r>
              <a:rPr lang="hu-HU" sz="2400" b="1" dirty="0">
                <a:solidFill>
                  <a:schemeClr val="bg1"/>
                </a:solidFill>
              </a:rPr>
              <a:t>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1086515" y="3709867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How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can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you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minimize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it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184837" y="4275336"/>
            <a:ext cx="5977919" cy="461665"/>
          </a:xfrm>
          <a:prstGeom prst="rect">
            <a:avLst/>
          </a:prstGeom>
          <a:solidFill>
            <a:srgbClr val="0C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Intention-to-treat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analysis</a:t>
            </a:r>
            <a:r>
              <a:rPr lang="hu-HU" sz="2400" b="1" dirty="0">
                <a:solidFill>
                  <a:schemeClr val="bg1"/>
                </a:solidFill>
              </a:rPr>
              <a:t> (</a:t>
            </a:r>
            <a:r>
              <a:rPr lang="hu-HU" sz="2400" b="1" dirty="0" err="1">
                <a:solidFill>
                  <a:schemeClr val="bg1"/>
                </a:solidFill>
              </a:rPr>
              <a:t>imputations</a:t>
            </a:r>
            <a:r>
              <a:rPr lang="hu-HU" sz="2400" b="1" dirty="0">
                <a:solidFill>
                  <a:schemeClr val="bg1"/>
                </a:solidFill>
              </a:rPr>
              <a:t>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1086515" y="5025510"/>
            <a:ext cx="8288594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What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to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assess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184838" y="5637132"/>
            <a:ext cx="400173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Incomplete</a:t>
            </a:r>
            <a:r>
              <a:rPr lang="hu-HU" sz="2400" b="1" dirty="0"/>
              <a:t> </a:t>
            </a:r>
            <a:r>
              <a:rPr lang="en-GB" sz="2400" b="1" dirty="0"/>
              <a:t>outcome data</a:t>
            </a:r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D775B690-1D0A-4617-847B-78EB9610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753" y="3341850"/>
            <a:ext cx="3041152" cy="2708925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52362AE-5E1F-43AA-8957-E1A1826E877E}"/>
              </a:ext>
            </a:extLst>
          </p:cNvPr>
          <p:cNvSpPr/>
          <p:nvPr/>
        </p:nvSpPr>
        <p:spPr>
          <a:xfrm>
            <a:off x="1184837" y="2360759"/>
            <a:ext cx="82885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in </a:t>
            </a:r>
            <a:r>
              <a:rPr lang="hu-HU" sz="2600" dirty="0" err="1">
                <a:solidFill>
                  <a:srgbClr val="0C5C65"/>
                </a:solidFill>
              </a:rPr>
              <a:t>care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or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exposure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to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factors</a:t>
            </a:r>
            <a:r>
              <a:rPr lang="hu-HU" sz="2600" dirty="0">
                <a:solidFill>
                  <a:srgbClr val="0C5C65"/>
                </a:solidFill>
              </a:rPr>
              <a:t> (</a:t>
            </a:r>
            <a:r>
              <a:rPr lang="hu-HU" sz="2600" dirty="0" err="1">
                <a:solidFill>
                  <a:srgbClr val="0C5C65"/>
                </a:solidFill>
              </a:rPr>
              <a:t>other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than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the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intervention</a:t>
            </a:r>
            <a:r>
              <a:rPr lang="hu-HU" sz="2600" dirty="0">
                <a:solidFill>
                  <a:srgbClr val="0C5C65"/>
                </a:solidFill>
              </a:rPr>
              <a:t>)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groups</a:t>
            </a:r>
            <a:endParaRPr lang="hu-HU" sz="26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2424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rtalom helye 1"/>
          <p:cNvSpPr>
            <a:spLocks noGrp="1"/>
          </p:cNvSpPr>
          <p:nvPr>
            <p:ph idx="1"/>
          </p:nvPr>
        </p:nvSpPr>
        <p:spPr>
          <a:xfrm>
            <a:off x="1053422" y="3629678"/>
            <a:ext cx="5111805" cy="1602531"/>
          </a:xfrm>
          <a:solidFill>
            <a:schemeClr val="accent1">
              <a:lumMod val="20000"/>
              <a:lumOff val="80000"/>
            </a:schemeClr>
          </a:solidFill>
          <a:ln w="41275" cmpd="dbl">
            <a:noFill/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Odds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ratios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for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reporting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significant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results</a:t>
            </a:r>
            <a:r>
              <a:rPr lang="hu-HU" sz="2400" b="1" dirty="0">
                <a:solidFill>
                  <a:schemeClr val="tx1"/>
                </a:solidFill>
              </a:rPr>
              <a:t>:</a:t>
            </a:r>
            <a:br>
              <a:rPr lang="hu-HU" sz="2400" b="1" dirty="0">
                <a:solidFill>
                  <a:schemeClr val="tx1"/>
                </a:solidFill>
              </a:rPr>
            </a:br>
            <a:r>
              <a:rPr lang="hu-HU" sz="2400" b="1" dirty="0" err="1">
                <a:solidFill>
                  <a:schemeClr val="tx1"/>
                </a:solidFill>
              </a:rPr>
              <a:t>efficacy</a:t>
            </a:r>
            <a:r>
              <a:rPr lang="hu-HU" sz="2400" b="1" dirty="0">
                <a:solidFill>
                  <a:schemeClr val="tx1"/>
                </a:solidFill>
              </a:rPr>
              <a:t>: </a:t>
            </a:r>
            <a:r>
              <a:rPr lang="hu-HU" sz="2400" b="1" dirty="0">
                <a:solidFill>
                  <a:srgbClr val="E50D2E"/>
                </a:solidFill>
              </a:rPr>
              <a:t>OR=2.4 </a:t>
            </a:r>
            <a:r>
              <a:rPr lang="hu-HU" sz="2400" b="1" dirty="0">
                <a:solidFill>
                  <a:schemeClr val="tx1"/>
                </a:solidFill>
              </a:rPr>
              <a:t>(95%CI: 1.4-4.0) </a:t>
            </a:r>
            <a:br>
              <a:rPr lang="hu-HU" sz="2400" b="1" dirty="0">
                <a:solidFill>
                  <a:schemeClr val="tx1"/>
                </a:solidFill>
              </a:rPr>
            </a:br>
            <a:r>
              <a:rPr lang="hu-HU" sz="2400" b="1" dirty="0" err="1">
                <a:solidFill>
                  <a:schemeClr val="tx1"/>
                </a:solidFill>
              </a:rPr>
              <a:t>harms</a:t>
            </a:r>
            <a:r>
              <a:rPr lang="hu-HU" sz="2400" b="1" dirty="0">
                <a:solidFill>
                  <a:schemeClr val="tx1"/>
                </a:solidFill>
              </a:rPr>
              <a:t>: </a:t>
            </a:r>
            <a:r>
              <a:rPr lang="hu-HU" sz="2400" b="1" dirty="0">
                <a:solidFill>
                  <a:srgbClr val="E50D2E"/>
                </a:solidFill>
              </a:rPr>
              <a:t>OR=4.7 </a:t>
            </a:r>
            <a:r>
              <a:rPr lang="hu-HU" sz="2400" b="1" dirty="0">
                <a:solidFill>
                  <a:schemeClr val="tx1"/>
                </a:solidFill>
              </a:rPr>
              <a:t>(95%CI: 1.8-12.0)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147518" y="1738914"/>
            <a:ext cx="2337499" cy="461665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Reporting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49164" y="6317417"/>
            <a:ext cx="9635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Chan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 AW,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Hróbjartsson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A,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Haahr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MT,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Gøtzsche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PC,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Altman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DG.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Empirical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evidence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selective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reporting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outcomes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in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randomized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trials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comparison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protocols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published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articles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. </a:t>
            </a:r>
            <a:r>
              <a:rPr lang="hu-HU" sz="1400" i="1" dirty="0">
                <a:solidFill>
                  <a:srgbClr val="000000"/>
                </a:solidFill>
                <a:latin typeface="Arial" panose="020B0604020202020204" pitchFamily="34" charset="0"/>
              </a:rPr>
              <a:t>JAMA</a:t>
            </a:r>
            <a:r>
              <a:rPr 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2004; 291: 2457-2465.</a:t>
            </a:r>
            <a:endParaRPr lang="hu-HU" sz="1400" dirty="0"/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951" y="3348037"/>
            <a:ext cx="5080956" cy="2592782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BF5BE569-C84E-4E26-BABB-5202ED272A76}"/>
              </a:ext>
            </a:extLst>
          </p:cNvPr>
          <p:cNvSpPr/>
          <p:nvPr/>
        </p:nvSpPr>
        <p:spPr>
          <a:xfrm>
            <a:off x="1053422" y="2322777"/>
            <a:ext cx="78956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</a:t>
            </a:r>
            <a:r>
              <a:rPr lang="hu-HU" sz="2600" b="1" dirty="0"/>
              <a:t>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reported</a:t>
            </a:r>
            <a:r>
              <a:rPr lang="hu-HU" sz="2600" dirty="0">
                <a:solidFill>
                  <a:srgbClr val="0C5C65"/>
                </a:solidFill>
              </a:rPr>
              <a:t> and </a:t>
            </a:r>
            <a:r>
              <a:rPr lang="hu-HU" sz="2600" dirty="0" err="1">
                <a:solidFill>
                  <a:srgbClr val="0C5C65"/>
                </a:solidFill>
              </a:rPr>
              <a:t>unreported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findings</a:t>
            </a:r>
            <a:endParaRPr lang="en-US" sz="26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054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D4D34D9-B37E-40AE-A48F-EA9CBD96BF9C}"/>
              </a:ext>
            </a:extLst>
          </p:cNvPr>
          <p:cNvSpPr/>
          <p:nvPr/>
        </p:nvSpPr>
        <p:spPr>
          <a:xfrm>
            <a:off x="9095362" y="6099243"/>
            <a:ext cx="2645923" cy="758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Examples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 </a:t>
            </a:r>
            <a:r>
              <a:rPr lang="hu-HU" sz="3600" b="1" dirty="0" err="1"/>
              <a:t>reporting</a:t>
            </a:r>
            <a:r>
              <a:rPr lang="hu-HU" sz="3600" b="1" dirty="0"/>
              <a:t>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1306963" y="1764912"/>
            <a:ext cx="9702710" cy="4178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Let’s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compare</a:t>
            </a:r>
            <a:r>
              <a:rPr lang="hu-HU" sz="2400" b="1" dirty="0">
                <a:solidFill>
                  <a:schemeClr val="tx1"/>
                </a:solidFill>
              </a:rPr>
              <a:t> a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one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Design: </a:t>
            </a: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, parallel (2 </a:t>
            </a:r>
            <a:r>
              <a:rPr lang="hu-HU" sz="2400" b="1" dirty="0" err="1">
                <a:solidFill>
                  <a:schemeClr val="tx1"/>
                </a:solidFill>
              </a:rPr>
              <a:t>arms</a:t>
            </a:r>
            <a:r>
              <a:rPr lang="hu-HU" sz="2400" b="1" dirty="0">
                <a:solidFill>
                  <a:schemeClr val="tx1"/>
                </a:solidFill>
              </a:rPr>
              <a:t>), </a:t>
            </a:r>
            <a:r>
              <a:rPr lang="hu-HU" sz="2400" b="1" dirty="0" err="1">
                <a:solidFill>
                  <a:schemeClr val="tx1"/>
                </a:solidFill>
              </a:rPr>
              <a:t>randomized</a:t>
            </a:r>
            <a:r>
              <a:rPr lang="hu-HU" sz="2400" b="1" dirty="0">
                <a:solidFill>
                  <a:schemeClr val="tx1"/>
                </a:solidFill>
              </a:rPr>
              <a:t>, </a:t>
            </a:r>
            <a:r>
              <a:rPr lang="hu-HU" sz="2400" b="1" dirty="0" err="1">
                <a:solidFill>
                  <a:schemeClr val="tx1"/>
                </a:solidFill>
              </a:rPr>
              <a:t>double-blind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Results</a:t>
            </a:r>
            <a:r>
              <a:rPr lang="hu-HU" sz="2400" b="1" dirty="0">
                <a:solidFill>
                  <a:schemeClr val="tx1"/>
                </a:solidFill>
              </a:rPr>
              <a:t>: </a:t>
            </a:r>
          </a:p>
          <a:p>
            <a:r>
              <a:rPr lang="hu-HU" sz="2400" b="1" dirty="0" err="1">
                <a:solidFill>
                  <a:schemeClr val="tx1"/>
                </a:solidFill>
              </a:rPr>
              <a:t>mortality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reduced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by</a:t>
            </a:r>
            <a:r>
              <a:rPr lang="hu-HU" sz="2400" b="1" dirty="0">
                <a:solidFill>
                  <a:schemeClr val="tx1"/>
                </a:solidFill>
              </a:rPr>
              <a:t> 2% (95% CI: 1.5-2.5%)</a:t>
            </a:r>
          </a:p>
          <a:p>
            <a:r>
              <a:rPr lang="hu-HU" sz="2400" b="1" dirty="0" err="1">
                <a:solidFill>
                  <a:schemeClr val="tx1"/>
                </a:solidFill>
              </a:rPr>
              <a:t>organ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failure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rate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reduced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by</a:t>
            </a:r>
            <a:r>
              <a:rPr lang="hu-HU" sz="2400" b="1" dirty="0">
                <a:solidFill>
                  <a:schemeClr val="tx1"/>
                </a:solidFill>
              </a:rPr>
              <a:t> 1.0% (95% CI: 0.8-1.2%)</a:t>
            </a:r>
          </a:p>
          <a:p>
            <a:r>
              <a:rPr lang="hu-HU" sz="2400" b="1" dirty="0" err="1">
                <a:solidFill>
                  <a:schemeClr val="tx1"/>
                </a:solidFill>
              </a:rPr>
              <a:t>short-term</a:t>
            </a:r>
            <a:r>
              <a:rPr lang="hu-HU" sz="2400" b="1" dirty="0">
                <a:solidFill>
                  <a:schemeClr val="tx1"/>
                </a:solidFill>
              </a:rPr>
              <a:t> (1-month) </a:t>
            </a:r>
            <a:r>
              <a:rPr lang="hu-HU" sz="2400" b="1" dirty="0" err="1">
                <a:solidFill>
                  <a:schemeClr val="tx1"/>
                </a:solidFill>
              </a:rPr>
              <a:t>neurological</a:t>
            </a:r>
            <a:r>
              <a:rPr lang="hu-HU" sz="2400" b="1" dirty="0">
                <a:solidFill>
                  <a:schemeClr val="tx1"/>
                </a:solidFill>
              </a:rPr>
              <a:t> deficit </a:t>
            </a:r>
            <a:r>
              <a:rPr lang="hu-HU" sz="2400" b="1" dirty="0" err="1">
                <a:solidFill>
                  <a:schemeClr val="tx1"/>
                </a:solidFill>
              </a:rPr>
              <a:t>did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not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change</a:t>
            </a:r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325251" y="5757782"/>
            <a:ext cx="7343347" cy="584775"/>
          </a:xfrm>
          <a:prstGeom prst="rect">
            <a:avLst/>
          </a:prstGeom>
          <a:solidFill>
            <a:srgbClr val="E50D2E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prstClr val="white"/>
                </a:solidFill>
              </a:rPr>
              <a:t>Picking</a:t>
            </a:r>
            <a:r>
              <a:rPr lang="hu-HU" sz="3200" b="1" dirty="0">
                <a:solidFill>
                  <a:prstClr val="white"/>
                </a:solidFill>
              </a:rPr>
              <a:t> of </a:t>
            </a:r>
            <a:r>
              <a:rPr lang="hu-HU" sz="3200" b="1" dirty="0" err="1">
                <a:solidFill>
                  <a:prstClr val="white"/>
                </a:solidFill>
              </a:rPr>
              <a:t>the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desired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results</a:t>
            </a:r>
            <a:endParaRPr lang="hu-HU" sz="3200" b="1" dirty="0">
              <a:solidFill>
                <a:prstClr val="white"/>
              </a:solidFill>
            </a:endParaRPr>
          </a:p>
        </p:txBody>
      </p:sp>
      <p:sp>
        <p:nvSpPr>
          <p:cNvPr id="2" name="AutoShape 2" descr="KÃ©ptalÃ¡lat a kÃ¶vetkezÅre: âgreen upper thumb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pic>
        <p:nvPicPr>
          <p:cNvPr id="4106" name="Picture 10" descr="Vector clip art of thumbs up in a green circle | Free SVG">
            <a:extLst>
              <a:ext uri="{FF2B5EF4-FFF2-40B4-BE49-F238E27FC236}">
                <a16:creationId xmlns:a16="http://schemas.microsoft.com/office/drawing/2014/main" id="{D7308C31-C6CA-4271-B45C-AE3479D5F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78605" y="3429000"/>
            <a:ext cx="1862136" cy="180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5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308DC16-11D4-407B-A689-3CB6C570D887}"/>
              </a:ext>
            </a:extLst>
          </p:cNvPr>
          <p:cNvSpPr/>
          <p:nvPr/>
        </p:nvSpPr>
        <p:spPr>
          <a:xfrm>
            <a:off x="9492434" y="5943600"/>
            <a:ext cx="210293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Examples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 </a:t>
            </a:r>
            <a:r>
              <a:rPr lang="hu-HU" sz="3600" b="1" dirty="0" err="1"/>
              <a:t>reporting</a:t>
            </a:r>
            <a:r>
              <a:rPr lang="hu-HU" sz="3600" b="1" dirty="0"/>
              <a:t>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1306963" y="1764912"/>
            <a:ext cx="9702710" cy="4178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Let’s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compare</a:t>
            </a:r>
            <a:r>
              <a:rPr lang="hu-HU" sz="2400" b="1" dirty="0">
                <a:solidFill>
                  <a:schemeClr val="tx1"/>
                </a:solidFill>
              </a:rPr>
              <a:t> a </a:t>
            </a:r>
            <a:r>
              <a:rPr lang="hu-HU" sz="2400" b="1" dirty="0" err="1">
                <a:solidFill>
                  <a:schemeClr val="tx1"/>
                </a:solidFill>
              </a:rPr>
              <a:t>new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drug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the</a:t>
            </a:r>
            <a:r>
              <a:rPr lang="hu-HU" sz="2400" b="1" dirty="0">
                <a:solidFill>
                  <a:schemeClr val="tx1"/>
                </a:solidFill>
              </a:rPr>
              <a:t> old </a:t>
            </a:r>
            <a:r>
              <a:rPr lang="hu-HU" sz="2400" b="1" dirty="0" err="1">
                <a:solidFill>
                  <a:schemeClr val="tx1"/>
                </a:solidFill>
              </a:rPr>
              <a:t>one</a:t>
            </a:r>
            <a:r>
              <a:rPr lang="hu-HU" sz="2400" b="1" dirty="0">
                <a:solidFill>
                  <a:schemeClr val="tx1"/>
                </a:solidFill>
              </a:rPr>
              <a:t>… </a:t>
            </a:r>
          </a:p>
          <a:p>
            <a:pPr marL="0" indent="0">
              <a:buNone/>
            </a:pP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Design: </a:t>
            </a: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, parallel (2 </a:t>
            </a:r>
            <a:r>
              <a:rPr lang="hu-HU" sz="2400" b="1" dirty="0" err="1">
                <a:solidFill>
                  <a:schemeClr val="tx1"/>
                </a:solidFill>
              </a:rPr>
              <a:t>arms</a:t>
            </a:r>
            <a:r>
              <a:rPr lang="hu-HU" sz="2400" b="1" dirty="0">
                <a:solidFill>
                  <a:schemeClr val="tx1"/>
                </a:solidFill>
              </a:rPr>
              <a:t>), </a:t>
            </a:r>
            <a:r>
              <a:rPr lang="hu-HU" sz="2400" b="1" dirty="0" err="1">
                <a:solidFill>
                  <a:schemeClr val="tx1"/>
                </a:solidFill>
              </a:rPr>
              <a:t>randomized</a:t>
            </a:r>
            <a:r>
              <a:rPr lang="hu-HU" sz="2400" b="1" dirty="0">
                <a:solidFill>
                  <a:schemeClr val="tx1"/>
                </a:solidFill>
              </a:rPr>
              <a:t>, </a:t>
            </a:r>
            <a:r>
              <a:rPr lang="hu-HU" sz="2400" b="1" dirty="0" err="1">
                <a:solidFill>
                  <a:schemeClr val="tx1"/>
                </a:solidFill>
              </a:rPr>
              <a:t>double-blind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Results</a:t>
            </a:r>
            <a:r>
              <a:rPr lang="hu-HU" sz="2400" b="1" dirty="0">
                <a:solidFill>
                  <a:schemeClr val="tx1"/>
                </a:solidFill>
              </a:rPr>
              <a:t>: </a:t>
            </a:r>
          </a:p>
          <a:p>
            <a:r>
              <a:rPr lang="hu-HU" sz="2400" b="1" dirty="0" err="1">
                <a:solidFill>
                  <a:schemeClr val="tx1"/>
                </a:solidFill>
              </a:rPr>
              <a:t>mortality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reduced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by</a:t>
            </a:r>
            <a:r>
              <a:rPr lang="hu-HU" sz="2400" b="1" dirty="0">
                <a:solidFill>
                  <a:schemeClr val="tx1"/>
                </a:solidFill>
              </a:rPr>
              <a:t> 2% (95% CI: 1.5-2.5%)</a:t>
            </a:r>
          </a:p>
          <a:p>
            <a:r>
              <a:rPr lang="hu-HU" sz="2400" b="1" dirty="0" err="1">
                <a:solidFill>
                  <a:schemeClr val="tx1"/>
                </a:solidFill>
              </a:rPr>
              <a:t>organ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failure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rate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reduced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by</a:t>
            </a:r>
            <a:r>
              <a:rPr lang="hu-HU" sz="2400" b="1" dirty="0">
                <a:solidFill>
                  <a:schemeClr val="tx1"/>
                </a:solidFill>
              </a:rPr>
              <a:t> 1.0% (95% CI: 0.8-1.2%)</a:t>
            </a:r>
          </a:p>
          <a:p>
            <a:r>
              <a:rPr lang="hu-HU" sz="2400" b="1" dirty="0" err="1">
                <a:solidFill>
                  <a:schemeClr val="tx1"/>
                </a:solidFill>
              </a:rPr>
              <a:t>short-term</a:t>
            </a:r>
            <a:r>
              <a:rPr lang="hu-HU" sz="2400" b="1" dirty="0">
                <a:solidFill>
                  <a:schemeClr val="tx1"/>
                </a:solidFill>
              </a:rPr>
              <a:t> (1-month) </a:t>
            </a:r>
            <a:r>
              <a:rPr lang="hu-HU" sz="2400" b="1" dirty="0" err="1">
                <a:solidFill>
                  <a:schemeClr val="tx1"/>
                </a:solidFill>
              </a:rPr>
              <a:t>neurological</a:t>
            </a:r>
            <a:r>
              <a:rPr lang="hu-HU" sz="2400" b="1" dirty="0">
                <a:solidFill>
                  <a:schemeClr val="tx1"/>
                </a:solidFill>
              </a:rPr>
              <a:t> deficit </a:t>
            </a:r>
            <a:r>
              <a:rPr lang="hu-HU" sz="2400" b="1" dirty="0" err="1">
                <a:solidFill>
                  <a:schemeClr val="tx1"/>
                </a:solidFill>
              </a:rPr>
              <a:t>did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not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change</a:t>
            </a:r>
            <a:endParaRPr lang="hu-HU" sz="2400" b="1" dirty="0">
              <a:solidFill>
                <a:schemeClr val="tx1"/>
              </a:solidFill>
            </a:endParaRPr>
          </a:p>
          <a:p>
            <a:r>
              <a:rPr lang="hu-HU" sz="2400" b="1" dirty="0" err="1">
                <a:solidFill>
                  <a:srgbClr val="E50D2E"/>
                </a:solidFill>
              </a:rPr>
              <a:t>long-term</a:t>
            </a:r>
            <a:r>
              <a:rPr lang="hu-HU" sz="2400" b="1" dirty="0">
                <a:solidFill>
                  <a:srgbClr val="E50D2E"/>
                </a:solidFill>
              </a:rPr>
              <a:t> (1-year) </a:t>
            </a:r>
            <a:r>
              <a:rPr lang="hu-HU" sz="2400" b="1" dirty="0" err="1">
                <a:solidFill>
                  <a:srgbClr val="E50D2E"/>
                </a:solidFill>
              </a:rPr>
              <a:t>neurological</a:t>
            </a:r>
            <a:r>
              <a:rPr lang="hu-HU" sz="2400" b="1" dirty="0">
                <a:solidFill>
                  <a:srgbClr val="E50D2E"/>
                </a:solidFill>
              </a:rPr>
              <a:t> deficit </a:t>
            </a:r>
            <a:r>
              <a:rPr lang="hu-HU" sz="2400" b="1" dirty="0" err="1">
                <a:solidFill>
                  <a:srgbClr val="E50D2E"/>
                </a:solidFill>
              </a:rPr>
              <a:t>increased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40% (95% CI: 34-60%)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338884" y="5651212"/>
            <a:ext cx="7343347" cy="584775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prstClr val="white"/>
                </a:solidFill>
              </a:rPr>
              <a:t>Picking</a:t>
            </a:r>
            <a:r>
              <a:rPr lang="hu-HU" sz="3200" b="1" dirty="0">
                <a:solidFill>
                  <a:prstClr val="white"/>
                </a:solidFill>
              </a:rPr>
              <a:t> of </a:t>
            </a:r>
            <a:r>
              <a:rPr lang="hu-HU" sz="3200" b="1" dirty="0" err="1">
                <a:solidFill>
                  <a:prstClr val="white"/>
                </a:solidFill>
              </a:rPr>
              <a:t>the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desired</a:t>
            </a:r>
            <a:r>
              <a:rPr lang="hu-HU" sz="3200" b="1" dirty="0">
                <a:solidFill>
                  <a:prstClr val="white"/>
                </a:solidFill>
              </a:rPr>
              <a:t> </a:t>
            </a:r>
            <a:r>
              <a:rPr lang="hu-HU" sz="3200" b="1" dirty="0" err="1">
                <a:solidFill>
                  <a:prstClr val="white"/>
                </a:solidFill>
              </a:rPr>
              <a:t>results</a:t>
            </a:r>
            <a:endParaRPr lang="hu-HU" sz="3200" b="1" dirty="0">
              <a:solidFill>
                <a:prstClr val="white"/>
              </a:solidFill>
            </a:endParaRPr>
          </a:p>
        </p:txBody>
      </p:sp>
      <p:pic>
        <p:nvPicPr>
          <p:cNvPr id="6146" name="Picture 2" descr="Thumbs Down Circle by j4p4n | Clip art, Emoji, Sticker template">
            <a:extLst>
              <a:ext uri="{FF2B5EF4-FFF2-40B4-BE49-F238E27FC236}">
                <a16:creationId xmlns:a16="http://schemas.microsoft.com/office/drawing/2014/main" id="{98718EC5-35FA-44A1-AA34-7BDF8BD3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6236" y="3240147"/>
            <a:ext cx="1866874" cy="18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9A64EA9-3E26-43AF-8DC4-AAF76DF2F018}"/>
              </a:ext>
            </a:extLst>
          </p:cNvPr>
          <p:cNvSpPr/>
          <p:nvPr/>
        </p:nvSpPr>
        <p:spPr>
          <a:xfrm>
            <a:off x="9492434" y="6050604"/>
            <a:ext cx="2482315" cy="807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411469" y="1733174"/>
            <a:ext cx="2337499" cy="461665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Reporting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bias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1293905" y="3709866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/>
              <a:t>How</a:t>
            </a:r>
            <a:r>
              <a:rPr lang="hu-HU" sz="2400" b="1" dirty="0"/>
              <a:t> </a:t>
            </a:r>
            <a:r>
              <a:rPr lang="hu-HU" sz="2400" b="1" dirty="0" err="1"/>
              <a:t>can</a:t>
            </a:r>
            <a:r>
              <a:rPr lang="hu-HU" sz="2400" b="1" dirty="0"/>
              <a:t> </a:t>
            </a:r>
            <a:r>
              <a:rPr lang="hu-HU" sz="2400" b="1" dirty="0" err="1"/>
              <a:t>you</a:t>
            </a:r>
            <a:r>
              <a:rPr lang="hu-HU" sz="2400" b="1" dirty="0"/>
              <a:t> </a:t>
            </a:r>
            <a:r>
              <a:rPr lang="hu-HU" sz="2400" b="1" dirty="0" err="1"/>
              <a:t>prevent</a:t>
            </a:r>
            <a:r>
              <a:rPr lang="hu-HU" sz="2400" b="1" dirty="0"/>
              <a:t> </a:t>
            </a:r>
            <a:r>
              <a:rPr lang="hu-HU" sz="2400" b="1" dirty="0" err="1"/>
              <a:t>it</a:t>
            </a:r>
            <a:r>
              <a:rPr lang="hu-HU" sz="2400" b="1" dirty="0"/>
              <a:t> </a:t>
            </a:r>
            <a:r>
              <a:rPr lang="hu-HU" sz="2400" b="1" dirty="0" err="1"/>
              <a:t>from</a:t>
            </a:r>
            <a:r>
              <a:rPr lang="hu-HU" sz="2400" b="1" dirty="0"/>
              <a:t> </a:t>
            </a:r>
            <a:r>
              <a:rPr lang="hu-HU" sz="2400" b="1" dirty="0" err="1"/>
              <a:t>occurring</a:t>
            </a:r>
            <a:r>
              <a:rPr lang="hu-HU" sz="2400" b="1" dirty="0"/>
              <a:t>?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411469" y="4286225"/>
            <a:ext cx="3021981" cy="461665"/>
          </a:xfrm>
          <a:prstGeom prst="rect">
            <a:avLst/>
          </a:prstGeom>
          <a:solidFill>
            <a:srgbClr val="0C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Complete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reporting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1293905" y="5120788"/>
            <a:ext cx="8288594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400" b="1" dirty="0" err="1">
                <a:solidFill>
                  <a:srgbClr val="0C5C65"/>
                </a:solidFill>
              </a:rPr>
              <a:t>Assessment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in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Cochrane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Tool</a:t>
            </a:r>
            <a:r>
              <a:rPr lang="hu-HU" sz="24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411469" y="5688091"/>
            <a:ext cx="400173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Incomplete</a:t>
            </a:r>
            <a:r>
              <a:rPr lang="hu-HU" sz="2400" b="1" dirty="0"/>
              <a:t> </a:t>
            </a:r>
            <a:r>
              <a:rPr lang="en-GB" sz="2400" b="1" dirty="0"/>
              <a:t>outcome data</a:t>
            </a:r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Types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endParaRPr lang="hu-HU" sz="3600" b="1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6C2DD15F-5686-4CFC-823E-F957DF6F0158}"/>
              </a:ext>
            </a:extLst>
          </p:cNvPr>
          <p:cNvSpPr/>
          <p:nvPr/>
        </p:nvSpPr>
        <p:spPr>
          <a:xfrm>
            <a:off x="1301413" y="2392963"/>
            <a:ext cx="97138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 err="1">
                <a:solidFill>
                  <a:srgbClr val="E50D2E"/>
                </a:solidFill>
              </a:rPr>
              <a:t>Definition</a:t>
            </a:r>
            <a:r>
              <a:rPr lang="hu-HU" sz="2600" b="1" dirty="0">
                <a:solidFill>
                  <a:srgbClr val="E50D2E"/>
                </a:solidFill>
              </a:rPr>
              <a:t>:</a:t>
            </a:r>
            <a:r>
              <a:rPr lang="hu-HU" sz="2600" b="1" dirty="0"/>
              <a:t> </a:t>
            </a:r>
            <a:r>
              <a:rPr lang="hu-HU" sz="2600" dirty="0" err="1">
                <a:solidFill>
                  <a:srgbClr val="0C5C65"/>
                </a:solidFill>
              </a:rPr>
              <a:t>differences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between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reported</a:t>
            </a:r>
            <a:r>
              <a:rPr lang="hu-HU" sz="2600" dirty="0">
                <a:solidFill>
                  <a:srgbClr val="0C5C65"/>
                </a:solidFill>
              </a:rPr>
              <a:t> and </a:t>
            </a:r>
            <a:r>
              <a:rPr lang="hu-HU" sz="2600" dirty="0" err="1">
                <a:solidFill>
                  <a:srgbClr val="0C5C65"/>
                </a:solidFill>
              </a:rPr>
              <a:t>unreported</a:t>
            </a:r>
            <a:r>
              <a:rPr lang="hu-HU" sz="2600" dirty="0">
                <a:solidFill>
                  <a:srgbClr val="0C5C65"/>
                </a:solidFill>
              </a:rPr>
              <a:t> </a:t>
            </a:r>
            <a:r>
              <a:rPr lang="hu-HU" sz="2600" dirty="0" err="1">
                <a:solidFill>
                  <a:srgbClr val="0C5C65"/>
                </a:solidFill>
              </a:rPr>
              <a:t>findings</a:t>
            </a:r>
            <a:endParaRPr lang="en-US" sz="2600" dirty="0">
              <a:solidFill>
                <a:srgbClr val="0C5C65"/>
              </a:solidFill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DD84F53-597F-4339-94CE-BA933228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906" y="4227812"/>
            <a:ext cx="4241056" cy="21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6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648942" y="2501022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rgbClr val="15A9A6"/>
                </a:solidFill>
              </a:rPr>
              <a:t> </a:t>
            </a:r>
            <a:r>
              <a:rPr lang="hu-HU" sz="5400" dirty="0">
                <a:solidFill>
                  <a:srgbClr val="0C5C65"/>
                </a:solidFill>
              </a:rPr>
              <a:t>WHY DO WE NEED TRANSLATIONAL MEDICINE?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713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C85C872-9B63-4C91-B84E-A7D9B1987179}"/>
              </a:ext>
            </a:extLst>
          </p:cNvPr>
          <p:cNvSpPr/>
          <p:nvPr/>
        </p:nvSpPr>
        <p:spPr>
          <a:xfrm>
            <a:off x="9426804" y="6023728"/>
            <a:ext cx="2535810" cy="834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3995"/>
            <a:ext cx="6457374" cy="53765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666" y="1373995"/>
            <a:ext cx="5593841" cy="51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35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2694038" y="1722939"/>
            <a:ext cx="7075593" cy="82505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700" b="1" dirty="0" err="1">
                <a:solidFill>
                  <a:srgbClr val="0C5C65"/>
                </a:solidFill>
              </a:rPr>
              <a:t>Bias</a:t>
            </a:r>
            <a:r>
              <a:rPr lang="hu-HU" sz="3700" b="1" dirty="0">
                <a:solidFill>
                  <a:srgbClr val="0C5C65"/>
                </a:solidFill>
              </a:rPr>
              <a:t> in </a:t>
            </a:r>
            <a:r>
              <a:rPr lang="hu-HU" sz="3700" b="1" dirty="0" err="1">
                <a:solidFill>
                  <a:srgbClr val="0C5C65"/>
                </a:solidFill>
              </a:rPr>
              <a:t>observational</a:t>
            </a:r>
            <a:r>
              <a:rPr lang="hu-HU" sz="3700" b="1" dirty="0">
                <a:solidFill>
                  <a:srgbClr val="0C5C65"/>
                </a:solidFill>
              </a:rPr>
              <a:t> </a:t>
            </a:r>
            <a:r>
              <a:rPr lang="hu-HU" sz="3700" b="1" dirty="0" err="1">
                <a:solidFill>
                  <a:srgbClr val="0C5C65"/>
                </a:solidFill>
              </a:rPr>
              <a:t>studies</a:t>
            </a:r>
            <a:r>
              <a:rPr lang="hu-HU" sz="37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2620521" y="3081720"/>
            <a:ext cx="7075593" cy="591064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700" b="1" dirty="0" err="1">
                <a:solidFill>
                  <a:srgbClr val="E50D2E"/>
                </a:solidFill>
              </a:rPr>
              <a:t>Unavoidable</a:t>
            </a:r>
            <a:r>
              <a:rPr lang="hu-HU" sz="3700" b="1" dirty="0">
                <a:solidFill>
                  <a:srgbClr val="E50D2E"/>
                </a:solidFill>
              </a:rPr>
              <a:t>..</a:t>
            </a:r>
          </a:p>
        </p:txBody>
      </p:sp>
      <p:sp>
        <p:nvSpPr>
          <p:cNvPr id="4" name="Alcím 3">
            <a:extLst>
              <a:ext uri="{FF2B5EF4-FFF2-40B4-BE49-F238E27FC236}">
                <a16:creationId xmlns:a16="http://schemas.microsoft.com/office/drawing/2014/main" id="{852C6ADC-FC30-451C-A4C9-9595625DBC98}"/>
              </a:ext>
            </a:extLst>
          </p:cNvPr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Observational</a:t>
            </a:r>
            <a:r>
              <a:rPr lang="hu-HU" sz="3600" b="1" dirty="0"/>
              <a:t> </a:t>
            </a:r>
            <a:r>
              <a:rPr lang="hu-HU" sz="3600" b="1" dirty="0" err="1"/>
              <a:t>studies</a:t>
            </a:r>
            <a:endParaRPr lang="hu-HU" sz="3600" b="1" dirty="0"/>
          </a:p>
        </p:txBody>
      </p:sp>
      <p:pic>
        <p:nvPicPr>
          <p:cNvPr id="7172" name="Picture 4" descr="Destiny Illustrations and Clipart. 5,101 Destiny royalty free  illustrations, drawings and graphics available to search from thousands of  vector EPS clip art providers.">
            <a:extLst>
              <a:ext uri="{FF2B5EF4-FFF2-40B4-BE49-F238E27FC236}">
                <a16:creationId xmlns:a16="http://schemas.microsoft.com/office/drawing/2014/main" id="{130C189E-4B44-469E-AD05-50C7D1607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5266" y="4126249"/>
            <a:ext cx="2446101" cy="234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87454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4398E300-36ED-4CE2-9C76-5FB56A98CFA6}"/>
              </a:ext>
            </a:extLst>
          </p:cNvPr>
          <p:cNvSpPr/>
          <p:nvPr/>
        </p:nvSpPr>
        <p:spPr>
          <a:xfrm>
            <a:off x="9568206" y="5850504"/>
            <a:ext cx="1790885" cy="1007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1747309" y="514846"/>
            <a:ext cx="8003000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Tools</a:t>
            </a:r>
            <a:r>
              <a:rPr lang="hu-HU" sz="3600" b="1" dirty="0"/>
              <a:t> </a:t>
            </a:r>
            <a:r>
              <a:rPr lang="hu-HU" sz="3600" b="1" dirty="0" err="1"/>
              <a:t>for</a:t>
            </a:r>
            <a:r>
              <a:rPr lang="hu-HU" sz="3600" b="1" dirty="0"/>
              <a:t> </a:t>
            </a:r>
            <a:r>
              <a:rPr lang="hu-HU" sz="3600" b="1" dirty="0" err="1"/>
              <a:t>risk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r>
              <a:rPr lang="hu-HU" sz="3600" b="1" dirty="0"/>
              <a:t> </a:t>
            </a:r>
            <a:r>
              <a:rPr lang="hu-HU" sz="3600" b="1" dirty="0" err="1"/>
              <a:t>assessment</a:t>
            </a:r>
            <a:endParaRPr lang="hu-HU" sz="3600" b="1" dirty="0"/>
          </a:p>
        </p:txBody>
      </p:sp>
      <p:sp>
        <p:nvSpPr>
          <p:cNvPr id="17" name="Tartalom helye 1"/>
          <p:cNvSpPr txBox="1">
            <a:spLocks/>
          </p:cNvSpPr>
          <p:nvPr/>
        </p:nvSpPr>
        <p:spPr>
          <a:xfrm>
            <a:off x="832909" y="1713955"/>
            <a:ext cx="4116163" cy="923327"/>
          </a:xfrm>
          <a:prstGeom prst="rect">
            <a:avLst/>
          </a:prstGeom>
          <a:solidFill>
            <a:srgbClr val="0C5C65"/>
          </a:solidFill>
          <a:ln w="41275" cmpd="dbl">
            <a:noFill/>
            <a:prstDash val="solid"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700" b="1" dirty="0" err="1">
                <a:solidFill>
                  <a:schemeClr val="bg1"/>
                </a:solidFill>
              </a:rPr>
              <a:t>Randomized</a:t>
            </a:r>
            <a:r>
              <a:rPr lang="hu-HU" sz="2700" b="1" dirty="0">
                <a:solidFill>
                  <a:schemeClr val="bg1"/>
                </a:solidFill>
              </a:rPr>
              <a:t> </a:t>
            </a:r>
            <a:r>
              <a:rPr lang="hu-HU" sz="2700" b="1" dirty="0" err="1">
                <a:solidFill>
                  <a:schemeClr val="bg1"/>
                </a:solidFill>
              </a:rPr>
              <a:t>Controlled</a:t>
            </a:r>
            <a:r>
              <a:rPr lang="hu-HU" sz="27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hu-HU" sz="2700" b="1" dirty="0" err="1">
                <a:solidFill>
                  <a:schemeClr val="bg1"/>
                </a:solidFill>
              </a:rPr>
              <a:t>Trials</a:t>
            </a:r>
            <a:endParaRPr lang="en-US" sz="2700" b="1" dirty="0">
              <a:solidFill>
                <a:schemeClr val="bg1"/>
              </a:solidFill>
            </a:endParaRPr>
          </a:p>
          <a:p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7381188" y="1713955"/>
            <a:ext cx="3977903" cy="923330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2700" b="1" dirty="0" err="1">
                <a:solidFill>
                  <a:schemeClr val="bg1"/>
                </a:solidFill>
              </a:rPr>
              <a:t>Cochrane</a:t>
            </a:r>
            <a:r>
              <a:rPr lang="hu-HU" sz="2700" b="1" dirty="0">
                <a:solidFill>
                  <a:schemeClr val="bg1"/>
                </a:solidFill>
              </a:rPr>
              <a:t> </a:t>
            </a:r>
            <a:r>
              <a:rPr lang="hu-HU" sz="2700" b="1" dirty="0" err="1">
                <a:solidFill>
                  <a:schemeClr val="bg1"/>
                </a:solidFill>
              </a:rPr>
              <a:t>Risk</a:t>
            </a:r>
            <a:r>
              <a:rPr lang="hu-HU" sz="2700" b="1" dirty="0">
                <a:solidFill>
                  <a:schemeClr val="bg1"/>
                </a:solidFill>
              </a:rPr>
              <a:t> of </a:t>
            </a:r>
            <a:r>
              <a:rPr lang="hu-HU" sz="2700" b="1" dirty="0" err="1">
                <a:solidFill>
                  <a:schemeClr val="bg1"/>
                </a:solidFill>
              </a:rPr>
              <a:t>Bias</a:t>
            </a:r>
            <a:r>
              <a:rPr lang="hu-HU" sz="27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u-HU" sz="2700" b="1" dirty="0">
                <a:solidFill>
                  <a:schemeClr val="bg1"/>
                </a:solidFill>
              </a:rPr>
              <a:t>Tool-2</a:t>
            </a:r>
            <a:endParaRPr lang="en-GB" sz="2700" b="1" dirty="0">
              <a:solidFill>
                <a:schemeClr val="bg1"/>
              </a:solidFill>
            </a:endParaRPr>
          </a:p>
        </p:txBody>
      </p:sp>
      <p:sp>
        <p:nvSpPr>
          <p:cNvPr id="19" name="Tartalom helye 1"/>
          <p:cNvSpPr txBox="1">
            <a:spLocks/>
          </p:cNvSpPr>
          <p:nvPr/>
        </p:nvSpPr>
        <p:spPr>
          <a:xfrm>
            <a:off x="1381324" y="2900628"/>
            <a:ext cx="3068128" cy="466436"/>
          </a:xfrm>
          <a:prstGeom prst="rect">
            <a:avLst/>
          </a:prstGeom>
          <a:solidFill>
            <a:srgbClr val="0C5C65"/>
          </a:solidFill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chemeClr val="bg1"/>
                </a:solidFill>
              </a:rPr>
              <a:t>Non-randomized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7978945" y="4220716"/>
            <a:ext cx="2168281" cy="492443"/>
          </a:xfrm>
          <a:prstGeom prst="rect">
            <a:avLst/>
          </a:prstGeom>
          <a:solidFill>
            <a:srgbClr val="F56600"/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>
                <a:solidFill>
                  <a:schemeClr val="tx1"/>
                </a:solidFill>
              </a:rPr>
              <a:t>ROBINS-I</a:t>
            </a:r>
            <a:endParaRPr lang="en-GB" sz="2600" b="1" dirty="0">
              <a:solidFill>
                <a:schemeClr val="tx1"/>
              </a:solidFill>
            </a:endParaRPr>
          </a:p>
        </p:txBody>
      </p:sp>
      <p:sp>
        <p:nvSpPr>
          <p:cNvPr id="23" name="Tartalom helye 1"/>
          <p:cNvSpPr txBox="1">
            <a:spLocks/>
          </p:cNvSpPr>
          <p:nvPr/>
        </p:nvSpPr>
        <p:spPr>
          <a:xfrm>
            <a:off x="1747309" y="3623245"/>
            <a:ext cx="2452917" cy="732879"/>
          </a:xfrm>
          <a:prstGeom prst="rect">
            <a:avLst/>
          </a:prstGeom>
          <a:solidFill>
            <a:srgbClr val="69C8C6"/>
          </a:solidFill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Experimental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interventional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24" name="Tartalom helye 1"/>
          <p:cNvSpPr txBox="1">
            <a:spLocks/>
          </p:cNvSpPr>
          <p:nvPr/>
        </p:nvSpPr>
        <p:spPr>
          <a:xfrm>
            <a:off x="1747309" y="4526348"/>
            <a:ext cx="2452917" cy="720737"/>
          </a:xfrm>
          <a:prstGeom prst="rect">
            <a:avLst/>
          </a:prstGeom>
          <a:solidFill>
            <a:srgbClr val="69C8C6"/>
          </a:solidFill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Observational</a:t>
            </a:r>
            <a:r>
              <a:rPr lang="hu-HU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interventional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hu-HU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Tartalom helye 1"/>
          <p:cNvSpPr txBox="1">
            <a:spLocks/>
          </p:cNvSpPr>
          <p:nvPr/>
        </p:nvSpPr>
        <p:spPr>
          <a:xfrm>
            <a:off x="1747309" y="5526088"/>
            <a:ext cx="2452918" cy="466436"/>
          </a:xfrm>
          <a:prstGeom prst="rect">
            <a:avLst/>
          </a:prstGeom>
          <a:solidFill>
            <a:srgbClr val="69C8C6"/>
          </a:solidFill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Diagnostic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hu-HU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8077201" y="5511185"/>
            <a:ext cx="1971771" cy="492443"/>
          </a:xfrm>
          <a:prstGeom prst="rect">
            <a:avLst/>
          </a:prstGeom>
          <a:solidFill>
            <a:srgbClr val="F56600"/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>
                <a:solidFill>
                  <a:schemeClr val="tx1"/>
                </a:solidFill>
              </a:rPr>
              <a:t>QUADAS-2</a:t>
            </a:r>
            <a:endParaRPr lang="en-GB" sz="2600" b="1" dirty="0">
              <a:solidFill>
                <a:schemeClr val="tx1"/>
              </a:solidFill>
            </a:endParaRPr>
          </a:p>
        </p:txBody>
      </p:sp>
      <p:sp>
        <p:nvSpPr>
          <p:cNvPr id="28" name="Tartalom helye 1"/>
          <p:cNvSpPr txBox="1">
            <a:spLocks/>
          </p:cNvSpPr>
          <p:nvPr/>
        </p:nvSpPr>
        <p:spPr>
          <a:xfrm>
            <a:off x="1747308" y="6246515"/>
            <a:ext cx="2452918" cy="466436"/>
          </a:xfrm>
          <a:prstGeom prst="rect">
            <a:avLst/>
          </a:prstGeom>
          <a:solidFill>
            <a:srgbClr val="69C8C6"/>
          </a:solidFill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chemeClr val="tx1"/>
                </a:solidFill>
              </a:rPr>
              <a:t>Prognostic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hu-HU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7334053" y="6156752"/>
            <a:ext cx="3625394" cy="492443"/>
          </a:xfrm>
          <a:prstGeom prst="rect">
            <a:avLst/>
          </a:prstGeom>
          <a:solidFill>
            <a:srgbClr val="F56600"/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>
                <a:solidFill>
                  <a:schemeClr val="tx1"/>
                </a:solidFill>
              </a:rPr>
              <a:t>QUIPS and PROBAST</a:t>
            </a:r>
            <a:endParaRPr lang="en-GB" sz="2600" b="1" dirty="0">
              <a:solidFill>
                <a:schemeClr val="tx1"/>
              </a:solidFill>
            </a:endParaRPr>
          </a:p>
        </p:txBody>
      </p:sp>
      <p:sp>
        <p:nvSpPr>
          <p:cNvPr id="2" name="Jobb oldali kapcsos zárójel 1">
            <a:extLst>
              <a:ext uri="{FF2B5EF4-FFF2-40B4-BE49-F238E27FC236}">
                <a16:creationId xmlns:a16="http://schemas.microsoft.com/office/drawing/2014/main" id="{CBD59828-74AB-44F0-8775-1EC6C54195E6}"/>
              </a:ext>
            </a:extLst>
          </p:cNvPr>
          <p:cNvSpPr/>
          <p:nvPr/>
        </p:nvSpPr>
        <p:spPr>
          <a:xfrm>
            <a:off x="5986020" y="3893274"/>
            <a:ext cx="758915" cy="1201738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B29C5ADB-1043-4475-9628-1A1F043865A7}"/>
              </a:ext>
            </a:extLst>
          </p:cNvPr>
          <p:cNvCxnSpPr>
            <a:cxnSpLocks/>
          </p:cNvCxnSpPr>
          <p:nvPr/>
        </p:nvCxnSpPr>
        <p:spPr>
          <a:xfrm>
            <a:off x="5524466" y="5728959"/>
            <a:ext cx="14796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7D989818-9FCA-490D-9702-6ADA57A75F0E}"/>
              </a:ext>
            </a:extLst>
          </p:cNvPr>
          <p:cNvCxnSpPr>
            <a:cxnSpLocks/>
          </p:cNvCxnSpPr>
          <p:nvPr/>
        </p:nvCxnSpPr>
        <p:spPr>
          <a:xfrm>
            <a:off x="5524466" y="6378990"/>
            <a:ext cx="15030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5E6F3748-343E-44B4-8F54-A6F467493C8A}"/>
              </a:ext>
            </a:extLst>
          </p:cNvPr>
          <p:cNvCxnSpPr>
            <a:cxnSpLocks/>
          </p:cNvCxnSpPr>
          <p:nvPr/>
        </p:nvCxnSpPr>
        <p:spPr>
          <a:xfrm>
            <a:off x="5501078" y="2175618"/>
            <a:ext cx="14796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27891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Risk</a:t>
            </a:r>
            <a:r>
              <a:rPr lang="hu-HU" sz="3600" b="1" dirty="0"/>
              <a:t> of </a:t>
            </a:r>
            <a:r>
              <a:rPr lang="hu-HU" sz="3600" b="1" dirty="0" err="1"/>
              <a:t>bias</a:t>
            </a:r>
            <a:r>
              <a:rPr lang="hu-HU" sz="3600" b="1" dirty="0"/>
              <a:t> </a:t>
            </a:r>
            <a:r>
              <a:rPr lang="hu-HU" sz="3600" b="1" dirty="0" err="1"/>
              <a:t>assessment</a:t>
            </a:r>
            <a:endParaRPr lang="hu-HU" sz="3600" b="1" dirty="0"/>
          </a:p>
        </p:txBody>
      </p:sp>
      <p:sp>
        <p:nvSpPr>
          <p:cNvPr id="6" name="Szövegdoboz 11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1896895" y="4064767"/>
            <a:ext cx="932721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hu-HU" sz="2800" b="1" dirty="0" err="1">
                <a:solidFill>
                  <a:prstClr val="black"/>
                </a:solidFill>
                <a:ea typeface="Calibri" panose="020F0502020204030204" pitchFamily="34" charset="0"/>
              </a:rPr>
              <a:t>Understand</a:t>
            </a:r>
            <a:r>
              <a:rPr lang="hu-HU" sz="2800" b="1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ea typeface="Calibri" panose="020F0502020204030204" pitchFamily="34" charset="0"/>
              </a:rPr>
              <a:t>the</a:t>
            </a:r>
            <a:r>
              <a:rPr lang="hu-HU" sz="2800" b="1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ea typeface="Calibri" panose="020F0502020204030204" pitchFamily="34" charset="0"/>
              </a:rPr>
              <a:t>concept</a:t>
            </a:r>
            <a:r>
              <a:rPr lang="hu-HU" sz="2800" b="1" dirty="0">
                <a:solidFill>
                  <a:prstClr val="black"/>
                </a:solidFill>
                <a:ea typeface="Calibri" panose="020F0502020204030204" pitchFamily="34" charset="0"/>
              </a:rPr>
              <a:t> of </a:t>
            </a:r>
            <a:r>
              <a:rPr lang="hu-HU" sz="2800" b="1" dirty="0" err="1">
                <a:solidFill>
                  <a:prstClr val="black"/>
                </a:solidFill>
                <a:ea typeface="Calibri" panose="020F0502020204030204" pitchFamily="34" charset="0"/>
              </a:rPr>
              <a:t>bias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Assess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risk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of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bias</a:t>
            </a:r>
            <a:endParaRPr kumimoji="0" lang="hu-HU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b="1" baseline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Integrate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the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results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of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risk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of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bias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assessment</a:t>
            </a:r>
            <a:endParaRPr lang="hu-HU" sz="2800" b="1" dirty="0">
              <a:solidFill>
                <a:prstClr val="black"/>
              </a:solidFill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0" y="140823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8514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343930" y="1266533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>
                <a:solidFill>
                  <a:srgbClr val="0C5C65"/>
                </a:solidFill>
              </a:rPr>
              <a:t>Should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we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trust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in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meta-analyses</a:t>
            </a:r>
            <a:r>
              <a:rPr lang="hu-HU" sz="3600" b="1" dirty="0">
                <a:solidFill>
                  <a:srgbClr val="0C5C65"/>
                </a:solidFill>
              </a:rPr>
              <a:t>?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Szabolcs Kiss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5DDE0CE-A81F-4CAD-9E2A-7D6C8B7D51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53" y="5082606"/>
            <a:ext cx="2847785" cy="164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804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</a:rPr>
              <a:t>Key </a:t>
            </a:r>
            <a:r>
              <a:rPr lang="hu-HU" sz="3600" b="1" dirty="0" err="1">
                <a:solidFill>
                  <a:schemeClr val="lt1"/>
                </a:solidFill>
              </a:rPr>
              <a:t>points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35;p14">
            <a:extLst>
              <a:ext uri="{FF2B5EF4-FFF2-40B4-BE49-F238E27FC236}">
                <a16:creationId xmlns:a16="http://schemas.microsoft.com/office/drawing/2014/main" id="{82E54F50-86CE-448F-97E0-5A32F58508D5}"/>
              </a:ext>
            </a:extLst>
          </p:cNvPr>
          <p:cNvSpPr txBox="1"/>
          <p:nvPr/>
        </p:nvSpPr>
        <p:spPr>
          <a:xfrm>
            <a:off x="4649476" y="1939950"/>
            <a:ext cx="6668100" cy="458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Strengths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lvl="0">
              <a:spcAft>
                <a:spcPts val="1200"/>
              </a:spcAft>
              <a:buClr>
                <a:srgbClr val="0E7472"/>
              </a:buClr>
              <a:buSzPts val="3200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Common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errors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Polaris Keys Cut by Code ATV Ranger RZR replacement key made to codes  2300-2349">
            <a:extLst>
              <a:ext uri="{FF2B5EF4-FFF2-40B4-BE49-F238E27FC236}">
                <a16:creationId xmlns:a16="http://schemas.microsoft.com/office/drawing/2014/main" id="{AA57AE34-0D6A-4E96-9C39-A147B5BE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151" y="2441627"/>
            <a:ext cx="2859948" cy="285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59198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Strengths</a:t>
            </a:r>
            <a:endParaRPr lang="hu-HU" sz="3600" b="1" dirty="0"/>
          </a:p>
        </p:txBody>
      </p:sp>
      <p:sp>
        <p:nvSpPr>
          <p:cNvPr id="10" name="Téglalap 9"/>
          <p:cNvSpPr/>
          <p:nvPr/>
        </p:nvSpPr>
        <p:spPr>
          <a:xfrm>
            <a:off x="5047336" y="2024436"/>
            <a:ext cx="67644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Relevance</a:t>
            </a:r>
            <a:r>
              <a:rPr lang="hu-HU" sz="2400" b="1" dirty="0">
                <a:solidFill>
                  <a:srgbClr val="0C5C65"/>
                </a:solidFill>
              </a:rPr>
              <a:t> and </a:t>
            </a:r>
            <a:r>
              <a:rPr lang="hu-HU" sz="2400" b="1" dirty="0" err="1">
                <a:solidFill>
                  <a:srgbClr val="0C5C65"/>
                </a:solidFill>
              </a:rPr>
              <a:t>novelty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Methodology</a:t>
            </a:r>
            <a:r>
              <a:rPr lang="hu-HU" sz="2400" b="1" dirty="0">
                <a:solidFill>
                  <a:srgbClr val="0C5C65"/>
                </a:solidFill>
              </a:rPr>
              <a:t> (</a:t>
            </a:r>
            <a:r>
              <a:rPr lang="hu-HU" sz="2400" b="1" dirty="0" err="1">
                <a:solidFill>
                  <a:srgbClr val="0C5C65"/>
                </a:solidFill>
              </a:rPr>
              <a:t>transparent</a:t>
            </a:r>
            <a:r>
              <a:rPr lang="hu-HU" sz="2400" b="1" dirty="0">
                <a:solidFill>
                  <a:srgbClr val="0C5C65"/>
                </a:solidFill>
              </a:rPr>
              <a:t> &amp; </a:t>
            </a:r>
            <a:r>
              <a:rPr lang="hu-HU" sz="2400" b="1" dirty="0" err="1">
                <a:solidFill>
                  <a:srgbClr val="0C5C65"/>
                </a:solidFill>
              </a:rPr>
              <a:t>reproducible</a:t>
            </a:r>
            <a:r>
              <a:rPr lang="hu-HU" sz="2400" b="1" dirty="0">
                <a:solidFill>
                  <a:srgbClr val="0C5C65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Comprehensiveness</a:t>
            </a:r>
            <a:r>
              <a:rPr lang="hu-HU" sz="2400" b="1" dirty="0">
                <a:solidFill>
                  <a:srgbClr val="0C5C65"/>
                </a:solidFill>
              </a:rPr>
              <a:t> of </a:t>
            </a:r>
            <a:r>
              <a:rPr lang="hu-HU" sz="2400" b="1" dirty="0" err="1">
                <a:solidFill>
                  <a:srgbClr val="0C5C65"/>
                </a:solidFill>
              </a:rPr>
              <a:t>search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Higher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statistical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power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Verification</a:t>
            </a:r>
            <a:r>
              <a:rPr lang="hu-HU" sz="2400" b="1" dirty="0">
                <a:solidFill>
                  <a:srgbClr val="0C5C65"/>
                </a:solidFill>
              </a:rPr>
              <a:t> of </a:t>
            </a:r>
            <a:r>
              <a:rPr lang="hu-HU" sz="2400" b="1" dirty="0" err="1">
                <a:solidFill>
                  <a:srgbClr val="0C5C65"/>
                </a:solidFill>
              </a:rPr>
              <a:t>current</a:t>
            </a:r>
            <a:r>
              <a:rPr lang="hu-HU" sz="2400" b="1" dirty="0">
                <a:solidFill>
                  <a:srgbClr val="0C5C65"/>
                </a:solidFill>
              </a:rPr>
              <a:t> and </a:t>
            </a:r>
            <a:r>
              <a:rPr lang="hu-HU" sz="2400" b="1" dirty="0" err="1">
                <a:solidFill>
                  <a:srgbClr val="0C5C65"/>
                </a:solidFill>
              </a:rPr>
              <a:t>unraveling</a:t>
            </a:r>
            <a:r>
              <a:rPr lang="hu-HU" sz="2400" b="1" dirty="0">
                <a:solidFill>
                  <a:srgbClr val="0C5C65"/>
                </a:solidFill>
              </a:rPr>
              <a:t> of </a:t>
            </a:r>
            <a:br>
              <a:rPr lang="hu-HU" sz="2400" b="1" dirty="0">
                <a:solidFill>
                  <a:srgbClr val="0C5C65"/>
                </a:solidFill>
              </a:rPr>
            </a:br>
            <a:r>
              <a:rPr lang="hu-HU" sz="2400" b="1" dirty="0" err="1">
                <a:solidFill>
                  <a:srgbClr val="0C5C65"/>
                </a:solidFill>
              </a:rPr>
              <a:t>new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associations</a:t>
            </a:r>
            <a:r>
              <a:rPr lang="hu-HU" sz="2400" b="1" dirty="0">
                <a:solidFill>
                  <a:srgbClr val="0C5C65"/>
                </a:solidFill>
              </a:rPr>
              <a:t> (</a:t>
            </a:r>
            <a:r>
              <a:rPr lang="hu-HU" sz="2400" b="1" dirty="0" err="1">
                <a:solidFill>
                  <a:srgbClr val="0C5C65"/>
                </a:solidFill>
              </a:rPr>
              <a:t>cause-effect</a:t>
            </a:r>
            <a:r>
              <a:rPr lang="hu-HU" sz="2400" b="1" dirty="0">
                <a:solidFill>
                  <a:srgbClr val="0C5C65"/>
                </a:solidFill>
              </a:rPr>
              <a:t>?)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Development</a:t>
            </a:r>
            <a:r>
              <a:rPr lang="hu-HU" sz="2400" b="1" dirty="0">
                <a:solidFill>
                  <a:srgbClr val="0C5C65"/>
                </a:solidFill>
              </a:rPr>
              <a:t> of a </a:t>
            </a:r>
            <a:r>
              <a:rPr lang="hu-HU" sz="2400" b="1" dirty="0" err="1">
                <a:solidFill>
                  <a:srgbClr val="0C5C65"/>
                </a:solidFill>
              </a:rPr>
              <a:t>critical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attitude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br>
              <a:rPr lang="hu-HU" sz="2400" b="1" dirty="0">
                <a:solidFill>
                  <a:srgbClr val="0C5C65"/>
                </a:solidFill>
              </a:rPr>
            </a:br>
            <a:r>
              <a:rPr lang="hu-HU" sz="2400" b="1" dirty="0" err="1">
                <a:solidFill>
                  <a:srgbClr val="0C5C65"/>
                </a:solidFill>
              </a:rPr>
              <a:t>towards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the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existing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evidence</a:t>
            </a:r>
            <a:endParaRPr lang="hu-HU" sz="2400" b="1" dirty="0">
              <a:solidFill>
                <a:srgbClr val="0C5C65"/>
              </a:solidFill>
            </a:endParaRPr>
          </a:p>
        </p:txBody>
      </p:sp>
      <p:pic>
        <p:nvPicPr>
          <p:cNvPr id="3074" name="Picture 2" descr="Image - White Strength Icon Png , Free Transparent Clipart - ClipartKey">
            <a:extLst>
              <a:ext uri="{FF2B5EF4-FFF2-40B4-BE49-F238E27FC236}">
                <a16:creationId xmlns:a16="http://schemas.microsoft.com/office/drawing/2014/main" id="{002129F9-A5FE-48E1-A137-1DD1BD3C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281" y="2006746"/>
            <a:ext cx="35758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0450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Limitations</a:t>
            </a:r>
            <a:endParaRPr lang="hu-HU" sz="3600" b="1" dirty="0"/>
          </a:p>
        </p:txBody>
      </p:sp>
      <p:sp>
        <p:nvSpPr>
          <p:cNvPr id="16" name="Téglalap 15"/>
          <p:cNvSpPr/>
          <p:nvPr/>
        </p:nvSpPr>
        <p:spPr>
          <a:xfrm>
            <a:off x="5701630" y="2443007"/>
            <a:ext cx="529664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Publication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bias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Indirectness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Generalizability</a:t>
            </a:r>
            <a:r>
              <a:rPr lang="hu-HU" sz="2400" b="1" dirty="0">
                <a:solidFill>
                  <a:srgbClr val="0C5C65"/>
                </a:solidFill>
              </a:rPr>
              <a:t> and </a:t>
            </a:r>
            <a:r>
              <a:rPr lang="hu-HU" sz="2400" b="1" dirty="0" err="1">
                <a:solidFill>
                  <a:srgbClr val="0C5C65"/>
                </a:solidFill>
              </a:rPr>
              <a:t>applicability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Imprecision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Risk</a:t>
            </a:r>
            <a:r>
              <a:rPr lang="hu-HU" sz="2400" b="1" dirty="0">
                <a:solidFill>
                  <a:srgbClr val="0C5C65"/>
                </a:solidFill>
              </a:rPr>
              <a:t> of </a:t>
            </a:r>
            <a:r>
              <a:rPr lang="hu-HU" sz="2400" b="1" dirty="0" err="1">
                <a:solidFill>
                  <a:srgbClr val="0C5C65"/>
                </a:solidFill>
              </a:rPr>
              <a:t>bias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Heterogeneity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Methodological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errors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hu-HU" sz="2400" b="1" dirty="0"/>
          </a:p>
          <a:p>
            <a:pPr marL="342900" indent="-342900">
              <a:buFont typeface="+mj-lt"/>
              <a:buAutoNum type="arabicPeriod"/>
            </a:pPr>
            <a:endParaRPr lang="hu-HU" sz="2400" b="1" dirty="0"/>
          </a:p>
        </p:txBody>
      </p:sp>
      <p:pic>
        <p:nvPicPr>
          <p:cNvPr id="4098" name="Picture 2" descr="3,534 Weakness Stock Illustrations, Cliparts And Royalty Free Weakness  Vectors">
            <a:extLst>
              <a:ext uri="{FF2B5EF4-FFF2-40B4-BE49-F238E27FC236}">
                <a16:creationId xmlns:a16="http://schemas.microsoft.com/office/drawing/2014/main" id="{72A58E03-AB79-4E25-A777-DE98FFAB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362" y="1917470"/>
            <a:ext cx="3733113" cy="37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49671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What</a:t>
            </a:r>
            <a:r>
              <a:rPr lang="hu-HU" sz="3600" b="1" dirty="0"/>
              <a:t> is </a:t>
            </a:r>
            <a:r>
              <a:rPr lang="hu-HU" sz="3600" b="1" dirty="0" err="1"/>
              <a:t>publication</a:t>
            </a:r>
            <a:r>
              <a:rPr lang="hu-HU" sz="3600" b="1" dirty="0"/>
              <a:t> </a:t>
            </a:r>
            <a:r>
              <a:rPr lang="hu-HU" sz="3600" b="1" dirty="0" err="1"/>
              <a:t>bias</a:t>
            </a:r>
            <a:r>
              <a:rPr lang="hu-HU" sz="3600" b="1" dirty="0"/>
              <a:t>?</a:t>
            </a: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841788" y="2158737"/>
            <a:ext cx="8633059" cy="471341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2400" b="1" dirty="0" err="1">
                <a:solidFill>
                  <a:prstClr val="black"/>
                </a:solidFill>
              </a:rPr>
              <a:t>Comes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from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prejudice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against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smaller</a:t>
            </a:r>
            <a:r>
              <a:rPr lang="hu-HU" sz="2400" b="1" dirty="0">
                <a:solidFill>
                  <a:srgbClr val="E50D2E"/>
                </a:solidFill>
              </a:rPr>
              <a:t> „</a:t>
            </a:r>
            <a:r>
              <a:rPr lang="hu-HU" sz="2400" b="1" dirty="0" err="1">
                <a:solidFill>
                  <a:srgbClr val="E50D2E"/>
                </a:solidFill>
              </a:rPr>
              <a:t>negative</a:t>
            </a:r>
            <a:r>
              <a:rPr lang="hu-HU" sz="2400" b="1" dirty="0">
                <a:solidFill>
                  <a:srgbClr val="E50D2E"/>
                </a:solidFill>
              </a:rPr>
              <a:t>” </a:t>
            </a:r>
            <a:r>
              <a:rPr lang="hu-HU" sz="2400" b="1" dirty="0" err="1">
                <a:solidFill>
                  <a:srgbClr val="E50D2E"/>
                </a:solidFill>
              </a:rPr>
              <a:t>studies</a:t>
            </a:r>
            <a:endParaRPr lang="hu-HU" sz="2400" b="1" dirty="0">
              <a:solidFill>
                <a:srgbClr val="E50D2E"/>
              </a:solidFill>
            </a:endParaRPr>
          </a:p>
        </p:txBody>
      </p:sp>
      <p:sp>
        <p:nvSpPr>
          <p:cNvPr id="10" name="Tartalom helye 1"/>
          <p:cNvSpPr txBox="1">
            <a:spLocks/>
          </p:cNvSpPr>
          <p:nvPr/>
        </p:nvSpPr>
        <p:spPr>
          <a:xfrm>
            <a:off x="1841788" y="3423796"/>
            <a:ext cx="8706806" cy="471341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prstClr val="black"/>
                </a:solidFill>
              </a:rPr>
              <a:t>Less </a:t>
            </a:r>
            <a:r>
              <a:rPr lang="hu-HU" sz="2400" b="1" dirty="0" err="1">
                <a:solidFill>
                  <a:prstClr val="black"/>
                </a:solidFill>
              </a:rPr>
              <a:t>frequent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or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delayed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publication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in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smaller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journals</a:t>
            </a:r>
            <a:endParaRPr lang="hu-HU" sz="2400" b="1" dirty="0">
              <a:solidFill>
                <a:prstClr val="black"/>
              </a:solidFill>
            </a:endParaRPr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2572045" y="4685383"/>
            <a:ext cx="7023529" cy="471341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Bias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at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the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level</a:t>
            </a:r>
            <a:r>
              <a:rPr lang="hu-HU" sz="2400" b="1" dirty="0">
                <a:solidFill>
                  <a:prstClr val="black"/>
                </a:solidFill>
              </a:rPr>
              <a:t> of </a:t>
            </a:r>
            <a:r>
              <a:rPr lang="hu-HU" sz="2400" b="1" dirty="0" err="1">
                <a:solidFill>
                  <a:prstClr val="black"/>
                </a:solidFill>
              </a:rPr>
              <a:t>meta-analysis</a:t>
            </a:r>
            <a:r>
              <a:rPr lang="hu-HU" sz="2400" b="1" dirty="0">
                <a:solidFill>
                  <a:prstClr val="black"/>
                </a:solidFill>
              </a:rPr>
              <a:t> (</a:t>
            </a:r>
            <a:r>
              <a:rPr lang="hu-HU" sz="2400" b="1" dirty="0" err="1">
                <a:solidFill>
                  <a:prstClr val="black"/>
                </a:solidFill>
              </a:rPr>
              <a:t>meta-bias</a:t>
            </a:r>
            <a:r>
              <a:rPr lang="hu-HU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2" name="Sávnyíl 11"/>
          <p:cNvSpPr/>
          <p:nvPr/>
        </p:nvSpPr>
        <p:spPr>
          <a:xfrm rot="5400000">
            <a:off x="5886384" y="2782752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black"/>
              </a:solidFill>
            </a:endParaRPr>
          </a:p>
        </p:txBody>
      </p:sp>
      <p:sp>
        <p:nvSpPr>
          <p:cNvPr id="13" name="Sávnyíl 12"/>
          <p:cNvSpPr/>
          <p:nvPr/>
        </p:nvSpPr>
        <p:spPr>
          <a:xfrm rot="5400000">
            <a:off x="5886383" y="4046074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7134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EF2F872C-71A9-4583-A3D5-A9C363DEDF76}"/>
              </a:ext>
            </a:extLst>
          </p:cNvPr>
          <p:cNvSpPr/>
          <p:nvPr/>
        </p:nvSpPr>
        <p:spPr>
          <a:xfrm>
            <a:off x="9162854" y="5816338"/>
            <a:ext cx="2526383" cy="1041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98" name="Picture 2" descr="KÃ©ptalÃ¡lat a kÃ¶vetkezÅre: âpublication biasâ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8318" y="1326042"/>
            <a:ext cx="3874415" cy="52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lcím 3"/>
          <p:cNvSpPr>
            <a:spLocks noGrp="1"/>
          </p:cNvSpPr>
          <p:nvPr>
            <p:ph type="subTitle" idx="15"/>
          </p:nvPr>
        </p:nvSpPr>
        <p:spPr>
          <a:xfrm>
            <a:off x="2824203" y="515443"/>
            <a:ext cx="6668231" cy="378235"/>
          </a:xfrm>
        </p:spPr>
        <p:txBody>
          <a:bodyPr/>
          <a:lstStyle/>
          <a:p>
            <a:r>
              <a:rPr lang="hu-HU" sz="3600" b="1" dirty="0" err="1"/>
              <a:t>What</a:t>
            </a:r>
            <a:r>
              <a:rPr lang="hu-HU" sz="3600" b="1" dirty="0"/>
              <a:t> is </a:t>
            </a:r>
            <a:r>
              <a:rPr lang="hu-HU" sz="3600" b="1" dirty="0" err="1"/>
              <a:t>publication</a:t>
            </a:r>
            <a:r>
              <a:rPr lang="hu-HU" sz="3600" b="1" dirty="0"/>
              <a:t> </a:t>
            </a:r>
            <a:r>
              <a:rPr lang="hu-HU" sz="3600" b="1" dirty="0" err="1"/>
              <a:t>bias</a:t>
            </a:r>
            <a:r>
              <a:rPr lang="hu-HU" sz="3600" b="1" dirty="0"/>
              <a:t>?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104467" y="3069736"/>
            <a:ext cx="4761621" cy="12107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err="1">
                <a:solidFill>
                  <a:srgbClr val="0C5C65"/>
                </a:solidFill>
              </a:rPr>
              <a:t>They</a:t>
            </a:r>
            <a:r>
              <a:rPr lang="hu-HU" sz="3200" b="1" dirty="0">
                <a:solidFill>
                  <a:srgbClr val="0C5C65"/>
                </a:solidFill>
              </a:rPr>
              <a:t> </a:t>
            </a:r>
            <a:r>
              <a:rPr lang="hu-HU" sz="3200" b="1" dirty="0" err="1">
                <a:solidFill>
                  <a:srgbClr val="0C5C65"/>
                </a:solidFill>
              </a:rPr>
              <a:t>said</a:t>
            </a:r>
            <a:r>
              <a:rPr lang="hu-HU" sz="3200" b="1" dirty="0">
                <a:solidFill>
                  <a:srgbClr val="0C5C65"/>
                </a:solidFill>
              </a:rPr>
              <a:t> I had </a:t>
            </a:r>
            <a:r>
              <a:rPr lang="hu-HU" sz="3200" b="1" dirty="0" err="1">
                <a:solidFill>
                  <a:srgbClr val="0C5C65"/>
                </a:solidFill>
              </a:rPr>
              <a:t>to</a:t>
            </a:r>
            <a:r>
              <a:rPr lang="hu-HU" sz="3200" b="1" dirty="0">
                <a:solidFill>
                  <a:srgbClr val="0C5C65"/>
                </a:solidFill>
              </a:rPr>
              <a:t> </a:t>
            </a:r>
            <a:r>
              <a:rPr lang="hu-HU" sz="3200" b="1" dirty="0" err="1">
                <a:solidFill>
                  <a:srgbClr val="0C5C65"/>
                </a:solidFill>
              </a:rPr>
              <a:t>stay</a:t>
            </a:r>
            <a:r>
              <a:rPr lang="hu-HU" sz="3200" b="1" dirty="0">
                <a:solidFill>
                  <a:srgbClr val="0C5C65"/>
                </a:solidFill>
              </a:rPr>
              <a:t> here </a:t>
            </a:r>
            <a:r>
              <a:rPr lang="hu-HU" sz="3200" b="1" dirty="0" err="1">
                <a:solidFill>
                  <a:srgbClr val="0C5C65"/>
                </a:solidFill>
              </a:rPr>
              <a:t>because</a:t>
            </a:r>
            <a:r>
              <a:rPr lang="hu-HU" sz="3200" b="1" dirty="0">
                <a:solidFill>
                  <a:srgbClr val="0C5C65"/>
                </a:solidFill>
              </a:rPr>
              <a:t> I </a:t>
            </a:r>
            <a:r>
              <a:rPr lang="hu-HU" sz="3200" b="1" dirty="0" err="1">
                <a:solidFill>
                  <a:srgbClr val="0C5C65"/>
                </a:solidFill>
              </a:rPr>
              <a:t>wasn’t</a:t>
            </a:r>
            <a:r>
              <a:rPr lang="hu-HU" sz="3200" b="1" dirty="0">
                <a:solidFill>
                  <a:srgbClr val="0C5C65"/>
                </a:solidFill>
              </a:rPr>
              <a:t> </a:t>
            </a:r>
            <a:r>
              <a:rPr lang="hu-HU" sz="3200" b="1" dirty="0">
                <a:solidFill>
                  <a:srgbClr val="E50D2E"/>
                </a:solidFill>
              </a:rPr>
              <a:t>‚</a:t>
            </a:r>
            <a:r>
              <a:rPr lang="hu-HU" sz="3200" b="1" dirty="0" err="1">
                <a:solidFill>
                  <a:srgbClr val="E50D2E"/>
                </a:solidFill>
              </a:rPr>
              <a:t>positive</a:t>
            </a:r>
            <a:r>
              <a:rPr lang="hu-HU" sz="3200" b="1" dirty="0">
                <a:solidFill>
                  <a:srgbClr val="E50D2E"/>
                </a:solidFill>
              </a:rPr>
              <a:t>’ </a:t>
            </a:r>
            <a:r>
              <a:rPr lang="hu-HU" sz="3200" b="1" dirty="0" err="1">
                <a:solidFill>
                  <a:srgbClr val="0C5C65"/>
                </a:solidFill>
              </a:rPr>
              <a:t>enough</a:t>
            </a:r>
            <a:endParaRPr lang="hu-HU" sz="3200" b="1" dirty="0">
              <a:solidFill>
                <a:srgbClr val="0C5C65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 rot="20460994">
            <a:off x="7378047" y="5301587"/>
            <a:ext cx="4228775" cy="769441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schemeClr val="bg1"/>
                </a:solidFill>
              </a:rPr>
              <a:t>Unavoidable</a:t>
            </a:r>
            <a:endParaRPr lang="hu-H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21">
            <a:extLst>
              <a:ext uri="{FF2B5EF4-FFF2-40B4-BE49-F238E27FC236}">
                <a16:creationId xmlns:a16="http://schemas.microsoft.com/office/drawing/2014/main" id="{BDA1BADF-9602-4DBB-ADC9-01DD2060812B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8A0D4663-2F38-4CCF-9C35-D9F9154DA235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9" name="Kép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8" r="1" b="35878"/>
          <a:stretch/>
        </p:blipFill>
        <p:spPr>
          <a:xfrm>
            <a:off x="1896533" y="2347515"/>
            <a:ext cx="520198" cy="569781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1283471" y="2347514"/>
            <a:ext cx="509315" cy="569781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672418" y="2337713"/>
            <a:ext cx="509315" cy="569781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8179195" y="6601401"/>
            <a:ext cx="3681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In 2016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126 900</a:t>
            </a:r>
            <a:r>
              <a:rPr lang="hu-H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occured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in Hungary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6453222" y="2354125"/>
            <a:ext cx="488362" cy="54634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819057" y="2337719"/>
            <a:ext cx="509315" cy="56978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138664" y="2337718"/>
            <a:ext cx="509315" cy="569781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4443970" y="2337717"/>
            <a:ext cx="509315" cy="569781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3809806" y="2337716"/>
            <a:ext cx="509315" cy="569781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3155363" y="2337715"/>
            <a:ext cx="509315" cy="569781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2484079" y="2337714"/>
            <a:ext cx="509315" cy="569781"/>
          </a:xfrm>
          <a:prstGeom prst="rect">
            <a:avLst/>
          </a:prstGeom>
        </p:spPr>
      </p:pic>
      <p:sp>
        <p:nvSpPr>
          <p:cNvPr id="47" name="Szövegdoboz 46"/>
          <p:cNvSpPr txBox="1"/>
          <p:nvPr/>
        </p:nvSpPr>
        <p:spPr>
          <a:xfrm>
            <a:off x="330206" y="6488968"/>
            <a:ext cx="652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State of Health in the EU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Magyarország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Egészségügyi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országprofil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66" name="Téglalap 65"/>
          <p:cNvSpPr/>
          <p:nvPr/>
        </p:nvSpPr>
        <p:spPr>
          <a:xfrm>
            <a:off x="7469583" y="2332521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126,900 DEATH</a:t>
            </a:r>
            <a:endParaRPr lang="hu-H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13035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7CB5C6C-EDF0-41E7-BFCF-DF47BC39A191}"/>
              </a:ext>
            </a:extLst>
          </p:cNvPr>
          <p:cNvSpPr/>
          <p:nvPr/>
        </p:nvSpPr>
        <p:spPr>
          <a:xfrm>
            <a:off x="9662474" y="5948313"/>
            <a:ext cx="2218577" cy="909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3"/>
          <p:cNvSpPr txBox="1">
            <a:spLocks/>
          </p:cNvSpPr>
          <p:nvPr/>
        </p:nvSpPr>
        <p:spPr>
          <a:xfrm>
            <a:off x="1825770" y="407113"/>
            <a:ext cx="8640318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>
                <a:solidFill>
                  <a:prstClr val="white"/>
                </a:solidFill>
              </a:rPr>
              <a:t>Indirectness</a:t>
            </a:r>
            <a:endParaRPr lang="hu-HU" sz="3600" b="1" dirty="0">
              <a:solidFill>
                <a:prstClr val="white"/>
              </a:solidFill>
            </a:endParaRPr>
          </a:p>
        </p:txBody>
      </p:sp>
      <p:sp>
        <p:nvSpPr>
          <p:cNvPr id="4" name="Tartalom helye 1"/>
          <p:cNvSpPr txBox="1">
            <a:spLocks/>
          </p:cNvSpPr>
          <p:nvPr/>
        </p:nvSpPr>
        <p:spPr>
          <a:xfrm>
            <a:off x="1645920" y="4788251"/>
            <a:ext cx="8820168" cy="809165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>
                <a:solidFill>
                  <a:srgbClr val="E50D2E"/>
                </a:solidFill>
              </a:rPr>
              <a:t>PICO</a:t>
            </a:r>
            <a:r>
              <a:rPr lang="hu-HU" sz="2800" b="1" dirty="0">
                <a:solidFill>
                  <a:prstClr val="black"/>
                </a:solidFill>
              </a:rPr>
              <a:t> of </a:t>
            </a:r>
            <a:r>
              <a:rPr lang="hu-HU" sz="2800" b="1" dirty="0" err="1">
                <a:solidFill>
                  <a:prstClr val="black"/>
                </a:solidFill>
              </a:rPr>
              <a:t>individual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 err="1">
                <a:solidFill>
                  <a:prstClr val="black"/>
                </a:solidFill>
              </a:rPr>
              <a:t>studies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 err="1">
                <a:solidFill>
                  <a:prstClr val="black"/>
                </a:solidFill>
              </a:rPr>
              <a:t>should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 err="1">
                <a:solidFill>
                  <a:prstClr val="black"/>
                </a:solidFill>
              </a:rPr>
              <a:t>match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 err="1">
                <a:solidFill>
                  <a:prstClr val="black"/>
                </a:solidFill>
              </a:rPr>
              <a:t>the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br>
              <a:rPr lang="hu-HU" sz="2800" b="1" dirty="0">
                <a:solidFill>
                  <a:prstClr val="black"/>
                </a:solidFill>
              </a:rPr>
            </a:br>
            <a:r>
              <a:rPr lang="hu-HU" sz="2800" b="1" dirty="0">
                <a:solidFill>
                  <a:srgbClr val="E50D2E"/>
                </a:solidFill>
              </a:rPr>
              <a:t>PICO</a:t>
            </a:r>
            <a:r>
              <a:rPr lang="hu-HU" sz="2800" b="1" dirty="0">
                <a:solidFill>
                  <a:prstClr val="black"/>
                </a:solidFill>
              </a:rPr>
              <a:t> of </a:t>
            </a:r>
            <a:r>
              <a:rPr lang="hu-HU" sz="2800" b="1" dirty="0" err="1">
                <a:solidFill>
                  <a:prstClr val="black"/>
                </a:solidFill>
              </a:rPr>
              <a:t>meta-analysis</a:t>
            </a:r>
            <a:r>
              <a:rPr lang="hu-HU" sz="2800" b="1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6" name="Tartalom helye 1"/>
          <p:cNvSpPr txBox="1">
            <a:spLocks/>
          </p:cNvSpPr>
          <p:nvPr/>
        </p:nvSpPr>
        <p:spPr>
          <a:xfrm>
            <a:off x="1220603" y="2242432"/>
            <a:ext cx="3234557" cy="1953648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P: </a:t>
            </a:r>
            <a:r>
              <a:rPr lang="hu-HU" sz="2400" b="1" dirty="0" err="1">
                <a:solidFill>
                  <a:schemeClr val="tx1"/>
                </a:solidFill>
              </a:rPr>
              <a:t>pancreatitis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I: </a:t>
            </a:r>
            <a:r>
              <a:rPr lang="hu-HU" sz="2400" b="1" dirty="0" err="1">
                <a:solidFill>
                  <a:schemeClr val="tx1"/>
                </a:solidFill>
              </a:rPr>
              <a:t>antibiotics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C: placebo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O: </a:t>
            </a:r>
            <a:r>
              <a:rPr lang="hu-HU" sz="2400" b="1" dirty="0" err="1">
                <a:solidFill>
                  <a:schemeClr val="tx1"/>
                </a:solidFill>
              </a:rPr>
              <a:t>in-hosp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mortality</a:t>
            </a:r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743994" y="1688137"/>
            <a:ext cx="2204451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Meta-analysis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Tartalom helye 1"/>
          <p:cNvSpPr txBox="1">
            <a:spLocks/>
          </p:cNvSpPr>
          <p:nvPr/>
        </p:nvSpPr>
        <p:spPr>
          <a:xfrm>
            <a:off x="4729062" y="2242432"/>
            <a:ext cx="3368458" cy="1953648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E50D2E"/>
                </a:solidFill>
              </a:rPr>
              <a:t>P: </a:t>
            </a:r>
            <a:r>
              <a:rPr lang="hu-HU" sz="2400" b="1" dirty="0" err="1">
                <a:solidFill>
                  <a:srgbClr val="E50D2E"/>
                </a:solidFill>
              </a:rPr>
              <a:t>severe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pancreatitis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I: </a:t>
            </a:r>
            <a:r>
              <a:rPr lang="hu-HU" sz="2400" b="1" dirty="0" err="1">
                <a:solidFill>
                  <a:schemeClr val="tx1"/>
                </a:solidFill>
              </a:rPr>
              <a:t>antibiotics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C: placebo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O: </a:t>
            </a:r>
            <a:r>
              <a:rPr lang="hu-HU" sz="2400" b="1" dirty="0" err="1">
                <a:solidFill>
                  <a:schemeClr val="tx1"/>
                </a:solidFill>
              </a:rPr>
              <a:t>in-hosp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mortality</a:t>
            </a:r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8371422" y="2242432"/>
            <a:ext cx="3234557" cy="1953648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P: </a:t>
            </a:r>
            <a:r>
              <a:rPr lang="hu-HU" sz="2400" b="1" dirty="0" err="1">
                <a:solidFill>
                  <a:schemeClr val="tx1"/>
                </a:solidFill>
              </a:rPr>
              <a:t>pancreatitis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I: </a:t>
            </a:r>
            <a:r>
              <a:rPr lang="hu-HU" sz="2400" b="1" dirty="0" err="1">
                <a:solidFill>
                  <a:schemeClr val="tx1"/>
                </a:solidFill>
              </a:rPr>
              <a:t>antibiotics</a:t>
            </a:r>
            <a:endParaRPr lang="hu-H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C: placebo</a:t>
            </a:r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O: </a:t>
            </a:r>
            <a:r>
              <a:rPr lang="hu-HU" sz="2400" b="1" dirty="0">
                <a:solidFill>
                  <a:srgbClr val="E50D2E"/>
                </a:solidFill>
              </a:rPr>
              <a:t>1-week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mortality</a:t>
            </a:r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698566" y="1693732"/>
            <a:ext cx="1295547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Study</a:t>
            </a:r>
            <a:r>
              <a:rPr lang="hu-HU" sz="2400" b="1" dirty="0">
                <a:solidFill>
                  <a:schemeClr val="bg1"/>
                </a:solidFill>
              </a:rPr>
              <a:t> 1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340926" y="1694179"/>
            <a:ext cx="1295547" cy="461665"/>
          </a:xfrm>
          <a:prstGeom prst="rect">
            <a:avLst/>
          </a:prstGeom>
          <a:solidFill>
            <a:srgbClr val="0C5C65"/>
          </a:solidFill>
          <a:ln w="38100" cmpd="sng">
            <a:solidFill>
              <a:srgbClr val="0C5C65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Study</a:t>
            </a:r>
            <a:r>
              <a:rPr lang="hu-HU" sz="2400" b="1" dirty="0">
                <a:solidFill>
                  <a:schemeClr val="bg1"/>
                </a:solidFill>
              </a:rPr>
              <a:t> 2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 rot="20460994">
            <a:off x="7402627" y="5335809"/>
            <a:ext cx="4474967" cy="769441"/>
          </a:xfrm>
          <a:prstGeom prst="rect">
            <a:avLst/>
          </a:prstGeom>
          <a:solidFill>
            <a:srgbClr val="00B050">
              <a:shade val="30000"/>
              <a:satMod val="115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prstClr val="white"/>
                </a:solidFill>
              </a:rPr>
              <a:t>Avoidable</a:t>
            </a:r>
            <a:endParaRPr lang="hu-HU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Red Cross X clip art Clipart images | Free clip arts">
            <a:extLst>
              <a:ext uri="{FF2B5EF4-FFF2-40B4-BE49-F238E27FC236}">
                <a16:creationId xmlns:a16="http://schemas.microsoft.com/office/drawing/2014/main" id="{33AD5511-D6B3-453F-9DFA-E30B6BE2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355" y="5238716"/>
            <a:ext cx="683685" cy="6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1A176DC9-45AB-4FFC-89FF-A66DDF6C9F53}"/>
              </a:ext>
            </a:extLst>
          </p:cNvPr>
          <p:cNvSpPr/>
          <p:nvPr/>
        </p:nvSpPr>
        <p:spPr>
          <a:xfrm>
            <a:off x="9728462" y="6042581"/>
            <a:ext cx="1668544" cy="815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237" y="1762811"/>
            <a:ext cx="7541444" cy="2405965"/>
          </a:xfrm>
          <a:prstGeom prst="rect">
            <a:avLst/>
          </a:prstGeom>
        </p:spPr>
      </p:pic>
      <p:sp>
        <p:nvSpPr>
          <p:cNvPr id="5" name="Tartalom helye 1"/>
          <p:cNvSpPr>
            <a:spLocks noGrp="1"/>
          </p:cNvSpPr>
          <p:nvPr>
            <p:ph idx="1"/>
          </p:nvPr>
        </p:nvSpPr>
        <p:spPr>
          <a:xfrm>
            <a:off x="1187776" y="4370037"/>
            <a:ext cx="1819373" cy="549029"/>
          </a:xfr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b="1" dirty="0">
                <a:solidFill>
                  <a:schemeClr val="tx1"/>
                </a:solidFill>
              </a:rPr>
              <a:t>Valid?</a:t>
            </a:r>
          </a:p>
        </p:txBody>
      </p:sp>
      <p:sp>
        <p:nvSpPr>
          <p:cNvPr id="8" name="Tartalom helye 1"/>
          <p:cNvSpPr txBox="1">
            <a:spLocks/>
          </p:cNvSpPr>
          <p:nvPr/>
        </p:nvSpPr>
        <p:spPr>
          <a:xfrm>
            <a:off x="1187777" y="5176887"/>
            <a:ext cx="1819373" cy="549029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>
                <a:solidFill>
                  <a:schemeClr val="tx1"/>
                </a:solidFill>
              </a:rPr>
              <a:t>Precise</a:t>
            </a:r>
            <a:r>
              <a:rPr lang="hu-HU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Alcím 3"/>
          <p:cNvSpPr txBox="1">
            <a:spLocks/>
          </p:cNvSpPr>
          <p:nvPr/>
        </p:nvSpPr>
        <p:spPr>
          <a:xfrm>
            <a:off x="2097462" y="398495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Errors</a:t>
            </a:r>
            <a:r>
              <a:rPr lang="hu-HU" sz="3600" b="1" dirty="0"/>
              <a:t> </a:t>
            </a:r>
            <a:r>
              <a:rPr lang="hu-HU" sz="3600" b="1" dirty="0" err="1"/>
              <a:t>in</a:t>
            </a:r>
            <a:r>
              <a:rPr lang="hu-HU" sz="3600" b="1" dirty="0"/>
              <a:t> </a:t>
            </a:r>
            <a:r>
              <a:rPr lang="hu-HU" sz="3600" b="1" dirty="0" err="1"/>
              <a:t>epidemiological</a:t>
            </a:r>
            <a:r>
              <a:rPr lang="hu-HU" sz="3600" b="1" dirty="0"/>
              <a:t> </a:t>
            </a:r>
            <a:r>
              <a:rPr lang="hu-HU" sz="3600" b="1" dirty="0" err="1"/>
              <a:t>studies</a:t>
            </a:r>
            <a:endParaRPr lang="hu-HU" sz="3600" b="1" dirty="0"/>
          </a:p>
        </p:txBody>
      </p:sp>
      <p:sp>
        <p:nvSpPr>
          <p:cNvPr id="18" name="Téglalap 17"/>
          <p:cNvSpPr/>
          <p:nvPr/>
        </p:nvSpPr>
        <p:spPr>
          <a:xfrm rot="19480178">
            <a:off x="3230331" y="2699217"/>
            <a:ext cx="2067880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Bias</a:t>
            </a:r>
            <a:endParaRPr lang="hu-HU" sz="3600" b="1" dirty="0">
              <a:solidFill>
                <a:srgbClr val="E50D2E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 rot="19480178">
            <a:off x="7384110" y="2699216"/>
            <a:ext cx="285037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Imprecision</a:t>
            </a:r>
            <a:endParaRPr lang="hu-HU" sz="3600" b="1" dirty="0">
              <a:solidFill>
                <a:srgbClr val="E50D2E"/>
              </a:solidFill>
            </a:endParaRPr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906024" y="1375086"/>
            <a:ext cx="4864856" cy="549029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>
                <a:solidFill>
                  <a:schemeClr val="tx1"/>
                </a:solidFill>
              </a:rPr>
              <a:t>Risk</a:t>
            </a:r>
            <a:r>
              <a:rPr lang="hu-HU" b="1" dirty="0">
                <a:solidFill>
                  <a:schemeClr val="tx1"/>
                </a:solidFill>
              </a:rPr>
              <a:t> of </a:t>
            </a:r>
            <a:r>
              <a:rPr lang="hu-HU" b="1" dirty="0" err="1">
                <a:solidFill>
                  <a:schemeClr val="tx1"/>
                </a:solidFill>
              </a:rPr>
              <a:t>bias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assessment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6" name="Tartalom helye 1"/>
          <p:cNvSpPr txBox="1">
            <a:spLocks/>
          </p:cNvSpPr>
          <p:nvPr/>
        </p:nvSpPr>
        <p:spPr>
          <a:xfrm>
            <a:off x="6825211" y="1375086"/>
            <a:ext cx="4428713" cy="549029"/>
          </a:xfrm>
          <a:prstGeom prst="rect">
            <a:avLst/>
          </a:prstGeom>
          <a:solidFill>
            <a:srgbClr val="8FF1EF"/>
          </a:solidFill>
          <a:ln w="41275" cmpd="dbl">
            <a:solidFill>
              <a:srgbClr val="0C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>
                <a:solidFill>
                  <a:schemeClr val="tx1"/>
                </a:solidFill>
              </a:rPr>
              <a:t>Trial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sequential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analysis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 rot="20460994">
            <a:off x="7556651" y="5391536"/>
            <a:ext cx="4100625" cy="769441"/>
          </a:xfrm>
          <a:prstGeom prst="rect">
            <a:avLst/>
          </a:prstGeom>
          <a:solidFill>
            <a:srgbClr val="F56600"/>
          </a:solidFill>
          <a:ln w="38100">
            <a:solidFill>
              <a:srgbClr val="F5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Estimatable</a:t>
            </a:r>
            <a:endParaRPr lang="hu-HU" sz="4400" b="1" dirty="0"/>
          </a:p>
        </p:txBody>
      </p:sp>
      <p:pic>
        <p:nvPicPr>
          <p:cNvPr id="20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C5A89664-B391-4872-B2D6-66D74DD6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147" y="5060215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7D0CDC7D-805B-4B74-B8A6-C546A989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830" y="4241738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E1A1A598-D447-4D84-8C6C-03615224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830" y="5060215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ownload Free png Check Mark Icon Png (90+ images in Collection) Page 2 -  DLPNG.com">
            <a:extLst>
              <a:ext uri="{FF2B5EF4-FFF2-40B4-BE49-F238E27FC236}">
                <a16:creationId xmlns:a16="http://schemas.microsoft.com/office/drawing/2014/main" id="{F0A9D919-39E0-4528-870B-E220A6970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854" y="4241738"/>
            <a:ext cx="862186" cy="8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Red Cross X clip art Clipart images | Free clip arts">
            <a:extLst>
              <a:ext uri="{FF2B5EF4-FFF2-40B4-BE49-F238E27FC236}">
                <a16:creationId xmlns:a16="http://schemas.microsoft.com/office/drawing/2014/main" id="{C1F17854-C054-48CE-9657-E4991A853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7527" y="4302708"/>
            <a:ext cx="683685" cy="6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71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17C593D-E161-48BD-AC19-1689BD630B01}"/>
              </a:ext>
            </a:extLst>
          </p:cNvPr>
          <p:cNvSpPr/>
          <p:nvPr/>
        </p:nvSpPr>
        <p:spPr>
          <a:xfrm>
            <a:off x="9615340" y="5948313"/>
            <a:ext cx="2337848" cy="909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lcím 3"/>
          <p:cNvSpPr txBox="1">
            <a:spLocks/>
          </p:cNvSpPr>
          <p:nvPr/>
        </p:nvSpPr>
        <p:spPr>
          <a:xfrm>
            <a:off x="1780464" y="442970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Heterogeneity</a:t>
            </a:r>
            <a:endParaRPr lang="hu-HU" sz="36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858093" y="2971553"/>
            <a:ext cx="2305439" cy="461665"/>
          </a:xfrm>
          <a:prstGeom prst="rect">
            <a:avLst/>
          </a:prstGeom>
          <a:solidFill>
            <a:srgbClr val="0C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Non-statistical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214880" y="2971552"/>
            <a:ext cx="1638590" cy="461665"/>
          </a:xfrm>
          <a:prstGeom prst="rect">
            <a:avLst/>
          </a:prstGeom>
          <a:solidFill>
            <a:srgbClr val="0C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Statistical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1780464" y="3643815"/>
            <a:ext cx="34435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Risk</a:t>
            </a:r>
            <a:r>
              <a:rPr lang="hu-HU" sz="2400" dirty="0">
                <a:solidFill>
                  <a:srgbClr val="0C5C65"/>
                </a:solidFill>
              </a:rPr>
              <a:t> of </a:t>
            </a:r>
            <a:r>
              <a:rPr lang="hu-HU" sz="2400" dirty="0" err="1">
                <a:solidFill>
                  <a:srgbClr val="0C5C65"/>
                </a:solidFill>
              </a:rPr>
              <a:t>bias</a:t>
            </a:r>
            <a:endParaRPr lang="hu-HU" sz="2400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Indirectness</a:t>
            </a:r>
            <a:endParaRPr lang="hu-HU" sz="2400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Study</a:t>
            </a:r>
            <a:r>
              <a:rPr lang="hu-HU" sz="2400" dirty="0">
                <a:solidFill>
                  <a:srgbClr val="0C5C65"/>
                </a:solidFill>
              </a:rPr>
              <a:t> design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Chance</a:t>
            </a:r>
            <a:r>
              <a:rPr lang="hu-HU" sz="2400" dirty="0">
                <a:solidFill>
                  <a:srgbClr val="0C5C65"/>
                </a:solidFill>
              </a:rPr>
              <a:t> (</a:t>
            </a:r>
            <a:r>
              <a:rPr lang="hu-HU" sz="2400" dirty="0" err="1">
                <a:solidFill>
                  <a:srgbClr val="0C5C65"/>
                </a:solidFill>
              </a:rPr>
              <a:t>imprecision</a:t>
            </a:r>
            <a:r>
              <a:rPr lang="hu-HU" sz="2400" dirty="0">
                <a:solidFill>
                  <a:srgbClr val="0C5C65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hu-HU" sz="2400" b="1" dirty="0"/>
          </a:p>
        </p:txBody>
      </p:sp>
      <p:sp>
        <p:nvSpPr>
          <p:cNvPr id="20" name="Téglalap 19"/>
          <p:cNvSpPr/>
          <p:nvPr/>
        </p:nvSpPr>
        <p:spPr>
          <a:xfrm>
            <a:off x="6024628" y="3691395"/>
            <a:ext cx="47596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sz="2400" dirty="0">
                <a:solidFill>
                  <a:srgbClr val="0C5C65"/>
                </a:solidFill>
              </a:rPr>
              <a:t>Overlap of </a:t>
            </a:r>
            <a:r>
              <a:rPr lang="hu-HU" sz="2400" dirty="0" err="1">
                <a:solidFill>
                  <a:srgbClr val="0C5C65"/>
                </a:solidFill>
              </a:rPr>
              <a:t>confidence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intervals</a:t>
            </a:r>
            <a:endParaRPr lang="hu-HU" sz="2400" dirty="0">
              <a:solidFill>
                <a:srgbClr val="0C5C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Tests</a:t>
            </a:r>
            <a:r>
              <a:rPr lang="hu-HU" sz="2400" dirty="0">
                <a:solidFill>
                  <a:srgbClr val="0C5C65"/>
                </a:solidFill>
              </a:rPr>
              <a:t> (I</a:t>
            </a:r>
            <a:r>
              <a:rPr lang="hu-HU" sz="2400" baseline="30000" dirty="0">
                <a:solidFill>
                  <a:srgbClr val="0C5C65"/>
                </a:solidFill>
              </a:rPr>
              <a:t>2</a:t>
            </a:r>
            <a:r>
              <a:rPr lang="hu-HU" sz="2400" dirty="0">
                <a:solidFill>
                  <a:srgbClr val="0C5C65"/>
                </a:solidFill>
              </a:rPr>
              <a:t>, chi</a:t>
            </a:r>
            <a:r>
              <a:rPr lang="hu-HU" sz="2400" baseline="30000" dirty="0">
                <a:solidFill>
                  <a:srgbClr val="0C5C65"/>
                </a:solidFill>
              </a:rPr>
              <a:t>2</a:t>
            </a:r>
            <a:r>
              <a:rPr lang="hu-HU" sz="2400" dirty="0">
                <a:solidFill>
                  <a:srgbClr val="0C5C65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hu-HU" sz="2400" b="1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113430" y="1527082"/>
            <a:ext cx="9906504" cy="121072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b="1" dirty="0" err="1">
                <a:solidFill>
                  <a:srgbClr val="E50D2E"/>
                </a:solidFill>
              </a:rPr>
              <a:t>Definition</a:t>
            </a:r>
            <a:r>
              <a:rPr lang="hu-HU" sz="2800" b="1" dirty="0">
                <a:solidFill>
                  <a:srgbClr val="E50D2E"/>
                </a:solidFill>
              </a:rPr>
              <a:t>: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variance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in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the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sample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that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cannot</a:t>
            </a:r>
            <a:r>
              <a:rPr lang="hu-HU" sz="2800" dirty="0">
                <a:solidFill>
                  <a:srgbClr val="0C5C65"/>
                </a:solidFill>
              </a:rPr>
              <a:t> be </a:t>
            </a:r>
            <a:r>
              <a:rPr lang="hu-HU" sz="2800" dirty="0" err="1">
                <a:solidFill>
                  <a:srgbClr val="0C5C65"/>
                </a:solidFill>
              </a:rPr>
              <a:t>explained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by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the</a:t>
            </a:r>
            <a:r>
              <a:rPr lang="hu-HU" sz="2800" dirty="0">
                <a:solidFill>
                  <a:srgbClr val="0C5C65"/>
                </a:solidFill>
              </a:rPr>
              <a:t> play of </a:t>
            </a:r>
            <a:r>
              <a:rPr lang="hu-HU" sz="2800" dirty="0" err="1">
                <a:solidFill>
                  <a:srgbClr val="0C5C65"/>
                </a:solidFill>
              </a:rPr>
              <a:t>chance</a:t>
            </a:r>
            <a:endParaRPr lang="hu-HU" sz="2800" dirty="0">
              <a:solidFill>
                <a:srgbClr val="0C5C65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 rot="20460994">
            <a:off x="5181492" y="5317335"/>
            <a:ext cx="4063542" cy="769441"/>
          </a:xfrm>
          <a:prstGeom prst="rect">
            <a:avLst/>
          </a:prstGeom>
          <a:solidFill>
            <a:srgbClr val="F56600"/>
          </a:solidFill>
          <a:ln w="38100">
            <a:solidFill>
              <a:srgbClr val="F5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Estimatable</a:t>
            </a:r>
            <a:endParaRPr lang="hu-HU" sz="4400" b="1" dirty="0"/>
          </a:p>
        </p:txBody>
      </p:sp>
      <p:sp>
        <p:nvSpPr>
          <p:cNvPr id="10" name="Szövegdoboz 9"/>
          <p:cNvSpPr txBox="1"/>
          <p:nvPr/>
        </p:nvSpPr>
        <p:spPr>
          <a:xfrm rot="20460994">
            <a:off x="7769774" y="5348736"/>
            <a:ext cx="3870482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prstClr val="white"/>
                </a:solidFill>
              </a:rPr>
              <a:t>Avoidable</a:t>
            </a:r>
            <a:endParaRPr lang="hu-HU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0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425AE3DA-E036-47C0-812B-EEFD06AAFC3C}"/>
              </a:ext>
            </a:extLst>
          </p:cNvPr>
          <p:cNvSpPr/>
          <p:nvPr/>
        </p:nvSpPr>
        <p:spPr>
          <a:xfrm>
            <a:off x="9719035" y="5929460"/>
            <a:ext cx="1875934" cy="99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3"/>
          <p:cNvSpPr txBox="1">
            <a:spLocks/>
          </p:cNvSpPr>
          <p:nvPr/>
        </p:nvSpPr>
        <p:spPr>
          <a:xfrm>
            <a:off x="1545997" y="493806"/>
            <a:ext cx="8640318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>
                <a:solidFill>
                  <a:prstClr val="white"/>
                </a:solidFill>
              </a:rPr>
              <a:t>Generalizability</a:t>
            </a:r>
            <a:r>
              <a:rPr lang="hu-HU" sz="3600" b="1" dirty="0">
                <a:solidFill>
                  <a:prstClr val="white"/>
                </a:solidFill>
              </a:rPr>
              <a:t> and </a:t>
            </a:r>
            <a:r>
              <a:rPr lang="hu-HU" sz="3600" b="1" dirty="0" err="1">
                <a:solidFill>
                  <a:prstClr val="white"/>
                </a:solidFill>
              </a:rPr>
              <a:t>applicability</a:t>
            </a:r>
            <a:endParaRPr lang="hu-HU" sz="3600" b="1" dirty="0">
              <a:solidFill>
                <a:prstClr val="white"/>
              </a:solidFill>
            </a:endParaRPr>
          </a:p>
        </p:txBody>
      </p:sp>
      <p:pic>
        <p:nvPicPr>
          <p:cNvPr id="6" name="Picture 2" descr="KÃ©ptalÃ¡lat a kÃ¶vetkezÅre: âgeneralisabilityâ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422" y="1584107"/>
            <a:ext cx="8047198" cy="47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851776" y="1524270"/>
            <a:ext cx="5570209" cy="121072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b="1" dirty="0" err="1">
                <a:solidFill>
                  <a:srgbClr val="0C5C65"/>
                </a:solidFill>
              </a:rPr>
              <a:t>Selection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bias</a:t>
            </a:r>
            <a:r>
              <a:rPr lang="hu-HU" sz="2800" b="1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5A5E4ED-5F23-48A9-BDDF-921895E6B736}"/>
              </a:ext>
            </a:extLst>
          </p:cNvPr>
          <p:cNvSpPr txBox="1"/>
          <p:nvPr/>
        </p:nvSpPr>
        <p:spPr>
          <a:xfrm rot="20460994">
            <a:off x="7402627" y="5335809"/>
            <a:ext cx="4474967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prstClr val="white"/>
                </a:solidFill>
              </a:rPr>
              <a:t>Avoidable</a:t>
            </a:r>
            <a:endParaRPr lang="hu-HU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3"/>
          <p:cNvSpPr txBox="1">
            <a:spLocks/>
          </p:cNvSpPr>
          <p:nvPr/>
        </p:nvSpPr>
        <p:spPr>
          <a:xfrm>
            <a:off x="1649691" y="462861"/>
            <a:ext cx="8640318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>
                <a:solidFill>
                  <a:prstClr val="white"/>
                </a:solidFill>
              </a:rPr>
              <a:t>Generalizability</a:t>
            </a:r>
            <a:r>
              <a:rPr lang="hu-HU" sz="3600" b="1" dirty="0">
                <a:solidFill>
                  <a:prstClr val="white"/>
                </a:solidFill>
              </a:rPr>
              <a:t> and </a:t>
            </a:r>
            <a:r>
              <a:rPr lang="hu-HU" sz="3600" b="1" dirty="0" err="1">
                <a:solidFill>
                  <a:prstClr val="white"/>
                </a:solidFill>
              </a:rPr>
              <a:t>applicability</a:t>
            </a:r>
            <a:endParaRPr lang="hu-HU" sz="3600" b="1" dirty="0">
              <a:solidFill>
                <a:prstClr val="white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58"/>
          <a:stretch/>
        </p:blipFill>
        <p:spPr>
          <a:xfrm>
            <a:off x="991808" y="2131917"/>
            <a:ext cx="10725169" cy="3303997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991808" y="5293050"/>
            <a:ext cx="8743863" cy="121072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b="1" dirty="0" err="1">
                <a:solidFill>
                  <a:srgbClr val="0C5C65"/>
                </a:solidFill>
              </a:rPr>
              <a:t>What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are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your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results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representative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to</a:t>
            </a:r>
            <a:r>
              <a:rPr lang="hu-HU" sz="2800" b="1" dirty="0">
                <a:solidFill>
                  <a:srgbClr val="0C5C6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776334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1894789" y="524870"/>
            <a:ext cx="7644780" cy="378235"/>
          </a:xfrm>
        </p:spPr>
        <p:txBody>
          <a:bodyPr/>
          <a:lstStyle/>
          <a:p>
            <a:r>
              <a:rPr lang="hu-HU" sz="3600" b="1" dirty="0" err="1"/>
              <a:t>Common</a:t>
            </a:r>
            <a:r>
              <a:rPr lang="hu-HU" sz="3600" b="1" dirty="0"/>
              <a:t> </a:t>
            </a:r>
            <a:r>
              <a:rPr lang="hu-HU" sz="3600" b="1" dirty="0" err="1"/>
              <a:t>methodological</a:t>
            </a:r>
            <a:r>
              <a:rPr lang="hu-HU" sz="3600" b="1" dirty="0"/>
              <a:t> </a:t>
            </a:r>
            <a:r>
              <a:rPr lang="hu-HU" sz="3600" b="1" dirty="0" err="1"/>
              <a:t>errors</a:t>
            </a:r>
            <a:endParaRPr lang="hu-HU" sz="3600" b="1" dirty="0"/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228942" y="1866512"/>
            <a:ext cx="10099458" cy="3902692"/>
          </a:xfrm>
          <a:prstGeom prst="rect">
            <a:avLst/>
          </a:prstGeom>
          <a:noFill/>
          <a:ln w="41275" cmpd="dbl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hu-HU" sz="2600" b="1" dirty="0" err="1">
                <a:solidFill>
                  <a:srgbClr val="0C5C65"/>
                </a:solidFill>
              </a:rPr>
              <a:t>Protocol</a:t>
            </a:r>
            <a:r>
              <a:rPr lang="hu-HU" sz="2600" b="1" dirty="0">
                <a:solidFill>
                  <a:srgbClr val="0C5C65"/>
                </a:solidFill>
              </a:rPr>
              <a:t> is </a:t>
            </a:r>
            <a:r>
              <a:rPr lang="hu-HU" sz="2600" b="1" dirty="0" err="1">
                <a:solidFill>
                  <a:srgbClr val="0C5C65"/>
                </a:solidFill>
              </a:rPr>
              <a:t>lacking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or</a:t>
            </a:r>
            <a:r>
              <a:rPr lang="hu-HU" sz="2600" b="1" dirty="0">
                <a:solidFill>
                  <a:srgbClr val="0C5C65"/>
                </a:solidFill>
              </a:rPr>
              <a:t> major </a:t>
            </a:r>
            <a:r>
              <a:rPr lang="hu-HU" sz="2600" b="1" dirty="0" err="1">
                <a:solidFill>
                  <a:srgbClr val="E50D2E"/>
                </a:solidFill>
              </a:rPr>
              <a:t>deviation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from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it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without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rationale</a:t>
            </a:r>
            <a:endParaRPr lang="hu-HU" sz="2600" b="1" dirty="0">
              <a:solidFill>
                <a:srgbClr val="0C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600" b="1" dirty="0">
                <a:solidFill>
                  <a:srgbClr val="E50D2E"/>
                </a:solidFill>
              </a:rPr>
              <a:t>No </a:t>
            </a:r>
            <a:r>
              <a:rPr lang="hu-HU" sz="2600" b="1" dirty="0" err="1">
                <a:solidFill>
                  <a:srgbClr val="E50D2E"/>
                </a:solidFill>
              </a:rPr>
              <a:t>preliminary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search</a:t>
            </a:r>
            <a:r>
              <a:rPr lang="hu-HU" sz="2600" b="1" dirty="0">
                <a:solidFill>
                  <a:srgbClr val="0C5C65"/>
                </a:solidFill>
              </a:rPr>
              <a:t>, </a:t>
            </a:r>
            <a:r>
              <a:rPr lang="hu-HU" sz="2600" b="1" dirty="0" err="1">
                <a:solidFill>
                  <a:srgbClr val="0C5C65"/>
                </a:solidFill>
              </a:rPr>
              <a:t>no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implications</a:t>
            </a:r>
            <a:r>
              <a:rPr lang="hu-HU" sz="2600" b="1" dirty="0">
                <a:solidFill>
                  <a:srgbClr val="0C5C65"/>
                </a:solidFill>
              </a:rPr>
              <a:t> (</a:t>
            </a:r>
            <a:r>
              <a:rPr lang="hu-HU" sz="2600" b="1" dirty="0" err="1">
                <a:solidFill>
                  <a:srgbClr val="0C5C65"/>
                </a:solidFill>
              </a:rPr>
              <a:t>so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what</a:t>
            </a:r>
            <a:r>
              <a:rPr lang="hu-HU" sz="2600" b="1" dirty="0">
                <a:solidFill>
                  <a:srgbClr val="0C5C65"/>
                </a:solidFill>
              </a:rPr>
              <a:t>?)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600" b="1" dirty="0" err="1">
                <a:solidFill>
                  <a:srgbClr val="0C5C65"/>
                </a:solidFill>
              </a:rPr>
              <a:t>Incomprehensive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search</a:t>
            </a:r>
            <a:r>
              <a:rPr lang="hu-HU" sz="2600" b="1" dirty="0">
                <a:solidFill>
                  <a:srgbClr val="0C5C65"/>
                </a:solidFill>
              </a:rPr>
              <a:t>: </a:t>
            </a:r>
            <a:r>
              <a:rPr lang="hu-HU" sz="2600" b="1" dirty="0" err="1">
                <a:solidFill>
                  <a:srgbClr val="E50D2E"/>
                </a:solidFill>
              </a:rPr>
              <a:t>use</a:t>
            </a:r>
            <a:r>
              <a:rPr lang="hu-HU" sz="2600" b="1" dirty="0">
                <a:solidFill>
                  <a:srgbClr val="E50D2E"/>
                </a:solidFill>
              </a:rPr>
              <a:t> of </a:t>
            </a:r>
            <a:r>
              <a:rPr lang="hu-HU" sz="2600" b="1" dirty="0" err="1">
                <a:solidFill>
                  <a:srgbClr val="E50D2E"/>
                </a:solidFill>
              </a:rPr>
              <a:t>filters</a:t>
            </a:r>
            <a:r>
              <a:rPr lang="hu-HU" sz="2600" b="1" dirty="0">
                <a:solidFill>
                  <a:srgbClr val="0C5C65"/>
                </a:solidFill>
              </a:rPr>
              <a:t>, </a:t>
            </a:r>
            <a:r>
              <a:rPr lang="hu-HU" sz="2600" b="1" dirty="0" err="1">
                <a:solidFill>
                  <a:srgbClr val="0C5C65"/>
                </a:solidFill>
              </a:rPr>
              <a:t>wrong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order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of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operations</a:t>
            </a:r>
            <a:r>
              <a:rPr lang="hu-HU" sz="2600" b="1" dirty="0">
                <a:solidFill>
                  <a:srgbClr val="0C5C65"/>
                </a:solidFill>
              </a:rPr>
              <a:t>, </a:t>
            </a:r>
            <a:r>
              <a:rPr lang="hu-HU" sz="2600" b="1" dirty="0" err="1">
                <a:solidFill>
                  <a:srgbClr val="0C5C65"/>
                </a:solidFill>
              </a:rPr>
              <a:t>lack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of</a:t>
            </a:r>
            <a:r>
              <a:rPr lang="hu-HU" sz="2600" b="1" dirty="0">
                <a:solidFill>
                  <a:srgbClr val="0C5C65"/>
                </a:solidFill>
              </a:rPr>
              <a:t> testing (‚</a:t>
            </a:r>
            <a:r>
              <a:rPr lang="hu-HU" sz="2600" b="1" dirty="0" err="1">
                <a:solidFill>
                  <a:srgbClr val="0C5C65"/>
                </a:solidFill>
              </a:rPr>
              <a:t>trial</a:t>
            </a:r>
            <a:r>
              <a:rPr lang="hu-HU" sz="2600" b="1" dirty="0">
                <a:solidFill>
                  <a:srgbClr val="0C5C65"/>
                </a:solidFill>
              </a:rPr>
              <a:t> and </a:t>
            </a:r>
            <a:r>
              <a:rPr lang="hu-HU" sz="2600" b="1" dirty="0" err="1">
                <a:solidFill>
                  <a:srgbClr val="0C5C65"/>
                </a:solidFill>
              </a:rPr>
              <a:t>error</a:t>
            </a:r>
            <a:r>
              <a:rPr lang="hu-HU" sz="2600" b="1" dirty="0">
                <a:solidFill>
                  <a:srgbClr val="0C5C65"/>
                </a:solidFill>
              </a:rPr>
              <a:t>’ </a:t>
            </a:r>
            <a:r>
              <a:rPr lang="hu-HU" sz="2600" b="1" dirty="0" err="1">
                <a:solidFill>
                  <a:srgbClr val="0C5C65"/>
                </a:solidFill>
              </a:rPr>
              <a:t>strategy</a:t>
            </a:r>
            <a:r>
              <a:rPr lang="hu-HU" sz="2600" b="1" dirty="0">
                <a:solidFill>
                  <a:srgbClr val="0C5C65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600" b="1" dirty="0" err="1">
                <a:solidFill>
                  <a:srgbClr val="E50D2E"/>
                </a:solidFill>
              </a:rPr>
              <a:t>Poor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documentation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>
                <a:solidFill>
                  <a:srgbClr val="0C5C65"/>
                </a:solidFill>
              </a:rPr>
              <a:t>of </a:t>
            </a:r>
            <a:r>
              <a:rPr lang="hu-HU" sz="2600" b="1" dirty="0" err="1">
                <a:solidFill>
                  <a:srgbClr val="0C5C65"/>
                </a:solidFill>
              </a:rPr>
              <a:t>search</a:t>
            </a:r>
            <a:r>
              <a:rPr lang="hu-HU" sz="2600" b="1" dirty="0">
                <a:solidFill>
                  <a:srgbClr val="0C5C65"/>
                </a:solidFill>
              </a:rPr>
              <a:t> and </a:t>
            </a:r>
            <a:r>
              <a:rPr lang="hu-HU" sz="2600" b="1" dirty="0" err="1">
                <a:solidFill>
                  <a:srgbClr val="0C5C65"/>
                </a:solidFill>
              </a:rPr>
              <a:t>selection</a:t>
            </a:r>
            <a:endParaRPr lang="hu-HU" sz="2600" b="1" dirty="0">
              <a:solidFill>
                <a:srgbClr val="0C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600" b="1" dirty="0" err="1">
                <a:solidFill>
                  <a:srgbClr val="0C5C65"/>
                </a:solidFill>
              </a:rPr>
              <a:t>Inaccurate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data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collection</a:t>
            </a:r>
            <a:r>
              <a:rPr lang="hu-HU" sz="2600" b="1" dirty="0">
                <a:solidFill>
                  <a:srgbClr val="0C5C65"/>
                </a:solidFill>
              </a:rPr>
              <a:t>: </a:t>
            </a:r>
            <a:r>
              <a:rPr lang="hu-HU" sz="2600" b="1" dirty="0" err="1">
                <a:solidFill>
                  <a:srgbClr val="E50D2E"/>
                </a:solidFill>
              </a:rPr>
              <a:t>not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done</a:t>
            </a:r>
            <a:r>
              <a:rPr lang="hu-HU" sz="2600" b="1" dirty="0">
                <a:solidFill>
                  <a:srgbClr val="E50D2E"/>
                </a:solidFill>
              </a:rPr>
              <a:t> in </a:t>
            </a:r>
            <a:r>
              <a:rPr lang="hu-HU" sz="2600" b="1" dirty="0" err="1">
                <a:solidFill>
                  <a:srgbClr val="E50D2E"/>
                </a:solidFill>
              </a:rPr>
              <a:t>duplicate</a:t>
            </a:r>
            <a:endParaRPr lang="hu-HU" sz="2600" b="1" dirty="0">
              <a:solidFill>
                <a:srgbClr val="E50D2E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600" b="1" dirty="0" err="1">
                <a:solidFill>
                  <a:srgbClr val="0C5C65"/>
                </a:solidFill>
              </a:rPr>
              <a:t>Analyses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not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done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by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statisticians</a:t>
            </a:r>
            <a:endParaRPr lang="hu-HU" sz="2600" b="1" dirty="0">
              <a:solidFill>
                <a:srgbClr val="E50D2E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42F8560-8A00-4635-A3DC-2AB2CE33D209}"/>
              </a:ext>
            </a:extLst>
          </p:cNvPr>
          <p:cNvSpPr txBox="1"/>
          <p:nvPr/>
        </p:nvSpPr>
        <p:spPr>
          <a:xfrm rot="20460994">
            <a:off x="7053834" y="5256252"/>
            <a:ext cx="4474967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prstClr val="white"/>
                </a:solidFill>
              </a:rPr>
              <a:t>Avoidable</a:t>
            </a:r>
            <a:endParaRPr lang="hu-HU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3B18246-9639-4BF9-8F05-2D7F54732F0F}"/>
              </a:ext>
            </a:extLst>
          </p:cNvPr>
          <p:cNvSpPr/>
          <p:nvPr/>
        </p:nvSpPr>
        <p:spPr>
          <a:xfrm>
            <a:off x="9832157" y="5683188"/>
            <a:ext cx="1743958" cy="117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Képtalálat a következőre: „grade approach”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8526" y="2385535"/>
            <a:ext cx="8687866" cy="3846138"/>
          </a:xfrm>
          <a:prstGeom prst="rect">
            <a:avLst/>
          </a:prstGeom>
          <a:noFill/>
          <a:ln>
            <a:solidFill>
              <a:srgbClr val="E50D2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lcím 3"/>
          <p:cNvSpPr txBox="1">
            <a:spLocks/>
          </p:cNvSpPr>
          <p:nvPr/>
        </p:nvSpPr>
        <p:spPr>
          <a:xfrm>
            <a:off x="2880763" y="475499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The GRADE </a:t>
            </a:r>
            <a:r>
              <a:rPr lang="hu-HU" sz="3600" b="1"/>
              <a:t>approach</a:t>
            </a:r>
            <a:endParaRPr lang="hu-HU" sz="3600" b="1" dirty="0"/>
          </a:p>
        </p:txBody>
      </p:sp>
      <p:sp>
        <p:nvSpPr>
          <p:cNvPr id="6" name="Ellipszis 5"/>
          <p:cNvSpPr/>
          <p:nvPr/>
        </p:nvSpPr>
        <p:spPr>
          <a:xfrm>
            <a:off x="1860068" y="4732106"/>
            <a:ext cx="2336709" cy="1650395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312363" y="1174812"/>
            <a:ext cx="9490110" cy="121072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 err="1">
                <a:solidFill>
                  <a:srgbClr val="0C5C65"/>
                </a:solidFill>
              </a:rPr>
              <a:t>Briefly</a:t>
            </a:r>
            <a:r>
              <a:rPr lang="hu-HU" sz="2800" b="1" dirty="0">
                <a:solidFill>
                  <a:srgbClr val="0C5C65"/>
                </a:solidFill>
              </a:rPr>
              <a:t>: </a:t>
            </a:r>
            <a:r>
              <a:rPr lang="hu-HU" sz="2800" b="1" dirty="0" err="1">
                <a:solidFill>
                  <a:srgbClr val="0C5C65"/>
                </a:solidFill>
              </a:rPr>
              <a:t>how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confident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we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are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that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our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results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 err="1">
                <a:solidFill>
                  <a:srgbClr val="0C5C65"/>
                </a:solidFill>
              </a:rPr>
              <a:t>are</a:t>
            </a:r>
            <a:r>
              <a:rPr lang="hu-HU" sz="2800" b="1" dirty="0">
                <a:solidFill>
                  <a:srgbClr val="0C5C65"/>
                </a:solidFill>
              </a:rPr>
              <a:t> </a:t>
            </a:r>
            <a:r>
              <a:rPr lang="hu-HU" sz="2800" b="1" dirty="0">
                <a:solidFill>
                  <a:srgbClr val="E50D2E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8187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Study</a:t>
            </a:r>
            <a:r>
              <a:rPr lang="hu-HU" sz="3600" b="1" dirty="0"/>
              <a:t> </a:t>
            </a:r>
            <a:r>
              <a:rPr lang="hu-HU" sz="3600" b="1" dirty="0" err="1"/>
              <a:t>designs</a:t>
            </a:r>
            <a:endParaRPr lang="hu-HU" sz="3600" b="1" dirty="0"/>
          </a:p>
        </p:txBody>
      </p:sp>
      <p:pic>
        <p:nvPicPr>
          <p:cNvPr id="10" name="Picture 4" descr="KÃ©ptalÃ¡lat a kÃ¶vetkezÅre: âstudy designâ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132" y="1375609"/>
            <a:ext cx="8316710" cy="51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zis 10"/>
          <p:cNvSpPr/>
          <p:nvPr/>
        </p:nvSpPr>
        <p:spPr>
          <a:xfrm>
            <a:off x="1593132" y="4300771"/>
            <a:ext cx="2215297" cy="620021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1020368" y="5125312"/>
            <a:ext cx="2940622" cy="68498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b="1" dirty="0" err="1">
                <a:solidFill>
                  <a:srgbClr val="E50D2E"/>
                </a:solidFill>
              </a:rPr>
              <a:t>High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grade</a:t>
            </a:r>
            <a:r>
              <a:rPr lang="hu-HU" b="1" dirty="0">
                <a:solidFill>
                  <a:srgbClr val="E50D2E"/>
                </a:solidFill>
              </a:rPr>
              <a:t> of </a:t>
            </a:r>
            <a:r>
              <a:rPr lang="hu-HU" b="1" dirty="0" err="1">
                <a:solidFill>
                  <a:srgbClr val="E50D2E"/>
                </a:solidFill>
              </a:rPr>
              <a:t>evidence</a:t>
            </a:r>
            <a:endParaRPr lang="hu-HU" b="1" dirty="0">
              <a:solidFill>
                <a:srgbClr val="E50D2E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0" y="6533183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https://irb.research.chop.edu/study-design</a:t>
            </a:r>
          </a:p>
        </p:txBody>
      </p:sp>
      <p:sp>
        <p:nvSpPr>
          <p:cNvPr id="13" name="Ellipszis 12"/>
          <p:cNvSpPr/>
          <p:nvPr/>
        </p:nvSpPr>
        <p:spPr>
          <a:xfrm>
            <a:off x="3536190" y="1375609"/>
            <a:ext cx="6786161" cy="4921496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7481421" y="3938422"/>
            <a:ext cx="2840930" cy="36234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b="1" dirty="0" err="1">
                <a:solidFill>
                  <a:srgbClr val="E50D2E"/>
                </a:solidFill>
              </a:rPr>
              <a:t>Low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grade</a:t>
            </a:r>
            <a:r>
              <a:rPr lang="hu-HU" b="1" dirty="0">
                <a:solidFill>
                  <a:srgbClr val="E50D2E"/>
                </a:solidFill>
              </a:rPr>
              <a:t> of </a:t>
            </a:r>
            <a:r>
              <a:rPr lang="hu-HU" b="1" dirty="0" err="1">
                <a:solidFill>
                  <a:srgbClr val="E50D2E"/>
                </a:solidFill>
              </a:rPr>
              <a:t>evidence</a:t>
            </a:r>
            <a:endParaRPr lang="hu-HU" b="1" dirty="0">
              <a:solidFill>
                <a:srgbClr val="E50D2E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43168" y="1403185"/>
            <a:ext cx="1114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E50D2E"/>
                </a:solidFill>
              </a:rPr>
              <a:t>Step</a:t>
            </a:r>
            <a:r>
              <a:rPr lang="hu-HU" sz="2400" b="1" dirty="0">
                <a:solidFill>
                  <a:srgbClr val="E50D2E"/>
                </a:solidFill>
              </a:rPr>
              <a:t> 1 </a:t>
            </a:r>
            <a:endParaRPr lang="hu-HU" sz="2400" dirty="0">
              <a:solidFill>
                <a:srgbClr val="E50D2E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780B734-F285-4308-BA2D-C03BDE03B77D}"/>
              </a:ext>
            </a:extLst>
          </p:cNvPr>
          <p:cNvSpPr/>
          <p:nvPr/>
        </p:nvSpPr>
        <p:spPr>
          <a:xfrm>
            <a:off x="9803876" y="5810301"/>
            <a:ext cx="1480009" cy="1047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61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1"/>
          <p:cNvSpPr txBox="1">
            <a:spLocks/>
          </p:cNvSpPr>
          <p:nvPr/>
        </p:nvSpPr>
        <p:spPr>
          <a:xfrm>
            <a:off x="1516273" y="1458000"/>
            <a:ext cx="8051933" cy="2769871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Step</a:t>
            </a:r>
            <a:r>
              <a:rPr lang="hu-HU" sz="2400" b="1" dirty="0">
                <a:solidFill>
                  <a:srgbClr val="E50D2E"/>
                </a:solidFill>
              </a:rPr>
              <a:t> 2: </a:t>
            </a:r>
            <a:r>
              <a:rPr lang="hu-HU" sz="2400" b="1" dirty="0" err="1">
                <a:solidFill>
                  <a:srgbClr val="E50D2E"/>
                </a:solidFill>
              </a:rPr>
              <a:t>Downgrading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items</a:t>
            </a:r>
            <a:r>
              <a:rPr lang="hu-HU" sz="2400" b="1" dirty="0">
                <a:solidFill>
                  <a:srgbClr val="0C5C65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Risk</a:t>
            </a:r>
            <a:r>
              <a:rPr lang="hu-HU" sz="2400" b="1" dirty="0">
                <a:solidFill>
                  <a:srgbClr val="0C5C65"/>
                </a:solidFill>
              </a:rPr>
              <a:t> of </a:t>
            </a:r>
            <a:r>
              <a:rPr lang="hu-HU" sz="2400" b="1" dirty="0" err="1">
                <a:solidFill>
                  <a:srgbClr val="0C5C65"/>
                </a:solidFill>
              </a:rPr>
              <a:t>bias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Inconsistency</a:t>
            </a:r>
            <a:r>
              <a:rPr lang="hu-HU" sz="2400" b="1" dirty="0">
                <a:solidFill>
                  <a:srgbClr val="0C5C65"/>
                </a:solidFill>
              </a:rPr>
              <a:t>		</a:t>
            </a:r>
            <a:r>
              <a:rPr lang="hu-HU" sz="2400" b="1" dirty="0" err="1">
                <a:solidFill>
                  <a:srgbClr val="0C5C65"/>
                </a:solidFill>
              </a:rPr>
              <a:t>heterogeneity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Indirectness</a:t>
            </a:r>
            <a:r>
              <a:rPr lang="hu-HU" sz="2400" b="1" dirty="0">
                <a:solidFill>
                  <a:srgbClr val="0C5C65"/>
                </a:solidFill>
              </a:rPr>
              <a:t>		PICO (</a:t>
            </a:r>
            <a:r>
              <a:rPr lang="hu-HU" sz="2400" b="1" dirty="0" err="1">
                <a:solidFill>
                  <a:srgbClr val="0C5C65"/>
                </a:solidFill>
              </a:rPr>
              <a:t>generalizability</a:t>
            </a:r>
            <a:r>
              <a:rPr lang="hu-HU" sz="2400" b="1" dirty="0">
                <a:solidFill>
                  <a:srgbClr val="0C5C65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Imprecision</a:t>
            </a:r>
            <a:r>
              <a:rPr lang="hu-HU" sz="2400" b="1" dirty="0">
                <a:solidFill>
                  <a:srgbClr val="0C5C65"/>
                </a:solidFill>
              </a:rPr>
              <a:t>		</a:t>
            </a:r>
            <a:r>
              <a:rPr lang="hu-HU" sz="2400" b="1" dirty="0" err="1">
                <a:solidFill>
                  <a:srgbClr val="0C5C65"/>
                </a:solidFill>
              </a:rPr>
              <a:t>Sample</a:t>
            </a:r>
            <a:r>
              <a:rPr lang="hu-HU" sz="2400" b="1" dirty="0">
                <a:solidFill>
                  <a:srgbClr val="0C5C65"/>
                </a:solidFill>
              </a:rPr>
              <a:t> and </a:t>
            </a:r>
            <a:r>
              <a:rPr lang="hu-HU" sz="2400" b="1" dirty="0" err="1">
                <a:solidFill>
                  <a:srgbClr val="0C5C65"/>
                </a:solidFill>
              </a:rPr>
              <a:t>event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numbers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Publication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bias</a:t>
            </a:r>
            <a:endParaRPr lang="en-US" sz="2400" b="1" dirty="0">
              <a:solidFill>
                <a:srgbClr val="0C5C65"/>
              </a:solidFill>
            </a:endParaRPr>
          </a:p>
          <a:p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8" name="Tartalom helye 1"/>
          <p:cNvSpPr txBox="1">
            <a:spLocks/>
          </p:cNvSpPr>
          <p:nvPr/>
        </p:nvSpPr>
        <p:spPr>
          <a:xfrm>
            <a:off x="1516273" y="4445637"/>
            <a:ext cx="8051933" cy="1742155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Step</a:t>
            </a:r>
            <a:r>
              <a:rPr lang="hu-HU" sz="2400" b="1" dirty="0">
                <a:solidFill>
                  <a:srgbClr val="E50D2E"/>
                </a:solidFill>
              </a:rPr>
              <a:t> 3: </a:t>
            </a:r>
            <a:r>
              <a:rPr lang="hu-HU" sz="2400" b="1" dirty="0" err="1">
                <a:solidFill>
                  <a:srgbClr val="E50D2E"/>
                </a:solidFill>
              </a:rPr>
              <a:t>Upgrading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items</a:t>
            </a:r>
            <a:r>
              <a:rPr lang="hu-HU" sz="2400" b="1" dirty="0">
                <a:solidFill>
                  <a:srgbClr val="0C5C65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Large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effect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Dose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response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400" b="1" dirty="0" err="1">
                <a:solidFill>
                  <a:srgbClr val="0C5C65"/>
                </a:solidFill>
              </a:rPr>
              <a:t>Opposite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bias</a:t>
            </a:r>
            <a:endParaRPr lang="en-US" sz="2400" b="1" dirty="0">
              <a:solidFill>
                <a:srgbClr val="0C5C65"/>
              </a:solidFill>
            </a:endParaRPr>
          </a:p>
          <a:p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10" name="Sávnyíl 9"/>
          <p:cNvSpPr/>
          <p:nvPr/>
        </p:nvSpPr>
        <p:spPr>
          <a:xfrm>
            <a:off x="4515440" y="2494105"/>
            <a:ext cx="400308" cy="171446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Sávnyíl 10"/>
          <p:cNvSpPr/>
          <p:nvPr/>
        </p:nvSpPr>
        <p:spPr>
          <a:xfrm>
            <a:off x="4515440" y="2956013"/>
            <a:ext cx="400308" cy="171446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Sávnyíl 11"/>
          <p:cNvSpPr/>
          <p:nvPr/>
        </p:nvSpPr>
        <p:spPr>
          <a:xfrm>
            <a:off x="4510396" y="3417921"/>
            <a:ext cx="400308" cy="171446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Alcím 3"/>
          <p:cNvSpPr txBox="1">
            <a:spLocks/>
          </p:cNvSpPr>
          <p:nvPr/>
        </p:nvSpPr>
        <p:spPr>
          <a:xfrm>
            <a:off x="2824202" y="544939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 err="1"/>
              <a:t>How</a:t>
            </a:r>
            <a:r>
              <a:rPr lang="hu-HU" sz="2600" b="1" dirty="0"/>
              <a:t> </a:t>
            </a:r>
            <a:r>
              <a:rPr lang="hu-HU" sz="2600" b="1" dirty="0" err="1"/>
              <a:t>to</a:t>
            </a:r>
            <a:r>
              <a:rPr lang="hu-HU" sz="2600" b="1" dirty="0"/>
              <a:t> </a:t>
            </a:r>
            <a:r>
              <a:rPr lang="hu-HU" sz="2600" b="1" dirty="0" err="1"/>
              <a:t>apply</a:t>
            </a:r>
            <a:r>
              <a:rPr lang="hu-HU" sz="2600" b="1" dirty="0"/>
              <a:t> </a:t>
            </a:r>
            <a:r>
              <a:rPr lang="hu-HU" sz="2600" b="1" dirty="0" err="1"/>
              <a:t>the</a:t>
            </a:r>
            <a:r>
              <a:rPr lang="hu-HU" sz="2600" b="1" dirty="0"/>
              <a:t> GRADE </a:t>
            </a:r>
            <a:r>
              <a:rPr lang="hu-HU" sz="2600" b="1" dirty="0" err="1"/>
              <a:t>system</a:t>
            </a:r>
            <a:r>
              <a:rPr lang="hu-HU" sz="2600" b="1" dirty="0"/>
              <a:t>?</a:t>
            </a:r>
          </a:p>
        </p:txBody>
      </p:sp>
      <p:sp>
        <p:nvSpPr>
          <p:cNvPr id="15" name="Szövegdoboz 14"/>
          <p:cNvSpPr txBox="1"/>
          <p:nvPr/>
        </p:nvSpPr>
        <p:spPr>
          <a:xfrm rot="20460994">
            <a:off x="3255909" y="4964574"/>
            <a:ext cx="4549891" cy="769441"/>
          </a:xfrm>
          <a:prstGeom prst="rect">
            <a:avLst/>
          </a:prstGeom>
          <a:solidFill>
            <a:srgbClr val="E50D2E"/>
          </a:solidFill>
          <a:ln w="38100">
            <a:solidFill>
              <a:srgbClr val="E50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prstClr val="white"/>
                </a:solidFill>
              </a:rPr>
              <a:t>Rarely</a:t>
            </a:r>
            <a:r>
              <a:rPr lang="hu-HU" sz="4400" b="1" dirty="0">
                <a:solidFill>
                  <a:prstClr val="white"/>
                </a:solidFill>
              </a:rPr>
              <a:t> </a:t>
            </a:r>
            <a:r>
              <a:rPr lang="hu-HU" sz="4400" b="1" dirty="0" err="1">
                <a:solidFill>
                  <a:prstClr val="white"/>
                </a:solidFill>
              </a:rPr>
              <a:t>used</a:t>
            </a:r>
            <a:endParaRPr lang="hu-HU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1C987BB4-94D3-464B-9F65-6EECE00594B8}"/>
              </a:ext>
            </a:extLst>
          </p:cNvPr>
          <p:cNvSpPr/>
          <p:nvPr/>
        </p:nvSpPr>
        <p:spPr>
          <a:xfrm>
            <a:off x="0" y="1366887"/>
            <a:ext cx="2375821" cy="4798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lcím 3"/>
          <p:cNvSpPr txBox="1">
            <a:spLocks/>
          </p:cNvSpPr>
          <p:nvPr/>
        </p:nvSpPr>
        <p:spPr>
          <a:xfrm>
            <a:off x="1000680" y="507232"/>
            <a:ext cx="896453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The output: </a:t>
            </a:r>
            <a:r>
              <a:rPr lang="hu-HU" sz="3600" b="1" dirty="0" err="1"/>
              <a:t>Summary</a:t>
            </a:r>
            <a:r>
              <a:rPr lang="hu-HU" sz="3600" b="1" dirty="0"/>
              <a:t> of </a:t>
            </a:r>
            <a:r>
              <a:rPr lang="hu-HU" sz="3600" b="1" dirty="0" err="1"/>
              <a:t>Findings</a:t>
            </a:r>
            <a:r>
              <a:rPr lang="hu-HU" sz="3600" b="1" dirty="0"/>
              <a:t> </a:t>
            </a:r>
            <a:r>
              <a:rPr lang="hu-HU" sz="3600" b="1" dirty="0" err="1"/>
              <a:t>Table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7" y="2366129"/>
            <a:ext cx="11056372" cy="26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6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99B6E77B-566C-4844-AB89-F271A0E8B0A7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ACF8517A-AEB8-4447-AE42-44116F8CE4EE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97580" y="1248033"/>
            <a:ext cx="11736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Nearly </a:t>
            </a:r>
            <a:r>
              <a:rPr lang="hu-HU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30,000</a:t>
            </a:r>
            <a:r>
              <a:rPr lang="en-US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</a:t>
            </a:r>
            <a:r>
              <a:rPr lang="en-US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(23.6%)* could have been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avoided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through </a:t>
            </a:r>
            <a:r>
              <a:rPr lang="en-US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hu-HU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58960" y="3070041"/>
            <a:ext cx="11204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16,000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deaths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(12.6%) could have been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avoided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by more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healthcare.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8179195" y="6601401"/>
            <a:ext cx="3681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In 2016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126 900</a:t>
            </a:r>
            <a:r>
              <a:rPr lang="hu-H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occured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in Hungary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30206" y="4804409"/>
            <a:ext cx="11266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63,000 deaths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(50%) were linked to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life-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factors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(EU 39%)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155" y="5340441"/>
            <a:ext cx="986147" cy="75411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769" y="5294979"/>
            <a:ext cx="552405" cy="79226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274" y="5281099"/>
            <a:ext cx="566484" cy="79307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122" y="5281712"/>
            <a:ext cx="760437" cy="84299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6453222" y="2354125"/>
            <a:ext cx="488362" cy="54634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819057" y="2337719"/>
            <a:ext cx="509315" cy="56978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138664" y="2337718"/>
            <a:ext cx="509315" cy="569781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4443970" y="2337717"/>
            <a:ext cx="509315" cy="569781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3809806" y="2337716"/>
            <a:ext cx="509315" cy="569781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3155363" y="2337715"/>
            <a:ext cx="509315" cy="569781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2484079" y="2337714"/>
            <a:ext cx="509315" cy="569781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6477151" y="4118300"/>
            <a:ext cx="488362" cy="546341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842986" y="4101894"/>
            <a:ext cx="509315" cy="569781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162593" y="4101893"/>
            <a:ext cx="509315" cy="569781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4467899" y="4101892"/>
            <a:ext cx="509315" cy="569781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3833735" y="4101891"/>
            <a:ext cx="509315" cy="569781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3179292" y="4101890"/>
            <a:ext cx="509315" cy="569781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6477151" y="5901203"/>
            <a:ext cx="488362" cy="546341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842986" y="5884797"/>
            <a:ext cx="509315" cy="569781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5162593" y="5884796"/>
            <a:ext cx="509315" cy="569781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4467899" y="5884795"/>
            <a:ext cx="509315" cy="569781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878"/>
          <a:stretch/>
        </p:blipFill>
        <p:spPr>
          <a:xfrm>
            <a:off x="3833735" y="5884794"/>
            <a:ext cx="509315" cy="569781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2565970" y="5895248"/>
            <a:ext cx="497721" cy="560645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3203067" y="5883485"/>
            <a:ext cx="508164" cy="57240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1271470" y="5895248"/>
            <a:ext cx="497721" cy="560645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1908567" y="5883485"/>
            <a:ext cx="508164" cy="572408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639379" y="5895937"/>
            <a:ext cx="497721" cy="560645"/>
          </a:xfrm>
          <a:prstGeom prst="rect">
            <a:avLst/>
          </a:prstGeom>
        </p:spPr>
      </p:pic>
      <p:sp>
        <p:nvSpPr>
          <p:cNvPr id="44" name="Szövegdoboz 43"/>
          <p:cNvSpPr txBox="1"/>
          <p:nvPr/>
        </p:nvSpPr>
        <p:spPr>
          <a:xfrm>
            <a:off x="8963470" y="6016626"/>
            <a:ext cx="307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spc="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sz="3200" b="1" spc="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7525169" y="4193723"/>
            <a:ext cx="441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spc="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  <a:endParaRPr lang="en-US" sz="3200" b="1" spc="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7943100" y="2356009"/>
            <a:ext cx="342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spc="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en-US" sz="3200" b="1" spc="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330206" y="6488968"/>
            <a:ext cx="652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State of Health in the EU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Magyarország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Egészségügyi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országprofil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49" name="Egyenes összekötő nyíllal 48"/>
          <p:cNvCxnSpPr>
            <a:endCxn id="45" idx="1"/>
          </p:cNvCxnSpPr>
          <p:nvPr/>
        </p:nvCxnSpPr>
        <p:spPr>
          <a:xfrm>
            <a:off x="7176078" y="4486109"/>
            <a:ext cx="349091" cy="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/>
          <p:cNvCxnSpPr/>
          <p:nvPr/>
        </p:nvCxnSpPr>
        <p:spPr>
          <a:xfrm flipV="1">
            <a:off x="7218073" y="6309013"/>
            <a:ext cx="1621882" cy="5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Kép 55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1847152" y="4101890"/>
            <a:ext cx="508164" cy="572408"/>
          </a:xfrm>
          <a:prstGeom prst="rect">
            <a:avLst/>
          </a:prstGeom>
        </p:spPr>
      </p:pic>
      <p:pic>
        <p:nvPicPr>
          <p:cNvPr id="57" name="Kép 56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15" r="-1" b="34388"/>
          <a:stretch/>
        </p:blipFill>
        <p:spPr>
          <a:xfrm>
            <a:off x="2008525" y="4101890"/>
            <a:ext cx="346791" cy="572408"/>
          </a:xfrm>
          <a:prstGeom prst="rect">
            <a:avLst/>
          </a:prstGeom>
        </p:spPr>
      </p:pic>
      <p:pic>
        <p:nvPicPr>
          <p:cNvPr id="58" name="Kép 57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1908567" y="2348357"/>
            <a:ext cx="508164" cy="572408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86" b="35878"/>
          <a:stretch/>
        </p:blipFill>
        <p:spPr>
          <a:xfrm>
            <a:off x="2068287" y="2347515"/>
            <a:ext cx="348444" cy="569781"/>
          </a:xfrm>
          <a:prstGeom prst="rect">
            <a:avLst/>
          </a:prstGeom>
        </p:spPr>
      </p:pic>
      <p:pic>
        <p:nvPicPr>
          <p:cNvPr id="60" name="Kép 59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1291611" y="2337714"/>
            <a:ext cx="508164" cy="572408"/>
          </a:xfrm>
          <a:prstGeom prst="rect">
            <a:avLst/>
          </a:prstGeom>
        </p:spPr>
      </p:pic>
      <p:pic>
        <p:nvPicPr>
          <p:cNvPr id="61" name="Kép 60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676363" y="2337714"/>
            <a:ext cx="508164" cy="572408"/>
          </a:xfrm>
          <a:prstGeom prst="rect">
            <a:avLst/>
          </a:prstGeom>
        </p:spPr>
      </p:pic>
      <p:pic>
        <p:nvPicPr>
          <p:cNvPr id="62" name="Kép 61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1199907" y="4096365"/>
            <a:ext cx="508164" cy="572408"/>
          </a:xfrm>
          <a:prstGeom prst="rect">
            <a:avLst/>
          </a:prstGeom>
        </p:spPr>
      </p:pic>
      <p:pic>
        <p:nvPicPr>
          <p:cNvPr id="63" name="Kép 62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584659" y="4096365"/>
            <a:ext cx="508164" cy="572408"/>
          </a:xfrm>
          <a:prstGeom prst="rect">
            <a:avLst/>
          </a:prstGeom>
        </p:spPr>
      </p:pic>
      <p:pic>
        <p:nvPicPr>
          <p:cNvPr id="64" name="Kép 63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-1" b="34388"/>
          <a:stretch/>
        </p:blipFill>
        <p:spPr>
          <a:xfrm>
            <a:off x="2494397" y="4101890"/>
            <a:ext cx="508164" cy="572408"/>
          </a:xfrm>
          <a:prstGeom prst="rect">
            <a:avLst/>
          </a:prstGeom>
        </p:spPr>
      </p:pic>
      <p:pic>
        <p:nvPicPr>
          <p:cNvPr id="65" name="Kép 6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25" r="2" b="35878"/>
          <a:stretch/>
        </p:blipFill>
        <p:spPr>
          <a:xfrm>
            <a:off x="2777068" y="4097552"/>
            <a:ext cx="225494" cy="569781"/>
          </a:xfrm>
          <a:prstGeom prst="rect">
            <a:avLst/>
          </a:prstGeom>
        </p:spPr>
      </p:pic>
      <p:cxnSp>
        <p:nvCxnSpPr>
          <p:cNvPr id="67" name="Egyenes összekötő nyíllal 66"/>
          <p:cNvCxnSpPr/>
          <p:nvPr/>
        </p:nvCxnSpPr>
        <p:spPr>
          <a:xfrm>
            <a:off x="7172876" y="2665330"/>
            <a:ext cx="70458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349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4" grpId="0"/>
      <p:bldP spid="45" grpId="0"/>
      <p:bldP spid="46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Grade</a:t>
            </a:r>
            <a:r>
              <a:rPr lang="hu-HU" sz="3600" b="1" dirty="0"/>
              <a:t> of </a:t>
            </a:r>
            <a:r>
              <a:rPr lang="hu-HU" sz="3600" b="1" dirty="0" err="1"/>
              <a:t>evidence</a:t>
            </a:r>
            <a:endParaRPr lang="hu-HU" sz="3600" b="1" dirty="0"/>
          </a:p>
        </p:txBody>
      </p:sp>
      <p:sp>
        <p:nvSpPr>
          <p:cNvPr id="6" name="Szövegdoboz 11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1120290" y="4064768"/>
            <a:ext cx="973704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Explore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strengths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and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limitations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thoroughly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Determine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how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confident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your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are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in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each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of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your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statements</a:t>
            </a:r>
            <a:r>
              <a:rPr lang="hu-HU" sz="2800" b="1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.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endParaRPr kumimoji="0" lang="hu-HU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0" y="140823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0468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1CD149B7-B808-4566-A4CF-697A83D36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220" y="3249642"/>
            <a:ext cx="3296406" cy="737896"/>
          </a:xfrm>
        </p:spPr>
        <p:txBody>
          <a:bodyPr/>
          <a:lstStyle/>
          <a:p>
            <a:pPr marL="0" indent="0">
              <a:buNone/>
            </a:pPr>
            <a:r>
              <a:rPr lang="hu-HU" sz="5000" dirty="0">
                <a:solidFill>
                  <a:srgbClr val="0C5C65"/>
                </a:solidFill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28687484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22900" y="1086838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>
                <a:solidFill>
                  <a:srgbClr val="0C5C65"/>
                </a:solidFill>
              </a:rPr>
              <a:t>Meta-analysis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Workshop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5951395" y="4117172"/>
            <a:ext cx="5680439" cy="149704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b="1" dirty="0">
                <a:solidFill>
                  <a:srgbClr val="0C5C65"/>
                </a:solidFill>
              </a:rPr>
              <a:t>21-22</a:t>
            </a:r>
            <a:r>
              <a:rPr lang="hu-HU" sz="2000" b="1" baseline="30000" dirty="0">
                <a:solidFill>
                  <a:srgbClr val="0C5C65"/>
                </a:solidFill>
              </a:rPr>
              <a:t>nd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September</a:t>
            </a:r>
            <a:r>
              <a:rPr lang="hu-HU" sz="2000" b="1" dirty="0">
                <a:solidFill>
                  <a:srgbClr val="0C5C65"/>
                </a:solidFill>
              </a:rPr>
              <a:t>, 2020</a:t>
            </a:r>
          </a:p>
          <a:p>
            <a:pPr algn="r"/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i="1" dirty="0">
                <a:solidFill>
                  <a:srgbClr val="0C5C65"/>
                </a:solidFill>
              </a:rPr>
              <a:t>University of Pécs</a:t>
            </a:r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b="1" dirty="0">
                <a:solidFill>
                  <a:srgbClr val="0C5C65"/>
                </a:solidFill>
              </a:rPr>
              <a:t>Pécs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475" y="1705390"/>
            <a:ext cx="3849038" cy="221768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35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93098" y="2461654"/>
            <a:ext cx="7270901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OVERVIEW OF META-ANALYSES </a:t>
            </a:r>
            <a:endParaRPr lang="hu-H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193098" y="3724845"/>
            <a:ext cx="10788787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GUIDE ON HOW TO UNDERSTAND META-ANALYSES</a:t>
            </a:r>
            <a:endParaRPr lang="hu-H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lcím 3"/>
          <p:cNvSpPr txBox="1">
            <a:spLocks/>
          </p:cNvSpPr>
          <p:nvPr/>
        </p:nvSpPr>
        <p:spPr>
          <a:xfrm>
            <a:off x="744718" y="444007"/>
            <a:ext cx="8960829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/>
              <a:t>10th </a:t>
            </a:r>
            <a:r>
              <a:rPr lang="hu-HU" sz="3200" b="1" dirty="0" err="1"/>
              <a:t>Meta-analysis</a:t>
            </a:r>
            <a:r>
              <a:rPr lang="hu-HU" sz="3200" b="1" dirty="0"/>
              <a:t> Workshop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2907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1117076" y="1477897"/>
            <a:ext cx="10847869" cy="47090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u-HU" sz="2400" b="1" dirty="0">
                <a:solidFill>
                  <a:srgbClr val="0C5C65"/>
                </a:solidFill>
              </a:rPr>
              <a:t>Schedule (16:15-18:30)</a:t>
            </a:r>
          </a:p>
          <a:p>
            <a:pPr algn="just"/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Opening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I. The overview of a meta-analysis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C5C65"/>
                </a:solidFill>
              </a:rPr>
              <a:t>B</a:t>
            </a:r>
            <a:r>
              <a:rPr lang="en-US" sz="2400" b="1" dirty="0" err="1">
                <a:solidFill>
                  <a:srgbClr val="0C5C65"/>
                </a:solidFill>
              </a:rPr>
              <a:t>reak</a:t>
            </a:r>
            <a:r>
              <a:rPr lang="hu-HU" sz="2400" b="1" dirty="0">
                <a:solidFill>
                  <a:srgbClr val="0C5C65"/>
                </a:solidFill>
              </a:rPr>
              <a:t> (</a:t>
            </a:r>
            <a:r>
              <a:rPr lang="en-US" sz="2400" b="1" dirty="0">
                <a:solidFill>
                  <a:srgbClr val="0C5C65"/>
                </a:solidFill>
              </a:rPr>
              <a:t>1</a:t>
            </a:r>
            <a:r>
              <a:rPr lang="hu-HU" sz="2400" b="1" dirty="0">
                <a:solidFill>
                  <a:srgbClr val="0C5C65"/>
                </a:solidFill>
              </a:rPr>
              <a:t>7</a:t>
            </a:r>
            <a:r>
              <a:rPr lang="en-US" sz="2400" b="1" dirty="0">
                <a:solidFill>
                  <a:srgbClr val="0C5C65"/>
                </a:solidFill>
              </a:rPr>
              <a:t>:15-1</a:t>
            </a:r>
            <a:r>
              <a:rPr lang="hu-HU" sz="2400" b="1" dirty="0">
                <a:solidFill>
                  <a:srgbClr val="0C5C65"/>
                </a:solidFill>
              </a:rPr>
              <a:t>7</a:t>
            </a:r>
            <a:r>
              <a:rPr lang="en-US" sz="2400" b="1" dirty="0">
                <a:solidFill>
                  <a:srgbClr val="0C5C65"/>
                </a:solidFill>
              </a:rPr>
              <a:t>:30</a:t>
            </a:r>
            <a:r>
              <a:rPr lang="hu-HU" sz="2400" b="1" dirty="0">
                <a:solidFill>
                  <a:srgbClr val="0C5C65"/>
                </a:solidFill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II. S</a:t>
            </a:r>
            <a:r>
              <a:rPr lang="hu-HU" sz="2400" b="1" dirty="0" err="1">
                <a:solidFill>
                  <a:srgbClr val="0C5C65"/>
                </a:solidFill>
              </a:rPr>
              <a:t>ystematic</a:t>
            </a:r>
            <a:r>
              <a:rPr lang="hu-HU" sz="2400" b="1" dirty="0">
                <a:solidFill>
                  <a:srgbClr val="0C5C65"/>
                </a:solidFill>
              </a:rPr>
              <a:t> s</a:t>
            </a:r>
            <a:r>
              <a:rPr lang="en-US" sz="2400" b="1" dirty="0" err="1">
                <a:solidFill>
                  <a:srgbClr val="0C5C65"/>
                </a:solidFill>
              </a:rPr>
              <a:t>earch</a:t>
            </a:r>
            <a:r>
              <a:rPr lang="en-US" sz="2400" b="1" dirty="0">
                <a:solidFill>
                  <a:srgbClr val="0C5C65"/>
                </a:solidFill>
              </a:rPr>
              <a:t> and selection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Closing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algn="just"/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>
                <a:solidFill>
                  <a:srgbClr val="0C5C65"/>
                </a:solidFill>
              </a:rPr>
              <a:t/>
            </a:r>
            <a:br>
              <a:rPr lang="hu-HU" sz="2400" b="1" dirty="0">
                <a:solidFill>
                  <a:srgbClr val="0C5C65"/>
                </a:solidFill>
              </a:rPr>
            </a:br>
            <a:endParaRPr lang="hu-HU" sz="2400" b="1" dirty="0">
              <a:solidFill>
                <a:srgbClr val="0C5C65"/>
              </a:solidFill>
            </a:endParaRPr>
          </a:p>
          <a:p>
            <a:pPr marL="514350" indent="-514350" algn="just">
              <a:buFontTx/>
              <a:buAutoNum type="arabicPeriod"/>
            </a:pPr>
            <a:endParaRPr lang="hu-HU" sz="2800" b="1" dirty="0">
              <a:solidFill>
                <a:srgbClr val="0C5C65"/>
              </a:solidFill>
            </a:endParaRPr>
          </a:p>
          <a:p>
            <a:pPr marL="514350" indent="-514350" algn="just">
              <a:buFontTx/>
              <a:buAutoNum type="arabicPeriod"/>
            </a:pPr>
            <a:endParaRPr lang="hu-HU" sz="2800" b="1" dirty="0">
              <a:solidFill>
                <a:srgbClr val="0C5C65"/>
              </a:solidFill>
            </a:endParaRPr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-818611" y="178536"/>
            <a:ext cx="11201476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GUIDE ON HOW TO UNDERSTAND </a:t>
            </a:r>
            <a:r>
              <a:rPr lang="hu-H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META-ANALYSES</a:t>
            </a:r>
            <a:endParaRPr lang="hu-H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2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343930" y="1266533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rgbClr val="0C5C65"/>
                </a:solidFill>
              </a:rPr>
              <a:t>Session I.</a:t>
            </a:r>
            <a:br>
              <a:rPr lang="hu-HU" sz="3600" b="1" dirty="0">
                <a:solidFill>
                  <a:srgbClr val="0C5C65"/>
                </a:solidFill>
              </a:rPr>
            </a:br>
            <a:r>
              <a:rPr lang="hu-HU" sz="3600" b="1" dirty="0">
                <a:solidFill>
                  <a:srgbClr val="0C5C65"/>
                </a:solidFill>
              </a:rPr>
              <a:t>The </a:t>
            </a:r>
            <a:r>
              <a:rPr lang="hu-HU" sz="3600" b="1" dirty="0" err="1">
                <a:solidFill>
                  <a:srgbClr val="0C5C65"/>
                </a:solidFill>
              </a:rPr>
              <a:t>overview</a:t>
            </a:r>
            <a:r>
              <a:rPr lang="hu-HU" sz="3600" b="1" dirty="0">
                <a:solidFill>
                  <a:srgbClr val="0C5C65"/>
                </a:solidFill>
              </a:rPr>
              <a:t> of </a:t>
            </a:r>
            <a:r>
              <a:rPr lang="hu-HU" sz="3600" b="1" dirty="0" err="1">
                <a:solidFill>
                  <a:srgbClr val="0C5C65"/>
                </a:solidFill>
              </a:rPr>
              <a:t>meta-analyses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 err="1">
                <a:solidFill>
                  <a:srgbClr val="E50D2E"/>
                </a:solidFill>
              </a:rPr>
              <a:t>moderator</a:t>
            </a:r>
            <a:r>
              <a:rPr lang="hu-HU" sz="3000" b="1" dirty="0">
                <a:solidFill>
                  <a:srgbClr val="E50D2E"/>
                </a:solidFill>
              </a:rPr>
              <a:t>: Márk Félix Juhász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B8F511C-E28E-4D70-A8E3-B01CC1822B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37" y="4952156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1471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077983" y="1323093"/>
            <a:ext cx="8506322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rgbClr val="0C5C65"/>
                </a:solidFill>
              </a:rPr>
              <a:t>The </a:t>
            </a:r>
            <a:r>
              <a:rPr lang="hu-HU" sz="3600" b="1" dirty="0" err="1">
                <a:solidFill>
                  <a:srgbClr val="0C5C65"/>
                </a:solidFill>
              </a:rPr>
              <a:t>overview</a:t>
            </a:r>
            <a:r>
              <a:rPr lang="hu-HU" sz="3600" b="1" dirty="0">
                <a:solidFill>
                  <a:srgbClr val="0C5C65"/>
                </a:solidFill>
              </a:rPr>
              <a:t> of </a:t>
            </a:r>
            <a:r>
              <a:rPr lang="hu-HU" sz="3600" b="1" dirty="0" err="1">
                <a:solidFill>
                  <a:srgbClr val="0C5C65"/>
                </a:solidFill>
              </a:rPr>
              <a:t>meta-analyses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Szabolcs Kiss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397651D-F1A0-493D-9FB5-3051868888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37" y="4952156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1469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/>
          <p:nvPr/>
        </p:nvSpPr>
        <p:spPr>
          <a:xfrm>
            <a:off x="5609225" y="2088100"/>
            <a:ext cx="63519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200"/>
              <a:buFont typeface="Arial" panose="020B0604020202020204" pitchFamily="34" charset="0"/>
              <a:buChar char="•"/>
            </a:pPr>
            <a:endParaRPr sz="3200" b="1" i="0" u="none" strike="noStrike" cap="none" dirty="0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C5C65"/>
                </a:solidFill>
              </a:rPr>
              <a:t>Main </a:t>
            </a:r>
            <a:r>
              <a:rPr lang="hu-HU" sz="3200" b="1" dirty="0" err="1">
                <a:solidFill>
                  <a:srgbClr val="0C5C65"/>
                </a:solidFill>
              </a:rPr>
              <a:t>parts</a:t>
            </a:r>
            <a:r>
              <a:rPr lang="hu-HU" sz="3200" b="1" dirty="0">
                <a:solidFill>
                  <a:srgbClr val="0C5C65"/>
                </a:solidFill>
              </a:rPr>
              <a:t> of a </a:t>
            </a:r>
            <a:r>
              <a:rPr lang="hu-HU" sz="3200" b="1" dirty="0" err="1">
                <a:solidFill>
                  <a:srgbClr val="0C5C65"/>
                </a:solidFill>
              </a:rPr>
              <a:t>publication</a:t>
            </a:r>
            <a:endParaRPr sz="3200" b="1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200"/>
              <a:buFont typeface="Arial" panose="020B0604020202020204" pitchFamily="34" charset="0"/>
              <a:buChar char="•"/>
            </a:pPr>
            <a:endParaRPr sz="3200" b="1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C5C65"/>
                </a:solidFill>
              </a:rPr>
              <a:t>PRISMA </a:t>
            </a:r>
            <a:r>
              <a:rPr lang="hu-HU" sz="3200" b="1" dirty="0" err="1">
                <a:solidFill>
                  <a:srgbClr val="0C5C65"/>
                </a:solidFill>
              </a:rPr>
              <a:t>Statement</a:t>
            </a:r>
            <a:endParaRPr sz="3200" b="1" dirty="0">
              <a:solidFill>
                <a:srgbClr val="0C5C65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rgbClr val="0C5C65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C5C65"/>
                </a:solidFill>
              </a:rPr>
              <a:t>Importance</a:t>
            </a:r>
            <a:r>
              <a:rPr lang="hu-HU" sz="3200" b="1" dirty="0">
                <a:solidFill>
                  <a:srgbClr val="0C5C65"/>
                </a:solidFill>
              </a:rPr>
              <a:t> of </a:t>
            </a:r>
            <a:r>
              <a:rPr lang="hu-HU" sz="3200" b="1" dirty="0" err="1">
                <a:solidFill>
                  <a:srgbClr val="0C5C65"/>
                </a:solidFill>
              </a:rPr>
              <a:t>reproducibility</a:t>
            </a:r>
            <a:endParaRPr sz="3200" b="1" dirty="0">
              <a:solidFill>
                <a:srgbClr val="0C5C6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5A9A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5A9A6"/>
              </a:solidFill>
            </a:endParaRPr>
          </a:p>
        </p:txBody>
      </p:sp>
      <p:sp>
        <p:nvSpPr>
          <p:cNvPr id="256" name="Google Shape;256;p28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rgbClr val="FFFFFF"/>
                </a:solidFill>
              </a:rPr>
              <a:t>Key </a:t>
            </a:r>
            <a:r>
              <a:rPr lang="hu-HU" sz="3600" b="1" dirty="0" err="1">
                <a:solidFill>
                  <a:srgbClr val="FFFFFF"/>
                </a:solidFill>
              </a:rPr>
              <a:t>points</a:t>
            </a:r>
            <a:endParaRPr sz="3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Aurora Wood Skeleton Key Decorative Wall Sculpture - Set Of 3 : Target">
            <a:extLst>
              <a:ext uri="{FF2B5EF4-FFF2-40B4-BE49-F238E27FC236}">
                <a16:creationId xmlns:a16="http://schemas.microsoft.com/office/drawing/2014/main" id="{C912C40B-02CB-4DA0-BCA0-69488D40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145" y="1816768"/>
            <a:ext cx="3810732" cy="38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0115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b="1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98389" y="333214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70359" y="3603358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04635" y="5740923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"/>
    </mc:Choice>
    <mc:Fallback xmlns="">
      <p:transition spd="slow" advTm="10045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>
            <a:spLocks noGrp="1"/>
          </p:cNvSpPr>
          <p:nvPr>
            <p:ph type="body" idx="1"/>
          </p:nvPr>
        </p:nvSpPr>
        <p:spPr>
          <a:xfrm>
            <a:off x="1981200" y="1820584"/>
            <a:ext cx="8229600" cy="94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hu-HU" sz="3600" b="1" dirty="0" err="1">
                <a:solidFill>
                  <a:srgbClr val="E50D2E"/>
                </a:solidFill>
              </a:rPr>
              <a:t>Identify</a:t>
            </a:r>
            <a:r>
              <a:rPr lang="hu-HU" sz="3600" dirty="0">
                <a:solidFill>
                  <a:srgbClr val="E50D2E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the</a:t>
            </a:r>
            <a:r>
              <a:rPr lang="hu-HU" sz="3600" dirty="0">
                <a:solidFill>
                  <a:srgbClr val="0C5C65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report</a:t>
            </a:r>
            <a:r>
              <a:rPr lang="hu-HU" sz="3600" dirty="0">
                <a:solidFill>
                  <a:srgbClr val="0C5C65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as</a:t>
            </a:r>
            <a:r>
              <a:rPr lang="hu-HU" sz="3600" dirty="0">
                <a:solidFill>
                  <a:srgbClr val="0C5C65"/>
                </a:solidFill>
              </a:rPr>
              <a:t> a </a:t>
            </a:r>
            <a:r>
              <a:rPr lang="hu-HU" sz="3600" dirty="0" err="1">
                <a:solidFill>
                  <a:srgbClr val="0C5C65"/>
                </a:solidFill>
              </a:rPr>
              <a:t>meta-analysis</a:t>
            </a:r>
            <a:r>
              <a:rPr lang="hu-HU" sz="3600" dirty="0">
                <a:solidFill>
                  <a:srgbClr val="0C5C65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or</a:t>
            </a:r>
            <a:r>
              <a:rPr lang="hu-HU" sz="3600" dirty="0">
                <a:solidFill>
                  <a:srgbClr val="0C5C65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systematic</a:t>
            </a:r>
            <a:r>
              <a:rPr lang="hu-HU" sz="3600" dirty="0">
                <a:solidFill>
                  <a:srgbClr val="0C5C65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review</a:t>
            </a:r>
            <a:r>
              <a:rPr lang="hu-HU" sz="3600" dirty="0">
                <a:solidFill>
                  <a:srgbClr val="0C5C65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or</a:t>
            </a:r>
            <a:r>
              <a:rPr lang="hu-HU" sz="3600" dirty="0">
                <a:solidFill>
                  <a:srgbClr val="0C5C65"/>
                </a:solidFill>
              </a:rPr>
              <a:t> </a:t>
            </a:r>
            <a:r>
              <a:rPr lang="hu-HU" sz="3600" dirty="0" err="1">
                <a:solidFill>
                  <a:srgbClr val="0C5C65"/>
                </a:solidFill>
              </a:rPr>
              <a:t>both</a:t>
            </a:r>
            <a:endParaRPr sz="3600" dirty="0">
              <a:solidFill>
                <a:srgbClr val="0C5C65"/>
              </a:solidFill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2810467" y="322250"/>
            <a:ext cx="5680439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Title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0"/>
          <p:cNvSpPr txBox="1"/>
          <p:nvPr/>
        </p:nvSpPr>
        <p:spPr>
          <a:xfrm>
            <a:off x="2087082" y="3615293"/>
            <a:ext cx="8229600" cy="47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3600"/>
              <a:buFont typeface="Arial"/>
              <a:buNone/>
            </a:pP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hu-HU" sz="36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SHORT</a:t>
            </a:r>
            <a:r>
              <a:rPr lang="hu-HU" sz="36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hu-HU" sz="36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possible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0"/>
          <p:cNvSpPr txBox="1"/>
          <p:nvPr/>
        </p:nvSpPr>
        <p:spPr>
          <a:xfrm>
            <a:off x="1981200" y="4798888"/>
            <a:ext cx="8229600" cy="173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3600"/>
              <a:buFont typeface="Arial"/>
              <a:buNone/>
            </a:pPr>
            <a:r>
              <a:rPr lang="hu-HU" sz="3600" i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hu-HU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INFORMATIVE</a:t>
            </a:r>
            <a:r>
              <a:rPr lang="hu-HU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i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hu-HU" sz="3600" i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i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possible</a:t>
            </a:r>
            <a:r>
              <a:rPr lang="hu-HU" sz="3600" i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dirty="0">
                <a:solidFill>
                  <a:srgbClr val="0C5C65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hu-HU" sz="3600" i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 </a:t>
            </a: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citations</a:t>
            </a:r>
            <a:endParaRPr sz="36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97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93098" y="2461654"/>
            <a:ext cx="8881277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C5C6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GENERAL OVERVIEW OF META-ANALYSES </a:t>
            </a:r>
            <a:endParaRPr lang="hu-HU" sz="3200" dirty="0">
              <a:solidFill>
                <a:srgbClr val="0C5C65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193099" y="3724845"/>
            <a:ext cx="10262301" cy="1107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C5C6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PRACTICAL GUIDE ON HOW TO UNDERSTAND META-ANALYSES</a:t>
            </a:r>
            <a:endParaRPr lang="hu-HU" sz="3200" dirty="0">
              <a:solidFill>
                <a:srgbClr val="0C5C65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lcím 3"/>
          <p:cNvSpPr txBox="1">
            <a:spLocks/>
          </p:cNvSpPr>
          <p:nvPr/>
        </p:nvSpPr>
        <p:spPr>
          <a:xfrm>
            <a:off x="744718" y="444007"/>
            <a:ext cx="8960829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10th </a:t>
            </a:r>
            <a:r>
              <a:rPr lang="hu-HU" sz="3600" b="1" dirty="0" err="1"/>
              <a:t>Meta-analysis</a:t>
            </a:r>
            <a:r>
              <a:rPr lang="hu-HU" sz="3600" b="1" dirty="0"/>
              <a:t> Workshop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548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0DAC4839-F3BB-4193-8DAC-4D79675E12F8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08F3816-33C9-41D7-9806-486256F7F118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7" t="22529" r="9396" b="1442"/>
          <a:stretch/>
        </p:blipFill>
        <p:spPr>
          <a:xfrm>
            <a:off x="2939631" y="1393792"/>
            <a:ext cx="9066179" cy="4684581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453937" y="3642955"/>
            <a:ext cx="1915432" cy="1945532"/>
          </a:xfrm>
          <a:prstGeom prst="ellipse">
            <a:avLst/>
          </a:prstGeom>
          <a:solidFill>
            <a:srgbClr val="33466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err="1"/>
              <a:t>under</a:t>
            </a:r>
            <a:endParaRPr lang="hu-HU" sz="2800" b="1" dirty="0"/>
          </a:p>
          <a:p>
            <a:pPr algn="ctr"/>
            <a:r>
              <a:rPr lang="hu-HU" sz="6000" b="1" dirty="0"/>
              <a:t>75</a:t>
            </a:r>
            <a:endParaRPr lang="hu-HU" sz="28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1218" y="6371151"/>
            <a:ext cx="3221503" cy="308442"/>
          </a:xfrm>
          <a:prstGeom prst="rect">
            <a:avLst/>
          </a:prstGeom>
        </p:spPr>
      </p:pic>
      <p:sp>
        <p:nvSpPr>
          <p:cNvPr id="21" name="Téglalap 20"/>
          <p:cNvSpPr/>
          <p:nvPr/>
        </p:nvSpPr>
        <p:spPr>
          <a:xfrm>
            <a:off x="371502" y="6294540"/>
            <a:ext cx="3685624" cy="461665"/>
          </a:xfrm>
          <a:prstGeom prst="rect">
            <a:avLst/>
          </a:prstGeom>
          <a:solidFill>
            <a:srgbClr val="33466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1.7 million persons died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55" name="Téglalap 54"/>
          <p:cNvSpPr/>
          <p:nvPr/>
        </p:nvSpPr>
        <p:spPr>
          <a:xfrm>
            <a:off x="7623118" y="6294539"/>
            <a:ext cx="4575291" cy="461665"/>
          </a:xfrm>
          <a:prstGeom prst="rect">
            <a:avLst/>
          </a:prstGeom>
          <a:solidFill>
            <a:srgbClr val="33466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</a:t>
            </a:r>
            <a:r>
              <a:rPr lang="hu-HU" sz="2400" b="1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million </a:t>
            </a:r>
            <a:r>
              <a:rPr lang="hu-HU" sz="2400" b="1" dirty="0" err="1">
                <a:solidFill>
                  <a:schemeClr val="bg1"/>
                </a:solidFill>
              </a:rPr>
              <a:t>aviodable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mortality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logo european cuni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502" y="1623605"/>
            <a:ext cx="2403260" cy="16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214314" y="15866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254AA5"/>
                </a:solidFill>
              </a:rPr>
              <a:t>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1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5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 txBox="1">
            <a:spLocks noGrp="1"/>
          </p:cNvSpPr>
          <p:nvPr>
            <p:ph type="body" idx="1"/>
          </p:nvPr>
        </p:nvSpPr>
        <p:spPr>
          <a:xfrm>
            <a:off x="1981200" y="1701453"/>
            <a:ext cx="82296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hu-HU" sz="3600" b="1" i="1" dirty="0">
                <a:solidFill>
                  <a:srgbClr val="15A9A6"/>
                </a:solidFill>
              </a:rPr>
              <a:t> </a:t>
            </a:r>
            <a:r>
              <a:rPr lang="hu-HU" sz="3100" dirty="0">
                <a:solidFill>
                  <a:srgbClr val="0C5C65"/>
                </a:solidFill>
              </a:rPr>
              <a:t>An </a:t>
            </a:r>
            <a:r>
              <a:rPr lang="hu-HU" sz="3100" dirty="0" err="1">
                <a:solidFill>
                  <a:srgbClr val="0C5C65"/>
                </a:solidFill>
              </a:rPr>
              <a:t>abstract</a:t>
            </a:r>
            <a:r>
              <a:rPr lang="hu-HU" sz="3100" dirty="0">
                <a:solidFill>
                  <a:srgbClr val="0C5C65"/>
                </a:solidFill>
              </a:rPr>
              <a:t> is</a:t>
            </a:r>
            <a:r>
              <a:rPr lang="hu-HU" sz="3100" b="1" dirty="0">
                <a:solidFill>
                  <a:srgbClr val="0C5C65"/>
                </a:solidFill>
              </a:rPr>
              <a:t> </a:t>
            </a:r>
            <a:r>
              <a:rPr lang="hu-HU" sz="3100" dirty="0">
                <a:solidFill>
                  <a:srgbClr val="0C5C65"/>
                </a:solidFill>
              </a:rPr>
              <a:t>"</a:t>
            </a:r>
            <a:r>
              <a:rPr lang="hu-HU" sz="3100" b="1" dirty="0">
                <a:solidFill>
                  <a:srgbClr val="E50D2E"/>
                </a:solidFill>
              </a:rPr>
              <a:t>a </a:t>
            </a:r>
            <a:r>
              <a:rPr lang="hu-HU" sz="3100" b="1" dirty="0" err="1">
                <a:solidFill>
                  <a:srgbClr val="E50D2E"/>
                </a:solidFill>
              </a:rPr>
              <a:t>brief</a:t>
            </a:r>
            <a:r>
              <a:rPr lang="hu-HU" sz="3100" b="1" dirty="0">
                <a:solidFill>
                  <a:srgbClr val="E50D2E"/>
                </a:solidFill>
              </a:rPr>
              <a:t>, </a:t>
            </a:r>
            <a:r>
              <a:rPr lang="hu-HU" sz="3100" b="1" dirty="0" err="1">
                <a:solidFill>
                  <a:srgbClr val="E50D2E"/>
                </a:solidFill>
              </a:rPr>
              <a:t>comprehensive</a:t>
            </a:r>
            <a:r>
              <a:rPr lang="hu-HU" sz="3100" b="1" dirty="0">
                <a:solidFill>
                  <a:srgbClr val="E50D2E"/>
                </a:solidFill>
              </a:rPr>
              <a:t> </a:t>
            </a:r>
            <a:r>
              <a:rPr lang="hu-HU" sz="3100" dirty="0" err="1">
                <a:solidFill>
                  <a:srgbClr val="0C5C65"/>
                </a:solidFill>
              </a:rPr>
              <a:t>summary</a:t>
            </a:r>
            <a:r>
              <a:rPr lang="hu-HU" sz="3100" dirty="0">
                <a:solidFill>
                  <a:srgbClr val="0C5C65"/>
                </a:solidFill>
              </a:rPr>
              <a:t> of </a:t>
            </a:r>
            <a:r>
              <a:rPr lang="hu-HU" sz="3100" dirty="0" err="1">
                <a:solidFill>
                  <a:srgbClr val="0C5C65"/>
                </a:solidFill>
              </a:rPr>
              <a:t>the</a:t>
            </a:r>
            <a:r>
              <a:rPr lang="hu-HU" sz="3100" dirty="0">
                <a:solidFill>
                  <a:srgbClr val="0C5C65"/>
                </a:solidFill>
              </a:rPr>
              <a:t> </a:t>
            </a:r>
            <a:r>
              <a:rPr lang="hu-HU" sz="3100" dirty="0" err="1">
                <a:solidFill>
                  <a:srgbClr val="0C5C65"/>
                </a:solidFill>
              </a:rPr>
              <a:t>contents</a:t>
            </a:r>
            <a:r>
              <a:rPr lang="hu-HU" sz="3100" dirty="0">
                <a:solidFill>
                  <a:srgbClr val="0C5C65"/>
                </a:solidFill>
              </a:rPr>
              <a:t> of [an] </a:t>
            </a:r>
            <a:r>
              <a:rPr lang="hu-HU" sz="3100" dirty="0" err="1">
                <a:solidFill>
                  <a:srgbClr val="0C5C65"/>
                </a:solidFill>
              </a:rPr>
              <a:t>article</a:t>
            </a:r>
            <a:r>
              <a:rPr lang="hu-HU" sz="3100" dirty="0">
                <a:solidFill>
                  <a:srgbClr val="0C5C65"/>
                </a:solidFill>
              </a:rPr>
              <a:t>" (American </a:t>
            </a:r>
            <a:r>
              <a:rPr lang="hu-HU" sz="3100" dirty="0" err="1">
                <a:solidFill>
                  <a:srgbClr val="0C5C65"/>
                </a:solidFill>
              </a:rPr>
              <a:t>Psychological</a:t>
            </a:r>
            <a:r>
              <a:rPr lang="hu-HU" sz="3100" dirty="0">
                <a:solidFill>
                  <a:srgbClr val="0C5C65"/>
                </a:solidFill>
              </a:rPr>
              <a:t> </a:t>
            </a:r>
            <a:r>
              <a:rPr lang="hu-HU" sz="3100" dirty="0" err="1">
                <a:solidFill>
                  <a:srgbClr val="0C5C65"/>
                </a:solidFill>
              </a:rPr>
              <a:t>Association</a:t>
            </a:r>
            <a:r>
              <a:rPr lang="hu-HU" sz="3100" dirty="0">
                <a:solidFill>
                  <a:srgbClr val="0C5C65"/>
                </a:solidFill>
              </a:rPr>
              <a:t> [APA], 2010, p. 25)</a:t>
            </a:r>
            <a:endParaRPr sz="3100" dirty="0">
              <a:solidFill>
                <a:srgbClr val="0C5C65"/>
              </a:solidFill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2810467" y="322250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Abstract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1"/>
          <p:cNvSpPr txBox="1">
            <a:spLocks noGrp="1"/>
          </p:cNvSpPr>
          <p:nvPr>
            <p:ph type="body" idx="1"/>
          </p:nvPr>
        </p:nvSpPr>
        <p:spPr>
          <a:xfrm>
            <a:off x="1981200" y="4119898"/>
            <a:ext cx="82296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hu-HU" sz="3600" b="1" i="1" dirty="0">
                <a:solidFill>
                  <a:srgbClr val="15A9A6"/>
                </a:solidFill>
              </a:rPr>
              <a:t> </a:t>
            </a:r>
            <a:r>
              <a:rPr lang="hu-HU" sz="3600" i="1" dirty="0">
                <a:solidFill>
                  <a:srgbClr val="0C5C65"/>
                </a:solidFill>
              </a:rPr>
              <a:t>"</a:t>
            </a:r>
            <a:r>
              <a:rPr lang="hu-HU" sz="3200" dirty="0">
                <a:solidFill>
                  <a:srgbClr val="0C5C65"/>
                </a:solidFill>
              </a:rPr>
              <a:t>The </a:t>
            </a:r>
            <a:r>
              <a:rPr lang="hu-HU" sz="3200" dirty="0" err="1">
                <a:solidFill>
                  <a:srgbClr val="0C5C65"/>
                </a:solidFill>
              </a:rPr>
              <a:t>abstract</a:t>
            </a:r>
            <a:r>
              <a:rPr lang="hu-HU" sz="3200" dirty="0">
                <a:solidFill>
                  <a:srgbClr val="0C5C65"/>
                </a:solidFill>
              </a:rPr>
              <a:t> </a:t>
            </a:r>
            <a:r>
              <a:rPr lang="hu-HU" sz="3200" dirty="0" err="1">
                <a:solidFill>
                  <a:srgbClr val="0C5C65"/>
                </a:solidFill>
              </a:rPr>
              <a:t>should</a:t>
            </a:r>
            <a:r>
              <a:rPr lang="hu-HU" sz="3200" dirty="0">
                <a:solidFill>
                  <a:srgbClr val="0C5C65"/>
                </a:solidFill>
              </a:rPr>
              <a:t> be </a:t>
            </a:r>
            <a:r>
              <a:rPr lang="hu-HU" sz="3200" dirty="0" err="1">
                <a:solidFill>
                  <a:srgbClr val="0C5C65"/>
                </a:solidFill>
              </a:rPr>
              <a:t>brief</a:t>
            </a:r>
            <a:r>
              <a:rPr lang="hu-HU" sz="3200" dirty="0">
                <a:solidFill>
                  <a:srgbClr val="0C5C65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without</a:t>
            </a:r>
            <a:r>
              <a:rPr lang="hu-HU" sz="3200" b="1" dirty="0">
                <a:solidFill>
                  <a:srgbClr val="E50D2E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sacrificing</a:t>
            </a:r>
            <a:r>
              <a:rPr lang="hu-HU" sz="3200" b="1" dirty="0">
                <a:solidFill>
                  <a:srgbClr val="E50D2E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important</a:t>
            </a:r>
            <a:r>
              <a:rPr lang="hu-HU" sz="3200" b="1" dirty="0">
                <a:solidFill>
                  <a:srgbClr val="E50D2E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content</a:t>
            </a:r>
            <a:r>
              <a:rPr lang="hu-HU" sz="3200" dirty="0">
                <a:solidFill>
                  <a:srgbClr val="0C5C65"/>
                </a:solidFill>
              </a:rPr>
              <a:t>" (</a:t>
            </a:r>
            <a:r>
              <a:rPr lang="hu-HU" sz="3200" dirty="0" err="1">
                <a:solidFill>
                  <a:srgbClr val="0C5C65"/>
                </a:solidFill>
              </a:rPr>
              <a:t>Cochrane</a:t>
            </a:r>
            <a:r>
              <a:rPr lang="hu-HU" sz="3200" dirty="0">
                <a:solidFill>
                  <a:srgbClr val="0C5C65"/>
                </a:solidFill>
              </a:rPr>
              <a:t> </a:t>
            </a:r>
            <a:r>
              <a:rPr lang="hu-HU" sz="3200" dirty="0" err="1">
                <a:solidFill>
                  <a:srgbClr val="0C5C65"/>
                </a:solidFill>
              </a:rPr>
              <a:t>Handbook</a:t>
            </a:r>
            <a:r>
              <a:rPr lang="hu-HU" sz="3200" dirty="0">
                <a:solidFill>
                  <a:srgbClr val="0C5C65"/>
                </a:solidFill>
              </a:rPr>
              <a:t> </a:t>
            </a:r>
            <a:r>
              <a:rPr lang="hu-HU" sz="3200" dirty="0" err="1">
                <a:solidFill>
                  <a:srgbClr val="0C5C65"/>
                </a:solidFill>
              </a:rPr>
              <a:t>for</a:t>
            </a:r>
            <a:r>
              <a:rPr lang="hu-HU" sz="3200" dirty="0">
                <a:solidFill>
                  <a:srgbClr val="0C5C65"/>
                </a:solidFill>
              </a:rPr>
              <a:t> </a:t>
            </a:r>
            <a:r>
              <a:rPr lang="hu-HU" sz="3200" dirty="0" err="1">
                <a:solidFill>
                  <a:srgbClr val="0C5C65"/>
                </a:solidFill>
              </a:rPr>
              <a:t>Systematic</a:t>
            </a:r>
            <a:r>
              <a:rPr lang="hu-HU" sz="3200" dirty="0">
                <a:solidFill>
                  <a:srgbClr val="0C5C65"/>
                </a:solidFill>
              </a:rPr>
              <a:t> </a:t>
            </a:r>
            <a:r>
              <a:rPr lang="hu-HU" sz="3200" dirty="0" err="1">
                <a:solidFill>
                  <a:srgbClr val="0C5C65"/>
                </a:solidFill>
              </a:rPr>
              <a:t>Reviews</a:t>
            </a:r>
            <a:r>
              <a:rPr lang="hu-HU" sz="3200" dirty="0">
                <a:solidFill>
                  <a:srgbClr val="0C5C65"/>
                </a:solidFill>
              </a:rPr>
              <a:t> of </a:t>
            </a:r>
            <a:r>
              <a:rPr lang="hu-HU" sz="3200" dirty="0" err="1">
                <a:solidFill>
                  <a:srgbClr val="0C5C65"/>
                </a:solidFill>
              </a:rPr>
              <a:t>Interventions</a:t>
            </a:r>
            <a:r>
              <a:rPr lang="hu-HU" sz="3200" dirty="0">
                <a:solidFill>
                  <a:srgbClr val="0C5C65"/>
                </a:solidFill>
              </a:rPr>
              <a:t>, 2008, p. 55)</a:t>
            </a:r>
            <a:endParaRPr sz="32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4070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"/>
          <p:cNvSpPr txBox="1">
            <a:spLocks noGrp="1"/>
          </p:cNvSpPr>
          <p:nvPr>
            <p:ph type="body" idx="1"/>
          </p:nvPr>
        </p:nvSpPr>
        <p:spPr>
          <a:xfrm>
            <a:off x="860375" y="1941750"/>
            <a:ext cx="111723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r>
              <a:rPr lang="hu-HU" sz="3000" u="sng" dirty="0" err="1">
                <a:solidFill>
                  <a:srgbClr val="0C5C65"/>
                </a:solidFill>
              </a:rPr>
              <a:t>Background</a:t>
            </a:r>
            <a:r>
              <a:rPr lang="hu-HU" sz="3000" dirty="0">
                <a:solidFill>
                  <a:srgbClr val="0C5C65"/>
                </a:solidFill>
              </a:rPr>
              <a:t>:</a:t>
            </a:r>
            <a:r>
              <a:rPr lang="hu-HU" sz="3000" dirty="0">
                <a:solidFill>
                  <a:srgbClr val="15A9A6"/>
                </a:solidFill>
              </a:rPr>
              <a:t> </a:t>
            </a:r>
            <a:r>
              <a:rPr lang="hu-HU" sz="3000" b="1" dirty="0">
                <a:solidFill>
                  <a:srgbClr val="E50D2E"/>
                </a:solidFill>
              </a:rPr>
              <a:t>SO WHAT?</a:t>
            </a:r>
            <a:endParaRPr sz="3000" b="1" dirty="0">
              <a:solidFill>
                <a:srgbClr val="E50D2E"/>
              </a:solidFill>
            </a:endParaRPr>
          </a:p>
          <a:p>
            <a:pPr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15A9A6"/>
              </a:solidFill>
            </a:endParaRPr>
          </a:p>
          <a:p>
            <a:pPr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r>
              <a:rPr lang="hu-HU" sz="3000" u="sng" dirty="0" err="1">
                <a:solidFill>
                  <a:srgbClr val="0C5C65"/>
                </a:solidFill>
              </a:rPr>
              <a:t>Objectives</a:t>
            </a:r>
            <a:r>
              <a:rPr lang="hu-HU" sz="3000" dirty="0">
                <a:solidFill>
                  <a:srgbClr val="0C5C65"/>
                </a:solidFill>
              </a:rPr>
              <a:t>: </a:t>
            </a:r>
            <a:r>
              <a:rPr lang="hu-HU" sz="3000" dirty="0" err="1">
                <a:solidFill>
                  <a:srgbClr val="0C5C65"/>
                </a:solidFill>
              </a:rPr>
              <a:t>precisely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stated</a:t>
            </a:r>
            <a:r>
              <a:rPr lang="hu-HU" sz="3000" dirty="0">
                <a:solidFill>
                  <a:srgbClr val="0C5C65"/>
                </a:solidFill>
              </a:rPr>
              <a:t>, </a:t>
            </a:r>
            <a:r>
              <a:rPr lang="hu-HU" sz="3000" dirty="0" err="1">
                <a:solidFill>
                  <a:srgbClr val="0C5C65"/>
                </a:solidFill>
              </a:rPr>
              <a:t>ideally</a:t>
            </a:r>
            <a:r>
              <a:rPr lang="hu-HU" sz="3000" dirty="0">
                <a:solidFill>
                  <a:srgbClr val="0C5C65"/>
                </a:solidFill>
              </a:rPr>
              <a:t> in a </a:t>
            </a:r>
            <a:r>
              <a:rPr lang="hu-HU" sz="3000" dirty="0" err="1">
                <a:solidFill>
                  <a:srgbClr val="0C5C65"/>
                </a:solidFill>
              </a:rPr>
              <a:t>single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sentence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endParaRPr sz="3000" dirty="0">
              <a:solidFill>
                <a:srgbClr val="0C5C65"/>
              </a:solidFill>
            </a:endParaRPr>
          </a:p>
        </p:txBody>
      </p:sp>
      <p:sp>
        <p:nvSpPr>
          <p:cNvPr id="307" name="Google Shape;307;p32"/>
          <p:cNvSpPr txBox="1"/>
          <p:nvPr/>
        </p:nvSpPr>
        <p:spPr>
          <a:xfrm>
            <a:off x="2810467" y="322250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Introduction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Quiz Clipart Transparent - Business Quiz Png , Transparent Cartoon, Free  Cliparts &amp; Silhouettes - NetClipart">
            <a:extLst>
              <a:ext uri="{FF2B5EF4-FFF2-40B4-BE49-F238E27FC236}">
                <a16:creationId xmlns:a16="http://schemas.microsoft.com/office/drawing/2014/main" id="{4B800989-C057-4C51-A113-BC4670B1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597" y="3749091"/>
            <a:ext cx="3575247" cy="31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2643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 txBox="1">
            <a:spLocks noGrp="1"/>
          </p:cNvSpPr>
          <p:nvPr>
            <p:ph type="body" idx="1"/>
          </p:nvPr>
        </p:nvSpPr>
        <p:spPr>
          <a:xfrm>
            <a:off x="1019700" y="1829761"/>
            <a:ext cx="111723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 algn="just">
              <a:spcBef>
                <a:spcPts val="0"/>
              </a:spcBef>
              <a:buClr>
                <a:srgbClr val="0C5C65"/>
              </a:buClr>
              <a:buSzPts val="3600"/>
            </a:pPr>
            <a:r>
              <a:rPr lang="hu-HU" sz="3000" b="1" dirty="0" err="1">
                <a:solidFill>
                  <a:srgbClr val="E50D2E"/>
                </a:solidFill>
              </a:rPr>
              <a:t>What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was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done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to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obtain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results</a:t>
            </a:r>
            <a:r>
              <a:rPr lang="hu-HU" sz="3000" b="1" dirty="0">
                <a:solidFill>
                  <a:srgbClr val="E50D2E"/>
                </a:solidFill>
              </a:rPr>
              <a:t> and </a:t>
            </a:r>
            <a:r>
              <a:rPr lang="hu-HU" sz="3000" b="1" dirty="0" err="1">
                <a:solidFill>
                  <a:srgbClr val="E50D2E"/>
                </a:solidFill>
              </a:rPr>
              <a:t>conclusion</a:t>
            </a:r>
            <a:r>
              <a:rPr lang="hu-HU" sz="3000" b="1" dirty="0">
                <a:solidFill>
                  <a:srgbClr val="E50D2E"/>
                </a:solidFill>
              </a:rPr>
              <a:t>? </a:t>
            </a:r>
            <a:endParaRPr sz="3000" b="1" dirty="0">
              <a:solidFill>
                <a:srgbClr val="E50D2E"/>
              </a:solidFill>
            </a:endParaRPr>
          </a:p>
          <a:p>
            <a:pPr indent="-457200" algn="just">
              <a:spcBef>
                <a:spcPts val="0"/>
              </a:spcBef>
              <a:buClr>
                <a:srgbClr val="0C5C65"/>
              </a:buClr>
              <a:buSzPts val="3600"/>
            </a:pPr>
            <a:endParaRPr sz="3000" dirty="0">
              <a:solidFill>
                <a:srgbClr val="0C5C65"/>
              </a:solidFill>
            </a:endParaRPr>
          </a:p>
          <a:p>
            <a:pPr indent="-457200" algn="just">
              <a:spcBef>
                <a:spcPts val="0"/>
              </a:spcBef>
              <a:buClr>
                <a:srgbClr val="0C5C65"/>
              </a:buClr>
              <a:buSzPts val="3600"/>
            </a:pPr>
            <a:r>
              <a:rPr lang="hu-HU" sz="3000" dirty="0" err="1">
                <a:solidFill>
                  <a:srgbClr val="0C5C65"/>
                </a:solidFill>
              </a:rPr>
              <a:t>It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should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cite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the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study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protocol</a:t>
            </a:r>
            <a:endParaRPr sz="3000" dirty="0">
              <a:solidFill>
                <a:srgbClr val="0C5C65"/>
              </a:solidFill>
            </a:endParaRPr>
          </a:p>
          <a:p>
            <a:pPr indent="-457200" algn="just">
              <a:spcBef>
                <a:spcPts val="0"/>
              </a:spcBef>
              <a:buClr>
                <a:srgbClr val="0C5C65"/>
              </a:buClr>
              <a:buSzPts val="3600"/>
            </a:pPr>
            <a:endParaRPr sz="3000" dirty="0">
              <a:solidFill>
                <a:srgbClr val="0C5C65"/>
              </a:solidFill>
            </a:endParaRPr>
          </a:p>
          <a:p>
            <a:pPr indent="-457200" algn="just">
              <a:spcBef>
                <a:spcPts val="0"/>
              </a:spcBef>
              <a:buClr>
                <a:srgbClr val="0C5C65"/>
              </a:buClr>
              <a:buSzPts val="3600"/>
            </a:pPr>
            <a:r>
              <a:rPr lang="hu-HU" sz="3000" dirty="0" err="1">
                <a:solidFill>
                  <a:srgbClr val="0C5C65"/>
                </a:solidFill>
              </a:rPr>
              <a:t>Methods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section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resembles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to</a:t>
            </a:r>
            <a:r>
              <a:rPr lang="hu-HU" sz="3000" dirty="0">
                <a:solidFill>
                  <a:srgbClr val="0C5C65"/>
                </a:solidFill>
              </a:rPr>
              <a:t> “</a:t>
            </a:r>
            <a:r>
              <a:rPr lang="hu-HU" sz="3000" dirty="0" err="1">
                <a:solidFill>
                  <a:srgbClr val="0C5C65"/>
                </a:solidFill>
              </a:rPr>
              <a:t>steps</a:t>
            </a:r>
            <a:r>
              <a:rPr lang="hu-HU" sz="3000" dirty="0">
                <a:solidFill>
                  <a:srgbClr val="0C5C65"/>
                </a:solidFill>
              </a:rPr>
              <a:t> of </a:t>
            </a:r>
            <a:r>
              <a:rPr lang="hu-HU" sz="3000" dirty="0" err="1">
                <a:solidFill>
                  <a:srgbClr val="0C5C65"/>
                </a:solidFill>
              </a:rPr>
              <a:t>workflow</a:t>
            </a:r>
            <a:r>
              <a:rPr lang="hu-HU" sz="3000" dirty="0">
                <a:solidFill>
                  <a:srgbClr val="0C5C65"/>
                </a:solidFill>
              </a:rPr>
              <a:t>”</a:t>
            </a:r>
            <a:endParaRPr sz="3000" dirty="0">
              <a:solidFill>
                <a:srgbClr val="0C5C65"/>
              </a:solidFill>
            </a:endParaRPr>
          </a:p>
        </p:txBody>
      </p:sp>
      <p:sp>
        <p:nvSpPr>
          <p:cNvPr id="314" name="Google Shape;314;p33"/>
          <p:cNvSpPr txBox="1"/>
          <p:nvPr/>
        </p:nvSpPr>
        <p:spPr>
          <a:xfrm>
            <a:off x="2810467" y="322250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Methods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0" name="Picture 8" descr="Process Icon clipart - Diagram, Chart, Black, transparent clip art">
            <a:extLst>
              <a:ext uri="{FF2B5EF4-FFF2-40B4-BE49-F238E27FC236}">
                <a16:creationId xmlns:a16="http://schemas.microsoft.com/office/drawing/2014/main" id="{92D3448A-DA54-41CD-8BC1-670D37E3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015" y="4155875"/>
            <a:ext cx="2447969" cy="244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4896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4"/>
          <p:cNvSpPr txBox="1"/>
          <p:nvPr/>
        </p:nvSpPr>
        <p:spPr>
          <a:xfrm>
            <a:off x="4406415" y="1803347"/>
            <a:ext cx="17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>
                <a:solidFill>
                  <a:schemeClr val="lt1"/>
                </a:solidFill>
              </a:rPr>
              <a:t>Search</a:t>
            </a:r>
            <a:endParaRPr sz="28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324" name="Google Shape;324;p34"/>
          <p:cNvSpPr txBox="1"/>
          <p:nvPr/>
        </p:nvSpPr>
        <p:spPr>
          <a:xfrm>
            <a:off x="6756228" y="1784109"/>
            <a:ext cx="193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>
                <a:solidFill>
                  <a:schemeClr val="lt1"/>
                </a:solidFill>
              </a:rPr>
              <a:t>Selection</a:t>
            </a:r>
            <a:endParaRPr sz="28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326" name="Google Shape;326;p34"/>
          <p:cNvSpPr txBox="1"/>
          <p:nvPr/>
        </p:nvSpPr>
        <p:spPr>
          <a:xfrm>
            <a:off x="9199677" y="1595835"/>
            <a:ext cx="1905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br>
              <a:rPr lang="hu-HU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4"/>
          <p:cNvSpPr txBox="1"/>
          <p:nvPr/>
        </p:nvSpPr>
        <p:spPr>
          <a:xfrm>
            <a:off x="9030878" y="6183982"/>
            <a:ext cx="2931600" cy="9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4"/>
          <p:cNvSpPr txBox="1"/>
          <p:nvPr/>
        </p:nvSpPr>
        <p:spPr>
          <a:xfrm>
            <a:off x="1864115" y="1803022"/>
            <a:ext cx="17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chemeClr val="dk1"/>
                </a:solidFill>
              </a:rPr>
              <a:t>Problem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4"/>
          <p:cNvSpPr txBox="1"/>
          <p:nvPr/>
        </p:nvSpPr>
        <p:spPr>
          <a:xfrm>
            <a:off x="2810467" y="322250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Methods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43;p15">
            <a:extLst>
              <a:ext uri="{FF2B5EF4-FFF2-40B4-BE49-F238E27FC236}">
                <a16:creationId xmlns:a16="http://schemas.microsoft.com/office/drawing/2014/main" id="{E8FDBD19-083A-47C4-A3DC-B2151133BA47}"/>
              </a:ext>
            </a:extLst>
          </p:cNvPr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4;p15">
            <a:extLst>
              <a:ext uri="{FF2B5EF4-FFF2-40B4-BE49-F238E27FC236}">
                <a16:creationId xmlns:a16="http://schemas.microsoft.com/office/drawing/2014/main" id="{1E09E2D3-24C4-4123-83E6-76DC3E49EDAF}"/>
              </a:ext>
            </a:extLst>
          </p:cNvPr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46;p15">
            <a:extLst>
              <a:ext uri="{FF2B5EF4-FFF2-40B4-BE49-F238E27FC236}">
                <a16:creationId xmlns:a16="http://schemas.microsoft.com/office/drawing/2014/main" id="{3F0148F6-EB67-43C7-AC01-7A6FB6E10163}"/>
              </a:ext>
            </a:extLst>
          </p:cNvPr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47;p15">
            <a:extLst>
              <a:ext uri="{FF2B5EF4-FFF2-40B4-BE49-F238E27FC236}">
                <a16:creationId xmlns:a16="http://schemas.microsoft.com/office/drawing/2014/main" id="{4DD0D0D0-7F5A-4CFF-930E-5F86FD32D489}"/>
              </a:ext>
            </a:extLst>
          </p:cNvPr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48;p15">
            <a:extLst>
              <a:ext uri="{FF2B5EF4-FFF2-40B4-BE49-F238E27FC236}">
                <a16:creationId xmlns:a16="http://schemas.microsoft.com/office/drawing/2014/main" id="{8E9CD82B-27CB-48A6-8722-B1D6B474FCE8}"/>
              </a:ext>
            </a:extLst>
          </p:cNvPr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49;p15">
            <a:extLst>
              <a:ext uri="{FF2B5EF4-FFF2-40B4-BE49-F238E27FC236}">
                <a16:creationId xmlns:a16="http://schemas.microsoft.com/office/drawing/2014/main" id="{45D29D08-8C42-4624-AEAA-E504D0C54374}"/>
              </a:ext>
            </a:extLst>
          </p:cNvPr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50;p15">
            <a:extLst>
              <a:ext uri="{FF2B5EF4-FFF2-40B4-BE49-F238E27FC236}">
                <a16:creationId xmlns:a16="http://schemas.microsoft.com/office/drawing/2014/main" id="{52353CA9-8D1D-4466-BB5B-8C18CA0FD8D3}"/>
              </a:ext>
            </a:extLst>
          </p:cNvPr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51;p15">
            <a:extLst>
              <a:ext uri="{FF2B5EF4-FFF2-40B4-BE49-F238E27FC236}">
                <a16:creationId xmlns:a16="http://schemas.microsoft.com/office/drawing/2014/main" id="{A347F1FF-3552-454E-A288-7D607AA3EBED}"/>
              </a:ext>
            </a:extLst>
          </p:cNvPr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52;p15">
            <a:extLst>
              <a:ext uri="{FF2B5EF4-FFF2-40B4-BE49-F238E27FC236}">
                <a16:creationId xmlns:a16="http://schemas.microsoft.com/office/drawing/2014/main" id="{5354C333-5C0D-4ECF-A029-1AC55DAB4A23}"/>
              </a:ext>
            </a:extLst>
          </p:cNvPr>
          <p:cNvSpPr/>
          <p:nvPr/>
        </p:nvSpPr>
        <p:spPr>
          <a:xfrm>
            <a:off x="1111164" y="3002697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53;p15">
            <a:extLst>
              <a:ext uri="{FF2B5EF4-FFF2-40B4-BE49-F238E27FC236}">
                <a16:creationId xmlns:a16="http://schemas.microsoft.com/office/drawing/2014/main" id="{BF00D971-017B-44DD-AD58-39AB16E0A2DB}"/>
              </a:ext>
            </a:extLst>
          </p:cNvPr>
          <p:cNvSpPr txBox="1"/>
          <p:nvPr/>
        </p:nvSpPr>
        <p:spPr>
          <a:xfrm>
            <a:off x="1583134" y="327391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Google Shape;154;p15">
            <a:extLst>
              <a:ext uri="{FF2B5EF4-FFF2-40B4-BE49-F238E27FC236}">
                <a16:creationId xmlns:a16="http://schemas.microsoft.com/office/drawing/2014/main" id="{66C708D0-81CB-40E8-9370-64FA28D09EDD}"/>
              </a:ext>
            </a:extLst>
          </p:cNvPr>
          <p:cNvSpPr/>
          <p:nvPr/>
        </p:nvSpPr>
        <p:spPr>
          <a:xfrm>
            <a:off x="3512385" y="300172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55;p15">
            <a:extLst>
              <a:ext uri="{FF2B5EF4-FFF2-40B4-BE49-F238E27FC236}">
                <a16:creationId xmlns:a16="http://schemas.microsoft.com/office/drawing/2014/main" id="{FABC25B2-871C-4CE7-A98F-9BCCC54C6229}"/>
              </a:ext>
            </a:extLst>
          </p:cNvPr>
          <p:cNvSpPr txBox="1"/>
          <p:nvPr/>
        </p:nvSpPr>
        <p:spPr>
          <a:xfrm>
            <a:off x="3955532" y="3109028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7CF532E-6EDC-4709-8FEB-A113F4DCD8F2}"/>
              </a:ext>
            </a:extLst>
          </p:cNvPr>
          <p:cNvSpPr txBox="1"/>
          <p:nvPr/>
        </p:nvSpPr>
        <p:spPr>
          <a:xfrm>
            <a:off x="1343813" y="4596758"/>
            <a:ext cx="7328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Eligibility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criteria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for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studies</a:t>
            </a:r>
            <a:endParaRPr lang="hu-HU" sz="3000" dirty="0">
              <a:solidFill>
                <a:srgbClr val="0C5C6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0C5C65"/>
                </a:solidFill>
              </a:rPr>
              <a:t>PICO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Search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strategy</a:t>
            </a:r>
            <a:r>
              <a:rPr lang="hu-HU" sz="3000" dirty="0">
                <a:solidFill>
                  <a:srgbClr val="0C5C65"/>
                </a:solidFill>
              </a:rPr>
              <a:t>: </a:t>
            </a:r>
            <a:r>
              <a:rPr lang="hu-HU" sz="3000" b="1" dirty="0" err="1">
                <a:solidFill>
                  <a:srgbClr val="E50D2E"/>
                </a:solidFill>
              </a:rPr>
              <a:t>Reproductibility</a:t>
            </a:r>
            <a:r>
              <a:rPr lang="hu-HU" sz="3000" b="1" dirty="0">
                <a:solidFill>
                  <a:srgbClr val="E50D2E"/>
                </a:solidFill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Information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sources</a:t>
            </a:r>
            <a:r>
              <a:rPr lang="hu-HU" sz="3000" dirty="0">
                <a:solidFill>
                  <a:srgbClr val="0C5C65"/>
                </a:solidFill>
              </a:rPr>
              <a:t>: </a:t>
            </a:r>
            <a:r>
              <a:rPr lang="hu-HU" sz="3000" dirty="0" err="1">
                <a:solidFill>
                  <a:srgbClr val="0C5C65"/>
                </a:solidFill>
              </a:rPr>
              <a:t>Where</a:t>
            </a:r>
            <a:r>
              <a:rPr lang="hu-HU" sz="3000" dirty="0">
                <a:solidFill>
                  <a:srgbClr val="0C5C65"/>
                </a:solidFill>
              </a:rPr>
              <a:t>? </a:t>
            </a:r>
            <a:r>
              <a:rPr lang="hu-HU" sz="3000" dirty="0" err="1">
                <a:solidFill>
                  <a:srgbClr val="0C5C65"/>
                </a:solidFill>
              </a:rPr>
              <a:t>When</a:t>
            </a:r>
            <a:r>
              <a:rPr lang="hu-HU" sz="3000" dirty="0">
                <a:solidFill>
                  <a:srgbClr val="0C5C65"/>
                </a:solidFill>
              </a:rPr>
              <a:t>?</a:t>
            </a:r>
          </a:p>
        </p:txBody>
      </p:sp>
      <p:sp>
        <p:nvSpPr>
          <p:cNvPr id="28" name="Google Shape;142;p15">
            <a:extLst>
              <a:ext uri="{FF2B5EF4-FFF2-40B4-BE49-F238E27FC236}">
                <a16:creationId xmlns:a16="http://schemas.microsoft.com/office/drawing/2014/main" id="{C0F79D9B-B3A9-405D-B93A-CCC2BAF29FD4}"/>
              </a:ext>
            </a:extLst>
          </p:cNvPr>
          <p:cNvSpPr/>
          <p:nvPr/>
        </p:nvSpPr>
        <p:spPr>
          <a:xfrm>
            <a:off x="8324060" y="3001726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56;p15">
            <a:extLst>
              <a:ext uri="{FF2B5EF4-FFF2-40B4-BE49-F238E27FC236}">
                <a16:creationId xmlns:a16="http://schemas.microsoft.com/office/drawing/2014/main" id="{3E5AB9FF-01DF-4CEE-AF99-A39AA2128A6E}"/>
              </a:ext>
            </a:extLst>
          </p:cNvPr>
          <p:cNvSpPr/>
          <p:nvPr/>
        </p:nvSpPr>
        <p:spPr>
          <a:xfrm>
            <a:off x="5913606" y="300172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7;p15">
            <a:extLst>
              <a:ext uri="{FF2B5EF4-FFF2-40B4-BE49-F238E27FC236}">
                <a16:creationId xmlns:a16="http://schemas.microsoft.com/office/drawing/2014/main" id="{66A47169-C9D2-422D-B26B-D0932CDEB272}"/>
              </a:ext>
            </a:extLst>
          </p:cNvPr>
          <p:cNvSpPr txBox="1"/>
          <p:nvPr/>
        </p:nvSpPr>
        <p:spPr>
          <a:xfrm>
            <a:off x="8998697" y="3287000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" name="Google Shape;158;p15">
            <a:extLst>
              <a:ext uri="{FF2B5EF4-FFF2-40B4-BE49-F238E27FC236}">
                <a16:creationId xmlns:a16="http://schemas.microsoft.com/office/drawing/2014/main" id="{01EC4DD2-ACC0-49C4-B203-4E2C071BC8EB}"/>
              </a:ext>
            </a:extLst>
          </p:cNvPr>
          <p:cNvSpPr txBox="1"/>
          <p:nvPr/>
        </p:nvSpPr>
        <p:spPr>
          <a:xfrm>
            <a:off x="6454336" y="3062345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85815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 txBox="1"/>
          <p:nvPr/>
        </p:nvSpPr>
        <p:spPr>
          <a:xfrm>
            <a:off x="4406415" y="1803347"/>
            <a:ext cx="17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5"/>
          <p:cNvSpPr txBox="1"/>
          <p:nvPr/>
        </p:nvSpPr>
        <p:spPr>
          <a:xfrm>
            <a:off x="6756228" y="1784109"/>
            <a:ext cx="193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5"/>
          <p:cNvSpPr txBox="1"/>
          <p:nvPr/>
        </p:nvSpPr>
        <p:spPr>
          <a:xfrm>
            <a:off x="9199677" y="1595835"/>
            <a:ext cx="1905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>
                <a:solidFill>
                  <a:schemeClr val="lt1"/>
                </a:solidFill>
              </a:rPr>
              <a:t>Data</a:t>
            </a:r>
            <a:br>
              <a:rPr lang="hu-HU" sz="2800" b="1" i="0" u="none" strike="noStrike" cap="none">
                <a:solidFill>
                  <a:schemeClr val="lt1"/>
                </a:solidFill>
              </a:rPr>
            </a:br>
            <a:r>
              <a:rPr lang="hu-HU" sz="2800" b="1" i="0" u="none" strike="noStrike" cap="none">
                <a:solidFill>
                  <a:schemeClr val="lt1"/>
                </a:solidFill>
              </a:rPr>
              <a:t>collection</a:t>
            </a:r>
            <a:endParaRPr sz="28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343" name="Google Shape;343;p35"/>
          <p:cNvSpPr txBox="1"/>
          <p:nvPr/>
        </p:nvSpPr>
        <p:spPr>
          <a:xfrm>
            <a:off x="9030878" y="6183982"/>
            <a:ext cx="2931600" cy="9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5"/>
          <p:cNvSpPr txBox="1"/>
          <p:nvPr/>
        </p:nvSpPr>
        <p:spPr>
          <a:xfrm>
            <a:off x="1864115" y="1803022"/>
            <a:ext cx="17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</a:rPr>
              <a:t>Problem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5"/>
          <p:cNvSpPr txBox="1">
            <a:spLocks noGrp="1"/>
          </p:cNvSpPr>
          <p:nvPr>
            <p:ph type="body" idx="1"/>
          </p:nvPr>
        </p:nvSpPr>
        <p:spPr>
          <a:xfrm>
            <a:off x="1019700" y="4150962"/>
            <a:ext cx="111723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endParaRPr sz="3600" b="1" i="1" dirty="0">
              <a:solidFill>
                <a:srgbClr val="15A9A6"/>
              </a:solidFill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Method</a:t>
            </a:r>
            <a:r>
              <a:rPr lang="hu-HU" sz="3000" dirty="0">
                <a:solidFill>
                  <a:srgbClr val="0C5C65"/>
                </a:solidFill>
              </a:rPr>
              <a:t> of </a:t>
            </a:r>
            <a:r>
              <a:rPr lang="hu-HU" sz="3000" dirty="0" err="1">
                <a:solidFill>
                  <a:srgbClr val="0C5C65"/>
                </a:solidFill>
              </a:rPr>
              <a:t>data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extraction</a:t>
            </a:r>
            <a:r>
              <a:rPr lang="hu-HU" sz="3000" dirty="0">
                <a:solidFill>
                  <a:srgbClr val="0C5C65"/>
                </a:solidFill>
              </a:rPr>
              <a:t>.</a:t>
            </a:r>
            <a:endParaRPr sz="3000" dirty="0">
              <a:solidFill>
                <a:srgbClr val="0C5C65"/>
              </a:solidFill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Who</a:t>
            </a:r>
            <a:r>
              <a:rPr lang="hu-HU" sz="3000" dirty="0">
                <a:solidFill>
                  <a:srgbClr val="0C5C65"/>
                </a:solidFill>
              </a:rPr>
              <a:t> and </a:t>
            </a:r>
            <a:r>
              <a:rPr lang="hu-HU" sz="3000" dirty="0" err="1">
                <a:solidFill>
                  <a:srgbClr val="0C5C65"/>
                </a:solidFill>
              </a:rPr>
              <a:t>how</a:t>
            </a:r>
            <a:r>
              <a:rPr lang="hu-HU" sz="3000" dirty="0">
                <a:solidFill>
                  <a:srgbClr val="0C5C65"/>
                </a:solidFill>
              </a:rPr>
              <a:t>?</a:t>
            </a:r>
            <a:endParaRPr sz="3000" dirty="0">
              <a:solidFill>
                <a:srgbClr val="0C5C65"/>
              </a:solidFill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endParaRPr sz="3000" b="1" i="1" dirty="0">
              <a:solidFill>
                <a:srgbClr val="15A9A6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endParaRPr sz="3600" b="1" i="1" dirty="0">
              <a:solidFill>
                <a:srgbClr val="15A9A6"/>
              </a:solidFill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3011028" y="320141"/>
            <a:ext cx="5680500" cy="73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Methods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21;p34">
            <a:extLst>
              <a:ext uri="{FF2B5EF4-FFF2-40B4-BE49-F238E27FC236}">
                <a16:creationId xmlns:a16="http://schemas.microsoft.com/office/drawing/2014/main" id="{192ABBD6-2D49-4CA7-AD43-6B6E95DA1E41}"/>
              </a:ext>
            </a:extLst>
          </p:cNvPr>
          <p:cNvSpPr txBox="1"/>
          <p:nvPr/>
        </p:nvSpPr>
        <p:spPr>
          <a:xfrm>
            <a:off x="4406415" y="1803347"/>
            <a:ext cx="17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>
                <a:solidFill>
                  <a:schemeClr val="lt1"/>
                </a:solidFill>
              </a:rPr>
              <a:t>Search</a:t>
            </a:r>
            <a:endParaRPr sz="28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4" name="Google Shape;324;p34">
            <a:extLst>
              <a:ext uri="{FF2B5EF4-FFF2-40B4-BE49-F238E27FC236}">
                <a16:creationId xmlns:a16="http://schemas.microsoft.com/office/drawing/2014/main" id="{B10AC7E9-5E39-4F48-87D6-1A349F68E849}"/>
              </a:ext>
            </a:extLst>
          </p:cNvPr>
          <p:cNvSpPr txBox="1"/>
          <p:nvPr/>
        </p:nvSpPr>
        <p:spPr>
          <a:xfrm>
            <a:off x="6756228" y="1784109"/>
            <a:ext cx="193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>
                <a:solidFill>
                  <a:schemeClr val="lt1"/>
                </a:solidFill>
              </a:rPr>
              <a:t>Selection</a:t>
            </a:r>
            <a:endParaRPr sz="28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5" name="Google Shape;326;p34">
            <a:extLst>
              <a:ext uri="{FF2B5EF4-FFF2-40B4-BE49-F238E27FC236}">
                <a16:creationId xmlns:a16="http://schemas.microsoft.com/office/drawing/2014/main" id="{901AE2A9-8C54-4916-990A-E69088B412C7}"/>
              </a:ext>
            </a:extLst>
          </p:cNvPr>
          <p:cNvSpPr txBox="1"/>
          <p:nvPr/>
        </p:nvSpPr>
        <p:spPr>
          <a:xfrm>
            <a:off x="9199677" y="1595835"/>
            <a:ext cx="1905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br>
              <a:rPr lang="hu-HU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28;p34">
            <a:extLst>
              <a:ext uri="{FF2B5EF4-FFF2-40B4-BE49-F238E27FC236}">
                <a16:creationId xmlns:a16="http://schemas.microsoft.com/office/drawing/2014/main" id="{8EA7FBE9-EBB4-42C3-A111-90E6175D939B}"/>
              </a:ext>
            </a:extLst>
          </p:cNvPr>
          <p:cNvSpPr txBox="1"/>
          <p:nvPr/>
        </p:nvSpPr>
        <p:spPr>
          <a:xfrm>
            <a:off x="1864115" y="1803022"/>
            <a:ext cx="17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chemeClr val="dk1"/>
                </a:solidFill>
              </a:rPr>
              <a:t>Problem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43;p15">
            <a:extLst>
              <a:ext uri="{FF2B5EF4-FFF2-40B4-BE49-F238E27FC236}">
                <a16:creationId xmlns:a16="http://schemas.microsoft.com/office/drawing/2014/main" id="{44155A03-70C3-4974-8007-E9165AE2E9EB}"/>
              </a:ext>
            </a:extLst>
          </p:cNvPr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44;p15">
            <a:extLst>
              <a:ext uri="{FF2B5EF4-FFF2-40B4-BE49-F238E27FC236}">
                <a16:creationId xmlns:a16="http://schemas.microsoft.com/office/drawing/2014/main" id="{FE24AEDE-6BA2-467D-A708-4BF065940072}"/>
              </a:ext>
            </a:extLst>
          </p:cNvPr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46;p15">
            <a:extLst>
              <a:ext uri="{FF2B5EF4-FFF2-40B4-BE49-F238E27FC236}">
                <a16:creationId xmlns:a16="http://schemas.microsoft.com/office/drawing/2014/main" id="{ACC977E7-8C2C-4E2C-A34E-19692D270340}"/>
              </a:ext>
            </a:extLst>
          </p:cNvPr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47;p15">
            <a:extLst>
              <a:ext uri="{FF2B5EF4-FFF2-40B4-BE49-F238E27FC236}">
                <a16:creationId xmlns:a16="http://schemas.microsoft.com/office/drawing/2014/main" id="{FB73801D-A691-4E59-BF5D-AA1AEDA0E1BC}"/>
              </a:ext>
            </a:extLst>
          </p:cNvPr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48;p15">
            <a:extLst>
              <a:ext uri="{FF2B5EF4-FFF2-40B4-BE49-F238E27FC236}">
                <a16:creationId xmlns:a16="http://schemas.microsoft.com/office/drawing/2014/main" id="{C672EBA1-2457-4794-A56B-87DB16220C29}"/>
              </a:ext>
            </a:extLst>
          </p:cNvPr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49;p15">
            <a:extLst>
              <a:ext uri="{FF2B5EF4-FFF2-40B4-BE49-F238E27FC236}">
                <a16:creationId xmlns:a16="http://schemas.microsoft.com/office/drawing/2014/main" id="{FE76B393-79E5-4903-9DC0-DE248AB7BE72}"/>
              </a:ext>
            </a:extLst>
          </p:cNvPr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50;p15">
            <a:extLst>
              <a:ext uri="{FF2B5EF4-FFF2-40B4-BE49-F238E27FC236}">
                <a16:creationId xmlns:a16="http://schemas.microsoft.com/office/drawing/2014/main" id="{A5971904-686E-40CF-B776-78A262DA1FF4}"/>
              </a:ext>
            </a:extLst>
          </p:cNvPr>
          <p:cNvSpPr/>
          <p:nvPr/>
        </p:nvSpPr>
        <p:spPr>
          <a:xfrm>
            <a:off x="8363420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51;p15">
            <a:extLst>
              <a:ext uri="{FF2B5EF4-FFF2-40B4-BE49-F238E27FC236}">
                <a16:creationId xmlns:a16="http://schemas.microsoft.com/office/drawing/2014/main" id="{28269996-D04C-4975-B3C4-B5692D53225F}"/>
              </a:ext>
            </a:extLst>
          </p:cNvPr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52;p15">
            <a:extLst>
              <a:ext uri="{FF2B5EF4-FFF2-40B4-BE49-F238E27FC236}">
                <a16:creationId xmlns:a16="http://schemas.microsoft.com/office/drawing/2014/main" id="{5BD619F3-50BC-439F-8228-1E9A146BCF6E}"/>
              </a:ext>
            </a:extLst>
          </p:cNvPr>
          <p:cNvSpPr/>
          <p:nvPr/>
        </p:nvSpPr>
        <p:spPr>
          <a:xfrm>
            <a:off x="1111164" y="3002697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53;p15">
            <a:extLst>
              <a:ext uri="{FF2B5EF4-FFF2-40B4-BE49-F238E27FC236}">
                <a16:creationId xmlns:a16="http://schemas.microsoft.com/office/drawing/2014/main" id="{C3920637-B003-4377-B232-A67BC18AF94F}"/>
              </a:ext>
            </a:extLst>
          </p:cNvPr>
          <p:cNvSpPr txBox="1"/>
          <p:nvPr/>
        </p:nvSpPr>
        <p:spPr>
          <a:xfrm>
            <a:off x="1583134" y="327391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Google Shape;154;p15">
            <a:extLst>
              <a:ext uri="{FF2B5EF4-FFF2-40B4-BE49-F238E27FC236}">
                <a16:creationId xmlns:a16="http://schemas.microsoft.com/office/drawing/2014/main" id="{783CB09D-7346-4692-B417-803675109D33}"/>
              </a:ext>
            </a:extLst>
          </p:cNvPr>
          <p:cNvSpPr/>
          <p:nvPr/>
        </p:nvSpPr>
        <p:spPr>
          <a:xfrm>
            <a:off x="3512385" y="3001728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5;p15">
            <a:extLst>
              <a:ext uri="{FF2B5EF4-FFF2-40B4-BE49-F238E27FC236}">
                <a16:creationId xmlns:a16="http://schemas.microsoft.com/office/drawing/2014/main" id="{26EDBCD8-A6EC-465E-9BB6-97B3CE656F3A}"/>
              </a:ext>
            </a:extLst>
          </p:cNvPr>
          <p:cNvSpPr txBox="1"/>
          <p:nvPr/>
        </p:nvSpPr>
        <p:spPr>
          <a:xfrm>
            <a:off x="3955532" y="3109028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878D672-9FBF-4F55-AE59-3923ED0586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605" y="4481062"/>
            <a:ext cx="1909849" cy="2200478"/>
          </a:xfrm>
          <a:prstGeom prst="rect">
            <a:avLst/>
          </a:prstGeom>
        </p:spPr>
      </p:pic>
      <p:sp>
        <p:nvSpPr>
          <p:cNvPr id="30" name="Google Shape;142;p15">
            <a:extLst>
              <a:ext uri="{FF2B5EF4-FFF2-40B4-BE49-F238E27FC236}">
                <a16:creationId xmlns:a16="http://schemas.microsoft.com/office/drawing/2014/main" id="{A4075172-51C8-45F0-8490-62E4E831229D}"/>
              </a:ext>
            </a:extLst>
          </p:cNvPr>
          <p:cNvSpPr/>
          <p:nvPr/>
        </p:nvSpPr>
        <p:spPr>
          <a:xfrm>
            <a:off x="8363420" y="3000757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F9259507-677F-4DFC-9941-C04D8BB591E7}"/>
              </a:ext>
            </a:extLst>
          </p:cNvPr>
          <p:cNvSpPr/>
          <p:nvPr/>
        </p:nvSpPr>
        <p:spPr>
          <a:xfrm>
            <a:off x="5952966" y="3000759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7;p15">
            <a:extLst>
              <a:ext uri="{FF2B5EF4-FFF2-40B4-BE49-F238E27FC236}">
                <a16:creationId xmlns:a16="http://schemas.microsoft.com/office/drawing/2014/main" id="{AFDC5329-ABF5-4E7A-BBE4-DBAEECD3396F}"/>
              </a:ext>
            </a:extLst>
          </p:cNvPr>
          <p:cNvSpPr txBox="1"/>
          <p:nvPr/>
        </p:nvSpPr>
        <p:spPr>
          <a:xfrm>
            <a:off x="9038057" y="3286031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" name="Google Shape;158;p15">
            <a:extLst>
              <a:ext uri="{FF2B5EF4-FFF2-40B4-BE49-F238E27FC236}">
                <a16:creationId xmlns:a16="http://schemas.microsoft.com/office/drawing/2014/main" id="{20826A06-CFB8-42AA-A023-DD3BDF85AF01}"/>
              </a:ext>
            </a:extLst>
          </p:cNvPr>
          <p:cNvSpPr txBox="1"/>
          <p:nvPr/>
        </p:nvSpPr>
        <p:spPr>
          <a:xfrm>
            <a:off x="6493696" y="3061376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38882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/>
          <p:nvPr/>
        </p:nvSpPr>
        <p:spPr>
          <a:xfrm>
            <a:off x="9030878" y="6183982"/>
            <a:ext cx="2931600" cy="9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6"/>
          <p:cNvSpPr txBox="1">
            <a:spLocks noGrp="1"/>
          </p:cNvSpPr>
          <p:nvPr>
            <p:ph type="body" idx="1"/>
          </p:nvPr>
        </p:nvSpPr>
        <p:spPr>
          <a:xfrm>
            <a:off x="1019700" y="1871458"/>
            <a:ext cx="111723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What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were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the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outcomes</a:t>
            </a:r>
            <a:r>
              <a:rPr lang="hu-HU" sz="3000" dirty="0">
                <a:solidFill>
                  <a:srgbClr val="0C5C65"/>
                </a:solidFill>
              </a:rPr>
              <a:t>?</a:t>
            </a:r>
            <a:endParaRPr sz="3000" dirty="0">
              <a:solidFill>
                <a:srgbClr val="0C5C65"/>
              </a:solidFill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Methods</a:t>
            </a:r>
            <a:r>
              <a:rPr lang="hu-HU" sz="3000" dirty="0">
                <a:solidFill>
                  <a:srgbClr val="0C5C65"/>
                </a:solidFill>
              </a:rPr>
              <a:t> of </a:t>
            </a:r>
            <a:r>
              <a:rPr lang="hu-HU" sz="3000" dirty="0" err="1">
                <a:solidFill>
                  <a:srgbClr val="0C5C65"/>
                </a:solidFill>
              </a:rPr>
              <a:t>handling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data</a:t>
            </a:r>
            <a:r>
              <a:rPr lang="hu-HU" sz="3000" dirty="0">
                <a:solidFill>
                  <a:srgbClr val="0C5C65"/>
                </a:solidFill>
              </a:rPr>
              <a:t> (</a:t>
            </a:r>
            <a:r>
              <a:rPr lang="hu-HU" sz="3000" dirty="0" err="1">
                <a:solidFill>
                  <a:srgbClr val="0C5C65"/>
                </a:solidFill>
              </a:rPr>
              <a:t>statistical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analysis</a:t>
            </a:r>
            <a:r>
              <a:rPr lang="hu-HU" sz="3000" dirty="0">
                <a:solidFill>
                  <a:srgbClr val="0C5C65"/>
                </a:solidFill>
              </a:rPr>
              <a:t>)?</a:t>
            </a:r>
            <a:endParaRPr sz="3000" dirty="0">
              <a:solidFill>
                <a:srgbClr val="0C5C65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5C65"/>
              </a:buClr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Risk</a:t>
            </a:r>
            <a:r>
              <a:rPr lang="hu-HU" sz="3000" dirty="0">
                <a:solidFill>
                  <a:srgbClr val="0C5C65"/>
                </a:solidFill>
              </a:rPr>
              <a:t> of </a:t>
            </a:r>
            <a:r>
              <a:rPr lang="hu-HU" sz="3000" dirty="0" err="1">
                <a:solidFill>
                  <a:srgbClr val="0C5C65"/>
                </a:solidFill>
              </a:rPr>
              <a:t>bias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assessment</a:t>
            </a:r>
            <a:r>
              <a:rPr lang="hu-HU" sz="3000" dirty="0">
                <a:solidFill>
                  <a:srgbClr val="0C5C65"/>
                </a:solidFill>
              </a:rPr>
              <a:t> (</a:t>
            </a:r>
            <a:r>
              <a:rPr lang="hu-HU" sz="3000" dirty="0" err="1">
                <a:solidFill>
                  <a:srgbClr val="0C5C65"/>
                </a:solidFill>
              </a:rPr>
              <a:t>method</a:t>
            </a:r>
            <a:r>
              <a:rPr lang="hu-HU" sz="3000" dirty="0">
                <a:solidFill>
                  <a:srgbClr val="0C5C65"/>
                </a:solidFill>
              </a:rPr>
              <a:t>)</a:t>
            </a:r>
            <a:endParaRPr sz="3000" dirty="0">
              <a:solidFill>
                <a:srgbClr val="0C5C65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endParaRPr sz="3600" b="1" i="1" dirty="0">
              <a:solidFill>
                <a:srgbClr val="15A9A6"/>
              </a:solidFill>
            </a:endParaRPr>
          </a:p>
        </p:txBody>
      </p:sp>
      <p:sp>
        <p:nvSpPr>
          <p:cNvPr id="354" name="Google Shape;354;p36"/>
          <p:cNvSpPr txBox="1"/>
          <p:nvPr/>
        </p:nvSpPr>
        <p:spPr>
          <a:xfrm>
            <a:off x="3074693" y="319555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Methods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4194859" y="4955793"/>
            <a:ext cx="186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>
                <a:solidFill>
                  <a:schemeClr val="lt1"/>
                </a:solidFill>
              </a:rPr>
              <a:t>Synthesis</a:t>
            </a:r>
            <a:endParaRPr sz="28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360" name="Google Shape;360;p36"/>
          <p:cNvSpPr txBox="1"/>
          <p:nvPr/>
        </p:nvSpPr>
        <p:spPr>
          <a:xfrm>
            <a:off x="6485304" y="4745342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8913651" y="4955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52;p15">
            <a:extLst>
              <a:ext uri="{FF2B5EF4-FFF2-40B4-BE49-F238E27FC236}">
                <a16:creationId xmlns:a16="http://schemas.microsoft.com/office/drawing/2014/main" id="{F9C36E28-CAFB-48FB-B76E-A7DA7E60A3C8}"/>
              </a:ext>
            </a:extLst>
          </p:cNvPr>
          <p:cNvSpPr/>
          <p:nvPr/>
        </p:nvSpPr>
        <p:spPr>
          <a:xfrm>
            <a:off x="1164448" y="4896435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3;p15">
            <a:extLst>
              <a:ext uri="{FF2B5EF4-FFF2-40B4-BE49-F238E27FC236}">
                <a16:creationId xmlns:a16="http://schemas.microsoft.com/office/drawing/2014/main" id="{1B0D2D4E-3021-432F-A564-FA426247270E}"/>
              </a:ext>
            </a:extLst>
          </p:cNvPr>
          <p:cNvSpPr txBox="1"/>
          <p:nvPr/>
        </p:nvSpPr>
        <p:spPr>
          <a:xfrm>
            <a:off x="1636418" y="5167650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Google Shape;154;p15">
            <a:extLst>
              <a:ext uri="{FF2B5EF4-FFF2-40B4-BE49-F238E27FC236}">
                <a16:creationId xmlns:a16="http://schemas.microsoft.com/office/drawing/2014/main" id="{6F3CBF60-C7C5-4BB8-A7DE-9B62CC8814B7}"/>
              </a:ext>
            </a:extLst>
          </p:cNvPr>
          <p:cNvSpPr/>
          <p:nvPr/>
        </p:nvSpPr>
        <p:spPr>
          <a:xfrm>
            <a:off x="3565669" y="4895466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55;p15">
            <a:extLst>
              <a:ext uri="{FF2B5EF4-FFF2-40B4-BE49-F238E27FC236}">
                <a16:creationId xmlns:a16="http://schemas.microsoft.com/office/drawing/2014/main" id="{9335CECE-9790-4A07-9322-D2DAD0E019F5}"/>
              </a:ext>
            </a:extLst>
          </p:cNvPr>
          <p:cNvSpPr txBox="1"/>
          <p:nvPr/>
        </p:nvSpPr>
        <p:spPr>
          <a:xfrm>
            <a:off x="4008816" y="5002766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Google Shape;142;p15">
            <a:extLst>
              <a:ext uri="{FF2B5EF4-FFF2-40B4-BE49-F238E27FC236}">
                <a16:creationId xmlns:a16="http://schemas.microsoft.com/office/drawing/2014/main" id="{29FB39BE-E4C2-48F4-87AB-A0C0FE4F2724}"/>
              </a:ext>
            </a:extLst>
          </p:cNvPr>
          <p:cNvSpPr/>
          <p:nvPr/>
        </p:nvSpPr>
        <p:spPr>
          <a:xfrm>
            <a:off x="8416704" y="4894495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56;p15">
            <a:extLst>
              <a:ext uri="{FF2B5EF4-FFF2-40B4-BE49-F238E27FC236}">
                <a16:creationId xmlns:a16="http://schemas.microsoft.com/office/drawing/2014/main" id="{0DE6A4ED-A225-4FA6-B6CF-C58353C167B6}"/>
              </a:ext>
            </a:extLst>
          </p:cNvPr>
          <p:cNvSpPr/>
          <p:nvPr/>
        </p:nvSpPr>
        <p:spPr>
          <a:xfrm>
            <a:off x="6006250" y="4894497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57;p15">
            <a:extLst>
              <a:ext uri="{FF2B5EF4-FFF2-40B4-BE49-F238E27FC236}">
                <a16:creationId xmlns:a16="http://schemas.microsoft.com/office/drawing/2014/main" id="{10008DB5-6CC8-4210-99C2-FD2DA94E42CD}"/>
              </a:ext>
            </a:extLst>
          </p:cNvPr>
          <p:cNvSpPr txBox="1"/>
          <p:nvPr/>
        </p:nvSpPr>
        <p:spPr>
          <a:xfrm>
            <a:off x="9091341" y="5179769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" name="Google Shape;158;p15">
            <a:extLst>
              <a:ext uri="{FF2B5EF4-FFF2-40B4-BE49-F238E27FC236}">
                <a16:creationId xmlns:a16="http://schemas.microsoft.com/office/drawing/2014/main" id="{4BAF842E-6FD0-42C2-96AC-529F41903753}"/>
              </a:ext>
            </a:extLst>
          </p:cNvPr>
          <p:cNvSpPr txBox="1"/>
          <p:nvPr/>
        </p:nvSpPr>
        <p:spPr>
          <a:xfrm>
            <a:off x="6306728" y="5027661"/>
            <a:ext cx="237305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68005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 txBox="1"/>
          <p:nvPr/>
        </p:nvSpPr>
        <p:spPr>
          <a:xfrm>
            <a:off x="9030878" y="6183982"/>
            <a:ext cx="2931600" cy="9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7"/>
          <p:cNvSpPr txBox="1">
            <a:spLocks noGrp="1"/>
          </p:cNvSpPr>
          <p:nvPr>
            <p:ph type="body" idx="1"/>
          </p:nvPr>
        </p:nvSpPr>
        <p:spPr>
          <a:xfrm>
            <a:off x="1019700" y="1619050"/>
            <a:ext cx="11172300" cy="49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E50D2E"/>
                </a:solidFill>
              </a:rPr>
              <a:t>Core</a:t>
            </a:r>
            <a:r>
              <a:rPr lang="hu-HU" sz="3000" dirty="0">
                <a:solidFill>
                  <a:srgbClr val="E50D2E"/>
                </a:solidFill>
              </a:rPr>
              <a:t> </a:t>
            </a:r>
            <a:r>
              <a:rPr lang="hu-HU" sz="3000" dirty="0" err="1">
                <a:solidFill>
                  <a:srgbClr val="E50D2E"/>
                </a:solidFill>
              </a:rPr>
              <a:t>findings</a:t>
            </a:r>
            <a:r>
              <a:rPr lang="hu-HU" sz="3000" dirty="0">
                <a:solidFill>
                  <a:srgbClr val="E50D2E"/>
                </a:solidFill>
              </a:rPr>
              <a:t> </a:t>
            </a:r>
            <a:r>
              <a:rPr lang="hu-HU" sz="3000" dirty="0">
                <a:solidFill>
                  <a:srgbClr val="0C5C65"/>
                </a:solidFill>
              </a:rPr>
              <a:t>of a </a:t>
            </a:r>
            <a:r>
              <a:rPr lang="hu-HU" sz="3000" dirty="0" err="1">
                <a:solidFill>
                  <a:srgbClr val="0C5C65"/>
                </a:solidFill>
              </a:rPr>
              <a:t>study</a:t>
            </a:r>
            <a:r>
              <a:rPr lang="hu-HU" sz="3000" dirty="0">
                <a:solidFill>
                  <a:srgbClr val="0C5C65"/>
                </a:solidFill>
              </a:rPr>
              <a:t>,</a:t>
            </a:r>
            <a:endParaRPr sz="3000" dirty="0">
              <a:solidFill>
                <a:srgbClr val="0C5C65"/>
              </a:solidFill>
            </a:endParaRPr>
          </a:p>
          <a:p>
            <a:pPr marL="571500" lvl="0" indent="-571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E50D2E"/>
                </a:solidFill>
              </a:rPr>
              <a:t>in a </a:t>
            </a:r>
            <a:r>
              <a:rPr lang="hu-HU" sz="3000" dirty="0" err="1">
                <a:solidFill>
                  <a:srgbClr val="E50D2E"/>
                </a:solidFill>
              </a:rPr>
              <a:t>logical</a:t>
            </a:r>
            <a:r>
              <a:rPr lang="hu-HU" sz="3000" dirty="0">
                <a:solidFill>
                  <a:srgbClr val="E50D2E"/>
                </a:solidFill>
              </a:rPr>
              <a:t> </a:t>
            </a:r>
            <a:r>
              <a:rPr lang="hu-HU" sz="3000" dirty="0" err="1">
                <a:solidFill>
                  <a:srgbClr val="E50D2E"/>
                </a:solidFill>
              </a:rPr>
              <a:t>sequence</a:t>
            </a:r>
            <a:r>
              <a:rPr lang="hu-HU" sz="3000" dirty="0">
                <a:solidFill>
                  <a:srgbClr val="0C5C65"/>
                </a:solidFill>
              </a:rPr>
              <a:t>, </a:t>
            </a:r>
            <a:endParaRPr sz="3000" dirty="0">
              <a:solidFill>
                <a:srgbClr val="0C5C65"/>
              </a:solidFill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E50D2E"/>
                </a:solidFill>
              </a:rPr>
              <a:t>without</a:t>
            </a:r>
            <a:r>
              <a:rPr lang="hu-HU" sz="3000" dirty="0">
                <a:solidFill>
                  <a:srgbClr val="E50D2E"/>
                </a:solidFill>
              </a:rPr>
              <a:t> </a:t>
            </a:r>
            <a:r>
              <a:rPr lang="hu-HU" sz="3000" dirty="0" err="1">
                <a:solidFill>
                  <a:srgbClr val="E50D2E"/>
                </a:solidFill>
              </a:rPr>
              <a:t>interpretation</a:t>
            </a:r>
            <a:r>
              <a:rPr lang="hu-HU" sz="3000" dirty="0">
                <a:solidFill>
                  <a:srgbClr val="E50D2E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from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the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author</a:t>
            </a:r>
            <a:r>
              <a:rPr lang="hu-HU" sz="3000" dirty="0">
                <a:solidFill>
                  <a:srgbClr val="0C5C65"/>
                </a:solidFill>
              </a:rPr>
              <a:t>. </a:t>
            </a:r>
            <a:endParaRPr sz="3000" dirty="0">
              <a:solidFill>
                <a:srgbClr val="0C5C65"/>
              </a:solidFill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0C5C65"/>
                </a:solidFill>
              </a:rPr>
              <a:t>“</a:t>
            </a:r>
            <a:r>
              <a:rPr lang="hu-HU" sz="3000" dirty="0" err="1">
                <a:solidFill>
                  <a:srgbClr val="0C5C65"/>
                </a:solidFill>
              </a:rPr>
              <a:t>Preparation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for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Discussion</a:t>
            </a:r>
            <a:r>
              <a:rPr lang="hu-HU" sz="3000" dirty="0">
                <a:solidFill>
                  <a:srgbClr val="0C5C65"/>
                </a:solidFill>
              </a:rPr>
              <a:t>”</a:t>
            </a:r>
            <a:endParaRPr sz="3000" dirty="0">
              <a:solidFill>
                <a:srgbClr val="0C5C65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endParaRPr sz="3600" b="1" i="1" dirty="0">
              <a:solidFill>
                <a:srgbClr val="15A9A6"/>
              </a:solidFill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2985565" y="356683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Results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60+ images for 'Survey Results Clipart'">
            <a:extLst>
              <a:ext uri="{FF2B5EF4-FFF2-40B4-BE49-F238E27FC236}">
                <a16:creationId xmlns:a16="http://schemas.microsoft.com/office/drawing/2014/main" id="{545B267C-A4A6-475B-A605-6CC278170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40" t="10923" r="4240"/>
          <a:stretch/>
        </p:blipFill>
        <p:spPr bwMode="auto">
          <a:xfrm>
            <a:off x="7850100" y="3566587"/>
            <a:ext cx="3671060" cy="231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6220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 txBox="1"/>
          <p:nvPr/>
        </p:nvSpPr>
        <p:spPr>
          <a:xfrm>
            <a:off x="9030878" y="6183982"/>
            <a:ext cx="2931600" cy="9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3125800" y="330740"/>
            <a:ext cx="5680500" cy="71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Figures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12"/>
          <a:stretch/>
        </p:blipFill>
        <p:spPr>
          <a:xfrm>
            <a:off x="972767" y="1344038"/>
            <a:ext cx="4611802" cy="551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6050" y="1788450"/>
            <a:ext cx="4977550" cy="444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62627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 txBox="1"/>
          <p:nvPr/>
        </p:nvSpPr>
        <p:spPr>
          <a:xfrm>
            <a:off x="9030878" y="6183982"/>
            <a:ext cx="2931600" cy="9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3147862" y="384305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Figures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KÃ©ptalÃ¡lat a kÃ¶vetkezÅre: ârisk of biasâ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529" y="1295737"/>
            <a:ext cx="2754856" cy="53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Ã©ptalÃ¡lat a kÃ¶vetkezÅre: ârisk of biasâ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/>
          <a:stretch/>
        </p:blipFill>
        <p:spPr bwMode="auto">
          <a:xfrm>
            <a:off x="5145932" y="1694838"/>
            <a:ext cx="6452684" cy="45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8666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648814" y="3668817"/>
            <a:ext cx="2825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C5C65"/>
                </a:solidFill>
              </a:rPr>
              <a:t>„</a:t>
            </a:r>
            <a:r>
              <a:rPr lang="hu-HU" sz="2000" dirty="0" err="1">
                <a:solidFill>
                  <a:srgbClr val="0C5C65"/>
                </a:solidFill>
              </a:rPr>
              <a:t>Small‐study</a:t>
            </a:r>
            <a:r>
              <a:rPr lang="hu-HU" sz="2000" dirty="0">
                <a:solidFill>
                  <a:srgbClr val="0C5C65"/>
                </a:solidFill>
              </a:rPr>
              <a:t> </a:t>
            </a:r>
            <a:r>
              <a:rPr lang="hu-HU" sz="2000" dirty="0" err="1">
                <a:solidFill>
                  <a:srgbClr val="0C5C65"/>
                </a:solidFill>
              </a:rPr>
              <a:t>effect</a:t>
            </a:r>
            <a:r>
              <a:rPr lang="hu-HU" sz="2000" dirty="0">
                <a:solidFill>
                  <a:srgbClr val="0C5C65"/>
                </a:solidFill>
              </a:rPr>
              <a:t>” </a:t>
            </a:r>
            <a:r>
              <a:rPr lang="hu-HU" sz="2000" dirty="0" err="1">
                <a:solidFill>
                  <a:srgbClr val="0C5C65"/>
                </a:solidFill>
              </a:rPr>
              <a:t>are</a:t>
            </a:r>
            <a:r>
              <a:rPr lang="hu-HU" sz="2000" dirty="0">
                <a:solidFill>
                  <a:srgbClr val="0C5C65"/>
                </a:solidFill>
              </a:rPr>
              <a:t> a </a:t>
            </a:r>
            <a:r>
              <a:rPr lang="hu-HU" sz="2000" dirty="0" err="1">
                <a:solidFill>
                  <a:srgbClr val="0C5C65"/>
                </a:solidFill>
              </a:rPr>
              <a:t>common</a:t>
            </a:r>
            <a:r>
              <a:rPr lang="hu-HU" sz="2000" dirty="0">
                <a:solidFill>
                  <a:srgbClr val="0C5C65"/>
                </a:solidFill>
              </a:rPr>
              <a:t> </a:t>
            </a:r>
            <a:r>
              <a:rPr lang="hu-HU" sz="2000" dirty="0" err="1">
                <a:solidFill>
                  <a:srgbClr val="0C5C65"/>
                </a:solidFill>
              </a:rPr>
              <a:t>threat</a:t>
            </a:r>
            <a:r>
              <a:rPr lang="hu-HU" sz="2000" dirty="0">
                <a:solidFill>
                  <a:srgbClr val="0C5C65"/>
                </a:solidFill>
              </a:rPr>
              <a:t> in </a:t>
            </a:r>
            <a:r>
              <a:rPr lang="hu-HU" sz="2000" dirty="0" err="1">
                <a:solidFill>
                  <a:srgbClr val="0C5C65"/>
                </a:solidFill>
              </a:rPr>
              <a:t>systematic</a:t>
            </a:r>
            <a:r>
              <a:rPr lang="hu-HU" sz="2000" dirty="0">
                <a:solidFill>
                  <a:srgbClr val="0C5C65"/>
                </a:solidFill>
              </a:rPr>
              <a:t> </a:t>
            </a:r>
            <a:r>
              <a:rPr lang="hu-HU" sz="2000" dirty="0" err="1">
                <a:solidFill>
                  <a:srgbClr val="0C5C65"/>
                </a:solidFill>
              </a:rPr>
              <a:t>reviews</a:t>
            </a:r>
            <a:r>
              <a:rPr lang="hu-HU" sz="2000" dirty="0">
                <a:solidFill>
                  <a:srgbClr val="0C5C65"/>
                </a:solidFill>
              </a:rPr>
              <a:t> and </a:t>
            </a:r>
            <a:r>
              <a:rPr lang="hu-HU" sz="2000" dirty="0" err="1">
                <a:solidFill>
                  <a:srgbClr val="0C5C65"/>
                </a:solidFill>
              </a:rPr>
              <a:t>may</a:t>
            </a:r>
            <a:r>
              <a:rPr lang="hu-HU" sz="2000" dirty="0">
                <a:solidFill>
                  <a:srgbClr val="0C5C65"/>
                </a:solidFill>
              </a:rPr>
              <a:t> </a:t>
            </a:r>
            <a:r>
              <a:rPr lang="hu-HU" sz="2000" dirty="0" err="1">
                <a:solidFill>
                  <a:srgbClr val="0C5C65"/>
                </a:solidFill>
              </a:rPr>
              <a:t>indicate</a:t>
            </a:r>
            <a:r>
              <a:rPr lang="hu-HU" sz="2000" dirty="0">
                <a:solidFill>
                  <a:srgbClr val="0C5C65"/>
                </a:solidFill>
              </a:rPr>
              <a:t> </a:t>
            </a:r>
            <a:r>
              <a:rPr lang="hu-HU" sz="2000" dirty="0" err="1">
                <a:solidFill>
                  <a:srgbClr val="0C5C65"/>
                </a:solidFill>
              </a:rPr>
              <a:t>publication</a:t>
            </a:r>
            <a:r>
              <a:rPr lang="hu-HU" sz="2000" dirty="0">
                <a:solidFill>
                  <a:srgbClr val="0C5C65"/>
                </a:solidFill>
              </a:rPr>
              <a:t> </a:t>
            </a:r>
            <a:r>
              <a:rPr lang="hu-HU" sz="2000" dirty="0" err="1">
                <a:solidFill>
                  <a:srgbClr val="0C5C65"/>
                </a:solidFill>
              </a:rPr>
              <a:t>bias</a:t>
            </a:r>
            <a:endParaRPr lang="hu-HU" sz="2000" dirty="0">
              <a:solidFill>
                <a:srgbClr val="0C5C65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378599" y="3668817"/>
            <a:ext cx="2704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prstClr val="black"/>
                </a:solidFill>
                <a:hlinkClick r:id="rId3"/>
              </a:rPr>
              <a:t>Egger et al. (1997)</a:t>
            </a:r>
            <a:r>
              <a:rPr lang="en-US" sz="2000" dirty="0">
                <a:solidFill>
                  <a:prstClr val="black"/>
                </a:solidFill>
              </a:rPr>
              <a:t> </a:t>
            </a:r>
            <a:r>
              <a:rPr lang="en-US" sz="2000" dirty="0">
                <a:solidFill>
                  <a:srgbClr val="0C5C65"/>
                </a:solidFill>
              </a:rPr>
              <a:t>proposed a test for asymmetry of the funnel plot</a:t>
            </a:r>
            <a:endParaRPr lang="hu-HU" sz="2000" dirty="0">
              <a:solidFill>
                <a:srgbClr val="0C5C65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714931" y="5607809"/>
            <a:ext cx="3740126" cy="523220"/>
          </a:xfrm>
          <a:prstGeom prst="rect">
            <a:avLst/>
          </a:prstGeom>
          <a:noFill/>
          <a:ln>
            <a:solidFill>
              <a:srgbClr val="E50D2E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Minimum 10 </a:t>
            </a:r>
            <a:r>
              <a:rPr lang="hu-HU" sz="2800" b="1" dirty="0" err="1">
                <a:solidFill>
                  <a:srgbClr val="FF0000"/>
                </a:solidFill>
              </a:rPr>
              <a:t>studies</a:t>
            </a:r>
            <a:r>
              <a:rPr lang="hu-HU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2" name="Alcím 3"/>
          <p:cNvSpPr>
            <a:spLocks noGrp="1"/>
          </p:cNvSpPr>
          <p:nvPr>
            <p:ph type="subTitle" idx="15"/>
          </p:nvPr>
        </p:nvSpPr>
        <p:spPr>
          <a:xfrm>
            <a:off x="1733820" y="392444"/>
            <a:ext cx="8002999" cy="378235"/>
          </a:xfrm>
        </p:spPr>
        <p:txBody>
          <a:bodyPr/>
          <a:lstStyle/>
          <a:p>
            <a:r>
              <a:rPr lang="hu-HU" sz="3600" b="1" dirty="0" err="1"/>
              <a:t>How</a:t>
            </a:r>
            <a:r>
              <a:rPr lang="hu-HU" sz="3600" b="1" dirty="0"/>
              <a:t> </a:t>
            </a:r>
            <a:r>
              <a:rPr lang="hu-HU" sz="3600" b="1" dirty="0" err="1"/>
              <a:t>to</a:t>
            </a:r>
            <a:r>
              <a:rPr lang="hu-HU" sz="3600" b="1" dirty="0"/>
              <a:t> </a:t>
            </a:r>
            <a:r>
              <a:rPr lang="hu-HU" sz="3600" b="1" dirty="0" err="1"/>
              <a:t>estimate</a:t>
            </a:r>
            <a:r>
              <a:rPr lang="hu-HU" sz="3600" b="1" dirty="0"/>
              <a:t> </a:t>
            </a:r>
            <a:r>
              <a:rPr lang="hu-HU" sz="3600" b="1" dirty="0" err="1"/>
              <a:t>publication</a:t>
            </a:r>
            <a:r>
              <a:rPr lang="hu-HU" sz="3600" b="1" dirty="0"/>
              <a:t> </a:t>
            </a:r>
            <a:r>
              <a:rPr lang="hu-HU" sz="3600" b="1" dirty="0" err="1"/>
              <a:t>bias</a:t>
            </a:r>
            <a:r>
              <a:rPr lang="hu-HU" sz="3600" b="1" dirty="0"/>
              <a:t>?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099" y="1315178"/>
            <a:ext cx="4409262" cy="5456201"/>
          </a:xfrm>
          <a:prstGeom prst="rect">
            <a:avLst/>
          </a:prstGeom>
        </p:spPr>
      </p:pic>
      <p:sp>
        <p:nvSpPr>
          <p:cNvPr id="14" name="Ellipszis 13"/>
          <p:cNvSpPr/>
          <p:nvPr/>
        </p:nvSpPr>
        <p:spPr>
          <a:xfrm>
            <a:off x="3305669" y="5607809"/>
            <a:ext cx="1286651" cy="8742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4592321" y="1798320"/>
            <a:ext cx="2285999" cy="6830"/>
          </a:xfrm>
          <a:prstGeom prst="straightConnector1">
            <a:avLst/>
          </a:prstGeom>
          <a:ln w="38100">
            <a:solidFill>
              <a:srgbClr val="E50D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7033085" y="1533380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solidFill>
                  <a:srgbClr val="0C5C65"/>
                </a:solidFill>
              </a:rPr>
              <a:t>Large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studies</a:t>
            </a:r>
            <a:endParaRPr lang="hu-HU" sz="2800" dirty="0">
              <a:solidFill>
                <a:srgbClr val="0C5C65"/>
              </a:solidFill>
            </a:endParaRPr>
          </a:p>
        </p:txBody>
      </p:sp>
      <p:cxnSp>
        <p:nvCxnSpPr>
          <p:cNvPr id="19" name="Egyenes összekötő nyíllal 18"/>
          <p:cNvCxnSpPr/>
          <p:nvPr/>
        </p:nvCxnSpPr>
        <p:spPr>
          <a:xfrm flipH="1">
            <a:off x="5919843" y="3454652"/>
            <a:ext cx="2285999" cy="6830"/>
          </a:xfrm>
          <a:prstGeom prst="straightConnector1">
            <a:avLst/>
          </a:prstGeom>
          <a:ln w="38100">
            <a:solidFill>
              <a:srgbClr val="E50D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8291295" y="3145597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solidFill>
                  <a:srgbClr val="0C5C65"/>
                </a:solidFill>
              </a:rPr>
              <a:t>Small</a:t>
            </a:r>
            <a:r>
              <a:rPr lang="hu-HU" sz="2800" dirty="0">
                <a:solidFill>
                  <a:srgbClr val="0C5C65"/>
                </a:solidFill>
              </a:rPr>
              <a:t> </a:t>
            </a:r>
            <a:r>
              <a:rPr lang="hu-HU" sz="2800" dirty="0" err="1">
                <a:solidFill>
                  <a:srgbClr val="0C5C65"/>
                </a:solidFill>
              </a:rPr>
              <a:t>studies</a:t>
            </a:r>
            <a:endParaRPr lang="hu-HU" sz="2800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44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03F95B27-4D37-4268-8655-B0B5C1310EFE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CA02FDE-AB16-420F-84DC-402B960B113C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7" t="22529" r="9396" b="1442"/>
          <a:stretch/>
        </p:blipFill>
        <p:spPr>
          <a:xfrm>
            <a:off x="2939631" y="1393792"/>
            <a:ext cx="9066179" cy="4684581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453937" y="3642955"/>
            <a:ext cx="1915432" cy="1945532"/>
          </a:xfrm>
          <a:prstGeom prst="ellipse">
            <a:avLst/>
          </a:prstGeom>
          <a:solidFill>
            <a:srgbClr val="33466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err="1"/>
              <a:t>under</a:t>
            </a:r>
            <a:endParaRPr lang="hu-HU" sz="2800" b="1" dirty="0"/>
          </a:p>
          <a:p>
            <a:pPr algn="ctr"/>
            <a:r>
              <a:rPr lang="hu-HU" sz="6000" b="1" dirty="0"/>
              <a:t>75</a:t>
            </a:r>
            <a:endParaRPr lang="hu-HU" sz="28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1218" y="6371151"/>
            <a:ext cx="3221503" cy="308442"/>
          </a:xfrm>
          <a:prstGeom prst="rect">
            <a:avLst/>
          </a:prstGeom>
        </p:spPr>
      </p:pic>
      <p:sp>
        <p:nvSpPr>
          <p:cNvPr id="21" name="Téglalap 20"/>
          <p:cNvSpPr/>
          <p:nvPr/>
        </p:nvSpPr>
        <p:spPr>
          <a:xfrm>
            <a:off x="371502" y="6294540"/>
            <a:ext cx="3685624" cy="461665"/>
          </a:xfrm>
          <a:prstGeom prst="rect">
            <a:avLst/>
          </a:prstGeom>
          <a:solidFill>
            <a:srgbClr val="33466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1.7 million persons died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55" name="Téglalap 54"/>
          <p:cNvSpPr/>
          <p:nvPr/>
        </p:nvSpPr>
        <p:spPr>
          <a:xfrm>
            <a:off x="7623118" y="6294539"/>
            <a:ext cx="4575291" cy="461665"/>
          </a:xfrm>
          <a:prstGeom prst="rect">
            <a:avLst/>
          </a:prstGeom>
          <a:solidFill>
            <a:srgbClr val="33466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</a:t>
            </a:r>
            <a:r>
              <a:rPr lang="hu-HU" sz="2400" b="1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million </a:t>
            </a:r>
            <a:r>
              <a:rPr lang="hu-HU" sz="2400" b="1" dirty="0" err="1">
                <a:solidFill>
                  <a:schemeClr val="bg1"/>
                </a:solidFill>
              </a:rPr>
              <a:t>aviodable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mortality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logo european cuni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502" y="1623605"/>
            <a:ext cx="2403260" cy="16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zövegdoboz 65"/>
          <p:cNvSpPr txBox="1"/>
          <p:nvPr/>
        </p:nvSpPr>
        <p:spPr>
          <a:xfrm>
            <a:off x="2214314" y="15866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254AA5"/>
                </a:solidFill>
              </a:rPr>
              <a:t>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971391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"/>
          <p:cNvSpPr txBox="1"/>
          <p:nvPr/>
        </p:nvSpPr>
        <p:spPr>
          <a:xfrm>
            <a:off x="9030878" y="6183982"/>
            <a:ext cx="2931600" cy="9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9"/>
          <p:cNvSpPr txBox="1">
            <a:spLocks noGrp="1"/>
          </p:cNvSpPr>
          <p:nvPr>
            <p:ph type="body" idx="1"/>
          </p:nvPr>
        </p:nvSpPr>
        <p:spPr>
          <a:xfrm>
            <a:off x="1019700" y="1704850"/>
            <a:ext cx="11172300" cy="49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r>
              <a:rPr lang="hu-HU" sz="3000" b="1" dirty="0" err="1">
                <a:solidFill>
                  <a:srgbClr val="E50D2E"/>
                </a:solidFill>
              </a:rPr>
              <a:t>Interpretation</a:t>
            </a:r>
            <a:r>
              <a:rPr lang="hu-HU" sz="3000" dirty="0">
                <a:solidFill>
                  <a:srgbClr val="0C5C65"/>
                </a:solidFill>
              </a:rPr>
              <a:t> and </a:t>
            </a:r>
            <a:r>
              <a:rPr lang="hu-HU" sz="3000" dirty="0" err="1">
                <a:solidFill>
                  <a:srgbClr val="0C5C65"/>
                </a:solidFill>
              </a:rPr>
              <a:t>summary</a:t>
            </a:r>
            <a:r>
              <a:rPr lang="hu-HU" sz="3000" dirty="0">
                <a:solidFill>
                  <a:srgbClr val="0C5C65"/>
                </a:solidFill>
              </a:rPr>
              <a:t> of </a:t>
            </a:r>
            <a:r>
              <a:rPr lang="hu-HU" sz="3000" dirty="0" err="1">
                <a:solidFill>
                  <a:srgbClr val="0C5C65"/>
                </a:solidFill>
              </a:rPr>
              <a:t>results</a:t>
            </a:r>
            <a:r>
              <a:rPr lang="hu-HU" sz="3000" dirty="0">
                <a:solidFill>
                  <a:srgbClr val="0C5C65"/>
                </a:solidFill>
              </a:rPr>
              <a:t>.</a:t>
            </a:r>
            <a:endParaRPr sz="3000" dirty="0">
              <a:solidFill>
                <a:srgbClr val="0C5C65"/>
              </a:solidFill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Discussion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contains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limitations</a:t>
            </a:r>
            <a:r>
              <a:rPr lang="hu-HU" sz="3000" b="1" dirty="0">
                <a:solidFill>
                  <a:srgbClr val="E50D2E"/>
                </a:solidFill>
              </a:rPr>
              <a:t>.</a:t>
            </a:r>
            <a:endParaRPr sz="3000" b="1" dirty="0">
              <a:solidFill>
                <a:srgbClr val="E50D2E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endParaRPr sz="3000" dirty="0">
              <a:solidFill>
                <a:srgbClr val="0C5C65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 panose="020B0604020202020204" pitchFamily="34" charset="0"/>
              <a:buChar char="•"/>
            </a:pPr>
            <a:r>
              <a:rPr lang="hu-HU" sz="3000" dirty="0" err="1">
                <a:solidFill>
                  <a:srgbClr val="0C5C65"/>
                </a:solidFill>
              </a:rPr>
              <a:t>It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provides</a:t>
            </a:r>
            <a:r>
              <a:rPr lang="hu-HU" sz="3000" dirty="0">
                <a:solidFill>
                  <a:srgbClr val="0C5C65"/>
                </a:solidFill>
              </a:rPr>
              <a:t> a </a:t>
            </a:r>
            <a:r>
              <a:rPr lang="hu-HU" sz="3000" dirty="0" err="1">
                <a:solidFill>
                  <a:srgbClr val="0C5C65"/>
                </a:solidFill>
              </a:rPr>
              <a:t>brief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conclusion</a:t>
            </a:r>
            <a:r>
              <a:rPr lang="hu-HU" sz="3000" dirty="0">
                <a:solidFill>
                  <a:srgbClr val="0C5C65"/>
                </a:solidFill>
              </a:rPr>
              <a:t> and </a:t>
            </a:r>
            <a:r>
              <a:rPr lang="hu-HU" sz="3000" dirty="0" err="1">
                <a:solidFill>
                  <a:srgbClr val="0C5C65"/>
                </a:solidFill>
              </a:rPr>
              <a:t>implications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dirty="0" err="1">
                <a:solidFill>
                  <a:srgbClr val="0C5C65"/>
                </a:solidFill>
              </a:rPr>
              <a:t>for</a:t>
            </a:r>
            <a:r>
              <a:rPr lang="hu-HU" sz="3000" dirty="0">
                <a:solidFill>
                  <a:srgbClr val="0C5C65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future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research</a:t>
            </a:r>
            <a:r>
              <a:rPr lang="hu-HU" sz="3000" b="1" dirty="0">
                <a:solidFill>
                  <a:srgbClr val="E50D2E"/>
                </a:solidFill>
              </a:rPr>
              <a:t> and </a:t>
            </a:r>
            <a:r>
              <a:rPr lang="hu-HU" sz="3000" b="1" dirty="0" err="1">
                <a:solidFill>
                  <a:srgbClr val="E50D2E"/>
                </a:solidFill>
              </a:rPr>
              <a:t>practice</a:t>
            </a:r>
            <a:r>
              <a:rPr lang="hu-HU" sz="3000" b="1" dirty="0">
                <a:solidFill>
                  <a:srgbClr val="E50D2E"/>
                </a:solidFill>
              </a:rPr>
              <a:t>.</a:t>
            </a:r>
            <a:endParaRPr sz="3000" b="1" dirty="0">
              <a:solidFill>
                <a:srgbClr val="E50D2E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endParaRPr sz="3600" b="1" i="1" dirty="0">
              <a:solidFill>
                <a:srgbClr val="15A9A6"/>
              </a:solidFill>
            </a:endParaRPr>
          </a:p>
        </p:txBody>
      </p:sp>
      <p:sp>
        <p:nvSpPr>
          <p:cNvPr id="387" name="Google Shape;387;p39"/>
          <p:cNvSpPr txBox="1"/>
          <p:nvPr/>
        </p:nvSpPr>
        <p:spPr>
          <a:xfrm>
            <a:off x="2810467" y="322250"/>
            <a:ext cx="5680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</a:rPr>
              <a:t>Discussion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onclusion Clipart Lightbulb - Problem Solving Clipart, HD Png Download ,  Transparent Png Image - PNGitem">
            <a:extLst>
              <a:ext uri="{FF2B5EF4-FFF2-40B4-BE49-F238E27FC236}">
                <a16:creationId xmlns:a16="http://schemas.microsoft.com/office/drawing/2014/main" id="{0DF028E6-B4FD-4657-B818-587D41D5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523" y="4037034"/>
            <a:ext cx="4007766" cy="223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86769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0"/>
          <p:cNvSpPr txBox="1"/>
          <p:nvPr/>
        </p:nvSpPr>
        <p:spPr>
          <a:xfrm>
            <a:off x="1691725" y="338025"/>
            <a:ext cx="80310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>
                <a:solidFill>
                  <a:schemeClr val="lt1"/>
                </a:solidFill>
              </a:rPr>
              <a:t>i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r>
              <a:rPr lang="hu-HU" sz="3600" b="1" dirty="0">
                <a:solidFill>
                  <a:schemeClr val="lt1"/>
                </a:solidFill>
              </a:rPr>
              <a:t>PRISMA </a:t>
            </a:r>
            <a:r>
              <a:rPr lang="hu-HU" sz="3600" b="1" dirty="0" err="1">
                <a:solidFill>
                  <a:schemeClr val="lt1"/>
                </a:solidFill>
              </a:rPr>
              <a:t>statement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393" name="Google Shape;393;p40"/>
          <p:cNvSpPr txBox="1"/>
          <p:nvPr/>
        </p:nvSpPr>
        <p:spPr>
          <a:xfrm>
            <a:off x="976541" y="1875409"/>
            <a:ext cx="715173" cy="461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0D2E"/>
              </a:buClr>
              <a:buSzPts val="5400"/>
              <a:buFont typeface="Arial"/>
              <a:buNone/>
            </a:pPr>
            <a:r>
              <a:rPr lang="hu-HU" sz="5400" b="1" i="0" u="none" strike="noStrike" cap="none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PRISMA</a:t>
            </a:r>
            <a:endParaRPr sz="5400" b="1" i="0" u="none" strike="noStrike" cap="none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0"/>
          <p:cNvSpPr txBox="1"/>
          <p:nvPr/>
        </p:nvSpPr>
        <p:spPr>
          <a:xfrm>
            <a:off x="1505552" y="1958625"/>
            <a:ext cx="2730421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referred</a:t>
            </a:r>
            <a:endParaRPr sz="4400" b="1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0"/>
          <p:cNvSpPr txBox="1"/>
          <p:nvPr/>
        </p:nvSpPr>
        <p:spPr>
          <a:xfrm>
            <a:off x="1505552" y="2623387"/>
            <a:ext cx="2730421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eporting</a:t>
            </a:r>
            <a:endParaRPr sz="4400" b="1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0"/>
          <p:cNvSpPr txBox="1"/>
          <p:nvPr/>
        </p:nvSpPr>
        <p:spPr>
          <a:xfrm>
            <a:off x="1505551" y="3392037"/>
            <a:ext cx="2730422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tems</a:t>
            </a:r>
            <a:r>
              <a:rPr lang="hu-HU" sz="44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endParaRPr sz="4400" b="1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0"/>
          <p:cNvSpPr txBox="1"/>
          <p:nvPr/>
        </p:nvSpPr>
        <p:spPr>
          <a:xfrm>
            <a:off x="1505551" y="4184530"/>
            <a:ext cx="6681884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ystematic</a:t>
            </a:r>
            <a:r>
              <a:rPr lang="hu-HU" sz="44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reviews</a:t>
            </a:r>
            <a:r>
              <a:rPr lang="hu-HU" sz="44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and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398" name="Google Shape;398;p40"/>
          <p:cNvSpPr txBox="1"/>
          <p:nvPr/>
        </p:nvSpPr>
        <p:spPr>
          <a:xfrm>
            <a:off x="1505551" y="4908664"/>
            <a:ext cx="1488604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eta</a:t>
            </a:r>
            <a:r>
              <a:rPr lang="hu-HU" sz="44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399" name="Google Shape;399;p40"/>
          <p:cNvSpPr txBox="1"/>
          <p:nvPr/>
        </p:nvSpPr>
        <p:spPr>
          <a:xfrm>
            <a:off x="1505551" y="5617942"/>
            <a:ext cx="2680761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44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nalysis</a:t>
            </a:r>
            <a:r>
              <a:rPr lang="hu-HU" sz="44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400" name="Google Shape;400;p40"/>
          <p:cNvSpPr/>
          <p:nvPr/>
        </p:nvSpPr>
        <p:spPr>
          <a:xfrm>
            <a:off x="4403855" y="5290804"/>
            <a:ext cx="7722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Statistical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combination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estimates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derived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more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similar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 overall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estimate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0"/>
          <p:cNvSpPr/>
          <p:nvPr/>
        </p:nvSpPr>
        <p:spPr>
          <a:xfrm>
            <a:off x="4403855" y="2401389"/>
            <a:ext cx="73922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addressing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explicit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critically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appraise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relevant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hu-HU" sz="18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them</a:t>
            </a:r>
            <a:r>
              <a:rPr lang="hu-HU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40" descr="éptalálat a következőre: „university of oxford logo”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7378" y="5905926"/>
            <a:ext cx="584616" cy="699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0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1" descr="KÃ©ptalÃ¡lat a kÃ¶vetkezÅre: âaimâ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510" y="2776554"/>
            <a:ext cx="2802957" cy="280295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1"/>
          <p:cNvSpPr txBox="1"/>
          <p:nvPr/>
        </p:nvSpPr>
        <p:spPr>
          <a:xfrm>
            <a:off x="4336846" y="3238078"/>
            <a:ext cx="7003500" cy="1414800"/>
          </a:xfrm>
          <a:prstGeom prst="rect">
            <a:avLst/>
          </a:prstGeom>
          <a:solidFill>
            <a:srgbClr val="DDEAF6"/>
          </a:solidFill>
          <a:ln w="41275" cap="flat" cmpd="dbl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Aim</a:t>
            </a:r>
            <a:r>
              <a:rPr lang="hu-HU" sz="32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hu-HU" sz="32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hu-HU" sz="32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32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know</a:t>
            </a:r>
            <a:r>
              <a:rPr lang="hu-HU" sz="32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hu-HU" sz="3200" b="1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evidence-based</a:t>
            </a:r>
            <a:r>
              <a:rPr lang="hu-HU" sz="3200" b="1" i="0" u="none" strike="noStrike" cap="none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minimum </a:t>
            </a:r>
            <a:r>
              <a:rPr lang="hu-HU" sz="3200" b="1" i="0" u="none" strike="noStrike" cap="none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set</a:t>
            </a:r>
            <a:r>
              <a:rPr lang="hu-HU" sz="3200" b="1" i="0" u="none" strike="noStrike" cap="none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3200" b="1" i="0" u="none" strike="noStrike" cap="none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items</a:t>
            </a:r>
            <a:r>
              <a:rPr lang="hu-HU" sz="3200" b="1" i="0" u="none" strike="noStrike" cap="none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E50D2E"/>
              </a:solidFill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3171871" y="391071"/>
            <a:ext cx="6409800" cy="12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rgbClr val="FFFFFF"/>
                </a:solidFill>
                <a:latin typeface="+mj-lt"/>
                <a:ea typeface="Bad Script"/>
                <a:cs typeface="Bad Script"/>
                <a:sym typeface="Bad Script"/>
              </a:rPr>
              <a:t>PRISMA</a:t>
            </a:r>
            <a:endParaRPr sz="3600" b="1" dirty="0">
              <a:solidFill>
                <a:srgbClr val="FFFFFF"/>
              </a:solidFill>
              <a:latin typeface="+mj-lt"/>
              <a:ea typeface="Bad Script"/>
              <a:cs typeface="Bad Script"/>
              <a:sym typeface="Bad Script"/>
            </a:endParaRPr>
          </a:p>
        </p:txBody>
      </p:sp>
    </p:spTree>
    <p:extLst>
      <p:ext uri="{BB962C8B-B14F-4D97-AF65-F5344CB8AC3E}">
        <p14:creationId xmlns:p14="http://schemas.microsoft.com/office/powerpoint/2010/main" val="253825710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0255" y="1913802"/>
            <a:ext cx="7901745" cy="44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7748"/>
            <a:ext cx="6925529" cy="454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2"/>
          <p:cNvSpPr txBox="1"/>
          <p:nvPr/>
        </p:nvSpPr>
        <p:spPr>
          <a:xfrm>
            <a:off x="2810467" y="322250"/>
            <a:ext cx="5680439" cy="70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4400"/>
              <a:buFont typeface="Arial"/>
              <a:buNone/>
            </a:pPr>
            <a:r>
              <a:rPr lang="hu-HU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Checklist</a:t>
            </a:r>
            <a:endParaRPr sz="4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2"/>
          <p:cNvSpPr/>
          <p:nvPr/>
        </p:nvSpPr>
        <p:spPr>
          <a:xfrm>
            <a:off x="0" y="6375989"/>
            <a:ext cx="123239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Moher D et al. The PRISMA Group (2009). Preferred Reporting Items for Systematic Reviews and meta-analyses: The PRISMA statement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PMID 20171303</a:t>
            </a:r>
            <a:r>
              <a:rPr lang="hu-H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hu-H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2"/>
          <p:cNvSpPr/>
          <p:nvPr/>
        </p:nvSpPr>
        <p:spPr>
          <a:xfrm>
            <a:off x="7550775" y="1441290"/>
            <a:ext cx="38438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http://www.prisma-statement.org/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075462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C2F00239-A3EF-48A8-8D37-AFF38D234B00}"/>
              </a:ext>
            </a:extLst>
          </p:cNvPr>
          <p:cNvSpPr/>
          <p:nvPr/>
        </p:nvSpPr>
        <p:spPr>
          <a:xfrm>
            <a:off x="9596487" y="6045868"/>
            <a:ext cx="1951348" cy="82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4EA55D72-57C7-42BF-AF3D-EB3560277838}"/>
              </a:ext>
            </a:extLst>
          </p:cNvPr>
          <p:cNvSpPr/>
          <p:nvPr/>
        </p:nvSpPr>
        <p:spPr>
          <a:xfrm>
            <a:off x="0" y="1423447"/>
            <a:ext cx="2290713" cy="443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6EE44D97-F9A2-405D-AF2C-DE2931C09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Alcím 3">
            <a:extLst>
              <a:ext uri="{FF2B5EF4-FFF2-40B4-BE49-F238E27FC236}">
                <a16:creationId xmlns:a16="http://schemas.microsoft.com/office/drawing/2014/main" id="{191F011C-4B06-4A74-8AE3-6C444B28B049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492040" y="323601"/>
            <a:ext cx="7207917" cy="378235"/>
          </a:xfrm>
        </p:spPr>
        <p:txBody>
          <a:bodyPr/>
          <a:lstStyle/>
          <a:p>
            <a:r>
              <a:rPr lang="hu-HU" sz="3600" b="1" dirty="0" err="1"/>
              <a:t>Other</a:t>
            </a:r>
            <a:r>
              <a:rPr lang="hu-HU" sz="3600" b="1" dirty="0"/>
              <a:t> PRISMA </a:t>
            </a:r>
            <a:r>
              <a:rPr lang="hu-HU" sz="3600" b="1" dirty="0" err="1"/>
              <a:t>checklists</a:t>
            </a:r>
            <a:endParaRPr lang="hu-HU" sz="3600" b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B5C04A9-1E98-4A03-98AB-9EF9FAF3F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4" y="1341856"/>
            <a:ext cx="8215072" cy="328450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04BA0C1-DD93-4A7D-A6DD-46F7978C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460" y="2147247"/>
            <a:ext cx="9038103" cy="380271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B86CBBB-5202-40D7-870E-35507D275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491" y="1915062"/>
            <a:ext cx="6561389" cy="44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PRISMA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Statement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9030878" y="618398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DC9CD42-A13E-4EC3-88C9-ECF0517D7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11" y="1276174"/>
            <a:ext cx="7258478" cy="54473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183A990-1A8F-404A-B943-5AF4111B1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396" y="2008046"/>
            <a:ext cx="3724275" cy="11715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2363376-F263-4915-B7BC-FEAF559B2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678" y="1612758"/>
            <a:ext cx="3524250" cy="19621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8E2FA91-3726-49EF-B6A9-B44EA00F7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0269" y="4588868"/>
            <a:ext cx="3505200" cy="7239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5D92879-646E-4F4E-8430-28BB9B58B8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220" y="6022181"/>
            <a:ext cx="3524250" cy="714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01316231-B324-48E7-BF86-8669185E080D}"/>
              </a:ext>
            </a:extLst>
          </p:cNvPr>
          <p:cNvSpPr/>
          <p:nvPr/>
        </p:nvSpPr>
        <p:spPr>
          <a:xfrm>
            <a:off x="1024911" y="3639671"/>
            <a:ext cx="1798971" cy="546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8E843843-D193-43FD-96A5-A641D6A56D0D}"/>
              </a:ext>
            </a:extLst>
          </p:cNvPr>
          <p:cNvSpPr/>
          <p:nvPr/>
        </p:nvSpPr>
        <p:spPr>
          <a:xfrm>
            <a:off x="1088069" y="4631023"/>
            <a:ext cx="1647590" cy="9508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DECC0773-E887-4E3A-930C-656CF5862B9F}"/>
              </a:ext>
            </a:extLst>
          </p:cNvPr>
          <p:cNvSpPr/>
          <p:nvPr/>
        </p:nvSpPr>
        <p:spPr>
          <a:xfrm>
            <a:off x="1043245" y="5757321"/>
            <a:ext cx="1692413" cy="3924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BABD4598-7C61-4473-9B11-389F9ECE10C0}"/>
              </a:ext>
            </a:extLst>
          </p:cNvPr>
          <p:cNvSpPr/>
          <p:nvPr/>
        </p:nvSpPr>
        <p:spPr>
          <a:xfrm>
            <a:off x="1043244" y="6219232"/>
            <a:ext cx="1692413" cy="3307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49C6AC70-62D5-40E9-AF8C-C97420500B02}"/>
              </a:ext>
            </a:extLst>
          </p:cNvPr>
          <p:cNvCxnSpPr>
            <a:cxnSpLocks/>
          </p:cNvCxnSpPr>
          <p:nvPr/>
        </p:nvCxnSpPr>
        <p:spPr>
          <a:xfrm flipV="1">
            <a:off x="1024911" y="3218329"/>
            <a:ext cx="886953" cy="4213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D7621A4F-AD52-488D-9F21-20F56A32352E}"/>
              </a:ext>
            </a:extLst>
          </p:cNvPr>
          <p:cNvCxnSpPr>
            <a:cxnSpLocks/>
          </p:cNvCxnSpPr>
          <p:nvPr/>
        </p:nvCxnSpPr>
        <p:spPr>
          <a:xfrm flipV="1">
            <a:off x="2804128" y="3218329"/>
            <a:ext cx="2844543" cy="4586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>
            <a:extLst>
              <a:ext uri="{FF2B5EF4-FFF2-40B4-BE49-F238E27FC236}">
                <a16:creationId xmlns:a16="http://schemas.microsoft.com/office/drawing/2014/main" id="{097E0AE2-509D-4184-877D-ABBBD6BD9C15}"/>
              </a:ext>
            </a:extLst>
          </p:cNvPr>
          <p:cNvCxnSpPr>
            <a:cxnSpLocks/>
          </p:cNvCxnSpPr>
          <p:nvPr/>
        </p:nvCxnSpPr>
        <p:spPr>
          <a:xfrm flipV="1">
            <a:off x="1088069" y="3600963"/>
            <a:ext cx="5215609" cy="9988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C991DCEB-9DC2-4565-8CCA-E46BC425780C}"/>
              </a:ext>
            </a:extLst>
          </p:cNvPr>
          <p:cNvCxnSpPr>
            <a:cxnSpLocks/>
          </p:cNvCxnSpPr>
          <p:nvPr/>
        </p:nvCxnSpPr>
        <p:spPr>
          <a:xfrm flipV="1">
            <a:off x="2735657" y="3600963"/>
            <a:ext cx="7092271" cy="10249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63381FA8-7465-4A6F-AF0D-BC0D2CCA2ED8}"/>
              </a:ext>
            </a:extLst>
          </p:cNvPr>
          <p:cNvCxnSpPr>
            <a:cxnSpLocks/>
          </p:cNvCxnSpPr>
          <p:nvPr/>
        </p:nvCxnSpPr>
        <p:spPr>
          <a:xfrm flipV="1">
            <a:off x="2735657" y="4588868"/>
            <a:ext cx="1324611" cy="11684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45">
            <a:extLst>
              <a:ext uri="{FF2B5EF4-FFF2-40B4-BE49-F238E27FC236}">
                <a16:creationId xmlns:a16="http://schemas.microsoft.com/office/drawing/2014/main" id="{4A54F137-3100-4225-9FA8-6FBE859D3A11}"/>
              </a:ext>
            </a:extLst>
          </p:cNvPr>
          <p:cNvCxnSpPr>
            <a:cxnSpLocks/>
          </p:cNvCxnSpPr>
          <p:nvPr/>
        </p:nvCxnSpPr>
        <p:spPr>
          <a:xfrm flipV="1">
            <a:off x="2759555" y="5328706"/>
            <a:ext cx="1300713" cy="8239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47">
            <a:extLst>
              <a:ext uri="{FF2B5EF4-FFF2-40B4-BE49-F238E27FC236}">
                <a16:creationId xmlns:a16="http://schemas.microsoft.com/office/drawing/2014/main" id="{B1DBDB1F-D7EC-4D96-B3DC-C05B9B198945}"/>
              </a:ext>
            </a:extLst>
          </p:cNvPr>
          <p:cNvCxnSpPr>
            <a:cxnSpLocks/>
          </p:cNvCxnSpPr>
          <p:nvPr/>
        </p:nvCxnSpPr>
        <p:spPr>
          <a:xfrm flipV="1">
            <a:off x="2711759" y="6022181"/>
            <a:ext cx="1396306" cy="2121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43431296-67C0-4935-9754-D7602FCB4C6D}"/>
              </a:ext>
            </a:extLst>
          </p:cNvPr>
          <p:cNvCxnSpPr>
            <a:cxnSpLocks/>
          </p:cNvCxnSpPr>
          <p:nvPr/>
        </p:nvCxnSpPr>
        <p:spPr>
          <a:xfrm>
            <a:off x="2723708" y="6530719"/>
            <a:ext cx="1410512" cy="2315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12">
            <a:extLst>
              <a:ext uri="{FF2B5EF4-FFF2-40B4-BE49-F238E27FC236}">
                <a16:creationId xmlns:a16="http://schemas.microsoft.com/office/drawing/2014/main" id="{4472601B-20E2-4883-9F7E-95B60D1467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9"/>
    </mc:Choice>
    <mc:Fallback xmlns="">
      <p:transition spd="slow" advTm="2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8" grpId="0" animBg="1"/>
      <p:bldP spid="30" grpId="0" animBg="1"/>
      <p:bldP spid="31" grpId="0" animBg="1"/>
      <p:bldP spid="32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0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Calibri"/>
              <a:buNone/>
            </a:pPr>
            <a:r>
              <a:rPr lang="hu-HU" sz="6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TAKE HOME MESSAGE</a:t>
            </a:r>
            <a:endParaRPr/>
          </a:p>
        </p:txBody>
      </p:sp>
      <p:sp>
        <p:nvSpPr>
          <p:cNvPr id="332" name="Google Shape;332;p30"/>
          <p:cNvSpPr/>
          <p:nvPr/>
        </p:nvSpPr>
        <p:spPr>
          <a:xfrm>
            <a:off x="3466694" y="4091882"/>
            <a:ext cx="6497438" cy="1107996"/>
          </a:xfrm>
          <a:prstGeom prst="rect">
            <a:avLst/>
          </a:prstGeom>
          <a:solidFill>
            <a:srgbClr val="E1EFD8"/>
          </a:solidFill>
          <a:ln w="38100" cap="flat" cmpd="sng">
            <a:solidFill>
              <a:srgbClr val="60B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algn="just"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Plan</a:t>
            </a:r>
            <a:r>
              <a:rPr lang="hu-HU" sz="28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ahead</a:t>
            </a:r>
            <a:r>
              <a:rPr lang="hu-HU" sz="28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!</a:t>
            </a:r>
          </a:p>
          <a:p>
            <a:pPr marL="514350" lvl="0" indent="-514350" algn="just"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Use</a:t>
            </a:r>
            <a:r>
              <a:rPr lang="hu-HU" sz="28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hu-HU" sz="28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PRISMA </a:t>
            </a:r>
            <a:r>
              <a:rPr lang="hu-HU" sz="2800" b="1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guidance</a:t>
            </a:r>
            <a:r>
              <a:rPr lang="hu-HU" sz="28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333" name="Google Shape;333;p30" descr="Related image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90" y="1408238"/>
            <a:ext cx="2164736" cy="216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12">
            <a:extLst>
              <a:ext uri="{FF2B5EF4-FFF2-40B4-BE49-F238E27FC236}">
                <a16:creationId xmlns:a16="http://schemas.microsoft.com/office/drawing/2014/main" id="{07A8C824-CF33-4AFE-83FD-1A700E5D22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1"/>
    </mc:Choice>
    <mc:Fallback xmlns="">
      <p:transition spd="slow" advTm="12231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204CC421-4096-4B62-B578-063C580D0B10}"/>
              </a:ext>
            </a:extLst>
          </p:cNvPr>
          <p:cNvSpPr txBox="1">
            <a:spLocks/>
          </p:cNvSpPr>
          <p:nvPr/>
        </p:nvSpPr>
        <p:spPr>
          <a:xfrm>
            <a:off x="6103795" y="4269572"/>
            <a:ext cx="5680439" cy="149704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b="1" dirty="0">
                <a:solidFill>
                  <a:srgbClr val="0C5C65"/>
                </a:solidFill>
              </a:rPr>
              <a:t>21-22</a:t>
            </a:r>
            <a:r>
              <a:rPr lang="hu-HU" sz="2000" b="1" baseline="30000" dirty="0">
                <a:solidFill>
                  <a:srgbClr val="0C5C65"/>
                </a:solidFill>
              </a:rPr>
              <a:t>nd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September</a:t>
            </a:r>
            <a:r>
              <a:rPr lang="hu-HU" sz="2000" b="1" dirty="0">
                <a:solidFill>
                  <a:srgbClr val="0C5C65"/>
                </a:solidFill>
              </a:rPr>
              <a:t>, 2020</a:t>
            </a:r>
          </a:p>
          <a:p>
            <a:pPr algn="r"/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i="1" dirty="0">
                <a:solidFill>
                  <a:srgbClr val="0C5C65"/>
                </a:solidFill>
              </a:rPr>
              <a:t>University of Pécs</a:t>
            </a:r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b="1" dirty="0">
                <a:solidFill>
                  <a:srgbClr val="0C5C65"/>
                </a:solidFill>
              </a:rPr>
              <a:t>Pécs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58487" y="2740828"/>
            <a:ext cx="7075593" cy="121072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 err="1">
                <a:solidFill>
                  <a:srgbClr val="0C5C65"/>
                </a:solidFill>
              </a:rPr>
              <a:t>Practice</a:t>
            </a:r>
            <a:endParaRPr lang="hu-HU" sz="4000" b="1" dirty="0">
              <a:solidFill>
                <a:srgbClr val="0C5C65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475" y="1705390"/>
            <a:ext cx="3849038" cy="221768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187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63287" y="1473693"/>
            <a:ext cx="10074443" cy="491178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What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titles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telling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about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content</a:t>
            </a:r>
            <a:r>
              <a:rPr lang="hu-HU" sz="2400" dirty="0">
                <a:solidFill>
                  <a:srgbClr val="0C5C65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>
                <a:solidFill>
                  <a:srgbClr val="0C5C65"/>
                </a:solidFill>
              </a:rPr>
              <a:t>Read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abstracts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carefully</a:t>
            </a:r>
            <a:r>
              <a:rPr lang="hu-HU" sz="2400" dirty="0">
                <a:solidFill>
                  <a:srgbClr val="0C5C65"/>
                </a:solidFill>
              </a:rPr>
              <a:t>. </a:t>
            </a:r>
            <a:r>
              <a:rPr lang="hu-HU" sz="2400" dirty="0" err="1">
                <a:solidFill>
                  <a:srgbClr val="0C5C65"/>
                </a:solidFill>
              </a:rPr>
              <a:t>Compare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corresponding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sections</a:t>
            </a:r>
            <a:r>
              <a:rPr lang="hu-HU" sz="2400" dirty="0">
                <a:solidFill>
                  <a:srgbClr val="0C5C65"/>
                </a:solidFill>
              </a:rPr>
              <a:t> of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abstracts</a:t>
            </a:r>
            <a:r>
              <a:rPr lang="hu-HU" sz="2400" dirty="0">
                <a:solidFill>
                  <a:srgbClr val="0C5C65"/>
                </a:solidFill>
              </a:rPr>
              <a:t> of </a:t>
            </a:r>
            <a:r>
              <a:rPr lang="hu-HU" sz="2400" dirty="0" err="1">
                <a:solidFill>
                  <a:srgbClr val="0C5C65"/>
                </a:solidFill>
              </a:rPr>
              <a:t>papers</a:t>
            </a:r>
            <a:r>
              <a:rPr lang="hu-HU" sz="2400" dirty="0">
                <a:solidFill>
                  <a:srgbClr val="0C5C65"/>
                </a:solidFill>
              </a:rPr>
              <a:t>. </a:t>
            </a:r>
            <a:r>
              <a:rPr lang="hu-HU" sz="2400" dirty="0" err="1">
                <a:solidFill>
                  <a:srgbClr val="0C5C65"/>
                </a:solidFill>
              </a:rPr>
              <a:t>What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similarities</a:t>
            </a:r>
            <a:r>
              <a:rPr lang="hu-HU" sz="2400" dirty="0">
                <a:solidFill>
                  <a:srgbClr val="0C5C65"/>
                </a:solidFill>
              </a:rPr>
              <a:t> and </a:t>
            </a:r>
            <a:r>
              <a:rPr lang="hu-HU" sz="2400" dirty="0" err="1">
                <a:solidFill>
                  <a:srgbClr val="0C5C65"/>
                </a:solidFill>
              </a:rPr>
              <a:t>differences</a:t>
            </a:r>
            <a:r>
              <a:rPr lang="hu-HU" sz="2400" dirty="0">
                <a:solidFill>
                  <a:srgbClr val="0C5C65"/>
                </a:solidFill>
              </a:rPr>
              <a:t>? </a:t>
            </a:r>
            <a:r>
              <a:rPr lang="hu-HU" sz="2400" dirty="0" err="1">
                <a:solidFill>
                  <a:srgbClr val="0C5C65"/>
                </a:solidFill>
              </a:rPr>
              <a:t>Do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titles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meet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abstract</a:t>
            </a:r>
            <a:r>
              <a:rPr lang="hu-HU" sz="2400" dirty="0">
                <a:solidFill>
                  <a:srgbClr val="0C5C65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>
                <a:solidFill>
                  <a:srgbClr val="0C5C65"/>
                </a:solidFill>
              </a:rPr>
              <a:t>Read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introduction</a:t>
            </a:r>
            <a:r>
              <a:rPr lang="hu-HU" sz="2400" dirty="0">
                <a:solidFill>
                  <a:srgbClr val="0C5C65"/>
                </a:solidFill>
              </a:rPr>
              <a:t> of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papers</a:t>
            </a:r>
            <a:r>
              <a:rPr lang="hu-HU" sz="2400" dirty="0">
                <a:solidFill>
                  <a:srgbClr val="0C5C65"/>
                </a:solidFill>
              </a:rPr>
              <a:t>. </a:t>
            </a:r>
            <a:r>
              <a:rPr lang="hu-HU" sz="2400" dirty="0" err="1">
                <a:solidFill>
                  <a:srgbClr val="0C5C65"/>
                </a:solidFill>
              </a:rPr>
              <a:t>What</a:t>
            </a:r>
            <a:r>
              <a:rPr lang="hu-HU" sz="2400" dirty="0">
                <a:solidFill>
                  <a:srgbClr val="0C5C65"/>
                </a:solidFill>
              </a:rPr>
              <a:t> is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motivation</a:t>
            </a:r>
            <a:r>
              <a:rPr lang="hu-HU" sz="2400" dirty="0">
                <a:solidFill>
                  <a:srgbClr val="0C5C65"/>
                </a:solidFill>
              </a:rPr>
              <a:t> (</a:t>
            </a:r>
            <a:r>
              <a:rPr lang="hu-HU" sz="2400" dirty="0" err="1">
                <a:solidFill>
                  <a:srgbClr val="0C5C65"/>
                </a:solidFill>
              </a:rPr>
              <a:t>rationale</a:t>
            </a:r>
            <a:r>
              <a:rPr lang="hu-HU" sz="2400" dirty="0">
                <a:solidFill>
                  <a:srgbClr val="0C5C65"/>
                </a:solidFill>
              </a:rPr>
              <a:t>) </a:t>
            </a:r>
            <a:r>
              <a:rPr lang="hu-HU" sz="2400" dirty="0" err="1">
                <a:solidFill>
                  <a:srgbClr val="0C5C65"/>
                </a:solidFill>
              </a:rPr>
              <a:t>for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doing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these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studies</a:t>
            </a:r>
            <a:r>
              <a:rPr lang="hu-HU" sz="2400" dirty="0">
                <a:solidFill>
                  <a:srgbClr val="0C5C65"/>
                </a:solidFill>
              </a:rPr>
              <a:t>? </a:t>
            </a:r>
            <a:r>
              <a:rPr lang="hu-HU" sz="2400" dirty="0" err="1">
                <a:solidFill>
                  <a:srgbClr val="0C5C65"/>
                </a:solidFill>
              </a:rPr>
              <a:t>What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objectives</a:t>
            </a:r>
            <a:r>
              <a:rPr lang="hu-HU" sz="2400" dirty="0">
                <a:solidFill>
                  <a:srgbClr val="0C5C65"/>
                </a:solidFill>
              </a:rPr>
              <a:t>/</a:t>
            </a:r>
            <a:r>
              <a:rPr lang="hu-HU" sz="2400" dirty="0" err="1">
                <a:solidFill>
                  <a:srgbClr val="0C5C65"/>
                </a:solidFill>
              </a:rPr>
              <a:t>hypotheses</a:t>
            </a:r>
            <a:r>
              <a:rPr lang="hu-HU" sz="2400" dirty="0">
                <a:solidFill>
                  <a:srgbClr val="0C5C65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Does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later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study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refer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to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earlier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one</a:t>
            </a:r>
            <a:r>
              <a:rPr lang="hu-HU" sz="2400" dirty="0">
                <a:solidFill>
                  <a:srgbClr val="0C5C65"/>
                </a:solidFill>
              </a:rPr>
              <a:t>? </a:t>
            </a:r>
            <a:r>
              <a:rPr lang="hu-HU" sz="2400" dirty="0" err="1">
                <a:solidFill>
                  <a:srgbClr val="0C5C65"/>
                </a:solidFill>
              </a:rPr>
              <a:t>Any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references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to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previous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summary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publications</a:t>
            </a:r>
            <a:r>
              <a:rPr lang="hu-HU" sz="2400" dirty="0">
                <a:solidFill>
                  <a:srgbClr val="0C5C65"/>
                </a:solidFill>
              </a:rPr>
              <a:t> (</a:t>
            </a:r>
            <a:r>
              <a:rPr lang="hu-HU" sz="2400" dirty="0" err="1">
                <a:solidFill>
                  <a:srgbClr val="0C5C65"/>
                </a:solidFill>
              </a:rPr>
              <a:t>e.g</a:t>
            </a:r>
            <a:r>
              <a:rPr lang="hu-HU" sz="2400" dirty="0">
                <a:solidFill>
                  <a:srgbClr val="0C5C65"/>
                </a:solidFill>
              </a:rPr>
              <a:t>. </a:t>
            </a:r>
            <a:r>
              <a:rPr lang="hu-HU" sz="2400" dirty="0" err="1">
                <a:solidFill>
                  <a:srgbClr val="0C5C65"/>
                </a:solidFill>
              </a:rPr>
              <a:t>guidelines</a:t>
            </a:r>
            <a:r>
              <a:rPr lang="hu-HU" sz="2400" dirty="0">
                <a:solidFill>
                  <a:srgbClr val="0C5C65"/>
                </a:solidFill>
              </a:rPr>
              <a:t>, </a:t>
            </a:r>
            <a:r>
              <a:rPr lang="hu-HU" sz="2400" dirty="0" err="1">
                <a:solidFill>
                  <a:srgbClr val="0C5C65"/>
                </a:solidFill>
              </a:rPr>
              <a:t>reviews</a:t>
            </a:r>
            <a:r>
              <a:rPr lang="hu-HU" sz="2400" dirty="0">
                <a:solidFill>
                  <a:srgbClr val="0C5C65"/>
                </a:solidFill>
              </a:rPr>
              <a:t>, </a:t>
            </a:r>
            <a:r>
              <a:rPr lang="hu-HU" sz="2400" dirty="0" err="1">
                <a:solidFill>
                  <a:srgbClr val="0C5C65"/>
                </a:solidFill>
              </a:rPr>
              <a:t>meta-analysis</a:t>
            </a:r>
            <a:r>
              <a:rPr lang="hu-HU" sz="2400" dirty="0">
                <a:solidFill>
                  <a:srgbClr val="0C5C65"/>
                </a:solidFill>
              </a:rPr>
              <a:t>)?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Check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PRISMA </a:t>
            </a:r>
            <a:r>
              <a:rPr lang="hu-HU" sz="2400" dirty="0" err="1">
                <a:solidFill>
                  <a:srgbClr val="0C5C65"/>
                </a:solidFill>
              </a:rPr>
              <a:t>Checklist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item-by-item</a:t>
            </a:r>
            <a:r>
              <a:rPr lang="hu-HU" sz="2400" dirty="0">
                <a:solidFill>
                  <a:srgbClr val="0C5C65"/>
                </a:solidFill>
              </a:rPr>
              <a:t>. </a:t>
            </a:r>
            <a:r>
              <a:rPr lang="hu-HU" sz="2400" dirty="0" err="1">
                <a:solidFill>
                  <a:srgbClr val="0C5C65"/>
                </a:solidFill>
              </a:rPr>
              <a:t>Do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you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have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anything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missing</a:t>
            </a:r>
            <a:r>
              <a:rPr lang="hu-HU" sz="2400" dirty="0">
                <a:solidFill>
                  <a:srgbClr val="0C5C65"/>
                </a:solidFill>
              </a:rPr>
              <a:t>? </a:t>
            </a:r>
            <a:r>
              <a:rPr lang="hu-HU" sz="2400" dirty="0">
                <a:solidFill>
                  <a:srgbClr val="E50D2E"/>
                </a:solidFill>
              </a:rPr>
              <a:t>(</a:t>
            </a:r>
            <a:r>
              <a:rPr lang="hu-HU" sz="2400" u="sng" dirty="0">
                <a:solidFill>
                  <a:srgbClr val="E50D2E"/>
                </a:solidFill>
              </a:rPr>
              <a:t>G1-G3: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1; G4-G6: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2</a:t>
            </a:r>
            <a:r>
              <a:rPr lang="hu-HU" sz="2400" dirty="0">
                <a:solidFill>
                  <a:srgbClr val="E50D2E"/>
                </a:solidFill>
              </a:rPr>
              <a:t>)</a:t>
            </a:r>
          </a:p>
          <a:p>
            <a:pPr marL="0" indent="0">
              <a:buNone/>
            </a:pPr>
            <a:r>
              <a:rPr lang="hu-HU" sz="2400" b="1" dirty="0" err="1">
                <a:solidFill>
                  <a:srgbClr val="0C5C65"/>
                </a:solidFill>
              </a:rPr>
              <a:t>You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have</a:t>
            </a:r>
            <a:r>
              <a:rPr lang="hu-HU" sz="2400" b="1" dirty="0">
                <a:solidFill>
                  <a:srgbClr val="0C5C65"/>
                </a:solidFill>
              </a:rPr>
              <a:t> 25 </a:t>
            </a:r>
            <a:r>
              <a:rPr lang="hu-HU" sz="2400" b="1" dirty="0" err="1">
                <a:solidFill>
                  <a:srgbClr val="0C5C65"/>
                </a:solidFill>
              </a:rPr>
              <a:t>minutes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to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complete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this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task</a:t>
            </a:r>
            <a:r>
              <a:rPr lang="hu-HU" sz="2400" b="1" dirty="0">
                <a:solidFill>
                  <a:srgbClr val="0C5C65"/>
                </a:solidFill>
              </a:rPr>
              <a:t>.</a:t>
            </a:r>
          </a:p>
          <a:p>
            <a:pPr marL="990600" indent="-514350">
              <a:buFont typeface="+mj-lt"/>
              <a:buAutoNum type="alphaUcPeriod"/>
            </a:pPr>
            <a:endParaRPr lang="hu-HU" sz="2400" dirty="0">
              <a:solidFill>
                <a:srgbClr val="0C5C65"/>
              </a:solidFill>
            </a:endParaRPr>
          </a:p>
        </p:txBody>
      </p:sp>
      <p:sp>
        <p:nvSpPr>
          <p:cNvPr id="4" name="Alcím 3"/>
          <p:cNvSpPr>
            <a:spLocks noGrp="1"/>
          </p:cNvSpPr>
          <p:nvPr>
            <p:ph type="subTitle" idx="15"/>
          </p:nvPr>
        </p:nvSpPr>
        <p:spPr>
          <a:xfrm>
            <a:off x="2492041" y="581116"/>
            <a:ext cx="7207917" cy="378235"/>
          </a:xfrm>
        </p:spPr>
        <p:txBody>
          <a:bodyPr/>
          <a:lstStyle/>
          <a:p>
            <a:r>
              <a:rPr lang="hu-HU" sz="3600" b="1" dirty="0" err="1"/>
              <a:t>Practice</a:t>
            </a:r>
            <a:r>
              <a:rPr lang="hu-HU" sz="3600" b="1" dirty="0"/>
              <a:t> – Day 1, Session I.</a:t>
            </a:r>
          </a:p>
        </p:txBody>
      </p:sp>
    </p:spTree>
    <p:extLst>
      <p:ext uri="{BB962C8B-B14F-4D97-AF65-F5344CB8AC3E}">
        <p14:creationId xmlns:p14="http://schemas.microsoft.com/office/powerpoint/2010/main" val="134547405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343930" y="1266533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rgbClr val="0B5C65"/>
                </a:solidFill>
              </a:rPr>
              <a:t>Session II.</a:t>
            </a:r>
            <a:br>
              <a:rPr lang="hu-HU" sz="3600" b="1" dirty="0">
                <a:solidFill>
                  <a:srgbClr val="0B5C65"/>
                </a:solidFill>
              </a:rPr>
            </a:br>
            <a:r>
              <a:rPr lang="hu-HU" sz="3600" b="1" dirty="0" err="1">
                <a:solidFill>
                  <a:srgbClr val="0B5C65"/>
                </a:solidFill>
              </a:rPr>
              <a:t>Search</a:t>
            </a:r>
            <a:r>
              <a:rPr lang="hu-HU" sz="3600" b="1" dirty="0">
                <a:solidFill>
                  <a:srgbClr val="0B5C65"/>
                </a:solidFill>
              </a:rPr>
              <a:t> and </a:t>
            </a:r>
            <a:r>
              <a:rPr lang="hu-HU" sz="3600" b="1" dirty="0" err="1">
                <a:solidFill>
                  <a:srgbClr val="0B5C65"/>
                </a:solidFill>
              </a:rPr>
              <a:t>selection</a:t>
            </a:r>
            <a:endParaRPr lang="en-US" sz="3600" b="1" dirty="0">
              <a:solidFill>
                <a:srgbClr val="0B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 err="1">
                <a:solidFill>
                  <a:srgbClr val="E50D2E"/>
                </a:solidFill>
              </a:rPr>
              <a:t>moderator</a:t>
            </a:r>
            <a:r>
              <a:rPr lang="hu-HU" sz="3000" b="1" dirty="0">
                <a:solidFill>
                  <a:srgbClr val="E50D2E"/>
                </a:solidFill>
              </a:rPr>
              <a:t>: </a:t>
            </a:r>
            <a:r>
              <a:rPr lang="hu-HU" sz="3000" b="1">
                <a:solidFill>
                  <a:srgbClr val="E50D2E"/>
                </a:solidFill>
              </a:rPr>
              <a:t>Márta Balaskó</a:t>
            </a:r>
            <a:endParaRPr lang="hu-HU" sz="3000" b="1" dirty="0">
              <a:solidFill>
                <a:srgbClr val="E50D2E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12">
            <a:extLst>
              <a:ext uri="{FF2B5EF4-FFF2-40B4-BE49-F238E27FC236}">
                <a16:creationId xmlns:a16="http://schemas.microsoft.com/office/drawing/2014/main" id="{16DEE0B6-6C35-1941-8E52-13463A78EF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548C15D-57AB-4618-AC61-3D666BB800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003" y="4793062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9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CA589E79-3941-4D6A-A35C-5AD19C534D9A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068892" y="1828800"/>
            <a:ext cx="83002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>
                <a:solidFill>
                  <a:srgbClr val="15A9A6"/>
                </a:solidFill>
              </a:rPr>
              <a:t>THERE IS AN </a:t>
            </a:r>
            <a:r>
              <a:rPr lang="hu-HU" sz="4800" b="1" dirty="0">
                <a:solidFill>
                  <a:srgbClr val="36C5BF"/>
                </a:solidFill>
              </a:rPr>
              <a:t>UNMET NEED</a:t>
            </a:r>
          </a:p>
          <a:p>
            <a:pPr algn="ctr"/>
            <a:r>
              <a:rPr lang="hu-HU" sz="4800" b="1" dirty="0">
                <a:solidFill>
                  <a:srgbClr val="15A9A6"/>
                </a:solidFill>
              </a:rPr>
              <a:t>TO </a:t>
            </a:r>
            <a:r>
              <a:rPr lang="hu-HU" sz="4800" b="1" u="sng" dirty="0">
                <a:solidFill>
                  <a:srgbClr val="E50D2E"/>
                </a:solidFill>
              </a:rPr>
              <a:t>TRANSLATE</a:t>
            </a:r>
            <a:r>
              <a:rPr lang="hu-HU" sz="4800" b="1" dirty="0">
                <a:solidFill>
                  <a:srgbClr val="C00000"/>
                </a:solidFill>
              </a:rPr>
              <a:t> </a:t>
            </a:r>
            <a:br>
              <a:rPr lang="hu-HU" sz="4800" b="1" dirty="0">
                <a:solidFill>
                  <a:srgbClr val="C00000"/>
                </a:solidFill>
              </a:rPr>
            </a:br>
            <a:endParaRPr lang="hu-HU" sz="4800" b="1" dirty="0">
              <a:solidFill>
                <a:srgbClr val="15A9A6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233057" y="3546121"/>
            <a:ext cx="4303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solidFill>
                  <a:srgbClr val="FF0000"/>
                </a:solidFill>
              </a:rPr>
              <a:t>SCIENTIFIC</a:t>
            </a:r>
          </a:p>
          <a:p>
            <a:pPr algn="ctr"/>
            <a:r>
              <a:rPr lang="hu-HU" sz="4000" b="1" dirty="0">
                <a:solidFill>
                  <a:srgbClr val="FF0000"/>
                </a:solidFill>
              </a:rPr>
              <a:t> RESULTS </a:t>
            </a:r>
          </a:p>
        </p:txBody>
      </p:sp>
      <p:sp>
        <p:nvSpPr>
          <p:cNvPr id="5" name="Téglalap 4"/>
          <p:cNvSpPr/>
          <p:nvPr/>
        </p:nvSpPr>
        <p:spPr>
          <a:xfrm>
            <a:off x="7392782" y="3540723"/>
            <a:ext cx="4303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solidFill>
                  <a:srgbClr val="FF0000"/>
                </a:solidFill>
              </a:rPr>
              <a:t>HEALTH</a:t>
            </a:r>
          </a:p>
          <a:p>
            <a:pPr algn="ctr"/>
            <a:r>
              <a:rPr lang="hu-HU" sz="4000" b="1" dirty="0">
                <a:solidFill>
                  <a:srgbClr val="FF0000"/>
                </a:solidFill>
              </a:rPr>
              <a:t>CARE</a:t>
            </a:r>
          </a:p>
        </p:txBody>
      </p:sp>
      <p:sp>
        <p:nvSpPr>
          <p:cNvPr id="6" name="Téglalap 5"/>
          <p:cNvSpPr/>
          <p:nvPr/>
        </p:nvSpPr>
        <p:spPr>
          <a:xfrm>
            <a:off x="4529054" y="3849209"/>
            <a:ext cx="430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solidFill>
                  <a:srgbClr val="36C5BF"/>
                </a:solidFill>
              </a:rPr>
              <a:t>INTO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1291C0B-81C1-496C-BF64-280A9D8F02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135" y="4864162"/>
            <a:ext cx="2101321" cy="155322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29176A8-067E-4C63-9EAD-F691426F40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040" y="4727777"/>
            <a:ext cx="1295656" cy="986540"/>
          </a:xfrm>
          <a:prstGeom prst="rect">
            <a:avLst/>
          </a:prstGeom>
        </p:spPr>
      </p:pic>
      <p:sp>
        <p:nvSpPr>
          <p:cNvPr id="9" name="Nyíl: szaggatott, jobbra mutató 56">
            <a:extLst>
              <a:ext uri="{FF2B5EF4-FFF2-40B4-BE49-F238E27FC236}">
                <a16:creationId xmlns:a16="http://schemas.microsoft.com/office/drawing/2014/main" id="{13C96739-AFC5-44C0-AA2D-BFBEE341E1BD}"/>
              </a:ext>
            </a:extLst>
          </p:cNvPr>
          <p:cNvSpPr/>
          <p:nvPr/>
        </p:nvSpPr>
        <p:spPr>
          <a:xfrm>
            <a:off x="5536685" y="5757295"/>
            <a:ext cx="2496312" cy="630936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441" y="4936629"/>
            <a:ext cx="1461085" cy="140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10369178" y="5118656"/>
            <a:ext cx="13532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0C5C65"/>
                </a:solidFill>
              </a:rPr>
              <a:t>PREVENTION</a:t>
            </a:r>
          </a:p>
          <a:p>
            <a:r>
              <a:rPr lang="hu-HU" sz="1400" b="1" dirty="0">
                <a:solidFill>
                  <a:srgbClr val="0C5C65"/>
                </a:solidFill>
              </a:rPr>
              <a:t>DIAGNOSIS</a:t>
            </a:r>
          </a:p>
          <a:p>
            <a:r>
              <a:rPr lang="hu-HU" sz="1400" b="1" dirty="0">
                <a:solidFill>
                  <a:srgbClr val="0C5C65"/>
                </a:solidFill>
              </a:rPr>
              <a:t>TREATMENT</a:t>
            </a:r>
          </a:p>
          <a:p>
            <a:r>
              <a:rPr lang="hu-HU" sz="1400" b="1" dirty="0">
                <a:solidFill>
                  <a:srgbClr val="0C5C65"/>
                </a:solidFill>
              </a:rPr>
              <a:t>FOLLOW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8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  <p:bldP spid="1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077983" y="1323093"/>
            <a:ext cx="8506322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>
                <a:solidFill>
                  <a:srgbClr val="0B5C65"/>
                </a:solidFill>
              </a:rPr>
              <a:t>Search</a:t>
            </a:r>
            <a:r>
              <a:rPr lang="hu-HU" sz="3600" b="1" dirty="0">
                <a:solidFill>
                  <a:srgbClr val="0B5C65"/>
                </a:solidFill>
              </a:rPr>
              <a:t> (</a:t>
            </a:r>
            <a:r>
              <a:rPr lang="hu-HU" sz="3600" b="1" dirty="0" err="1">
                <a:solidFill>
                  <a:srgbClr val="0B5C65"/>
                </a:solidFill>
              </a:rPr>
              <a:t>briefly</a:t>
            </a:r>
            <a:r>
              <a:rPr lang="hu-HU" sz="3600" b="1" dirty="0">
                <a:solidFill>
                  <a:srgbClr val="0B5C65"/>
                </a:solidFill>
              </a:rPr>
              <a:t>)</a:t>
            </a:r>
            <a:endParaRPr lang="en-US" sz="3600" b="1" dirty="0">
              <a:solidFill>
                <a:srgbClr val="0B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Márk Félix Juhász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12">
            <a:extLst>
              <a:ext uri="{FF2B5EF4-FFF2-40B4-BE49-F238E27FC236}">
                <a16:creationId xmlns:a16="http://schemas.microsoft.com/office/drawing/2014/main" id="{1CA53B31-46A4-5F41-98FA-39D5BC6FD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548C15D-57AB-4618-AC61-3D666BB800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70" y="4878676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241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994345" y="1852153"/>
            <a:ext cx="9167750" cy="4821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b="1" dirty="0" err="1">
                <a:solidFill>
                  <a:srgbClr val="0B5C65"/>
                </a:solidFill>
              </a:rPr>
              <a:t>Controlled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vocabulary</a:t>
            </a:r>
            <a:r>
              <a:rPr lang="hu-HU" b="1" dirty="0">
                <a:solidFill>
                  <a:srgbClr val="0B5C65"/>
                </a:solidFill>
              </a:rPr>
              <a:t> (thesaurus of </a:t>
            </a:r>
            <a:r>
              <a:rPr lang="hu-HU" b="1" dirty="0" err="1">
                <a:solidFill>
                  <a:srgbClr val="0B5C65"/>
                </a:solidFill>
              </a:rPr>
              <a:t>terms</a:t>
            </a:r>
            <a:r>
              <a:rPr lang="hu-HU" b="1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>
                <a:solidFill>
                  <a:srgbClr val="0B5C65"/>
                </a:solidFill>
              </a:rPr>
              <a:t>MEDLINE: </a:t>
            </a:r>
            <a:r>
              <a:rPr lang="hu-HU" dirty="0" err="1">
                <a:solidFill>
                  <a:srgbClr val="E50D2E"/>
                </a:solidFill>
              </a:rPr>
              <a:t>MeSH</a:t>
            </a:r>
            <a:endParaRPr lang="hu-HU" dirty="0">
              <a:solidFill>
                <a:srgbClr val="E50D2E"/>
              </a:solidFill>
            </a:endParaRPr>
          </a:p>
          <a:p>
            <a:pPr marL="811213"/>
            <a:r>
              <a:rPr lang="hu-HU" dirty="0">
                <a:solidFill>
                  <a:srgbClr val="0B5C65"/>
                </a:solidFill>
              </a:rPr>
              <a:t>EMBASE: </a:t>
            </a:r>
            <a:r>
              <a:rPr lang="hu-HU" dirty="0">
                <a:solidFill>
                  <a:srgbClr val="E50D2E"/>
                </a:solidFill>
              </a:rPr>
              <a:t>EMTREE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hu-HU" b="1" dirty="0">
                <a:solidFill>
                  <a:srgbClr val="0B5C65"/>
                </a:solidFill>
              </a:rPr>
              <a:t>Free-text </a:t>
            </a:r>
            <a:r>
              <a:rPr lang="hu-HU" b="1" dirty="0" err="1">
                <a:solidFill>
                  <a:srgbClr val="0B5C65"/>
                </a:solidFill>
              </a:rPr>
              <a:t>terms</a:t>
            </a:r>
            <a:r>
              <a:rPr lang="hu-HU" b="1" dirty="0">
                <a:solidFill>
                  <a:srgbClr val="0B5C65"/>
                </a:solidFill>
              </a:rPr>
              <a:t> (</a:t>
            </a:r>
            <a:r>
              <a:rPr lang="hu-HU" b="1" dirty="0" err="1">
                <a:solidFill>
                  <a:srgbClr val="0B5C65"/>
                </a:solidFill>
              </a:rPr>
              <a:t>what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you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write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in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the</a:t>
            </a:r>
            <a:r>
              <a:rPr lang="hu-HU" b="1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0B5C65"/>
                </a:solidFill>
              </a:rPr>
              <a:t>search</a:t>
            </a:r>
            <a:r>
              <a:rPr lang="hu-HU" b="1" dirty="0">
                <a:solidFill>
                  <a:srgbClr val="0B5C65"/>
                </a:solidFill>
              </a:rPr>
              <a:t> bar)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synonyms</a:t>
            </a:r>
            <a:r>
              <a:rPr lang="hu-HU" dirty="0">
                <a:solidFill>
                  <a:srgbClr val="0B5C65"/>
                </a:solidFill>
              </a:rPr>
              <a:t> (</a:t>
            </a:r>
            <a:r>
              <a:rPr lang="hu-HU" dirty="0" err="1">
                <a:solidFill>
                  <a:srgbClr val="0B5C65"/>
                </a:solidFill>
              </a:rPr>
              <a:t>recovery</a:t>
            </a:r>
            <a:r>
              <a:rPr lang="hu-HU" dirty="0">
                <a:solidFill>
                  <a:srgbClr val="0B5C65"/>
                </a:solidFill>
              </a:rPr>
              <a:t> vs. </a:t>
            </a:r>
            <a:r>
              <a:rPr lang="hu-HU" dirty="0" err="1">
                <a:solidFill>
                  <a:srgbClr val="0B5C65"/>
                </a:solidFill>
              </a:rPr>
              <a:t>healing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related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words</a:t>
            </a:r>
            <a:r>
              <a:rPr lang="hu-HU" dirty="0">
                <a:solidFill>
                  <a:srgbClr val="0B5C65"/>
                </a:solidFill>
              </a:rPr>
              <a:t> (</a:t>
            </a:r>
            <a:r>
              <a:rPr lang="hu-HU" dirty="0" err="1">
                <a:solidFill>
                  <a:srgbClr val="0B5C65"/>
                </a:solidFill>
              </a:rPr>
              <a:t>head</a:t>
            </a:r>
            <a:r>
              <a:rPr lang="hu-HU" dirty="0">
                <a:solidFill>
                  <a:srgbClr val="0B5C65"/>
                </a:solidFill>
              </a:rPr>
              <a:t> vs. </a:t>
            </a:r>
            <a:r>
              <a:rPr lang="hu-HU" dirty="0" err="1">
                <a:solidFill>
                  <a:srgbClr val="0B5C65"/>
                </a:solidFill>
              </a:rPr>
              <a:t>brain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variant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spelling</a:t>
            </a:r>
            <a:r>
              <a:rPr lang="hu-HU" dirty="0">
                <a:solidFill>
                  <a:srgbClr val="0B5C65"/>
                </a:solidFill>
              </a:rPr>
              <a:t> (tum</a:t>
            </a:r>
            <a:r>
              <a:rPr lang="hu-HU" u="sng" dirty="0">
                <a:solidFill>
                  <a:srgbClr val="0B5C65"/>
                </a:solidFill>
              </a:rPr>
              <a:t>o</a:t>
            </a:r>
            <a:r>
              <a:rPr lang="hu-HU" dirty="0">
                <a:solidFill>
                  <a:srgbClr val="0B5C65"/>
                </a:solidFill>
              </a:rPr>
              <a:t>r vs. </a:t>
            </a:r>
            <a:r>
              <a:rPr lang="hu-HU" dirty="0" err="1">
                <a:solidFill>
                  <a:srgbClr val="0B5C65"/>
                </a:solidFill>
              </a:rPr>
              <a:t>tum</a:t>
            </a:r>
            <a:r>
              <a:rPr lang="hu-HU" u="sng" dirty="0" err="1">
                <a:solidFill>
                  <a:srgbClr val="0B5C65"/>
                </a:solidFill>
              </a:rPr>
              <a:t>ou</a:t>
            </a:r>
            <a:r>
              <a:rPr lang="hu-HU" dirty="0" err="1">
                <a:solidFill>
                  <a:srgbClr val="0B5C65"/>
                </a:solidFill>
              </a:rPr>
              <a:t>r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811213"/>
            <a:r>
              <a:rPr lang="hu-HU" dirty="0" err="1">
                <a:solidFill>
                  <a:srgbClr val="0B5C65"/>
                </a:solidFill>
              </a:rPr>
              <a:t>truncation</a:t>
            </a:r>
            <a:r>
              <a:rPr lang="hu-HU" dirty="0">
                <a:solidFill>
                  <a:srgbClr val="0B5C65"/>
                </a:solidFill>
              </a:rPr>
              <a:t> (</a:t>
            </a:r>
            <a:r>
              <a:rPr lang="hu-HU" dirty="0" err="1">
                <a:solidFill>
                  <a:srgbClr val="0B5C65"/>
                </a:solidFill>
              </a:rPr>
              <a:t>pharmaco</a:t>
            </a:r>
            <a:r>
              <a:rPr lang="hu-HU" dirty="0">
                <a:solidFill>
                  <a:srgbClr val="0B5C65"/>
                </a:solidFill>
              </a:rPr>
              <a:t>*)</a:t>
            </a: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7435821" y="2625110"/>
            <a:ext cx="4498513" cy="504590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000" b="1" dirty="0" err="1">
                <a:solidFill>
                  <a:srgbClr val="E50D2E"/>
                </a:solidFill>
              </a:rPr>
              <a:t>spark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search</a:t>
            </a:r>
            <a:r>
              <a:rPr lang="hu-HU" sz="3000" b="1" dirty="0">
                <a:solidFill>
                  <a:srgbClr val="E50D2E"/>
                </a:solidFill>
              </a:rPr>
              <a:t> </a:t>
            </a:r>
            <a:r>
              <a:rPr lang="hu-HU" sz="3000" b="1" dirty="0" err="1">
                <a:solidFill>
                  <a:srgbClr val="E50D2E"/>
                </a:solidFill>
              </a:rPr>
              <a:t>ideas</a:t>
            </a:r>
            <a:endParaRPr lang="hu-HU" sz="3000" b="1" dirty="0">
              <a:solidFill>
                <a:srgbClr val="E50D2E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9A2E7B59-834D-8641-9703-2D37634F2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3CD6EAE9-C292-D441-AD65-C670316A16B9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Free-tex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terms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94948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éptalálat a következőre: „boolean operators”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217"/>
          <a:stretch/>
        </p:blipFill>
        <p:spPr bwMode="auto">
          <a:xfrm>
            <a:off x="1852994" y="1863265"/>
            <a:ext cx="8889361" cy="24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orzás 7"/>
          <p:cNvSpPr/>
          <p:nvPr/>
        </p:nvSpPr>
        <p:spPr>
          <a:xfrm>
            <a:off x="6759470" y="512658"/>
            <a:ext cx="4710896" cy="4942390"/>
          </a:xfrm>
          <a:prstGeom prst="mathMultiply">
            <a:avLst>
              <a:gd name="adj1" fmla="val 359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ávnyíl 10"/>
          <p:cNvSpPr/>
          <p:nvPr/>
        </p:nvSpPr>
        <p:spPr>
          <a:xfrm rot="5400000">
            <a:off x="2763623" y="4726516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2190589" y="5362972"/>
            <a:ext cx="1747190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 err="1"/>
              <a:t>Narrows</a:t>
            </a:r>
            <a:endParaRPr lang="hu-HU" sz="2600" b="1" dirty="0"/>
          </a:p>
        </p:txBody>
      </p:sp>
      <p:sp>
        <p:nvSpPr>
          <p:cNvPr id="13" name="Alcím 3"/>
          <p:cNvSpPr txBox="1">
            <a:spLocks/>
          </p:cNvSpPr>
          <p:nvPr/>
        </p:nvSpPr>
        <p:spPr>
          <a:xfrm>
            <a:off x="5393801" y="5362972"/>
            <a:ext cx="1747190" cy="37823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 err="1"/>
              <a:t>Expands</a:t>
            </a:r>
            <a:endParaRPr lang="hu-HU" sz="2600" b="1" dirty="0"/>
          </a:p>
        </p:txBody>
      </p:sp>
      <p:sp>
        <p:nvSpPr>
          <p:cNvPr id="14" name="Sávnyíl 13"/>
          <p:cNvSpPr/>
          <p:nvPr/>
        </p:nvSpPr>
        <p:spPr>
          <a:xfrm rot="5400000">
            <a:off x="5931828" y="4726516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0" y="6526152"/>
            <a:ext cx="5883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/>
              <a:t>Source</a:t>
            </a:r>
            <a:r>
              <a:rPr lang="hu-HU" sz="1400" dirty="0"/>
              <a:t> of </a:t>
            </a:r>
            <a:r>
              <a:rPr lang="hu-HU" sz="1400" dirty="0" err="1"/>
              <a:t>figure</a:t>
            </a:r>
            <a:r>
              <a:rPr lang="hu-HU" sz="1400" dirty="0"/>
              <a:t>: https://sru.libguides.com/c.php?g=531870&amp;p=3883641</a:t>
            </a:r>
          </a:p>
        </p:txBody>
      </p:sp>
      <p:pic>
        <p:nvPicPr>
          <p:cNvPr id="18" name="Kép 12">
            <a:extLst>
              <a:ext uri="{FF2B5EF4-FFF2-40B4-BE49-F238E27FC236}">
                <a16:creationId xmlns:a16="http://schemas.microsoft.com/office/drawing/2014/main" id="{76D49C15-CC5A-1345-9847-C597BD91E9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9" name="Google Shape;145;p15">
            <a:extLst>
              <a:ext uri="{FF2B5EF4-FFF2-40B4-BE49-F238E27FC236}">
                <a16:creationId xmlns:a16="http://schemas.microsoft.com/office/drawing/2014/main" id="{7F06D40D-9DB7-A04B-9BD3-963026DD5759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Boolean operators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5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5495450" y="1602753"/>
            <a:ext cx="1396537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Filtering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263842" y="2553807"/>
            <a:ext cx="1210589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Design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819206" y="2553806"/>
            <a:ext cx="1245854" cy="461665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solidFill>
                  <a:schemeClr val="bg1"/>
                </a:solidFill>
              </a:rPr>
              <a:t>Genres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6316729" y="3444497"/>
            <a:ext cx="4473262" cy="239038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 err="1">
                <a:solidFill>
                  <a:srgbClr val="0B5C65"/>
                </a:solidFill>
              </a:rPr>
              <a:t>Later</a:t>
            </a:r>
            <a:r>
              <a:rPr lang="hu-HU" sz="2400" b="1" dirty="0">
                <a:solidFill>
                  <a:srgbClr val="0B5C65"/>
                </a:solidFill>
              </a:rPr>
              <a:t>…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1632506" y="3444497"/>
            <a:ext cx="4473262" cy="239038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 err="1">
                <a:solidFill>
                  <a:srgbClr val="0B5C65"/>
                </a:solidFill>
              </a:rPr>
              <a:t>Filters</a:t>
            </a:r>
            <a:r>
              <a:rPr lang="hu-HU" sz="2400" dirty="0">
                <a:solidFill>
                  <a:srgbClr val="0B5C65"/>
                </a:solidFill>
              </a:rPr>
              <a:t>:</a:t>
            </a:r>
          </a:p>
          <a:p>
            <a:r>
              <a:rPr lang="hu-HU" sz="2400" dirty="0">
                <a:solidFill>
                  <a:srgbClr val="0B5C65"/>
                </a:solidFill>
              </a:rPr>
              <a:t>English </a:t>
            </a:r>
            <a:r>
              <a:rPr lang="hu-HU" sz="2400" dirty="0" err="1">
                <a:solidFill>
                  <a:srgbClr val="0B5C65"/>
                </a:solidFill>
              </a:rPr>
              <a:t>language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records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humans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trials</a:t>
            </a:r>
            <a:r>
              <a:rPr lang="hu-HU" sz="2400" dirty="0">
                <a:solidFill>
                  <a:srgbClr val="0B5C65"/>
                </a:solidFill>
              </a:rPr>
              <a:t>/</a:t>
            </a:r>
            <a:r>
              <a:rPr lang="hu-HU" sz="2400" dirty="0" err="1">
                <a:solidFill>
                  <a:srgbClr val="0B5C65"/>
                </a:solidFill>
              </a:rPr>
              <a:t>RCTs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time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frames</a:t>
            </a:r>
            <a:endParaRPr lang="hu-HU" sz="2400" dirty="0">
              <a:solidFill>
                <a:srgbClr val="0B5C65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6282004" y="2124780"/>
            <a:ext cx="1502477" cy="659858"/>
          </a:xfrm>
          <a:prstGeom prst="straightConnector1">
            <a:avLst/>
          </a:prstGeom>
          <a:ln w="63500">
            <a:solidFill>
              <a:srgbClr val="E50D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4484685" y="2124782"/>
            <a:ext cx="1563208" cy="659856"/>
          </a:xfrm>
          <a:prstGeom prst="straightConnector1">
            <a:avLst/>
          </a:prstGeom>
          <a:ln w="63500">
            <a:solidFill>
              <a:srgbClr val="E50D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 rot="20460994">
            <a:off x="2114111" y="3978668"/>
            <a:ext cx="7526468" cy="1107996"/>
          </a:xfrm>
          <a:prstGeom prst="rect">
            <a:avLst/>
          </a:prstGeom>
          <a:solidFill>
            <a:srgbClr val="E50D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err="1">
                <a:solidFill>
                  <a:schemeClr val="bg1"/>
                </a:solidFill>
              </a:rPr>
              <a:t>Not</a:t>
            </a:r>
            <a:r>
              <a:rPr lang="hu-HU" sz="6600" dirty="0">
                <a:solidFill>
                  <a:schemeClr val="bg1"/>
                </a:solidFill>
              </a:rPr>
              <a:t> </a:t>
            </a:r>
            <a:r>
              <a:rPr lang="hu-HU" sz="6600" dirty="0" err="1">
                <a:solidFill>
                  <a:schemeClr val="bg1"/>
                </a:solidFill>
              </a:rPr>
              <a:t>recommended</a:t>
            </a:r>
            <a:endParaRPr lang="hu-HU" sz="6600" dirty="0">
              <a:solidFill>
                <a:schemeClr val="bg1"/>
              </a:solidFill>
            </a:endParaRPr>
          </a:p>
        </p:txBody>
      </p:sp>
      <p:pic>
        <p:nvPicPr>
          <p:cNvPr id="15" name="Kép 12">
            <a:extLst>
              <a:ext uri="{FF2B5EF4-FFF2-40B4-BE49-F238E27FC236}">
                <a16:creationId xmlns:a16="http://schemas.microsoft.com/office/drawing/2014/main" id="{1CEDADCB-462C-9C43-A6DA-8DBFA0C86F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7" name="Google Shape;145;p15">
            <a:extLst>
              <a:ext uri="{FF2B5EF4-FFF2-40B4-BE49-F238E27FC236}">
                <a16:creationId xmlns:a16="http://schemas.microsoft.com/office/drawing/2014/main" id="{24434B06-68D1-D74E-A9B2-094E49B61B0D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restrictions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6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1091381" y="2660643"/>
            <a:ext cx="5022131" cy="2753513"/>
            <a:chOff x="1091381" y="2660643"/>
            <a:chExt cx="5022131" cy="2753513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1091381" y="2660643"/>
              <a:ext cx="5022131" cy="2753513"/>
              <a:chOff x="1670206" y="2253714"/>
              <a:chExt cx="5022131" cy="2753513"/>
            </a:xfrm>
          </p:grpSpPr>
          <p:pic>
            <p:nvPicPr>
              <p:cNvPr id="7170" name="Picture 2" descr="Képtalálat a következőre: „sensitivity versus precision”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0206" y="2253714"/>
                <a:ext cx="5022131" cy="2753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églalap 1"/>
              <p:cNvSpPr/>
              <p:nvPr/>
            </p:nvSpPr>
            <p:spPr>
              <a:xfrm>
                <a:off x="4723234" y="3673509"/>
                <a:ext cx="1686993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" name="Téglalap 19"/>
              <p:cNvSpPr/>
              <p:nvPr/>
            </p:nvSpPr>
            <p:spPr>
              <a:xfrm>
                <a:off x="5359237" y="3928163"/>
                <a:ext cx="1046078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" name="Téglalap 20"/>
              <p:cNvSpPr/>
              <p:nvPr/>
            </p:nvSpPr>
            <p:spPr>
              <a:xfrm>
                <a:off x="5359237" y="2644450"/>
                <a:ext cx="1046078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2" name="Téglalap 21"/>
              <p:cNvSpPr/>
              <p:nvPr/>
            </p:nvSpPr>
            <p:spPr>
              <a:xfrm>
                <a:off x="4642879" y="2900010"/>
                <a:ext cx="1762436" cy="304659"/>
              </a:xfrm>
              <a:prstGeom prst="rect">
                <a:avLst/>
              </a:prstGeom>
              <a:solidFill>
                <a:srgbClr val="F7F7F7"/>
              </a:solidFill>
              <a:ln>
                <a:solidFill>
                  <a:srgbClr val="F7F7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3" name="Téglalap 22"/>
            <p:cNvSpPr/>
            <p:nvPr/>
          </p:nvSpPr>
          <p:spPr>
            <a:xfrm>
              <a:off x="2747191" y="5003368"/>
              <a:ext cx="1510342" cy="304659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4" name="Tartalom helye 1"/>
          <p:cNvSpPr txBox="1">
            <a:spLocks/>
          </p:cNvSpPr>
          <p:nvPr/>
        </p:nvSpPr>
        <p:spPr>
          <a:xfrm>
            <a:off x="1454644" y="1966703"/>
            <a:ext cx="1529787" cy="417663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600" b="1" dirty="0">
                <a:solidFill>
                  <a:srgbClr val="E50D2E"/>
                </a:solidFill>
                <a:latin typeface="Calibri"/>
                <a:ea typeface="Calibri"/>
                <a:cs typeface="Calibri"/>
                <a:sym typeface="Calibri"/>
              </a:rPr>
              <a:t>OPTIMAL</a:t>
            </a:r>
            <a:endParaRPr lang="en-US" sz="2600" b="1" dirty="0">
              <a:solidFill>
                <a:srgbClr val="E50D2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814067" y="2526384"/>
            <a:ext cx="810943" cy="2507530"/>
          </a:xfrm>
          <a:prstGeom prst="rect">
            <a:avLst/>
          </a:prstGeom>
          <a:noFill/>
          <a:ln w="4445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3272227" y="4827144"/>
            <a:ext cx="4661762" cy="961765"/>
            <a:chOff x="777505" y="1988825"/>
            <a:chExt cx="4661762" cy="961765"/>
          </a:xfrm>
        </p:grpSpPr>
        <p:sp>
          <p:nvSpPr>
            <p:cNvPr id="11" name="Tartalom helye 1"/>
            <p:cNvSpPr txBox="1">
              <a:spLocks/>
            </p:cNvSpPr>
            <p:nvPr/>
          </p:nvSpPr>
          <p:spPr>
            <a:xfrm>
              <a:off x="777505" y="1988825"/>
              <a:ext cx="4661762" cy="961765"/>
            </a:xfrm>
            <a:prstGeom prst="rect">
              <a:avLst/>
            </a:prstGeom>
            <a:solidFill>
              <a:schemeClr val="bg1"/>
            </a:solidFill>
            <a:ln w="41275" cmpd="dbl">
              <a:solidFill>
                <a:srgbClr val="0B5C65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15A9A6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total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number</a:t>
              </a:r>
              <a:r>
                <a:rPr lang="hu-HU" sz="2400" dirty="0">
                  <a:solidFill>
                    <a:srgbClr val="0B5C65"/>
                  </a:solidFill>
                </a:rPr>
                <a:t> of </a:t>
              </a: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endParaRPr lang="hu-HU" sz="2400" dirty="0">
                <a:solidFill>
                  <a:srgbClr val="0B5C65"/>
                </a:solidFill>
              </a:endParaRPr>
            </a:p>
          </p:txBody>
        </p:sp>
        <p:cxnSp>
          <p:nvCxnSpPr>
            <p:cNvPr id="12" name="Egyenes összekötő 11"/>
            <p:cNvCxnSpPr/>
            <p:nvPr/>
          </p:nvCxnSpPr>
          <p:spPr>
            <a:xfrm flipV="1">
              <a:off x="989814" y="2447327"/>
              <a:ext cx="4166648" cy="9427"/>
            </a:xfrm>
            <a:prstGeom prst="line">
              <a:avLst/>
            </a:prstGeom>
            <a:ln w="38100">
              <a:solidFill>
                <a:srgbClr val="0B5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Csoportba foglalás 6"/>
          <p:cNvGrpSpPr/>
          <p:nvPr/>
        </p:nvGrpSpPr>
        <p:grpSpPr>
          <a:xfrm>
            <a:off x="3272227" y="1894246"/>
            <a:ext cx="4661762" cy="961765"/>
            <a:chOff x="777505" y="1988825"/>
            <a:chExt cx="4661762" cy="961765"/>
          </a:xfrm>
        </p:grpSpPr>
        <p:sp>
          <p:nvSpPr>
            <p:cNvPr id="8" name="Tartalom helye 1"/>
            <p:cNvSpPr txBox="1">
              <a:spLocks/>
            </p:cNvSpPr>
            <p:nvPr/>
          </p:nvSpPr>
          <p:spPr>
            <a:xfrm>
              <a:off x="777505" y="1988825"/>
              <a:ext cx="4661762" cy="961765"/>
            </a:xfrm>
            <a:prstGeom prst="rect">
              <a:avLst/>
            </a:prstGeom>
            <a:solidFill>
              <a:schemeClr val="bg1"/>
            </a:solidFill>
            <a:ln w="41275" cmpd="dbl">
              <a:solidFill>
                <a:srgbClr val="0B5C65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15A9A6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relevant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hu-HU" sz="2400" dirty="0" err="1">
                  <a:solidFill>
                    <a:srgbClr val="0B5C65"/>
                  </a:solidFill>
                </a:rPr>
                <a:t>total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number</a:t>
              </a:r>
              <a:r>
                <a:rPr lang="hu-HU" sz="2400" dirty="0">
                  <a:solidFill>
                    <a:srgbClr val="0B5C65"/>
                  </a:solidFill>
                </a:rPr>
                <a:t> of </a:t>
              </a:r>
              <a:r>
                <a:rPr lang="hu-HU" sz="2400" dirty="0" err="1">
                  <a:solidFill>
                    <a:srgbClr val="0B5C65"/>
                  </a:solidFill>
                </a:rPr>
                <a:t>reports</a:t>
              </a:r>
              <a:r>
                <a:rPr lang="hu-HU" sz="2400" dirty="0">
                  <a:solidFill>
                    <a:srgbClr val="0B5C65"/>
                  </a:solidFill>
                </a:rPr>
                <a:t> </a:t>
              </a:r>
              <a:r>
                <a:rPr lang="hu-HU" sz="2400" dirty="0" err="1">
                  <a:solidFill>
                    <a:srgbClr val="0B5C65"/>
                  </a:solidFill>
                </a:rPr>
                <a:t>identified</a:t>
              </a:r>
              <a:endParaRPr lang="hu-HU" sz="2400" dirty="0">
                <a:solidFill>
                  <a:srgbClr val="0B5C65"/>
                </a:solidFill>
              </a:endParaRPr>
            </a:p>
          </p:txBody>
        </p:sp>
        <p:cxnSp>
          <p:nvCxnSpPr>
            <p:cNvPr id="9" name="Egyenes összekötő 8"/>
            <p:cNvCxnSpPr/>
            <p:nvPr/>
          </p:nvCxnSpPr>
          <p:spPr>
            <a:xfrm flipV="1">
              <a:off x="989814" y="2447327"/>
              <a:ext cx="4166648" cy="9427"/>
            </a:xfrm>
            <a:prstGeom prst="line">
              <a:avLst/>
            </a:prstGeom>
            <a:ln w="38100">
              <a:solidFill>
                <a:srgbClr val="0B5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ávnyíl 24"/>
          <p:cNvSpPr/>
          <p:nvPr/>
        </p:nvSpPr>
        <p:spPr>
          <a:xfrm>
            <a:off x="9969365" y="3242596"/>
            <a:ext cx="321129" cy="25343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6" name="Alcím 3"/>
          <p:cNvSpPr txBox="1">
            <a:spLocks/>
          </p:cNvSpPr>
          <p:nvPr/>
        </p:nvSpPr>
        <p:spPr>
          <a:xfrm>
            <a:off x="10742959" y="3164185"/>
            <a:ext cx="1213830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12/20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27" name="Alcím 3"/>
          <p:cNvSpPr txBox="1">
            <a:spLocks/>
          </p:cNvSpPr>
          <p:nvPr/>
        </p:nvSpPr>
        <p:spPr>
          <a:xfrm>
            <a:off x="8610802" y="3169081"/>
            <a:ext cx="848697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28" name="Alcím 3"/>
          <p:cNvSpPr txBox="1">
            <a:spLocks/>
          </p:cNvSpPr>
          <p:nvPr/>
        </p:nvSpPr>
        <p:spPr>
          <a:xfrm>
            <a:off x="8896816" y="1966703"/>
            <a:ext cx="562683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29" name="Sávnyíl 28"/>
          <p:cNvSpPr/>
          <p:nvPr/>
        </p:nvSpPr>
        <p:spPr>
          <a:xfrm>
            <a:off x="9969365" y="2050090"/>
            <a:ext cx="321129" cy="25343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0" name="Alcím 3"/>
          <p:cNvSpPr txBox="1">
            <a:spLocks/>
          </p:cNvSpPr>
          <p:nvPr/>
        </p:nvSpPr>
        <p:spPr>
          <a:xfrm>
            <a:off x="10742959" y="1960717"/>
            <a:ext cx="109547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2/20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1" name="Alcím 3"/>
          <p:cNvSpPr txBox="1">
            <a:spLocks/>
          </p:cNvSpPr>
          <p:nvPr/>
        </p:nvSpPr>
        <p:spPr>
          <a:xfrm>
            <a:off x="8896816" y="2567892"/>
            <a:ext cx="562683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50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2" name="Alcím 3"/>
          <p:cNvSpPr txBox="1">
            <a:spLocks/>
          </p:cNvSpPr>
          <p:nvPr/>
        </p:nvSpPr>
        <p:spPr>
          <a:xfrm>
            <a:off x="10742959" y="2562451"/>
            <a:ext cx="100283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6/20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3" name="Sávnyíl 32"/>
          <p:cNvSpPr/>
          <p:nvPr/>
        </p:nvSpPr>
        <p:spPr>
          <a:xfrm>
            <a:off x="9969365" y="3838849"/>
            <a:ext cx="321129" cy="25343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4" name="Alcím 3"/>
          <p:cNvSpPr txBox="1">
            <a:spLocks/>
          </p:cNvSpPr>
          <p:nvPr/>
        </p:nvSpPr>
        <p:spPr>
          <a:xfrm>
            <a:off x="10742959" y="3765919"/>
            <a:ext cx="109547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14/20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5" name="Alcím 3"/>
          <p:cNvSpPr txBox="1">
            <a:spLocks/>
          </p:cNvSpPr>
          <p:nvPr/>
        </p:nvSpPr>
        <p:spPr>
          <a:xfrm>
            <a:off x="8406338" y="3770270"/>
            <a:ext cx="1053161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500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6" name="Sávnyíl 35"/>
          <p:cNvSpPr/>
          <p:nvPr/>
        </p:nvSpPr>
        <p:spPr>
          <a:xfrm>
            <a:off x="9969365" y="2646343"/>
            <a:ext cx="321129" cy="25343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7" name="Sávnyíl 36"/>
          <p:cNvSpPr/>
          <p:nvPr/>
        </p:nvSpPr>
        <p:spPr>
          <a:xfrm>
            <a:off x="9969365" y="4435102"/>
            <a:ext cx="321129" cy="25343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8" name="Alcím 3"/>
          <p:cNvSpPr txBox="1">
            <a:spLocks/>
          </p:cNvSpPr>
          <p:nvPr/>
        </p:nvSpPr>
        <p:spPr>
          <a:xfrm>
            <a:off x="10742959" y="4367653"/>
            <a:ext cx="1213830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16/20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39" name="Alcím 3"/>
          <p:cNvSpPr txBox="1">
            <a:spLocks/>
          </p:cNvSpPr>
          <p:nvPr/>
        </p:nvSpPr>
        <p:spPr>
          <a:xfrm>
            <a:off x="8406338" y="4371459"/>
            <a:ext cx="1053161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0" name="Sávnyíl 39"/>
          <p:cNvSpPr/>
          <p:nvPr/>
        </p:nvSpPr>
        <p:spPr>
          <a:xfrm>
            <a:off x="9969365" y="5031355"/>
            <a:ext cx="321129" cy="25343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1" name="Alcím 3"/>
          <p:cNvSpPr txBox="1">
            <a:spLocks/>
          </p:cNvSpPr>
          <p:nvPr/>
        </p:nvSpPr>
        <p:spPr>
          <a:xfrm>
            <a:off x="10742959" y="4969387"/>
            <a:ext cx="1095479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17/20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2" name="Alcím 3"/>
          <p:cNvSpPr txBox="1">
            <a:spLocks/>
          </p:cNvSpPr>
          <p:nvPr/>
        </p:nvSpPr>
        <p:spPr>
          <a:xfrm>
            <a:off x="8406338" y="4972648"/>
            <a:ext cx="1053161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5000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3" name="Sávnyíl 42"/>
          <p:cNvSpPr/>
          <p:nvPr/>
        </p:nvSpPr>
        <p:spPr>
          <a:xfrm>
            <a:off x="9969365" y="5627608"/>
            <a:ext cx="321129" cy="25343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4" name="Alcím 3"/>
          <p:cNvSpPr txBox="1">
            <a:spLocks/>
          </p:cNvSpPr>
          <p:nvPr/>
        </p:nvSpPr>
        <p:spPr>
          <a:xfrm>
            <a:off x="10742959" y="5571123"/>
            <a:ext cx="1213830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0B5C65"/>
                </a:solidFill>
              </a:rPr>
              <a:t>18/20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5" name="Alcím 3"/>
          <p:cNvSpPr txBox="1">
            <a:spLocks/>
          </p:cNvSpPr>
          <p:nvPr/>
        </p:nvSpPr>
        <p:spPr>
          <a:xfrm>
            <a:off x="8177772" y="5573839"/>
            <a:ext cx="1367822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>
                <a:solidFill>
                  <a:srgbClr val="0B5C65"/>
                </a:solidFill>
              </a:rPr>
              <a:t>10000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6" name="Alcím 3"/>
          <p:cNvSpPr txBox="1">
            <a:spLocks/>
          </p:cNvSpPr>
          <p:nvPr/>
        </p:nvSpPr>
        <p:spPr>
          <a:xfrm>
            <a:off x="8406338" y="1412900"/>
            <a:ext cx="1344183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 err="1">
                <a:solidFill>
                  <a:srgbClr val="0B5C65"/>
                </a:solidFill>
              </a:rPr>
              <a:t>Yield</a:t>
            </a:r>
            <a:endParaRPr lang="hu-HU" sz="2600" dirty="0">
              <a:solidFill>
                <a:srgbClr val="0B5C65"/>
              </a:solidFill>
            </a:endParaRPr>
          </a:p>
        </p:txBody>
      </p:sp>
      <p:sp>
        <p:nvSpPr>
          <p:cNvPr id="47" name="Alcím 3"/>
          <p:cNvSpPr txBox="1">
            <a:spLocks/>
          </p:cNvSpPr>
          <p:nvPr/>
        </p:nvSpPr>
        <p:spPr>
          <a:xfrm>
            <a:off x="10210164" y="1412901"/>
            <a:ext cx="1628274" cy="36640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600" b="1" dirty="0" err="1">
                <a:solidFill>
                  <a:srgbClr val="0B5C65"/>
                </a:solidFill>
              </a:rPr>
              <a:t>Relevant</a:t>
            </a:r>
            <a:endParaRPr lang="hu-HU" sz="2600" dirty="0">
              <a:solidFill>
                <a:srgbClr val="0B5C65"/>
              </a:solidFill>
            </a:endParaRPr>
          </a:p>
        </p:txBody>
      </p:sp>
      <p:pic>
        <p:nvPicPr>
          <p:cNvPr id="48" name="Kép 12">
            <a:extLst>
              <a:ext uri="{FF2B5EF4-FFF2-40B4-BE49-F238E27FC236}">
                <a16:creationId xmlns:a16="http://schemas.microsoft.com/office/drawing/2014/main" id="{E406A1B9-3E43-4D43-8C44-6F99AA1AAD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49" name="Google Shape;145;p15">
            <a:extLst>
              <a:ext uri="{FF2B5EF4-FFF2-40B4-BE49-F238E27FC236}">
                <a16:creationId xmlns:a16="http://schemas.microsoft.com/office/drawing/2014/main" id="{432899BC-1188-534B-A536-9E3AEED82318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Sensitivity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vs.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precision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3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rtalom helye 1"/>
          <p:cNvSpPr txBox="1">
            <a:spLocks/>
          </p:cNvSpPr>
          <p:nvPr/>
        </p:nvSpPr>
        <p:spPr>
          <a:xfrm>
            <a:off x="1883918" y="1703097"/>
            <a:ext cx="8485565" cy="747495"/>
          </a:xfrm>
          <a:prstGeom prst="rect">
            <a:avLst/>
          </a:prstGeom>
          <a:noFill/>
          <a:ln w="41275" cmpd="dbl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2400" dirty="0">
                <a:solidFill>
                  <a:srgbClr val="0B5C65"/>
                </a:solidFill>
              </a:rPr>
              <a:t>1. 	Design a </a:t>
            </a:r>
            <a:r>
              <a:rPr lang="hu-HU" sz="2400" b="1" dirty="0" err="1">
                <a:solidFill>
                  <a:srgbClr val="E50D2E"/>
                </a:solidFill>
              </a:rPr>
              <a:t>preliminary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search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key</a:t>
            </a:r>
            <a:r>
              <a:rPr lang="hu-HU" sz="2400" b="1" dirty="0">
                <a:solidFill>
                  <a:srgbClr val="C00000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without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using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filters</a:t>
            </a:r>
            <a:r>
              <a:rPr lang="hu-HU" sz="2400" dirty="0">
                <a:solidFill>
                  <a:srgbClr val="0B5C65"/>
                </a:solidFill>
              </a:rPr>
              <a:t> 	</a:t>
            </a:r>
            <a:r>
              <a:rPr lang="hu-HU" sz="2400" dirty="0" err="1">
                <a:solidFill>
                  <a:srgbClr val="0B5C65"/>
                </a:solidFill>
              </a:rPr>
              <a:t>based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medical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terminology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know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D73570-56CA-6B42-8EC1-94062C68B1F7}"/>
              </a:ext>
            </a:extLst>
          </p:cNvPr>
          <p:cNvSpPr/>
          <p:nvPr/>
        </p:nvSpPr>
        <p:spPr>
          <a:xfrm>
            <a:off x="1883919" y="2535936"/>
            <a:ext cx="8485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2.	Start </a:t>
            </a:r>
            <a:r>
              <a:rPr lang="hu-HU" sz="2400" dirty="0" err="1">
                <a:solidFill>
                  <a:srgbClr val="0B5C65"/>
                </a:solidFill>
              </a:rPr>
              <a:t>selecting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dirty="0" err="1">
                <a:solidFill>
                  <a:srgbClr val="0B5C65"/>
                </a:solidFill>
              </a:rPr>
              <a:t>pick</a:t>
            </a:r>
            <a:r>
              <a:rPr lang="hu-HU" sz="2400" dirty="0">
                <a:solidFill>
                  <a:srgbClr val="0B5C65"/>
                </a:solidFill>
              </a:rPr>
              <a:t> a </a:t>
            </a:r>
            <a:r>
              <a:rPr lang="hu-HU" sz="2400" dirty="0" err="1">
                <a:solidFill>
                  <a:srgbClr val="0B5C65"/>
                </a:solidFill>
              </a:rPr>
              <a:t>few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key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articles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C5DB52-6FF0-0F4F-A31B-B93A479F2E59}"/>
              </a:ext>
            </a:extLst>
          </p:cNvPr>
          <p:cNvSpPr/>
          <p:nvPr/>
        </p:nvSpPr>
        <p:spPr>
          <a:xfrm>
            <a:off x="1883917" y="3082945"/>
            <a:ext cx="8485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3.	</a:t>
            </a:r>
            <a:r>
              <a:rPr lang="hu-HU" sz="2400" dirty="0" err="1">
                <a:solidFill>
                  <a:srgbClr val="0B5C65"/>
                </a:solidFill>
              </a:rPr>
              <a:t>Review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these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articles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thoroughly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E50D2E"/>
                </a:solidFill>
              </a:rPr>
              <a:t>identify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key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>
                <a:solidFill>
                  <a:srgbClr val="C00000"/>
                </a:solidFill>
              </a:rPr>
              <a:t>	</a:t>
            </a:r>
            <a:r>
              <a:rPr lang="hu-HU" sz="2400" b="1" dirty="0" err="1">
                <a:solidFill>
                  <a:srgbClr val="E50D2E"/>
                </a:solidFill>
              </a:rPr>
              <a:t>terms</a:t>
            </a:r>
            <a:r>
              <a:rPr lang="hu-HU" sz="2400" b="1" dirty="0">
                <a:solidFill>
                  <a:srgbClr val="C00000"/>
                </a:solidFill>
              </a:rPr>
              <a:t> </a:t>
            </a:r>
            <a:r>
              <a:rPr lang="hu-HU" sz="2400" dirty="0">
                <a:solidFill>
                  <a:srgbClr val="0B5C65"/>
                </a:solidFill>
              </a:rPr>
              <a:t>(</a:t>
            </a:r>
            <a:r>
              <a:rPr lang="hu-HU" sz="2400" dirty="0" err="1">
                <a:solidFill>
                  <a:srgbClr val="0B5C65"/>
                </a:solidFill>
              </a:rPr>
              <a:t>words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phrases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concepts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A35CDD-D562-E942-9F88-FF40897B3455}"/>
              </a:ext>
            </a:extLst>
          </p:cNvPr>
          <p:cNvSpPr/>
          <p:nvPr/>
        </p:nvSpPr>
        <p:spPr>
          <a:xfrm>
            <a:off x="1883916" y="3999286"/>
            <a:ext cx="8485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4. 	Pick </a:t>
            </a:r>
            <a:r>
              <a:rPr lang="hu-HU" sz="2400" b="1" dirty="0" err="1">
                <a:solidFill>
                  <a:srgbClr val="E50D2E"/>
                </a:solidFill>
              </a:rPr>
              <a:t>previous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reviews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through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preliminary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search</a:t>
            </a:r>
            <a:r>
              <a:rPr lang="hu-HU" sz="2400" dirty="0">
                <a:solidFill>
                  <a:srgbClr val="0B5C65"/>
                </a:solidFill>
              </a:rPr>
              <a:t> 	and </a:t>
            </a:r>
            <a:r>
              <a:rPr lang="hu-HU" sz="2400" dirty="0" err="1">
                <a:solidFill>
                  <a:srgbClr val="0B5C65"/>
                </a:solidFill>
              </a:rPr>
              <a:t>identify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key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terms</a:t>
            </a:r>
            <a:r>
              <a:rPr lang="hu-HU" sz="2400" dirty="0">
                <a:solidFill>
                  <a:srgbClr val="0B5C65"/>
                </a:solidFill>
              </a:rPr>
              <a:t> (</a:t>
            </a:r>
            <a:r>
              <a:rPr lang="hu-HU" sz="2400" dirty="0" err="1">
                <a:solidFill>
                  <a:srgbClr val="0B5C65"/>
                </a:solidFill>
              </a:rPr>
              <a:t>words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phrases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concepts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3F8E9-BCEF-9A4B-9B9D-01D3BE345FE9}"/>
              </a:ext>
            </a:extLst>
          </p:cNvPr>
          <p:cNvSpPr/>
          <p:nvPr/>
        </p:nvSpPr>
        <p:spPr>
          <a:xfrm>
            <a:off x="1883915" y="4915627"/>
            <a:ext cx="8485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5. 	Design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final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query</a:t>
            </a:r>
            <a:endParaRPr lang="hu-HU" sz="2400" b="1" dirty="0">
              <a:solidFill>
                <a:srgbClr val="E50D2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B58868-A1B9-1245-BDA7-715526960176}"/>
              </a:ext>
            </a:extLst>
          </p:cNvPr>
          <p:cNvSpPr/>
          <p:nvPr/>
        </p:nvSpPr>
        <p:spPr>
          <a:xfrm>
            <a:off x="1883914" y="5462636"/>
            <a:ext cx="8485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400" dirty="0">
                <a:solidFill>
                  <a:srgbClr val="0B5C65"/>
                </a:solidFill>
              </a:rPr>
              <a:t>6. </a:t>
            </a:r>
            <a:r>
              <a:rPr lang="hu-HU" sz="2400" b="1" dirty="0">
                <a:solidFill>
                  <a:srgbClr val="C00000"/>
                </a:solidFill>
              </a:rPr>
              <a:t>	</a:t>
            </a:r>
            <a:r>
              <a:rPr lang="hu-HU" sz="2400" b="1" dirty="0">
                <a:solidFill>
                  <a:srgbClr val="E50D2E"/>
                </a:solidFill>
              </a:rPr>
              <a:t>Test </a:t>
            </a:r>
            <a:r>
              <a:rPr lang="hu-HU" sz="2400" b="1" dirty="0" err="1">
                <a:solidFill>
                  <a:srgbClr val="E50D2E"/>
                </a:solidFill>
              </a:rPr>
              <a:t>the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query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whether</a:t>
            </a:r>
            <a:r>
              <a:rPr lang="hu-HU" sz="2400" dirty="0">
                <a:solidFill>
                  <a:srgbClr val="0B5C65"/>
                </a:solidFill>
              </a:rPr>
              <a:t> it </a:t>
            </a:r>
            <a:r>
              <a:rPr lang="hu-HU" sz="2400" dirty="0" err="1">
                <a:solidFill>
                  <a:srgbClr val="0B5C65"/>
                </a:solidFill>
              </a:rPr>
              <a:t>identifies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key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articles</a:t>
            </a:r>
            <a:r>
              <a:rPr lang="hu-HU" sz="2400" dirty="0">
                <a:solidFill>
                  <a:srgbClr val="0B5C65"/>
                </a:solidFill>
              </a:rPr>
              <a:t> 	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had </a:t>
            </a:r>
            <a:r>
              <a:rPr lang="hu-HU" sz="2400" dirty="0" err="1">
                <a:solidFill>
                  <a:srgbClr val="0B5C65"/>
                </a:solidFill>
              </a:rPr>
              <a:t>found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previously</a:t>
            </a:r>
            <a:endParaRPr lang="en-US" sz="2400" dirty="0">
              <a:solidFill>
                <a:srgbClr val="0B5C65"/>
              </a:solidFill>
            </a:endParaRPr>
          </a:p>
        </p:txBody>
      </p:sp>
      <p:pic>
        <p:nvPicPr>
          <p:cNvPr id="10" name="Kép 12">
            <a:extLst>
              <a:ext uri="{FF2B5EF4-FFF2-40B4-BE49-F238E27FC236}">
                <a16:creationId xmlns:a16="http://schemas.microsoft.com/office/drawing/2014/main" id="{DAA25917-146F-8E40-A20F-D43A324B0F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3" name="Google Shape;145;p15">
            <a:extLst>
              <a:ext uri="{FF2B5EF4-FFF2-40B4-BE49-F238E27FC236}">
                <a16:creationId xmlns:a16="http://schemas.microsoft.com/office/drawing/2014/main" id="{F2F9D5B5-1A80-5843-BA9F-BF4EEA9F8211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Designing 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hu-HU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strategies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3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4" grpId="0"/>
      <p:bldP spid="6" grpId="0"/>
      <p:bldP spid="7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077983" y="1323093"/>
            <a:ext cx="8506322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>
                <a:solidFill>
                  <a:srgbClr val="0B5C65"/>
                </a:solidFill>
              </a:rPr>
              <a:t>Selection</a:t>
            </a:r>
            <a:endParaRPr lang="en-US" sz="3600" b="1" dirty="0">
              <a:solidFill>
                <a:srgbClr val="0B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Márta Balaskó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12">
            <a:extLst>
              <a:ext uri="{FF2B5EF4-FFF2-40B4-BE49-F238E27FC236}">
                <a16:creationId xmlns:a16="http://schemas.microsoft.com/office/drawing/2014/main" id="{BF8AA8BB-F154-3A48-BD4D-BE9593BCBD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0431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546761" y="3774231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725433" y="201386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4221896" y="2158014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376313" y="2013862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571729" y="2289385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6157548" y="2013477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756228" y="2317509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592531" y="2013477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9221398" y="2281797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324632" y="3775202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796602" y="4046417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725853" y="377423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4169000" y="3881533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B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B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6136307" y="377423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9221398" y="4059505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677037" y="3834850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B5C65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9030878" y="618398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Kép 12">
            <a:extLst>
              <a:ext uri="{FF2B5EF4-FFF2-40B4-BE49-F238E27FC236}">
                <a16:creationId xmlns:a16="http://schemas.microsoft.com/office/drawing/2014/main" id="{C3C02F4A-4293-4F43-A3C0-56CB8B6013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324632" y="5534602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411554" y="5802714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B5C65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B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308049" y="5533633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342232" y="5802714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766916" y="5533633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0B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885489" y="5667184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B5C65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B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45;p15">
            <a:extLst>
              <a:ext uri="{FF2B5EF4-FFF2-40B4-BE49-F238E27FC236}">
                <a16:creationId xmlns:a16="http://schemas.microsoft.com/office/drawing/2014/main" id="{A5E25BA5-910F-414E-9720-42196697656A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6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"/>
    </mc:Choice>
    <mc:Fallback xmlns="">
      <p:transition spd="slow" advTm="10045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/>
        </p:nvSpPr>
        <p:spPr>
          <a:xfrm>
            <a:off x="5349740" y="2030297"/>
            <a:ext cx="6073254" cy="66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Concept of se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lection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Kép 12">
            <a:extLst>
              <a:ext uri="{FF2B5EF4-FFF2-40B4-BE49-F238E27FC236}">
                <a16:creationId xmlns:a16="http://schemas.microsoft.com/office/drawing/2014/main" id="{81B17B05-B7F1-445E-997E-DD7E11D3D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77535B-ED9A-2045-8A5C-4EA5429D2994}"/>
              </a:ext>
            </a:extLst>
          </p:cNvPr>
          <p:cNvSpPr/>
          <p:nvPr/>
        </p:nvSpPr>
        <p:spPr>
          <a:xfrm>
            <a:off x="5349740" y="3319805"/>
            <a:ext cx="6073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General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rules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in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the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process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139994-5271-3D4C-86CC-F9D6BAAF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81" y="2112049"/>
            <a:ext cx="3966960" cy="2838580"/>
          </a:xfrm>
          <a:prstGeom prst="rect">
            <a:avLst/>
          </a:prstGeom>
        </p:spPr>
      </p:pic>
      <p:sp>
        <p:nvSpPr>
          <p:cNvPr id="8" name="Google Shape;145;p15">
            <a:extLst>
              <a:ext uri="{FF2B5EF4-FFF2-40B4-BE49-F238E27FC236}">
                <a16:creationId xmlns:a16="http://schemas.microsoft.com/office/drawing/2014/main" id="{BE7591E5-D099-1446-ABB5-E4490463EAE2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points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88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2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Ã©ptalÃ¡lat a kÃ¶vetkezÅre: âchips poker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186" y="3804033"/>
            <a:ext cx="3433794" cy="229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Ã©ptalÃ¡lat a kÃ¶vetkezÅre: âaimâ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071" y="1534913"/>
            <a:ext cx="2802957" cy="28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artalom helye 1"/>
          <p:cNvSpPr txBox="1">
            <a:spLocks/>
          </p:cNvSpPr>
          <p:nvPr/>
        </p:nvSpPr>
        <p:spPr>
          <a:xfrm>
            <a:off x="4652383" y="2109253"/>
            <a:ext cx="7003605" cy="1159499"/>
          </a:xfrm>
          <a:prstGeom prst="rect">
            <a:avLst/>
          </a:prstGeom>
          <a:noFill/>
          <a:ln w="41275" cmpd="dbl">
            <a:solidFill>
              <a:srgbClr val="E50D2E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rgbClr val="E50D2E"/>
                </a:solidFill>
              </a:rPr>
              <a:t>Aim</a:t>
            </a:r>
            <a:r>
              <a:rPr lang="hu-HU" sz="3200" dirty="0">
                <a:solidFill>
                  <a:srgbClr val="E50D2E"/>
                </a:solidFill>
              </a:rPr>
              <a:t>: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to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capture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all</a:t>
            </a:r>
            <a:r>
              <a:rPr lang="hu-HU" sz="3200" dirty="0">
                <a:solidFill>
                  <a:srgbClr val="E50D2E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the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relevant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articles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published</a:t>
            </a:r>
            <a:endParaRPr lang="hu-HU" sz="3200" dirty="0">
              <a:solidFill>
                <a:srgbClr val="0B5C65"/>
              </a:solidFill>
            </a:endParaRPr>
          </a:p>
        </p:txBody>
      </p:sp>
      <p:sp>
        <p:nvSpPr>
          <p:cNvPr id="24" name="Tartalom helye 1"/>
          <p:cNvSpPr txBox="1">
            <a:spLocks/>
          </p:cNvSpPr>
          <p:nvPr/>
        </p:nvSpPr>
        <p:spPr>
          <a:xfrm>
            <a:off x="752217" y="4546337"/>
            <a:ext cx="7401969" cy="809165"/>
          </a:xfrm>
          <a:prstGeom prst="rect">
            <a:avLst/>
          </a:prstGeom>
          <a:noFill/>
          <a:ln w="41275" cmpd="dbl">
            <a:solidFill>
              <a:srgbClr val="E50D2E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>
                <a:solidFill>
                  <a:srgbClr val="E50D2E"/>
                </a:solidFill>
              </a:rPr>
              <a:t>Yield</a:t>
            </a:r>
            <a:r>
              <a:rPr lang="hu-HU" sz="3200" dirty="0">
                <a:solidFill>
                  <a:srgbClr val="E50D2E"/>
                </a:solidFill>
              </a:rPr>
              <a:t>: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records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eligible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for</a:t>
            </a:r>
            <a:r>
              <a:rPr lang="hu-HU" sz="3200" dirty="0">
                <a:solidFill>
                  <a:srgbClr val="0B5C65"/>
                </a:solidFill>
              </a:rPr>
              <a:t> </a:t>
            </a:r>
            <a:r>
              <a:rPr lang="hu-HU" sz="3200" dirty="0" err="1">
                <a:solidFill>
                  <a:srgbClr val="0B5C65"/>
                </a:solidFill>
              </a:rPr>
              <a:t>selection</a:t>
            </a:r>
            <a:endParaRPr lang="hu-HU" sz="3200" dirty="0">
              <a:solidFill>
                <a:srgbClr val="0B5C65"/>
              </a:solidFill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1B66F234-28B5-1C49-8E00-1A354C5BC1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B0375900-2001-044B-8B57-C84A955229C8}"/>
              </a:ext>
            </a:extLst>
          </p:cNvPr>
          <p:cNvSpPr txBox="1"/>
          <p:nvPr/>
        </p:nvSpPr>
        <p:spPr>
          <a:xfrm>
            <a:off x="2735658" y="453434"/>
            <a:ext cx="6668231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88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630654" y="2696157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rgbClr val="15A9A6"/>
                </a:solidFill>
              </a:rPr>
              <a:t> </a:t>
            </a:r>
            <a:r>
              <a:rPr lang="hu-HU" sz="5400" dirty="0">
                <a:solidFill>
                  <a:srgbClr val="0C5C65"/>
                </a:solidFill>
              </a:rPr>
              <a:t>WHO WINS BY TRANSLATIONAL MEDICINE?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8967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7D1C82F5-1063-458C-9D23-91BAFC021888}"/>
              </a:ext>
            </a:extLst>
          </p:cNvPr>
          <p:cNvSpPr/>
          <p:nvPr/>
        </p:nvSpPr>
        <p:spPr>
          <a:xfrm>
            <a:off x="9153427" y="5693790"/>
            <a:ext cx="2592371" cy="1164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678B2-8870-4842-989B-E78774FD4D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30" y="1307727"/>
            <a:ext cx="9867154" cy="5550274"/>
          </a:xfrm>
          <a:prstGeom prst="rect">
            <a:avLst/>
          </a:prstGeom>
        </p:spPr>
      </p:pic>
      <p:pic>
        <p:nvPicPr>
          <p:cNvPr id="2" name="Picture 2" descr="KÃ©ptalÃ¡lat a kÃ¶vetkezÅre: âneedle in the haystack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949" y="2241085"/>
            <a:ext cx="7203317" cy="41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752980" y="1574351"/>
            <a:ext cx="3275256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B5C65"/>
            </a:solidFill>
          </a:ln>
        </p:spPr>
        <p:txBody>
          <a:bodyPr wrap="none">
            <a:spAutoFit/>
          </a:bodyPr>
          <a:lstStyle/>
          <a:p>
            <a:r>
              <a:rPr lang="hu-HU" sz="2000" b="1" dirty="0" err="1">
                <a:solidFill>
                  <a:srgbClr val="0B5C65"/>
                </a:solidFill>
              </a:rPr>
              <a:t>Needle</a:t>
            </a:r>
            <a:r>
              <a:rPr lang="hu-HU" sz="2000" b="1" dirty="0">
                <a:solidFill>
                  <a:srgbClr val="0B5C65"/>
                </a:solidFill>
              </a:rPr>
              <a:t> </a:t>
            </a:r>
            <a:r>
              <a:rPr lang="hu-HU" sz="2000" b="1" dirty="0" err="1">
                <a:solidFill>
                  <a:srgbClr val="0B5C65"/>
                </a:solidFill>
              </a:rPr>
              <a:t>in</a:t>
            </a:r>
            <a:r>
              <a:rPr lang="hu-HU" sz="2000" b="1" dirty="0">
                <a:solidFill>
                  <a:srgbClr val="0B5C65"/>
                </a:solidFill>
              </a:rPr>
              <a:t> </a:t>
            </a:r>
            <a:r>
              <a:rPr lang="hu-HU" sz="2000" b="1" dirty="0" err="1">
                <a:solidFill>
                  <a:srgbClr val="0B5C65"/>
                </a:solidFill>
              </a:rPr>
              <a:t>the</a:t>
            </a:r>
            <a:r>
              <a:rPr lang="hu-HU" sz="2000" b="1" dirty="0">
                <a:solidFill>
                  <a:srgbClr val="0B5C65"/>
                </a:solidFill>
              </a:rPr>
              <a:t> </a:t>
            </a:r>
            <a:r>
              <a:rPr lang="hu-HU" sz="2000" b="1" dirty="0" err="1">
                <a:solidFill>
                  <a:srgbClr val="0B5C65"/>
                </a:solidFill>
              </a:rPr>
              <a:t>haystack</a:t>
            </a:r>
            <a:r>
              <a:rPr lang="hu-HU" sz="2000" b="1" dirty="0">
                <a:solidFill>
                  <a:srgbClr val="0B5C65"/>
                </a:solidFill>
              </a:rPr>
              <a:t>….</a:t>
            </a:r>
          </a:p>
        </p:txBody>
      </p:sp>
      <p:sp>
        <p:nvSpPr>
          <p:cNvPr id="6" name="Google Shape;145;p15">
            <a:extLst>
              <a:ext uri="{FF2B5EF4-FFF2-40B4-BE49-F238E27FC236}">
                <a16:creationId xmlns:a16="http://schemas.microsoft.com/office/drawing/2014/main" id="{D0C88D27-35BD-DE44-AB94-B391822FD570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Kép 12">
            <a:extLst>
              <a:ext uri="{FF2B5EF4-FFF2-40B4-BE49-F238E27FC236}">
                <a16:creationId xmlns:a16="http://schemas.microsoft.com/office/drawing/2014/main" id="{51551D0F-4CEE-024C-A5D5-892A239427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ávnyíl 5"/>
          <p:cNvSpPr/>
          <p:nvPr/>
        </p:nvSpPr>
        <p:spPr>
          <a:xfrm rot="5400000">
            <a:off x="6044028" y="2962830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4682010" y="3550588"/>
            <a:ext cx="3099381" cy="46958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3-step </a:t>
            </a:r>
            <a:r>
              <a:rPr lang="hu-HU" sz="2400" b="1" dirty="0" err="1">
                <a:solidFill>
                  <a:srgbClr val="0B5C65"/>
                </a:solidFill>
              </a:rPr>
              <a:t>selection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1" name="Sávnyíl 10"/>
          <p:cNvSpPr/>
          <p:nvPr/>
        </p:nvSpPr>
        <p:spPr>
          <a:xfrm rot="5400000">
            <a:off x="6034275" y="4119562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0D975D99-854B-1640-9F57-73D5D1752C11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68A0A8D-E738-A245-9038-A540EB174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4" name="Tartalom helye 1">
            <a:extLst>
              <a:ext uri="{FF2B5EF4-FFF2-40B4-BE49-F238E27FC236}">
                <a16:creationId xmlns:a16="http://schemas.microsoft.com/office/drawing/2014/main" id="{1C485843-F5A0-C04C-BC98-721BE65A2289}"/>
              </a:ext>
            </a:extLst>
          </p:cNvPr>
          <p:cNvSpPr txBox="1">
            <a:spLocks/>
          </p:cNvSpPr>
          <p:nvPr/>
        </p:nvSpPr>
        <p:spPr>
          <a:xfrm>
            <a:off x="4350650" y="4707320"/>
            <a:ext cx="3762103" cy="83778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Removal of overlapping </a:t>
            </a:r>
            <a:r>
              <a:rPr lang="hu-HU" sz="2400" b="1" dirty="0" err="1">
                <a:solidFill>
                  <a:srgbClr val="0B5C65"/>
                </a:solidFill>
              </a:rPr>
              <a:t>study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populations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5" name="Tartalom helye 1">
            <a:extLst>
              <a:ext uri="{FF2B5EF4-FFF2-40B4-BE49-F238E27FC236}">
                <a16:creationId xmlns:a16="http://schemas.microsoft.com/office/drawing/2014/main" id="{4DCC7CAD-F26E-D549-A2B8-B9AAC5CB6A39}"/>
              </a:ext>
            </a:extLst>
          </p:cNvPr>
          <p:cNvSpPr txBox="1">
            <a:spLocks/>
          </p:cNvSpPr>
          <p:nvPr/>
        </p:nvSpPr>
        <p:spPr>
          <a:xfrm>
            <a:off x="3734876" y="2025655"/>
            <a:ext cx="4993647" cy="83778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Removal of overlapping </a:t>
            </a:r>
            <a:r>
              <a:rPr lang="hu-HU" sz="2400" b="1" dirty="0" err="1">
                <a:solidFill>
                  <a:srgbClr val="0B5C65"/>
                </a:solidFill>
              </a:rPr>
              <a:t>database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content</a:t>
            </a:r>
            <a:r>
              <a:rPr lang="hu-HU" sz="2400" b="1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0B5C65"/>
                </a:solidFill>
              </a:rPr>
              <a:t>duplicates</a:t>
            </a:r>
            <a:endParaRPr lang="hu-HU" sz="2400" dirty="0">
              <a:solidFill>
                <a:srgbClr val="0B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380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ávnyíl 5"/>
          <p:cNvSpPr/>
          <p:nvPr/>
        </p:nvSpPr>
        <p:spPr>
          <a:xfrm rot="5400000">
            <a:off x="6044028" y="2962830"/>
            <a:ext cx="394855" cy="48837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4682010" y="3550588"/>
            <a:ext cx="3099381" cy="46958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3-step </a:t>
            </a:r>
            <a:r>
              <a:rPr lang="hu-HU" sz="2400" b="1" dirty="0" err="1">
                <a:solidFill>
                  <a:srgbClr val="0B5C65"/>
                </a:solidFill>
              </a:rPr>
              <a:t>selection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1" name="Sávnyíl 10"/>
          <p:cNvSpPr/>
          <p:nvPr/>
        </p:nvSpPr>
        <p:spPr>
          <a:xfrm rot="5400000">
            <a:off x="6034275" y="4119562"/>
            <a:ext cx="394855" cy="48837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0D975D99-854B-1640-9F57-73D5D1752C11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68A0A8D-E738-A245-9038-A540EB174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4" name="Tartalom helye 1">
            <a:extLst>
              <a:ext uri="{FF2B5EF4-FFF2-40B4-BE49-F238E27FC236}">
                <a16:creationId xmlns:a16="http://schemas.microsoft.com/office/drawing/2014/main" id="{1C485843-F5A0-C04C-BC98-721BE65A2289}"/>
              </a:ext>
            </a:extLst>
          </p:cNvPr>
          <p:cNvSpPr txBox="1">
            <a:spLocks/>
          </p:cNvSpPr>
          <p:nvPr/>
        </p:nvSpPr>
        <p:spPr>
          <a:xfrm>
            <a:off x="4350650" y="4707320"/>
            <a:ext cx="3762103" cy="83778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Removal of overlapping </a:t>
            </a:r>
            <a:r>
              <a:rPr lang="hu-HU" sz="2400" b="1" dirty="0" err="1">
                <a:solidFill>
                  <a:srgbClr val="0B5C65"/>
                </a:solidFill>
              </a:rPr>
              <a:t>study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populations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5" name="Tartalom helye 1">
            <a:extLst>
              <a:ext uri="{FF2B5EF4-FFF2-40B4-BE49-F238E27FC236}">
                <a16:creationId xmlns:a16="http://schemas.microsoft.com/office/drawing/2014/main" id="{4DCC7CAD-F26E-D549-A2B8-B9AAC5CB6A39}"/>
              </a:ext>
            </a:extLst>
          </p:cNvPr>
          <p:cNvSpPr txBox="1">
            <a:spLocks/>
          </p:cNvSpPr>
          <p:nvPr/>
        </p:nvSpPr>
        <p:spPr>
          <a:xfrm>
            <a:off x="3734876" y="2025655"/>
            <a:ext cx="4993647" cy="837789"/>
          </a:xfrm>
          <a:prstGeom prst="rect">
            <a:avLst/>
          </a:prstGeom>
          <a:solidFill>
            <a:srgbClr val="C00000"/>
          </a:solidFill>
          <a:ln w="41275" cmpd="sng"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chemeClr val="bg1"/>
                </a:solidFill>
              </a:rPr>
              <a:t>Removal of overlapping </a:t>
            </a:r>
            <a:r>
              <a:rPr lang="hu-HU" sz="2400" b="1" dirty="0" err="1">
                <a:solidFill>
                  <a:schemeClr val="bg1"/>
                </a:solidFill>
              </a:rPr>
              <a:t>database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content</a:t>
            </a:r>
            <a:r>
              <a:rPr lang="hu-HU" sz="2400" b="1" dirty="0">
                <a:solidFill>
                  <a:schemeClr val="bg1"/>
                </a:solidFill>
              </a:rPr>
              <a:t> and </a:t>
            </a:r>
            <a:r>
              <a:rPr lang="hu-HU" sz="2400" b="1" dirty="0" err="1">
                <a:solidFill>
                  <a:schemeClr val="bg1"/>
                </a:solidFill>
              </a:rPr>
              <a:t>duplicates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0237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080" y="2364331"/>
            <a:ext cx="5601834" cy="3404268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134449"/>
            <a:ext cx="9518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srgbClr val="0B5C65"/>
                </a:solidFill>
              </a:rPr>
              <a:t>McDonald</a:t>
            </a:r>
            <a:r>
              <a:rPr lang="hu-HU" sz="1400" dirty="0">
                <a:solidFill>
                  <a:srgbClr val="0B5C65"/>
                </a:solidFill>
              </a:rPr>
              <a:t> S, Taylor L, Adams C. </a:t>
            </a:r>
            <a:r>
              <a:rPr lang="hu-HU" sz="1400" dirty="0" err="1">
                <a:solidFill>
                  <a:srgbClr val="0B5C65"/>
                </a:solidFill>
              </a:rPr>
              <a:t>Searching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the</a:t>
            </a:r>
            <a:r>
              <a:rPr lang="hu-HU" sz="1400" dirty="0">
                <a:solidFill>
                  <a:srgbClr val="0B5C65"/>
                </a:solidFill>
              </a:rPr>
              <a:t> right </a:t>
            </a:r>
            <a:r>
              <a:rPr lang="hu-HU" sz="1400" dirty="0" err="1">
                <a:solidFill>
                  <a:srgbClr val="0B5C65"/>
                </a:solidFill>
              </a:rPr>
              <a:t>database</a:t>
            </a:r>
            <a:r>
              <a:rPr lang="hu-HU" sz="1400" dirty="0">
                <a:solidFill>
                  <a:srgbClr val="0B5C65"/>
                </a:solidFill>
              </a:rPr>
              <a:t>. A </a:t>
            </a:r>
            <a:r>
              <a:rPr lang="hu-HU" sz="1400" dirty="0" err="1">
                <a:solidFill>
                  <a:srgbClr val="0B5C65"/>
                </a:solidFill>
              </a:rPr>
              <a:t>comparison</a:t>
            </a:r>
            <a:r>
              <a:rPr lang="hu-HU" sz="1400" dirty="0">
                <a:solidFill>
                  <a:srgbClr val="0B5C65"/>
                </a:solidFill>
              </a:rPr>
              <a:t> of </a:t>
            </a:r>
            <a:r>
              <a:rPr lang="hu-HU" sz="1400" dirty="0" err="1">
                <a:solidFill>
                  <a:srgbClr val="0B5C65"/>
                </a:solidFill>
              </a:rPr>
              <a:t>four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databases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for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psychiatry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journals</a:t>
            </a:r>
            <a:r>
              <a:rPr lang="hu-HU" sz="1400" dirty="0">
                <a:solidFill>
                  <a:srgbClr val="0B5C65"/>
                </a:solidFill>
              </a:rPr>
              <a:t>. Health </a:t>
            </a:r>
            <a:r>
              <a:rPr lang="hu-HU" sz="1400" dirty="0" err="1">
                <a:solidFill>
                  <a:srgbClr val="0B5C65"/>
                </a:solidFill>
              </a:rPr>
              <a:t>Libr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Rev</a:t>
            </a:r>
            <a:r>
              <a:rPr lang="hu-HU" sz="1400" dirty="0">
                <a:solidFill>
                  <a:srgbClr val="0B5C65"/>
                </a:solidFill>
              </a:rPr>
              <a:t>. 1999; 16: 151-156., </a:t>
            </a:r>
            <a:r>
              <a:rPr lang="en-US" sz="1400" dirty="0">
                <a:solidFill>
                  <a:srgbClr val="0B5C65"/>
                </a:solidFill>
              </a:rPr>
              <a:t>Smith BJ, </a:t>
            </a:r>
            <a:r>
              <a:rPr lang="en-US" sz="1400" dirty="0" err="1">
                <a:solidFill>
                  <a:srgbClr val="0B5C65"/>
                </a:solidFill>
              </a:rPr>
              <a:t>Darzins</a:t>
            </a:r>
            <a:r>
              <a:rPr lang="en-US" sz="1400" dirty="0">
                <a:solidFill>
                  <a:srgbClr val="0B5C65"/>
                </a:solidFill>
              </a:rPr>
              <a:t> PJ, Quinn M, et al. Modern methods of searching the medical literature. Med J Aust. 1992; 157: 603-611.</a:t>
            </a:r>
          </a:p>
          <a:p>
            <a:endParaRPr lang="hu-HU" sz="1400" dirty="0"/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2333546" y="1537173"/>
            <a:ext cx="7720902" cy="46130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Papers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are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uploaded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to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multiple</a:t>
            </a:r>
            <a:r>
              <a:rPr lang="hu-HU" b="1" dirty="0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databases</a:t>
            </a:r>
            <a:endParaRPr lang="hu-HU" dirty="0">
              <a:solidFill>
                <a:srgbClr val="E50D2E"/>
              </a:solidFill>
            </a:endParaRPr>
          </a:p>
        </p:txBody>
      </p:sp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F0D62986-E4F3-F645-996E-3DABF4E810B8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Overlapping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7FD52420-078C-2B4D-AE82-BC242DF93C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7587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4620731-1E28-4D87-87D5-C83EE14F7CAD}"/>
              </a:ext>
            </a:extLst>
          </p:cNvPr>
          <p:cNvSpPr/>
          <p:nvPr/>
        </p:nvSpPr>
        <p:spPr>
          <a:xfrm>
            <a:off x="9521072" y="5948313"/>
            <a:ext cx="2460396" cy="909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205" y="2227216"/>
            <a:ext cx="10233494" cy="415276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0" y="6282588"/>
            <a:ext cx="9618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srgbClr val="0B5C65"/>
                </a:solidFill>
              </a:rPr>
              <a:t>Source</a:t>
            </a:r>
            <a:r>
              <a:rPr lang="hu-HU" sz="1400" dirty="0">
                <a:solidFill>
                  <a:srgbClr val="0B5C65"/>
                </a:solidFill>
              </a:rPr>
              <a:t>: von </a:t>
            </a:r>
            <a:r>
              <a:rPr lang="hu-HU" sz="1400" dirty="0" err="1">
                <a:solidFill>
                  <a:srgbClr val="0B5C65"/>
                </a:solidFill>
              </a:rPr>
              <a:t>Elm</a:t>
            </a:r>
            <a:r>
              <a:rPr lang="hu-HU" sz="1400" dirty="0">
                <a:solidFill>
                  <a:srgbClr val="0B5C65"/>
                </a:solidFill>
              </a:rPr>
              <a:t> E, </a:t>
            </a:r>
            <a:r>
              <a:rPr lang="hu-HU" sz="1400" dirty="0" err="1">
                <a:solidFill>
                  <a:srgbClr val="0B5C65"/>
                </a:solidFill>
              </a:rPr>
              <a:t>Poglia</a:t>
            </a:r>
            <a:r>
              <a:rPr lang="hu-HU" sz="1400" dirty="0">
                <a:solidFill>
                  <a:srgbClr val="0B5C65"/>
                </a:solidFill>
              </a:rPr>
              <a:t> G, </a:t>
            </a:r>
            <a:r>
              <a:rPr lang="hu-HU" sz="1400" dirty="0" err="1">
                <a:solidFill>
                  <a:srgbClr val="0B5C65"/>
                </a:solidFill>
              </a:rPr>
              <a:t>Walder</a:t>
            </a:r>
            <a:r>
              <a:rPr lang="hu-HU" sz="1400" dirty="0">
                <a:solidFill>
                  <a:srgbClr val="0B5C65"/>
                </a:solidFill>
              </a:rPr>
              <a:t> B, et </a:t>
            </a:r>
            <a:r>
              <a:rPr lang="hu-HU" sz="1400" dirty="0" err="1">
                <a:solidFill>
                  <a:srgbClr val="0B5C65"/>
                </a:solidFill>
              </a:rPr>
              <a:t>al</a:t>
            </a:r>
            <a:r>
              <a:rPr lang="hu-HU" sz="1400" dirty="0">
                <a:solidFill>
                  <a:srgbClr val="0B5C65"/>
                </a:solidFill>
              </a:rPr>
              <a:t>. </a:t>
            </a:r>
            <a:r>
              <a:rPr lang="hu-HU" sz="1400" dirty="0" err="1">
                <a:solidFill>
                  <a:srgbClr val="0B5C65"/>
                </a:solidFill>
              </a:rPr>
              <a:t>Different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patterns</a:t>
            </a:r>
            <a:r>
              <a:rPr lang="hu-HU" sz="1400" dirty="0">
                <a:solidFill>
                  <a:srgbClr val="0B5C65"/>
                </a:solidFill>
              </a:rPr>
              <a:t> of </a:t>
            </a:r>
            <a:r>
              <a:rPr lang="hu-HU" sz="1400" dirty="0" err="1">
                <a:solidFill>
                  <a:srgbClr val="0B5C65"/>
                </a:solidFill>
              </a:rPr>
              <a:t>duplicate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publication</a:t>
            </a:r>
            <a:r>
              <a:rPr lang="hu-HU" sz="1400" dirty="0">
                <a:solidFill>
                  <a:srgbClr val="0B5C65"/>
                </a:solidFill>
              </a:rPr>
              <a:t>: an </a:t>
            </a:r>
            <a:r>
              <a:rPr lang="hu-HU" sz="1400" dirty="0" err="1">
                <a:solidFill>
                  <a:srgbClr val="0B5C65"/>
                </a:solidFill>
              </a:rPr>
              <a:t>analysis</a:t>
            </a:r>
            <a:r>
              <a:rPr lang="hu-HU" sz="1400" dirty="0">
                <a:solidFill>
                  <a:srgbClr val="0B5C65"/>
                </a:solidFill>
              </a:rPr>
              <a:t> of </a:t>
            </a:r>
            <a:r>
              <a:rPr lang="hu-HU" sz="1400" dirty="0" err="1">
                <a:solidFill>
                  <a:srgbClr val="0B5C65"/>
                </a:solidFill>
              </a:rPr>
              <a:t>articles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used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in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systematic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reviews</a:t>
            </a:r>
            <a:r>
              <a:rPr lang="hu-HU" sz="1400" dirty="0">
                <a:solidFill>
                  <a:srgbClr val="0B5C65"/>
                </a:solidFill>
              </a:rPr>
              <a:t>. </a:t>
            </a:r>
            <a:r>
              <a:rPr lang="hu-HU" sz="1400" dirty="0" err="1">
                <a:solidFill>
                  <a:srgbClr val="0B5C65"/>
                </a:solidFill>
              </a:rPr>
              <a:t>Jama</a:t>
            </a:r>
            <a:r>
              <a:rPr lang="hu-HU" sz="1400" dirty="0">
                <a:solidFill>
                  <a:srgbClr val="0B5C65"/>
                </a:solidFill>
              </a:rPr>
              <a:t>. 2004; 291: 974-980.</a:t>
            </a:r>
          </a:p>
        </p:txBody>
      </p:sp>
      <p:sp>
        <p:nvSpPr>
          <p:cNvPr id="8" name="Ellipszis 7"/>
          <p:cNvSpPr/>
          <p:nvPr/>
        </p:nvSpPr>
        <p:spPr>
          <a:xfrm>
            <a:off x="8572968" y="1606277"/>
            <a:ext cx="3244897" cy="460425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E50D2E"/>
              </a:solidFill>
            </a:endParaRPr>
          </a:p>
        </p:txBody>
      </p:sp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0B31AC3A-E5C8-C44F-AEE2-BD5ACF89A9D1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Duplicate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refere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nces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CC2EDEF-3268-9B46-88BF-824239520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4" name="Tartalom helye 1">
            <a:extLst>
              <a:ext uri="{FF2B5EF4-FFF2-40B4-BE49-F238E27FC236}">
                <a16:creationId xmlns:a16="http://schemas.microsoft.com/office/drawing/2014/main" id="{D65FE4A0-C84B-BA4F-95AF-D1037891935E}"/>
              </a:ext>
            </a:extLst>
          </p:cNvPr>
          <p:cNvSpPr txBox="1">
            <a:spLocks/>
          </p:cNvSpPr>
          <p:nvPr/>
        </p:nvSpPr>
        <p:spPr>
          <a:xfrm>
            <a:off x="1483296" y="1450162"/>
            <a:ext cx="6651969" cy="933170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The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exact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same</a:t>
            </a:r>
            <a:r>
              <a:rPr lang="hu-HU" b="1" dirty="0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paper</a:t>
            </a:r>
            <a:r>
              <a:rPr lang="hu-HU" b="1" dirty="0">
                <a:solidFill>
                  <a:srgbClr val="E50D2E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published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in </a:t>
            </a:r>
            <a:b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</a:b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more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than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one</a:t>
            </a:r>
            <a:r>
              <a:rPr lang="hu-HU" b="1" dirty="0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u-HU" b="1" dirty="0" err="1">
                <a:solidFill>
                  <a:srgbClr val="0B5C65"/>
                </a:solidFill>
                <a:latin typeface="Calibri"/>
                <a:cs typeface="Calibri"/>
                <a:sym typeface="Calibri"/>
              </a:rPr>
              <a:t>journal</a:t>
            </a:r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7724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1"/>
          <p:cNvSpPr>
            <a:spLocks noGrp="1"/>
          </p:cNvSpPr>
          <p:nvPr>
            <p:ph idx="1"/>
          </p:nvPr>
        </p:nvSpPr>
        <p:spPr>
          <a:xfrm>
            <a:off x="1404073" y="1885010"/>
            <a:ext cx="9167750" cy="3000026"/>
          </a:xfrm>
        </p:spPr>
        <p:txBody>
          <a:bodyPr/>
          <a:lstStyle/>
          <a:p>
            <a:pPr marL="92075" indent="0">
              <a:buNone/>
            </a:pPr>
            <a:r>
              <a:rPr lang="hu-HU" dirty="0">
                <a:solidFill>
                  <a:srgbClr val="0B5C65"/>
                </a:solidFill>
              </a:rPr>
              <a:t>…</a:t>
            </a:r>
            <a:r>
              <a:rPr lang="hu-HU" dirty="0" err="1">
                <a:solidFill>
                  <a:srgbClr val="0B5C65"/>
                </a:solidFill>
              </a:rPr>
              <a:t>with</a:t>
            </a:r>
            <a:r>
              <a:rPr lang="hu-HU" dirty="0">
                <a:solidFill>
                  <a:srgbClr val="0B5C65"/>
                </a:solidFill>
              </a:rPr>
              <a:t> a </a:t>
            </a:r>
            <a:r>
              <a:rPr lang="hu-HU" dirty="0" err="1">
                <a:solidFill>
                  <a:srgbClr val="0B5C65"/>
                </a:solidFill>
              </a:rPr>
              <a:t>reference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manager</a:t>
            </a:r>
            <a:r>
              <a:rPr lang="hu-HU" dirty="0">
                <a:solidFill>
                  <a:srgbClr val="0B5C65"/>
                </a:solidFill>
              </a:rPr>
              <a:t> software (</a:t>
            </a:r>
            <a:r>
              <a:rPr lang="hu-HU" dirty="0" err="1">
                <a:solidFill>
                  <a:srgbClr val="0B5C65"/>
                </a:solidFill>
              </a:rPr>
              <a:t>e.g</a:t>
            </a:r>
            <a:r>
              <a:rPr lang="hu-HU" dirty="0">
                <a:solidFill>
                  <a:srgbClr val="0B5C65"/>
                </a:solidFill>
              </a:rPr>
              <a:t>., </a:t>
            </a:r>
            <a:r>
              <a:rPr lang="hu-HU" dirty="0" err="1">
                <a:solidFill>
                  <a:srgbClr val="0B5C65"/>
                </a:solidFill>
              </a:rPr>
              <a:t>EndNote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92075" indent="0">
              <a:buNone/>
            </a:pPr>
            <a:r>
              <a:rPr lang="hu-HU" b="1" dirty="0" err="1">
                <a:solidFill>
                  <a:srgbClr val="0B5C65"/>
                </a:solidFill>
              </a:rPr>
              <a:t>Step</a:t>
            </a:r>
            <a:r>
              <a:rPr lang="hu-HU" b="1" dirty="0">
                <a:solidFill>
                  <a:srgbClr val="0B5C65"/>
                </a:solidFill>
              </a:rPr>
              <a:t> 1.</a:t>
            </a:r>
          </a:p>
          <a:p>
            <a:pPr marL="549275" indent="-457200"/>
            <a:r>
              <a:rPr lang="hu-HU" dirty="0">
                <a:solidFill>
                  <a:srgbClr val="0B5C65"/>
                </a:solidFill>
              </a:rPr>
              <a:t>Import </a:t>
            </a:r>
            <a:r>
              <a:rPr lang="hu-HU" dirty="0" err="1">
                <a:solidFill>
                  <a:srgbClr val="0B5C65"/>
                </a:solidFill>
              </a:rPr>
              <a:t>the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yield</a:t>
            </a:r>
            <a:r>
              <a:rPr lang="hu-HU" dirty="0">
                <a:solidFill>
                  <a:srgbClr val="0B5C65"/>
                </a:solidFill>
              </a:rPr>
              <a:t> of </a:t>
            </a:r>
            <a:r>
              <a:rPr lang="hu-HU" dirty="0" err="1">
                <a:solidFill>
                  <a:srgbClr val="0B5C65"/>
                </a:solidFill>
              </a:rPr>
              <a:t>the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search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from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each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database</a:t>
            </a:r>
            <a:endParaRPr lang="hu-HU" b="1" dirty="0">
              <a:solidFill>
                <a:srgbClr val="E50D2E"/>
              </a:solidFill>
            </a:endParaRPr>
          </a:p>
          <a:p>
            <a:pPr marL="606425" indent="-514350">
              <a:buFont typeface="+mj-lt"/>
              <a:buAutoNum type="arabicPeriod"/>
            </a:pPr>
            <a:endParaRPr lang="hu-HU" dirty="0">
              <a:solidFill>
                <a:schemeClr val="tx1"/>
              </a:solidFill>
            </a:endParaRPr>
          </a:p>
          <a:p>
            <a:pPr marL="606425" indent="-514350">
              <a:buFont typeface="+mj-lt"/>
              <a:buAutoNum type="arabicPeriod"/>
            </a:pP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0" name="Sávnyíl 9"/>
          <p:cNvSpPr/>
          <p:nvPr/>
        </p:nvSpPr>
        <p:spPr>
          <a:xfrm rot="5400000">
            <a:off x="5793423" y="3804839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E50D2E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3498142" y="4756870"/>
            <a:ext cx="4979613" cy="76799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B5C65"/>
                </a:solidFill>
              </a:rPr>
              <a:t>Aim: to build up a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single</a:t>
            </a:r>
            <a:r>
              <a:rPr lang="en-US" sz="2400" b="1" dirty="0">
                <a:solidFill>
                  <a:srgbClr val="E50D2E"/>
                </a:solidFill>
              </a:rPr>
              <a:t> pool </a:t>
            </a:r>
            <a:r>
              <a:rPr lang="en-US" sz="2400" dirty="0">
                <a:solidFill>
                  <a:srgbClr val="0B5C65"/>
                </a:solidFill>
              </a:rPr>
              <a:t>from databases</a:t>
            </a:r>
          </a:p>
        </p:txBody>
      </p:sp>
      <p:sp>
        <p:nvSpPr>
          <p:cNvPr id="11" name="Google Shape;145;p15">
            <a:extLst>
              <a:ext uri="{FF2B5EF4-FFF2-40B4-BE49-F238E27FC236}">
                <a16:creationId xmlns:a16="http://schemas.microsoft.com/office/drawing/2014/main" id="{5FC8153D-A203-A74F-8F58-13A0F0131449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Dealing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duplicates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overlaps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64AB45B-19B2-864A-9A3B-A3B4A9C16E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749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1"/>
          <p:cNvSpPr>
            <a:spLocks noGrp="1"/>
          </p:cNvSpPr>
          <p:nvPr>
            <p:ph idx="1"/>
          </p:nvPr>
        </p:nvSpPr>
        <p:spPr>
          <a:xfrm>
            <a:off x="1404073" y="1885010"/>
            <a:ext cx="9167750" cy="3000026"/>
          </a:xfrm>
        </p:spPr>
        <p:txBody>
          <a:bodyPr/>
          <a:lstStyle/>
          <a:p>
            <a:pPr marL="92075" indent="0">
              <a:buNone/>
            </a:pPr>
            <a:r>
              <a:rPr lang="hu-HU" dirty="0">
                <a:solidFill>
                  <a:srgbClr val="0B5C65"/>
                </a:solidFill>
              </a:rPr>
              <a:t>…</a:t>
            </a:r>
            <a:r>
              <a:rPr lang="hu-HU" dirty="0" err="1">
                <a:solidFill>
                  <a:srgbClr val="0B5C65"/>
                </a:solidFill>
              </a:rPr>
              <a:t>with</a:t>
            </a:r>
            <a:r>
              <a:rPr lang="hu-HU" dirty="0">
                <a:solidFill>
                  <a:srgbClr val="0B5C65"/>
                </a:solidFill>
              </a:rPr>
              <a:t> a </a:t>
            </a:r>
            <a:r>
              <a:rPr lang="hu-HU" dirty="0" err="1">
                <a:solidFill>
                  <a:srgbClr val="0B5C65"/>
                </a:solidFill>
              </a:rPr>
              <a:t>reference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manager</a:t>
            </a:r>
            <a:r>
              <a:rPr lang="hu-HU" dirty="0">
                <a:solidFill>
                  <a:srgbClr val="0B5C65"/>
                </a:solidFill>
              </a:rPr>
              <a:t> software (</a:t>
            </a:r>
            <a:r>
              <a:rPr lang="hu-HU" dirty="0" err="1">
                <a:solidFill>
                  <a:srgbClr val="0B5C65"/>
                </a:solidFill>
              </a:rPr>
              <a:t>e.g</a:t>
            </a:r>
            <a:r>
              <a:rPr lang="hu-HU" dirty="0">
                <a:solidFill>
                  <a:srgbClr val="0B5C65"/>
                </a:solidFill>
              </a:rPr>
              <a:t>., </a:t>
            </a:r>
            <a:r>
              <a:rPr lang="hu-HU" dirty="0" err="1">
                <a:solidFill>
                  <a:srgbClr val="0B5C65"/>
                </a:solidFill>
              </a:rPr>
              <a:t>EndNote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92075" indent="0">
              <a:buNone/>
            </a:pPr>
            <a:r>
              <a:rPr lang="hu-HU" b="1" dirty="0" err="1">
                <a:solidFill>
                  <a:srgbClr val="0B5C65"/>
                </a:solidFill>
              </a:rPr>
              <a:t>Step</a:t>
            </a:r>
            <a:r>
              <a:rPr lang="hu-HU" b="1" dirty="0">
                <a:solidFill>
                  <a:srgbClr val="0B5C65"/>
                </a:solidFill>
              </a:rPr>
              <a:t> 2.</a:t>
            </a:r>
          </a:p>
          <a:p>
            <a:pPr marL="606425" indent="-514350"/>
            <a:r>
              <a:rPr lang="hu-HU" dirty="0" err="1">
                <a:solidFill>
                  <a:srgbClr val="0B5C65"/>
                </a:solidFill>
              </a:rPr>
              <a:t>Use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the</a:t>
            </a:r>
            <a:r>
              <a:rPr lang="hu-HU" dirty="0">
                <a:solidFill>
                  <a:srgbClr val="0B5C65"/>
                </a:solidFill>
              </a:rPr>
              <a:t> ‚</a:t>
            </a:r>
            <a:r>
              <a:rPr lang="hu-HU" dirty="0" err="1">
                <a:solidFill>
                  <a:srgbClr val="0B5C65"/>
                </a:solidFill>
              </a:rPr>
              <a:t>Find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duplicates</a:t>
            </a:r>
            <a:r>
              <a:rPr lang="hu-HU" dirty="0">
                <a:solidFill>
                  <a:srgbClr val="0B5C65"/>
                </a:solidFill>
              </a:rPr>
              <a:t>’ </a:t>
            </a:r>
            <a:r>
              <a:rPr lang="hu-HU" dirty="0" err="1">
                <a:solidFill>
                  <a:srgbClr val="0B5C65"/>
                </a:solidFill>
              </a:rPr>
              <a:t>function</a:t>
            </a:r>
            <a:r>
              <a:rPr lang="hu-HU" dirty="0">
                <a:solidFill>
                  <a:srgbClr val="0B5C65"/>
                </a:solidFill>
              </a:rPr>
              <a:t> of </a:t>
            </a:r>
            <a:r>
              <a:rPr lang="hu-HU" dirty="0" err="1">
                <a:solidFill>
                  <a:srgbClr val="0B5C65"/>
                </a:solidFill>
              </a:rPr>
              <a:t>the</a:t>
            </a:r>
            <a:r>
              <a:rPr lang="hu-HU" dirty="0">
                <a:solidFill>
                  <a:srgbClr val="0B5C65"/>
                </a:solidFill>
              </a:rPr>
              <a:t> software and </a:t>
            </a:r>
            <a:r>
              <a:rPr lang="hu-HU" dirty="0" err="1">
                <a:solidFill>
                  <a:srgbClr val="0B5C65"/>
                </a:solidFill>
              </a:rPr>
              <a:t>eliminate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them</a:t>
            </a:r>
            <a:endParaRPr lang="hu-HU" dirty="0">
              <a:solidFill>
                <a:schemeClr val="tx1"/>
              </a:solidFill>
            </a:endParaRPr>
          </a:p>
          <a:p>
            <a:pPr marL="606425" indent="-514350">
              <a:buFont typeface="+mj-lt"/>
              <a:buAutoNum type="arabicPeriod"/>
            </a:pP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0" name="Sávnyíl 9"/>
          <p:cNvSpPr/>
          <p:nvPr/>
        </p:nvSpPr>
        <p:spPr>
          <a:xfrm rot="5400000">
            <a:off x="5793423" y="3804839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3498142" y="4756870"/>
            <a:ext cx="4979613" cy="76799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B5C65"/>
                </a:solidFill>
              </a:rPr>
              <a:t>Aim</a:t>
            </a:r>
            <a:r>
              <a:rPr lang="hu-HU" sz="2400" dirty="0">
                <a:solidFill>
                  <a:srgbClr val="0B5C65"/>
                </a:solidFill>
              </a:rPr>
              <a:t>: </a:t>
            </a:r>
            <a:r>
              <a:rPr lang="hu-HU" sz="2400" dirty="0" err="1">
                <a:solidFill>
                  <a:srgbClr val="0B5C65"/>
                </a:solidFill>
              </a:rPr>
              <a:t>to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gain</a:t>
            </a:r>
            <a:r>
              <a:rPr lang="hu-HU" sz="2400" dirty="0">
                <a:solidFill>
                  <a:srgbClr val="0B5C65"/>
                </a:solidFill>
              </a:rPr>
              <a:t> a </a:t>
            </a:r>
            <a:r>
              <a:rPr lang="hu-HU" sz="2400" b="1" dirty="0" err="1">
                <a:solidFill>
                  <a:srgbClr val="E50D2E"/>
                </a:solidFill>
              </a:rPr>
              <a:t>near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duplicate</a:t>
            </a:r>
            <a:r>
              <a:rPr lang="hu-HU" sz="2400" b="1" dirty="0">
                <a:solidFill>
                  <a:srgbClr val="E50D2E"/>
                </a:solidFill>
              </a:rPr>
              <a:t>-free</a:t>
            </a:r>
            <a:r>
              <a:rPr lang="hu-HU" sz="2400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pool</a:t>
            </a:r>
            <a:r>
              <a:rPr lang="hu-HU" sz="2400" dirty="0">
                <a:solidFill>
                  <a:srgbClr val="0B5C65"/>
                </a:solidFill>
              </a:rPr>
              <a:t> of </a:t>
            </a:r>
            <a:r>
              <a:rPr lang="hu-HU" sz="2400" dirty="0" err="1">
                <a:solidFill>
                  <a:srgbClr val="0B5C65"/>
                </a:solidFill>
              </a:rPr>
              <a:t>records</a:t>
            </a:r>
            <a:endParaRPr lang="en-US" sz="2400" dirty="0">
              <a:solidFill>
                <a:srgbClr val="0B5C65"/>
              </a:solidFill>
            </a:endParaRPr>
          </a:p>
        </p:txBody>
      </p:sp>
      <p:sp>
        <p:nvSpPr>
          <p:cNvPr id="11" name="Google Shape;145;p15">
            <a:extLst>
              <a:ext uri="{FF2B5EF4-FFF2-40B4-BE49-F238E27FC236}">
                <a16:creationId xmlns:a16="http://schemas.microsoft.com/office/drawing/2014/main" id="{5FC8153D-A203-A74F-8F58-13A0F0131449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Dealing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duplicates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overlaps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64AB45B-19B2-864A-9A3B-A3B4A9C16E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0037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1"/>
          <p:cNvSpPr>
            <a:spLocks noGrp="1"/>
          </p:cNvSpPr>
          <p:nvPr>
            <p:ph idx="1"/>
          </p:nvPr>
        </p:nvSpPr>
        <p:spPr>
          <a:xfrm>
            <a:off x="1404073" y="1885010"/>
            <a:ext cx="9167750" cy="3000026"/>
          </a:xfrm>
        </p:spPr>
        <p:txBody>
          <a:bodyPr/>
          <a:lstStyle/>
          <a:p>
            <a:pPr marL="92075" indent="0">
              <a:buNone/>
            </a:pPr>
            <a:r>
              <a:rPr lang="hu-HU" dirty="0">
                <a:solidFill>
                  <a:srgbClr val="0B5C65"/>
                </a:solidFill>
              </a:rPr>
              <a:t>…</a:t>
            </a:r>
            <a:r>
              <a:rPr lang="hu-HU" dirty="0" err="1">
                <a:solidFill>
                  <a:srgbClr val="0B5C65"/>
                </a:solidFill>
              </a:rPr>
              <a:t>with</a:t>
            </a:r>
            <a:r>
              <a:rPr lang="hu-HU" dirty="0">
                <a:solidFill>
                  <a:srgbClr val="0B5C65"/>
                </a:solidFill>
              </a:rPr>
              <a:t> a </a:t>
            </a:r>
            <a:r>
              <a:rPr lang="hu-HU" dirty="0" err="1">
                <a:solidFill>
                  <a:srgbClr val="0B5C65"/>
                </a:solidFill>
              </a:rPr>
              <a:t>reference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manager</a:t>
            </a:r>
            <a:r>
              <a:rPr lang="hu-HU" dirty="0">
                <a:solidFill>
                  <a:srgbClr val="0B5C65"/>
                </a:solidFill>
              </a:rPr>
              <a:t> software (</a:t>
            </a:r>
            <a:r>
              <a:rPr lang="hu-HU" dirty="0" err="1">
                <a:solidFill>
                  <a:srgbClr val="0B5C65"/>
                </a:solidFill>
              </a:rPr>
              <a:t>e.g</a:t>
            </a:r>
            <a:r>
              <a:rPr lang="hu-HU" dirty="0">
                <a:solidFill>
                  <a:srgbClr val="0B5C65"/>
                </a:solidFill>
              </a:rPr>
              <a:t>., </a:t>
            </a:r>
            <a:r>
              <a:rPr lang="hu-HU" dirty="0" err="1">
                <a:solidFill>
                  <a:srgbClr val="0B5C65"/>
                </a:solidFill>
              </a:rPr>
              <a:t>EndNote</a:t>
            </a:r>
            <a:r>
              <a:rPr lang="hu-HU" dirty="0">
                <a:solidFill>
                  <a:srgbClr val="0B5C65"/>
                </a:solidFill>
              </a:rPr>
              <a:t>)</a:t>
            </a:r>
          </a:p>
          <a:p>
            <a:pPr marL="92075" indent="0">
              <a:buNone/>
            </a:pPr>
            <a:r>
              <a:rPr lang="hu-HU" b="1" dirty="0" err="1">
                <a:solidFill>
                  <a:srgbClr val="0B5C65"/>
                </a:solidFill>
              </a:rPr>
              <a:t>Step</a:t>
            </a:r>
            <a:r>
              <a:rPr lang="hu-HU" b="1" dirty="0">
                <a:solidFill>
                  <a:srgbClr val="0B5C65"/>
                </a:solidFill>
              </a:rPr>
              <a:t> 3.</a:t>
            </a:r>
          </a:p>
          <a:p>
            <a:pPr marL="606425" indent="-514350"/>
            <a:r>
              <a:rPr lang="hu-HU" dirty="0" err="1">
                <a:solidFill>
                  <a:srgbClr val="0B5C65"/>
                </a:solidFill>
              </a:rPr>
              <a:t>Check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the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duplicates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manually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as</a:t>
            </a:r>
            <a:r>
              <a:rPr lang="hu-HU" dirty="0">
                <a:solidFill>
                  <a:srgbClr val="0B5C65"/>
                </a:solidFill>
              </a:rPr>
              <a:t> </a:t>
            </a:r>
            <a:r>
              <a:rPr lang="hu-HU" dirty="0" err="1">
                <a:solidFill>
                  <a:srgbClr val="0B5C65"/>
                </a:solidFill>
              </a:rPr>
              <a:t>well</a:t>
            </a:r>
            <a:r>
              <a:rPr lang="hu-HU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10" name="Sávnyíl 9"/>
          <p:cNvSpPr/>
          <p:nvPr/>
        </p:nvSpPr>
        <p:spPr>
          <a:xfrm rot="5400000">
            <a:off x="5790520" y="3526299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3857348" y="4191605"/>
            <a:ext cx="4261197" cy="76799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B5C65"/>
                </a:solidFill>
              </a:rPr>
              <a:t>Aim</a:t>
            </a:r>
            <a:r>
              <a:rPr lang="hu-HU" sz="2400" dirty="0">
                <a:solidFill>
                  <a:srgbClr val="0B5C65"/>
                </a:solidFill>
              </a:rPr>
              <a:t>: </a:t>
            </a:r>
            <a:r>
              <a:rPr lang="hu-HU" sz="2400" dirty="0" err="1">
                <a:solidFill>
                  <a:srgbClr val="0B5C65"/>
                </a:solidFill>
              </a:rPr>
              <a:t>to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gain</a:t>
            </a:r>
            <a:r>
              <a:rPr lang="hu-HU" sz="2400" dirty="0">
                <a:solidFill>
                  <a:srgbClr val="0B5C65"/>
                </a:solidFill>
              </a:rPr>
              <a:t> a </a:t>
            </a:r>
            <a:r>
              <a:rPr lang="hu-HU" sz="2400" b="1" dirty="0" err="1">
                <a:solidFill>
                  <a:srgbClr val="E50D2E"/>
                </a:solidFill>
              </a:rPr>
              <a:t>duplicate</a:t>
            </a:r>
            <a:r>
              <a:rPr lang="hu-HU" sz="2400" b="1" dirty="0">
                <a:solidFill>
                  <a:srgbClr val="E50D2E"/>
                </a:solidFill>
              </a:rPr>
              <a:t>-free</a:t>
            </a:r>
            <a:r>
              <a:rPr lang="hu-HU" sz="2400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pool</a:t>
            </a:r>
            <a:r>
              <a:rPr lang="hu-HU" sz="2400" dirty="0">
                <a:solidFill>
                  <a:srgbClr val="0B5C65"/>
                </a:solidFill>
              </a:rPr>
              <a:t> of </a:t>
            </a:r>
            <a:r>
              <a:rPr lang="hu-HU" sz="2400" dirty="0" err="1">
                <a:solidFill>
                  <a:srgbClr val="0B5C65"/>
                </a:solidFill>
              </a:rPr>
              <a:t>records</a:t>
            </a:r>
            <a:endParaRPr lang="en-US" sz="2400" dirty="0">
              <a:solidFill>
                <a:srgbClr val="0B5C65"/>
              </a:solidFill>
            </a:endParaRPr>
          </a:p>
        </p:txBody>
      </p:sp>
      <p:sp>
        <p:nvSpPr>
          <p:cNvPr id="11" name="Google Shape;145;p15">
            <a:extLst>
              <a:ext uri="{FF2B5EF4-FFF2-40B4-BE49-F238E27FC236}">
                <a16:creationId xmlns:a16="http://schemas.microsoft.com/office/drawing/2014/main" id="{5FC8153D-A203-A74F-8F58-13A0F0131449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Dealing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duplicates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overlaps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64AB45B-19B2-864A-9A3B-A3B4A9C16E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7" name="Tartalom helye 1">
            <a:extLst>
              <a:ext uri="{FF2B5EF4-FFF2-40B4-BE49-F238E27FC236}">
                <a16:creationId xmlns:a16="http://schemas.microsoft.com/office/drawing/2014/main" id="{C891F225-7E5B-0242-997E-EFF0910B4A34}"/>
              </a:ext>
            </a:extLst>
          </p:cNvPr>
          <p:cNvSpPr txBox="1">
            <a:spLocks/>
          </p:cNvSpPr>
          <p:nvPr/>
        </p:nvSpPr>
        <p:spPr>
          <a:xfrm>
            <a:off x="1483785" y="5337277"/>
            <a:ext cx="9088038" cy="767995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B5C65"/>
                </a:solidFill>
              </a:rPr>
              <a:t>Download a 30-day trial from http://endnote.com/downloads/30-day-trial</a:t>
            </a:r>
          </a:p>
        </p:txBody>
      </p:sp>
      <p:sp>
        <p:nvSpPr>
          <p:cNvPr id="8" name="Tartalom helye 1">
            <a:extLst>
              <a:ext uri="{FF2B5EF4-FFF2-40B4-BE49-F238E27FC236}">
                <a16:creationId xmlns:a16="http://schemas.microsoft.com/office/drawing/2014/main" id="{B306CA9C-C5FA-0F44-B813-25FA6A451660}"/>
              </a:ext>
            </a:extLst>
          </p:cNvPr>
          <p:cNvSpPr txBox="1">
            <a:spLocks/>
          </p:cNvSpPr>
          <p:nvPr/>
        </p:nvSpPr>
        <p:spPr>
          <a:xfrm>
            <a:off x="745178" y="6063518"/>
            <a:ext cx="10643616" cy="767995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 err="1">
                <a:solidFill>
                  <a:srgbClr val="0B5C65"/>
                </a:solidFill>
              </a:rPr>
              <a:t>For</a:t>
            </a:r>
            <a:r>
              <a:rPr lang="hu-HU" sz="2000" dirty="0">
                <a:solidFill>
                  <a:srgbClr val="0B5C65"/>
                </a:solidFill>
              </a:rPr>
              <a:t> </a:t>
            </a:r>
            <a:r>
              <a:rPr lang="hu-HU" sz="2000" dirty="0" err="1">
                <a:solidFill>
                  <a:srgbClr val="0B5C65"/>
                </a:solidFill>
              </a:rPr>
              <a:t>further</a:t>
            </a:r>
            <a:r>
              <a:rPr lang="hu-HU" sz="2000" dirty="0">
                <a:solidFill>
                  <a:srgbClr val="0B5C65"/>
                </a:solidFill>
              </a:rPr>
              <a:t> </a:t>
            </a:r>
            <a:r>
              <a:rPr lang="hu-HU" sz="2000" dirty="0" err="1">
                <a:solidFill>
                  <a:srgbClr val="0B5C65"/>
                </a:solidFill>
              </a:rPr>
              <a:t>assistance</a:t>
            </a:r>
            <a:r>
              <a:rPr lang="hu-HU" sz="2000" dirty="0">
                <a:solidFill>
                  <a:srgbClr val="0B5C65"/>
                </a:solidFill>
              </a:rPr>
              <a:t> </a:t>
            </a:r>
            <a:r>
              <a:rPr lang="hu-HU" sz="2000" dirty="0" err="1">
                <a:solidFill>
                  <a:srgbClr val="0B5C65"/>
                </a:solidFill>
              </a:rPr>
              <a:t>see</a:t>
            </a:r>
            <a:r>
              <a:rPr lang="hu-HU" sz="2000" dirty="0">
                <a:solidFill>
                  <a:srgbClr val="0B5C65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B5C65"/>
                </a:solidFill>
              </a:rPr>
              <a:t>https://tm-centre.org/download/article-realated/114/selection-with-endnote-0809084855.pdf</a:t>
            </a:r>
          </a:p>
        </p:txBody>
      </p:sp>
    </p:spTree>
    <p:extLst>
      <p:ext uri="{BB962C8B-B14F-4D97-AF65-F5344CB8AC3E}">
        <p14:creationId xmlns:p14="http://schemas.microsoft.com/office/powerpoint/2010/main" val="338374031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632E4E-DB70-3C4F-8EC6-2CD483B387DD}"/>
              </a:ext>
            </a:extLst>
          </p:cNvPr>
          <p:cNvSpPr txBox="1"/>
          <p:nvPr/>
        </p:nvSpPr>
        <p:spPr>
          <a:xfrm>
            <a:off x="-1" y="1577036"/>
            <a:ext cx="2246811" cy="43744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5098766" y="5175205"/>
            <a:ext cx="3506981" cy="722163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B5C65"/>
                </a:solidFill>
              </a:rPr>
              <a:t>After removing </a:t>
            </a:r>
            <a:r>
              <a:rPr lang="hu-HU" sz="2400" dirty="0" err="1">
                <a:solidFill>
                  <a:srgbClr val="0B5C65"/>
                </a:solidFill>
              </a:rPr>
              <a:t>them</a:t>
            </a:r>
            <a:r>
              <a:rPr lang="hu-HU" sz="2400" dirty="0">
                <a:solidFill>
                  <a:srgbClr val="0B5C65"/>
                </a:solidFill>
              </a:rPr>
              <a:t>: </a:t>
            </a:r>
            <a:r>
              <a:rPr lang="en-US" sz="2400" b="1" dirty="0">
                <a:solidFill>
                  <a:srgbClr val="E50D2E"/>
                </a:solidFill>
              </a:rPr>
              <a:t>3254 records</a:t>
            </a:r>
          </a:p>
          <a:p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14" name="Alcím 3"/>
          <p:cNvSpPr txBox="1">
            <a:spLocks/>
          </p:cNvSpPr>
          <p:nvPr/>
        </p:nvSpPr>
        <p:spPr>
          <a:xfrm>
            <a:off x="5828380" y="2970963"/>
            <a:ext cx="2441669" cy="11794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dirty="0" err="1">
                <a:solidFill>
                  <a:srgbClr val="0B5C65"/>
                </a:solidFill>
              </a:rPr>
              <a:t>Build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up</a:t>
            </a:r>
            <a:r>
              <a:rPr lang="hu-HU" sz="2600" dirty="0">
                <a:solidFill>
                  <a:srgbClr val="0B5C65"/>
                </a:solidFill>
              </a:rPr>
              <a:t> an </a:t>
            </a:r>
            <a:r>
              <a:rPr lang="hu-HU" sz="2600" dirty="0" err="1">
                <a:solidFill>
                  <a:srgbClr val="0B5C65"/>
                </a:solidFill>
              </a:rPr>
              <a:t>EndNote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pool</a:t>
            </a:r>
            <a:r>
              <a:rPr lang="hu-HU" sz="2600" dirty="0">
                <a:solidFill>
                  <a:srgbClr val="0B5C65"/>
                </a:solidFill>
              </a:rPr>
              <a:t>: </a:t>
            </a:r>
            <a:r>
              <a:rPr lang="hu-HU" sz="2600" b="1" dirty="0">
                <a:solidFill>
                  <a:srgbClr val="C00000"/>
                </a:solidFill>
              </a:rPr>
              <a:t/>
            </a:r>
            <a:br>
              <a:rPr lang="hu-HU" sz="2600" b="1" dirty="0">
                <a:solidFill>
                  <a:srgbClr val="C00000"/>
                </a:solidFill>
              </a:rPr>
            </a:br>
            <a:r>
              <a:rPr lang="hu-HU" sz="2600" b="1" dirty="0">
                <a:solidFill>
                  <a:srgbClr val="E50D2E"/>
                </a:solidFill>
              </a:rPr>
              <a:t>15 min</a:t>
            </a:r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8605747" y="2970963"/>
            <a:ext cx="2268050" cy="11794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dirty="0" err="1">
                <a:solidFill>
                  <a:srgbClr val="0B5C65"/>
                </a:solidFill>
              </a:rPr>
              <a:t>Removing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overlaps</a:t>
            </a:r>
            <a:r>
              <a:rPr lang="hu-HU" sz="2600" dirty="0">
                <a:solidFill>
                  <a:srgbClr val="0B5C65"/>
                </a:solidFill>
              </a:rPr>
              <a:t>: </a:t>
            </a:r>
            <a:r>
              <a:rPr lang="hu-HU" sz="2600" b="1" dirty="0">
                <a:solidFill>
                  <a:srgbClr val="C00000"/>
                </a:solidFill>
              </a:rPr>
              <a:t/>
            </a:r>
            <a:br>
              <a:rPr lang="hu-HU" sz="2600" b="1" dirty="0">
                <a:solidFill>
                  <a:srgbClr val="C00000"/>
                </a:solidFill>
              </a:rPr>
            </a:br>
            <a:r>
              <a:rPr lang="hu-HU" sz="2600" b="1" dirty="0">
                <a:solidFill>
                  <a:srgbClr val="E50D2E"/>
                </a:solidFill>
              </a:rPr>
              <a:t>30 min</a:t>
            </a:r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5828380" y="1613353"/>
            <a:ext cx="4896226" cy="11794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dirty="0" err="1">
                <a:solidFill>
                  <a:srgbClr val="0B5C65"/>
                </a:solidFill>
              </a:rPr>
              <a:t>Preliminary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search</a:t>
            </a:r>
            <a:r>
              <a:rPr lang="hu-HU" sz="2600" dirty="0">
                <a:solidFill>
                  <a:srgbClr val="0B5C65"/>
                </a:solidFill>
              </a:rPr>
              <a:t> and </a:t>
            </a:r>
            <a:r>
              <a:rPr lang="hu-HU" sz="2600" dirty="0" err="1">
                <a:solidFill>
                  <a:srgbClr val="0B5C65"/>
                </a:solidFill>
              </a:rPr>
              <a:t>planning</a:t>
            </a:r>
            <a:r>
              <a:rPr lang="hu-HU" sz="2600" dirty="0">
                <a:solidFill>
                  <a:srgbClr val="0B5C65"/>
                </a:solidFill>
              </a:rPr>
              <a:t> of </a:t>
            </a:r>
            <a:r>
              <a:rPr lang="hu-HU" sz="2600" dirty="0" err="1">
                <a:solidFill>
                  <a:srgbClr val="0B5C65"/>
                </a:solidFill>
              </a:rPr>
              <a:t>the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search</a:t>
            </a:r>
            <a:r>
              <a:rPr lang="hu-HU" sz="2600" dirty="0">
                <a:solidFill>
                  <a:srgbClr val="0B5C65"/>
                </a:solidFill>
              </a:rPr>
              <a:t> </a:t>
            </a:r>
            <a:r>
              <a:rPr lang="hu-HU" sz="2600" dirty="0" err="1">
                <a:solidFill>
                  <a:srgbClr val="0B5C65"/>
                </a:solidFill>
              </a:rPr>
              <a:t>key</a:t>
            </a:r>
            <a:r>
              <a:rPr lang="hu-HU" sz="2600" dirty="0">
                <a:solidFill>
                  <a:srgbClr val="0B5C65"/>
                </a:solidFill>
              </a:rPr>
              <a:t>: </a:t>
            </a:r>
            <a:r>
              <a:rPr lang="hu-HU" sz="2600" b="1" dirty="0">
                <a:solidFill>
                  <a:srgbClr val="0B5C65"/>
                </a:solidFill>
              </a:rPr>
              <a:t/>
            </a:r>
            <a:br>
              <a:rPr lang="hu-HU" sz="2600" b="1" dirty="0">
                <a:solidFill>
                  <a:srgbClr val="0B5C65"/>
                </a:solidFill>
              </a:rPr>
            </a:br>
            <a:r>
              <a:rPr lang="hu-HU" sz="2600" b="1" dirty="0" err="1">
                <a:solidFill>
                  <a:srgbClr val="E50D2E"/>
                </a:solidFill>
              </a:rPr>
              <a:t>days</a:t>
            </a:r>
            <a:r>
              <a:rPr lang="hu-HU" sz="2600" b="1" dirty="0">
                <a:solidFill>
                  <a:srgbClr val="E50D2E"/>
                </a:solidFill>
              </a:rPr>
              <a:t>!!!!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903" y="4398917"/>
            <a:ext cx="2952750" cy="1552575"/>
          </a:xfrm>
          <a:prstGeom prst="rect">
            <a:avLst/>
          </a:prstGeom>
        </p:spPr>
      </p:pic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AE38881B-7D51-774D-80D2-E7CC175B83B4}"/>
              </a:ext>
            </a:extLst>
          </p:cNvPr>
          <p:cNvSpPr txBox="1"/>
          <p:nvPr/>
        </p:nvSpPr>
        <p:spPr>
          <a:xfrm>
            <a:off x="1916482" y="453434"/>
            <a:ext cx="804272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Importance</a:t>
            </a:r>
            <a:r>
              <a:rPr lang="hu-HU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removing</a:t>
            </a:r>
            <a:r>
              <a:rPr lang="hu-HU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duplicates</a:t>
            </a:r>
            <a:r>
              <a:rPr lang="hu-HU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hu-HU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overlaps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CB3E6F-0968-3B44-B9B9-12A9CFF34532}"/>
              </a:ext>
            </a:extLst>
          </p:cNvPr>
          <p:cNvGraphicFramePr>
            <a:graphicFrameLocks noGrp="1"/>
          </p:cNvGraphicFramePr>
          <p:nvPr/>
        </p:nvGraphicFramePr>
        <p:xfrm>
          <a:off x="373336" y="1450773"/>
          <a:ext cx="4584221" cy="4805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376">
                  <a:extLst>
                    <a:ext uri="{9D8B030D-6E8A-4147-A177-3AD203B41FA5}">
                      <a16:colId xmlns:a16="http://schemas.microsoft.com/office/drawing/2014/main" val="294024232"/>
                    </a:ext>
                  </a:extLst>
                </a:gridCol>
                <a:gridCol w="1979845">
                  <a:extLst>
                    <a:ext uri="{9D8B030D-6E8A-4147-A177-3AD203B41FA5}">
                      <a16:colId xmlns:a16="http://schemas.microsoft.com/office/drawing/2014/main" val="3042875794"/>
                    </a:ext>
                  </a:extLst>
                </a:gridCol>
              </a:tblGrid>
              <a:tr h="619581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Database</a:t>
                      </a:r>
                      <a:endParaRPr lang="en-US" sz="2400" dirty="0"/>
                    </a:p>
                  </a:txBody>
                  <a:tcPr>
                    <a:solidFill>
                      <a:srgbClr val="006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Raw</a:t>
                      </a:r>
                      <a:r>
                        <a:rPr lang="hu-HU" sz="2400" dirty="0"/>
                        <a:t> </a:t>
                      </a:r>
                      <a:r>
                        <a:rPr lang="hu-HU" sz="2400" dirty="0" err="1"/>
                        <a:t>search</a:t>
                      </a:r>
                      <a:endParaRPr lang="en-US" sz="2400" dirty="0"/>
                    </a:p>
                  </a:txBody>
                  <a:tcPr>
                    <a:solidFill>
                      <a:srgbClr val="006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948248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Embase</a:t>
                      </a:r>
                      <a:endParaRPr lang="en-US" sz="2400" dirty="0"/>
                    </a:p>
                  </a:txBody>
                  <a:tcPr>
                    <a:solidFill>
                      <a:srgbClr val="BCDC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3914</a:t>
                      </a:r>
                      <a:endParaRPr lang="en-US" sz="2400" dirty="0"/>
                    </a:p>
                  </a:txBody>
                  <a:tcPr>
                    <a:solidFill>
                      <a:srgbClr val="BC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41638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PubMed</a:t>
                      </a:r>
                      <a:endParaRPr lang="en-US" sz="2400" dirty="0"/>
                    </a:p>
                  </a:txBody>
                  <a:tcPr>
                    <a:solidFill>
                      <a:srgbClr val="E0E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2848</a:t>
                      </a:r>
                      <a:endParaRPr lang="en-US" sz="2400" dirty="0"/>
                    </a:p>
                  </a:txBody>
                  <a:tcPr>
                    <a:solidFill>
                      <a:srgbClr val="E0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659788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Cochrane</a:t>
                      </a:r>
                      <a:r>
                        <a:rPr lang="hu-HU" sz="2400" baseline="0" dirty="0"/>
                        <a:t> </a:t>
                      </a:r>
                      <a:r>
                        <a:rPr lang="hu-HU" sz="2400" baseline="0" dirty="0" err="1"/>
                        <a:t>Trials</a:t>
                      </a:r>
                      <a:endParaRPr lang="en-US" sz="24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128</a:t>
                      </a:r>
                      <a:endParaRPr lang="en-US" sz="24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348554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Web of Science</a:t>
                      </a:r>
                      <a:endParaRPr lang="en-US" sz="2400" dirty="0"/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2266</a:t>
                      </a:r>
                      <a:endParaRPr lang="en-US" sz="2400" dirty="0"/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1501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Scopus</a:t>
                      </a:r>
                      <a:endParaRPr lang="en-US" sz="24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2437</a:t>
                      </a:r>
                      <a:endParaRPr lang="en-US" sz="2400" dirty="0"/>
                    </a:p>
                  </a:txBody>
                  <a:tcPr>
                    <a:solidFill>
                      <a:srgbClr val="BC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678833"/>
                  </a:ext>
                </a:extLst>
              </a:tr>
              <a:tr h="454826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ClinicalTrials.gov</a:t>
                      </a:r>
                      <a:endParaRPr lang="en-US" sz="2400" dirty="0"/>
                    </a:p>
                  </a:txBody>
                  <a:tcPr>
                    <a:solidFill>
                      <a:srgbClr val="DDEE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45</a:t>
                      </a:r>
                      <a:endParaRPr lang="en-US" sz="2400" dirty="0"/>
                    </a:p>
                  </a:txBody>
                  <a:tcPr>
                    <a:solidFill>
                      <a:srgbClr val="DD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789050"/>
                  </a:ext>
                </a:extLst>
              </a:tr>
              <a:tr h="804692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WHO Global </a:t>
                      </a:r>
                      <a:br>
                        <a:rPr lang="hu-HU" sz="2400" dirty="0"/>
                      </a:br>
                      <a:r>
                        <a:rPr lang="hu-HU" sz="2400" dirty="0"/>
                        <a:t>Health</a:t>
                      </a:r>
                      <a:r>
                        <a:rPr lang="hu-HU" sz="2400" baseline="0" dirty="0"/>
                        <a:t> </a:t>
                      </a:r>
                      <a:r>
                        <a:rPr lang="hu-HU" sz="2400" baseline="0" dirty="0" err="1"/>
                        <a:t>Libary</a:t>
                      </a:r>
                      <a:endParaRPr lang="en-US" sz="2400" dirty="0"/>
                    </a:p>
                  </a:txBody>
                  <a:tcPr>
                    <a:solidFill>
                      <a:srgbClr val="0094A4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2432</a:t>
                      </a:r>
                      <a:endParaRPr lang="en-US" sz="2400" dirty="0"/>
                    </a:p>
                  </a:txBody>
                  <a:tcPr>
                    <a:solidFill>
                      <a:srgbClr val="0094A4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271148"/>
                  </a:ext>
                </a:extLst>
              </a:tr>
              <a:tr h="619581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∑</a:t>
                      </a:r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14071</a:t>
                      </a:r>
                      <a:endParaRPr lang="en-US" sz="2400" dirty="0"/>
                    </a:p>
                  </a:txBody>
                  <a:tcPr>
                    <a:solidFill>
                      <a:srgbClr val="C9E4E8">
                        <a:alpha val="6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060276"/>
                  </a:ext>
                </a:extLst>
              </a:tr>
            </a:tbl>
          </a:graphicData>
        </a:graphic>
      </p:graphicFrame>
      <p:pic>
        <p:nvPicPr>
          <p:cNvPr id="13" name="Kép 12">
            <a:extLst>
              <a:ext uri="{FF2B5EF4-FFF2-40B4-BE49-F238E27FC236}">
                <a16:creationId xmlns:a16="http://schemas.microsoft.com/office/drawing/2014/main" id="{3AAB1DA7-585A-9844-B592-6344F98B22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2" name="Ellipszis 1"/>
          <p:cNvSpPr/>
          <p:nvPr/>
        </p:nvSpPr>
        <p:spPr>
          <a:xfrm>
            <a:off x="3390829" y="5612532"/>
            <a:ext cx="1122744" cy="569672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46712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ávnyíl 5"/>
          <p:cNvSpPr/>
          <p:nvPr/>
        </p:nvSpPr>
        <p:spPr>
          <a:xfrm rot="5400000">
            <a:off x="6044028" y="2962830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4682010" y="3550588"/>
            <a:ext cx="3099381" cy="469588"/>
          </a:xfrm>
          <a:prstGeom prst="rect">
            <a:avLst/>
          </a:prstGeom>
          <a:solidFill>
            <a:srgbClr val="E50D2E"/>
          </a:solidFill>
          <a:ln w="41275" cmpd="sng"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chemeClr val="bg1"/>
                </a:solidFill>
              </a:rPr>
              <a:t>3-step </a:t>
            </a:r>
            <a:r>
              <a:rPr lang="hu-HU" sz="2400" b="1" dirty="0" err="1">
                <a:solidFill>
                  <a:schemeClr val="bg1"/>
                </a:solidFill>
              </a:rPr>
              <a:t>selection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1" name="Sávnyíl 10"/>
          <p:cNvSpPr/>
          <p:nvPr/>
        </p:nvSpPr>
        <p:spPr>
          <a:xfrm rot="5400000">
            <a:off x="6034275" y="4119562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0D975D99-854B-1640-9F57-73D5D1752C11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68A0A8D-E738-A245-9038-A540EB174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4" name="Tartalom helye 1">
            <a:extLst>
              <a:ext uri="{FF2B5EF4-FFF2-40B4-BE49-F238E27FC236}">
                <a16:creationId xmlns:a16="http://schemas.microsoft.com/office/drawing/2014/main" id="{1C485843-F5A0-C04C-BC98-721BE65A2289}"/>
              </a:ext>
            </a:extLst>
          </p:cNvPr>
          <p:cNvSpPr txBox="1">
            <a:spLocks/>
          </p:cNvSpPr>
          <p:nvPr/>
        </p:nvSpPr>
        <p:spPr>
          <a:xfrm>
            <a:off x="4350650" y="4707320"/>
            <a:ext cx="3762103" cy="83778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Removal of overlapping </a:t>
            </a:r>
            <a:r>
              <a:rPr lang="hu-HU" sz="2400" b="1" dirty="0" err="1">
                <a:solidFill>
                  <a:srgbClr val="0B5C65"/>
                </a:solidFill>
              </a:rPr>
              <a:t>study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populations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5" name="Tartalom helye 1">
            <a:extLst>
              <a:ext uri="{FF2B5EF4-FFF2-40B4-BE49-F238E27FC236}">
                <a16:creationId xmlns:a16="http://schemas.microsoft.com/office/drawing/2014/main" id="{4DCC7CAD-F26E-D549-A2B8-B9AAC5CB6A39}"/>
              </a:ext>
            </a:extLst>
          </p:cNvPr>
          <p:cNvSpPr txBox="1">
            <a:spLocks/>
          </p:cNvSpPr>
          <p:nvPr/>
        </p:nvSpPr>
        <p:spPr>
          <a:xfrm>
            <a:off x="3734876" y="2025655"/>
            <a:ext cx="4993647" cy="83778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Removal of overlapping </a:t>
            </a:r>
            <a:r>
              <a:rPr lang="hu-HU" sz="2400" b="1" dirty="0" err="1">
                <a:solidFill>
                  <a:srgbClr val="0B5C65"/>
                </a:solidFill>
              </a:rPr>
              <a:t>database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content</a:t>
            </a:r>
            <a:r>
              <a:rPr lang="hu-HU" sz="2400" b="1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0B5C65"/>
                </a:solidFill>
              </a:rPr>
              <a:t>duplicates</a:t>
            </a:r>
            <a:endParaRPr lang="hu-HU" sz="2400" dirty="0">
              <a:solidFill>
                <a:srgbClr val="0B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7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76866" y="388618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>
                <a:latin typeface="+mj-lt"/>
              </a:rPr>
              <a:t>Translational</a:t>
            </a:r>
            <a:r>
              <a:rPr lang="hu-HU" sz="3600" b="1" dirty="0">
                <a:latin typeface="+mj-lt"/>
              </a:rPr>
              <a:t> </a:t>
            </a:r>
            <a:r>
              <a:rPr lang="hu-HU" sz="3600" b="1" dirty="0" err="1">
                <a:latin typeface="+mj-lt"/>
              </a:rPr>
              <a:t>medicine</a:t>
            </a:r>
            <a:endParaRPr lang="hu-HU" sz="3600" b="1" dirty="0">
              <a:latin typeface="+mj-lt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515449" y="1891485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6000" b="1" dirty="0">
                <a:solidFill>
                  <a:srgbClr val="0C5C65"/>
                </a:solidFill>
              </a:rPr>
              <a:t>EVERYONE</a:t>
            </a:r>
            <a:endParaRPr lang="hu-HU" sz="3600" dirty="0">
              <a:solidFill>
                <a:srgbClr val="0C5C65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BB9168EE-EF96-4F16-864D-781F747D1C46}"/>
              </a:ext>
            </a:extLst>
          </p:cNvPr>
          <p:cNvSpPr txBox="1">
            <a:spLocks/>
          </p:cNvSpPr>
          <p:nvPr/>
        </p:nvSpPr>
        <p:spPr>
          <a:xfrm>
            <a:off x="1446012" y="3239882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PATIENTS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HEALTHCARE BUDGET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INDUVIDUAL SCIENTISTS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INSTITUTIONS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COUNTRIES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6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5984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1"/>
          <p:cNvSpPr txBox="1">
            <a:spLocks/>
          </p:cNvSpPr>
          <p:nvPr/>
        </p:nvSpPr>
        <p:spPr>
          <a:xfrm>
            <a:off x="1224593" y="1971056"/>
            <a:ext cx="5115421" cy="3920100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need</a:t>
            </a:r>
            <a:r>
              <a:rPr lang="hu-HU" sz="2400" dirty="0">
                <a:solidFill>
                  <a:srgbClr val="0B5C65"/>
                </a:solidFill>
              </a:rPr>
              <a:t>…</a:t>
            </a:r>
          </a:p>
          <a:p>
            <a:r>
              <a:rPr lang="hu-HU" sz="2400" dirty="0">
                <a:solidFill>
                  <a:srgbClr val="0B5C65"/>
                </a:solidFill>
              </a:rPr>
              <a:t>a </a:t>
            </a:r>
            <a:r>
              <a:rPr lang="hu-HU" sz="2400" dirty="0" err="1">
                <a:solidFill>
                  <a:srgbClr val="0B5C65"/>
                </a:solidFill>
              </a:rPr>
              <a:t>strategy</a:t>
            </a:r>
            <a:r>
              <a:rPr lang="hu-HU" sz="2400" dirty="0">
                <a:solidFill>
                  <a:srgbClr val="0B5C65"/>
                </a:solidFill>
              </a:rPr>
              <a:t> (</a:t>
            </a:r>
            <a:r>
              <a:rPr lang="hu-HU" sz="2400" dirty="0" err="1">
                <a:solidFill>
                  <a:srgbClr val="0B5C65"/>
                </a:solidFill>
              </a:rPr>
              <a:t>e.g</a:t>
            </a:r>
            <a:r>
              <a:rPr lang="hu-HU" sz="2400" dirty="0">
                <a:solidFill>
                  <a:srgbClr val="0B5C65"/>
                </a:solidFill>
              </a:rPr>
              <a:t>., </a:t>
            </a:r>
            <a:r>
              <a:rPr lang="hu-HU" sz="2400" dirty="0" err="1">
                <a:solidFill>
                  <a:srgbClr val="0B5C65"/>
                </a:solidFill>
              </a:rPr>
              <a:t>EndNote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  <a:p>
            <a:r>
              <a:rPr lang="hu-HU" sz="2400" dirty="0">
                <a:solidFill>
                  <a:srgbClr val="0B5C65"/>
                </a:solidFill>
              </a:rPr>
              <a:t>labor </a:t>
            </a:r>
            <a:r>
              <a:rPr lang="hu-HU" sz="2400" dirty="0" err="1">
                <a:solidFill>
                  <a:srgbClr val="0B5C65"/>
                </a:solidFill>
              </a:rPr>
              <a:t>force</a:t>
            </a:r>
            <a:r>
              <a:rPr lang="hu-HU" sz="2400" dirty="0">
                <a:solidFill>
                  <a:srgbClr val="0B5C65"/>
                </a:solidFill>
              </a:rPr>
              <a:t> (</a:t>
            </a:r>
            <a:r>
              <a:rPr lang="hu-HU" sz="2400" dirty="0" err="1">
                <a:solidFill>
                  <a:srgbClr val="0B5C65"/>
                </a:solidFill>
              </a:rPr>
              <a:t>at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least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two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review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authors</a:t>
            </a:r>
            <a:r>
              <a:rPr lang="hu-HU" sz="2400" dirty="0">
                <a:solidFill>
                  <a:srgbClr val="E50D2E"/>
                </a:solidFill>
              </a:rPr>
              <a:t>)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with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least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basic</a:t>
            </a:r>
            <a:r>
              <a:rPr lang="hu-HU" sz="2400" dirty="0">
                <a:solidFill>
                  <a:srgbClr val="0B5C65"/>
                </a:solidFill>
              </a:rPr>
              <a:t> English </a:t>
            </a:r>
            <a:r>
              <a:rPr lang="hu-HU" sz="2400" dirty="0" err="1">
                <a:solidFill>
                  <a:srgbClr val="0B5C65"/>
                </a:solidFill>
              </a:rPr>
              <a:t>language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skills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pre-defined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selection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endParaRPr lang="hu-HU" sz="2400" b="1" dirty="0">
              <a:solidFill>
                <a:srgbClr val="E50D2E"/>
              </a:solidFill>
            </a:endParaRPr>
          </a:p>
          <a:p>
            <a:r>
              <a:rPr lang="hu-HU" sz="2400" dirty="0">
                <a:solidFill>
                  <a:srgbClr val="0B5C65"/>
                </a:solidFill>
              </a:rPr>
              <a:t>a </a:t>
            </a:r>
            <a:r>
              <a:rPr lang="hu-HU" sz="2400" dirty="0" err="1">
                <a:solidFill>
                  <a:srgbClr val="0B5C65"/>
                </a:solidFill>
              </a:rPr>
              <a:t>decision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making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strategy</a:t>
            </a:r>
            <a:endParaRPr lang="hu-HU" sz="2400" dirty="0">
              <a:solidFill>
                <a:srgbClr val="0B5C65"/>
              </a:solidFill>
            </a:endParaRPr>
          </a:p>
          <a:p>
            <a:r>
              <a:rPr lang="hu-HU" sz="2400" dirty="0" err="1">
                <a:solidFill>
                  <a:srgbClr val="0B5C65"/>
                </a:solidFill>
              </a:rPr>
              <a:t>time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patience</a:t>
            </a:r>
            <a:r>
              <a:rPr lang="hu-HU" sz="2400" dirty="0">
                <a:solidFill>
                  <a:srgbClr val="0B5C65"/>
                </a:solidFill>
              </a:rPr>
              <a:t>, and </a:t>
            </a:r>
            <a:r>
              <a:rPr lang="hu-HU" sz="2400" dirty="0" err="1">
                <a:solidFill>
                  <a:srgbClr val="0B5C65"/>
                </a:solidFill>
              </a:rPr>
              <a:t>stamina</a:t>
            </a:r>
            <a:r>
              <a:rPr lang="hu-HU" sz="2400" dirty="0">
                <a:solidFill>
                  <a:srgbClr val="0B5C65"/>
                </a:solidFill>
              </a:rPr>
              <a:t>…</a:t>
            </a:r>
          </a:p>
          <a:p>
            <a:r>
              <a:rPr lang="hu-HU" sz="2400" dirty="0" err="1">
                <a:solidFill>
                  <a:srgbClr val="0B5C65"/>
                </a:solidFill>
              </a:rPr>
              <a:t>expertise</a:t>
            </a:r>
            <a:r>
              <a:rPr lang="hu-HU" sz="2400" dirty="0">
                <a:solidFill>
                  <a:srgbClr val="0B5C65"/>
                </a:solidFill>
              </a:rPr>
              <a:t>?</a:t>
            </a:r>
          </a:p>
          <a:p>
            <a:endParaRPr lang="hu-HU" sz="2400" dirty="0">
              <a:solidFill>
                <a:schemeClr val="tx1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Képtalálat a következőre: „calm down and do”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560" y="2265380"/>
            <a:ext cx="2865748" cy="33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45;p15">
            <a:extLst>
              <a:ext uri="{FF2B5EF4-FFF2-40B4-BE49-F238E27FC236}">
                <a16:creationId xmlns:a16="http://schemas.microsoft.com/office/drawing/2014/main" id="{5580A777-AF25-984E-B54A-304FC62AF8FB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87A40905-1A42-9743-BBF9-76BFBA3F34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710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rtalom helye 1"/>
          <p:cNvSpPr txBox="1">
            <a:spLocks/>
          </p:cNvSpPr>
          <p:nvPr/>
        </p:nvSpPr>
        <p:spPr>
          <a:xfrm>
            <a:off x="2321915" y="1812960"/>
            <a:ext cx="3903351" cy="45616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rgbClr val="0B5C65"/>
                </a:solidFill>
              </a:rPr>
              <a:t>Selection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by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title</a:t>
            </a:r>
            <a:endParaRPr lang="en-US" sz="2400" b="1" dirty="0">
              <a:solidFill>
                <a:srgbClr val="0B5C65"/>
              </a:solidFill>
            </a:endParaRPr>
          </a:p>
        </p:txBody>
      </p:sp>
      <p:sp>
        <p:nvSpPr>
          <p:cNvPr id="7" name="Sávnyíl 6"/>
          <p:cNvSpPr/>
          <p:nvPr/>
        </p:nvSpPr>
        <p:spPr>
          <a:xfrm rot="5400000">
            <a:off x="4076160" y="2689264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2321911" y="3609345"/>
            <a:ext cx="3903351" cy="45616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rgbClr val="0B5C65"/>
                </a:solidFill>
              </a:rPr>
              <a:t>Selection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by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abstract</a:t>
            </a:r>
            <a:endParaRPr lang="en-US" sz="2400" b="1" dirty="0">
              <a:solidFill>
                <a:srgbClr val="0B5C65"/>
              </a:solidFill>
            </a:endParaRPr>
          </a:p>
        </p:txBody>
      </p:sp>
      <p:sp>
        <p:nvSpPr>
          <p:cNvPr id="10" name="Tartalom helye 1"/>
          <p:cNvSpPr txBox="1">
            <a:spLocks/>
          </p:cNvSpPr>
          <p:nvPr/>
        </p:nvSpPr>
        <p:spPr>
          <a:xfrm>
            <a:off x="2321911" y="5319853"/>
            <a:ext cx="3903351" cy="45616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rgbClr val="0B5C65"/>
                </a:solidFill>
              </a:rPr>
              <a:t>Selection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by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full-text</a:t>
            </a:r>
            <a:endParaRPr lang="en-US" sz="2400" b="1" dirty="0">
              <a:solidFill>
                <a:srgbClr val="0B5C65"/>
              </a:solidFill>
            </a:endParaRPr>
          </a:p>
        </p:txBody>
      </p:sp>
      <p:sp>
        <p:nvSpPr>
          <p:cNvPr id="14" name="Sávnyíl 13"/>
          <p:cNvSpPr/>
          <p:nvPr/>
        </p:nvSpPr>
        <p:spPr>
          <a:xfrm rot="5400000">
            <a:off x="4076160" y="4448497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7047789" y="3475769"/>
            <a:ext cx="3206187" cy="11794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E50D2E"/>
                </a:solidFill>
              </a:rPr>
              <a:t>100-120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  <a:r>
              <a:rPr lang="hu-HU" sz="2600" b="1" dirty="0" err="1">
                <a:solidFill>
                  <a:srgbClr val="0B5C65"/>
                </a:solidFill>
              </a:rPr>
              <a:t>abstracts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  <a:br>
              <a:rPr lang="hu-HU" sz="2600" b="1" dirty="0">
                <a:solidFill>
                  <a:srgbClr val="0B5C65"/>
                </a:solidFill>
              </a:rPr>
            </a:br>
            <a:r>
              <a:rPr lang="hu-HU" sz="2600" b="1" dirty="0">
                <a:solidFill>
                  <a:srgbClr val="0B5C65"/>
                </a:solidFill>
              </a:rPr>
              <a:t>per </a:t>
            </a:r>
            <a:r>
              <a:rPr lang="hu-HU" sz="2600" b="1" dirty="0" err="1">
                <a:solidFill>
                  <a:srgbClr val="0B5C65"/>
                </a:solidFill>
              </a:rPr>
              <a:t>hour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7047789" y="1708933"/>
            <a:ext cx="3115519" cy="11794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E50D2E"/>
                </a:solidFill>
              </a:rPr>
              <a:t>1000-1200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  <a:r>
              <a:rPr lang="hu-HU" sz="2600" b="1" dirty="0" err="1">
                <a:solidFill>
                  <a:srgbClr val="0B5C65"/>
                </a:solidFill>
              </a:rPr>
              <a:t>records</a:t>
            </a:r>
            <a:r>
              <a:rPr lang="hu-HU" sz="2600" b="1" dirty="0">
                <a:solidFill>
                  <a:srgbClr val="0B5C65"/>
                </a:solidFill>
              </a:rPr>
              <a:t> per </a:t>
            </a:r>
            <a:r>
              <a:rPr lang="hu-HU" sz="2600" b="1" dirty="0" err="1">
                <a:solidFill>
                  <a:srgbClr val="0B5C65"/>
                </a:solidFill>
              </a:rPr>
              <a:t>hour</a:t>
            </a:r>
            <a:r>
              <a:rPr lang="hu-HU" sz="2600" b="1" dirty="0">
                <a:solidFill>
                  <a:srgbClr val="0B5C65"/>
                </a:solidFill>
              </a:rPr>
              <a:t> </a:t>
            </a:r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7047789" y="5242605"/>
            <a:ext cx="3206187" cy="11794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600" b="1" dirty="0">
                <a:solidFill>
                  <a:srgbClr val="E50D2E"/>
                </a:solidFill>
              </a:rPr>
              <a:t>1-6 </a:t>
            </a:r>
            <a:r>
              <a:rPr lang="hu-HU" sz="2600" b="1" dirty="0" err="1">
                <a:solidFill>
                  <a:srgbClr val="0B5C65"/>
                </a:solidFill>
              </a:rPr>
              <a:t>articles</a:t>
            </a:r>
            <a:r>
              <a:rPr lang="hu-HU" sz="2600" b="1" dirty="0">
                <a:solidFill>
                  <a:srgbClr val="0B5C65"/>
                </a:solidFill>
              </a:rPr>
              <a:t/>
            </a:r>
            <a:br>
              <a:rPr lang="hu-HU" sz="2600" b="1" dirty="0">
                <a:solidFill>
                  <a:srgbClr val="0B5C65"/>
                </a:solidFill>
              </a:rPr>
            </a:br>
            <a:r>
              <a:rPr lang="hu-HU" sz="2600" b="1" dirty="0">
                <a:solidFill>
                  <a:srgbClr val="0B5C65"/>
                </a:solidFill>
              </a:rPr>
              <a:t>per </a:t>
            </a:r>
            <a:r>
              <a:rPr lang="hu-HU" sz="2600" b="1" dirty="0" err="1">
                <a:solidFill>
                  <a:srgbClr val="0B5C65"/>
                </a:solidFill>
              </a:rPr>
              <a:t>hour</a:t>
            </a:r>
            <a:endParaRPr lang="hu-HU" sz="2600" b="1" dirty="0">
              <a:solidFill>
                <a:srgbClr val="0B5C65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9" name="Google Shape;145;p15">
            <a:extLst>
              <a:ext uri="{FF2B5EF4-FFF2-40B4-BE49-F238E27FC236}">
                <a16:creationId xmlns:a16="http://schemas.microsoft.com/office/drawing/2014/main" id="{28F90CBD-B22F-CA45-A218-A312C59039E4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3-step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12331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ávnyíl 5"/>
          <p:cNvSpPr/>
          <p:nvPr/>
        </p:nvSpPr>
        <p:spPr>
          <a:xfrm rot="5400000">
            <a:off x="6044028" y="2962830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4682010" y="3550588"/>
            <a:ext cx="3099381" cy="46958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3-step </a:t>
            </a:r>
            <a:r>
              <a:rPr lang="hu-HU" sz="2400" b="1" dirty="0" err="1">
                <a:solidFill>
                  <a:srgbClr val="0B5C65"/>
                </a:solidFill>
              </a:rPr>
              <a:t>selection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1" name="Sávnyíl 10"/>
          <p:cNvSpPr/>
          <p:nvPr/>
        </p:nvSpPr>
        <p:spPr>
          <a:xfrm rot="5400000">
            <a:off x="6034275" y="4119562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Google Shape;145;p15">
            <a:extLst>
              <a:ext uri="{FF2B5EF4-FFF2-40B4-BE49-F238E27FC236}">
                <a16:creationId xmlns:a16="http://schemas.microsoft.com/office/drawing/2014/main" id="{0D975D99-854B-1640-9F57-73D5D1752C11}"/>
              </a:ext>
            </a:extLst>
          </p:cNvPr>
          <p:cNvSpPr txBox="1"/>
          <p:nvPr/>
        </p:nvSpPr>
        <p:spPr>
          <a:xfrm>
            <a:off x="2476500" y="453434"/>
            <a:ext cx="7232189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68A0A8D-E738-A245-9038-A540EB174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14" name="Tartalom helye 1">
            <a:extLst>
              <a:ext uri="{FF2B5EF4-FFF2-40B4-BE49-F238E27FC236}">
                <a16:creationId xmlns:a16="http://schemas.microsoft.com/office/drawing/2014/main" id="{1C485843-F5A0-C04C-BC98-721BE65A2289}"/>
              </a:ext>
            </a:extLst>
          </p:cNvPr>
          <p:cNvSpPr txBox="1">
            <a:spLocks/>
          </p:cNvSpPr>
          <p:nvPr/>
        </p:nvSpPr>
        <p:spPr>
          <a:xfrm>
            <a:off x="4350650" y="4707320"/>
            <a:ext cx="3762103" cy="837789"/>
          </a:xfrm>
          <a:prstGeom prst="rect">
            <a:avLst/>
          </a:prstGeom>
          <a:solidFill>
            <a:srgbClr val="E50D2E"/>
          </a:solidFill>
          <a:ln w="41275" cmpd="sng">
            <a:solidFill>
              <a:srgbClr val="E50D2E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chemeClr val="bg1"/>
                </a:solidFill>
              </a:rPr>
              <a:t>Removal of overlapping </a:t>
            </a:r>
            <a:r>
              <a:rPr lang="hu-HU" sz="2400" b="1" dirty="0" err="1">
                <a:solidFill>
                  <a:schemeClr val="bg1"/>
                </a:solidFill>
              </a:rPr>
              <a:t>study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populations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5" name="Tartalom helye 1">
            <a:extLst>
              <a:ext uri="{FF2B5EF4-FFF2-40B4-BE49-F238E27FC236}">
                <a16:creationId xmlns:a16="http://schemas.microsoft.com/office/drawing/2014/main" id="{4DCC7CAD-F26E-D549-A2B8-B9AAC5CB6A39}"/>
              </a:ext>
            </a:extLst>
          </p:cNvPr>
          <p:cNvSpPr txBox="1">
            <a:spLocks/>
          </p:cNvSpPr>
          <p:nvPr/>
        </p:nvSpPr>
        <p:spPr>
          <a:xfrm>
            <a:off x="3734876" y="2025655"/>
            <a:ext cx="4993647" cy="83778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rgbClr val="0B5C65"/>
                </a:solidFill>
              </a:rPr>
              <a:t>Removal of overlapping </a:t>
            </a:r>
            <a:r>
              <a:rPr lang="hu-HU" sz="2400" b="1" dirty="0" err="1">
                <a:solidFill>
                  <a:srgbClr val="0B5C65"/>
                </a:solidFill>
              </a:rPr>
              <a:t>database</a:t>
            </a:r>
            <a:r>
              <a:rPr lang="hu-HU" sz="2400" b="1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0B5C65"/>
                </a:solidFill>
              </a:rPr>
              <a:t>content</a:t>
            </a:r>
            <a:r>
              <a:rPr lang="hu-HU" sz="2400" b="1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0B5C65"/>
                </a:solidFill>
              </a:rPr>
              <a:t>duplicates</a:t>
            </a:r>
            <a:endParaRPr lang="hu-HU" sz="2400" dirty="0">
              <a:solidFill>
                <a:srgbClr val="0B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9561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1"/>
          <p:cNvSpPr txBox="1">
            <a:spLocks/>
          </p:cNvSpPr>
          <p:nvPr/>
        </p:nvSpPr>
        <p:spPr>
          <a:xfrm>
            <a:off x="1446832" y="5324409"/>
            <a:ext cx="9088038" cy="767995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dirty="0" err="1">
                <a:solidFill>
                  <a:srgbClr val="0B5C65"/>
                </a:solidFill>
              </a:rPr>
              <a:t>To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exclude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these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dirty="0" err="1">
                <a:solidFill>
                  <a:srgbClr val="0B5C65"/>
                </a:solidFill>
              </a:rPr>
              <a:t>leave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only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one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copy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by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checking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authors</a:t>
            </a:r>
            <a:r>
              <a:rPr lang="hu-HU" sz="2400" b="1" dirty="0">
                <a:solidFill>
                  <a:srgbClr val="E50D2E"/>
                </a:solidFill>
              </a:rPr>
              <a:t>,</a:t>
            </a:r>
            <a:r>
              <a:rPr lang="hu-HU" sz="2400" b="1" dirty="0">
                <a:solidFill>
                  <a:srgbClr val="C00000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sites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and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period</a:t>
            </a:r>
            <a:r>
              <a:rPr lang="hu-HU" sz="2400" b="1" dirty="0">
                <a:solidFill>
                  <a:srgbClr val="E50D2E"/>
                </a:solidFill>
              </a:rPr>
              <a:t> of </a:t>
            </a:r>
            <a:r>
              <a:rPr lang="hu-HU" sz="2400" b="1" dirty="0" err="1">
                <a:solidFill>
                  <a:srgbClr val="E50D2E"/>
                </a:solidFill>
              </a:rPr>
              <a:t>recruitment</a:t>
            </a:r>
            <a:r>
              <a:rPr lang="hu-HU" sz="2400" b="1" dirty="0">
                <a:solidFill>
                  <a:srgbClr val="E50D2E"/>
                </a:solidFill>
              </a:rPr>
              <a:t>, and </a:t>
            </a:r>
            <a:r>
              <a:rPr lang="hu-HU" sz="2400" b="1" dirty="0" err="1">
                <a:solidFill>
                  <a:srgbClr val="E50D2E"/>
                </a:solidFill>
              </a:rPr>
              <a:t>the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data</a:t>
            </a:r>
            <a:endParaRPr lang="en-US" sz="2400" b="1" dirty="0">
              <a:solidFill>
                <a:srgbClr val="E50D2E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1830036" y="1780990"/>
            <a:ext cx="8083244" cy="767995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Multiple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publications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from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same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study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population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which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different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some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way</a:t>
            </a:r>
            <a:endParaRPr lang="en-US" sz="2400" dirty="0">
              <a:solidFill>
                <a:srgbClr val="0B5C65"/>
              </a:solidFill>
            </a:endParaRPr>
          </a:p>
        </p:txBody>
      </p:sp>
      <p:sp>
        <p:nvSpPr>
          <p:cNvPr id="14" name="Sávnyíl 13"/>
          <p:cNvSpPr/>
          <p:nvPr/>
        </p:nvSpPr>
        <p:spPr>
          <a:xfrm rot="5400000">
            <a:off x="5793422" y="2820399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2035277" y="3525215"/>
            <a:ext cx="7672762" cy="767995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Overrepresentation</a:t>
            </a:r>
            <a:r>
              <a:rPr lang="hu-HU" sz="2400" dirty="0">
                <a:solidFill>
                  <a:srgbClr val="E50D2E"/>
                </a:solidFill>
              </a:rPr>
              <a:t> </a:t>
            </a:r>
            <a:r>
              <a:rPr lang="hu-HU" sz="2400" dirty="0">
                <a:solidFill>
                  <a:srgbClr val="0B5C65"/>
                </a:solidFill>
              </a:rPr>
              <a:t>of </a:t>
            </a:r>
            <a:r>
              <a:rPr lang="hu-HU" sz="2400" dirty="0" err="1">
                <a:solidFill>
                  <a:srgbClr val="0B5C65"/>
                </a:solidFill>
              </a:rPr>
              <a:t>some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patients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analyses</a:t>
            </a:r>
            <a:endParaRPr lang="en-US" sz="2400" dirty="0">
              <a:solidFill>
                <a:srgbClr val="0B5C65"/>
              </a:solidFill>
            </a:endParaRPr>
          </a:p>
        </p:txBody>
      </p:sp>
      <p:sp>
        <p:nvSpPr>
          <p:cNvPr id="16" name="Sávnyíl 15"/>
          <p:cNvSpPr/>
          <p:nvPr/>
        </p:nvSpPr>
        <p:spPr>
          <a:xfrm rot="5400000">
            <a:off x="5793422" y="4564624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8D3F985F-5BD4-D94E-8DA6-0A2ADD72FF4D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Overlapping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populations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Kép 12">
            <a:extLst>
              <a:ext uri="{FF2B5EF4-FFF2-40B4-BE49-F238E27FC236}">
                <a16:creationId xmlns:a16="http://schemas.microsoft.com/office/drawing/2014/main" id="{86DFEBF0-85F1-E642-A56C-EF447076B8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7356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1"/>
          <p:cNvSpPr txBox="1">
            <a:spLocks/>
          </p:cNvSpPr>
          <p:nvPr/>
        </p:nvSpPr>
        <p:spPr>
          <a:xfrm>
            <a:off x="1792755" y="1661403"/>
            <a:ext cx="8454181" cy="64446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1. </a:t>
            </a:r>
            <a:r>
              <a:rPr lang="hu-HU" sz="2400" dirty="0" err="1">
                <a:solidFill>
                  <a:srgbClr val="0B5C65"/>
                </a:solidFill>
              </a:rPr>
              <a:t>Plan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your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eligibility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before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start </a:t>
            </a:r>
            <a:r>
              <a:rPr lang="hu-HU" sz="2400" dirty="0" err="1">
                <a:solidFill>
                  <a:srgbClr val="0B5C65"/>
                </a:solidFill>
              </a:rPr>
              <a:t>selecting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10" name="Tartalom helye 1"/>
          <p:cNvSpPr txBox="1">
            <a:spLocks/>
          </p:cNvSpPr>
          <p:nvPr/>
        </p:nvSpPr>
        <p:spPr>
          <a:xfrm>
            <a:off x="2507522" y="2726290"/>
            <a:ext cx="7187290" cy="3474475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Example</a:t>
            </a:r>
            <a:r>
              <a:rPr lang="hu-HU" sz="2400" dirty="0">
                <a:solidFill>
                  <a:srgbClr val="E50D2E"/>
                </a:solidFill>
              </a:rPr>
              <a:t>: </a:t>
            </a:r>
            <a:r>
              <a:rPr lang="hu-HU" sz="2400" dirty="0" err="1">
                <a:solidFill>
                  <a:srgbClr val="0B5C65"/>
                </a:solidFill>
              </a:rPr>
              <a:t>Does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follow-up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biopsy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predict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long-term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outcomes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celiac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disease</a:t>
            </a:r>
            <a:r>
              <a:rPr lang="hu-HU" sz="2400" dirty="0">
                <a:solidFill>
                  <a:srgbClr val="0B5C65"/>
                </a:solidFill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Inclusion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(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scientific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content</a:t>
            </a:r>
            <a:r>
              <a:rPr lang="hu-HU" sz="2400" b="1" dirty="0">
                <a:solidFill>
                  <a:srgbClr val="E50D2E"/>
                </a:solidFill>
              </a:rPr>
              <a:t>) - PICO!!!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P: </a:t>
            </a:r>
            <a:r>
              <a:rPr lang="hu-HU" sz="2400" dirty="0" err="1">
                <a:solidFill>
                  <a:srgbClr val="0B5C65"/>
                </a:solidFill>
              </a:rPr>
              <a:t>diagnosed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celiac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disease</a:t>
            </a:r>
            <a:endParaRPr lang="hu-HU" sz="2400" dirty="0">
              <a:solidFill>
                <a:srgbClr val="0B5C65"/>
              </a:solidFill>
            </a:endParaRPr>
          </a:p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I: </a:t>
            </a:r>
            <a:r>
              <a:rPr lang="hu-HU" sz="2400" dirty="0" err="1">
                <a:solidFill>
                  <a:srgbClr val="0B5C65"/>
                </a:solidFill>
              </a:rPr>
              <a:t>adherence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to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gluten</a:t>
            </a:r>
            <a:r>
              <a:rPr lang="hu-HU" sz="2400" dirty="0">
                <a:solidFill>
                  <a:srgbClr val="0B5C65"/>
                </a:solidFill>
              </a:rPr>
              <a:t>-free </a:t>
            </a:r>
            <a:r>
              <a:rPr lang="hu-HU" sz="2400" dirty="0" err="1">
                <a:solidFill>
                  <a:srgbClr val="0B5C65"/>
                </a:solidFill>
              </a:rPr>
              <a:t>diet</a:t>
            </a:r>
            <a:endParaRPr lang="hu-HU" sz="2400" dirty="0">
              <a:solidFill>
                <a:srgbClr val="0B5C65"/>
              </a:solidFill>
            </a:endParaRPr>
          </a:p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C: </a:t>
            </a:r>
            <a:r>
              <a:rPr lang="hu-HU" sz="2400" dirty="0" err="1">
                <a:solidFill>
                  <a:srgbClr val="0B5C65"/>
                </a:solidFill>
              </a:rPr>
              <a:t>at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least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one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follow-up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biopsy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with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available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histological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results</a:t>
            </a:r>
            <a:r>
              <a:rPr lang="hu-HU" sz="2400" dirty="0">
                <a:solidFill>
                  <a:srgbClr val="0B5C65"/>
                </a:solidFill>
              </a:rPr>
              <a:t> (</a:t>
            </a:r>
            <a:r>
              <a:rPr lang="hu-HU" sz="2400" dirty="0" err="1">
                <a:solidFill>
                  <a:srgbClr val="0B5C65"/>
                </a:solidFill>
              </a:rPr>
              <a:t>recovery</a:t>
            </a:r>
            <a:r>
              <a:rPr lang="hu-HU" sz="2400" dirty="0">
                <a:solidFill>
                  <a:srgbClr val="0B5C65"/>
                </a:solidFill>
              </a:rPr>
              <a:t> vs. </a:t>
            </a:r>
            <a:r>
              <a:rPr lang="hu-HU" sz="2400" dirty="0" err="1">
                <a:solidFill>
                  <a:srgbClr val="0B5C65"/>
                </a:solidFill>
              </a:rPr>
              <a:t>atrophy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O: </a:t>
            </a:r>
            <a:r>
              <a:rPr lang="hu-HU" sz="2400" dirty="0" err="1">
                <a:solidFill>
                  <a:srgbClr val="0B5C65"/>
                </a:solidFill>
              </a:rPr>
              <a:t>outcomes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reported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by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histology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separately</a:t>
            </a:r>
            <a:endParaRPr lang="hu-HU" sz="2400" dirty="0">
              <a:solidFill>
                <a:srgbClr val="0B5C65"/>
              </a:solidFill>
            </a:endParaRPr>
          </a:p>
          <a:p>
            <a:endParaRPr lang="hu-HU" sz="2400" dirty="0">
              <a:solidFill>
                <a:srgbClr val="0B5C65"/>
              </a:solidFill>
            </a:endParaRPr>
          </a:p>
          <a:p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7" name="Google Shape;145;p15">
            <a:extLst>
              <a:ext uri="{FF2B5EF4-FFF2-40B4-BE49-F238E27FC236}">
                <a16:creationId xmlns:a16="http://schemas.microsoft.com/office/drawing/2014/main" id="{55DF0727-7495-AB42-ADDD-FDE1BAE58799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carry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out a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D057294A-B0AA-7942-84D9-E9E4802C1F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9587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1"/>
          <p:cNvSpPr txBox="1">
            <a:spLocks/>
          </p:cNvSpPr>
          <p:nvPr/>
        </p:nvSpPr>
        <p:spPr>
          <a:xfrm>
            <a:off x="2507522" y="2726290"/>
            <a:ext cx="7187290" cy="3118329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Example</a:t>
            </a:r>
            <a:r>
              <a:rPr lang="hu-HU" sz="2400" dirty="0">
                <a:solidFill>
                  <a:srgbClr val="E50D2E"/>
                </a:solidFill>
              </a:rPr>
              <a:t>: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Does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follow-up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biopsy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predict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long-term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outcomes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celiac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disease</a:t>
            </a:r>
            <a:r>
              <a:rPr lang="hu-HU" sz="2400" dirty="0">
                <a:solidFill>
                  <a:srgbClr val="0B5C65"/>
                </a:solidFill>
              </a:rPr>
              <a:t>?</a:t>
            </a:r>
          </a:p>
          <a:p>
            <a:pPr marL="0" indent="0"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Inclusion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(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study</a:t>
            </a:r>
            <a:r>
              <a:rPr lang="hu-HU" sz="2400" b="1" dirty="0">
                <a:solidFill>
                  <a:srgbClr val="E50D2E"/>
                </a:solidFill>
              </a:rPr>
              <a:t> design)</a:t>
            </a:r>
            <a:r>
              <a:rPr lang="hu-HU" sz="2400" dirty="0">
                <a:solidFill>
                  <a:srgbClr val="E50D2E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 err="1">
                <a:solidFill>
                  <a:srgbClr val="0B5C65"/>
                </a:solidFill>
              </a:rPr>
              <a:t>observational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studies</a:t>
            </a:r>
            <a:endParaRPr lang="hu-HU" sz="2400" dirty="0">
              <a:solidFill>
                <a:srgbClr val="0B5C65"/>
              </a:solidFill>
            </a:endParaRPr>
          </a:p>
          <a:p>
            <a:pPr marL="0" indent="0">
              <a:buNone/>
            </a:pPr>
            <a:r>
              <a:rPr lang="hu-HU" sz="2400" b="1" dirty="0" err="1">
                <a:solidFill>
                  <a:srgbClr val="E50D2E"/>
                </a:solidFill>
              </a:rPr>
              <a:t>Exclusion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(</a:t>
            </a:r>
            <a:r>
              <a:rPr lang="hu-HU" sz="2400" b="1" dirty="0" err="1">
                <a:solidFill>
                  <a:srgbClr val="E50D2E"/>
                </a:solidFill>
              </a:rPr>
              <a:t>by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study</a:t>
            </a:r>
            <a:r>
              <a:rPr lang="hu-HU" sz="2400" b="1" dirty="0">
                <a:solidFill>
                  <a:srgbClr val="E50D2E"/>
                </a:solidFill>
              </a:rPr>
              <a:t> design):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 err="1">
                <a:solidFill>
                  <a:srgbClr val="0B5C65"/>
                </a:solidFill>
              </a:rPr>
              <a:t>case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studies</a:t>
            </a:r>
            <a:r>
              <a:rPr lang="hu-HU" sz="2400" dirty="0">
                <a:solidFill>
                  <a:srgbClr val="0B5C65"/>
                </a:solidFill>
              </a:rPr>
              <a:t>, </a:t>
            </a:r>
            <a:r>
              <a:rPr lang="hu-HU" sz="2400" dirty="0" err="1">
                <a:solidFill>
                  <a:srgbClr val="0B5C65"/>
                </a:solidFill>
              </a:rPr>
              <a:t>case</a:t>
            </a:r>
            <a:r>
              <a:rPr lang="hu-HU" sz="2400" dirty="0">
                <a:solidFill>
                  <a:srgbClr val="0B5C65"/>
                </a:solidFill>
              </a:rPr>
              <a:t> series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 err="1">
                <a:solidFill>
                  <a:srgbClr val="0B5C65"/>
                </a:solidFill>
              </a:rPr>
              <a:t>conference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abstracts</a:t>
            </a:r>
            <a:endParaRPr lang="hu-HU" sz="2400" dirty="0">
              <a:solidFill>
                <a:srgbClr val="0B5C65"/>
              </a:solidFill>
            </a:endParaRPr>
          </a:p>
          <a:p>
            <a:endParaRPr lang="hu-HU" sz="2400" dirty="0">
              <a:solidFill>
                <a:srgbClr val="0B5C65"/>
              </a:solidFill>
            </a:endParaRPr>
          </a:p>
          <a:p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1792755" y="1661403"/>
            <a:ext cx="8454181" cy="64446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1. </a:t>
            </a:r>
            <a:r>
              <a:rPr lang="hu-HU" sz="2400" dirty="0" err="1">
                <a:solidFill>
                  <a:srgbClr val="0B5C65"/>
                </a:solidFill>
              </a:rPr>
              <a:t>Plan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your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eligibility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before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start </a:t>
            </a:r>
            <a:r>
              <a:rPr lang="hu-HU" sz="2400" dirty="0" err="1">
                <a:solidFill>
                  <a:srgbClr val="0B5C65"/>
                </a:solidFill>
              </a:rPr>
              <a:t>selecting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9" name="Google Shape;145;p15">
            <a:extLst>
              <a:ext uri="{FF2B5EF4-FFF2-40B4-BE49-F238E27FC236}">
                <a16:creationId xmlns:a16="http://schemas.microsoft.com/office/drawing/2014/main" id="{97467B1F-42A9-504E-9C39-B1C5E6C7E2AE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carry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out a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Kép 12">
            <a:extLst>
              <a:ext uri="{FF2B5EF4-FFF2-40B4-BE49-F238E27FC236}">
                <a16:creationId xmlns:a16="http://schemas.microsoft.com/office/drawing/2014/main" id="{7F5BB915-E40E-A644-B951-B45147DB55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0454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54DEA8-297A-ED47-A199-A8B8E45A9BAE}"/>
              </a:ext>
            </a:extLst>
          </p:cNvPr>
          <p:cNvSpPr txBox="1"/>
          <p:nvPr/>
        </p:nvSpPr>
        <p:spPr>
          <a:xfrm>
            <a:off x="9800034" y="5932153"/>
            <a:ext cx="1346880" cy="904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0" name="Picture 4" descr="KÃ©ptalÃ¡lat a kÃ¶vetkezÅre: âstudy designâ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132" y="1358537"/>
            <a:ext cx="8316710" cy="502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zis 10"/>
          <p:cNvSpPr/>
          <p:nvPr/>
        </p:nvSpPr>
        <p:spPr>
          <a:xfrm>
            <a:off x="1593132" y="4137690"/>
            <a:ext cx="2215297" cy="600220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</a:endParaRPr>
          </a:p>
        </p:txBody>
      </p:sp>
      <p:sp>
        <p:nvSpPr>
          <p:cNvPr id="12" name="Alcím 3"/>
          <p:cNvSpPr txBox="1">
            <a:spLocks/>
          </p:cNvSpPr>
          <p:nvPr/>
        </p:nvSpPr>
        <p:spPr>
          <a:xfrm>
            <a:off x="1593132" y="4869064"/>
            <a:ext cx="2284746" cy="35077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800" b="1" dirty="0" err="1">
                <a:solidFill>
                  <a:srgbClr val="E50D2E"/>
                </a:solidFill>
              </a:rPr>
              <a:t>First</a:t>
            </a:r>
            <a:r>
              <a:rPr lang="hu-HU" sz="1800" b="1" dirty="0">
                <a:solidFill>
                  <a:srgbClr val="E50D2E"/>
                </a:solidFill>
              </a:rPr>
              <a:t> </a:t>
            </a:r>
            <a:r>
              <a:rPr lang="hu-HU" sz="1800" b="1" dirty="0" err="1">
                <a:solidFill>
                  <a:srgbClr val="E50D2E"/>
                </a:solidFill>
              </a:rPr>
              <a:t>preference</a:t>
            </a:r>
            <a:endParaRPr lang="hu-HU" sz="1800" b="1" dirty="0">
              <a:solidFill>
                <a:srgbClr val="E50D2E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0" y="6533183"/>
            <a:ext cx="10510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0B5C65"/>
                </a:solidFill>
              </a:rPr>
              <a:t>David A </a:t>
            </a:r>
            <a:r>
              <a:rPr lang="hu-HU" sz="1400" dirty="0" err="1">
                <a:solidFill>
                  <a:srgbClr val="0B5C65"/>
                </a:solidFill>
              </a:rPr>
              <a:t>Grimes</a:t>
            </a:r>
            <a:r>
              <a:rPr lang="hu-HU" sz="1400" dirty="0">
                <a:solidFill>
                  <a:srgbClr val="0B5C65"/>
                </a:solidFill>
              </a:rPr>
              <a:t>, </a:t>
            </a:r>
            <a:r>
              <a:rPr lang="hu-HU" sz="1400" dirty="0" err="1">
                <a:solidFill>
                  <a:srgbClr val="0B5C65"/>
                </a:solidFill>
              </a:rPr>
              <a:t>Kenneth</a:t>
            </a:r>
            <a:r>
              <a:rPr lang="hu-HU" sz="1400" dirty="0">
                <a:solidFill>
                  <a:srgbClr val="0B5C65"/>
                </a:solidFill>
              </a:rPr>
              <a:t> F </a:t>
            </a:r>
            <a:r>
              <a:rPr lang="hu-HU" sz="1400" dirty="0" err="1">
                <a:solidFill>
                  <a:srgbClr val="0B5C65"/>
                </a:solidFill>
              </a:rPr>
              <a:t>Schulz,An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overview</a:t>
            </a:r>
            <a:r>
              <a:rPr lang="hu-HU" sz="1400" dirty="0">
                <a:solidFill>
                  <a:srgbClr val="0B5C65"/>
                </a:solidFill>
              </a:rPr>
              <a:t> of </a:t>
            </a:r>
            <a:r>
              <a:rPr lang="hu-HU" sz="1400" dirty="0" err="1">
                <a:solidFill>
                  <a:srgbClr val="0B5C65"/>
                </a:solidFill>
              </a:rPr>
              <a:t>clinical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research</a:t>
            </a:r>
            <a:r>
              <a:rPr lang="hu-HU" sz="1400" dirty="0">
                <a:solidFill>
                  <a:srgbClr val="0B5C65"/>
                </a:solidFill>
              </a:rPr>
              <a:t>: </a:t>
            </a:r>
            <a:r>
              <a:rPr lang="hu-HU" sz="1400" dirty="0" err="1">
                <a:solidFill>
                  <a:srgbClr val="0B5C65"/>
                </a:solidFill>
              </a:rPr>
              <a:t>the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lay</a:t>
            </a:r>
            <a:r>
              <a:rPr lang="hu-HU" sz="1400" dirty="0">
                <a:solidFill>
                  <a:srgbClr val="0B5C65"/>
                </a:solidFill>
              </a:rPr>
              <a:t> of </a:t>
            </a:r>
            <a:r>
              <a:rPr lang="hu-HU" sz="1400" dirty="0" err="1">
                <a:solidFill>
                  <a:srgbClr val="0B5C65"/>
                </a:solidFill>
              </a:rPr>
              <a:t>the</a:t>
            </a:r>
            <a:r>
              <a:rPr lang="hu-HU" sz="1400" dirty="0">
                <a:solidFill>
                  <a:srgbClr val="0B5C65"/>
                </a:solidFill>
              </a:rPr>
              <a:t> </a:t>
            </a:r>
            <a:r>
              <a:rPr lang="hu-HU" sz="1400" dirty="0" err="1">
                <a:solidFill>
                  <a:srgbClr val="0B5C65"/>
                </a:solidFill>
              </a:rPr>
              <a:t>land</a:t>
            </a:r>
            <a:r>
              <a:rPr lang="hu-HU" sz="1400" dirty="0">
                <a:solidFill>
                  <a:srgbClr val="0B5C65"/>
                </a:solidFill>
              </a:rPr>
              <a:t>, The </a:t>
            </a:r>
            <a:r>
              <a:rPr lang="hu-HU" sz="1400" dirty="0" err="1">
                <a:solidFill>
                  <a:srgbClr val="0B5C65"/>
                </a:solidFill>
              </a:rPr>
              <a:t>Lancet</a:t>
            </a:r>
            <a:r>
              <a:rPr lang="hu-HU" sz="1400" dirty="0">
                <a:solidFill>
                  <a:srgbClr val="0B5C65"/>
                </a:solidFill>
              </a:rPr>
              <a:t>, </a:t>
            </a:r>
            <a:r>
              <a:rPr lang="hu-HU" sz="1400" dirty="0" err="1">
                <a:solidFill>
                  <a:srgbClr val="0B5C65"/>
                </a:solidFill>
              </a:rPr>
              <a:t>Volume</a:t>
            </a:r>
            <a:r>
              <a:rPr lang="hu-HU" sz="1400" dirty="0">
                <a:solidFill>
                  <a:srgbClr val="0B5C65"/>
                </a:solidFill>
              </a:rPr>
              <a:t> 359, </a:t>
            </a:r>
            <a:r>
              <a:rPr lang="hu-HU" sz="1400" dirty="0" err="1">
                <a:solidFill>
                  <a:srgbClr val="0B5C65"/>
                </a:solidFill>
              </a:rPr>
              <a:t>Issue</a:t>
            </a:r>
            <a:r>
              <a:rPr lang="hu-HU" sz="1400" dirty="0">
                <a:solidFill>
                  <a:srgbClr val="0B5C65"/>
                </a:solidFill>
              </a:rPr>
              <a:t> 9300, 2002</a:t>
            </a:r>
          </a:p>
        </p:txBody>
      </p:sp>
      <p:sp>
        <p:nvSpPr>
          <p:cNvPr id="14" name="Alcím 3"/>
          <p:cNvSpPr txBox="1">
            <a:spLocks/>
          </p:cNvSpPr>
          <p:nvPr/>
        </p:nvSpPr>
        <p:spPr>
          <a:xfrm>
            <a:off x="3808429" y="6180698"/>
            <a:ext cx="2284746" cy="35077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800" b="1" dirty="0" err="1">
                <a:solidFill>
                  <a:srgbClr val="E50D2E"/>
                </a:solidFill>
              </a:rPr>
              <a:t>Prospective</a:t>
            </a:r>
            <a:endParaRPr lang="hu-HU" sz="1800" b="1" dirty="0">
              <a:solidFill>
                <a:srgbClr val="E50D2E"/>
              </a:solidFill>
            </a:endParaRPr>
          </a:p>
        </p:txBody>
      </p:sp>
      <p:sp>
        <p:nvSpPr>
          <p:cNvPr id="15" name="Alcím 3"/>
          <p:cNvSpPr txBox="1">
            <a:spLocks/>
          </p:cNvSpPr>
          <p:nvPr/>
        </p:nvSpPr>
        <p:spPr>
          <a:xfrm>
            <a:off x="5751487" y="6180698"/>
            <a:ext cx="2284746" cy="35077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800" b="1" dirty="0" err="1">
                <a:solidFill>
                  <a:srgbClr val="E50D2E"/>
                </a:solidFill>
              </a:rPr>
              <a:t>Retrospective</a:t>
            </a:r>
            <a:endParaRPr lang="hu-HU" sz="1800" b="1" dirty="0">
              <a:solidFill>
                <a:srgbClr val="E50D2E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3715734" y="4957084"/>
            <a:ext cx="2215297" cy="600220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</a:endParaRPr>
          </a:p>
        </p:txBody>
      </p:sp>
      <p:sp>
        <p:nvSpPr>
          <p:cNvPr id="18" name="Ellipszis 17"/>
          <p:cNvSpPr/>
          <p:nvPr/>
        </p:nvSpPr>
        <p:spPr>
          <a:xfrm>
            <a:off x="5638802" y="4952985"/>
            <a:ext cx="2215297" cy="600220"/>
          </a:xfrm>
          <a:prstGeom prst="ellipse">
            <a:avLst/>
          </a:pr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</a:endParaRPr>
          </a:p>
        </p:txBody>
      </p:sp>
      <p:sp>
        <p:nvSpPr>
          <p:cNvPr id="13" name="Google Shape;145;p15">
            <a:extLst>
              <a:ext uri="{FF2B5EF4-FFF2-40B4-BE49-F238E27FC236}">
                <a16:creationId xmlns:a16="http://schemas.microsoft.com/office/drawing/2014/main" id="{4026D959-6696-C64E-B081-E40331A7AC7D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Kép 12">
            <a:extLst>
              <a:ext uri="{FF2B5EF4-FFF2-40B4-BE49-F238E27FC236}">
                <a16:creationId xmlns:a16="http://schemas.microsoft.com/office/drawing/2014/main" id="{9AFCFA35-25FA-2649-9C99-9D385AF0D3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3810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1"/>
          <p:cNvSpPr txBox="1">
            <a:spLocks/>
          </p:cNvSpPr>
          <p:nvPr/>
        </p:nvSpPr>
        <p:spPr>
          <a:xfrm>
            <a:off x="1500225" y="2550099"/>
            <a:ext cx="9039239" cy="642536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0B5C65"/>
                </a:solidFill>
              </a:rPr>
              <a:t>2. </a:t>
            </a:r>
            <a:r>
              <a:rPr lang="hu-HU" sz="2400" dirty="0" err="1">
                <a:solidFill>
                  <a:srgbClr val="0B5C65"/>
                </a:solidFill>
              </a:rPr>
              <a:t>Make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selection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process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transparent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E50D2E"/>
                </a:solidFill>
              </a:rPr>
              <a:t>reproducible</a:t>
            </a:r>
            <a:r>
              <a:rPr lang="hu-HU" sz="2400" dirty="0">
                <a:solidFill>
                  <a:srgbClr val="E50D2E"/>
                </a:solidFill>
              </a:rPr>
              <a:t>!</a:t>
            </a: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2438074" y="3669575"/>
            <a:ext cx="7187290" cy="2390309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b="1" dirty="0" err="1">
                <a:solidFill>
                  <a:srgbClr val="E50D2E"/>
                </a:solidFill>
              </a:rPr>
              <a:t>Date</a:t>
            </a:r>
            <a:r>
              <a:rPr lang="hu-HU" sz="2400" b="1" dirty="0">
                <a:solidFill>
                  <a:srgbClr val="E50D2E"/>
                </a:solidFill>
              </a:rPr>
              <a:t> of </a:t>
            </a:r>
            <a:r>
              <a:rPr lang="hu-HU" sz="2400" b="1" dirty="0" err="1">
                <a:solidFill>
                  <a:srgbClr val="E50D2E"/>
                </a:solidFill>
              </a:rPr>
              <a:t>search</a:t>
            </a:r>
            <a:r>
              <a:rPr lang="hu-HU" sz="2400" b="1" dirty="0">
                <a:solidFill>
                  <a:srgbClr val="E50D2E"/>
                </a:solidFill>
              </a:rPr>
              <a:t>, </a:t>
            </a:r>
            <a:r>
              <a:rPr lang="hu-HU" sz="2400" b="1" dirty="0" err="1">
                <a:solidFill>
                  <a:srgbClr val="E50D2E"/>
                </a:solidFill>
              </a:rPr>
              <a:t>databases</a:t>
            </a:r>
            <a:r>
              <a:rPr lang="hu-HU" sz="2400" b="1" dirty="0">
                <a:solidFill>
                  <a:srgbClr val="E50D2E"/>
                </a:solidFill>
              </a:rPr>
              <a:t>, </a:t>
            </a:r>
            <a:r>
              <a:rPr lang="hu-HU" sz="2400" b="1" dirty="0" err="1">
                <a:solidFill>
                  <a:srgbClr val="E50D2E"/>
                </a:solidFill>
              </a:rPr>
              <a:t>keywords</a:t>
            </a:r>
            <a:r>
              <a:rPr lang="hu-HU" sz="2400" b="1" dirty="0">
                <a:solidFill>
                  <a:srgbClr val="E50D2E"/>
                </a:solidFill>
              </a:rPr>
              <a:t>, </a:t>
            </a:r>
            <a:r>
              <a:rPr lang="hu-HU" sz="2400" b="1" dirty="0" err="1">
                <a:solidFill>
                  <a:srgbClr val="E50D2E"/>
                </a:solidFill>
              </a:rPr>
              <a:t>filters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should</a:t>
            </a:r>
            <a:r>
              <a:rPr lang="hu-HU" sz="2400" dirty="0">
                <a:solidFill>
                  <a:srgbClr val="0B5C65"/>
                </a:solidFill>
              </a:rPr>
              <a:t> be </a:t>
            </a:r>
            <a:r>
              <a:rPr lang="hu-HU" sz="2400" dirty="0" err="1">
                <a:solidFill>
                  <a:srgbClr val="0B5C65"/>
                </a:solidFill>
              </a:rPr>
              <a:t>accurately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documented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  <a:p>
            <a:r>
              <a:rPr lang="hu-HU" sz="2400" b="1" dirty="0">
                <a:solidFill>
                  <a:srgbClr val="E50D2E"/>
                </a:solidFill>
              </a:rPr>
              <a:t>Flow </a:t>
            </a:r>
            <a:r>
              <a:rPr lang="hu-HU" sz="2400" b="1" dirty="0" err="1">
                <a:solidFill>
                  <a:srgbClr val="E50D2E"/>
                </a:solidFill>
              </a:rPr>
              <a:t>chart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>
                <a:solidFill>
                  <a:srgbClr val="0B5C65"/>
                </a:solidFill>
              </a:rPr>
              <a:t>is </a:t>
            </a:r>
            <a:r>
              <a:rPr lang="hu-HU" sz="2400" dirty="0" err="1">
                <a:solidFill>
                  <a:srgbClr val="0B5C65"/>
                </a:solidFill>
              </a:rPr>
              <a:t>mandatory</a:t>
            </a:r>
            <a:r>
              <a:rPr lang="hu-HU" sz="2400" dirty="0">
                <a:solidFill>
                  <a:srgbClr val="0B5C65"/>
                </a:solidFill>
              </a:rPr>
              <a:t> (PRISMA)!</a:t>
            </a:r>
          </a:p>
          <a:p>
            <a:r>
              <a:rPr lang="hu-HU" sz="2400" dirty="0">
                <a:solidFill>
                  <a:srgbClr val="0B5C65"/>
                </a:solidFill>
              </a:rPr>
              <a:t>List of </a:t>
            </a:r>
            <a:r>
              <a:rPr lang="hu-HU" sz="2400" dirty="0" err="1">
                <a:solidFill>
                  <a:srgbClr val="0B5C65"/>
                </a:solidFill>
              </a:rPr>
              <a:t>articles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excluded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full-text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assessment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with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reasons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>
                <a:solidFill>
                  <a:srgbClr val="0B5C65"/>
                </a:solidFill>
              </a:rPr>
              <a:t>(</a:t>
            </a:r>
            <a:r>
              <a:rPr lang="hu-HU" sz="2400" dirty="0" err="1">
                <a:solidFill>
                  <a:srgbClr val="0B5C65"/>
                </a:solidFill>
              </a:rPr>
              <a:t>xlsx</a:t>
            </a:r>
            <a:r>
              <a:rPr lang="hu-HU" sz="2400" dirty="0">
                <a:solidFill>
                  <a:srgbClr val="0B5C65"/>
                </a:solidFill>
              </a:rPr>
              <a:t> file </a:t>
            </a:r>
            <a:r>
              <a:rPr lang="hu-HU" sz="2400" dirty="0" err="1">
                <a:solidFill>
                  <a:srgbClr val="0B5C65"/>
                </a:solidFill>
              </a:rPr>
              <a:t>uploaded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supporting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information</a:t>
            </a:r>
            <a:r>
              <a:rPr lang="hu-HU" sz="2400" dirty="0">
                <a:solidFill>
                  <a:srgbClr val="0B5C65"/>
                </a:solidFill>
              </a:rPr>
              <a:t>)!</a:t>
            </a: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792755" y="1661403"/>
            <a:ext cx="8454181" cy="64446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0B5C65"/>
                </a:solidFill>
              </a:rPr>
              <a:t>1. </a:t>
            </a:r>
            <a:r>
              <a:rPr lang="hu-HU" sz="2400" dirty="0" err="1">
                <a:solidFill>
                  <a:srgbClr val="0B5C65"/>
                </a:solidFill>
              </a:rPr>
              <a:t>Plan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your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eligibility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before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start </a:t>
            </a:r>
            <a:r>
              <a:rPr lang="hu-HU" sz="2400" dirty="0" err="1">
                <a:solidFill>
                  <a:srgbClr val="0B5C65"/>
                </a:solidFill>
              </a:rPr>
              <a:t>selecting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6" name="Google Shape;145;p15">
            <a:extLst>
              <a:ext uri="{FF2B5EF4-FFF2-40B4-BE49-F238E27FC236}">
                <a16:creationId xmlns:a16="http://schemas.microsoft.com/office/drawing/2014/main" id="{B5802871-EB89-2042-AC9F-508BE942A578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carry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out a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137C078D-C4B3-264A-B2CE-E1BDA60EEB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0217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058" y="1297811"/>
            <a:ext cx="6037682" cy="55601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625579-B72F-1443-9A0B-C3A047FDF67D}"/>
              </a:ext>
            </a:extLst>
          </p:cNvPr>
          <p:cNvSpPr/>
          <p:nvPr/>
        </p:nvSpPr>
        <p:spPr>
          <a:xfrm>
            <a:off x="8247357" y="3397383"/>
            <a:ext cx="3056747" cy="923330"/>
          </a:xfrm>
          <a:prstGeom prst="rect">
            <a:avLst/>
          </a:prstGeom>
          <a:ln>
            <a:solidFill>
              <a:srgbClr val="0B5C65"/>
            </a:solidFill>
          </a:ln>
        </p:spPr>
        <p:txBody>
          <a:bodyPr wrap="square">
            <a:spAutoFit/>
          </a:bodyPr>
          <a:lstStyle/>
          <a:p>
            <a:r>
              <a:rPr lang="hu-HU" dirty="0">
                <a:hlinkClick r:id="rId3"/>
              </a:rPr>
              <a:t>http://www.prisma-statement.org/PRISMAStatement/FlowDiagram</a:t>
            </a:r>
            <a:endParaRPr lang="hu-HU" dirty="0"/>
          </a:p>
        </p:txBody>
      </p:sp>
      <p:sp>
        <p:nvSpPr>
          <p:cNvPr id="5" name="Google Shape;145;p15">
            <a:extLst>
              <a:ext uri="{FF2B5EF4-FFF2-40B4-BE49-F238E27FC236}">
                <a16:creationId xmlns:a16="http://schemas.microsoft.com/office/drawing/2014/main" id="{E3C2AB10-983A-EE45-BF41-FB34F4FABAC4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PRISMA flow diagram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Kép 12">
            <a:extLst>
              <a:ext uri="{FF2B5EF4-FFF2-40B4-BE49-F238E27FC236}">
                <a16:creationId xmlns:a16="http://schemas.microsoft.com/office/drawing/2014/main" id="{A5B1EC69-0B40-5E4F-B5CB-97F7EF09B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7048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1"/>
          <p:cNvSpPr txBox="1">
            <a:spLocks/>
          </p:cNvSpPr>
          <p:nvPr/>
        </p:nvSpPr>
        <p:spPr>
          <a:xfrm>
            <a:off x="1500225" y="3510900"/>
            <a:ext cx="9039240" cy="89717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3. </a:t>
            </a:r>
            <a:r>
              <a:rPr lang="hu-HU" sz="2400" b="1" dirty="0" err="1">
                <a:solidFill>
                  <a:srgbClr val="E50D2E"/>
                </a:solidFill>
              </a:rPr>
              <a:t>Two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review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authors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should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select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records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in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duplicate</a:t>
            </a:r>
            <a:r>
              <a:rPr lang="hu-HU" sz="2400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to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reduce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number</a:t>
            </a:r>
            <a:r>
              <a:rPr lang="hu-HU" sz="2400" dirty="0">
                <a:solidFill>
                  <a:srgbClr val="0B5C65"/>
                </a:solidFill>
              </a:rPr>
              <a:t> of </a:t>
            </a:r>
            <a:r>
              <a:rPr lang="hu-HU" sz="2400" dirty="0" err="1">
                <a:solidFill>
                  <a:srgbClr val="0B5C65"/>
                </a:solidFill>
              </a:rPr>
              <a:t>false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positives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dirty="0" err="1">
                <a:solidFill>
                  <a:srgbClr val="0B5C65"/>
                </a:solidFill>
              </a:rPr>
              <a:t>false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negatives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9" name="Sávnyíl 8"/>
          <p:cNvSpPr/>
          <p:nvPr/>
        </p:nvSpPr>
        <p:spPr>
          <a:xfrm rot="5400000">
            <a:off x="5822416" y="4490693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Tartalom helye 1"/>
          <p:cNvSpPr txBox="1">
            <a:spLocks/>
          </p:cNvSpPr>
          <p:nvPr/>
        </p:nvSpPr>
        <p:spPr>
          <a:xfrm>
            <a:off x="1564531" y="5040960"/>
            <a:ext cx="9039239" cy="1350696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 err="1">
                <a:solidFill>
                  <a:srgbClr val="0B5C65"/>
                </a:solidFill>
              </a:rPr>
              <a:t>Calculate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Cohen’s</a:t>
            </a:r>
            <a:r>
              <a:rPr lang="hu-HU" sz="2400" b="1" dirty="0">
                <a:solidFill>
                  <a:srgbClr val="E50D2E"/>
                </a:solidFill>
              </a:rPr>
              <a:t> Kappa </a:t>
            </a:r>
            <a:r>
              <a:rPr lang="hu-HU" sz="2400" dirty="0" err="1">
                <a:solidFill>
                  <a:srgbClr val="0B5C65"/>
                </a:solidFill>
              </a:rPr>
              <a:t>to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measure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inter-rater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agreement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B5C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https://idostatistics.com/cohen-kappa-free-calculator/</a:t>
            </a:r>
            <a:endParaRPr lang="en-US" sz="2000" dirty="0">
              <a:solidFill>
                <a:srgbClr val="0B5C65"/>
              </a:solidFill>
            </a:endParaRP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1500225" y="2550099"/>
            <a:ext cx="9039239" cy="642536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2. </a:t>
            </a:r>
            <a:r>
              <a:rPr lang="hu-HU" sz="2400" dirty="0" err="1">
                <a:solidFill>
                  <a:srgbClr val="0B5C65"/>
                </a:solidFill>
              </a:rPr>
              <a:t>Make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selection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process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transparent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E50D2E"/>
                </a:solidFill>
              </a:rPr>
              <a:t>reproducible</a:t>
            </a:r>
            <a:r>
              <a:rPr lang="hu-HU" sz="2400" dirty="0">
                <a:solidFill>
                  <a:srgbClr val="E50D2E"/>
                </a:solidFill>
              </a:rPr>
              <a:t>!</a:t>
            </a:r>
          </a:p>
        </p:txBody>
      </p:sp>
      <p:sp>
        <p:nvSpPr>
          <p:cNvPr id="13" name="Tartalom helye 1"/>
          <p:cNvSpPr txBox="1">
            <a:spLocks/>
          </p:cNvSpPr>
          <p:nvPr/>
        </p:nvSpPr>
        <p:spPr>
          <a:xfrm>
            <a:off x="1792755" y="1661403"/>
            <a:ext cx="8454181" cy="64446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1. </a:t>
            </a:r>
            <a:r>
              <a:rPr lang="hu-HU" sz="2400" dirty="0" err="1">
                <a:solidFill>
                  <a:srgbClr val="0B5C65"/>
                </a:solidFill>
              </a:rPr>
              <a:t>Plan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your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eligibility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before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start </a:t>
            </a:r>
            <a:r>
              <a:rPr lang="hu-HU" sz="2400" dirty="0" err="1">
                <a:solidFill>
                  <a:srgbClr val="0B5C65"/>
                </a:solidFill>
              </a:rPr>
              <a:t>selecting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11" name="Google Shape;145;p15">
            <a:extLst>
              <a:ext uri="{FF2B5EF4-FFF2-40B4-BE49-F238E27FC236}">
                <a16:creationId xmlns:a16="http://schemas.microsoft.com/office/drawing/2014/main" id="{2FFEA8C2-DCA4-C54D-BB5F-3E4D01CEDA90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carry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out a </a:t>
            </a: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Kép 12">
            <a:extLst>
              <a:ext uri="{FF2B5EF4-FFF2-40B4-BE49-F238E27FC236}">
                <a16:creationId xmlns:a16="http://schemas.microsoft.com/office/drawing/2014/main" id="{54AB24B5-830C-214A-B758-9CD3478902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93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33427" y="454606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515449" y="1891485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6000" b="1" dirty="0">
                <a:solidFill>
                  <a:srgbClr val="0C5C65"/>
                </a:solidFill>
              </a:rPr>
              <a:t>EVERYONE</a:t>
            </a:r>
            <a:endParaRPr lang="hu-HU" sz="3600" dirty="0">
              <a:solidFill>
                <a:srgbClr val="0C5C65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BB9168EE-EF96-4F16-864D-781F747D1C46}"/>
              </a:ext>
            </a:extLst>
          </p:cNvPr>
          <p:cNvSpPr txBox="1">
            <a:spLocks/>
          </p:cNvSpPr>
          <p:nvPr/>
        </p:nvSpPr>
        <p:spPr>
          <a:xfrm>
            <a:off x="1446012" y="3239882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E50D2E"/>
                </a:solidFill>
              </a:rPr>
              <a:t>PATIENTS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HEALTHCARE BUDGET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INDUVIDUAL SCIENTISTS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INSTITUTIONS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COUNTRIES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6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2655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15">
            <a:extLst>
              <a:ext uri="{FF2B5EF4-FFF2-40B4-BE49-F238E27FC236}">
                <a16:creationId xmlns:a16="http://schemas.microsoft.com/office/drawing/2014/main" id="{10FAE141-92B4-1347-8E8D-367E84C36251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Cohen’s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Kappa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083E0A-E6AB-A54B-8787-A3BE3AF60E2B}"/>
              </a:ext>
            </a:extLst>
          </p:cNvPr>
          <p:cNvSpPr/>
          <p:nvPr/>
        </p:nvSpPr>
        <p:spPr>
          <a:xfrm>
            <a:off x="7189076" y="4052952"/>
            <a:ext cx="3878317" cy="2031325"/>
          </a:xfrm>
          <a:prstGeom prst="rect">
            <a:avLst/>
          </a:prstGeom>
          <a:ln w="28575">
            <a:solidFill>
              <a:srgbClr val="0B5C65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hu-HU" dirty="0">
                <a:solidFill>
                  <a:srgbClr val="0B5C65"/>
                </a:solidFill>
                <a:latin typeface="inherit"/>
              </a:rPr>
              <a:t>0 =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agreement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equivalent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to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chance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.</a:t>
            </a:r>
          </a:p>
          <a:p>
            <a:pPr fontAlgn="base"/>
            <a:r>
              <a:rPr lang="hu-HU" dirty="0">
                <a:solidFill>
                  <a:srgbClr val="0B5C65"/>
                </a:solidFill>
                <a:latin typeface="inherit"/>
              </a:rPr>
              <a:t>0.1 – 0.20 =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slight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agreement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. </a:t>
            </a:r>
          </a:p>
          <a:p>
            <a:pPr fontAlgn="base"/>
            <a:r>
              <a:rPr lang="hu-HU" dirty="0">
                <a:solidFill>
                  <a:srgbClr val="0B5C65"/>
                </a:solidFill>
                <a:latin typeface="inherit"/>
              </a:rPr>
              <a:t>0.21 – 0.40 = fair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agreement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.</a:t>
            </a:r>
          </a:p>
          <a:p>
            <a:pPr fontAlgn="base"/>
            <a:r>
              <a:rPr lang="hu-HU" dirty="0">
                <a:solidFill>
                  <a:srgbClr val="0B5C65"/>
                </a:solidFill>
                <a:latin typeface="inherit"/>
              </a:rPr>
              <a:t>0.41 – 0.60 =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moderate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agreement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.</a:t>
            </a:r>
          </a:p>
          <a:p>
            <a:pPr fontAlgn="base"/>
            <a:r>
              <a:rPr lang="hu-HU" dirty="0">
                <a:solidFill>
                  <a:srgbClr val="0B5C65"/>
                </a:solidFill>
                <a:latin typeface="inherit"/>
              </a:rPr>
              <a:t>0.61 – 0.80 =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substantial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agreement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.</a:t>
            </a:r>
          </a:p>
          <a:p>
            <a:pPr fontAlgn="base"/>
            <a:r>
              <a:rPr lang="hu-HU" dirty="0">
                <a:solidFill>
                  <a:srgbClr val="0B5C65"/>
                </a:solidFill>
                <a:latin typeface="inherit"/>
              </a:rPr>
              <a:t>0.81 – 0.99 = almost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perfect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agreement</a:t>
            </a:r>
            <a:endParaRPr lang="hu-HU" dirty="0">
              <a:solidFill>
                <a:srgbClr val="0B5C65"/>
              </a:solidFill>
              <a:latin typeface="inherit"/>
            </a:endParaRPr>
          </a:p>
          <a:p>
            <a:pPr fontAlgn="base"/>
            <a:r>
              <a:rPr lang="hu-HU" dirty="0">
                <a:solidFill>
                  <a:srgbClr val="0B5C65"/>
                </a:solidFill>
                <a:latin typeface="inherit"/>
              </a:rPr>
              <a:t>1 =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perfect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 </a:t>
            </a:r>
            <a:r>
              <a:rPr lang="hu-HU" dirty="0" err="1">
                <a:solidFill>
                  <a:srgbClr val="0B5C65"/>
                </a:solidFill>
                <a:latin typeface="inherit"/>
              </a:rPr>
              <a:t>agreement</a:t>
            </a:r>
            <a:r>
              <a:rPr lang="hu-HU" dirty="0">
                <a:solidFill>
                  <a:srgbClr val="0B5C65"/>
                </a:solidFill>
                <a:latin typeface="inherit"/>
              </a:rPr>
              <a:t>.</a:t>
            </a:r>
            <a:endParaRPr lang="hu-HU" b="0" i="0" u="none" strike="noStrike" dirty="0">
              <a:solidFill>
                <a:srgbClr val="0B5C65"/>
              </a:solidFill>
              <a:effectLst/>
              <a:latin typeface="inheri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DFCFC-2F59-3646-9099-0A5266FB435D}"/>
              </a:ext>
            </a:extLst>
          </p:cNvPr>
          <p:cNvSpPr txBox="1"/>
          <p:nvPr/>
        </p:nvSpPr>
        <p:spPr>
          <a:xfrm>
            <a:off x="1187669" y="1671145"/>
            <a:ext cx="76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rgbClr val="0B5C65"/>
                </a:solidFill>
              </a:rPr>
              <a:t>Cohen’s</a:t>
            </a:r>
            <a:r>
              <a:rPr lang="hu-HU" sz="2400" dirty="0">
                <a:solidFill>
                  <a:srgbClr val="0B5C65"/>
                </a:solidFill>
              </a:rPr>
              <a:t> kappa </a:t>
            </a:r>
            <a:r>
              <a:rPr lang="hu-HU" sz="2400" dirty="0" err="1">
                <a:solidFill>
                  <a:srgbClr val="0B5C65"/>
                </a:solidFill>
              </a:rPr>
              <a:t>statistic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measures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interrater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reliability</a:t>
            </a:r>
            <a:endParaRPr lang="hu-HU" sz="2400" b="1" dirty="0">
              <a:solidFill>
                <a:srgbClr val="E50D2E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DCEA406-18D5-8C47-93E6-B81242AE8FD6}"/>
              </a:ext>
            </a:extLst>
          </p:cNvPr>
          <p:cNvGraphicFramePr>
            <a:graphicFrameLocks noGrp="1"/>
          </p:cNvGraphicFramePr>
          <p:nvPr/>
        </p:nvGraphicFramePr>
        <p:xfrm>
          <a:off x="1187669" y="2571781"/>
          <a:ext cx="83662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32759906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462620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920677901"/>
                    </a:ext>
                  </a:extLst>
                </a:gridCol>
                <a:gridCol w="1720193">
                  <a:extLst>
                    <a:ext uri="{9D8B030D-6E8A-4147-A177-3AD203B41FA5}">
                      <a16:colId xmlns:a16="http://schemas.microsoft.com/office/drawing/2014/main" val="2247089262"/>
                    </a:ext>
                  </a:extLst>
                </a:gridCol>
                <a:gridCol w="1769241">
                  <a:extLst>
                    <a:ext uri="{9D8B030D-6E8A-4147-A177-3AD203B41FA5}">
                      <a16:colId xmlns:a16="http://schemas.microsoft.com/office/drawing/2014/main" val="75413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hu-HU" dirty="0"/>
                        <a:t>Out of 500 </a:t>
                      </a:r>
                      <a:r>
                        <a:rPr lang="hu-HU" dirty="0" err="1"/>
                        <a:t>articles</a:t>
                      </a:r>
                      <a:endParaRPr lang="hu-HU" dirty="0"/>
                    </a:p>
                  </a:txBody>
                  <a:tcPr>
                    <a:solidFill>
                      <a:srgbClr val="0B5C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Both </a:t>
                      </a:r>
                      <a:r>
                        <a:rPr lang="hu-HU" dirty="0" err="1"/>
                        <a:t>keep</a:t>
                      </a:r>
                      <a:endParaRPr lang="hu-HU" dirty="0"/>
                    </a:p>
                  </a:txBody>
                  <a:tcPr>
                    <a:solidFill>
                      <a:srgbClr val="0B5C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Only</a:t>
                      </a:r>
                      <a:r>
                        <a:rPr lang="hu-HU" dirty="0"/>
                        <a:t> A </a:t>
                      </a:r>
                      <a:r>
                        <a:rPr lang="hu-HU" dirty="0" err="1"/>
                        <a:t>keeps</a:t>
                      </a:r>
                      <a:endParaRPr lang="hu-HU" dirty="0"/>
                    </a:p>
                  </a:txBody>
                  <a:tcPr>
                    <a:solidFill>
                      <a:srgbClr val="0B5C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Only</a:t>
                      </a:r>
                      <a:r>
                        <a:rPr lang="hu-HU" dirty="0"/>
                        <a:t> B </a:t>
                      </a:r>
                      <a:r>
                        <a:rPr lang="hu-HU" dirty="0" err="1"/>
                        <a:t>keeps</a:t>
                      </a:r>
                      <a:endParaRPr lang="hu-HU" dirty="0"/>
                    </a:p>
                  </a:txBody>
                  <a:tcPr>
                    <a:solidFill>
                      <a:srgbClr val="0B5C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Both </a:t>
                      </a:r>
                      <a:r>
                        <a:rPr lang="hu-HU" dirty="0" err="1"/>
                        <a:t>exclude</a:t>
                      </a:r>
                      <a:endParaRPr lang="hu-HU" dirty="0"/>
                    </a:p>
                  </a:txBody>
                  <a:tcPr>
                    <a:solidFill>
                      <a:srgbClr val="0B5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2700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50</a:t>
                      </a:r>
                    </a:p>
                  </a:txBody>
                  <a:tcPr>
                    <a:solidFill>
                      <a:srgbClr val="BCD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4</a:t>
                      </a:r>
                    </a:p>
                  </a:txBody>
                  <a:tcPr>
                    <a:solidFill>
                      <a:srgbClr val="BCD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10</a:t>
                      </a:r>
                    </a:p>
                  </a:txBody>
                  <a:tcPr>
                    <a:solidFill>
                      <a:srgbClr val="BCD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436</a:t>
                      </a:r>
                    </a:p>
                  </a:txBody>
                  <a:tcPr>
                    <a:solidFill>
                      <a:srgbClr val="BC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124585"/>
                  </a:ext>
                </a:extLst>
              </a:tr>
            </a:tbl>
          </a:graphicData>
        </a:graphic>
      </p:graphicFrame>
      <p:sp>
        <p:nvSpPr>
          <p:cNvPr id="13" name="Sávnyíl 13">
            <a:extLst>
              <a:ext uri="{FF2B5EF4-FFF2-40B4-BE49-F238E27FC236}">
                <a16:creationId xmlns:a16="http://schemas.microsoft.com/office/drawing/2014/main" id="{E7BE4B1A-80BE-3A41-B610-6B1A500AC577}"/>
              </a:ext>
            </a:extLst>
          </p:cNvPr>
          <p:cNvSpPr/>
          <p:nvPr/>
        </p:nvSpPr>
        <p:spPr>
          <a:xfrm rot="5400000">
            <a:off x="2797974" y="3705674"/>
            <a:ext cx="394855" cy="488372"/>
          </a:xfrm>
          <a:prstGeom prst="chevron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34560A-2271-0949-BA55-9D3F5E81E107}"/>
              </a:ext>
            </a:extLst>
          </p:cNvPr>
          <p:cNvSpPr/>
          <p:nvPr/>
        </p:nvSpPr>
        <p:spPr>
          <a:xfrm>
            <a:off x="1629103" y="4468449"/>
            <a:ext cx="3878317" cy="1477328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hu-HU" sz="2400" dirty="0">
                <a:solidFill>
                  <a:srgbClr val="0B5C65"/>
                </a:solidFill>
                <a:latin typeface="inherit"/>
              </a:rPr>
              <a:t>% of </a:t>
            </a:r>
            <a:r>
              <a:rPr lang="hu-HU" sz="2400" dirty="0" err="1">
                <a:solidFill>
                  <a:srgbClr val="0B5C65"/>
                </a:solidFill>
                <a:latin typeface="inherit"/>
              </a:rPr>
              <a:t>agreement</a:t>
            </a:r>
            <a:r>
              <a:rPr lang="hu-HU" sz="2400" dirty="0">
                <a:solidFill>
                  <a:srgbClr val="0B5C65"/>
                </a:solidFill>
                <a:latin typeface="inherit"/>
              </a:rPr>
              <a:t>: </a:t>
            </a:r>
            <a:r>
              <a:rPr lang="hu-HU" sz="2400" b="1" dirty="0">
                <a:solidFill>
                  <a:srgbClr val="E50D2E"/>
                </a:solidFill>
                <a:latin typeface="inherit"/>
              </a:rPr>
              <a:t>97.2%</a:t>
            </a:r>
          </a:p>
          <a:p>
            <a:pPr fontAlgn="base"/>
            <a:endParaRPr lang="hu-HU" sz="2400" b="1" i="0" u="none" strike="noStrike" dirty="0">
              <a:solidFill>
                <a:srgbClr val="C00000"/>
              </a:solidFill>
              <a:effectLst/>
              <a:latin typeface="inherit"/>
            </a:endParaRPr>
          </a:p>
          <a:p>
            <a:pPr fontAlgn="base"/>
            <a:r>
              <a:rPr lang="hu-HU" sz="2400" dirty="0" err="1">
                <a:solidFill>
                  <a:srgbClr val="0B5C65"/>
                </a:solidFill>
                <a:latin typeface="inherit"/>
              </a:rPr>
              <a:t>Cohen’s</a:t>
            </a:r>
            <a:r>
              <a:rPr lang="hu-HU" sz="2400" dirty="0">
                <a:solidFill>
                  <a:srgbClr val="0B5C65"/>
                </a:solidFill>
                <a:latin typeface="inherit"/>
              </a:rPr>
              <a:t> kappa: </a:t>
            </a:r>
            <a:r>
              <a:rPr lang="hu-HU" sz="2400" b="1" dirty="0">
                <a:solidFill>
                  <a:srgbClr val="E50D2E"/>
                </a:solidFill>
                <a:latin typeface="inherit"/>
              </a:rPr>
              <a:t>0.86</a:t>
            </a:r>
          </a:p>
          <a:p>
            <a:pPr fontAlgn="base"/>
            <a:endParaRPr lang="hu-HU" b="1" i="0" u="none" strike="noStrike" dirty="0">
              <a:solidFill>
                <a:srgbClr val="C00000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7059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1"/>
          <p:cNvSpPr txBox="1">
            <a:spLocks/>
          </p:cNvSpPr>
          <p:nvPr/>
        </p:nvSpPr>
        <p:spPr>
          <a:xfrm>
            <a:off x="1500225" y="4593095"/>
            <a:ext cx="9039239" cy="804579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4. </a:t>
            </a:r>
            <a:r>
              <a:rPr lang="hu-HU" sz="2400" dirty="0" err="1">
                <a:solidFill>
                  <a:srgbClr val="0B5C65"/>
                </a:solidFill>
              </a:rPr>
              <a:t>Describe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how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discrepancies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were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resolved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between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review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authors</a:t>
            </a:r>
            <a:endParaRPr lang="hu-HU" sz="2400" dirty="0">
              <a:solidFill>
                <a:srgbClr val="0B5C65"/>
              </a:solidFill>
            </a:endParaRPr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2564673" y="5582691"/>
            <a:ext cx="7187290" cy="908574"/>
          </a:xfrm>
          <a:prstGeom prst="rect">
            <a:avLst/>
          </a:prstGeom>
          <a:solidFill>
            <a:schemeClr val="bg1"/>
          </a:solidFill>
          <a:ln w="41275" cmpd="sng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err="1">
                <a:solidFill>
                  <a:srgbClr val="0B5C65"/>
                </a:solidFill>
              </a:rPr>
              <a:t>Third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party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arbitration</a:t>
            </a:r>
            <a:r>
              <a:rPr lang="hu-HU" sz="2400" dirty="0">
                <a:solidFill>
                  <a:srgbClr val="0B5C65"/>
                </a:solidFill>
              </a:rPr>
              <a:t> (</a:t>
            </a:r>
            <a:r>
              <a:rPr lang="hu-HU" sz="2400" dirty="0" err="1">
                <a:solidFill>
                  <a:srgbClr val="0B5C65"/>
                </a:solidFill>
              </a:rPr>
              <a:t>expert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field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  <a:p>
            <a:r>
              <a:rPr lang="hu-HU" sz="2400" dirty="0" err="1">
                <a:solidFill>
                  <a:srgbClr val="0B5C65"/>
                </a:solidFill>
              </a:rPr>
              <a:t>Committee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concensus</a:t>
            </a:r>
            <a:r>
              <a:rPr lang="hu-HU" sz="2400" dirty="0">
                <a:solidFill>
                  <a:srgbClr val="0B5C65"/>
                </a:solidFill>
              </a:rPr>
              <a:t> (</a:t>
            </a:r>
            <a:r>
              <a:rPr lang="hu-HU" sz="2400" dirty="0" err="1">
                <a:solidFill>
                  <a:srgbClr val="0B5C65"/>
                </a:solidFill>
              </a:rPr>
              <a:t>experts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in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field</a:t>
            </a:r>
            <a:r>
              <a:rPr lang="hu-HU" sz="2400" dirty="0">
                <a:solidFill>
                  <a:srgbClr val="0B5C65"/>
                </a:solidFill>
              </a:rPr>
              <a:t>)</a:t>
            </a:r>
          </a:p>
          <a:p>
            <a:endParaRPr lang="hu-HU" sz="2400" dirty="0">
              <a:solidFill>
                <a:srgbClr val="0B5C65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8" name="Tartalom helye 1"/>
          <p:cNvSpPr txBox="1">
            <a:spLocks/>
          </p:cNvSpPr>
          <p:nvPr/>
        </p:nvSpPr>
        <p:spPr>
          <a:xfrm>
            <a:off x="1500225" y="3510900"/>
            <a:ext cx="9039240" cy="897178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3. </a:t>
            </a:r>
            <a:r>
              <a:rPr lang="hu-HU" sz="2400" b="1" dirty="0" err="1">
                <a:solidFill>
                  <a:srgbClr val="E50D2E"/>
                </a:solidFill>
              </a:rPr>
              <a:t>Two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review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authors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should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select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records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in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duplicate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to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reduce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number</a:t>
            </a:r>
            <a:r>
              <a:rPr lang="hu-HU" sz="2400" dirty="0">
                <a:solidFill>
                  <a:srgbClr val="0B5C65"/>
                </a:solidFill>
              </a:rPr>
              <a:t> of </a:t>
            </a:r>
            <a:r>
              <a:rPr lang="hu-HU" sz="2400" dirty="0" err="1">
                <a:solidFill>
                  <a:srgbClr val="0B5C65"/>
                </a:solidFill>
              </a:rPr>
              <a:t>false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positives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dirty="0" err="1">
                <a:solidFill>
                  <a:srgbClr val="0B5C65"/>
                </a:solidFill>
              </a:rPr>
              <a:t>false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negatives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500225" y="2550099"/>
            <a:ext cx="9039239" cy="642536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2. </a:t>
            </a:r>
            <a:r>
              <a:rPr lang="hu-HU" sz="2400" dirty="0" err="1">
                <a:solidFill>
                  <a:srgbClr val="0B5C65"/>
                </a:solidFill>
              </a:rPr>
              <a:t>Make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the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selection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process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transparent</a:t>
            </a:r>
            <a:r>
              <a:rPr lang="hu-HU" sz="2400" dirty="0">
                <a:solidFill>
                  <a:srgbClr val="0B5C65"/>
                </a:solidFill>
              </a:rPr>
              <a:t> and </a:t>
            </a:r>
            <a:r>
              <a:rPr lang="hu-HU" sz="2400" b="1" dirty="0" err="1">
                <a:solidFill>
                  <a:srgbClr val="E50D2E"/>
                </a:solidFill>
              </a:rPr>
              <a:t>reproducible</a:t>
            </a:r>
            <a:r>
              <a:rPr lang="hu-HU" sz="2400" dirty="0">
                <a:solidFill>
                  <a:srgbClr val="E50D2E"/>
                </a:solidFill>
              </a:rPr>
              <a:t>!</a:t>
            </a:r>
          </a:p>
        </p:txBody>
      </p:sp>
      <p:sp>
        <p:nvSpPr>
          <p:cNvPr id="12" name="Tartalom helye 1"/>
          <p:cNvSpPr txBox="1">
            <a:spLocks/>
          </p:cNvSpPr>
          <p:nvPr/>
        </p:nvSpPr>
        <p:spPr>
          <a:xfrm>
            <a:off x="1792755" y="1661403"/>
            <a:ext cx="8454181" cy="644465"/>
          </a:xfrm>
          <a:prstGeom prst="rect">
            <a:avLst/>
          </a:prstGeom>
          <a:solidFill>
            <a:schemeClr val="bg1"/>
          </a:solidFill>
          <a:ln w="41275" cmpd="sng">
            <a:solidFill>
              <a:srgbClr val="0B5C65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B5C65"/>
                </a:solidFill>
              </a:rPr>
              <a:t>1. </a:t>
            </a:r>
            <a:r>
              <a:rPr lang="hu-HU" sz="2400" dirty="0" err="1">
                <a:solidFill>
                  <a:srgbClr val="0B5C65"/>
                </a:solidFill>
              </a:rPr>
              <a:t>Plan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your</a:t>
            </a:r>
            <a:r>
              <a:rPr lang="hu-HU" sz="2400" dirty="0">
                <a:solidFill>
                  <a:srgbClr val="0B5C65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eligibility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criteria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before</a:t>
            </a:r>
            <a:r>
              <a:rPr lang="hu-HU" sz="2400" dirty="0">
                <a:solidFill>
                  <a:srgbClr val="E50D2E"/>
                </a:solidFill>
              </a:rPr>
              <a:t> </a:t>
            </a:r>
            <a:r>
              <a:rPr lang="hu-HU" sz="2400" dirty="0" err="1">
                <a:solidFill>
                  <a:srgbClr val="0B5C65"/>
                </a:solidFill>
              </a:rPr>
              <a:t>you</a:t>
            </a:r>
            <a:r>
              <a:rPr lang="hu-HU" sz="2400" dirty="0">
                <a:solidFill>
                  <a:srgbClr val="0B5C65"/>
                </a:solidFill>
              </a:rPr>
              <a:t> start </a:t>
            </a:r>
            <a:r>
              <a:rPr lang="hu-HU" sz="2400" dirty="0" err="1">
                <a:solidFill>
                  <a:srgbClr val="0B5C65"/>
                </a:solidFill>
              </a:rPr>
              <a:t>selecting</a:t>
            </a:r>
            <a:r>
              <a:rPr lang="hu-HU" sz="2400" dirty="0">
                <a:solidFill>
                  <a:srgbClr val="0B5C65"/>
                </a:solidFill>
              </a:rPr>
              <a:t>!</a:t>
            </a:r>
          </a:p>
        </p:txBody>
      </p:sp>
      <p:sp>
        <p:nvSpPr>
          <p:cNvPr id="14" name="Google Shape;145;p15">
            <a:extLst>
              <a:ext uri="{FF2B5EF4-FFF2-40B4-BE49-F238E27FC236}">
                <a16:creationId xmlns:a16="http://schemas.microsoft.com/office/drawing/2014/main" id="{4409EFCD-CD24-524E-A7DA-4DAA27A809EA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45090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11"/>
          <p:cNvSpPr txBox="1"/>
          <p:nvPr/>
        </p:nvSpPr>
        <p:spPr>
          <a:xfrm>
            <a:off x="3171907" y="173782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1559468" y="3490877"/>
            <a:ext cx="973704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Selection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process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: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remove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duplicates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=&gt;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do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3-step </a:t>
            </a:r>
            <a:r>
              <a:rPr kumimoji="0" lang="hu-HU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selection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by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title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abstract</a:t>
            </a:r>
            <a:r>
              <a:rPr lang="hu-HU" sz="2400" dirty="0">
                <a:latin typeface="Arial" panose="020B0604020202020204"/>
                <a:ea typeface="Calibri" panose="020F0502020204030204" pitchFamily="34" charset="0"/>
              </a:rPr>
              <a:t>, and </a:t>
            </a:r>
            <a:r>
              <a:rPr lang="hu-HU" sz="2400" dirty="0" err="1">
                <a:latin typeface="Arial" panose="020B0604020202020204"/>
                <a:ea typeface="Calibri" panose="020F0502020204030204" pitchFamily="34" charset="0"/>
              </a:rPr>
              <a:t>full-text</a:t>
            </a:r>
            <a:r>
              <a:rPr lang="hu-HU" sz="2400" dirty="0"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=&gt;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remove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overlapping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populations</a:t>
            </a:r>
            <a:endParaRPr kumimoji="0" lang="hu-H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Document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everything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with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rationales</a:t>
            </a:r>
            <a:r>
              <a:rPr lang="hu-HU" sz="2400" dirty="0">
                <a:latin typeface="Arial" panose="020B0604020202020204"/>
                <a:ea typeface="Calibri" panose="020F0502020204030204" pitchFamily="34" charset="0"/>
              </a:rPr>
              <a:t> (</a:t>
            </a:r>
            <a:r>
              <a:rPr lang="hu-HU" sz="2400" dirty="0" err="1">
                <a:latin typeface="Arial" panose="020B0604020202020204"/>
                <a:ea typeface="Calibri" panose="020F0502020204030204" pitchFamily="34" charset="0"/>
              </a:rPr>
              <a:t>transparency</a:t>
            </a:r>
            <a:r>
              <a:rPr lang="hu-HU" sz="2400" dirty="0">
                <a:latin typeface="Arial" panose="020B0604020202020204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Arial" panose="020B0604020202020204"/>
                <a:ea typeface="Calibri" panose="020F0502020204030204" pitchFamily="34" charset="0"/>
              </a:rPr>
              <a:t>reproducability</a:t>
            </a:r>
            <a:r>
              <a:rPr lang="hu-HU" sz="2400" dirty="0">
                <a:latin typeface="Arial" panose="020B0604020202020204"/>
                <a:ea typeface="Calibri" panose="020F0502020204030204" pitchFamily="34" charset="0"/>
              </a:rPr>
              <a:t>)</a:t>
            </a:r>
            <a:endParaRPr kumimoji="0" lang="hu-HU" sz="24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Do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the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selection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in </a:t>
            </a:r>
            <a:r>
              <a:rPr kumimoji="0" lang="hu-HU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duplicate</a:t>
            </a:r>
            <a:endParaRPr kumimoji="0" lang="hu-HU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Check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fo</a:t>
            </a:r>
            <a:r>
              <a:rPr lang="hu-HU" sz="2400" dirty="0">
                <a:latin typeface="Arial" panose="020B0604020202020204"/>
                <a:ea typeface="Calibri" panose="020F0502020204030204" pitchFamily="34" charset="0"/>
              </a:rPr>
              <a:t>r </a:t>
            </a:r>
            <a:r>
              <a:rPr lang="hu-HU" sz="2400" b="1" dirty="0">
                <a:latin typeface="Arial" panose="020B0604020202020204"/>
                <a:ea typeface="Calibri" panose="020F0502020204030204" pitchFamily="34" charset="0"/>
              </a:rPr>
              <a:t>overlapping </a:t>
            </a:r>
            <a:r>
              <a:rPr lang="hu-HU" sz="2400" b="1" dirty="0" err="1">
                <a:latin typeface="Arial" panose="020B0604020202020204"/>
                <a:ea typeface="Calibri" panose="020F0502020204030204" pitchFamily="34" charset="0"/>
              </a:rPr>
              <a:t>study</a:t>
            </a:r>
            <a:r>
              <a:rPr lang="hu-HU" sz="2400" b="1" dirty="0"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400" b="1" dirty="0" err="1">
                <a:latin typeface="Arial" panose="020B0604020202020204"/>
                <a:ea typeface="Calibri" panose="020F0502020204030204" pitchFamily="34" charset="0"/>
              </a:rPr>
              <a:t>populations</a:t>
            </a:r>
            <a:endParaRPr kumimoji="0" lang="hu-HU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0" y="120945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45;p15">
            <a:extLst>
              <a:ext uri="{FF2B5EF4-FFF2-40B4-BE49-F238E27FC236}">
                <a16:creationId xmlns:a16="http://schemas.microsoft.com/office/drawing/2014/main" id="{5841B063-5BF4-C342-B184-79B9B3BC7B72}"/>
              </a:ext>
            </a:extLst>
          </p:cNvPr>
          <p:cNvSpPr txBox="1"/>
          <p:nvPr/>
        </p:nvSpPr>
        <p:spPr>
          <a:xfrm>
            <a:off x="2154476" y="453434"/>
            <a:ext cx="7666947" cy="64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Kép 12">
            <a:extLst>
              <a:ext uri="{FF2B5EF4-FFF2-40B4-BE49-F238E27FC236}">
                <a16:creationId xmlns:a16="http://schemas.microsoft.com/office/drawing/2014/main" id="{647E6721-C456-D94C-A8FC-3968A2D232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451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204CC421-4096-4B62-B578-063C580D0B10}"/>
              </a:ext>
            </a:extLst>
          </p:cNvPr>
          <p:cNvSpPr txBox="1">
            <a:spLocks/>
          </p:cNvSpPr>
          <p:nvPr/>
        </p:nvSpPr>
        <p:spPr>
          <a:xfrm>
            <a:off x="6103795" y="4269572"/>
            <a:ext cx="5680439" cy="149704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b="1" dirty="0">
                <a:solidFill>
                  <a:srgbClr val="0C5C65"/>
                </a:solidFill>
              </a:rPr>
              <a:t>21-22</a:t>
            </a:r>
            <a:r>
              <a:rPr lang="hu-HU" sz="2000" b="1" baseline="30000" dirty="0">
                <a:solidFill>
                  <a:srgbClr val="0C5C65"/>
                </a:solidFill>
              </a:rPr>
              <a:t>nd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September</a:t>
            </a:r>
            <a:r>
              <a:rPr lang="hu-HU" sz="2000" b="1" dirty="0">
                <a:solidFill>
                  <a:srgbClr val="0C5C65"/>
                </a:solidFill>
              </a:rPr>
              <a:t>, 2020</a:t>
            </a:r>
          </a:p>
          <a:p>
            <a:pPr algn="r"/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i="1" dirty="0">
                <a:solidFill>
                  <a:srgbClr val="0C5C65"/>
                </a:solidFill>
              </a:rPr>
              <a:t>University of Pécs</a:t>
            </a:r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b="1" dirty="0">
                <a:solidFill>
                  <a:srgbClr val="0C5C65"/>
                </a:solidFill>
              </a:rPr>
              <a:t>Pécs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58487" y="2740828"/>
            <a:ext cx="7075593" cy="121072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 err="1">
                <a:solidFill>
                  <a:srgbClr val="0C5C65"/>
                </a:solidFill>
              </a:rPr>
              <a:t>Practice</a:t>
            </a:r>
            <a:endParaRPr lang="hu-HU" sz="4000" b="1" dirty="0">
              <a:solidFill>
                <a:srgbClr val="0C5C65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475" y="1705390"/>
            <a:ext cx="3849038" cy="221768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3943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63287" y="1441035"/>
            <a:ext cx="10074443" cy="491178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Identify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key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elements</a:t>
            </a:r>
            <a:r>
              <a:rPr lang="hu-HU" sz="2400" dirty="0">
                <a:solidFill>
                  <a:srgbClr val="0C5C65"/>
                </a:solidFill>
              </a:rPr>
              <a:t> of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search</a:t>
            </a:r>
            <a:r>
              <a:rPr lang="hu-HU" sz="2400" dirty="0">
                <a:solidFill>
                  <a:srgbClr val="0C5C65"/>
                </a:solidFill>
              </a:rPr>
              <a:t> (</a:t>
            </a:r>
            <a:r>
              <a:rPr lang="hu-HU" sz="2400" dirty="0" err="1">
                <a:solidFill>
                  <a:srgbClr val="0C5C65"/>
                </a:solidFill>
              </a:rPr>
              <a:t>e.g</a:t>
            </a:r>
            <a:r>
              <a:rPr lang="hu-HU" sz="2400" dirty="0">
                <a:solidFill>
                  <a:srgbClr val="0C5C65"/>
                </a:solidFill>
              </a:rPr>
              <a:t>. </a:t>
            </a:r>
            <a:r>
              <a:rPr lang="hu-HU" sz="2400" dirty="0" err="1">
                <a:solidFill>
                  <a:srgbClr val="0C5C65"/>
                </a:solidFill>
              </a:rPr>
              <a:t>databases</a:t>
            </a:r>
            <a:r>
              <a:rPr lang="hu-HU" sz="2400" dirty="0">
                <a:solidFill>
                  <a:srgbClr val="0C5C65"/>
                </a:solidFill>
              </a:rPr>
              <a:t>, </a:t>
            </a:r>
            <a:r>
              <a:rPr lang="hu-HU" sz="2400" dirty="0" err="1">
                <a:solidFill>
                  <a:srgbClr val="0C5C65"/>
                </a:solidFill>
              </a:rPr>
              <a:t>restrictions</a:t>
            </a:r>
            <a:r>
              <a:rPr lang="hu-HU" sz="2400" dirty="0">
                <a:solidFill>
                  <a:srgbClr val="0C5C65"/>
                </a:solidFill>
              </a:rPr>
              <a:t>, </a:t>
            </a:r>
            <a:r>
              <a:rPr lang="hu-HU" sz="2400" dirty="0" err="1">
                <a:solidFill>
                  <a:srgbClr val="0C5C65"/>
                </a:solidFill>
              </a:rPr>
              <a:t>query</a:t>
            </a:r>
            <a:r>
              <a:rPr lang="hu-HU" sz="2400" dirty="0">
                <a:solidFill>
                  <a:srgbClr val="0C5C65"/>
                </a:solidFill>
              </a:rPr>
              <a:t>, </a:t>
            </a:r>
            <a:r>
              <a:rPr lang="hu-HU" sz="2400" dirty="0" err="1">
                <a:solidFill>
                  <a:srgbClr val="0C5C65"/>
                </a:solidFill>
              </a:rPr>
              <a:t>timing</a:t>
            </a:r>
            <a:r>
              <a:rPr lang="hu-HU" sz="2400" dirty="0">
                <a:solidFill>
                  <a:srgbClr val="0C5C65"/>
                </a:solidFill>
              </a:rPr>
              <a:t>). </a:t>
            </a:r>
            <a:r>
              <a:rPr lang="hu-HU" sz="2400" dirty="0" err="1">
                <a:solidFill>
                  <a:srgbClr val="0C5C65"/>
                </a:solidFill>
              </a:rPr>
              <a:t>Are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reported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explicitly</a:t>
            </a:r>
            <a:r>
              <a:rPr lang="hu-HU" sz="2400" dirty="0">
                <a:solidFill>
                  <a:srgbClr val="0C5C65"/>
                </a:solidFill>
              </a:rPr>
              <a:t>? Is </a:t>
            </a:r>
            <a:r>
              <a:rPr lang="hu-HU" sz="2400" dirty="0" err="1">
                <a:solidFill>
                  <a:srgbClr val="0C5C65"/>
                </a:solidFill>
              </a:rPr>
              <a:t>everything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given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to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reproduce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search</a:t>
            </a:r>
            <a:r>
              <a:rPr lang="hu-HU" sz="2400" dirty="0">
                <a:solidFill>
                  <a:srgbClr val="0C5C65"/>
                </a:solidFill>
              </a:rPr>
              <a:t>? </a:t>
            </a:r>
            <a:r>
              <a:rPr lang="hu-HU" sz="2400" dirty="0">
                <a:solidFill>
                  <a:srgbClr val="E50D2E"/>
                </a:solidFill>
              </a:rPr>
              <a:t>(</a:t>
            </a:r>
            <a:r>
              <a:rPr lang="hu-HU" sz="2400" u="sng" dirty="0">
                <a:solidFill>
                  <a:srgbClr val="E50D2E"/>
                </a:solidFill>
              </a:rPr>
              <a:t>G1-G3: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2; G4-G6: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1</a:t>
            </a:r>
            <a:r>
              <a:rPr lang="hu-HU" sz="2400" dirty="0">
                <a:solidFill>
                  <a:srgbClr val="E50D2E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What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are</a:t>
            </a:r>
            <a:r>
              <a:rPr lang="hu-HU" sz="2400" dirty="0">
                <a:solidFill>
                  <a:srgbClr val="0C5C65"/>
                </a:solidFill>
              </a:rPr>
              <a:t> Boolean operators? </a:t>
            </a:r>
            <a:r>
              <a:rPr lang="hu-HU" sz="2400" dirty="0" err="1">
                <a:solidFill>
                  <a:srgbClr val="0C5C65"/>
                </a:solidFill>
              </a:rPr>
              <a:t>Were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other</a:t>
            </a:r>
            <a:r>
              <a:rPr lang="hu-HU" sz="2400" dirty="0">
                <a:solidFill>
                  <a:srgbClr val="0C5C65"/>
                </a:solidFill>
              </a:rPr>
              <a:t> operators (</a:t>
            </a:r>
            <a:r>
              <a:rPr lang="hu-HU" sz="2400" dirty="0" err="1">
                <a:solidFill>
                  <a:srgbClr val="0C5C65"/>
                </a:solidFill>
              </a:rPr>
              <a:t>e.g</a:t>
            </a:r>
            <a:r>
              <a:rPr lang="hu-HU" sz="2400" dirty="0">
                <a:solidFill>
                  <a:srgbClr val="0C5C65"/>
                </a:solidFill>
              </a:rPr>
              <a:t>., adj, </a:t>
            </a:r>
            <a:r>
              <a:rPr lang="hu-HU" sz="2400" dirty="0" err="1">
                <a:solidFill>
                  <a:srgbClr val="0C5C65"/>
                </a:solidFill>
              </a:rPr>
              <a:t>near</a:t>
            </a:r>
            <a:r>
              <a:rPr lang="hu-HU" sz="2400" dirty="0">
                <a:solidFill>
                  <a:srgbClr val="0C5C65"/>
                </a:solidFill>
              </a:rPr>
              <a:t>) </a:t>
            </a:r>
            <a:r>
              <a:rPr lang="hu-HU" sz="2400" dirty="0" err="1">
                <a:solidFill>
                  <a:srgbClr val="0C5C65"/>
                </a:solidFill>
              </a:rPr>
              <a:t>or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truncation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used</a:t>
            </a:r>
            <a:r>
              <a:rPr lang="hu-HU" sz="2400" dirty="0">
                <a:solidFill>
                  <a:srgbClr val="E50D2E"/>
                </a:solidFill>
              </a:rPr>
              <a:t>? (</a:t>
            </a:r>
            <a:r>
              <a:rPr lang="hu-HU" sz="2400" u="sng" dirty="0">
                <a:solidFill>
                  <a:srgbClr val="E50D2E"/>
                </a:solidFill>
              </a:rPr>
              <a:t>G1-G3: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2; G4-G6: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1</a:t>
            </a:r>
            <a:r>
              <a:rPr lang="hu-HU" sz="2400" dirty="0">
                <a:solidFill>
                  <a:srgbClr val="E50D2E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Are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you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satisfied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with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search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strategy</a:t>
            </a:r>
            <a:r>
              <a:rPr lang="hu-HU" sz="2400" dirty="0">
                <a:solidFill>
                  <a:srgbClr val="0C5C65"/>
                </a:solidFill>
              </a:rPr>
              <a:t>? </a:t>
            </a:r>
            <a:r>
              <a:rPr lang="hu-HU" sz="2400" dirty="0" err="1">
                <a:solidFill>
                  <a:srgbClr val="0C5C65"/>
                </a:solidFill>
              </a:rPr>
              <a:t>Does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it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meet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question</a:t>
            </a:r>
            <a:r>
              <a:rPr lang="hu-HU" sz="2400" dirty="0">
                <a:solidFill>
                  <a:srgbClr val="0C5C65"/>
                </a:solidFill>
              </a:rPr>
              <a:t> of interest (PICOS)? </a:t>
            </a:r>
            <a:r>
              <a:rPr lang="hu-HU" sz="2400" dirty="0">
                <a:solidFill>
                  <a:srgbClr val="E50D2E"/>
                </a:solidFill>
              </a:rPr>
              <a:t>(</a:t>
            </a:r>
            <a:r>
              <a:rPr lang="hu-HU" sz="2400" u="sng" dirty="0">
                <a:solidFill>
                  <a:srgbClr val="E50D2E"/>
                </a:solidFill>
              </a:rPr>
              <a:t>G1-G3: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2; G4-G6: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1</a:t>
            </a:r>
            <a:r>
              <a:rPr lang="hu-HU" sz="2400" dirty="0">
                <a:solidFill>
                  <a:srgbClr val="E50D2E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400" dirty="0" err="1">
                <a:solidFill>
                  <a:srgbClr val="0C5C65"/>
                </a:solidFill>
              </a:rPr>
              <a:t>Identify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key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elements</a:t>
            </a:r>
            <a:r>
              <a:rPr lang="hu-HU" sz="2400" dirty="0">
                <a:solidFill>
                  <a:srgbClr val="0C5C65"/>
                </a:solidFill>
              </a:rPr>
              <a:t> of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selection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process</a:t>
            </a:r>
            <a:r>
              <a:rPr lang="hu-HU" sz="2400" dirty="0">
                <a:solidFill>
                  <a:srgbClr val="0C5C65"/>
                </a:solidFill>
              </a:rPr>
              <a:t>. </a:t>
            </a:r>
            <a:r>
              <a:rPr lang="hu-HU" sz="2400" dirty="0" err="1">
                <a:solidFill>
                  <a:srgbClr val="0C5C65"/>
                </a:solidFill>
              </a:rPr>
              <a:t>Check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flowchart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as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well</a:t>
            </a:r>
            <a:r>
              <a:rPr lang="hu-HU" sz="2400" dirty="0">
                <a:solidFill>
                  <a:srgbClr val="0C5C65"/>
                </a:solidFill>
              </a:rPr>
              <a:t>. Is </a:t>
            </a:r>
            <a:r>
              <a:rPr lang="hu-HU" sz="2400" dirty="0" err="1">
                <a:solidFill>
                  <a:srgbClr val="0C5C65"/>
                </a:solidFill>
              </a:rPr>
              <a:t>the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selection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strategy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described</a:t>
            </a:r>
            <a:r>
              <a:rPr lang="hu-HU" sz="2400" dirty="0">
                <a:solidFill>
                  <a:srgbClr val="0C5C65"/>
                </a:solidFill>
              </a:rPr>
              <a:t> in a </a:t>
            </a:r>
            <a:r>
              <a:rPr lang="hu-HU" sz="2400" dirty="0" err="1">
                <a:solidFill>
                  <a:srgbClr val="0C5C65"/>
                </a:solidFill>
              </a:rPr>
              <a:t>fully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reproducible</a:t>
            </a:r>
            <a:r>
              <a:rPr lang="hu-HU" sz="2400" dirty="0">
                <a:solidFill>
                  <a:srgbClr val="0C5C65"/>
                </a:solidFill>
              </a:rPr>
              <a:t> </a:t>
            </a:r>
            <a:r>
              <a:rPr lang="hu-HU" sz="2400" dirty="0" err="1">
                <a:solidFill>
                  <a:srgbClr val="0C5C65"/>
                </a:solidFill>
              </a:rPr>
              <a:t>way</a:t>
            </a:r>
            <a:r>
              <a:rPr lang="hu-HU" sz="2400" dirty="0">
                <a:solidFill>
                  <a:srgbClr val="E50D2E"/>
                </a:solidFill>
              </a:rPr>
              <a:t>? (</a:t>
            </a:r>
            <a:r>
              <a:rPr lang="hu-HU" sz="2400" u="sng" dirty="0">
                <a:solidFill>
                  <a:srgbClr val="E50D2E"/>
                </a:solidFill>
              </a:rPr>
              <a:t>G1-G3: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2; G4-G6: </a:t>
            </a:r>
            <a:r>
              <a:rPr lang="hu-HU" sz="2400" u="sng" dirty="0" err="1">
                <a:solidFill>
                  <a:srgbClr val="E50D2E"/>
                </a:solidFill>
              </a:rPr>
              <a:t>sample</a:t>
            </a:r>
            <a:r>
              <a:rPr lang="hu-HU" sz="2400" u="sng" dirty="0">
                <a:solidFill>
                  <a:srgbClr val="E50D2E"/>
                </a:solidFill>
              </a:rPr>
              <a:t> </a:t>
            </a:r>
            <a:r>
              <a:rPr lang="hu-HU" sz="2400" u="sng" dirty="0" err="1">
                <a:solidFill>
                  <a:srgbClr val="E50D2E"/>
                </a:solidFill>
              </a:rPr>
              <a:t>paper</a:t>
            </a:r>
            <a:r>
              <a:rPr lang="hu-HU" sz="2400" u="sng" dirty="0">
                <a:solidFill>
                  <a:srgbClr val="E50D2E"/>
                </a:solidFill>
              </a:rPr>
              <a:t> 1</a:t>
            </a:r>
            <a:r>
              <a:rPr lang="hu-HU" sz="2400" dirty="0">
                <a:solidFill>
                  <a:srgbClr val="E50D2E"/>
                </a:solidFill>
              </a:rPr>
              <a:t>)</a:t>
            </a:r>
          </a:p>
          <a:p>
            <a:pPr marL="0" indent="0">
              <a:buNone/>
            </a:pPr>
            <a:r>
              <a:rPr lang="hu-HU" sz="2400" b="1" dirty="0" err="1">
                <a:solidFill>
                  <a:srgbClr val="0C5C65"/>
                </a:solidFill>
              </a:rPr>
              <a:t>You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have</a:t>
            </a:r>
            <a:r>
              <a:rPr lang="hu-HU" sz="2400" b="1" dirty="0">
                <a:solidFill>
                  <a:srgbClr val="0C5C65"/>
                </a:solidFill>
              </a:rPr>
              <a:t> 25 </a:t>
            </a:r>
            <a:r>
              <a:rPr lang="hu-HU" sz="2400" b="1" dirty="0" err="1">
                <a:solidFill>
                  <a:srgbClr val="0C5C65"/>
                </a:solidFill>
              </a:rPr>
              <a:t>minutes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to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complete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this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task</a:t>
            </a:r>
            <a:r>
              <a:rPr lang="hu-HU" sz="2400" b="1" dirty="0">
                <a:solidFill>
                  <a:srgbClr val="0C5C65"/>
                </a:solidFill>
              </a:rPr>
              <a:t>.</a:t>
            </a:r>
          </a:p>
          <a:p>
            <a:pPr marL="990600" indent="-514350">
              <a:buFont typeface="+mj-lt"/>
              <a:buAutoNum type="alphaUcPeriod"/>
            </a:pPr>
            <a:endParaRPr lang="hu-HU" sz="2400" dirty="0">
              <a:solidFill>
                <a:srgbClr val="0C5C65"/>
              </a:solidFill>
            </a:endParaRPr>
          </a:p>
        </p:txBody>
      </p:sp>
      <p:sp>
        <p:nvSpPr>
          <p:cNvPr id="4" name="Alcím 3"/>
          <p:cNvSpPr>
            <a:spLocks noGrp="1"/>
          </p:cNvSpPr>
          <p:nvPr>
            <p:ph type="subTitle" idx="15"/>
          </p:nvPr>
        </p:nvSpPr>
        <p:spPr>
          <a:xfrm>
            <a:off x="2628527" y="505184"/>
            <a:ext cx="7207917" cy="378235"/>
          </a:xfrm>
        </p:spPr>
        <p:txBody>
          <a:bodyPr/>
          <a:lstStyle/>
          <a:p>
            <a:r>
              <a:rPr lang="hu-HU" sz="3600" b="1" dirty="0" err="1"/>
              <a:t>Practice</a:t>
            </a:r>
            <a:r>
              <a:rPr lang="hu-HU" sz="3600" b="1" dirty="0"/>
              <a:t> – Day 1, Session II.</a:t>
            </a:r>
          </a:p>
        </p:txBody>
      </p:sp>
    </p:spTree>
    <p:extLst>
      <p:ext uri="{BB962C8B-B14F-4D97-AF65-F5344CB8AC3E}">
        <p14:creationId xmlns:p14="http://schemas.microsoft.com/office/powerpoint/2010/main" val="343753112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22900" y="1086838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>
                <a:solidFill>
                  <a:srgbClr val="0C5C65"/>
                </a:solidFill>
              </a:rPr>
              <a:t>Meta-analysis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Workshop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5951395" y="4117172"/>
            <a:ext cx="5680439" cy="149704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b="1" dirty="0">
                <a:solidFill>
                  <a:srgbClr val="0C5C65"/>
                </a:solidFill>
              </a:rPr>
              <a:t>21-22</a:t>
            </a:r>
            <a:r>
              <a:rPr lang="hu-HU" sz="2000" b="1" baseline="30000" dirty="0">
                <a:solidFill>
                  <a:srgbClr val="0C5C65"/>
                </a:solidFill>
              </a:rPr>
              <a:t>nd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September</a:t>
            </a:r>
            <a:r>
              <a:rPr lang="hu-HU" sz="2000" b="1" dirty="0">
                <a:solidFill>
                  <a:srgbClr val="0C5C65"/>
                </a:solidFill>
              </a:rPr>
              <a:t>, 2020</a:t>
            </a:r>
          </a:p>
          <a:p>
            <a:pPr algn="r"/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i="1" dirty="0">
                <a:solidFill>
                  <a:srgbClr val="0C5C65"/>
                </a:solidFill>
              </a:rPr>
              <a:t>University of Pécs</a:t>
            </a:r>
            <a:endParaRPr lang="hu-HU" sz="2000" b="1" dirty="0">
              <a:solidFill>
                <a:srgbClr val="0C5C65"/>
              </a:solidFill>
            </a:endParaRPr>
          </a:p>
          <a:p>
            <a:pPr algn="r"/>
            <a:r>
              <a:rPr lang="hu-HU" sz="2000" b="1" dirty="0">
                <a:solidFill>
                  <a:srgbClr val="0C5C65"/>
                </a:solidFill>
              </a:rPr>
              <a:t>Pécs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475" y="1705390"/>
            <a:ext cx="3849038" cy="221768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660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1117076" y="1477897"/>
            <a:ext cx="10847869" cy="47090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u-HU" sz="2400" b="1" dirty="0">
                <a:solidFill>
                  <a:srgbClr val="0C5C65"/>
                </a:solidFill>
              </a:rPr>
              <a:t>Schedule (16:15-18:30)</a:t>
            </a:r>
          </a:p>
          <a:p>
            <a:pPr algn="just"/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Opening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I. The overview of a meta-analysis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C5C65"/>
                </a:solidFill>
              </a:rPr>
              <a:t>B</a:t>
            </a:r>
            <a:r>
              <a:rPr lang="en-US" sz="2400" b="1" dirty="0" err="1">
                <a:solidFill>
                  <a:srgbClr val="0C5C65"/>
                </a:solidFill>
              </a:rPr>
              <a:t>reak</a:t>
            </a:r>
            <a:r>
              <a:rPr lang="hu-HU" sz="2400" b="1" dirty="0">
                <a:solidFill>
                  <a:srgbClr val="0C5C65"/>
                </a:solidFill>
              </a:rPr>
              <a:t> (</a:t>
            </a:r>
            <a:r>
              <a:rPr lang="en-US" sz="2400" b="1" dirty="0">
                <a:solidFill>
                  <a:srgbClr val="0C5C65"/>
                </a:solidFill>
              </a:rPr>
              <a:t>1</a:t>
            </a:r>
            <a:r>
              <a:rPr lang="hu-HU" sz="2400" b="1" dirty="0">
                <a:solidFill>
                  <a:srgbClr val="0C5C65"/>
                </a:solidFill>
              </a:rPr>
              <a:t>7</a:t>
            </a:r>
            <a:r>
              <a:rPr lang="en-US" sz="2400" b="1" dirty="0">
                <a:solidFill>
                  <a:srgbClr val="0C5C65"/>
                </a:solidFill>
              </a:rPr>
              <a:t>:15-1</a:t>
            </a:r>
            <a:r>
              <a:rPr lang="hu-HU" sz="2400" b="1" dirty="0">
                <a:solidFill>
                  <a:srgbClr val="0C5C65"/>
                </a:solidFill>
              </a:rPr>
              <a:t>7</a:t>
            </a:r>
            <a:r>
              <a:rPr lang="en-US" sz="2400" b="1" dirty="0">
                <a:solidFill>
                  <a:srgbClr val="0C5C65"/>
                </a:solidFill>
              </a:rPr>
              <a:t>:30</a:t>
            </a:r>
            <a:r>
              <a:rPr lang="hu-HU" sz="2400" b="1" dirty="0">
                <a:solidFill>
                  <a:srgbClr val="0C5C65"/>
                </a:solidFill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II. S</a:t>
            </a:r>
            <a:r>
              <a:rPr lang="hu-HU" sz="2400" b="1" dirty="0" err="1">
                <a:solidFill>
                  <a:srgbClr val="0C5C65"/>
                </a:solidFill>
              </a:rPr>
              <a:t>ystematic</a:t>
            </a:r>
            <a:r>
              <a:rPr lang="hu-HU" sz="2400" b="1" dirty="0">
                <a:solidFill>
                  <a:srgbClr val="0C5C65"/>
                </a:solidFill>
              </a:rPr>
              <a:t> s</a:t>
            </a:r>
            <a:r>
              <a:rPr lang="en-US" sz="2400" b="1" dirty="0" err="1">
                <a:solidFill>
                  <a:srgbClr val="0C5C65"/>
                </a:solidFill>
              </a:rPr>
              <a:t>earch</a:t>
            </a:r>
            <a:r>
              <a:rPr lang="en-US" sz="2400" b="1" dirty="0">
                <a:solidFill>
                  <a:srgbClr val="0C5C65"/>
                </a:solidFill>
              </a:rPr>
              <a:t> and selection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Closing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algn="just"/>
            <a:endParaRPr lang="hu-HU" sz="2400" b="1" dirty="0"/>
          </a:p>
          <a:p>
            <a:pPr algn="just"/>
            <a:r>
              <a:rPr lang="hu-HU" sz="2400" b="1" dirty="0"/>
              <a:t/>
            </a:r>
            <a:br>
              <a:rPr lang="hu-HU" sz="2400" b="1" dirty="0"/>
            </a:br>
            <a:endParaRPr lang="hu-HU" sz="2400" b="1" dirty="0"/>
          </a:p>
          <a:p>
            <a:pPr marL="514350" indent="-514350" algn="just">
              <a:buFontTx/>
              <a:buAutoNum type="arabicPeriod"/>
            </a:pPr>
            <a:endParaRPr lang="hu-HU" sz="2800" b="1" dirty="0"/>
          </a:p>
          <a:p>
            <a:pPr marL="514350" indent="-514350" algn="just">
              <a:buFontTx/>
              <a:buAutoNum type="arabicPeriod"/>
            </a:pPr>
            <a:endParaRPr lang="hu-HU" sz="2800" b="1" dirty="0"/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-790330" y="292841"/>
            <a:ext cx="11201476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GUIDE ON HOW TO UNDERSTAND </a:t>
            </a:r>
            <a:r>
              <a:rPr lang="hu-H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META-ANALYSES</a:t>
            </a:r>
            <a:endParaRPr lang="hu-H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5543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1117076" y="1477897"/>
            <a:ext cx="10847869" cy="47090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u-HU" sz="2400" b="1" dirty="0">
                <a:solidFill>
                  <a:srgbClr val="0C5C65"/>
                </a:solidFill>
              </a:rPr>
              <a:t>Schedule of Day 2 </a:t>
            </a:r>
            <a:r>
              <a:rPr lang="hu-HU" sz="2400" dirty="0">
                <a:solidFill>
                  <a:srgbClr val="0C5C65"/>
                </a:solidFill>
              </a:rPr>
              <a:t>(14:00-18:45)</a:t>
            </a:r>
          </a:p>
          <a:p>
            <a:pPr algn="just"/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Opening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I. </a:t>
            </a:r>
            <a:r>
              <a:rPr lang="hu-HU" sz="2400" b="1" dirty="0" err="1">
                <a:solidFill>
                  <a:srgbClr val="0C5C65"/>
                </a:solidFill>
              </a:rPr>
              <a:t>Questions</a:t>
            </a:r>
            <a:r>
              <a:rPr lang="hu-HU" sz="2400" b="1" dirty="0">
                <a:solidFill>
                  <a:srgbClr val="0C5C65"/>
                </a:solidFill>
              </a:rPr>
              <a:t> of </a:t>
            </a:r>
            <a:r>
              <a:rPr lang="hu-HU" sz="2400" b="1" dirty="0" err="1">
                <a:solidFill>
                  <a:srgbClr val="0C5C65"/>
                </a:solidFill>
              </a:rPr>
              <a:t>meta-analyses</a:t>
            </a:r>
            <a:r>
              <a:rPr lang="hu-HU" sz="2400" b="1" dirty="0">
                <a:solidFill>
                  <a:srgbClr val="0C5C65"/>
                </a:solidFill>
              </a:rPr>
              <a:t/>
            </a:r>
            <a:br>
              <a:rPr lang="hu-HU" sz="2400" b="1" dirty="0">
                <a:solidFill>
                  <a:srgbClr val="0C5C65"/>
                </a:solidFill>
              </a:rPr>
            </a:br>
            <a:r>
              <a:rPr lang="en-US" sz="2400" b="1" dirty="0">
                <a:solidFill>
                  <a:srgbClr val="0C5C65"/>
                </a:solidFill>
              </a:rPr>
              <a:t>Short break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dirty="0">
                <a:solidFill>
                  <a:srgbClr val="0C5C65"/>
                </a:solidFill>
              </a:rPr>
              <a:t>(14:55-15:05)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I</a:t>
            </a:r>
            <a:r>
              <a:rPr lang="hu-HU" sz="2400" b="1" dirty="0">
                <a:solidFill>
                  <a:srgbClr val="0C5C65"/>
                </a:solidFill>
              </a:rPr>
              <a:t>I</a:t>
            </a:r>
            <a:r>
              <a:rPr lang="en-US" sz="2400" b="1" dirty="0">
                <a:solidFill>
                  <a:srgbClr val="0C5C65"/>
                </a:solidFill>
              </a:rPr>
              <a:t>. The data from clinical and statistical point of view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C5C65"/>
                </a:solidFill>
              </a:rPr>
              <a:t>B</a:t>
            </a:r>
            <a:r>
              <a:rPr lang="en-US" sz="2400" b="1" dirty="0" err="1">
                <a:solidFill>
                  <a:srgbClr val="0C5C65"/>
                </a:solidFill>
              </a:rPr>
              <a:t>reak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dirty="0">
                <a:solidFill>
                  <a:srgbClr val="0C5C65"/>
                </a:solidFill>
              </a:rPr>
              <a:t>(16:00-16:15)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</a:t>
            </a:r>
            <a:r>
              <a:rPr lang="hu-HU" sz="2400" b="1" dirty="0">
                <a:solidFill>
                  <a:srgbClr val="0C5C65"/>
                </a:solidFill>
              </a:rPr>
              <a:t>III</a:t>
            </a:r>
            <a:r>
              <a:rPr lang="en-US" sz="2400" b="1" dirty="0">
                <a:solidFill>
                  <a:srgbClr val="0C5C65"/>
                </a:solidFill>
              </a:rPr>
              <a:t>. Bias - The truth is beyond (extended)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C5C65"/>
                </a:solidFill>
              </a:rPr>
              <a:t>Se</a:t>
            </a:r>
            <a:r>
              <a:rPr lang="en-US" sz="2400" b="1" dirty="0" err="1">
                <a:solidFill>
                  <a:srgbClr val="0C5C65"/>
                </a:solidFill>
              </a:rPr>
              <a:t>ssion</a:t>
            </a:r>
            <a:r>
              <a:rPr lang="en-US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>
                <a:solidFill>
                  <a:srgbClr val="0C5C65"/>
                </a:solidFill>
              </a:rPr>
              <a:t>I</a:t>
            </a:r>
            <a:r>
              <a:rPr lang="en-US" sz="2400" b="1" dirty="0">
                <a:solidFill>
                  <a:srgbClr val="0C5C65"/>
                </a:solidFill>
              </a:rPr>
              <a:t>V. Study protocol – Plan ahead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Short break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dirty="0">
                <a:solidFill>
                  <a:srgbClr val="0C5C65"/>
                </a:solidFill>
              </a:rPr>
              <a:t>(18:10-18:20)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5C65"/>
                </a:solidFill>
              </a:rPr>
              <a:t>Session VII. Perspectives 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srgbClr val="0C5C65"/>
                </a:solidFill>
              </a:rPr>
              <a:t>Closing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400" b="1" dirty="0">
              <a:solidFill>
                <a:srgbClr val="0C5C65"/>
              </a:solidFill>
            </a:endParaRPr>
          </a:p>
          <a:p>
            <a:pPr algn="just"/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>
                <a:solidFill>
                  <a:srgbClr val="0C5C65"/>
                </a:solidFill>
              </a:rPr>
              <a:t/>
            </a:r>
            <a:br>
              <a:rPr lang="hu-HU" sz="2400" b="1" dirty="0">
                <a:solidFill>
                  <a:srgbClr val="0C5C65"/>
                </a:solidFill>
              </a:rPr>
            </a:br>
            <a:endParaRPr lang="hu-HU" sz="2400" b="1" dirty="0">
              <a:solidFill>
                <a:srgbClr val="0C5C65"/>
              </a:solidFill>
            </a:endParaRPr>
          </a:p>
          <a:p>
            <a:pPr marL="514350" indent="-514350" algn="just">
              <a:buFontTx/>
              <a:buAutoNum type="arabicPeriod"/>
            </a:pPr>
            <a:endParaRPr lang="hu-HU" sz="2800" b="1" dirty="0">
              <a:solidFill>
                <a:srgbClr val="0C5C65"/>
              </a:solidFill>
            </a:endParaRPr>
          </a:p>
          <a:p>
            <a:pPr marL="514350" indent="-514350" algn="just">
              <a:buFontTx/>
              <a:buAutoNum type="arabicPeriod"/>
            </a:pPr>
            <a:endParaRPr lang="hu-HU" sz="2800" b="1" dirty="0">
              <a:solidFill>
                <a:srgbClr val="0C5C65"/>
              </a:solidFill>
            </a:endParaRPr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-809184" y="292841"/>
            <a:ext cx="11201476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GUIDE ON HOW TO UNDERSTAND </a:t>
            </a:r>
            <a:r>
              <a:rPr lang="hu-H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META-ANALYSES</a:t>
            </a:r>
            <a:endParaRPr lang="hu-H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43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CA9CDD70-E760-4DD6-B7D9-D70E55BD32D0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BBB90FD8-3151-4F84-9BAC-6B130B824644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C737E64-C752-483B-B5B5-2081927CF1F8}"/>
              </a:ext>
            </a:extLst>
          </p:cNvPr>
          <p:cNvSpPr/>
          <p:nvPr/>
        </p:nvSpPr>
        <p:spPr>
          <a:xfrm>
            <a:off x="3066019" y="1310022"/>
            <a:ext cx="7704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IMMEDIATE PATIENTS’ BENEFITS</a:t>
            </a:r>
            <a:endParaRPr lang="hu-HU" sz="2800" b="1" dirty="0">
              <a:solidFill>
                <a:srgbClr val="E50D2E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052" y="2447126"/>
            <a:ext cx="6194453" cy="237313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028916" y="1797281"/>
            <a:ext cx="575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MORTLITY DECREASED </a:t>
            </a:r>
            <a:r>
              <a:rPr lang="hu-HU" b="1" dirty="0"/>
              <a:t>IN ACUTE PANCREATITIS</a:t>
            </a:r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99" y="2447126"/>
            <a:ext cx="1834973" cy="246303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2" name="Szövegdoboz 31"/>
          <p:cNvSpPr txBox="1"/>
          <p:nvPr/>
        </p:nvSpPr>
        <p:spPr>
          <a:xfrm>
            <a:off x="744969" y="1715219"/>
            <a:ext cx="4844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/>
              <a:t>NECESSITY AND USAGE OF ANTIBIOTICS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DECREASED WITH 50%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3030619" y="2361550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23 </a:t>
            </a:r>
            <a:r>
              <a:rPr lang="hu-HU" dirty="0" err="1"/>
              <a:t>countries</a:t>
            </a:r>
            <a:endParaRPr lang="hu-HU" dirty="0"/>
          </a:p>
          <a:p>
            <a:r>
              <a:rPr lang="hu-HU" b="1" dirty="0">
                <a:solidFill>
                  <a:srgbClr val="0C5C65"/>
                </a:solidFill>
              </a:rPr>
              <a:t>62</a:t>
            </a:r>
            <a:r>
              <a:rPr lang="hu-HU" dirty="0"/>
              <a:t> </a:t>
            </a:r>
            <a:r>
              <a:rPr lang="hu-HU" dirty="0" err="1"/>
              <a:t>centres</a:t>
            </a:r>
            <a:endParaRPr lang="hu-HU" dirty="0"/>
          </a:p>
          <a:p>
            <a:r>
              <a:rPr lang="hu-HU" b="1" dirty="0">
                <a:solidFill>
                  <a:srgbClr val="F56600"/>
                </a:solidFill>
              </a:rPr>
              <a:t>9728</a:t>
            </a:r>
            <a:r>
              <a:rPr lang="hu-HU" dirty="0"/>
              <a:t> </a:t>
            </a:r>
            <a:r>
              <a:rPr lang="hu-HU" dirty="0" err="1"/>
              <a:t>patients</a:t>
            </a:r>
            <a:endParaRPr lang="hu-HU" dirty="0"/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268" y="3345143"/>
            <a:ext cx="2108993" cy="1595830"/>
          </a:xfrm>
          <a:prstGeom prst="rect">
            <a:avLst/>
          </a:prstGeom>
        </p:spPr>
      </p:pic>
      <p:sp>
        <p:nvSpPr>
          <p:cNvPr id="35" name="Szövegdoboz 34"/>
          <p:cNvSpPr txBox="1"/>
          <p:nvPr/>
        </p:nvSpPr>
        <p:spPr>
          <a:xfrm>
            <a:off x="2873252" y="5218162"/>
            <a:ext cx="26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/>
              <a:t>HEALTHCARE COSTS 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8B1C59E9-A65A-438B-91AC-A5EA586773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8" y="5110983"/>
            <a:ext cx="2089857" cy="1704389"/>
          </a:xfrm>
          <a:prstGeom prst="rect">
            <a:avLst/>
          </a:prstGeom>
        </p:spPr>
      </p:pic>
      <p:sp>
        <p:nvSpPr>
          <p:cNvPr id="37" name="Szövegdoboz 36"/>
          <p:cNvSpPr txBox="1"/>
          <p:nvPr/>
        </p:nvSpPr>
        <p:spPr>
          <a:xfrm>
            <a:off x="3435738" y="5812462"/>
            <a:ext cx="110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25%</a:t>
            </a:r>
          </a:p>
        </p:txBody>
      </p:sp>
      <p:sp>
        <p:nvSpPr>
          <p:cNvPr id="38" name="Lefelé nyíl 37"/>
          <p:cNvSpPr/>
          <p:nvPr/>
        </p:nvSpPr>
        <p:spPr>
          <a:xfrm>
            <a:off x="4735230" y="5845385"/>
            <a:ext cx="386499" cy="74104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övegdoboz 38"/>
          <p:cNvSpPr txBox="1"/>
          <p:nvPr/>
        </p:nvSpPr>
        <p:spPr>
          <a:xfrm>
            <a:off x="7708458" y="4820264"/>
            <a:ext cx="289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9 TRIALS </a:t>
            </a:r>
            <a:r>
              <a:rPr lang="hu-HU" b="1" dirty="0"/>
              <a:t>ARE RUNNING</a:t>
            </a:r>
          </a:p>
        </p:txBody>
      </p:sp>
      <p:pic>
        <p:nvPicPr>
          <p:cNvPr id="49" name="Kép 4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155" y="5335627"/>
            <a:ext cx="5558110" cy="953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227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452CDB67-5DEE-467C-8B3C-DBBD19E35627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6D942E87-201C-4DA2-912A-0ADEF9808A1B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7"/>
          <p:cNvSpPr/>
          <p:nvPr/>
        </p:nvSpPr>
        <p:spPr>
          <a:xfrm>
            <a:off x="3055091" y="170863"/>
            <a:ext cx="62119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600" b="1" dirty="0">
                <a:solidFill>
                  <a:prstClr val="white"/>
                </a:solidFill>
              </a:rPr>
              <a:t>TRANSZLÁCIÓS MEDICINA</a:t>
            </a:r>
          </a:p>
          <a:p>
            <a:pPr algn="ctr"/>
            <a:r>
              <a:rPr lang="hu-HU" sz="2400" dirty="0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A jobb betegellátásért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9" y="3529479"/>
            <a:ext cx="5767067" cy="317385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88" y="3800531"/>
            <a:ext cx="4497992" cy="296558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BC3E4A00-8509-4C61-AC75-4448A8836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33" y="1400297"/>
            <a:ext cx="5034730" cy="2400234"/>
          </a:xfrm>
          <a:prstGeom prst="rect">
            <a:avLst/>
          </a:prstGeom>
        </p:spPr>
      </p:pic>
      <p:pic>
        <p:nvPicPr>
          <p:cNvPr id="2050" name="Picture 2" descr="Image result for szÃ©kesfehÃ©rvÃ¡ri kÃ³rhÃ¡z igazgatÃ³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71"/>
          <a:stretch/>
        </p:blipFill>
        <p:spPr bwMode="auto">
          <a:xfrm>
            <a:off x="6508955" y="1690717"/>
            <a:ext cx="1514168" cy="18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zÃ©kesfehÃ©rvÃ¡ri kÃ³rhÃ¡z orvosigazgatÃ³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5910" y="1759176"/>
            <a:ext cx="1445342" cy="181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r izbÃ©ki ferenc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1529" y="1652278"/>
            <a:ext cx="1625003" cy="18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41208" y="3810664"/>
            <a:ext cx="545836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15A9A6"/>
                </a:solidFill>
              </a:rPr>
              <a:t>LOH DECREASED WITH </a:t>
            </a:r>
            <a:r>
              <a:rPr lang="hu-HU" sz="3200" b="1" dirty="0">
                <a:solidFill>
                  <a:srgbClr val="FF0000"/>
                </a:solidFill>
              </a:rPr>
              <a:t>164</a:t>
            </a:r>
            <a:r>
              <a:rPr lang="hu-HU" sz="3200" b="1" dirty="0">
                <a:solidFill>
                  <a:srgbClr val="15A9A6"/>
                </a:solidFill>
              </a:rPr>
              <a:t> DAYS</a:t>
            </a:r>
            <a:endParaRPr lang="hu-HU" dirty="0">
              <a:solidFill>
                <a:srgbClr val="15A9A6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279075" y="3810664"/>
            <a:ext cx="554362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15A9A6"/>
                </a:solidFill>
              </a:rPr>
              <a:t>USAGE OF ANTIBIOTICS DECREASED WITH </a:t>
            </a:r>
            <a:r>
              <a:rPr lang="hu-HU" sz="3200" b="1" dirty="0">
                <a:solidFill>
                  <a:srgbClr val="FF0000"/>
                </a:solidFill>
              </a:rPr>
              <a:t>31%</a:t>
            </a:r>
            <a:endParaRPr lang="hu-HU" dirty="0">
              <a:solidFill>
                <a:srgbClr val="15A9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448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22604" y="435752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 err="1"/>
              <a:t>Translational</a:t>
            </a:r>
            <a:r>
              <a:rPr lang="hu-HU" sz="3200" b="1" dirty="0"/>
              <a:t> </a:t>
            </a:r>
            <a:r>
              <a:rPr lang="hu-HU" sz="3200" b="1" dirty="0" err="1"/>
              <a:t>medicine</a:t>
            </a:r>
            <a:endParaRPr lang="hu-HU" sz="32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515449" y="1891485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6000" b="1" dirty="0">
                <a:solidFill>
                  <a:srgbClr val="0C5C65"/>
                </a:solidFill>
              </a:rPr>
              <a:t>EVERYONE</a:t>
            </a:r>
            <a:endParaRPr lang="hu-HU" sz="3600" dirty="0">
              <a:solidFill>
                <a:srgbClr val="0C5C65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BB9168EE-EF96-4F16-864D-781F747D1C46}"/>
              </a:ext>
            </a:extLst>
          </p:cNvPr>
          <p:cNvSpPr txBox="1">
            <a:spLocks/>
          </p:cNvSpPr>
          <p:nvPr/>
        </p:nvSpPr>
        <p:spPr>
          <a:xfrm>
            <a:off x="1446012" y="3239882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PATIENTS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E50D2E"/>
                </a:solidFill>
              </a:rPr>
              <a:t>HEALTHCARE BUDGET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INDUVIDUAL SCIENTISTS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INSTITUTIONS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COUNTRIES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6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10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55283" y="445179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B1C59E9-A65A-438B-91AC-A5EA586773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024" y="1523717"/>
            <a:ext cx="5628437" cy="459028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A0027AB6-3EB3-4E51-8B55-2F0ADD36CF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187" y="1505582"/>
            <a:ext cx="1777213" cy="13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9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1136740" y="1635214"/>
            <a:ext cx="10847869" cy="47090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u-HU" sz="2800" b="1" dirty="0">
                <a:solidFill>
                  <a:srgbClr val="0C5C65"/>
                </a:solidFill>
              </a:rPr>
              <a:t>Schedule (14:00-15:55)</a:t>
            </a:r>
          </a:p>
          <a:p>
            <a:pPr algn="just"/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Opening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rgbClr val="0C5C65"/>
                </a:solidFill>
              </a:rPr>
              <a:t>Introduction: the role of meta-analyses in translational medicine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rgbClr val="0C5C65"/>
                </a:solidFill>
              </a:rPr>
              <a:t>Main steps of the workflow: </a:t>
            </a:r>
            <a:r>
              <a:rPr lang="hu-HU" sz="2400" b="1" dirty="0">
                <a:solidFill>
                  <a:srgbClr val="0C5C65"/>
                </a:solidFill>
              </a:rPr>
              <a:t>H</a:t>
            </a:r>
            <a:r>
              <a:rPr lang="en-US" sz="2400" b="1" dirty="0">
                <a:solidFill>
                  <a:srgbClr val="0C5C65"/>
                </a:solidFill>
              </a:rPr>
              <a:t>ow to be transparent and reproducible?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rgbClr val="0C5C65"/>
                </a:solidFill>
              </a:rPr>
              <a:t>Questions of meta-analyses</a:t>
            </a:r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Break</a:t>
            </a:r>
            <a:r>
              <a:rPr lang="hu-HU" sz="2400" b="1" dirty="0">
                <a:solidFill>
                  <a:srgbClr val="0C5C65"/>
                </a:solidFill>
              </a:rPr>
              <a:t> (15:55-16:00)</a:t>
            </a:r>
          </a:p>
          <a:p>
            <a:pPr marL="457200" indent="-457200" algn="just">
              <a:buFont typeface="+mj-lt"/>
              <a:buAutoNum type="arabicPeriod" startAt="4"/>
            </a:pPr>
            <a:r>
              <a:rPr lang="en-US" sz="2400" b="1" dirty="0">
                <a:solidFill>
                  <a:srgbClr val="0C5C65"/>
                </a:solidFill>
              </a:rPr>
              <a:t>How to gather information from electronic databases systematically?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en-US" sz="2400" b="1" dirty="0">
                <a:solidFill>
                  <a:srgbClr val="0C5C65"/>
                </a:solidFill>
              </a:rPr>
              <a:t>First impression of forest plots - introduction to meta-analytical statistics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en-US" sz="2400" b="1" dirty="0">
                <a:solidFill>
                  <a:srgbClr val="0C5C65"/>
                </a:solidFill>
              </a:rPr>
              <a:t>Bias - the truth is beyond</a:t>
            </a:r>
            <a:endParaRPr lang="hu-HU" sz="2400" b="1" dirty="0">
              <a:solidFill>
                <a:srgbClr val="0C5C65"/>
              </a:solidFill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en-US" sz="2400" b="1" dirty="0">
                <a:solidFill>
                  <a:srgbClr val="0C5C65"/>
                </a:solidFill>
              </a:rPr>
              <a:t>Should we trust in meta-analyses?</a:t>
            </a:r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 err="1">
                <a:solidFill>
                  <a:srgbClr val="0C5C65"/>
                </a:solidFill>
              </a:rPr>
              <a:t>Closing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remarks</a:t>
            </a:r>
            <a:endParaRPr lang="hu-HU" sz="2400" b="1" dirty="0">
              <a:solidFill>
                <a:srgbClr val="0C5C65"/>
              </a:solidFill>
            </a:endParaRPr>
          </a:p>
          <a:p>
            <a:pPr algn="just"/>
            <a:r>
              <a:rPr lang="hu-HU" sz="2400" b="1" dirty="0">
                <a:solidFill>
                  <a:srgbClr val="0C5C65"/>
                </a:solidFill>
              </a:rPr>
              <a:t/>
            </a:r>
            <a:br>
              <a:rPr lang="hu-HU" sz="2400" b="1" dirty="0">
                <a:solidFill>
                  <a:srgbClr val="0C5C65"/>
                </a:solidFill>
              </a:rPr>
            </a:br>
            <a:endParaRPr lang="hu-HU" sz="2400" b="1" dirty="0">
              <a:solidFill>
                <a:srgbClr val="0C5C65"/>
              </a:solidFill>
            </a:endParaRPr>
          </a:p>
          <a:p>
            <a:pPr marL="514350" indent="-514350" algn="just">
              <a:buFontTx/>
              <a:buAutoNum type="arabicPeriod"/>
            </a:pPr>
            <a:endParaRPr lang="hu-HU" sz="2800" b="1" dirty="0">
              <a:solidFill>
                <a:srgbClr val="0C5C65"/>
              </a:solidFill>
            </a:endParaRPr>
          </a:p>
          <a:p>
            <a:pPr marL="514350" indent="-514350" algn="just">
              <a:buFontTx/>
              <a:buAutoNum type="arabicPeriod"/>
            </a:pPr>
            <a:endParaRPr lang="hu-HU" sz="2800" b="1" dirty="0">
              <a:solidFill>
                <a:srgbClr val="0C5C65"/>
              </a:solidFill>
            </a:endParaRPr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744718" y="444007"/>
            <a:ext cx="8960829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General Overview Of Meta-analyses 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85484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5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5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5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515449" y="1891485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6000" b="1" dirty="0">
                <a:solidFill>
                  <a:srgbClr val="0C5C65"/>
                </a:solidFill>
              </a:rPr>
              <a:t>EVERYONE</a:t>
            </a:r>
            <a:endParaRPr lang="hu-HU" sz="3600" dirty="0">
              <a:solidFill>
                <a:srgbClr val="0C5C65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BB9168EE-EF96-4F16-864D-781F747D1C46}"/>
              </a:ext>
            </a:extLst>
          </p:cNvPr>
          <p:cNvSpPr txBox="1">
            <a:spLocks/>
          </p:cNvSpPr>
          <p:nvPr/>
        </p:nvSpPr>
        <p:spPr>
          <a:xfrm>
            <a:off x="1446012" y="3239882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PATIENTS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HEALTHCARE BUDGET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E50D2E"/>
                </a:solidFill>
              </a:rPr>
              <a:t>INDUVIDUAL SCIENTISTS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INSTITUTIONS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COUNTRIES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6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06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>
            <a:extLst>
              <a:ext uri="{FF2B5EF4-FFF2-40B4-BE49-F238E27FC236}">
                <a16:creationId xmlns:a16="http://schemas.microsoft.com/office/drawing/2014/main" id="{8C47632D-3561-4711-BC20-CA2A4FE1A178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842" name="Alcím 2"/>
          <p:cNvSpPr>
            <a:spLocks noGrp="1"/>
          </p:cNvSpPr>
          <p:nvPr>
            <p:ph type="subTitle" idx="1"/>
          </p:nvPr>
        </p:nvSpPr>
        <p:spPr bwMode="auto">
          <a:xfrm>
            <a:off x="2430057" y="380319"/>
            <a:ext cx="7208838" cy="377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12B6122-F598-4F2E-BE89-D06532F023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365" y="1582798"/>
            <a:ext cx="1777213" cy="135320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3F5FD6C-89D1-44F1-93DD-D45BC6D60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161" y="1371539"/>
            <a:ext cx="1099127" cy="219825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8D93CB1-91E6-4F47-B996-5A278F99799B}"/>
              </a:ext>
            </a:extLst>
          </p:cNvPr>
          <p:cNvSpPr txBox="1"/>
          <p:nvPr/>
        </p:nvSpPr>
        <p:spPr>
          <a:xfrm>
            <a:off x="10160001" y="3059667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CITATIONS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EA03551-EBE0-43DE-9E52-EBDBDBCAB62E}"/>
              </a:ext>
            </a:extLst>
          </p:cNvPr>
          <p:cNvSpPr txBox="1"/>
          <p:nvPr/>
        </p:nvSpPr>
        <p:spPr>
          <a:xfrm>
            <a:off x="917029" y="370603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ÁRON VINCZE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8313BA3-12FF-4B9A-A2D2-0DB6CBB191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359" y="1371539"/>
            <a:ext cx="916525" cy="230896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2C378FE-76BD-4DB9-A407-6059AAD5B898}"/>
              </a:ext>
            </a:extLst>
          </p:cNvPr>
          <p:cNvSpPr txBox="1"/>
          <p:nvPr/>
        </p:nvSpPr>
        <p:spPr>
          <a:xfrm>
            <a:off x="2951155" y="3703600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JUDIT BAJOR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CDCE94C-2836-4AF8-9CDD-0B008B734A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876" y="1602448"/>
            <a:ext cx="748145" cy="196734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9341352-9858-498F-9074-50AF9FCE2601}"/>
              </a:ext>
            </a:extLst>
          </p:cNvPr>
          <p:cNvSpPr txBox="1"/>
          <p:nvPr/>
        </p:nvSpPr>
        <p:spPr>
          <a:xfrm>
            <a:off x="5104781" y="3703600"/>
            <a:ext cx="22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PATRÍCIA SARLÓS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72E2B19-8EFA-4542-8BCE-BD0574C55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7531" y="1649150"/>
            <a:ext cx="614220" cy="1990439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94102BFE-DF86-420B-8276-D2277AD4862C}"/>
              </a:ext>
            </a:extLst>
          </p:cNvPr>
          <p:cNvSpPr txBox="1"/>
          <p:nvPr/>
        </p:nvSpPr>
        <p:spPr>
          <a:xfrm>
            <a:off x="7545290" y="3703600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ANDREA PÁRNICZKY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F82B03A-0871-4FF2-B1FE-2D150C388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035" y="4041575"/>
            <a:ext cx="849746" cy="2060867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0DA03B74-4162-415B-B90B-C79525F27710}"/>
              </a:ext>
            </a:extLst>
          </p:cNvPr>
          <p:cNvSpPr txBox="1"/>
          <p:nvPr/>
        </p:nvSpPr>
        <p:spPr>
          <a:xfrm>
            <a:off x="3567363" y="6094481"/>
            <a:ext cx="209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MÁRTA BALASKÓ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BA5CD1C9-6C7D-416F-843E-4F8B9C3FA7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137" y="4135096"/>
            <a:ext cx="641774" cy="1967346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48342EC-9551-46F7-8D95-2A31D4551611}"/>
              </a:ext>
            </a:extLst>
          </p:cNvPr>
          <p:cNvSpPr txBox="1"/>
          <p:nvPr/>
        </p:nvSpPr>
        <p:spPr>
          <a:xfrm>
            <a:off x="1440842" y="609448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ANDRÁS GARAMI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DF4C4EA0-85A3-4401-9D82-E5BD61B8B7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1751" y="4178416"/>
            <a:ext cx="473306" cy="1990440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56DB28D1-1AA7-4469-85F2-4F0231CA6A58}"/>
              </a:ext>
            </a:extLst>
          </p:cNvPr>
          <p:cNvSpPr txBox="1"/>
          <p:nvPr/>
        </p:nvSpPr>
        <p:spPr>
          <a:xfrm>
            <a:off x="8383184" y="6084173"/>
            <a:ext cx="196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KATALIN MÁRTA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87E83098-1E64-465B-8601-2C720A9DD1A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111" y="4143203"/>
            <a:ext cx="614220" cy="2060867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56B6A216-B400-4DAC-8DF7-45AA8686D565}"/>
              </a:ext>
            </a:extLst>
          </p:cNvPr>
          <p:cNvSpPr txBox="1"/>
          <p:nvPr/>
        </p:nvSpPr>
        <p:spPr>
          <a:xfrm>
            <a:off x="5940292" y="6072276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ALEXANDRA MIKÓ</a:t>
            </a:r>
          </a:p>
        </p:txBody>
      </p:sp>
    </p:spTree>
    <p:extLst>
      <p:ext uri="{BB962C8B-B14F-4D97-AF65-F5344CB8AC3E}">
        <p14:creationId xmlns:p14="http://schemas.microsoft.com/office/powerpoint/2010/main" val="3550077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05147" y="435753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515449" y="1891485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6000" b="1" dirty="0">
                <a:solidFill>
                  <a:srgbClr val="0C5C65"/>
                </a:solidFill>
              </a:rPr>
              <a:t>EVERYONE</a:t>
            </a:r>
            <a:endParaRPr lang="hu-HU" sz="3600" dirty="0">
              <a:solidFill>
                <a:srgbClr val="0C5C65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BB9168EE-EF96-4F16-864D-781F747D1C46}"/>
              </a:ext>
            </a:extLst>
          </p:cNvPr>
          <p:cNvSpPr txBox="1">
            <a:spLocks/>
          </p:cNvSpPr>
          <p:nvPr/>
        </p:nvSpPr>
        <p:spPr>
          <a:xfrm>
            <a:off x="1446012" y="3239882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PATIENTS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HEALTHCARE BUDGET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INDUVIDUAL SCIENTISTS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E50D2E"/>
                </a:solidFill>
              </a:rPr>
              <a:t>INSTITUTIONS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0C5C65"/>
                </a:solidFill>
              </a:rPr>
              <a:t>COUNTRIES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b="1" dirty="0">
              <a:solidFill>
                <a:srgbClr val="15A9A6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16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86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>
            <a:extLst>
              <a:ext uri="{FF2B5EF4-FFF2-40B4-BE49-F238E27FC236}">
                <a16:creationId xmlns:a16="http://schemas.microsoft.com/office/drawing/2014/main" id="{28C1558C-F1D3-40E2-9268-043574AC5267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9A33EEA2-1F3A-454D-9771-37A58A075DEB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05147" y="435753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sp>
        <p:nvSpPr>
          <p:cNvPr id="2" name="Round Same Side Corner Rectangle 55">
            <a:extLst>
              <a:ext uri="{FF2B5EF4-FFF2-40B4-BE49-F238E27FC236}">
                <a16:creationId xmlns:a16="http://schemas.microsoft.com/office/drawing/2014/main" id="{EC5B4D1F-0A94-46BD-9BB4-AC50653308C8}"/>
              </a:ext>
            </a:extLst>
          </p:cNvPr>
          <p:cNvSpPr/>
          <p:nvPr/>
        </p:nvSpPr>
        <p:spPr>
          <a:xfrm rot="16200000">
            <a:off x="5548554" y="4909118"/>
            <a:ext cx="1205617" cy="1492124"/>
          </a:xfrm>
          <a:prstGeom prst="round2SameRect">
            <a:avLst>
              <a:gd name="adj1" fmla="val 48726"/>
              <a:gd name="adj2" fmla="val 0"/>
            </a:avLst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2400">
              <a:solidFill>
                <a:srgbClr val="FFFFFF"/>
              </a:solidFill>
              <a:latin typeface="Roboto"/>
            </a:endParaRPr>
          </a:p>
        </p:txBody>
      </p:sp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013A20F0-F6C0-48EC-9CB1-D0C2D2FA1DAF}"/>
              </a:ext>
            </a:extLst>
          </p:cNvPr>
          <p:cNvGraphicFramePr/>
          <p:nvPr/>
        </p:nvGraphicFramePr>
        <p:xfrm>
          <a:off x="508002" y="4254880"/>
          <a:ext cx="3776015" cy="2532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zövegdoboz 64">
            <a:extLst>
              <a:ext uri="{FF2B5EF4-FFF2-40B4-BE49-F238E27FC236}">
                <a16:creationId xmlns:a16="http://schemas.microsoft.com/office/drawing/2014/main" id="{3D135897-2C57-4747-BAB7-9D56ADC23CCC}"/>
              </a:ext>
            </a:extLst>
          </p:cNvPr>
          <p:cNvSpPr txBox="1"/>
          <p:nvPr/>
        </p:nvSpPr>
        <p:spPr>
          <a:xfrm>
            <a:off x="7014993" y="504452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/>
            <a:r>
              <a:rPr lang="hu-HU" b="1" dirty="0">
                <a:solidFill>
                  <a:srgbClr val="15A9A6"/>
                </a:solidFill>
              </a:rPr>
              <a:t>01.01.2016 – 31.08.2020</a:t>
            </a:r>
          </a:p>
        </p:txBody>
      </p:sp>
      <p:sp>
        <p:nvSpPr>
          <p:cNvPr id="12" name="Szövegdoboz 65">
            <a:extLst>
              <a:ext uri="{FF2B5EF4-FFF2-40B4-BE49-F238E27FC236}">
                <a16:creationId xmlns:a16="http://schemas.microsoft.com/office/drawing/2014/main" id="{D040989C-0DF5-46C3-BF66-BA4922A7486A}"/>
              </a:ext>
            </a:extLst>
          </p:cNvPr>
          <p:cNvSpPr txBox="1"/>
          <p:nvPr/>
        </p:nvSpPr>
        <p:spPr>
          <a:xfrm>
            <a:off x="5689139" y="5142217"/>
            <a:ext cx="9829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hu-HU" sz="3733" b="1" dirty="0">
                <a:solidFill>
                  <a:srgbClr val="FFFFFF"/>
                </a:solidFill>
              </a:rPr>
              <a:t>256</a:t>
            </a:r>
          </a:p>
          <a:p>
            <a:pPr algn="ctr" defTabSz="914354"/>
            <a:r>
              <a:rPr lang="hu-HU" sz="1867" dirty="0" err="1">
                <a:solidFill>
                  <a:srgbClr val="FFFFFF"/>
                </a:solidFill>
              </a:rPr>
              <a:t>articles</a:t>
            </a:r>
            <a:endParaRPr lang="hu-HU" sz="1867" dirty="0">
              <a:solidFill>
                <a:srgbClr val="FFFFFF"/>
              </a:solidFill>
            </a:endParaRPr>
          </a:p>
        </p:txBody>
      </p:sp>
      <p:sp>
        <p:nvSpPr>
          <p:cNvPr id="14" name="Szövegdoboz 66">
            <a:extLst>
              <a:ext uri="{FF2B5EF4-FFF2-40B4-BE49-F238E27FC236}">
                <a16:creationId xmlns:a16="http://schemas.microsoft.com/office/drawing/2014/main" id="{D2C9CA98-5F2C-4565-84B9-EF0B2C32D4E1}"/>
              </a:ext>
            </a:extLst>
          </p:cNvPr>
          <p:cNvSpPr txBox="1"/>
          <p:nvPr/>
        </p:nvSpPr>
        <p:spPr>
          <a:xfrm>
            <a:off x="7014993" y="5488547"/>
            <a:ext cx="2311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/>
            <a:r>
              <a:rPr lang="hu-HU" sz="14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16 </a:t>
            </a:r>
            <a:r>
              <a:rPr lang="hu-HU" sz="14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articles</a:t>
            </a:r>
            <a:r>
              <a:rPr lang="hu-HU" sz="14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(</a:t>
            </a:r>
            <a:r>
              <a:rPr lang="hu-HU" sz="14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above</a:t>
            </a:r>
            <a:r>
              <a:rPr lang="hu-HU" sz="14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IF: 10.0)</a:t>
            </a:r>
          </a:p>
          <a:p>
            <a:pPr defTabSz="914354"/>
            <a:r>
              <a:rPr lang="hu-HU" sz="14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32 </a:t>
            </a:r>
            <a:r>
              <a:rPr lang="hu-HU" sz="14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articles</a:t>
            </a:r>
            <a:r>
              <a:rPr lang="hu-HU" sz="14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(</a:t>
            </a:r>
            <a:r>
              <a:rPr lang="hu-HU" sz="14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above</a:t>
            </a:r>
            <a:r>
              <a:rPr lang="hu-HU" sz="14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 IF: 5.0)</a:t>
            </a:r>
          </a:p>
          <a:p>
            <a:pPr defTabSz="914354"/>
            <a:r>
              <a:rPr lang="hu-HU" sz="1400" dirty="0" err="1">
                <a:solidFill>
                  <a:srgbClr val="262626">
                    <a:lumMod val="75000"/>
                    <a:lumOff val="25000"/>
                  </a:srgbClr>
                </a:solidFill>
              </a:rPr>
              <a:t>Average</a:t>
            </a:r>
            <a:r>
              <a:rPr lang="hu-HU" sz="1400" dirty="0">
                <a:solidFill>
                  <a:srgbClr val="262626">
                    <a:lumMod val="75000"/>
                    <a:lumOff val="25000"/>
                  </a:srgbClr>
                </a:solidFill>
              </a:rPr>
              <a:t>: 4.311</a:t>
            </a:r>
          </a:p>
        </p:txBody>
      </p:sp>
      <p:sp>
        <p:nvSpPr>
          <p:cNvPr id="16" name="Round Same Side Corner Rectangle 53">
            <a:extLst>
              <a:ext uri="{FF2B5EF4-FFF2-40B4-BE49-F238E27FC236}">
                <a16:creationId xmlns:a16="http://schemas.microsoft.com/office/drawing/2014/main" id="{6DD9B677-D01F-4B63-9152-6A52A5457C92}"/>
              </a:ext>
            </a:extLst>
          </p:cNvPr>
          <p:cNvSpPr/>
          <p:nvPr/>
        </p:nvSpPr>
        <p:spPr>
          <a:xfrm rot="5400000">
            <a:off x="10228913" y="4765003"/>
            <a:ext cx="1205617" cy="1780352"/>
          </a:xfrm>
          <a:prstGeom prst="round2SameRect">
            <a:avLst>
              <a:gd name="adj1" fmla="val 48726"/>
              <a:gd name="adj2" fmla="val 0"/>
            </a:avLst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240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092C6781-61DF-46A2-A189-D9849553D375}"/>
              </a:ext>
            </a:extLst>
          </p:cNvPr>
          <p:cNvSpPr txBox="1"/>
          <p:nvPr/>
        </p:nvSpPr>
        <p:spPr>
          <a:xfrm>
            <a:off x="9980914" y="5316625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hu-HU" b="1" dirty="0">
                <a:solidFill>
                  <a:srgbClr val="FFFFFF"/>
                </a:solidFill>
              </a:rPr>
              <a:t>EXCELLENCE</a:t>
            </a:r>
          </a:p>
          <a:p>
            <a:pPr algn="ctr" defTabSz="914354"/>
            <a:r>
              <a:rPr lang="hu-HU" b="1" dirty="0">
                <a:solidFill>
                  <a:srgbClr val="FFFFFF"/>
                </a:solidFill>
              </a:rPr>
              <a:t>IS A MUST</a:t>
            </a:r>
            <a:endParaRPr lang="hu-HU" dirty="0">
              <a:solidFill>
                <a:srgbClr val="FFFFFF"/>
              </a:solidFill>
            </a:endParaRP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4DB0AE27-F068-46F8-92D2-1442047BF9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559" y="1935988"/>
            <a:ext cx="2567004" cy="1975976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803FBF6C-B0AC-4B0C-A981-ADD643BED9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425" y="2194843"/>
            <a:ext cx="2597137" cy="1742292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230DE7EB-5986-46DC-ADED-FFC97911CA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677" y="2108495"/>
            <a:ext cx="2633385" cy="1828640"/>
          </a:xfrm>
          <a:prstGeom prst="rect">
            <a:avLst/>
          </a:prstGeom>
        </p:spPr>
      </p:pic>
      <p:sp>
        <p:nvSpPr>
          <p:cNvPr id="26" name="Szövegdoboz 64">
            <a:extLst>
              <a:ext uri="{FF2B5EF4-FFF2-40B4-BE49-F238E27FC236}">
                <a16:creationId xmlns:a16="http://schemas.microsoft.com/office/drawing/2014/main" id="{85456F73-D7FE-4D5F-9BC5-C72BE33D1223}"/>
              </a:ext>
            </a:extLst>
          </p:cNvPr>
          <p:cNvSpPr txBox="1"/>
          <p:nvPr/>
        </p:nvSpPr>
        <p:spPr>
          <a:xfrm>
            <a:off x="7014992" y="4204405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/>
            <a:r>
              <a:rPr lang="hu-HU" b="1" dirty="0">
                <a:solidFill>
                  <a:srgbClr val="15A9A6"/>
                </a:solidFill>
              </a:rPr>
              <a:t>n: 8:6:4:7:7: </a:t>
            </a:r>
            <a:r>
              <a:rPr lang="hu-HU" b="1" dirty="0">
                <a:solidFill>
                  <a:srgbClr val="FF0000"/>
                </a:solidFill>
              </a:rPr>
              <a:t>23:40:59:58:76  </a:t>
            </a:r>
          </a:p>
        </p:txBody>
      </p:sp>
      <p:pic>
        <p:nvPicPr>
          <p:cNvPr id="28" name="Picture 2" descr="Institution icon - Citycons">
            <a:extLst>
              <a:ext uri="{FF2B5EF4-FFF2-40B4-BE49-F238E27FC236}">
                <a16:creationId xmlns:a16="http://schemas.microsoft.com/office/drawing/2014/main" id="{B488406C-E610-4DB5-BE7C-52220FCE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23" y="1637209"/>
            <a:ext cx="2106659" cy="21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0769D5A1-5F86-4677-A662-0D68FFB44D46}"/>
              </a:ext>
            </a:extLst>
          </p:cNvPr>
          <p:cNvSpPr txBox="1"/>
          <p:nvPr/>
        </p:nvSpPr>
        <p:spPr>
          <a:xfrm>
            <a:off x="2200344" y="2123756"/>
            <a:ext cx="17908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/>
            <a:r>
              <a:rPr lang="hu-HU" sz="3200" dirty="0">
                <a:solidFill>
                  <a:srgbClr val="13818D"/>
                </a:solidFill>
              </a:rPr>
              <a:t>ALL:	</a:t>
            </a:r>
            <a:r>
              <a:rPr lang="hu-HU" sz="3200" b="1" dirty="0">
                <a:solidFill>
                  <a:srgbClr val="028885"/>
                </a:solidFill>
              </a:rPr>
              <a:t>670</a:t>
            </a:r>
          </a:p>
          <a:p>
            <a:pPr defTabSz="914354"/>
            <a:r>
              <a:rPr lang="hu-HU" sz="3200" dirty="0">
                <a:solidFill>
                  <a:srgbClr val="028885"/>
                </a:solidFill>
              </a:rPr>
              <a:t>UP:	  </a:t>
            </a:r>
            <a:r>
              <a:rPr lang="hu-HU" sz="3200" b="1" dirty="0">
                <a:solidFill>
                  <a:srgbClr val="028885"/>
                </a:solidFill>
              </a:rPr>
              <a:t>40</a:t>
            </a:r>
          </a:p>
          <a:p>
            <a:pPr defTabSz="914354"/>
            <a:endParaRPr lang="hu-HU" sz="3200" dirty="0">
              <a:solidFill>
                <a:srgbClr val="0288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46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92041" y="548265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Meta-analysis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813534" y="1342845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rgbClr val="15A9A6"/>
                </a:solidFill>
              </a:rPr>
              <a:t> </a:t>
            </a:r>
            <a:r>
              <a:rPr lang="hu-HU" sz="5400" dirty="0">
                <a:solidFill>
                  <a:srgbClr val="0C5C65"/>
                </a:solidFill>
              </a:rPr>
              <a:t>WHY WE START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5400" dirty="0">
                <a:solidFill>
                  <a:srgbClr val="0C5C65"/>
                </a:solidFill>
              </a:rPr>
              <a:t>WITH META-ANALYSIS?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5597EED-A193-4EA8-BD2A-6F7A76ACE3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166" y="3327510"/>
            <a:ext cx="3779837" cy="27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40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24001" y="52059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Meta-analysis</a:t>
            </a:r>
            <a:endParaRPr lang="hu-HU" sz="3600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C202067-77C6-4C60-9352-896E39C60C81}"/>
              </a:ext>
            </a:extLst>
          </p:cNvPr>
          <p:cNvSpPr txBox="1"/>
          <p:nvPr/>
        </p:nvSpPr>
        <p:spPr>
          <a:xfrm>
            <a:off x="1641449" y="2450592"/>
            <a:ext cx="102353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NO RESTRICTIONS (BASIC OR CLINICAL)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EASY TO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HELP TO IDENTIFY THE WHOLES IN OUR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EXCELLENT LEARNING METHOD </a:t>
            </a:r>
          </a:p>
          <a:p>
            <a:r>
              <a:rPr lang="hu-HU" sz="2800" b="1" dirty="0">
                <a:solidFill>
                  <a:srgbClr val="0C5C65"/>
                </a:solidFill>
              </a:rPr>
              <a:t>     OF THE GOOD PUBLICATION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QUICK ANSWER</a:t>
            </a:r>
          </a:p>
          <a:p>
            <a:r>
              <a:rPr lang="hu-HU" sz="2800" b="1" dirty="0">
                <a:solidFill>
                  <a:srgbClr val="15A9A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703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89988" y="614861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Meta-analysis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C202067-77C6-4C60-9352-896E39C60C81}"/>
              </a:ext>
            </a:extLst>
          </p:cNvPr>
          <p:cNvSpPr txBox="1"/>
          <p:nvPr/>
        </p:nvSpPr>
        <p:spPr>
          <a:xfrm>
            <a:off x="1641449" y="2450592"/>
            <a:ext cx="102353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E50D2E"/>
                </a:solidFill>
              </a:rPr>
              <a:t>NO RESTRICTIONS (BASIC OR CLINICAL)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EASY TO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HELP TO IDENTIFY THE WHOLES IN OUR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EXCELLENT LEARNING METHOD </a:t>
            </a:r>
          </a:p>
          <a:p>
            <a:r>
              <a:rPr lang="hu-HU" sz="2800" b="1" dirty="0">
                <a:solidFill>
                  <a:srgbClr val="0C5C65"/>
                </a:solidFill>
              </a:rPr>
              <a:t>     OF THE GOOD PUBLICATION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QUICK ANSWER</a:t>
            </a:r>
          </a:p>
          <a:p>
            <a:r>
              <a:rPr lang="hu-HU" sz="2800" b="1" dirty="0">
                <a:solidFill>
                  <a:srgbClr val="15A9A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725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05147" y="511167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Meta-analysis</a:t>
            </a:r>
            <a:endParaRPr lang="hu-HU" sz="3600" dirty="0">
              <a:latin typeface="Freestyle Script" panose="030804020302050B04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C202067-77C6-4C60-9352-896E39C60C81}"/>
              </a:ext>
            </a:extLst>
          </p:cNvPr>
          <p:cNvSpPr txBox="1"/>
          <p:nvPr/>
        </p:nvSpPr>
        <p:spPr>
          <a:xfrm>
            <a:off x="1641449" y="2450592"/>
            <a:ext cx="102353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NO RESTRICTIONS (BASIC OR CLINICAL)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E50D2E"/>
                </a:solidFill>
              </a:rPr>
              <a:t>EASY TO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HELP TO IDENTIFY THE WHOLES IN OUR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EXCELLENT LEARNING METHOD </a:t>
            </a:r>
          </a:p>
          <a:p>
            <a:r>
              <a:rPr lang="hu-HU" sz="2800" b="1" dirty="0">
                <a:solidFill>
                  <a:srgbClr val="0C5C65"/>
                </a:solidFill>
              </a:rPr>
              <a:t>     OF THE GOOD PUBLICATION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QUICK ANSWER</a:t>
            </a:r>
          </a:p>
          <a:p>
            <a:r>
              <a:rPr lang="hu-HU" sz="2800" b="1" dirty="0">
                <a:solidFill>
                  <a:srgbClr val="15A9A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238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C202067-77C6-4C60-9352-896E39C60C81}"/>
              </a:ext>
            </a:extLst>
          </p:cNvPr>
          <p:cNvSpPr txBox="1"/>
          <p:nvPr/>
        </p:nvSpPr>
        <p:spPr>
          <a:xfrm>
            <a:off x="1641449" y="2450592"/>
            <a:ext cx="102353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NO RESTRICTIONS (BASIC OR CLINICAL)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EASY TO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E50D2E"/>
                </a:solidFill>
              </a:rPr>
              <a:t>HELP TO IDENTIFY THE WHOLES IN OUR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EXCELLENT LEARNING METHOD </a:t>
            </a:r>
          </a:p>
          <a:p>
            <a:r>
              <a:rPr lang="hu-HU" sz="2800" b="1" dirty="0">
                <a:solidFill>
                  <a:srgbClr val="0C5C65"/>
                </a:solidFill>
              </a:rPr>
              <a:t>     OF THE GOOD PUBLICATION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QUICK ANSWER</a:t>
            </a:r>
          </a:p>
          <a:p>
            <a:r>
              <a:rPr lang="hu-HU" sz="2800" b="1" dirty="0">
                <a:solidFill>
                  <a:srgbClr val="0C5C6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229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C202067-77C6-4C60-9352-896E39C60C81}"/>
              </a:ext>
            </a:extLst>
          </p:cNvPr>
          <p:cNvSpPr txBox="1"/>
          <p:nvPr/>
        </p:nvSpPr>
        <p:spPr>
          <a:xfrm>
            <a:off x="1468325" y="2450592"/>
            <a:ext cx="102353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NO RESTRICTIONS (BASIC OR CLINICAL)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EASY TO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HELP TO IDENTIFY THE WHOLES IN OUR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E50D2E"/>
                </a:solidFill>
              </a:rPr>
              <a:t>EXCELLENT LEARNING METHOD </a:t>
            </a:r>
          </a:p>
          <a:p>
            <a:r>
              <a:rPr lang="hu-HU" sz="2800" b="1" dirty="0">
                <a:solidFill>
                  <a:srgbClr val="E50D2E"/>
                </a:solidFill>
              </a:rPr>
              <a:t>     OF THE GOOD PUBLICATION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QUICK ANSWER</a:t>
            </a:r>
          </a:p>
          <a:p>
            <a:endParaRPr lang="hu-HU" sz="2800" b="1" dirty="0">
              <a:solidFill>
                <a:srgbClr val="15A9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8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/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dirty="0" err="1"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for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latin typeface="Freestyle Script" panose="030804020302050B0404" pitchFamily="66" charset="0"/>
              </a:rPr>
              <a:t>benefits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2527979" y="1969449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6000" b="1" dirty="0">
                <a:solidFill>
                  <a:srgbClr val="15A9A6"/>
                </a:solidFill>
              </a:rPr>
              <a:t>TRANSLATIONAL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5400" dirty="0" err="1">
                <a:solidFill>
                  <a:srgbClr val="15A9A6"/>
                </a:solidFill>
                <a:latin typeface="Freestyle Script" panose="030804020302050B0404" pitchFamily="66" charset="0"/>
              </a:rPr>
              <a:t>taking</a:t>
            </a:r>
            <a:r>
              <a:rPr lang="hu-HU" sz="5400" dirty="0">
                <a:solidFill>
                  <a:srgbClr val="15A9A6"/>
                </a:solidFill>
                <a:latin typeface="Freestyle Script" panose="030804020302050B0404" pitchFamily="66" charset="0"/>
              </a:rPr>
              <a:t> </a:t>
            </a:r>
            <a:r>
              <a:rPr lang="hu-HU" sz="5400" dirty="0" err="1">
                <a:solidFill>
                  <a:srgbClr val="15A9A6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5400" dirty="0">
                <a:solidFill>
                  <a:srgbClr val="15A9A6"/>
                </a:solidFill>
                <a:latin typeface="Freestyle Script" panose="030804020302050B0404" pitchFamily="66" charset="0"/>
              </a:rPr>
              <a:t> </a:t>
            </a:r>
            <a:r>
              <a:rPr lang="hu-HU" sz="5400" dirty="0" err="1">
                <a:solidFill>
                  <a:srgbClr val="15A9A6"/>
                </a:solidFill>
                <a:latin typeface="Freestyle Script" panose="030804020302050B0404" pitchFamily="66" charset="0"/>
              </a:rPr>
              <a:t>for</a:t>
            </a:r>
            <a:r>
              <a:rPr lang="hu-HU" sz="5400" dirty="0">
                <a:solidFill>
                  <a:srgbClr val="15A9A6"/>
                </a:solidFill>
                <a:latin typeface="Freestyle Script" panose="030804020302050B0404" pitchFamily="66" charset="0"/>
              </a:rPr>
              <a:t> </a:t>
            </a:r>
            <a:r>
              <a:rPr lang="hu-HU" sz="5400" dirty="0" err="1">
                <a:solidFill>
                  <a:srgbClr val="15A9A6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5400" dirty="0">
                <a:solidFill>
                  <a:srgbClr val="15A9A6"/>
                </a:solidFill>
                <a:latin typeface="Freestyle Script" panose="030804020302050B0404" pitchFamily="66" charset="0"/>
              </a:rPr>
              <a:t> </a:t>
            </a:r>
            <a:r>
              <a:rPr lang="hu-HU" sz="5400" dirty="0" err="1">
                <a:solidFill>
                  <a:srgbClr val="15A9A6"/>
                </a:solidFill>
                <a:latin typeface="Freestyle Script" panose="030804020302050B0404" pitchFamily="66" charset="0"/>
              </a:rPr>
              <a:t>benefits</a:t>
            </a:r>
            <a:endParaRPr lang="hu-HU" sz="54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2258012" y="4812798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chemeClr val="tx2">
                    <a:lumMod val="75000"/>
                  </a:schemeClr>
                </a:solidFill>
              </a:rPr>
              <a:t>PETER HEGYI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>
                <a:solidFill>
                  <a:srgbClr val="15A9A6"/>
                </a:solidFill>
              </a:rPr>
              <a:t>(Pécs)</a:t>
            </a:r>
          </a:p>
        </p:txBody>
      </p:sp>
    </p:spTree>
    <p:extLst>
      <p:ext uri="{BB962C8B-B14F-4D97-AF65-F5344CB8AC3E}">
        <p14:creationId xmlns:p14="http://schemas.microsoft.com/office/powerpoint/2010/main" val="1211264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67439" y="539447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Meta-analysis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C202067-77C6-4C60-9352-896E39C60C81}"/>
              </a:ext>
            </a:extLst>
          </p:cNvPr>
          <p:cNvSpPr txBox="1"/>
          <p:nvPr/>
        </p:nvSpPr>
        <p:spPr>
          <a:xfrm>
            <a:off x="1641449" y="2450592"/>
            <a:ext cx="102353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NO RESTRICTIONS (BASIC OR CLINICAL)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EASY TO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HELP TO IDENTIFY THE WHOLES IN OUR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C5C65"/>
                </a:solidFill>
              </a:rPr>
              <a:t>EXCELLENT LEARNING METHOD </a:t>
            </a:r>
          </a:p>
          <a:p>
            <a:r>
              <a:rPr lang="hu-HU" sz="2800" b="1" dirty="0">
                <a:solidFill>
                  <a:srgbClr val="0C5C65"/>
                </a:solidFill>
              </a:rPr>
              <a:t>     OF THE GOOD PUBLICATION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E50D2E"/>
                </a:solidFill>
              </a:rPr>
              <a:t>QUICK ANSWER</a:t>
            </a:r>
          </a:p>
          <a:p>
            <a:endParaRPr lang="hu-HU" sz="2800" b="1" dirty="0">
              <a:solidFill>
                <a:srgbClr val="15A9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77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églalap 30">
            <a:extLst>
              <a:ext uri="{FF2B5EF4-FFF2-40B4-BE49-F238E27FC236}">
                <a16:creationId xmlns:a16="http://schemas.microsoft.com/office/drawing/2014/main" id="{99F9D6EC-2AB1-44B9-BDD9-79A6FA04E768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23999" y="587597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Meta-analysis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2F6DEB6B-74FC-4718-9464-3D974EBFCA32}"/>
              </a:ext>
            </a:extLst>
          </p:cNvPr>
          <p:cNvCxnSpPr/>
          <p:nvPr/>
        </p:nvCxnSpPr>
        <p:spPr>
          <a:xfrm>
            <a:off x="2029968" y="5568696"/>
            <a:ext cx="8449056" cy="0"/>
          </a:xfrm>
          <a:prstGeom prst="straightConnector1">
            <a:avLst/>
          </a:prstGeom>
          <a:ln w="76200">
            <a:solidFill>
              <a:srgbClr val="0C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26D43E60-876E-4F46-BD60-4BA07C42C840}"/>
              </a:ext>
            </a:extLst>
          </p:cNvPr>
          <p:cNvCxnSpPr>
            <a:cxnSpLocks/>
          </p:cNvCxnSpPr>
          <p:nvPr/>
        </p:nvCxnSpPr>
        <p:spPr>
          <a:xfrm flipV="1">
            <a:off x="2045208" y="2197608"/>
            <a:ext cx="0" cy="3371088"/>
          </a:xfrm>
          <a:prstGeom prst="straightConnector1">
            <a:avLst/>
          </a:prstGeom>
          <a:ln w="76200">
            <a:solidFill>
              <a:srgbClr val="0C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3E2CB8F-8794-4EF3-884B-EEF8B648E666}"/>
              </a:ext>
            </a:extLst>
          </p:cNvPr>
          <p:cNvSpPr txBox="1"/>
          <p:nvPr/>
        </p:nvSpPr>
        <p:spPr>
          <a:xfrm rot="16200000">
            <a:off x="-432058" y="3698486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C5C65"/>
                </a:solidFill>
              </a:rPr>
              <a:t>ANSWERS FROM THE QUESTIONS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7089615-042E-4BDB-9DA3-0036C354D046}"/>
              </a:ext>
            </a:extLst>
          </p:cNvPr>
          <p:cNvSpPr txBox="1"/>
          <p:nvPr/>
        </p:nvSpPr>
        <p:spPr>
          <a:xfrm>
            <a:off x="5861971" y="616878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C5C65"/>
                </a:solidFill>
              </a:rPr>
              <a:t>YEARS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06B32F4-AA5D-4945-B3B8-F22202023FBB}"/>
              </a:ext>
            </a:extLst>
          </p:cNvPr>
          <p:cNvSpPr txBox="1"/>
          <p:nvPr/>
        </p:nvSpPr>
        <p:spPr>
          <a:xfrm>
            <a:off x="2660904" y="57071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C5C65"/>
                </a:solidFill>
              </a:rPr>
              <a:t>1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507285F-099F-487E-BEC9-1B22778148CA}"/>
              </a:ext>
            </a:extLst>
          </p:cNvPr>
          <p:cNvSpPr txBox="1"/>
          <p:nvPr/>
        </p:nvSpPr>
        <p:spPr>
          <a:xfrm>
            <a:off x="3416808" y="57071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C5C65"/>
                </a:solidFill>
              </a:rPr>
              <a:t>2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264EB75-C7EB-431C-B91D-9FF75CE17121}"/>
              </a:ext>
            </a:extLst>
          </p:cNvPr>
          <p:cNvSpPr txBox="1"/>
          <p:nvPr/>
        </p:nvSpPr>
        <p:spPr>
          <a:xfrm>
            <a:off x="4172712" y="57071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C5C65"/>
                </a:solidFill>
              </a:rPr>
              <a:t>3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129863B-BDA2-44E1-BF03-CEE0A55F32E9}"/>
              </a:ext>
            </a:extLst>
          </p:cNvPr>
          <p:cNvSpPr txBox="1"/>
          <p:nvPr/>
        </p:nvSpPr>
        <p:spPr>
          <a:xfrm>
            <a:off x="4770787" y="57146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C5C65"/>
                </a:solidFill>
              </a:rPr>
              <a:t>4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D703461-9503-48F1-B11C-2900EDB151ED}"/>
              </a:ext>
            </a:extLst>
          </p:cNvPr>
          <p:cNvSpPr txBox="1"/>
          <p:nvPr/>
        </p:nvSpPr>
        <p:spPr>
          <a:xfrm>
            <a:off x="5384341" y="571462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C5C65"/>
                </a:solidFill>
              </a:rPr>
              <a:t>5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87060E1D-1D64-4CEA-B3E4-AB93DD7294F3}"/>
              </a:ext>
            </a:extLst>
          </p:cNvPr>
          <p:cNvSpPr txBox="1"/>
          <p:nvPr/>
        </p:nvSpPr>
        <p:spPr>
          <a:xfrm>
            <a:off x="6941832" y="571834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C5C65"/>
                </a:solidFill>
              </a:rPr>
              <a:t>10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60064372-B458-4F70-9428-336A9C97B189}"/>
              </a:ext>
            </a:extLst>
          </p:cNvPr>
          <p:cNvSpPr txBox="1"/>
          <p:nvPr/>
        </p:nvSpPr>
        <p:spPr>
          <a:xfrm>
            <a:off x="8563405" y="570548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0C5C65"/>
                </a:solidFill>
              </a:rPr>
              <a:t>20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498E805C-60D6-4BAF-9132-4CC183AC9015}"/>
              </a:ext>
            </a:extLst>
          </p:cNvPr>
          <p:cNvSpPr/>
          <p:nvPr/>
        </p:nvSpPr>
        <p:spPr>
          <a:xfrm rot="1563539">
            <a:off x="6305419" y="5271519"/>
            <a:ext cx="45719" cy="594355"/>
          </a:xfrm>
          <a:prstGeom prst="rect">
            <a:avLst/>
          </a:prstGeom>
          <a:solidFill>
            <a:srgbClr val="15A9A6"/>
          </a:solidFill>
          <a:ln>
            <a:solidFill>
              <a:srgbClr val="15A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7379B99F-9B7F-477C-988F-DE389581316E}"/>
              </a:ext>
            </a:extLst>
          </p:cNvPr>
          <p:cNvSpPr/>
          <p:nvPr/>
        </p:nvSpPr>
        <p:spPr>
          <a:xfrm rot="1563539">
            <a:off x="8033205" y="5300813"/>
            <a:ext cx="45719" cy="594355"/>
          </a:xfrm>
          <a:prstGeom prst="rect">
            <a:avLst/>
          </a:prstGeom>
          <a:solidFill>
            <a:srgbClr val="15A9A6"/>
          </a:solidFill>
          <a:ln>
            <a:solidFill>
              <a:srgbClr val="15A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id="{B3B2D1A4-B378-4A4F-BE7D-CF20B70C78EF}"/>
              </a:ext>
            </a:extLst>
          </p:cNvPr>
          <p:cNvSpPr/>
          <p:nvPr/>
        </p:nvSpPr>
        <p:spPr>
          <a:xfrm rot="21337196">
            <a:off x="2294261" y="2672966"/>
            <a:ext cx="4233657" cy="2291948"/>
          </a:xfrm>
          <a:custGeom>
            <a:avLst/>
            <a:gdLst>
              <a:gd name="connsiteX0" fmla="*/ 0 w 3785616"/>
              <a:gd name="connsiteY0" fmla="*/ 1033272 h 1033272"/>
              <a:gd name="connsiteX1" fmla="*/ 1252728 w 3785616"/>
              <a:gd name="connsiteY1" fmla="*/ 1014984 h 1033272"/>
              <a:gd name="connsiteX2" fmla="*/ 2761488 w 3785616"/>
              <a:gd name="connsiteY2" fmla="*/ 859536 h 1033272"/>
              <a:gd name="connsiteX3" fmla="*/ 3785616 w 3785616"/>
              <a:gd name="connsiteY3" fmla="*/ 0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616" h="1033272">
                <a:moveTo>
                  <a:pt x="0" y="1033272"/>
                </a:moveTo>
                <a:lnTo>
                  <a:pt x="1252728" y="1014984"/>
                </a:lnTo>
                <a:cubicBezTo>
                  <a:pt x="1712976" y="986028"/>
                  <a:pt x="2339340" y="1028700"/>
                  <a:pt x="2761488" y="859536"/>
                </a:cubicBezTo>
                <a:cubicBezTo>
                  <a:pt x="3183636" y="690372"/>
                  <a:pt x="3484626" y="345186"/>
                  <a:pt x="3785616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abadkézi sokszög: alakzat 27">
            <a:extLst>
              <a:ext uri="{FF2B5EF4-FFF2-40B4-BE49-F238E27FC236}">
                <a16:creationId xmlns:a16="http://schemas.microsoft.com/office/drawing/2014/main" id="{A8DBF7F3-D6B1-44FE-90AD-AB616DF6C2AA}"/>
              </a:ext>
            </a:extLst>
          </p:cNvPr>
          <p:cNvSpPr/>
          <p:nvPr/>
        </p:nvSpPr>
        <p:spPr>
          <a:xfrm rot="21035558">
            <a:off x="2225286" y="2589108"/>
            <a:ext cx="3010643" cy="2393704"/>
          </a:xfrm>
          <a:custGeom>
            <a:avLst/>
            <a:gdLst>
              <a:gd name="connsiteX0" fmla="*/ 0 w 3163824"/>
              <a:gd name="connsiteY0" fmla="*/ 1819656 h 1967044"/>
              <a:gd name="connsiteX1" fmla="*/ 1847088 w 3163824"/>
              <a:gd name="connsiteY1" fmla="*/ 1783080 h 1967044"/>
              <a:gd name="connsiteX2" fmla="*/ 3163824 w 3163824"/>
              <a:gd name="connsiteY2" fmla="*/ 0 h 196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3824" h="1967044">
                <a:moveTo>
                  <a:pt x="0" y="1819656"/>
                </a:moveTo>
                <a:cubicBezTo>
                  <a:pt x="659892" y="1953006"/>
                  <a:pt x="1319784" y="2086356"/>
                  <a:pt x="1847088" y="1783080"/>
                </a:cubicBezTo>
                <a:cubicBezTo>
                  <a:pt x="2374392" y="1479804"/>
                  <a:pt x="2769108" y="739902"/>
                  <a:pt x="3163824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abadkézi sokszög: alakzat 28">
            <a:extLst>
              <a:ext uri="{FF2B5EF4-FFF2-40B4-BE49-F238E27FC236}">
                <a16:creationId xmlns:a16="http://schemas.microsoft.com/office/drawing/2014/main" id="{76EDA5E1-1979-4FC6-9669-515E9EE1CDFB}"/>
              </a:ext>
            </a:extLst>
          </p:cNvPr>
          <p:cNvSpPr/>
          <p:nvPr/>
        </p:nvSpPr>
        <p:spPr>
          <a:xfrm rot="1149415">
            <a:off x="2499603" y="3140497"/>
            <a:ext cx="4997155" cy="2590496"/>
          </a:xfrm>
          <a:custGeom>
            <a:avLst/>
            <a:gdLst>
              <a:gd name="connsiteX0" fmla="*/ 188330 w 3471026"/>
              <a:gd name="connsiteY0" fmla="*/ 2788920 h 2788920"/>
              <a:gd name="connsiteX1" fmla="*/ 362066 w 3471026"/>
              <a:gd name="connsiteY1" fmla="*/ 740664 h 2788920"/>
              <a:gd name="connsiteX2" fmla="*/ 3471026 w 3471026"/>
              <a:gd name="connsiteY2" fmla="*/ 0 h 278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1026" h="2788920">
                <a:moveTo>
                  <a:pt x="188330" y="2788920"/>
                </a:moveTo>
                <a:cubicBezTo>
                  <a:pt x="1640" y="1997202"/>
                  <a:pt x="-185050" y="1205484"/>
                  <a:pt x="362066" y="740664"/>
                </a:cubicBezTo>
                <a:cubicBezTo>
                  <a:pt x="909182" y="275844"/>
                  <a:pt x="2190104" y="137922"/>
                  <a:pt x="3471026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abadkézi sokszög: alakzat 31">
            <a:extLst>
              <a:ext uri="{FF2B5EF4-FFF2-40B4-BE49-F238E27FC236}">
                <a16:creationId xmlns:a16="http://schemas.microsoft.com/office/drawing/2014/main" id="{BC6AE6C6-663D-417E-9D8B-D8F92F3AEFE4}"/>
              </a:ext>
            </a:extLst>
          </p:cNvPr>
          <p:cNvSpPr/>
          <p:nvPr/>
        </p:nvSpPr>
        <p:spPr>
          <a:xfrm rot="21337196">
            <a:off x="2564681" y="2521520"/>
            <a:ext cx="4685032" cy="2416155"/>
          </a:xfrm>
          <a:custGeom>
            <a:avLst/>
            <a:gdLst>
              <a:gd name="connsiteX0" fmla="*/ 0 w 3785616"/>
              <a:gd name="connsiteY0" fmla="*/ 1033272 h 1033272"/>
              <a:gd name="connsiteX1" fmla="*/ 1252728 w 3785616"/>
              <a:gd name="connsiteY1" fmla="*/ 1014984 h 1033272"/>
              <a:gd name="connsiteX2" fmla="*/ 2761488 w 3785616"/>
              <a:gd name="connsiteY2" fmla="*/ 859536 h 1033272"/>
              <a:gd name="connsiteX3" fmla="*/ 3785616 w 3785616"/>
              <a:gd name="connsiteY3" fmla="*/ 0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616" h="1033272">
                <a:moveTo>
                  <a:pt x="0" y="1033272"/>
                </a:moveTo>
                <a:lnTo>
                  <a:pt x="1252728" y="1014984"/>
                </a:lnTo>
                <a:cubicBezTo>
                  <a:pt x="1712976" y="986028"/>
                  <a:pt x="2339340" y="1028700"/>
                  <a:pt x="2761488" y="859536"/>
                </a:cubicBezTo>
                <a:cubicBezTo>
                  <a:pt x="3183636" y="690372"/>
                  <a:pt x="3484626" y="345186"/>
                  <a:pt x="3785616" y="0"/>
                </a:cubicBezTo>
              </a:path>
            </a:pathLst>
          </a:custGeom>
          <a:noFill/>
          <a:ln w="38100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Szabadkézi sokszög: alakzat 32">
            <a:extLst>
              <a:ext uri="{FF2B5EF4-FFF2-40B4-BE49-F238E27FC236}">
                <a16:creationId xmlns:a16="http://schemas.microsoft.com/office/drawing/2014/main" id="{98FA061A-0A78-4979-81A9-E24691FFE98A}"/>
              </a:ext>
            </a:extLst>
          </p:cNvPr>
          <p:cNvSpPr/>
          <p:nvPr/>
        </p:nvSpPr>
        <p:spPr>
          <a:xfrm>
            <a:off x="2560319" y="2209504"/>
            <a:ext cx="7351763" cy="2929424"/>
          </a:xfrm>
          <a:custGeom>
            <a:avLst/>
            <a:gdLst>
              <a:gd name="connsiteX0" fmla="*/ 0 w 7205472"/>
              <a:gd name="connsiteY0" fmla="*/ 1581912 h 1581912"/>
              <a:gd name="connsiteX1" fmla="*/ 3840480 w 7205472"/>
              <a:gd name="connsiteY1" fmla="*/ 1572768 h 1581912"/>
              <a:gd name="connsiteX2" fmla="*/ 5678424 w 7205472"/>
              <a:gd name="connsiteY2" fmla="*/ 1545336 h 1581912"/>
              <a:gd name="connsiteX3" fmla="*/ 6254496 w 7205472"/>
              <a:gd name="connsiteY3" fmla="*/ 1417320 h 1581912"/>
              <a:gd name="connsiteX4" fmla="*/ 6858000 w 7205472"/>
              <a:gd name="connsiteY4" fmla="*/ 996696 h 1581912"/>
              <a:gd name="connsiteX5" fmla="*/ 7205472 w 7205472"/>
              <a:gd name="connsiteY5" fmla="*/ 0 h 158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5472" h="1581912">
                <a:moveTo>
                  <a:pt x="0" y="1581912"/>
                </a:moveTo>
                <a:lnTo>
                  <a:pt x="3840480" y="1572768"/>
                </a:lnTo>
                <a:cubicBezTo>
                  <a:pt x="4786884" y="1566672"/>
                  <a:pt x="5276088" y="1571244"/>
                  <a:pt x="5678424" y="1545336"/>
                </a:cubicBezTo>
                <a:cubicBezTo>
                  <a:pt x="6080760" y="1519428"/>
                  <a:pt x="6057900" y="1508760"/>
                  <a:pt x="6254496" y="1417320"/>
                </a:cubicBezTo>
                <a:cubicBezTo>
                  <a:pt x="6451092" y="1325880"/>
                  <a:pt x="6699504" y="1232916"/>
                  <a:pt x="6858000" y="996696"/>
                </a:cubicBezTo>
                <a:cubicBezTo>
                  <a:pt x="7016496" y="760476"/>
                  <a:pt x="7110984" y="380238"/>
                  <a:pt x="7205472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79B774CC-FD5E-4473-B510-0029D1F9DEC0}"/>
              </a:ext>
            </a:extLst>
          </p:cNvPr>
          <p:cNvSpPr txBox="1"/>
          <p:nvPr/>
        </p:nvSpPr>
        <p:spPr>
          <a:xfrm>
            <a:off x="3184116" y="2807208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META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E4C5E40F-14C3-4A1F-A609-808D223421B5}"/>
              </a:ext>
            </a:extLst>
          </p:cNvPr>
          <p:cNvSpPr txBox="1"/>
          <p:nvPr/>
        </p:nvSpPr>
        <p:spPr>
          <a:xfrm>
            <a:off x="4678441" y="185295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REG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68FFF19E-519E-4D36-AC33-FEDD536AA3A2}"/>
              </a:ext>
            </a:extLst>
          </p:cNvPr>
          <p:cNvSpPr txBox="1"/>
          <p:nvPr/>
        </p:nvSpPr>
        <p:spPr>
          <a:xfrm>
            <a:off x="6027958" y="1884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BASIC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BDC77844-8CCA-4BBB-8010-7C64F6B7E867}"/>
              </a:ext>
            </a:extLst>
          </p:cNvPr>
          <p:cNvSpPr txBox="1"/>
          <p:nvPr/>
        </p:nvSpPr>
        <p:spPr>
          <a:xfrm>
            <a:off x="6883729" y="187899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TRIAL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F852420B-D6C3-4CCE-A575-2D0A11AAAFB1}"/>
              </a:ext>
            </a:extLst>
          </p:cNvPr>
          <p:cNvSpPr txBox="1"/>
          <p:nvPr/>
        </p:nvSpPr>
        <p:spPr>
          <a:xfrm>
            <a:off x="9039758" y="187890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NEW DRUG DEV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8C953164-CCBF-47E9-8F87-6DDF3B7023F7}"/>
              </a:ext>
            </a:extLst>
          </p:cNvPr>
          <p:cNvCxnSpPr/>
          <p:nvPr/>
        </p:nvCxnSpPr>
        <p:spPr>
          <a:xfrm flipV="1">
            <a:off x="4005688" y="2346145"/>
            <a:ext cx="672753" cy="461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7DD7BA7E-28C5-4E79-AAD5-5B8C64F213B2}"/>
              </a:ext>
            </a:extLst>
          </p:cNvPr>
          <p:cNvCxnSpPr/>
          <p:nvPr/>
        </p:nvCxnSpPr>
        <p:spPr>
          <a:xfrm flipV="1">
            <a:off x="4005688" y="2366265"/>
            <a:ext cx="2090312" cy="440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A4F6985A-022D-464B-A77A-C2AD43CE89F8}"/>
              </a:ext>
            </a:extLst>
          </p:cNvPr>
          <p:cNvCxnSpPr>
            <a:cxnSpLocks/>
          </p:cNvCxnSpPr>
          <p:nvPr/>
        </p:nvCxnSpPr>
        <p:spPr>
          <a:xfrm flipV="1">
            <a:off x="4005688" y="2359156"/>
            <a:ext cx="3006141" cy="4480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88D4D6EC-AC44-4030-9960-CC867799EB70}"/>
              </a:ext>
            </a:extLst>
          </p:cNvPr>
          <p:cNvCxnSpPr>
            <a:cxnSpLocks/>
          </p:cNvCxnSpPr>
          <p:nvPr/>
        </p:nvCxnSpPr>
        <p:spPr>
          <a:xfrm>
            <a:off x="4005688" y="2814317"/>
            <a:ext cx="6560712" cy="9757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4086C1FE-F12A-4ABD-B2C0-D4B19643CCEA}"/>
              </a:ext>
            </a:extLst>
          </p:cNvPr>
          <p:cNvSpPr txBox="1"/>
          <p:nvPr/>
        </p:nvSpPr>
        <p:spPr>
          <a:xfrm>
            <a:off x="10590317" y="3357275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CLINICAL</a:t>
            </a:r>
          </a:p>
          <a:p>
            <a:pPr algn="ctr"/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PRACTICE &amp;</a:t>
            </a:r>
          </a:p>
          <a:p>
            <a:pPr algn="ctr"/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6710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630654" y="2696157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rgbClr val="15A9A6"/>
                </a:solidFill>
              </a:rPr>
              <a:t> </a:t>
            </a:r>
            <a:r>
              <a:rPr lang="hu-HU" sz="5400" dirty="0">
                <a:solidFill>
                  <a:srgbClr val="0C5C65"/>
                </a:solidFill>
              </a:rPr>
              <a:t>WHAT IS META-ANALYSIS?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54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>
            <a:extLst>
              <a:ext uri="{FF2B5EF4-FFF2-40B4-BE49-F238E27FC236}">
                <a16:creationId xmlns:a16="http://schemas.microsoft.com/office/drawing/2014/main" id="{9EED3815-9CF2-4401-BF14-1C5B866E9143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0F3B7032-809B-4117-A875-64E7A56CBD25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0005E8-4C41-41EF-B423-AAFFC2EF348C}"/>
              </a:ext>
            </a:extLst>
          </p:cNvPr>
          <p:cNvSpPr txBox="1"/>
          <p:nvPr/>
        </p:nvSpPr>
        <p:spPr>
          <a:xfrm>
            <a:off x="2498791" y="3324557"/>
            <a:ext cx="2189901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DISCOVERING NEW MECHANISMS AND TARGETS</a:t>
            </a:r>
          </a:p>
          <a:p>
            <a:pPr algn="ctr"/>
            <a:endParaRPr lang="hu-HU" sz="1400" b="1" dirty="0">
              <a:solidFill>
                <a:prstClr val="black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93F8C4A-6148-4CD2-9189-072079023591}"/>
              </a:ext>
            </a:extLst>
          </p:cNvPr>
          <p:cNvSpPr txBox="1"/>
          <p:nvPr/>
        </p:nvSpPr>
        <p:spPr>
          <a:xfrm>
            <a:off x="4834084" y="3338740"/>
            <a:ext cx="2324822" cy="90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DEVELOPING NEW DRUGS AND INTERVENTIONS</a:t>
            </a:r>
          </a:p>
          <a:p>
            <a:pPr algn="ctr"/>
            <a:endParaRPr lang="hu-HU" sz="1100" b="1" dirty="0">
              <a:solidFill>
                <a:prstClr val="black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8BC4E7-2BA2-499E-B201-1973AA42B8DB}"/>
              </a:ext>
            </a:extLst>
          </p:cNvPr>
          <p:cNvSpPr txBox="1"/>
          <p:nvPr/>
        </p:nvSpPr>
        <p:spPr>
          <a:xfrm>
            <a:off x="7327516" y="3342794"/>
            <a:ext cx="2324822" cy="900000"/>
          </a:xfrm>
          <a:prstGeom prst="rect">
            <a:avLst/>
          </a:prstGeom>
          <a:solidFill>
            <a:srgbClr val="FFC000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UNDERSTANDING</a:t>
            </a:r>
          </a:p>
          <a:p>
            <a:pPr algn="ctr"/>
            <a:r>
              <a:rPr lang="hu-HU" sz="1600" b="1" dirty="0">
                <a:solidFill>
                  <a:prstClr val="black"/>
                </a:solidFill>
              </a:rPr>
              <a:t>SAFTEY AND EFFECTIVENESS </a:t>
            </a:r>
          </a:p>
          <a:p>
            <a:pPr algn="ctr"/>
            <a:endParaRPr lang="hu-HU" sz="1100" b="1" dirty="0">
              <a:solidFill>
                <a:prstClr val="black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B767FF-A53E-4E9C-AC58-B58376265698}"/>
              </a:ext>
            </a:extLst>
          </p:cNvPr>
          <p:cNvSpPr txBox="1">
            <a:spLocks noChangeAspect="1"/>
          </p:cNvSpPr>
          <p:nvPr/>
        </p:nvSpPr>
        <p:spPr>
          <a:xfrm>
            <a:off x="10406013" y="1488438"/>
            <a:ext cx="1768268" cy="1015663"/>
          </a:xfrm>
          <a:prstGeom prst="rect">
            <a:avLst/>
          </a:prstGeom>
          <a:solidFill>
            <a:srgbClr val="FFC000">
              <a:alpha val="40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ED7D31">
                    <a:lumMod val="50000"/>
                  </a:srgbClr>
                </a:solidFill>
              </a:rPr>
              <a:t>CLINICAL PRACTICE</a:t>
            </a:r>
          </a:p>
          <a:p>
            <a:pPr algn="ctr"/>
            <a:r>
              <a:rPr lang="hu-HU" sz="2000" b="1" dirty="0">
                <a:solidFill>
                  <a:srgbClr val="ED7D31">
                    <a:lumMod val="50000"/>
                  </a:srgbClr>
                </a:solidFill>
              </a:rPr>
              <a:t>EBM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38A7384-D6F9-426C-834F-062513E764F1}"/>
              </a:ext>
            </a:extLst>
          </p:cNvPr>
          <p:cNvSpPr txBox="1">
            <a:spLocks noChangeAspect="1"/>
          </p:cNvSpPr>
          <p:nvPr/>
        </p:nvSpPr>
        <p:spPr>
          <a:xfrm>
            <a:off x="56191" y="1492264"/>
            <a:ext cx="1988547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5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prstClr val="black"/>
                </a:solidFill>
              </a:rPr>
              <a:t>THEORETICAL KNOWLEDGE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1CE7E14-0174-4B0B-A872-38D061B74152}"/>
              </a:ext>
            </a:extLst>
          </p:cNvPr>
          <p:cNvSpPr txBox="1"/>
          <p:nvPr/>
        </p:nvSpPr>
        <p:spPr>
          <a:xfrm rot="16200000">
            <a:off x="1812885" y="5357272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MOLECULAR BIOLOGY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A195D46-A565-4B7F-881B-AF3D3AF34A27}"/>
              </a:ext>
            </a:extLst>
          </p:cNvPr>
          <p:cNvSpPr txBox="1"/>
          <p:nvPr/>
        </p:nvSpPr>
        <p:spPr>
          <a:xfrm rot="16200000">
            <a:off x="2284722" y="5357272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 IMAGING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A2D73B6-3185-4934-9D2B-3833C1426CAE}"/>
              </a:ext>
            </a:extLst>
          </p:cNvPr>
          <p:cNvSpPr txBox="1"/>
          <p:nvPr/>
        </p:nvSpPr>
        <p:spPr>
          <a:xfrm rot="16200000">
            <a:off x="2757531" y="5357272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SYSTEM BIOLOGY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F598DE4-8C6E-4070-9BF4-4FE1EAE152E7}"/>
              </a:ext>
            </a:extLst>
          </p:cNvPr>
          <p:cNvSpPr txBox="1"/>
          <p:nvPr/>
        </p:nvSpPr>
        <p:spPr>
          <a:xfrm rot="16200000">
            <a:off x="4250660" y="5357272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PHARMACOLOGY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9740F66-CFB5-41DD-BBEB-216229A66670}"/>
              </a:ext>
            </a:extLst>
          </p:cNvPr>
          <p:cNvSpPr txBox="1"/>
          <p:nvPr/>
        </p:nvSpPr>
        <p:spPr>
          <a:xfrm rot="16200000">
            <a:off x="4745950" y="5357272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DEVICE D.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F338AFE0-CF13-47F8-8D73-7DE88794798A}"/>
              </a:ext>
            </a:extLst>
          </p:cNvPr>
          <p:cNvSpPr txBox="1"/>
          <p:nvPr/>
        </p:nvSpPr>
        <p:spPr>
          <a:xfrm rot="16200000">
            <a:off x="5241240" y="5357272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INTERVENTIONAL D.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0A2CE27-07DE-4B05-BAA1-3E22C091E789}"/>
              </a:ext>
            </a:extLst>
          </p:cNvPr>
          <p:cNvSpPr txBox="1"/>
          <p:nvPr/>
        </p:nvSpPr>
        <p:spPr>
          <a:xfrm rot="16200000">
            <a:off x="7740085" y="5357272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OBSERVATIONAL CT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98D1ACC4-45A7-46EE-B4AD-DB2B521DA0A9}"/>
              </a:ext>
            </a:extLst>
          </p:cNvPr>
          <p:cNvSpPr txBox="1"/>
          <p:nvPr/>
        </p:nvSpPr>
        <p:spPr>
          <a:xfrm rot="16200000">
            <a:off x="7254451" y="5372786"/>
            <a:ext cx="2504727" cy="338554"/>
          </a:xfrm>
          <a:prstGeom prst="rect">
            <a:avLst/>
          </a:prstGeom>
          <a:solidFill>
            <a:schemeClr val="accent2">
              <a:lumMod val="50000"/>
              <a:alpha val="19000"/>
            </a:schemeClr>
          </a:solidFill>
          <a:ln w="31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INTERVENTIONAL CT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7D52486C-DE77-4F11-BE81-63B060B389CC}"/>
              </a:ext>
            </a:extLst>
          </p:cNvPr>
          <p:cNvSpPr txBox="1"/>
          <p:nvPr/>
        </p:nvSpPr>
        <p:spPr>
          <a:xfrm rot="16200000">
            <a:off x="6785398" y="5372786"/>
            <a:ext cx="2504727" cy="338554"/>
          </a:xfrm>
          <a:prstGeom prst="rect">
            <a:avLst/>
          </a:prstGeom>
          <a:solidFill>
            <a:srgbClr val="FFC000">
              <a:alpha val="19000"/>
            </a:srgb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prstClr val="black"/>
                </a:solidFill>
              </a:rPr>
              <a:t>META-ANALYSIS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73A63EE9-FBE6-4FAC-97F0-EFEF34014DD5}"/>
              </a:ext>
            </a:extLst>
          </p:cNvPr>
          <p:cNvSpPr txBox="1"/>
          <p:nvPr/>
        </p:nvSpPr>
        <p:spPr>
          <a:xfrm>
            <a:off x="10107558" y="4705407"/>
            <a:ext cx="1874326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b="1" dirty="0">
                <a:solidFill>
                  <a:prstClr val="black"/>
                </a:solidFill>
              </a:rPr>
              <a:t>PATIENT</a:t>
            </a:r>
          </a:p>
          <a:p>
            <a:pPr algn="ctr"/>
            <a:r>
              <a:rPr lang="hu-HU" b="1" dirty="0">
                <a:solidFill>
                  <a:prstClr val="black"/>
                </a:solidFill>
              </a:rPr>
              <a:t>EDUCATION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2ECDE14A-A912-4437-8E1C-1AB055FDB386}"/>
              </a:ext>
            </a:extLst>
          </p:cNvPr>
          <p:cNvSpPr txBox="1">
            <a:spLocks noChangeAspect="1"/>
          </p:cNvSpPr>
          <p:nvPr/>
        </p:nvSpPr>
        <p:spPr>
          <a:xfrm>
            <a:off x="210116" y="4705407"/>
            <a:ext cx="1867658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5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1">
            <a:spAutoFit/>
          </a:bodyPr>
          <a:lstStyle/>
          <a:p>
            <a:pPr algn="ctr"/>
            <a:r>
              <a:rPr lang="hu-HU" b="1" dirty="0">
                <a:solidFill>
                  <a:prstClr val="black"/>
                </a:solidFill>
              </a:rPr>
              <a:t>TEACHING</a:t>
            </a:r>
          </a:p>
        </p:txBody>
      </p:sp>
      <p:sp>
        <p:nvSpPr>
          <p:cNvPr id="33" name="Nyíl: balra-jobbra mutató 32">
            <a:extLst>
              <a:ext uri="{FF2B5EF4-FFF2-40B4-BE49-F238E27FC236}">
                <a16:creationId xmlns:a16="http://schemas.microsoft.com/office/drawing/2014/main" id="{50359430-9ABD-4E44-AAEB-F39AE47FDCE7}"/>
              </a:ext>
            </a:extLst>
          </p:cNvPr>
          <p:cNvSpPr/>
          <p:nvPr/>
        </p:nvSpPr>
        <p:spPr>
          <a:xfrm>
            <a:off x="4399916" y="5389389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34" name="Nyíl: balra-jobbra mutató 33">
            <a:extLst>
              <a:ext uri="{FF2B5EF4-FFF2-40B4-BE49-F238E27FC236}">
                <a16:creationId xmlns:a16="http://schemas.microsoft.com/office/drawing/2014/main" id="{4CC72D94-FBDD-4DC3-8542-0C397A327567}"/>
              </a:ext>
            </a:extLst>
          </p:cNvPr>
          <p:cNvSpPr/>
          <p:nvPr/>
        </p:nvSpPr>
        <p:spPr>
          <a:xfrm>
            <a:off x="6907933" y="5389389"/>
            <a:ext cx="712446" cy="274320"/>
          </a:xfrm>
          <a:prstGeom prst="leftRightArrow">
            <a:avLst/>
          </a:prstGeom>
          <a:solidFill>
            <a:srgbClr val="15A9A6"/>
          </a:solidFill>
          <a:effectLst>
            <a:glow rad="101600">
              <a:srgbClr val="15A9A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1" name="Nyíl: kanyarodó 10">
            <a:extLst>
              <a:ext uri="{FF2B5EF4-FFF2-40B4-BE49-F238E27FC236}">
                <a16:creationId xmlns:a16="http://schemas.microsoft.com/office/drawing/2014/main" id="{A092E2CF-AD8C-45F8-B6A7-A60F8CC90731}"/>
              </a:ext>
            </a:extLst>
          </p:cNvPr>
          <p:cNvSpPr/>
          <p:nvPr/>
        </p:nvSpPr>
        <p:spPr>
          <a:xfrm rot="14525232">
            <a:off x="1099807" y="2741075"/>
            <a:ext cx="969558" cy="1012372"/>
          </a:xfrm>
          <a:prstGeom prst="bentArrow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black"/>
              </a:solidFill>
            </a:endParaRPr>
          </a:p>
        </p:txBody>
      </p:sp>
      <p:sp>
        <p:nvSpPr>
          <p:cNvPr id="35" name="Nyíl: kanyarodó 34">
            <a:extLst>
              <a:ext uri="{FF2B5EF4-FFF2-40B4-BE49-F238E27FC236}">
                <a16:creationId xmlns:a16="http://schemas.microsoft.com/office/drawing/2014/main" id="{2EABB8A6-2BAF-4002-B02E-614D080A4A5D}"/>
              </a:ext>
            </a:extLst>
          </p:cNvPr>
          <p:cNvSpPr/>
          <p:nvPr/>
        </p:nvSpPr>
        <p:spPr>
          <a:xfrm rot="17980317" flipV="1">
            <a:off x="10134421" y="2740228"/>
            <a:ext cx="969558" cy="992009"/>
          </a:xfrm>
          <a:prstGeom prst="ben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black"/>
              </a:solidFill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4045AD85-3B0B-4CD7-BDA2-9CAEAA2BF85E}"/>
              </a:ext>
            </a:extLst>
          </p:cNvPr>
          <p:cNvSpPr txBox="1"/>
          <p:nvPr/>
        </p:nvSpPr>
        <p:spPr>
          <a:xfrm>
            <a:off x="2509262" y="1503428"/>
            <a:ext cx="2189901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prstClr val="black"/>
                </a:solidFill>
              </a:rPr>
              <a:t>BASIC </a:t>
            </a:r>
          </a:p>
          <a:p>
            <a:pPr algn="ctr"/>
            <a:r>
              <a:rPr lang="hu-HU" sz="2000" b="1" dirty="0">
                <a:solidFill>
                  <a:prstClr val="black"/>
                </a:solidFill>
              </a:rPr>
              <a:t>RESEARCH</a:t>
            </a:r>
          </a:p>
          <a:p>
            <a:pPr algn="ctr"/>
            <a:endParaRPr lang="hu-HU" sz="1400" b="1" dirty="0">
              <a:solidFill>
                <a:prstClr val="black"/>
              </a:solidFill>
            </a:endParaRP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PURE FUNDAMENTAL RESEARCH</a:t>
            </a:r>
            <a:endParaRPr lang="hu-HU" b="1" dirty="0">
              <a:solidFill>
                <a:prstClr val="black"/>
              </a:solidFill>
            </a:endParaRPr>
          </a:p>
          <a:p>
            <a:pPr algn="ctr"/>
            <a:endParaRPr lang="hu-HU" b="1" dirty="0">
              <a:solidFill>
                <a:prstClr val="black"/>
              </a:solidFill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9088B0BE-E7BD-49E6-B9BE-1E241C6FD21A}"/>
              </a:ext>
            </a:extLst>
          </p:cNvPr>
          <p:cNvSpPr txBox="1"/>
          <p:nvPr/>
        </p:nvSpPr>
        <p:spPr>
          <a:xfrm>
            <a:off x="7256339" y="1503428"/>
            <a:ext cx="2509961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prstClr val="black"/>
                </a:solidFill>
              </a:rPr>
              <a:t>CLINICAL</a:t>
            </a:r>
          </a:p>
          <a:p>
            <a:pPr algn="ctr"/>
            <a:r>
              <a:rPr lang="hu-HU" sz="2000" b="1" dirty="0">
                <a:solidFill>
                  <a:prstClr val="black"/>
                </a:solidFill>
              </a:rPr>
              <a:t>RESEARCH</a:t>
            </a:r>
          </a:p>
          <a:p>
            <a:pPr algn="ctr"/>
            <a:endParaRPr lang="hu-HU" sz="1400" b="1" dirty="0">
              <a:solidFill>
                <a:prstClr val="black"/>
              </a:solidFill>
            </a:endParaRPr>
          </a:p>
          <a:p>
            <a:pPr algn="ctr"/>
            <a:endParaRPr lang="hu-HU" sz="1400" b="1" dirty="0">
              <a:solidFill>
                <a:srgbClr val="0C5C65"/>
              </a:solidFill>
            </a:endParaRP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PRACTICAL APPLICATION</a:t>
            </a:r>
            <a:endParaRPr lang="hu-HU" b="1" dirty="0">
              <a:solidFill>
                <a:prstClr val="black"/>
              </a:solidFill>
            </a:endParaRPr>
          </a:p>
          <a:p>
            <a:pPr algn="ctr"/>
            <a:endParaRPr lang="hu-HU" b="1" dirty="0">
              <a:solidFill>
                <a:prstClr val="black"/>
              </a:solidFill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12E0EE8A-C4DF-4CD1-937B-0F3D015A8449}"/>
              </a:ext>
            </a:extLst>
          </p:cNvPr>
          <p:cNvSpPr txBox="1"/>
          <p:nvPr/>
        </p:nvSpPr>
        <p:spPr>
          <a:xfrm>
            <a:off x="4834084" y="1503428"/>
            <a:ext cx="2324822" cy="1620000"/>
          </a:xfrm>
          <a:prstGeom prst="rect">
            <a:avLst/>
          </a:prstGeom>
          <a:solidFill>
            <a:srgbClr val="15A9A6">
              <a:alpha val="19000"/>
            </a:srgb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prstClr val="black"/>
                </a:solidFill>
              </a:rPr>
              <a:t>APPLIED RESEARCH </a:t>
            </a:r>
          </a:p>
          <a:p>
            <a:pPr algn="ctr"/>
            <a:endParaRPr lang="hu-HU" sz="1400" b="1" dirty="0">
              <a:solidFill>
                <a:prstClr val="black"/>
              </a:solidFill>
            </a:endParaRP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DEVELOP KNOWLEDE</a:t>
            </a:r>
          </a:p>
          <a:p>
            <a:pPr algn="ctr"/>
            <a:r>
              <a:rPr lang="hu-HU" sz="1400" b="1" dirty="0">
                <a:solidFill>
                  <a:srgbClr val="0C5C65"/>
                </a:solidFill>
              </a:rPr>
              <a:t>FOR PRACTICAL APPLICATION</a:t>
            </a:r>
            <a:endParaRPr lang="hu-H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43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5977BC70-1C38-4A73-A64B-44A8B7961392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49888" y="510326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Translational</a:t>
            </a:r>
            <a:r>
              <a:rPr lang="hu-HU" sz="3600" b="1" dirty="0"/>
              <a:t> </a:t>
            </a:r>
            <a:r>
              <a:rPr lang="hu-HU" sz="3600" b="1" dirty="0" err="1"/>
              <a:t>medicine</a:t>
            </a:r>
            <a:endParaRPr lang="hu-HU" sz="36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5689559-97E4-4451-A0D2-54AF18890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9911"/>
            <a:ext cx="12192000" cy="1902623"/>
          </a:xfrm>
          <a:prstGeom prst="rect">
            <a:avLst/>
          </a:prstGeom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793D6600-359B-4D27-818F-FB7460FEA2DC}"/>
              </a:ext>
            </a:extLst>
          </p:cNvPr>
          <p:cNvCxnSpPr/>
          <p:nvPr/>
        </p:nvCxnSpPr>
        <p:spPr>
          <a:xfrm>
            <a:off x="7752945" y="2234217"/>
            <a:ext cx="33754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Academia Europaea - Wikipedia">
            <a:extLst>
              <a:ext uri="{FF2B5EF4-FFF2-40B4-BE49-F238E27FC236}">
                <a16:creationId xmlns:a16="http://schemas.microsoft.com/office/drawing/2014/main" id="{81A8DF9E-2862-4AE5-BD4E-D4FD9ADA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110" y="3152103"/>
            <a:ext cx="3607780" cy="355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55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5CE824C0-BE70-44A7-BC6B-069628C8D973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>
                <a:solidFill>
                  <a:prstClr val="white"/>
                </a:solidFill>
              </a:rPr>
              <a:t>Meta-analysis</a:t>
            </a:r>
            <a:r>
              <a:rPr lang="hu-HU" sz="3600" b="1" dirty="0">
                <a:solidFill>
                  <a:prstClr val="white"/>
                </a:solidFill>
              </a:rPr>
              <a:t>, </a:t>
            </a:r>
            <a:r>
              <a:rPr lang="hu-HU" sz="3600" b="1" dirty="0" err="1">
                <a:solidFill>
                  <a:prstClr val="white"/>
                </a:solidFill>
              </a:rPr>
              <a:t>definition</a:t>
            </a:r>
            <a:endParaRPr lang="hu-HU" sz="3600" b="1" dirty="0">
              <a:solidFill>
                <a:prstClr val="white"/>
              </a:solidFill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AF0DD0C-F9C7-49BB-94C0-A9C7E92CB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78" y="1562244"/>
            <a:ext cx="10074443" cy="42291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„</a:t>
            </a:r>
            <a:r>
              <a:rPr lang="en-US" dirty="0">
                <a:solidFill>
                  <a:srgbClr val="0C5C65"/>
                </a:solidFill>
              </a:rPr>
              <a:t>Systematic reviews are a type of literature review that uses systematic methods to collect secondary data, critically appraise research studies, and synthesize findings </a:t>
            </a:r>
            <a:r>
              <a:rPr lang="en-US" dirty="0">
                <a:solidFill>
                  <a:srgbClr val="E50D2E"/>
                </a:solidFill>
              </a:rPr>
              <a:t>qualitatively</a:t>
            </a:r>
            <a:r>
              <a:rPr lang="en-US" dirty="0">
                <a:solidFill>
                  <a:srgbClr val="0C5C65"/>
                </a:solidFill>
              </a:rPr>
              <a:t> or quantitatively</a:t>
            </a:r>
            <a:r>
              <a:rPr lang="hu-HU" dirty="0">
                <a:solidFill>
                  <a:srgbClr val="0C5C65"/>
                </a:solidFill>
              </a:rPr>
              <a:t>.„</a:t>
            </a:r>
          </a:p>
          <a:p>
            <a:pPr lvl="1"/>
            <a:r>
              <a:rPr lang="en-US" dirty="0"/>
              <a:t>Armstrong R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 </a:t>
            </a:r>
            <a:r>
              <a:rPr lang="en-US" dirty="0"/>
              <a:t>"Cochrane Update. 'Scoping the scope' of a </a:t>
            </a:r>
            <a:r>
              <a:rPr lang="en-US" dirty="0" err="1"/>
              <a:t>cochrane</a:t>
            </a:r>
            <a:r>
              <a:rPr lang="en-US" dirty="0"/>
              <a:t> review". Journal of Public Health. </a:t>
            </a:r>
            <a:r>
              <a:rPr lang="hu-HU" dirty="0"/>
              <a:t>2011;</a:t>
            </a:r>
            <a:r>
              <a:rPr lang="en-US" dirty="0"/>
              <a:t>33 (1): 147–50. </a:t>
            </a:r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b="1" dirty="0" err="1">
                <a:solidFill>
                  <a:srgbClr val="E50D2E"/>
                </a:solidFill>
              </a:rPr>
              <a:t>Meta</a:t>
            </a:r>
            <a:r>
              <a:rPr lang="hu-HU" b="1" dirty="0">
                <a:solidFill>
                  <a:srgbClr val="E50D2E"/>
                </a:solidFill>
              </a:rPr>
              <a:t> </a:t>
            </a:r>
            <a:r>
              <a:rPr lang="hu-HU" b="1" dirty="0" err="1">
                <a:solidFill>
                  <a:srgbClr val="E50D2E"/>
                </a:solidFill>
              </a:rPr>
              <a:t>analysis</a:t>
            </a:r>
            <a:r>
              <a:rPr lang="hu-HU" b="1" dirty="0">
                <a:solidFill>
                  <a:srgbClr val="E50D2E"/>
                </a:solidFill>
              </a:rPr>
              <a:t>:</a:t>
            </a:r>
            <a:r>
              <a:rPr lang="hu-HU" dirty="0"/>
              <a:t> </a:t>
            </a:r>
            <a:r>
              <a:rPr lang="hu-HU" dirty="0">
                <a:solidFill>
                  <a:srgbClr val="0C5C65"/>
                </a:solidFill>
              </a:rPr>
              <a:t>„</a:t>
            </a:r>
            <a:r>
              <a:rPr lang="en-US" dirty="0">
                <a:solidFill>
                  <a:srgbClr val="0C5C65"/>
                </a:solidFill>
              </a:rPr>
              <a:t>The </a:t>
            </a:r>
            <a:r>
              <a:rPr lang="en-US" dirty="0">
                <a:solidFill>
                  <a:srgbClr val="E50D2E"/>
                </a:solidFill>
              </a:rPr>
              <a:t>statistical analysis </a:t>
            </a:r>
            <a:r>
              <a:rPr lang="en-US" dirty="0">
                <a:solidFill>
                  <a:srgbClr val="0C5C65"/>
                </a:solidFill>
              </a:rPr>
              <a:t>of a large collection of analysis results from individual studies for the purpose of integrating the findings</a:t>
            </a:r>
            <a:r>
              <a:rPr lang="hu-HU" dirty="0">
                <a:solidFill>
                  <a:srgbClr val="0C5C65"/>
                </a:solidFill>
              </a:rPr>
              <a:t>.”</a:t>
            </a:r>
          </a:p>
          <a:p>
            <a:pPr lvl="1"/>
            <a:r>
              <a:rPr lang="en-US" dirty="0"/>
              <a:t>Glass GV. Primary, secondary and meta-analysis of research. Educational Researcher. 1976;5:3–8.</a:t>
            </a:r>
          </a:p>
          <a:p>
            <a:pPr marL="457200" lvl="1" indent="0">
              <a:buNone/>
            </a:pP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24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3F875D53-C115-4568-8EBB-0F1D382BD43B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593329" y="1967099"/>
            <a:ext cx="3707332" cy="4546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002060"/>
                </a:solidFill>
              </a:rPr>
              <a:t>Systematic</a:t>
            </a:r>
            <a:r>
              <a:rPr lang="hu-HU" sz="3200" b="1" dirty="0">
                <a:solidFill>
                  <a:srgbClr val="002060"/>
                </a:solidFill>
              </a:rPr>
              <a:t> </a:t>
            </a:r>
            <a:r>
              <a:rPr lang="hu-HU" sz="3200" b="1" dirty="0" err="1">
                <a:solidFill>
                  <a:srgbClr val="002060"/>
                </a:solidFill>
              </a:rPr>
              <a:t>review</a:t>
            </a:r>
            <a:endParaRPr lang="hu-HU" sz="3200" b="1" dirty="0">
              <a:solidFill>
                <a:srgbClr val="002060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777145" y="1983010"/>
            <a:ext cx="3707332" cy="4546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002060"/>
                </a:solidFill>
              </a:rPr>
              <a:t>Meta-analysis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1157833" y="2828212"/>
            <a:ext cx="4583091" cy="2010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Specific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Comprehensive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search</a:t>
            </a:r>
            <a:r>
              <a:rPr lang="hu-HU" sz="2000" b="1" dirty="0">
                <a:solidFill>
                  <a:srgbClr val="0C5C65"/>
                </a:solidFill>
              </a:rPr>
              <a:t> and </a:t>
            </a:r>
            <a:r>
              <a:rPr lang="hu-HU" sz="2000" b="1" dirty="0" err="1">
                <a:solidFill>
                  <a:srgbClr val="0C5C65"/>
                </a:solidFill>
              </a:rPr>
              <a:t>selection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E50D2E"/>
                </a:solidFill>
              </a:rPr>
              <a:t>Narrative</a:t>
            </a:r>
            <a:r>
              <a:rPr lang="hu-HU" sz="2000" b="1" dirty="0">
                <a:solidFill>
                  <a:srgbClr val="E50D2E"/>
                </a:solidFill>
              </a:rPr>
              <a:t> </a:t>
            </a:r>
            <a:r>
              <a:rPr lang="hu-HU" sz="2000" b="1" dirty="0" err="1">
                <a:solidFill>
                  <a:srgbClr val="E50D2E"/>
                </a:solidFill>
              </a:rPr>
              <a:t>summary</a:t>
            </a:r>
            <a:r>
              <a:rPr lang="hu-HU" sz="2000" b="1" dirty="0">
                <a:solidFill>
                  <a:srgbClr val="E50D2E"/>
                </a:solidFill>
              </a:rPr>
              <a:t> of </a:t>
            </a:r>
            <a:r>
              <a:rPr lang="hu-HU" sz="2000" b="1" dirty="0" err="1">
                <a:solidFill>
                  <a:srgbClr val="E50D2E"/>
                </a:solidFill>
              </a:rPr>
              <a:t>evidence</a:t>
            </a:r>
            <a:endParaRPr lang="hu-HU" sz="2000" b="1" dirty="0">
              <a:solidFill>
                <a:srgbClr val="E50D2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Answer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to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the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r>
              <a:rPr lang="hu-HU" sz="2000" b="1" dirty="0">
                <a:solidFill>
                  <a:srgbClr val="0C5C65"/>
                </a:solidFill>
              </a:rPr>
              <a:t> (</a:t>
            </a:r>
            <a:r>
              <a:rPr lang="hu-HU" sz="2000" b="1" dirty="0" err="1">
                <a:solidFill>
                  <a:srgbClr val="0C5C65"/>
                </a:solidFill>
              </a:rPr>
              <a:t>if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there</a:t>
            </a:r>
            <a:r>
              <a:rPr lang="hu-HU" sz="2000" b="1" dirty="0">
                <a:solidFill>
                  <a:srgbClr val="0C5C65"/>
                </a:solidFill>
              </a:rPr>
              <a:t> is </a:t>
            </a:r>
            <a:r>
              <a:rPr lang="hu-HU" sz="2000" b="1" dirty="0" err="1">
                <a:solidFill>
                  <a:srgbClr val="0C5C65"/>
                </a:solidFill>
              </a:rPr>
              <a:t>any</a:t>
            </a:r>
            <a:r>
              <a:rPr lang="hu-HU" sz="2000" b="1" dirty="0">
                <a:solidFill>
                  <a:srgbClr val="0C5C65"/>
                </a:solidFill>
              </a:rPr>
              <a:t>)</a:t>
            </a:r>
          </a:p>
          <a:p>
            <a:pPr marL="514350" indent="-514350" algn="ctr">
              <a:buFont typeface="+mj-lt"/>
              <a:buAutoNum type="arabicPeriod"/>
            </a:pPr>
            <a:endParaRPr lang="hu-HU" b="1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6293917" y="2828212"/>
            <a:ext cx="4603469" cy="2010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Specific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Comprehensive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search</a:t>
            </a:r>
            <a:r>
              <a:rPr lang="hu-HU" sz="2000" b="1" dirty="0">
                <a:solidFill>
                  <a:srgbClr val="0C5C65"/>
                </a:solidFill>
              </a:rPr>
              <a:t> and </a:t>
            </a:r>
            <a:r>
              <a:rPr lang="hu-HU" sz="2000" b="1" dirty="0" err="1">
                <a:solidFill>
                  <a:srgbClr val="0C5C65"/>
                </a:solidFill>
              </a:rPr>
              <a:t>selection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E50D2E"/>
                </a:solidFill>
              </a:rPr>
              <a:t>Statistical</a:t>
            </a:r>
            <a:r>
              <a:rPr lang="hu-HU" sz="2000" b="1" dirty="0">
                <a:solidFill>
                  <a:srgbClr val="E50D2E"/>
                </a:solidFill>
              </a:rPr>
              <a:t> </a:t>
            </a:r>
            <a:r>
              <a:rPr lang="hu-HU" sz="2000" b="1" dirty="0" err="1">
                <a:solidFill>
                  <a:srgbClr val="E50D2E"/>
                </a:solidFill>
              </a:rPr>
              <a:t>summary</a:t>
            </a:r>
            <a:r>
              <a:rPr lang="hu-HU" sz="2000" b="1" dirty="0">
                <a:solidFill>
                  <a:srgbClr val="E50D2E"/>
                </a:solidFill>
              </a:rPr>
              <a:t> of </a:t>
            </a:r>
            <a:r>
              <a:rPr lang="hu-HU" sz="2000" b="1" dirty="0" err="1">
                <a:solidFill>
                  <a:srgbClr val="E50D2E"/>
                </a:solidFill>
              </a:rPr>
              <a:t>evidence</a:t>
            </a:r>
            <a:endParaRPr lang="hu-HU" sz="2000" b="1" dirty="0">
              <a:solidFill>
                <a:srgbClr val="E50D2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Answer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to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the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r>
              <a:rPr lang="hu-HU" sz="2000" b="1" dirty="0">
                <a:solidFill>
                  <a:srgbClr val="0C5C65"/>
                </a:solidFill>
              </a:rPr>
              <a:t> (</a:t>
            </a:r>
            <a:r>
              <a:rPr lang="hu-HU" sz="2000" b="1" dirty="0" err="1">
                <a:solidFill>
                  <a:srgbClr val="0C5C65"/>
                </a:solidFill>
              </a:rPr>
              <a:t>if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there</a:t>
            </a:r>
            <a:r>
              <a:rPr lang="hu-HU" sz="2000" b="1" dirty="0">
                <a:solidFill>
                  <a:srgbClr val="0C5C65"/>
                </a:solidFill>
              </a:rPr>
              <a:t> is </a:t>
            </a:r>
            <a:r>
              <a:rPr lang="hu-HU" sz="2000" b="1" dirty="0" err="1">
                <a:solidFill>
                  <a:srgbClr val="0C5C65"/>
                </a:solidFill>
              </a:rPr>
              <a:t>any</a:t>
            </a:r>
            <a:r>
              <a:rPr lang="hu-HU" sz="2000" b="1" dirty="0">
                <a:solidFill>
                  <a:srgbClr val="0C5C65"/>
                </a:solidFill>
              </a:rPr>
              <a:t>)</a:t>
            </a:r>
          </a:p>
          <a:p>
            <a:pPr marL="514350" indent="-514350" algn="ctr">
              <a:buFont typeface="+mj-lt"/>
              <a:buAutoNum type="arabicPeriod"/>
            </a:pPr>
            <a:endParaRPr lang="hu-HU" b="1" dirty="0"/>
          </a:p>
        </p:txBody>
      </p:sp>
      <p:sp>
        <p:nvSpPr>
          <p:cNvPr id="16" name="Lefelé nyíl 15"/>
          <p:cNvSpPr/>
          <p:nvPr/>
        </p:nvSpPr>
        <p:spPr>
          <a:xfrm>
            <a:off x="3223157" y="5066608"/>
            <a:ext cx="447675" cy="504825"/>
          </a:xfrm>
          <a:prstGeom prst="downArrow">
            <a:avLst/>
          </a:prstGeom>
          <a:solidFill>
            <a:srgbClr val="15A9A6"/>
          </a:solidFill>
          <a:ln>
            <a:solidFill>
              <a:srgbClr val="15A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7" name="Lefelé nyíl 16"/>
          <p:cNvSpPr/>
          <p:nvPr/>
        </p:nvSpPr>
        <p:spPr>
          <a:xfrm>
            <a:off x="8406973" y="5090614"/>
            <a:ext cx="447675" cy="504825"/>
          </a:xfrm>
          <a:prstGeom prst="downArrow">
            <a:avLst/>
          </a:prstGeom>
          <a:solidFill>
            <a:srgbClr val="15A9A6"/>
          </a:solidFill>
          <a:ln>
            <a:solidFill>
              <a:srgbClr val="15A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1157834" y="5683042"/>
            <a:ext cx="4583090" cy="504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E50D2E"/>
                </a:solidFill>
              </a:rPr>
              <a:t>Qualitative</a:t>
            </a:r>
            <a:r>
              <a:rPr lang="hu-HU" sz="3200" b="1" dirty="0">
                <a:solidFill>
                  <a:srgbClr val="E50D2E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synthesis</a:t>
            </a:r>
            <a:endParaRPr lang="hu-HU" sz="3200" b="1" dirty="0">
              <a:solidFill>
                <a:srgbClr val="E50D2E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6096000" y="5683042"/>
            <a:ext cx="5344680" cy="3782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E50D2E"/>
                </a:solidFill>
              </a:rPr>
              <a:t>Quantitative</a:t>
            </a:r>
            <a:r>
              <a:rPr lang="hu-HU" sz="3200" b="1" dirty="0">
                <a:solidFill>
                  <a:srgbClr val="E50D2E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synthesis</a:t>
            </a:r>
            <a:endParaRPr lang="hu-HU" sz="3200" b="1" dirty="0">
              <a:solidFill>
                <a:srgbClr val="E50D2E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2" name="Alcím 3">
            <a:extLst>
              <a:ext uri="{FF2B5EF4-FFF2-40B4-BE49-F238E27FC236}">
                <a16:creationId xmlns:a16="http://schemas.microsoft.com/office/drawing/2014/main" id="{209E836E-90AE-44CC-BF06-8A7180A1C1F1}"/>
              </a:ext>
            </a:extLst>
          </p:cNvPr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>
                <a:solidFill>
                  <a:prstClr val="white"/>
                </a:solidFill>
              </a:rPr>
              <a:t>Meta-analysis</a:t>
            </a:r>
            <a:r>
              <a:rPr lang="hu-HU" sz="3600" b="1" dirty="0">
                <a:solidFill>
                  <a:prstClr val="white"/>
                </a:solidFill>
              </a:rPr>
              <a:t>, </a:t>
            </a:r>
            <a:r>
              <a:rPr lang="hu-HU" sz="3600" b="1" dirty="0" err="1">
                <a:solidFill>
                  <a:prstClr val="white"/>
                </a:solidFill>
              </a:rPr>
              <a:t>definition</a:t>
            </a:r>
            <a:endParaRPr lang="hu-HU" sz="36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650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88698C63-9CD0-4BB2-AE81-C86F6F09996D}"/>
              </a:ext>
            </a:extLst>
          </p:cNvPr>
          <p:cNvSpPr/>
          <p:nvPr/>
        </p:nvSpPr>
        <p:spPr>
          <a:xfrm>
            <a:off x="-77821" y="1536970"/>
            <a:ext cx="1763004" cy="447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>
                <a:solidFill>
                  <a:prstClr val="white"/>
                </a:solidFill>
              </a:rPr>
              <a:t>Meta-analysis</a:t>
            </a:r>
            <a:r>
              <a:rPr lang="hu-HU" sz="3600" b="1" dirty="0">
                <a:solidFill>
                  <a:prstClr val="white"/>
                </a:solidFill>
              </a:rPr>
              <a:t>, </a:t>
            </a:r>
            <a:r>
              <a:rPr lang="hu-HU" sz="3600" b="1" dirty="0" err="1">
                <a:solidFill>
                  <a:prstClr val="white"/>
                </a:solidFill>
              </a:rPr>
              <a:t>definition</a:t>
            </a:r>
            <a:endParaRPr lang="hu-HU" sz="3600" b="1" dirty="0">
              <a:solidFill>
                <a:prstClr val="white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80A2A06-59B8-496F-A84C-640ED3F969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04" y="1637005"/>
            <a:ext cx="11885192" cy="179199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FCAB1BDA-A207-4A9F-A6AD-A5FA247EBF40}"/>
              </a:ext>
            </a:extLst>
          </p:cNvPr>
          <p:cNvCxnSpPr>
            <a:cxnSpLocks/>
          </p:cNvCxnSpPr>
          <p:nvPr/>
        </p:nvCxnSpPr>
        <p:spPr>
          <a:xfrm>
            <a:off x="5554494" y="1961843"/>
            <a:ext cx="1585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D1133A92-14AC-45CD-8911-E19DD2A033C6}"/>
              </a:ext>
            </a:extLst>
          </p:cNvPr>
          <p:cNvCxnSpPr>
            <a:cxnSpLocks/>
          </p:cNvCxnSpPr>
          <p:nvPr/>
        </p:nvCxnSpPr>
        <p:spPr>
          <a:xfrm>
            <a:off x="3313889" y="2347707"/>
            <a:ext cx="6462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75FFAD1D-B0C4-42D3-B3D6-5361305FECA1}"/>
              </a:ext>
            </a:extLst>
          </p:cNvPr>
          <p:cNvCxnSpPr>
            <a:cxnSpLocks/>
          </p:cNvCxnSpPr>
          <p:nvPr/>
        </p:nvCxnSpPr>
        <p:spPr>
          <a:xfrm>
            <a:off x="3398195" y="2684932"/>
            <a:ext cx="8382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04040E19-9B03-4C56-BB4A-85CC70BCAF29}"/>
              </a:ext>
            </a:extLst>
          </p:cNvPr>
          <p:cNvCxnSpPr>
            <a:cxnSpLocks/>
          </p:cNvCxnSpPr>
          <p:nvPr/>
        </p:nvCxnSpPr>
        <p:spPr>
          <a:xfrm>
            <a:off x="719847" y="3022157"/>
            <a:ext cx="8382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cademia Europaea - Wikipedia">
            <a:extLst>
              <a:ext uri="{FF2B5EF4-FFF2-40B4-BE49-F238E27FC236}">
                <a16:creationId xmlns:a16="http://schemas.microsoft.com/office/drawing/2014/main" id="{9A393F4A-6598-465B-8FB5-756295E4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110" y="3152103"/>
            <a:ext cx="3607780" cy="355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06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3D112BF1-CD0F-497B-AAC5-242C9897C817}"/>
              </a:ext>
            </a:extLst>
          </p:cNvPr>
          <p:cNvSpPr/>
          <p:nvPr/>
        </p:nvSpPr>
        <p:spPr>
          <a:xfrm>
            <a:off x="9521072" y="6061435"/>
            <a:ext cx="2092751" cy="796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>
                <a:solidFill>
                  <a:prstClr val="white"/>
                </a:solidFill>
              </a:rPr>
              <a:t>Meta-analysis</a:t>
            </a:r>
            <a:r>
              <a:rPr lang="hu-HU" sz="3600" b="1" dirty="0">
                <a:solidFill>
                  <a:prstClr val="white"/>
                </a:solidFill>
              </a:rPr>
              <a:t>, </a:t>
            </a:r>
            <a:r>
              <a:rPr lang="hu-HU" sz="3600" b="1" dirty="0" err="1">
                <a:solidFill>
                  <a:prstClr val="white"/>
                </a:solidFill>
              </a:rPr>
              <a:t>definition</a:t>
            </a:r>
            <a:endParaRPr lang="hu-HU" sz="3600" b="1" dirty="0">
              <a:solidFill>
                <a:prstClr val="white"/>
              </a:solidFill>
            </a:endParaRP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A4952CE1-AF8F-4B07-AB54-B3885E644F43}"/>
              </a:ext>
            </a:extLst>
          </p:cNvPr>
          <p:cNvSpPr/>
          <p:nvPr/>
        </p:nvSpPr>
        <p:spPr>
          <a:xfrm>
            <a:off x="1268818" y="1594884"/>
            <a:ext cx="9654363" cy="50823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 REVIEW</a:t>
            </a:r>
          </a:p>
          <a:p>
            <a:pPr algn="ctr"/>
            <a:endParaRPr lang="hu-HU" sz="4000" dirty="0">
              <a:solidFill>
                <a:prstClr val="white"/>
              </a:solidFill>
            </a:endParaRPr>
          </a:p>
          <a:p>
            <a:pPr algn="ctr"/>
            <a:endParaRPr lang="hu-HU" sz="4000" dirty="0">
              <a:solidFill>
                <a:prstClr val="white"/>
              </a:solidFill>
            </a:endParaRPr>
          </a:p>
          <a:p>
            <a:pPr algn="ctr"/>
            <a:endParaRPr lang="hu-HU" sz="4000" dirty="0">
              <a:solidFill>
                <a:prstClr val="white"/>
              </a:solidFill>
            </a:endParaRPr>
          </a:p>
          <a:p>
            <a:pPr algn="ctr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F6930ADE-EDA6-4914-95AC-B8EF1F98ECA9}"/>
              </a:ext>
            </a:extLst>
          </p:cNvPr>
          <p:cNvSpPr/>
          <p:nvPr/>
        </p:nvSpPr>
        <p:spPr>
          <a:xfrm>
            <a:off x="2925143" y="3852752"/>
            <a:ext cx="6341712" cy="2661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META-ANALYSIS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2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8491838" y="6080298"/>
            <a:ext cx="3651504" cy="799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zabadkézi sokszög 10"/>
          <p:cNvSpPr/>
          <p:nvPr/>
        </p:nvSpPr>
        <p:spPr>
          <a:xfrm>
            <a:off x="2854320" y="5810809"/>
            <a:ext cx="6434052" cy="636129"/>
          </a:xfrm>
          <a:custGeom>
            <a:avLst/>
            <a:gdLst>
              <a:gd name="connsiteX0" fmla="*/ 0 w 8128000"/>
              <a:gd name="connsiteY0" fmla="*/ 1083733 h 1083733"/>
              <a:gd name="connsiteX1" fmla="*/ 812800 w 8128000"/>
              <a:gd name="connsiteY1" fmla="*/ 0 h 1083733"/>
              <a:gd name="connsiteX2" fmla="*/ 7315200 w 8128000"/>
              <a:gd name="connsiteY2" fmla="*/ 0 h 1083733"/>
              <a:gd name="connsiteX3" fmla="*/ 8128000 w 8128000"/>
              <a:gd name="connsiteY3" fmla="*/ 1083733 h 1083733"/>
              <a:gd name="connsiteX4" fmla="*/ 0 w 8128000"/>
              <a:gd name="connsiteY4" fmla="*/ 1083733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083733">
                <a:moveTo>
                  <a:pt x="0" y="1083733"/>
                </a:moveTo>
                <a:lnTo>
                  <a:pt x="812800" y="0"/>
                </a:lnTo>
                <a:lnTo>
                  <a:pt x="7315200" y="0"/>
                </a:lnTo>
                <a:lnTo>
                  <a:pt x="8128000" y="1083733"/>
                </a:lnTo>
                <a:lnTo>
                  <a:pt x="0" y="108373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0339" tIns="27940" rIns="1450341" bIns="2794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hu-HU" b="1" dirty="0" err="1">
                <a:solidFill>
                  <a:prstClr val="white"/>
                </a:solidFill>
              </a:rPr>
              <a:t>Retrospective</a:t>
            </a:r>
            <a:r>
              <a:rPr lang="hu-HU" sz="1400" b="1" dirty="0">
                <a:solidFill>
                  <a:prstClr val="white"/>
                </a:solidFill>
              </a:rPr>
              <a:t> </a:t>
            </a:r>
            <a:r>
              <a:rPr lang="hu-HU" b="1" dirty="0" err="1">
                <a:solidFill>
                  <a:prstClr val="white"/>
                </a:solidFill>
              </a:rPr>
              <a:t>Analysis</a:t>
            </a:r>
            <a:endParaRPr lang="hu-HU" b="1" dirty="0">
              <a:solidFill>
                <a:prstClr val="white"/>
              </a:solidFill>
            </a:endParaRPr>
          </a:p>
        </p:txBody>
      </p:sp>
      <p:sp>
        <p:nvSpPr>
          <p:cNvPr id="12" name="Szabadkézi sokszög 11"/>
          <p:cNvSpPr/>
          <p:nvPr/>
        </p:nvSpPr>
        <p:spPr>
          <a:xfrm>
            <a:off x="5466444" y="2898048"/>
            <a:ext cx="1209801" cy="717057"/>
          </a:xfrm>
          <a:custGeom>
            <a:avLst/>
            <a:gdLst>
              <a:gd name="connsiteX0" fmla="*/ 0 w 1625599"/>
              <a:gd name="connsiteY0" fmla="*/ 1083733 h 1083733"/>
              <a:gd name="connsiteX1" fmla="*/ 812800 w 1625599"/>
              <a:gd name="connsiteY1" fmla="*/ 0 h 1083733"/>
              <a:gd name="connsiteX2" fmla="*/ 812800 w 1625599"/>
              <a:gd name="connsiteY2" fmla="*/ 0 h 1083733"/>
              <a:gd name="connsiteX3" fmla="*/ 1625599 w 1625599"/>
              <a:gd name="connsiteY3" fmla="*/ 1083733 h 1083733"/>
              <a:gd name="connsiteX4" fmla="*/ 0 w 1625599"/>
              <a:gd name="connsiteY4" fmla="*/ 1083733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599" h="1083733">
                <a:moveTo>
                  <a:pt x="0" y="1083733"/>
                </a:moveTo>
                <a:lnTo>
                  <a:pt x="812800" y="0"/>
                </a:lnTo>
                <a:lnTo>
                  <a:pt x="812800" y="0"/>
                </a:lnTo>
                <a:lnTo>
                  <a:pt x="1625599" y="1083733"/>
                </a:lnTo>
                <a:lnTo>
                  <a:pt x="0" y="10837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hu-HU" sz="2400" b="1" dirty="0">
              <a:solidFill>
                <a:prstClr val="white"/>
              </a:solidFill>
            </a:endParaRPr>
          </a:p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hu-HU" sz="2400" b="1" dirty="0">
                <a:solidFill>
                  <a:prstClr val="white"/>
                </a:solidFill>
              </a:rPr>
              <a:t>RCT</a:t>
            </a:r>
          </a:p>
        </p:txBody>
      </p:sp>
      <p:sp>
        <p:nvSpPr>
          <p:cNvPr id="13" name="Szabadkézi sokszög 12"/>
          <p:cNvSpPr/>
          <p:nvPr/>
        </p:nvSpPr>
        <p:spPr>
          <a:xfrm>
            <a:off x="4818497" y="3650439"/>
            <a:ext cx="2482795" cy="765308"/>
          </a:xfrm>
          <a:custGeom>
            <a:avLst/>
            <a:gdLst>
              <a:gd name="connsiteX0" fmla="*/ 0 w 3251199"/>
              <a:gd name="connsiteY0" fmla="*/ 1083733 h 1083733"/>
              <a:gd name="connsiteX1" fmla="*/ 812800 w 3251199"/>
              <a:gd name="connsiteY1" fmla="*/ 0 h 1083733"/>
              <a:gd name="connsiteX2" fmla="*/ 2438399 w 3251199"/>
              <a:gd name="connsiteY2" fmla="*/ 0 h 1083733"/>
              <a:gd name="connsiteX3" fmla="*/ 3251199 w 3251199"/>
              <a:gd name="connsiteY3" fmla="*/ 1083733 h 1083733"/>
              <a:gd name="connsiteX4" fmla="*/ 0 w 3251199"/>
              <a:gd name="connsiteY4" fmla="*/ 1083733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199" h="1083733">
                <a:moveTo>
                  <a:pt x="0" y="1083733"/>
                </a:moveTo>
                <a:lnTo>
                  <a:pt x="812800" y="0"/>
                </a:lnTo>
                <a:lnTo>
                  <a:pt x="2438399" y="0"/>
                </a:lnTo>
                <a:lnTo>
                  <a:pt x="3251199" y="1083733"/>
                </a:lnTo>
                <a:lnTo>
                  <a:pt x="0" y="1083733"/>
                </a:lnTo>
                <a:close/>
              </a:path>
            </a:pathLst>
          </a:custGeom>
          <a:solidFill>
            <a:srgbClr val="F5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00" tIns="27940" rIns="596899" bIns="2794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hu-HU" b="1" dirty="0">
              <a:solidFill>
                <a:prstClr val="white"/>
              </a:solidFill>
            </a:endParaRPr>
          </a:p>
        </p:txBody>
      </p:sp>
      <p:sp>
        <p:nvSpPr>
          <p:cNvPr id="14" name="Szabadkézi sokszög 13"/>
          <p:cNvSpPr/>
          <p:nvPr/>
        </p:nvSpPr>
        <p:spPr>
          <a:xfrm>
            <a:off x="4186285" y="4464284"/>
            <a:ext cx="3755425" cy="660039"/>
          </a:xfrm>
          <a:custGeom>
            <a:avLst/>
            <a:gdLst>
              <a:gd name="connsiteX0" fmla="*/ 0 w 4876799"/>
              <a:gd name="connsiteY0" fmla="*/ 1083733 h 1083733"/>
              <a:gd name="connsiteX1" fmla="*/ 812800 w 4876799"/>
              <a:gd name="connsiteY1" fmla="*/ 0 h 1083733"/>
              <a:gd name="connsiteX2" fmla="*/ 4063999 w 4876799"/>
              <a:gd name="connsiteY2" fmla="*/ 0 h 1083733"/>
              <a:gd name="connsiteX3" fmla="*/ 4876799 w 4876799"/>
              <a:gd name="connsiteY3" fmla="*/ 1083733 h 1083733"/>
              <a:gd name="connsiteX4" fmla="*/ 0 w 4876799"/>
              <a:gd name="connsiteY4" fmla="*/ 1083733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799" h="1083733">
                <a:moveTo>
                  <a:pt x="0" y="1083733"/>
                </a:moveTo>
                <a:lnTo>
                  <a:pt x="812800" y="0"/>
                </a:lnTo>
                <a:lnTo>
                  <a:pt x="4063999" y="0"/>
                </a:lnTo>
                <a:lnTo>
                  <a:pt x="4876799" y="1083733"/>
                </a:lnTo>
                <a:lnTo>
                  <a:pt x="0" y="108373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1379" tIns="27940" rIns="881381" bIns="2794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hu-HU" b="1" dirty="0">
              <a:solidFill>
                <a:prstClr val="white"/>
              </a:solidFill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3542752" y="5179677"/>
            <a:ext cx="5057187" cy="605792"/>
          </a:xfrm>
          <a:custGeom>
            <a:avLst/>
            <a:gdLst>
              <a:gd name="connsiteX0" fmla="*/ 0 w 6502399"/>
              <a:gd name="connsiteY0" fmla="*/ 1083733 h 1083733"/>
              <a:gd name="connsiteX1" fmla="*/ 812800 w 6502399"/>
              <a:gd name="connsiteY1" fmla="*/ 0 h 1083733"/>
              <a:gd name="connsiteX2" fmla="*/ 5689599 w 6502399"/>
              <a:gd name="connsiteY2" fmla="*/ 0 h 1083733"/>
              <a:gd name="connsiteX3" fmla="*/ 6502399 w 6502399"/>
              <a:gd name="connsiteY3" fmla="*/ 1083733 h 1083733"/>
              <a:gd name="connsiteX4" fmla="*/ 0 w 6502399"/>
              <a:gd name="connsiteY4" fmla="*/ 1083733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399" h="1083733">
                <a:moveTo>
                  <a:pt x="0" y="1083733"/>
                </a:moveTo>
                <a:lnTo>
                  <a:pt x="812800" y="0"/>
                </a:lnTo>
                <a:lnTo>
                  <a:pt x="5689599" y="0"/>
                </a:lnTo>
                <a:lnTo>
                  <a:pt x="6502399" y="1083733"/>
                </a:lnTo>
                <a:lnTo>
                  <a:pt x="0" y="108373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5859" tIns="27940" rIns="1165860" bIns="2794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hu-HU" b="1" dirty="0" err="1">
                <a:solidFill>
                  <a:prstClr val="white"/>
                </a:solidFill>
              </a:rPr>
              <a:t>Prospective</a:t>
            </a:r>
            <a:r>
              <a:rPr lang="hu-HU" b="1" dirty="0">
                <a:solidFill>
                  <a:prstClr val="white"/>
                </a:solidFill>
              </a:rPr>
              <a:t> </a:t>
            </a:r>
            <a:r>
              <a:rPr lang="hu-HU" b="1" dirty="0" err="1">
                <a:solidFill>
                  <a:prstClr val="white"/>
                </a:solidFill>
              </a:rPr>
              <a:t>Registry</a:t>
            </a:r>
            <a:endParaRPr lang="hu-HU" b="1" dirty="0">
              <a:solidFill>
                <a:prstClr val="white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 rot="18765645">
            <a:off x="1578016" y="4233451"/>
            <a:ext cx="52916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hu-HU" sz="2400" b="1" kern="0" spc="-100" dirty="0">
                <a:ln w="0"/>
                <a:solidFill>
                  <a:srgbClr val="A017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  e   t   a  - a   n   a   l   y   s  i   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100919" y="3709927"/>
            <a:ext cx="197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b="1" dirty="0" err="1">
                <a:solidFill>
                  <a:prstClr val="white"/>
                </a:solidFill>
              </a:rPr>
              <a:t>Prospective</a:t>
            </a:r>
            <a:r>
              <a:rPr lang="hu-HU" b="1" dirty="0">
                <a:solidFill>
                  <a:prstClr val="white"/>
                </a:solidFill>
              </a:rPr>
              <a:t> </a:t>
            </a:r>
            <a:r>
              <a:rPr lang="hu-HU" b="1" dirty="0" err="1">
                <a:solidFill>
                  <a:prstClr val="white"/>
                </a:solidFill>
              </a:rPr>
              <a:t>Controlled</a:t>
            </a:r>
            <a:r>
              <a:rPr lang="hu-HU" b="1" dirty="0">
                <a:solidFill>
                  <a:prstClr val="white"/>
                </a:solidFill>
              </a:rPr>
              <a:t> </a:t>
            </a:r>
            <a:r>
              <a:rPr lang="hu-HU" b="1" dirty="0" err="1">
                <a:solidFill>
                  <a:prstClr val="white"/>
                </a:solidFill>
              </a:rPr>
              <a:t>Trial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4805995" y="4453164"/>
            <a:ext cx="2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b="1" dirty="0" err="1">
                <a:solidFill>
                  <a:prstClr val="white"/>
                </a:solidFill>
              </a:rPr>
              <a:t>Prospective</a:t>
            </a:r>
            <a:r>
              <a:rPr lang="hu-HU" b="1" dirty="0">
                <a:solidFill>
                  <a:prstClr val="white"/>
                </a:solidFill>
              </a:rPr>
              <a:t> </a:t>
            </a:r>
            <a:r>
              <a:rPr lang="hu-HU" b="1" dirty="0" err="1">
                <a:solidFill>
                  <a:prstClr val="white"/>
                </a:solidFill>
              </a:rPr>
              <a:t>Observational</a:t>
            </a:r>
            <a:r>
              <a:rPr lang="hu-HU" b="1" dirty="0">
                <a:solidFill>
                  <a:prstClr val="white"/>
                </a:solidFill>
              </a:rPr>
              <a:t> </a:t>
            </a:r>
            <a:r>
              <a:rPr lang="hu-HU" b="1" dirty="0" err="1">
                <a:solidFill>
                  <a:prstClr val="white"/>
                </a:solidFill>
              </a:rPr>
              <a:t>Trial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2" name="Téglalap 41"/>
          <p:cNvSpPr/>
          <p:nvPr/>
        </p:nvSpPr>
        <p:spPr>
          <a:xfrm>
            <a:off x="3297200" y="1541999"/>
            <a:ext cx="545619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hu-HU" altLang="en-US" sz="3600" b="1" dirty="0" err="1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u-HU" altLang="en-US" sz="3600" b="1" dirty="0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hu-HU" altLang="en-US" sz="3600" b="1" dirty="0" err="1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altLang="en-US" sz="3600" b="1" dirty="0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altLang="en-US" sz="3600" b="1" dirty="0" err="1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evidence</a:t>
            </a:r>
            <a:r>
              <a:rPr lang="hu-HU" altLang="en-US" sz="3600" b="1" dirty="0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altLang="en-US" sz="3600" b="1" dirty="0" err="1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hu-HU" altLang="en-US" sz="3600" b="1" dirty="0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altLang="en-US" sz="3600" b="1" dirty="0" err="1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meta</a:t>
            </a:r>
            <a:r>
              <a:rPr lang="hu-HU" altLang="en-US" sz="3600" b="1" dirty="0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hu-HU" altLang="en-US" sz="3600" b="1" dirty="0" err="1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hu-HU" altLang="en-US" sz="3600" b="1" dirty="0">
                <a:solidFill>
                  <a:srgbClr val="0C5C6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hu-HU" altLang="en-US" sz="4000" b="1" dirty="0">
              <a:solidFill>
                <a:srgbClr val="0C5C6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85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0" grpId="0"/>
      <p:bldP spid="8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</a:rPr>
              <a:t>ACADEMIA EUROPAEA </a:t>
            </a:r>
            <a:endParaRPr lang="hu-HU"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D308A10-28CC-43F1-A4B9-44F6CB811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0506" y="1912044"/>
            <a:ext cx="5795586" cy="4045727"/>
          </a:xfrm>
          <a:prstGeom prst="rect">
            <a:avLst/>
          </a:prstGeom>
          <a:ln w="50800">
            <a:solidFill>
              <a:srgbClr val="2A5F58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53C1A3D-8898-4CF6-AA97-CF7F432D0CEB}"/>
              </a:ext>
            </a:extLst>
          </p:cNvPr>
          <p:cNvSpPr txBox="1"/>
          <p:nvPr/>
        </p:nvSpPr>
        <p:spPr>
          <a:xfrm>
            <a:off x="2916288" y="6120730"/>
            <a:ext cx="6358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2A5F58"/>
                </a:solidFill>
                <a:effectLst/>
                <a:latin typeface="BlinkMacSystemFont"/>
              </a:rPr>
              <a:t>J Clin Med. </a:t>
            </a:r>
            <a:r>
              <a:rPr lang="en-US" sz="1800" i="0" dirty="0">
                <a:solidFill>
                  <a:srgbClr val="2A5F58"/>
                </a:solidFill>
                <a:effectLst/>
                <a:latin typeface="BlinkMacSystemFont"/>
              </a:rPr>
              <a:t>2020 May 19;9(5):1532. </a:t>
            </a:r>
            <a:r>
              <a:rPr lang="en-US" sz="1800" i="0" dirty="0" err="1">
                <a:solidFill>
                  <a:srgbClr val="2A5F58"/>
                </a:solidFill>
                <a:effectLst/>
                <a:latin typeface="BlinkMacSystemFont"/>
              </a:rPr>
              <a:t>doi</a:t>
            </a:r>
            <a:r>
              <a:rPr lang="en-US" sz="1800" i="0" dirty="0">
                <a:solidFill>
                  <a:srgbClr val="2A5F58"/>
                </a:solidFill>
                <a:effectLst/>
                <a:latin typeface="BlinkMacSystemFont"/>
              </a:rPr>
              <a:t>: 10.3390/jcm9051532.</a:t>
            </a:r>
            <a:endParaRPr lang="hu-HU" sz="1800" dirty="0">
              <a:solidFill>
                <a:srgbClr val="2A5F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88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630654" y="2696157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rgbClr val="15A9A6"/>
                </a:solidFill>
              </a:rPr>
              <a:t> </a:t>
            </a:r>
            <a:r>
              <a:rPr lang="hu-HU" sz="5400" dirty="0">
                <a:solidFill>
                  <a:srgbClr val="0C5C65"/>
                </a:solidFill>
              </a:rPr>
              <a:t>WHAT ARE OUR CURRENT ACTIVITIES?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45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18212" y="583521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 err="1"/>
              <a:t>Current</a:t>
            </a:r>
            <a:r>
              <a:rPr lang="hu-HU" sz="3200" b="1" dirty="0"/>
              <a:t> </a:t>
            </a:r>
            <a:r>
              <a:rPr lang="hu-HU" sz="3200" b="1" dirty="0" err="1"/>
              <a:t>activities</a:t>
            </a:r>
            <a:endParaRPr lang="hu-HU" sz="2800" dirty="0">
              <a:latin typeface="Freestyle Script" panose="030804020302050B04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89F4770-BE8A-478B-B2FC-053EBE73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12" y="1571907"/>
            <a:ext cx="3394366" cy="2878614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AAFEAD72-3C74-498C-B666-073229CA95DE}"/>
              </a:ext>
            </a:extLst>
          </p:cNvPr>
          <p:cNvSpPr/>
          <p:nvPr/>
        </p:nvSpPr>
        <p:spPr>
          <a:xfrm>
            <a:off x="6247063" y="1932149"/>
            <a:ext cx="4472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E50D2E"/>
                </a:solidFill>
              </a:rPr>
              <a:t>NINE ROUNDS FINISHED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3F18EEE5-9DB8-4309-952B-E07E68579AE6}"/>
              </a:ext>
            </a:extLst>
          </p:cNvPr>
          <p:cNvSpPr/>
          <p:nvPr/>
        </p:nvSpPr>
        <p:spPr>
          <a:xfrm>
            <a:off x="9530441" y="3212322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E50D2E"/>
                </a:solidFill>
              </a:rPr>
              <a:t>76 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8746B7D-5A06-44BF-914C-52EC562FA4CA}"/>
              </a:ext>
            </a:extLst>
          </p:cNvPr>
          <p:cNvSpPr/>
          <p:nvPr/>
        </p:nvSpPr>
        <p:spPr>
          <a:xfrm>
            <a:off x="6646715" y="3212322"/>
            <a:ext cx="1338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E50D2E"/>
                </a:solidFill>
              </a:rPr>
              <a:t>152</a:t>
            </a:r>
          </a:p>
        </p:txBody>
      </p:sp>
      <p:sp>
        <p:nvSpPr>
          <p:cNvPr id="15" name="Nyíl: jobbra mutató 5">
            <a:extLst>
              <a:ext uri="{FF2B5EF4-FFF2-40B4-BE49-F238E27FC236}">
                <a16:creationId xmlns:a16="http://schemas.microsoft.com/office/drawing/2014/main" id="{BDD1961C-B9F6-4C5C-947F-AF1689B5CBB6}"/>
              </a:ext>
            </a:extLst>
          </p:cNvPr>
          <p:cNvSpPr/>
          <p:nvPr/>
        </p:nvSpPr>
        <p:spPr>
          <a:xfrm>
            <a:off x="8259658" y="3573189"/>
            <a:ext cx="611946" cy="20159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D7DDA0F1-D364-4B16-B239-E6C4D47484F5}"/>
              </a:ext>
            </a:extLst>
          </p:cNvPr>
          <p:cNvSpPr/>
          <p:nvPr/>
        </p:nvSpPr>
        <p:spPr>
          <a:xfrm>
            <a:off x="7501528" y="4226499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b="1" dirty="0">
                <a:solidFill>
                  <a:srgbClr val="0C5C65"/>
                </a:solidFill>
              </a:rPr>
              <a:t>69</a:t>
            </a:r>
            <a:endParaRPr lang="hu-HU" sz="4400" dirty="0">
              <a:solidFill>
                <a:srgbClr val="0C5C65"/>
              </a:solidFill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3303E810-49BA-469B-947D-04BB358DD5AC}"/>
              </a:ext>
            </a:extLst>
          </p:cNvPr>
          <p:cNvSpPr/>
          <p:nvPr/>
        </p:nvSpPr>
        <p:spPr>
          <a:xfrm>
            <a:off x="7388241" y="4876593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0C5C65"/>
                </a:solidFill>
              </a:rPr>
              <a:t>published</a:t>
            </a:r>
            <a:endParaRPr lang="hu-HU" dirty="0">
              <a:solidFill>
                <a:srgbClr val="0C5C65"/>
              </a:solidFill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80C733EF-75A0-472A-82AC-EE5C3ED71D62}"/>
              </a:ext>
            </a:extLst>
          </p:cNvPr>
          <p:cNvSpPr/>
          <p:nvPr/>
        </p:nvSpPr>
        <p:spPr>
          <a:xfrm>
            <a:off x="8784232" y="4888209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0C5C65"/>
                </a:solidFill>
              </a:rPr>
              <a:t>accepted</a:t>
            </a:r>
            <a:endParaRPr lang="hu-HU" dirty="0">
              <a:solidFill>
                <a:srgbClr val="0C5C65"/>
              </a:solidFill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358CD08B-1D09-4559-964A-DC504995ECDA}"/>
              </a:ext>
            </a:extLst>
          </p:cNvPr>
          <p:cNvSpPr/>
          <p:nvPr/>
        </p:nvSpPr>
        <p:spPr>
          <a:xfrm>
            <a:off x="6828225" y="5315550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0C5C65"/>
                </a:solidFill>
              </a:rPr>
              <a:t>34</a:t>
            </a:r>
            <a:endParaRPr lang="hu-HU" sz="3600" dirty="0">
              <a:solidFill>
                <a:srgbClr val="0C5C65"/>
              </a:solidFill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948EFF1C-8EC4-447E-AE80-114CA5692809}"/>
              </a:ext>
            </a:extLst>
          </p:cNvPr>
          <p:cNvSpPr/>
          <p:nvPr/>
        </p:nvSpPr>
        <p:spPr>
          <a:xfrm>
            <a:off x="6523014" y="578793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0C5C65"/>
                </a:solidFill>
              </a:rPr>
              <a:t>submitted</a:t>
            </a:r>
            <a:endParaRPr lang="hu-HU" dirty="0">
              <a:solidFill>
                <a:srgbClr val="0C5C65"/>
              </a:solidFill>
            </a:endParaRP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CBD45269-902B-4B0D-9C0D-37A9BBE2099E}"/>
              </a:ext>
            </a:extLst>
          </p:cNvPr>
          <p:cNvSpPr/>
          <p:nvPr/>
        </p:nvSpPr>
        <p:spPr>
          <a:xfrm>
            <a:off x="8280791" y="5334730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0C5C65"/>
                </a:solidFill>
              </a:rPr>
              <a:t>42</a:t>
            </a:r>
            <a:endParaRPr lang="hu-HU" sz="3600" dirty="0">
              <a:solidFill>
                <a:srgbClr val="0C5C65"/>
              </a:solidFill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9452FDAC-9F15-4387-B907-509F9856D365}"/>
              </a:ext>
            </a:extLst>
          </p:cNvPr>
          <p:cNvSpPr/>
          <p:nvPr/>
        </p:nvSpPr>
        <p:spPr>
          <a:xfrm>
            <a:off x="8152550" y="5777215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C5C65"/>
                </a:solidFill>
              </a:rPr>
              <a:t>In </a:t>
            </a:r>
            <a:r>
              <a:rPr lang="hu-HU" b="1" dirty="0" err="1">
                <a:solidFill>
                  <a:srgbClr val="0C5C65"/>
                </a:solidFill>
              </a:rPr>
              <a:t>prep</a:t>
            </a:r>
            <a:endParaRPr lang="hu-HU" dirty="0">
              <a:solidFill>
                <a:srgbClr val="0C5C65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C78A472-0847-4651-9BB7-2AA963638B78}"/>
              </a:ext>
            </a:extLst>
          </p:cNvPr>
          <p:cNvSpPr txBox="1"/>
          <p:nvPr/>
        </p:nvSpPr>
        <p:spPr>
          <a:xfrm>
            <a:off x="9106657" y="4265093"/>
            <a:ext cx="903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0C5C65"/>
                </a:solidFill>
              </a:rPr>
              <a:t>7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3F53739-EB36-49D9-A25F-0164EBEC224A}"/>
              </a:ext>
            </a:extLst>
          </p:cNvPr>
          <p:cNvSpPr/>
          <p:nvPr/>
        </p:nvSpPr>
        <p:spPr>
          <a:xfrm>
            <a:off x="1679678" y="4962642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200" dirty="0">
                <a:solidFill>
                  <a:srgbClr val="0C5C65"/>
                </a:solidFill>
                <a:latin typeface="+mj-lt"/>
              </a:rPr>
              <a:t>sum IF: 307.89</a:t>
            </a:r>
          </a:p>
          <a:p>
            <a:r>
              <a:rPr lang="hu-HU" sz="2200" dirty="0">
                <a:solidFill>
                  <a:srgbClr val="0C5C65"/>
                </a:solidFill>
                <a:latin typeface="+mj-lt"/>
              </a:rPr>
              <a:t>sum </a:t>
            </a:r>
            <a:r>
              <a:rPr lang="hu-HU" sz="2200" dirty="0" err="1">
                <a:solidFill>
                  <a:srgbClr val="0C5C65"/>
                </a:solidFill>
                <a:latin typeface="+mj-lt"/>
              </a:rPr>
              <a:t>cited</a:t>
            </a:r>
            <a:r>
              <a:rPr lang="hu-HU" sz="2200" dirty="0">
                <a:solidFill>
                  <a:srgbClr val="0C5C65"/>
                </a:solidFill>
                <a:latin typeface="+mj-lt"/>
              </a:rPr>
              <a:t>: 554</a:t>
            </a:r>
            <a:endParaRPr lang="hu-HU" sz="2200" b="0" i="0" dirty="0">
              <a:solidFill>
                <a:srgbClr val="0C5C65"/>
              </a:solidFill>
              <a:effectLst/>
              <a:latin typeface="+mj-lt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F8B2635-A3B3-498F-B15D-49DE64DA9641}"/>
              </a:ext>
            </a:extLst>
          </p:cNvPr>
          <p:cNvSpPr/>
          <p:nvPr/>
        </p:nvSpPr>
        <p:spPr>
          <a:xfrm>
            <a:off x="1679678" y="5981061"/>
            <a:ext cx="252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C5C65"/>
                </a:solidFill>
                <a:latin typeface="Segoe UI Historic" panose="020B0502040204020203" pitchFamily="34" charset="0"/>
              </a:rPr>
              <a:t>Last update 2020.08.07</a:t>
            </a:r>
            <a:endParaRPr lang="hu-HU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5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2"/>
          <p:cNvSpPr txBox="1">
            <a:spLocks/>
          </p:cNvSpPr>
          <p:nvPr/>
        </p:nvSpPr>
        <p:spPr>
          <a:xfrm>
            <a:off x="1630654" y="2696157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4400" b="1" dirty="0">
                <a:solidFill>
                  <a:srgbClr val="15A9A6"/>
                </a:solidFill>
              </a:rPr>
              <a:t> </a:t>
            </a:r>
            <a:r>
              <a:rPr lang="hu-HU" sz="5400" dirty="0">
                <a:solidFill>
                  <a:srgbClr val="0C5C65"/>
                </a:solidFill>
              </a:rPr>
              <a:t>HOW CAN WE PERFORM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5400" dirty="0">
                <a:solidFill>
                  <a:srgbClr val="0C5C65"/>
                </a:solidFill>
              </a:rPr>
              <a:t>SO MANY….?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8D93E70A-2E5C-4064-8651-80FE2941D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8212" y="583521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200" b="1" dirty="0" err="1"/>
              <a:t>Current</a:t>
            </a:r>
            <a:r>
              <a:rPr lang="hu-HU" sz="3200" b="1" dirty="0"/>
              <a:t> </a:t>
            </a:r>
            <a:r>
              <a:rPr lang="hu-HU" sz="3200" b="1" dirty="0" err="1"/>
              <a:t>activities</a:t>
            </a:r>
            <a:endParaRPr lang="hu-HU" sz="2800" dirty="0">
              <a:latin typeface="Freestyle Script" panose="030804020302050B04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649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pic>
        <p:nvPicPr>
          <p:cNvPr id="2" name="Online médiaelem 1" title="Formula 1 Pit Stops 1950 &amp; Today">
            <a:hlinkClick r:id="" action="ppaction://media"/>
            <a:extLst>
              <a:ext uri="{FF2B5EF4-FFF2-40B4-BE49-F238E27FC236}">
                <a16:creationId xmlns:a16="http://schemas.microsoft.com/office/drawing/2014/main" id="{821ABDCF-710C-4F7B-AD63-3374CF90FD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05075" y="1625600"/>
            <a:ext cx="6702000" cy="50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 258"/>
          <p:cNvSpPr/>
          <p:nvPr/>
        </p:nvSpPr>
        <p:spPr>
          <a:xfrm>
            <a:off x="0" y="0"/>
            <a:ext cx="1227023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9" name="Picture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500" y="660017"/>
            <a:ext cx="1196149" cy="1382217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25" name="Rectangle 224"/>
          <p:cNvSpPr/>
          <p:nvPr/>
        </p:nvSpPr>
        <p:spPr>
          <a:xfrm>
            <a:off x="5883500" y="1917776"/>
            <a:ext cx="1200000" cy="556808"/>
          </a:xfrm>
          <a:prstGeom prst="rect">
            <a:avLst/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8" name="Picture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84" y="650476"/>
            <a:ext cx="1188433" cy="1373297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89" name="Rectangle 88"/>
          <p:cNvSpPr/>
          <p:nvPr/>
        </p:nvSpPr>
        <p:spPr>
          <a:xfrm>
            <a:off x="4507167" y="1917776"/>
            <a:ext cx="1200000" cy="556808"/>
          </a:xfrm>
          <a:prstGeom prst="rect">
            <a:avLst/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4" name="Rectangle 103"/>
          <p:cNvSpPr/>
          <p:nvPr/>
        </p:nvSpPr>
        <p:spPr>
          <a:xfrm>
            <a:off x="4669891" y="1989941"/>
            <a:ext cx="870701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STRATEGY</a:t>
            </a:r>
            <a:r>
              <a:rPr lang="en-US" sz="1467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67" b="1" dirty="0">
                <a:solidFill>
                  <a:schemeClr val="bg1"/>
                </a:solidFill>
                <a:latin typeface="+mj-lt"/>
              </a:rPr>
            </a:br>
            <a:r>
              <a:rPr lang="en-US" sz="933" dirty="0" err="1">
                <a:solidFill>
                  <a:schemeClr val="bg1"/>
                </a:solidFill>
              </a:rPr>
              <a:t>Péter</a:t>
            </a:r>
            <a:r>
              <a:rPr lang="en-US" sz="933" dirty="0">
                <a:solidFill>
                  <a:schemeClr val="bg1"/>
                </a:solidFill>
              </a:rPr>
              <a:t> </a:t>
            </a:r>
            <a:r>
              <a:rPr lang="en-US" sz="933" dirty="0" err="1">
                <a:solidFill>
                  <a:schemeClr val="bg1"/>
                </a:solidFill>
              </a:rPr>
              <a:t>Hegyi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879643" y="1989942"/>
            <a:ext cx="119612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OPERATION</a:t>
            </a:r>
          </a:p>
          <a:p>
            <a:pPr algn="ctr"/>
            <a:r>
              <a:rPr lang="en-US" sz="933" dirty="0">
                <a:solidFill>
                  <a:schemeClr val="bg1"/>
                </a:solidFill>
                <a:latin typeface="+mj-lt"/>
              </a:rPr>
              <a:t>Andrea </a:t>
            </a:r>
            <a:r>
              <a:rPr lang="en-US" sz="933" dirty="0" err="1">
                <a:solidFill>
                  <a:schemeClr val="bg1"/>
                </a:solidFill>
                <a:latin typeface="+mj-lt"/>
              </a:rPr>
              <a:t>Szentesi</a:t>
            </a:r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224" name="Kép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088" y="654720"/>
            <a:ext cx="3063344" cy="1035325"/>
          </a:xfrm>
          <a:prstGeom prst="rect">
            <a:avLst/>
          </a:prstGeom>
        </p:spPr>
      </p:pic>
      <p:sp>
        <p:nvSpPr>
          <p:cNvPr id="226" name="Text Placeholder 4"/>
          <p:cNvSpPr txBox="1">
            <a:spLocks/>
          </p:cNvSpPr>
          <p:nvPr/>
        </p:nvSpPr>
        <p:spPr>
          <a:xfrm>
            <a:off x="160091" y="1400367"/>
            <a:ext cx="4080543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b="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78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Interdisciplinary Research Group</a:t>
            </a:r>
          </a:p>
        </p:txBody>
      </p:sp>
      <p:sp>
        <p:nvSpPr>
          <p:cNvPr id="227" name="Title 3"/>
          <p:cNvSpPr txBox="1">
            <a:spLocks/>
          </p:cNvSpPr>
          <p:nvPr/>
        </p:nvSpPr>
        <p:spPr>
          <a:xfrm>
            <a:off x="254157" y="505914"/>
            <a:ext cx="4080543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Interdisciplinarity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8" name="Picture Placeholder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130"/>
          <a:stretch/>
        </p:blipFill>
        <p:spPr>
          <a:xfrm>
            <a:off x="9205522" y="2758894"/>
            <a:ext cx="1200221" cy="1600297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29" name="Rectangle 228"/>
          <p:cNvSpPr/>
          <p:nvPr/>
        </p:nvSpPr>
        <p:spPr>
          <a:xfrm>
            <a:off x="9210860" y="4026196"/>
            <a:ext cx="1200000" cy="561600"/>
          </a:xfrm>
          <a:prstGeom prst="rect">
            <a:avLst/>
          </a:prstGeom>
          <a:solidFill>
            <a:srgbClr val="004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0" name="Rectangle 219"/>
          <p:cNvSpPr/>
          <p:nvPr/>
        </p:nvSpPr>
        <p:spPr>
          <a:xfrm>
            <a:off x="9217472" y="4095608"/>
            <a:ext cx="1189512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PATIENT REGIST.</a:t>
            </a:r>
            <a:br>
              <a:rPr lang="en-US" sz="1067" b="1" dirty="0">
                <a:solidFill>
                  <a:schemeClr val="bg1"/>
                </a:solidFill>
                <a:latin typeface="+mj-lt"/>
              </a:rPr>
            </a:br>
            <a:r>
              <a:rPr lang="en-US" sz="1067" b="1" dirty="0">
                <a:solidFill>
                  <a:schemeClr val="bg1"/>
                </a:solidFill>
                <a:latin typeface="+mj-lt"/>
              </a:rPr>
              <a:t>COORDINATION</a:t>
            </a:r>
          </a:p>
          <a:p>
            <a:pPr algn="ctr"/>
            <a:r>
              <a:rPr lang="en-US" sz="933" dirty="0">
                <a:solidFill>
                  <a:schemeClr val="bg1"/>
                </a:solidFill>
                <a:latin typeface="+mj-lt"/>
              </a:rPr>
              <a:t>Vivien Vass</a:t>
            </a:r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237" name="Picture Placeholder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848" y="2758895"/>
            <a:ext cx="1188416" cy="1584554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38" name="Rectangle 237"/>
          <p:cNvSpPr/>
          <p:nvPr/>
        </p:nvSpPr>
        <p:spPr>
          <a:xfrm>
            <a:off x="3960439" y="4026196"/>
            <a:ext cx="1200000" cy="561600"/>
          </a:xfrm>
          <a:prstGeom prst="rect">
            <a:avLst/>
          </a:prstGeom>
          <a:solidFill>
            <a:srgbClr val="0C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4" name="Rectangle 183"/>
          <p:cNvSpPr/>
          <p:nvPr/>
        </p:nvSpPr>
        <p:spPr>
          <a:xfrm>
            <a:off x="3961546" y="4080044"/>
            <a:ext cx="1164453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CLINICAL TRIAL COORDINATON</a:t>
            </a:r>
            <a:r>
              <a:rPr lang="en-US" sz="1467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67" b="1" dirty="0">
                <a:solidFill>
                  <a:schemeClr val="bg1"/>
                </a:solidFill>
                <a:latin typeface="+mj-lt"/>
              </a:rPr>
            </a:br>
            <a:r>
              <a:rPr lang="hu-HU" sz="933" dirty="0">
                <a:solidFill>
                  <a:schemeClr val="bg1"/>
                </a:solidFill>
              </a:rPr>
              <a:t>Nóra </a:t>
            </a:r>
            <a:r>
              <a:rPr lang="hu-HU" sz="933" dirty="0" err="1">
                <a:solidFill>
                  <a:schemeClr val="bg1"/>
                </a:solidFill>
              </a:rPr>
              <a:t>Vörhendi</a:t>
            </a:r>
            <a:endParaRPr lang="en-US" sz="933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37230" y="4843768"/>
            <a:ext cx="1203861" cy="1816080"/>
            <a:chOff x="1002922" y="3719226"/>
            <a:chExt cx="902896" cy="1362060"/>
          </a:xfrm>
        </p:grpSpPr>
        <p:pic>
          <p:nvPicPr>
            <p:cNvPr id="243" name="Picture Placeholder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922" y="3719226"/>
              <a:ext cx="897110" cy="1118186"/>
            </a:xfrm>
            <a:custGeom>
              <a:avLst/>
              <a:gdLst>
                <a:gd name="connsiteX0" fmla="*/ 0 w 1673673"/>
                <a:gd name="connsiteY0" fmla="*/ 0 h 1735604"/>
                <a:gd name="connsiteX1" fmla="*/ 1673673 w 1673673"/>
                <a:gd name="connsiteY1" fmla="*/ 0 h 1735604"/>
                <a:gd name="connsiteX2" fmla="*/ 1673673 w 1673673"/>
                <a:gd name="connsiteY2" fmla="*/ 1735604 h 1735604"/>
                <a:gd name="connsiteX3" fmla="*/ 0 w 1673673"/>
                <a:gd name="connsiteY3" fmla="*/ 1735604 h 173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673" h="1735604">
                  <a:moveTo>
                    <a:pt x="0" y="0"/>
                  </a:moveTo>
                  <a:lnTo>
                    <a:pt x="1673673" y="0"/>
                  </a:lnTo>
                  <a:lnTo>
                    <a:pt x="1673673" y="1735604"/>
                  </a:lnTo>
                  <a:lnTo>
                    <a:pt x="0" y="1735604"/>
                  </a:lnTo>
                  <a:close/>
                </a:path>
              </a:pathLst>
            </a:custGeom>
          </p:spPr>
        </p:pic>
        <p:sp>
          <p:nvSpPr>
            <p:cNvPr id="244" name="Rectangle 243"/>
            <p:cNvSpPr/>
            <p:nvPr/>
          </p:nvSpPr>
          <p:spPr>
            <a:xfrm>
              <a:off x="1008706" y="4663254"/>
              <a:ext cx="897112" cy="418032"/>
            </a:xfrm>
            <a:prstGeom prst="rect">
              <a:avLst/>
            </a:prstGeom>
            <a:solidFill>
              <a:srgbClr val="028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52522" y="4843768"/>
            <a:ext cx="1196149" cy="1816080"/>
            <a:chOff x="2023998" y="3719226"/>
            <a:chExt cx="897112" cy="1362060"/>
          </a:xfrm>
        </p:grpSpPr>
        <p:pic>
          <p:nvPicPr>
            <p:cNvPr id="245" name="Picture Placeholder 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9784" y="3719226"/>
              <a:ext cx="885540" cy="1102758"/>
            </a:xfrm>
            <a:custGeom>
              <a:avLst/>
              <a:gdLst>
                <a:gd name="connsiteX0" fmla="*/ 0 w 1673673"/>
                <a:gd name="connsiteY0" fmla="*/ 0 h 1735604"/>
                <a:gd name="connsiteX1" fmla="*/ 1673673 w 1673673"/>
                <a:gd name="connsiteY1" fmla="*/ 0 h 1735604"/>
                <a:gd name="connsiteX2" fmla="*/ 1673673 w 1673673"/>
                <a:gd name="connsiteY2" fmla="*/ 1735604 h 1735604"/>
                <a:gd name="connsiteX3" fmla="*/ 0 w 1673673"/>
                <a:gd name="connsiteY3" fmla="*/ 1735604 h 173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673" h="1735604">
                  <a:moveTo>
                    <a:pt x="0" y="0"/>
                  </a:moveTo>
                  <a:lnTo>
                    <a:pt x="1673673" y="0"/>
                  </a:lnTo>
                  <a:lnTo>
                    <a:pt x="1673673" y="1735604"/>
                  </a:lnTo>
                  <a:lnTo>
                    <a:pt x="0" y="1735604"/>
                  </a:lnTo>
                  <a:close/>
                </a:path>
              </a:pathLst>
            </a:custGeom>
          </p:spPr>
        </p:pic>
        <p:sp>
          <p:nvSpPr>
            <p:cNvPr id="246" name="Rectangle 245"/>
            <p:cNvSpPr/>
            <p:nvPr/>
          </p:nvSpPr>
          <p:spPr>
            <a:xfrm>
              <a:off x="2023998" y="4663254"/>
              <a:ext cx="897112" cy="418032"/>
            </a:xfrm>
            <a:prstGeom prst="rect">
              <a:avLst/>
            </a:prstGeom>
            <a:solidFill>
              <a:srgbClr val="028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6727" y="4843768"/>
            <a:ext cx="1196149" cy="1816080"/>
            <a:chOff x="3033503" y="3719226"/>
            <a:chExt cx="897112" cy="1362060"/>
          </a:xfrm>
        </p:grpSpPr>
        <p:pic>
          <p:nvPicPr>
            <p:cNvPr id="247" name="Picture Placeholder 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5"/>
            <a:stretch/>
          </p:blipFill>
          <p:spPr>
            <a:xfrm>
              <a:off x="3039289" y="3719226"/>
              <a:ext cx="885539" cy="1102758"/>
            </a:xfrm>
            <a:custGeom>
              <a:avLst/>
              <a:gdLst>
                <a:gd name="connsiteX0" fmla="*/ 0 w 1673673"/>
                <a:gd name="connsiteY0" fmla="*/ 0 h 1735604"/>
                <a:gd name="connsiteX1" fmla="*/ 1673673 w 1673673"/>
                <a:gd name="connsiteY1" fmla="*/ 0 h 1735604"/>
                <a:gd name="connsiteX2" fmla="*/ 1673673 w 1673673"/>
                <a:gd name="connsiteY2" fmla="*/ 1735604 h 1735604"/>
                <a:gd name="connsiteX3" fmla="*/ 0 w 1673673"/>
                <a:gd name="connsiteY3" fmla="*/ 1735604 h 173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673" h="1735604">
                  <a:moveTo>
                    <a:pt x="0" y="0"/>
                  </a:moveTo>
                  <a:lnTo>
                    <a:pt x="1673673" y="0"/>
                  </a:lnTo>
                  <a:lnTo>
                    <a:pt x="1673673" y="1735604"/>
                  </a:lnTo>
                  <a:lnTo>
                    <a:pt x="0" y="1735604"/>
                  </a:lnTo>
                  <a:close/>
                </a:path>
              </a:pathLst>
            </a:custGeom>
          </p:spPr>
        </p:pic>
        <p:sp>
          <p:nvSpPr>
            <p:cNvPr id="248" name="Rectangle 247"/>
            <p:cNvSpPr/>
            <p:nvPr/>
          </p:nvSpPr>
          <p:spPr>
            <a:xfrm>
              <a:off x="3033503" y="4663254"/>
              <a:ext cx="897112" cy="418032"/>
            </a:xfrm>
            <a:prstGeom prst="rect">
              <a:avLst/>
            </a:prstGeom>
            <a:solidFill>
              <a:srgbClr val="028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68512" y="4857443"/>
            <a:ext cx="1196149" cy="1824679"/>
            <a:chOff x="4037221" y="3712777"/>
            <a:chExt cx="897112" cy="1368509"/>
          </a:xfrm>
        </p:grpSpPr>
        <p:pic>
          <p:nvPicPr>
            <p:cNvPr id="249" name="Picture Placeholder 3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8"/>
            <a:stretch/>
          </p:blipFill>
          <p:spPr>
            <a:xfrm>
              <a:off x="4043007" y="3712777"/>
              <a:ext cx="885542" cy="1109207"/>
            </a:xfrm>
            <a:custGeom>
              <a:avLst/>
              <a:gdLst>
                <a:gd name="connsiteX0" fmla="*/ 0 w 1673673"/>
                <a:gd name="connsiteY0" fmla="*/ 0 h 1735604"/>
                <a:gd name="connsiteX1" fmla="*/ 1673673 w 1673673"/>
                <a:gd name="connsiteY1" fmla="*/ 0 h 1735604"/>
                <a:gd name="connsiteX2" fmla="*/ 1673673 w 1673673"/>
                <a:gd name="connsiteY2" fmla="*/ 1735604 h 1735604"/>
                <a:gd name="connsiteX3" fmla="*/ 0 w 1673673"/>
                <a:gd name="connsiteY3" fmla="*/ 1735604 h 173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673" h="1735604">
                  <a:moveTo>
                    <a:pt x="0" y="0"/>
                  </a:moveTo>
                  <a:lnTo>
                    <a:pt x="1673673" y="0"/>
                  </a:lnTo>
                  <a:lnTo>
                    <a:pt x="1673673" y="1735604"/>
                  </a:lnTo>
                  <a:lnTo>
                    <a:pt x="0" y="1735604"/>
                  </a:lnTo>
                  <a:close/>
                </a:path>
              </a:pathLst>
            </a:custGeom>
          </p:spPr>
        </p:pic>
        <p:sp>
          <p:nvSpPr>
            <p:cNvPr id="250" name="Rectangle 249"/>
            <p:cNvSpPr/>
            <p:nvPr/>
          </p:nvSpPr>
          <p:spPr>
            <a:xfrm>
              <a:off x="4037221" y="4663254"/>
              <a:ext cx="897112" cy="418032"/>
            </a:xfrm>
            <a:prstGeom prst="rect">
              <a:avLst/>
            </a:prstGeom>
            <a:solidFill>
              <a:srgbClr val="028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98114" y="4858532"/>
            <a:ext cx="1196149" cy="1807395"/>
            <a:chOff x="5599000" y="3725740"/>
            <a:chExt cx="897112" cy="1355546"/>
          </a:xfrm>
        </p:grpSpPr>
        <p:pic>
          <p:nvPicPr>
            <p:cNvPr id="251" name="Picture Placeholder 3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294"/>
            <a:stretch/>
          </p:blipFill>
          <p:spPr>
            <a:xfrm>
              <a:off x="5604786" y="3725740"/>
              <a:ext cx="891326" cy="1175472"/>
            </a:xfrm>
            <a:custGeom>
              <a:avLst/>
              <a:gdLst>
                <a:gd name="connsiteX0" fmla="*/ 0 w 1673673"/>
                <a:gd name="connsiteY0" fmla="*/ 0 h 1735604"/>
                <a:gd name="connsiteX1" fmla="*/ 1673673 w 1673673"/>
                <a:gd name="connsiteY1" fmla="*/ 0 h 1735604"/>
                <a:gd name="connsiteX2" fmla="*/ 1673673 w 1673673"/>
                <a:gd name="connsiteY2" fmla="*/ 1735604 h 1735604"/>
                <a:gd name="connsiteX3" fmla="*/ 0 w 1673673"/>
                <a:gd name="connsiteY3" fmla="*/ 1735604 h 173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673" h="1735604">
                  <a:moveTo>
                    <a:pt x="0" y="0"/>
                  </a:moveTo>
                  <a:lnTo>
                    <a:pt x="1673673" y="0"/>
                  </a:lnTo>
                  <a:lnTo>
                    <a:pt x="1673673" y="1735604"/>
                  </a:lnTo>
                  <a:lnTo>
                    <a:pt x="0" y="1735604"/>
                  </a:lnTo>
                  <a:close/>
                </a:path>
              </a:pathLst>
            </a:custGeom>
          </p:spPr>
        </p:pic>
        <p:sp>
          <p:nvSpPr>
            <p:cNvPr id="252" name="Rectangle 251"/>
            <p:cNvSpPr/>
            <p:nvPr/>
          </p:nvSpPr>
          <p:spPr>
            <a:xfrm>
              <a:off x="5599000" y="4663254"/>
              <a:ext cx="897112" cy="418032"/>
            </a:xfrm>
            <a:prstGeom prst="rect">
              <a:avLst/>
            </a:prstGeom>
            <a:solidFill>
              <a:srgbClr val="028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17472" y="4857443"/>
            <a:ext cx="1196149" cy="1802405"/>
            <a:chOff x="6929709" y="3729482"/>
            <a:chExt cx="897112" cy="1351804"/>
          </a:xfrm>
        </p:grpSpPr>
        <p:pic>
          <p:nvPicPr>
            <p:cNvPr id="253" name="Picture Placeholder 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3785" y="3729482"/>
              <a:ext cx="893036" cy="962605"/>
            </a:xfrm>
            <a:custGeom>
              <a:avLst/>
              <a:gdLst>
                <a:gd name="connsiteX0" fmla="*/ 0 w 1673673"/>
                <a:gd name="connsiteY0" fmla="*/ 0 h 1735604"/>
                <a:gd name="connsiteX1" fmla="*/ 1673673 w 1673673"/>
                <a:gd name="connsiteY1" fmla="*/ 0 h 1735604"/>
                <a:gd name="connsiteX2" fmla="*/ 1673673 w 1673673"/>
                <a:gd name="connsiteY2" fmla="*/ 1735604 h 1735604"/>
                <a:gd name="connsiteX3" fmla="*/ 0 w 1673673"/>
                <a:gd name="connsiteY3" fmla="*/ 1735604 h 173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673" h="1735604">
                  <a:moveTo>
                    <a:pt x="0" y="0"/>
                  </a:moveTo>
                  <a:lnTo>
                    <a:pt x="1673673" y="0"/>
                  </a:lnTo>
                  <a:lnTo>
                    <a:pt x="1673673" y="1735604"/>
                  </a:lnTo>
                  <a:lnTo>
                    <a:pt x="0" y="1735604"/>
                  </a:lnTo>
                  <a:close/>
                </a:path>
              </a:pathLst>
            </a:custGeom>
          </p:spPr>
        </p:pic>
        <p:sp>
          <p:nvSpPr>
            <p:cNvPr id="254" name="Rectangle 253"/>
            <p:cNvSpPr/>
            <p:nvPr/>
          </p:nvSpPr>
          <p:spPr>
            <a:xfrm>
              <a:off x="6929709" y="4663254"/>
              <a:ext cx="897112" cy="418032"/>
            </a:xfrm>
            <a:prstGeom prst="rect">
              <a:avLst/>
            </a:prstGeom>
            <a:solidFill>
              <a:srgbClr val="028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41" name="Picture Placeholder 3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229" y="2758893"/>
            <a:ext cx="1196147" cy="1499323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42" name="Rectangle 241"/>
          <p:cNvSpPr/>
          <p:nvPr/>
        </p:nvSpPr>
        <p:spPr>
          <a:xfrm>
            <a:off x="1344941" y="4026196"/>
            <a:ext cx="1200000" cy="561600"/>
          </a:xfrm>
          <a:prstGeom prst="rect">
            <a:avLst/>
          </a:prstGeom>
          <a:solidFill>
            <a:srgbClr val="028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0" name="Rectangle 189"/>
          <p:cNvSpPr/>
          <p:nvPr/>
        </p:nvSpPr>
        <p:spPr>
          <a:xfrm>
            <a:off x="1344205" y="4177268"/>
            <a:ext cx="1196887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MEDICAL GROUP</a:t>
            </a:r>
            <a:r>
              <a:rPr lang="en-US" sz="1467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67" b="1" dirty="0">
                <a:solidFill>
                  <a:schemeClr val="bg1"/>
                </a:solidFill>
                <a:latin typeface="+mj-lt"/>
              </a:rPr>
            </a:br>
            <a:r>
              <a:rPr lang="en-US" sz="933" dirty="0" err="1">
                <a:solidFill>
                  <a:schemeClr val="bg1"/>
                </a:solidFill>
              </a:rPr>
              <a:t>Bálint</a:t>
            </a:r>
            <a:r>
              <a:rPr lang="en-US" sz="933" dirty="0">
                <a:solidFill>
                  <a:schemeClr val="bg1"/>
                </a:solidFill>
              </a:rPr>
              <a:t> </a:t>
            </a:r>
            <a:r>
              <a:rPr lang="en-US" sz="933" dirty="0" err="1">
                <a:solidFill>
                  <a:schemeClr val="bg1"/>
                </a:solidFill>
              </a:rPr>
              <a:t>Erőss</a:t>
            </a:r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239" name="Picture Placeholder 3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390" y="2758895"/>
            <a:ext cx="1191801" cy="1551551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40" name="Rectangle 239"/>
          <p:cNvSpPr/>
          <p:nvPr/>
        </p:nvSpPr>
        <p:spPr>
          <a:xfrm>
            <a:off x="2653059" y="4026196"/>
            <a:ext cx="1200000" cy="561600"/>
          </a:xfrm>
          <a:prstGeom prst="rect">
            <a:avLst/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3" name="Rectangle 192"/>
          <p:cNvSpPr/>
          <p:nvPr/>
        </p:nvSpPr>
        <p:spPr>
          <a:xfrm>
            <a:off x="2652321" y="4177269"/>
            <a:ext cx="119276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PHD PROGRAM</a:t>
            </a:r>
          </a:p>
          <a:p>
            <a:pPr algn="ctr"/>
            <a:r>
              <a:rPr lang="en-US" sz="933" dirty="0" err="1">
                <a:solidFill>
                  <a:schemeClr val="bg1"/>
                </a:solidFill>
                <a:latin typeface="+mj-lt"/>
              </a:rPr>
              <a:t>Zsolt</a:t>
            </a:r>
            <a:r>
              <a:rPr lang="en-US" sz="933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933" dirty="0" err="1">
                <a:solidFill>
                  <a:schemeClr val="bg1"/>
                </a:solidFill>
                <a:latin typeface="+mj-lt"/>
              </a:rPr>
              <a:t>Szakács</a:t>
            </a:r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231" name="Picture Placeholder 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82"/>
          <a:stretch/>
        </p:blipFill>
        <p:spPr>
          <a:xfrm>
            <a:off x="7905847" y="2758894"/>
            <a:ext cx="1188416" cy="1584556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32" name="Rectangle 231"/>
          <p:cNvSpPr/>
          <p:nvPr/>
        </p:nvSpPr>
        <p:spPr>
          <a:xfrm>
            <a:off x="7898140" y="4026196"/>
            <a:ext cx="1200000" cy="561600"/>
          </a:xfrm>
          <a:prstGeom prst="rect">
            <a:avLst/>
          </a:prstGeom>
          <a:solidFill>
            <a:srgbClr val="00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9" name="Rectangle 198"/>
          <p:cNvSpPr/>
          <p:nvPr/>
        </p:nvSpPr>
        <p:spPr>
          <a:xfrm>
            <a:off x="7909954" y="4087446"/>
            <a:ext cx="1184309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METAANALYSIS COORDINATION</a:t>
            </a:r>
          </a:p>
          <a:p>
            <a:pPr algn="ctr"/>
            <a:r>
              <a:rPr lang="en-US" sz="933" dirty="0" err="1">
                <a:solidFill>
                  <a:schemeClr val="bg1"/>
                </a:solidFill>
                <a:latin typeface="+mj-lt"/>
              </a:rPr>
              <a:t>Szabolcs</a:t>
            </a:r>
            <a:r>
              <a:rPr lang="en-US" sz="933" dirty="0">
                <a:solidFill>
                  <a:schemeClr val="bg1"/>
                </a:solidFill>
                <a:latin typeface="+mj-lt"/>
              </a:rPr>
              <a:t> Kiss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4002833" y="6138743"/>
            <a:ext cx="1145785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DATA&amp;PATIENT COORD. GROUP</a:t>
            </a:r>
            <a:r>
              <a:rPr lang="en-US" sz="1467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67" b="1" dirty="0">
                <a:solidFill>
                  <a:schemeClr val="bg1"/>
                </a:solidFill>
                <a:latin typeface="+mj-lt"/>
              </a:rPr>
            </a:br>
            <a:r>
              <a:rPr lang="en-US" sz="933" dirty="0" err="1">
                <a:solidFill>
                  <a:schemeClr val="bg1"/>
                </a:solidFill>
              </a:rPr>
              <a:t>Emőke</a:t>
            </a:r>
            <a:r>
              <a:rPr lang="en-US" sz="933" dirty="0">
                <a:solidFill>
                  <a:schemeClr val="bg1"/>
                </a:solidFill>
              </a:rPr>
              <a:t> </a:t>
            </a:r>
            <a:r>
              <a:rPr lang="en-US" sz="933" dirty="0" err="1">
                <a:solidFill>
                  <a:schemeClr val="bg1"/>
                </a:solidFill>
              </a:rPr>
              <a:t>Miklós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546084" y="6154562"/>
            <a:ext cx="1210865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COMMUNICATION GROUP</a:t>
            </a:r>
          </a:p>
          <a:p>
            <a:pPr algn="ctr"/>
            <a:r>
              <a:rPr lang="en-US" sz="933" dirty="0" err="1">
                <a:solidFill>
                  <a:schemeClr val="bg1"/>
                </a:solidFill>
                <a:latin typeface="+mj-lt"/>
              </a:rPr>
              <a:t>Dalma</a:t>
            </a:r>
            <a:r>
              <a:rPr lang="en-US" sz="933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933" dirty="0" err="1">
                <a:solidFill>
                  <a:schemeClr val="bg1"/>
                </a:solidFill>
                <a:latin typeface="+mj-lt"/>
              </a:rPr>
              <a:t>Dobszai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1415568" y="6136640"/>
            <a:ext cx="1054157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 err="1">
                <a:solidFill>
                  <a:schemeClr val="bg1"/>
                </a:solidFill>
                <a:latin typeface="+mj-lt"/>
              </a:rPr>
              <a:t>BIOSTATISTiCS</a:t>
            </a:r>
            <a:r>
              <a:rPr lang="en-US" sz="1067" b="1" dirty="0">
                <a:solidFill>
                  <a:schemeClr val="bg1"/>
                </a:solidFill>
                <a:latin typeface="+mj-lt"/>
              </a:rPr>
              <a:t> GROUP</a:t>
            </a:r>
            <a:r>
              <a:rPr lang="en-US" sz="1467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67" b="1" dirty="0">
                <a:solidFill>
                  <a:schemeClr val="bg1"/>
                </a:solidFill>
                <a:latin typeface="+mj-lt"/>
              </a:rPr>
            </a:br>
            <a:r>
              <a:rPr lang="en-US" sz="933" dirty="0" err="1">
                <a:solidFill>
                  <a:schemeClr val="bg1"/>
                </a:solidFill>
              </a:rPr>
              <a:t>Nelli</a:t>
            </a:r>
            <a:r>
              <a:rPr lang="en-US" sz="933" dirty="0">
                <a:solidFill>
                  <a:schemeClr val="bg1"/>
                </a:solidFill>
              </a:rPr>
              <a:t> </a:t>
            </a:r>
            <a:r>
              <a:rPr lang="en-US" sz="933" dirty="0" err="1">
                <a:solidFill>
                  <a:schemeClr val="bg1"/>
                </a:solidFill>
              </a:rPr>
              <a:t>Farkas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2755225" y="6141550"/>
            <a:ext cx="1055587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INFORMATICS GROUP</a:t>
            </a:r>
          </a:p>
          <a:p>
            <a:pPr algn="ctr"/>
            <a:r>
              <a:rPr lang="en-US" sz="933" dirty="0" err="1">
                <a:solidFill>
                  <a:schemeClr val="bg1"/>
                </a:solidFill>
                <a:latin typeface="+mj-lt"/>
              </a:rPr>
              <a:t>Richárd</a:t>
            </a:r>
            <a:r>
              <a:rPr lang="en-US" sz="933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933" dirty="0" err="1">
                <a:solidFill>
                  <a:schemeClr val="bg1"/>
                </a:solidFill>
                <a:latin typeface="+mj-lt"/>
              </a:rPr>
              <a:t>Farkas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7928443" y="6138366"/>
            <a:ext cx="1054157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HR&amp;FINANCIAL GROUP</a:t>
            </a:r>
          </a:p>
          <a:p>
            <a:pPr algn="ctr"/>
            <a:r>
              <a:rPr lang="en-US" sz="933" dirty="0">
                <a:solidFill>
                  <a:schemeClr val="bg1"/>
                </a:solidFill>
              </a:rPr>
              <a:t>Margit </a:t>
            </a:r>
            <a:r>
              <a:rPr lang="en-US" sz="933" dirty="0" err="1">
                <a:solidFill>
                  <a:schemeClr val="bg1"/>
                </a:solidFill>
              </a:rPr>
              <a:t>Solymár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9217472" y="6132288"/>
            <a:ext cx="1196149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HEALTH ECONOMICS G. </a:t>
            </a:r>
            <a:r>
              <a:rPr lang="en-US" sz="933" dirty="0" err="1">
                <a:solidFill>
                  <a:schemeClr val="bg1"/>
                </a:solidFill>
                <a:latin typeface="+mj-lt"/>
              </a:rPr>
              <a:t>Antal</a:t>
            </a:r>
            <a:r>
              <a:rPr lang="en-US" sz="933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933" dirty="0" err="1">
                <a:solidFill>
                  <a:schemeClr val="bg1"/>
                </a:solidFill>
                <a:latin typeface="+mj-lt"/>
              </a:rPr>
              <a:t>Zemplényi</a:t>
            </a:r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233" name="Picture Placeholder 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812" y="2758895"/>
            <a:ext cx="1208947" cy="1611931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34" name="Rectangle 233"/>
          <p:cNvSpPr/>
          <p:nvPr/>
        </p:nvSpPr>
        <p:spPr>
          <a:xfrm>
            <a:off x="6587151" y="4026196"/>
            <a:ext cx="1200000" cy="561600"/>
          </a:xfrm>
          <a:prstGeom prst="rect">
            <a:avLst/>
          </a:prstGeom>
          <a:solidFill>
            <a:srgbClr val="0C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7" name="Rectangle 256"/>
          <p:cNvSpPr/>
          <p:nvPr/>
        </p:nvSpPr>
        <p:spPr>
          <a:xfrm>
            <a:off x="6594669" y="4071829"/>
            <a:ext cx="1189368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CLINICAL TRIAL COORDINATON</a:t>
            </a:r>
            <a:r>
              <a:rPr lang="en-US" sz="1467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67" b="1" dirty="0">
                <a:solidFill>
                  <a:schemeClr val="bg1"/>
                </a:solidFill>
                <a:latin typeface="+mj-lt"/>
              </a:rPr>
            </a:br>
            <a:r>
              <a:rPr lang="en-US" sz="933" dirty="0" err="1">
                <a:solidFill>
                  <a:schemeClr val="bg1"/>
                </a:solidFill>
              </a:rPr>
              <a:t>Noémi</a:t>
            </a:r>
            <a:r>
              <a:rPr lang="en-US" sz="933" dirty="0">
                <a:solidFill>
                  <a:schemeClr val="bg1"/>
                </a:solidFill>
              </a:rPr>
              <a:t> </a:t>
            </a:r>
            <a:r>
              <a:rPr lang="en-US" sz="933" dirty="0" err="1">
                <a:solidFill>
                  <a:schemeClr val="bg1"/>
                </a:solidFill>
              </a:rPr>
              <a:t>Zádory</a:t>
            </a:r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235" name="Picture Placeholder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686" y="2758895"/>
            <a:ext cx="1188415" cy="1584555"/>
          </a:xfrm>
          <a:custGeom>
            <a:avLst/>
            <a:gdLst>
              <a:gd name="connsiteX0" fmla="*/ 0 w 1673673"/>
              <a:gd name="connsiteY0" fmla="*/ 0 h 1735604"/>
              <a:gd name="connsiteX1" fmla="*/ 1673673 w 1673673"/>
              <a:gd name="connsiteY1" fmla="*/ 0 h 1735604"/>
              <a:gd name="connsiteX2" fmla="*/ 1673673 w 1673673"/>
              <a:gd name="connsiteY2" fmla="*/ 1735604 h 1735604"/>
              <a:gd name="connsiteX3" fmla="*/ 0 w 1673673"/>
              <a:gd name="connsiteY3" fmla="*/ 1735604 h 173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673" h="1735604">
                <a:moveTo>
                  <a:pt x="0" y="0"/>
                </a:moveTo>
                <a:lnTo>
                  <a:pt x="1673673" y="0"/>
                </a:lnTo>
                <a:lnTo>
                  <a:pt x="1673673" y="1735604"/>
                </a:lnTo>
                <a:lnTo>
                  <a:pt x="0" y="1735604"/>
                </a:lnTo>
                <a:close/>
              </a:path>
            </a:pathLst>
          </a:custGeom>
        </p:spPr>
      </p:pic>
      <p:sp>
        <p:nvSpPr>
          <p:cNvPr id="236" name="Rectangle 235"/>
          <p:cNvSpPr/>
          <p:nvPr/>
        </p:nvSpPr>
        <p:spPr>
          <a:xfrm>
            <a:off x="5267819" y="4026196"/>
            <a:ext cx="1200000" cy="561600"/>
          </a:xfrm>
          <a:prstGeom prst="rect">
            <a:avLst/>
          </a:prstGeom>
          <a:solidFill>
            <a:srgbClr val="0C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8" name="Rectangle 257"/>
          <p:cNvSpPr/>
          <p:nvPr/>
        </p:nvSpPr>
        <p:spPr>
          <a:xfrm>
            <a:off x="5269572" y="4080044"/>
            <a:ext cx="1204859" cy="471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067" b="1" dirty="0">
                <a:solidFill>
                  <a:schemeClr val="bg1"/>
                </a:solidFill>
                <a:latin typeface="+mj-lt"/>
              </a:rPr>
              <a:t>CLINICAL TRIAL COORDINATION</a:t>
            </a:r>
          </a:p>
          <a:p>
            <a:pPr algn="ctr"/>
            <a:r>
              <a:rPr lang="en-US" sz="933" dirty="0" err="1">
                <a:solidFill>
                  <a:schemeClr val="bg1"/>
                </a:solidFill>
              </a:rPr>
              <a:t>Katalin</a:t>
            </a:r>
            <a:r>
              <a:rPr lang="en-US" sz="933" dirty="0">
                <a:solidFill>
                  <a:schemeClr val="bg1"/>
                </a:solidFill>
              </a:rPr>
              <a:t> </a:t>
            </a:r>
            <a:r>
              <a:rPr lang="en-US" sz="933" dirty="0" err="1">
                <a:solidFill>
                  <a:schemeClr val="bg1"/>
                </a:solidFill>
              </a:rPr>
              <a:t>Márta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59" name="Rectangle 247"/>
          <p:cNvSpPr/>
          <p:nvPr/>
        </p:nvSpPr>
        <p:spPr>
          <a:xfrm>
            <a:off x="5257078" y="6106424"/>
            <a:ext cx="1196149" cy="557376"/>
          </a:xfrm>
          <a:prstGeom prst="rect">
            <a:avLst/>
          </a:prstGeom>
          <a:solidFill>
            <a:srgbClr val="028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Kép 4" descr="A képen személy, beltéri, ruházat, nő látható&#10;&#10;Automatikusan generált leírás">
            <a:extLst>
              <a:ext uri="{FF2B5EF4-FFF2-40B4-BE49-F238E27FC236}">
                <a16:creationId xmlns:a16="http://schemas.microsoft.com/office/drawing/2014/main" id="{7CE804AE-B44C-415B-8AED-640DE3A2A96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20" y="4857443"/>
            <a:ext cx="1207365" cy="1367357"/>
          </a:xfrm>
          <a:prstGeom prst="rect">
            <a:avLst/>
          </a:prstGeom>
        </p:spPr>
      </p:pic>
      <p:sp>
        <p:nvSpPr>
          <p:cNvPr id="60" name="Rectangle 201"/>
          <p:cNvSpPr/>
          <p:nvPr/>
        </p:nvSpPr>
        <p:spPr>
          <a:xfrm>
            <a:off x="5303184" y="6224801"/>
            <a:ext cx="1145785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hu-HU" sz="1067" b="1" dirty="0">
                <a:solidFill>
                  <a:schemeClr val="bg1"/>
                </a:solidFill>
                <a:latin typeface="+mj-lt"/>
              </a:rPr>
              <a:t>LEGAL GROUP</a:t>
            </a:r>
            <a:r>
              <a:rPr lang="en-US" sz="1467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67" b="1" dirty="0">
                <a:solidFill>
                  <a:schemeClr val="bg1"/>
                </a:solidFill>
                <a:latin typeface="+mj-lt"/>
              </a:rPr>
            </a:br>
            <a:r>
              <a:rPr lang="hu-HU" sz="933" dirty="0">
                <a:solidFill>
                  <a:schemeClr val="bg1"/>
                </a:solidFill>
              </a:rPr>
              <a:t>Dóra </a:t>
            </a:r>
            <a:r>
              <a:rPr lang="hu-HU" sz="933" dirty="0" err="1">
                <a:solidFill>
                  <a:schemeClr val="bg1"/>
                </a:solidFill>
              </a:rPr>
              <a:t>Czapári</a:t>
            </a:r>
            <a:endParaRPr lang="en-US" sz="933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142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21" grpId="0"/>
      <p:bldP spid="220" grpId="0"/>
      <p:bldP spid="184" grpId="0"/>
      <p:bldP spid="190" grpId="0"/>
      <p:bldP spid="193" grpId="0"/>
      <p:bldP spid="199" grpId="0"/>
      <p:bldP spid="202" grpId="0"/>
      <p:bldP spid="205" grpId="0"/>
      <p:bldP spid="208" grpId="0"/>
      <p:bldP spid="211" grpId="0"/>
      <p:bldP spid="214" grpId="0"/>
      <p:bldP spid="217" grpId="0"/>
      <p:bldP spid="257" grpId="0"/>
      <p:bldP spid="258" grpId="0"/>
      <p:bldP spid="6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Systematic</a:t>
            </a:r>
            <a:r>
              <a:rPr lang="hu-HU" sz="3600" b="1" dirty="0"/>
              <a:t> </a:t>
            </a:r>
            <a:r>
              <a:rPr lang="hu-HU" sz="3600" b="1" dirty="0" err="1"/>
              <a:t>search</a:t>
            </a:r>
            <a:endParaRPr lang="hu-HU" sz="3600" b="1" dirty="0"/>
          </a:p>
        </p:txBody>
      </p:sp>
      <p:sp>
        <p:nvSpPr>
          <p:cNvPr id="6" name="Szövegdoboz 11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1721052" y="3813397"/>
            <a:ext cx="973704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 algn="just">
              <a:buFont typeface="Arial" panose="020B0604020202020204" pitchFamily="34" charset="0"/>
              <a:buChar char="•"/>
              <a:defRPr/>
            </a:pPr>
            <a:r>
              <a:rPr lang="hu-HU" sz="2800" b="1" dirty="0">
                <a:ea typeface="Calibri" panose="020F0502020204030204" pitchFamily="34" charset="0"/>
              </a:rPr>
              <a:t>T</a:t>
            </a:r>
            <a:r>
              <a:rPr lang="en-US" sz="2800" b="1" dirty="0" err="1">
                <a:ea typeface="Calibri" panose="020F0502020204030204" pitchFamily="34" charset="0"/>
              </a:rPr>
              <a:t>ranslational</a:t>
            </a:r>
            <a:r>
              <a:rPr lang="en-US" sz="2800" b="1" dirty="0">
                <a:ea typeface="Calibri" panose="020F0502020204030204" pitchFamily="34" charset="0"/>
              </a:rPr>
              <a:t> medicine has an essential role in modern medicine. </a:t>
            </a:r>
          </a:p>
          <a:p>
            <a:pPr marL="514350" lvl="0" indent="-514350" algn="just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ea typeface="Calibri" panose="020F0502020204030204" pitchFamily="34" charset="0"/>
              </a:rPr>
              <a:t>Meta-analysis is an important </a:t>
            </a:r>
            <a:r>
              <a:rPr lang="hu-HU" sz="2800" b="1" dirty="0" err="1">
                <a:ea typeface="Calibri" panose="020F0502020204030204" pitchFamily="34" charset="0"/>
              </a:rPr>
              <a:t>method</a:t>
            </a:r>
            <a:r>
              <a:rPr lang="en-US" sz="2800" b="1" dirty="0">
                <a:ea typeface="Calibri" panose="020F0502020204030204" pitchFamily="34" charset="0"/>
              </a:rPr>
              <a:t> in </a:t>
            </a:r>
            <a:r>
              <a:rPr lang="hu-HU" sz="2800" b="1" dirty="0" err="1">
                <a:ea typeface="Calibri" panose="020F0502020204030204" pitchFamily="34" charset="0"/>
              </a:rPr>
              <a:t>clinical</a:t>
            </a:r>
            <a:r>
              <a:rPr lang="hu-HU" sz="2800" b="1" dirty="0">
                <a:ea typeface="Calibri" panose="020F0502020204030204" pitchFamily="34" charset="0"/>
              </a:rPr>
              <a:t> </a:t>
            </a:r>
            <a:r>
              <a:rPr lang="hu-HU" sz="2800" b="1" dirty="0" err="1">
                <a:ea typeface="Calibri" panose="020F0502020204030204" pitchFamily="34" charset="0"/>
              </a:rPr>
              <a:t>science</a:t>
            </a:r>
            <a:r>
              <a:rPr lang="en-US" sz="2800" b="1" dirty="0">
                <a:ea typeface="Calibri" panose="020F0502020204030204" pitchFamily="34" charset="0"/>
              </a:rPr>
              <a:t>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0" y="140823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343930" y="1266533"/>
            <a:ext cx="7974430" cy="2431166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solidFill>
                  <a:srgbClr val="0C5C65"/>
                </a:solidFill>
              </a:rPr>
              <a:t>Main </a:t>
            </a:r>
            <a:r>
              <a:rPr lang="hu-HU" sz="3600" b="1" dirty="0" err="1">
                <a:solidFill>
                  <a:srgbClr val="0C5C65"/>
                </a:solidFill>
              </a:rPr>
              <a:t>steps</a:t>
            </a:r>
            <a:r>
              <a:rPr lang="hu-HU" sz="3600" b="1" dirty="0">
                <a:solidFill>
                  <a:srgbClr val="0C5C65"/>
                </a:solidFill>
              </a:rPr>
              <a:t> of </a:t>
            </a:r>
            <a:r>
              <a:rPr lang="hu-HU" sz="3600" b="1" dirty="0" err="1">
                <a:solidFill>
                  <a:srgbClr val="0C5C65"/>
                </a:solidFill>
              </a:rPr>
              <a:t>the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workflow</a:t>
            </a:r>
            <a:r>
              <a:rPr lang="hu-HU" sz="3600" b="1" dirty="0">
                <a:solidFill>
                  <a:srgbClr val="0C5C65"/>
                </a:solidFill>
              </a:rPr>
              <a:t>:</a:t>
            </a:r>
            <a:br>
              <a:rPr lang="hu-HU" sz="3600" b="1" dirty="0">
                <a:solidFill>
                  <a:srgbClr val="0C5C65"/>
                </a:solidFill>
              </a:rPr>
            </a:br>
            <a:r>
              <a:rPr lang="hu-HU" sz="3600" b="1" dirty="0" err="1">
                <a:solidFill>
                  <a:srgbClr val="0C5C65"/>
                </a:solidFill>
              </a:rPr>
              <a:t>how</a:t>
            </a:r>
            <a:r>
              <a:rPr lang="hu-HU" sz="3600" b="1" dirty="0">
                <a:solidFill>
                  <a:srgbClr val="0C5C65"/>
                </a:solidFill>
              </a:rPr>
              <a:t> </a:t>
            </a:r>
            <a:r>
              <a:rPr lang="hu-HU" sz="3600" b="1" dirty="0" err="1">
                <a:solidFill>
                  <a:srgbClr val="0C5C65"/>
                </a:solidFill>
              </a:rPr>
              <a:t>to</a:t>
            </a:r>
            <a:r>
              <a:rPr lang="hu-HU" sz="3600" b="1" dirty="0">
                <a:solidFill>
                  <a:srgbClr val="0C5C65"/>
                </a:solidFill>
              </a:rPr>
              <a:t> be </a:t>
            </a:r>
            <a:r>
              <a:rPr lang="hu-HU" sz="3600" b="1" dirty="0" err="1">
                <a:solidFill>
                  <a:srgbClr val="0C5C65"/>
                </a:solidFill>
              </a:rPr>
              <a:t>transparent</a:t>
            </a:r>
            <a:r>
              <a:rPr lang="hu-HU" sz="3600" b="1" dirty="0">
                <a:solidFill>
                  <a:srgbClr val="0C5C65"/>
                </a:solidFill>
              </a:rPr>
              <a:t> and </a:t>
            </a:r>
            <a:r>
              <a:rPr lang="hu-HU" sz="3600" b="1" dirty="0" err="1">
                <a:solidFill>
                  <a:srgbClr val="0C5C65"/>
                </a:solidFill>
              </a:rPr>
              <a:t>reproducible</a:t>
            </a:r>
            <a:r>
              <a:rPr lang="hu-HU" sz="3600" b="1" dirty="0">
                <a:solidFill>
                  <a:srgbClr val="0C5C65"/>
                </a:solidFill>
              </a:rPr>
              <a:t>?</a:t>
            </a:r>
            <a:endParaRPr lang="en-US" sz="3600" b="1" dirty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Szabolcs Kiss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AD1ECAC-DF3C-48E1-BCF2-57F121E83E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805" y="4935236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755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</a:rPr>
              <a:t>Key </a:t>
            </a:r>
            <a:r>
              <a:rPr lang="hu-HU" sz="3600" b="1" dirty="0" err="1">
                <a:solidFill>
                  <a:schemeClr val="lt1"/>
                </a:solidFill>
              </a:rPr>
              <a:t>points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35;p14">
            <a:extLst>
              <a:ext uri="{FF2B5EF4-FFF2-40B4-BE49-F238E27FC236}">
                <a16:creationId xmlns:a16="http://schemas.microsoft.com/office/drawing/2014/main" id="{82E54F50-86CE-448F-97E0-5A32F58508D5}"/>
              </a:ext>
            </a:extLst>
          </p:cNvPr>
          <p:cNvSpPr txBox="1"/>
          <p:nvPr/>
        </p:nvSpPr>
        <p:spPr>
          <a:xfrm>
            <a:off x="5200082" y="1930118"/>
            <a:ext cx="6668100" cy="458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Concept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of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systematic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reviews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and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meta-analyses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Main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steps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of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the</a:t>
            </a:r>
            <a:r>
              <a:rPr lang="hu-HU" sz="32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workflow</a:t>
            </a: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lvl="0">
              <a:spcAft>
                <a:spcPts val="1200"/>
              </a:spcAft>
              <a:buClr>
                <a:srgbClr val="0E7472"/>
              </a:buClr>
              <a:buSzPts val="3200"/>
            </a:pPr>
            <a:endParaRPr lang="hu-HU" sz="32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What is a Valet Key and Why You Should Worry About It | Family Handyman">
            <a:extLst>
              <a:ext uri="{FF2B5EF4-FFF2-40B4-BE49-F238E27FC236}">
                <a16:creationId xmlns:a16="http://schemas.microsoft.com/office/drawing/2014/main" id="{A22F0C85-5493-43C2-BF8A-8F120EB5D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935" y="2115264"/>
            <a:ext cx="3306984" cy="33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19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703" y="1319758"/>
            <a:ext cx="9222868" cy="4647409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2"/>
          </p:cNvCxnSpPr>
          <p:nvPr/>
        </p:nvCxnSpPr>
        <p:spPr>
          <a:xfrm flipH="1">
            <a:off x="2608289" y="4473101"/>
            <a:ext cx="264830" cy="983319"/>
          </a:xfrm>
          <a:prstGeom prst="straightConnector1">
            <a:avLst/>
          </a:prstGeom>
          <a:ln>
            <a:solidFill>
              <a:srgbClr val="0B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</p:cNvCxnSpPr>
          <p:nvPr/>
        </p:nvCxnSpPr>
        <p:spPr>
          <a:xfrm>
            <a:off x="5367443" y="4084420"/>
            <a:ext cx="913436" cy="1372000"/>
          </a:xfrm>
          <a:prstGeom prst="straightConnector1">
            <a:avLst/>
          </a:prstGeom>
          <a:ln>
            <a:solidFill>
              <a:srgbClr val="0B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11"/>
          <p:cNvSpPr txBox="1"/>
          <p:nvPr/>
        </p:nvSpPr>
        <p:spPr>
          <a:xfrm>
            <a:off x="2459384" y="4103769"/>
            <a:ext cx="827470" cy="369332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1</a:t>
            </a:r>
            <a:r>
              <a:rPr lang="en-US" b="1" kern="0" baseline="30000" dirty="0">
                <a:solidFill>
                  <a:prstClr val="white"/>
                </a:solidFill>
                <a:latin typeface="Calibri"/>
              </a:rPr>
              <a:t>ST </a:t>
            </a:r>
            <a:r>
              <a:rPr lang="en-US" b="1" kern="0" dirty="0">
                <a:solidFill>
                  <a:prstClr val="white"/>
                </a:solidFill>
                <a:latin typeface="Calibri"/>
              </a:rPr>
              <a:t>MA</a:t>
            </a:r>
          </a:p>
        </p:txBody>
      </p:sp>
      <p:sp>
        <p:nvSpPr>
          <p:cNvPr id="8" name="Szövegdoboz 11"/>
          <p:cNvSpPr txBox="1"/>
          <p:nvPr/>
        </p:nvSpPr>
        <p:spPr>
          <a:xfrm>
            <a:off x="4799018" y="3715088"/>
            <a:ext cx="1136850" cy="369332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TERM MA</a:t>
            </a:r>
          </a:p>
        </p:txBody>
      </p:sp>
      <p:cxnSp>
        <p:nvCxnSpPr>
          <p:cNvPr id="18" name="Straight Arrow Connector 17"/>
          <p:cNvCxnSpPr>
            <a:stCxn id="14" idx="2"/>
          </p:cNvCxnSpPr>
          <p:nvPr/>
        </p:nvCxnSpPr>
        <p:spPr>
          <a:xfrm>
            <a:off x="6730347" y="2886755"/>
            <a:ext cx="1133833" cy="256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1"/>
          <p:cNvSpPr txBox="1"/>
          <p:nvPr/>
        </p:nvSpPr>
        <p:spPr>
          <a:xfrm>
            <a:off x="5247408" y="2517423"/>
            <a:ext cx="2965877" cy="369332"/>
          </a:xfrm>
          <a:prstGeom prst="rect">
            <a:avLst/>
          </a:prstGeom>
          <a:solidFill>
            <a:srgbClr val="FF000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COCHRANE COLLABORATION</a:t>
            </a: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8016457" y="3501825"/>
            <a:ext cx="97228" cy="1954595"/>
          </a:xfrm>
          <a:prstGeom prst="straightConnector1">
            <a:avLst/>
          </a:prstGeom>
          <a:ln>
            <a:solidFill>
              <a:srgbClr val="0B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11"/>
          <p:cNvSpPr txBox="1"/>
          <p:nvPr/>
        </p:nvSpPr>
        <p:spPr>
          <a:xfrm>
            <a:off x="7596556" y="3132493"/>
            <a:ext cx="1034257" cy="369332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TERM SR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81001"/>
            <a:ext cx="18870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"/>
              </a:rPr>
              <a:t>doi:10.1038/nature25753</a:t>
            </a:r>
            <a:endParaRPr lang="en-US" sz="3600" dirty="0"/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History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7128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803686" y="1808131"/>
            <a:ext cx="5646457" cy="4546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AD0DA6"/>
                </a:solidFill>
              </a:rPr>
              <a:t>Systematic</a:t>
            </a:r>
            <a:r>
              <a:rPr lang="hu-HU" sz="3200" b="1" dirty="0">
                <a:solidFill>
                  <a:srgbClr val="AD0DA6"/>
                </a:solidFill>
              </a:rPr>
              <a:t> </a:t>
            </a:r>
            <a:r>
              <a:rPr lang="hu-HU" sz="3200" b="1" dirty="0" err="1">
                <a:solidFill>
                  <a:srgbClr val="AD0DA6"/>
                </a:solidFill>
              </a:rPr>
              <a:t>review</a:t>
            </a:r>
            <a:endParaRPr lang="hu-HU" sz="3200" b="1" dirty="0">
              <a:solidFill>
                <a:srgbClr val="AD0DA6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777144" y="1808132"/>
            <a:ext cx="3707332" cy="4546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AD0DA6"/>
                </a:solidFill>
              </a:rPr>
              <a:t>Meta-analysis</a:t>
            </a:r>
            <a:endParaRPr lang="hu-HU" b="1" dirty="0">
              <a:solidFill>
                <a:srgbClr val="AD0DA6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157832" y="2686807"/>
            <a:ext cx="5422077" cy="23326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Specific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Comprehensive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search</a:t>
            </a:r>
            <a:r>
              <a:rPr lang="hu-HU" sz="2000" b="1" dirty="0">
                <a:solidFill>
                  <a:srgbClr val="0C5C65"/>
                </a:solidFill>
              </a:rPr>
              <a:t> and </a:t>
            </a:r>
            <a:r>
              <a:rPr lang="hu-HU" sz="2000" b="1" dirty="0" err="1">
                <a:solidFill>
                  <a:srgbClr val="0C5C65"/>
                </a:solidFill>
              </a:rPr>
              <a:t>selection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Transparency</a:t>
            </a:r>
            <a:r>
              <a:rPr lang="hu-HU" sz="2000" b="1" dirty="0">
                <a:solidFill>
                  <a:srgbClr val="0C5C65"/>
                </a:solidFill>
              </a:rPr>
              <a:t> and </a:t>
            </a:r>
            <a:r>
              <a:rPr lang="hu-HU" sz="2000" b="1" dirty="0" err="1">
                <a:solidFill>
                  <a:srgbClr val="0C5C65"/>
                </a:solidFill>
              </a:rPr>
              <a:t>reproducibility</a:t>
            </a:r>
            <a:r>
              <a:rPr lang="hu-HU" sz="2000" b="1" dirty="0">
                <a:solidFill>
                  <a:srgbClr val="0C5C65"/>
                </a:solidFill>
              </a:rPr>
              <a:t/>
            </a:r>
            <a:br>
              <a:rPr lang="hu-HU" sz="2000" b="1" dirty="0">
                <a:solidFill>
                  <a:srgbClr val="0C5C65"/>
                </a:solidFill>
              </a:rPr>
            </a:br>
            <a:r>
              <a:rPr lang="hu-HU" sz="2000" b="1" dirty="0">
                <a:solidFill>
                  <a:srgbClr val="0C5C65"/>
                </a:solidFill>
              </a:rPr>
              <a:t>(</a:t>
            </a:r>
            <a:r>
              <a:rPr lang="hu-HU" sz="2000" b="1" dirty="0" err="1">
                <a:solidFill>
                  <a:srgbClr val="0C5C65"/>
                </a:solidFill>
              </a:rPr>
              <a:t>along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quality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standards</a:t>
            </a:r>
            <a:r>
              <a:rPr lang="hu-HU" sz="2000" b="1" dirty="0">
                <a:solidFill>
                  <a:srgbClr val="0C5C65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E50D2E"/>
                </a:solidFill>
              </a:rPr>
              <a:t>Narrative</a:t>
            </a:r>
            <a:r>
              <a:rPr lang="hu-HU" sz="2000" b="1" dirty="0">
                <a:solidFill>
                  <a:srgbClr val="E50D2E"/>
                </a:solidFill>
              </a:rPr>
              <a:t> </a:t>
            </a:r>
            <a:r>
              <a:rPr lang="hu-HU" sz="2000" b="1" dirty="0" err="1">
                <a:solidFill>
                  <a:srgbClr val="E50D2E"/>
                </a:solidFill>
              </a:rPr>
              <a:t>synthesis</a:t>
            </a:r>
            <a:endParaRPr lang="hu-HU" sz="2000" b="1" dirty="0">
              <a:solidFill>
                <a:srgbClr val="E50D2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Answer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to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the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r>
              <a:rPr lang="hu-HU" sz="2000" b="1" dirty="0">
                <a:solidFill>
                  <a:srgbClr val="0C5C65"/>
                </a:solidFill>
              </a:rPr>
              <a:t> (</a:t>
            </a:r>
            <a:r>
              <a:rPr lang="hu-HU" sz="2000" b="1" dirty="0" err="1">
                <a:solidFill>
                  <a:srgbClr val="0C5C65"/>
                </a:solidFill>
              </a:rPr>
              <a:t>if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possible</a:t>
            </a:r>
            <a:r>
              <a:rPr lang="hu-HU" sz="2000" b="1" dirty="0">
                <a:solidFill>
                  <a:srgbClr val="0C5C65"/>
                </a:solidFill>
              </a:rPr>
              <a:t>)</a:t>
            </a:r>
          </a:p>
          <a:p>
            <a:pPr marL="514350" indent="-514350" algn="ctr">
              <a:buFont typeface="+mj-lt"/>
              <a:buAutoNum type="arabicPeriod"/>
            </a:pPr>
            <a:endParaRPr lang="hu-HU" b="1" dirty="0"/>
          </a:p>
        </p:txBody>
      </p:sp>
      <p:sp>
        <p:nvSpPr>
          <p:cNvPr id="9" name="Lefelé nyíl 8"/>
          <p:cNvSpPr/>
          <p:nvPr/>
        </p:nvSpPr>
        <p:spPr>
          <a:xfrm>
            <a:off x="3223157" y="5066608"/>
            <a:ext cx="447675" cy="504825"/>
          </a:xfrm>
          <a:prstGeom prst="downArrow">
            <a:avLst/>
          </a:prstGeom>
          <a:solidFill>
            <a:srgbClr val="0C5C65"/>
          </a:solidFill>
          <a:ln>
            <a:solidFill>
              <a:srgbClr val="0C5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0" name="Lefelé nyíl 9"/>
          <p:cNvSpPr/>
          <p:nvPr/>
        </p:nvSpPr>
        <p:spPr>
          <a:xfrm>
            <a:off x="8406973" y="5090614"/>
            <a:ext cx="447675" cy="504825"/>
          </a:xfrm>
          <a:prstGeom prst="downArrow">
            <a:avLst/>
          </a:prstGeom>
          <a:solidFill>
            <a:srgbClr val="0C5C65"/>
          </a:solidFill>
          <a:ln>
            <a:solidFill>
              <a:srgbClr val="0C5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157834" y="5683042"/>
            <a:ext cx="4583090" cy="504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E50D2E"/>
                </a:solidFill>
              </a:rPr>
              <a:t>Qualitative</a:t>
            </a:r>
            <a:r>
              <a:rPr lang="hu-HU" sz="3200" b="1" dirty="0">
                <a:solidFill>
                  <a:srgbClr val="E50D2E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synthesis</a:t>
            </a:r>
            <a:endParaRPr lang="hu-HU" sz="3200" b="1" dirty="0">
              <a:solidFill>
                <a:srgbClr val="E50D2E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096000" y="5683042"/>
            <a:ext cx="5344680" cy="3782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200" b="1" dirty="0" err="1">
                <a:solidFill>
                  <a:srgbClr val="E50D2E"/>
                </a:solidFill>
              </a:rPr>
              <a:t>Quantitative</a:t>
            </a:r>
            <a:r>
              <a:rPr lang="hu-HU" sz="3200" b="1" dirty="0">
                <a:solidFill>
                  <a:srgbClr val="E50D2E"/>
                </a:solidFill>
              </a:rPr>
              <a:t> </a:t>
            </a:r>
            <a:r>
              <a:rPr lang="hu-HU" sz="3200" b="1" dirty="0" err="1">
                <a:solidFill>
                  <a:srgbClr val="E50D2E"/>
                </a:solidFill>
              </a:rPr>
              <a:t>synthesis</a:t>
            </a:r>
            <a:endParaRPr lang="hu-HU" sz="3200" b="1" dirty="0">
              <a:solidFill>
                <a:srgbClr val="E50D2E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502513" y="2686807"/>
            <a:ext cx="5365833" cy="2010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Specific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Comprehensive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search</a:t>
            </a:r>
            <a:r>
              <a:rPr lang="hu-HU" sz="2000" b="1" dirty="0">
                <a:solidFill>
                  <a:srgbClr val="0C5C65"/>
                </a:solidFill>
              </a:rPr>
              <a:t> and </a:t>
            </a:r>
            <a:r>
              <a:rPr lang="hu-HU" sz="2000" b="1" dirty="0" err="1">
                <a:solidFill>
                  <a:srgbClr val="0C5C65"/>
                </a:solidFill>
              </a:rPr>
              <a:t>selection</a:t>
            </a:r>
            <a:endParaRPr lang="hu-HU" sz="2000" b="1" dirty="0">
              <a:solidFill>
                <a:srgbClr val="0C5C6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Transparency</a:t>
            </a:r>
            <a:r>
              <a:rPr lang="hu-HU" sz="2000" b="1" dirty="0">
                <a:solidFill>
                  <a:srgbClr val="0C5C65"/>
                </a:solidFill>
              </a:rPr>
              <a:t> and </a:t>
            </a:r>
            <a:r>
              <a:rPr lang="hu-HU" sz="2000" b="1" dirty="0" err="1">
                <a:solidFill>
                  <a:srgbClr val="0C5C65"/>
                </a:solidFill>
              </a:rPr>
              <a:t>reproducibility</a:t>
            </a:r>
            <a:r>
              <a:rPr lang="hu-HU" sz="2000" b="1" dirty="0">
                <a:solidFill>
                  <a:srgbClr val="0C5C65"/>
                </a:solidFill>
              </a:rPr>
              <a:t/>
            </a:r>
            <a:br>
              <a:rPr lang="hu-HU" sz="2000" b="1" dirty="0">
                <a:solidFill>
                  <a:srgbClr val="0C5C65"/>
                </a:solidFill>
              </a:rPr>
            </a:br>
            <a:r>
              <a:rPr lang="hu-HU" sz="2000" b="1" dirty="0">
                <a:solidFill>
                  <a:srgbClr val="0C5C65"/>
                </a:solidFill>
              </a:rPr>
              <a:t>(</a:t>
            </a:r>
            <a:r>
              <a:rPr lang="hu-HU" sz="2000" b="1" dirty="0" err="1">
                <a:solidFill>
                  <a:srgbClr val="0C5C65"/>
                </a:solidFill>
              </a:rPr>
              <a:t>along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quality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standards</a:t>
            </a:r>
            <a:r>
              <a:rPr lang="hu-HU" sz="2000" b="1" dirty="0">
                <a:solidFill>
                  <a:srgbClr val="0C5C65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E50D2E"/>
                </a:solidFill>
              </a:rPr>
              <a:t>Mathematical</a:t>
            </a:r>
            <a:r>
              <a:rPr lang="hu-HU" sz="2000" b="1" dirty="0">
                <a:solidFill>
                  <a:srgbClr val="E50D2E"/>
                </a:solidFill>
              </a:rPr>
              <a:t> </a:t>
            </a:r>
            <a:r>
              <a:rPr lang="hu-HU" sz="2000" b="1" dirty="0" err="1">
                <a:solidFill>
                  <a:srgbClr val="E50D2E"/>
                </a:solidFill>
              </a:rPr>
              <a:t>synthesis</a:t>
            </a:r>
            <a:endParaRPr lang="hu-HU" sz="2000" b="1" dirty="0">
              <a:solidFill>
                <a:srgbClr val="E50D2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000" b="1" dirty="0" err="1">
                <a:solidFill>
                  <a:srgbClr val="0C5C65"/>
                </a:solidFill>
              </a:rPr>
              <a:t>Answer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to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the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question</a:t>
            </a:r>
            <a:r>
              <a:rPr lang="hu-HU" sz="2000" b="1" dirty="0">
                <a:solidFill>
                  <a:srgbClr val="0C5C65"/>
                </a:solidFill>
              </a:rPr>
              <a:t> (</a:t>
            </a:r>
            <a:r>
              <a:rPr lang="hu-HU" sz="2000" b="1" dirty="0" err="1">
                <a:solidFill>
                  <a:srgbClr val="0C5C65"/>
                </a:solidFill>
              </a:rPr>
              <a:t>if</a:t>
            </a:r>
            <a:r>
              <a:rPr lang="hu-HU" sz="2000" b="1" dirty="0">
                <a:solidFill>
                  <a:srgbClr val="0C5C65"/>
                </a:solidFill>
              </a:rPr>
              <a:t> </a:t>
            </a:r>
            <a:r>
              <a:rPr lang="hu-HU" sz="2000" b="1" dirty="0" err="1">
                <a:solidFill>
                  <a:srgbClr val="0C5C65"/>
                </a:solidFill>
              </a:rPr>
              <a:t>possible</a:t>
            </a:r>
            <a:r>
              <a:rPr lang="hu-HU" sz="2000" b="1" dirty="0">
                <a:solidFill>
                  <a:srgbClr val="0C5C65"/>
                </a:solidFill>
              </a:rPr>
              <a:t>)</a:t>
            </a:r>
          </a:p>
          <a:p>
            <a:pPr marL="514350" indent="-514350" algn="ctr">
              <a:buFont typeface="+mj-lt"/>
              <a:buAutoNum type="arabicPeriod"/>
            </a:pPr>
            <a:endParaRPr lang="hu-HU" b="1" dirty="0"/>
          </a:p>
        </p:txBody>
      </p:sp>
      <p:sp>
        <p:nvSpPr>
          <p:cNvPr id="15" name="Alcím 2"/>
          <p:cNvSpPr>
            <a:spLocks noGrp="1"/>
          </p:cNvSpPr>
          <p:nvPr>
            <p:ph type="subTitle" idx="1"/>
          </p:nvPr>
        </p:nvSpPr>
        <p:spPr>
          <a:xfrm>
            <a:off x="2276867" y="394377"/>
            <a:ext cx="7207917" cy="10819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Definitions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65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</a:rPr>
              <a:t>Key </a:t>
            </a:r>
            <a:r>
              <a:rPr lang="hu-HU" sz="3600" b="1" dirty="0" err="1">
                <a:solidFill>
                  <a:schemeClr val="lt1"/>
                </a:solidFill>
              </a:rPr>
              <a:t>points</a:t>
            </a:r>
            <a:endParaRPr lang="hu-HU"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35;p14">
            <a:extLst>
              <a:ext uri="{FF2B5EF4-FFF2-40B4-BE49-F238E27FC236}">
                <a16:creationId xmlns:a16="http://schemas.microsoft.com/office/drawing/2014/main" id="{82E54F50-86CE-448F-97E0-5A32F58508D5}"/>
              </a:ext>
            </a:extLst>
          </p:cNvPr>
          <p:cNvSpPr txBox="1"/>
          <p:nvPr/>
        </p:nvSpPr>
        <p:spPr>
          <a:xfrm>
            <a:off x="5247058" y="2273459"/>
            <a:ext cx="7401627" cy="458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Translational</a:t>
            </a:r>
            <a:r>
              <a:rPr lang="hu-HU" sz="28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medicine</a:t>
            </a:r>
            <a:endParaRPr lang="hu-HU" sz="28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Systematic</a:t>
            </a:r>
            <a:r>
              <a:rPr lang="hu-HU" sz="28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review</a:t>
            </a:r>
            <a:endParaRPr lang="hu-HU" sz="28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Meta-analysis</a:t>
            </a:r>
            <a:endParaRPr lang="hu-HU" sz="28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Evidence</a:t>
            </a:r>
            <a:r>
              <a:rPr lang="hu-HU" sz="2800" b="1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pyramid</a:t>
            </a:r>
            <a:endParaRPr lang="hu-HU" sz="28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  <a:p>
            <a:pPr marL="457200" lvl="0" indent="-457200">
              <a:spcAft>
                <a:spcPts val="1200"/>
              </a:spcAft>
              <a:buClr>
                <a:srgbClr val="0E7472"/>
              </a:buClr>
              <a:buSzPts val="3200"/>
              <a:buFont typeface="Arial" panose="020B0604020202020204" pitchFamily="34" charset="0"/>
              <a:buChar char="•"/>
            </a:pPr>
            <a:endParaRPr lang="hu-HU" sz="2800" b="1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Mesan 4444 Key - Replacement Keys Ltd">
            <a:extLst>
              <a:ext uri="{FF2B5EF4-FFF2-40B4-BE49-F238E27FC236}">
                <a16:creationId xmlns:a16="http://schemas.microsoft.com/office/drawing/2014/main" id="{A8DA8745-1DF7-4A53-91AC-A9224ECD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761" y="2497394"/>
            <a:ext cx="2991465" cy="29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18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878628" y="5885629"/>
            <a:ext cx="2912882" cy="1074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356072" y="1451729"/>
            <a:ext cx="9719035" cy="5109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4952CE1-AF8F-4B07-AB54-B3885E644F43}"/>
              </a:ext>
            </a:extLst>
          </p:cNvPr>
          <p:cNvSpPr/>
          <p:nvPr/>
        </p:nvSpPr>
        <p:spPr>
          <a:xfrm>
            <a:off x="1646402" y="2327249"/>
            <a:ext cx="8959264" cy="4094303"/>
          </a:xfrm>
          <a:prstGeom prst="ellipse">
            <a:avLst/>
          </a:prstGeom>
          <a:solidFill>
            <a:srgbClr val="0C5C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bg1"/>
                </a:solidFill>
              </a:rPr>
              <a:t>Systematic</a:t>
            </a:r>
            <a:r>
              <a:rPr lang="hu-HU" sz="3200" b="1" dirty="0">
                <a:solidFill>
                  <a:schemeClr val="bg1"/>
                </a:solidFill>
              </a:rPr>
              <a:t> </a:t>
            </a:r>
            <a:r>
              <a:rPr lang="hu-HU" sz="3200" b="1" dirty="0" err="1">
                <a:solidFill>
                  <a:schemeClr val="bg1"/>
                </a:solidFill>
              </a:rPr>
              <a:t>reviews</a:t>
            </a:r>
            <a:endParaRPr lang="hu-HU" sz="3200" b="1" dirty="0">
              <a:solidFill>
                <a:schemeClr val="bg1"/>
              </a:solidFill>
            </a:endParaRPr>
          </a:p>
          <a:p>
            <a:pPr algn="ctr"/>
            <a:endParaRPr lang="hu-HU" sz="3600" dirty="0">
              <a:solidFill>
                <a:prstClr val="white"/>
              </a:solidFill>
            </a:endParaRPr>
          </a:p>
          <a:p>
            <a:pPr algn="ctr"/>
            <a:endParaRPr lang="hu-HU" sz="4000" dirty="0">
              <a:solidFill>
                <a:prstClr val="white"/>
              </a:solidFill>
            </a:endParaRPr>
          </a:p>
          <a:p>
            <a:pPr algn="ctr"/>
            <a:endParaRPr lang="hu-HU" sz="4000" dirty="0">
              <a:solidFill>
                <a:prstClr val="white"/>
              </a:solidFill>
            </a:endParaRPr>
          </a:p>
          <a:p>
            <a:pPr algn="ctr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F6930ADE-EDA6-4914-95AC-B8EF1F98ECA9}"/>
              </a:ext>
            </a:extLst>
          </p:cNvPr>
          <p:cNvSpPr/>
          <p:nvPr/>
        </p:nvSpPr>
        <p:spPr>
          <a:xfrm>
            <a:off x="3271101" y="4088422"/>
            <a:ext cx="5862390" cy="2333130"/>
          </a:xfrm>
          <a:prstGeom prst="ellipse">
            <a:avLst/>
          </a:prstGeom>
          <a:solidFill>
            <a:srgbClr val="14A3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err="1">
                <a:solidFill>
                  <a:schemeClr val="tx1"/>
                </a:solidFill>
              </a:rPr>
              <a:t>Meta-analyses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213764" y="1597102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solidFill>
                  <a:srgbClr val="0C5C65"/>
                </a:solidFill>
              </a:rPr>
              <a:t>Reviews</a:t>
            </a:r>
            <a:endParaRPr lang="hu-HU" sz="3200" b="1" dirty="0">
              <a:solidFill>
                <a:srgbClr val="0C5C65"/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2276867" y="394377"/>
            <a:ext cx="7207917" cy="10819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Definitions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351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851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b="1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513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589857" y="1624535"/>
            <a:ext cx="925608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i="1" dirty="0" err="1">
                <a:solidFill>
                  <a:srgbClr val="0C5C65"/>
                </a:solidFill>
              </a:rPr>
              <a:t>Type</a:t>
            </a:r>
            <a:r>
              <a:rPr lang="hu-HU" sz="2800" b="1" i="1" dirty="0">
                <a:solidFill>
                  <a:srgbClr val="0C5C65"/>
                </a:solidFill>
              </a:rPr>
              <a:t> of </a:t>
            </a:r>
            <a:r>
              <a:rPr lang="hu-HU" sz="2800" b="1" i="1" dirty="0" err="1">
                <a:solidFill>
                  <a:srgbClr val="0C5C65"/>
                </a:solidFill>
              </a:rPr>
              <a:t>question</a:t>
            </a:r>
            <a:r>
              <a:rPr lang="hu-HU" sz="2800" dirty="0">
                <a:solidFill>
                  <a:srgbClr val="0C5C65"/>
                </a:solidFill>
              </a:rPr>
              <a:t>		</a:t>
            </a:r>
            <a:r>
              <a:rPr lang="hu-HU" sz="2800" b="1" i="1" dirty="0" err="1">
                <a:solidFill>
                  <a:srgbClr val="0C5C65"/>
                </a:solidFill>
              </a:rPr>
              <a:t>Study</a:t>
            </a:r>
            <a:r>
              <a:rPr lang="hu-HU" sz="2800" b="1" i="1" dirty="0">
                <a:solidFill>
                  <a:srgbClr val="0C5C65"/>
                </a:solidFill>
              </a:rPr>
              <a:t> design </a:t>
            </a:r>
            <a:endParaRPr lang="hu-HU" sz="2400" b="1" i="1" dirty="0">
              <a:solidFill>
                <a:srgbClr val="0C5C65"/>
              </a:solidFill>
            </a:endParaRPr>
          </a:p>
          <a:p>
            <a:endParaRPr lang="hu-HU" dirty="0">
              <a:solidFill>
                <a:srgbClr val="0C5C65"/>
              </a:solidFill>
            </a:endParaRPr>
          </a:p>
          <a:p>
            <a:r>
              <a:rPr lang="hu-HU" sz="2200" b="1" dirty="0" err="1">
                <a:solidFill>
                  <a:srgbClr val="E50D2E"/>
                </a:solidFill>
              </a:rPr>
              <a:t>Interventional</a:t>
            </a:r>
            <a:r>
              <a:rPr lang="hu-HU" sz="2200" b="1" dirty="0">
                <a:solidFill>
                  <a:srgbClr val="0C5C65"/>
                </a:solidFill>
              </a:rPr>
              <a:t>		</a:t>
            </a:r>
            <a:r>
              <a:rPr lang="hu-HU" sz="2200" b="1" dirty="0" err="1">
                <a:solidFill>
                  <a:srgbClr val="0C5C65"/>
                </a:solidFill>
              </a:rPr>
              <a:t>Experimental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or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observational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studies</a:t>
            </a:r>
            <a:endParaRPr lang="hu-HU" sz="2200" b="1" dirty="0">
              <a:solidFill>
                <a:srgbClr val="0C5C65"/>
              </a:solidFill>
            </a:endParaRPr>
          </a:p>
          <a:p>
            <a:endParaRPr lang="hu-HU" sz="2200" b="1" dirty="0">
              <a:solidFill>
                <a:srgbClr val="0C5C65"/>
              </a:solidFill>
            </a:endParaRPr>
          </a:p>
          <a:p>
            <a:r>
              <a:rPr lang="hu-HU" sz="2200" b="1" dirty="0">
                <a:solidFill>
                  <a:srgbClr val="0C5C65"/>
                </a:solidFill>
              </a:rPr>
              <a:t>				</a:t>
            </a:r>
          </a:p>
          <a:p>
            <a:r>
              <a:rPr lang="hu-HU" sz="2200" b="1" dirty="0" err="1">
                <a:solidFill>
                  <a:srgbClr val="E50D2E"/>
                </a:solidFill>
              </a:rPr>
              <a:t>Diagnostic</a:t>
            </a:r>
            <a:r>
              <a:rPr lang="hu-HU" sz="2200" b="1" dirty="0">
                <a:solidFill>
                  <a:srgbClr val="E50D2E"/>
                </a:solidFill>
              </a:rPr>
              <a:t> </a:t>
            </a:r>
            <a:r>
              <a:rPr lang="hu-HU" sz="2200" b="1" dirty="0">
                <a:solidFill>
                  <a:srgbClr val="0C5C65"/>
                </a:solidFill>
              </a:rPr>
              <a:t>			</a:t>
            </a:r>
            <a:r>
              <a:rPr lang="hu-HU" sz="2200" b="1" dirty="0" err="1">
                <a:solidFill>
                  <a:srgbClr val="0C5C65"/>
                </a:solidFill>
              </a:rPr>
              <a:t>Observational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studies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br>
              <a:rPr lang="hu-HU" sz="2200" b="1" dirty="0">
                <a:solidFill>
                  <a:srgbClr val="0C5C65"/>
                </a:solidFill>
              </a:rPr>
            </a:br>
            <a:r>
              <a:rPr lang="hu-HU" sz="2200" b="1" dirty="0">
                <a:solidFill>
                  <a:srgbClr val="0C5C65"/>
                </a:solidFill>
              </a:rPr>
              <a:t>				(</a:t>
            </a:r>
            <a:r>
              <a:rPr lang="hu-HU" sz="2200" b="1" dirty="0" err="1">
                <a:solidFill>
                  <a:srgbClr val="0C5C65"/>
                </a:solidFill>
              </a:rPr>
              <a:t>diagnostic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accuracy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studies</a:t>
            </a:r>
            <a:r>
              <a:rPr lang="hu-HU" sz="2200" b="1" dirty="0">
                <a:solidFill>
                  <a:srgbClr val="0C5C65"/>
                </a:solidFill>
              </a:rPr>
              <a:t>)								</a:t>
            </a:r>
          </a:p>
          <a:p>
            <a:r>
              <a:rPr lang="hu-HU" sz="2200" b="1" dirty="0" err="1">
                <a:solidFill>
                  <a:srgbClr val="E50D2E"/>
                </a:solidFill>
              </a:rPr>
              <a:t>Prognostic</a:t>
            </a:r>
            <a:r>
              <a:rPr lang="hu-HU" sz="2200" b="1" dirty="0">
                <a:solidFill>
                  <a:srgbClr val="E50D2E"/>
                </a:solidFill>
              </a:rPr>
              <a:t>/</a:t>
            </a:r>
            <a:r>
              <a:rPr lang="hu-HU" sz="2200" b="1" dirty="0" err="1">
                <a:solidFill>
                  <a:srgbClr val="E50D2E"/>
                </a:solidFill>
              </a:rPr>
              <a:t>predictive</a:t>
            </a:r>
            <a:r>
              <a:rPr lang="hu-HU" sz="2200" b="1" dirty="0">
                <a:solidFill>
                  <a:srgbClr val="0C5C65"/>
                </a:solidFill>
              </a:rPr>
              <a:t>	</a:t>
            </a:r>
            <a:r>
              <a:rPr lang="hu-HU" sz="2200" b="1" dirty="0" err="1">
                <a:solidFill>
                  <a:srgbClr val="0C5C65"/>
                </a:solidFill>
              </a:rPr>
              <a:t>Observational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studies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br>
              <a:rPr lang="hu-HU" sz="2200" b="1" dirty="0">
                <a:solidFill>
                  <a:srgbClr val="0C5C65"/>
                </a:solidFill>
              </a:rPr>
            </a:br>
            <a:r>
              <a:rPr lang="hu-HU" sz="2200" b="1" dirty="0">
                <a:solidFill>
                  <a:srgbClr val="0C5C65"/>
                </a:solidFill>
              </a:rPr>
              <a:t>				(</a:t>
            </a:r>
            <a:r>
              <a:rPr lang="hu-HU" sz="2200" b="1" dirty="0" err="1">
                <a:solidFill>
                  <a:srgbClr val="0C5C65"/>
                </a:solidFill>
              </a:rPr>
              <a:t>prognostic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studies</a:t>
            </a:r>
            <a:r>
              <a:rPr lang="hu-HU" sz="2200" b="1" dirty="0">
                <a:solidFill>
                  <a:srgbClr val="0C5C65"/>
                </a:solidFill>
              </a:rPr>
              <a:t>)</a:t>
            </a:r>
          </a:p>
          <a:p>
            <a:endParaRPr lang="hu-HU" sz="2200" b="1" dirty="0">
              <a:solidFill>
                <a:srgbClr val="0C5C65"/>
              </a:solidFill>
            </a:endParaRPr>
          </a:p>
          <a:p>
            <a:r>
              <a:rPr lang="hu-HU" sz="2200" b="1" dirty="0" err="1">
                <a:solidFill>
                  <a:srgbClr val="E50D2E"/>
                </a:solidFill>
              </a:rPr>
              <a:t>Epidemiological</a:t>
            </a:r>
            <a:r>
              <a:rPr lang="hu-HU" sz="2200" b="1" dirty="0">
                <a:solidFill>
                  <a:srgbClr val="E50D2E"/>
                </a:solidFill>
              </a:rPr>
              <a:t>	</a:t>
            </a:r>
            <a:r>
              <a:rPr lang="hu-HU" sz="2200" b="1" dirty="0">
                <a:solidFill>
                  <a:srgbClr val="0C5C65"/>
                </a:solidFill>
              </a:rPr>
              <a:t>	</a:t>
            </a:r>
            <a:r>
              <a:rPr lang="hu-HU" sz="2200" b="1" dirty="0" err="1">
                <a:solidFill>
                  <a:srgbClr val="0C5C65"/>
                </a:solidFill>
              </a:rPr>
              <a:t>Descriptive</a:t>
            </a:r>
            <a:r>
              <a:rPr lang="hu-HU" sz="2200" b="1" dirty="0">
                <a:solidFill>
                  <a:srgbClr val="0C5C65"/>
                </a:solidFill>
              </a:rPr>
              <a:t> </a:t>
            </a:r>
            <a:r>
              <a:rPr lang="hu-HU" sz="2200" b="1" dirty="0" err="1">
                <a:solidFill>
                  <a:srgbClr val="0C5C65"/>
                </a:solidFill>
              </a:rPr>
              <a:t>studies</a:t>
            </a:r>
            <a:endParaRPr lang="hu-HU" sz="2200" b="1" dirty="0">
              <a:solidFill>
                <a:srgbClr val="0C5C65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598407" y="2334346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000" b="1" dirty="0">
                <a:solidFill>
                  <a:srgbClr val="0C5C65"/>
                </a:solidFill>
              </a:rPr>
              <a:t>60%</a:t>
            </a:r>
            <a:endParaRPr lang="hu-HU" sz="2000" dirty="0">
              <a:solidFill>
                <a:srgbClr val="0C5C65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591995" y="3344583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000" b="1" dirty="0">
                <a:solidFill>
                  <a:srgbClr val="0C5C65"/>
                </a:solidFill>
              </a:rPr>
              <a:t>&lt;5%</a:t>
            </a:r>
            <a:endParaRPr lang="hu-HU" sz="2000" dirty="0">
              <a:solidFill>
                <a:srgbClr val="0C5C65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598407" y="4354821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000" b="1" dirty="0">
                <a:solidFill>
                  <a:srgbClr val="0C5C65"/>
                </a:solidFill>
              </a:rPr>
              <a:t>20%</a:t>
            </a:r>
            <a:endParaRPr lang="hu-HU" sz="2000" dirty="0">
              <a:solidFill>
                <a:srgbClr val="0C5C65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228113" y="5366061"/>
            <a:ext cx="1067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000" b="1" dirty="0">
                <a:solidFill>
                  <a:srgbClr val="0C5C65"/>
                </a:solidFill>
              </a:rPr>
              <a:t>15%</a:t>
            </a:r>
            <a:endParaRPr lang="hu-HU" sz="2000" dirty="0">
              <a:solidFill>
                <a:srgbClr val="0C5C65"/>
              </a:solidFill>
            </a:endParaRPr>
          </a:p>
        </p:txBody>
      </p:sp>
      <p:sp>
        <p:nvSpPr>
          <p:cNvPr id="13" name="Alcím 2"/>
          <p:cNvSpPr>
            <a:spLocks noGrp="1"/>
          </p:cNvSpPr>
          <p:nvPr>
            <p:ph type="subTitle" idx="1"/>
          </p:nvPr>
        </p:nvSpPr>
        <p:spPr>
          <a:xfrm>
            <a:off x="2220305" y="405837"/>
            <a:ext cx="7207917" cy="10819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 err="1"/>
              <a:t>Problem</a:t>
            </a:r>
            <a:endParaRPr lang="hu-HU" sz="32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83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0253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360273" y="2813870"/>
            <a:ext cx="2705492" cy="655194"/>
          </a:xfrm>
          <a:solidFill>
            <a:srgbClr val="0C5C65"/>
          </a:solidFill>
          <a:ln w="41275" cmpd="dbl">
            <a:noFill/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sz="3400" b="1" dirty="0" err="1">
                <a:solidFill>
                  <a:schemeClr val="bg1"/>
                </a:solidFill>
              </a:rPr>
              <a:t>systematic</a:t>
            </a:r>
            <a:endParaRPr lang="hu-HU" sz="3400" b="1" dirty="0">
              <a:solidFill>
                <a:schemeClr val="bg1"/>
              </a:solidFill>
            </a:endParaRPr>
          </a:p>
        </p:txBody>
      </p:sp>
      <p:sp>
        <p:nvSpPr>
          <p:cNvPr id="8" name="Alcím 3"/>
          <p:cNvSpPr>
            <a:spLocks noGrp="1"/>
          </p:cNvSpPr>
          <p:nvPr>
            <p:ph type="subTitle" idx="15"/>
          </p:nvPr>
        </p:nvSpPr>
        <p:spPr>
          <a:xfrm>
            <a:off x="2463349" y="525107"/>
            <a:ext cx="6668231" cy="378235"/>
          </a:xfrm>
        </p:spPr>
        <p:txBody>
          <a:bodyPr/>
          <a:lstStyle/>
          <a:p>
            <a:r>
              <a:rPr lang="hu-HU" sz="3600" b="1" dirty="0" err="1"/>
              <a:t>Search</a:t>
            </a:r>
            <a:endParaRPr lang="hu-HU" sz="3600" b="1" dirty="0"/>
          </a:p>
        </p:txBody>
      </p:sp>
      <p:sp>
        <p:nvSpPr>
          <p:cNvPr id="6" name="Tartalom helye 1"/>
          <p:cNvSpPr txBox="1">
            <a:spLocks/>
          </p:cNvSpPr>
          <p:nvPr/>
        </p:nvSpPr>
        <p:spPr>
          <a:xfrm>
            <a:off x="6373353" y="2813870"/>
            <a:ext cx="3509509" cy="655194"/>
          </a:xfrm>
          <a:prstGeom prst="rect">
            <a:avLst/>
          </a:prstGeom>
          <a:solidFill>
            <a:srgbClr val="14A39F"/>
          </a:solidFill>
          <a:ln w="41275" cmpd="dbl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400" b="1" dirty="0" err="1">
                <a:solidFill>
                  <a:schemeClr val="tx1"/>
                </a:solidFill>
              </a:rPr>
              <a:t>non-systematic</a:t>
            </a:r>
            <a:endParaRPr lang="hu-HU" sz="3400" b="1" dirty="0">
              <a:solidFill>
                <a:schemeClr val="tx1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5234336" y="2861005"/>
            <a:ext cx="1045863" cy="592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400" b="1" dirty="0">
                <a:solidFill>
                  <a:schemeClr val="tx1"/>
                </a:solidFill>
              </a:rPr>
              <a:t>vs.</a:t>
            </a:r>
          </a:p>
        </p:txBody>
      </p:sp>
      <p:sp>
        <p:nvSpPr>
          <p:cNvPr id="10" name="Tartalom helye 1"/>
          <p:cNvSpPr txBox="1">
            <a:spLocks/>
          </p:cNvSpPr>
          <p:nvPr/>
        </p:nvSpPr>
        <p:spPr>
          <a:xfrm>
            <a:off x="2035277" y="3725727"/>
            <a:ext cx="3355483" cy="592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tx1"/>
                </a:solidFill>
              </a:rPr>
              <a:t>(</a:t>
            </a:r>
            <a:r>
              <a:rPr lang="hu-HU" b="1" dirty="0" err="1">
                <a:solidFill>
                  <a:schemeClr val="tx1"/>
                </a:solidFill>
              </a:rPr>
              <a:t>non-selective</a:t>
            </a:r>
            <a:r>
              <a:rPr lang="hu-HU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6254188" y="3725727"/>
            <a:ext cx="3747837" cy="592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tx1"/>
                </a:solidFill>
              </a:rPr>
              <a:t>(</a:t>
            </a:r>
            <a:r>
              <a:rPr lang="hu-HU" b="1" dirty="0" err="1">
                <a:solidFill>
                  <a:schemeClr val="tx1"/>
                </a:solidFill>
              </a:rPr>
              <a:t>selective</a:t>
            </a:r>
            <a:r>
              <a:rPr lang="hu-HU" b="1" dirty="0">
                <a:solidFill>
                  <a:schemeClr val="tx1"/>
                </a:solidFill>
              </a:rPr>
              <a:t>, </a:t>
            </a:r>
            <a:r>
              <a:rPr lang="hu-HU" b="1" dirty="0" err="1">
                <a:solidFill>
                  <a:schemeClr val="tx1"/>
                </a:solidFill>
              </a:rPr>
              <a:t>arbitrary</a:t>
            </a:r>
            <a:r>
              <a:rPr lang="hu-HU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Ellipszis 2"/>
          <p:cNvSpPr/>
          <p:nvPr/>
        </p:nvSpPr>
        <p:spPr>
          <a:xfrm>
            <a:off x="1743959" y="1932495"/>
            <a:ext cx="3864989" cy="29882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98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i="0" u="none" strike="noStrike" cap="none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10063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3330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Ã©ptalÃ¡lat a kÃ¶vetkezÅre: âaimâ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641" y="2322586"/>
            <a:ext cx="3032751" cy="303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lcím 3"/>
          <p:cNvSpPr txBox="1">
            <a:spLocks/>
          </p:cNvSpPr>
          <p:nvPr/>
        </p:nvSpPr>
        <p:spPr>
          <a:xfrm>
            <a:off x="2735658" y="453434"/>
            <a:ext cx="6668231" cy="58738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Protocol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registration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380059" y="1880913"/>
            <a:ext cx="1438214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  <a:defRPr/>
            </a:pPr>
            <a:r>
              <a:rPr lang="hu-HU" sz="3200" b="1" dirty="0" err="1">
                <a:solidFill>
                  <a:srgbClr val="0C5C65"/>
                </a:solidFill>
              </a:rPr>
              <a:t>Aims</a:t>
            </a:r>
            <a:r>
              <a:rPr lang="hu-HU" sz="3200" b="1" dirty="0">
                <a:solidFill>
                  <a:srgbClr val="0C5C65"/>
                </a:solidFill>
              </a:rPr>
              <a:t>:</a:t>
            </a:r>
            <a:r>
              <a:rPr lang="hu-HU" sz="32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0C49CBB-DCEB-4080-BE29-20F33BE744BC}"/>
              </a:ext>
            </a:extLst>
          </p:cNvPr>
          <p:cNvSpPr/>
          <p:nvPr/>
        </p:nvSpPr>
        <p:spPr>
          <a:xfrm>
            <a:off x="4553544" y="2688757"/>
            <a:ext cx="6096000" cy="2075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90600" lvl="0" indent="-514350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hu-HU" sz="2600" b="1" dirty="0" err="1">
                <a:solidFill>
                  <a:srgbClr val="0C5C65"/>
                </a:solidFill>
              </a:rPr>
              <a:t>to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facilitate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careful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planning</a:t>
            </a:r>
            <a:endParaRPr lang="hu-HU" sz="2600" b="1" dirty="0">
              <a:solidFill>
                <a:srgbClr val="E50D2E"/>
              </a:solidFill>
            </a:endParaRPr>
          </a:p>
          <a:p>
            <a:pPr marL="990600" lvl="0" indent="-514350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hu-HU" sz="2600" b="1" dirty="0" err="1">
                <a:solidFill>
                  <a:srgbClr val="0C5C65"/>
                </a:solidFill>
              </a:rPr>
              <a:t>to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avoid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duplication</a:t>
            </a:r>
            <a:endParaRPr lang="hu-HU" sz="2600" b="1" dirty="0">
              <a:solidFill>
                <a:srgbClr val="E50D2E"/>
              </a:solidFill>
            </a:endParaRPr>
          </a:p>
          <a:p>
            <a:pPr marL="990600" lvl="0" indent="-514350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hu-HU" sz="2600" b="1" dirty="0" err="1">
                <a:solidFill>
                  <a:srgbClr val="0C5C65"/>
                </a:solidFill>
              </a:rPr>
              <a:t>to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0C5C65"/>
                </a:solidFill>
              </a:rPr>
              <a:t>reduce</a:t>
            </a:r>
            <a:r>
              <a:rPr lang="hu-HU" sz="2600" b="1" dirty="0">
                <a:solidFill>
                  <a:srgbClr val="0C5C65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reporting</a:t>
            </a:r>
            <a:r>
              <a:rPr lang="hu-HU" sz="2600" b="1" dirty="0">
                <a:solidFill>
                  <a:srgbClr val="E50D2E"/>
                </a:solidFill>
              </a:rPr>
              <a:t> </a:t>
            </a:r>
            <a:r>
              <a:rPr lang="hu-HU" sz="2600" b="1" dirty="0" err="1">
                <a:solidFill>
                  <a:srgbClr val="E50D2E"/>
                </a:solidFill>
              </a:rPr>
              <a:t>bias</a:t>
            </a:r>
            <a:endParaRPr lang="hu-HU" sz="2600" b="1" dirty="0">
              <a:solidFill>
                <a:srgbClr val="E5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74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58778" y="3314700"/>
            <a:ext cx="10074443" cy="2980591"/>
          </a:xfrm>
          <a:ln w="28575"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C5C65"/>
                </a:solidFill>
              </a:rPr>
              <a:t>Key features from the review protocol are recorded and maintained as a permanent record. </a:t>
            </a:r>
            <a:endParaRPr lang="hu-HU" dirty="0">
              <a:solidFill>
                <a:srgbClr val="0C5C6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1400" dirty="0">
              <a:solidFill>
                <a:srgbClr val="0C5C6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C5C65"/>
                </a:solidFill>
              </a:rPr>
              <a:t>Systematic reviews should be registered at inception (i.e. at the protocol stage) to </a:t>
            </a:r>
            <a:r>
              <a:rPr lang="en-US" b="1" dirty="0">
                <a:solidFill>
                  <a:srgbClr val="0C5C65"/>
                </a:solidFill>
              </a:rPr>
              <a:t>help avoid unplanned duplication </a:t>
            </a:r>
            <a:r>
              <a:rPr lang="en-US" dirty="0">
                <a:solidFill>
                  <a:srgbClr val="0C5C65"/>
                </a:solidFill>
              </a:rPr>
              <a:t>and to </a:t>
            </a:r>
            <a:r>
              <a:rPr lang="en-US" b="1" dirty="0">
                <a:solidFill>
                  <a:srgbClr val="0C5C65"/>
                </a:solidFill>
              </a:rPr>
              <a:t>enable comparison of reported review methods</a:t>
            </a:r>
            <a:endParaRPr lang="hu-HU" b="1" dirty="0">
              <a:solidFill>
                <a:srgbClr val="0C5C6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C5C65"/>
                </a:solidFill>
              </a:rPr>
              <a:t>with what was planned in the protocol</a:t>
            </a:r>
            <a:r>
              <a:rPr lang="en-US" dirty="0">
                <a:solidFill>
                  <a:srgbClr val="0C5C65"/>
                </a:solidFill>
              </a:rPr>
              <a:t>.</a:t>
            </a:r>
          </a:p>
        </p:txBody>
      </p:sp>
      <p:sp>
        <p:nvSpPr>
          <p:cNvPr id="4" name="Alcím 3"/>
          <p:cNvSpPr>
            <a:spLocks noGrp="1"/>
          </p:cNvSpPr>
          <p:nvPr>
            <p:ph type="subTitle" idx="15"/>
          </p:nvPr>
        </p:nvSpPr>
        <p:spPr>
          <a:xfrm>
            <a:off x="2048143" y="483577"/>
            <a:ext cx="7207917" cy="738554"/>
          </a:xfrm>
        </p:spPr>
        <p:txBody>
          <a:bodyPr/>
          <a:lstStyle/>
          <a:p>
            <a:r>
              <a:rPr lang="hu-HU" sz="3200" dirty="0" err="1"/>
              <a:t>What</a:t>
            </a:r>
            <a:r>
              <a:rPr lang="hu-HU" sz="3200" dirty="0"/>
              <a:t> is PROSPERO?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955082" y="1834450"/>
            <a:ext cx="10074443" cy="867930"/>
          </a:xfrm>
          <a:prstGeom prst="rect">
            <a:avLst/>
          </a:prstGeom>
          <a:noFill/>
          <a:ln w="38100">
            <a:solidFill>
              <a:srgbClr val="15A9A6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E50D2E"/>
                </a:solidFill>
              </a:rPr>
              <a:t>PROSPERO is an international database of prospectively registered systematic reviews in health and social care.</a:t>
            </a:r>
            <a:endParaRPr lang="en-US" b="1" dirty="0">
              <a:solidFill>
                <a:srgbClr val="E5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677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26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626640" y="3050765"/>
            <a:ext cx="916110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5400" dirty="0">
                <a:solidFill>
                  <a:srgbClr val="0C5C65"/>
                </a:solidFill>
              </a:rPr>
              <a:t>WHAT IS SCIENCE?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4000" dirty="0">
              <a:solidFill>
                <a:srgbClr val="15A9A6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04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3"/>
          <p:cNvSpPr txBox="1">
            <a:spLocks/>
          </p:cNvSpPr>
          <p:nvPr/>
        </p:nvSpPr>
        <p:spPr>
          <a:xfrm>
            <a:off x="2824203" y="515443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 err="1"/>
              <a:t>Flowchart</a:t>
            </a:r>
            <a:endParaRPr lang="hu-HU" sz="2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302" y="1269442"/>
            <a:ext cx="6037682" cy="55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63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185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304870" y="3354836"/>
            <a:ext cx="22552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035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237" y="1762811"/>
            <a:ext cx="7541444" cy="2405965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 rot="19480178">
            <a:off x="3230331" y="2699217"/>
            <a:ext cx="2067880" cy="646331"/>
          </a:xfrm>
          <a:prstGeom prst="rect">
            <a:avLst/>
          </a:prstGeom>
          <a:solidFill>
            <a:srgbClr val="14A39F">
              <a:alpha val="36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Bias</a:t>
            </a:r>
            <a:endParaRPr lang="hu-HU" sz="3600" b="1" dirty="0">
              <a:solidFill>
                <a:srgbClr val="E50D2E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 rot="19480178">
            <a:off x="7384110" y="2699216"/>
            <a:ext cx="2850377" cy="646331"/>
          </a:xfrm>
          <a:prstGeom prst="rect">
            <a:avLst/>
          </a:prstGeom>
          <a:solidFill>
            <a:srgbClr val="14A39F">
              <a:alpha val="36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E50D2E"/>
                </a:solidFill>
              </a:rPr>
              <a:t>Imprecision</a:t>
            </a:r>
            <a:endParaRPr lang="hu-HU" sz="3600" b="1" dirty="0">
              <a:solidFill>
                <a:srgbClr val="E50D2E"/>
              </a:solidFill>
            </a:endParaRPr>
          </a:p>
        </p:txBody>
      </p:sp>
      <p:sp>
        <p:nvSpPr>
          <p:cNvPr id="15" name="Tartalom helye 1"/>
          <p:cNvSpPr>
            <a:spLocks noGrp="1"/>
          </p:cNvSpPr>
          <p:nvPr>
            <p:ph idx="1"/>
          </p:nvPr>
        </p:nvSpPr>
        <p:spPr>
          <a:xfrm>
            <a:off x="7296296" y="4508208"/>
            <a:ext cx="2969444" cy="549029"/>
          </a:xfrm>
          <a:solidFill>
            <a:srgbClr val="0C5C65"/>
          </a:solidFill>
          <a:ln w="41275" cmpd="dbl">
            <a:noFill/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Random </a:t>
            </a:r>
            <a:r>
              <a:rPr lang="hu-HU" b="1" dirty="0" err="1">
                <a:solidFill>
                  <a:schemeClr val="bg1"/>
                </a:solidFill>
              </a:rPr>
              <a:t>error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6" name="Tartalom helye 1"/>
          <p:cNvSpPr txBox="1">
            <a:spLocks/>
          </p:cNvSpPr>
          <p:nvPr/>
        </p:nvSpPr>
        <p:spPr>
          <a:xfrm>
            <a:off x="2643043" y="4518788"/>
            <a:ext cx="3185896" cy="549029"/>
          </a:xfrm>
          <a:prstGeom prst="rect">
            <a:avLst/>
          </a:prstGeom>
          <a:solidFill>
            <a:srgbClr val="0C5C65"/>
          </a:solidFill>
          <a:ln w="41275" cmpd="dbl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>
                <a:solidFill>
                  <a:schemeClr val="bg1"/>
                </a:solidFill>
              </a:rPr>
              <a:t>Systematic</a:t>
            </a:r>
            <a:r>
              <a:rPr lang="hu-HU" b="1" dirty="0">
                <a:solidFill>
                  <a:schemeClr val="bg1"/>
                </a:solidFill>
              </a:rPr>
              <a:t> </a:t>
            </a:r>
            <a:r>
              <a:rPr lang="hu-HU" b="1" dirty="0" err="1">
                <a:solidFill>
                  <a:schemeClr val="bg1"/>
                </a:solidFill>
              </a:rPr>
              <a:t>error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209936" y="5384711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>
                <a:solidFill>
                  <a:srgbClr val="0C5C65"/>
                </a:solidFill>
              </a:rPr>
              <a:t>Sample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size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</a:p>
        </p:txBody>
      </p:sp>
      <p:sp>
        <p:nvSpPr>
          <p:cNvPr id="20" name="Felfelé nyíl 19"/>
          <p:cNvSpPr/>
          <p:nvPr/>
        </p:nvSpPr>
        <p:spPr>
          <a:xfrm>
            <a:off x="9080295" y="5493435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9528894" y="5392683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>
                <a:solidFill>
                  <a:srgbClr val="0C5C65"/>
                </a:solidFill>
              </a:rPr>
              <a:t>Risk</a:t>
            </a:r>
            <a:endParaRPr lang="hu-HU" sz="2400" b="1" dirty="0">
              <a:solidFill>
                <a:srgbClr val="0C5C65"/>
              </a:solidFill>
            </a:endParaRPr>
          </a:p>
        </p:txBody>
      </p:sp>
      <p:sp>
        <p:nvSpPr>
          <p:cNvPr id="22" name="Felfelé nyíl 21"/>
          <p:cNvSpPr/>
          <p:nvPr/>
        </p:nvSpPr>
        <p:spPr>
          <a:xfrm rot="10800000">
            <a:off x="10284001" y="5498173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2537317" y="5384711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>
                <a:solidFill>
                  <a:srgbClr val="0C5C65"/>
                </a:solidFill>
              </a:rPr>
              <a:t>Sample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  <a:r>
              <a:rPr lang="hu-HU" sz="2400" b="1" dirty="0" err="1">
                <a:solidFill>
                  <a:srgbClr val="0C5C65"/>
                </a:solidFill>
              </a:rPr>
              <a:t>size</a:t>
            </a:r>
            <a:r>
              <a:rPr lang="hu-HU" sz="2400" b="1" dirty="0">
                <a:solidFill>
                  <a:srgbClr val="0C5C65"/>
                </a:solidFill>
              </a:rPr>
              <a:t> </a:t>
            </a:r>
          </a:p>
        </p:txBody>
      </p:sp>
      <p:sp>
        <p:nvSpPr>
          <p:cNvPr id="24" name="Felfelé nyíl 23"/>
          <p:cNvSpPr/>
          <p:nvPr/>
        </p:nvSpPr>
        <p:spPr>
          <a:xfrm>
            <a:off x="4407676" y="5493435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4856275" y="5392683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>
                <a:solidFill>
                  <a:srgbClr val="0C5C65"/>
                </a:solidFill>
              </a:rPr>
              <a:t>Risk</a:t>
            </a:r>
            <a:endParaRPr lang="hu-HU" sz="2400" b="1" dirty="0">
              <a:solidFill>
                <a:srgbClr val="0C5C65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653959" y="5583501"/>
            <a:ext cx="225425" cy="106100"/>
          </a:xfrm>
          <a:prstGeom prst="rect">
            <a:avLst/>
          </a:prstGeom>
          <a:solidFill>
            <a:srgbClr val="E50D2E"/>
          </a:solidFill>
          <a:ln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Alcím 3"/>
          <p:cNvSpPr txBox="1">
            <a:spLocks/>
          </p:cNvSpPr>
          <p:nvPr/>
        </p:nvSpPr>
        <p:spPr>
          <a:xfrm>
            <a:off x="2175953" y="488096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Errors</a:t>
            </a:r>
            <a:r>
              <a:rPr lang="hu-HU" sz="3600" b="1" dirty="0"/>
              <a:t> </a:t>
            </a:r>
            <a:r>
              <a:rPr lang="hu-HU" sz="3600" b="1" dirty="0" err="1"/>
              <a:t>in</a:t>
            </a:r>
            <a:r>
              <a:rPr lang="hu-HU" sz="3600" b="1" dirty="0"/>
              <a:t> </a:t>
            </a:r>
            <a:r>
              <a:rPr lang="hu-HU" sz="3600" b="1" dirty="0" err="1"/>
              <a:t>epidemiological</a:t>
            </a:r>
            <a:r>
              <a:rPr lang="hu-HU" sz="3600" b="1" dirty="0"/>
              <a:t> </a:t>
            </a:r>
            <a:r>
              <a:rPr lang="hu-HU" sz="3600" b="1" dirty="0" err="1"/>
              <a:t>studies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12682838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3583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067705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b="1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40673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961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320518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499190" y="157080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995653" y="1714955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50070" y="1570803"/>
            <a:ext cx="2931737" cy="1168991"/>
          </a:xfrm>
          <a:prstGeom prst="homePlate">
            <a:avLst>
              <a:gd name="adj" fmla="val 50000"/>
            </a:avLst>
          </a:prstGeom>
          <a:noFill/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345486" y="1846326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5931305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529985" y="1874450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366288" y="1570418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995155" y="1838738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064206" y="333117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28575" cap="flat" cmpd="sng">
            <a:solidFill>
              <a:srgbClr val="0C5C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580644" y="3572672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499610" y="3331174"/>
            <a:ext cx="3017600" cy="1168991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3942757" y="3438474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C5C65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C5C65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C5C65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5910064" y="3331174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8995155" y="3616446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450794" y="3391791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8892422" y="593120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098389" y="5091543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185311" y="5359655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081806" y="5090574"/>
            <a:ext cx="4845857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115989" y="5359655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505167" y="5090574"/>
            <a:ext cx="3797443" cy="1168991"/>
          </a:xfrm>
          <a:prstGeom prst="chevron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659246" y="5224125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0242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/>
              <a:t>Translation</a:t>
            </a:r>
            <a:endParaRPr lang="hu-HU" sz="3600" b="1" dirty="0"/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6677868" y="2436448"/>
            <a:ext cx="4389200" cy="513526"/>
          </a:xfrm>
          <a:prstGeom prst="rect">
            <a:avLst/>
          </a:prstGeom>
          <a:solidFill>
            <a:srgbClr val="0C5C65"/>
          </a:solidFill>
          <a:ln w="41275" cmpd="dbl"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b="1" dirty="0" err="1"/>
              <a:t>Implication</a:t>
            </a:r>
            <a:r>
              <a:rPr lang="hu-HU" sz="2400" b="1" dirty="0"/>
              <a:t> </a:t>
            </a:r>
            <a:r>
              <a:rPr lang="hu-HU" sz="2400" b="1" dirty="0" err="1"/>
              <a:t>for</a:t>
            </a:r>
            <a:r>
              <a:rPr lang="hu-HU" sz="2400" b="1" dirty="0"/>
              <a:t> </a:t>
            </a:r>
            <a:r>
              <a:rPr lang="hu-HU" sz="2400" b="1" dirty="0" err="1"/>
              <a:t>research</a:t>
            </a:r>
            <a:endParaRPr lang="hu-HU" sz="2400" b="1" dirty="0"/>
          </a:p>
        </p:txBody>
      </p:sp>
      <p:sp>
        <p:nvSpPr>
          <p:cNvPr id="13" name="Tartalom helye 1"/>
          <p:cNvSpPr txBox="1">
            <a:spLocks/>
          </p:cNvSpPr>
          <p:nvPr/>
        </p:nvSpPr>
        <p:spPr>
          <a:xfrm>
            <a:off x="1427139" y="2436448"/>
            <a:ext cx="4357567" cy="513526"/>
          </a:xfrm>
          <a:prstGeom prst="rect">
            <a:avLst/>
          </a:prstGeom>
          <a:solidFill>
            <a:srgbClr val="0C5C65"/>
          </a:solidFill>
          <a:ln w="41275" cmpd="dbl"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b="1" dirty="0" err="1"/>
              <a:t>Implication</a:t>
            </a:r>
            <a:r>
              <a:rPr lang="hu-HU" sz="2400" b="1" dirty="0"/>
              <a:t> </a:t>
            </a:r>
            <a:r>
              <a:rPr lang="hu-HU" sz="2400" b="1" dirty="0" err="1"/>
              <a:t>for</a:t>
            </a:r>
            <a:r>
              <a:rPr lang="hu-HU" sz="2400" b="1" dirty="0"/>
              <a:t> </a:t>
            </a:r>
            <a:r>
              <a:rPr lang="hu-HU" sz="2400" b="1" dirty="0" err="1"/>
              <a:t>practice</a:t>
            </a:r>
            <a:endParaRPr lang="hu-HU" sz="2400" b="1" dirty="0"/>
          </a:p>
        </p:txBody>
      </p:sp>
      <p:pic>
        <p:nvPicPr>
          <p:cNvPr id="1026" name="Picture 2" descr="Execution, implement, implication, involve, perform icon">
            <a:extLst>
              <a:ext uri="{FF2B5EF4-FFF2-40B4-BE49-F238E27FC236}">
                <a16:creationId xmlns:a16="http://schemas.microsoft.com/office/drawing/2014/main" id="{7FF5ABA2-1138-49BE-BED4-B282D2C1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085" y="3041715"/>
            <a:ext cx="3579829" cy="35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13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Ã©ptalÃ¡lat a kÃ¶vetkezÅre: âEVIDENCE PYRAMID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222" y="1594034"/>
            <a:ext cx="6886575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72" y="1679394"/>
            <a:ext cx="2266950" cy="200977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 rot="18379695">
            <a:off x="2363145" y="4091643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M E T A - </a:t>
            </a:r>
            <a:r>
              <a:rPr lang="hu-HU" b="1" dirty="0" err="1">
                <a:solidFill>
                  <a:srgbClr val="FF0000"/>
                </a:solidFill>
              </a:rPr>
              <a:t>A</a:t>
            </a:r>
            <a:r>
              <a:rPr lang="hu-HU" b="1" dirty="0">
                <a:solidFill>
                  <a:srgbClr val="FF0000"/>
                </a:solidFill>
              </a:rPr>
              <a:t> N A L Y S I S</a:t>
            </a:r>
          </a:p>
        </p:txBody>
      </p:sp>
      <p:pic>
        <p:nvPicPr>
          <p:cNvPr id="2054" name="Picture 6" descr="KÃ©ptalÃ¡lat a kÃ¶vetkezÅre: âRED CROSSâ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439" y="2313741"/>
            <a:ext cx="1469490" cy="12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lcím 2"/>
          <p:cNvSpPr>
            <a:spLocks noGrp="1"/>
          </p:cNvSpPr>
          <p:nvPr>
            <p:ph type="subTitle" idx="1"/>
          </p:nvPr>
        </p:nvSpPr>
        <p:spPr>
          <a:xfrm>
            <a:off x="2258013" y="105814"/>
            <a:ext cx="7207917" cy="10819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sz="3200" dirty="0"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02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703" y="1319758"/>
            <a:ext cx="9222868" cy="4647409"/>
          </a:xfrm>
          <a:prstGeom prst="rect">
            <a:avLst/>
          </a:prstGeom>
          <a:effectLst/>
        </p:spPr>
      </p:pic>
      <p:cxnSp>
        <p:nvCxnSpPr>
          <p:cNvPr id="10" name="Straight Arrow Connector 9"/>
          <p:cNvCxnSpPr>
            <a:stCxn id="7" idx="2"/>
          </p:cNvCxnSpPr>
          <p:nvPr/>
        </p:nvCxnSpPr>
        <p:spPr>
          <a:xfrm flipH="1">
            <a:off x="2608289" y="4473101"/>
            <a:ext cx="264830" cy="983319"/>
          </a:xfrm>
          <a:prstGeom prst="straightConnector1">
            <a:avLst/>
          </a:prstGeom>
          <a:ln>
            <a:solidFill>
              <a:srgbClr val="0B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</p:cNvCxnSpPr>
          <p:nvPr/>
        </p:nvCxnSpPr>
        <p:spPr>
          <a:xfrm>
            <a:off x="5367443" y="4084420"/>
            <a:ext cx="913436" cy="1372000"/>
          </a:xfrm>
          <a:prstGeom prst="straightConnector1">
            <a:avLst/>
          </a:prstGeom>
          <a:ln>
            <a:solidFill>
              <a:srgbClr val="0B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11"/>
          <p:cNvSpPr txBox="1"/>
          <p:nvPr/>
        </p:nvSpPr>
        <p:spPr>
          <a:xfrm>
            <a:off x="2459384" y="4103769"/>
            <a:ext cx="827470" cy="369332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1</a:t>
            </a:r>
            <a:r>
              <a:rPr lang="en-US" b="1" kern="0" baseline="30000" dirty="0">
                <a:solidFill>
                  <a:prstClr val="white"/>
                </a:solidFill>
                <a:latin typeface="Calibri"/>
              </a:rPr>
              <a:t>ST </a:t>
            </a:r>
            <a:r>
              <a:rPr lang="en-US" b="1" kern="0" dirty="0">
                <a:solidFill>
                  <a:prstClr val="white"/>
                </a:solidFill>
                <a:latin typeface="Calibri"/>
              </a:rPr>
              <a:t>MA</a:t>
            </a:r>
          </a:p>
        </p:txBody>
      </p:sp>
      <p:sp>
        <p:nvSpPr>
          <p:cNvPr id="8" name="Szövegdoboz 11"/>
          <p:cNvSpPr txBox="1"/>
          <p:nvPr/>
        </p:nvSpPr>
        <p:spPr>
          <a:xfrm>
            <a:off x="4799018" y="3715088"/>
            <a:ext cx="1136850" cy="369332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TERM MA</a:t>
            </a:r>
          </a:p>
        </p:txBody>
      </p:sp>
      <p:cxnSp>
        <p:nvCxnSpPr>
          <p:cNvPr id="18" name="Straight Arrow Connector 17"/>
          <p:cNvCxnSpPr>
            <a:stCxn id="14" idx="2"/>
          </p:cNvCxnSpPr>
          <p:nvPr/>
        </p:nvCxnSpPr>
        <p:spPr>
          <a:xfrm>
            <a:off x="6730347" y="2886755"/>
            <a:ext cx="1133833" cy="256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1"/>
          <p:cNvSpPr txBox="1"/>
          <p:nvPr/>
        </p:nvSpPr>
        <p:spPr>
          <a:xfrm>
            <a:off x="5247408" y="2517423"/>
            <a:ext cx="2965877" cy="369332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COCHRANE COLLABORATION</a:t>
            </a: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8016457" y="3501825"/>
            <a:ext cx="97228" cy="1954595"/>
          </a:xfrm>
          <a:prstGeom prst="straightConnector1">
            <a:avLst/>
          </a:prstGeom>
          <a:ln>
            <a:solidFill>
              <a:srgbClr val="0B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11"/>
          <p:cNvSpPr txBox="1"/>
          <p:nvPr/>
        </p:nvSpPr>
        <p:spPr>
          <a:xfrm>
            <a:off x="7596556" y="3132493"/>
            <a:ext cx="1034257" cy="369332"/>
          </a:xfrm>
          <a:prstGeom prst="rect">
            <a:avLst/>
          </a:prstGeom>
          <a:solidFill>
            <a:srgbClr val="0B5C65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TERM SR</a:t>
            </a:r>
          </a:p>
        </p:txBody>
      </p:sp>
      <p:cxnSp>
        <p:nvCxnSpPr>
          <p:cNvPr id="31" name="Straight Arrow Connector 30"/>
          <p:cNvCxnSpPr>
            <a:stCxn id="28" idx="2"/>
          </p:cNvCxnSpPr>
          <p:nvPr/>
        </p:nvCxnSpPr>
        <p:spPr>
          <a:xfrm flipH="1">
            <a:off x="9347119" y="4473101"/>
            <a:ext cx="1881931" cy="9833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6581001"/>
            <a:ext cx="18870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>
                <a:latin typeface=""/>
              </a:rPr>
              <a:t>doi:10.1038/nature25753</a:t>
            </a:r>
            <a:endParaRPr lang="en-US" sz="3600" dirty="0"/>
          </a:p>
        </p:txBody>
      </p:sp>
      <p:sp>
        <p:nvSpPr>
          <p:cNvPr id="16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Standard </a:t>
            </a:r>
            <a:r>
              <a:rPr lang="hu-HU" sz="3600" b="1" dirty="0" err="1"/>
              <a:t>methodology</a:t>
            </a:r>
            <a:endParaRPr lang="hu-HU" sz="3600" b="1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8452139" y="3132493"/>
            <a:ext cx="2379672" cy="2323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1"/>
          <p:cNvSpPr txBox="1"/>
          <p:nvPr/>
        </p:nvSpPr>
        <p:spPr>
          <a:xfrm>
            <a:off x="10372390" y="2763161"/>
            <a:ext cx="918842" cy="369332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MOOSE</a:t>
            </a:r>
          </a:p>
        </p:txBody>
      </p:sp>
      <p:cxnSp>
        <p:nvCxnSpPr>
          <p:cNvPr id="26" name="Straight Arrow Connector 25"/>
          <p:cNvCxnSpPr>
            <a:stCxn id="20" idx="2"/>
          </p:cNvCxnSpPr>
          <p:nvPr/>
        </p:nvCxnSpPr>
        <p:spPr>
          <a:xfrm flipH="1">
            <a:off x="8452139" y="3715088"/>
            <a:ext cx="2848642" cy="1741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11"/>
          <p:cNvSpPr txBox="1"/>
          <p:nvPr/>
        </p:nvSpPr>
        <p:spPr>
          <a:xfrm>
            <a:off x="10754400" y="4103769"/>
            <a:ext cx="949299" cy="369332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PRISMA</a:t>
            </a:r>
          </a:p>
        </p:txBody>
      </p:sp>
      <p:sp>
        <p:nvSpPr>
          <p:cNvPr id="20" name="Szövegdoboz 11"/>
          <p:cNvSpPr txBox="1"/>
          <p:nvPr/>
        </p:nvSpPr>
        <p:spPr>
          <a:xfrm>
            <a:off x="10732356" y="3345756"/>
            <a:ext cx="1136850" cy="369332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b="1" kern="0" dirty="0">
                <a:solidFill>
                  <a:prstClr val="white"/>
                </a:solidFill>
                <a:latin typeface="Calibri"/>
              </a:rPr>
              <a:t>QUOROM</a:t>
            </a:r>
          </a:p>
        </p:txBody>
      </p:sp>
    </p:spTree>
    <p:extLst>
      <p:ext uri="{BB962C8B-B14F-4D97-AF65-F5344CB8AC3E}">
        <p14:creationId xmlns:p14="http://schemas.microsoft.com/office/powerpoint/2010/main" val="3605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92041" y="369764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>
                <a:latin typeface="+mj-lt"/>
              </a:rPr>
              <a:t>Science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06A614B-B5E7-416F-B950-B0E80850F082}"/>
              </a:ext>
            </a:extLst>
          </p:cNvPr>
          <p:cNvSpPr/>
          <p:nvPr/>
        </p:nvSpPr>
        <p:spPr>
          <a:xfrm>
            <a:off x="1295400" y="1435464"/>
            <a:ext cx="960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Latin </a:t>
            </a:r>
            <a:r>
              <a:rPr lang="en-US" sz="2800" dirty="0" err="1"/>
              <a:t>scientia</a:t>
            </a:r>
            <a:r>
              <a:rPr lang="hu-HU" sz="2800" dirty="0"/>
              <a:t> = </a:t>
            </a:r>
            <a:r>
              <a:rPr lang="hu-HU" sz="2800" dirty="0" err="1"/>
              <a:t>knowledge</a:t>
            </a:r>
            <a:r>
              <a:rPr lang="en-US" sz="2800" dirty="0"/>
              <a:t> </a:t>
            </a:r>
            <a:endParaRPr lang="hu-HU" sz="2800" dirty="0"/>
          </a:p>
          <a:p>
            <a:pPr algn="ctr"/>
            <a:endParaRPr lang="hu-HU" sz="2800" dirty="0"/>
          </a:p>
          <a:p>
            <a:pPr algn="ctr"/>
            <a:r>
              <a:rPr lang="en-US" sz="2800" dirty="0">
                <a:solidFill>
                  <a:srgbClr val="0C5C65"/>
                </a:solidFill>
              </a:rPr>
              <a:t>is a </a:t>
            </a:r>
            <a:r>
              <a:rPr lang="en-US" sz="2800" b="1" dirty="0">
                <a:solidFill>
                  <a:srgbClr val="0C5C65"/>
                </a:solidFill>
              </a:rPr>
              <a:t>systematic </a:t>
            </a:r>
            <a:r>
              <a:rPr lang="en-US" sz="2800" dirty="0">
                <a:solidFill>
                  <a:srgbClr val="0C5C65"/>
                </a:solidFill>
              </a:rPr>
              <a:t>enterprise that builds and </a:t>
            </a:r>
            <a:r>
              <a:rPr lang="en-US" sz="2800" b="1" dirty="0">
                <a:solidFill>
                  <a:srgbClr val="0C5C65"/>
                </a:solidFill>
              </a:rPr>
              <a:t>organizes knowledge </a:t>
            </a:r>
            <a:r>
              <a:rPr lang="en-US" sz="2800" dirty="0">
                <a:solidFill>
                  <a:srgbClr val="0C5C65"/>
                </a:solidFill>
              </a:rPr>
              <a:t>in the form of </a:t>
            </a:r>
            <a:r>
              <a:rPr lang="en-US" sz="2800" b="1" dirty="0">
                <a:solidFill>
                  <a:srgbClr val="0C5C65"/>
                </a:solidFill>
              </a:rPr>
              <a:t>testable</a:t>
            </a:r>
            <a:r>
              <a:rPr lang="en-US" sz="2800" dirty="0">
                <a:solidFill>
                  <a:srgbClr val="0C5C65"/>
                </a:solidFill>
              </a:rPr>
              <a:t> </a:t>
            </a:r>
            <a:r>
              <a:rPr lang="en-US" sz="2800" b="1" dirty="0">
                <a:solidFill>
                  <a:srgbClr val="0C5C65"/>
                </a:solidFill>
              </a:rPr>
              <a:t>explanations </a:t>
            </a:r>
            <a:r>
              <a:rPr lang="en-US" sz="2800" dirty="0">
                <a:solidFill>
                  <a:srgbClr val="0C5C65"/>
                </a:solidFill>
              </a:rPr>
              <a:t>and </a:t>
            </a:r>
            <a:r>
              <a:rPr lang="en-US" sz="2800" b="1" dirty="0">
                <a:solidFill>
                  <a:srgbClr val="0C5C65"/>
                </a:solidFill>
              </a:rPr>
              <a:t>predictions </a:t>
            </a:r>
            <a:r>
              <a:rPr lang="en-US" sz="2800" dirty="0">
                <a:solidFill>
                  <a:srgbClr val="0C5C65"/>
                </a:solidFill>
              </a:rPr>
              <a:t>about the universe</a:t>
            </a:r>
            <a:endParaRPr lang="hu-HU" sz="2800" dirty="0">
              <a:solidFill>
                <a:srgbClr val="0C5C65"/>
              </a:solidFill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9B13A8B6-BCFF-4D10-B48C-6C0EC69622F7}"/>
              </a:ext>
            </a:extLst>
          </p:cNvPr>
          <p:cNvSpPr/>
          <p:nvPr/>
        </p:nvSpPr>
        <p:spPr>
          <a:xfrm>
            <a:off x="1654629" y="4499206"/>
            <a:ext cx="9122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C5C65"/>
                </a:solidFill>
                <a:latin typeface="Arial" panose="020B0604020202020204" pitchFamily="34" charset="0"/>
              </a:rPr>
              <a:t>modern science is regarded as </a:t>
            </a:r>
            <a:r>
              <a:rPr lang="en-US" sz="2800" b="1" dirty="0">
                <a:solidFill>
                  <a:srgbClr val="0C5C65"/>
                </a:solidFill>
                <a:latin typeface="Arial" panose="020B0604020202020204" pitchFamily="34" charset="0"/>
              </a:rPr>
              <a:t>good scientific practice </a:t>
            </a:r>
            <a:r>
              <a:rPr lang="en-US" sz="2800" dirty="0">
                <a:solidFill>
                  <a:srgbClr val="0C5C65"/>
                </a:solidFill>
                <a:latin typeface="Arial" panose="020B0604020202020204" pitchFamily="34" charset="0"/>
              </a:rPr>
              <a:t>to aim for principles such as </a:t>
            </a:r>
            <a:r>
              <a:rPr lang="en-US" sz="2800" b="1" dirty="0">
                <a:solidFill>
                  <a:srgbClr val="0C5C65"/>
                </a:solidFill>
                <a:latin typeface="Arial" panose="020B0604020202020204" pitchFamily="34" charset="0"/>
              </a:rPr>
              <a:t>objectivity</a:t>
            </a:r>
            <a:r>
              <a:rPr lang="en-US" sz="2800" dirty="0">
                <a:solidFill>
                  <a:srgbClr val="0C5C65"/>
                </a:solidFill>
                <a:latin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C5C65"/>
                </a:solidFill>
                <a:latin typeface="Arial" panose="020B0604020202020204" pitchFamily="34" charset="0"/>
              </a:rPr>
              <a:t>reproducibility</a:t>
            </a:r>
            <a:endParaRPr lang="hu-HU" sz="2800" b="1" dirty="0">
              <a:solidFill>
                <a:srgbClr val="0C5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098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 txBox="1">
            <a:spLocks/>
          </p:cNvSpPr>
          <p:nvPr/>
        </p:nvSpPr>
        <p:spPr>
          <a:xfrm>
            <a:off x="1037972" y="4939241"/>
            <a:ext cx="3150945" cy="7013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 err="1">
                <a:solidFill>
                  <a:srgbClr val="0C5C65"/>
                </a:solidFill>
              </a:rPr>
              <a:t>Checklist</a:t>
            </a:r>
            <a:endParaRPr lang="hu-HU" sz="2800" b="1" dirty="0">
              <a:solidFill>
                <a:srgbClr val="0C5C65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H="1">
            <a:off x="878860" y="2146456"/>
            <a:ext cx="2860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C5C65"/>
                </a:solidFill>
              </a:rPr>
              <a:t>PMID 20171303</a:t>
            </a:r>
          </a:p>
        </p:txBody>
      </p:sp>
      <p:cxnSp>
        <p:nvCxnSpPr>
          <p:cNvPr id="23" name="Egyenes összekötő nyíllal 22"/>
          <p:cNvCxnSpPr>
            <a:cxnSpLocks/>
            <a:stCxn id="3" idx="1"/>
          </p:cNvCxnSpPr>
          <p:nvPr/>
        </p:nvCxnSpPr>
        <p:spPr>
          <a:xfrm flipH="1" flipV="1">
            <a:off x="3492426" y="2371489"/>
            <a:ext cx="1714356" cy="1524970"/>
          </a:xfrm>
          <a:prstGeom prst="straightConnector1">
            <a:avLst/>
          </a:prstGeom>
          <a:ln w="57150">
            <a:solidFill>
              <a:srgbClr val="0C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cxnSpLocks/>
            <a:stCxn id="3" idx="1"/>
          </p:cNvCxnSpPr>
          <p:nvPr/>
        </p:nvCxnSpPr>
        <p:spPr>
          <a:xfrm flipH="1">
            <a:off x="3673536" y="3896459"/>
            <a:ext cx="1533246" cy="1204162"/>
          </a:xfrm>
          <a:prstGeom prst="straightConnector1">
            <a:avLst/>
          </a:prstGeom>
          <a:ln w="57150">
            <a:solidFill>
              <a:srgbClr val="0C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782" y="3307267"/>
            <a:ext cx="1533384" cy="1178384"/>
          </a:xfrm>
          <a:prstGeom prst="rect">
            <a:avLst/>
          </a:prstGeom>
        </p:spPr>
      </p:pic>
      <p:sp>
        <p:nvSpPr>
          <p:cNvPr id="24" name="Cím 1"/>
          <p:cNvSpPr txBox="1">
            <a:spLocks/>
          </p:cNvSpPr>
          <p:nvPr/>
        </p:nvSpPr>
        <p:spPr>
          <a:xfrm>
            <a:off x="953099" y="1572124"/>
            <a:ext cx="2580499" cy="7013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 err="1">
                <a:solidFill>
                  <a:srgbClr val="0C5C65"/>
                </a:solidFill>
              </a:rPr>
              <a:t>Statement</a:t>
            </a:r>
            <a:endParaRPr lang="hu-HU" sz="2800" b="1" dirty="0">
              <a:solidFill>
                <a:srgbClr val="0C5C65"/>
              </a:solidFill>
            </a:endParaRPr>
          </a:p>
        </p:txBody>
      </p:sp>
      <p:sp>
        <p:nvSpPr>
          <p:cNvPr id="25" name="Téglalap 3"/>
          <p:cNvSpPr/>
          <p:nvPr/>
        </p:nvSpPr>
        <p:spPr>
          <a:xfrm>
            <a:off x="7947752" y="1730589"/>
            <a:ext cx="4122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err="1">
                <a:solidFill>
                  <a:srgbClr val="0C5C65"/>
                </a:solidFill>
              </a:rPr>
              <a:t>Explanation</a:t>
            </a:r>
            <a:r>
              <a:rPr lang="hu-HU" sz="2800" b="1" dirty="0">
                <a:solidFill>
                  <a:srgbClr val="0C5C65"/>
                </a:solidFill>
              </a:rPr>
              <a:t> and </a:t>
            </a:r>
            <a:r>
              <a:rPr lang="hu-HU" sz="2800" b="1" dirty="0" err="1">
                <a:solidFill>
                  <a:srgbClr val="0C5C65"/>
                </a:solidFill>
              </a:rPr>
              <a:t>Elaboration</a:t>
            </a:r>
            <a:r>
              <a:rPr lang="hu-HU" sz="2800" b="1" dirty="0">
                <a:solidFill>
                  <a:srgbClr val="0C5C65"/>
                </a:solidFill>
              </a:rPr>
              <a:t> (E&amp;E)</a:t>
            </a:r>
          </a:p>
        </p:txBody>
      </p:sp>
      <p:cxnSp>
        <p:nvCxnSpPr>
          <p:cNvPr id="28" name="Egyenes összekötő nyíllal 22"/>
          <p:cNvCxnSpPr>
            <a:cxnSpLocks/>
            <a:stCxn id="3" idx="3"/>
          </p:cNvCxnSpPr>
          <p:nvPr/>
        </p:nvCxnSpPr>
        <p:spPr>
          <a:xfrm flipV="1">
            <a:off x="6740166" y="2894191"/>
            <a:ext cx="1444536" cy="1002268"/>
          </a:xfrm>
          <a:prstGeom prst="straightConnector1">
            <a:avLst/>
          </a:prstGeom>
          <a:ln w="57150">
            <a:solidFill>
              <a:srgbClr val="0C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22"/>
          <p:cNvCxnSpPr>
            <a:cxnSpLocks/>
            <a:stCxn id="3" idx="3"/>
          </p:cNvCxnSpPr>
          <p:nvPr/>
        </p:nvCxnSpPr>
        <p:spPr>
          <a:xfrm>
            <a:off x="6740166" y="3896459"/>
            <a:ext cx="1336772" cy="1236696"/>
          </a:xfrm>
          <a:prstGeom prst="straightConnector1">
            <a:avLst/>
          </a:prstGeom>
          <a:ln w="57150">
            <a:solidFill>
              <a:srgbClr val="0C5C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2"/>
          <p:cNvSpPr>
            <a:spLocks noChangeArrowheads="1"/>
          </p:cNvSpPr>
          <p:nvPr/>
        </p:nvSpPr>
        <p:spPr bwMode="auto">
          <a:xfrm flipH="1">
            <a:off x="921939" y="2507474"/>
            <a:ext cx="2860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hu-HU" dirty="0">
                <a:solidFill>
                  <a:srgbClr val="E50D2E"/>
                </a:solidFill>
              </a:rPr>
              <a:t>Citations: </a:t>
            </a:r>
            <a:r>
              <a:rPr lang="hu-HU" altLang="hu-HU" dirty="0">
                <a:solidFill>
                  <a:srgbClr val="E50D2E"/>
                </a:solidFill>
              </a:rPr>
              <a:t>65365</a:t>
            </a:r>
            <a:endParaRPr lang="en-US" altLang="hu-HU" dirty="0">
              <a:solidFill>
                <a:srgbClr val="E50D2E"/>
              </a:solidFill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 flipH="1">
            <a:off x="8738210" y="2970020"/>
            <a:ext cx="2860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hu-HU" dirty="0">
                <a:solidFill>
                  <a:srgbClr val="E50D2E"/>
                </a:solidFill>
              </a:rPr>
              <a:t>Citations: </a:t>
            </a:r>
            <a:r>
              <a:rPr lang="hu-HU" altLang="hu-HU" dirty="0">
                <a:solidFill>
                  <a:srgbClr val="E50D2E"/>
                </a:solidFill>
              </a:rPr>
              <a:t>25718</a:t>
            </a:r>
            <a:endParaRPr lang="en-US" altLang="hu-HU" dirty="0">
              <a:solidFill>
                <a:srgbClr val="E50D2E"/>
              </a:solidFill>
            </a:endParaRPr>
          </a:p>
        </p:txBody>
      </p:sp>
      <p:sp>
        <p:nvSpPr>
          <p:cNvPr id="55" name="Rectangle 2"/>
          <p:cNvSpPr>
            <a:spLocks noChangeArrowheads="1"/>
          </p:cNvSpPr>
          <p:nvPr/>
        </p:nvSpPr>
        <p:spPr bwMode="auto">
          <a:xfrm flipH="1">
            <a:off x="8708569" y="2684696"/>
            <a:ext cx="2860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C5C65"/>
                </a:solidFill>
              </a:rPr>
              <a:t>PMID </a:t>
            </a:r>
            <a:r>
              <a:rPr lang="is-IS" dirty="0">
                <a:solidFill>
                  <a:srgbClr val="0C5C65"/>
                </a:solidFill>
              </a:rPr>
              <a:t>19631507 </a:t>
            </a:r>
            <a:endParaRPr lang="hu-HU" altLang="hu-HU" dirty="0">
              <a:solidFill>
                <a:srgbClr val="0C5C65"/>
              </a:solidFill>
            </a:endParaRPr>
          </a:p>
        </p:txBody>
      </p:sp>
      <p:sp>
        <p:nvSpPr>
          <p:cNvPr id="32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>
                <a:solidFill>
                  <a:prstClr val="white"/>
                </a:solidFill>
              </a:rPr>
              <a:t>PRISMA: be </a:t>
            </a:r>
            <a:r>
              <a:rPr lang="hu-HU" sz="3600" b="1" dirty="0" err="1">
                <a:solidFill>
                  <a:prstClr val="white"/>
                </a:solidFill>
              </a:rPr>
              <a:t>transparent</a:t>
            </a:r>
            <a:endParaRPr lang="hu-HU" sz="3600" b="1" dirty="0">
              <a:solidFill>
                <a:prstClr val="white"/>
              </a:solidFill>
            </a:endParaRPr>
          </a:p>
        </p:txBody>
      </p:sp>
      <p:sp>
        <p:nvSpPr>
          <p:cNvPr id="35" name="Cím 1"/>
          <p:cNvSpPr txBox="1">
            <a:spLocks/>
          </p:cNvSpPr>
          <p:nvPr/>
        </p:nvSpPr>
        <p:spPr>
          <a:xfrm>
            <a:off x="4251618" y="5576290"/>
            <a:ext cx="3150945" cy="7013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 err="1">
                <a:solidFill>
                  <a:srgbClr val="0C5C65"/>
                </a:solidFill>
              </a:rPr>
              <a:t>Extensions</a:t>
            </a:r>
            <a:r>
              <a:rPr lang="hu-HU" sz="2800" b="1" dirty="0">
                <a:solidFill>
                  <a:srgbClr val="0C5C65"/>
                </a:solidFill>
              </a:rPr>
              <a:t>…</a:t>
            </a:r>
          </a:p>
        </p:txBody>
      </p:sp>
      <p:sp>
        <p:nvSpPr>
          <p:cNvPr id="26" name="Cím 1"/>
          <p:cNvSpPr txBox="1">
            <a:spLocks/>
          </p:cNvSpPr>
          <p:nvPr/>
        </p:nvSpPr>
        <p:spPr>
          <a:xfrm>
            <a:off x="8121805" y="4955663"/>
            <a:ext cx="3158392" cy="7013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solidFill>
                  <a:srgbClr val="0C5C65"/>
                </a:solidFill>
              </a:rPr>
              <a:t>Flow diagram</a:t>
            </a:r>
          </a:p>
        </p:txBody>
      </p:sp>
      <p:sp>
        <p:nvSpPr>
          <p:cNvPr id="17" name="Ellipszis 16"/>
          <p:cNvSpPr/>
          <p:nvPr/>
        </p:nvSpPr>
        <p:spPr>
          <a:xfrm>
            <a:off x="913962" y="1423829"/>
            <a:ext cx="2584534" cy="1742145"/>
          </a:xfrm>
          <a:prstGeom prst="ellipse">
            <a:avLst/>
          </a:prstGeom>
          <a:noFill/>
          <a:ln w="28575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>
            <a:off x="8121805" y="1328614"/>
            <a:ext cx="3773942" cy="2497941"/>
          </a:xfrm>
          <a:prstGeom prst="ellipse">
            <a:avLst/>
          </a:prstGeom>
          <a:noFill/>
          <a:ln w="28575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/>
          <p:cNvSpPr/>
          <p:nvPr/>
        </p:nvSpPr>
        <p:spPr>
          <a:xfrm>
            <a:off x="1586809" y="4665427"/>
            <a:ext cx="2172251" cy="1281804"/>
          </a:xfrm>
          <a:prstGeom prst="ellipse">
            <a:avLst/>
          </a:prstGeom>
          <a:noFill/>
          <a:ln w="28575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/>
          <p:cNvSpPr/>
          <p:nvPr/>
        </p:nvSpPr>
        <p:spPr>
          <a:xfrm>
            <a:off x="8037843" y="4671803"/>
            <a:ext cx="3305251" cy="1281804"/>
          </a:xfrm>
          <a:prstGeom prst="ellipse">
            <a:avLst/>
          </a:prstGeom>
          <a:noFill/>
          <a:ln w="28575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/>
          <p:nvPr/>
        </p:nvSpPr>
        <p:spPr>
          <a:xfrm>
            <a:off x="4251618" y="5249099"/>
            <a:ext cx="3305251" cy="1281804"/>
          </a:xfrm>
          <a:prstGeom prst="ellipse">
            <a:avLst/>
          </a:prstGeom>
          <a:noFill/>
          <a:ln w="28575">
            <a:solidFill>
              <a:srgbClr val="E50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3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3"/>
          <p:cNvSpPr txBox="1">
            <a:spLocks/>
          </p:cNvSpPr>
          <p:nvPr/>
        </p:nvSpPr>
        <p:spPr>
          <a:xfrm>
            <a:off x="2735658" y="453434"/>
            <a:ext cx="6668231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>
                <a:solidFill>
                  <a:prstClr val="white"/>
                </a:solidFill>
              </a:rPr>
              <a:t>The </a:t>
            </a:r>
            <a:r>
              <a:rPr lang="hu-HU" sz="3600" b="1" dirty="0" err="1">
                <a:solidFill>
                  <a:prstClr val="white"/>
                </a:solidFill>
              </a:rPr>
              <a:t>Bible</a:t>
            </a:r>
            <a:r>
              <a:rPr lang="hu-HU" sz="3600" b="1" dirty="0">
                <a:solidFill>
                  <a:prstClr val="white"/>
                </a:solidFill>
              </a:rPr>
              <a:t>…</a:t>
            </a:r>
          </a:p>
        </p:txBody>
      </p:sp>
      <p:sp>
        <p:nvSpPr>
          <p:cNvPr id="2" name="Téglalap 1"/>
          <p:cNvSpPr/>
          <p:nvPr/>
        </p:nvSpPr>
        <p:spPr>
          <a:xfrm>
            <a:off x="5525917" y="40949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prstClr val="black"/>
                </a:solidFill>
                <a:hlinkClick r:id="rId2"/>
              </a:rPr>
              <a:t>https://training.cochrane.org/handbook</a:t>
            </a:r>
            <a:endParaRPr lang="hu-HU" sz="2000" dirty="0">
              <a:solidFill>
                <a:prstClr val="black"/>
              </a:solidFill>
            </a:endParaRPr>
          </a:p>
          <a:p>
            <a:endParaRPr lang="hu-HU" sz="2000" dirty="0">
              <a:solidFill>
                <a:prstClr val="black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B10B38E-A885-4EF5-B4AC-EB29814BF157}"/>
              </a:ext>
            </a:extLst>
          </p:cNvPr>
          <p:cNvSpPr/>
          <p:nvPr/>
        </p:nvSpPr>
        <p:spPr>
          <a:xfrm>
            <a:off x="4575542" y="1868056"/>
            <a:ext cx="61337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C5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Cochrane Handbook for Systematic Reviews of Interventions</a:t>
            </a:r>
            <a:r>
              <a:rPr lang="en-US" altLang="en-US" sz="2200" dirty="0">
                <a:solidFill>
                  <a:srgbClr val="0C5C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200" dirty="0">
              <a:solidFill>
                <a:srgbClr val="0C5C65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 sz="2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</a:t>
            </a:r>
            <a:r>
              <a:rPr lang="hu-HU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[updated</a:t>
            </a:r>
            <a:r>
              <a:rPr lang="hu-HU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en-US" sz="22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Editors: Julian Higgins and </a:t>
            </a:r>
            <a:r>
              <a:rPr lang="hu-HU" alt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Thomas</a:t>
            </a:r>
            <a:endParaRPr lang="en-US" altLang="en-US" sz="2200" dirty="0"/>
          </a:p>
        </p:txBody>
      </p:sp>
      <p:pic>
        <p:nvPicPr>
          <p:cNvPr id="4" name="Picture 2" descr="Cochrane Handbook for Systematic Reviews of Interventions">
            <a:extLst>
              <a:ext uri="{FF2B5EF4-FFF2-40B4-BE49-F238E27FC236}">
                <a16:creationId xmlns:a16="http://schemas.microsoft.com/office/drawing/2014/main" id="{5B237B1E-1716-4B64-9635-4319105B7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337" y="2197078"/>
            <a:ext cx="2597284" cy="33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5FCB2490-9D41-4A0C-BEA3-7FA1A2B728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916" y="4767340"/>
            <a:ext cx="1423232" cy="16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79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11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2791774" y="4133594"/>
            <a:ext cx="805220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Plan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carefully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!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Get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informed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before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you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start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working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on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your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project.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90" y="140823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832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2123440" y="2438399"/>
            <a:ext cx="8890000" cy="10052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b="1" dirty="0" err="1">
                <a:solidFill>
                  <a:srgbClr val="0C5C65"/>
                </a:solidFill>
              </a:rPr>
              <a:t>Questions</a:t>
            </a:r>
            <a:r>
              <a:rPr lang="hu-HU" sz="3500" b="1" dirty="0">
                <a:solidFill>
                  <a:srgbClr val="0C5C65"/>
                </a:solidFill>
              </a:rPr>
              <a:t> of </a:t>
            </a:r>
            <a:r>
              <a:rPr lang="hu-HU" sz="3500" b="1" dirty="0" err="1">
                <a:solidFill>
                  <a:srgbClr val="0C5C65"/>
                </a:solidFill>
              </a:rPr>
              <a:t>meta-analyses</a:t>
            </a:r>
            <a:endParaRPr lang="en-US" sz="3500" b="1" dirty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3883366" y="410498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E50D2E"/>
                </a:solidFill>
              </a:rPr>
              <a:t>Lajos </a:t>
            </a:r>
            <a:r>
              <a:rPr lang="hu-HU" sz="3000" b="1" dirty="0" err="1">
                <a:solidFill>
                  <a:srgbClr val="E50D2E"/>
                </a:solidFill>
              </a:rPr>
              <a:t>Szakó</a:t>
            </a:r>
            <a:endParaRPr lang="hu-HU" sz="3000" b="1" dirty="0">
              <a:solidFill>
                <a:srgbClr val="E50D2E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6" y="5312308"/>
            <a:ext cx="1545692" cy="154569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548C15D-57AB-4618-AC61-3D666BB800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232" y="4938709"/>
            <a:ext cx="3053007" cy="1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866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8546761" y="3774231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3725433" y="201386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4221896" y="2158014"/>
            <a:ext cx="2250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hu-HU" sz="2800" b="0" i="0" u="none" strike="noStrike" cap="none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Flowchart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376313" y="2013862"/>
            <a:ext cx="2931737" cy="1168991"/>
          </a:xfrm>
          <a:prstGeom prst="homePlate">
            <a:avLst>
              <a:gd name="adj" fmla="val 50000"/>
            </a:avLst>
          </a:prstGeom>
          <a:solidFill>
            <a:srgbClr val="E50D2E"/>
          </a:solidFill>
          <a:ln w="28575" cap="flat" cmpd="sng">
            <a:solidFill>
              <a:srgbClr val="15A9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571729" y="2289385"/>
            <a:ext cx="2365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800" b="1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6157548" y="2013477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6756228" y="2317509"/>
            <a:ext cx="1935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8592531" y="2013477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9221398" y="2281797"/>
            <a:ext cx="19050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5"/>
          <p:cNvSpPr/>
          <p:nvPr/>
        </p:nvSpPr>
        <p:spPr>
          <a:xfrm>
            <a:off x="1324632" y="3775202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796602" y="4046417"/>
            <a:ext cx="21405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Selection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3725853" y="377423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4169000" y="3881533"/>
            <a:ext cx="21405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Data</a:t>
            </a:r>
            <a:b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</a:b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collection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6136307" y="3774233"/>
            <a:ext cx="3017600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9221398" y="4059505"/>
            <a:ext cx="1931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Synthesis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6677037" y="3834850"/>
            <a:ext cx="21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Bias</a:t>
            </a:r>
            <a:r>
              <a:rPr lang="hu-HU" sz="2800" dirty="0">
                <a:solidFill>
                  <a:srgbClr val="0E7472"/>
                </a:solidFill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assessment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9030878" y="6183982"/>
            <a:ext cx="2931736" cy="923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Kép 12">
            <a:extLst>
              <a:ext uri="{FF2B5EF4-FFF2-40B4-BE49-F238E27FC236}">
                <a16:creationId xmlns:a16="http://schemas.microsoft.com/office/drawing/2014/main" id="{C3C02F4A-4293-4F43-A3C0-56CB8B6013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98713"/>
            <a:ext cx="1887791" cy="1087679"/>
          </a:xfrm>
          <a:prstGeom prst="rect">
            <a:avLst/>
          </a:prstGeom>
        </p:spPr>
      </p:pic>
      <p:sp>
        <p:nvSpPr>
          <p:cNvPr id="27" name="Google Shape;152;p15">
            <a:extLst>
              <a:ext uri="{FF2B5EF4-FFF2-40B4-BE49-F238E27FC236}">
                <a16:creationId xmlns:a16="http://schemas.microsoft.com/office/drawing/2014/main" id="{FA9C7ED7-A0D7-4F50-BE6A-2375632CCB31}"/>
              </a:ext>
            </a:extLst>
          </p:cNvPr>
          <p:cNvSpPr/>
          <p:nvPr/>
        </p:nvSpPr>
        <p:spPr>
          <a:xfrm>
            <a:off x="1324632" y="5534602"/>
            <a:ext cx="5428054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p15">
            <a:extLst>
              <a:ext uri="{FF2B5EF4-FFF2-40B4-BE49-F238E27FC236}">
                <a16:creationId xmlns:a16="http://schemas.microsoft.com/office/drawing/2014/main" id="{F819B2C1-D4E5-4A0E-8D3C-C73875EC43ED}"/>
              </a:ext>
            </a:extLst>
          </p:cNvPr>
          <p:cNvSpPr txBox="1"/>
          <p:nvPr/>
        </p:nvSpPr>
        <p:spPr>
          <a:xfrm>
            <a:off x="1411554" y="5802714"/>
            <a:ext cx="3850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hu-HU" sz="2800" dirty="0" err="1">
                <a:solidFill>
                  <a:srgbClr val="0E7472"/>
                </a:solidFill>
                <a:ea typeface="Arial"/>
                <a:cs typeface="Arial"/>
                <a:sym typeface="Arial"/>
              </a:rPr>
              <a:t>Limitations</a:t>
            </a:r>
            <a:endParaRPr lang="hu-HU" sz="2800" dirty="0">
              <a:solidFill>
                <a:srgbClr val="0E747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;p15">
            <a:extLst>
              <a:ext uri="{FF2B5EF4-FFF2-40B4-BE49-F238E27FC236}">
                <a16:creationId xmlns:a16="http://schemas.microsoft.com/office/drawing/2014/main" id="{FCF477D7-B200-4570-82C1-D0C82AAAA733}"/>
              </a:ext>
            </a:extLst>
          </p:cNvPr>
          <p:cNvSpPr/>
          <p:nvPr/>
        </p:nvSpPr>
        <p:spPr>
          <a:xfrm>
            <a:off x="4308049" y="5533633"/>
            <a:ext cx="4845857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5;p15">
            <a:extLst>
              <a:ext uri="{FF2B5EF4-FFF2-40B4-BE49-F238E27FC236}">
                <a16:creationId xmlns:a16="http://schemas.microsoft.com/office/drawing/2014/main" id="{C6802D81-8CE9-4A8E-910D-EA8BAEACE83C}"/>
              </a:ext>
            </a:extLst>
          </p:cNvPr>
          <p:cNvSpPr txBox="1"/>
          <p:nvPr/>
        </p:nvSpPr>
        <p:spPr>
          <a:xfrm>
            <a:off x="4342232" y="5802714"/>
            <a:ext cx="385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0" i="0" u="none" strike="noStrike" cap="none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6;p15">
            <a:extLst>
              <a:ext uri="{FF2B5EF4-FFF2-40B4-BE49-F238E27FC236}">
                <a16:creationId xmlns:a16="http://schemas.microsoft.com/office/drawing/2014/main" id="{CDB6A843-E326-4FAB-82D2-454F2CB17D74}"/>
              </a:ext>
            </a:extLst>
          </p:cNvPr>
          <p:cNvSpPr/>
          <p:nvPr/>
        </p:nvSpPr>
        <p:spPr>
          <a:xfrm>
            <a:off x="7766916" y="5533633"/>
            <a:ext cx="3797443" cy="1168991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rgbClr val="118D8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58;p15">
            <a:extLst>
              <a:ext uri="{FF2B5EF4-FFF2-40B4-BE49-F238E27FC236}">
                <a16:creationId xmlns:a16="http://schemas.microsoft.com/office/drawing/2014/main" id="{8698FCAD-0544-4154-9D0B-C6A20248103B}"/>
              </a:ext>
            </a:extLst>
          </p:cNvPr>
          <p:cNvSpPr txBox="1"/>
          <p:nvPr/>
        </p:nvSpPr>
        <p:spPr>
          <a:xfrm>
            <a:off x="7885489" y="5667184"/>
            <a:ext cx="37974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Dissemination</a:t>
            </a:r>
            <a:r>
              <a:rPr lang="hu-HU" sz="2800" dirty="0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E7472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2800" b="0" i="0" u="none" strike="noStrike" cap="none" dirty="0">
              <a:solidFill>
                <a:srgbClr val="0E74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5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"/>
    </mc:Choice>
    <mc:Fallback xmlns="">
      <p:transition spd="slow" advTm="10045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/>
        </p:nvSpPr>
        <p:spPr>
          <a:xfrm>
            <a:off x="5609231" y="2088108"/>
            <a:ext cx="6073254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3200"/>
              <a:buFont typeface="Arial"/>
              <a:buChar char="•"/>
            </a:pP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Characteristics</a:t>
            </a:r>
            <a:r>
              <a:rPr lang="hu-HU" sz="3200" b="1" i="0" u="none" strike="noStrike" cap="none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of a </a:t>
            </a: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hu-HU" sz="3200" b="1" i="0" u="none" strike="noStrike" cap="none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r>
              <a:rPr lang="hu-HU" sz="3200" b="1" i="0" u="none" strike="noStrike" cap="none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3200" b="1" i="0" u="none" strike="noStrike" cap="none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3200"/>
              <a:buFont typeface="Arial"/>
              <a:buChar char="•"/>
            </a:pPr>
            <a:r>
              <a:rPr lang="hu-HU" sz="3200" b="1" i="0" u="none" strike="noStrike" cap="none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PICO(TS) </a:t>
            </a: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framework</a:t>
            </a:r>
            <a:endParaRPr sz="3200" b="1" i="0" u="none" strike="noStrike" cap="none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3200"/>
              <a:buFont typeface="Arial"/>
              <a:buChar char="•"/>
            </a:pP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Importance</a:t>
            </a:r>
            <a:r>
              <a:rPr lang="hu-HU" sz="3200" b="1" i="0" u="none" strike="noStrike" cap="none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having</a:t>
            </a:r>
            <a:r>
              <a:rPr lang="hu-HU" sz="3200" b="1" i="0" u="none" strike="noStrike" cap="none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hu-HU" sz="3200" b="1" i="0" u="none" strike="noStrike" cap="none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hypothesis</a:t>
            </a:r>
            <a:endParaRPr sz="3200" b="1" i="0" u="none" strike="noStrike" cap="none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</a:rPr>
              <a:t>Key points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9B53B70-853D-46EE-86D6-4077AE873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Private I: Encrypting email with public keys | Macworld">
            <a:extLst>
              <a:ext uri="{FF2B5EF4-FFF2-40B4-BE49-F238E27FC236}">
                <a16:creationId xmlns:a16="http://schemas.microsoft.com/office/drawing/2014/main" id="{2AC000DE-6A54-4E72-BA79-473B4FC1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278" y="2751078"/>
            <a:ext cx="3579938" cy="239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685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6" descr="KÃ©ptalÃ¡lat a kÃ¶vetkezÅre: âchips pokerâ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3365" y="3860644"/>
            <a:ext cx="3433794" cy="229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 descr="KÃ©ptalÃ¡lat a kÃ¶vetkezÅre: âaimâ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071" y="1534913"/>
            <a:ext cx="2802957" cy="280295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/>
          <p:nvPr/>
        </p:nvSpPr>
        <p:spPr>
          <a:xfrm>
            <a:off x="4421171" y="2040254"/>
            <a:ext cx="7230360" cy="1193139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ap="flat" cmpd="dbl">
            <a:solidFill>
              <a:srgbClr val="14A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Aim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construct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well-designed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hu-HU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relevant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766894" y="4363712"/>
            <a:ext cx="7575828" cy="1028275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ap="flat" cmpd="dbl">
            <a:solidFill>
              <a:srgbClr val="14A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Benefit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appropriate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r>
              <a:rPr lang="hu-HU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u-HU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meta-analysis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6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Scientific questions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880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/>
          <p:nvPr/>
        </p:nvSpPr>
        <p:spPr>
          <a:xfrm>
            <a:off x="485726" y="1760101"/>
            <a:ext cx="11907354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3200"/>
              <a:buFont typeface="Arial"/>
              <a:buNone/>
            </a:pPr>
            <a:r>
              <a:rPr lang="hu-HU" sz="3200" b="1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hu-HU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is a </a:t>
            </a:r>
            <a:r>
              <a:rPr lang="hu-HU" sz="3200" b="1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hu-HU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r>
              <a:rPr lang="hu-HU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r>
              <a:rPr lang="hu-HU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>
              <a:solidFill>
                <a:srgbClr val="00808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4400" dirty="0">
              <a:solidFill>
                <a:srgbClr val="008080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178" name="Google Shape;178;p17"/>
          <p:cNvSpPr txBox="1"/>
          <p:nvPr/>
        </p:nvSpPr>
        <p:spPr>
          <a:xfrm>
            <a:off x="1091381" y="2925331"/>
            <a:ext cx="10288468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Those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clearly</a:t>
            </a:r>
            <a:r>
              <a:rPr lang="hu-HU" sz="2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related</a:t>
            </a:r>
            <a:r>
              <a:rPr lang="hu-HU" sz="2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2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clinical</a:t>
            </a:r>
            <a:r>
              <a:rPr lang="hu-HU" sz="2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decision</a:t>
            </a:r>
            <a:r>
              <a:rPr lang="hu-HU" sz="28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whether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therapeutic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preventive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diagnostic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ones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warrant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most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.” JAMA, 1993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7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Good scientific questions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7"/>
          <p:cNvSpPr txBox="1"/>
          <p:nvPr/>
        </p:nvSpPr>
        <p:spPr>
          <a:xfrm>
            <a:off x="6875831" y="5034569"/>
            <a:ext cx="4389200" cy="513526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ap="flat" cmpd="dbl">
            <a:solidFill>
              <a:srgbClr val="14A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u-H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r>
              <a:rPr lang="hu-H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7"/>
          <p:cNvSpPr txBox="1"/>
          <p:nvPr/>
        </p:nvSpPr>
        <p:spPr>
          <a:xfrm>
            <a:off x="1172615" y="5034569"/>
            <a:ext cx="4357567" cy="513526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ap="flat" cmpd="dbl">
            <a:solidFill>
              <a:srgbClr val="14A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u-H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Implication</a:t>
            </a:r>
            <a:r>
              <a:rPr lang="hu-H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3772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Good scientific questions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8"/>
          <p:cNvSpPr/>
          <p:nvPr/>
        </p:nvSpPr>
        <p:spPr>
          <a:xfrm rot="-1104249">
            <a:off x="2249751" y="3264164"/>
            <a:ext cx="7385360" cy="830997"/>
          </a:xfrm>
          <a:prstGeom prst="rect">
            <a:avLst/>
          </a:prstGeom>
          <a:solidFill>
            <a:schemeClr val="accent3">
              <a:lumMod val="20000"/>
              <a:lumOff val="80000"/>
              <a:alpha val="73725"/>
            </a:schemeClr>
          </a:solidFill>
          <a:ln w="28575" cap="flat" cmpd="sng">
            <a:solidFill>
              <a:srgbClr val="E50D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So</a:t>
            </a:r>
            <a:r>
              <a:rPr lang="hu-HU" sz="4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4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hu-HU" sz="4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8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5859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Inspirations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1025393" y="2144664"/>
            <a:ext cx="62269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calls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endParaRPr sz="32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6366069" y="4750113"/>
            <a:ext cx="56196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Gaps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guidelines</a:t>
            </a:r>
            <a:r>
              <a:rPr lang="hu-HU" sz="3200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call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endParaRPr sz="32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1550024" y="3734057"/>
            <a:ext cx="49404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calls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endParaRPr sz="32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7252347" y="2800706"/>
            <a:ext cx="4767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hu-HU" sz="3200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r>
              <a:rPr lang="hu-HU" sz="3200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calls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endParaRPr sz="32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9"/>
          <p:cNvSpPr txBox="1"/>
          <p:nvPr/>
        </p:nvSpPr>
        <p:spPr>
          <a:xfrm>
            <a:off x="2371728" y="5413600"/>
            <a:ext cx="26773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An</a:t>
            </a:r>
            <a:r>
              <a:rPr lang="hu-HU" sz="3200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update</a:t>
            </a:r>
            <a:r>
              <a:rPr lang="hu-HU" sz="3200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3200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36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76867" y="277895"/>
            <a:ext cx="7207917" cy="3782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3600" b="1" dirty="0">
                <a:latin typeface="+mj-lt"/>
              </a:rPr>
              <a:t>Science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06A614B-B5E7-416F-B950-B0E80850F082}"/>
              </a:ext>
            </a:extLst>
          </p:cNvPr>
          <p:cNvSpPr/>
          <p:nvPr/>
        </p:nvSpPr>
        <p:spPr>
          <a:xfrm>
            <a:off x="272143" y="1659663"/>
            <a:ext cx="35378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>
                <a:solidFill>
                  <a:schemeClr val="bg2">
                    <a:lumMod val="75000"/>
                  </a:schemeClr>
                </a:solidFill>
              </a:rPr>
              <a:t>UNKNOWN</a:t>
            </a:r>
          </a:p>
        </p:txBody>
      </p:sp>
      <p:sp>
        <p:nvSpPr>
          <p:cNvPr id="2" name="Nyíl: jobbra mutató 1">
            <a:extLst>
              <a:ext uri="{FF2B5EF4-FFF2-40B4-BE49-F238E27FC236}">
                <a16:creationId xmlns:a16="http://schemas.microsoft.com/office/drawing/2014/main" id="{31EA78A8-CB63-4427-B33F-6D9BB93AEF27}"/>
              </a:ext>
            </a:extLst>
          </p:cNvPr>
          <p:cNvSpPr/>
          <p:nvPr/>
        </p:nvSpPr>
        <p:spPr>
          <a:xfrm>
            <a:off x="3962400" y="1852022"/>
            <a:ext cx="4659086" cy="384721"/>
          </a:xfrm>
          <a:prstGeom prst="rightArrow">
            <a:avLst/>
          </a:prstGeom>
          <a:gradFill flip="none" rotWithShape="1">
            <a:gsLst>
              <a:gs pos="52000">
                <a:schemeClr val="accent3">
                  <a:lumMod val="45000"/>
                  <a:lumOff val="55000"/>
                </a:schemeClr>
              </a:gs>
              <a:gs pos="100000">
                <a:srgbClr val="15A9A6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FC9487B0-70FE-4260-BC7D-73B959238AC8}"/>
              </a:ext>
            </a:extLst>
          </p:cNvPr>
          <p:cNvSpPr/>
          <p:nvPr/>
        </p:nvSpPr>
        <p:spPr>
          <a:xfrm>
            <a:off x="8469086" y="1659663"/>
            <a:ext cx="35378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>
                <a:solidFill>
                  <a:srgbClr val="15A9A6"/>
                </a:solidFill>
              </a:rPr>
              <a:t>KNOWN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A7646D2-BD53-49CD-94E0-57A60F9E7F4A}"/>
              </a:ext>
            </a:extLst>
          </p:cNvPr>
          <p:cNvSpPr txBox="1"/>
          <p:nvPr/>
        </p:nvSpPr>
        <p:spPr>
          <a:xfrm>
            <a:off x="3183320" y="2361837"/>
            <a:ext cx="2327881" cy="584775"/>
          </a:xfrm>
          <a:prstGeom prst="rect">
            <a:avLst/>
          </a:prstGeom>
          <a:gradFill flip="none" rotWithShape="1">
            <a:gsLst>
              <a:gs pos="89000">
                <a:schemeClr val="bg1">
                  <a:lumMod val="85000"/>
                </a:schemeClr>
              </a:gs>
              <a:gs pos="95000">
                <a:srgbClr val="15A9A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3200" b="1" dirty="0"/>
              <a:t>QUESTION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BF561AF-F3AF-4234-957C-DD368C2BACDE}"/>
              </a:ext>
            </a:extLst>
          </p:cNvPr>
          <p:cNvSpPr txBox="1"/>
          <p:nvPr/>
        </p:nvSpPr>
        <p:spPr>
          <a:xfrm>
            <a:off x="3366079" y="3046122"/>
            <a:ext cx="2831224" cy="584775"/>
          </a:xfrm>
          <a:prstGeom prst="rect">
            <a:avLst/>
          </a:prstGeom>
          <a:gradFill flip="none" rotWithShape="1">
            <a:gsLst>
              <a:gs pos="65000">
                <a:schemeClr val="bg1">
                  <a:lumMod val="85000"/>
                </a:schemeClr>
              </a:gs>
              <a:gs pos="95000">
                <a:srgbClr val="15A9A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3200" b="1" dirty="0"/>
              <a:t>HYPOTHESIS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9C191F0-C91E-42EE-AC22-69B65784B835}"/>
              </a:ext>
            </a:extLst>
          </p:cNvPr>
          <p:cNvSpPr txBox="1"/>
          <p:nvPr/>
        </p:nvSpPr>
        <p:spPr>
          <a:xfrm>
            <a:off x="3322004" y="3730169"/>
            <a:ext cx="3443571" cy="584775"/>
          </a:xfrm>
          <a:prstGeom prst="rect">
            <a:avLst/>
          </a:prstGeom>
          <a:gradFill flip="none" rotWithShape="1">
            <a:gsLst>
              <a:gs pos="53000">
                <a:schemeClr val="bg1">
                  <a:lumMod val="85000"/>
                </a:schemeClr>
              </a:gs>
              <a:gs pos="95000">
                <a:srgbClr val="15A9A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3200" b="1" dirty="0"/>
              <a:t>METHODOLOGY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B402F9E-1D66-4531-BE7C-C721DB0ACB5C}"/>
              </a:ext>
            </a:extLst>
          </p:cNvPr>
          <p:cNvSpPr txBox="1"/>
          <p:nvPr/>
        </p:nvSpPr>
        <p:spPr>
          <a:xfrm>
            <a:off x="3543444" y="4513726"/>
            <a:ext cx="4043094" cy="584775"/>
          </a:xfrm>
          <a:prstGeom prst="rect">
            <a:avLst/>
          </a:prstGeom>
          <a:gradFill flip="none" rotWithShape="1">
            <a:gsLst>
              <a:gs pos="37000">
                <a:schemeClr val="bg1">
                  <a:lumMod val="85000"/>
                </a:schemeClr>
              </a:gs>
              <a:gs pos="95000">
                <a:srgbClr val="15A9A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3200" b="1" dirty="0"/>
              <a:t>COLLECTING DATA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2765BFC-965B-467A-9F08-B54407B4A7DC}"/>
              </a:ext>
            </a:extLst>
          </p:cNvPr>
          <p:cNvSpPr txBox="1"/>
          <p:nvPr/>
        </p:nvSpPr>
        <p:spPr>
          <a:xfrm>
            <a:off x="5203385" y="5250133"/>
            <a:ext cx="2383153" cy="584775"/>
          </a:xfrm>
          <a:prstGeom prst="rect">
            <a:avLst/>
          </a:prstGeom>
          <a:gradFill flip="none" rotWithShape="1">
            <a:gsLst>
              <a:gs pos="9000">
                <a:schemeClr val="bg1">
                  <a:lumMod val="85000"/>
                </a:schemeClr>
              </a:gs>
              <a:gs pos="95000">
                <a:srgbClr val="15A9A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3200" b="1" dirty="0"/>
              <a:t>ANALYSES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8F6450D-7A13-473F-A58F-C1C366A94AC2}"/>
              </a:ext>
            </a:extLst>
          </p:cNvPr>
          <p:cNvSpPr txBox="1"/>
          <p:nvPr/>
        </p:nvSpPr>
        <p:spPr>
          <a:xfrm>
            <a:off x="6197303" y="6026392"/>
            <a:ext cx="2284600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6000">
                <a:srgbClr val="15A9A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3200" b="1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6908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557" y="1348033"/>
            <a:ext cx="6776510" cy="53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426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PICO(TS) framework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0" y="1268740"/>
            <a:ext cx="12344398" cy="48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2400"/>
              <a:buFont typeface="Arial"/>
              <a:buNone/>
            </a:pPr>
            <a:endParaRPr sz="2400" b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0"/>
          <p:cNvSpPr/>
          <p:nvPr/>
        </p:nvSpPr>
        <p:spPr>
          <a:xfrm>
            <a:off x="1639074" y="2528695"/>
            <a:ext cx="43216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opulation</a:t>
            </a:r>
            <a:r>
              <a:rPr lang="hu-HU" sz="36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3600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roblem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0"/>
          <p:cNvSpPr txBox="1"/>
          <p:nvPr/>
        </p:nvSpPr>
        <p:spPr>
          <a:xfrm>
            <a:off x="1639074" y="3409824"/>
            <a:ext cx="6139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ntervention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209" name="Google Shape;209;p20"/>
          <p:cNvSpPr txBox="1"/>
          <p:nvPr/>
        </p:nvSpPr>
        <p:spPr>
          <a:xfrm>
            <a:off x="1638533" y="4275187"/>
            <a:ext cx="40825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omparison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1638533" y="5172082"/>
            <a:ext cx="3389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utcome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0"/>
          <p:cNvSpPr/>
          <p:nvPr/>
        </p:nvSpPr>
        <p:spPr>
          <a:xfrm>
            <a:off x="816076" y="1670220"/>
            <a:ext cx="113759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Designed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defining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interventional</a:t>
            </a:r>
            <a:r>
              <a:rPr lang="hu-HU" sz="2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endParaRPr sz="28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6451616" y="4275241"/>
            <a:ext cx="338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tudy</a:t>
            </a:r>
            <a:r>
              <a:rPr lang="hu-HU" sz="36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design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6451616" y="3592584"/>
            <a:ext cx="338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hu-HU" sz="3600" b="1" dirty="0" err="1">
                <a:solidFill>
                  <a:srgbClr val="E50D2E"/>
                </a:solidFill>
              </a:rPr>
              <a:t>T</a:t>
            </a:r>
            <a:r>
              <a:rPr lang="hu-HU" sz="3600" dirty="0" err="1">
                <a:solidFill>
                  <a:srgbClr val="0C5C65"/>
                </a:solidFill>
              </a:rPr>
              <a:t>iming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440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PICO(TS) framework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0" y="1268740"/>
            <a:ext cx="12344398" cy="48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2400"/>
              <a:buFont typeface="Arial"/>
              <a:buNone/>
            </a:pPr>
            <a:endParaRPr sz="2400" b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915860" y="1627259"/>
            <a:ext cx="59091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opulation</a:t>
            </a:r>
            <a:r>
              <a:rPr lang="hu-HU" sz="36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roblem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915860" y="2483062"/>
            <a:ext cx="1110271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Consider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following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characteristics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0C5C6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-disease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condition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including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localization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duration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type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symptoms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-age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-gender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-standard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diagnostic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criteria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1"/>
          <p:cNvSpPr txBox="1"/>
          <p:nvPr/>
        </p:nvSpPr>
        <p:spPr>
          <a:xfrm>
            <a:off x="2579798" y="4939303"/>
            <a:ext cx="813847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dk1"/>
                </a:solidFill>
              </a:rPr>
              <a:t>EXAMPLE: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Acute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myocardial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infarction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E5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PICO(TS) framework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1077095" y="1758478"/>
            <a:ext cx="6139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ntervention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3575069" y="2646566"/>
            <a:ext cx="498940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following</a:t>
            </a: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should</a:t>
            </a: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described</a:t>
            </a: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0C5C6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-type</a:t>
            </a: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endParaRPr sz="24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-intensity</a:t>
            </a: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endParaRPr sz="24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-frequency</a:t>
            </a: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endParaRPr sz="24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-duration</a:t>
            </a:r>
            <a:r>
              <a:rPr lang="hu-HU" sz="24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4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endParaRPr sz="24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335226" y="5093910"/>
            <a:ext cx="51105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lang="en-US" sz="2400" b="1" dirty="0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Oral beta‐blockers administered within 8 hours of presentation</a:t>
            </a:r>
            <a:endParaRPr lang="hu-HU" sz="2400" b="1" dirty="0">
              <a:solidFill>
                <a:srgbClr val="E50D2E"/>
              </a:solidFill>
              <a:ea typeface="Calibri"/>
              <a:cs typeface="Calibri"/>
              <a:sym typeface="Calibri"/>
            </a:endParaRPr>
          </a:p>
          <a:p>
            <a:pPr lvl="0" algn="ctr"/>
            <a:endParaRPr lang="en-US" sz="2400" b="1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8313391" y="1758478"/>
            <a:ext cx="31572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omparator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33;p22"/>
          <p:cNvSpPr txBox="1"/>
          <p:nvPr/>
        </p:nvSpPr>
        <p:spPr>
          <a:xfrm>
            <a:off x="6461706" y="5111025"/>
            <a:ext cx="51105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hu-HU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lang="en-US" sz="2400" b="1" dirty="0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Oral </a:t>
            </a:r>
            <a:r>
              <a:rPr lang="hu-HU" sz="2400" b="1" dirty="0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placebo</a:t>
            </a:r>
            <a:endParaRPr lang="en-US" sz="2400" b="1" dirty="0">
              <a:solidFill>
                <a:srgbClr val="E50D2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193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PICO(TS)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framework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0" y="1268740"/>
            <a:ext cx="12344398" cy="48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2400"/>
              <a:buFont typeface="Arial"/>
              <a:buNone/>
            </a:pPr>
            <a:endParaRPr sz="2400" b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1146455" y="1758478"/>
            <a:ext cx="3389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utcome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1649212" y="2316304"/>
            <a:ext cx="9725864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primary</a:t>
            </a:r>
            <a:r>
              <a:rPr lang="hu-HU" sz="28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secondary</a:t>
            </a:r>
            <a:endParaRPr sz="28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-explicit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outcome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measures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tools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standardized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validated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established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outcome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measures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appropriate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disease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condition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focus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outcomes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hu-HU" sz="2800" dirty="0">
                <a:solidFill>
                  <a:srgbClr val="0C5C65"/>
                </a:solidFill>
              </a:rPr>
              <a:t>-</a:t>
            </a:r>
            <a:r>
              <a:rPr lang="hu-HU" sz="2800" b="1" dirty="0" err="1">
                <a:solidFill>
                  <a:srgbClr val="E50D2E"/>
                </a:solidFill>
              </a:rPr>
              <a:t>efficacy</a:t>
            </a:r>
            <a:r>
              <a:rPr lang="hu-HU" sz="2800" b="1" dirty="0">
                <a:solidFill>
                  <a:srgbClr val="E50D2E"/>
                </a:solidFill>
              </a:rPr>
              <a:t> and </a:t>
            </a:r>
            <a:r>
              <a:rPr lang="hu-HU" sz="2800" b="1" dirty="0" err="1">
                <a:solidFill>
                  <a:srgbClr val="E50D2E"/>
                </a:solidFill>
              </a:rPr>
              <a:t>safety</a:t>
            </a:r>
            <a:endParaRPr sz="2800" dirty="0">
              <a:solidFill>
                <a:srgbClr val="E50D2E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hard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soft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outcomes</a:t>
            </a:r>
            <a:endParaRPr sz="28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33;p22"/>
          <p:cNvSpPr txBox="1"/>
          <p:nvPr/>
        </p:nvSpPr>
        <p:spPr>
          <a:xfrm>
            <a:off x="426666" y="5744150"/>
            <a:ext cx="79045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hu-HU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lang="hu-HU" sz="2400" b="1" dirty="0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28-day </a:t>
            </a:r>
            <a:r>
              <a:rPr lang="hu-HU" sz="2400" b="1" dirty="0" err="1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mortality</a:t>
            </a:r>
            <a:r>
              <a:rPr lang="hu-HU" sz="2400" b="1" dirty="0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hu-HU" sz="2400" b="1" dirty="0" err="1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in-hospital</a:t>
            </a:r>
            <a:r>
              <a:rPr lang="hu-HU" sz="2400" b="1" dirty="0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ea typeface="Calibri"/>
                <a:cs typeface="Calibri"/>
                <a:sym typeface="Calibri"/>
              </a:rPr>
              <a:t>mortality</a:t>
            </a:r>
            <a:endParaRPr lang="hu-HU" sz="2400" b="1" dirty="0">
              <a:solidFill>
                <a:srgbClr val="E50D2E"/>
              </a:solidFill>
              <a:ea typeface="Calibri"/>
              <a:cs typeface="Calibri"/>
              <a:sym typeface="Calibri"/>
            </a:endParaRPr>
          </a:p>
          <a:p>
            <a:pPr lvl="0"/>
            <a:endParaRPr lang="en-US" sz="2400" b="1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2746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PICO(TS)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framework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0" y="1268740"/>
            <a:ext cx="12344398" cy="48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2400"/>
              <a:buFont typeface="Arial"/>
              <a:buNone/>
            </a:pPr>
            <a:endParaRPr sz="2400" b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2538527" y="1796818"/>
            <a:ext cx="2144311" cy="461665"/>
          </a:xfrm>
          <a:prstGeom prst="rect">
            <a:avLst/>
          </a:prstGeom>
          <a:solidFill>
            <a:srgbClr val="15A9A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stA="50000" endA="300" endPos="38500" dist="50800" dir="5400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Hard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7152090" y="1796819"/>
            <a:ext cx="2144311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stA="50000" endA="300" endPos="38500" dist="50800" dir="5400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Soft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5678890" y="1796817"/>
            <a:ext cx="577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2215908" y="2379749"/>
            <a:ext cx="29161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6687536" y="2383674"/>
            <a:ext cx="50900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Might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subjective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2215559" y="2841413"/>
            <a:ext cx="24499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Certain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6687536" y="2845339"/>
            <a:ext cx="36579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Less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certain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1781335" y="3907093"/>
            <a:ext cx="22074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All-cause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mortality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4"/>
          <p:cNvSpPr/>
          <p:nvPr/>
        </p:nvSpPr>
        <p:spPr>
          <a:xfrm rot="10800000">
            <a:off x="1401841" y="4567446"/>
            <a:ext cx="9216314" cy="1089891"/>
          </a:xfrm>
          <a:prstGeom prst="notch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0000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15A9A6"/>
              </a:gs>
            </a:gsLst>
            <a:lin ang="0" scaled="0"/>
          </a:gra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2215908" y="5435434"/>
            <a:ext cx="316716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Cause-specific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mortality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4"/>
          <p:cNvSpPr txBox="1"/>
          <p:nvPr/>
        </p:nvSpPr>
        <p:spPr>
          <a:xfrm>
            <a:off x="6417137" y="4066412"/>
            <a:ext cx="1174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LOH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6594060" y="5638720"/>
            <a:ext cx="41751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Laboratory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changes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8279698" y="4066412"/>
            <a:ext cx="11511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Pain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4"/>
          <p:cNvSpPr txBox="1"/>
          <p:nvPr/>
        </p:nvSpPr>
        <p:spPr>
          <a:xfrm>
            <a:off x="9915405" y="4066413"/>
            <a:ext cx="11005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QoL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4006349" y="3907092"/>
            <a:ext cx="19612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dialysis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4"/>
          <p:cNvSpPr txBox="1"/>
          <p:nvPr/>
        </p:nvSpPr>
        <p:spPr>
          <a:xfrm>
            <a:off x="4995850" y="5463363"/>
            <a:ext cx="19612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surgery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1251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"/>
          <p:cNvSpPr txBox="1"/>
          <p:nvPr/>
        </p:nvSpPr>
        <p:spPr>
          <a:xfrm>
            <a:off x="2735658" y="453434"/>
            <a:ext cx="6668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PICO(TS)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framework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0" y="1268740"/>
            <a:ext cx="12344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2400"/>
              <a:buFont typeface="Arial"/>
              <a:buNone/>
            </a:pPr>
            <a:endParaRPr sz="2400" b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846204" y="1369518"/>
            <a:ext cx="338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rgbClr val="E50D2E"/>
                </a:solidFill>
              </a:rPr>
              <a:t>T</a:t>
            </a:r>
            <a:r>
              <a:rPr lang="hu-HU" sz="3600" dirty="0">
                <a:solidFill>
                  <a:srgbClr val="0C5C65"/>
                </a:solidFill>
              </a:rPr>
              <a:t>iming</a:t>
            </a:r>
            <a:endParaRPr sz="36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5"/>
          <p:cNvSpPr txBox="1"/>
          <p:nvPr/>
        </p:nvSpPr>
        <p:spPr>
          <a:xfrm>
            <a:off x="1309199" y="2015718"/>
            <a:ext cx="10400579" cy="43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rgbClr val="0C5C65"/>
                </a:solidFill>
              </a:rPr>
              <a:t>Timing of </a:t>
            </a:r>
            <a:r>
              <a:rPr lang="hu-HU" sz="2800" b="1" dirty="0" err="1">
                <a:solidFill>
                  <a:srgbClr val="0C5C65"/>
                </a:solidFill>
              </a:rPr>
              <a:t>availability</a:t>
            </a:r>
            <a:r>
              <a:rPr lang="hu-HU" sz="2800" b="1" dirty="0">
                <a:solidFill>
                  <a:srgbClr val="0C5C65"/>
                </a:solidFill>
              </a:rPr>
              <a:t> of </a:t>
            </a:r>
            <a:r>
              <a:rPr lang="hu-HU" sz="2800" b="1" dirty="0" err="1">
                <a:solidFill>
                  <a:srgbClr val="0C5C65"/>
                </a:solidFill>
              </a:rPr>
              <a:t>results</a:t>
            </a:r>
            <a:endParaRPr sz="2800" b="1" dirty="0">
              <a:solidFill>
                <a:srgbClr val="0C5C6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rgbClr val="0C5C65"/>
                </a:solidFill>
              </a:rPr>
              <a:t>Timing of </a:t>
            </a:r>
            <a:r>
              <a:rPr lang="hu-HU" sz="2800" b="1" dirty="0" err="1">
                <a:solidFill>
                  <a:srgbClr val="0C5C65"/>
                </a:solidFill>
              </a:rPr>
              <a:t>assessment</a:t>
            </a:r>
            <a:r>
              <a:rPr lang="hu-HU" sz="2800" b="1" dirty="0">
                <a:solidFill>
                  <a:srgbClr val="0C5C65"/>
                </a:solidFill>
              </a:rPr>
              <a:t> of </a:t>
            </a:r>
            <a:r>
              <a:rPr lang="hu-HU" sz="2800" b="1" dirty="0" err="1">
                <a:solidFill>
                  <a:srgbClr val="0C5C65"/>
                </a:solidFill>
              </a:rPr>
              <a:t>disease</a:t>
            </a:r>
            <a:r>
              <a:rPr lang="hu-HU" sz="2800" b="1" dirty="0">
                <a:solidFill>
                  <a:srgbClr val="0C5C65"/>
                </a:solidFill>
              </a:rPr>
              <a:t> status and </a:t>
            </a:r>
            <a:r>
              <a:rPr lang="hu-HU" sz="2800" b="1" dirty="0" err="1">
                <a:solidFill>
                  <a:srgbClr val="0C5C65"/>
                </a:solidFill>
              </a:rPr>
              <a:t>outcomes</a:t>
            </a:r>
            <a:endParaRPr sz="2800" b="1" dirty="0">
              <a:solidFill>
                <a:srgbClr val="0C5C6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0C5C65"/>
              </a:solidFill>
            </a:endParaRPr>
          </a:p>
          <a:p>
            <a:pPr lvl="0"/>
            <a:r>
              <a:rPr lang="hu-HU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EXAMPLE </a:t>
            </a:r>
            <a:r>
              <a:rPr lang="hu-HU" sz="2400" b="1" dirty="0">
                <a:solidFill>
                  <a:schemeClr val="dk1"/>
                </a:solidFill>
              </a:rPr>
              <a:t>: </a:t>
            </a:r>
            <a:r>
              <a:rPr lang="hu-HU" sz="2800" b="1" dirty="0">
                <a:solidFill>
                  <a:schemeClr val="dk1"/>
                </a:solidFill>
              </a:rPr>
              <a:t>		</a:t>
            </a:r>
            <a:r>
              <a:rPr lang="hu-HU" sz="2400" b="1" dirty="0">
                <a:solidFill>
                  <a:srgbClr val="E50D2E"/>
                </a:solidFill>
              </a:rPr>
              <a:t>P :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Adult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patients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undergoing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elective</a:t>
            </a:r>
            <a:r>
              <a:rPr lang="hu-HU" sz="2400" b="1" dirty="0">
                <a:solidFill>
                  <a:schemeClr val="dk1"/>
                </a:solidFill>
              </a:rPr>
              <a:t> 				      	</a:t>
            </a:r>
            <a:r>
              <a:rPr lang="hu-HU" sz="2400" b="1" dirty="0" err="1">
                <a:solidFill>
                  <a:schemeClr val="dk1"/>
                </a:solidFill>
              </a:rPr>
              <a:t>surgery</a:t>
            </a: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chemeClr val="dk1"/>
                </a:solidFill>
              </a:rPr>
              <a:t>			</a:t>
            </a:r>
            <a:r>
              <a:rPr lang="hu-HU" sz="2400" b="1" dirty="0">
                <a:solidFill>
                  <a:srgbClr val="E50D2E"/>
                </a:solidFill>
              </a:rPr>
              <a:t>I: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Multimodal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treatment</a:t>
            </a:r>
            <a:r>
              <a:rPr lang="hu-HU" sz="2400" b="1" dirty="0">
                <a:solidFill>
                  <a:schemeClr val="dk1"/>
                </a:solidFill>
              </a:rPr>
              <a:t> (</a:t>
            </a:r>
            <a:r>
              <a:rPr lang="hu-HU" sz="2400" b="1" dirty="0" err="1">
                <a:solidFill>
                  <a:schemeClr val="dk1"/>
                </a:solidFill>
              </a:rPr>
              <a:t>e.g</a:t>
            </a:r>
            <a:r>
              <a:rPr lang="hu-HU" sz="2400" b="1" dirty="0">
                <a:solidFill>
                  <a:schemeClr val="dk1"/>
                </a:solidFill>
              </a:rPr>
              <a:t>. 							</a:t>
            </a:r>
            <a:r>
              <a:rPr lang="hu-HU" sz="2400" b="1" dirty="0" err="1">
                <a:solidFill>
                  <a:schemeClr val="dk1"/>
                </a:solidFill>
              </a:rPr>
              <a:t>epidural+sth</a:t>
            </a:r>
            <a:r>
              <a:rPr lang="hu-HU" sz="2400" b="1" dirty="0">
                <a:solidFill>
                  <a:schemeClr val="dk1"/>
                </a:solidFill>
              </a:rPr>
              <a:t>)</a:t>
            </a: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chemeClr val="dk1"/>
                </a:solidFill>
              </a:rPr>
              <a:t>			</a:t>
            </a:r>
            <a:r>
              <a:rPr lang="hu-HU" sz="2400" b="1" dirty="0">
                <a:solidFill>
                  <a:srgbClr val="E50D2E"/>
                </a:solidFill>
              </a:rPr>
              <a:t>C: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Single-modal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treatment</a:t>
            </a:r>
            <a:r>
              <a:rPr lang="hu-HU" sz="2400" b="1" dirty="0">
                <a:solidFill>
                  <a:schemeClr val="dk1"/>
                </a:solidFill>
              </a:rPr>
              <a:t> (</a:t>
            </a:r>
            <a:r>
              <a:rPr lang="hu-HU" sz="2400" b="1" dirty="0" err="1">
                <a:solidFill>
                  <a:schemeClr val="dk1"/>
                </a:solidFill>
              </a:rPr>
              <a:t>e.g</a:t>
            </a:r>
            <a:r>
              <a:rPr lang="hu-HU" sz="2400" b="1" dirty="0">
                <a:solidFill>
                  <a:schemeClr val="dk1"/>
                </a:solidFill>
              </a:rPr>
              <a:t>. </a:t>
            </a:r>
            <a:r>
              <a:rPr lang="hu-HU" sz="2400" b="1" dirty="0" err="1">
                <a:solidFill>
                  <a:schemeClr val="dk1"/>
                </a:solidFill>
              </a:rPr>
              <a:t>epid</a:t>
            </a:r>
            <a:r>
              <a:rPr lang="hu-HU" sz="2400" b="1" dirty="0">
                <a:solidFill>
                  <a:schemeClr val="dk1"/>
                </a:solidFill>
              </a:rPr>
              <a:t>. 					     	</a:t>
            </a:r>
            <a:r>
              <a:rPr lang="hu-HU" sz="2400" b="1" dirty="0" err="1">
                <a:solidFill>
                  <a:schemeClr val="dk1"/>
                </a:solidFill>
              </a:rPr>
              <a:t>alone</a:t>
            </a:r>
            <a:r>
              <a:rPr lang="hu-HU" sz="2400" b="1" dirty="0">
                <a:solidFill>
                  <a:schemeClr val="dk1"/>
                </a:solidFill>
              </a:rPr>
              <a:t>)</a:t>
            </a: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chemeClr val="dk1"/>
                </a:solidFill>
              </a:rPr>
              <a:t>			</a:t>
            </a:r>
            <a:r>
              <a:rPr lang="hu-HU" sz="2400" b="1" dirty="0">
                <a:solidFill>
                  <a:srgbClr val="E50D2E"/>
                </a:solidFill>
              </a:rPr>
              <a:t>O: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Pain</a:t>
            </a:r>
            <a:r>
              <a:rPr lang="hu-HU" sz="2400" b="1" dirty="0">
                <a:solidFill>
                  <a:schemeClr val="dk1"/>
                </a:solidFill>
              </a:rPr>
              <a:t> </a:t>
            </a:r>
            <a:r>
              <a:rPr lang="hu-HU" sz="2400" b="1" dirty="0" err="1">
                <a:solidFill>
                  <a:schemeClr val="dk1"/>
                </a:solidFill>
              </a:rPr>
              <a:t>score</a:t>
            </a:r>
            <a:r>
              <a:rPr lang="hu-HU" sz="2400" b="1" dirty="0">
                <a:solidFill>
                  <a:schemeClr val="dk1"/>
                </a:solidFill>
              </a:rPr>
              <a:t> (VAS)</a:t>
            </a: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chemeClr val="dk1"/>
                </a:solidFill>
              </a:rPr>
              <a:t>			</a:t>
            </a:r>
            <a:r>
              <a:rPr lang="hu-HU" sz="2400" b="1" dirty="0">
                <a:solidFill>
                  <a:srgbClr val="E50D2E"/>
                </a:solidFill>
              </a:rPr>
              <a:t>T:  24 </a:t>
            </a:r>
            <a:r>
              <a:rPr lang="hu-HU" sz="2400" b="1" dirty="0" err="1">
                <a:solidFill>
                  <a:srgbClr val="E50D2E"/>
                </a:solidFill>
              </a:rPr>
              <a:t>hours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after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r>
              <a:rPr lang="hu-HU" sz="2400" b="1" dirty="0" err="1">
                <a:solidFill>
                  <a:srgbClr val="E50D2E"/>
                </a:solidFill>
              </a:rPr>
              <a:t>surgery</a:t>
            </a:r>
            <a:r>
              <a:rPr lang="hu-HU" sz="2400" b="1" dirty="0">
                <a:solidFill>
                  <a:srgbClr val="E50D2E"/>
                </a:solidFill>
              </a:rPr>
              <a:t> </a:t>
            </a:r>
            <a:endParaRPr sz="2400" b="1" dirty="0">
              <a:solidFill>
                <a:srgbClr val="E50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097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1AF9DF3-60F4-4353-A662-B4C46F326A8E}"/>
              </a:ext>
            </a:extLst>
          </p:cNvPr>
          <p:cNvSpPr/>
          <p:nvPr/>
        </p:nvSpPr>
        <p:spPr>
          <a:xfrm>
            <a:off x="9539926" y="6136849"/>
            <a:ext cx="215873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1" name="Google Shape;281;p26"/>
          <p:cNvSpPr txBox="1"/>
          <p:nvPr/>
        </p:nvSpPr>
        <p:spPr>
          <a:xfrm>
            <a:off x="2735658" y="453434"/>
            <a:ext cx="6668231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PICO(TS) framework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961738" y="1449544"/>
            <a:ext cx="3389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hu-HU" sz="36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tudy</a:t>
            </a:r>
            <a:r>
              <a:rPr lang="hu-HU" sz="36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design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2316480" y="2095875"/>
            <a:ext cx="966216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u="sng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Type</a:t>
            </a:r>
            <a:r>
              <a:rPr lang="hu-HU" sz="2800" b="1" u="sng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2800" b="1" u="sng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r>
              <a:rPr lang="hu-HU" sz="2800" b="1" u="sng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hu-H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lang="hu-HU" sz="2800" b="1" u="sng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hu-HU" sz="2800" b="1" u="sng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design </a:t>
            </a:r>
            <a:endParaRPr sz="2400" b="1" u="sng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Interventional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Experimental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hu-HU" sz="2200" b="1" dirty="0">
                <a:solidFill>
                  <a:srgbClr val="0C5C65"/>
                </a:solidFill>
              </a:rPr>
              <a:t> 								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observational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endParaRPr sz="22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Diagnostic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				</a:t>
            </a:r>
            <a:r>
              <a:rPr lang="hu-HU" sz="2200" b="1" dirty="0">
                <a:solidFill>
                  <a:srgbClr val="0C5C65"/>
                </a:solidFill>
              </a:rPr>
              <a:t>	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Observational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						(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diagnostic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)								</a:t>
            </a:r>
            <a:endParaRPr dirty="0">
              <a:solidFill>
                <a:srgbClr val="0C5C6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Prognostic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predictive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Observational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							(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prognostic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solidFill>
                <a:srgbClr val="0C5C6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Epidemiological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r>
              <a:rPr lang="hu-HU" sz="2200" b="1" dirty="0" err="1">
                <a:solidFill>
                  <a:srgbClr val="0C5C65"/>
                </a:solidFill>
              </a:rPr>
              <a:t>Observational</a:t>
            </a:r>
            <a:r>
              <a:rPr lang="hu-HU" sz="22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2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endParaRPr sz="22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6"/>
          <p:cNvSpPr/>
          <p:nvPr/>
        </p:nvSpPr>
        <p:spPr>
          <a:xfrm>
            <a:off x="954736" y="2820129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60-70%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6"/>
          <p:cNvSpPr/>
          <p:nvPr/>
        </p:nvSpPr>
        <p:spPr>
          <a:xfrm>
            <a:off x="1240070" y="3816926"/>
            <a:ext cx="7825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3-5%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6"/>
          <p:cNvSpPr/>
          <p:nvPr/>
        </p:nvSpPr>
        <p:spPr>
          <a:xfrm>
            <a:off x="1097404" y="4826161"/>
            <a:ext cx="9252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5-10%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6"/>
          <p:cNvSpPr/>
          <p:nvPr/>
        </p:nvSpPr>
        <p:spPr>
          <a:xfrm>
            <a:off x="954736" y="5837401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20-30%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7829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 txBox="1"/>
          <p:nvPr/>
        </p:nvSpPr>
        <p:spPr>
          <a:xfrm>
            <a:off x="345345" y="401739"/>
            <a:ext cx="9856173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interventional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7"/>
          <p:cNvSpPr/>
          <p:nvPr/>
        </p:nvSpPr>
        <p:spPr>
          <a:xfrm>
            <a:off x="5963201" y="1596069"/>
            <a:ext cx="57139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Should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chose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antibiotics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appendectomy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acute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appendicitis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1348649" y="1752895"/>
            <a:ext cx="68857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atient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1348649" y="2800366"/>
            <a:ext cx="2290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ntervention</a:t>
            </a:r>
            <a:r>
              <a:rPr lang="hu-HU" sz="2800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 txBox="1"/>
          <p:nvPr/>
        </p:nvSpPr>
        <p:spPr>
          <a:xfrm>
            <a:off x="1348649" y="3847837"/>
            <a:ext cx="65047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omparator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1348649" y="4905155"/>
            <a:ext cx="5400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hu-HU" sz="2800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utcome</a:t>
            </a:r>
            <a:endParaRPr sz="2800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1348649" y="2224016"/>
            <a:ext cx="48965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15A9A6"/>
                </a:solidFill>
                <a:latin typeface="Calibri"/>
                <a:ea typeface="Calibri"/>
                <a:cs typeface="Calibri"/>
                <a:sym typeface="Calibri"/>
              </a:rPr>
              <a:t>Acute appendicitis</a:t>
            </a:r>
            <a:endParaRPr sz="2800" b="1">
              <a:solidFill>
                <a:srgbClr val="15A9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1348649" y="3313739"/>
            <a:ext cx="49685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15A9A6"/>
                </a:solidFill>
                <a:latin typeface="Calibri"/>
                <a:ea typeface="Calibri"/>
                <a:cs typeface="Calibri"/>
                <a:sym typeface="Calibri"/>
              </a:rPr>
              <a:t>Antibiotics</a:t>
            </a:r>
            <a:endParaRPr sz="2800" b="1">
              <a:solidFill>
                <a:srgbClr val="15A9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1348649" y="4368142"/>
            <a:ext cx="49685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15A9A6"/>
                </a:solidFill>
                <a:latin typeface="Calibri"/>
                <a:ea typeface="Calibri"/>
                <a:cs typeface="Calibri"/>
                <a:sym typeface="Calibri"/>
              </a:rPr>
              <a:t>Appendectomy</a:t>
            </a:r>
            <a:endParaRPr sz="2800" b="1">
              <a:solidFill>
                <a:srgbClr val="15A9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1348649" y="5442168"/>
            <a:ext cx="49685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15A9A6"/>
                </a:solidFill>
                <a:latin typeface="Calibri"/>
                <a:ea typeface="Calibri"/>
                <a:cs typeface="Calibri"/>
                <a:sym typeface="Calibri"/>
              </a:rPr>
              <a:t>Morbidity/mortality</a:t>
            </a:r>
            <a:endParaRPr sz="2800" b="1">
              <a:solidFill>
                <a:srgbClr val="15A9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0" y="6211669"/>
            <a:ext cx="68531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Huston JM., et al., Surg Infect (Larchmt) . 2017 Jul;18(5):527-535.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Kessler U., et al., Arch Dis Child. 2017 Dec;102(12):1118-1124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7" descr="https://scontent-vie1-1.xx.fbcdn.net/v/l/t1.15752-9/44115342_484056905431048_7931144126995628032_n.jpg?_nc_cat=103&amp;_nc_oc=AQmps_LZ4s2Dmd8scvloOwxsb6BKZWZ_vVzSDPXbik0hKmGnRYMi-8ccrorFOsJLXLc&amp;_nc_ht=scontent-vie1-1.xx&amp;oh=c30f0d53909bf36956bb209fab4acd85&amp;oe=5DFD27FB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681" y="2548557"/>
            <a:ext cx="1795542" cy="4032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6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 txBox="1"/>
          <p:nvPr/>
        </p:nvSpPr>
        <p:spPr>
          <a:xfrm>
            <a:off x="1342668" y="524237"/>
            <a:ext cx="8640318" cy="37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Hypothesis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a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lay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point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hu-HU" sz="3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view</a:t>
            </a:r>
            <a:r>
              <a:rPr lang="hu-HU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dirty="0"/>
          </a:p>
        </p:txBody>
      </p:sp>
      <p:sp>
        <p:nvSpPr>
          <p:cNvPr id="311" name="Google Shape;311;p28"/>
          <p:cNvSpPr txBox="1"/>
          <p:nvPr/>
        </p:nvSpPr>
        <p:spPr>
          <a:xfrm>
            <a:off x="0" y="1268740"/>
            <a:ext cx="12344398" cy="48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A9A6"/>
              </a:buClr>
              <a:buSzPts val="2400"/>
              <a:buFont typeface="Arial"/>
              <a:buNone/>
            </a:pPr>
            <a:endParaRPr sz="2400" b="1">
              <a:solidFill>
                <a:srgbClr val="15A9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8"/>
          <p:cNvSpPr txBox="1"/>
          <p:nvPr/>
        </p:nvSpPr>
        <p:spPr>
          <a:xfrm>
            <a:off x="1355461" y="4914585"/>
            <a:ext cx="92685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Colleagues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attend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„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Meta-analysis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workshop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higher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chance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perform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meta-analysis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than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those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skip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0C5C65"/>
              </a:solidFill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2336445" y="1700034"/>
            <a:ext cx="7306580" cy="513526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ap="flat" cmpd="dbl">
            <a:solidFill>
              <a:srgbClr val="14A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answer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do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expect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400" b="1" dirty="0">
              <a:solidFill>
                <a:srgbClr val="0C5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8"/>
          <p:cNvSpPr txBox="1"/>
          <p:nvPr/>
        </p:nvSpPr>
        <p:spPr>
          <a:xfrm>
            <a:off x="1468583" y="2869249"/>
            <a:ext cx="4357567" cy="1476508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ap="flat" cmpd="dbl">
            <a:solidFill>
              <a:srgbClr val="14A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Main </a:t>
            </a:r>
            <a:r>
              <a:rPr lang="hu-HU" sz="2400" b="1" dirty="0" err="1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features</a:t>
            </a:r>
            <a:r>
              <a:rPr lang="hu-HU" sz="2400" b="1" dirty="0">
                <a:solidFill>
                  <a:srgbClr val="0C5C65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0C5C65"/>
              </a:solidFill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refers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testable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8"/>
          <p:cNvSpPr txBox="1"/>
          <p:nvPr/>
        </p:nvSpPr>
        <p:spPr>
          <a:xfrm>
            <a:off x="7419252" y="3290806"/>
            <a:ext cx="2563734" cy="726539"/>
          </a:xfrm>
          <a:prstGeom prst="rect">
            <a:avLst/>
          </a:prstGeom>
          <a:gradFill flip="none" rotWithShape="1">
            <a:gsLst>
              <a:gs pos="0">
                <a:srgbClr val="14A39F">
                  <a:tint val="66000"/>
                  <a:satMod val="160000"/>
                </a:srgbClr>
              </a:gs>
              <a:gs pos="50000">
                <a:srgbClr val="14A39F">
                  <a:tint val="44500"/>
                  <a:satMod val="160000"/>
                </a:srgbClr>
              </a:gs>
              <a:gs pos="100000">
                <a:srgbClr val="14A39F">
                  <a:tint val="23500"/>
                  <a:satMod val="160000"/>
                </a:srgbClr>
              </a:gs>
            </a:gsLst>
            <a:lin ang="13500000" scaled="1"/>
            <a:tileRect/>
          </a:gradFill>
          <a:ln w="41275" cap="flat" cmpd="dbl">
            <a:solidFill>
              <a:srgbClr val="14A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Accept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hu-HU" sz="2400" b="1" dirty="0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400" b="1" dirty="0" err="1">
                <a:solidFill>
                  <a:srgbClr val="E50D2E"/>
                </a:solidFill>
                <a:latin typeface="Arial"/>
                <a:ea typeface="Arial"/>
                <a:cs typeface="Arial"/>
                <a:sym typeface="Arial"/>
              </a:rPr>
              <a:t>reject</a:t>
            </a:r>
            <a:endParaRPr sz="2400" b="1" dirty="0">
              <a:solidFill>
                <a:srgbClr val="E50D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11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2|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150"/>
  <p:tag name="ARS_SLIDE_PARTICIPANTNUM" val="15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TM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8231</Words>
  <Application>Microsoft Office PowerPoint</Application>
  <PresentationFormat>Szélesvásznú</PresentationFormat>
  <Paragraphs>2047</Paragraphs>
  <Slides>257</Slides>
  <Notes>153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257</vt:i4>
      </vt:variant>
    </vt:vector>
  </HeadingPairs>
  <TitlesOfParts>
    <vt:vector size="271" baseType="lpstr">
      <vt:lpstr>Apple Chancery</vt:lpstr>
      <vt:lpstr>Arial</vt:lpstr>
      <vt:lpstr>Bad Script</vt:lpstr>
      <vt:lpstr>Baskerville</vt:lpstr>
      <vt:lpstr>BlinkMacSystemFont</vt:lpstr>
      <vt:lpstr>Calibri</vt:lpstr>
      <vt:lpstr>Courier New</vt:lpstr>
      <vt:lpstr>Freestyle Script</vt:lpstr>
      <vt:lpstr>inherit</vt:lpstr>
      <vt:lpstr>Roboto</vt:lpstr>
      <vt:lpstr>Segoe UI Historic</vt:lpstr>
      <vt:lpstr>Times New Roman</vt:lpstr>
      <vt:lpstr>Wingdings</vt:lpstr>
      <vt:lpstr>TM-light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Zsolt Szakács</dc:creator>
  <cp:lastModifiedBy>Windows-felhasználó</cp:lastModifiedBy>
  <cp:revision>43</cp:revision>
  <dcterms:created xsi:type="dcterms:W3CDTF">2019-02-27T06:46:29Z</dcterms:created>
  <dcterms:modified xsi:type="dcterms:W3CDTF">2020-09-28T07:09:58Z</dcterms:modified>
</cp:coreProperties>
</file>