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1.xml" ContentType="application/vnd.openxmlformats-officedocument.presentationml.tags+xml"/>
  <Override PartName="/ppt/notesSlides/notesSlide110.xml" ContentType="application/vnd.openxmlformats-officedocument.presentationml.notesSlide+xml"/>
  <Override PartName="/ppt/tags/tag2.xml" ContentType="application/vnd.openxmlformats-officedocument.presentationml.tags+xml"/>
  <Override PartName="/ppt/notesSlides/notesSlide111.xml" ContentType="application/vnd.openxmlformats-officedocument.presentationml.notesSlide+xml"/>
  <Override PartName="/ppt/tags/tag3.xml" ContentType="application/vnd.openxmlformats-officedocument.presentationml.tags+xml"/>
  <Override PartName="/ppt/notesSlides/notesSlide112.xml" ContentType="application/vnd.openxmlformats-officedocument.presentationml.notesSlide+xml"/>
  <Override PartName="/ppt/tags/tag4.xml" ContentType="application/vnd.openxmlformats-officedocument.presentationml.tags+xml"/>
  <Override PartName="/ppt/notesSlides/notesSlide113.xml" ContentType="application/vnd.openxmlformats-officedocument.presentationml.notesSlide+xml"/>
  <Override PartName="/ppt/tags/tag5.xml" ContentType="application/vnd.openxmlformats-officedocument.presentationml.tags+xml"/>
  <Override PartName="/ppt/notesSlides/notesSlide114.xml" ContentType="application/vnd.openxmlformats-officedocument.presentationml.notesSlide+xml"/>
  <Override PartName="/ppt/tags/tag6.xml" ContentType="application/vnd.openxmlformats-officedocument.presentationml.tags+xml"/>
  <Override PartName="/ppt/notesSlides/notesSlide115.xml" ContentType="application/vnd.openxmlformats-officedocument.presentationml.notesSlide+xml"/>
  <Override PartName="/ppt/tags/tag7.xml" ContentType="application/vnd.openxmlformats-officedocument.presentationml.tags+xml"/>
  <Override PartName="/ppt/notesSlides/notesSlide116.xml" ContentType="application/vnd.openxmlformats-officedocument.presentationml.notesSlide+xml"/>
  <Override PartName="/ppt/tags/tag8.xml" ContentType="application/vnd.openxmlformats-officedocument.presentationml.tags+xml"/>
  <Override PartName="/ppt/notesSlides/notesSlide117.xml" ContentType="application/vnd.openxmlformats-officedocument.presentationml.notesSlide+xml"/>
  <Override PartName="/ppt/tags/tag9.xml" ContentType="application/vnd.openxmlformats-officedocument.presentationml.tags+xml"/>
  <Override PartName="/ppt/notesSlides/notesSlide118.xml" ContentType="application/vnd.openxmlformats-officedocument.presentationml.notesSlide+xml"/>
  <Override PartName="/ppt/tags/tag10.xml" ContentType="application/vnd.openxmlformats-officedocument.presentationml.tags+xml"/>
  <Override PartName="/ppt/notesSlides/notesSlide119.xml" ContentType="application/vnd.openxmlformats-officedocument.presentationml.notesSlide+xml"/>
  <Override PartName="/ppt/tags/tag11.xml" ContentType="application/vnd.openxmlformats-officedocument.presentationml.tags+xml"/>
  <Override PartName="/ppt/notesSlides/notesSlide120.xml" ContentType="application/vnd.openxmlformats-officedocument.presentationml.notesSlide+xml"/>
  <Override PartName="/ppt/tags/tag12.xml" ContentType="application/vnd.openxmlformats-officedocument.presentationml.tags+xml"/>
  <Override PartName="/ppt/notesSlides/notesSlide121.xml" ContentType="application/vnd.openxmlformats-officedocument.presentationml.notesSlide+xml"/>
  <Override PartName="/ppt/tags/tag13.xml" ContentType="application/vnd.openxmlformats-officedocument.presentationml.tags+xml"/>
  <Override PartName="/ppt/notesSlides/notesSlide122.xml" ContentType="application/vnd.openxmlformats-officedocument.presentationml.notesSlide+xml"/>
  <Override PartName="/ppt/tags/tag14.xml" ContentType="application/vnd.openxmlformats-officedocument.presentationml.tags+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0"/>
  </p:notesMasterIdLst>
  <p:sldIdLst>
    <p:sldId id="515" r:id="rId2"/>
    <p:sldId id="741" r:id="rId3"/>
    <p:sldId id="776" r:id="rId4"/>
    <p:sldId id="283" r:id="rId5"/>
    <p:sldId id="284" r:id="rId6"/>
    <p:sldId id="256" r:id="rId7"/>
    <p:sldId id="257" r:id="rId8"/>
    <p:sldId id="258" r:id="rId9"/>
    <p:sldId id="777" r:id="rId10"/>
    <p:sldId id="268" r:id="rId11"/>
    <p:sldId id="270" r:id="rId12"/>
    <p:sldId id="269" r:id="rId13"/>
    <p:sldId id="272" r:id="rId14"/>
    <p:sldId id="271" r:id="rId15"/>
    <p:sldId id="260" r:id="rId16"/>
    <p:sldId id="261" r:id="rId17"/>
    <p:sldId id="262" r:id="rId18"/>
    <p:sldId id="263" r:id="rId19"/>
    <p:sldId id="267" r:id="rId20"/>
    <p:sldId id="274" r:id="rId21"/>
    <p:sldId id="765" r:id="rId22"/>
    <p:sldId id="259" r:id="rId23"/>
    <p:sldId id="778" r:id="rId24"/>
    <p:sldId id="282" r:id="rId25"/>
    <p:sldId id="299" r:id="rId26"/>
    <p:sldId id="575" r:id="rId27"/>
    <p:sldId id="550" r:id="rId28"/>
    <p:sldId id="333" r:id="rId29"/>
    <p:sldId id="334" r:id="rId30"/>
    <p:sldId id="336" r:id="rId31"/>
    <p:sldId id="340" r:id="rId32"/>
    <p:sldId id="342" r:id="rId33"/>
    <p:sldId id="339" r:id="rId34"/>
    <p:sldId id="341" r:id="rId35"/>
    <p:sldId id="338" r:id="rId36"/>
    <p:sldId id="343" r:id="rId37"/>
    <p:sldId id="579" r:id="rId38"/>
    <p:sldId id="580" r:id="rId39"/>
    <p:sldId id="581" r:id="rId40"/>
    <p:sldId id="582" r:id="rId41"/>
    <p:sldId id="578" r:id="rId42"/>
    <p:sldId id="583" r:id="rId43"/>
    <p:sldId id="584" r:id="rId44"/>
    <p:sldId id="347" r:id="rId45"/>
    <p:sldId id="349" r:id="rId46"/>
    <p:sldId id="351" r:id="rId47"/>
    <p:sldId id="779" r:id="rId48"/>
    <p:sldId id="780" r:id="rId49"/>
    <p:sldId id="781" r:id="rId50"/>
    <p:sldId id="782" r:id="rId51"/>
    <p:sldId id="783" r:id="rId52"/>
    <p:sldId id="784" r:id="rId53"/>
    <p:sldId id="308" r:id="rId54"/>
    <p:sldId id="306" r:id="rId55"/>
    <p:sldId id="286" r:id="rId56"/>
    <p:sldId id="315" r:id="rId57"/>
    <p:sldId id="289" r:id="rId58"/>
    <p:sldId id="311" r:id="rId59"/>
    <p:sldId id="313" r:id="rId60"/>
    <p:sldId id="291" r:id="rId61"/>
    <p:sldId id="316" r:id="rId62"/>
    <p:sldId id="317" r:id="rId63"/>
    <p:sldId id="319" r:id="rId64"/>
    <p:sldId id="318" r:id="rId65"/>
    <p:sldId id="785" r:id="rId66"/>
    <p:sldId id="770" r:id="rId67"/>
    <p:sldId id="768" r:id="rId68"/>
    <p:sldId id="786" r:id="rId69"/>
    <p:sldId id="787" r:id="rId70"/>
    <p:sldId id="788" r:id="rId71"/>
    <p:sldId id="789" r:id="rId72"/>
    <p:sldId id="353" r:id="rId73"/>
    <p:sldId id="354" r:id="rId74"/>
    <p:sldId id="355" r:id="rId75"/>
    <p:sldId id="356" r:id="rId76"/>
    <p:sldId id="357" r:id="rId77"/>
    <p:sldId id="358" r:id="rId78"/>
    <p:sldId id="576" r:id="rId79"/>
    <p:sldId id="360" r:id="rId80"/>
    <p:sldId id="361" r:id="rId81"/>
    <p:sldId id="362" r:id="rId82"/>
    <p:sldId id="364" r:id="rId83"/>
    <p:sldId id="771" r:id="rId84"/>
    <p:sldId id="769" r:id="rId85"/>
    <p:sldId id="790" r:id="rId86"/>
    <p:sldId id="569" r:id="rId87"/>
    <p:sldId id="791" r:id="rId88"/>
    <p:sldId id="567" r:id="rId89"/>
    <p:sldId id="296" r:id="rId90"/>
    <p:sldId id="792" r:id="rId91"/>
    <p:sldId id="300" r:id="rId92"/>
    <p:sldId id="295" r:id="rId93"/>
    <p:sldId id="793" r:id="rId94"/>
    <p:sldId id="301" r:id="rId95"/>
    <p:sldId id="273" r:id="rId96"/>
    <p:sldId id="794" r:id="rId97"/>
    <p:sldId id="577" r:id="rId98"/>
    <p:sldId id="795" r:id="rId99"/>
    <p:sldId id="277" r:id="rId100"/>
    <p:sldId id="796" r:id="rId101"/>
    <p:sldId id="797" r:id="rId102"/>
    <p:sldId id="798" r:id="rId103"/>
    <p:sldId id="799" r:id="rId104"/>
    <p:sldId id="772" r:id="rId105"/>
    <p:sldId id="775" r:id="rId106"/>
    <p:sldId id="800" r:id="rId107"/>
    <p:sldId id="801" r:id="rId108"/>
    <p:sldId id="802" r:id="rId109"/>
    <p:sldId id="803" r:id="rId110"/>
    <p:sldId id="804" r:id="rId111"/>
    <p:sldId id="593" r:id="rId112"/>
    <p:sldId id="585" r:id="rId113"/>
    <p:sldId id="586" r:id="rId114"/>
    <p:sldId id="587" r:id="rId115"/>
    <p:sldId id="594" r:id="rId116"/>
    <p:sldId id="588" r:id="rId117"/>
    <p:sldId id="589" r:id="rId118"/>
    <p:sldId id="590" r:id="rId119"/>
    <p:sldId id="591" r:id="rId120"/>
    <p:sldId id="592" r:id="rId121"/>
    <p:sldId id="595" r:id="rId122"/>
    <p:sldId id="805" r:id="rId123"/>
    <p:sldId id="806" r:id="rId124"/>
    <p:sldId id="389" r:id="rId125"/>
    <p:sldId id="390" r:id="rId126"/>
    <p:sldId id="391" r:id="rId127"/>
    <p:sldId id="392" r:id="rId128"/>
    <p:sldId id="393" r:id="rId129"/>
    <p:sldId id="394" r:id="rId130"/>
    <p:sldId id="395" r:id="rId131"/>
    <p:sldId id="402" r:id="rId132"/>
    <p:sldId id="396" r:id="rId133"/>
    <p:sldId id="400" r:id="rId134"/>
    <p:sldId id="399" r:id="rId135"/>
    <p:sldId id="398" r:id="rId136"/>
    <p:sldId id="403" r:id="rId137"/>
    <p:sldId id="405" r:id="rId138"/>
    <p:sldId id="406" r:id="rId139"/>
    <p:sldId id="407" r:id="rId140"/>
    <p:sldId id="409" r:id="rId141"/>
    <p:sldId id="807" r:id="rId142"/>
    <p:sldId id="408" r:id="rId143"/>
    <p:sldId id="352" r:id="rId144"/>
    <p:sldId id="808" r:id="rId145"/>
    <p:sldId id="275" r:id="rId146"/>
    <p:sldId id="411" r:id="rId147"/>
    <p:sldId id="265" r:id="rId148"/>
    <p:sldId id="412" r:id="rId149"/>
    <p:sldId id="413" r:id="rId150"/>
    <p:sldId id="809" r:id="rId151"/>
    <p:sldId id="810" r:id="rId152"/>
    <p:sldId id="811" r:id="rId153"/>
    <p:sldId id="813" r:id="rId154"/>
    <p:sldId id="815" r:id="rId155"/>
    <p:sldId id="276" r:id="rId156"/>
    <p:sldId id="816" r:id="rId157"/>
    <p:sldId id="278" r:id="rId158"/>
    <p:sldId id="410" r:id="rId15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39F"/>
    <a:srgbClr val="E50D2E"/>
    <a:srgbClr val="0C5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5" d="100"/>
          <a:sy n="105"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64087-22FD-4BD4-98DB-98482FC16C6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hu-HU"/>
        </a:p>
      </dgm:t>
    </dgm:pt>
    <dgm:pt modelId="{8CDAFD19-8BBA-4514-B6B0-6CAF2012F040}">
      <dgm:prSet phldrT="[Szöveg]"/>
      <dgm:spPr/>
      <dgm:t>
        <a:bodyPr/>
        <a:lstStyle/>
        <a:p>
          <a:r>
            <a:rPr lang="hu-HU"/>
            <a:t>biliary</a:t>
          </a:r>
        </a:p>
      </dgm:t>
    </dgm:pt>
    <dgm:pt modelId="{1A438733-F41E-44BF-8A73-A9E53269D119}" type="parTrans" cxnId="{39015740-CE83-4A2C-A33F-7FE2BCB5268F}">
      <dgm:prSet/>
      <dgm:spPr/>
      <dgm:t>
        <a:bodyPr/>
        <a:lstStyle/>
        <a:p>
          <a:endParaRPr lang="hu-HU"/>
        </a:p>
      </dgm:t>
    </dgm:pt>
    <dgm:pt modelId="{D7634977-BBFC-43C4-B00D-29426EBC19EF}" type="sibTrans" cxnId="{39015740-CE83-4A2C-A33F-7FE2BCB5268F}">
      <dgm:prSet/>
      <dgm:spPr/>
      <dgm:t>
        <a:bodyPr/>
        <a:lstStyle/>
        <a:p>
          <a:endParaRPr lang="hu-HU"/>
        </a:p>
      </dgm:t>
    </dgm:pt>
    <dgm:pt modelId="{51E712F7-B368-40AA-9315-58554C10240F}">
      <dgm:prSet phldrT="[Szöveg]" custT="1"/>
      <dgm:spPr/>
      <dgm:t>
        <a:bodyPr/>
        <a:lstStyle/>
        <a:p>
          <a:r>
            <a:rPr lang="hu-HU" sz="1550"/>
            <a:t>alcohol induced</a:t>
          </a:r>
        </a:p>
      </dgm:t>
    </dgm:pt>
    <dgm:pt modelId="{F55BCBEA-71CC-45ED-84B0-C4D776EBD6EA}" type="parTrans" cxnId="{08E8EA43-0F9C-4BEB-A2BE-837F168BFB9F}">
      <dgm:prSet/>
      <dgm:spPr/>
      <dgm:t>
        <a:bodyPr/>
        <a:lstStyle/>
        <a:p>
          <a:endParaRPr lang="hu-HU"/>
        </a:p>
      </dgm:t>
    </dgm:pt>
    <dgm:pt modelId="{559EFCF7-A693-4160-AFA5-D9AAA1A282B4}" type="sibTrans" cxnId="{08E8EA43-0F9C-4BEB-A2BE-837F168BFB9F}">
      <dgm:prSet/>
      <dgm:spPr/>
      <dgm:t>
        <a:bodyPr/>
        <a:lstStyle/>
        <a:p>
          <a:endParaRPr lang="hu-HU"/>
        </a:p>
      </dgm:t>
    </dgm:pt>
    <dgm:pt modelId="{698E126A-D4C1-4641-9058-CA5B5E4C13E1}">
      <dgm:prSet phldrT="[Szöveg]" custT="1"/>
      <dgm:spPr/>
      <dgm:t>
        <a:bodyPr/>
        <a:lstStyle/>
        <a:p>
          <a:pPr algn="ctr"/>
          <a:r>
            <a:rPr lang="hu-HU" sz="1800">
              <a:solidFill>
                <a:schemeClr val="bg1"/>
              </a:solidFill>
            </a:rPr>
            <a:t>drug induced</a:t>
          </a:r>
        </a:p>
      </dgm:t>
    </dgm:pt>
    <dgm:pt modelId="{14422FCB-9C46-418D-9612-75E9B362D1F9}" type="parTrans" cxnId="{384248FF-18A1-4BAF-BDFB-9DA6EA754B18}">
      <dgm:prSet/>
      <dgm:spPr/>
      <dgm:t>
        <a:bodyPr/>
        <a:lstStyle/>
        <a:p>
          <a:endParaRPr lang="hu-HU"/>
        </a:p>
      </dgm:t>
    </dgm:pt>
    <dgm:pt modelId="{2A297EC9-51D6-4C88-8350-BED90FB873ED}" type="sibTrans" cxnId="{384248FF-18A1-4BAF-BDFB-9DA6EA754B18}">
      <dgm:prSet/>
      <dgm:spPr/>
      <dgm:t>
        <a:bodyPr/>
        <a:lstStyle/>
        <a:p>
          <a:endParaRPr lang="hu-HU"/>
        </a:p>
      </dgm:t>
    </dgm:pt>
    <dgm:pt modelId="{4AB766D5-66D4-403E-982C-F47F702E55C7}">
      <dgm:prSet phldrT="[Szöveg]"/>
      <dgm:spPr/>
      <dgm:t>
        <a:bodyPr/>
        <a:lstStyle/>
        <a:p>
          <a:r>
            <a:rPr lang="hu-HU"/>
            <a:t>…</a:t>
          </a:r>
        </a:p>
      </dgm:t>
    </dgm:pt>
    <dgm:pt modelId="{53266D6F-891A-4897-8549-E7F2A193761F}" type="parTrans" cxnId="{4CA6BC4C-DFD7-455A-B205-8AD5C6E1FB0F}">
      <dgm:prSet/>
      <dgm:spPr/>
      <dgm:t>
        <a:bodyPr/>
        <a:lstStyle/>
        <a:p>
          <a:endParaRPr lang="hu-HU"/>
        </a:p>
      </dgm:t>
    </dgm:pt>
    <dgm:pt modelId="{A3DBA14B-BA0F-4A7E-8A5A-7269A4779F80}" type="sibTrans" cxnId="{4CA6BC4C-DFD7-455A-B205-8AD5C6E1FB0F}">
      <dgm:prSet/>
      <dgm:spPr/>
      <dgm:t>
        <a:bodyPr/>
        <a:lstStyle/>
        <a:p>
          <a:endParaRPr lang="hu-HU"/>
        </a:p>
      </dgm:t>
    </dgm:pt>
    <dgm:pt modelId="{FE41B6AB-7812-40BF-BA1D-CF192A5DFFED}" type="pres">
      <dgm:prSet presAssocID="{DB964087-22FD-4BD4-98DB-98482FC16C68}" presName="Name0" presStyleCnt="0">
        <dgm:presLayoutVars>
          <dgm:chMax/>
          <dgm:chPref/>
          <dgm:dir/>
          <dgm:animLvl val="lvl"/>
        </dgm:presLayoutVars>
      </dgm:prSet>
      <dgm:spPr/>
      <dgm:t>
        <a:bodyPr/>
        <a:lstStyle/>
        <a:p>
          <a:endParaRPr lang="hu-HU"/>
        </a:p>
      </dgm:t>
    </dgm:pt>
    <dgm:pt modelId="{B4D05E11-7D8F-4414-A2AF-82F2DAEEB125}" type="pres">
      <dgm:prSet presAssocID="{8CDAFD19-8BBA-4514-B6B0-6CAF2012F040}" presName="composite" presStyleCnt="0"/>
      <dgm:spPr/>
    </dgm:pt>
    <dgm:pt modelId="{224FD73A-4E21-49E1-8306-71E629B97979}" type="pres">
      <dgm:prSet presAssocID="{8CDAFD19-8BBA-4514-B6B0-6CAF2012F040}" presName="Parent1" presStyleLbl="node1" presStyleIdx="0" presStyleCnt="6">
        <dgm:presLayoutVars>
          <dgm:chMax val="1"/>
          <dgm:chPref val="1"/>
          <dgm:bulletEnabled val="1"/>
        </dgm:presLayoutVars>
      </dgm:prSet>
      <dgm:spPr/>
      <dgm:t>
        <a:bodyPr/>
        <a:lstStyle/>
        <a:p>
          <a:endParaRPr lang="hu-HU"/>
        </a:p>
      </dgm:t>
    </dgm:pt>
    <dgm:pt modelId="{5CFF43FB-3E89-4545-BD47-C77CE4FF4244}" type="pres">
      <dgm:prSet presAssocID="{8CDAFD19-8BBA-4514-B6B0-6CAF2012F040}" presName="Childtext1" presStyleLbl="revTx" presStyleIdx="0" presStyleCnt="3">
        <dgm:presLayoutVars>
          <dgm:chMax val="0"/>
          <dgm:chPref val="0"/>
          <dgm:bulletEnabled val="1"/>
        </dgm:presLayoutVars>
      </dgm:prSet>
      <dgm:spPr/>
    </dgm:pt>
    <dgm:pt modelId="{84918D17-AD3D-49D7-BAE9-A1085603052B}" type="pres">
      <dgm:prSet presAssocID="{8CDAFD19-8BBA-4514-B6B0-6CAF2012F040}" presName="BalanceSpacing" presStyleCnt="0"/>
      <dgm:spPr/>
    </dgm:pt>
    <dgm:pt modelId="{B0915DF6-D1E8-418E-9AE8-30F050FB998C}" type="pres">
      <dgm:prSet presAssocID="{8CDAFD19-8BBA-4514-B6B0-6CAF2012F040}" presName="BalanceSpacing1" presStyleCnt="0"/>
      <dgm:spPr/>
    </dgm:pt>
    <dgm:pt modelId="{B8530346-C372-4AD2-BB44-A17F642195E9}" type="pres">
      <dgm:prSet presAssocID="{D7634977-BBFC-43C4-B00D-29426EBC19EF}" presName="Accent1Text" presStyleLbl="node1" presStyleIdx="1" presStyleCnt="6"/>
      <dgm:spPr/>
      <dgm:t>
        <a:bodyPr/>
        <a:lstStyle/>
        <a:p>
          <a:endParaRPr lang="hu-HU"/>
        </a:p>
      </dgm:t>
    </dgm:pt>
    <dgm:pt modelId="{CB4BB49F-49EA-49D7-9DD6-7D8F32AEB7E6}" type="pres">
      <dgm:prSet presAssocID="{D7634977-BBFC-43C4-B00D-29426EBC19EF}" presName="spaceBetweenRectangles" presStyleCnt="0"/>
      <dgm:spPr/>
    </dgm:pt>
    <dgm:pt modelId="{5DC68D00-3397-4E62-89E9-A541656F6589}" type="pres">
      <dgm:prSet presAssocID="{51E712F7-B368-40AA-9315-58554C10240F}" presName="composite" presStyleCnt="0"/>
      <dgm:spPr/>
    </dgm:pt>
    <dgm:pt modelId="{C6FCFCC4-9F76-46BF-9CAC-7FD5BA7EA1F6}" type="pres">
      <dgm:prSet presAssocID="{51E712F7-B368-40AA-9315-58554C10240F}" presName="Parent1" presStyleLbl="node1" presStyleIdx="2" presStyleCnt="6">
        <dgm:presLayoutVars>
          <dgm:chMax val="1"/>
          <dgm:chPref val="1"/>
          <dgm:bulletEnabled val="1"/>
        </dgm:presLayoutVars>
      </dgm:prSet>
      <dgm:spPr/>
      <dgm:t>
        <a:bodyPr/>
        <a:lstStyle/>
        <a:p>
          <a:endParaRPr lang="hu-HU"/>
        </a:p>
      </dgm:t>
    </dgm:pt>
    <dgm:pt modelId="{A6423AAB-5D0C-4819-85F6-630C92EA1E21}" type="pres">
      <dgm:prSet presAssocID="{51E712F7-B368-40AA-9315-58554C10240F}" presName="Childtext1" presStyleLbl="revTx" presStyleIdx="1" presStyleCnt="3" custScaleX="65661" custScaleY="64596" custLinFactY="-43148" custLinFactNeighborX="50343" custLinFactNeighborY="-100000">
        <dgm:presLayoutVars>
          <dgm:chMax val="0"/>
          <dgm:chPref val="0"/>
          <dgm:bulletEnabled val="1"/>
        </dgm:presLayoutVars>
      </dgm:prSet>
      <dgm:spPr/>
      <dgm:t>
        <a:bodyPr/>
        <a:lstStyle/>
        <a:p>
          <a:endParaRPr lang="hu-HU"/>
        </a:p>
      </dgm:t>
    </dgm:pt>
    <dgm:pt modelId="{4E13CB31-77D6-47C4-A063-E21C60EE1EB3}" type="pres">
      <dgm:prSet presAssocID="{51E712F7-B368-40AA-9315-58554C10240F}" presName="BalanceSpacing" presStyleCnt="0"/>
      <dgm:spPr/>
    </dgm:pt>
    <dgm:pt modelId="{CAB242C3-AF3C-4157-96E9-6A73922FB454}" type="pres">
      <dgm:prSet presAssocID="{51E712F7-B368-40AA-9315-58554C10240F}" presName="BalanceSpacing1" presStyleCnt="0"/>
      <dgm:spPr/>
    </dgm:pt>
    <dgm:pt modelId="{2B006E07-D69C-44A7-987F-1ABF61C53ED6}" type="pres">
      <dgm:prSet presAssocID="{559EFCF7-A693-4160-AFA5-D9AAA1A282B4}" presName="Accent1Text" presStyleLbl="node1" presStyleIdx="3" presStyleCnt="6"/>
      <dgm:spPr/>
      <dgm:t>
        <a:bodyPr/>
        <a:lstStyle/>
        <a:p>
          <a:endParaRPr lang="hu-HU"/>
        </a:p>
      </dgm:t>
    </dgm:pt>
    <dgm:pt modelId="{51CC8442-E93B-412E-B5B0-38F018C21196}" type="pres">
      <dgm:prSet presAssocID="{559EFCF7-A693-4160-AFA5-D9AAA1A282B4}" presName="spaceBetweenRectangles" presStyleCnt="0"/>
      <dgm:spPr/>
    </dgm:pt>
    <dgm:pt modelId="{150EE308-36AB-45FC-A100-798BAC9591F8}" type="pres">
      <dgm:prSet presAssocID="{4AB766D5-66D4-403E-982C-F47F702E55C7}" presName="composite" presStyleCnt="0"/>
      <dgm:spPr/>
    </dgm:pt>
    <dgm:pt modelId="{1D2FF843-40F5-4643-8CA0-FE1DE79022A3}" type="pres">
      <dgm:prSet presAssocID="{4AB766D5-66D4-403E-982C-F47F702E55C7}" presName="Parent1" presStyleLbl="node1" presStyleIdx="4" presStyleCnt="6">
        <dgm:presLayoutVars>
          <dgm:chMax val="1"/>
          <dgm:chPref val="1"/>
          <dgm:bulletEnabled val="1"/>
        </dgm:presLayoutVars>
      </dgm:prSet>
      <dgm:spPr/>
      <dgm:t>
        <a:bodyPr/>
        <a:lstStyle/>
        <a:p>
          <a:endParaRPr lang="hu-HU"/>
        </a:p>
      </dgm:t>
    </dgm:pt>
    <dgm:pt modelId="{D39DED0C-18E3-4762-BBDF-FE2F615C7419}" type="pres">
      <dgm:prSet presAssocID="{4AB766D5-66D4-403E-982C-F47F702E55C7}" presName="Childtext1" presStyleLbl="revTx" presStyleIdx="2" presStyleCnt="3" custLinFactX="-30127" custLinFactY="-196883" custLinFactNeighborX="-100000" custLinFactNeighborY="-200000">
        <dgm:presLayoutVars>
          <dgm:chMax val="0"/>
          <dgm:chPref val="0"/>
          <dgm:bulletEnabled val="1"/>
        </dgm:presLayoutVars>
      </dgm:prSet>
      <dgm:spPr/>
    </dgm:pt>
    <dgm:pt modelId="{6950D9E5-F1DD-4E0C-90FB-9DC60DC60990}" type="pres">
      <dgm:prSet presAssocID="{4AB766D5-66D4-403E-982C-F47F702E55C7}" presName="BalanceSpacing" presStyleCnt="0"/>
      <dgm:spPr/>
    </dgm:pt>
    <dgm:pt modelId="{D7C84393-F90C-425D-95D3-061BCA55ADCE}" type="pres">
      <dgm:prSet presAssocID="{4AB766D5-66D4-403E-982C-F47F702E55C7}" presName="BalanceSpacing1" presStyleCnt="0"/>
      <dgm:spPr/>
    </dgm:pt>
    <dgm:pt modelId="{72ECC7D3-F20D-41F6-A11C-469EC65310E7}" type="pres">
      <dgm:prSet presAssocID="{A3DBA14B-BA0F-4A7E-8A5A-7269A4779F80}" presName="Accent1Text" presStyleLbl="node1" presStyleIdx="5" presStyleCnt="6"/>
      <dgm:spPr/>
      <dgm:t>
        <a:bodyPr/>
        <a:lstStyle/>
        <a:p>
          <a:endParaRPr lang="hu-HU"/>
        </a:p>
      </dgm:t>
    </dgm:pt>
  </dgm:ptLst>
  <dgm:cxnLst>
    <dgm:cxn modelId="{BF5D407F-D4CF-435E-9B0E-C2EF281B0982}" type="presOf" srcId="{559EFCF7-A693-4160-AFA5-D9AAA1A282B4}" destId="{2B006E07-D69C-44A7-987F-1ABF61C53ED6}" srcOrd="0" destOrd="0" presId="urn:microsoft.com/office/officeart/2008/layout/AlternatingHexagons"/>
    <dgm:cxn modelId="{E72C756D-3F4D-4CC1-B979-BCB4F90ABCC6}" type="presOf" srcId="{4AB766D5-66D4-403E-982C-F47F702E55C7}" destId="{1D2FF843-40F5-4643-8CA0-FE1DE79022A3}" srcOrd="0" destOrd="0" presId="urn:microsoft.com/office/officeart/2008/layout/AlternatingHexagons"/>
    <dgm:cxn modelId="{384248FF-18A1-4BAF-BDFB-9DA6EA754B18}" srcId="{51E712F7-B368-40AA-9315-58554C10240F}" destId="{698E126A-D4C1-4641-9058-CA5B5E4C13E1}" srcOrd="0" destOrd="0" parTransId="{14422FCB-9C46-418D-9612-75E9B362D1F9}" sibTransId="{2A297EC9-51D6-4C88-8350-BED90FB873ED}"/>
    <dgm:cxn modelId="{4CA6BC4C-DFD7-455A-B205-8AD5C6E1FB0F}" srcId="{DB964087-22FD-4BD4-98DB-98482FC16C68}" destId="{4AB766D5-66D4-403E-982C-F47F702E55C7}" srcOrd="2" destOrd="0" parTransId="{53266D6F-891A-4897-8549-E7F2A193761F}" sibTransId="{A3DBA14B-BA0F-4A7E-8A5A-7269A4779F80}"/>
    <dgm:cxn modelId="{1097E0F5-EF90-41E9-ADCF-7F89384D0777}" type="presOf" srcId="{8CDAFD19-8BBA-4514-B6B0-6CAF2012F040}" destId="{224FD73A-4E21-49E1-8306-71E629B97979}" srcOrd="0" destOrd="0" presId="urn:microsoft.com/office/officeart/2008/layout/AlternatingHexagons"/>
    <dgm:cxn modelId="{E25E101F-FEA3-44E4-BBD4-859369FECECB}" type="presOf" srcId="{D7634977-BBFC-43C4-B00D-29426EBC19EF}" destId="{B8530346-C372-4AD2-BB44-A17F642195E9}" srcOrd="0" destOrd="0" presId="urn:microsoft.com/office/officeart/2008/layout/AlternatingHexagons"/>
    <dgm:cxn modelId="{55EEB29C-EF77-4DB0-BC17-3715EDDDAF46}" type="presOf" srcId="{DB964087-22FD-4BD4-98DB-98482FC16C68}" destId="{FE41B6AB-7812-40BF-BA1D-CF192A5DFFED}" srcOrd="0" destOrd="0" presId="urn:microsoft.com/office/officeart/2008/layout/AlternatingHexagons"/>
    <dgm:cxn modelId="{FCC45916-3D9E-4162-8D67-DAD21BEE5153}" type="presOf" srcId="{A3DBA14B-BA0F-4A7E-8A5A-7269A4779F80}" destId="{72ECC7D3-F20D-41F6-A11C-469EC65310E7}" srcOrd="0" destOrd="0" presId="urn:microsoft.com/office/officeart/2008/layout/AlternatingHexagons"/>
    <dgm:cxn modelId="{08E8EA43-0F9C-4BEB-A2BE-837F168BFB9F}" srcId="{DB964087-22FD-4BD4-98DB-98482FC16C68}" destId="{51E712F7-B368-40AA-9315-58554C10240F}" srcOrd="1" destOrd="0" parTransId="{F55BCBEA-71CC-45ED-84B0-C4D776EBD6EA}" sibTransId="{559EFCF7-A693-4160-AFA5-D9AAA1A282B4}"/>
    <dgm:cxn modelId="{3703EE7B-226E-4D8E-BE49-5C4356239908}" type="presOf" srcId="{51E712F7-B368-40AA-9315-58554C10240F}" destId="{C6FCFCC4-9F76-46BF-9CAC-7FD5BA7EA1F6}" srcOrd="0" destOrd="0" presId="urn:microsoft.com/office/officeart/2008/layout/AlternatingHexagons"/>
    <dgm:cxn modelId="{E903D654-2F00-4241-95EA-B9406A52BECE}" type="presOf" srcId="{698E126A-D4C1-4641-9058-CA5B5E4C13E1}" destId="{A6423AAB-5D0C-4819-85F6-630C92EA1E21}" srcOrd="0" destOrd="0" presId="urn:microsoft.com/office/officeart/2008/layout/AlternatingHexagons"/>
    <dgm:cxn modelId="{39015740-CE83-4A2C-A33F-7FE2BCB5268F}" srcId="{DB964087-22FD-4BD4-98DB-98482FC16C68}" destId="{8CDAFD19-8BBA-4514-B6B0-6CAF2012F040}" srcOrd="0" destOrd="0" parTransId="{1A438733-F41E-44BF-8A73-A9E53269D119}" sibTransId="{D7634977-BBFC-43C4-B00D-29426EBC19EF}"/>
    <dgm:cxn modelId="{9AA9E28E-8FFC-4657-94CA-9FD28751DA9B}" type="presParOf" srcId="{FE41B6AB-7812-40BF-BA1D-CF192A5DFFED}" destId="{B4D05E11-7D8F-4414-A2AF-82F2DAEEB125}" srcOrd="0" destOrd="0" presId="urn:microsoft.com/office/officeart/2008/layout/AlternatingHexagons"/>
    <dgm:cxn modelId="{BDC4A69B-988B-4D0A-AB2B-06B1B1DC67D7}" type="presParOf" srcId="{B4D05E11-7D8F-4414-A2AF-82F2DAEEB125}" destId="{224FD73A-4E21-49E1-8306-71E629B97979}" srcOrd="0" destOrd="0" presId="urn:microsoft.com/office/officeart/2008/layout/AlternatingHexagons"/>
    <dgm:cxn modelId="{D8D673E7-A1E3-42AE-9743-1F4E596EA05B}" type="presParOf" srcId="{B4D05E11-7D8F-4414-A2AF-82F2DAEEB125}" destId="{5CFF43FB-3E89-4545-BD47-C77CE4FF4244}" srcOrd="1" destOrd="0" presId="urn:microsoft.com/office/officeart/2008/layout/AlternatingHexagons"/>
    <dgm:cxn modelId="{760CC52C-9781-4C9D-922D-A02E0FF0CF7B}" type="presParOf" srcId="{B4D05E11-7D8F-4414-A2AF-82F2DAEEB125}" destId="{84918D17-AD3D-49D7-BAE9-A1085603052B}" srcOrd="2" destOrd="0" presId="urn:microsoft.com/office/officeart/2008/layout/AlternatingHexagons"/>
    <dgm:cxn modelId="{1CFCF972-C204-483D-82F4-61142D97A451}" type="presParOf" srcId="{B4D05E11-7D8F-4414-A2AF-82F2DAEEB125}" destId="{B0915DF6-D1E8-418E-9AE8-30F050FB998C}" srcOrd="3" destOrd="0" presId="urn:microsoft.com/office/officeart/2008/layout/AlternatingHexagons"/>
    <dgm:cxn modelId="{775865C8-5F08-4143-80EC-CBB9A8CBDA4D}" type="presParOf" srcId="{B4D05E11-7D8F-4414-A2AF-82F2DAEEB125}" destId="{B8530346-C372-4AD2-BB44-A17F642195E9}" srcOrd="4" destOrd="0" presId="urn:microsoft.com/office/officeart/2008/layout/AlternatingHexagons"/>
    <dgm:cxn modelId="{35EC8D44-DFAD-4695-851E-E05B593BED06}" type="presParOf" srcId="{FE41B6AB-7812-40BF-BA1D-CF192A5DFFED}" destId="{CB4BB49F-49EA-49D7-9DD6-7D8F32AEB7E6}" srcOrd="1" destOrd="0" presId="urn:microsoft.com/office/officeart/2008/layout/AlternatingHexagons"/>
    <dgm:cxn modelId="{B375B667-EDE5-4F25-B14D-022A5CB05BC5}" type="presParOf" srcId="{FE41B6AB-7812-40BF-BA1D-CF192A5DFFED}" destId="{5DC68D00-3397-4E62-89E9-A541656F6589}" srcOrd="2" destOrd="0" presId="urn:microsoft.com/office/officeart/2008/layout/AlternatingHexagons"/>
    <dgm:cxn modelId="{9E7CEA81-D170-48B2-A0A1-3AAEE0EFD7FB}" type="presParOf" srcId="{5DC68D00-3397-4E62-89E9-A541656F6589}" destId="{C6FCFCC4-9F76-46BF-9CAC-7FD5BA7EA1F6}" srcOrd="0" destOrd="0" presId="urn:microsoft.com/office/officeart/2008/layout/AlternatingHexagons"/>
    <dgm:cxn modelId="{749329C4-4D33-4173-A059-CDD9552614CF}" type="presParOf" srcId="{5DC68D00-3397-4E62-89E9-A541656F6589}" destId="{A6423AAB-5D0C-4819-85F6-630C92EA1E21}" srcOrd="1" destOrd="0" presId="urn:microsoft.com/office/officeart/2008/layout/AlternatingHexagons"/>
    <dgm:cxn modelId="{6CDC74CD-1302-494B-BF39-CFEE2FFA40CA}" type="presParOf" srcId="{5DC68D00-3397-4E62-89E9-A541656F6589}" destId="{4E13CB31-77D6-47C4-A063-E21C60EE1EB3}" srcOrd="2" destOrd="0" presId="urn:microsoft.com/office/officeart/2008/layout/AlternatingHexagons"/>
    <dgm:cxn modelId="{C01824B2-0314-4CDC-A788-CCA2EE8A5966}" type="presParOf" srcId="{5DC68D00-3397-4E62-89E9-A541656F6589}" destId="{CAB242C3-AF3C-4157-96E9-6A73922FB454}" srcOrd="3" destOrd="0" presId="urn:microsoft.com/office/officeart/2008/layout/AlternatingHexagons"/>
    <dgm:cxn modelId="{61F8F4B3-EAE7-41B5-92F2-DFA34AF64101}" type="presParOf" srcId="{5DC68D00-3397-4E62-89E9-A541656F6589}" destId="{2B006E07-D69C-44A7-987F-1ABF61C53ED6}" srcOrd="4" destOrd="0" presId="urn:microsoft.com/office/officeart/2008/layout/AlternatingHexagons"/>
    <dgm:cxn modelId="{B1756564-3D32-43A0-A973-2917700A02CE}" type="presParOf" srcId="{FE41B6AB-7812-40BF-BA1D-CF192A5DFFED}" destId="{51CC8442-E93B-412E-B5B0-38F018C21196}" srcOrd="3" destOrd="0" presId="urn:microsoft.com/office/officeart/2008/layout/AlternatingHexagons"/>
    <dgm:cxn modelId="{29C9981F-C6B2-40A8-9A92-9171E7CFCD79}" type="presParOf" srcId="{FE41B6AB-7812-40BF-BA1D-CF192A5DFFED}" destId="{150EE308-36AB-45FC-A100-798BAC9591F8}" srcOrd="4" destOrd="0" presId="urn:microsoft.com/office/officeart/2008/layout/AlternatingHexagons"/>
    <dgm:cxn modelId="{12F3909C-C9B2-483B-999B-E882AA744357}" type="presParOf" srcId="{150EE308-36AB-45FC-A100-798BAC9591F8}" destId="{1D2FF843-40F5-4643-8CA0-FE1DE79022A3}" srcOrd="0" destOrd="0" presId="urn:microsoft.com/office/officeart/2008/layout/AlternatingHexagons"/>
    <dgm:cxn modelId="{8898EE9D-40EA-4C97-9D1D-9C30DFC99A3E}" type="presParOf" srcId="{150EE308-36AB-45FC-A100-798BAC9591F8}" destId="{D39DED0C-18E3-4762-BBDF-FE2F615C7419}" srcOrd="1" destOrd="0" presId="urn:microsoft.com/office/officeart/2008/layout/AlternatingHexagons"/>
    <dgm:cxn modelId="{D26DCF48-D9AA-4F6F-8B70-F7BC4F18A567}" type="presParOf" srcId="{150EE308-36AB-45FC-A100-798BAC9591F8}" destId="{6950D9E5-F1DD-4E0C-90FB-9DC60DC60990}" srcOrd="2" destOrd="0" presId="urn:microsoft.com/office/officeart/2008/layout/AlternatingHexagons"/>
    <dgm:cxn modelId="{536E7156-2470-4290-9E0D-D279419DEBE9}" type="presParOf" srcId="{150EE308-36AB-45FC-A100-798BAC9591F8}" destId="{D7C84393-F90C-425D-95D3-061BCA55ADCE}" srcOrd="3" destOrd="0" presId="urn:microsoft.com/office/officeart/2008/layout/AlternatingHexagons"/>
    <dgm:cxn modelId="{4C79D17E-59AF-465D-947D-A378616EFDD1}" type="presParOf" srcId="{150EE308-36AB-45FC-A100-798BAC9591F8}" destId="{72ECC7D3-F20D-41F6-A11C-469EC65310E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9FE5F-9B41-4642-B755-C37D24DCD8F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u-HU"/>
        </a:p>
      </dgm:t>
    </dgm:pt>
    <dgm:pt modelId="{548104F5-88A7-45E9-94E2-A416217EBE2E}">
      <dgm:prSet phldrT="[Szöveg]"/>
      <dgm:spPr>
        <a:solidFill>
          <a:srgbClr val="70AD47"/>
        </a:solidFill>
        <a:ln>
          <a:noFill/>
        </a:ln>
      </dgm:spPr>
      <dgm:t>
        <a:bodyPr/>
        <a:lstStyle/>
        <a:p>
          <a:r>
            <a:rPr lang="hu-HU"/>
            <a:t>1.</a:t>
          </a:r>
        </a:p>
      </dgm:t>
    </dgm:pt>
    <dgm:pt modelId="{95B971BB-1A3B-4A69-B8AB-EC37DEBAFCAE}" type="parTrans" cxnId="{04A51D28-BA8F-4A19-A760-3CB63BC1A8B2}">
      <dgm:prSet/>
      <dgm:spPr/>
      <dgm:t>
        <a:bodyPr/>
        <a:lstStyle/>
        <a:p>
          <a:endParaRPr lang="hu-HU"/>
        </a:p>
      </dgm:t>
    </dgm:pt>
    <dgm:pt modelId="{4ABABD8C-37F0-43C5-A1D8-90E14AB746B4}" type="sibTrans" cxnId="{04A51D28-BA8F-4A19-A760-3CB63BC1A8B2}">
      <dgm:prSet/>
      <dgm:spPr/>
      <dgm:t>
        <a:bodyPr/>
        <a:lstStyle/>
        <a:p>
          <a:endParaRPr lang="hu-HU"/>
        </a:p>
      </dgm:t>
    </dgm:pt>
    <dgm:pt modelId="{EBC8456C-6D82-4835-83C8-2ED2B4505132}">
      <dgm:prSet phldrT="[Szöveg]"/>
      <dgm:spPr>
        <a:ln>
          <a:noFill/>
        </a:ln>
      </dgm:spPr>
      <dgm:t>
        <a:bodyPr/>
        <a:lstStyle/>
        <a:p>
          <a:r>
            <a:rPr lang="hu-HU">
              <a:solidFill>
                <a:srgbClr val="70AD47"/>
              </a:solidFill>
            </a:rPr>
            <a:t>Mild</a:t>
          </a:r>
        </a:p>
      </dgm:t>
    </dgm:pt>
    <dgm:pt modelId="{40B4C3EC-ADDC-427C-91E8-1F2FCCE8F257}" type="parTrans" cxnId="{720F4DF5-71FB-4766-B4AF-7AB40144D36E}">
      <dgm:prSet/>
      <dgm:spPr/>
      <dgm:t>
        <a:bodyPr/>
        <a:lstStyle/>
        <a:p>
          <a:endParaRPr lang="hu-HU"/>
        </a:p>
      </dgm:t>
    </dgm:pt>
    <dgm:pt modelId="{6A8DFB4A-C3A3-4325-BAD5-37C072AB4559}" type="sibTrans" cxnId="{720F4DF5-71FB-4766-B4AF-7AB40144D36E}">
      <dgm:prSet/>
      <dgm:spPr/>
      <dgm:t>
        <a:bodyPr/>
        <a:lstStyle/>
        <a:p>
          <a:endParaRPr lang="hu-HU"/>
        </a:p>
      </dgm:t>
    </dgm:pt>
    <dgm:pt modelId="{6D2D6C5F-4499-4CE4-91DB-E81721040E7A}">
      <dgm:prSet phldrT="[Szöveg]"/>
      <dgm:spPr>
        <a:solidFill>
          <a:srgbClr val="CC6600"/>
        </a:solidFill>
        <a:ln>
          <a:noFill/>
        </a:ln>
      </dgm:spPr>
      <dgm:t>
        <a:bodyPr/>
        <a:lstStyle/>
        <a:p>
          <a:r>
            <a:rPr lang="hu-HU"/>
            <a:t>2.</a:t>
          </a:r>
        </a:p>
      </dgm:t>
    </dgm:pt>
    <dgm:pt modelId="{6C8C794A-7724-476A-8143-FC255291679A}" type="parTrans" cxnId="{8370C0E9-A450-49EB-A2ED-825A976E0A65}">
      <dgm:prSet/>
      <dgm:spPr/>
      <dgm:t>
        <a:bodyPr/>
        <a:lstStyle/>
        <a:p>
          <a:endParaRPr lang="hu-HU"/>
        </a:p>
      </dgm:t>
    </dgm:pt>
    <dgm:pt modelId="{547DF481-F35B-4F2E-B5B7-A6CE52F3F9D3}" type="sibTrans" cxnId="{8370C0E9-A450-49EB-A2ED-825A976E0A65}">
      <dgm:prSet/>
      <dgm:spPr/>
      <dgm:t>
        <a:bodyPr/>
        <a:lstStyle/>
        <a:p>
          <a:endParaRPr lang="hu-HU"/>
        </a:p>
      </dgm:t>
    </dgm:pt>
    <dgm:pt modelId="{D08AF8A0-406F-4E97-B243-44412D594FF5}">
      <dgm:prSet phldrT="[Szöveg]"/>
      <dgm:spPr>
        <a:ln>
          <a:noFill/>
        </a:ln>
      </dgm:spPr>
      <dgm:t>
        <a:bodyPr/>
        <a:lstStyle/>
        <a:p>
          <a:r>
            <a:rPr lang="hu-HU">
              <a:solidFill>
                <a:srgbClr val="CC6600"/>
              </a:solidFill>
            </a:rPr>
            <a:t>Moderately severe</a:t>
          </a:r>
        </a:p>
      </dgm:t>
    </dgm:pt>
    <dgm:pt modelId="{2C0F8FA6-4C36-4E70-9064-61401E7FBD5A}" type="parTrans" cxnId="{5553982D-AD1F-4950-A13C-F602A5B685C7}">
      <dgm:prSet/>
      <dgm:spPr/>
      <dgm:t>
        <a:bodyPr/>
        <a:lstStyle/>
        <a:p>
          <a:endParaRPr lang="hu-HU"/>
        </a:p>
      </dgm:t>
    </dgm:pt>
    <dgm:pt modelId="{953021D0-EC8F-4FB1-9CD3-F050EB519B64}" type="sibTrans" cxnId="{5553982D-AD1F-4950-A13C-F602A5B685C7}">
      <dgm:prSet/>
      <dgm:spPr/>
      <dgm:t>
        <a:bodyPr/>
        <a:lstStyle/>
        <a:p>
          <a:endParaRPr lang="hu-HU"/>
        </a:p>
      </dgm:t>
    </dgm:pt>
    <dgm:pt modelId="{E0A839E7-FB22-4F69-879B-BE191C392DDF}">
      <dgm:prSet phldrT="[Szöveg]"/>
      <dgm:spPr>
        <a:solidFill>
          <a:srgbClr val="C00000"/>
        </a:solidFill>
        <a:ln>
          <a:noFill/>
        </a:ln>
      </dgm:spPr>
      <dgm:t>
        <a:bodyPr/>
        <a:lstStyle/>
        <a:p>
          <a:r>
            <a:rPr lang="hu-HU"/>
            <a:t>3.</a:t>
          </a:r>
        </a:p>
      </dgm:t>
    </dgm:pt>
    <dgm:pt modelId="{E971FC8F-EB12-4956-819F-77E796860FBF}" type="parTrans" cxnId="{7A52322B-1B08-4BFB-A40D-4E8FA1A05896}">
      <dgm:prSet/>
      <dgm:spPr/>
      <dgm:t>
        <a:bodyPr/>
        <a:lstStyle/>
        <a:p>
          <a:endParaRPr lang="hu-HU"/>
        </a:p>
      </dgm:t>
    </dgm:pt>
    <dgm:pt modelId="{C5538584-E5DB-4A9B-9507-BD2F383080EA}" type="sibTrans" cxnId="{7A52322B-1B08-4BFB-A40D-4E8FA1A05896}">
      <dgm:prSet/>
      <dgm:spPr/>
      <dgm:t>
        <a:bodyPr/>
        <a:lstStyle/>
        <a:p>
          <a:endParaRPr lang="hu-HU"/>
        </a:p>
      </dgm:t>
    </dgm:pt>
    <dgm:pt modelId="{75AD57F8-0058-4271-9592-9B5BBFFDAFE7}">
      <dgm:prSet phldrT="[Szöveg]"/>
      <dgm:spPr>
        <a:noFill/>
        <a:ln>
          <a:noFill/>
        </a:ln>
      </dgm:spPr>
      <dgm:t>
        <a:bodyPr/>
        <a:lstStyle/>
        <a:p>
          <a:r>
            <a:rPr lang="hu-HU">
              <a:solidFill>
                <a:srgbClr val="C00000"/>
              </a:solidFill>
            </a:rPr>
            <a:t>Severe</a:t>
          </a:r>
        </a:p>
      </dgm:t>
    </dgm:pt>
    <dgm:pt modelId="{DC2FECF7-ECD3-4E9B-964D-E0FB2EDC2707}" type="parTrans" cxnId="{E12548C7-E2F9-4410-9AE6-996F21D299F9}">
      <dgm:prSet/>
      <dgm:spPr/>
      <dgm:t>
        <a:bodyPr/>
        <a:lstStyle/>
        <a:p>
          <a:endParaRPr lang="hu-HU"/>
        </a:p>
      </dgm:t>
    </dgm:pt>
    <dgm:pt modelId="{EE0D4346-BBCC-4568-A434-B5F40C5F6483}" type="sibTrans" cxnId="{E12548C7-E2F9-4410-9AE6-996F21D299F9}">
      <dgm:prSet/>
      <dgm:spPr/>
      <dgm:t>
        <a:bodyPr/>
        <a:lstStyle/>
        <a:p>
          <a:endParaRPr lang="hu-HU"/>
        </a:p>
      </dgm:t>
    </dgm:pt>
    <dgm:pt modelId="{C1F1C90B-1F7A-41B8-BA2E-55B429149834}" type="pres">
      <dgm:prSet presAssocID="{6789FE5F-9B41-4642-B755-C37D24DCD8FB}" presName="linearFlow" presStyleCnt="0">
        <dgm:presLayoutVars>
          <dgm:dir/>
          <dgm:animLvl val="lvl"/>
          <dgm:resizeHandles val="exact"/>
        </dgm:presLayoutVars>
      </dgm:prSet>
      <dgm:spPr/>
      <dgm:t>
        <a:bodyPr/>
        <a:lstStyle/>
        <a:p>
          <a:endParaRPr lang="hu-HU"/>
        </a:p>
      </dgm:t>
    </dgm:pt>
    <dgm:pt modelId="{EF329D03-4387-4B46-8EFC-7A4DDB2E8182}" type="pres">
      <dgm:prSet presAssocID="{548104F5-88A7-45E9-94E2-A416217EBE2E}" presName="composite" presStyleCnt="0"/>
      <dgm:spPr/>
    </dgm:pt>
    <dgm:pt modelId="{4D769597-6C72-45B9-BCF1-021FC9EB5FD7}" type="pres">
      <dgm:prSet presAssocID="{548104F5-88A7-45E9-94E2-A416217EBE2E}" presName="parentText" presStyleLbl="alignNode1" presStyleIdx="0" presStyleCnt="3">
        <dgm:presLayoutVars>
          <dgm:chMax val="1"/>
          <dgm:bulletEnabled val="1"/>
        </dgm:presLayoutVars>
      </dgm:prSet>
      <dgm:spPr/>
      <dgm:t>
        <a:bodyPr/>
        <a:lstStyle/>
        <a:p>
          <a:endParaRPr lang="hu-HU"/>
        </a:p>
      </dgm:t>
    </dgm:pt>
    <dgm:pt modelId="{A18E2487-2154-455B-B692-98A1AEE3FD2F}" type="pres">
      <dgm:prSet presAssocID="{548104F5-88A7-45E9-94E2-A416217EBE2E}" presName="descendantText" presStyleLbl="alignAcc1" presStyleIdx="0" presStyleCnt="3">
        <dgm:presLayoutVars>
          <dgm:bulletEnabled val="1"/>
        </dgm:presLayoutVars>
      </dgm:prSet>
      <dgm:spPr/>
      <dgm:t>
        <a:bodyPr/>
        <a:lstStyle/>
        <a:p>
          <a:endParaRPr lang="hu-HU"/>
        </a:p>
      </dgm:t>
    </dgm:pt>
    <dgm:pt modelId="{45614A1F-99DF-46D5-88EC-28DE087593B5}" type="pres">
      <dgm:prSet presAssocID="{4ABABD8C-37F0-43C5-A1D8-90E14AB746B4}" presName="sp" presStyleCnt="0"/>
      <dgm:spPr/>
    </dgm:pt>
    <dgm:pt modelId="{5CAE0ABA-6134-49BD-8D16-F9C19ACDA449}" type="pres">
      <dgm:prSet presAssocID="{6D2D6C5F-4499-4CE4-91DB-E81721040E7A}" presName="composite" presStyleCnt="0"/>
      <dgm:spPr/>
    </dgm:pt>
    <dgm:pt modelId="{0B533180-3C74-4354-9A30-F20D6662C941}" type="pres">
      <dgm:prSet presAssocID="{6D2D6C5F-4499-4CE4-91DB-E81721040E7A}" presName="parentText" presStyleLbl="alignNode1" presStyleIdx="1" presStyleCnt="3">
        <dgm:presLayoutVars>
          <dgm:chMax val="1"/>
          <dgm:bulletEnabled val="1"/>
        </dgm:presLayoutVars>
      </dgm:prSet>
      <dgm:spPr/>
      <dgm:t>
        <a:bodyPr/>
        <a:lstStyle/>
        <a:p>
          <a:endParaRPr lang="hu-HU"/>
        </a:p>
      </dgm:t>
    </dgm:pt>
    <dgm:pt modelId="{6E58178A-F873-42F8-A897-E4E79694CB73}" type="pres">
      <dgm:prSet presAssocID="{6D2D6C5F-4499-4CE4-91DB-E81721040E7A}" presName="descendantText" presStyleLbl="alignAcc1" presStyleIdx="1" presStyleCnt="3">
        <dgm:presLayoutVars>
          <dgm:bulletEnabled val="1"/>
        </dgm:presLayoutVars>
      </dgm:prSet>
      <dgm:spPr/>
      <dgm:t>
        <a:bodyPr/>
        <a:lstStyle/>
        <a:p>
          <a:endParaRPr lang="hu-HU"/>
        </a:p>
      </dgm:t>
    </dgm:pt>
    <dgm:pt modelId="{D9CEC74F-B278-4D25-9E87-3191C25AF0C8}" type="pres">
      <dgm:prSet presAssocID="{547DF481-F35B-4F2E-B5B7-A6CE52F3F9D3}" presName="sp" presStyleCnt="0"/>
      <dgm:spPr/>
    </dgm:pt>
    <dgm:pt modelId="{6CAA248E-3B20-4A48-AC47-3E731FC6EA19}" type="pres">
      <dgm:prSet presAssocID="{E0A839E7-FB22-4F69-879B-BE191C392DDF}" presName="composite" presStyleCnt="0"/>
      <dgm:spPr/>
    </dgm:pt>
    <dgm:pt modelId="{B10D18BA-EDA1-4689-9E97-0F134F5AD1DA}" type="pres">
      <dgm:prSet presAssocID="{E0A839E7-FB22-4F69-879B-BE191C392DDF}" presName="parentText" presStyleLbl="alignNode1" presStyleIdx="2" presStyleCnt="3">
        <dgm:presLayoutVars>
          <dgm:chMax val="1"/>
          <dgm:bulletEnabled val="1"/>
        </dgm:presLayoutVars>
      </dgm:prSet>
      <dgm:spPr/>
      <dgm:t>
        <a:bodyPr/>
        <a:lstStyle/>
        <a:p>
          <a:endParaRPr lang="hu-HU"/>
        </a:p>
      </dgm:t>
    </dgm:pt>
    <dgm:pt modelId="{7256B538-11F4-4FF9-8187-3A0E6FD05801}" type="pres">
      <dgm:prSet presAssocID="{E0A839E7-FB22-4F69-879B-BE191C392DDF}" presName="descendantText" presStyleLbl="alignAcc1" presStyleIdx="2" presStyleCnt="3">
        <dgm:presLayoutVars>
          <dgm:bulletEnabled val="1"/>
        </dgm:presLayoutVars>
      </dgm:prSet>
      <dgm:spPr/>
      <dgm:t>
        <a:bodyPr/>
        <a:lstStyle/>
        <a:p>
          <a:endParaRPr lang="hu-HU"/>
        </a:p>
      </dgm:t>
    </dgm:pt>
  </dgm:ptLst>
  <dgm:cxnLst>
    <dgm:cxn modelId="{B611AB18-3CAB-4E63-95A0-2A37BBD972CE}" type="presOf" srcId="{6D2D6C5F-4499-4CE4-91DB-E81721040E7A}" destId="{0B533180-3C74-4354-9A30-F20D6662C941}" srcOrd="0" destOrd="0" presId="urn:microsoft.com/office/officeart/2005/8/layout/chevron2"/>
    <dgm:cxn modelId="{8370C0E9-A450-49EB-A2ED-825A976E0A65}" srcId="{6789FE5F-9B41-4642-B755-C37D24DCD8FB}" destId="{6D2D6C5F-4499-4CE4-91DB-E81721040E7A}" srcOrd="1" destOrd="0" parTransId="{6C8C794A-7724-476A-8143-FC255291679A}" sibTransId="{547DF481-F35B-4F2E-B5B7-A6CE52F3F9D3}"/>
    <dgm:cxn modelId="{95E48E43-5464-41E2-8C2D-4238298C84CD}" type="presOf" srcId="{D08AF8A0-406F-4E97-B243-44412D594FF5}" destId="{6E58178A-F873-42F8-A897-E4E79694CB73}" srcOrd="0" destOrd="0" presId="urn:microsoft.com/office/officeart/2005/8/layout/chevron2"/>
    <dgm:cxn modelId="{072391F2-3A2C-4D24-AADA-9D5A0054BCC1}" type="presOf" srcId="{548104F5-88A7-45E9-94E2-A416217EBE2E}" destId="{4D769597-6C72-45B9-BCF1-021FC9EB5FD7}" srcOrd="0" destOrd="0" presId="urn:microsoft.com/office/officeart/2005/8/layout/chevron2"/>
    <dgm:cxn modelId="{E328AB17-5EAC-461C-BBA2-9BA8599B20FF}" type="presOf" srcId="{E0A839E7-FB22-4F69-879B-BE191C392DDF}" destId="{B10D18BA-EDA1-4689-9E97-0F134F5AD1DA}" srcOrd="0" destOrd="0" presId="urn:microsoft.com/office/officeart/2005/8/layout/chevron2"/>
    <dgm:cxn modelId="{E12548C7-E2F9-4410-9AE6-996F21D299F9}" srcId="{E0A839E7-FB22-4F69-879B-BE191C392DDF}" destId="{75AD57F8-0058-4271-9592-9B5BBFFDAFE7}" srcOrd="0" destOrd="0" parTransId="{DC2FECF7-ECD3-4E9B-964D-E0FB2EDC2707}" sibTransId="{EE0D4346-BBCC-4568-A434-B5F40C5F6483}"/>
    <dgm:cxn modelId="{FE86E115-4FDC-440F-A3FA-5637EFFD0F77}" type="presOf" srcId="{75AD57F8-0058-4271-9592-9B5BBFFDAFE7}" destId="{7256B538-11F4-4FF9-8187-3A0E6FD05801}" srcOrd="0" destOrd="0" presId="urn:microsoft.com/office/officeart/2005/8/layout/chevron2"/>
    <dgm:cxn modelId="{78CCA2FB-C472-45A7-9E6B-5B2EB3500A7A}" type="presOf" srcId="{EBC8456C-6D82-4835-83C8-2ED2B4505132}" destId="{A18E2487-2154-455B-B692-98A1AEE3FD2F}" srcOrd="0" destOrd="0" presId="urn:microsoft.com/office/officeart/2005/8/layout/chevron2"/>
    <dgm:cxn modelId="{720F4DF5-71FB-4766-B4AF-7AB40144D36E}" srcId="{548104F5-88A7-45E9-94E2-A416217EBE2E}" destId="{EBC8456C-6D82-4835-83C8-2ED2B4505132}" srcOrd="0" destOrd="0" parTransId="{40B4C3EC-ADDC-427C-91E8-1F2FCCE8F257}" sibTransId="{6A8DFB4A-C3A3-4325-BAD5-37C072AB4559}"/>
    <dgm:cxn modelId="{7A52322B-1B08-4BFB-A40D-4E8FA1A05896}" srcId="{6789FE5F-9B41-4642-B755-C37D24DCD8FB}" destId="{E0A839E7-FB22-4F69-879B-BE191C392DDF}" srcOrd="2" destOrd="0" parTransId="{E971FC8F-EB12-4956-819F-77E796860FBF}" sibTransId="{C5538584-E5DB-4A9B-9507-BD2F383080EA}"/>
    <dgm:cxn modelId="{5553982D-AD1F-4950-A13C-F602A5B685C7}" srcId="{6D2D6C5F-4499-4CE4-91DB-E81721040E7A}" destId="{D08AF8A0-406F-4E97-B243-44412D594FF5}" srcOrd="0" destOrd="0" parTransId="{2C0F8FA6-4C36-4E70-9064-61401E7FBD5A}" sibTransId="{953021D0-EC8F-4FB1-9CD3-F050EB519B64}"/>
    <dgm:cxn modelId="{824432BC-5778-42E7-8868-CF1A72F2819A}" type="presOf" srcId="{6789FE5F-9B41-4642-B755-C37D24DCD8FB}" destId="{C1F1C90B-1F7A-41B8-BA2E-55B429149834}" srcOrd="0" destOrd="0" presId="urn:microsoft.com/office/officeart/2005/8/layout/chevron2"/>
    <dgm:cxn modelId="{04A51D28-BA8F-4A19-A760-3CB63BC1A8B2}" srcId="{6789FE5F-9B41-4642-B755-C37D24DCD8FB}" destId="{548104F5-88A7-45E9-94E2-A416217EBE2E}" srcOrd="0" destOrd="0" parTransId="{95B971BB-1A3B-4A69-B8AB-EC37DEBAFCAE}" sibTransId="{4ABABD8C-37F0-43C5-A1D8-90E14AB746B4}"/>
    <dgm:cxn modelId="{C0DEC5ED-3117-4C15-A9E1-96A68F2A22B9}" type="presParOf" srcId="{C1F1C90B-1F7A-41B8-BA2E-55B429149834}" destId="{EF329D03-4387-4B46-8EFC-7A4DDB2E8182}" srcOrd="0" destOrd="0" presId="urn:microsoft.com/office/officeart/2005/8/layout/chevron2"/>
    <dgm:cxn modelId="{A1B3ACFC-208F-4854-B820-DCE0CB634A7B}" type="presParOf" srcId="{EF329D03-4387-4B46-8EFC-7A4DDB2E8182}" destId="{4D769597-6C72-45B9-BCF1-021FC9EB5FD7}" srcOrd="0" destOrd="0" presId="urn:microsoft.com/office/officeart/2005/8/layout/chevron2"/>
    <dgm:cxn modelId="{B2B0AF4D-B8CC-4E29-A29F-A29BC07C4D00}" type="presParOf" srcId="{EF329D03-4387-4B46-8EFC-7A4DDB2E8182}" destId="{A18E2487-2154-455B-B692-98A1AEE3FD2F}" srcOrd="1" destOrd="0" presId="urn:microsoft.com/office/officeart/2005/8/layout/chevron2"/>
    <dgm:cxn modelId="{649A1EF9-5AC3-4DB5-B9E9-9AC2554B334F}" type="presParOf" srcId="{C1F1C90B-1F7A-41B8-BA2E-55B429149834}" destId="{45614A1F-99DF-46D5-88EC-28DE087593B5}" srcOrd="1" destOrd="0" presId="urn:microsoft.com/office/officeart/2005/8/layout/chevron2"/>
    <dgm:cxn modelId="{7E2A6F59-E074-4355-9DBD-466A24FEDD42}" type="presParOf" srcId="{C1F1C90B-1F7A-41B8-BA2E-55B429149834}" destId="{5CAE0ABA-6134-49BD-8D16-F9C19ACDA449}" srcOrd="2" destOrd="0" presId="urn:microsoft.com/office/officeart/2005/8/layout/chevron2"/>
    <dgm:cxn modelId="{A33374F0-3C47-43B3-9F97-5768129973B7}" type="presParOf" srcId="{5CAE0ABA-6134-49BD-8D16-F9C19ACDA449}" destId="{0B533180-3C74-4354-9A30-F20D6662C941}" srcOrd="0" destOrd="0" presId="urn:microsoft.com/office/officeart/2005/8/layout/chevron2"/>
    <dgm:cxn modelId="{8031AED1-73AF-4418-AD52-264740091237}" type="presParOf" srcId="{5CAE0ABA-6134-49BD-8D16-F9C19ACDA449}" destId="{6E58178A-F873-42F8-A897-E4E79694CB73}" srcOrd="1" destOrd="0" presId="urn:microsoft.com/office/officeart/2005/8/layout/chevron2"/>
    <dgm:cxn modelId="{B5BDA7F7-BACE-4022-9ED8-5C02938286EB}" type="presParOf" srcId="{C1F1C90B-1F7A-41B8-BA2E-55B429149834}" destId="{D9CEC74F-B278-4D25-9E87-3191C25AF0C8}" srcOrd="3" destOrd="0" presId="urn:microsoft.com/office/officeart/2005/8/layout/chevron2"/>
    <dgm:cxn modelId="{F6C2F8CA-F926-4EA9-8076-F67BF196C116}" type="presParOf" srcId="{C1F1C90B-1F7A-41B8-BA2E-55B429149834}" destId="{6CAA248E-3B20-4A48-AC47-3E731FC6EA19}" srcOrd="4" destOrd="0" presId="urn:microsoft.com/office/officeart/2005/8/layout/chevron2"/>
    <dgm:cxn modelId="{48F0E014-2FA4-4393-93F3-59AE1BD09356}" type="presParOf" srcId="{6CAA248E-3B20-4A48-AC47-3E731FC6EA19}" destId="{B10D18BA-EDA1-4689-9E97-0F134F5AD1DA}" srcOrd="0" destOrd="0" presId="urn:microsoft.com/office/officeart/2005/8/layout/chevron2"/>
    <dgm:cxn modelId="{B122EE36-9F9D-44D2-A397-93DDDBA9DA8B}" type="presParOf" srcId="{6CAA248E-3B20-4A48-AC47-3E731FC6EA19}" destId="{7256B538-11F4-4FF9-8187-3A0E6FD0580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1DDF1D1-68D4-488C-862E-121837462D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D2DE29-F17C-4A63-AA6C-7BF5B3C80ED2}">
      <dgm:prSet/>
      <dgm:spPr>
        <a:solidFill>
          <a:srgbClr val="0C5C65"/>
        </a:solidFill>
      </dgm:spPr>
      <dgm:t>
        <a:bodyPr/>
        <a:lstStyle/>
        <a:p>
          <a:r>
            <a:rPr lang="hu-HU" b="1" dirty="0"/>
            <a:t>1. </a:t>
          </a:r>
          <a:r>
            <a:rPr lang="hu-HU" b="1" dirty="0" err="1"/>
            <a:t>First</a:t>
          </a:r>
          <a:r>
            <a:rPr lang="hu-HU" b="1" dirty="0"/>
            <a:t> </a:t>
          </a:r>
          <a:r>
            <a:rPr lang="hu-HU" b="1" dirty="0" err="1"/>
            <a:t>you</a:t>
          </a:r>
          <a:r>
            <a:rPr lang="hu-HU" b="1" dirty="0"/>
            <a:t> prepare </a:t>
          </a:r>
          <a:r>
            <a:rPr lang="hu-HU" b="1" dirty="0" err="1"/>
            <a:t>your</a:t>
          </a:r>
          <a:r>
            <a:rPr lang="hu-HU" b="1" dirty="0"/>
            <a:t> </a:t>
          </a:r>
          <a:r>
            <a:rPr lang="hu-HU" b="1" dirty="0" err="1"/>
            <a:t>protocol</a:t>
          </a:r>
          <a:r>
            <a:rPr lang="hu-HU" b="1" dirty="0"/>
            <a:t> </a:t>
          </a:r>
          <a:r>
            <a:rPr lang="hu-HU" b="1" dirty="0" err="1"/>
            <a:t>with</a:t>
          </a:r>
          <a:r>
            <a:rPr lang="hu-HU" b="1" dirty="0"/>
            <a:t> </a:t>
          </a:r>
          <a:r>
            <a:rPr lang="hu-HU" b="1" dirty="0" err="1"/>
            <a:t>the</a:t>
          </a:r>
          <a:r>
            <a:rPr lang="hu-HU" b="1" dirty="0"/>
            <a:t> </a:t>
          </a:r>
          <a:r>
            <a:rPr lang="hu-HU" b="1" dirty="0" err="1"/>
            <a:t>help</a:t>
          </a:r>
          <a:r>
            <a:rPr lang="hu-HU" b="1" dirty="0"/>
            <a:t> of </a:t>
          </a:r>
          <a:r>
            <a:rPr lang="hu-HU" b="1" dirty="0" err="1"/>
            <a:t>your</a:t>
          </a:r>
          <a:r>
            <a:rPr lang="hu-HU" b="1" dirty="0"/>
            <a:t> </a:t>
          </a:r>
          <a:r>
            <a:rPr lang="hu-HU" b="1" dirty="0" err="1"/>
            <a:t>meta-analysis</a:t>
          </a:r>
          <a:r>
            <a:rPr lang="hu-HU" b="1" dirty="0"/>
            <a:t> mentor.</a:t>
          </a:r>
          <a:endParaRPr lang="en-US" dirty="0"/>
        </a:p>
      </dgm:t>
    </dgm:pt>
    <dgm:pt modelId="{4C935FC2-B528-4032-9FE2-BE8E1064A6E2}" type="parTrans" cxnId="{77040726-7601-43F7-86B4-D1C67245EFB4}">
      <dgm:prSet/>
      <dgm:spPr/>
      <dgm:t>
        <a:bodyPr/>
        <a:lstStyle/>
        <a:p>
          <a:endParaRPr lang="en-US"/>
        </a:p>
      </dgm:t>
    </dgm:pt>
    <dgm:pt modelId="{B7C55753-E909-4DA0-BFF0-75F8A39854B7}" type="sibTrans" cxnId="{77040726-7601-43F7-86B4-D1C67245EFB4}">
      <dgm:prSet/>
      <dgm:spPr/>
      <dgm:t>
        <a:bodyPr/>
        <a:lstStyle/>
        <a:p>
          <a:endParaRPr lang="en-US"/>
        </a:p>
      </dgm:t>
    </dgm:pt>
    <dgm:pt modelId="{5E0A5590-0DD7-475B-A640-99346456867A}">
      <dgm:prSet/>
      <dgm:spPr>
        <a:solidFill>
          <a:srgbClr val="0C5C65"/>
        </a:solidFill>
      </dgm:spPr>
      <dgm:t>
        <a:bodyPr/>
        <a:lstStyle/>
        <a:p>
          <a:r>
            <a:rPr lang="hu-HU" b="1"/>
            <a:t>2. Our team will review your protocol before submission.</a:t>
          </a:r>
          <a:endParaRPr lang="en-US"/>
        </a:p>
      </dgm:t>
    </dgm:pt>
    <dgm:pt modelId="{94482532-2D81-45CE-9A97-6D8EE1AB188C}" type="parTrans" cxnId="{D03B6735-6ADD-4216-9C00-1D5B9894A6AE}">
      <dgm:prSet/>
      <dgm:spPr/>
      <dgm:t>
        <a:bodyPr/>
        <a:lstStyle/>
        <a:p>
          <a:endParaRPr lang="en-US"/>
        </a:p>
      </dgm:t>
    </dgm:pt>
    <dgm:pt modelId="{7CFC6F25-8386-40D3-895B-B6486352DFF1}" type="sibTrans" cxnId="{D03B6735-6ADD-4216-9C00-1D5B9894A6AE}">
      <dgm:prSet/>
      <dgm:spPr/>
      <dgm:t>
        <a:bodyPr/>
        <a:lstStyle/>
        <a:p>
          <a:endParaRPr lang="en-US"/>
        </a:p>
      </dgm:t>
    </dgm:pt>
    <dgm:pt modelId="{C66A1AB4-44B3-405C-8DA1-075631E33D90}">
      <dgm:prSet/>
      <dgm:spPr>
        <a:solidFill>
          <a:srgbClr val="0C5C65"/>
        </a:solidFill>
      </dgm:spPr>
      <dgm:t>
        <a:bodyPr/>
        <a:lstStyle/>
        <a:p>
          <a:r>
            <a:rPr lang="hu-HU" b="1"/>
            <a:t>3. You can submit your high-quality protocol.  </a:t>
          </a:r>
          <a:endParaRPr lang="en-US"/>
        </a:p>
      </dgm:t>
    </dgm:pt>
    <dgm:pt modelId="{CC54486E-AEB5-481A-8B71-15316127A3B2}" type="parTrans" cxnId="{661CE7F1-5AE1-4F70-808A-8A809C5EC4E5}">
      <dgm:prSet/>
      <dgm:spPr/>
      <dgm:t>
        <a:bodyPr/>
        <a:lstStyle/>
        <a:p>
          <a:endParaRPr lang="en-US"/>
        </a:p>
      </dgm:t>
    </dgm:pt>
    <dgm:pt modelId="{FE6D944E-2570-4479-874B-11639CF61917}" type="sibTrans" cxnId="{661CE7F1-5AE1-4F70-808A-8A809C5EC4E5}">
      <dgm:prSet/>
      <dgm:spPr/>
      <dgm:t>
        <a:bodyPr/>
        <a:lstStyle/>
        <a:p>
          <a:endParaRPr lang="en-US"/>
        </a:p>
      </dgm:t>
    </dgm:pt>
    <dgm:pt modelId="{3F4168AB-8D5B-41CD-9A3C-B26527FA7AF3}" type="pres">
      <dgm:prSet presAssocID="{51DDF1D1-68D4-488C-862E-121837462DBB}" presName="linear" presStyleCnt="0">
        <dgm:presLayoutVars>
          <dgm:animLvl val="lvl"/>
          <dgm:resizeHandles val="exact"/>
        </dgm:presLayoutVars>
      </dgm:prSet>
      <dgm:spPr/>
      <dgm:t>
        <a:bodyPr/>
        <a:lstStyle/>
        <a:p>
          <a:endParaRPr lang="hu-HU"/>
        </a:p>
      </dgm:t>
    </dgm:pt>
    <dgm:pt modelId="{2E3FD8C6-211A-4885-8D43-5E489DCF5B82}" type="pres">
      <dgm:prSet presAssocID="{03D2DE29-F17C-4A63-AA6C-7BF5B3C80ED2}" presName="parentText" presStyleLbl="node1" presStyleIdx="0" presStyleCnt="3">
        <dgm:presLayoutVars>
          <dgm:chMax val="0"/>
          <dgm:bulletEnabled val="1"/>
        </dgm:presLayoutVars>
      </dgm:prSet>
      <dgm:spPr/>
      <dgm:t>
        <a:bodyPr/>
        <a:lstStyle/>
        <a:p>
          <a:endParaRPr lang="hu-HU"/>
        </a:p>
      </dgm:t>
    </dgm:pt>
    <dgm:pt modelId="{2D3463C9-9258-4043-A0E8-BAB244E90E7B}" type="pres">
      <dgm:prSet presAssocID="{B7C55753-E909-4DA0-BFF0-75F8A39854B7}" presName="spacer" presStyleCnt="0"/>
      <dgm:spPr/>
    </dgm:pt>
    <dgm:pt modelId="{6FE46131-0A4B-41DF-87AB-7654CC2E5B9F}" type="pres">
      <dgm:prSet presAssocID="{5E0A5590-0DD7-475B-A640-99346456867A}" presName="parentText" presStyleLbl="node1" presStyleIdx="1" presStyleCnt="3">
        <dgm:presLayoutVars>
          <dgm:chMax val="0"/>
          <dgm:bulletEnabled val="1"/>
        </dgm:presLayoutVars>
      </dgm:prSet>
      <dgm:spPr/>
      <dgm:t>
        <a:bodyPr/>
        <a:lstStyle/>
        <a:p>
          <a:endParaRPr lang="hu-HU"/>
        </a:p>
      </dgm:t>
    </dgm:pt>
    <dgm:pt modelId="{02D92150-2DA5-458D-B850-E302BEC42B98}" type="pres">
      <dgm:prSet presAssocID="{7CFC6F25-8386-40D3-895B-B6486352DFF1}" presName="spacer" presStyleCnt="0"/>
      <dgm:spPr/>
    </dgm:pt>
    <dgm:pt modelId="{92940582-7E8F-4ED3-8B13-A6E63900D675}" type="pres">
      <dgm:prSet presAssocID="{C66A1AB4-44B3-405C-8DA1-075631E33D90}" presName="parentText" presStyleLbl="node1" presStyleIdx="2" presStyleCnt="3">
        <dgm:presLayoutVars>
          <dgm:chMax val="0"/>
          <dgm:bulletEnabled val="1"/>
        </dgm:presLayoutVars>
      </dgm:prSet>
      <dgm:spPr/>
      <dgm:t>
        <a:bodyPr/>
        <a:lstStyle/>
        <a:p>
          <a:endParaRPr lang="hu-HU"/>
        </a:p>
      </dgm:t>
    </dgm:pt>
  </dgm:ptLst>
  <dgm:cxnLst>
    <dgm:cxn modelId="{9F384621-9574-4803-AC65-1611F78BAB50}" type="presOf" srcId="{5E0A5590-0DD7-475B-A640-99346456867A}" destId="{6FE46131-0A4B-41DF-87AB-7654CC2E5B9F}" srcOrd="0" destOrd="0" presId="urn:microsoft.com/office/officeart/2005/8/layout/vList2"/>
    <dgm:cxn modelId="{24B29A9F-3A27-4871-AC18-2493867DD8CB}" type="presOf" srcId="{51DDF1D1-68D4-488C-862E-121837462DBB}" destId="{3F4168AB-8D5B-41CD-9A3C-B26527FA7AF3}" srcOrd="0" destOrd="0" presId="urn:microsoft.com/office/officeart/2005/8/layout/vList2"/>
    <dgm:cxn modelId="{D03B6735-6ADD-4216-9C00-1D5B9894A6AE}" srcId="{51DDF1D1-68D4-488C-862E-121837462DBB}" destId="{5E0A5590-0DD7-475B-A640-99346456867A}" srcOrd="1" destOrd="0" parTransId="{94482532-2D81-45CE-9A97-6D8EE1AB188C}" sibTransId="{7CFC6F25-8386-40D3-895B-B6486352DFF1}"/>
    <dgm:cxn modelId="{426473A3-8FB3-47AB-8E75-D4ACB7C4AFCE}" type="presOf" srcId="{C66A1AB4-44B3-405C-8DA1-075631E33D90}" destId="{92940582-7E8F-4ED3-8B13-A6E63900D675}" srcOrd="0" destOrd="0" presId="urn:microsoft.com/office/officeart/2005/8/layout/vList2"/>
    <dgm:cxn modelId="{77040726-7601-43F7-86B4-D1C67245EFB4}" srcId="{51DDF1D1-68D4-488C-862E-121837462DBB}" destId="{03D2DE29-F17C-4A63-AA6C-7BF5B3C80ED2}" srcOrd="0" destOrd="0" parTransId="{4C935FC2-B528-4032-9FE2-BE8E1064A6E2}" sibTransId="{B7C55753-E909-4DA0-BFF0-75F8A39854B7}"/>
    <dgm:cxn modelId="{75B56755-EB99-4F96-A033-81D021E79086}" type="presOf" srcId="{03D2DE29-F17C-4A63-AA6C-7BF5B3C80ED2}" destId="{2E3FD8C6-211A-4885-8D43-5E489DCF5B82}" srcOrd="0" destOrd="0" presId="urn:microsoft.com/office/officeart/2005/8/layout/vList2"/>
    <dgm:cxn modelId="{661CE7F1-5AE1-4F70-808A-8A809C5EC4E5}" srcId="{51DDF1D1-68D4-488C-862E-121837462DBB}" destId="{C66A1AB4-44B3-405C-8DA1-075631E33D90}" srcOrd="2" destOrd="0" parTransId="{CC54486E-AEB5-481A-8B71-15316127A3B2}" sibTransId="{FE6D944E-2570-4479-874B-11639CF61917}"/>
    <dgm:cxn modelId="{391EACDC-8768-4DE2-9734-E294277B4D35}" type="presParOf" srcId="{3F4168AB-8D5B-41CD-9A3C-B26527FA7AF3}" destId="{2E3FD8C6-211A-4885-8D43-5E489DCF5B82}" srcOrd="0" destOrd="0" presId="urn:microsoft.com/office/officeart/2005/8/layout/vList2"/>
    <dgm:cxn modelId="{C20AD79D-A3C4-40A6-BD3F-1FC21D791357}" type="presParOf" srcId="{3F4168AB-8D5B-41CD-9A3C-B26527FA7AF3}" destId="{2D3463C9-9258-4043-A0E8-BAB244E90E7B}" srcOrd="1" destOrd="0" presId="urn:microsoft.com/office/officeart/2005/8/layout/vList2"/>
    <dgm:cxn modelId="{90CF77F3-F9D8-47F3-95D5-F3AA41B15C4D}" type="presParOf" srcId="{3F4168AB-8D5B-41CD-9A3C-B26527FA7AF3}" destId="{6FE46131-0A4B-41DF-87AB-7654CC2E5B9F}" srcOrd="2" destOrd="0" presId="urn:microsoft.com/office/officeart/2005/8/layout/vList2"/>
    <dgm:cxn modelId="{D90EFF44-878D-48BC-B431-5B5A5EB104EB}" type="presParOf" srcId="{3F4168AB-8D5B-41CD-9A3C-B26527FA7AF3}" destId="{02D92150-2DA5-458D-B850-E302BEC42B98}" srcOrd="3" destOrd="0" presId="urn:microsoft.com/office/officeart/2005/8/layout/vList2"/>
    <dgm:cxn modelId="{26DF855C-41E0-41D6-83D8-CE65B207A7FD}" type="presParOf" srcId="{3F4168AB-8D5B-41CD-9A3C-B26527FA7AF3}" destId="{92940582-7E8F-4ED3-8B13-A6E63900D6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D73A-4E21-49E1-8306-71E629B97979}">
      <dsp:nvSpPr>
        <dsp:cNvPr id="0" name=""/>
        <dsp:cNvSpPr/>
      </dsp:nvSpPr>
      <dsp:spPr>
        <a:xfrm rot="5400000">
          <a:off x="2071848" y="545866"/>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a:t>biliary</a:t>
          </a:r>
        </a:p>
      </dsp:txBody>
      <dsp:txXfrm rot="-5400000">
        <a:off x="2344461" y="669323"/>
        <a:ext cx="813933" cy="935556"/>
      </dsp:txXfrm>
    </dsp:sp>
    <dsp:sp modelId="{5CFF43FB-3E89-4545-BD47-C77CE4FF4244}">
      <dsp:nvSpPr>
        <dsp:cNvPr id="0" name=""/>
        <dsp:cNvSpPr/>
      </dsp:nvSpPr>
      <dsp:spPr>
        <a:xfrm>
          <a:off x="3378544" y="729353"/>
          <a:ext cx="1516822" cy="815496"/>
        </a:xfrm>
        <a:prstGeom prst="rect">
          <a:avLst/>
        </a:prstGeom>
        <a:noFill/>
        <a:ln>
          <a:noFill/>
        </a:ln>
        <a:effectLst/>
      </dsp:spPr>
      <dsp:style>
        <a:lnRef idx="0">
          <a:scrgbClr r="0" g="0" b="0"/>
        </a:lnRef>
        <a:fillRef idx="0">
          <a:scrgbClr r="0" g="0" b="0"/>
        </a:fillRef>
        <a:effectRef idx="0">
          <a:scrgbClr r="0" g="0" b="0"/>
        </a:effectRef>
        <a:fontRef idx="minor"/>
      </dsp:style>
    </dsp:sp>
    <dsp:sp modelId="{B8530346-C372-4AD2-BB44-A17F642195E9}">
      <dsp:nvSpPr>
        <dsp:cNvPr id="0" name=""/>
        <dsp:cNvSpPr/>
      </dsp:nvSpPr>
      <dsp:spPr>
        <a:xfrm rot="5400000">
          <a:off x="794781" y="545866"/>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dsp:txBody>
      <dsp:txXfrm rot="-5400000">
        <a:off x="1067394" y="669323"/>
        <a:ext cx="813933" cy="935556"/>
      </dsp:txXfrm>
    </dsp:sp>
    <dsp:sp modelId="{C6FCFCC4-9F76-46BF-9CAC-7FD5BA7EA1F6}">
      <dsp:nvSpPr>
        <dsp:cNvPr id="0" name=""/>
        <dsp:cNvSpPr/>
      </dsp:nvSpPr>
      <dsp:spPr>
        <a:xfrm rot="5400000">
          <a:off x="1430868" y="1699521"/>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hu-HU" sz="1550" kern="1200"/>
            <a:t>alcohol induced</a:t>
          </a:r>
        </a:p>
      </dsp:txBody>
      <dsp:txXfrm rot="-5400000">
        <a:off x="1703481" y="1822978"/>
        <a:ext cx="813933" cy="935556"/>
      </dsp:txXfrm>
    </dsp:sp>
    <dsp:sp modelId="{A6423AAB-5D0C-4819-85F6-630C92EA1E21}">
      <dsp:nvSpPr>
        <dsp:cNvPr id="0" name=""/>
        <dsp:cNvSpPr/>
      </dsp:nvSpPr>
      <dsp:spPr>
        <a:xfrm>
          <a:off x="993402" y="860001"/>
          <a:ext cx="963833" cy="526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a:solidFill>
                <a:schemeClr val="bg1"/>
              </a:solidFill>
            </a:rPr>
            <a:t>drug induced</a:t>
          </a:r>
        </a:p>
      </dsp:txBody>
      <dsp:txXfrm>
        <a:off x="993402" y="860001"/>
        <a:ext cx="963833" cy="526777"/>
      </dsp:txXfrm>
    </dsp:sp>
    <dsp:sp modelId="{2B006E07-D69C-44A7-987F-1ABF61C53ED6}">
      <dsp:nvSpPr>
        <dsp:cNvPr id="0" name=""/>
        <dsp:cNvSpPr/>
      </dsp:nvSpPr>
      <dsp:spPr>
        <a:xfrm rot="5400000">
          <a:off x="2707935" y="1699521"/>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dsp:txBody>
      <dsp:txXfrm rot="-5400000">
        <a:off x="2980548" y="1822978"/>
        <a:ext cx="813933" cy="935556"/>
      </dsp:txXfrm>
    </dsp:sp>
    <dsp:sp modelId="{1D2FF843-40F5-4643-8CA0-FE1DE79022A3}">
      <dsp:nvSpPr>
        <dsp:cNvPr id="0" name=""/>
        <dsp:cNvSpPr/>
      </dsp:nvSpPr>
      <dsp:spPr>
        <a:xfrm rot="5400000">
          <a:off x="2071848" y="2853176"/>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a:t>…</a:t>
          </a:r>
        </a:p>
      </dsp:txBody>
      <dsp:txXfrm rot="-5400000">
        <a:off x="2344461" y="2976633"/>
        <a:ext cx="813933" cy="935556"/>
      </dsp:txXfrm>
    </dsp:sp>
    <dsp:sp modelId="{D39DED0C-18E3-4762-BBDF-FE2F615C7419}">
      <dsp:nvSpPr>
        <dsp:cNvPr id="0" name=""/>
        <dsp:cNvSpPr/>
      </dsp:nvSpPr>
      <dsp:spPr>
        <a:xfrm>
          <a:off x="1404749" y="0"/>
          <a:ext cx="1516822" cy="815496"/>
        </a:xfrm>
        <a:prstGeom prst="rect">
          <a:avLst/>
        </a:prstGeom>
        <a:noFill/>
        <a:ln>
          <a:noFill/>
        </a:ln>
        <a:effectLst/>
      </dsp:spPr>
      <dsp:style>
        <a:lnRef idx="0">
          <a:scrgbClr r="0" g="0" b="0"/>
        </a:lnRef>
        <a:fillRef idx="0">
          <a:scrgbClr r="0" g="0" b="0"/>
        </a:fillRef>
        <a:effectRef idx="0">
          <a:scrgbClr r="0" g="0" b="0"/>
        </a:effectRef>
        <a:fontRef idx="minor"/>
      </dsp:style>
    </dsp:sp>
    <dsp:sp modelId="{72ECC7D3-F20D-41F6-A11C-469EC65310E7}">
      <dsp:nvSpPr>
        <dsp:cNvPr id="0" name=""/>
        <dsp:cNvSpPr/>
      </dsp:nvSpPr>
      <dsp:spPr>
        <a:xfrm rot="5400000">
          <a:off x="794781" y="2853176"/>
          <a:ext cx="1359160" cy="118246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dsp:txBody>
      <dsp:txXfrm rot="-5400000">
        <a:off x="1067394" y="2976633"/>
        <a:ext cx="813933" cy="935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9597-6C72-45B9-BCF1-021FC9EB5FD7}">
      <dsp:nvSpPr>
        <dsp:cNvPr id="0" name=""/>
        <dsp:cNvSpPr/>
      </dsp:nvSpPr>
      <dsp:spPr>
        <a:xfrm rot="5400000">
          <a:off x="-139039" y="140243"/>
          <a:ext cx="926930" cy="648851"/>
        </a:xfrm>
        <a:prstGeom prst="chevron">
          <a:avLst/>
        </a:prstGeom>
        <a:solidFill>
          <a:srgbClr val="70AD4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hu-HU" sz="1900" kern="1200"/>
            <a:t>1.</a:t>
          </a:r>
        </a:p>
      </dsp:txBody>
      <dsp:txXfrm rot="-5400000">
        <a:off x="1" y="325630"/>
        <a:ext cx="648851" cy="278079"/>
      </dsp:txXfrm>
    </dsp:sp>
    <dsp:sp modelId="{A18E2487-2154-455B-B692-98A1AEE3FD2F}">
      <dsp:nvSpPr>
        <dsp:cNvPr id="0" name=""/>
        <dsp:cNvSpPr/>
      </dsp:nvSpPr>
      <dsp:spPr>
        <a:xfrm rot="5400000">
          <a:off x="2280845" y="-1630790"/>
          <a:ext cx="602504" cy="386649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hu-HU" sz="3100" kern="1200">
              <a:solidFill>
                <a:srgbClr val="70AD47"/>
              </a:solidFill>
            </a:rPr>
            <a:t>Mild</a:t>
          </a:r>
        </a:p>
      </dsp:txBody>
      <dsp:txXfrm rot="-5400000">
        <a:off x="648851" y="30616"/>
        <a:ext cx="3837081" cy="543680"/>
      </dsp:txXfrm>
    </dsp:sp>
    <dsp:sp modelId="{0B533180-3C74-4354-9A30-F20D6662C941}">
      <dsp:nvSpPr>
        <dsp:cNvPr id="0" name=""/>
        <dsp:cNvSpPr/>
      </dsp:nvSpPr>
      <dsp:spPr>
        <a:xfrm rot="5400000">
          <a:off x="-139039" y="872518"/>
          <a:ext cx="926930" cy="648851"/>
        </a:xfrm>
        <a:prstGeom prst="chevron">
          <a:avLst/>
        </a:prstGeom>
        <a:solidFill>
          <a:srgbClr val="CC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hu-HU" sz="1900" kern="1200"/>
            <a:t>2.</a:t>
          </a:r>
        </a:p>
      </dsp:txBody>
      <dsp:txXfrm rot="-5400000">
        <a:off x="1" y="1057905"/>
        <a:ext cx="648851" cy="278079"/>
      </dsp:txXfrm>
    </dsp:sp>
    <dsp:sp modelId="{6E58178A-F873-42F8-A897-E4E79694CB73}">
      <dsp:nvSpPr>
        <dsp:cNvPr id="0" name=""/>
        <dsp:cNvSpPr/>
      </dsp:nvSpPr>
      <dsp:spPr>
        <a:xfrm rot="5400000">
          <a:off x="2280845" y="-898515"/>
          <a:ext cx="602504" cy="386649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hu-HU" sz="3100" kern="1200">
              <a:solidFill>
                <a:srgbClr val="CC6600"/>
              </a:solidFill>
            </a:rPr>
            <a:t>Moderately severe</a:t>
          </a:r>
        </a:p>
      </dsp:txBody>
      <dsp:txXfrm rot="-5400000">
        <a:off x="648851" y="762891"/>
        <a:ext cx="3837081" cy="543680"/>
      </dsp:txXfrm>
    </dsp:sp>
    <dsp:sp modelId="{B10D18BA-EDA1-4689-9E97-0F134F5AD1DA}">
      <dsp:nvSpPr>
        <dsp:cNvPr id="0" name=""/>
        <dsp:cNvSpPr/>
      </dsp:nvSpPr>
      <dsp:spPr>
        <a:xfrm rot="5400000">
          <a:off x="-139039" y="1604793"/>
          <a:ext cx="926930" cy="648851"/>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hu-HU" sz="1900" kern="1200"/>
            <a:t>3.</a:t>
          </a:r>
        </a:p>
      </dsp:txBody>
      <dsp:txXfrm rot="-5400000">
        <a:off x="1" y="1790180"/>
        <a:ext cx="648851" cy="278079"/>
      </dsp:txXfrm>
    </dsp:sp>
    <dsp:sp modelId="{7256B538-11F4-4FF9-8187-3A0E6FD05801}">
      <dsp:nvSpPr>
        <dsp:cNvPr id="0" name=""/>
        <dsp:cNvSpPr/>
      </dsp:nvSpPr>
      <dsp:spPr>
        <a:xfrm rot="5400000">
          <a:off x="2280845" y="-166240"/>
          <a:ext cx="602504" cy="386649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hu-HU" sz="3100" kern="1200">
              <a:solidFill>
                <a:srgbClr val="C00000"/>
              </a:solidFill>
            </a:rPr>
            <a:t>Severe</a:t>
          </a:r>
        </a:p>
      </dsp:txBody>
      <dsp:txXfrm rot="-5400000">
        <a:off x="648851" y="1495166"/>
        <a:ext cx="3837081" cy="54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D8C6-211A-4885-8D43-5E489DCF5B82}">
      <dsp:nvSpPr>
        <dsp:cNvPr id="0" name=""/>
        <dsp:cNvSpPr/>
      </dsp:nvSpPr>
      <dsp:spPr>
        <a:xfrm>
          <a:off x="0" y="184559"/>
          <a:ext cx="4980663" cy="1474200"/>
        </a:xfrm>
        <a:prstGeom prst="roundRect">
          <a:avLst/>
        </a:prstGeom>
        <a:solidFill>
          <a:srgbClr val="0C5C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b="1" kern="1200" dirty="0"/>
            <a:t>1. </a:t>
          </a:r>
          <a:r>
            <a:rPr lang="hu-HU" sz="2800" b="1" kern="1200" dirty="0" err="1"/>
            <a:t>First</a:t>
          </a:r>
          <a:r>
            <a:rPr lang="hu-HU" sz="2800" b="1" kern="1200" dirty="0"/>
            <a:t> </a:t>
          </a:r>
          <a:r>
            <a:rPr lang="hu-HU" sz="2800" b="1" kern="1200" dirty="0" err="1"/>
            <a:t>you</a:t>
          </a:r>
          <a:r>
            <a:rPr lang="hu-HU" sz="2800" b="1" kern="1200" dirty="0"/>
            <a:t> prepare </a:t>
          </a:r>
          <a:r>
            <a:rPr lang="hu-HU" sz="2800" b="1" kern="1200" dirty="0" err="1"/>
            <a:t>your</a:t>
          </a:r>
          <a:r>
            <a:rPr lang="hu-HU" sz="2800" b="1" kern="1200" dirty="0"/>
            <a:t> </a:t>
          </a:r>
          <a:r>
            <a:rPr lang="hu-HU" sz="2800" b="1" kern="1200" dirty="0" err="1"/>
            <a:t>protocol</a:t>
          </a:r>
          <a:r>
            <a:rPr lang="hu-HU" sz="2800" b="1" kern="1200" dirty="0"/>
            <a:t> </a:t>
          </a:r>
          <a:r>
            <a:rPr lang="hu-HU" sz="2800" b="1" kern="1200" dirty="0" err="1"/>
            <a:t>with</a:t>
          </a:r>
          <a:r>
            <a:rPr lang="hu-HU" sz="2800" b="1" kern="1200" dirty="0"/>
            <a:t> </a:t>
          </a:r>
          <a:r>
            <a:rPr lang="hu-HU" sz="2800" b="1" kern="1200" dirty="0" err="1"/>
            <a:t>the</a:t>
          </a:r>
          <a:r>
            <a:rPr lang="hu-HU" sz="2800" b="1" kern="1200" dirty="0"/>
            <a:t> </a:t>
          </a:r>
          <a:r>
            <a:rPr lang="hu-HU" sz="2800" b="1" kern="1200" dirty="0" err="1"/>
            <a:t>help</a:t>
          </a:r>
          <a:r>
            <a:rPr lang="hu-HU" sz="2800" b="1" kern="1200" dirty="0"/>
            <a:t> of </a:t>
          </a:r>
          <a:r>
            <a:rPr lang="hu-HU" sz="2800" b="1" kern="1200" dirty="0" err="1"/>
            <a:t>your</a:t>
          </a:r>
          <a:r>
            <a:rPr lang="hu-HU" sz="2800" b="1" kern="1200" dirty="0"/>
            <a:t> </a:t>
          </a:r>
          <a:r>
            <a:rPr lang="hu-HU" sz="2800" b="1" kern="1200" dirty="0" err="1"/>
            <a:t>meta-analysis</a:t>
          </a:r>
          <a:r>
            <a:rPr lang="hu-HU" sz="2800" b="1" kern="1200" dirty="0"/>
            <a:t> mentor.</a:t>
          </a:r>
          <a:endParaRPr lang="en-US" sz="2800" kern="1200" dirty="0"/>
        </a:p>
      </dsp:txBody>
      <dsp:txXfrm>
        <a:off x="71965" y="256524"/>
        <a:ext cx="4836733" cy="1330270"/>
      </dsp:txXfrm>
    </dsp:sp>
    <dsp:sp modelId="{6FE46131-0A4B-41DF-87AB-7654CC2E5B9F}">
      <dsp:nvSpPr>
        <dsp:cNvPr id="0" name=""/>
        <dsp:cNvSpPr/>
      </dsp:nvSpPr>
      <dsp:spPr>
        <a:xfrm>
          <a:off x="0" y="1739400"/>
          <a:ext cx="4980663" cy="1474200"/>
        </a:xfrm>
        <a:prstGeom prst="roundRect">
          <a:avLst/>
        </a:prstGeom>
        <a:solidFill>
          <a:srgbClr val="0C5C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b="1" kern="1200"/>
            <a:t>2. Our team will review your protocol before submission.</a:t>
          </a:r>
          <a:endParaRPr lang="en-US" sz="2800" kern="1200"/>
        </a:p>
      </dsp:txBody>
      <dsp:txXfrm>
        <a:off x="71965" y="1811365"/>
        <a:ext cx="4836733" cy="1330270"/>
      </dsp:txXfrm>
    </dsp:sp>
    <dsp:sp modelId="{92940582-7E8F-4ED3-8B13-A6E63900D675}">
      <dsp:nvSpPr>
        <dsp:cNvPr id="0" name=""/>
        <dsp:cNvSpPr/>
      </dsp:nvSpPr>
      <dsp:spPr>
        <a:xfrm>
          <a:off x="0" y="3294240"/>
          <a:ext cx="4980663" cy="1474200"/>
        </a:xfrm>
        <a:prstGeom prst="roundRect">
          <a:avLst/>
        </a:prstGeom>
        <a:solidFill>
          <a:srgbClr val="0C5C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b="1" kern="1200"/>
            <a:t>3. You can submit your high-quality protocol.  </a:t>
          </a:r>
          <a:endParaRPr lang="en-US" sz="2800" kern="1200"/>
        </a:p>
      </dsp:txBody>
      <dsp:txXfrm>
        <a:off x="71965" y="3366205"/>
        <a:ext cx="4836733" cy="13302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ECFE1-504D-4051-983B-408A1631A742}" type="datetimeFigureOut">
              <a:rPr lang="hu-HU" smtClean="0"/>
              <a:t>2020. 09. 28.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10BFB-7735-42CF-8E30-87572DC8DB1D}" type="slidenum">
              <a:rPr lang="hu-HU" smtClean="0"/>
              <a:t>‹#›</a:t>
            </a:fld>
            <a:endParaRPr lang="hu-HU"/>
          </a:p>
        </p:txBody>
      </p:sp>
    </p:spTree>
    <p:extLst>
      <p:ext uri="{BB962C8B-B14F-4D97-AF65-F5344CB8AC3E}">
        <p14:creationId xmlns:p14="http://schemas.microsoft.com/office/powerpoint/2010/main" val="338010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1</a:t>
            </a:fld>
            <a:endParaRPr lang="hu-HU">
              <a:solidFill>
                <a:prstClr val="black"/>
              </a:solidFill>
            </a:endParaRPr>
          </a:p>
        </p:txBody>
      </p:sp>
    </p:spTree>
    <p:extLst>
      <p:ext uri="{BB962C8B-B14F-4D97-AF65-F5344CB8AC3E}">
        <p14:creationId xmlns:p14="http://schemas.microsoft.com/office/powerpoint/2010/main" val="371597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15</a:t>
            </a:fld>
            <a:endParaRPr/>
          </a:p>
        </p:txBody>
      </p:sp>
    </p:spTree>
    <p:extLst>
      <p:ext uri="{BB962C8B-B14F-4D97-AF65-F5344CB8AC3E}">
        <p14:creationId xmlns:p14="http://schemas.microsoft.com/office/powerpoint/2010/main" val="26090656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135</a:t>
            </a:fld>
            <a:endParaRPr lang="hu-HU"/>
          </a:p>
        </p:txBody>
      </p:sp>
    </p:spTree>
    <p:extLst>
      <p:ext uri="{BB962C8B-B14F-4D97-AF65-F5344CB8AC3E}">
        <p14:creationId xmlns:p14="http://schemas.microsoft.com/office/powerpoint/2010/main" val="4693281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3523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686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100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488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6851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10"/>
          </p:nvPr>
        </p:nvSpPr>
        <p:spPr/>
        <p:txBody>
          <a:bodyPr/>
          <a:lstStyle/>
          <a:p>
            <a:fld id="{E9B84B07-6E59-4001-9172-9E6E5AD0DF5A}" type="slidenum">
              <a:rPr lang="hu-HU" smtClean="0"/>
              <a:t>141</a:t>
            </a:fld>
            <a:endParaRPr lang="hu-HU"/>
          </a:p>
        </p:txBody>
      </p:sp>
    </p:spTree>
    <p:extLst>
      <p:ext uri="{BB962C8B-B14F-4D97-AF65-F5344CB8AC3E}">
        <p14:creationId xmlns:p14="http://schemas.microsoft.com/office/powerpoint/2010/main" val="18498851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10"/>
          </p:nvPr>
        </p:nvSpPr>
        <p:spPr/>
        <p:txBody>
          <a:bodyPr/>
          <a:lstStyle/>
          <a:p>
            <a:fld id="{E9B84B07-6E59-4001-9172-9E6E5AD0DF5A}" type="slidenum">
              <a:rPr lang="hu-HU" smtClean="0"/>
              <a:t>142</a:t>
            </a:fld>
            <a:endParaRPr lang="hu-HU"/>
          </a:p>
        </p:txBody>
      </p:sp>
    </p:spTree>
    <p:extLst>
      <p:ext uri="{BB962C8B-B14F-4D97-AF65-F5344CB8AC3E}">
        <p14:creationId xmlns:p14="http://schemas.microsoft.com/office/powerpoint/2010/main" val="4649717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10"/>
          </p:nvPr>
        </p:nvSpPr>
        <p:spPr/>
        <p:txBody>
          <a:bodyPr/>
          <a:lstStyle/>
          <a:p>
            <a:fld id="{E9B84B07-6E59-4001-9172-9E6E5AD0DF5A}" type="slidenum">
              <a:rPr lang="hu-HU" smtClean="0"/>
              <a:t>143</a:t>
            </a:fld>
            <a:endParaRPr lang="hu-HU"/>
          </a:p>
        </p:txBody>
      </p:sp>
    </p:spTree>
    <p:extLst>
      <p:ext uri="{BB962C8B-B14F-4D97-AF65-F5344CB8AC3E}">
        <p14:creationId xmlns:p14="http://schemas.microsoft.com/office/powerpoint/2010/main" val="31262345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10"/>
          </p:nvPr>
        </p:nvSpPr>
        <p:spPr/>
        <p:txBody>
          <a:bodyPr/>
          <a:lstStyle/>
          <a:p>
            <a:fld id="{E9B84B07-6E59-4001-9172-9E6E5AD0DF5A}" type="slidenum">
              <a:rPr lang="hu-HU" smtClean="0"/>
              <a:t>144</a:t>
            </a:fld>
            <a:endParaRPr lang="hu-HU"/>
          </a:p>
        </p:txBody>
      </p:sp>
    </p:spTree>
    <p:extLst>
      <p:ext uri="{BB962C8B-B14F-4D97-AF65-F5344CB8AC3E}">
        <p14:creationId xmlns:p14="http://schemas.microsoft.com/office/powerpoint/2010/main" val="41850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093f3796d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6093f3796d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6093f3796d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16</a:t>
            </a:fld>
            <a:endParaRPr/>
          </a:p>
        </p:txBody>
      </p:sp>
    </p:spTree>
    <p:extLst>
      <p:ext uri="{BB962C8B-B14F-4D97-AF65-F5344CB8AC3E}">
        <p14:creationId xmlns:p14="http://schemas.microsoft.com/office/powerpoint/2010/main" val="18621566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145</a:t>
            </a:fld>
            <a:endParaRPr lang="hu-HU"/>
          </a:p>
        </p:txBody>
      </p:sp>
    </p:spTree>
    <p:extLst>
      <p:ext uri="{BB962C8B-B14F-4D97-AF65-F5344CB8AC3E}">
        <p14:creationId xmlns:p14="http://schemas.microsoft.com/office/powerpoint/2010/main" val="86564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146</a:t>
            </a:fld>
            <a:endParaRPr lang="hu-HU"/>
          </a:p>
        </p:txBody>
      </p:sp>
    </p:spTree>
    <p:extLst>
      <p:ext uri="{BB962C8B-B14F-4D97-AF65-F5344CB8AC3E}">
        <p14:creationId xmlns:p14="http://schemas.microsoft.com/office/powerpoint/2010/main" val="13711765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147</a:t>
            </a:fld>
            <a:endParaRPr lang="hu-HU"/>
          </a:p>
        </p:txBody>
      </p:sp>
    </p:spTree>
    <p:extLst>
      <p:ext uri="{BB962C8B-B14F-4D97-AF65-F5344CB8AC3E}">
        <p14:creationId xmlns:p14="http://schemas.microsoft.com/office/powerpoint/2010/main" val="12717293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148</a:t>
            </a:fld>
            <a:endParaRPr lang="hu-HU"/>
          </a:p>
        </p:txBody>
      </p:sp>
    </p:spTree>
    <p:extLst>
      <p:ext uri="{BB962C8B-B14F-4D97-AF65-F5344CB8AC3E}">
        <p14:creationId xmlns:p14="http://schemas.microsoft.com/office/powerpoint/2010/main" val="31650010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149</a:t>
            </a:fld>
            <a:endParaRPr lang="hu-HU"/>
          </a:p>
        </p:txBody>
      </p:sp>
    </p:spTree>
    <p:extLst>
      <p:ext uri="{BB962C8B-B14F-4D97-AF65-F5344CB8AC3E}">
        <p14:creationId xmlns:p14="http://schemas.microsoft.com/office/powerpoint/2010/main" val="22993861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150</a:t>
            </a:fld>
            <a:endParaRPr lang="hu-HU"/>
          </a:p>
        </p:txBody>
      </p:sp>
    </p:spTree>
    <p:extLst>
      <p:ext uri="{BB962C8B-B14F-4D97-AF65-F5344CB8AC3E}">
        <p14:creationId xmlns:p14="http://schemas.microsoft.com/office/powerpoint/2010/main" val="2662522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151</a:t>
            </a:fld>
            <a:endParaRPr lang="hu-HU"/>
          </a:p>
        </p:txBody>
      </p:sp>
    </p:spTree>
    <p:extLst>
      <p:ext uri="{BB962C8B-B14F-4D97-AF65-F5344CB8AC3E}">
        <p14:creationId xmlns:p14="http://schemas.microsoft.com/office/powerpoint/2010/main" val="23100145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152</a:t>
            </a:fld>
            <a:endParaRPr lang="hu-HU"/>
          </a:p>
        </p:txBody>
      </p:sp>
    </p:spTree>
    <p:extLst>
      <p:ext uri="{BB962C8B-B14F-4D97-AF65-F5344CB8AC3E}">
        <p14:creationId xmlns:p14="http://schemas.microsoft.com/office/powerpoint/2010/main" val="35092584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153</a:t>
            </a:fld>
            <a:endParaRPr lang="hu-HU"/>
          </a:p>
        </p:txBody>
      </p:sp>
    </p:spTree>
    <p:extLst>
      <p:ext uri="{BB962C8B-B14F-4D97-AF65-F5344CB8AC3E}">
        <p14:creationId xmlns:p14="http://schemas.microsoft.com/office/powerpoint/2010/main" val="21740430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154</a:t>
            </a:fld>
            <a:endParaRPr lang="hu-HU"/>
          </a:p>
        </p:txBody>
      </p:sp>
    </p:spTree>
    <p:extLst>
      <p:ext uri="{BB962C8B-B14F-4D97-AF65-F5344CB8AC3E}">
        <p14:creationId xmlns:p14="http://schemas.microsoft.com/office/powerpoint/2010/main" val="44245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093f3796d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6093f3796d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6093f3796d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17</a:t>
            </a:fld>
            <a:endParaRPr/>
          </a:p>
        </p:txBody>
      </p:sp>
    </p:spTree>
    <p:extLst>
      <p:ext uri="{BB962C8B-B14F-4D97-AF65-F5344CB8AC3E}">
        <p14:creationId xmlns:p14="http://schemas.microsoft.com/office/powerpoint/2010/main" val="255189167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155</a:t>
            </a:fld>
            <a:endParaRPr lang="hu-HU"/>
          </a:p>
        </p:txBody>
      </p:sp>
    </p:spTree>
    <p:extLst>
      <p:ext uri="{BB962C8B-B14F-4D97-AF65-F5344CB8AC3E}">
        <p14:creationId xmlns:p14="http://schemas.microsoft.com/office/powerpoint/2010/main" val="48366999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156</a:t>
            </a:fld>
            <a:endParaRPr lang="hu-HU"/>
          </a:p>
        </p:txBody>
      </p:sp>
    </p:spTree>
    <p:extLst>
      <p:ext uri="{BB962C8B-B14F-4D97-AF65-F5344CB8AC3E}">
        <p14:creationId xmlns:p14="http://schemas.microsoft.com/office/powerpoint/2010/main" val="1009762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157</a:t>
            </a:fld>
            <a:endParaRPr lang="hu-HU"/>
          </a:p>
        </p:txBody>
      </p:sp>
    </p:spTree>
    <p:extLst>
      <p:ext uri="{BB962C8B-B14F-4D97-AF65-F5344CB8AC3E}">
        <p14:creationId xmlns:p14="http://schemas.microsoft.com/office/powerpoint/2010/main" val="31113937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158</a:t>
            </a:fld>
            <a:endParaRPr lang="hu-HU"/>
          </a:p>
        </p:txBody>
      </p:sp>
    </p:spTree>
    <p:extLst>
      <p:ext uri="{BB962C8B-B14F-4D97-AF65-F5344CB8AC3E}">
        <p14:creationId xmlns:p14="http://schemas.microsoft.com/office/powerpoint/2010/main" val="411011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093f3796d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6093f3796d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6093f3796d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18</a:t>
            </a:fld>
            <a:endParaRPr/>
          </a:p>
        </p:txBody>
      </p:sp>
    </p:spTree>
    <p:extLst>
      <p:ext uri="{BB962C8B-B14F-4D97-AF65-F5344CB8AC3E}">
        <p14:creationId xmlns:p14="http://schemas.microsoft.com/office/powerpoint/2010/main" val="387183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093f3796d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6093f3796d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6093f3796d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19</a:t>
            </a:fld>
            <a:endParaRPr/>
          </a:p>
        </p:txBody>
      </p:sp>
    </p:spTree>
    <p:extLst>
      <p:ext uri="{BB962C8B-B14F-4D97-AF65-F5344CB8AC3E}">
        <p14:creationId xmlns:p14="http://schemas.microsoft.com/office/powerpoint/2010/main" val="84644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43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21</a:t>
            </a:fld>
            <a:endParaRPr lang="hu-HU">
              <a:solidFill>
                <a:prstClr val="black"/>
              </a:solidFill>
            </a:endParaRPr>
          </a:p>
        </p:txBody>
      </p:sp>
    </p:spTree>
    <p:extLst>
      <p:ext uri="{BB962C8B-B14F-4D97-AF65-F5344CB8AC3E}">
        <p14:creationId xmlns:p14="http://schemas.microsoft.com/office/powerpoint/2010/main" val="67113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24</a:t>
            </a:fld>
            <a:endParaRPr lang="hu-HU">
              <a:solidFill>
                <a:prstClr val="black"/>
              </a:solidFill>
            </a:endParaRPr>
          </a:p>
        </p:txBody>
      </p:sp>
    </p:spTree>
    <p:extLst>
      <p:ext uri="{BB962C8B-B14F-4D97-AF65-F5344CB8AC3E}">
        <p14:creationId xmlns:p14="http://schemas.microsoft.com/office/powerpoint/2010/main" val="129727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25</a:t>
            </a:fld>
            <a:endParaRPr lang="hu-HU">
              <a:solidFill>
                <a:prstClr val="black"/>
              </a:solidFill>
            </a:endParaRPr>
          </a:p>
        </p:txBody>
      </p:sp>
    </p:spTree>
    <p:extLst>
      <p:ext uri="{BB962C8B-B14F-4D97-AF65-F5344CB8AC3E}">
        <p14:creationId xmlns:p14="http://schemas.microsoft.com/office/powerpoint/2010/main" val="928213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26</a:t>
            </a:fld>
            <a:endParaRPr/>
          </a:p>
        </p:txBody>
      </p:sp>
    </p:spTree>
    <p:extLst>
      <p:ext uri="{BB962C8B-B14F-4D97-AF65-F5344CB8AC3E}">
        <p14:creationId xmlns:p14="http://schemas.microsoft.com/office/powerpoint/2010/main" val="326329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A10BFB-7735-42CF-8E30-87572DC8DB1D}" type="slidenum">
              <a:rPr lang="hu-HU" smtClean="0"/>
              <a:t>2</a:t>
            </a:fld>
            <a:endParaRPr lang="hu-HU"/>
          </a:p>
        </p:txBody>
      </p:sp>
    </p:spTree>
    <p:extLst>
      <p:ext uri="{BB962C8B-B14F-4D97-AF65-F5344CB8AC3E}">
        <p14:creationId xmlns:p14="http://schemas.microsoft.com/office/powerpoint/2010/main" val="1127682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801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28</a:t>
            </a:fld>
            <a:endParaRPr lang="hu-HU"/>
          </a:p>
        </p:txBody>
      </p:sp>
    </p:spTree>
    <p:extLst>
      <p:ext uri="{BB962C8B-B14F-4D97-AF65-F5344CB8AC3E}">
        <p14:creationId xmlns:p14="http://schemas.microsoft.com/office/powerpoint/2010/main" val="49970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29</a:t>
            </a:fld>
            <a:endParaRPr lang="hu-HU"/>
          </a:p>
        </p:txBody>
      </p:sp>
    </p:spTree>
    <p:extLst>
      <p:ext uri="{BB962C8B-B14F-4D97-AF65-F5344CB8AC3E}">
        <p14:creationId xmlns:p14="http://schemas.microsoft.com/office/powerpoint/2010/main" val="176973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30</a:t>
            </a:fld>
            <a:endParaRPr lang="hu-HU"/>
          </a:p>
        </p:txBody>
      </p:sp>
    </p:spTree>
    <p:extLst>
      <p:ext uri="{BB962C8B-B14F-4D97-AF65-F5344CB8AC3E}">
        <p14:creationId xmlns:p14="http://schemas.microsoft.com/office/powerpoint/2010/main" val="1980007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31</a:t>
            </a:fld>
            <a:endParaRPr lang="hu-HU"/>
          </a:p>
        </p:txBody>
      </p:sp>
    </p:spTree>
    <p:extLst>
      <p:ext uri="{BB962C8B-B14F-4D97-AF65-F5344CB8AC3E}">
        <p14:creationId xmlns:p14="http://schemas.microsoft.com/office/powerpoint/2010/main" val="3373458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32</a:t>
            </a:fld>
            <a:endParaRPr lang="hu-HU"/>
          </a:p>
        </p:txBody>
      </p:sp>
    </p:spTree>
    <p:extLst>
      <p:ext uri="{BB962C8B-B14F-4D97-AF65-F5344CB8AC3E}">
        <p14:creationId xmlns:p14="http://schemas.microsoft.com/office/powerpoint/2010/main" val="2297906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33</a:t>
            </a:fld>
            <a:endParaRPr lang="hu-HU"/>
          </a:p>
        </p:txBody>
      </p:sp>
    </p:spTree>
    <p:extLst>
      <p:ext uri="{BB962C8B-B14F-4D97-AF65-F5344CB8AC3E}">
        <p14:creationId xmlns:p14="http://schemas.microsoft.com/office/powerpoint/2010/main" val="28024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34</a:t>
            </a:fld>
            <a:endParaRPr lang="hu-HU"/>
          </a:p>
        </p:txBody>
      </p:sp>
    </p:spTree>
    <p:extLst>
      <p:ext uri="{BB962C8B-B14F-4D97-AF65-F5344CB8AC3E}">
        <p14:creationId xmlns:p14="http://schemas.microsoft.com/office/powerpoint/2010/main" val="12525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35</a:t>
            </a:fld>
            <a:endParaRPr lang="hu-HU"/>
          </a:p>
        </p:txBody>
      </p:sp>
    </p:spTree>
    <p:extLst>
      <p:ext uri="{BB962C8B-B14F-4D97-AF65-F5344CB8AC3E}">
        <p14:creationId xmlns:p14="http://schemas.microsoft.com/office/powerpoint/2010/main" val="699769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36</a:t>
            </a:fld>
            <a:endParaRPr lang="hu-HU"/>
          </a:p>
        </p:txBody>
      </p:sp>
    </p:spTree>
    <p:extLst>
      <p:ext uri="{BB962C8B-B14F-4D97-AF65-F5344CB8AC3E}">
        <p14:creationId xmlns:p14="http://schemas.microsoft.com/office/powerpoint/2010/main" val="183093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A10BFB-7735-42CF-8E30-87572DC8DB1D}" type="slidenum">
              <a:rPr lang="hu-HU" smtClean="0"/>
              <a:t>3</a:t>
            </a:fld>
            <a:endParaRPr lang="hu-HU"/>
          </a:p>
        </p:txBody>
      </p:sp>
    </p:spTree>
    <p:extLst>
      <p:ext uri="{BB962C8B-B14F-4D97-AF65-F5344CB8AC3E}">
        <p14:creationId xmlns:p14="http://schemas.microsoft.com/office/powerpoint/2010/main" val="2116418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41</a:t>
            </a:fld>
            <a:endParaRPr lang="hu-HU"/>
          </a:p>
        </p:txBody>
      </p:sp>
    </p:spTree>
    <p:extLst>
      <p:ext uri="{BB962C8B-B14F-4D97-AF65-F5344CB8AC3E}">
        <p14:creationId xmlns:p14="http://schemas.microsoft.com/office/powerpoint/2010/main" val="3146315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44</a:t>
            </a:fld>
            <a:endParaRPr lang="hu-HU"/>
          </a:p>
        </p:txBody>
      </p:sp>
    </p:spTree>
    <p:extLst>
      <p:ext uri="{BB962C8B-B14F-4D97-AF65-F5344CB8AC3E}">
        <p14:creationId xmlns:p14="http://schemas.microsoft.com/office/powerpoint/2010/main" val="119759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t>45</a:t>
            </a:fld>
            <a:endParaRPr lang="hu-HU"/>
          </a:p>
        </p:txBody>
      </p:sp>
    </p:spTree>
    <p:extLst>
      <p:ext uri="{BB962C8B-B14F-4D97-AF65-F5344CB8AC3E}">
        <p14:creationId xmlns:p14="http://schemas.microsoft.com/office/powerpoint/2010/main" val="3333341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46</a:t>
            </a:fld>
            <a:endParaRPr lang="hu-HU"/>
          </a:p>
        </p:txBody>
      </p:sp>
    </p:spTree>
    <p:extLst>
      <p:ext uri="{BB962C8B-B14F-4D97-AF65-F5344CB8AC3E}">
        <p14:creationId xmlns:p14="http://schemas.microsoft.com/office/powerpoint/2010/main" val="3954667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47</a:t>
            </a:fld>
            <a:endParaRPr lang="hu-HU">
              <a:solidFill>
                <a:prstClr val="black"/>
              </a:solidFill>
            </a:endParaRPr>
          </a:p>
        </p:txBody>
      </p:sp>
    </p:spTree>
    <p:extLst>
      <p:ext uri="{BB962C8B-B14F-4D97-AF65-F5344CB8AC3E}">
        <p14:creationId xmlns:p14="http://schemas.microsoft.com/office/powerpoint/2010/main" val="928213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48</a:t>
            </a:fld>
            <a:endParaRPr/>
          </a:p>
        </p:txBody>
      </p:sp>
    </p:spTree>
    <p:extLst>
      <p:ext uri="{BB962C8B-B14F-4D97-AF65-F5344CB8AC3E}">
        <p14:creationId xmlns:p14="http://schemas.microsoft.com/office/powerpoint/2010/main" val="3263298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801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hu-HU" dirty="0" err="1"/>
              <a:t>First</a:t>
            </a:r>
            <a:r>
              <a:rPr lang="hu-HU" dirty="0"/>
              <a:t> of </a:t>
            </a:r>
            <a:r>
              <a:rPr lang="hu-HU" dirty="0" err="1"/>
              <a:t>all</a:t>
            </a:r>
            <a:r>
              <a:rPr lang="hu-HU" dirty="0"/>
              <a:t>, </a:t>
            </a:r>
            <a:r>
              <a:rPr lang="hu-HU" dirty="0" err="1"/>
              <a:t>let’s</a:t>
            </a:r>
            <a:r>
              <a:rPr lang="hu-HU" dirty="0"/>
              <a:t> </a:t>
            </a:r>
            <a:r>
              <a:rPr lang="hu-HU" dirty="0" err="1"/>
              <a:t>talk</a:t>
            </a:r>
            <a:r>
              <a:rPr lang="hu-HU" dirty="0"/>
              <a:t> </a:t>
            </a:r>
            <a:r>
              <a:rPr lang="hu-HU" b="1" dirty="0" err="1"/>
              <a:t>generally</a:t>
            </a:r>
            <a:r>
              <a:rPr lang="hu-HU" b="1" baseline="0" dirty="0"/>
              <a:t> </a:t>
            </a:r>
            <a:r>
              <a:rPr lang="hu-HU" b="1" baseline="0" dirty="0" err="1"/>
              <a:t>about</a:t>
            </a:r>
            <a:r>
              <a:rPr lang="hu-HU" b="1" baseline="0" dirty="0"/>
              <a:t> </a:t>
            </a:r>
            <a:r>
              <a:rPr lang="hu-HU" baseline="0" dirty="0" err="1"/>
              <a:t>the</a:t>
            </a:r>
            <a:r>
              <a:rPr lang="hu-HU" baseline="0" dirty="0"/>
              <a:t> </a:t>
            </a:r>
            <a:r>
              <a:rPr lang="hu-HU" baseline="0" dirty="0" err="1"/>
              <a:t>definition</a:t>
            </a:r>
            <a:r>
              <a:rPr lang="hu-HU" baseline="0" dirty="0"/>
              <a:t> of </a:t>
            </a:r>
            <a:r>
              <a:rPr lang="hu-HU" baseline="0" dirty="0" err="1"/>
              <a:t>data</a:t>
            </a:r>
            <a:r>
              <a:rPr lang="hu-HU" baseline="0" dirty="0"/>
              <a:t>.</a:t>
            </a:r>
            <a:endParaRPr lang="hu-HU" dirty="0"/>
          </a:p>
          <a:p>
            <a:pPr marL="171416" indent="-171416">
              <a:buFontTx/>
              <a:buChar char="-"/>
            </a:pPr>
            <a:r>
              <a:rPr lang="en-US" dirty="0"/>
              <a:t>Data is a collection of information obtained </a:t>
            </a:r>
            <a:r>
              <a:rPr lang="hu-HU" dirty="0" err="1"/>
              <a:t>by</a:t>
            </a:r>
            <a:r>
              <a:rPr lang="hu-HU" dirty="0"/>
              <a:t> </a:t>
            </a:r>
            <a:r>
              <a:rPr lang="en-US" dirty="0"/>
              <a:t>conducting experiments</a:t>
            </a:r>
            <a:r>
              <a:rPr lang="hu-HU" dirty="0"/>
              <a:t> </a:t>
            </a:r>
            <a:r>
              <a:rPr lang="hu-HU" dirty="0" err="1"/>
              <a:t>or</a:t>
            </a:r>
            <a:r>
              <a:rPr lang="hu-HU" dirty="0"/>
              <a:t> </a:t>
            </a:r>
            <a:r>
              <a:rPr lang="hu-HU" dirty="0" err="1"/>
              <a:t>making</a:t>
            </a:r>
            <a:r>
              <a:rPr lang="hu-HU" dirty="0"/>
              <a:t> </a:t>
            </a:r>
            <a:r>
              <a:rPr lang="hu-HU" dirty="0" err="1"/>
              <a:t>observations</a:t>
            </a:r>
            <a:r>
              <a:rPr lang="en-US" dirty="0"/>
              <a:t>. </a:t>
            </a:r>
            <a:endParaRPr lang="hu-HU" dirty="0"/>
          </a:p>
          <a:p>
            <a:pPr marL="171416" indent="-171416">
              <a:buFontTx/>
              <a:buChar char="-"/>
            </a:pPr>
            <a:r>
              <a:rPr lang="hu-HU" dirty="0" err="1"/>
              <a:t>It</a:t>
            </a:r>
            <a:r>
              <a:rPr lang="hu-HU" dirty="0"/>
              <a:t> </a:t>
            </a:r>
            <a:r>
              <a:rPr lang="hu-HU" dirty="0" err="1"/>
              <a:t>can</a:t>
            </a:r>
            <a:r>
              <a:rPr lang="hu-HU" dirty="0"/>
              <a:t> be </a:t>
            </a:r>
            <a:r>
              <a:rPr lang="hu-HU" baseline="0" dirty="0" err="1"/>
              <a:t>numbers</a:t>
            </a:r>
            <a:r>
              <a:rPr lang="hu-HU" baseline="0" dirty="0"/>
              <a:t>, </a:t>
            </a:r>
            <a:r>
              <a:rPr lang="hu-HU" baseline="0" dirty="0" err="1"/>
              <a:t>words</a:t>
            </a:r>
            <a:r>
              <a:rPr lang="hu-HU" baseline="0" dirty="0"/>
              <a:t>, </a:t>
            </a:r>
            <a:r>
              <a:rPr lang="hu-HU" baseline="0" dirty="0" err="1"/>
              <a:t>measurements</a:t>
            </a:r>
            <a:r>
              <a:rPr lang="hu-HU" baseline="0" dirty="0"/>
              <a:t> </a:t>
            </a:r>
            <a:r>
              <a:rPr lang="hu-HU" baseline="0" dirty="0" err="1"/>
              <a:t>or</a:t>
            </a:r>
            <a:r>
              <a:rPr lang="hu-HU" baseline="0" dirty="0"/>
              <a:t> </a:t>
            </a:r>
            <a:r>
              <a:rPr lang="hu-HU" baseline="0" dirty="0" err="1"/>
              <a:t>descriptions</a:t>
            </a:r>
            <a:r>
              <a:rPr lang="hu-HU" baseline="0" dirty="0"/>
              <a:t>.</a:t>
            </a:r>
            <a:endParaRPr lang="hu-HU" dirty="0"/>
          </a:p>
          <a:p>
            <a:pPr marL="171416" indent="-171416">
              <a:buFontTx/>
              <a:buChar char="-"/>
            </a:pPr>
            <a:r>
              <a:rPr lang="en-US" dirty="0"/>
              <a:t>Understanding the </a:t>
            </a:r>
            <a:r>
              <a:rPr lang="en-US" b="1" dirty="0"/>
              <a:t>nature of </a:t>
            </a:r>
            <a:r>
              <a:rPr lang="hu-HU" b="1" dirty="0" err="1"/>
              <a:t>your</a:t>
            </a:r>
            <a:r>
              <a:rPr lang="hu-HU" b="1" dirty="0"/>
              <a:t> </a:t>
            </a:r>
            <a:r>
              <a:rPr lang="en-US" b="1" dirty="0"/>
              <a:t>data </a:t>
            </a:r>
            <a:r>
              <a:rPr lang="en-US" dirty="0"/>
              <a:t>is the most fundamental part of the proper and effective use of statistical methods</a:t>
            </a:r>
            <a:r>
              <a:rPr lang="hu-HU" dirty="0"/>
              <a:t>. </a:t>
            </a:r>
            <a:endParaRPr lang="en-US" dirty="0"/>
          </a:p>
        </p:txBody>
      </p:sp>
      <p:sp>
        <p:nvSpPr>
          <p:cNvPr id="4" name="Dia számának helye 3"/>
          <p:cNvSpPr>
            <a:spLocks noGrp="1"/>
          </p:cNvSpPr>
          <p:nvPr>
            <p:ph type="sldNum" sz="quarter" idx="10"/>
          </p:nvPr>
        </p:nvSpPr>
        <p:spPr/>
        <p:txBody>
          <a:bodyPr/>
          <a:lstStyle/>
          <a:p>
            <a:fld id="{71794AF8-9629-41FA-9B7E-8F24014F49EB}" type="slidenum">
              <a:rPr lang="hu-HU" smtClean="0"/>
              <a:t>50</a:t>
            </a:fld>
            <a:endParaRPr lang="hu-HU"/>
          </a:p>
        </p:txBody>
      </p:sp>
    </p:spTree>
    <p:extLst>
      <p:ext uri="{BB962C8B-B14F-4D97-AF65-F5344CB8AC3E}">
        <p14:creationId xmlns:p14="http://schemas.microsoft.com/office/powerpoint/2010/main" val="499702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en-US" dirty="0"/>
              <a:t>Data </a:t>
            </a:r>
            <a:r>
              <a:rPr lang="hu-HU" dirty="0"/>
              <a:t>t</a:t>
            </a:r>
            <a:r>
              <a:rPr lang="en-US" dirty="0" err="1"/>
              <a:t>ypes</a:t>
            </a:r>
            <a:r>
              <a:rPr lang="en-US" dirty="0"/>
              <a:t> are an important concept of statistics, which needs to be understood correctly</a:t>
            </a:r>
            <a:r>
              <a:rPr lang="hu-HU" dirty="0"/>
              <a:t>,</a:t>
            </a:r>
            <a:r>
              <a:rPr lang="en-US" dirty="0"/>
              <a:t> </a:t>
            </a:r>
            <a:r>
              <a:rPr lang="hu-HU" dirty="0"/>
              <a:t> </a:t>
            </a:r>
            <a:r>
              <a:rPr lang="hu-HU" dirty="0" err="1"/>
              <a:t>since</a:t>
            </a:r>
            <a:r>
              <a:rPr lang="hu-HU" dirty="0"/>
              <a:t> </a:t>
            </a:r>
            <a:r>
              <a:rPr lang="hu-HU" dirty="0" err="1"/>
              <a:t>the</a:t>
            </a:r>
            <a:r>
              <a:rPr lang="hu-HU" dirty="0"/>
              <a:t> </a:t>
            </a:r>
            <a:r>
              <a:rPr lang="hu-HU" dirty="0" err="1"/>
              <a:t>type</a:t>
            </a:r>
            <a:r>
              <a:rPr lang="hu-HU" dirty="0"/>
              <a:t> of </a:t>
            </a:r>
            <a:r>
              <a:rPr lang="hu-HU" dirty="0" err="1"/>
              <a:t>variable</a:t>
            </a:r>
            <a:r>
              <a:rPr lang="hu-HU" dirty="0"/>
              <a:t> </a:t>
            </a:r>
            <a:r>
              <a:rPr lang="hu-HU" dirty="0" err="1"/>
              <a:t>greatly</a:t>
            </a:r>
            <a:r>
              <a:rPr lang="hu-HU" dirty="0"/>
              <a:t> </a:t>
            </a:r>
            <a:r>
              <a:rPr lang="hu-HU" dirty="0" err="1"/>
              <a:t>determines</a:t>
            </a:r>
            <a:r>
              <a:rPr lang="hu-HU" dirty="0"/>
              <a:t> </a:t>
            </a:r>
            <a:r>
              <a:rPr lang="hu-HU" dirty="0" err="1"/>
              <a:t>which</a:t>
            </a:r>
            <a:r>
              <a:rPr lang="hu-HU" dirty="0"/>
              <a:t> </a:t>
            </a:r>
            <a:r>
              <a:rPr lang="hu-HU" dirty="0" err="1"/>
              <a:t>kind</a:t>
            </a:r>
            <a:r>
              <a:rPr lang="hu-HU" dirty="0"/>
              <a:t> of </a:t>
            </a:r>
            <a:r>
              <a:rPr lang="hu-HU" dirty="0" err="1"/>
              <a:t>analysis</a:t>
            </a:r>
            <a:r>
              <a:rPr lang="hu-HU" dirty="0"/>
              <a:t> </a:t>
            </a:r>
            <a:r>
              <a:rPr lang="hu-HU" dirty="0" err="1"/>
              <a:t>you</a:t>
            </a:r>
            <a:r>
              <a:rPr lang="hu-HU" dirty="0"/>
              <a:t> </a:t>
            </a:r>
            <a:r>
              <a:rPr lang="hu-HU" dirty="0" err="1"/>
              <a:t>can</a:t>
            </a:r>
            <a:r>
              <a:rPr lang="hu-HU" dirty="0"/>
              <a:t> </a:t>
            </a:r>
            <a:r>
              <a:rPr lang="hu-HU" dirty="0" err="1"/>
              <a:t>perform</a:t>
            </a:r>
            <a:r>
              <a:rPr lang="hu-HU" dirty="0"/>
              <a:t>. </a:t>
            </a:r>
          </a:p>
          <a:p>
            <a:pPr marL="171416" indent="-171416">
              <a:buFontTx/>
              <a:buChar char="-"/>
            </a:pPr>
            <a:r>
              <a:rPr lang="hu-HU" dirty="0"/>
              <a:t>The </a:t>
            </a:r>
            <a:r>
              <a:rPr lang="hu-HU" dirty="0" err="1"/>
              <a:t>correct</a:t>
            </a:r>
            <a:r>
              <a:rPr lang="hu-HU" dirty="0"/>
              <a:t> test </a:t>
            </a:r>
            <a:r>
              <a:rPr lang="hu-HU" dirty="0" err="1"/>
              <a:t>depends</a:t>
            </a:r>
            <a:r>
              <a:rPr lang="hu-HU" dirty="0"/>
              <a:t> </a:t>
            </a:r>
            <a:r>
              <a:rPr lang="hu-HU" dirty="0" err="1"/>
              <a:t>on</a:t>
            </a:r>
            <a:r>
              <a:rPr lang="hu-HU" dirty="0"/>
              <a:t> </a:t>
            </a:r>
            <a:r>
              <a:rPr lang="hu-HU" dirty="0" err="1"/>
              <a:t>your</a:t>
            </a:r>
            <a:r>
              <a:rPr lang="hu-HU" dirty="0"/>
              <a:t> </a:t>
            </a:r>
            <a:r>
              <a:rPr lang="hu-HU" dirty="0" err="1"/>
              <a:t>variables</a:t>
            </a:r>
            <a:r>
              <a:rPr lang="hu-HU" dirty="0"/>
              <a:t>.</a:t>
            </a:r>
          </a:p>
          <a:p>
            <a:pPr marL="171416" indent="-171416">
              <a:buFontTx/>
              <a:buChar char="-"/>
            </a:pPr>
            <a:r>
              <a:rPr lang="hu-HU" dirty="0" err="1"/>
              <a:t>There</a:t>
            </a:r>
            <a:r>
              <a:rPr lang="hu-HU" dirty="0"/>
              <a:t> </a:t>
            </a:r>
            <a:r>
              <a:rPr lang="hu-HU" dirty="0" err="1"/>
              <a:t>are</a:t>
            </a:r>
            <a:r>
              <a:rPr lang="hu-HU" dirty="0"/>
              <a:t> </a:t>
            </a:r>
            <a:r>
              <a:rPr lang="hu-HU" dirty="0" err="1"/>
              <a:t>mainly</a:t>
            </a:r>
            <a:r>
              <a:rPr lang="hu-HU" dirty="0"/>
              <a:t> </a:t>
            </a:r>
            <a:r>
              <a:rPr lang="hu-HU" dirty="0" err="1"/>
              <a:t>two</a:t>
            </a:r>
            <a:r>
              <a:rPr lang="hu-HU" dirty="0"/>
              <a:t> </a:t>
            </a:r>
            <a:r>
              <a:rPr lang="hu-HU" dirty="0" err="1"/>
              <a:t>types</a:t>
            </a:r>
            <a:r>
              <a:rPr lang="hu-HU" dirty="0"/>
              <a:t> of </a:t>
            </a:r>
            <a:r>
              <a:rPr lang="hu-HU" dirty="0" err="1"/>
              <a:t>data</a:t>
            </a:r>
            <a:r>
              <a:rPr lang="hu-HU" dirty="0"/>
              <a:t>: </a:t>
            </a:r>
            <a:r>
              <a:rPr lang="hu-HU" dirty="0" err="1"/>
              <a:t>categorical</a:t>
            </a:r>
            <a:r>
              <a:rPr lang="hu-HU" dirty="0"/>
              <a:t> (</a:t>
            </a:r>
            <a:r>
              <a:rPr lang="hu-HU" dirty="0" err="1"/>
              <a:t>qualitative</a:t>
            </a:r>
            <a:r>
              <a:rPr lang="hu-HU" dirty="0"/>
              <a:t>) and </a:t>
            </a:r>
            <a:r>
              <a:rPr lang="hu-HU" dirty="0" err="1"/>
              <a:t>numerical</a:t>
            </a:r>
            <a:r>
              <a:rPr lang="hu-HU" dirty="0"/>
              <a:t> (</a:t>
            </a:r>
            <a:r>
              <a:rPr lang="hu-HU" dirty="0" err="1"/>
              <a:t>quantitative</a:t>
            </a:r>
            <a:r>
              <a:rPr lang="hu-HU" dirty="0"/>
              <a:t>). </a:t>
            </a:r>
          </a:p>
          <a:p>
            <a:pPr marL="171416" indent="-171416">
              <a:buFontTx/>
              <a:buChar char="-"/>
            </a:pPr>
            <a:r>
              <a:rPr lang="hu-HU" dirty="0"/>
              <a:t>In </a:t>
            </a:r>
            <a:r>
              <a:rPr lang="hu-HU" dirty="0" err="1"/>
              <a:t>the</a:t>
            </a:r>
            <a:r>
              <a:rPr lang="hu-HU" dirty="0"/>
              <a:t> </a:t>
            </a:r>
            <a:r>
              <a:rPr lang="hu-HU" b="1" dirty="0" err="1"/>
              <a:t>categorical</a:t>
            </a:r>
            <a:r>
              <a:rPr lang="hu-HU" b="1" dirty="0"/>
              <a:t> </a:t>
            </a:r>
            <a:r>
              <a:rPr lang="hu-HU" b="1" dirty="0" err="1"/>
              <a:t>case</a:t>
            </a:r>
            <a:r>
              <a:rPr lang="hu-HU" b="1" dirty="0"/>
              <a:t> </a:t>
            </a:r>
            <a:r>
              <a:rPr lang="hu-HU" dirty="0" err="1"/>
              <a:t>information</a:t>
            </a:r>
            <a:r>
              <a:rPr lang="hu-HU" dirty="0"/>
              <a:t> </a:t>
            </a:r>
            <a:r>
              <a:rPr lang="hu-HU" dirty="0" err="1"/>
              <a:t>represents</a:t>
            </a:r>
            <a:r>
              <a:rPr lang="hu-HU" dirty="0"/>
              <a:t> </a:t>
            </a:r>
            <a:r>
              <a:rPr lang="hu-HU" dirty="0" err="1"/>
              <a:t>characteristics</a:t>
            </a:r>
            <a:r>
              <a:rPr lang="hu-HU" dirty="0"/>
              <a:t> </a:t>
            </a:r>
            <a:r>
              <a:rPr lang="hu-HU" dirty="0" err="1"/>
              <a:t>that</a:t>
            </a:r>
            <a:r>
              <a:rPr lang="hu-HU" dirty="0"/>
              <a:t> </a:t>
            </a:r>
            <a:r>
              <a:rPr lang="hu-HU" dirty="0" err="1"/>
              <a:t>you</a:t>
            </a:r>
            <a:r>
              <a:rPr lang="hu-HU" dirty="0"/>
              <a:t> </a:t>
            </a:r>
            <a:r>
              <a:rPr lang="hu-HU" dirty="0" err="1"/>
              <a:t>do</a:t>
            </a:r>
            <a:r>
              <a:rPr lang="hu-HU" dirty="0"/>
              <a:t> </a:t>
            </a:r>
            <a:r>
              <a:rPr lang="hu-HU" dirty="0" err="1"/>
              <a:t>not</a:t>
            </a:r>
            <a:r>
              <a:rPr lang="hu-HU" dirty="0"/>
              <a:t> </a:t>
            </a:r>
            <a:r>
              <a:rPr lang="hu-HU" dirty="0" err="1"/>
              <a:t>measure</a:t>
            </a:r>
            <a:r>
              <a:rPr lang="hu-HU" dirty="0"/>
              <a:t> </a:t>
            </a:r>
            <a:r>
              <a:rPr lang="hu-HU" dirty="0" err="1"/>
              <a:t>with</a:t>
            </a:r>
            <a:r>
              <a:rPr lang="hu-HU" dirty="0"/>
              <a:t> </a:t>
            </a:r>
            <a:r>
              <a:rPr lang="hu-HU" dirty="0" err="1"/>
              <a:t>numbers</a:t>
            </a:r>
            <a:r>
              <a:rPr lang="hu-HU" dirty="0"/>
              <a:t>. </a:t>
            </a:r>
            <a:r>
              <a:rPr lang="en-US" dirty="0"/>
              <a:t>Therefore it can represent things like a person’s gender, language</a:t>
            </a:r>
            <a:r>
              <a:rPr lang="hu-HU" dirty="0"/>
              <a:t> and </a:t>
            </a:r>
            <a:r>
              <a:rPr lang="hu-HU" dirty="0" err="1"/>
              <a:t>so</a:t>
            </a:r>
            <a:r>
              <a:rPr lang="hu-HU" dirty="0"/>
              <a:t> </a:t>
            </a:r>
            <a:r>
              <a:rPr lang="hu-HU" dirty="0" err="1"/>
              <a:t>on</a:t>
            </a:r>
            <a:r>
              <a:rPr lang="en-US" dirty="0"/>
              <a:t>. </a:t>
            </a:r>
            <a:endParaRPr lang="hu-HU" dirty="0"/>
          </a:p>
          <a:p>
            <a:pPr marL="171416" indent="-171416">
              <a:buFontTx/>
              <a:buChar char="-"/>
            </a:pPr>
            <a:r>
              <a:rPr lang="en-US" dirty="0"/>
              <a:t>Categorical data can also take numerical values</a:t>
            </a:r>
            <a:r>
              <a:rPr lang="hu-HU" dirty="0"/>
              <a:t> </a:t>
            </a:r>
            <a:r>
              <a:rPr lang="hu-HU" dirty="0" err="1"/>
              <a:t>when</a:t>
            </a:r>
            <a:r>
              <a:rPr lang="hu-HU" dirty="0"/>
              <a:t> </a:t>
            </a:r>
            <a:r>
              <a:rPr lang="hu-HU" dirty="0" err="1"/>
              <a:t>coding</a:t>
            </a:r>
            <a:r>
              <a:rPr lang="en-US" dirty="0"/>
              <a:t> (</a:t>
            </a:r>
            <a:r>
              <a:rPr lang="hu-HU" dirty="0" err="1"/>
              <a:t>for</a:t>
            </a:r>
            <a:r>
              <a:rPr lang="hu-HU" dirty="0"/>
              <a:t> e</a:t>
            </a:r>
            <a:r>
              <a:rPr lang="en-US" dirty="0" err="1"/>
              <a:t>xample</a:t>
            </a:r>
            <a:r>
              <a:rPr lang="en-US" dirty="0"/>
              <a:t>: 1 for female and 0 for male)</a:t>
            </a:r>
            <a:r>
              <a:rPr lang="hu-HU" dirty="0"/>
              <a:t> </a:t>
            </a:r>
            <a:r>
              <a:rPr lang="hu-HU" dirty="0" err="1"/>
              <a:t>but</a:t>
            </a:r>
            <a:r>
              <a:rPr lang="hu-HU" dirty="0"/>
              <a:t> n</a:t>
            </a:r>
            <a:r>
              <a:rPr lang="en-US" dirty="0" err="1"/>
              <a:t>ote</a:t>
            </a:r>
            <a:r>
              <a:rPr lang="en-US" dirty="0"/>
              <a:t> that those numbers don’t have mathematical meaning.</a:t>
            </a:r>
            <a:endParaRPr lang="hu-HU" dirty="0"/>
          </a:p>
          <a:p>
            <a:pPr marL="171416" indent="-171416">
              <a:buFontTx/>
              <a:buChar char="-"/>
            </a:pPr>
            <a:r>
              <a:rPr lang="hu-HU" dirty="0" err="1"/>
              <a:t>There</a:t>
            </a:r>
            <a:r>
              <a:rPr lang="hu-HU" dirty="0"/>
              <a:t> </a:t>
            </a:r>
            <a:r>
              <a:rPr lang="hu-HU" dirty="0" err="1"/>
              <a:t>are</a:t>
            </a:r>
            <a:r>
              <a:rPr lang="hu-HU" dirty="0"/>
              <a:t> </a:t>
            </a:r>
            <a:r>
              <a:rPr lang="hu-HU" dirty="0" err="1"/>
              <a:t>two</a:t>
            </a:r>
            <a:r>
              <a:rPr lang="hu-HU" dirty="0"/>
              <a:t> main </a:t>
            </a:r>
            <a:r>
              <a:rPr lang="hu-HU" dirty="0" err="1"/>
              <a:t>types</a:t>
            </a:r>
            <a:r>
              <a:rPr lang="hu-HU" dirty="0"/>
              <a:t> of </a:t>
            </a:r>
            <a:r>
              <a:rPr lang="hu-HU" dirty="0" err="1"/>
              <a:t>categorical</a:t>
            </a:r>
            <a:r>
              <a:rPr lang="hu-HU" dirty="0"/>
              <a:t> </a:t>
            </a:r>
            <a:r>
              <a:rPr lang="hu-HU" dirty="0" err="1"/>
              <a:t>data</a:t>
            </a:r>
            <a:r>
              <a:rPr lang="hu-HU" dirty="0"/>
              <a:t>, </a:t>
            </a:r>
            <a:r>
              <a:rPr lang="hu-HU" dirty="0" err="1"/>
              <a:t>nominal</a:t>
            </a:r>
            <a:r>
              <a:rPr lang="hu-HU" dirty="0"/>
              <a:t> and </a:t>
            </a:r>
            <a:r>
              <a:rPr lang="hu-HU" dirty="0" err="1"/>
              <a:t>ordinal</a:t>
            </a:r>
            <a:r>
              <a:rPr lang="hu-HU" dirty="0"/>
              <a:t>.</a:t>
            </a:r>
          </a:p>
        </p:txBody>
      </p:sp>
      <p:sp>
        <p:nvSpPr>
          <p:cNvPr id="4" name="Dia számának helye 3"/>
          <p:cNvSpPr>
            <a:spLocks noGrp="1"/>
          </p:cNvSpPr>
          <p:nvPr>
            <p:ph type="sldNum" sz="quarter" idx="10"/>
          </p:nvPr>
        </p:nvSpPr>
        <p:spPr/>
        <p:txBody>
          <a:bodyPr/>
          <a:lstStyle/>
          <a:p>
            <a:fld id="{E9B84B07-6E59-4001-9172-9E6E5AD0DF5A}" type="slidenum">
              <a:rPr lang="hu-HU" smtClean="0"/>
              <a:t>51</a:t>
            </a:fld>
            <a:endParaRPr lang="hu-HU"/>
          </a:p>
        </p:txBody>
      </p:sp>
    </p:spTree>
    <p:extLst>
      <p:ext uri="{BB962C8B-B14F-4D97-AF65-F5344CB8AC3E}">
        <p14:creationId xmlns:p14="http://schemas.microsoft.com/office/powerpoint/2010/main" val="1994988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en-US" b="1" dirty="0"/>
              <a:t>Nominal</a:t>
            </a:r>
            <a:r>
              <a:rPr lang="en-US" dirty="0"/>
              <a:t> </a:t>
            </a:r>
            <a:r>
              <a:rPr lang="hu-HU" dirty="0" err="1"/>
              <a:t>data</a:t>
            </a:r>
            <a:r>
              <a:rPr lang="en-US" dirty="0"/>
              <a:t> represent discrete units and are used to label variables</a:t>
            </a:r>
            <a:r>
              <a:rPr lang="hu-HU" dirty="0"/>
              <a:t>.</a:t>
            </a:r>
          </a:p>
          <a:p>
            <a:pPr marL="171416" indent="-171416">
              <a:buFontTx/>
              <a:buChar char="-"/>
            </a:pPr>
            <a:r>
              <a:rPr lang="en-US" dirty="0"/>
              <a:t>Note that nominal data has no order. </a:t>
            </a:r>
            <a:endParaRPr lang="hu-HU" dirty="0"/>
          </a:p>
          <a:p>
            <a:pPr marL="171416" indent="-171416">
              <a:buFontTx/>
              <a:buChar char="-"/>
            </a:pPr>
            <a:r>
              <a:rPr lang="hu-HU" dirty="0" err="1"/>
              <a:t>Widely</a:t>
            </a:r>
            <a:r>
              <a:rPr lang="hu-HU" dirty="0"/>
              <a:t> </a:t>
            </a:r>
            <a:r>
              <a:rPr lang="hu-HU" dirty="0" err="1"/>
              <a:t>used</a:t>
            </a:r>
            <a:r>
              <a:rPr lang="hu-HU" dirty="0"/>
              <a:t> </a:t>
            </a:r>
            <a:r>
              <a:rPr lang="hu-HU" dirty="0" err="1"/>
              <a:t>nominal</a:t>
            </a:r>
            <a:r>
              <a:rPr lang="hu-HU" dirty="0"/>
              <a:t> </a:t>
            </a:r>
            <a:r>
              <a:rPr lang="hu-HU" dirty="0" err="1"/>
              <a:t>data</a:t>
            </a:r>
            <a:r>
              <a:rPr lang="hu-HU" dirty="0"/>
              <a:t> </a:t>
            </a:r>
            <a:r>
              <a:rPr lang="hu-HU" dirty="0" err="1"/>
              <a:t>are</a:t>
            </a:r>
            <a:r>
              <a:rPr lang="hu-HU" dirty="0"/>
              <a:t> </a:t>
            </a:r>
            <a:r>
              <a:rPr lang="hu-HU" dirty="0" err="1"/>
              <a:t>for</a:t>
            </a:r>
            <a:r>
              <a:rPr lang="hu-HU" dirty="0"/>
              <a:t> </a:t>
            </a:r>
            <a:r>
              <a:rPr lang="hu-HU" dirty="0" err="1"/>
              <a:t>example</a:t>
            </a:r>
            <a:r>
              <a:rPr lang="hu-HU" dirty="0"/>
              <a:t> </a:t>
            </a:r>
            <a:r>
              <a:rPr lang="hu-HU" dirty="0" err="1"/>
              <a:t>gender</a:t>
            </a:r>
            <a:r>
              <a:rPr lang="hu-HU" dirty="0"/>
              <a:t> (</a:t>
            </a:r>
            <a:r>
              <a:rPr lang="hu-HU" dirty="0" err="1"/>
              <a:t>male</a:t>
            </a:r>
            <a:r>
              <a:rPr lang="hu-HU" dirty="0"/>
              <a:t>/</a:t>
            </a:r>
            <a:r>
              <a:rPr lang="hu-HU" dirty="0" err="1"/>
              <a:t>female</a:t>
            </a:r>
            <a:r>
              <a:rPr lang="hu-HU" dirty="0"/>
              <a:t>) </a:t>
            </a:r>
            <a:r>
              <a:rPr lang="hu-HU" dirty="0" err="1"/>
              <a:t>or</a:t>
            </a:r>
            <a:r>
              <a:rPr lang="hu-HU" dirty="0"/>
              <a:t> </a:t>
            </a:r>
            <a:r>
              <a:rPr lang="hu-HU" dirty="0" err="1"/>
              <a:t>etiology</a:t>
            </a:r>
            <a:r>
              <a:rPr lang="hu-HU" dirty="0"/>
              <a:t> of a </a:t>
            </a:r>
            <a:r>
              <a:rPr lang="hu-HU" dirty="0" err="1"/>
              <a:t>disease</a:t>
            </a:r>
            <a:r>
              <a:rPr lang="hu-HU" dirty="0"/>
              <a:t>.</a:t>
            </a:r>
          </a:p>
          <a:p>
            <a:pPr marL="171416" indent="-171416">
              <a:buFontTx/>
              <a:buChar char="-"/>
            </a:pPr>
            <a:r>
              <a:rPr lang="en-US" b="1" dirty="0"/>
              <a:t>Ordinal</a:t>
            </a:r>
            <a:r>
              <a:rPr lang="hu-HU" b="1" dirty="0"/>
              <a:t> </a:t>
            </a:r>
            <a:r>
              <a:rPr lang="hu-HU" b="1" dirty="0" err="1"/>
              <a:t>data</a:t>
            </a:r>
            <a:r>
              <a:rPr lang="en-US" dirty="0"/>
              <a:t> values represent discrete and ordered units. It is therefore nearly the same as nominal data, except that it’s ordering matters</a:t>
            </a:r>
            <a:r>
              <a:rPr lang="hu-HU" dirty="0"/>
              <a:t>.</a:t>
            </a:r>
          </a:p>
          <a:p>
            <a:pPr marL="171416" indent="-171416">
              <a:buFontTx/>
              <a:buChar char="-"/>
            </a:pPr>
            <a:r>
              <a:rPr lang="hu-HU" baseline="0" dirty="0" err="1"/>
              <a:t>Note</a:t>
            </a:r>
            <a:r>
              <a:rPr lang="hu-HU" baseline="0" dirty="0"/>
              <a:t> </a:t>
            </a:r>
            <a:r>
              <a:rPr lang="hu-HU" baseline="0" dirty="0" err="1"/>
              <a:t>that</a:t>
            </a:r>
            <a:r>
              <a:rPr lang="en-US" dirty="0"/>
              <a:t> the difference between </a:t>
            </a:r>
            <a:r>
              <a:rPr lang="hu-HU" dirty="0" err="1"/>
              <a:t>categories</a:t>
            </a:r>
            <a:r>
              <a:rPr lang="hu-HU" dirty="0"/>
              <a:t> of </a:t>
            </a:r>
            <a:r>
              <a:rPr lang="hu-HU" dirty="0" err="1"/>
              <a:t>ordinal</a:t>
            </a:r>
            <a:r>
              <a:rPr lang="hu-HU" dirty="0"/>
              <a:t> </a:t>
            </a:r>
            <a:r>
              <a:rPr lang="hu-HU" dirty="0" err="1"/>
              <a:t>data</a:t>
            </a:r>
            <a:r>
              <a:rPr lang="hu-HU" dirty="0"/>
              <a:t> is </a:t>
            </a:r>
            <a:r>
              <a:rPr lang="hu-HU" dirty="0" err="1"/>
              <a:t>not</a:t>
            </a:r>
            <a:r>
              <a:rPr lang="hu-HU" dirty="0"/>
              <a:t> </a:t>
            </a:r>
            <a:r>
              <a:rPr lang="hu-HU" dirty="0" err="1"/>
              <a:t>the</a:t>
            </a:r>
            <a:r>
              <a:rPr lang="hu-HU" dirty="0"/>
              <a:t> </a:t>
            </a:r>
            <a:r>
              <a:rPr lang="hu-HU" dirty="0" err="1"/>
              <a:t>same</a:t>
            </a:r>
            <a:r>
              <a:rPr lang="hu-HU" dirty="0"/>
              <a:t> </a:t>
            </a:r>
            <a:r>
              <a:rPr lang="hu-HU" dirty="0" err="1"/>
              <a:t>for</a:t>
            </a:r>
            <a:r>
              <a:rPr lang="hu-HU" dirty="0"/>
              <a:t> </a:t>
            </a:r>
            <a:r>
              <a:rPr lang="hu-HU" dirty="0" err="1"/>
              <a:t>every</a:t>
            </a:r>
            <a:r>
              <a:rPr lang="hu-HU" dirty="0"/>
              <a:t> </a:t>
            </a:r>
            <a:r>
              <a:rPr lang="hu-HU" dirty="0" err="1"/>
              <a:t>two</a:t>
            </a:r>
            <a:r>
              <a:rPr lang="hu-HU" dirty="0"/>
              <a:t> </a:t>
            </a:r>
            <a:r>
              <a:rPr lang="hu-HU" dirty="0" err="1"/>
              <a:t>consecutive</a:t>
            </a:r>
            <a:r>
              <a:rPr lang="hu-HU" dirty="0"/>
              <a:t> </a:t>
            </a:r>
            <a:r>
              <a:rPr lang="hu-HU" dirty="0" err="1"/>
              <a:t>category</a:t>
            </a:r>
            <a:r>
              <a:rPr lang="en-US" dirty="0"/>
              <a:t>. </a:t>
            </a:r>
            <a:endParaRPr lang="hu-HU" dirty="0"/>
          </a:p>
          <a:p>
            <a:pPr marL="171416" indent="-171416">
              <a:buFontTx/>
              <a:buChar char="-"/>
            </a:pPr>
            <a:r>
              <a:rPr lang="en-US" dirty="0"/>
              <a:t>This is the main limitation of ordinal data, the differences between the values </a:t>
            </a:r>
            <a:r>
              <a:rPr lang="hu-HU" dirty="0" err="1"/>
              <a:t>are</a:t>
            </a:r>
            <a:r>
              <a:rPr lang="en-US" dirty="0"/>
              <a:t> not really known. </a:t>
            </a:r>
            <a:endParaRPr lang="hu-HU" dirty="0"/>
          </a:p>
          <a:p>
            <a:pPr marL="171416" indent="-171416">
              <a:buFontTx/>
              <a:buChar char="-"/>
            </a:pPr>
            <a:r>
              <a:rPr lang="en-US" dirty="0"/>
              <a:t>Because of that, ordinal scales are usually used to measure non-numeric features like </a:t>
            </a:r>
            <a:r>
              <a:rPr lang="hu-HU" dirty="0" err="1"/>
              <a:t>stage</a:t>
            </a:r>
            <a:r>
              <a:rPr lang="hu-HU" dirty="0"/>
              <a:t> of </a:t>
            </a:r>
            <a:r>
              <a:rPr lang="hu-HU" dirty="0" err="1"/>
              <a:t>tumors</a:t>
            </a:r>
            <a:r>
              <a:rPr lang="hu-HU" dirty="0"/>
              <a:t> </a:t>
            </a:r>
            <a:r>
              <a:rPr lang="hu-HU" dirty="0" err="1"/>
              <a:t>or</a:t>
            </a:r>
            <a:r>
              <a:rPr lang="hu-HU" dirty="0"/>
              <a:t> </a:t>
            </a:r>
            <a:r>
              <a:rPr lang="hu-HU" dirty="0" err="1"/>
              <a:t>severity</a:t>
            </a:r>
            <a:r>
              <a:rPr lang="hu-HU" dirty="0"/>
              <a:t> of</a:t>
            </a:r>
            <a:r>
              <a:rPr lang="hu-HU" baseline="0" dirty="0"/>
              <a:t> a </a:t>
            </a:r>
            <a:r>
              <a:rPr lang="hu-HU" baseline="0" dirty="0" err="1"/>
              <a:t>disease</a:t>
            </a:r>
            <a:r>
              <a:rPr lang="en-US" dirty="0"/>
              <a:t>.</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52</a:t>
            </a:fld>
            <a:endParaRPr lang="hu-HU"/>
          </a:p>
        </p:txBody>
      </p:sp>
    </p:spTree>
    <p:extLst>
      <p:ext uri="{BB962C8B-B14F-4D97-AF65-F5344CB8AC3E}">
        <p14:creationId xmlns:p14="http://schemas.microsoft.com/office/powerpoint/2010/main" val="22500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4</a:t>
            </a:fld>
            <a:endParaRPr lang="hu-HU">
              <a:solidFill>
                <a:prstClr val="black"/>
              </a:solidFill>
            </a:endParaRPr>
          </a:p>
        </p:txBody>
      </p:sp>
    </p:spTree>
    <p:extLst>
      <p:ext uri="{BB962C8B-B14F-4D97-AF65-F5344CB8AC3E}">
        <p14:creationId xmlns:p14="http://schemas.microsoft.com/office/powerpoint/2010/main" val="719249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defTabSz="914216">
              <a:buFontTx/>
              <a:buChar char="-"/>
              <a:defRPr/>
            </a:pPr>
            <a:r>
              <a:rPr lang="hu-HU" baseline="0" dirty="0" err="1"/>
              <a:t>For</a:t>
            </a:r>
            <a:r>
              <a:rPr lang="hu-HU" baseline="0" dirty="0"/>
              <a:t> </a:t>
            </a:r>
            <a:r>
              <a:rPr lang="hu-HU" baseline="0" dirty="0" err="1"/>
              <a:t>meta-analysis</a:t>
            </a:r>
            <a:r>
              <a:rPr lang="hu-HU" baseline="0" dirty="0"/>
              <a:t>, </a:t>
            </a:r>
            <a:r>
              <a:rPr lang="hu-HU" baseline="0" dirty="0" err="1"/>
              <a:t>when</a:t>
            </a:r>
            <a:r>
              <a:rPr lang="hu-HU" baseline="0" dirty="0"/>
              <a:t> </a:t>
            </a:r>
            <a:r>
              <a:rPr lang="hu-HU" baseline="0" dirty="0" err="1"/>
              <a:t>we</a:t>
            </a:r>
            <a:r>
              <a:rPr lang="hu-HU" baseline="0" dirty="0"/>
              <a:t> </a:t>
            </a:r>
            <a:r>
              <a:rPr lang="hu-HU" baseline="0" dirty="0" err="1"/>
              <a:t>collect</a:t>
            </a:r>
            <a:r>
              <a:rPr lang="hu-HU" baseline="0" dirty="0"/>
              <a:t> </a:t>
            </a:r>
            <a:r>
              <a:rPr lang="hu-HU" baseline="0" dirty="0" err="1"/>
              <a:t>categorical</a:t>
            </a:r>
            <a:r>
              <a:rPr lang="hu-HU" baseline="0" dirty="0"/>
              <a:t> </a:t>
            </a:r>
            <a:r>
              <a:rPr lang="hu-HU" baseline="0" dirty="0" err="1"/>
              <a:t>data</a:t>
            </a:r>
            <a:r>
              <a:rPr lang="hu-HU" baseline="0" dirty="0"/>
              <a:t>, </a:t>
            </a:r>
            <a:r>
              <a:rPr lang="hu-HU" baseline="0" dirty="0" err="1"/>
              <a:t>we</a:t>
            </a:r>
            <a:r>
              <a:rPr lang="hu-HU" baseline="0" dirty="0"/>
              <a:t> </a:t>
            </a:r>
            <a:r>
              <a:rPr lang="hu-HU" baseline="0" dirty="0" err="1"/>
              <a:t>usually</a:t>
            </a:r>
            <a:r>
              <a:rPr lang="hu-HU" baseline="0" dirty="0"/>
              <a:t> </a:t>
            </a:r>
            <a:r>
              <a:rPr lang="hu-HU" b="1" baseline="0" dirty="0" err="1"/>
              <a:t>create</a:t>
            </a:r>
            <a:r>
              <a:rPr lang="hu-HU" b="1" baseline="0" dirty="0"/>
              <a:t> </a:t>
            </a:r>
            <a:r>
              <a:rPr lang="hu-HU" b="1" baseline="0" dirty="0" err="1"/>
              <a:t>new</a:t>
            </a:r>
            <a:r>
              <a:rPr lang="hu-HU" b="1" baseline="0" dirty="0"/>
              <a:t> </a:t>
            </a:r>
            <a:r>
              <a:rPr lang="hu-HU" b="1" baseline="0" dirty="0" err="1"/>
              <a:t>columns</a:t>
            </a:r>
            <a:r>
              <a:rPr lang="hu-HU" b="1" baseline="0" dirty="0"/>
              <a:t> </a:t>
            </a:r>
            <a:r>
              <a:rPr lang="hu-HU" baseline="0" dirty="0" err="1"/>
              <a:t>for</a:t>
            </a:r>
            <a:r>
              <a:rPr lang="hu-HU" baseline="0" dirty="0"/>
              <a:t> </a:t>
            </a:r>
            <a:r>
              <a:rPr lang="hu-HU" baseline="0" dirty="0" err="1"/>
              <a:t>each</a:t>
            </a:r>
            <a:r>
              <a:rPr lang="hu-HU" baseline="0" dirty="0"/>
              <a:t> </a:t>
            </a:r>
            <a:r>
              <a:rPr lang="hu-HU" baseline="0" dirty="0" err="1"/>
              <a:t>category</a:t>
            </a:r>
            <a:r>
              <a:rPr lang="hu-HU" baseline="0" dirty="0"/>
              <a:t>.</a:t>
            </a:r>
          </a:p>
          <a:p>
            <a:pPr marL="171416" indent="-171416" defTabSz="914216">
              <a:buFontTx/>
              <a:buChar char="-"/>
              <a:defRPr/>
            </a:pPr>
            <a:r>
              <a:rPr lang="hu-HU" baseline="0" dirty="0" err="1"/>
              <a:t>If</a:t>
            </a:r>
            <a:r>
              <a:rPr lang="hu-HU" baseline="0" dirty="0"/>
              <a:t> </a:t>
            </a:r>
            <a:r>
              <a:rPr lang="hu-HU" baseline="0" dirty="0" err="1"/>
              <a:t>you</a:t>
            </a:r>
            <a:r>
              <a:rPr lang="hu-HU" baseline="0" dirty="0"/>
              <a:t> </a:t>
            </a:r>
            <a:r>
              <a:rPr lang="hu-HU" baseline="0" dirty="0" err="1"/>
              <a:t>have</a:t>
            </a:r>
            <a:r>
              <a:rPr lang="hu-HU" baseline="0" dirty="0"/>
              <a:t> </a:t>
            </a:r>
            <a:r>
              <a:rPr lang="hu-HU" baseline="0" dirty="0" err="1"/>
              <a:t>only</a:t>
            </a:r>
            <a:r>
              <a:rPr lang="hu-HU" baseline="0" dirty="0"/>
              <a:t> </a:t>
            </a:r>
            <a:r>
              <a:rPr lang="hu-HU" baseline="0" dirty="0" err="1"/>
              <a:t>percenteges</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for</a:t>
            </a:r>
            <a:r>
              <a:rPr lang="hu-HU" baseline="0" dirty="0"/>
              <a:t> </a:t>
            </a:r>
            <a:r>
              <a:rPr lang="hu-HU" baseline="0" dirty="0" err="1"/>
              <a:t>male</a:t>
            </a:r>
            <a:r>
              <a:rPr lang="hu-HU" baseline="0" dirty="0"/>
              <a:t>, </a:t>
            </a:r>
            <a:r>
              <a:rPr lang="hu-HU" baseline="0" dirty="0" err="1"/>
              <a:t>then</a:t>
            </a:r>
            <a:r>
              <a:rPr lang="hu-HU" baseline="0" dirty="0"/>
              <a:t> </a:t>
            </a:r>
            <a:r>
              <a:rPr lang="hu-HU" baseline="0" dirty="0" err="1"/>
              <a:t>you</a:t>
            </a:r>
            <a:r>
              <a:rPr lang="hu-HU" baseline="0" dirty="0"/>
              <a:t> </a:t>
            </a:r>
            <a:r>
              <a:rPr lang="hu-HU" baseline="0" dirty="0" err="1"/>
              <a:t>need</a:t>
            </a:r>
            <a:r>
              <a:rPr lang="hu-HU" baseline="0" dirty="0"/>
              <a:t> </a:t>
            </a:r>
            <a:r>
              <a:rPr lang="hu-HU" baseline="0" dirty="0" err="1"/>
              <a:t>to</a:t>
            </a:r>
            <a:r>
              <a:rPr lang="hu-HU" baseline="0" dirty="0"/>
              <a:t> </a:t>
            </a:r>
            <a:r>
              <a:rPr lang="hu-HU" baseline="0" dirty="0" err="1"/>
              <a:t>collect</a:t>
            </a:r>
            <a:r>
              <a:rPr lang="hu-HU" baseline="0" dirty="0"/>
              <a:t> </a:t>
            </a:r>
            <a:r>
              <a:rPr lang="hu-HU" baseline="0" dirty="0" err="1"/>
              <a:t>total</a:t>
            </a:r>
            <a:r>
              <a:rPr lang="hu-HU" baseline="0" dirty="0"/>
              <a:t> </a:t>
            </a:r>
            <a:r>
              <a:rPr lang="hu-HU" baseline="0" dirty="0" err="1"/>
              <a:t>number</a:t>
            </a:r>
            <a:r>
              <a:rPr lang="hu-HU" baseline="0" dirty="0"/>
              <a:t> of </a:t>
            </a:r>
            <a:r>
              <a:rPr lang="hu-HU" baseline="0" dirty="0" err="1"/>
              <a:t>patients</a:t>
            </a:r>
            <a:r>
              <a:rPr lang="hu-HU" baseline="0" dirty="0"/>
              <a:t> </a:t>
            </a:r>
            <a:r>
              <a:rPr lang="hu-HU" baseline="0" dirty="0" err="1"/>
              <a:t>as</a:t>
            </a:r>
            <a:r>
              <a:rPr lang="hu-HU" baseline="0" dirty="0"/>
              <a:t> </a:t>
            </a:r>
            <a:r>
              <a:rPr lang="hu-HU" baseline="0" dirty="0" err="1"/>
              <a:t>well</a:t>
            </a:r>
            <a:r>
              <a:rPr lang="hu-HU" baseline="0" dirty="0"/>
              <a:t>, </a:t>
            </a:r>
            <a:r>
              <a:rPr lang="hu-HU" baseline="0" dirty="0" err="1"/>
              <a:t>so</a:t>
            </a:r>
            <a:r>
              <a:rPr lang="hu-HU" baseline="0" dirty="0"/>
              <a:t> </a:t>
            </a:r>
            <a:r>
              <a:rPr lang="hu-HU" baseline="0" dirty="0" err="1"/>
              <a:t>we</a:t>
            </a:r>
            <a:r>
              <a:rPr lang="hu-HU" baseline="0" dirty="0"/>
              <a:t> </a:t>
            </a:r>
            <a:r>
              <a:rPr lang="hu-HU" baseline="0" dirty="0" err="1"/>
              <a:t>can</a:t>
            </a:r>
            <a:r>
              <a:rPr lang="hu-HU" baseline="0" dirty="0"/>
              <a:t> </a:t>
            </a:r>
            <a:r>
              <a:rPr lang="hu-HU" baseline="0" dirty="0" err="1"/>
              <a:t>calculate</a:t>
            </a:r>
            <a:r>
              <a:rPr lang="hu-HU" baseline="0" dirty="0"/>
              <a:t> </a:t>
            </a:r>
            <a:r>
              <a:rPr lang="hu-HU" baseline="0" dirty="0" err="1"/>
              <a:t>raw</a:t>
            </a:r>
            <a:r>
              <a:rPr lang="hu-HU" baseline="0" dirty="0"/>
              <a:t> </a:t>
            </a:r>
            <a:r>
              <a:rPr lang="hu-HU" baseline="0" dirty="0" err="1"/>
              <a:t>data</a:t>
            </a:r>
            <a:r>
              <a:rPr lang="hu-HU" baseline="0" dirty="0"/>
              <a:t>.</a:t>
            </a:r>
          </a:p>
          <a:p>
            <a:pPr marL="171416" indent="-171416" defTabSz="914216">
              <a:buFontTx/>
              <a:buChar char="-"/>
              <a:defRPr/>
            </a:pPr>
            <a:r>
              <a:rPr lang="hu-HU" baseline="0" dirty="0"/>
              <a:t>In </a:t>
            </a:r>
            <a:r>
              <a:rPr lang="hu-HU" baseline="0" dirty="0" err="1"/>
              <a:t>this</a:t>
            </a:r>
            <a:r>
              <a:rPr lang="hu-HU" baseline="0" dirty="0"/>
              <a:t> </a:t>
            </a:r>
            <a:r>
              <a:rPr lang="hu-HU" baseline="0" dirty="0" err="1"/>
              <a:t>case</a:t>
            </a:r>
            <a:r>
              <a:rPr lang="hu-HU" baseline="0" dirty="0"/>
              <a:t> </a:t>
            </a:r>
            <a:r>
              <a:rPr lang="hu-HU" baseline="0" dirty="0" err="1"/>
              <a:t>the</a:t>
            </a:r>
            <a:r>
              <a:rPr lang="hu-HU" baseline="0" dirty="0"/>
              <a:t> </a:t>
            </a:r>
            <a:r>
              <a:rPr lang="hu-HU" baseline="0" dirty="0" err="1"/>
              <a:t>year</a:t>
            </a:r>
            <a:r>
              <a:rPr lang="hu-HU" baseline="0" dirty="0"/>
              <a:t> is a </a:t>
            </a:r>
            <a:r>
              <a:rPr lang="hu-HU" baseline="0" dirty="0" err="1"/>
              <a:t>categorical</a:t>
            </a:r>
            <a:r>
              <a:rPr lang="hu-HU" baseline="0" dirty="0"/>
              <a:t> </a:t>
            </a:r>
            <a:r>
              <a:rPr lang="hu-HU" baseline="0" dirty="0" err="1"/>
              <a:t>variable</a:t>
            </a:r>
            <a:r>
              <a:rPr lang="hu-HU" baseline="0" dirty="0"/>
              <a:t> , </a:t>
            </a:r>
            <a:r>
              <a:rPr lang="hu-HU" baseline="0" dirty="0" err="1"/>
              <a:t>which</a:t>
            </a:r>
            <a:r>
              <a:rPr lang="hu-HU" baseline="0" dirty="0"/>
              <a:t> </a:t>
            </a:r>
            <a:r>
              <a:rPr lang="hu-HU" baseline="0" dirty="0" err="1"/>
              <a:t>can</a:t>
            </a:r>
            <a:r>
              <a:rPr lang="hu-HU" baseline="0" dirty="0"/>
              <a:t> be </a:t>
            </a:r>
            <a:r>
              <a:rPr lang="hu-HU" baseline="0" dirty="0" err="1"/>
              <a:t>used</a:t>
            </a:r>
            <a:r>
              <a:rPr lang="hu-HU" baseline="0" dirty="0"/>
              <a:t> </a:t>
            </a:r>
            <a:r>
              <a:rPr lang="hu-HU" baseline="0" dirty="0" err="1"/>
              <a:t>as</a:t>
            </a:r>
            <a:r>
              <a:rPr lang="hu-HU" baseline="0" dirty="0"/>
              <a:t> a </a:t>
            </a:r>
            <a:r>
              <a:rPr lang="hu-HU" baseline="0" dirty="0" err="1"/>
              <a:t>grouping</a:t>
            </a:r>
            <a:r>
              <a:rPr lang="hu-HU" baseline="0" dirty="0"/>
              <a:t> </a:t>
            </a:r>
            <a:r>
              <a:rPr lang="hu-HU" baseline="0" dirty="0" err="1"/>
              <a:t>factor</a:t>
            </a:r>
            <a:r>
              <a:rPr lang="hu-HU" baseline="0" dirty="0"/>
              <a:t> </a:t>
            </a:r>
            <a:r>
              <a:rPr lang="hu-HU" baseline="0" dirty="0" err="1"/>
              <a:t>for</a:t>
            </a:r>
            <a:r>
              <a:rPr lang="hu-HU" baseline="0" dirty="0"/>
              <a:t> </a:t>
            </a:r>
            <a:r>
              <a:rPr lang="hu-HU" baseline="0" dirty="0" err="1"/>
              <a:t>meta-analysis</a:t>
            </a:r>
            <a:endParaRPr lang="hu-HU" baseline="0" dirty="0"/>
          </a:p>
        </p:txBody>
      </p:sp>
      <p:sp>
        <p:nvSpPr>
          <p:cNvPr id="4" name="Dia számának helye 3"/>
          <p:cNvSpPr>
            <a:spLocks noGrp="1"/>
          </p:cNvSpPr>
          <p:nvPr>
            <p:ph type="sldNum" sz="quarter" idx="10"/>
          </p:nvPr>
        </p:nvSpPr>
        <p:spPr/>
        <p:txBody>
          <a:bodyPr/>
          <a:lstStyle/>
          <a:p>
            <a:fld id="{E9B84B07-6E59-4001-9172-9E6E5AD0DF5A}" type="slidenum">
              <a:rPr lang="hu-HU" smtClean="0"/>
              <a:t>53</a:t>
            </a:fld>
            <a:endParaRPr lang="hu-HU"/>
          </a:p>
        </p:txBody>
      </p:sp>
    </p:spTree>
    <p:extLst>
      <p:ext uri="{BB962C8B-B14F-4D97-AF65-F5344CB8AC3E}">
        <p14:creationId xmlns:p14="http://schemas.microsoft.com/office/powerpoint/2010/main" val="3311217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defTabSz="914216">
              <a:buFontTx/>
              <a:buChar char="-"/>
              <a:defRPr/>
            </a:pPr>
            <a:r>
              <a:rPr lang="hu-HU" dirty="0" err="1"/>
              <a:t>Now</a:t>
            </a:r>
            <a:r>
              <a:rPr lang="hu-HU" dirty="0"/>
              <a:t> </a:t>
            </a:r>
            <a:r>
              <a:rPr lang="hu-HU" dirty="0" err="1"/>
              <a:t>let’s</a:t>
            </a:r>
            <a:r>
              <a:rPr lang="hu-HU" dirty="0"/>
              <a:t> </a:t>
            </a:r>
            <a:r>
              <a:rPr lang="hu-HU" dirty="0" err="1"/>
              <a:t>take</a:t>
            </a:r>
            <a:r>
              <a:rPr lang="hu-HU" baseline="0" dirty="0"/>
              <a:t> a </a:t>
            </a:r>
            <a:r>
              <a:rPr lang="hu-HU" baseline="0" dirty="0" err="1"/>
              <a:t>look</a:t>
            </a:r>
            <a:r>
              <a:rPr lang="hu-HU" baseline="0" dirty="0"/>
              <a:t> </a:t>
            </a:r>
            <a:r>
              <a:rPr lang="hu-HU" baseline="0" dirty="0" err="1"/>
              <a:t>at</a:t>
            </a:r>
            <a:r>
              <a:rPr lang="hu-HU" baseline="0" dirty="0"/>
              <a:t> </a:t>
            </a:r>
            <a:r>
              <a:rPr lang="hu-HU" b="1" baseline="0" dirty="0" err="1"/>
              <a:t>numerical</a:t>
            </a:r>
            <a:r>
              <a:rPr lang="hu-HU" b="1" baseline="0" dirty="0"/>
              <a:t> </a:t>
            </a:r>
            <a:r>
              <a:rPr lang="hu-HU" b="1" baseline="0" dirty="0" err="1"/>
              <a:t>data</a:t>
            </a:r>
            <a:r>
              <a:rPr lang="hu-HU" baseline="0" dirty="0"/>
              <a:t>.</a:t>
            </a:r>
            <a:r>
              <a:rPr lang="en-US" baseline="0" dirty="0"/>
              <a:t> </a:t>
            </a:r>
            <a:r>
              <a:rPr lang="hu-HU" baseline="0" dirty="0"/>
              <a:t>In </a:t>
            </a:r>
            <a:r>
              <a:rPr lang="hu-HU" baseline="0" dirty="0" err="1"/>
              <a:t>this</a:t>
            </a:r>
            <a:r>
              <a:rPr lang="hu-HU" baseline="0" dirty="0"/>
              <a:t> </a:t>
            </a:r>
            <a:r>
              <a:rPr lang="hu-HU" baseline="0" dirty="0" err="1"/>
              <a:t>case</a:t>
            </a:r>
            <a:r>
              <a:rPr lang="hu-HU" baseline="0" dirty="0"/>
              <a:t>, </a:t>
            </a:r>
            <a:r>
              <a:rPr lang="en-US" baseline="0" dirty="0"/>
              <a:t>information is recorded as numbers and represents an objective measurement or a count. </a:t>
            </a:r>
            <a:endParaRPr lang="hu-HU" baseline="0" dirty="0"/>
          </a:p>
          <a:p>
            <a:pPr marL="171416" indent="-171416" defTabSz="914216">
              <a:buFontTx/>
              <a:buChar char="-"/>
              <a:defRPr/>
            </a:pPr>
            <a:r>
              <a:rPr lang="en-US" baseline="0" dirty="0"/>
              <a:t>Temperature, weight, and a count of </a:t>
            </a:r>
            <a:r>
              <a:rPr lang="hu-HU" baseline="0" dirty="0" err="1"/>
              <a:t>interventions</a:t>
            </a:r>
            <a:r>
              <a:rPr lang="en-US" baseline="0" dirty="0"/>
              <a:t> are all quantitative data. </a:t>
            </a:r>
            <a:endParaRPr lang="hu-HU" baseline="0" dirty="0"/>
          </a:p>
          <a:p>
            <a:pPr marL="171416" indent="-171416" defTabSz="914216">
              <a:buFontTx/>
              <a:buChar char="-"/>
              <a:defRPr/>
            </a:pPr>
            <a:r>
              <a:rPr lang="hu-HU" baseline="0" dirty="0" err="1"/>
              <a:t>There</a:t>
            </a:r>
            <a:r>
              <a:rPr lang="hu-HU" baseline="0" dirty="0"/>
              <a:t> </a:t>
            </a:r>
            <a:r>
              <a:rPr lang="hu-HU" baseline="0" dirty="0" err="1"/>
              <a:t>are</a:t>
            </a:r>
            <a:r>
              <a:rPr lang="hu-HU" baseline="0" dirty="0"/>
              <a:t> </a:t>
            </a:r>
            <a:r>
              <a:rPr lang="hu-HU" baseline="0" dirty="0" err="1"/>
              <a:t>two</a:t>
            </a:r>
            <a:r>
              <a:rPr lang="hu-HU" baseline="0" dirty="0"/>
              <a:t> main </a:t>
            </a:r>
            <a:r>
              <a:rPr lang="hu-HU" baseline="0" dirty="0" err="1"/>
              <a:t>types</a:t>
            </a:r>
            <a:r>
              <a:rPr lang="hu-HU" baseline="0" dirty="0"/>
              <a:t> of </a:t>
            </a:r>
            <a:r>
              <a:rPr lang="hu-HU" baseline="0" dirty="0" err="1"/>
              <a:t>numerical</a:t>
            </a:r>
            <a:r>
              <a:rPr lang="hu-HU" baseline="0" dirty="0"/>
              <a:t> </a:t>
            </a:r>
            <a:r>
              <a:rPr lang="hu-HU" baseline="0" dirty="0" err="1"/>
              <a:t>data</a:t>
            </a:r>
            <a:r>
              <a:rPr lang="hu-HU" baseline="0" dirty="0"/>
              <a:t>, </a:t>
            </a:r>
            <a:r>
              <a:rPr lang="hu-HU" b="1" baseline="0" dirty="0" err="1"/>
              <a:t>discrete</a:t>
            </a:r>
            <a:r>
              <a:rPr lang="hu-HU" b="1" baseline="0" dirty="0"/>
              <a:t> and </a:t>
            </a:r>
            <a:r>
              <a:rPr lang="hu-HU" b="1" baseline="0" dirty="0" err="1"/>
              <a:t>continuous</a:t>
            </a:r>
            <a:r>
              <a:rPr lang="hu-HU" b="1" baseline="0" dirty="0"/>
              <a:t>.</a:t>
            </a:r>
          </a:p>
          <a:p>
            <a:pPr marL="171416" indent="-171416" defTabSz="914216">
              <a:buFontTx/>
              <a:buChar char="-"/>
              <a:defRPr/>
            </a:pPr>
            <a:r>
              <a:rPr lang="en-US" b="1" baseline="0" dirty="0"/>
              <a:t>Continuous </a:t>
            </a:r>
            <a:r>
              <a:rPr lang="hu-HU" b="1" baseline="0" dirty="0"/>
              <a:t>d</a:t>
            </a:r>
            <a:r>
              <a:rPr lang="en-US" b="1" baseline="0" dirty="0" err="1"/>
              <a:t>ata</a:t>
            </a:r>
            <a:r>
              <a:rPr lang="en-US" b="1" baseline="0" dirty="0"/>
              <a:t> </a:t>
            </a:r>
            <a:r>
              <a:rPr lang="en-US" baseline="0" dirty="0"/>
              <a:t>represents measurements and therefore their values can’t be counted but they can be measured. </a:t>
            </a:r>
            <a:endParaRPr lang="hu-HU" baseline="0" dirty="0"/>
          </a:p>
          <a:p>
            <a:pPr marL="171416" indent="-171416" defTabSz="914216">
              <a:buFontTx/>
              <a:buChar char="-"/>
              <a:defRPr/>
            </a:pPr>
            <a:r>
              <a:rPr lang="hu-HU" baseline="0" dirty="0" err="1"/>
              <a:t>For</a:t>
            </a:r>
            <a:r>
              <a:rPr lang="hu-HU" baseline="0" dirty="0"/>
              <a:t> </a:t>
            </a:r>
            <a:r>
              <a:rPr lang="hu-HU" baseline="0" dirty="0" err="1"/>
              <a:t>example</a:t>
            </a:r>
            <a:r>
              <a:rPr lang="hu-HU" baseline="0" dirty="0"/>
              <a:t> </a:t>
            </a:r>
            <a:r>
              <a:rPr lang="en-US" baseline="0" dirty="0"/>
              <a:t>the height of a person, which you can describe by using intervals on the real number line.</a:t>
            </a:r>
            <a:endParaRPr lang="hu-HU" baseline="0" dirty="0"/>
          </a:p>
          <a:p>
            <a:pPr marL="171416" indent="-171416">
              <a:buFontTx/>
              <a:buChar char="-"/>
            </a:pP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54</a:t>
            </a:fld>
            <a:endParaRPr lang="hu-HU"/>
          </a:p>
        </p:txBody>
      </p:sp>
    </p:spTree>
    <p:extLst>
      <p:ext uri="{BB962C8B-B14F-4D97-AF65-F5344CB8AC3E}">
        <p14:creationId xmlns:p14="http://schemas.microsoft.com/office/powerpoint/2010/main" val="3468441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defTabSz="914216">
              <a:buFontTx/>
              <a:buChar char="-"/>
              <a:defRPr/>
            </a:pPr>
            <a:r>
              <a:rPr lang="en-US" baseline="0" dirty="0"/>
              <a:t>We speak of </a:t>
            </a:r>
            <a:r>
              <a:rPr lang="en-US" b="1" baseline="0" dirty="0"/>
              <a:t>discrete data </a:t>
            </a:r>
            <a:r>
              <a:rPr lang="en-US" baseline="0" dirty="0"/>
              <a:t>if its values are distinct and separate. In other words: </a:t>
            </a:r>
            <a:r>
              <a:rPr lang="hu-HU" baseline="0" dirty="0"/>
              <a:t>w</a:t>
            </a:r>
            <a:r>
              <a:rPr lang="en-US" baseline="0" dirty="0"/>
              <a:t>e speak of discrete data if the data can only take</a:t>
            </a:r>
            <a:r>
              <a:rPr lang="hu-HU" baseline="0" dirty="0"/>
              <a:t> </a:t>
            </a:r>
            <a:r>
              <a:rPr lang="en-US" baseline="0" dirty="0"/>
              <a:t>certain values. </a:t>
            </a:r>
            <a:endParaRPr lang="hu-HU" baseline="0" dirty="0"/>
          </a:p>
          <a:p>
            <a:pPr marL="171416" indent="-171416" defTabSz="914216">
              <a:buFontTx/>
              <a:buChar char="-"/>
              <a:defRPr/>
            </a:pPr>
            <a:r>
              <a:rPr lang="en-US" baseline="0" dirty="0"/>
              <a:t>This type of data can’t be measured but it can be counted</a:t>
            </a:r>
            <a:r>
              <a:rPr lang="hu-HU" b="0" baseline="0" dirty="0"/>
              <a:t>, </a:t>
            </a:r>
            <a:r>
              <a:rPr lang="hu-HU" b="0" baseline="0" dirty="0" err="1"/>
              <a:t>therefore</a:t>
            </a:r>
            <a:r>
              <a:rPr lang="hu-HU" b="0" baseline="0" dirty="0"/>
              <a:t> </a:t>
            </a:r>
            <a:r>
              <a:rPr lang="hu-HU" b="1" baseline="0" dirty="0" err="1"/>
              <a:t>discrete</a:t>
            </a:r>
            <a:r>
              <a:rPr lang="hu-HU" b="1" baseline="0" dirty="0"/>
              <a:t> </a:t>
            </a:r>
            <a:r>
              <a:rPr lang="hu-HU" b="1" baseline="0" dirty="0" err="1"/>
              <a:t>data</a:t>
            </a:r>
            <a:r>
              <a:rPr lang="hu-HU" b="1" baseline="0" dirty="0"/>
              <a:t> </a:t>
            </a:r>
            <a:r>
              <a:rPr lang="hu-HU" baseline="0" dirty="0" err="1"/>
              <a:t>can</a:t>
            </a:r>
            <a:r>
              <a:rPr lang="hu-HU" baseline="0" dirty="0"/>
              <a:t> </a:t>
            </a:r>
            <a:r>
              <a:rPr lang="hu-HU" baseline="0" dirty="0" err="1"/>
              <a:t>only</a:t>
            </a:r>
            <a:r>
              <a:rPr lang="hu-HU" baseline="0" dirty="0"/>
              <a:t>  </a:t>
            </a:r>
            <a:r>
              <a:rPr lang="hu-HU" baseline="0" dirty="0" err="1"/>
              <a:t>take</a:t>
            </a:r>
            <a:r>
              <a:rPr lang="hu-HU" baseline="0" dirty="0"/>
              <a:t> </a:t>
            </a:r>
            <a:r>
              <a:rPr lang="hu-HU" baseline="0" dirty="0" err="1"/>
              <a:t>finite</a:t>
            </a:r>
            <a:r>
              <a:rPr lang="hu-HU" baseline="0" dirty="0"/>
              <a:t> </a:t>
            </a:r>
            <a:r>
              <a:rPr lang="hu-HU" baseline="0" dirty="0" err="1"/>
              <a:t>numbers</a:t>
            </a:r>
            <a:r>
              <a:rPr lang="hu-HU" baseline="0" dirty="0"/>
              <a:t>. </a:t>
            </a:r>
          </a:p>
          <a:p>
            <a:pPr marL="171416" indent="-171416" defTabSz="914216">
              <a:buFontTx/>
              <a:buChar char="-"/>
              <a:defRPr/>
            </a:pPr>
            <a:r>
              <a:rPr lang="hu-HU" baseline="0" dirty="0" err="1"/>
              <a:t>For</a:t>
            </a:r>
            <a:r>
              <a:rPr lang="hu-HU" baseline="0" dirty="0"/>
              <a:t> </a:t>
            </a:r>
            <a:r>
              <a:rPr lang="hu-HU" baseline="0" dirty="0" err="1"/>
              <a:t>example</a:t>
            </a:r>
            <a:r>
              <a:rPr lang="hu-HU" baseline="0" dirty="0"/>
              <a:t> </a:t>
            </a:r>
            <a:r>
              <a:rPr lang="hu-HU" baseline="0" dirty="0" err="1"/>
              <a:t>the</a:t>
            </a:r>
            <a:r>
              <a:rPr lang="hu-HU" baseline="0" dirty="0"/>
              <a:t> </a:t>
            </a:r>
            <a:r>
              <a:rPr lang="hu-HU" baseline="0" dirty="0" err="1"/>
              <a:t>number</a:t>
            </a:r>
            <a:r>
              <a:rPr lang="hu-HU" baseline="0" dirty="0"/>
              <a:t> of </a:t>
            </a:r>
            <a:r>
              <a:rPr lang="hu-HU" baseline="0" dirty="0" err="1"/>
              <a:t>interventions</a:t>
            </a:r>
            <a:r>
              <a:rPr lang="hu-HU" baseline="0" dirty="0"/>
              <a:t> </a:t>
            </a:r>
            <a:r>
              <a:rPr lang="hu-HU" baseline="0" dirty="0" err="1"/>
              <a:t>or</a:t>
            </a:r>
            <a:r>
              <a:rPr lang="hu-HU" baseline="0" dirty="0"/>
              <a:t> </a:t>
            </a:r>
            <a:r>
              <a:rPr lang="hu-HU" baseline="0" dirty="0" err="1"/>
              <a:t>heart</a:t>
            </a:r>
            <a:r>
              <a:rPr lang="hu-HU" baseline="0" dirty="0"/>
              <a:t> </a:t>
            </a:r>
            <a:r>
              <a:rPr lang="hu-HU" baseline="0" dirty="0" err="1"/>
              <a:t>rate</a:t>
            </a:r>
            <a:r>
              <a:rPr lang="hu-HU" baseline="0" dirty="0"/>
              <a:t>.</a:t>
            </a:r>
            <a:endParaRPr lang="hu-HU" dirty="0"/>
          </a:p>
          <a:p>
            <a:pPr marL="171416" indent="-171416">
              <a:buFontTx/>
              <a:buChar char="-"/>
            </a:pPr>
            <a:r>
              <a:rPr lang="hu-HU" b="0" dirty="0" err="1"/>
              <a:t>On</a:t>
            </a:r>
            <a:r>
              <a:rPr lang="hu-HU" b="0" dirty="0"/>
              <a:t> </a:t>
            </a:r>
            <a:r>
              <a:rPr lang="hu-HU" b="0" dirty="0" err="1"/>
              <a:t>the</a:t>
            </a:r>
            <a:r>
              <a:rPr lang="hu-HU" b="0" dirty="0"/>
              <a:t> </a:t>
            </a:r>
            <a:r>
              <a:rPr lang="hu-HU" b="0" dirty="0" err="1"/>
              <a:t>other</a:t>
            </a:r>
            <a:r>
              <a:rPr lang="hu-HU" b="0" dirty="0"/>
              <a:t> </a:t>
            </a:r>
            <a:r>
              <a:rPr lang="hu-HU" b="0" dirty="0" err="1"/>
              <a:t>hand</a:t>
            </a:r>
            <a:r>
              <a:rPr lang="hu-HU" b="0" dirty="0"/>
              <a:t>, </a:t>
            </a:r>
            <a:r>
              <a:rPr lang="hu-HU" b="1" dirty="0" err="1"/>
              <a:t>continuous</a:t>
            </a:r>
            <a:r>
              <a:rPr lang="hu-HU" b="1" baseline="0" dirty="0"/>
              <a:t> </a:t>
            </a:r>
            <a:r>
              <a:rPr lang="hu-HU" b="1" baseline="0" dirty="0" err="1"/>
              <a:t>data</a:t>
            </a:r>
            <a:r>
              <a:rPr lang="hu-HU" b="1" baseline="0" dirty="0"/>
              <a:t> </a:t>
            </a:r>
            <a:r>
              <a:rPr lang="hu-HU" baseline="0" dirty="0" err="1"/>
              <a:t>can</a:t>
            </a:r>
            <a:r>
              <a:rPr lang="hu-HU" baseline="0" dirty="0"/>
              <a:t> </a:t>
            </a:r>
            <a:r>
              <a:rPr lang="hu-HU" baseline="0" dirty="0" err="1"/>
              <a:t>take</a:t>
            </a:r>
            <a:r>
              <a:rPr lang="hu-HU" baseline="0" dirty="0"/>
              <a:t> </a:t>
            </a:r>
            <a:r>
              <a:rPr lang="hu-HU" baseline="0" dirty="0" err="1"/>
              <a:t>any</a:t>
            </a:r>
            <a:r>
              <a:rPr lang="hu-HU" baseline="0" dirty="0"/>
              <a:t> </a:t>
            </a:r>
            <a:r>
              <a:rPr lang="hu-HU" baseline="0" dirty="0" err="1"/>
              <a:t>numerical</a:t>
            </a:r>
            <a:r>
              <a:rPr lang="hu-HU" baseline="0" dirty="0"/>
              <a:t> </a:t>
            </a:r>
            <a:r>
              <a:rPr lang="hu-HU" baseline="0" dirty="0" err="1"/>
              <a:t>values</a:t>
            </a:r>
            <a:r>
              <a:rPr lang="hu-HU" baseline="0" dirty="0"/>
              <a:t> </a:t>
            </a:r>
            <a:r>
              <a:rPr lang="hu-HU" baseline="0" dirty="0" err="1"/>
              <a:t>within</a:t>
            </a:r>
            <a:r>
              <a:rPr lang="hu-HU" baseline="0" dirty="0"/>
              <a:t> a </a:t>
            </a:r>
            <a:r>
              <a:rPr lang="hu-HU" baseline="0" dirty="0" err="1"/>
              <a:t>range</a:t>
            </a:r>
            <a:r>
              <a:rPr lang="hu-HU" baseline="0" dirty="0"/>
              <a:t>, and in </a:t>
            </a:r>
            <a:r>
              <a:rPr lang="hu-HU" baseline="0" dirty="0" err="1"/>
              <a:t>this</a:t>
            </a:r>
            <a:r>
              <a:rPr lang="hu-HU" baseline="0" dirty="0"/>
              <a:t> </a:t>
            </a:r>
            <a:r>
              <a:rPr lang="hu-HU" baseline="0" dirty="0" err="1"/>
              <a:t>case</a:t>
            </a:r>
            <a:r>
              <a:rPr lang="hu-HU" baseline="0" dirty="0"/>
              <a:t> we </a:t>
            </a:r>
            <a:r>
              <a:rPr lang="hu-HU" baseline="0" dirty="0" err="1"/>
              <a:t>have</a:t>
            </a:r>
            <a:r>
              <a:rPr lang="hu-HU" baseline="0" dirty="0"/>
              <a:t> </a:t>
            </a:r>
            <a:r>
              <a:rPr lang="hu-HU" baseline="0" dirty="0" err="1"/>
              <a:t>infinite</a:t>
            </a:r>
            <a:r>
              <a:rPr lang="hu-HU" baseline="0" dirty="0"/>
              <a:t> </a:t>
            </a:r>
            <a:r>
              <a:rPr lang="hu-HU" baseline="0" dirty="0" err="1"/>
              <a:t>number</a:t>
            </a:r>
            <a:r>
              <a:rPr lang="hu-HU" baseline="0" dirty="0"/>
              <a:t> of </a:t>
            </a:r>
            <a:r>
              <a:rPr lang="hu-HU" baseline="0" dirty="0" err="1"/>
              <a:t>possible</a:t>
            </a:r>
            <a:r>
              <a:rPr lang="hu-HU" baseline="0" dirty="0"/>
              <a:t> </a:t>
            </a:r>
            <a:r>
              <a:rPr lang="hu-HU" baseline="0" dirty="0" err="1"/>
              <a:t>values</a:t>
            </a:r>
            <a:r>
              <a:rPr lang="hu-HU" baseline="0" dirty="0"/>
              <a:t>. </a:t>
            </a:r>
          </a:p>
          <a:p>
            <a:pPr marL="171416" indent="-171416">
              <a:buFontTx/>
              <a:buChar char="-"/>
            </a:pPr>
            <a:r>
              <a:rPr lang="hu-HU" baseline="0" dirty="0" err="1"/>
              <a:t>For</a:t>
            </a:r>
            <a:r>
              <a:rPr lang="hu-HU" baseline="0" dirty="0"/>
              <a:t> </a:t>
            </a:r>
            <a:r>
              <a:rPr lang="hu-HU" baseline="0" dirty="0" err="1"/>
              <a:t>example</a:t>
            </a:r>
            <a:r>
              <a:rPr lang="hu-HU" baseline="0" dirty="0"/>
              <a:t> CRP </a:t>
            </a:r>
            <a:r>
              <a:rPr lang="hu-HU" baseline="0" dirty="0" err="1"/>
              <a:t>or</a:t>
            </a:r>
            <a:r>
              <a:rPr lang="hu-HU" baseline="0" dirty="0"/>
              <a:t> hemoglobin </a:t>
            </a:r>
            <a:r>
              <a:rPr lang="hu-HU" baseline="0" dirty="0" err="1"/>
              <a:t>level</a:t>
            </a:r>
            <a:r>
              <a:rPr lang="hu-HU" baseline="0" dirty="0"/>
              <a:t> in </a:t>
            </a:r>
            <a:r>
              <a:rPr lang="hu-HU" baseline="0" dirty="0" err="1"/>
              <a:t>acute</a:t>
            </a:r>
            <a:r>
              <a:rPr lang="hu-HU" baseline="0" dirty="0"/>
              <a:t> </a:t>
            </a:r>
            <a:r>
              <a:rPr lang="hu-HU" baseline="0" dirty="0" err="1"/>
              <a:t>pancreatitis</a:t>
            </a:r>
            <a:r>
              <a:rPr lang="hu-HU" baseline="0" dirty="0"/>
              <a:t>.</a:t>
            </a:r>
          </a:p>
        </p:txBody>
      </p:sp>
      <p:sp>
        <p:nvSpPr>
          <p:cNvPr id="4" name="Dia számának helye 3"/>
          <p:cNvSpPr>
            <a:spLocks noGrp="1"/>
          </p:cNvSpPr>
          <p:nvPr>
            <p:ph type="sldNum" sz="quarter" idx="10"/>
          </p:nvPr>
        </p:nvSpPr>
        <p:spPr/>
        <p:txBody>
          <a:bodyPr/>
          <a:lstStyle/>
          <a:p>
            <a:fld id="{E9B84B07-6E59-4001-9172-9E6E5AD0DF5A}" type="slidenum">
              <a:rPr lang="hu-HU" smtClean="0"/>
              <a:t>55</a:t>
            </a:fld>
            <a:endParaRPr lang="hu-HU"/>
          </a:p>
        </p:txBody>
      </p:sp>
    </p:spTree>
    <p:extLst>
      <p:ext uri="{BB962C8B-B14F-4D97-AF65-F5344CB8AC3E}">
        <p14:creationId xmlns:p14="http://schemas.microsoft.com/office/powerpoint/2010/main" val="3445185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defTabSz="914216">
              <a:buFontTx/>
              <a:buChar char="-"/>
              <a:defRPr/>
            </a:pPr>
            <a:r>
              <a:rPr lang="hu-HU" b="0" baseline="0" dirty="0" err="1"/>
              <a:t>So</a:t>
            </a:r>
            <a:r>
              <a:rPr lang="hu-HU" b="0" baseline="0" dirty="0"/>
              <a:t>, </a:t>
            </a:r>
            <a:r>
              <a:rPr lang="hu-HU" b="1" baseline="0" dirty="0" err="1"/>
              <a:t>discrete</a:t>
            </a:r>
            <a:r>
              <a:rPr lang="hu-HU" b="1" baseline="0" dirty="0"/>
              <a:t> </a:t>
            </a:r>
            <a:r>
              <a:rPr lang="hu-HU" b="1" baseline="0" dirty="0" err="1"/>
              <a:t>data</a:t>
            </a:r>
            <a:r>
              <a:rPr lang="hu-HU" b="1" baseline="0" dirty="0"/>
              <a:t> </a:t>
            </a:r>
            <a:r>
              <a:rPr lang="hu-HU" baseline="0" dirty="0" err="1"/>
              <a:t>can</a:t>
            </a:r>
            <a:r>
              <a:rPr lang="hu-HU" baseline="0" dirty="0"/>
              <a:t> </a:t>
            </a:r>
            <a:r>
              <a:rPr lang="hu-HU" baseline="0" dirty="0" err="1"/>
              <a:t>take</a:t>
            </a:r>
            <a:r>
              <a:rPr lang="hu-HU" baseline="0" dirty="0"/>
              <a:t> </a:t>
            </a:r>
            <a:r>
              <a:rPr lang="hu-HU" baseline="0" dirty="0" err="1"/>
              <a:t>only</a:t>
            </a:r>
            <a:r>
              <a:rPr lang="hu-HU" baseline="0" dirty="0"/>
              <a:t> </a:t>
            </a:r>
            <a:r>
              <a:rPr lang="hu-HU" baseline="0" dirty="0" err="1"/>
              <a:t>finite</a:t>
            </a:r>
            <a:r>
              <a:rPr lang="hu-HU" baseline="0" dirty="0"/>
              <a:t> </a:t>
            </a:r>
            <a:r>
              <a:rPr lang="hu-HU" baseline="0" dirty="0" err="1"/>
              <a:t>numbers</a:t>
            </a:r>
            <a:r>
              <a:rPr lang="hu-HU" baseline="0" dirty="0"/>
              <a:t>. </a:t>
            </a:r>
          </a:p>
          <a:p>
            <a:pPr marL="171416" indent="-171416" defTabSz="914216">
              <a:buFontTx/>
              <a:buChar char="-"/>
              <a:defRPr/>
            </a:pPr>
            <a:r>
              <a:rPr lang="hu-HU" baseline="0" dirty="0" err="1"/>
              <a:t>For</a:t>
            </a:r>
            <a:r>
              <a:rPr lang="hu-HU" baseline="0" dirty="0"/>
              <a:t> </a:t>
            </a:r>
            <a:r>
              <a:rPr lang="hu-HU" baseline="0" dirty="0" err="1"/>
              <a:t>example</a:t>
            </a:r>
            <a:r>
              <a:rPr lang="hu-HU" baseline="0" dirty="0"/>
              <a:t> </a:t>
            </a:r>
            <a:r>
              <a:rPr lang="hu-HU" baseline="0" dirty="0" err="1"/>
              <a:t>the</a:t>
            </a:r>
            <a:r>
              <a:rPr lang="hu-HU" baseline="0" dirty="0"/>
              <a:t> </a:t>
            </a:r>
            <a:r>
              <a:rPr lang="hu-HU" baseline="0" dirty="0" err="1"/>
              <a:t>number</a:t>
            </a:r>
            <a:r>
              <a:rPr lang="hu-HU" baseline="0" dirty="0"/>
              <a:t> of </a:t>
            </a:r>
            <a:r>
              <a:rPr lang="hu-HU" baseline="0" dirty="0" err="1"/>
              <a:t>interventions</a:t>
            </a:r>
            <a:r>
              <a:rPr lang="hu-HU" baseline="0" dirty="0"/>
              <a:t> </a:t>
            </a:r>
            <a:r>
              <a:rPr lang="hu-HU" baseline="0" dirty="0" err="1"/>
              <a:t>or</a:t>
            </a:r>
            <a:r>
              <a:rPr lang="hu-HU" baseline="0" dirty="0"/>
              <a:t> </a:t>
            </a:r>
            <a:r>
              <a:rPr lang="hu-HU" baseline="0" dirty="0" err="1"/>
              <a:t>heart</a:t>
            </a:r>
            <a:r>
              <a:rPr lang="hu-HU" baseline="0" dirty="0"/>
              <a:t> </a:t>
            </a:r>
            <a:r>
              <a:rPr lang="hu-HU" baseline="0" dirty="0" err="1"/>
              <a:t>rate</a:t>
            </a:r>
            <a:r>
              <a:rPr lang="hu-HU" baseline="0" dirty="0"/>
              <a:t>.</a:t>
            </a:r>
            <a:endParaRPr lang="hu-HU" dirty="0"/>
          </a:p>
          <a:p>
            <a:pPr marL="171416" indent="-171416">
              <a:buFontTx/>
              <a:buChar char="-"/>
            </a:pPr>
            <a:r>
              <a:rPr lang="hu-HU" b="0" dirty="0" err="1"/>
              <a:t>On</a:t>
            </a:r>
            <a:r>
              <a:rPr lang="hu-HU" b="0" dirty="0"/>
              <a:t> </a:t>
            </a:r>
            <a:r>
              <a:rPr lang="hu-HU" b="0" dirty="0" err="1"/>
              <a:t>the</a:t>
            </a:r>
            <a:r>
              <a:rPr lang="hu-HU" b="0" dirty="0"/>
              <a:t> </a:t>
            </a:r>
            <a:r>
              <a:rPr lang="hu-HU" b="0" dirty="0" err="1"/>
              <a:t>other</a:t>
            </a:r>
            <a:r>
              <a:rPr lang="hu-HU" b="0" dirty="0"/>
              <a:t> </a:t>
            </a:r>
            <a:r>
              <a:rPr lang="hu-HU" b="0" dirty="0" err="1"/>
              <a:t>hand</a:t>
            </a:r>
            <a:r>
              <a:rPr lang="hu-HU" b="0" dirty="0"/>
              <a:t>, </a:t>
            </a:r>
            <a:r>
              <a:rPr lang="hu-HU" b="1" dirty="0" err="1"/>
              <a:t>continuous</a:t>
            </a:r>
            <a:r>
              <a:rPr lang="hu-HU" b="1" baseline="0" dirty="0"/>
              <a:t> </a:t>
            </a:r>
            <a:r>
              <a:rPr lang="hu-HU" b="1" baseline="0" dirty="0" err="1"/>
              <a:t>data</a:t>
            </a:r>
            <a:r>
              <a:rPr lang="hu-HU" b="1" baseline="0" dirty="0"/>
              <a:t> </a:t>
            </a:r>
            <a:r>
              <a:rPr lang="hu-HU" baseline="0" dirty="0" err="1"/>
              <a:t>can</a:t>
            </a:r>
            <a:r>
              <a:rPr lang="hu-HU" baseline="0" dirty="0"/>
              <a:t> </a:t>
            </a:r>
            <a:r>
              <a:rPr lang="hu-HU" baseline="0" dirty="0" err="1"/>
              <a:t>take</a:t>
            </a:r>
            <a:r>
              <a:rPr lang="hu-HU" baseline="0" dirty="0"/>
              <a:t> </a:t>
            </a:r>
            <a:r>
              <a:rPr lang="hu-HU" baseline="0" dirty="0" err="1"/>
              <a:t>any</a:t>
            </a:r>
            <a:r>
              <a:rPr lang="hu-HU" baseline="0" dirty="0"/>
              <a:t> </a:t>
            </a:r>
            <a:r>
              <a:rPr lang="hu-HU" baseline="0" dirty="0" err="1"/>
              <a:t>numerical</a:t>
            </a:r>
            <a:r>
              <a:rPr lang="hu-HU" baseline="0" dirty="0"/>
              <a:t> </a:t>
            </a:r>
            <a:r>
              <a:rPr lang="hu-HU" baseline="0" dirty="0" err="1"/>
              <a:t>values</a:t>
            </a:r>
            <a:r>
              <a:rPr lang="hu-HU" baseline="0" dirty="0"/>
              <a:t> </a:t>
            </a:r>
            <a:r>
              <a:rPr lang="hu-HU" baseline="0" dirty="0" err="1"/>
              <a:t>within</a:t>
            </a:r>
            <a:r>
              <a:rPr lang="hu-HU" baseline="0" dirty="0"/>
              <a:t> a </a:t>
            </a:r>
            <a:r>
              <a:rPr lang="hu-HU" baseline="0" dirty="0" err="1"/>
              <a:t>range</a:t>
            </a:r>
            <a:r>
              <a:rPr lang="hu-HU" baseline="0" dirty="0"/>
              <a:t>, and in </a:t>
            </a:r>
            <a:r>
              <a:rPr lang="hu-HU" baseline="0" dirty="0" err="1"/>
              <a:t>this</a:t>
            </a:r>
            <a:r>
              <a:rPr lang="hu-HU" baseline="0" dirty="0"/>
              <a:t> </a:t>
            </a:r>
            <a:r>
              <a:rPr lang="hu-HU" baseline="0" dirty="0" err="1"/>
              <a:t>case</a:t>
            </a:r>
            <a:r>
              <a:rPr lang="hu-HU" baseline="0" dirty="0"/>
              <a:t> we </a:t>
            </a:r>
            <a:r>
              <a:rPr lang="hu-HU" baseline="0" dirty="0" err="1"/>
              <a:t>have</a:t>
            </a:r>
            <a:r>
              <a:rPr lang="hu-HU" baseline="0" dirty="0"/>
              <a:t> </a:t>
            </a:r>
            <a:r>
              <a:rPr lang="hu-HU" baseline="0" dirty="0" err="1"/>
              <a:t>infinite</a:t>
            </a:r>
            <a:r>
              <a:rPr lang="hu-HU" baseline="0" dirty="0"/>
              <a:t> </a:t>
            </a:r>
            <a:r>
              <a:rPr lang="hu-HU" baseline="0" dirty="0" err="1"/>
              <a:t>number</a:t>
            </a:r>
            <a:r>
              <a:rPr lang="hu-HU" baseline="0" dirty="0"/>
              <a:t> of </a:t>
            </a:r>
            <a:r>
              <a:rPr lang="hu-HU" baseline="0" dirty="0" err="1"/>
              <a:t>possible</a:t>
            </a:r>
            <a:r>
              <a:rPr lang="hu-HU" baseline="0" dirty="0"/>
              <a:t> </a:t>
            </a:r>
            <a:r>
              <a:rPr lang="hu-HU" baseline="0" dirty="0" err="1"/>
              <a:t>values</a:t>
            </a:r>
            <a:r>
              <a:rPr lang="hu-HU" baseline="0" dirty="0"/>
              <a:t>. </a:t>
            </a:r>
          </a:p>
          <a:p>
            <a:pPr marL="171416" indent="-171416">
              <a:buFontTx/>
              <a:buChar char="-"/>
            </a:pPr>
            <a:r>
              <a:rPr lang="hu-HU" baseline="0" dirty="0" err="1"/>
              <a:t>For</a:t>
            </a:r>
            <a:r>
              <a:rPr lang="hu-HU" baseline="0" dirty="0"/>
              <a:t> </a:t>
            </a:r>
            <a:r>
              <a:rPr lang="hu-HU" baseline="0" dirty="0" err="1"/>
              <a:t>example</a:t>
            </a:r>
            <a:r>
              <a:rPr lang="hu-HU" baseline="0" dirty="0"/>
              <a:t> </a:t>
            </a:r>
            <a:r>
              <a:rPr lang="hu-HU" baseline="0" dirty="0" err="1"/>
              <a:t>blood</a:t>
            </a:r>
            <a:r>
              <a:rPr lang="hu-HU" baseline="0" dirty="0"/>
              <a:t> </a:t>
            </a:r>
            <a:r>
              <a:rPr lang="hu-HU" baseline="0" dirty="0" err="1"/>
              <a:t>pressure</a:t>
            </a:r>
            <a:r>
              <a:rPr lang="hu-HU" baseline="0" dirty="0"/>
              <a:t>, </a:t>
            </a:r>
            <a:r>
              <a:rPr lang="hu-HU" baseline="0" dirty="0" err="1"/>
              <a:t>height</a:t>
            </a:r>
            <a:r>
              <a:rPr lang="hu-HU" baseline="0" dirty="0"/>
              <a:t> </a:t>
            </a:r>
            <a:r>
              <a:rPr lang="hu-HU" baseline="0" dirty="0" err="1"/>
              <a:t>or</a:t>
            </a:r>
            <a:r>
              <a:rPr lang="hu-HU" baseline="0" dirty="0"/>
              <a:t> </a:t>
            </a:r>
            <a:r>
              <a:rPr lang="hu-HU" baseline="0" dirty="0" err="1"/>
              <a:t>weight</a:t>
            </a:r>
            <a:endParaRPr lang="hu-HU" baseline="0" dirty="0"/>
          </a:p>
          <a:p>
            <a:pPr marL="171416" indent="-171416">
              <a:buFontTx/>
              <a:buChar char="-"/>
            </a:pPr>
            <a:r>
              <a:rPr lang="hu-HU" baseline="0" dirty="0" err="1"/>
              <a:t>You</a:t>
            </a:r>
            <a:r>
              <a:rPr lang="hu-HU" baseline="0" dirty="0"/>
              <a:t> </a:t>
            </a:r>
            <a:r>
              <a:rPr lang="hu-HU" baseline="0" dirty="0" err="1"/>
              <a:t>can</a:t>
            </a:r>
            <a:r>
              <a:rPr lang="hu-HU" baseline="0" dirty="0"/>
              <a:t> </a:t>
            </a:r>
            <a:r>
              <a:rPr lang="hu-HU" baseline="0" dirty="0" err="1"/>
              <a:t>make</a:t>
            </a:r>
            <a:r>
              <a:rPr lang="hu-HU" baseline="0" dirty="0"/>
              <a:t> </a:t>
            </a:r>
            <a:r>
              <a:rPr lang="hu-HU" baseline="0" dirty="0" err="1"/>
              <a:t>numerical</a:t>
            </a:r>
            <a:r>
              <a:rPr lang="hu-HU" baseline="0" dirty="0"/>
              <a:t> </a:t>
            </a:r>
            <a:r>
              <a:rPr lang="hu-HU" baseline="0" dirty="0" err="1"/>
              <a:t>data</a:t>
            </a:r>
            <a:r>
              <a:rPr lang="hu-HU" baseline="0" dirty="0"/>
              <a:t> </a:t>
            </a:r>
            <a:r>
              <a:rPr lang="hu-HU" baseline="0" dirty="0" err="1"/>
              <a:t>into</a:t>
            </a:r>
            <a:r>
              <a:rPr lang="hu-HU" baseline="0" dirty="0"/>
              <a:t> </a:t>
            </a:r>
            <a:r>
              <a:rPr lang="hu-HU" baseline="0" dirty="0" err="1"/>
              <a:t>categorical</a:t>
            </a:r>
            <a:r>
              <a:rPr lang="hu-HU" baseline="0" dirty="0"/>
              <a:t>, </a:t>
            </a:r>
            <a:r>
              <a:rPr lang="hu-HU" baseline="0" dirty="0" err="1"/>
              <a:t>but</a:t>
            </a:r>
            <a:r>
              <a:rPr lang="hu-HU" baseline="0" dirty="0"/>
              <a:t> </a:t>
            </a:r>
            <a:r>
              <a:rPr lang="hu-HU" baseline="0" dirty="0" err="1"/>
              <a:t>you</a:t>
            </a:r>
            <a:r>
              <a:rPr lang="hu-HU" baseline="0" dirty="0"/>
              <a:t> </a:t>
            </a:r>
            <a:r>
              <a:rPr lang="hu-HU" baseline="0" dirty="0" err="1"/>
              <a:t>will</a:t>
            </a:r>
            <a:r>
              <a:rPr lang="hu-HU" baseline="0" dirty="0"/>
              <a:t> </a:t>
            </a:r>
            <a:r>
              <a:rPr lang="hu-HU" baseline="0" dirty="0" err="1"/>
              <a:t>lose</a:t>
            </a:r>
            <a:r>
              <a:rPr lang="hu-HU" baseline="0" dirty="0"/>
              <a:t> </a:t>
            </a:r>
            <a:r>
              <a:rPr lang="hu-HU" baseline="0" dirty="0" err="1"/>
              <a:t>information</a:t>
            </a:r>
            <a:r>
              <a:rPr lang="hu-HU" baseline="0" dirty="0"/>
              <a:t>.</a:t>
            </a:r>
          </a:p>
        </p:txBody>
      </p:sp>
      <p:sp>
        <p:nvSpPr>
          <p:cNvPr id="4" name="Dia számának helye 3"/>
          <p:cNvSpPr>
            <a:spLocks noGrp="1"/>
          </p:cNvSpPr>
          <p:nvPr>
            <p:ph type="sldNum" sz="quarter" idx="10"/>
          </p:nvPr>
        </p:nvSpPr>
        <p:spPr/>
        <p:txBody>
          <a:bodyPr/>
          <a:lstStyle/>
          <a:p>
            <a:fld id="{E9B84B07-6E59-4001-9172-9E6E5AD0DF5A}" type="slidenum">
              <a:rPr lang="hu-HU" smtClean="0"/>
              <a:t>56</a:t>
            </a:fld>
            <a:endParaRPr lang="hu-HU"/>
          </a:p>
        </p:txBody>
      </p:sp>
    </p:spTree>
    <p:extLst>
      <p:ext uri="{BB962C8B-B14F-4D97-AF65-F5344CB8AC3E}">
        <p14:creationId xmlns:p14="http://schemas.microsoft.com/office/powerpoint/2010/main" val="2425825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hu-HU" dirty="0" err="1"/>
              <a:t>When</a:t>
            </a:r>
            <a:r>
              <a:rPr lang="hu-HU" dirty="0"/>
              <a:t> </a:t>
            </a:r>
            <a:r>
              <a:rPr lang="hu-HU" dirty="0" err="1"/>
              <a:t>you</a:t>
            </a:r>
            <a:r>
              <a:rPr lang="hu-HU" dirty="0"/>
              <a:t> </a:t>
            </a:r>
            <a:r>
              <a:rPr lang="hu-HU" dirty="0" err="1"/>
              <a:t>want</a:t>
            </a:r>
            <a:r>
              <a:rPr lang="hu-HU" dirty="0"/>
              <a:t> </a:t>
            </a:r>
            <a:r>
              <a:rPr lang="hu-HU" dirty="0" err="1"/>
              <a:t>to</a:t>
            </a:r>
            <a:r>
              <a:rPr lang="hu-HU" dirty="0"/>
              <a:t> </a:t>
            </a:r>
            <a:r>
              <a:rPr lang="hu-HU" dirty="0" err="1"/>
              <a:t>interpret</a:t>
            </a:r>
            <a:r>
              <a:rPr lang="hu-HU" dirty="0"/>
              <a:t> </a:t>
            </a:r>
            <a:r>
              <a:rPr lang="hu-HU" dirty="0" err="1"/>
              <a:t>or</a:t>
            </a:r>
            <a:r>
              <a:rPr lang="hu-HU" dirty="0"/>
              <a:t> </a:t>
            </a:r>
            <a:r>
              <a:rPr lang="hu-HU" dirty="0" err="1"/>
              <a:t>describe</a:t>
            </a:r>
            <a:r>
              <a:rPr lang="hu-HU" dirty="0"/>
              <a:t> </a:t>
            </a:r>
            <a:r>
              <a:rPr lang="hu-HU" dirty="0" err="1"/>
              <a:t>your</a:t>
            </a:r>
            <a:r>
              <a:rPr lang="hu-HU" dirty="0"/>
              <a:t> </a:t>
            </a:r>
            <a:r>
              <a:rPr lang="hu-HU" dirty="0" err="1"/>
              <a:t>data</a:t>
            </a:r>
            <a:r>
              <a:rPr lang="hu-HU" dirty="0"/>
              <a:t> </a:t>
            </a:r>
            <a:r>
              <a:rPr lang="hu-HU" dirty="0" err="1"/>
              <a:t>the</a:t>
            </a:r>
            <a:r>
              <a:rPr lang="hu-HU" dirty="0"/>
              <a:t> </a:t>
            </a:r>
            <a:r>
              <a:rPr lang="hu-HU" dirty="0" err="1"/>
              <a:t>the</a:t>
            </a:r>
            <a:r>
              <a:rPr lang="hu-HU" dirty="0"/>
              <a:t> </a:t>
            </a:r>
            <a:r>
              <a:rPr lang="hu-HU" dirty="0" err="1"/>
              <a:t>easiest</a:t>
            </a:r>
            <a:r>
              <a:rPr lang="hu-HU" dirty="0"/>
              <a:t> </a:t>
            </a:r>
            <a:r>
              <a:rPr lang="hu-HU" dirty="0" err="1"/>
              <a:t>tools</a:t>
            </a:r>
            <a:r>
              <a:rPr lang="hu-HU" dirty="0"/>
              <a:t> </a:t>
            </a:r>
            <a:r>
              <a:rPr lang="hu-HU" dirty="0" err="1"/>
              <a:t>are</a:t>
            </a:r>
            <a:r>
              <a:rPr lang="hu-HU" dirty="0"/>
              <a:t> </a:t>
            </a:r>
            <a:r>
              <a:rPr lang="hu-HU" b="1" baseline="0" dirty="0" err="1"/>
              <a:t>descriptive</a:t>
            </a:r>
            <a:r>
              <a:rPr lang="hu-HU" b="1" baseline="0" dirty="0"/>
              <a:t> </a:t>
            </a:r>
            <a:r>
              <a:rPr lang="hu-HU" b="1" baseline="0" dirty="0" err="1"/>
              <a:t>statistics</a:t>
            </a:r>
            <a:r>
              <a:rPr lang="hu-HU" baseline="0" dirty="0"/>
              <a:t>.</a:t>
            </a:r>
          </a:p>
          <a:p>
            <a:pPr marL="171416" indent="-171416">
              <a:buFontTx/>
              <a:buChar char="-"/>
            </a:pPr>
            <a:r>
              <a:rPr lang="en-US" dirty="0"/>
              <a:t>Descriptive statistics</a:t>
            </a:r>
            <a:r>
              <a:rPr lang="hu-HU" dirty="0"/>
              <a:t> </a:t>
            </a:r>
            <a:r>
              <a:rPr lang="hu-HU" dirty="0" err="1"/>
              <a:t>describes</a:t>
            </a:r>
            <a:r>
              <a:rPr lang="hu-HU" dirty="0"/>
              <a:t> </a:t>
            </a:r>
            <a:r>
              <a:rPr lang="hu-HU" dirty="0" err="1"/>
              <a:t>the</a:t>
            </a:r>
            <a:r>
              <a:rPr lang="hu-HU" dirty="0"/>
              <a:t> </a:t>
            </a:r>
            <a:r>
              <a:rPr lang="hu-HU" dirty="0" err="1"/>
              <a:t>basic</a:t>
            </a:r>
            <a:r>
              <a:rPr lang="hu-HU" dirty="0"/>
              <a:t> </a:t>
            </a:r>
            <a:r>
              <a:rPr lang="hu-HU" dirty="0" err="1"/>
              <a:t>features</a:t>
            </a:r>
            <a:r>
              <a:rPr lang="hu-HU" dirty="0"/>
              <a:t> of </a:t>
            </a:r>
            <a:r>
              <a:rPr lang="hu-HU" dirty="0" err="1"/>
              <a:t>the</a:t>
            </a:r>
            <a:r>
              <a:rPr lang="hu-HU" dirty="0"/>
              <a:t> </a:t>
            </a:r>
            <a:r>
              <a:rPr lang="hu-HU" dirty="0" err="1"/>
              <a:t>data</a:t>
            </a:r>
            <a:r>
              <a:rPr lang="hu-HU" dirty="0"/>
              <a:t> in a </a:t>
            </a:r>
            <a:r>
              <a:rPr lang="hu-HU" dirty="0" err="1"/>
              <a:t>study</a:t>
            </a:r>
            <a:r>
              <a:rPr lang="hu-HU" dirty="0"/>
              <a:t>, and </a:t>
            </a:r>
            <a:r>
              <a:rPr lang="hu-HU" dirty="0" err="1"/>
              <a:t>reduces</a:t>
            </a:r>
            <a:r>
              <a:rPr lang="hu-HU" dirty="0"/>
              <a:t> </a:t>
            </a:r>
            <a:r>
              <a:rPr lang="hu-HU" dirty="0" err="1"/>
              <a:t>data</a:t>
            </a:r>
            <a:r>
              <a:rPr lang="hu-HU" dirty="0"/>
              <a:t> </a:t>
            </a:r>
            <a:r>
              <a:rPr lang="hu-HU" dirty="0" err="1"/>
              <a:t>into</a:t>
            </a:r>
            <a:r>
              <a:rPr lang="hu-HU" dirty="0"/>
              <a:t> a </a:t>
            </a:r>
            <a:r>
              <a:rPr lang="hu-HU" dirty="0" err="1"/>
              <a:t>simplier</a:t>
            </a:r>
            <a:r>
              <a:rPr lang="hu-HU" dirty="0"/>
              <a:t> summary.</a:t>
            </a:r>
          </a:p>
          <a:p>
            <a:pPr marL="171416" indent="-171416">
              <a:buFontTx/>
              <a:buChar char="-"/>
            </a:pPr>
            <a:r>
              <a:rPr lang="hu-HU" dirty="0" err="1"/>
              <a:t>When</a:t>
            </a:r>
            <a:r>
              <a:rPr lang="hu-HU" dirty="0"/>
              <a:t> </a:t>
            </a:r>
            <a:r>
              <a:rPr lang="hu-HU" dirty="0" err="1"/>
              <a:t>you’ll</a:t>
            </a:r>
            <a:r>
              <a:rPr lang="hu-HU" dirty="0"/>
              <a:t> </a:t>
            </a:r>
            <a:r>
              <a:rPr lang="hu-HU" dirty="0" err="1"/>
              <a:t>collect</a:t>
            </a:r>
            <a:r>
              <a:rPr lang="hu-HU" dirty="0"/>
              <a:t> </a:t>
            </a:r>
            <a:r>
              <a:rPr lang="hu-HU" dirty="0" err="1"/>
              <a:t>data</a:t>
            </a:r>
            <a:r>
              <a:rPr lang="hu-HU" dirty="0"/>
              <a:t> </a:t>
            </a:r>
            <a:r>
              <a:rPr lang="hu-HU" dirty="0" err="1"/>
              <a:t>for</a:t>
            </a:r>
            <a:r>
              <a:rPr lang="hu-HU" dirty="0"/>
              <a:t> </a:t>
            </a:r>
            <a:r>
              <a:rPr lang="hu-HU" dirty="0" err="1"/>
              <a:t>your</a:t>
            </a:r>
            <a:r>
              <a:rPr lang="hu-HU" dirty="0"/>
              <a:t> </a:t>
            </a:r>
            <a:r>
              <a:rPr lang="hu-HU" dirty="0" err="1"/>
              <a:t>meta-analysis</a:t>
            </a:r>
            <a:r>
              <a:rPr lang="hu-HU" dirty="0"/>
              <a:t>, </a:t>
            </a:r>
            <a:r>
              <a:rPr lang="hu-HU" dirty="0" err="1"/>
              <a:t>you’ll</a:t>
            </a:r>
            <a:r>
              <a:rPr lang="hu-HU" dirty="0"/>
              <a:t> </a:t>
            </a:r>
            <a:r>
              <a:rPr lang="hu-HU" dirty="0" err="1"/>
              <a:t>need</a:t>
            </a:r>
            <a:r>
              <a:rPr lang="hu-HU" dirty="0"/>
              <a:t> </a:t>
            </a:r>
            <a:r>
              <a:rPr lang="hu-HU" dirty="0" err="1"/>
              <a:t>to</a:t>
            </a:r>
            <a:r>
              <a:rPr lang="hu-HU" dirty="0"/>
              <a:t> </a:t>
            </a:r>
            <a:r>
              <a:rPr lang="hu-HU" dirty="0" err="1"/>
              <a:t>search</a:t>
            </a:r>
            <a:r>
              <a:rPr lang="hu-HU" dirty="0"/>
              <a:t> </a:t>
            </a:r>
            <a:r>
              <a:rPr lang="hu-HU" dirty="0" err="1"/>
              <a:t>for</a:t>
            </a:r>
            <a:r>
              <a:rPr lang="hu-HU" dirty="0"/>
              <a:t> </a:t>
            </a:r>
            <a:r>
              <a:rPr lang="hu-HU" dirty="0" err="1"/>
              <a:t>these</a:t>
            </a:r>
            <a:r>
              <a:rPr lang="hu-HU" dirty="0"/>
              <a:t> </a:t>
            </a:r>
            <a:r>
              <a:rPr lang="hu-HU" dirty="0" err="1"/>
              <a:t>information</a:t>
            </a:r>
            <a:r>
              <a:rPr lang="hu-HU" dirty="0"/>
              <a:t>.</a:t>
            </a:r>
          </a:p>
          <a:p>
            <a:pPr marL="171416" indent="-171416">
              <a:buFontTx/>
              <a:buChar char="-"/>
            </a:pPr>
            <a:r>
              <a:rPr lang="en-US" dirty="0"/>
              <a:t>Descriptive statistics </a:t>
            </a:r>
            <a:r>
              <a:rPr lang="hu-HU" dirty="0"/>
              <a:t>has </a:t>
            </a:r>
            <a:r>
              <a:rPr lang="en-US" dirty="0"/>
              <a:t>two </a:t>
            </a:r>
            <a:r>
              <a:rPr lang="hu-HU" dirty="0"/>
              <a:t>main </a:t>
            </a:r>
            <a:r>
              <a:rPr lang="en-US" dirty="0"/>
              <a:t>categories. </a:t>
            </a:r>
            <a:r>
              <a:rPr lang="en-US" b="1" dirty="0"/>
              <a:t>Measures of central tendency </a:t>
            </a:r>
            <a:r>
              <a:rPr lang="en-US" b="0" dirty="0"/>
              <a:t>and </a:t>
            </a:r>
            <a:r>
              <a:rPr lang="en-US" b="1" dirty="0"/>
              <a:t>measures of variability (spread).</a:t>
            </a:r>
            <a:endParaRPr lang="hu-HU" b="1" dirty="0"/>
          </a:p>
          <a:p>
            <a:pPr marL="171416" indent="-171416" defTabSz="914216">
              <a:buFontTx/>
              <a:buChar char="-"/>
            </a:pPr>
            <a:r>
              <a:rPr lang="en-US" dirty="0"/>
              <a:t>Central tendency refers to the idea that there is one number that best summarizes the entire set of measurements, a number that is in some way “central” to the set.</a:t>
            </a:r>
            <a:endParaRPr lang="hu-HU" dirty="0"/>
          </a:p>
          <a:p>
            <a:pPr marL="171416" indent="-171416" defTabSz="914216">
              <a:buFontTx/>
              <a:buChar char="-"/>
            </a:pPr>
            <a:r>
              <a:rPr lang="hu-HU" dirty="0" err="1"/>
              <a:t>Measures</a:t>
            </a:r>
            <a:r>
              <a:rPr lang="hu-HU" baseline="0" dirty="0"/>
              <a:t> of </a:t>
            </a:r>
            <a:r>
              <a:rPr lang="hu-HU" baseline="0" dirty="0" err="1"/>
              <a:t>variability</a:t>
            </a:r>
            <a:r>
              <a:rPr lang="en-US" dirty="0"/>
              <a:t> are used to measure the amount of spread or </a:t>
            </a:r>
            <a:r>
              <a:rPr lang="hu-HU" dirty="0" err="1"/>
              <a:t>dispersion</a:t>
            </a:r>
            <a:r>
              <a:rPr lang="en-US" dirty="0"/>
              <a:t> within your data.</a:t>
            </a:r>
            <a:r>
              <a:rPr lang="hu-HU" dirty="0"/>
              <a:t> </a:t>
            </a:r>
          </a:p>
          <a:p>
            <a:pPr marL="171416" indent="-171416">
              <a:buFontTx/>
              <a:buChar char="-"/>
            </a:pPr>
            <a:endParaRPr lang="hu-HU" dirty="0"/>
          </a:p>
          <a:p>
            <a:pPr marL="171416" indent="-171416">
              <a:buFontTx/>
              <a:buChar char="-"/>
            </a:pP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57</a:t>
            </a:fld>
            <a:endParaRPr lang="hu-HU"/>
          </a:p>
        </p:txBody>
      </p:sp>
    </p:spTree>
    <p:extLst>
      <p:ext uri="{BB962C8B-B14F-4D97-AF65-F5344CB8AC3E}">
        <p14:creationId xmlns:p14="http://schemas.microsoft.com/office/powerpoint/2010/main" val="1039712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err="1"/>
              <a:t>There</a:t>
            </a:r>
            <a:r>
              <a:rPr lang="hu-HU" dirty="0"/>
              <a:t> </a:t>
            </a:r>
            <a:r>
              <a:rPr lang="hu-HU" dirty="0" err="1"/>
              <a:t>are</a:t>
            </a:r>
            <a:r>
              <a:rPr lang="hu-HU" dirty="0"/>
              <a:t> </a:t>
            </a:r>
            <a:r>
              <a:rPr lang="hu-HU" dirty="0" err="1"/>
              <a:t>two</a:t>
            </a:r>
            <a:r>
              <a:rPr lang="hu-HU" dirty="0"/>
              <a:t> main </a:t>
            </a:r>
            <a:r>
              <a:rPr lang="hu-HU" dirty="0" err="1"/>
              <a:t>types</a:t>
            </a:r>
            <a:r>
              <a:rPr lang="hu-HU" dirty="0"/>
              <a:t> of </a:t>
            </a:r>
            <a:r>
              <a:rPr lang="hu-HU" b="1" dirty="0" err="1"/>
              <a:t>central</a:t>
            </a:r>
            <a:r>
              <a:rPr lang="hu-HU" b="1" dirty="0"/>
              <a:t> </a:t>
            </a:r>
            <a:r>
              <a:rPr lang="hu-HU" b="1" dirty="0" err="1"/>
              <a:t>tendency</a:t>
            </a:r>
            <a:r>
              <a:rPr lang="hu-HU" dirty="0"/>
              <a:t>: </a:t>
            </a:r>
            <a:r>
              <a:rPr lang="hu-HU" dirty="0" err="1"/>
              <a:t>mean</a:t>
            </a:r>
            <a:r>
              <a:rPr lang="hu-HU" dirty="0"/>
              <a:t> and </a:t>
            </a:r>
            <a:r>
              <a:rPr lang="hu-HU" dirty="0" err="1"/>
              <a:t>median</a:t>
            </a:r>
            <a:r>
              <a:rPr lang="hu-HU" dirty="0"/>
              <a:t>.</a:t>
            </a:r>
          </a:p>
          <a:p>
            <a:pPr marL="171416" indent="-171416">
              <a:buFontTx/>
              <a:buChar char="-"/>
            </a:pPr>
            <a:r>
              <a:rPr lang="en-US" b="1" dirty="0"/>
              <a:t>Mean</a:t>
            </a:r>
            <a:r>
              <a:rPr lang="en-US" dirty="0"/>
              <a:t> </a:t>
            </a:r>
            <a:r>
              <a:rPr lang="hu-HU" dirty="0"/>
              <a:t>is </a:t>
            </a:r>
            <a:r>
              <a:rPr lang="hu-HU" dirty="0" err="1"/>
              <a:t>the</a:t>
            </a:r>
            <a:r>
              <a:rPr lang="hu-HU" dirty="0"/>
              <a:t> </a:t>
            </a:r>
            <a:r>
              <a:rPr lang="hu-HU" dirty="0" err="1"/>
              <a:t>average</a:t>
            </a:r>
            <a:r>
              <a:rPr lang="hu-HU" dirty="0"/>
              <a:t> of a </a:t>
            </a:r>
            <a:r>
              <a:rPr lang="hu-HU" dirty="0" err="1"/>
              <a:t>data</a:t>
            </a:r>
            <a:r>
              <a:rPr lang="hu-HU" dirty="0"/>
              <a:t> </a:t>
            </a:r>
            <a:r>
              <a:rPr lang="hu-HU" dirty="0" err="1"/>
              <a:t>set</a:t>
            </a:r>
            <a:r>
              <a:rPr lang="en-US" dirty="0"/>
              <a:t>. In a way, it is a single number which can estimate the value of </a:t>
            </a:r>
            <a:r>
              <a:rPr lang="hu-HU" dirty="0" err="1"/>
              <a:t>the</a:t>
            </a:r>
            <a:r>
              <a:rPr lang="hu-HU" dirty="0"/>
              <a:t> </a:t>
            </a:r>
            <a:r>
              <a:rPr lang="en-US" dirty="0"/>
              <a:t>whole data set.</a:t>
            </a:r>
            <a:endParaRPr lang="hu-HU" dirty="0"/>
          </a:p>
          <a:p>
            <a:pPr marL="171416" indent="-171416">
              <a:buFontTx/>
              <a:buChar char="-"/>
            </a:pPr>
            <a:r>
              <a:rPr lang="en-US" b="1" dirty="0"/>
              <a:t>Median</a:t>
            </a:r>
            <a:r>
              <a:rPr lang="en-US" dirty="0"/>
              <a:t> is the value which divides the data in</a:t>
            </a:r>
            <a:r>
              <a:rPr lang="hu-HU" dirty="0" err="1"/>
              <a:t>to</a:t>
            </a:r>
            <a:r>
              <a:rPr lang="en-US" dirty="0"/>
              <a:t> 2 equal part</a:t>
            </a:r>
            <a:r>
              <a:rPr lang="hu-HU" dirty="0"/>
              <a:t>s,</a:t>
            </a:r>
            <a:r>
              <a:rPr lang="hu-HU" baseline="0" dirty="0"/>
              <a:t> </a:t>
            </a:r>
            <a:r>
              <a:rPr lang="hu-HU" baseline="0" dirty="0" err="1"/>
              <a:t>that</a:t>
            </a:r>
            <a:r>
              <a:rPr lang="hu-HU" baseline="0" dirty="0"/>
              <a:t> is</a:t>
            </a:r>
            <a:r>
              <a:rPr lang="en-US" dirty="0"/>
              <a:t> number of terms on </a:t>
            </a:r>
            <a:r>
              <a:rPr lang="hu-HU" dirty="0" err="1"/>
              <a:t>the</a:t>
            </a:r>
            <a:r>
              <a:rPr lang="hu-HU" dirty="0"/>
              <a:t> </a:t>
            </a:r>
            <a:r>
              <a:rPr lang="en-US" dirty="0"/>
              <a:t>right side is </a:t>
            </a:r>
            <a:r>
              <a:rPr lang="hu-HU" dirty="0" err="1"/>
              <a:t>the</a:t>
            </a:r>
            <a:r>
              <a:rPr lang="hu-HU" dirty="0"/>
              <a:t> </a:t>
            </a:r>
            <a:r>
              <a:rPr lang="en-US" dirty="0"/>
              <a:t>same as number of terms on left side when data is arranged in </a:t>
            </a:r>
            <a:r>
              <a:rPr lang="hu-HU" dirty="0"/>
              <a:t>a</a:t>
            </a:r>
            <a:r>
              <a:rPr lang="en-US" dirty="0" err="1"/>
              <a:t>scending</a:t>
            </a:r>
            <a:r>
              <a:rPr lang="en-US" dirty="0"/>
              <a:t> or descending order. </a:t>
            </a:r>
            <a:endParaRPr lang="hu-HU" dirty="0"/>
          </a:p>
          <a:p>
            <a:pPr marL="171416" indent="-171416">
              <a:buFontTx/>
              <a:buChar char="-"/>
            </a:pPr>
            <a:r>
              <a:rPr lang="en-US" dirty="0"/>
              <a:t>There are </a:t>
            </a:r>
            <a:r>
              <a:rPr lang="hu-HU" dirty="0" err="1"/>
              <a:t>four</a:t>
            </a:r>
            <a:r>
              <a:rPr lang="hu-HU" dirty="0"/>
              <a:t> </a:t>
            </a:r>
            <a:r>
              <a:rPr lang="en-US" dirty="0"/>
              <a:t>common </a:t>
            </a:r>
            <a:r>
              <a:rPr lang="en-US" b="1" dirty="0"/>
              <a:t>measures of </a:t>
            </a:r>
            <a:r>
              <a:rPr lang="hu-HU" b="1" dirty="0" err="1"/>
              <a:t>variability</a:t>
            </a:r>
            <a:r>
              <a:rPr lang="hu-HU" dirty="0"/>
              <a:t>;</a:t>
            </a:r>
            <a:r>
              <a:rPr lang="en-US" dirty="0"/>
              <a:t> </a:t>
            </a:r>
            <a:r>
              <a:rPr lang="hu-HU" dirty="0"/>
              <a:t>standard</a:t>
            </a:r>
            <a:r>
              <a:rPr lang="hu-HU" baseline="0" dirty="0"/>
              <a:t> </a:t>
            </a:r>
            <a:r>
              <a:rPr lang="hu-HU" baseline="0" dirty="0" err="1"/>
              <a:t>error</a:t>
            </a:r>
            <a:r>
              <a:rPr lang="hu-HU" baseline="0" dirty="0"/>
              <a:t>, </a:t>
            </a:r>
            <a:r>
              <a:rPr lang="en-US" dirty="0"/>
              <a:t>standard deviation</a:t>
            </a:r>
            <a:r>
              <a:rPr lang="hu-HU" dirty="0"/>
              <a:t>, </a:t>
            </a:r>
            <a:r>
              <a:rPr lang="hu-HU" dirty="0" err="1"/>
              <a:t>range</a:t>
            </a:r>
            <a:r>
              <a:rPr lang="hu-HU" dirty="0"/>
              <a:t> and </a:t>
            </a:r>
            <a:r>
              <a:rPr lang="hu-HU" dirty="0" err="1"/>
              <a:t>quartiles</a:t>
            </a:r>
            <a:r>
              <a:rPr lang="hu-HU" dirty="0"/>
              <a:t>. </a:t>
            </a:r>
          </a:p>
          <a:p>
            <a:pPr marL="171416" indent="-171416">
              <a:buFontTx/>
              <a:buChar char="-"/>
            </a:pPr>
            <a:r>
              <a:rPr lang="hu-HU" b="1" dirty="0"/>
              <a:t>Standard </a:t>
            </a:r>
            <a:r>
              <a:rPr lang="hu-HU" b="1" dirty="0" err="1"/>
              <a:t>error</a:t>
            </a:r>
            <a:r>
              <a:rPr lang="en-US" b="1" dirty="0"/>
              <a:t> </a:t>
            </a:r>
            <a:r>
              <a:rPr lang="en-US" dirty="0"/>
              <a:t>tells you how far your sample mea</a:t>
            </a:r>
            <a:r>
              <a:rPr lang="hu-HU" dirty="0"/>
              <a:t>n</a:t>
            </a:r>
            <a:r>
              <a:rPr lang="en-US" dirty="0"/>
              <a:t> deviates from the actual population mean. </a:t>
            </a:r>
            <a:endParaRPr lang="hu-HU" dirty="0"/>
          </a:p>
          <a:p>
            <a:pPr marL="171416" indent="-171416">
              <a:buFontTx/>
              <a:buChar char="-"/>
            </a:pPr>
            <a:r>
              <a:rPr lang="en-US" b="1" dirty="0"/>
              <a:t>Standard deviation </a:t>
            </a:r>
            <a:r>
              <a:rPr lang="en-US" dirty="0"/>
              <a:t>is the measurement of average distance between each quantity and</a:t>
            </a:r>
            <a:r>
              <a:rPr lang="hu-HU" dirty="0"/>
              <a:t> </a:t>
            </a:r>
            <a:r>
              <a:rPr lang="hu-HU" dirty="0" err="1"/>
              <a:t>the</a:t>
            </a:r>
            <a:r>
              <a:rPr lang="en-US" dirty="0"/>
              <a:t> mean. That is, how data is spread out from mean. </a:t>
            </a:r>
            <a:r>
              <a:rPr lang="hu-HU" dirty="0"/>
              <a:t> </a:t>
            </a:r>
            <a:r>
              <a:rPr lang="en-US" dirty="0"/>
              <a:t>A low standard deviation indicates that the data points tend to be close to the mean of the data set, while a high standard deviation indicates that the data points are spread out over a wider range of values.</a:t>
            </a:r>
            <a:r>
              <a:rPr lang="hu-HU" dirty="0"/>
              <a:t> </a:t>
            </a:r>
          </a:p>
          <a:p>
            <a:pPr marL="171416" indent="-171416">
              <a:buFontTx/>
              <a:buChar char="-"/>
            </a:pPr>
            <a:r>
              <a:rPr lang="hu-HU" b="1" dirty="0" err="1"/>
              <a:t>Range</a:t>
            </a:r>
            <a:r>
              <a:rPr lang="en-US" dirty="0"/>
              <a:t> is the difference between </a:t>
            </a:r>
            <a:r>
              <a:rPr lang="hu-HU" dirty="0" err="1"/>
              <a:t>the</a:t>
            </a:r>
            <a:r>
              <a:rPr lang="hu-HU" dirty="0"/>
              <a:t> </a:t>
            </a:r>
            <a:r>
              <a:rPr lang="en-US" dirty="0"/>
              <a:t>highest</a:t>
            </a:r>
            <a:r>
              <a:rPr lang="hu-HU" dirty="0"/>
              <a:t> (maximum) and </a:t>
            </a:r>
            <a:r>
              <a:rPr lang="hu-HU" dirty="0" err="1"/>
              <a:t>the</a:t>
            </a:r>
            <a:r>
              <a:rPr lang="hu-HU" dirty="0"/>
              <a:t> </a:t>
            </a:r>
            <a:r>
              <a:rPr lang="en-US" dirty="0"/>
              <a:t>lowest</a:t>
            </a:r>
            <a:r>
              <a:rPr lang="hu-HU" dirty="0"/>
              <a:t> (minimum)</a:t>
            </a:r>
            <a:r>
              <a:rPr lang="en-US" dirty="0"/>
              <a:t> value.</a:t>
            </a:r>
            <a:r>
              <a:rPr lang="hu-HU" dirty="0"/>
              <a:t> </a:t>
            </a:r>
            <a:r>
              <a:rPr lang="hu-HU" dirty="0" err="1"/>
              <a:t>Sometimes</a:t>
            </a:r>
            <a:r>
              <a:rPr lang="hu-HU" dirty="0"/>
              <a:t> </a:t>
            </a:r>
            <a:r>
              <a:rPr lang="hu-HU" dirty="0" err="1"/>
              <a:t>you</a:t>
            </a:r>
            <a:r>
              <a:rPr lang="hu-HU" dirty="0"/>
              <a:t> </a:t>
            </a:r>
            <a:r>
              <a:rPr lang="hu-HU" dirty="0" err="1"/>
              <a:t>can</a:t>
            </a:r>
            <a:r>
              <a:rPr lang="hu-HU" dirty="0"/>
              <a:t> </a:t>
            </a:r>
            <a:r>
              <a:rPr lang="hu-HU" dirty="0" err="1"/>
              <a:t>find</a:t>
            </a:r>
            <a:r>
              <a:rPr lang="hu-HU" dirty="0"/>
              <a:t> </a:t>
            </a:r>
            <a:r>
              <a:rPr lang="hu-HU" dirty="0" err="1"/>
              <a:t>this</a:t>
            </a:r>
            <a:r>
              <a:rPr lang="hu-HU" dirty="0"/>
              <a:t> </a:t>
            </a:r>
            <a:r>
              <a:rPr lang="hu-HU" dirty="0" err="1"/>
              <a:t>parameter</a:t>
            </a:r>
            <a:r>
              <a:rPr lang="hu-HU" dirty="0"/>
              <a:t> </a:t>
            </a:r>
            <a:r>
              <a:rPr lang="hu-HU" dirty="0" err="1"/>
              <a:t>as</a:t>
            </a:r>
            <a:r>
              <a:rPr lang="hu-HU" dirty="0"/>
              <a:t> </a:t>
            </a:r>
            <a:r>
              <a:rPr lang="hu-HU" dirty="0" err="1"/>
              <a:t>range</a:t>
            </a:r>
            <a:r>
              <a:rPr lang="hu-HU" dirty="0"/>
              <a:t>, </a:t>
            </a:r>
            <a:r>
              <a:rPr lang="hu-HU" dirty="0" err="1"/>
              <a:t>or</a:t>
            </a:r>
            <a:r>
              <a:rPr lang="hu-HU" dirty="0"/>
              <a:t> </a:t>
            </a:r>
            <a:r>
              <a:rPr lang="hu-HU" dirty="0" err="1"/>
              <a:t>as</a:t>
            </a:r>
            <a:r>
              <a:rPr lang="hu-HU" dirty="0"/>
              <a:t> minimum and maximum.</a:t>
            </a:r>
          </a:p>
          <a:p>
            <a:pPr marL="171416" indent="-171416">
              <a:buFontTx/>
              <a:buChar char="-"/>
            </a:pPr>
            <a:r>
              <a:rPr lang="hu-HU" b="1" dirty="0" err="1"/>
              <a:t>Quartiles</a:t>
            </a:r>
            <a:r>
              <a:rPr lang="hu-HU" baseline="0" dirty="0"/>
              <a:t> </a:t>
            </a:r>
            <a:r>
              <a:rPr lang="en-US" dirty="0"/>
              <a:t>are values that divide your data into quarters</a:t>
            </a:r>
            <a:r>
              <a:rPr lang="hu-HU" dirty="0"/>
              <a:t>,</a:t>
            </a:r>
            <a:r>
              <a:rPr lang="en-US" dirty="0"/>
              <a:t> provided data is sorted in an ascending order.</a:t>
            </a:r>
            <a:r>
              <a:rPr lang="hu-HU" baseline="0" dirty="0"/>
              <a:t> </a:t>
            </a:r>
            <a:r>
              <a:rPr lang="en-US" dirty="0"/>
              <a:t>There are three quartile values</a:t>
            </a:r>
            <a:r>
              <a:rPr lang="hu-HU" dirty="0"/>
              <a:t>,</a:t>
            </a:r>
            <a:r>
              <a:rPr lang="hu-HU" baseline="0" dirty="0"/>
              <a:t> </a:t>
            </a:r>
            <a:r>
              <a:rPr lang="hu-HU" baseline="0" dirty="0" err="1"/>
              <a:t>where</a:t>
            </a:r>
            <a:r>
              <a:rPr lang="hu-HU" baseline="0" dirty="0"/>
              <a:t> </a:t>
            </a:r>
            <a:r>
              <a:rPr lang="hu-HU" baseline="0" dirty="0" err="1"/>
              <a:t>the</a:t>
            </a:r>
            <a:r>
              <a:rPr lang="hu-HU" baseline="0" dirty="0"/>
              <a:t> s</a:t>
            </a:r>
            <a:r>
              <a:rPr lang="en-US" dirty="0" err="1"/>
              <a:t>econd</a:t>
            </a:r>
            <a:r>
              <a:rPr lang="en-US" dirty="0"/>
              <a:t> quartile</a:t>
            </a:r>
            <a:r>
              <a:rPr lang="hu-HU" baseline="0" dirty="0"/>
              <a:t> </a:t>
            </a:r>
            <a:r>
              <a:rPr lang="en-US" dirty="0"/>
              <a:t>is </a:t>
            </a:r>
            <a:r>
              <a:rPr lang="hu-HU" dirty="0" err="1"/>
              <a:t>the</a:t>
            </a:r>
            <a:r>
              <a:rPr lang="hu-HU" dirty="0"/>
              <a:t> </a:t>
            </a:r>
            <a:r>
              <a:rPr lang="en-US" dirty="0"/>
              <a:t>median of the whole data</a:t>
            </a:r>
            <a:r>
              <a:rPr lang="hu-HU" dirty="0" err="1"/>
              <a:t>set</a:t>
            </a:r>
            <a:r>
              <a:rPr lang="en-US" dirty="0"/>
              <a:t>. IQR </a:t>
            </a:r>
            <a:r>
              <a:rPr lang="hu-HU" dirty="0" err="1"/>
              <a:t>stands</a:t>
            </a:r>
            <a:r>
              <a:rPr lang="hu-HU" dirty="0"/>
              <a:t> </a:t>
            </a:r>
            <a:r>
              <a:rPr lang="hu-HU" dirty="0" err="1"/>
              <a:t>for</a:t>
            </a:r>
            <a:r>
              <a:rPr lang="hu-HU" dirty="0"/>
              <a:t> </a:t>
            </a:r>
            <a:r>
              <a:rPr lang="hu-HU" dirty="0" err="1"/>
              <a:t>interquartile</a:t>
            </a:r>
            <a:r>
              <a:rPr lang="hu-HU" dirty="0"/>
              <a:t> </a:t>
            </a:r>
            <a:r>
              <a:rPr lang="hu-HU" dirty="0" err="1"/>
              <a:t>range</a:t>
            </a:r>
            <a:r>
              <a:rPr lang="hu-HU" dirty="0"/>
              <a:t> and it </a:t>
            </a:r>
            <a:r>
              <a:rPr lang="en-US" dirty="0"/>
              <a:t>is the difference between the third and </a:t>
            </a:r>
            <a:r>
              <a:rPr lang="hu-HU" dirty="0" err="1"/>
              <a:t>the</a:t>
            </a:r>
            <a:r>
              <a:rPr lang="hu-HU" dirty="0"/>
              <a:t> </a:t>
            </a:r>
            <a:r>
              <a:rPr lang="en-US" dirty="0"/>
              <a:t>first quartile.</a:t>
            </a:r>
            <a:r>
              <a:rPr lang="hu-HU" dirty="0"/>
              <a:t> </a:t>
            </a:r>
          </a:p>
          <a:p>
            <a:pPr marL="171416" indent="-171416">
              <a:buFontTx/>
              <a:buChar char="-"/>
            </a:pP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58</a:t>
            </a:fld>
            <a:endParaRPr lang="hu-HU"/>
          </a:p>
        </p:txBody>
      </p:sp>
    </p:spTree>
    <p:extLst>
      <p:ext uri="{BB962C8B-B14F-4D97-AF65-F5344CB8AC3E}">
        <p14:creationId xmlns:p14="http://schemas.microsoft.com/office/powerpoint/2010/main" val="510174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a:t>
            </a:r>
            <a:r>
              <a:rPr lang="hu-HU" dirty="0" err="1"/>
              <a:t>kind</a:t>
            </a:r>
            <a:r>
              <a:rPr lang="hu-HU" dirty="0"/>
              <a:t> of </a:t>
            </a:r>
            <a:r>
              <a:rPr lang="hu-HU" dirty="0" err="1"/>
              <a:t>central</a:t>
            </a:r>
            <a:r>
              <a:rPr lang="hu-HU" dirty="0"/>
              <a:t> </a:t>
            </a:r>
            <a:r>
              <a:rPr lang="hu-HU" dirty="0" err="1"/>
              <a:t>tendency</a:t>
            </a:r>
            <a:r>
              <a:rPr lang="hu-HU" dirty="0"/>
              <a:t> </a:t>
            </a:r>
            <a:r>
              <a:rPr lang="hu-HU" dirty="0" err="1"/>
              <a:t>belongs</a:t>
            </a:r>
            <a:r>
              <a:rPr lang="hu-HU" dirty="0"/>
              <a:t> </a:t>
            </a:r>
            <a:r>
              <a:rPr lang="hu-HU" dirty="0" err="1"/>
              <a:t>to</a:t>
            </a:r>
            <a:r>
              <a:rPr lang="hu-HU" dirty="0"/>
              <a:t> a </a:t>
            </a:r>
            <a:r>
              <a:rPr lang="hu-HU" dirty="0" err="1"/>
              <a:t>kind</a:t>
            </a:r>
            <a:r>
              <a:rPr lang="hu-HU" dirty="0"/>
              <a:t> of a </a:t>
            </a:r>
            <a:r>
              <a:rPr lang="hu-HU" dirty="0" err="1"/>
              <a:t>spread</a:t>
            </a:r>
            <a:r>
              <a:rPr lang="hu-HU" dirty="0"/>
              <a:t>. </a:t>
            </a:r>
            <a:r>
              <a:rPr lang="hu-HU" dirty="0" err="1"/>
              <a:t>To</a:t>
            </a:r>
            <a:r>
              <a:rPr lang="hu-HU" dirty="0"/>
              <a:t> </a:t>
            </a:r>
            <a:r>
              <a:rPr lang="hu-HU" dirty="0" err="1"/>
              <a:t>know</a:t>
            </a:r>
            <a:r>
              <a:rPr lang="hu-HU" dirty="0"/>
              <a:t> </a:t>
            </a:r>
            <a:r>
              <a:rPr lang="hu-HU" dirty="0" err="1"/>
              <a:t>which</a:t>
            </a:r>
            <a:r>
              <a:rPr lang="hu-HU" dirty="0"/>
              <a:t> </a:t>
            </a:r>
            <a:r>
              <a:rPr lang="hu-HU" dirty="0" err="1"/>
              <a:t>one</a:t>
            </a:r>
            <a:r>
              <a:rPr lang="hu-HU" dirty="0"/>
              <a:t> </a:t>
            </a:r>
            <a:r>
              <a:rPr lang="hu-HU" dirty="0" err="1"/>
              <a:t>use</a:t>
            </a:r>
            <a:r>
              <a:rPr lang="hu-HU" dirty="0"/>
              <a:t>, </a:t>
            </a:r>
            <a:r>
              <a:rPr lang="hu-HU" dirty="0" err="1"/>
              <a:t>we</a:t>
            </a:r>
            <a:r>
              <a:rPr lang="hu-HU" dirty="0"/>
              <a:t> </a:t>
            </a:r>
            <a:r>
              <a:rPr lang="hu-HU" dirty="0" err="1"/>
              <a:t>need</a:t>
            </a:r>
            <a:r>
              <a:rPr lang="hu-HU" dirty="0"/>
              <a:t> </a:t>
            </a:r>
            <a:r>
              <a:rPr lang="hu-HU" dirty="0" err="1"/>
              <a:t>to</a:t>
            </a:r>
            <a:r>
              <a:rPr lang="hu-HU" dirty="0"/>
              <a:t> </a:t>
            </a:r>
            <a:r>
              <a:rPr lang="hu-HU" dirty="0" err="1"/>
              <a:t>understand</a:t>
            </a:r>
            <a:r>
              <a:rPr lang="hu-HU" dirty="0"/>
              <a:t> </a:t>
            </a:r>
            <a:r>
              <a:rPr lang="hu-HU" dirty="0" err="1"/>
              <a:t>the</a:t>
            </a:r>
            <a:r>
              <a:rPr lang="hu-HU" dirty="0"/>
              <a:t> </a:t>
            </a:r>
            <a:r>
              <a:rPr lang="hu-HU" dirty="0" err="1"/>
              <a:t>distribution</a:t>
            </a:r>
            <a:r>
              <a:rPr lang="hu-HU" dirty="0"/>
              <a:t> of </a:t>
            </a:r>
            <a:r>
              <a:rPr lang="hu-HU" dirty="0" err="1"/>
              <a:t>our</a:t>
            </a:r>
            <a:r>
              <a:rPr lang="hu-HU" dirty="0"/>
              <a:t> </a:t>
            </a:r>
            <a:r>
              <a:rPr lang="hu-HU" dirty="0" err="1"/>
              <a:t>data</a:t>
            </a:r>
            <a:r>
              <a:rPr lang="hu-HU" dirty="0"/>
              <a:t>.</a:t>
            </a:r>
          </a:p>
          <a:p>
            <a:r>
              <a:rPr lang="hu-HU" dirty="0" err="1"/>
              <a:t>Normal</a:t>
            </a:r>
            <a:r>
              <a:rPr lang="hu-HU" dirty="0"/>
              <a:t> </a:t>
            </a:r>
            <a:r>
              <a:rPr lang="hu-HU" dirty="0" err="1"/>
              <a:t>distribution</a:t>
            </a:r>
            <a:r>
              <a:rPr lang="hu-HU" dirty="0"/>
              <a:t> is </a:t>
            </a:r>
            <a:r>
              <a:rPr lang="hu-HU" dirty="0" err="1"/>
              <a:t>called</a:t>
            </a:r>
            <a:r>
              <a:rPr lang="hu-HU" dirty="0"/>
              <a:t> </a:t>
            </a:r>
            <a:r>
              <a:rPr lang="hu-HU" dirty="0" err="1"/>
              <a:t>symmetrical</a:t>
            </a:r>
            <a:r>
              <a:rPr lang="hu-HU" dirty="0"/>
              <a:t> </a:t>
            </a:r>
            <a:r>
              <a:rPr lang="hu-HU" dirty="0" err="1"/>
              <a:t>distribution</a:t>
            </a:r>
            <a:r>
              <a:rPr lang="hu-HU" dirty="0"/>
              <a:t> </a:t>
            </a:r>
            <a:r>
              <a:rPr lang="hu-HU" dirty="0" err="1"/>
              <a:t>as</a:t>
            </a:r>
            <a:r>
              <a:rPr lang="hu-HU" dirty="0"/>
              <a:t> </a:t>
            </a:r>
            <a:r>
              <a:rPr lang="hu-HU" dirty="0" err="1"/>
              <a:t>well</a:t>
            </a:r>
            <a:r>
              <a:rPr lang="hu-HU" dirty="0"/>
              <a:t>. </a:t>
            </a:r>
            <a:r>
              <a:rPr lang="en-US" dirty="0"/>
              <a:t>Symmetry means that one half of the distribution is a mirror image of the other half. </a:t>
            </a:r>
            <a:endParaRPr lang="hu-HU" dirty="0"/>
          </a:p>
          <a:p>
            <a:r>
              <a:rPr lang="hu-HU" dirty="0" err="1"/>
              <a:t>So</a:t>
            </a:r>
            <a:r>
              <a:rPr lang="hu-HU" dirty="0"/>
              <a:t> </a:t>
            </a:r>
            <a:r>
              <a:rPr lang="en-US" dirty="0"/>
              <a:t>n</a:t>
            </a:r>
            <a:r>
              <a:rPr lang="hu-HU" dirty="0" err="1"/>
              <a:t>ormal</a:t>
            </a:r>
            <a:r>
              <a:rPr lang="hu-HU" dirty="0"/>
              <a:t> </a:t>
            </a:r>
            <a:r>
              <a:rPr lang="hu-HU" dirty="0" err="1"/>
              <a:t>distribution</a:t>
            </a:r>
            <a:r>
              <a:rPr lang="en-US" dirty="0"/>
              <a:t> </a:t>
            </a:r>
            <a:r>
              <a:rPr lang="hu-HU" dirty="0"/>
              <a:t>has</a:t>
            </a:r>
            <a:r>
              <a:rPr lang="en-US" dirty="0"/>
              <a:t> no skew</a:t>
            </a:r>
            <a:r>
              <a:rPr lang="hu-HU" dirty="0"/>
              <a:t> and </a:t>
            </a:r>
            <a:r>
              <a:rPr lang="hu-HU" dirty="0" err="1"/>
              <a:t>it</a:t>
            </a:r>
            <a:r>
              <a:rPr lang="hu-HU" dirty="0"/>
              <a:t> </a:t>
            </a:r>
            <a:r>
              <a:rPr lang="hu-HU" dirty="0" err="1"/>
              <a:t>centerd</a:t>
            </a:r>
            <a:r>
              <a:rPr lang="hu-HU" dirty="0"/>
              <a:t> </a:t>
            </a:r>
            <a:r>
              <a:rPr lang="hu-HU" dirty="0" err="1"/>
              <a:t>around</a:t>
            </a:r>
            <a:r>
              <a:rPr lang="hu-HU" dirty="0"/>
              <a:t> </a:t>
            </a:r>
            <a:r>
              <a:rPr lang="hu-HU" dirty="0" err="1"/>
              <a:t>the</a:t>
            </a:r>
            <a:r>
              <a:rPr lang="hu-HU" dirty="0"/>
              <a:t> </a:t>
            </a:r>
            <a:r>
              <a:rPr lang="hu-HU" dirty="0" err="1"/>
              <a:t>mean</a:t>
            </a:r>
            <a:r>
              <a:rPr lang="en-US" dirty="0"/>
              <a:t>. The tails are exactly the same.</a:t>
            </a:r>
            <a:r>
              <a:rPr lang="hu-HU" dirty="0"/>
              <a:t> In </a:t>
            </a:r>
            <a:r>
              <a:rPr lang="hu-HU" dirty="0" err="1"/>
              <a:t>the</a:t>
            </a:r>
            <a:r>
              <a:rPr lang="hu-HU" dirty="0"/>
              <a:t> </a:t>
            </a:r>
            <a:r>
              <a:rPr lang="hu-HU" dirty="0" err="1"/>
              <a:t>case</a:t>
            </a:r>
            <a:r>
              <a:rPr lang="hu-HU" dirty="0"/>
              <a:t> of </a:t>
            </a:r>
            <a:r>
              <a:rPr lang="hu-HU" dirty="0" err="1"/>
              <a:t>normal</a:t>
            </a:r>
            <a:r>
              <a:rPr lang="hu-HU" dirty="0"/>
              <a:t> </a:t>
            </a:r>
            <a:r>
              <a:rPr lang="hu-HU" dirty="0" err="1"/>
              <a:t>distribution</a:t>
            </a:r>
            <a:r>
              <a:rPr lang="hu-HU" dirty="0"/>
              <a:t> </a:t>
            </a:r>
            <a:r>
              <a:rPr lang="hu-HU" dirty="0" err="1"/>
              <a:t>the</a:t>
            </a:r>
            <a:r>
              <a:rPr lang="hu-HU" dirty="0"/>
              <a:t> </a:t>
            </a:r>
            <a:r>
              <a:rPr lang="hu-HU" dirty="0" err="1"/>
              <a:t>mean</a:t>
            </a:r>
            <a:r>
              <a:rPr lang="hu-HU" dirty="0"/>
              <a:t> is </a:t>
            </a:r>
            <a:r>
              <a:rPr lang="hu-HU" dirty="0" err="1"/>
              <a:t>equal</a:t>
            </a:r>
            <a:r>
              <a:rPr lang="hu-HU" dirty="0"/>
              <a:t> </a:t>
            </a:r>
            <a:r>
              <a:rPr lang="hu-HU" dirty="0" err="1"/>
              <a:t>to</a:t>
            </a:r>
            <a:r>
              <a:rPr lang="hu-HU" dirty="0"/>
              <a:t> </a:t>
            </a:r>
            <a:r>
              <a:rPr lang="hu-HU" dirty="0" err="1"/>
              <a:t>the</a:t>
            </a:r>
            <a:r>
              <a:rPr lang="hu-HU" dirty="0"/>
              <a:t> </a:t>
            </a:r>
            <a:r>
              <a:rPr lang="hu-HU" dirty="0" err="1"/>
              <a:t>median</a:t>
            </a:r>
            <a:r>
              <a:rPr lang="hu-H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one tail is longer than </a:t>
            </a:r>
            <a:r>
              <a:rPr lang="hu-HU" dirty="0" err="1"/>
              <a:t>the</a:t>
            </a:r>
            <a:r>
              <a:rPr lang="hu-HU" baseline="0" dirty="0"/>
              <a:t> </a:t>
            </a:r>
            <a:r>
              <a:rPr lang="en-US" dirty="0"/>
              <a:t>other, the distribution is skewed. </a:t>
            </a: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distributions are sometimes called asymmetric or asymmetrical distributions as they don’t show any kind of symmetry.</a:t>
            </a:r>
            <a:r>
              <a:rPr lang="hu-H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a:t>Sometimes</a:t>
            </a:r>
            <a:r>
              <a:rPr lang="hu-HU" dirty="0"/>
              <a:t> </a:t>
            </a:r>
            <a:r>
              <a:rPr lang="hu-HU" dirty="0" err="1"/>
              <a:t>it</a:t>
            </a:r>
            <a:r>
              <a:rPr lang="hu-HU" dirty="0"/>
              <a:t> is </a:t>
            </a:r>
            <a:r>
              <a:rPr lang="hu-HU" dirty="0" err="1"/>
              <a:t>important</a:t>
            </a:r>
            <a:r>
              <a:rPr lang="hu-HU" dirty="0"/>
              <a:t> </a:t>
            </a:r>
            <a:r>
              <a:rPr lang="hu-HU" dirty="0" err="1"/>
              <a:t>to</a:t>
            </a:r>
            <a:r>
              <a:rPr lang="hu-HU" dirty="0"/>
              <a:t> </a:t>
            </a:r>
            <a:r>
              <a:rPr lang="hu-HU" dirty="0" err="1"/>
              <a:t>transform</a:t>
            </a:r>
            <a:r>
              <a:rPr lang="hu-HU" dirty="0"/>
              <a:t> </a:t>
            </a:r>
            <a:r>
              <a:rPr lang="hu-HU" dirty="0" err="1"/>
              <a:t>skew</a:t>
            </a:r>
            <a:r>
              <a:rPr lang="hu-HU" dirty="0"/>
              <a:t> </a:t>
            </a:r>
            <a:r>
              <a:rPr lang="hu-HU" dirty="0" err="1"/>
              <a:t>distribution</a:t>
            </a:r>
            <a:r>
              <a:rPr lang="hu-HU" dirty="0"/>
              <a:t> </a:t>
            </a:r>
            <a:r>
              <a:rPr lang="hu-HU" dirty="0" err="1"/>
              <a:t>to</a:t>
            </a:r>
            <a:r>
              <a:rPr lang="hu-HU" dirty="0"/>
              <a:t> </a:t>
            </a:r>
            <a:r>
              <a:rPr lang="hu-HU" dirty="0" err="1"/>
              <a:t>normal</a:t>
            </a:r>
            <a:r>
              <a:rPr lang="hu-HU" dirty="0"/>
              <a:t>, </a:t>
            </a:r>
            <a:r>
              <a:rPr lang="hu-HU" dirty="0" err="1"/>
              <a:t>beacause</a:t>
            </a:r>
            <a:r>
              <a:rPr lang="hu-HU" dirty="0"/>
              <a:t> </a:t>
            </a:r>
            <a:r>
              <a:rPr lang="hu-HU" dirty="0" err="1"/>
              <a:t>some</a:t>
            </a:r>
            <a:r>
              <a:rPr lang="hu-HU" dirty="0"/>
              <a:t> </a:t>
            </a:r>
            <a:r>
              <a:rPr lang="hu-HU" dirty="0" err="1"/>
              <a:t>statistical</a:t>
            </a:r>
            <a:r>
              <a:rPr lang="hu-HU" dirty="0"/>
              <a:t> </a:t>
            </a:r>
            <a:r>
              <a:rPr lang="hu-HU" dirty="0" err="1"/>
              <a:t>trials</a:t>
            </a:r>
            <a:r>
              <a:rPr lang="hu-HU" dirty="0"/>
              <a:t> has </a:t>
            </a:r>
            <a:r>
              <a:rPr lang="hu-HU" dirty="0" err="1"/>
              <a:t>premise</a:t>
            </a:r>
            <a:r>
              <a:rPr lang="hu-HU" dirty="0"/>
              <a:t> </a:t>
            </a:r>
            <a:r>
              <a:rPr lang="hu-HU" dirty="0" err="1"/>
              <a:t>for</a:t>
            </a:r>
            <a:r>
              <a:rPr lang="hu-HU" dirty="0"/>
              <a:t> </a:t>
            </a:r>
            <a:r>
              <a:rPr lang="hu-HU" dirty="0" err="1"/>
              <a:t>the</a:t>
            </a:r>
            <a:r>
              <a:rPr lang="hu-HU" dirty="0"/>
              <a:t> </a:t>
            </a:r>
            <a:r>
              <a:rPr lang="hu-HU" dirty="0" err="1"/>
              <a:t>normal</a:t>
            </a:r>
            <a:r>
              <a:rPr lang="hu-HU" dirty="0"/>
              <a:t> </a:t>
            </a:r>
            <a:r>
              <a:rPr lang="hu-HU" dirty="0" err="1"/>
              <a:t>distribution</a:t>
            </a:r>
            <a:r>
              <a:rPr lang="hu-H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a:t>It</a:t>
            </a:r>
            <a:r>
              <a:rPr lang="hu-HU" dirty="0"/>
              <a:t> is a </a:t>
            </a:r>
            <a:r>
              <a:rPr lang="hu-HU" dirty="0" err="1"/>
              <a:t>possibility</a:t>
            </a:r>
            <a:r>
              <a:rPr lang="hu-HU" dirty="0"/>
              <a:t> </a:t>
            </a:r>
            <a:r>
              <a:rPr lang="hu-HU" dirty="0" err="1"/>
              <a:t>to</a:t>
            </a:r>
            <a:r>
              <a:rPr lang="hu-HU" dirty="0"/>
              <a:t> </a:t>
            </a:r>
            <a:r>
              <a:rPr lang="hu-HU" dirty="0" err="1"/>
              <a:t>make</a:t>
            </a:r>
            <a:r>
              <a:rPr lang="hu-HU" dirty="0"/>
              <a:t> </a:t>
            </a:r>
            <a:r>
              <a:rPr lang="hu-HU" dirty="0" err="1"/>
              <a:t>for</a:t>
            </a:r>
            <a:r>
              <a:rPr lang="hu-HU" dirty="0"/>
              <a:t> </a:t>
            </a:r>
            <a:r>
              <a:rPr lang="hu-HU" dirty="0" err="1"/>
              <a:t>example</a:t>
            </a:r>
            <a:r>
              <a:rPr lang="hu-HU" dirty="0"/>
              <a:t> a </a:t>
            </a:r>
            <a:r>
              <a:rPr lang="hu-HU" dirty="0" err="1"/>
              <a:t>logarithmical</a:t>
            </a:r>
            <a:r>
              <a:rPr lang="hu-HU" dirty="0"/>
              <a:t> </a:t>
            </a:r>
            <a:r>
              <a:rPr lang="hu-HU" dirty="0" err="1"/>
              <a:t>transform</a:t>
            </a:r>
            <a:r>
              <a:rPr lang="hu-HU" dirty="0"/>
              <a:t>, </a:t>
            </a:r>
            <a:r>
              <a:rPr lang="hu-HU" dirty="0" err="1"/>
              <a:t>but</a:t>
            </a:r>
            <a:r>
              <a:rPr lang="hu-HU" dirty="0"/>
              <a:t> in </a:t>
            </a:r>
            <a:r>
              <a:rPr lang="hu-HU" dirty="0" err="1"/>
              <a:t>some</a:t>
            </a:r>
            <a:r>
              <a:rPr lang="hu-HU" dirty="0"/>
              <a:t> </a:t>
            </a:r>
            <a:r>
              <a:rPr lang="hu-HU" dirty="0" err="1"/>
              <a:t>cases</a:t>
            </a:r>
            <a:r>
              <a:rPr lang="hu-HU" dirty="0"/>
              <a:t>, </a:t>
            </a:r>
            <a:r>
              <a:rPr lang="hu-HU" dirty="0" err="1"/>
              <a:t>it</a:t>
            </a:r>
            <a:r>
              <a:rPr lang="hu-HU" dirty="0"/>
              <a:t> is </a:t>
            </a:r>
            <a:r>
              <a:rPr lang="hu-HU" dirty="0" err="1"/>
              <a:t>imposible</a:t>
            </a:r>
            <a:r>
              <a:rPr lang="hu-HU" dirty="0"/>
              <a:t> </a:t>
            </a:r>
            <a:r>
              <a:rPr lang="hu-HU" dirty="0" err="1"/>
              <a:t>to</a:t>
            </a:r>
            <a:r>
              <a:rPr lang="hu-HU" dirty="0"/>
              <a:t> </a:t>
            </a:r>
            <a:r>
              <a:rPr lang="hu-HU" dirty="0" err="1"/>
              <a:t>transform</a:t>
            </a:r>
            <a:r>
              <a:rPr lang="hu-HU" dirty="0"/>
              <a:t>.</a:t>
            </a:r>
          </a:p>
        </p:txBody>
      </p:sp>
      <p:sp>
        <p:nvSpPr>
          <p:cNvPr id="4" name="Dia számának helye 3"/>
          <p:cNvSpPr>
            <a:spLocks noGrp="1"/>
          </p:cNvSpPr>
          <p:nvPr>
            <p:ph type="sldNum" sz="quarter" idx="10"/>
          </p:nvPr>
        </p:nvSpPr>
        <p:spPr/>
        <p:txBody>
          <a:bodyPr/>
          <a:lstStyle/>
          <a:p>
            <a:fld id="{E9B84B07-6E59-4001-9172-9E6E5AD0DF5A}" type="slidenum">
              <a:rPr lang="hu-HU" smtClean="0"/>
              <a:t>59</a:t>
            </a:fld>
            <a:endParaRPr lang="hu-HU"/>
          </a:p>
        </p:txBody>
      </p:sp>
    </p:spTree>
    <p:extLst>
      <p:ext uri="{BB962C8B-B14F-4D97-AF65-F5344CB8AC3E}">
        <p14:creationId xmlns:p14="http://schemas.microsoft.com/office/powerpoint/2010/main" val="279068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hu-HU" dirty="0" err="1"/>
              <a:t>When</a:t>
            </a:r>
            <a:r>
              <a:rPr lang="hu-HU" dirty="0"/>
              <a:t> we </a:t>
            </a:r>
            <a:r>
              <a:rPr lang="hu-HU" dirty="0" err="1"/>
              <a:t>think</a:t>
            </a:r>
            <a:r>
              <a:rPr lang="hu-HU" dirty="0"/>
              <a:t> </a:t>
            </a:r>
            <a:r>
              <a:rPr lang="hu-HU" dirty="0" err="1"/>
              <a:t>about</a:t>
            </a:r>
            <a:r>
              <a:rPr lang="hu-HU" dirty="0"/>
              <a:t> </a:t>
            </a:r>
            <a:r>
              <a:rPr lang="hu-HU" dirty="0" err="1"/>
              <a:t>numerical</a:t>
            </a:r>
            <a:r>
              <a:rPr lang="hu-HU" dirty="0"/>
              <a:t> </a:t>
            </a:r>
            <a:r>
              <a:rPr lang="hu-HU" dirty="0" err="1"/>
              <a:t>data</a:t>
            </a:r>
            <a:r>
              <a:rPr lang="hu-HU" dirty="0"/>
              <a:t> </a:t>
            </a:r>
            <a:r>
              <a:rPr lang="hu-HU" dirty="0" err="1"/>
              <a:t>collection</a:t>
            </a:r>
            <a:r>
              <a:rPr lang="hu-HU" dirty="0"/>
              <a:t>, we </a:t>
            </a:r>
            <a:r>
              <a:rPr lang="hu-HU" dirty="0" err="1"/>
              <a:t>need</a:t>
            </a:r>
            <a:r>
              <a:rPr lang="hu-HU" dirty="0"/>
              <a:t> </a:t>
            </a:r>
            <a:r>
              <a:rPr lang="hu-HU" dirty="0" err="1"/>
              <a:t>to</a:t>
            </a:r>
            <a:r>
              <a:rPr lang="hu-HU" dirty="0"/>
              <a:t> </a:t>
            </a:r>
            <a:r>
              <a:rPr lang="hu-HU" dirty="0" err="1"/>
              <a:t>keep</a:t>
            </a:r>
            <a:r>
              <a:rPr lang="hu-HU" dirty="0"/>
              <a:t> in mind </a:t>
            </a:r>
            <a:r>
              <a:rPr lang="hu-HU" dirty="0" err="1"/>
              <a:t>that</a:t>
            </a:r>
            <a:r>
              <a:rPr lang="hu-HU" dirty="0"/>
              <a:t> </a:t>
            </a:r>
            <a:r>
              <a:rPr lang="hu-HU" dirty="0" err="1"/>
              <a:t>mean</a:t>
            </a:r>
            <a:r>
              <a:rPr lang="hu-HU" baseline="0" dirty="0"/>
              <a:t> </a:t>
            </a:r>
            <a:r>
              <a:rPr lang="hu-HU" baseline="0" dirty="0" err="1"/>
              <a:t>or</a:t>
            </a:r>
            <a:r>
              <a:rPr lang="hu-HU" baseline="0" dirty="0"/>
              <a:t> </a:t>
            </a:r>
            <a:r>
              <a:rPr lang="hu-HU" baseline="0" dirty="0" err="1"/>
              <a:t>median</a:t>
            </a:r>
            <a:r>
              <a:rPr lang="hu-HU" baseline="0" dirty="0"/>
              <a:t> is </a:t>
            </a:r>
            <a:r>
              <a:rPr lang="hu-HU" baseline="0" dirty="0" err="1"/>
              <a:t>not</a:t>
            </a:r>
            <a:r>
              <a:rPr lang="hu-HU" baseline="0" dirty="0"/>
              <a:t> </a:t>
            </a:r>
            <a:r>
              <a:rPr lang="hu-HU" baseline="0" dirty="0" err="1"/>
              <a:t>enough</a:t>
            </a:r>
            <a:r>
              <a:rPr lang="hu-HU" baseline="0" dirty="0"/>
              <a:t> </a:t>
            </a:r>
            <a:r>
              <a:rPr lang="hu-HU" baseline="0" dirty="0" err="1"/>
              <a:t>to</a:t>
            </a:r>
            <a:r>
              <a:rPr lang="hu-HU" baseline="0" dirty="0"/>
              <a:t> </a:t>
            </a:r>
            <a:r>
              <a:rPr lang="hu-HU" baseline="0" dirty="0" err="1"/>
              <a:t>do</a:t>
            </a:r>
            <a:r>
              <a:rPr lang="hu-HU" baseline="0" dirty="0"/>
              <a:t> </a:t>
            </a:r>
            <a:r>
              <a:rPr lang="hu-HU" baseline="0" dirty="0" err="1"/>
              <a:t>statistics</a:t>
            </a:r>
            <a:r>
              <a:rPr lang="hu-HU" baseline="0" dirty="0"/>
              <a:t>. </a:t>
            </a:r>
          </a:p>
          <a:p>
            <a:pPr marL="171416" indent="-171416">
              <a:buFontTx/>
              <a:buChar char="-"/>
            </a:pPr>
            <a:r>
              <a:rPr lang="hu-HU" baseline="0" dirty="0" err="1"/>
              <a:t>For</a:t>
            </a:r>
            <a:r>
              <a:rPr lang="hu-HU" baseline="0" dirty="0"/>
              <a:t> </a:t>
            </a:r>
            <a:r>
              <a:rPr lang="hu-HU" baseline="0" dirty="0" err="1"/>
              <a:t>one</a:t>
            </a:r>
            <a:r>
              <a:rPr lang="hu-HU" baseline="0" dirty="0"/>
              <a:t> </a:t>
            </a:r>
            <a:r>
              <a:rPr lang="hu-HU" baseline="0" dirty="0" err="1"/>
              <a:t>measure</a:t>
            </a:r>
            <a:r>
              <a:rPr lang="hu-HU" baseline="0" dirty="0"/>
              <a:t> of </a:t>
            </a:r>
            <a:r>
              <a:rPr lang="hu-HU" baseline="0" dirty="0" err="1"/>
              <a:t>central</a:t>
            </a:r>
            <a:r>
              <a:rPr lang="hu-HU" baseline="0" dirty="0"/>
              <a:t> </a:t>
            </a:r>
            <a:r>
              <a:rPr lang="hu-HU" baseline="0" dirty="0" err="1"/>
              <a:t>tendency</a:t>
            </a:r>
            <a:r>
              <a:rPr lang="hu-HU" baseline="0" dirty="0"/>
              <a:t> </a:t>
            </a:r>
            <a:r>
              <a:rPr lang="hu-HU" baseline="0" dirty="0" err="1"/>
              <a:t>you</a:t>
            </a:r>
            <a:r>
              <a:rPr lang="hu-HU" baseline="0" dirty="0"/>
              <a:t> must </a:t>
            </a:r>
            <a:r>
              <a:rPr lang="hu-HU" baseline="0" dirty="0" err="1"/>
              <a:t>collect</a:t>
            </a:r>
            <a:r>
              <a:rPr lang="hu-HU" baseline="0" dirty="0"/>
              <a:t> </a:t>
            </a:r>
            <a:r>
              <a:rPr lang="hu-HU" baseline="0" dirty="0" err="1"/>
              <a:t>at</a:t>
            </a:r>
            <a:r>
              <a:rPr lang="hu-HU" baseline="0" dirty="0"/>
              <a:t> </a:t>
            </a:r>
            <a:r>
              <a:rPr lang="hu-HU" baseline="0" dirty="0" err="1"/>
              <a:t>least</a:t>
            </a:r>
            <a:r>
              <a:rPr lang="hu-HU" baseline="0" dirty="0"/>
              <a:t> </a:t>
            </a:r>
            <a:r>
              <a:rPr lang="hu-HU" baseline="0" dirty="0" err="1"/>
              <a:t>one</a:t>
            </a:r>
            <a:r>
              <a:rPr lang="hu-HU" baseline="0" dirty="0"/>
              <a:t> </a:t>
            </a:r>
            <a:r>
              <a:rPr lang="hu-HU" baseline="0" dirty="0" err="1"/>
              <a:t>measure</a:t>
            </a:r>
            <a:r>
              <a:rPr lang="hu-HU" baseline="0" dirty="0"/>
              <a:t> of </a:t>
            </a:r>
            <a:r>
              <a:rPr lang="hu-HU" baseline="0" dirty="0" err="1"/>
              <a:t>variability</a:t>
            </a:r>
            <a:r>
              <a:rPr lang="hu-HU" baseline="0" dirty="0"/>
              <a:t>. </a:t>
            </a:r>
          </a:p>
          <a:p>
            <a:pPr marL="171416" indent="-171416">
              <a:buFontTx/>
              <a:buChar char="-"/>
            </a:pPr>
            <a:r>
              <a:rPr lang="hu-HU" baseline="0" dirty="0"/>
              <a:t>Here </a:t>
            </a:r>
            <a:r>
              <a:rPr lang="hu-HU" baseline="0" dirty="0" err="1"/>
              <a:t>you</a:t>
            </a:r>
            <a:r>
              <a:rPr lang="hu-HU" baseline="0" dirty="0"/>
              <a:t> </a:t>
            </a:r>
            <a:r>
              <a:rPr lang="hu-HU" baseline="0" dirty="0" err="1"/>
              <a:t>can</a:t>
            </a:r>
            <a:r>
              <a:rPr lang="hu-HU" baseline="0" dirty="0"/>
              <a:t> </a:t>
            </a:r>
            <a:r>
              <a:rPr lang="hu-HU" baseline="0" dirty="0" err="1"/>
              <a:t>see</a:t>
            </a:r>
            <a:r>
              <a:rPr lang="hu-HU" baseline="0" dirty="0"/>
              <a:t> </a:t>
            </a:r>
            <a:r>
              <a:rPr lang="hu-HU" baseline="0" dirty="0" err="1"/>
              <a:t>that</a:t>
            </a:r>
            <a:r>
              <a:rPr lang="hu-HU" baseline="0" dirty="0"/>
              <a:t> </a:t>
            </a:r>
            <a:r>
              <a:rPr lang="hu-HU" baseline="0" dirty="0" err="1"/>
              <a:t>for</a:t>
            </a:r>
            <a:r>
              <a:rPr lang="hu-HU" baseline="0" dirty="0"/>
              <a:t> </a:t>
            </a:r>
            <a:r>
              <a:rPr lang="hu-HU" baseline="0" dirty="0" err="1"/>
              <a:t>mean</a:t>
            </a:r>
            <a:r>
              <a:rPr lang="hu-HU" baseline="0" dirty="0"/>
              <a:t> we </a:t>
            </a:r>
            <a:r>
              <a:rPr lang="hu-HU" baseline="0" dirty="0" err="1"/>
              <a:t>usually</a:t>
            </a:r>
            <a:r>
              <a:rPr lang="hu-HU" baseline="0" dirty="0"/>
              <a:t> </a:t>
            </a:r>
            <a:r>
              <a:rPr lang="hu-HU" baseline="0" dirty="0" err="1"/>
              <a:t>collect</a:t>
            </a:r>
            <a:r>
              <a:rPr lang="hu-HU" baseline="0" dirty="0"/>
              <a:t> standard </a:t>
            </a:r>
            <a:r>
              <a:rPr lang="hu-HU" baseline="0" dirty="0" err="1"/>
              <a:t>error</a:t>
            </a:r>
            <a:r>
              <a:rPr lang="hu-HU" baseline="0" dirty="0"/>
              <a:t> </a:t>
            </a:r>
            <a:r>
              <a:rPr lang="hu-HU" baseline="0" dirty="0" err="1"/>
              <a:t>or</a:t>
            </a:r>
            <a:r>
              <a:rPr lang="hu-HU" baseline="0" dirty="0"/>
              <a:t> standard </a:t>
            </a:r>
            <a:r>
              <a:rPr lang="hu-HU" baseline="0" dirty="0" err="1"/>
              <a:t>deviation</a:t>
            </a:r>
            <a:r>
              <a:rPr lang="hu-HU" baseline="0" dirty="0"/>
              <a:t>; and </a:t>
            </a:r>
            <a:r>
              <a:rPr lang="hu-HU" baseline="0" dirty="0" err="1"/>
              <a:t>for</a:t>
            </a:r>
            <a:r>
              <a:rPr lang="hu-HU" baseline="0" dirty="0"/>
              <a:t> </a:t>
            </a:r>
            <a:r>
              <a:rPr lang="hu-HU" baseline="0" dirty="0" err="1"/>
              <a:t>median</a:t>
            </a:r>
            <a:r>
              <a:rPr lang="hu-HU" baseline="0" dirty="0"/>
              <a:t> we </a:t>
            </a:r>
            <a:r>
              <a:rPr lang="hu-HU" baseline="0" dirty="0" err="1"/>
              <a:t>usually</a:t>
            </a:r>
            <a:r>
              <a:rPr lang="hu-HU" baseline="0" dirty="0"/>
              <a:t> </a:t>
            </a:r>
            <a:r>
              <a:rPr lang="hu-HU" baseline="0" dirty="0" err="1"/>
              <a:t>collect</a:t>
            </a:r>
            <a:r>
              <a:rPr lang="hu-HU" baseline="0" dirty="0"/>
              <a:t> </a:t>
            </a:r>
            <a:r>
              <a:rPr lang="hu-HU" baseline="0" dirty="0" err="1"/>
              <a:t>range</a:t>
            </a:r>
            <a:r>
              <a:rPr lang="hu-HU" baseline="0" dirty="0"/>
              <a:t> (</a:t>
            </a:r>
            <a:r>
              <a:rPr lang="hu-HU" baseline="0" dirty="0" err="1"/>
              <a:t>or</a:t>
            </a:r>
            <a:r>
              <a:rPr lang="hu-HU" baseline="0" dirty="0"/>
              <a:t> min/</a:t>
            </a:r>
            <a:r>
              <a:rPr lang="hu-HU" baseline="0" dirty="0" err="1"/>
              <a:t>max</a:t>
            </a:r>
            <a:r>
              <a:rPr lang="hu-HU" baseline="0" dirty="0"/>
              <a:t>), </a:t>
            </a:r>
            <a:r>
              <a:rPr lang="hu-HU" baseline="0" dirty="0" err="1"/>
              <a:t>or</a:t>
            </a:r>
            <a:r>
              <a:rPr lang="hu-HU" baseline="0" dirty="0"/>
              <a:t> </a:t>
            </a:r>
            <a:r>
              <a:rPr lang="hu-HU" baseline="0" dirty="0" err="1"/>
              <a:t>quartiles</a:t>
            </a:r>
            <a:r>
              <a:rPr lang="hu-HU" baseline="0" dirty="0"/>
              <a:t> (</a:t>
            </a:r>
            <a:r>
              <a:rPr lang="hu-HU" baseline="0" dirty="0" err="1"/>
              <a:t>or</a:t>
            </a:r>
            <a:r>
              <a:rPr lang="hu-HU" baseline="0" dirty="0"/>
              <a:t> IQR).</a:t>
            </a:r>
            <a:endParaRPr lang="hu-HU" dirty="0"/>
          </a:p>
          <a:p>
            <a:pPr marL="171416" indent="-171416">
              <a:buFontTx/>
              <a:buChar char="-"/>
            </a:pPr>
            <a:endParaRPr lang="hu-HU" dirty="0"/>
          </a:p>
          <a:p>
            <a:endParaRPr lang="hu-HU" b="0" dirty="0"/>
          </a:p>
        </p:txBody>
      </p:sp>
      <p:sp>
        <p:nvSpPr>
          <p:cNvPr id="4" name="Dia számának helye 3"/>
          <p:cNvSpPr>
            <a:spLocks noGrp="1"/>
          </p:cNvSpPr>
          <p:nvPr>
            <p:ph type="sldNum" sz="quarter" idx="10"/>
          </p:nvPr>
        </p:nvSpPr>
        <p:spPr/>
        <p:txBody>
          <a:bodyPr/>
          <a:lstStyle/>
          <a:p>
            <a:fld id="{E9B84B07-6E59-4001-9172-9E6E5AD0DF5A}" type="slidenum">
              <a:rPr lang="hu-HU" smtClean="0"/>
              <a:t>60</a:t>
            </a:fld>
            <a:endParaRPr lang="hu-HU"/>
          </a:p>
        </p:txBody>
      </p:sp>
    </p:spTree>
    <p:extLst>
      <p:ext uri="{BB962C8B-B14F-4D97-AF65-F5344CB8AC3E}">
        <p14:creationId xmlns:p14="http://schemas.microsoft.com/office/powerpoint/2010/main" val="524378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hu-HU" baseline="0" dirty="0" err="1"/>
              <a:t>Before</a:t>
            </a:r>
            <a:r>
              <a:rPr lang="hu-HU" baseline="0" dirty="0"/>
              <a:t> </a:t>
            </a:r>
            <a:r>
              <a:rPr lang="hu-HU" baseline="0" dirty="0" err="1"/>
              <a:t>we</a:t>
            </a:r>
            <a:r>
              <a:rPr lang="hu-HU" baseline="0" dirty="0"/>
              <a:t> </a:t>
            </a:r>
            <a:r>
              <a:rPr lang="hu-HU" baseline="0" dirty="0" err="1"/>
              <a:t>conclude</a:t>
            </a:r>
            <a:r>
              <a:rPr lang="hu-HU" baseline="0" dirty="0"/>
              <a:t> </a:t>
            </a:r>
            <a:r>
              <a:rPr lang="hu-HU" baseline="0" dirty="0" err="1"/>
              <a:t>the</a:t>
            </a:r>
            <a:r>
              <a:rPr lang="hu-HU" baseline="0" dirty="0"/>
              <a:t> main </a:t>
            </a:r>
            <a:r>
              <a:rPr lang="hu-HU" baseline="0" dirty="0" err="1"/>
              <a:t>rules</a:t>
            </a:r>
            <a:r>
              <a:rPr lang="hu-HU" baseline="0" dirty="0"/>
              <a:t> of </a:t>
            </a:r>
            <a:r>
              <a:rPr lang="hu-HU" baseline="0" dirty="0" err="1"/>
              <a:t>data</a:t>
            </a:r>
            <a:r>
              <a:rPr lang="hu-HU" baseline="0" dirty="0"/>
              <a:t> </a:t>
            </a:r>
            <a:r>
              <a:rPr lang="hu-HU" baseline="0" dirty="0" err="1"/>
              <a:t>collection</a:t>
            </a:r>
            <a:r>
              <a:rPr lang="hu-HU" baseline="0" dirty="0"/>
              <a:t>, </a:t>
            </a:r>
            <a:r>
              <a:rPr lang="hu-HU" baseline="0" dirty="0" err="1"/>
              <a:t>let’s</a:t>
            </a:r>
            <a:r>
              <a:rPr lang="hu-HU" baseline="0" dirty="0"/>
              <a:t> </a:t>
            </a:r>
            <a:r>
              <a:rPr lang="hu-HU" baseline="0" dirty="0" err="1"/>
              <a:t>take</a:t>
            </a:r>
            <a:r>
              <a:rPr lang="hu-HU" baseline="0" dirty="0"/>
              <a:t> a </a:t>
            </a:r>
            <a:r>
              <a:rPr lang="hu-HU" baseline="0" dirty="0" err="1"/>
              <a:t>look</a:t>
            </a:r>
            <a:r>
              <a:rPr lang="hu-HU" baseline="0" dirty="0"/>
              <a:t> </a:t>
            </a:r>
            <a:r>
              <a:rPr lang="hu-HU" baseline="0" dirty="0" err="1"/>
              <a:t>at</a:t>
            </a:r>
            <a:r>
              <a:rPr lang="hu-HU" baseline="0" dirty="0"/>
              <a:t> </a:t>
            </a:r>
            <a:r>
              <a:rPr lang="hu-HU" b="1" baseline="0" dirty="0"/>
              <a:t>2 </a:t>
            </a:r>
            <a:r>
              <a:rPr lang="hu-HU" b="1" baseline="0" dirty="0" err="1"/>
              <a:t>special</a:t>
            </a:r>
            <a:r>
              <a:rPr lang="hu-HU" b="1" baseline="0" dirty="0"/>
              <a:t> </a:t>
            </a:r>
            <a:r>
              <a:rPr lang="hu-HU" b="1" baseline="0" dirty="0" err="1"/>
              <a:t>cases</a:t>
            </a:r>
            <a:r>
              <a:rPr lang="hu-HU" b="1" baseline="0" dirty="0"/>
              <a:t> </a:t>
            </a:r>
            <a:r>
              <a:rPr lang="hu-HU" baseline="0" dirty="0"/>
              <a:t>of </a:t>
            </a:r>
            <a:r>
              <a:rPr lang="hu-HU" baseline="0" dirty="0" err="1"/>
              <a:t>data</a:t>
            </a:r>
            <a:r>
              <a:rPr lang="hu-HU" baseline="0" dirty="0"/>
              <a:t> </a:t>
            </a:r>
            <a:r>
              <a:rPr lang="hu-HU" baseline="0" dirty="0" err="1"/>
              <a:t>collection</a:t>
            </a:r>
            <a:r>
              <a:rPr lang="hu-HU" baseline="0" dirty="0"/>
              <a:t>.</a:t>
            </a:r>
          </a:p>
          <a:p>
            <a:pPr marL="171416" indent="-171416">
              <a:buFontTx/>
              <a:buChar char="-"/>
            </a:pPr>
            <a:r>
              <a:rPr lang="hu-HU" baseline="0" dirty="0"/>
              <a:t>Here </a:t>
            </a:r>
            <a:r>
              <a:rPr lang="hu-HU" baseline="0" dirty="0" err="1"/>
              <a:t>you</a:t>
            </a:r>
            <a:r>
              <a:rPr lang="hu-HU" baseline="0" dirty="0"/>
              <a:t> </a:t>
            </a:r>
            <a:r>
              <a:rPr lang="hu-HU" baseline="0" dirty="0" err="1"/>
              <a:t>can</a:t>
            </a:r>
            <a:r>
              <a:rPr lang="hu-HU" baseline="0" dirty="0"/>
              <a:t> </a:t>
            </a:r>
            <a:r>
              <a:rPr lang="hu-HU" baseline="0" dirty="0" err="1"/>
              <a:t>see</a:t>
            </a:r>
            <a:r>
              <a:rPr lang="hu-HU" baseline="0" dirty="0"/>
              <a:t> a part of a </a:t>
            </a:r>
            <a:r>
              <a:rPr lang="hu-HU" baseline="0" dirty="0" err="1"/>
              <a:t>table</a:t>
            </a:r>
            <a:r>
              <a:rPr lang="hu-HU" baseline="0" dirty="0"/>
              <a:t> </a:t>
            </a:r>
            <a:r>
              <a:rPr lang="hu-HU" baseline="0" dirty="0" err="1"/>
              <a:t>for</a:t>
            </a:r>
            <a:r>
              <a:rPr lang="hu-HU" baseline="0" dirty="0"/>
              <a:t> </a:t>
            </a:r>
            <a:r>
              <a:rPr lang="hu-HU" baseline="0" dirty="0" err="1"/>
              <a:t>the</a:t>
            </a:r>
            <a:r>
              <a:rPr lang="hu-HU" baseline="0" dirty="0"/>
              <a:t> </a:t>
            </a:r>
            <a:r>
              <a:rPr lang="hu-HU" baseline="0" dirty="0" err="1"/>
              <a:t>changes</a:t>
            </a:r>
            <a:r>
              <a:rPr lang="hu-HU" baseline="0" dirty="0"/>
              <a:t> of </a:t>
            </a:r>
            <a:r>
              <a:rPr lang="hu-HU" baseline="0" dirty="0" err="1"/>
              <a:t>fertility</a:t>
            </a:r>
            <a:r>
              <a:rPr lang="hu-HU" baseline="0" dirty="0"/>
              <a:t> </a:t>
            </a:r>
            <a:r>
              <a:rPr lang="hu-HU" baseline="0" dirty="0" err="1"/>
              <a:t>parameters</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testosterone</a:t>
            </a:r>
            <a:r>
              <a:rPr lang="hu-HU" baseline="0" dirty="0"/>
              <a:t> </a:t>
            </a:r>
            <a:r>
              <a:rPr lang="hu-HU" baseline="0" dirty="0" err="1"/>
              <a:t>level</a:t>
            </a:r>
            <a:r>
              <a:rPr lang="hu-HU" baseline="0" dirty="0"/>
              <a:t>) </a:t>
            </a:r>
            <a:r>
              <a:rPr lang="hu-HU" baseline="0" dirty="0" err="1"/>
              <a:t>using</a:t>
            </a:r>
            <a:r>
              <a:rPr lang="hu-HU" baseline="0" dirty="0"/>
              <a:t> vitamin D. </a:t>
            </a:r>
          </a:p>
          <a:p>
            <a:pPr marL="171416" indent="-171416">
              <a:buFontTx/>
              <a:buChar char="-"/>
            </a:pPr>
            <a:r>
              <a:rPr lang="hu-HU" baseline="0" dirty="0" err="1"/>
              <a:t>We</a:t>
            </a:r>
            <a:r>
              <a:rPr lang="hu-HU" baseline="0" dirty="0"/>
              <a:t> </a:t>
            </a:r>
            <a:r>
              <a:rPr lang="hu-HU" baseline="0" dirty="0" err="1"/>
              <a:t>have</a:t>
            </a:r>
            <a:r>
              <a:rPr lang="hu-HU" baseline="0" dirty="0"/>
              <a:t> </a:t>
            </a:r>
            <a:r>
              <a:rPr lang="hu-HU" baseline="0" dirty="0" err="1"/>
              <a:t>values</a:t>
            </a:r>
            <a:r>
              <a:rPr lang="hu-HU" baseline="0" dirty="0"/>
              <a:t> (</a:t>
            </a:r>
            <a:r>
              <a:rPr lang="hu-HU" baseline="0" dirty="0" err="1"/>
              <a:t>mean</a:t>
            </a:r>
            <a:r>
              <a:rPr lang="hu-HU" baseline="0" dirty="0"/>
              <a:t> and SD) </a:t>
            </a:r>
            <a:r>
              <a:rPr lang="hu-HU" baseline="0" dirty="0" err="1"/>
              <a:t>before</a:t>
            </a:r>
            <a:r>
              <a:rPr lang="hu-HU" baseline="0" dirty="0"/>
              <a:t> </a:t>
            </a:r>
            <a:r>
              <a:rPr lang="hu-HU" baseline="0" dirty="0" err="1"/>
              <a:t>intervention</a:t>
            </a:r>
            <a:r>
              <a:rPr lang="hu-HU" baseline="0" dirty="0"/>
              <a:t> (here, </a:t>
            </a:r>
            <a:r>
              <a:rPr lang="hu-HU" baseline="0" dirty="0" err="1"/>
              <a:t>it</a:t>
            </a:r>
            <a:r>
              <a:rPr lang="hu-HU" baseline="0" dirty="0"/>
              <a:t> </a:t>
            </a:r>
            <a:r>
              <a:rPr lang="hu-HU" baseline="0" dirty="0" err="1"/>
              <a:t>means</a:t>
            </a:r>
            <a:r>
              <a:rPr lang="hu-HU" baseline="0" dirty="0"/>
              <a:t> </a:t>
            </a:r>
            <a:r>
              <a:rPr lang="hu-HU" baseline="0" dirty="0" err="1"/>
              <a:t>before</a:t>
            </a:r>
            <a:r>
              <a:rPr lang="hu-HU" baseline="0" dirty="0"/>
              <a:t> </a:t>
            </a:r>
            <a:r>
              <a:rPr lang="hu-HU" baseline="0" dirty="0" err="1"/>
              <a:t>using</a:t>
            </a:r>
            <a:r>
              <a:rPr lang="hu-HU" baseline="0" dirty="0"/>
              <a:t> vitamin D), and </a:t>
            </a:r>
            <a:r>
              <a:rPr lang="hu-HU" baseline="0" dirty="0" err="1"/>
              <a:t>after</a:t>
            </a:r>
            <a:r>
              <a:rPr lang="hu-HU" baseline="0" dirty="0"/>
              <a:t> </a:t>
            </a:r>
            <a:r>
              <a:rPr lang="hu-HU" baseline="0" dirty="0" err="1"/>
              <a:t>intervention</a:t>
            </a:r>
            <a:r>
              <a:rPr lang="hu-HU" baseline="0" dirty="0"/>
              <a:t>.  </a:t>
            </a:r>
          </a:p>
          <a:p>
            <a:pPr marL="171416" indent="-171416">
              <a:buFontTx/>
              <a:buChar char="-"/>
            </a:pPr>
            <a:r>
              <a:rPr lang="hu-HU" baseline="0" dirty="0" err="1"/>
              <a:t>It</a:t>
            </a:r>
            <a:r>
              <a:rPr lang="hu-HU" baseline="0" dirty="0"/>
              <a:t> is </a:t>
            </a:r>
            <a:r>
              <a:rPr lang="hu-HU" baseline="0" dirty="0" err="1"/>
              <a:t>crucial</a:t>
            </a:r>
            <a:r>
              <a:rPr lang="hu-HU" baseline="0" dirty="0"/>
              <a:t> </a:t>
            </a:r>
            <a:r>
              <a:rPr lang="hu-HU" baseline="0" dirty="0" err="1"/>
              <a:t>to</a:t>
            </a:r>
            <a:r>
              <a:rPr lang="hu-HU" baseline="0" dirty="0"/>
              <a:t> </a:t>
            </a:r>
            <a:r>
              <a:rPr lang="hu-HU" baseline="0" dirty="0" err="1"/>
              <a:t>collect</a:t>
            </a:r>
            <a:r>
              <a:rPr lang="hu-HU" baseline="0" dirty="0"/>
              <a:t> </a:t>
            </a:r>
            <a:r>
              <a:rPr lang="hu-HU" baseline="0" dirty="0" err="1"/>
              <a:t>also</a:t>
            </a:r>
            <a:r>
              <a:rPr lang="hu-HU" baseline="0" dirty="0"/>
              <a:t> </a:t>
            </a:r>
            <a:r>
              <a:rPr lang="hu-HU" baseline="0" dirty="0" err="1"/>
              <a:t>the</a:t>
            </a:r>
            <a:r>
              <a:rPr lang="hu-HU" baseline="0" dirty="0"/>
              <a:t> p-</a:t>
            </a:r>
            <a:r>
              <a:rPr lang="hu-HU" baseline="0" dirty="0" err="1"/>
              <a:t>values</a:t>
            </a:r>
            <a:r>
              <a:rPr lang="hu-HU" baseline="0" dirty="0"/>
              <a:t> </a:t>
            </a:r>
            <a:r>
              <a:rPr lang="hu-HU" baseline="0" dirty="0" err="1"/>
              <a:t>for</a:t>
            </a:r>
            <a:r>
              <a:rPr lang="hu-HU" baseline="0" dirty="0"/>
              <a:t> </a:t>
            </a:r>
            <a:r>
              <a:rPr lang="hu-HU" baseline="0" dirty="0" err="1"/>
              <a:t>the</a:t>
            </a:r>
            <a:r>
              <a:rPr lang="hu-HU" baseline="0" dirty="0"/>
              <a:t> </a:t>
            </a:r>
            <a:r>
              <a:rPr lang="hu-HU" baseline="0" dirty="0" err="1"/>
              <a:t>comparison</a:t>
            </a:r>
            <a:r>
              <a:rPr lang="hu-HU" baseline="0" dirty="0"/>
              <a:t> </a:t>
            </a:r>
            <a:r>
              <a:rPr lang="hu-HU" baseline="0" dirty="0" err="1"/>
              <a:t>between</a:t>
            </a:r>
            <a:r>
              <a:rPr lang="hu-HU" baseline="0" dirty="0"/>
              <a:t> </a:t>
            </a:r>
            <a:r>
              <a:rPr lang="hu-HU" baseline="0" dirty="0" err="1"/>
              <a:t>before</a:t>
            </a:r>
            <a:r>
              <a:rPr lang="hu-HU" baseline="0" dirty="0"/>
              <a:t> and </a:t>
            </a:r>
            <a:r>
              <a:rPr lang="hu-HU" baseline="0" dirty="0" err="1"/>
              <a:t>after</a:t>
            </a:r>
            <a:r>
              <a:rPr lang="hu-HU" baseline="0" dirty="0"/>
              <a:t> </a:t>
            </a:r>
            <a:r>
              <a:rPr lang="hu-HU" baseline="0" dirty="0" err="1"/>
              <a:t>values</a:t>
            </a:r>
            <a:r>
              <a:rPr lang="hu-HU" baseline="0" dirty="0"/>
              <a:t> in </a:t>
            </a:r>
            <a:r>
              <a:rPr lang="hu-HU" baseline="0" dirty="0" err="1"/>
              <a:t>every</a:t>
            </a:r>
            <a:r>
              <a:rPr lang="hu-HU" baseline="0" dirty="0"/>
              <a:t> </a:t>
            </a:r>
            <a:r>
              <a:rPr lang="hu-HU" baseline="0" dirty="0" err="1"/>
              <a:t>study</a:t>
            </a:r>
            <a:r>
              <a:rPr lang="hu-HU" baseline="0" dirty="0"/>
              <a:t>, </a:t>
            </a:r>
            <a:r>
              <a:rPr lang="hu-HU" baseline="0" dirty="0" err="1"/>
              <a:t>because</a:t>
            </a:r>
            <a:r>
              <a:rPr lang="hu-HU" baseline="0" dirty="0"/>
              <a:t> </a:t>
            </a:r>
            <a:r>
              <a:rPr lang="hu-HU" baseline="0" dirty="0" err="1"/>
              <a:t>studies</a:t>
            </a:r>
            <a:r>
              <a:rPr lang="hu-HU" baseline="0" dirty="0"/>
              <a:t> </a:t>
            </a:r>
            <a:r>
              <a:rPr lang="hu-HU" baseline="0" dirty="0" err="1"/>
              <a:t>without</a:t>
            </a:r>
            <a:r>
              <a:rPr lang="hu-HU" baseline="0" dirty="0"/>
              <a:t> </a:t>
            </a:r>
            <a:r>
              <a:rPr lang="hu-HU" baseline="0" dirty="0" err="1"/>
              <a:t>this</a:t>
            </a:r>
            <a:r>
              <a:rPr lang="hu-HU" baseline="0" dirty="0"/>
              <a:t> </a:t>
            </a:r>
            <a:r>
              <a:rPr lang="hu-HU" baseline="0" dirty="0" err="1"/>
              <a:t>value</a:t>
            </a:r>
            <a:r>
              <a:rPr lang="hu-HU" baseline="0" dirty="0"/>
              <a:t> must be </a:t>
            </a:r>
            <a:r>
              <a:rPr lang="hu-HU" baseline="0" dirty="0" err="1"/>
              <a:t>excluded</a:t>
            </a:r>
            <a:r>
              <a:rPr lang="hu-HU" baseline="0" dirty="0"/>
              <a:t> </a:t>
            </a:r>
            <a:r>
              <a:rPr lang="hu-HU" baseline="0" dirty="0" err="1"/>
              <a:t>from</a:t>
            </a:r>
            <a:r>
              <a:rPr lang="hu-HU" baseline="0" dirty="0"/>
              <a:t> </a:t>
            </a:r>
            <a:r>
              <a:rPr lang="hu-HU" baseline="0" dirty="0" err="1"/>
              <a:t>the</a:t>
            </a:r>
            <a:r>
              <a:rPr lang="hu-HU" baseline="0" dirty="0"/>
              <a:t> </a:t>
            </a:r>
            <a:r>
              <a:rPr lang="hu-HU" baseline="0" dirty="0" err="1"/>
              <a:t>analysis</a:t>
            </a:r>
            <a:r>
              <a:rPr lang="hu-HU" baseline="0" dirty="0"/>
              <a:t>. </a:t>
            </a:r>
          </a:p>
          <a:p>
            <a:pPr marL="171416" indent="-171416">
              <a:buFontTx/>
              <a:buChar char="-"/>
            </a:pPr>
            <a:r>
              <a:rPr lang="hu-HU" baseline="0" dirty="0"/>
              <a:t>I </a:t>
            </a:r>
            <a:r>
              <a:rPr lang="hu-HU" baseline="0" dirty="0" err="1"/>
              <a:t>highlighted</a:t>
            </a:r>
            <a:r>
              <a:rPr lang="hu-HU" baseline="0" dirty="0"/>
              <a:t> </a:t>
            </a:r>
            <a:r>
              <a:rPr lang="hu-HU" baseline="0" dirty="0" err="1"/>
              <a:t>the</a:t>
            </a:r>
            <a:r>
              <a:rPr lang="hu-HU" baseline="0" dirty="0"/>
              <a:t> </a:t>
            </a:r>
            <a:r>
              <a:rPr lang="hu-HU" baseline="0" dirty="0" err="1"/>
              <a:t>ideal</a:t>
            </a:r>
            <a:r>
              <a:rPr lang="hu-HU" baseline="0" dirty="0"/>
              <a:t> </a:t>
            </a:r>
            <a:r>
              <a:rPr lang="hu-HU" baseline="0" dirty="0" err="1"/>
              <a:t>studies</a:t>
            </a:r>
            <a:r>
              <a:rPr lang="hu-HU" baseline="0" dirty="0"/>
              <a:t> </a:t>
            </a:r>
            <a:r>
              <a:rPr lang="hu-HU" baseline="0" dirty="0" err="1"/>
              <a:t>with</a:t>
            </a:r>
            <a:r>
              <a:rPr lang="hu-HU" baseline="0" dirty="0"/>
              <a:t> </a:t>
            </a:r>
            <a:r>
              <a:rPr lang="hu-HU" baseline="0" dirty="0" err="1"/>
              <a:t>green</a:t>
            </a:r>
            <a:r>
              <a:rPr lang="hu-HU" baseline="0" dirty="0"/>
              <a:t>.</a:t>
            </a:r>
          </a:p>
        </p:txBody>
      </p:sp>
      <p:sp>
        <p:nvSpPr>
          <p:cNvPr id="4" name="Dia számának helye 3"/>
          <p:cNvSpPr>
            <a:spLocks noGrp="1"/>
          </p:cNvSpPr>
          <p:nvPr>
            <p:ph type="sldNum" sz="quarter" idx="10"/>
          </p:nvPr>
        </p:nvSpPr>
        <p:spPr/>
        <p:txBody>
          <a:bodyPr/>
          <a:lstStyle/>
          <a:p>
            <a:fld id="{E9B84B07-6E59-4001-9172-9E6E5AD0DF5A}" type="slidenum">
              <a:rPr lang="hu-HU" smtClean="0"/>
              <a:t>61</a:t>
            </a:fld>
            <a:endParaRPr lang="hu-HU"/>
          </a:p>
        </p:txBody>
      </p:sp>
    </p:spTree>
    <p:extLst>
      <p:ext uri="{BB962C8B-B14F-4D97-AF65-F5344CB8AC3E}">
        <p14:creationId xmlns:p14="http://schemas.microsoft.com/office/powerpoint/2010/main" val="1777587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defTabSz="914216">
              <a:buFontTx/>
              <a:buChar char="-"/>
            </a:pPr>
            <a:r>
              <a:rPr lang="hu-HU"/>
              <a:t>Here you</a:t>
            </a:r>
            <a:r>
              <a:rPr lang="hu-HU" baseline="0"/>
              <a:t> can see another special case when researcher was studying </a:t>
            </a:r>
            <a:r>
              <a:rPr lang="en-US"/>
              <a:t>BAVENO VI recommendations for ruling out varices needing treatment against variceal screening endoscopy to reduce unnecessary endoscopies</a:t>
            </a:r>
            <a:r>
              <a:rPr lang="hu-HU"/>
              <a:t>.</a:t>
            </a:r>
            <a:r>
              <a:rPr lang="hu-HU" baseline="0"/>
              <a:t> We have true positive, false positive, false negative and true negative parameters. When talking about diagnostic/prognostic accuracy, we need these raw data to conduct the analysis. Calculated data (for example the sensitivity) are not enough.</a:t>
            </a:r>
          </a:p>
          <a:p>
            <a:pPr marL="171416" indent="-171416" defTabSz="914216">
              <a:buFontTx/>
              <a:buChar char="-"/>
            </a:pPr>
            <a:r>
              <a:rPr lang="hu-HU" baseline="0"/>
              <a:t>There are </a:t>
            </a:r>
            <a:r>
              <a:rPr lang="hu-HU" b="1" baseline="0"/>
              <a:t>more special cases </a:t>
            </a:r>
            <a:r>
              <a:rPr lang="hu-HU" baseline="0"/>
              <a:t>beside these 2 but at the first step we need to focus on the basic data collection only.</a:t>
            </a:r>
          </a:p>
        </p:txBody>
      </p:sp>
      <p:sp>
        <p:nvSpPr>
          <p:cNvPr id="4" name="Dia számának helye 3"/>
          <p:cNvSpPr>
            <a:spLocks noGrp="1"/>
          </p:cNvSpPr>
          <p:nvPr>
            <p:ph type="sldNum" sz="quarter" idx="10"/>
          </p:nvPr>
        </p:nvSpPr>
        <p:spPr/>
        <p:txBody>
          <a:bodyPr/>
          <a:lstStyle/>
          <a:p>
            <a:fld id="{E9B84B07-6E59-4001-9172-9E6E5AD0DF5A}" type="slidenum">
              <a:rPr lang="hu-HU" smtClean="0"/>
              <a:t>62</a:t>
            </a:fld>
            <a:endParaRPr lang="hu-HU"/>
          </a:p>
        </p:txBody>
      </p:sp>
    </p:spTree>
    <p:extLst>
      <p:ext uri="{BB962C8B-B14F-4D97-AF65-F5344CB8AC3E}">
        <p14:creationId xmlns:p14="http://schemas.microsoft.com/office/powerpoint/2010/main" val="418176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solidFill>
                  <a:srgbClr val="000000"/>
                </a:solidFill>
              </a:rPr>
              <a:t>6</a:t>
            </a:fld>
            <a:endParaRPr>
              <a:solidFill>
                <a:srgbClr val="000000"/>
              </a:solidFill>
            </a:endParaRPr>
          </a:p>
        </p:txBody>
      </p:sp>
    </p:spTree>
    <p:extLst>
      <p:ext uri="{BB962C8B-B14F-4D97-AF65-F5344CB8AC3E}">
        <p14:creationId xmlns:p14="http://schemas.microsoft.com/office/powerpoint/2010/main" val="456149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16" indent="-171416">
              <a:buFontTx/>
              <a:buChar char="-"/>
            </a:pPr>
            <a:r>
              <a:rPr lang="hu-HU" dirty="0" err="1"/>
              <a:t>At</a:t>
            </a:r>
            <a:r>
              <a:rPr lang="hu-HU" baseline="0" dirty="0"/>
              <a:t> </a:t>
            </a:r>
            <a:r>
              <a:rPr lang="hu-HU" baseline="0" dirty="0" err="1"/>
              <a:t>the</a:t>
            </a:r>
            <a:r>
              <a:rPr lang="hu-HU" baseline="0" dirty="0"/>
              <a:t> end of </a:t>
            </a:r>
            <a:r>
              <a:rPr lang="hu-HU" baseline="0" dirty="0" err="1"/>
              <a:t>this</a:t>
            </a:r>
            <a:r>
              <a:rPr lang="hu-HU" baseline="0" dirty="0"/>
              <a:t> part of </a:t>
            </a:r>
            <a:r>
              <a:rPr lang="hu-HU" baseline="0" dirty="0" err="1"/>
              <a:t>the</a:t>
            </a:r>
            <a:r>
              <a:rPr lang="hu-HU" baseline="0" dirty="0"/>
              <a:t> </a:t>
            </a:r>
            <a:r>
              <a:rPr lang="hu-HU" baseline="0" dirty="0" err="1"/>
              <a:t>meta</a:t>
            </a:r>
            <a:r>
              <a:rPr lang="hu-HU" baseline="0" dirty="0"/>
              <a:t>-meeting, </a:t>
            </a:r>
            <a:r>
              <a:rPr lang="hu-HU" baseline="0" dirty="0" err="1"/>
              <a:t>let’s</a:t>
            </a:r>
            <a:r>
              <a:rPr lang="hu-HU" baseline="0" dirty="0"/>
              <a:t> </a:t>
            </a:r>
            <a:r>
              <a:rPr lang="hu-HU" b="1" baseline="0" dirty="0" err="1"/>
              <a:t>gather</a:t>
            </a:r>
            <a:r>
              <a:rPr lang="hu-HU" b="1" baseline="0" dirty="0"/>
              <a:t> </a:t>
            </a:r>
            <a:r>
              <a:rPr lang="hu-HU" b="1" baseline="0" dirty="0" err="1"/>
              <a:t>the</a:t>
            </a:r>
            <a:r>
              <a:rPr lang="hu-HU" b="1" baseline="0" dirty="0"/>
              <a:t> main </a:t>
            </a:r>
            <a:r>
              <a:rPr lang="hu-HU" b="1" baseline="0" dirty="0" err="1"/>
              <a:t>rules</a:t>
            </a:r>
            <a:r>
              <a:rPr lang="hu-HU" b="1" baseline="0" dirty="0"/>
              <a:t> </a:t>
            </a:r>
            <a:r>
              <a:rPr lang="hu-HU" baseline="0" dirty="0"/>
              <a:t>of </a:t>
            </a:r>
            <a:r>
              <a:rPr lang="hu-HU" baseline="0" dirty="0" err="1"/>
              <a:t>collecting</a:t>
            </a:r>
            <a:r>
              <a:rPr lang="hu-HU" baseline="0" dirty="0"/>
              <a:t> </a:t>
            </a:r>
            <a:r>
              <a:rPr lang="hu-HU" baseline="0" dirty="0" err="1"/>
              <a:t>data</a:t>
            </a:r>
            <a:r>
              <a:rPr lang="hu-HU" baseline="0" dirty="0"/>
              <a:t> </a:t>
            </a:r>
            <a:r>
              <a:rPr lang="hu-HU" baseline="0" dirty="0" err="1"/>
              <a:t>for</a:t>
            </a:r>
            <a:r>
              <a:rPr lang="hu-HU" baseline="0" dirty="0"/>
              <a:t> </a:t>
            </a:r>
            <a:r>
              <a:rPr lang="hu-HU" baseline="0" dirty="0" err="1"/>
              <a:t>meta-analysis</a:t>
            </a:r>
            <a:r>
              <a:rPr lang="hu-HU" baseline="0" dirty="0"/>
              <a:t>.</a:t>
            </a:r>
          </a:p>
          <a:p>
            <a:pPr marL="171416" indent="-171416">
              <a:buFontTx/>
              <a:buChar char="-"/>
            </a:pPr>
            <a:r>
              <a:rPr lang="hu-HU" baseline="0" dirty="0"/>
              <a:t>The most </a:t>
            </a:r>
            <a:r>
              <a:rPr lang="hu-HU" baseline="0" dirty="0" err="1"/>
              <a:t>important</a:t>
            </a:r>
            <a:r>
              <a:rPr lang="hu-HU" baseline="0" dirty="0"/>
              <a:t> </a:t>
            </a:r>
            <a:r>
              <a:rPr lang="hu-HU" baseline="0" dirty="0" err="1"/>
              <a:t>rule</a:t>
            </a:r>
            <a:r>
              <a:rPr lang="hu-HU" baseline="0" dirty="0"/>
              <a:t> is </a:t>
            </a:r>
            <a:r>
              <a:rPr lang="hu-HU" baseline="0" dirty="0" err="1"/>
              <a:t>that</a:t>
            </a:r>
            <a:r>
              <a:rPr lang="hu-HU" baseline="0" dirty="0"/>
              <a:t> </a:t>
            </a:r>
            <a:r>
              <a:rPr lang="hu-HU" baseline="0" dirty="0" err="1"/>
              <a:t>you</a:t>
            </a:r>
            <a:r>
              <a:rPr lang="hu-HU" baseline="0" dirty="0"/>
              <a:t> </a:t>
            </a:r>
            <a:r>
              <a:rPr lang="hu-HU" baseline="0" dirty="0" err="1"/>
              <a:t>need</a:t>
            </a:r>
            <a:r>
              <a:rPr lang="hu-HU" baseline="0" dirty="0"/>
              <a:t> </a:t>
            </a:r>
            <a:r>
              <a:rPr lang="hu-HU" baseline="0" dirty="0" err="1"/>
              <a:t>to</a:t>
            </a:r>
            <a:r>
              <a:rPr lang="hu-HU" baseline="0" dirty="0"/>
              <a:t> </a:t>
            </a:r>
            <a:r>
              <a:rPr lang="hu-HU" baseline="0" dirty="0" err="1"/>
              <a:t>collect</a:t>
            </a:r>
            <a:r>
              <a:rPr lang="hu-HU" baseline="0" dirty="0"/>
              <a:t> </a:t>
            </a:r>
            <a:r>
              <a:rPr lang="hu-HU" b="1" baseline="0" dirty="0" err="1"/>
              <a:t>one</a:t>
            </a:r>
            <a:r>
              <a:rPr lang="hu-HU" b="1" baseline="0" dirty="0"/>
              <a:t> </a:t>
            </a:r>
            <a:r>
              <a:rPr lang="hu-HU" b="1" baseline="0" dirty="0" err="1"/>
              <a:t>type</a:t>
            </a:r>
            <a:r>
              <a:rPr lang="hu-HU" b="1" baseline="0" dirty="0"/>
              <a:t> of </a:t>
            </a:r>
            <a:r>
              <a:rPr lang="hu-HU" b="1" baseline="0" dirty="0" err="1"/>
              <a:t>data</a:t>
            </a:r>
            <a:r>
              <a:rPr lang="hu-HU" b="1" baseline="0" dirty="0"/>
              <a:t> </a:t>
            </a:r>
            <a:r>
              <a:rPr lang="hu-HU" b="1" baseline="0" dirty="0" err="1"/>
              <a:t>into</a:t>
            </a:r>
            <a:r>
              <a:rPr lang="hu-HU" b="1" baseline="0" dirty="0"/>
              <a:t> </a:t>
            </a:r>
            <a:r>
              <a:rPr lang="hu-HU" b="1" baseline="0" dirty="0" err="1"/>
              <a:t>one</a:t>
            </a:r>
            <a:r>
              <a:rPr lang="hu-HU" b="1" baseline="0" dirty="0"/>
              <a:t> </a:t>
            </a:r>
            <a:r>
              <a:rPr lang="hu-HU" b="1" baseline="0" dirty="0" err="1"/>
              <a:t>cell</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when</a:t>
            </a:r>
            <a:r>
              <a:rPr lang="hu-HU" baseline="0" dirty="0"/>
              <a:t> </a:t>
            </a:r>
            <a:r>
              <a:rPr lang="hu-HU" baseline="0" dirty="0" err="1"/>
              <a:t>you</a:t>
            </a:r>
            <a:r>
              <a:rPr lang="hu-HU" baseline="0" dirty="0"/>
              <a:t> </a:t>
            </a:r>
            <a:r>
              <a:rPr lang="hu-HU" baseline="0" dirty="0" err="1"/>
              <a:t>collect</a:t>
            </a:r>
            <a:r>
              <a:rPr lang="hu-HU" baseline="0" dirty="0"/>
              <a:t> minimum and maximum </a:t>
            </a:r>
            <a:r>
              <a:rPr lang="hu-HU" baseline="0" dirty="0" err="1"/>
              <a:t>for</a:t>
            </a:r>
            <a:r>
              <a:rPr lang="hu-HU" baseline="0" dirty="0"/>
              <a:t> a </a:t>
            </a:r>
            <a:r>
              <a:rPr lang="hu-HU" baseline="0" dirty="0" err="1"/>
              <a:t>numerical</a:t>
            </a:r>
            <a:r>
              <a:rPr lang="hu-HU" baseline="0" dirty="0"/>
              <a:t> </a:t>
            </a:r>
            <a:r>
              <a:rPr lang="hu-HU" baseline="0" dirty="0" err="1"/>
              <a:t>parameter</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for</a:t>
            </a:r>
            <a:r>
              <a:rPr lang="hu-HU" baseline="0" dirty="0"/>
              <a:t> </a:t>
            </a:r>
            <a:r>
              <a:rPr lang="hu-HU" baseline="0" dirty="0" err="1"/>
              <a:t>white</a:t>
            </a:r>
            <a:r>
              <a:rPr lang="hu-HU" baseline="0" dirty="0"/>
              <a:t> </a:t>
            </a:r>
            <a:r>
              <a:rPr lang="hu-HU" baseline="0" dirty="0" err="1"/>
              <a:t>blood</a:t>
            </a:r>
            <a:r>
              <a:rPr lang="hu-HU" baseline="0" dirty="0"/>
              <a:t> </a:t>
            </a:r>
            <a:r>
              <a:rPr lang="hu-HU" baseline="0" dirty="0" err="1"/>
              <a:t>cell</a:t>
            </a:r>
            <a:r>
              <a:rPr lang="hu-HU" baseline="0" dirty="0"/>
              <a:t> </a:t>
            </a:r>
            <a:r>
              <a:rPr lang="hu-HU" baseline="0" dirty="0" err="1"/>
              <a:t>count</a:t>
            </a:r>
            <a:r>
              <a:rPr lang="hu-HU" baseline="0" dirty="0"/>
              <a:t>), </a:t>
            </a:r>
            <a:r>
              <a:rPr lang="hu-HU" baseline="0" dirty="0" err="1"/>
              <a:t>you</a:t>
            </a:r>
            <a:r>
              <a:rPr lang="hu-HU" baseline="0" dirty="0"/>
              <a:t> </a:t>
            </a:r>
            <a:r>
              <a:rPr lang="hu-HU" baseline="0" dirty="0" err="1"/>
              <a:t>need</a:t>
            </a:r>
            <a:r>
              <a:rPr lang="hu-HU" baseline="0" dirty="0"/>
              <a:t> </a:t>
            </a:r>
            <a:r>
              <a:rPr lang="hu-HU" baseline="0" dirty="0" err="1"/>
              <a:t>to</a:t>
            </a:r>
            <a:r>
              <a:rPr lang="hu-HU" baseline="0" dirty="0"/>
              <a:t> </a:t>
            </a:r>
            <a:r>
              <a:rPr lang="hu-HU" baseline="0" dirty="0" err="1"/>
              <a:t>separate</a:t>
            </a:r>
            <a:r>
              <a:rPr lang="hu-HU" baseline="0" dirty="0"/>
              <a:t> minimum and maximum </a:t>
            </a:r>
            <a:r>
              <a:rPr lang="hu-HU" baseline="0" dirty="0" err="1"/>
              <a:t>into</a:t>
            </a:r>
            <a:r>
              <a:rPr lang="hu-HU" baseline="0" dirty="0"/>
              <a:t> </a:t>
            </a:r>
            <a:r>
              <a:rPr lang="hu-HU" baseline="0" dirty="0" err="1"/>
              <a:t>two</a:t>
            </a:r>
            <a:r>
              <a:rPr lang="hu-HU" baseline="0" dirty="0"/>
              <a:t> </a:t>
            </a:r>
            <a:r>
              <a:rPr lang="hu-HU" baseline="0" dirty="0" err="1"/>
              <a:t>distinct</a:t>
            </a:r>
            <a:r>
              <a:rPr lang="hu-HU" baseline="0" dirty="0"/>
              <a:t> </a:t>
            </a:r>
            <a:r>
              <a:rPr lang="hu-HU" baseline="0" dirty="0" err="1"/>
              <a:t>columns</a:t>
            </a:r>
            <a:r>
              <a:rPr lang="hu-HU" baseline="0" dirty="0"/>
              <a:t>.</a:t>
            </a:r>
          </a:p>
          <a:p>
            <a:pPr marL="171416" indent="-171416">
              <a:buFontTx/>
              <a:buChar char="-"/>
            </a:pPr>
            <a:r>
              <a:rPr lang="hu-HU" b="1" baseline="0" dirty="0" err="1"/>
              <a:t>Use</a:t>
            </a:r>
            <a:r>
              <a:rPr lang="hu-HU" b="1" baseline="0" dirty="0"/>
              <a:t> </a:t>
            </a:r>
            <a:r>
              <a:rPr lang="hu-HU" b="1" baseline="0" dirty="0" err="1"/>
              <a:t>labels</a:t>
            </a:r>
            <a:r>
              <a:rPr lang="hu-HU" b="1" baseline="0" dirty="0"/>
              <a:t> </a:t>
            </a:r>
            <a:r>
              <a:rPr lang="hu-HU" baseline="0" dirty="0" err="1"/>
              <a:t>to</a:t>
            </a:r>
            <a:r>
              <a:rPr lang="hu-HU" baseline="0" dirty="0"/>
              <a:t> </a:t>
            </a:r>
            <a:r>
              <a:rPr lang="hu-HU" baseline="0" dirty="0" err="1"/>
              <a:t>name</a:t>
            </a:r>
            <a:r>
              <a:rPr lang="hu-HU" baseline="0" dirty="0"/>
              <a:t> </a:t>
            </a:r>
            <a:r>
              <a:rPr lang="hu-HU" baseline="0" dirty="0" err="1"/>
              <a:t>every</a:t>
            </a:r>
            <a:r>
              <a:rPr lang="hu-HU" baseline="0" dirty="0"/>
              <a:t> </a:t>
            </a:r>
            <a:r>
              <a:rPr lang="hu-HU" baseline="0" dirty="0" err="1"/>
              <a:t>column</a:t>
            </a:r>
            <a:r>
              <a:rPr lang="hu-HU" baseline="0" dirty="0"/>
              <a:t>, </a:t>
            </a:r>
            <a:r>
              <a:rPr lang="hu-HU" baseline="0" dirty="0" err="1"/>
              <a:t>because</a:t>
            </a:r>
            <a:r>
              <a:rPr lang="hu-HU" baseline="0" dirty="0"/>
              <a:t> </a:t>
            </a:r>
            <a:r>
              <a:rPr lang="hu-HU" baseline="0" dirty="0" err="1"/>
              <a:t>when</a:t>
            </a:r>
            <a:r>
              <a:rPr lang="hu-HU" baseline="0" dirty="0"/>
              <a:t> </a:t>
            </a:r>
            <a:r>
              <a:rPr lang="hu-HU" baseline="0" dirty="0" err="1"/>
              <a:t>we</a:t>
            </a:r>
            <a:r>
              <a:rPr lang="hu-HU" baseline="0" dirty="0"/>
              <a:t> </a:t>
            </a:r>
            <a:r>
              <a:rPr lang="hu-HU" baseline="0" dirty="0" err="1"/>
              <a:t>get</a:t>
            </a:r>
            <a:r>
              <a:rPr lang="hu-HU" baseline="0" dirty="0"/>
              <a:t> </a:t>
            </a:r>
            <a:r>
              <a:rPr lang="hu-HU" baseline="0" dirty="0" err="1"/>
              <a:t>your</a:t>
            </a:r>
            <a:r>
              <a:rPr lang="hu-HU" baseline="0" dirty="0"/>
              <a:t> </a:t>
            </a:r>
            <a:r>
              <a:rPr lang="hu-HU" baseline="0" dirty="0" err="1"/>
              <a:t>tables</a:t>
            </a:r>
            <a:r>
              <a:rPr lang="hu-HU" baseline="0" dirty="0"/>
              <a:t> </a:t>
            </a:r>
            <a:r>
              <a:rPr lang="hu-HU" baseline="0" dirty="0" err="1"/>
              <a:t>to</a:t>
            </a:r>
            <a:r>
              <a:rPr lang="hu-HU" baseline="0" dirty="0"/>
              <a:t> </a:t>
            </a:r>
            <a:r>
              <a:rPr lang="hu-HU" baseline="0" dirty="0" err="1"/>
              <a:t>conduct</a:t>
            </a:r>
            <a:r>
              <a:rPr lang="hu-HU" baseline="0" dirty="0"/>
              <a:t> an </a:t>
            </a:r>
            <a:r>
              <a:rPr lang="hu-HU" baseline="0" dirty="0" err="1"/>
              <a:t>analysis</a:t>
            </a:r>
            <a:r>
              <a:rPr lang="hu-HU" baseline="0" dirty="0"/>
              <a:t>, </a:t>
            </a:r>
            <a:r>
              <a:rPr lang="hu-HU" baseline="0" dirty="0" err="1"/>
              <a:t>you’ll</a:t>
            </a:r>
            <a:r>
              <a:rPr lang="hu-HU" baseline="0" dirty="0"/>
              <a:t> </a:t>
            </a:r>
            <a:r>
              <a:rPr lang="hu-HU" baseline="0" dirty="0" err="1"/>
              <a:t>refer</a:t>
            </a:r>
            <a:r>
              <a:rPr lang="hu-HU" baseline="0" dirty="0"/>
              <a:t> </a:t>
            </a:r>
            <a:r>
              <a:rPr lang="hu-HU" baseline="0" dirty="0" err="1"/>
              <a:t>to</a:t>
            </a:r>
            <a:r>
              <a:rPr lang="hu-HU" baseline="0" dirty="0"/>
              <a:t> </a:t>
            </a:r>
            <a:r>
              <a:rPr lang="hu-HU" baseline="0" dirty="0" err="1"/>
              <a:t>the</a:t>
            </a:r>
            <a:r>
              <a:rPr lang="hu-HU" baseline="0" dirty="0"/>
              <a:t> </a:t>
            </a:r>
            <a:r>
              <a:rPr lang="hu-HU" baseline="0" dirty="0" err="1"/>
              <a:t>parameters</a:t>
            </a:r>
            <a:r>
              <a:rPr lang="hu-HU" baseline="0" dirty="0"/>
              <a:t> </a:t>
            </a:r>
            <a:r>
              <a:rPr lang="hu-HU" baseline="0" dirty="0" err="1"/>
              <a:t>according</a:t>
            </a:r>
            <a:r>
              <a:rPr lang="hu-HU" baseline="0" dirty="0"/>
              <a:t> </a:t>
            </a:r>
            <a:r>
              <a:rPr lang="hu-HU" baseline="0" dirty="0" err="1"/>
              <a:t>to</a:t>
            </a:r>
            <a:r>
              <a:rPr lang="hu-HU" baseline="0" dirty="0"/>
              <a:t> </a:t>
            </a:r>
            <a:r>
              <a:rPr lang="hu-HU" baseline="0" dirty="0" err="1"/>
              <a:t>their</a:t>
            </a:r>
            <a:r>
              <a:rPr lang="hu-HU" baseline="0" dirty="0"/>
              <a:t> </a:t>
            </a:r>
            <a:r>
              <a:rPr lang="hu-HU" baseline="0" dirty="0" err="1"/>
              <a:t>names</a:t>
            </a:r>
            <a:r>
              <a:rPr lang="hu-HU" baseline="0" dirty="0"/>
              <a:t>.</a:t>
            </a:r>
          </a:p>
          <a:p>
            <a:pPr marL="171416" indent="-171416">
              <a:buFontTx/>
              <a:buChar char="-"/>
            </a:pPr>
            <a:r>
              <a:rPr lang="hu-HU" baseline="0" dirty="0" err="1"/>
              <a:t>For</a:t>
            </a:r>
            <a:r>
              <a:rPr lang="hu-HU" baseline="0" dirty="0"/>
              <a:t> </a:t>
            </a:r>
            <a:r>
              <a:rPr lang="hu-HU" baseline="0" dirty="0" err="1"/>
              <a:t>all</a:t>
            </a:r>
            <a:r>
              <a:rPr lang="hu-HU" baseline="0" dirty="0"/>
              <a:t> </a:t>
            </a:r>
            <a:r>
              <a:rPr lang="hu-HU" baseline="0" dirty="0" err="1"/>
              <a:t>analysis</a:t>
            </a:r>
            <a:r>
              <a:rPr lang="hu-HU" baseline="0" dirty="0"/>
              <a:t>, </a:t>
            </a:r>
            <a:r>
              <a:rPr lang="hu-HU" baseline="0" dirty="0" err="1"/>
              <a:t>we</a:t>
            </a:r>
            <a:r>
              <a:rPr lang="hu-HU" baseline="0" dirty="0"/>
              <a:t> </a:t>
            </a:r>
            <a:r>
              <a:rPr lang="hu-HU" b="1" baseline="0" dirty="0" err="1"/>
              <a:t>need</a:t>
            </a:r>
            <a:r>
              <a:rPr lang="hu-HU" b="1" baseline="0" dirty="0"/>
              <a:t> </a:t>
            </a:r>
            <a:r>
              <a:rPr lang="hu-HU" b="1" baseline="0" dirty="0" err="1"/>
              <a:t>raw</a:t>
            </a:r>
            <a:r>
              <a:rPr lang="hu-HU" b="1" baseline="0" dirty="0"/>
              <a:t> </a:t>
            </a:r>
            <a:r>
              <a:rPr lang="hu-HU" b="1" baseline="0" dirty="0" err="1"/>
              <a:t>data</a:t>
            </a:r>
            <a:r>
              <a:rPr lang="hu-HU" baseline="0" dirty="0"/>
              <a:t>. </a:t>
            </a:r>
            <a:r>
              <a:rPr lang="hu-HU" baseline="0" dirty="0" err="1"/>
              <a:t>It</a:t>
            </a:r>
            <a:r>
              <a:rPr lang="hu-HU" baseline="0" dirty="0"/>
              <a:t> </a:t>
            </a:r>
            <a:r>
              <a:rPr lang="hu-HU" baseline="0" dirty="0" err="1"/>
              <a:t>means</a:t>
            </a:r>
            <a:r>
              <a:rPr lang="hu-HU" baseline="0" dirty="0"/>
              <a:t> </a:t>
            </a:r>
            <a:r>
              <a:rPr lang="hu-HU" baseline="0" dirty="0" err="1"/>
              <a:t>that</a:t>
            </a:r>
            <a:r>
              <a:rPr lang="hu-HU" baseline="0" dirty="0"/>
              <a:t> </a:t>
            </a:r>
            <a:r>
              <a:rPr lang="hu-HU" baseline="0" dirty="0" err="1"/>
              <a:t>if</a:t>
            </a:r>
            <a:r>
              <a:rPr lang="hu-HU" baseline="0" dirty="0"/>
              <a:t> </a:t>
            </a:r>
            <a:r>
              <a:rPr lang="hu-HU" baseline="0" dirty="0" err="1"/>
              <a:t>you</a:t>
            </a:r>
            <a:r>
              <a:rPr lang="hu-HU" baseline="0" dirty="0"/>
              <a:t> </a:t>
            </a:r>
            <a:r>
              <a:rPr lang="hu-HU" baseline="0" dirty="0" err="1"/>
              <a:t>have</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total</a:t>
            </a:r>
            <a:r>
              <a:rPr lang="hu-HU" baseline="0" dirty="0"/>
              <a:t> </a:t>
            </a:r>
            <a:r>
              <a:rPr lang="hu-HU" baseline="0" dirty="0" err="1"/>
              <a:t>number</a:t>
            </a:r>
            <a:r>
              <a:rPr lang="hu-HU" baseline="0" dirty="0"/>
              <a:t> of </a:t>
            </a:r>
            <a:r>
              <a:rPr lang="hu-HU" baseline="0" dirty="0" err="1"/>
              <a:t>patients</a:t>
            </a:r>
            <a:r>
              <a:rPr lang="hu-HU" baseline="0" dirty="0"/>
              <a:t>, </a:t>
            </a:r>
            <a:r>
              <a:rPr lang="hu-HU" baseline="0" dirty="0" err="1"/>
              <a:t>number</a:t>
            </a:r>
            <a:r>
              <a:rPr lang="hu-HU" baseline="0" dirty="0"/>
              <a:t> of </a:t>
            </a:r>
            <a:r>
              <a:rPr lang="hu-HU" baseline="0" dirty="0" err="1"/>
              <a:t>females</a:t>
            </a:r>
            <a:r>
              <a:rPr lang="hu-HU" baseline="0" dirty="0"/>
              <a:t> and </a:t>
            </a:r>
            <a:r>
              <a:rPr lang="hu-HU" baseline="0" dirty="0" err="1"/>
              <a:t>number</a:t>
            </a:r>
            <a:r>
              <a:rPr lang="hu-HU" baseline="0" dirty="0"/>
              <a:t> of </a:t>
            </a:r>
            <a:r>
              <a:rPr lang="hu-HU" baseline="0" dirty="0" err="1"/>
              <a:t>males</a:t>
            </a:r>
            <a:r>
              <a:rPr lang="hu-HU" baseline="0" dirty="0"/>
              <a:t>, </a:t>
            </a:r>
            <a:r>
              <a:rPr lang="hu-HU" baseline="0" dirty="0" err="1"/>
              <a:t>you</a:t>
            </a:r>
            <a:r>
              <a:rPr lang="hu-HU" baseline="0" dirty="0"/>
              <a:t> </a:t>
            </a:r>
            <a:r>
              <a:rPr lang="hu-HU" baseline="0" dirty="0" err="1"/>
              <a:t>don’t</a:t>
            </a:r>
            <a:r>
              <a:rPr lang="hu-HU" baseline="0" dirty="0"/>
              <a:t> </a:t>
            </a:r>
            <a:r>
              <a:rPr lang="hu-HU" baseline="0" dirty="0" err="1"/>
              <a:t>need</a:t>
            </a:r>
            <a:r>
              <a:rPr lang="hu-HU" baseline="0" dirty="0"/>
              <a:t> </a:t>
            </a:r>
            <a:r>
              <a:rPr lang="hu-HU" baseline="0" dirty="0" err="1"/>
              <a:t>to</a:t>
            </a:r>
            <a:r>
              <a:rPr lang="hu-HU" baseline="0" dirty="0"/>
              <a:t> </a:t>
            </a:r>
            <a:r>
              <a:rPr lang="hu-HU" baseline="0" dirty="0" err="1"/>
              <a:t>calculate</a:t>
            </a:r>
            <a:r>
              <a:rPr lang="hu-HU" baseline="0" dirty="0"/>
              <a:t> </a:t>
            </a:r>
            <a:r>
              <a:rPr lang="hu-HU" baseline="0" dirty="0" err="1"/>
              <a:t>the</a:t>
            </a:r>
            <a:r>
              <a:rPr lang="hu-HU" baseline="0" dirty="0"/>
              <a:t> </a:t>
            </a:r>
            <a:r>
              <a:rPr lang="hu-HU" baseline="0" dirty="0" err="1"/>
              <a:t>percentages</a:t>
            </a:r>
            <a:r>
              <a:rPr lang="hu-HU" baseline="0" dirty="0"/>
              <a:t>.</a:t>
            </a:r>
          </a:p>
          <a:p>
            <a:pPr marL="171416" indent="-171416">
              <a:buFontTx/>
              <a:buChar char="-"/>
            </a:pPr>
            <a:r>
              <a:rPr lang="hu-HU" baseline="0" dirty="0"/>
              <a:t>And </a:t>
            </a:r>
            <a:r>
              <a:rPr lang="hu-HU" baseline="0" dirty="0" err="1"/>
              <a:t>once</a:t>
            </a:r>
            <a:r>
              <a:rPr lang="hu-HU" baseline="0" dirty="0"/>
              <a:t> again, </a:t>
            </a:r>
            <a:r>
              <a:rPr lang="hu-HU" baseline="0" dirty="0" err="1"/>
              <a:t>for</a:t>
            </a:r>
            <a:r>
              <a:rPr lang="hu-HU" baseline="0" dirty="0"/>
              <a:t> </a:t>
            </a:r>
            <a:r>
              <a:rPr lang="hu-HU" baseline="0" dirty="0" err="1"/>
              <a:t>every</a:t>
            </a:r>
            <a:r>
              <a:rPr lang="hu-HU" baseline="0" dirty="0"/>
              <a:t> </a:t>
            </a:r>
            <a:r>
              <a:rPr lang="hu-HU" baseline="0" dirty="0" err="1"/>
              <a:t>measure</a:t>
            </a:r>
            <a:r>
              <a:rPr lang="hu-HU" baseline="0" dirty="0"/>
              <a:t> of </a:t>
            </a:r>
            <a:r>
              <a:rPr lang="hu-HU" baseline="0" dirty="0" err="1"/>
              <a:t>central</a:t>
            </a:r>
            <a:r>
              <a:rPr lang="hu-HU" baseline="0" dirty="0"/>
              <a:t> </a:t>
            </a:r>
            <a:r>
              <a:rPr lang="hu-HU" baseline="0" dirty="0" err="1"/>
              <a:t>tendency</a:t>
            </a:r>
            <a:r>
              <a:rPr lang="hu-HU" baseline="0" dirty="0"/>
              <a:t> </a:t>
            </a:r>
            <a:r>
              <a:rPr lang="hu-HU" baseline="0" dirty="0" err="1"/>
              <a:t>you</a:t>
            </a:r>
            <a:r>
              <a:rPr lang="hu-HU" baseline="0" dirty="0"/>
              <a:t> </a:t>
            </a:r>
            <a:r>
              <a:rPr lang="hu-HU" b="1" baseline="0" dirty="0"/>
              <a:t>must</a:t>
            </a:r>
            <a:r>
              <a:rPr lang="hu-HU" baseline="0" dirty="0"/>
              <a:t> </a:t>
            </a:r>
            <a:r>
              <a:rPr lang="hu-HU" baseline="0" dirty="0" err="1"/>
              <a:t>collect</a:t>
            </a:r>
            <a:r>
              <a:rPr lang="hu-HU" baseline="0" dirty="0"/>
              <a:t> </a:t>
            </a:r>
            <a:r>
              <a:rPr lang="hu-HU" baseline="0" dirty="0" err="1"/>
              <a:t>at</a:t>
            </a:r>
            <a:r>
              <a:rPr lang="hu-HU" baseline="0" dirty="0"/>
              <a:t> </a:t>
            </a:r>
            <a:r>
              <a:rPr lang="hu-HU" baseline="0" dirty="0" err="1"/>
              <a:t>least</a:t>
            </a:r>
            <a:r>
              <a:rPr lang="hu-HU" baseline="0" dirty="0"/>
              <a:t> </a:t>
            </a:r>
            <a:r>
              <a:rPr lang="hu-HU" baseline="0" dirty="0" err="1"/>
              <a:t>one</a:t>
            </a:r>
            <a:r>
              <a:rPr lang="hu-HU" baseline="0" dirty="0"/>
              <a:t> </a:t>
            </a:r>
            <a:r>
              <a:rPr lang="hu-HU" baseline="0" dirty="0" err="1"/>
              <a:t>measure</a:t>
            </a:r>
            <a:r>
              <a:rPr lang="hu-HU" baseline="0" dirty="0"/>
              <a:t> of </a:t>
            </a:r>
            <a:r>
              <a:rPr lang="hu-HU" baseline="0" dirty="0" err="1"/>
              <a:t>variability</a:t>
            </a:r>
            <a:r>
              <a:rPr lang="hu-HU" baseline="0" dirty="0"/>
              <a:t>.</a:t>
            </a:r>
          </a:p>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65</a:t>
            </a:fld>
            <a:endParaRPr lang="hu-HU"/>
          </a:p>
        </p:txBody>
      </p:sp>
    </p:spTree>
    <p:extLst>
      <p:ext uri="{BB962C8B-B14F-4D97-AF65-F5344CB8AC3E}">
        <p14:creationId xmlns:p14="http://schemas.microsoft.com/office/powerpoint/2010/main" val="3954667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66</a:t>
            </a:fld>
            <a:endParaRPr lang="hu-HU">
              <a:solidFill>
                <a:prstClr val="black"/>
              </a:solidFill>
            </a:endParaRPr>
          </a:p>
        </p:txBody>
      </p:sp>
    </p:spTree>
    <p:extLst>
      <p:ext uri="{BB962C8B-B14F-4D97-AF65-F5344CB8AC3E}">
        <p14:creationId xmlns:p14="http://schemas.microsoft.com/office/powerpoint/2010/main" val="22755213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68</a:t>
            </a:fld>
            <a:endParaRPr lang="hu-HU">
              <a:solidFill>
                <a:prstClr val="black"/>
              </a:solidFill>
            </a:endParaRPr>
          </a:p>
        </p:txBody>
      </p:sp>
    </p:spTree>
    <p:extLst>
      <p:ext uri="{BB962C8B-B14F-4D97-AF65-F5344CB8AC3E}">
        <p14:creationId xmlns:p14="http://schemas.microsoft.com/office/powerpoint/2010/main" val="2788066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69</a:t>
            </a:fld>
            <a:endParaRPr lang="hu-HU">
              <a:solidFill>
                <a:prstClr val="black"/>
              </a:solidFill>
            </a:endParaRPr>
          </a:p>
        </p:txBody>
      </p:sp>
    </p:spTree>
    <p:extLst>
      <p:ext uri="{BB962C8B-B14F-4D97-AF65-F5344CB8AC3E}">
        <p14:creationId xmlns:p14="http://schemas.microsoft.com/office/powerpoint/2010/main" val="3456364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70</a:t>
            </a:fld>
            <a:endParaRPr/>
          </a:p>
        </p:txBody>
      </p:sp>
    </p:spTree>
    <p:extLst>
      <p:ext uri="{BB962C8B-B14F-4D97-AF65-F5344CB8AC3E}">
        <p14:creationId xmlns:p14="http://schemas.microsoft.com/office/powerpoint/2010/main" val="3263298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801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82</a:t>
            </a:fld>
            <a:endParaRPr lang="hu-HU"/>
          </a:p>
        </p:txBody>
      </p:sp>
    </p:spTree>
    <p:extLst>
      <p:ext uri="{BB962C8B-B14F-4D97-AF65-F5344CB8AC3E}">
        <p14:creationId xmlns:p14="http://schemas.microsoft.com/office/powerpoint/2010/main" val="937282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83</a:t>
            </a:fld>
            <a:endParaRPr lang="hu-HU">
              <a:solidFill>
                <a:prstClr val="black"/>
              </a:solidFill>
            </a:endParaRPr>
          </a:p>
        </p:txBody>
      </p:sp>
    </p:spTree>
    <p:extLst>
      <p:ext uri="{BB962C8B-B14F-4D97-AF65-F5344CB8AC3E}">
        <p14:creationId xmlns:p14="http://schemas.microsoft.com/office/powerpoint/2010/main" val="1029276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85</a:t>
            </a:fld>
            <a:endParaRPr lang="hu-HU">
              <a:solidFill>
                <a:prstClr val="black"/>
              </a:solidFill>
            </a:endParaRPr>
          </a:p>
        </p:txBody>
      </p:sp>
    </p:spTree>
    <p:extLst>
      <p:ext uri="{BB962C8B-B14F-4D97-AF65-F5344CB8AC3E}">
        <p14:creationId xmlns:p14="http://schemas.microsoft.com/office/powerpoint/2010/main" val="1297275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86</a:t>
            </a:fld>
            <a:endParaRPr lang="hu-HU">
              <a:solidFill>
                <a:prstClr val="black"/>
              </a:solidFill>
            </a:endParaRPr>
          </a:p>
        </p:txBody>
      </p:sp>
    </p:spTree>
    <p:extLst>
      <p:ext uri="{BB962C8B-B14F-4D97-AF65-F5344CB8AC3E}">
        <p14:creationId xmlns:p14="http://schemas.microsoft.com/office/powerpoint/2010/main" val="92821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9736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proxima-nova"/>
              </a:rPr>
              <a:t>Registration should take place once the systematic review protocol has been finalized, but ideally before screening studies for inclusion begins. </a:t>
            </a:r>
            <a:endParaRPr lang="en-US" sz="1200" kern="1200" dirty="0">
              <a:ln w="0"/>
              <a:solidFill>
                <a:srgbClr val="FF0000"/>
              </a:solidFill>
              <a:effectLst>
                <a:outerShdw blurRad="38100" dist="19050" dir="2700000" algn="tl" rotWithShape="0">
                  <a:schemeClr val="dk1">
                    <a:alpha val="40000"/>
                  </a:schemeClr>
                </a:outerShdw>
              </a:effectLst>
              <a:latin typeface="+mn-lt"/>
              <a:ea typeface="+mn-ea"/>
              <a:cs typeface="+mn-cs"/>
            </a:endParaRPr>
          </a:p>
          <a:p>
            <a:pPr marL="0" lvl="0" indent="0" algn="l" rtl="0">
              <a:spcBef>
                <a:spcPts val="0"/>
              </a:spcBef>
              <a:spcAft>
                <a:spcPts val="0"/>
              </a:spcAft>
              <a:buNone/>
            </a:pPr>
            <a:endParaRPr dirty="0"/>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87</a:t>
            </a:fld>
            <a:endParaRPr/>
          </a:p>
        </p:txBody>
      </p:sp>
    </p:spTree>
    <p:extLst>
      <p:ext uri="{BB962C8B-B14F-4D97-AF65-F5344CB8AC3E}">
        <p14:creationId xmlns:p14="http://schemas.microsoft.com/office/powerpoint/2010/main" val="3263298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86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 </a:t>
            </a:r>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4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 </a:t>
            </a:r>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28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a:solidFill>
                  <a:schemeClr val="tx1"/>
                </a:solidFill>
                <a:effectLst/>
                <a:latin typeface="+mn-lt"/>
                <a:ea typeface="+mn-ea"/>
                <a:cs typeface="+mn-cs"/>
              </a:rPr>
              <a:t>Studies with positive results are more likely to be accepted for publication than studies with negative results.</a:t>
            </a:r>
            <a:endParaRPr lang="hu-HU"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Studies with positive findings are likely to be published faster than studies with negative findings.</a:t>
            </a:r>
            <a:endParaRPr lang="hu-HU" dirty="0"/>
          </a:p>
          <a:p>
            <a:r>
              <a:rPr lang="hu-HU" dirty="0"/>
              <a:t>S</a:t>
            </a:r>
            <a:r>
              <a:rPr lang="en-US" dirty="0" err="1"/>
              <a:t>tudies</a:t>
            </a:r>
            <a:r>
              <a:rPr lang="en-US" dirty="0"/>
              <a:t> with significant results are more likely to lead to multiple publications and presentations</a:t>
            </a:r>
          </a:p>
        </p:txBody>
      </p:sp>
      <p:sp>
        <p:nvSpPr>
          <p:cNvPr id="4" name="Dia számának helye 3"/>
          <p:cNvSpPr>
            <a:spLocks noGrp="1"/>
          </p:cNvSpPr>
          <p:nvPr>
            <p:ph type="sldNum" sz="quarter" idx="10"/>
          </p:nvPr>
        </p:nvSpPr>
        <p:spPr/>
        <p:txBody>
          <a:bodyPr/>
          <a:lstStyle/>
          <a:p>
            <a:fld id="{7F6FA8D0-EBC2-4CD0-9DFA-D5F094174D60}" type="slidenum">
              <a:rPr lang="hu-HU" smtClean="0"/>
              <a:t>91</a:t>
            </a:fld>
            <a:endParaRPr lang="hu-HU"/>
          </a:p>
        </p:txBody>
      </p:sp>
    </p:spTree>
    <p:extLst>
      <p:ext uri="{BB962C8B-B14F-4D97-AF65-F5344CB8AC3E}">
        <p14:creationId xmlns:p14="http://schemas.microsoft.com/office/powerpoint/2010/main" val="1793526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Do not cite studies that only support your own results, as this could lead peer reviewers to suspect bias.</a:t>
            </a:r>
            <a:endParaRPr lang="hu-HU" dirty="0"/>
          </a:p>
          <a:p>
            <a:r>
              <a:rPr lang="hu-HU" sz="1200" b="0" i="0" kern="1200" dirty="0">
                <a:solidFill>
                  <a:schemeClr val="tx1"/>
                </a:solidFill>
                <a:effectLst/>
                <a:latin typeface="+mn-lt"/>
                <a:ea typeface="+mn-ea"/>
                <a:cs typeface="+mn-cs"/>
              </a:rPr>
              <a:t>S</a:t>
            </a:r>
            <a:r>
              <a:rPr lang="en-US" sz="1200" b="0" i="0" kern="1200" dirty="0" err="1">
                <a:solidFill>
                  <a:schemeClr val="tx1"/>
                </a:solidFill>
                <a:effectLst/>
                <a:latin typeface="+mn-lt"/>
                <a:ea typeface="+mn-ea"/>
                <a:cs typeface="+mn-cs"/>
              </a:rPr>
              <a:t>tudies</a:t>
            </a:r>
            <a:r>
              <a:rPr lang="en-US" sz="1200" b="0" i="0" kern="1200" dirty="0">
                <a:solidFill>
                  <a:schemeClr val="tx1"/>
                </a:solidFill>
                <a:effectLst/>
                <a:latin typeface="+mn-lt"/>
                <a:ea typeface="+mn-ea"/>
                <a:cs typeface="+mn-cs"/>
              </a:rPr>
              <a:t> with positive results are more likely to be published in English-language journals.</a:t>
            </a:r>
            <a:endParaRPr lang="hu-HU"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Researchers working on a study in which multiple outcomes were measured are more likely to report positive outcomes than negative outcomes.</a:t>
            </a:r>
            <a:r>
              <a:rPr lang="hu-HU" sz="1200" b="0" i="0" kern="1200" dirty="0">
                <a:solidFill>
                  <a:schemeClr val="tx1"/>
                </a:solidFill>
                <a:effectLst/>
                <a:latin typeface="+mn-lt"/>
                <a:ea typeface="+mn-ea"/>
                <a:cs typeface="+mn-cs"/>
              </a:rPr>
              <a:t> </a:t>
            </a:r>
            <a:endParaRPr lang="en-US" dirty="0"/>
          </a:p>
        </p:txBody>
      </p:sp>
      <p:sp>
        <p:nvSpPr>
          <p:cNvPr id="4" name="Dia számának helye 3"/>
          <p:cNvSpPr>
            <a:spLocks noGrp="1"/>
          </p:cNvSpPr>
          <p:nvPr>
            <p:ph type="sldNum" sz="quarter" idx="10"/>
          </p:nvPr>
        </p:nvSpPr>
        <p:spPr/>
        <p:txBody>
          <a:bodyPr/>
          <a:lstStyle/>
          <a:p>
            <a:fld id="{7F6FA8D0-EBC2-4CD0-9DFA-D5F094174D60}" type="slidenum">
              <a:rPr lang="hu-HU" smtClean="0"/>
              <a:t>92</a:t>
            </a:fld>
            <a:endParaRPr lang="hu-HU"/>
          </a:p>
        </p:txBody>
      </p:sp>
    </p:spTree>
    <p:extLst>
      <p:ext uri="{BB962C8B-B14F-4D97-AF65-F5344CB8AC3E}">
        <p14:creationId xmlns:p14="http://schemas.microsoft.com/office/powerpoint/2010/main" val="4789854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To</a:t>
            </a:r>
            <a:r>
              <a:rPr lang="hu-HU" dirty="0"/>
              <a:t> </a:t>
            </a:r>
            <a:r>
              <a:rPr lang="hu-HU" dirty="0" err="1"/>
              <a:t>reduce</a:t>
            </a:r>
            <a:r>
              <a:rPr lang="hu-HU" dirty="0"/>
              <a:t> </a:t>
            </a:r>
            <a:r>
              <a:rPr lang="hu-HU" dirty="0" err="1"/>
              <a:t>reporting</a:t>
            </a:r>
            <a:r>
              <a:rPr lang="hu-HU" dirty="0"/>
              <a:t> </a:t>
            </a:r>
            <a:r>
              <a:rPr lang="hu-HU" dirty="0" err="1"/>
              <a:t>bias</a:t>
            </a:r>
            <a:r>
              <a:rPr lang="hu-HU" dirty="0"/>
              <a:t> </a:t>
            </a:r>
            <a:r>
              <a:rPr lang="hu-HU" dirty="0" err="1"/>
              <a:t>we</a:t>
            </a:r>
            <a:r>
              <a:rPr lang="hu-HU" dirty="0"/>
              <a:t> </a:t>
            </a:r>
            <a:r>
              <a:rPr lang="hu-HU" dirty="0" err="1"/>
              <a:t>should</a:t>
            </a:r>
            <a:r>
              <a:rPr lang="hu-HU" dirty="0"/>
              <a:t> </a:t>
            </a:r>
            <a:r>
              <a:rPr lang="hu-HU" dirty="0" err="1"/>
              <a:t>have</a:t>
            </a:r>
            <a:r>
              <a:rPr lang="hu-HU" dirty="0"/>
              <a:t> </a:t>
            </a:r>
            <a:r>
              <a:rPr lang="hu-HU" dirty="0" err="1"/>
              <a:t>our</a:t>
            </a:r>
            <a:r>
              <a:rPr lang="hu-HU" dirty="0"/>
              <a:t> </a:t>
            </a:r>
            <a:r>
              <a:rPr lang="hu-HU" dirty="0" err="1"/>
              <a:t>protocol</a:t>
            </a:r>
            <a:r>
              <a:rPr lang="hu-HU" dirty="0"/>
              <a:t>. </a:t>
            </a:r>
          </a:p>
        </p:txBody>
      </p:sp>
      <p:sp>
        <p:nvSpPr>
          <p:cNvPr id="4" name="Dia számának helye 3"/>
          <p:cNvSpPr>
            <a:spLocks noGrp="1"/>
          </p:cNvSpPr>
          <p:nvPr>
            <p:ph type="sldNum" sz="quarter" idx="5"/>
          </p:nvPr>
        </p:nvSpPr>
        <p:spPr/>
        <p:txBody>
          <a:bodyPr/>
          <a:lstStyle/>
          <a:p>
            <a:fld id="{7F6FA8D0-EBC2-4CD0-9DFA-D5F094174D60}" type="slidenum">
              <a:rPr lang="hu-HU" smtClean="0"/>
              <a:t>93</a:t>
            </a:fld>
            <a:endParaRPr lang="hu-HU"/>
          </a:p>
        </p:txBody>
      </p:sp>
    </p:spTree>
    <p:extLst>
      <p:ext uri="{BB962C8B-B14F-4D97-AF65-F5344CB8AC3E}">
        <p14:creationId xmlns:p14="http://schemas.microsoft.com/office/powerpoint/2010/main" val="4197634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Registration of </a:t>
            </a:r>
            <a:r>
              <a:rPr lang="hu-HU" dirty="0" err="1"/>
              <a:t>systematic</a:t>
            </a:r>
            <a:r>
              <a:rPr lang="hu-HU" dirty="0"/>
              <a:t> </a:t>
            </a:r>
            <a:r>
              <a:rPr lang="hu-HU" dirty="0" err="1"/>
              <a:t>review</a:t>
            </a:r>
            <a:r>
              <a:rPr lang="hu-HU" dirty="0"/>
              <a:t> </a:t>
            </a:r>
            <a:r>
              <a:rPr lang="hu-HU" dirty="0" err="1"/>
              <a:t>protocol</a:t>
            </a:r>
            <a:r>
              <a:rPr lang="en-US" dirty="0"/>
              <a:t>s in PROSPERO </a:t>
            </a:r>
            <a:r>
              <a:rPr lang="hu-HU" dirty="0" err="1"/>
              <a:t>database</a:t>
            </a:r>
            <a:r>
              <a:rPr lang="hu-HU" dirty="0"/>
              <a:t> </a:t>
            </a:r>
            <a:r>
              <a:rPr lang="en-US" dirty="0"/>
              <a:t>increased rapidly between 2011 and 2017, thus benefiting users of health evidence who want to know about ongoing SRs</a:t>
            </a:r>
            <a:r>
              <a:rPr lang="hu-HU" dirty="0"/>
              <a:t>.</a:t>
            </a:r>
            <a:endParaRPr lang="en-US" dirty="0"/>
          </a:p>
        </p:txBody>
      </p:sp>
      <p:sp>
        <p:nvSpPr>
          <p:cNvPr id="4" name="Dia számának helye 3"/>
          <p:cNvSpPr>
            <a:spLocks noGrp="1"/>
          </p:cNvSpPr>
          <p:nvPr>
            <p:ph type="sldNum" sz="quarter" idx="10"/>
          </p:nvPr>
        </p:nvSpPr>
        <p:spPr/>
        <p:txBody>
          <a:bodyPr/>
          <a:lstStyle/>
          <a:p>
            <a:fld id="{7F6FA8D0-EBC2-4CD0-9DFA-D5F094174D60}" type="slidenum">
              <a:rPr lang="hu-HU" smtClean="0"/>
              <a:t>94</a:t>
            </a:fld>
            <a:endParaRPr lang="hu-HU"/>
          </a:p>
        </p:txBody>
      </p:sp>
    </p:spTree>
    <p:extLst>
      <p:ext uri="{BB962C8B-B14F-4D97-AF65-F5344CB8AC3E}">
        <p14:creationId xmlns:p14="http://schemas.microsoft.com/office/powerpoint/2010/main" val="2763606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solidFill>
                  <a:schemeClr val="tx1"/>
                </a:solidFill>
              </a:rPr>
              <a:t>			</a:t>
            </a:r>
            <a:endParaRPr lang="hu-HU" dirty="0"/>
          </a:p>
        </p:txBody>
      </p:sp>
      <p:sp>
        <p:nvSpPr>
          <p:cNvPr id="4" name="Dia számának helye 3"/>
          <p:cNvSpPr>
            <a:spLocks noGrp="1"/>
          </p:cNvSpPr>
          <p:nvPr>
            <p:ph type="sldNum" sz="quarter" idx="5"/>
          </p:nvPr>
        </p:nvSpPr>
        <p:spPr/>
        <p:txBody>
          <a:bodyPr/>
          <a:lstStyle/>
          <a:p>
            <a:fld id="{7F6FA8D0-EBC2-4CD0-9DFA-D5F094174D60}" type="slidenum">
              <a:rPr lang="hu-HU" smtClean="0"/>
              <a:t>95</a:t>
            </a:fld>
            <a:endParaRPr lang="hu-HU"/>
          </a:p>
        </p:txBody>
      </p:sp>
    </p:spTree>
    <p:extLst>
      <p:ext uri="{BB962C8B-B14F-4D97-AF65-F5344CB8AC3E}">
        <p14:creationId xmlns:p14="http://schemas.microsoft.com/office/powerpoint/2010/main" val="34599932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Search PROSPERO to ensure that your review has not already been registered </a:t>
            </a:r>
            <a:r>
              <a:rPr lang="hu-HU" sz="1200" dirty="0" err="1">
                <a:solidFill>
                  <a:schemeClr val="tx1"/>
                </a:solidFill>
              </a:rPr>
              <a:t>previously</a:t>
            </a:r>
            <a:r>
              <a:rPr lang="hu-HU" sz="1200" dirty="0">
                <a:solidFill>
                  <a:schemeClr val="tx1"/>
                </a:solidFill>
              </a:rPr>
              <a:t>. </a:t>
            </a:r>
          </a:p>
          <a:p>
            <a:endParaRPr lang="hu-HU" dirty="0"/>
          </a:p>
        </p:txBody>
      </p:sp>
      <p:sp>
        <p:nvSpPr>
          <p:cNvPr id="4" name="Dia számának helye 3"/>
          <p:cNvSpPr>
            <a:spLocks noGrp="1"/>
          </p:cNvSpPr>
          <p:nvPr>
            <p:ph type="sldNum" sz="quarter" idx="5"/>
          </p:nvPr>
        </p:nvSpPr>
        <p:spPr/>
        <p:txBody>
          <a:bodyPr/>
          <a:lstStyle/>
          <a:p>
            <a:fld id="{7F6FA8D0-EBC2-4CD0-9DFA-D5F094174D60}" type="slidenum">
              <a:rPr lang="hu-HU" smtClean="0"/>
              <a:t>96</a:t>
            </a:fld>
            <a:endParaRPr lang="hu-HU"/>
          </a:p>
        </p:txBody>
      </p:sp>
    </p:spTree>
    <p:extLst>
      <p:ext uri="{BB962C8B-B14F-4D97-AF65-F5344CB8AC3E}">
        <p14:creationId xmlns:p14="http://schemas.microsoft.com/office/powerpoint/2010/main" val="307445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093f3796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6093f3796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0682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Join</a:t>
            </a:r>
            <a:r>
              <a:rPr lang="hu-HU" dirty="0"/>
              <a:t>, and log in and </a:t>
            </a:r>
            <a:r>
              <a:rPr lang="hu-HU" dirty="0" err="1"/>
              <a:t>you</a:t>
            </a:r>
            <a:r>
              <a:rPr lang="hu-HU" dirty="0"/>
              <a:t> </a:t>
            </a:r>
            <a:r>
              <a:rPr lang="hu-HU" dirty="0" err="1"/>
              <a:t>can</a:t>
            </a:r>
            <a:r>
              <a:rPr lang="hu-HU" dirty="0"/>
              <a:t> start </a:t>
            </a:r>
            <a:r>
              <a:rPr lang="hu-HU" dirty="0" err="1"/>
              <a:t>registering</a:t>
            </a:r>
            <a:r>
              <a:rPr lang="hu-HU" dirty="0"/>
              <a:t> </a:t>
            </a:r>
            <a:r>
              <a:rPr lang="hu-HU" dirty="0" err="1"/>
              <a:t>your</a:t>
            </a:r>
            <a:r>
              <a:rPr lang="hu-HU" dirty="0"/>
              <a:t> </a:t>
            </a:r>
            <a:r>
              <a:rPr lang="hu-HU" dirty="0" err="1"/>
              <a:t>protocol</a:t>
            </a:r>
            <a:r>
              <a:rPr lang="hu-HU" dirty="0"/>
              <a:t>….</a:t>
            </a:r>
          </a:p>
        </p:txBody>
      </p:sp>
      <p:sp>
        <p:nvSpPr>
          <p:cNvPr id="4" name="Dia számának helye 3"/>
          <p:cNvSpPr>
            <a:spLocks noGrp="1"/>
          </p:cNvSpPr>
          <p:nvPr>
            <p:ph type="sldNum" sz="quarter" idx="5"/>
          </p:nvPr>
        </p:nvSpPr>
        <p:spPr/>
        <p:txBody>
          <a:bodyPr/>
          <a:lstStyle/>
          <a:p>
            <a:fld id="{7F6FA8D0-EBC2-4CD0-9DFA-D5F094174D60}" type="slidenum">
              <a:rPr lang="hu-HU" smtClean="0"/>
              <a:t>98</a:t>
            </a:fld>
            <a:endParaRPr lang="hu-HU"/>
          </a:p>
        </p:txBody>
      </p:sp>
    </p:spTree>
    <p:extLst>
      <p:ext uri="{BB962C8B-B14F-4D97-AF65-F5344CB8AC3E}">
        <p14:creationId xmlns:p14="http://schemas.microsoft.com/office/powerpoint/2010/main" val="33589625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First</a:t>
            </a:r>
            <a:r>
              <a:rPr lang="hu-HU" dirty="0"/>
              <a:t> </a:t>
            </a:r>
            <a:r>
              <a:rPr lang="hu-HU" dirty="0" err="1"/>
              <a:t>you</a:t>
            </a:r>
            <a:r>
              <a:rPr lang="hu-HU" dirty="0"/>
              <a:t> </a:t>
            </a:r>
            <a:r>
              <a:rPr lang="hu-HU" dirty="0" err="1"/>
              <a:t>will</a:t>
            </a:r>
            <a:r>
              <a:rPr lang="hu-HU" dirty="0"/>
              <a:t> </a:t>
            </a:r>
            <a:r>
              <a:rPr lang="hu-HU" dirty="0" err="1"/>
              <a:t>get</a:t>
            </a:r>
            <a:r>
              <a:rPr lang="hu-HU" dirty="0"/>
              <a:t> </a:t>
            </a:r>
            <a:r>
              <a:rPr lang="hu-HU" dirty="0" err="1"/>
              <a:t>several</a:t>
            </a:r>
            <a:r>
              <a:rPr lang="hu-HU" dirty="0"/>
              <a:t> </a:t>
            </a:r>
            <a:r>
              <a:rPr lang="hu-HU" dirty="0" err="1"/>
              <a:t>questions</a:t>
            </a:r>
            <a:r>
              <a:rPr lang="hu-HU" dirty="0"/>
              <a:t>, </a:t>
            </a:r>
            <a:r>
              <a:rPr lang="hu-HU" dirty="0" err="1"/>
              <a:t>for</a:t>
            </a:r>
            <a:r>
              <a:rPr lang="hu-HU" dirty="0"/>
              <a:t> </a:t>
            </a:r>
            <a:r>
              <a:rPr lang="hu-HU" dirty="0" err="1"/>
              <a:t>example</a:t>
            </a:r>
            <a:r>
              <a:rPr lang="hu-HU" dirty="0"/>
              <a:t> </a:t>
            </a:r>
            <a:r>
              <a:rPr lang="hu-HU" dirty="0" err="1"/>
              <a:t>about</a:t>
            </a:r>
            <a:r>
              <a:rPr lang="hu-HU" dirty="0"/>
              <a:t> </a:t>
            </a:r>
            <a:r>
              <a:rPr lang="hu-HU" dirty="0" err="1"/>
              <a:t>your</a:t>
            </a:r>
            <a:r>
              <a:rPr lang="hu-HU" dirty="0"/>
              <a:t> </a:t>
            </a:r>
            <a:r>
              <a:rPr lang="hu-HU" dirty="0" err="1"/>
              <a:t>stage</a:t>
            </a:r>
            <a:r>
              <a:rPr lang="hu-HU" dirty="0"/>
              <a:t> of </a:t>
            </a:r>
            <a:r>
              <a:rPr lang="hu-HU" dirty="0" err="1"/>
              <a:t>review</a:t>
            </a:r>
            <a:r>
              <a:rPr lang="hu-HU" dirty="0"/>
              <a:t>. </a:t>
            </a:r>
          </a:p>
          <a:p>
            <a:r>
              <a:rPr lang="hu-HU" dirty="0" err="1"/>
              <a:t>Green</a:t>
            </a:r>
            <a:r>
              <a:rPr lang="hu-HU" dirty="0"/>
              <a:t> </a:t>
            </a:r>
            <a:r>
              <a:rPr lang="hu-HU" dirty="0" err="1"/>
              <a:t>fields</a:t>
            </a:r>
            <a:r>
              <a:rPr lang="hu-HU" dirty="0"/>
              <a:t> </a:t>
            </a:r>
            <a:r>
              <a:rPr lang="hu-HU" dirty="0" err="1"/>
              <a:t>are</a:t>
            </a:r>
            <a:r>
              <a:rPr lang="hu-HU" dirty="0"/>
              <a:t> </a:t>
            </a:r>
            <a:r>
              <a:rPr lang="hu-HU" dirty="0" err="1"/>
              <a:t>optional</a:t>
            </a:r>
            <a:r>
              <a:rPr lang="hu-HU" dirty="0"/>
              <a:t>, </a:t>
            </a:r>
            <a:r>
              <a:rPr lang="hu-HU" dirty="0" err="1"/>
              <a:t>but</a:t>
            </a:r>
            <a:r>
              <a:rPr lang="hu-HU" dirty="0"/>
              <a:t> </a:t>
            </a:r>
            <a:r>
              <a:rPr lang="hu-HU" dirty="0" err="1"/>
              <a:t>if</a:t>
            </a:r>
            <a:r>
              <a:rPr lang="hu-HU" dirty="0"/>
              <a:t> </a:t>
            </a:r>
            <a:r>
              <a:rPr lang="hu-HU" dirty="0" err="1"/>
              <a:t>you</a:t>
            </a:r>
            <a:r>
              <a:rPr lang="hu-HU" dirty="0"/>
              <a:t> </a:t>
            </a:r>
            <a:r>
              <a:rPr lang="hu-HU" dirty="0" err="1"/>
              <a:t>have</a:t>
            </a:r>
            <a:r>
              <a:rPr lang="hu-HU" dirty="0"/>
              <a:t> </a:t>
            </a:r>
            <a:r>
              <a:rPr lang="hu-HU" dirty="0" err="1"/>
              <a:t>started</a:t>
            </a:r>
            <a:r>
              <a:rPr lang="hu-HU" dirty="0"/>
              <a:t> </a:t>
            </a:r>
            <a:r>
              <a:rPr lang="hu-HU" dirty="0" err="1"/>
              <a:t>data</a:t>
            </a:r>
            <a:r>
              <a:rPr lang="hu-HU" dirty="0"/>
              <a:t> </a:t>
            </a:r>
            <a:r>
              <a:rPr lang="hu-HU" dirty="0" err="1"/>
              <a:t>extraction</a:t>
            </a:r>
            <a:r>
              <a:rPr lang="hu-HU" dirty="0"/>
              <a:t> </a:t>
            </a:r>
            <a:r>
              <a:rPr lang="hu-HU" dirty="0" err="1"/>
              <a:t>before</a:t>
            </a:r>
            <a:r>
              <a:rPr lang="hu-HU" dirty="0"/>
              <a:t> </a:t>
            </a:r>
            <a:r>
              <a:rPr lang="hu-HU" dirty="0" err="1"/>
              <a:t>registration</a:t>
            </a:r>
            <a:r>
              <a:rPr lang="hu-HU" dirty="0"/>
              <a:t>, </a:t>
            </a:r>
            <a:r>
              <a:rPr lang="hu-HU" dirty="0" err="1"/>
              <a:t>they</a:t>
            </a:r>
            <a:r>
              <a:rPr lang="hu-HU" dirty="0"/>
              <a:t> </a:t>
            </a:r>
            <a:r>
              <a:rPr lang="hu-HU" dirty="0" err="1"/>
              <a:t>will</a:t>
            </a:r>
            <a:r>
              <a:rPr lang="hu-HU" dirty="0"/>
              <a:t> </a:t>
            </a:r>
            <a:r>
              <a:rPr lang="hu-HU" dirty="0" err="1"/>
              <a:t>reject</a:t>
            </a:r>
            <a:r>
              <a:rPr lang="hu-HU" dirty="0"/>
              <a:t> </a:t>
            </a:r>
            <a:r>
              <a:rPr lang="hu-HU" dirty="0" err="1"/>
              <a:t>your</a:t>
            </a:r>
            <a:r>
              <a:rPr lang="hu-HU" dirty="0"/>
              <a:t> </a:t>
            </a:r>
            <a:r>
              <a:rPr lang="hu-HU" dirty="0" err="1"/>
              <a:t>protocol</a:t>
            </a:r>
            <a:r>
              <a:rPr lang="hu-HU" dirty="0"/>
              <a:t>. </a:t>
            </a:r>
          </a:p>
        </p:txBody>
      </p:sp>
      <p:sp>
        <p:nvSpPr>
          <p:cNvPr id="4" name="Dia számának helye 3"/>
          <p:cNvSpPr>
            <a:spLocks noGrp="1"/>
          </p:cNvSpPr>
          <p:nvPr>
            <p:ph type="sldNum" sz="quarter" idx="5"/>
          </p:nvPr>
        </p:nvSpPr>
        <p:spPr/>
        <p:txBody>
          <a:bodyPr/>
          <a:lstStyle/>
          <a:p>
            <a:fld id="{7F6FA8D0-EBC2-4CD0-9DFA-D5F094174D60}" type="slidenum">
              <a:rPr lang="hu-HU" smtClean="0"/>
              <a:t>99</a:t>
            </a:fld>
            <a:endParaRPr lang="hu-HU"/>
          </a:p>
        </p:txBody>
      </p:sp>
    </p:spTree>
    <p:extLst>
      <p:ext uri="{BB962C8B-B14F-4D97-AF65-F5344CB8AC3E}">
        <p14:creationId xmlns:p14="http://schemas.microsoft.com/office/powerpoint/2010/main" val="3610434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7F6FA8D0-EBC2-4CD0-9DFA-D5F094174D60}" type="slidenum">
              <a:rPr lang="hu-HU" smtClean="0">
                <a:solidFill>
                  <a:prstClr val="black"/>
                </a:solidFill>
              </a:rPr>
              <a:pPr>
                <a:defRPr/>
              </a:pPr>
              <a:t>103</a:t>
            </a:fld>
            <a:endParaRPr lang="hu-HU">
              <a:solidFill>
                <a:prstClr val="black"/>
              </a:solidFill>
            </a:endParaRPr>
          </a:p>
        </p:txBody>
      </p:sp>
    </p:spTree>
    <p:extLst>
      <p:ext uri="{BB962C8B-B14F-4D97-AF65-F5344CB8AC3E}">
        <p14:creationId xmlns:p14="http://schemas.microsoft.com/office/powerpoint/2010/main" val="41384908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104</a:t>
            </a:fld>
            <a:endParaRPr lang="hu-HU">
              <a:solidFill>
                <a:prstClr val="black"/>
              </a:solidFill>
            </a:endParaRPr>
          </a:p>
        </p:txBody>
      </p:sp>
    </p:spTree>
    <p:extLst>
      <p:ext uri="{BB962C8B-B14F-4D97-AF65-F5344CB8AC3E}">
        <p14:creationId xmlns:p14="http://schemas.microsoft.com/office/powerpoint/2010/main" val="8951353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106</a:t>
            </a:fld>
            <a:endParaRPr lang="hu-HU">
              <a:solidFill>
                <a:prstClr val="black"/>
              </a:solidFill>
            </a:endParaRPr>
          </a:p>
        </p:txBody>
      </p:sp>
    </p:spTree>
    <p:extLst>
      <p:ext uri="{BB962C8B-B14F-4D97-AF65-F5344CB8AC3E}">
        <p14:creationId xmlns:p14="http://schemas.microsoft.com/office/powerpoint/2010/main" val="1297275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1794AF8-9629-41FA-9B7E-8F24014F49EB}" type="slidenum">
              <a:rPr lang="hu-HU" smtClean="0">
                <a:solidFill>
                  <a:prstClr val="black"/>
                </a:solidFill>
              </a:rPr>
              <a:pPr/>
              <a:t>107</a:t>
            </a:fld>
            <a:endParaRPr lang="hu-HU">
              <a:solidFill>
                <a:prstClr val="black"/>
              </a:solidFill>
            </a:endParaRPr>
          </a:p>
        </p:txBody>
      </p:sp>
    </p:spTree>
    <p:extLst>
      <p:ext uri="{BB962C8B-B14F-4D97-AF65-F5344CB8AC3E}">
        <p14:creationId xmlns:p14="http://schemas.microsoft.com/office/powerpoint/2010/main" val="928213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108</a:t>
            </a:fld>
            <a:endParaRPr/>
          </a:p>
        </p:txBody>
      </p:sp>
    </p:spTree>
    <p:extLst>
      <p:ext uri="{BB962C8B-B14F-4D97-AF65-F5344CB8AC3E}">
        <p14:creationId xmlns:p14="http://schemas.microsoft.com/office/powerpoint/2010/main" val="32632983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801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85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69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9</a:t>
            </a:fld>
            <a:endParaRPr/>
          </a:p>
        </p:txBody>
      </p:sp>
    </p:spTree>
    <p:extLst>
      <p:ext uri="{BB962C8B-B14F-4D97-AF65-F5344CB8AC3E}">
        <p14:creationId xmlns:p14="http://schemas.microsoft.com/office/powerpoint/2010/main" val="20750887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5153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6333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5369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909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8135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9383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057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122</a:t>
            </a:fld>
            <a:endParaRPr lang="hu-HU"/>
          </a:p>
        </p:txBody>
      </p:sp>
    </p:spTree>
    <p:extLst>
      <p:ext uri="{BB962C8B-B14F-4D97-AF65-F5344CB8AC3E}">
        <p14:creationId xmlns:p14="http://schemas.microsoft.com/office/powerpoint/2010/main" val="39546679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123</a:t>
            </a:fld>
            <a:endParaRPr lang="hu-HU"/>
          </a:p>
        </p:txBody>
      </p:sp>
    </p:spTree>
    <p:extLst>
      <p:ext uri="{BB962C8B-B14F-4D97-AF65-F5344CB8AC3E}">
        <p14:creationId xmlns:p14="http://schemas.microsoft.com/office/powerpoint/2010/main" val="35103251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124</a:t>
            </a:fld>
            <a:endParaRPr lang="hu-HU"/>
          </a:p>
        </p:txBody>
      </p:sp>
    </p:spTree>
    <p:extLst>
      <p:ext uri="{BB962C8B-B14F-4D97-AF65-F5344CB8AC3E}">
        <p14:creationId xmlns:p14="http://schemas.microsoft.com/office/powerpoint/2010/main" val="145468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13</a:t>
            </a:fld>
            <a:endParaRPr/>
          </a:p>
        </p:txBody>
      </p:sp>
    </p:spTree>
    <p:extLst>
      <p:ext uri="{BB962C8B-B14F-4D97-AF65-F5344CB8AC3E}">
        <p14:creationId xmlns:p14="http://schemas.microsoft.com/office/powerpoint/2010/main" val="11617297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125</a:t>
            </a:fld>
            <a:endParaRPr lang="hu-HU"/>
          </a:p>
        </p:txBody>
      </p:sp>
    </p:spTree>
    <p:extLst>
      <p:ext uri="{BB962C8B-B14F-4D97-AF65-F5344CB8AC3E}">
        <p14:creationId xmlns:p14="http://schemas.microsoft.com/office/powerpoint/2010/main" val="15207904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126</a:t>
            </a:fld>
            <a:endParaRPr lang="hu-HU"/>
          </a:p>
        </p:txBody>
      </p:sp>
    </p:spTree>
    <p:extLst>
      <p:ext uri="{BB962C8B-B14F-4D97-AF65-F5344CB8AC3E}">
        <p14:creationId xmlns:p14="http://schemas.microsoft.com/office/powerpoint/2010/main" val="24630279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127</a:t>
            </a:fld>
            <a:endParaRPr lang="hu-HU"/>
          </a:p>
        </p:txBody>
      </p:sp>
    </p:spTree>
    <p:extLst>
      <p:ext uri="{BB962C8B-B14F-4D97-AF65-F5344CB8AC3E}">
        <p14:creationId xmlns:p14="http://schemas.microsoft.com/office/powerpoint/2010/main" val="8947768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128</a:t>
            </a:fld>
            <a:endParaRPr lang="hu-HU"/>
          </a:p>
        </p:txBody>
      </p:sp>
    </p:spTree>
    <p:extLst>
      <p:ext uri="{BB962C8B-B14F-4D97-AF65-F5344CB8AC3E}">
        <p14:creationId xmlns:p14="http://schemas.microsoft.com/office/powerpoint/2010/main" val="40209431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129</a:t>
            </a:fld>
            <a:endParaRPr lang="hu-HU"/>
          </a:p>
        </p:txBody>
      </p:sp>
    </p:spTree>
    <p:extLst>
      <p:ext uri="{BB962C8B-B14F-4D97-AF65-F5344CB8AC3E}">
        <p14:creationId xmlns:p14="http://schemas.microsoft.com/office/powerpoint/2010/main" val="895124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130</a:t>
            </a:fld>
            <a:endParaRPr lang="hu-HU"/>
          </a:p>
        </p:txBody>
      </p:sp>
    </p:spTree>
    <p:extLst>
      <p:ext uri="{BB962C8B-B14F-4D97-AF65-F5344CB8AC3E}">
        <p14:creationId xmlns:p14="http://schemas.microsoft.com/office/powerpoint/2010/main" val="42234978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131</a:t>
            </a:fld>
            <a:endParaRPr lang="hu-HU"/>
          </a:p>
        </p:txBody>
      </p:sp>
    </p:spTree>
    <p:extLst>
      <p:ext uri="{BB962C8B-B14F-4D97-AF65-F5344CB8AC3E}">
        <p14:creationId xmlns:p14="http://schemas.microsoft.com/office/powerpoint/2010/main" val="25986019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132</a:t>
            </a:fld>
            <a:endParaRPr lang="hu-HU"/>
          </a:p>
        </p:txBody>
      </p:sp>
    </p:spTree>
    <p:extLst>
      <p:ext uri="{BB962C8B-B14F-4D97-AF65-F5344CB8AC3E}">
        <p14:creationId xmlns:p14="http://schemas.microsoft.com/office/powerpoint/2010/main" val="38158851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7921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774658" y="1329028"/>
            <a:ext cx="8644689" cy="461887"/>
          </a:xfrm>
          <a:prstGeom prst="rect">
            <a:avLst/>
          </a:prstGeom>
        </p:spPr>
        <p:txBody>
          <a:bodyPr anchor="b">
            <a:normAutofit/>
          </a:bodyPr>
          <a:lstStyle>
            <a:lvl1pPr marL="0" indent="0" algn="ctr">
              <a:defRPr sz="3000">
                <a:solidFill>
                  <a:srgbClr val="15A9A6"/>
                </a:solidFill>
              </a:defRPr>
            </a:lvl1pPr>
          </a:lstStyle>
          <a:p>
            <a:r>
              <a:rPr lang="hu-HU" dirty="0"/>
              <a:t>Mintacím szerkesztése</a:t>
            </a:r>
          </a:p>
        </p:txBody>
      </p:sp>
      <p:sp>
        <p:nvSpPr>
          <p:cNvPr id="3"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12"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Tree>
    <p:extLst>
      <p:ext uri="{BB962C8B-B14F-4D97-AF65-F5344CB8AC3E}">
        <p14:creationId xmlns:p14="http://schemas.microsoft.com/office/powerpoint/2010/main" val="230084962"/>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8"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9"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1076994" y="3628983"/>
            <a:ext cx="2364208"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8"/>
          </p:nvPr>
        </p:nvSpPr>
        <p:spPr>
          <a:xfrm>
            <a:off x="8740943" y="3637504"/>
            <a:ext cx="2397834"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Tartalom helye 3"/>
          <p:cNvSpPr>
            <a:spLocks noGrp="1"/>
          </p:cNvSpPr>
          <p:nvPr>
            <p:ph sz="half" idx="2"/>
          </p:nvPr>
        </p:nvSpPr>
        <p:spPr>
          <a:xfrm>
            <a:off x="1076994" y="1658229"/>
            <a:ext cx="4894390" cy="1770771"/>
          </a:xfrm>
          <a:prstGeom prst="rect">
            <a:avLst/>
          </a:prstGeom>
        </p:spPr>
        <p:txBody>
          <a:bodyPr/>
          <a:lstStyle>
            <a:lvl1pPr>
              <a:defRPr sz="1800">
                <a:solidFill>
                  <a:srgbClr val="15A9A6"/>
                </a:solidFill>
              </a:defRPr>
            </a:lvl1pPr>
            <a:lvl2pPr>
              <a:defRPr sz="1800"/>
            </a:lvl2pPr>
            <a:lvl3pPr>
              <a:defRPr sz="1800"/>
            </a:lvl3pPr>
            <a:lvl4pPr>
              <a:defRPr sz="1800"/>
            </a:lvl4pPr>
            <a:lvl5pPr>
              <a:defRPr sz="18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5" name="Tartalom helye 3"/>
          <p:cNvSpPr>
            <a:spLocks noGrp="1"/>
          </p:cNvSpPr>
          <p:nvPr>
            <p:ph sz="half" idx="19"/>
          </p:nvPr>
        </p:nvSpPr>
        <p:spPr>
          <a:xfrm>
            <a:off x="6205996" y="1658229"/>
            <a:ext cx="4932780" cy="177077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7"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18" name="Kép helye 2"/>
          <p:cNvSpPr>
            <a:spLocks noGrp="1"/>
          </p:cNvSpPr>
          <p:nvPr>
            <p:ph type="pic" idx="20"/>
          </p:nvPr>
        </p:nvSpPr>
        <p:spPr>
          <a:xfrm>
            <a:off x="6205996" y="3637504"/>
            <a:ext cx="2402599"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9" name="Kép helye 2"/>
          <p:cNvSpPr>
            <a:spLocks noGrp="1"/>
          </p:cNvSpPr>
          <p:nvPr>
            <p:ph type="pic" idx="21"/>
          </p:nvPr>
        </p:nvSpPr>
        <p:spPr>
          <a:xfrm>
            <a:off x="3573550" y="3628983"/>
            <a:ext cx="2397834"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Tree>
    <p:extLst>
      <p:ext uri="{BB962C8B-B14F-4D97-AF65-F5344CB8AC3E}">
        <p14:creationId xmlns:p14="http://schemas.microsoft.com/office/powerpoint/2010/main" val="337243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8"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9"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1058776" y="3982948"/>
            <a:ext cx="287555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7"/>
          </p:nvPr>
        </p:nvSpPr>
        <p:spPr>
          <a:xfrm>
            <a:off x="8257674" y="3982948"/>
            <a:ext cx="2855498"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19"/>
          </p:nvPr>
        </p:nvSpPr>
        <p:spPr>
          <a:xfrm>
            <a:off x="8283278" y="1644307"/>
            <a:ext cx="2855498"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0"/>
          </p:nvPr>
        </p:nvSpPr>
        <p:spPr>
          <a:xfrm>
            <a:off x="1058776" y="1644307"/>
            <a:ext cx="287555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Tartalom helye 3"/>
          <p:cNvSpPr>
            <a:spLocks noGrp="1"/>
          </p:cNvSpPr>
          <p:nvPr>
            <p:ph sz="half" idx="21"/>
          </p:nvPr>
        </p:nvSpPr>
        <p:spPr>
          <a:xfrm>
            <a:off x="4038600" y="1652319"/>
            <a:ext cx="4114800" cy="4570509"/>
          </a:xfrm>
          <a:prstGeom prst="rect">
            <a:avLst/>
          </a:prstGeom>
        </p:spPr>
        <p:txBody>
          <a:bodyPr/>
          <a:lstStyle>
            <a:lvl1pPr>
              <a:defRPr>
                <a:solidFill>
                  <a:srgbClr val="15A9A6"/>
                </a:solidFill>
              </a:defRPr>
            </a:lvl1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9"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43252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dia">
  <p:cSld name="1_Címdia">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774658" y="1329028"/>
            <a:ext cx="8644689" cy="46188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15A9A6"/>
              </a:buClr>
              <a:buSzPts val="3000"/>
              <a:buFont typeface="Arial"/>
              <a:buNone/>
              <a:defRPr sz="3000" b="0" i="0" u="none" strike="noStrike" cap="none">
                <a:solidFill>
                  <a:srgbClr val="15A9A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2496551" y="609396"/>
            <a:ext cx="7207917" cy="37823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9" name="Google Shape;19;p2"/>
          <p:cNvSpPr>
            <a:spLocks noGrp="1"/>
          </p:cNvSpPr>
          <p:nvPr>
            <p:ph type="pic" idx="2"/>
          </p:nvPr>
        </p:nvSpPr>
        <p:spPr>
          <a:xfrm>
            <a:off x="343897" y="204805"/>
            <a:ext cx="1870910" cy="97428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536900"/>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ím és tartalom">
  <p:cSld name="1_Cím és tartalom">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1058778" y="1816768"/>
            <a:ext cx="10074443" cy="4229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5A9A6"/>
              </a:buClr>
              <a:buSzPts val="2800"/>
              <a:buFont typeface="Arial"/>
              <a:buChar char="•"/>
              <a:defRPr sz="2800" b="0" i="0" u="none" strike="noStrike" cap="none">
                <a:solidFill>
                  <a:srgbClr val="15A9A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dt" idx="10"/>
          </p:nvPr>
        </p:nvSpPr>
        <p:spPr>
          <a:xfrm>
            <a:off x="1058776" y="6321589"/>
            <a:ext cx="2875550" cy="2596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424A5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4038600" y="6321589"/>
            <a:ext cx="4114800" cy="2596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424A5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257674" y="6321589"/>
            <a:ext cx="2881102" cy="25968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i="0" u="none" strike="noStrike" cap="none">
                <a:solidFill>
                  <a:srgbClr val="424A52"/>
                </a:solidFill>
                <a:latin typeface="Arial"/>
                <a:ea typeface="Arial"/>
                <a:cs typeface="Arial"/>
                <a:sym typeface="Arial"/>
              </a:defRPr>
            </a:lvl1pPr>
            <a:lvl2pPr marL="0" marR="0" lvl="1" indent="0" algn="l" rtl="0">
              <a:spcBef>
                <a:spcPts val="0"/>
              </a:spcBef>
              <a:buNone/>
              <a:defRPr sz="1400" b="0" i="0" u="none" strike="noStrike" cap="none">
                <a:solidFill>
                  <a:srgbClr val="424A52"/>
                </a:solidFill>
                <a:latin typeface="Arial"/>
                <a:ea typeface="Arial"/>
                <a:cs typeface="Arial"/>
                <a:sym typeface="Arial"/>
              </a:defRPr>
            </a:lvl2pPr>
            <a:lvl3pPr marL="0" marR="0" lvl="2" indent="0" algn="l" rtl="0">
              <a:spcBef>
                <a:spcPts val="0"/>
              </a:spcBef>
              <a:buNone/>
              <a:defRPr sz="1400" b="0" i="0" u="none" strike="noStrike" cap="none">
                <a:solidFill>
                  <a:srgbClr val="424A52"/>
                </a:solidFill>
                <a:latin typeface="Arial"/>
                <a:ea typeface="Arial"/>
                <a:cs typeface="Arial"/>
                <a:sym typeface="Arial"/>
              </a:defRPr>
            </a:lvl3pPr>
            <a:lvl4pPr marL="0" marR="0" lvl="3" indent="0" algn="l" rtl="0">
              <a:spcBef>
                <a:spcPts val="0"/>
              </a:spcBef>
              <a:buNone/>
              <a:defRPr sz="1400" b="0" i="0" u="none" strike="noStrike" cap="none">
                <a:solidFill>
                  <a:srgbClr val="424A52"/>
                </a:solidFill>
                <a:latin typeface="Arial"/>
                <a:ea typeface="Arial"/>
                <a:cs typeface="Arial"/>
                <a:sym typeface="Arial"/>
              </a:defRPr>
            </a:lvl4pPr>
            <a:lvl5pPr marL="0" marR="0" lvl="4" indent="0" algn="l" rtl="0">
              <a:spcBef>
                <a:spcPts val="0"/>
              </a:spcBef>
              <a:buNone/>
              <a:defRPr sz="1400" b="0" i="0" u="none" strike="noStrike" cap="none">
                <a:solidFill>
                  <a:srgbClr val="424A52"/>
                </a:solidFill>
                <a:latin typeface="Arial"/>
                <a:ea typeface="Arial"/>
                <a:cs typeface="Arial"/>
                <a:sym typeface="Arial"/>
              </a:defRPr>
            </a:lvl5pPr>
            <a:lvl6pPr marL="0" marR="0" lvl="5" indent="0" algn="l" rtl="0">
              <a:spcBef>
                <a:spcPts val="0"/>
              </a:spcBef>
              <a:buNone/>
              <a:defRPr sz="1400" b="0" i="0" u="none" strike="noStrike" cap="none">
                <a:solidFill>
                  <a:srgbClr val="424A52"/>
                </a:solidFill>
                <a:latin typeface="Arial"/>
                <a:ea typeface="Arial"/>
                <a:cs typeface="Arial"/>
                <a:sym typeface="Arial"/>
              </a:defRPr>
            </a:lvl6pPr>
            <a:lvl7pPr marL="0" marR="0" lvl="6" indent="0" algn="l" rtl="0">
              <a:spcBef>
                <a:spcPts val="0"/>
              </a:spcBef>
              <a:buNone/>
              <a:defRPr sz="1400" b="0" i="0" u="none" strike="noStrike" cap="none">
                <a:solidFill>
                  <a:srgbClr val="424A52"/>
                </a:solidFill>
                <a:latin typeface="Arial"/>
                <a:ea typeface="Arial"/>
                <a:cs typeface="Arial"/>
                <a:sym typeface="Arial"/>
              </a:defRPr>
            </a:lvl7pPr>
            <a:lvl8pPr marL="0" marR="0" lvl="7" indent="0" algn="l" rtl="0">
              <a:spcBef>
                <a:spcPts val="0"/>
              </a:spcBef>
              <a:buNone/>
              <a:defRPr sz="1400" b="0" i="0" u="none" strike="noStrike" cap="none">
                <a:solidFill>
                  <a:srgbClr val="424A52"/>
                </a:solidFill>
                <a:latin typeface="Arial"/>
                <a:ea typeface="Arial"/>
                <a:cs typeface="Arial"/>
                <a:sym typeface="Arial"/>
              </a:defRPr>
            </a:lvl8pPr>
            <a:lvl9pPr marL="0" marR="0" lvl="8" indent="0" algn="l" rtl="0">
              <a:spcBef>
                <a:spcPts val="0"/>
              </a:spcBef>
              <a:buNone/>
              <a:defRPr sz="1400" b="0" i="0" u="none" strike="noStrike" cap="none">
                <a:solidFill>
                  <a:srgbClr val="424A5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hu-HU"/>
              <a:t>‹#›</a:t>
            </a:fld>
            <a:endParaRPr/>
          </a:p>
        </p:txBody>
      </p:sp>
      <p:sp>
        <p:nvSpPr>
          <p:cNvPr id="25" name="Google Shape;25;p3"/>
          <p:cNvSpPr>
            <a:spLocks noGrp="1"/>
          </p:cNvSpPr>
          <p:nvPr>
            <p:ph type="pic" idx="2"/>
          </p:nvPr>
        </p:nvSpPr>
        <p:spPr>
          <a:xfrm>
            <a:off x="343897" y="204805"/>
            <a:ext cx="1870910" cy="97428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ubTitle" idx="3"/>
          </p:nvPr>
        </p:nvSpPr>
        <p:spPr>
          <a:xfrm>
            <a:off x="2496551" y="609396"/>
            <a:ext cx="7207917" cy="37823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0270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xfrm>
            <a:off x="609600" y="6248400"/>
            <a:ext cx="28448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Rectangle 13"/>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Rectangle 14"/>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7A760E-BF82-45A6-9DF0-D3E814011246}" type="slidenum">
              <a:rPr kumimoji="0" lang="hu-HU"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u-H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857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hu-HU"/>
              <a:t>Mintacím szerkesztése</a:t>
            </a:r>
            <a:endParaRPr lang="en-US"/>
          </a:p>
        </p:txBody>
      </p:sp>
      <p:sp>
        <p:nvSpPr>
          <p:cNvPr id="3" name="Content Placeholder 2"/>
          <p:cNvSpPr>
            <a:spLocks noGrp="1"/>
          </p:cNvSpPr>
          <p:nvPr>
            <p:ph idx="1"/>
          </p:nvPr>
        </p:nvSpPr>
        <p:spPr>
          <a:xfrm>
            <a:off x="609600" y="1600200"/>
            <a:ext cx="10972800" cy="4876800"/>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0890E5CE-A790-41A9-BDD6-A082F82B2935}" type="datetimeFigureOut">
              <a:rPr lang="hu-HU" smtClean="0"/>
              <a:t>2020. 09. 28.</a:t>
            </a:fld>
            <a:endParaRPr lang="hu-HU"/>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hu-HU"/>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1C2857D0-3D11-4CEC-A144-E6AF634E3F45}" type="slidenum">
              <a:rPr lang="hu-HU" smtClean="0"/>
              <a:t>‹#›</a:t>
            </a:fld>
            <a:endParaRPr lang="hu-HU"/>
          </a:p>
        </p:txBody>
      </p:sp>
    </p:spTree>
    <p:extLst>
      <p:ext uri="{BB962C8B-B14F-4D97-AF65-F5344CB8AC3E}">
        <p14:creationId xmlns:p14="http://schemas.microsoft.com/office/powerpoint/2010/main" val="96031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058778" y="1816768"/>
            <a:ext cx="10074443" cy="4229100"/>
          </a:xfrm>
          <a:prstGeom prst="rect">
            <a:avLst/>
          </a:prstGeom>
        </p:spPr>
        <p:txBody>
          <a:bodyPr/>
          <a:lstStyle>
            <a:lvl1pPr>
              <a:defRPr>
                <a:solidFill>
                  <a:srgbClr val="15A9A6"/>
                </a:solidFill>
              </a:defRPr>
            </a:lvl1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Dátum helye 3"/>
          <p:cNvSpPr>
            <a:spLocks noGrp="1"/>
          </p:cNvSpPr>
          <p:nvPr>
            <p:ph type="dt" sz="half" idx="11"/>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0" name="Élőláb helye 4"/>
          <p:cNvSpPr>
            <a:spLocks noGrp="1"/>
          </p:cNvSpPr>
          <p:nvPr>
            <p:ph type="ftr" sz="quarter" idx="12"/>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1" name="Dia számának helye 5"/>
          <p:cNvSpPr>
            <a:spLocks noGrp="1"/>
          </p:cNvSpPr>
          <p:nvPr>
            <p:ph type="sldNum" sz="quarter" idx="13"/>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2"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8" name="Alcím 2"/>
          <p:cNvSpPr>
            <a:spLocks noGrp="1"/>
          </p:cNvSpPr>
          <p:nvPr>
            <p:ph type="subTitle" idx="15"/>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371967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52762" y="1514971"/>
            <a:ext cx="10088479" cy="2624898"/>
          </a:xfrm>
          <a:prstGeom prst="rect">
            <a:avLst/>
          </a:prstGeom>
        </p:spPr>
        <p:txBody>
          <a:bodyPr anchor="b"/>
          <a:lstStyle>
            <a:lvl1pPr algn="ctr">
              <a:defRPr sz="6000">
                <a:solidFill>
                  <a:srgbClr val="15A9A6"/>
                </a:solidFill>
              </a:defRPr>
            </a:lvl1pPr>
          </a:lstStyle>
          <a:p>
            <a:r>
              <a:rPr lang="hu-HU" dirty="0"/>
              <a:t>Mintacím szerkesztése</a:t>
            </a:r>
          </a:p>
        </p:txBody>
      </p:sp>
      <p:sp>
        <p:nvSpPr>
          <p:cNvPr id="3" name="Szöveg helye 2"/>
          <p:cNvSpPr>
            <a:spLocks noGrp="1"/>
          </p:cNvSpPr>
          <p:nvPr>
            <p:ph type="body" idx="1"/>
          </p:nvPr>
        </p:nvSpPr>
        <p:spPr>
          <a:xfrm>
            <a:off x="1052762" y="4421605"/>
            <a:ext cx="10088479" cy="1618248"/>
          </a:xfrm>
          <a:prstGeom prst="rect">
            <a:avLst/>
          </a:prstGeom>
        </p:spPr>
        <p:txBody>
          <a:bodyPr/>
          <a:lstStyle>
            <a:lvl1pPr marL="0" indent="0">
              <a:buNone/>
              <a:defRPr sz="2400">
                <a:solidFill>
                  <a:srgbClr val="424A5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8" name="Dátum helye 3"/>
          <p:cNvSpPr>
            <a:spLocks noGrp="1"/>
          </p:cNvSpPr>
          <p:nvPr>
            <p:ph type="dt" sz="half" idx="10"/>
          </p:nvPr>
        </p:nvSpPr>
        <p:spPr>
          <a:xfrm>
            <a:off x="1058776" y="6321589"/>
            <a:ext cx="2875550" cy="259685"/>
          </a:xfrm>
          <a:prstGeom prst="rect">
            <a:avLst/>
          </a:prstGeom>
        </p:spPr>
        <p:txBody>
          <a:bodyPr/>
          <a:lstStyle>
            <a:lvl1pPr>
              <a:defRPr sz="1400"/>
            </a:lvl1pPr>
          </a:lstStyle>
          <a:p>
            <a:fld id="{6765D25C-CCBC-43AC-AEB2-5ECA4BD0AFEE}" type="datetimeFigureOut">
              <a:rPr lang="hu-HU" smtClean="0">
                <a:solidFill>
                  <a:prstClr val="black"/>
                </a:solidFill>
              </a:rPr>
              <a:pPr/>
              <a:t>2020. 09. 28.</a:t>
            </a:fld>
            <a:endParaRPr lang="hu-HU" dirty="0">
              <a:solidFill>
                <a:prstClr val="black"/>
              </a:solidFill>
            </a:endParaRPr>
          </a:p>
        </p:txBody>
      </p:sp>
      <p:sp>
        <p:nvSpPr>
          <p:cNvPr id="9" name="Élőláb helye 4"/>
          <p:cNvSpPr>
            <a:spLocks noGrp="1"/>
          </p:cNvSpPr>
          <p:nvPr>
            <p:ph type="ftr" sz="quarter" idx="11"/>
          </p:nvPr>
        </p:nvSpPr>
        <p:spPr>
          <a:xfrm>
            <a:off x="4038600" y="6321589"/>
            <a:ext cx="4114800" cy="259685"/>
          </a:xfrm>
          <a:prstGeom prst="rect">
            <a:avLst/>
          </a:prstGeom>
        </p:spPr>
        <p:txBody>
          <a:bodyPr/>
          <a:lstStyle>
            <a:lvl1pPr>
              <a:defRPr sz="1400"/>
            </a:lvl1pPr>
          </a:lstStyle>
          <a:p>
            <a:endParaRPr lang="hu-HU" dirty="0">
              <a:solidFill>
                <a:prstClr val="black"/>
              </a:solidFill>
            </a:endParaRPr>
          </a:p>
        </p:txBody>
      </p:sp>
      <p:sp>
        <p:nvSpPr>
          <p:cNvPr id="10" name="Dia számának helye 5"/>
          <p:cNvSpPr>
            <a:spLocks noGrp="1"/>
          </p:cNvSpPr>
          <p:nvPr>
            <p:ph type="sldNum" sz="quarter" idx="12"/>
          </p:nvPr>
        </p:nvSpPr>
        <p:spPr>
          <a:xfrm>
            <a:off x="8257674" y="6321589"/>
            <a:ext cx="2881102" cy="259685"/>
          </a:xfrm>
          <a:prstGeom prst="rect">
            <a:avLst/>
          </a:prstGeom>
        </p:spPr>
        <p:txBody>
          <a:bodyPr/>
          <a:lstStyle>
            <a:lvl1pPr>
              <a:defRPr sz="1400"/>
            </a:lvl1pPr>
          </a:lstStyle>
          <a:p>
            <a:fld id="{D004CE88-95FF-42B0-9C3C-B7F47A8B1CAC}" type="slidenum">
              <a:rPr lang="hu-HU" smtClean="0">
                <a:solidFill>
                  <a:prstClr val="black"/>
                </a:solidFill>
              </a:rPr>
              <a:pPr/>
              <a:t>‹#›</a:t>
            </a:fld>
            <a:endParaRPr lang="hu-HU" dirty="0">
              <a:solidFill>
                <a:prstClr val="black"/>
              </a:solidFill>
            </a:endParaRPr>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Alcím 2"/>
          <p:cNvSpPr>
            <a:spLocks noGrp="1"/>
          </p:cNvSpPr>
          <p:nvPr>
            <p:ph type="subTitle" idx="14"/>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293286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058778" y="2352173"/>
            <a:ext cx="4961021" cy="3687679"/>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2352173"/>
            <a:ext cx="4969042" cy="3687679"/>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9"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0" name="Dia számának helye 5"/>
          <p:cNvSpPr>
            <a:spLocks noGrp="1"/>
          </p:cNvSpPr>
          <p:nvPr>
            <p:ph type="sldNum" sz="quarter" idx="13"/>
          </p:nvPr>
        </p:nvSpPr>
        <p:spPr>
          <a:xfrm>
            <a:off x="8257674" y="6321589"/>
            <a:ext cx="2881102" cy="259685"/>
          </a:xfrm>
          <a:prstGeom prst="rect">
            <a:avLst/>
          </a:prstGeom>
        </p:spPr>
        <p:txBody>
          <a:bodyPr/>
          <a:lstStyle>
            <a:lvl1pPr>
              <a:defRPr>
                <a:solidFill>
                  <a:srgbClr val="424A52"/>
                </a:solidFill>
              </a:defRPr>
            </a:lvl1pPr>
          </a:lstStyle>
          <a:p>
            <a:fld id="{D004CE88-95FF-42B0-9C3C-B7F47A8B1CAC}" type="slidenum">
              <a:rPr lang="hu-HU" smtClean="0"/>
              <a:pPr/>
              <a:t>‹#›</a:t>
            </a:fld>
            <a:endParaRPr lang="hu-HU" dirty="0"/>
          </a:p>
        </p:txBody>
      </p:sp>
      <p:sp>
        <p:nvSpPr>
          <p:cNvPr id="13" name="Kép helye 2"/>
          <p:cNvSpPr>
            <a:spLocks noGrp="1"/>
          </p:cNvSpPr>
          <p:nvPr>
            <p:ph type="pic" idx="15"/>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Cím 1"/>
          <p:cNvSpPr txBox="1">
            <a:spLocks/>
          </p:cNvSpPr>
          <p:nvPr userDrawn="1"/>
        </p:nvSpPr>
        <p:spPr>
          <a:xfrm>
            <a:off x="1056000" y="1601203"/>
            <a:ext cx="10080000" cy="469233"/>
          </a:xfrm>
          <a:prstGeom prst="rect">
            <a:avLst/>
          </a:prstGeom>
        </p:spPr>
        <p:txBody>
          <a:bodyPr anchor="b">
            <a:normAutofit lnSpcReduction="100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dirty="0"/>
              <a:t>Mintacím szerkesztése</a:t>
            </a:r>
          </a:p>
        </p:txBody>
      </p:sp>
      <p:sp>
        <p:nvSpPr>
          <p:cNvPr id="11" name="Alcím 2"/>
          <p:cNvSpPr>
            <a:spLocks noGrp="1"/>
          </p:cNvSpPr>
          <p:nvPr>
            <p:ph type="subTitle" idx="16"/>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354540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64795" y="1449805"/>
            <a:ext cx="4931192" cy="64331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1064001" y="2261937"/>
            <a:ext cx="4932780" cy="3777916"/>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p:cNvSpPr>
            <a:spLocks noGrp="1"/>
          </p:cNvSpPr>
          <p:nvPr>
            <p:ph type="body" sz="quarter" idx="3"/>
          </p:nvPr>
        </p:nvSpPr>
        <p:spPr>
          <a:xfrm>
            <a:off x="6172200" y="1449805"/>
            <a:ext cx="4969042" cy="64331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261938"/>
            <a:ext cx="4969042" cy="37779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1"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2"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3"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4"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Alcím 2"/>
          <p:cNvSpPr>
            <a:spLocks noGrp="1"/>
          </p:cNvSpPr>
          <p:nvPr>
            <p:ph type="subTitle" idx="15"/>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27034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6"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7"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8"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9"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1" name="Kép helye 2"/>
          <p:cNvSpPr>
            <a:spLocks noGrp="1"/>
          </p:cNvSpPr>
          <p:nvPr>
            <p:ph type="pic" idx="15"/>
          </p:nvPr>
        </p:nvSpPr>
        <p:spPr>
          <a:xfrm>
            <a:off x="2496550" y="3854209"/>
            <a:ext cx="3513224"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6"/>
          </p:nvPr>
        </p:nvSpPr>
        <p:spPr>
          <a:xfrm>
            <a:off x="6187778" y="1400201"/>
            <a:ext cx="3516690"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7"/>
          </p:nvPr>
        </p:nvSpPr>
        <p:spPr>
          <a:xfrm>
            <a:off x="2496550" y="1400201"/>
            <a:ext cx="3513223" cy="22329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8"/>
          </p:nvPr>
        </p:nvSpPr>
        <p:spPr>
          <a:xfrm>
            <a:off x="6187778" y="3859893"/>
            <a:ext cx="351669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235753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6"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7"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8"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0" name="Kép helye 2"/>
          <p:cNvSpPr>
            <a:spLocks noGrp="1"/>
          </p:cNvSpPr>
          <p:nvPr>
            <p:ph type="pic" idx="16"/>
          </p:nvPr>
        </p:nvSpPr>
        <p:spPr>
          <a:xfrm>
            <a:off x="6187778" y="1460907"/>
            <a:ext cx="3516690"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1" name="Kép helye 2"/>
          <p:cNvSpPr>
            <a:spLocks noGrp="1"/>
          </p:cNvSpPr>
          <p:nvPr>
            <p:ph type="pic" idx="18"/>
          </p:nvPr>
        </p:nvSpPr>
        <p:spPr>
          <a:xfrm>
            <a:off x="6187778" y="3890246"/>
            <a:ext cx="351669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2496552" y="3890246"/>
            <a:ext cx="3513222"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Tartalom helye 3"/>
          <p:cNvSpPr>
            <a:spLocks noGrp="1"/>
          </p:cNvSpPr>
          <p:nvPr>
            <p:ph sz="half" idx="2"/>
          </p:nvPr>
        </p:nvSpPr>
        <p:spPr>
          <a:xfrm>
            <a:off x="2496551" y="1460907"/>
            <a:ext cx="3504114" cy="2232901"/>
          </a:xfrm>
          <a:prstGeom prst="rect">
            <a:avLst/>
          </a:prstGeom>
        </p:spPr>
        <p:txBody>
          <a:bodyPr/>
          <a:lstStyle>
            <a:lvl1pPr>
              <a:defRPr sz="1600">
                <a:solidFill>
                  <a:srgbClr val="15A9A6"/>
                </a:solidFill>
              </a:defRPr>
            </a:lvl1pPr>
            <a:lvl2pPr>
              <a:defRPr sz="1600"/>
            </a:lvl2pPr>
            <a:lvl3pPr>
              <a:defRPr sz="1600"/>
            </a:lvl3pPr>
            <a:lvl4pPr>
              <a:defRPr sz="1600"/>
            </a:lvl4pPr>
            <a:lvl5pPr>
              <a:defRPr sz="16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5"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61817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58778" y="1546057"/>
            <a:ext cx="4957011" cy="800100"/>
          </a:xfrm>
          <a:prstGeom prst="rect">
            <a:avLst/>
          </a:prstGeom>
        </p:spPr>
        <p:txBody>
          <a:bodyPr anchor="b"/>
          <a:lstStyle>
            <a:lvl1pPr>
              <a:defRPr sz="3000">
                <a:solidFill>
                  <a:srgbClr val="15A9A6"/>
                </a:solidFill>
              </a:defRPr>
            </a:lvl1pPr>
          </a:lstStyle>
          <a:p>
            <a:r>
              <a:rPr lang="hu-HU" dirty="0"/>
              <a:t>Mintacím szerkesztése</a:t>
            </a:r>
          </a:p>
        </p:txBody>
      </p:sp>
      <p:sp>
        <p:nvSpPr>
          <p:cNvPr id="3" name="Tartalom helye 2"/>
          <p:cNvSpPr>
            <a:spLocks noGrp="1"/>
          </p:cNvSpPr>
          <p:nvPr>
            <p:ph idx="1"/>
          </p:nvPr>
        </p:nvSpPr>
        <p:spPr>
          <a:xfrm>
            <a:off x="6193797" y="1546057"/>
            <a:ext cx="4944979" cy="450834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1058778" y="2613340"/>
            <a:ext cx="4957011" cy="343503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0"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1"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2"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3" name="Alcím 2"/>
          <p:cNvSpPr>
            <a:spLocks noGrp="1"/>
          </p:cNvSpPr>
          <p:nvPr>
            <p:ph type="subTitle" idx="14"/>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25303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9"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0"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1"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2020. 09. 28.</a:t>
            </a:fld>
            <a:endParaRPr lang="hu-HU" dirty="0"/>
          </a:p>
        </p:txBody>
      </p:sp>
      <p:sp>
        <p:nvSpPr>
          <p:cNvPr id="13" name="Cím 1"/>
          <p:cNvSpPr>
            <a:spLocks noGrp="1"/>
          </p:cNvSpPr>
          <p:nvPr>
            <p:ph type="title"/>
          </p:nvPr>
        </p:nvSpPr>
        <p:spPr>
          <a:xfrm>
            <a:off x="1058779" y="1735778"/>
            <a:ext cx="4099451" cy="1101188"/>
          </a:xfrm>
          <a:prstGeom prst="rect">
            <a:avLst/>
          </a:prstGeom>
        </p:spPr>
        <p:txBody>
          <a:bodyPr anchor="b"/>
          <a:lstStyle>
            <a:lvl1pPr>
              <a:defRPr sz="3000">
                <a:solidFill>
                  <a:srgbClr val="15A9A6"/>
                </a:solidFill>
              </a:defRPr>
            </a:lvl1pPr>
          </a:lstStyle>
          <a:p>
            <a:r>
              <a:rPr lang="hu-HU" dirty="0"/>
              <a:t>Mintacím szerkesztése</a:t>
            </a:r>
          </a:p>
        </p:txBody>
      </p:sp>
      <p:sp>
        <p:nvSpPr>
          <p:cNvPr id="14" name="Kép helye 2"/>
          <p:cNvSpPr>
            <a:spLocks noGrp="1"/>
          </p:cNvSpPr>
          <p:nvPr>
            <p:ph type="pic" idx="19"/>
          </p:nvPr>
        </p:nvSpPr>
        <p:spPr>
          <a:xfrm>
            <a:off x="8267463" y="1735778"/>
            <a:ext cx="2871313" cy="20990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Kép helye 2"/>
          <p:cNvSpPr>
            <a:spLocks noGrp="1"/>
          </p:cNvSpPr>
          <p:nvPr>
            <p:ph type="pic" idx="20"/>
          </p:nvPr>
        </p:nvSpPr>
        <p:spPr>
          <a:xfrm>
            <a:off x="8285283" y="4017767"/>
            <a:ext cx="2853493" cy="21208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21"/>
          </p:nvPr>
        </p:nvSpPr>
        <p:spPr>
          <a:xfrm>
            <a:off x="5272295" y="4017766"/>
            <a:ext cx="2881105" cy="21208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2"/>
          </p:nvPr>
        </p:nvSpPr>
        <p:spPr>
          <a:xfrm>
            <a:off x="5272294" y="1735777"/>
            <a:ext cx="2881105" cy="20990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Szöveg helye 3"/>
          <p:cNvSpPr>
            <a:spLocks noGrp="1"/>
          </p:cNvSpPr>
          <p:nvPr>
            <p:ph type="body" sz="half" idx="2"/>
          </p:nvPr>
        </p:nvSpPr>
        <p:spPr>
          <a:xfrm>
            <a:off x="1048987" y="3019944"/>
            <a:ext cx="4109243" cy="311866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19"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4147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églalap 4"/>
          <p:cNvSpPr/>
          <p:nvPr userDrawn="1"/>
        </p:nvSpPr>
        <p:spPr>
          <a:xfrm>
            <a:off x="0" y="0"/>
            <a:ext cx="12192000" cy="1269331"/>
          </a:xfrm>
          <a:prstGeom prst="rect">
            <a:avLst/>
          </a:prstGeom>
          <a:solidFill>
            <a:srgbClr val="0C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7" name="Kép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962755" y="193964"/>
            <a:ext cx="1901292" cy="988592"/>
          </a:xfrm>
          <a:prstGeom prst="rect">
            <a:avLst/>
          </a:prstGeom>
        </p:spPr>
      </p:pic>
      <p:sp>
        <p:nvSpPr>
          <p:cNvPr id="12" name="Téglalap 11"/>
          <p:cNvSpPr/>
          <p:nvPr userDrawn="1"/>
        </p:nvSpPr>
        <p:spPr>
          <a:xfrm rot="-1620000">
            <a:off x="-993190" y="2266796"/>
            <a:ext cx="1646106" cy="1638154"/>
          </a:xfrm>
          <a:prstGeom prst="rect">
            <a:avLst/>
          </a:prstGeom>
          <a:solidFill>
            <a:srgbClr val="E5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3" name="Téglalap 12"/>
          <p:cNvSpPr/>
          <p:nvPr userDrawn="1"/>
        </p:nvSpPr>
        <p:spPr>
          <a:xfrm rot="1620000">
            <a:off x="9958120" y="6358411"/>
            <a:ext cx="997030" cy="999178"/>
          </a:xfrm>
          <a:prstGeom prst="rect">
            <a:avLst/>
          </a:prstGeom>
          <a:solidFill>
            <a:srgbClr val="AD0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Téglalap 13"/>
          <p:cNvSpPr/>
          <p:nvPr userDrawn="1"/>
        </p:nvSpPr>
        <p:spPr>
          <a:xfrm rot="1620000">
            <a:off x="-557987" y="4733336"/>
            <a:ext cx="775700" cy="742117"/>
          </a:xfrm>
          <a:prstGeom prst="rect">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Téglalap 14"/>
          <p:cNvSpPr/>
          <p:nvPr userDrawn="1"/>
        </p:nvSpPr>
        <p:spPr>
          <a:xfrm rot="1620000">
            <a:off x="2658255" y="-669587"/>
            <a:ext cx="896567" cy="927612"/>
          </a:xfrm>
          <a:prstGeom prst="rect">
            <a:avLst/>
          </a:prstGeom>
          <a:solidFill>
            <a:srgbClr val="15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Tree>
    <p:extLst>
      <p:ext uri="{BB962C8B-B14F-4D97-AF65-F5344CB8AC3E}">
        <p14:creationId xmlns:p14="http://schemas.microsoft.com/office/powerpoint/2010/main" val="3952134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5.jpe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1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1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hyperlink" Target="http://dx.doi.org/10.1053/j.gastro.2014.11.002" TargetMode="Externa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06.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ww.plagiarismtoday.com/2011/09/07/self-plagiarism-ethical-shortcut-or-moral-scourge/"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8.xml"/><Relationship Id="rId1" Type="http://schemas.openxmlformats.org/officeDocument/2006/relationships/slideLayout" Target="../slideLayouts/slideLayout14.xml"/><Relationship Id="rId4" Type="http://schemas.openxmlformats.org/officeDocument/2006/relationships/hyperlink" Target="http://www.editage.com/insights/10-tips-to-reduce-the-length-of-your-research-paper"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9.xml"/><Relationship Id="rId1" Type="http://schemas.openxmlformats.org/officeDocument/2006/relationships/slideLayout" Target="../slideLayouts/slideLayout14.xml"/><Relationship Id="rId6" Type="http://schemas.openxmlformats.org/officeDocument/2006/relationships/hyperlink" Target="https://pixabay.com/en/help-information-problem-solution-1013701/" TargetMode="External"/><Relationship Id="rId5" Type="http://schemas.openxmlformats.org/officeDocument/2006/relationships/image" Target="../media/image80.jpeg"/><Relationship Id="rId4" Type="http://schemas.openxmlformats.org/officeDocument/2006/relationships/hyperlink" Target="https://owl.excelsior.edu/grammar-essentials/parts-of-speech/interjections/" TargetMode="Externa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1.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1.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1.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1.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1.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8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520311" y="1705390"/>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err="1">
                <a:solidFill>
                  <a:srgbClr val="0C5C65"/>
                </a:solidFill>
              </a:rPr>
              <a:t>Meta-analysis</a:t>
            </a:r>
            <a:r>
              <a:rPr lang="hu-HU" sz="3600" b="1" dirty="0">
                <a:solidFill>
                  <a:srgbClr val="0C5C65"/>
                </a:solidFill>
              </a:rPr>
              <a:t> </a:t>
            </a:r>
            <a:r>
              <a:rPr lang="hu-HU" sz="3600" b="1" dirty="0" err="1">
                <a:solidFill>
                  <a:srgbClr val="0C5C65"/>
                </a:solidFill>
              </a:rPr>
              <a:t>Workshop</a:t>
            </a:r>
            <a:endParaRPr lang="en-US" sz="3600" b="1" dirty="0">
              <a:solidFill>
                <a:srgbClr val="0C5C65"/>
              </a:solidFill>
            </a:endParaRPr>
          </a:p>
        </p:txBody>
      </p:sp>
      <p:sp>
        <p:nvSpPr>
          <p:cNvPr id="7" name="Cím 1"/>
          <p:cNvSpPr txBox="1">
            <a:spLocks/>
          </p:cNvSpPr>
          <p:nvPr/>
        </p:nvSpPr>
        <p:spPr>
          <a:xfrm>
            <a:off x="5951395" y="41171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a:solidFill>
                  <a:srgbClr val="0C5C65"/>
                </a:solidFill>
              </a:rPr>
              <a:t>21-22</a:t>
            </a:r>
            <a:r>
              <a:rPr lang="hu-HU" sz="2000" b="1" baseline="30000" dirty="0">
                <a:solidFill>
                  <a:srgbClr val="0C5C65"/>
                </a:solidFill>
              </a:rPr>
              <a:t>nd</a:t>
            </a:r>
            <a:r>
              <a:rPr lang="hu-HU" sz="2000" b="1" dirty="0">
                <a:solidFill>
                  <a:srgbClr val="0C5C65"/>
                </a:solidFill>
              </a:rPr>
              <a:t> September, 2020</a:t>
            </a:r>
          </a:p>
          <a:p>
            <a:pPr algn="r"/>
            <a:endParaRPr lang="hu-HU" sz="2000" b="1" dirty="0">
              <a:solidFill>
                <a:srgbClr val="0C5C65"/>
              </a:solidFill>
            </a:endParaRPr>
          </a:p>
          <a:p>
            <a:pPr algn="r"/>
            <a:r>
              <a:rPr lang="hu-HU" sz="2000" i="1" dirty="0">
                <a:solidFill>
                  <a:srgbClr val="0C5C65"/>
                </a:solidFill>
              </a:rPr>
              <a:t>University of Pécs</a:t>
            </a:r>
            <a:endParaRPr lang="hu-HU" sz="2000" b="1" dirty="0">
              <a:solidFill>
                <a:srgbClr val="0C5C65"/>
              </a:solidFill>
            </a:endParaRPr>
          </a:p>
          <a:p>
            <a:pPr algn="r"/>
            <a:r>
              <a:rPr lang="hu-HU" sz="2000" b="1" dirty="0">
                <a:solidFill>
                  <a:srgbClr val="0C5C65"/>
                </a:solidFill>
              </a:rPr>
              <a:t>Pécs</a:t>
            </a:r>
          </a:p>
        </p:txBody>
      </p:sp>
      <p:pic>
        <p:nvPicPr>
          <p:cNvPr id="3" name="Kép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475" y="1705390"/>
            <a:ext cx="3849038" cy="2217681"/>
          </a:xfrm>
          <a:prstGeom prst="rect">
            <a:avLst/>
          </a:prstGeom>
        </p:spPr>
      </p:pic>
      <p:pic>
        <p:nvPicPr>
          <p:cNvPr id="13" name="Kép 12"/>
          <p:cNvPicPr>
            <a:picLocks noChangeAspect="1"/>
          </p:cNvPicPr>
          <p:nvPr/>
        </p:nvPicPr>
        <p:blipFill>
          <a:blip r:embed="rId4"/>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6271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9;p4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O</a:t>
            </a:r>
            <a:r>
              <a:rPr lang="hu-HU" sz="3600" dirty="0" err="1">
                <a:solidFill>
                  <a:srgbClr val="0C5C65"/>
                </a:solidFill>
                <a:sym typeface="Arial"/>
              </a:rPr>
              <a:t>utcome</a:t>
            </a:r>
            <a:endParaRPr lang="hu-HU" sz="3600" dirty="0">
              <a:solidFill>
                <a:srgbClr val="0C5C65"/>
              </a:solidFill>
            </a:endParaRPr>
          </a:p>
          <a:p>
            <a:pPr marL="0" marR="0" lvl="0" indent="0" algn="l" rtl="0">
              <a:spcBef>
                <a:spcPts val="0"/>
              </a:spcBef>
              <a:spcAft>
                <a:spcPts val="0"/>
              </a:spcAft>
              <a:buNone/>
            </a:pPr>
            <a:endParaRPr lang="hu-HU" sz="3600" dirty="0">
              <a:solidFill>
                <a:schemeClr val="dk1"/>
              </a:solidFill>
            </a:endParaRPr>
          </a:p>
          <a:p>
            <a:pPr marL="0" marR="0" lvl="0" indent="0" algn="ctr" rtl="0">
              <a:spcBef>
                <a:spcPts val="0"/>
              </a:spcBef>
              <a:spcAft>
                <a:spcPts val="0"/>
              </a:spcAft>
              <a:buNone/>
            </a:pPr>
            <a:r>
              <a:rPr lang="hu-HU" sz="3600" dirty="0" err="1">
                <a:solidFill>
                  <a:srgbClr val="E50D2E"/>
                </a:solidFill>
              </a:rPr>
              <a:t>Reflects</a:t>
            </a:r>
            <a:r>
              <a:rPr lang="hu-HU" sz="3600" dirty="0">
                <a:solidFill>
                  <a:srgbClr val="E50D2E"/>
                </a:solidFill>
              </a:rPr>
              <a:t> </a:t>
            </a:r>
            <a:r>
              <a:rPr lang="hu-HU" sz="3600" dirty="0" err="1">
                <a:solidFill>
                  <a:srgbClr val="E50D2E"/>
                </a:solidFill>
              </a:rPr>
              <a:t>the</a:t>
            </a:r>
            <a:r>
              <a:rPr lang="hu-HU" sz="3600" dirty="0">
                <a:solidFill>
                  <a:srgbClr val="E50D2E"/>
                </a:solidFill>
              </a:rPr>
              <a:t> </a:t>
            </a:r>
            <a:r>
              <a:rPr lang="hu-HU" sz="3600" dirty="0" err="1">
                <a:solidFill>
                  <a:srgbClr val="E50D2E"/>
                </a:solidFill>
              </a:rPr>
              <a:t>objectives</a:t>
            </a:r>
            <a:r>
              <a:rPr lang="hu-HU" sz="3600" dirty="0">
                <a:solidFill>
                  <a:srgbClr val="E50D2E"/>
                </a:solidFill>
              </a:rPr>
              <a:t> of </a:t>
            </a:r>
            <a:r>
              <a:rPr lang="hu-HU" sz="3600" dirty="0" err="1">
                <a:solidFill>
                  <a:srgbClr val="E50D2E"/>
                </a:solidFill>
              </a:rPr>
              <a:t>the</a:t>
            </a:r>
            <a:r>
              <a:rPr lang="hu-HU" sz="3600" dirty="0">
                <a:solidFill>
                  <a:srgbClr val="E50D2E"/>
                </a:solidFill>
              </a:rPr>
              <a:t> </a:t>
            </a:r>
            <a:r>
              <a:rPr lang="hu-HU" sz="3600" dirty="0" err="1">
                <a:solidFill>
                  <a:srgbClr val="E50D2E"/>
                </a:solidFill>
              </a:rPr>
              <a:t>trial</a:t>
            </a:r>
            <a:endParaRPr lang="hu-HU" sz="3600" dirty="0">
              <a:solidFill>
                <a:srgbClr val="E50D2E"/>
              </a:solidFill>
            </a:endParaRPr>
          </a:p>
          <a:p>
            <a:pPr marL="800100" lvl="1" indent="-342900">
              <a:lnSpc>
                <a:spcPct val="150000"/>
              </a:lnSpc>
              <a:buFont typeface="Wingdings" panose="05000000000000000000" pitchFamily="2" charset="2"/>
              <a:buChar char="§"/>
            </a:pPr>
            <a:r>
              <a:rPr lang="hu-HU" dirty="0" err="1">
                <a:solidFill>
                  <a:srgbClr val="0C5C65"/>
                </a:solidFill>
              </a:rPr>
              <a:t>Efficacy</a:t>
            </a:r>
            <a:r>
              <a:rPr lang="hu-HU" dirty="0">
                <a:solidFill>
                  <a:srgbClr val="0C5C65"/>
                </a:solidFill>
              </a:rPr>
              <a:t>/</a:t>
            </a:r>
            <a:r>
              <a:rPr lang="hu-HU" dirty="0" err="1">
                <a:solidFill>
                  <a:srgbClr val="0C5C65"/>
                </a:solidFill>
              </a:rPr>
              <a:t>effectiveness</a:t>
            </a:r>
            <a:endParaRPr lang="hu-HU" dirty="0">
              <a:solidFill>
                <a:srgbClr val="0C5C65"/>
              </a:solidFill>
            </a:endParaRPr>
          </a:p>
          <a:p>
            <a:pPr marL="800100" lvl="1" indent="-342900">
              <a:lnSpc>
                <a:spcPct val="150000"/>
              </a:lnSpc>
              <a:buFont typeface="Wingdings" panose="05000000000000000000" pitchFamily="2" charset="2"/>
              <a:buChar char="§"/>
            </a:pPr>
            <a:r>
              <a:rPr lang="hu-HU" dirty="0" err="1">
                <a:solidFill>
                  <a:srgbClr val="0C5C65"/>
                </a:solidFill>
              </a:rPr>
              <a:t>Safety</a:t>
            </a:r>
            <a:endParaRPr lang="hu-HU" dirty="0">
              <a:solidFill>
                <a:srgbClr val="0C5C65"/>
              </a:solidFill>
            </a:endParaRPr>
          </a:p>
          <a:p>
            <a:pPr marL="800100" lvl="1" indent="-342900">
              <a:lnSpc>
                <a:spcPct val="150000"/>
              </a:lnSpc>
              <a:buFont typeface="Wingdings" panose="05000000000000000000" pitchFamily="2" charset="2"/>
              <a:buChar char="§"/>
            </a:pPr>
            <a:r>
              <a:rPr lang="hu-HU" dirty="0" err="1">
                <a:solidFill>
                  <a:srgbClr val="0C5C65"/>
                </a:solidFill>
              </a:rPr>
              <a:t>Process</a:t>
            </a:r>
            <a:endParaRPr lang="hu-HU" dirty="0">
              <a:solidFill>
                <a:srgbClr val="0C5C65"/>
              </a:solidFill>
            </a:endParaRPr>
          </a:p>
          <a:p>
            <a:pPr marL="800100" lvl="1" indent="-342900">
              <a:lnSpc>
                <a:spcPct val="150000"/>
              </a:lnSpc>
              <a:buFont typeface="Wingdings" panose="05000000000000000000" pitchFamily="2" charset="2"/>
              <a:buChar char="§"/>
            </a:pPr>
            <a:r>
              <a:rPr lang="hu-HU" dirty="0" err="1">
                <a:solidFill>
                  <a:srgbClr val="0C5C65"/>
                </a:solidFill>
              </a:rPr>
              <a:t>Costs</a:t>
            </a:r>
            <a:endParaRPr lang="hu-HU" dirty="0">
              <a:solidFill>
                <a:srgbClr val="0C5C65"/>
              </a:solidFill>
            </a:endParaRPr>
          </a:p>
          <a:p>
            <a:pPr marL="800100" lvl="1" indent="-342900">
              <a:lnSpc>
                <a:spcPct val="150000"/>
              </a:lnSpc>
              <a:buFont typeface="Wingdings" panose="05000000000000000000" pitchFamily="2" charset="2"/>
              <a:buChar char="§"/>
            </a:pPr>
            <a:r>
              <a:rPr lang="hu-HU" dirty="0">
                <a:solidFill>
                  <a:srgbClr val="008080"/>
                </a:solidFill>
              </a:rPr>
              <a:t>…</a:t>
            </a:r>
          </a:p>
          <a:p>
            <a:pPr marL="0" marR="0" lvl="0" indent="0" algn="l" rtl="0">
              <a:spcBef>
                <a:spcPts val="0"/>
              </a:spcBef>
              <a:spcAft>
                <a:spcPts val="0"/>
              </a:spcAft>
              <a:buNone/>
            </a:pPr>
            <a:endParaRPr dirty="0">
              <a:solidFill>
                <a:srgbClr val="008080"/>
              </a:solidFill>
            </a:endParaRPr>
          </a:p>
        </p:txBody>
      </p:sp>
      <p:sp>
        <p:nvSpPr>
          <p:cNvPr id="9" name="Google Shape;324;p42"/>
          <p:cNvSpPr txBox="1">
            <a:spLocks noGrp="1"/>
          </p:cNvSpPr>
          <p:nvPr>
            <p:ph type="subTitle" idx="4294967295"/>
          </p:nvPr>
        </p:nvSpPr>
        <p:spPr>
          <a:xfrm>
            <a:off x="2496551" y="60939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Hierarchy</a:t>
            </a:r>
            <a:r>
              <a:rPr lang="hu-HU" sz="3600" b="1" dirty="0">
                <a:solidFill>
                  <a:schemeClr val="lt1"/>
                </a:solidFill>
                <a:latin typeface="Arial"/>
                <a:ea typeface="Arial"/>
                <a:cs typeface="Arial"/>
                <a:sym typeface="Arial"/>
              </a:rPr>
              <a:t> of </a:t>
            </a:r>
            <a:r>
              <a:rPr lang="hu-HU" sz="3600" b="1" dirty="0" err="1">
                <a:solidFill>
                  <a:schemeClr val="lt1"/>
                </a:solidFill>
                <a:latin typeface="Arial"/>
                <a:ea typeface="Arial"/>
                <a:cs typeface="Arial"/>
                <a:sym typeface="Arial"/>
              </a:rPr>
              <a:t>outcomes</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371313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2"/>
          <p:cNvSpPr>
            <a:spLocks noGrp="1"/>
          </p:cNvSpPr>
          <p:nvPr>
            <p:ph idx="1"/>
          </p:nvPr>
        </p:nvSpPr>
        <p:spPr>
          <a:xfrm>
            <a:off x="764931" y="1618622"/>
            <a:ext cx="11214992" cy="5092700"/>
          </a:xfrm>
        </p:spPr>
        <p:txBody>
          <a:bodyPr>
            <a:noAutofit/>
          </a:bodyPr>
          <a:lstStyle/>
          <a:p>
            <a:r>
              <a:rPr lang="en-US" b="1" dirty="0">
                <a:solidFill>
                  <a:srgbClr val="E50D2E"/>
                </a:solidFill>
              </a:rPr>
              <a:t>Read Cochrane review protocols </a:t>
            </a:r>
            <a:r>
              <a:rPr lang="en-US" dirty="0">
                <a:solidFill>
                  <a:srgbClr val="0C5C65"/>
                </a:solidFill>
              </a:rPr>
              <a:t>in the PROSPERO database for ideas.</a:t>
            </a:r>
          </a:p>
          <a:p>
            <a:r>
              <a:rPr lang="en-US" dirty="0">
                <a:solidFill>
                  <a:srgbClr val="0C5C65"/>
                </a:solidFill>
              </a:rPr>
              <a:t>Exact de</a:t>
            </a:r>
            <a:r>
              <a:rPr lang="hu-HU" dirty="0">
                <a:solidFill>
                  <a:srgbClr val="0C5C65"/>
                </a:solidFill>
              </a:rPr>
              <a:t>scription </a:t>
            </a:r>
            <a:r>
              <a:rPr lang="en-US" dirty="0">
                <a:solidFill>
                  <a:srgbClr val="0C5C65"/>
                </a:solidFill>
              </a:rPr>
              <a:t>of your </a:t>
            </a:r>
            <a:r>
              <a:rPr lang="en-US" b="1" dirty="0">
                <a:solidFill>
                  <a:srgbClr val="E50D2E"/>
                </a:solidFill>
              </a:rPr>
              <a:t>PICO</a:t>
            </a:r>
            <a:r>
              <a:rPr lang="hu-HU" dirty="0">
                <a:solidFill>
                  <a:srgbClr val="0C5C65"/>
                </a:solidFill>
              </a:rPr>
              <a:t>, </a:t>
            </a:r>
            <a:r>
              <a:rPr lang="hu-HU" dirty="0" err="1">
                <a:solidFill>
                  <a:srgbClr val="0C5C65"/>
                </a:solidFill>
              </a:rPr>
              <a:t>outcomes</a:t>
            </a:r>
            <a:r>
              <a:rPr lang="en-US" dirty="0">
                <a:solidFill>
                  <a:srgbClr val="0C5C65"/>
                </a:solidFill>
              </a:rPr>
              <a:t> and </a:t>
            </a:r>
            <a:r>
              <a:rPr lang="hu-HU" dirty="0" err="1">
                <a:solidFill>
                  <a:srgbClr val="0C5C65"/>
                </a:solidFill>
              </a:rPr>
              <a:t>statistical</a:t>
            </a:r>
            <a:r>
              <a:rPr lang="hu-HU" dirty="0">
                <a:solidFill>
                  <a:srgbClr val="0C5C65"/>
                </a:solidFill>
              </a:rPr>
              <a:t> </a:t>
            </a:r>
            <a:r>
              <a:rPr lang="hu-HU" dirty="0" err="1">
                <a:solidFill>
                  <a:srgbClr val="0C5C65"/>
                </a:solidFill>
              </a:rPr>
              <a:t>methods</a:t>
            </a:r>
            <a:r>
              <a:rPr lang="hu-HU" dirty="0">
                <a:solidFill>
                  <a:srgbClr val="0C5C65"/>
                </a:solidFill>
              </a:rPr>
              <a:t>  is </a:t>
            </a:r>
            <a:r>
              <a:rPr lang="en-US" dirty="0">
                <a:solidFill>
                  <a:srgbClr val="0C5C65"/>
                </a:solidFill>
              </a:rPr>
              <a:t>highly important.</a:t>
            </a:r>
          </a:p>
          <a:p>
            <a:r>
              <a:rPr lang="en-US" dirty="0">
                <a:solidFill>
                  <a:srgbClr val="0C5C65"/>
                </a:solidFill>
              </a:rPr>
              <a:t>If your PICO is not clear, it leads to </a:t>
            </a:r>
            <a:r>
              <a:rPr lang="hu-HU" dirty="0" err="1">
                <a:solidFill>
                  <a:srgbClr val="0C5C65"/>
                </a:solidFill>
              </a:rPr>
              <a:t>significant</a:t>
            </a:r>
            <a:r>
              <a:rPr lang="hu-HU" dirty="0">
                <a:solidFill>
                  <a:srgbClr val="0C5C65"/>
                </a:solidFill>
              </a:rPr>
              <a:t> </a:t>
            </a:r>
            <a:r>
              <a:rPr lang="hu-HU" dirty="0" err="1">
                <a:solidFill>
                  <a:srgbClr val="0C5C65"/>
                </a:solidFill>
              </a:rPr>
              <a:t>delay</a:t>
            </a:r>
            <a:r>
              <a:rPr lang="hu-HU" dirty="0">
                <a:solidFill>
                  <a:srgbClr val="0C5C65"/>
                </a:solidFill>
              </a:rPr>
              <a:t> of </a:t>
            </a:r>
            <a:r>
              <a:rPr lang="hu-HU" dirty="0" err="1">
                <a:solidFill>
                  <a:srgbClr val="0C5C65"/>
                </a:solidFill>
              </a:rPr>
              <a:t>the</a:t>
            </a:r>
            <a:r>
              <a:rPr lang="hu-HU" dirty="0">
                <a:solidFill>
                  <a:srgbClr val="0C5C65"/>
                </a:solidFill>
              </a:rPr>
              <a:t> </a:t>
            </a:r>
            <a:r>
              <a:rPr lang="hu-HU" dirty="0" err="1">
                <a:solidFill>
                  <a:srgbClr val="0C5C65"/>
                </a:solidFill>
              </a:rPr>
              <a:t>registration</a:t>
            </a:r>
            <a:r>
              <a:rPr lang="hu-HU" dirty="0">
                <a:solidFill>
                  <a:srgbClr val="0C5C65"/>
                </a:solidFill>
              </a:rPr>
              <a:t> </a:t>
            </a:r>
            <a:r>
              <a:rPr lang="hu-HU" dirty="0" err="1">
                <a:solidFill>
                  <a:srgbClr val="0C5C65"/>
                </a:solidFill>
              </a:rPr>
              <a:t>due</a:t>
            </a:r>
            <a:r>
              <a:rPr lang="hu-HU" dirty="0">
                <a:solidFill>
                  <a:srgbClr val="0C5C65"/>
                </a:solidFill>
              </a:rPr>
              <a:t> </a:t>
            </a:r>
            <a:r>
              <a:rPr lang="hu-HU" dirty="0" err="1">
                <a:solidFill>
                  <a:srgbClr val="0C5C65"/>
                </a:solidFill>
              </a:rPr>
              <a:t>to</a:t>
            </a:r>
            <a:r>
              <a:rPr lang="hu-HU" dirty="0">
                <a:solidFill>
                  <a:srgbClr val="0C5C65"/>
                </a:solidFill>
              </a:rPr>
              <a:t> a </a:t>
            </a:r>
            <a:r>
              <a:rPr lang="hu-HU" dirty="0" err="1">
                <a:solidFill>
                  <a:srgbClr val="0C5C65"/>
                </a:solidFill>
              </a:rPr>
              <a:t>new</a:t>
            </a:r>
            <a:r>
              <a:rPr lang="hu-HU" dirty="0">
                <a:solidFill>
                  <a:srgbClr val="0C5C65"/>
                </a:solidFill>
              </a:rPr>
              <a:t> </a:t>
            </a:r>
            <a:r>
              <a:rPr lang="hu-HU" dirty="0" err="1">
                <a:solidFill>
                  <a:srgbClr val="0C5C65"/>
                </a:solidFill>
              </a:rPr>
              <a:t>review</a:t>
            </a:r>
            <a:r>
              <a:rPr lang="hu-HU" dirty="0">
                <a:solidFill>
                  <a:srgbClr val="0C5C65"/>
                </a:solidFill>
              </a:rPr>
              <a:t> </a:t>
            </a:r>
            <a:r>
              <a:rPr lang="hu-HU" dirty="0" err="1">
                <a:solidFill>
                  <a:srgbClr val="0C5C65"/>
                </a:solidFill>
              </a:rPr>
              <a:t>process</a:t>
            </a:r>
            <a:r>
              <a:rPr lang="hu-HU" dirty="0">
                <a:solidFill>
                  <a:srgbClr val="0C5C65"/>
                </a:solidFill>
              </a:rPr>
              <a:t>.</a:t>
            </a:r>
            <a:r>
              <a:rPr lang="en-US" dirty="0">
                <a:solidFill>
                  <a:srgbClr val="0C5C65"/>
                </a:solidFill>
              </a:rPr>
              <a:t> </a:t>
            </a:r>
          </a:p>
          <a:p>
            <a:r>
              <a:rPr lang="en-US" dirty="0">
                <a:solidFill>
                  <a:srgbClr val="0C5C65"/>
                </a:solidFill>
              </a:rPr>
              <a:t>Maintain future tense throughout your sentences</a:t>
            </a:r>
            <a:r>
              <a:rPr lang="hu-HU" dirty="0">
                <a:solidFill>
                  <a:srgbClr val="0C5C65"/>
                </a:solidFill>
              </a:rPr>
              <a:t> </a:t>
            </a:r>
            <a:r>
              <a:rPr lang="hu-HU" dirty="0" err="1">
                <a:solidFill>
                  <a:srgbClr val="0C5C65"/>
                </a:solidFill>
              </a:rPr>
              <a:t>as</a:t>
            </a:r>
            <a:r>
              <a:rPr lang="hu-HU" dirty="0">
                <a:solidFill>
                  <a:srgbClr val="0C5C65"/>
                </a:solidFill>
              </a:rPr>
              <a:t> </a:t>
            </a:r>
            <a:r>
              <a:rPr lang="hu-HU" dirty="0" err="1">
                <a:solidFill>
                  <a:srgbClr val="0C5C65"/>
                </a:solidFill>
              </a:rPr>
              <a:t>this</a:t>
            </a:r>
            <a:r>
              <a:rPr lang="hu-HU" dirty="0">
                <a:solidFill>
                  <a:srgbClr val="0C5C65"/>
                </a:solidFill>
              </a:rPr>
              <a:t> is </a:t>
            </a:r>
            <a:r>
              <a:rPr lang="hu-HU" dirty="0" err="1">
                <a:solidFill>
                  <a:srgbClr val="0C5C65"/>
                </a:solidFill>
              </a:rPr>
              <a:t>prospective</a:t>
            </a:r>
            <a:r>
              <a:rPr lang="hu-HU" dirty="0">
                <a:solidFill>
                  <a:srgbClr val="0C5C65"/>
                </a:solidFill>
              </a:rPr>
              <a:t> </a:t>
            </a:r>
            <a:r>
              <a:rPr lang="hu-HU" dirty="0" err="1">
                <a:solidFill>
                  <a:srgbClr val="0C5C65"/>
                </a:solidFill>
              </a:rPr>
              <a:t>registration</a:t>
            </a:r>
            <a:r>
              <a:rPr lang="hu-HU" dirty="0">
                <a:solidFill>
                  <a:srgbClr val="0C5C65"/>
                </a:solidFill>
              </a:rPr>
              <a:t>. </a:t>
            </a:r>
            <a:endParaRPr lang="en-US" dirty="0">
              <a:solidFill>
                <a:srgbClr val="0C5C65"/>
              </a:solidFill>
            </a:endParaRPr>
          </a:p>
          <a:p>
            <a:r>
              <a:rPr lang="en-US" dirty="0">
                <a:solidFill>
                  <a:srgbClr val="0C5C65"/>
                </a:solidFill>
              </a:rPr>
              <a:t>If you are unsure about your plans use phrase </a:t>
            </a:r>
            <a:r>
              <a:rPr lang="en-US" b="1" dirty="0">
                <a:solidFill>
                  <a:srgbClr val="E50D2E"/>
                </a:solidFill>
              </a:rPr>
              <a:t>„we plan to…” </a:t>
            </a:r>
            <a:r>
              <a:rPr lang="en-US" dirty="0">
                <a:solidFill>
                  <a:srgbClr val="0C5C65"/>
                </a:solidFill>
              </a:rPr>
              <a:t>instead of „we will do that…”. </a:t>
            </a:r>
          </a:p>
          <a:p>
            <a:pPr marL="0" indent="0">
              <a:buNone/>
            </a:pPr>
            <a:endParaRPr lang="en-US" b="1" dirty="0">
              <a:solidFill>
                <a:srgbClr val="0C5C65"/>
              </a:solidFill>
            </a:endParaRPr>
          </a:p>
          <a:p>
            <a:pPr marL="0" indent="0">
              <a:buNone/>
            </a:pPr>
            <a:endParaRPr lang="en-US" b="1" dirty="0">
              <a:solidFill>
                <a:srgbClr val="7030A0"/>
              </a:solidFill>
            </a:endParaRPr>
          </a:p>
          <a:p>
            <a:pPr marL="0" indent="0">
              <a:buNone/>
            </a:pPr>
            <a:endParaRPr lang="en-US" b="1" dirty="0">
              <a:solidFill>
                <a:srgbClr val="7030A0"/>
              </a:solidFill>
            </a:endParaRPr>
          </a:p>
          <a:p>
            <a:pPr marL="0" indent="0">
              <a:buNone/>
            </a:pPr>
            <a:endParaRPr lang="en-US" b="1" dirty="0">
              <a:solidFill>
                <a:srgbClr val="7030A0"/>
              </a:solidFill>
            </a:endParaRPr>
          </a:p>
        </p:txBody>
      </p:sp>
      <p:sp>
        <p:nvSpPr>
          <p:cNvPr id="10" name="Alcím 4"/>
          <p:cNvSpPr txBox="1">
            <a:spLocks/>
          </p:cNvSpPr>
          <p:nvPr/>
        </p:nvSpPr>
        <p:spPr>
          <a:xfrm>
            <a:off x="764931" y="260883"/>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chemeClr val="bg1"/>
                </a:solidFill>
              </a:rPr>
              <a:t>Practical</a:t>
            </a:r>
            <a:r>
              <a:rPr lang="hu-HU" sz="3600" b="1" dirty="0">
                <a:solidFill>
                  <a:schemeClr val="bg1"/>
                </a:solidFill>
              </a:rPr>
              <a:t> </a:t>
            </a:r>
            <a:r>
              <a:rPr lang="hu-HU" sz="3600" b="1" dirty="0" err="1">
                <a:solidFill>
                  <a:schemeClr val="bg1"/>
                </a:solidFill>
              </a:rPr>
              <a:t>tips</a:t>
            </a:r>
            <a:endParaRPr lang="hu-HU" b="1" dirty="0">
              <a:solidFill>
                <a:schemeClr val="bg1"/>
              </a:solidFill>
            </a:endParaRPr>
          </a:p>
        </p:txBody>
      </p:sp>
    </p:spTree>
    <p:extLst>
      <p:ext uri="{BB962C8B-B14F-4D97-AF65-F5344CB8AC3E}">
        <p14:creationId xmlns:p14="http://schemas.microsoft.com/office/powerpoint/2010/main" val="2437106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2"/>
          <p:cNvSpPr>
            <a:spLocks noGrp="1"/>
          </p:cNvSpPr>
          <p:nvPr>
            <p:ph idx="1"/>
          </p:nvPr>
        </p:nvSpPr>
        <p:spPr>
          <a:xfrm>
            <a:off x="839848" y="1447800"/>
            <a:ext cx="7733881" cy="5092700"/>
          </a:xfrm>
        </p:spPr>
        <p:txBody>
          <a:bodyPr>
            <a:noAutofit/>
          </a:bodyPr>
          <a:lstStyle/>
          <a:p>
            <a:endParaRPr lang="en-US" b="1" dirty="0">
              <a:solidFill>
                <a:srgbClr val="0C5C65"/>
              </a:solidFill>
            </a:endParaRPr>
          </a:p>
          <a:p>
            <a:r>
              <a:rPr lang="en-US" b="1" dirty="0">
                <a:solidFill>
                  <a:srgbClr val="E50D2E"/>
                </a:solidFill>
              </a:rPr>
              <a:t>Keywords</a:t>
            </a:r>
            <a:r>
              <a:rPr lang="en-US" dirty="0">
                <a:solidFill>
                  <a:srgbClr val="0C5C65"/>
                </a:solidFill>
              </a:rPr>
              <a:t> help users find your review in the Register.</a:t>
            </a:r>
            <a:r>
              <a:rPr lang="hu-HU" dirty="0">
                <a:solidFill>
                  <a:srgbClr val="0C5C65"/>
                </a:solidFill>
              </a:rPr>
              <a:t> </a:t>
            </a:r>
            <a:r>
              <a:rPr lang="hu-HU" dirty="0" err="1">
                <a:solidFill>
                  <a:srgbClr val="0C5C65"/>
                </a:solidFill>
              </a:rPr>
              <a:t>Always</a:t>
            </a:r>
            <a:r>
              <a:rPr lang="hu-HU" dirty="0">
                <a:solidFill>
                  <a:srgbClr val="0C5C65"/>
                </a:solidFill>
              </a:rPr>
              <a:t> </a:t>
            </a:r>
            <a:r>
              <a:rPr lang="hu-HU" dirty="0" err="1">
                <a:solidFill>
                  <a:srgbClr val="0C5C65"/>
                </a:solidFill>
              </a:rPr>
              <a:t>give</a:t>
            </a:r>
            <a:r>
              <a:rPr lang="hu-HU" dirty="0">
                <a:solidFill>
                  <a:srgbClr val="0C5C65"/>
                </a:solidFill>
              </a:rPr>
              <a:t> </a:t>
            </a:r>
            <a:r>
              <a:rPr lang="hu-HU" dirty="0" err="1">
                <a:solidFill>
                  <a:srgbClr val="0C5C65"/>
                </a:solidFill>
              </a:rPr>
              <a:t>keywords</a:t>
            </a:r>
            <a:r>
              <a:rPr lang="hu-HU" dirty="0">
                <a:solidFill>
                  <a:srgbClr val="0C5C65"/>
                </a:solidFill>
              </a:rPr>
              <a:t> </a:t>
            </a:r>
            <a:r>
              <a:rPr lang="hu-HU" dirty="0" err="1">
                <a:solidFill>
                  <a:srgbClr val="0C5C65"/>
                </a:solidFill>
              </a:rPr>
              <a:t>to</a:t>
            </a:r>
            <a:r>
              <a:rPr lang="hu-HU" dirty="0">
                <a:solidFill>
                  <a:srgbClr val="0C5C65"/>
                </a:solidFill>
              </a:rPr>
              <a:t> </a:t>
            </a:r>
            <a:r>
              <a:rPr lang="hu-HU" dirty="0" err="1">
                <a:solidFill>
                  <a:srgbClr val="0C5C65"/>
                </a:solidFill>
              </a:rPr>
              <a:t>your</a:t>
            </a:r>
            <a:r>
              <a:rPr lang="hu-HU" dirty="0">
                <a:solidFill>
                  <a:srgbClr val="0C5C65"/>
                </a:solidFill>
              </a:rPr>
              <a:t> </a:t>
            </a:r>
            <a:r>
              <a:rPr lang="hu-HU" dirty="0" err="1">
                <a:solidFill>
                  <a:srgbClr val="0C5C65"/>
                </a:solidFill>
              </a:rPr>
              <a:t>protocol</a:t>
            </a:r>
            <a:r>
              <a:rPr lang="hu-HU" dirty="0">
                <a:solidFill>
                  <a:srgbClr val="0C5C65"/>
                </a:solidFill>
              </a:rPr>
              <a:t>. </a:t>
            </a:r>
            <a:endParaRPr lang="en-US" dirty="0">
              <a:solidFill>
                <a:srgbClr val="0C5C65"/>
              </a:solidFill>
            </a:endParaRPr>
          </a:p>
          <a:p>
            <a:r>
              <a:rPr lang="en-US" dirty="0">
                <a:solidFill>
                  <a:srgbClr val="0C5C65"/>
                </a:solidFill>
              </a:rPr>
              <a:t>Review status should be updated </a:t>
            </a:r>
            <a:r>
              <a:rPr lang="en-US" b="1" dirty="0">
                <a:solidFill>
                  <a:srgbClr val="E50D2E"/>
                </a:solidFill>
              </a:rPr>
              <a:t>when the review is completed </a:t>
            </a:r>
            <a:r>
              <a:rPr lang="en-US" dirty="0">
                <a:solidFill>
                  <a:srgbClr val="0C5C65"/>
                </a:solidFill>
              </a:rPr>
              <a:t>and when it is published.</a:t>
            </a:r>
          </a:p>
          <a:p>
            <a:r>
              <a:rPr lang="en-US" b="1" dirty="0">
                <a:solidFill>
                  <a:srgbClr val="E50D2E"/>
                </a:solidFill>
              </a:rPr>
              <a:t>Changes can be made </a:t>
            </a:r>
            <a:r>
              <a:rPr lang="en-US" dirty="0">
                <a:solidFill>
                  <a:srgbClr val="0C5C65"/>
                </a:solidFill>
              </a:rPr>
              <a:t>but a </a:t>
            </a:r>
            <a:r>
              <a:rPr lang="en-US" b="1" dirty="0">
                <a:solidFill>
                  <a:srgbClr val="E50D2E"/>
                </a:solidFill>
              </a:rPr>
              <a:t>brief explanation </a:t>
            </a:r>
            <a:r>
              <a:rPr lang="en-US" dirty="0">
                <a:solidFill>
                  <a:srgbClr val="0C5C65"/>
                </a:solidFill>
              </a:rPr>
              <a:t>of the reason should be given. Edits will appear in the public record.</a:t>
            </a:r>
          </a:p>
          <a:p>
            <a:pPr marL="0" indent="0">
              <a:buNone/>
            </a:pPr>
            <a:endParaRPr lang="en-US" b="1" dirty="0">
              <a:solidFill>
                <a:srgbClr val="7030A0"/>
              </a:solidFill>
            </a:endParaRPr>
          </a:p>
          <a:p>
            <a:pPr marL="0" indent="0">
              <a:buNone/>
            </a:pPr>
            <a:endParaRPr lang="en-US" b="1" dirty="0">
              <a:solidFill>
                <a:srgbClr val="7030A0"/>
              </a:solidFill>
            </a:endParaRPr>
          </a:p>
          <a:p>
            <a:pPr marL="0" indent="0">
              <a:buNone/>
            </a:pPr>
            <a:endParaRPr lang="en-US" b="1" dirty="0">
              <a:solidFill>
                <a:srgbClr val="7030A0"/>
              </a:solidFill>
            </a:endParaRPr>
          </a:p>
        </p:txBody>
      </p:sp>
      <p:sp>
        <p:nvSpPr>
          <p:cNvPr id="10" name="Alcím 4"/>
          <p:cNvSpPr txBox="1">
            <a:spLocks/>
          </p:cNvSpPr>
          <p:nvPr/>
        </p:nvSpPr>
        <p:spPr>
          <a:xfrm>
            <a:off x="764931" y="260883"/>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chemeClr val="bg1"/>
                </a:solidFill>
              </a:rPr>
              <a:t>Practical</a:t>
            </a:r>
            <a:r>
              <a:rPr lang="hu-HU" sz="3600" b="1" dirty="0">
                <a:solidFill>
                  <a:schemeClr val="bg1"/>
                </a:solidFill>
              </a:rPr>
              <a:t> </a:t>
            </a:r>
            <a:r>
              <a:rPr lang="hu-HU" sz="3600" b="1" dirty="0" err="1">
                <a:solidFill>
                  <a:schemeClr val="bg1"/>
                </a:solidFill>
              </a:rPr>
              <a:t>tips</a:t>
            </a:r>
            <a:endParaRPr lang="hu-HU" b="1" dirty="0">
              <a:solidFill>
                <a:schemeClr val="bg1"/>
              </a:solidFill>
            </a:endParaRPr>
          </a:p>
        </p:txBody>
      </p:sp>
      <p:pic>
        <p:nvPicPr>
          <p:cNvPr id="2050" name="Picture 2" descr="Top Tips - Top Tips Clipart , Free Transparent Clipart - ClipartKey">
            <a:extLst>
              <a:ext uri="{FF2B5EF4-FFF2-40B4-BE49-F238E27FC236}">
                <a16:creationId xmlns:a16="http://schemas.microsoft.com/office/drawing/2014/main" id="{73722228-4655-4FED-84A4-FB36F5A2B8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19194" y="2310581"/>
            <a:ext cx="3163193" cy="454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009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3D344131-F8D9-4566-B2ED-D8FB9E0DB943}"/>
              </a:ext>
            </a:extLst>
          </p:cNvPr>
          <p:cNvSpPr/>
          <p:nvPr/>
        </p:nvSpPr>
        <p:spPr>
          <a:xfrm>
            <a:off x="9012025" y="5910606"/>
            <a:ext cx="2724346" cy="947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029" name="Tartalom helye 2">
            <a:extLst>
              <a:ext uri="{FF2B5EF4-FFF2-40B4-BE49-F238E27FC236}">
                <a16:creationId xmlns:a16="http://schemas.microsoft.com/office/drawing/2014/main" id="{6BBEC517-ED23-4C4E-B2DF-4F89445770F7}"/>
              </a:ext>
            </a:extLst>
          </p:cNvPr>
          <p:cNvGraphicFramePr>
            <a:graphicFrameLocks noGrp="1"/>
          </p:cNvGraphicFramePr>
          <p:nvPr>
            <p:ph idx="1"/>
          </p:nvPr>
        </p:nvGraphicFramePr>
        <p:xfrm>
          <a:off x="6371490" y="1447800"/>
          <a:ext cx="498066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lcím 4"/>
          <p:cNvSpPr txBox="1">
            <a:spLocks/>
          </p:cNvSpPr>
          <p:nvPr/>
        </p:nvSpPr>
        <p:spPr>
          <a:xfrm>
            <a:off x="764931" y="427139"/>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a:solidFill>
                  <a:schemeClr val="bg1"/>
                </a:solidFill>
              </a:rPr>
              <a:t>How can our team help you?</a:t>
            </a:r>
            <a:endParaRPr lang="hu-HU" b="1" dirty="0">
              <a:solidFill>
                <a:schemeClr val="bg1"/>
              </a:solidFill>
            </a:endParaRPr>
          </a:p>
        </p:txBody>
      </p:sp>
      <p:pic>
        <p:nvPicPr>
          <p:cNvPr id="1026" name="Picture 2" descr="Premium Vector | Leader helps the team to climb the cliff and reach the goal">
            <a:extLst>
              <a:ext uri="{FF2B5EF4-FFF2-40B4-BE49-F238E27FC236}">
                <a16:creationId xmlns:a16="http://schemas.microsoft.com/office/drawing/2014/main" id="{CA6C96F5-1FE2-4FE0-814E-F38F2260B69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4931" y="1662544"/>
            <a:ext cx="5055581" cy="505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080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BC8731B0-6ACE-4A80-85DD-40FDADF3EF4B}"/>
              </a:ext>
            </a:extLst>
          </p:cNvPr>
          <p:cNvSpPr/>
          <p:nvPr/>
        </p:nvSpPr>
        <p:spPr>
          <a:xfrm>
            <a:off x="8606672" y="6136849"/>
            <a:ext cx="3365369" cy="721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hu-HU" sz="6600" b="1" kern="0" dirty="0">
                <a:solidFill>
                  <a:prstClr val="white"/>
                </a:solidFill>
                <a:latin typeface="Calibri"/>
              </a:rPr>
              <a:t>TAKE HOME MESSAGE</a:t>
            </a:r>
          </a:p>
        </p:txBody>
      </p:sp>
      <p:sp>
        <p:nvSpPr>
          <p:cNvPr id="10" name="Téglalap 9"/>
          <p:cNvSpPr/>
          <p:nvPr/>
        </p:nvSpPr>
        <p:spPr>
          <a:xfrm>
            <a:off x="1087120" y="3762859"/>
            <a:ext cx="10136991" cy="2677656"/>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lnSpc>
                <a:spcPct val="150000"/>
              </a:lnSpc>
              <a:buFont typeface="Arial" panose="020B0604020202020204" pitchFamily="34" charset="0"/>
              <a:buChar char="•"/>
              <a:defRPr/>
            </a:pPr>
            <a:r>
              <a:rPr lang="hu-HU" sz="2800" b="1" dirty="0" err="1">
                <a:solidFill>
                  <a:prstClr val="black"/>
                </a:solidFill>
                <a:ea typeface="Calibri" panose="020F0502020204030204" pitchFamily="34" charset="0"/>
              </a:rPr>
              <a:t>Protocol</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registration</a:t>
            </a:r>
            <a:r>
              <a:rPr lang="hu-HU" sz="2800" b="1" dirty="0">
                <a:solidFill>
                  <a:prstClr val="black"/>
                </a:solidFill>
                <a:ea typeface="Calibri" panose="020F0502020204030204" pitchFamily="34" charset="0"/>
              </a:rPr>
              <a:t> is a „</a:t>
            </a:r>
            <a:r>
              <a:rPr lang="hu-HU" sz="2800" b="1" dirty="0" err="1">
                <a:solidFill>
                  <a:prstClr val="black"/>
                </a:solidFill>
                <a:ea typeface="Calibri" panose="020F0502020204030204" pitchFamily="34" charset="0"/>
              </a:rPr>
              <a:t>must-have</a:t>
            </a:r>
            <a:r>
              <a:rPr lang="hu-HU" sz="2800" b="1" dirty="0">
                <a:solidFill>
                  <a:prstClr val="black"/>
                </a:solidFill>
                <a:ea typeface="Calibri" panose="020F0502020204030204" pitchFamily="34" charset="0"/>
              </a:rPr>
              <a:t>”!</a:t>
            </a:r>
          </a:p>
          <a:p>
            <a:pPr marL="514350" indent="-514350">
              <a:lnSpc>
                <a:spcPct val="150000"/>
              </a:lnSpc>
              <a:buFont typeface="Arial" panose="020B0604020202020204" pitchFamily="34" charset="0"/>
              <a:buChar char="•"/>
              <a:defRPr/>
            </a:pPr>
            <a:r>
              <a:rPr lang="hu-HU" sz="2800" b="1" dirty="0" err="1">
                <a:solidFill>
                  <a:prstClr val="black"/>
                </a:solidFill>
                <a:ea typeface="Calibri" panose="020F0502020204030204" pitchFamily="34" charset="0"/>
              </a:rPr>
              <a:t>Plan</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your</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protocol</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carefully</a:t>
            </a:r>
            <a:r>
              <a:rPr lang="hu-HU" sz="2800" b="1" dirty="0">
                <a:solidFill>
                  <a:prstClr val="black"/>
                </a:solidFill>
                <a:ea typeface="Calibri" panose="020F0502020204030204" pitchFamily="34" charset="0"/>
              </a:rPr>
              <a:t> -                                (</a:t>
            </a:r>
            <a:r>
              <a:rPr lang="hu-HU" sz="2800" b="1" dirty="0" err="1">
                <a:solidFill>
                  <a:prstClr val="black"/>
                </a:solidFill>
                <a:ea typeface="Calibri" panose="020F0502020204030204" pitchFamily="34" charset="0"/>
              </a:rPr>
              <a:t>example</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protocols</a:t>
            </a:r>
            <a:r>
              <a:rPr lang="hu-HU" sz="2800" b="1" dirty="0">
                <a:solidFill>
                  <a:prstClr val="black"/>
                </a:solidFill>
                <a:ea typeface="Calibri" panose="020F0502020204030204" pitchFamily="34" charset="0"/>
              </a:rPr>
              <a:t>: </a:t>
            </a:r>
            <a:r>
              <a:rPr lang="hu-HU" sz="2800" b="1" dirty="0" err="1">
                <a:solidFill>
                  <a:srgbClr val="E50D2E"/>
                </a:solidFill>
                <a:ea typeface="Calibri" panose="020F0502020204030204" pitchFamily="34" charset="0"/>
              </a:rPr>
              <a:t>Cochrane</a:t>
            </a:r>
            <a:r>
              <a:rPr lang="hu-HU" sz="2800" b="1" dirty="0">
                <a:solidFill>
                  <a:srgbClr val="E50D2E"/>
                </a:solidFill>
                <a:ea typeface="Calibri" panose="020F0502020204030204" pitchFamily="34" charset="0"/>
              </a:rPr>
              <a:t> </a:t>
            </a:r>
            <a:r>
              <a:rPr lang="hu-HU" sz="2800" b="1" dirty="0" err="1">
                <a:solidFill>
                  <a:srgbClr val="E50D2E"/>
                </a:solidFill>
                <a:ea typeface="Calibri" panose="020F0502020204030204" pitchFamily="34" charset="0"/>
              </a:rPr>
              <a:t>Reviews</a:t>
            </a:r>
            <a:r>
              <a:rPr lang="hu-HU" sz="2800" b="1" dirty="0">
                <a:solidFill>
                  <a:prstClr val="black"/>
                </a:solidFill>
                <a:ea typeface="Calibri" panose="020F0502020204030204" pitchFamily="34" charset="0"/>
              </a:rPr>
              <a:t>)!</a:t>
            </a:r>
          </a:p>
          <a:p>
            <a:pPr marL="457200" indent="-457200">
              <a:lnSpc>
                <a:spcPct val="150000"/>
              </a:lnSpc>
              <a:buFont typeface="Arial" panose="020B0604020202020204" pitchFamily="34" charset="0"/>
              <a:buChar char="•"/>
              <a:defRPr/>
            </a:pPr>
            <a:r>
              <a:rPr lang="hu-HU" sz="2800" b="1" dirty="0" err="1">
                <a:solidFill>
                  <a:prstClr val="black"/>
                </a:solidFill>
                <a:ea typeface="Calibri" panose="020F0502020204030204" pitchFamily="34" charset="0"/>
              </a:rPr>
              <a:t>Publish</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everything</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what</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you</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planned</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to</a:t>
            </a:r>
            <a:r>
              <a:rPr lang="hu-HU" sz="2800" b="1" dirty="0">
                <a:solidFill>
                  <a:prstClr val="black"/>
                </a:solidFill>
                <a:ea typeface="Calibri" panose="020F0502020204030204" pitchFamily="34" charset="0"/>
              </a:rPr>
              <a:t> </a:t>
            </a:r>
            <a:r>
              <a:rPr lang="hu-HU" sz="2800" b="1" dirty="0" err="1">
                <a:solidFill>
                  <a:prstClr val="black"/>
                </a:solidFill>
                <a:ea typeface="Calibri" panose="020F0502020204030204" pitchFamily="34" charset="0"/>
              </a:rPr>
              <a:t>publish</a:t>
            </a:r>
            <a:r>
              <a:rPr lang="hu-HU" sz="2800" b="1" dirty="0">
                <a:solidFill>
                  <a:prstClr val="black"/>
                </a:solidFill>
                <a:ea typeface="Calibri" panose="020F0502020204030204" pitchFamily="34" charset="0"/>
              </a:rPr>
              <a:t>!</a:t>
            </a: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
        <p:nvSpPr>
          <p:cNvPr id="7" name="Alcím 3"/>
          <p:cNvSpPr txBox="1">
            <a:spLocks/>
          </p:cNvSpPr>
          <p:nvPr/>
        </p:nvSpPr>
        <p:spPr>
          <a:xfrm>
            <a:off x="2735658" y="453434"/>
            <a:ext cx="6668231" cy="5873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solidFill>
                  <a:prstClr val="white"/>
                </a:solidFill>
              </a:rPr>
              <a:t>Protocol</a:t>
            </a:r>
            <a:r>
              <a:rPr lang="hu-HU" sz="3600" b="1" dirty="0">
                <a:solidFill>
                  <a:prstClr val="white"/>
                </a:solidFill>
              </a:rPr>
              <a:t> </a:t>
            </a:r>
            <a:r>
              <a:rPr lang="hu-HU" sz="3600" b="1" dirty="0" err="1">
                <a:solidFill>
                  <a:prstClr val="white"/>
                </a:solidFill>
              </a:rPr>
              <a:t>registration</a:t>
            </a:r>
            <a:endParaRPr lang="hu-HU" sz="3600" b="1" dirty="0">
              <a:solidFill>
                <a:prstClr val="white"/>
              </a:solidFill>
            </a:endParaRPr>
          </a:p>
        </p:txBody>
      </p:sp>
    </p:spTree>
    <p:extLst>
      <p:ext uri="{BB962C8B-B14F-4D97-AF65-F5344CB8AC3E}">
        <p14:creationId xmlns:p14="http://schemas.microsoft.com/office/powerpoint/2010/main" val="3243357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204CC421-4096-4B62-B578-063C580D0B10}"/>
              </a:ext>
            </a:extLst>
          </p:cNvPr>
          <p:cNvSpPr txBox="1">
            <a:spLocks/>
          </p:cNvSpPr>
          <p:nvPr/>
        </p:nvSpPr>
        <p:spPr>
          <a:xfrm>
            <a:off x="6103795" y="42695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a:solidFill>
                  <a:srgbClr val="0C5C65"/>
                </a:solidFill>
              </a:rPr>
              <a:t>21-22</a:t>
            </a:r>
            <a:r>
              <a:rPr lang="hu-HU" sz="2000" b="1" baseline="30000" dirty="0">
                <a:solidFill>
                  <a:srgbClr val="0C5C65"/>
                </a:solidFill>
              </a:rPr>
              <a:t>nd</a:t>
            </a:r>
            <a:r>
              <a:rPr lang="hu-HU" sz="2000" b="1" dirty="0">
                <a:solidFill>
                  <a:srgbClr val="0C5C65"/>
                </a:solidFill>
              </a:rPr>
              <a:t> </a:t>
            </a:r>
            <a:r>
              <a:rPr lang="hu-HU" sz="2000" b="1" dirty="0" err="1">
                <a:solidFill>
                  <a:srgbClr val="0C5C65"/>
                </a:solidFill>
              </a:rPr>
              <a:t>September</a:t>
            </a:r>
            <a:r>
              <a:rPr lang="hu-HU" sz="2000" b="1" dirty="0">
                <a:solidFill>
                  <a:srgbClr val="0C5C65"/>
                </a:solidFill>
              </a:rPr>
              <a:t>, 2020</a:t>
            </a:r>
          </a:p>
          <a:p>
            <a:pPr algn="r"/>
            <a:endParaRPr lang="hu-HU" sz="2000" b="1" dirty="0">
              <a:solidFill>
                <a:srgbClr val="0C5C65"/>
              </a:solidFill>
            </a:endParaRPr>
          </a:p>
          <a:p>
            <a:pPr algn="r"/>
            <a:r>
              <a:rPr lang="hu-HU" sz="2000" i="1" dirty="0">
                <a:solidFill>
                  <a:srgbClr val="0C5C65"/>
                </a:solidFill>
              </a:rPr>
              <a:t>University of Pécs</a:t>
            </a:r>
            <a:endParaRPr lang="hu-HU" sz="2000" b="1" dirty="0">
              <a:solidFill>
                <a:srgbClr val="0C5C65"/>
              </a:solidFill>
            </a:endParaRPr>
          </a:p>
          <a:p>
            <a:pPr algn="r"/>
            <a:r>
              <a:rPr lang="hu-HU" sz="2000" b="1" dirty="0">
                <a:solidFill>
                  <a:srgbClr val="0C5C65"/>
                </a:solidFill>
              </a:rPr>
              <a:t>Pécs</a:t>
            </a:r>
          </a:p>
        </p:txBody>
      </p:sp>
      <p:sp>
        <p:nvSpPr>
          <p:cNvPr id="8" name="Cím 1"/>
          <p:cNvSpPr txBox="1">
            <a:spLocks/>
          </p:cNvSpPr>
          <p:nvPr/>
        </p:nvSpPr>
        <p:spPr>
          <a:xfrm>
            <a:off x="658487" y="2740828"/>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4000" b="1" dirty="0" err="1">
                <a:solidFill>
                  <a:srgbClr val="0C5C65"/>
                </a:solidFill>
              </a:rPr>
              <a:t>Practice</a:t>
            </a:r>
            <a:endParaRPr lang="hu-HU" sz="4000" b="1" dirty="0">
              <a:solidFill>
                <a:srgbClr val="0C5C65"/>
              </a:solidFill>
            </a:endParaRPr>
          </a:p>
        </p:txBody>
      </p:sp>
      <p:pic>
        <p:nvPicPr>
          <p:cNvPr id="2" name="Kép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6" y="98713"/>
            <a:ext cx="1887791" cy="1087679"/>
          </a:xfrm>
          <a:prstGeom prst="rect">
            <a:avLst/>
          </a:prstGeom>
        </p:spPr>
      </p:pic>
      <p:pic>
        <p:nvPicPr>
          <p:cNvPr id="3" name="Kép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475" y="1705390"/>
            <a:ext cx="3849038" cy="2217681"/>
          </a:xfrm>
          <a:prstGeom prst="rect">
            <a:avLst/>
          </a:prstGeom>
        </p:spPr>
      </p:pic>
      <p:pic>
        <p:nvPicPr>
          <p:cNvPr id="13" name="Kép 12"/>
          <p:cNvPicPr>
            <a:picLocks noChangeAspect="1"/>
          </p:cNvPicPr>
          <p:nvPr/>
        </p:nvPicPr>
        <p:blipFill>
          <a:blip r:embed="rId5"/>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1818753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89413" y="1449744"/>
            <a:ext cx="10074443" cy="4911781"/>
          </a:xfrm>
        </p:spPr>
        <p:txBody>
          <a:bodyPr/>
          <a:lstStyle/>
          <a:p>
            <a:pPr marL="457200" indent="-457200">
              <a:buFont typeface="+mj-lt"/>
              <a:buAutoNum type="arabicPeriod"/>
            </a:pPr>
            <a:r>
              <a:rPr lang="hu-HU" sz="2400" dirty="0">
                <a:solidFill>
                  <a:srgbClr val="0C5C65"/>
                </a:solidFill>
              </a:rPr>
              <a:t>Compare the elements of the protocol and the sample paper. Are there deviations from the protocol?</a:t>
            </a:r>
          </a:p>
          <a:p>
            <a:pPr marL="457200" indent="-457200">
              <a:buFont typeface="+mj-lt"/>
              <a:buAutoNum type="arabicPeriod"/>
            </a:pPr>
            <a:r>
              <a:rPr lang="hu-HU" sz="2400" dirty="0">
                <a:solidFill>
                  <a:srgbClr val="0C5C65"/>
                </a:solidFill>
              </a:rPr>
              <a:t>Is there anything missing from the protocol?</a:t>
            </a:r>
          </a:p>
          <a:p>
            <a:pPr marL="0" indent="0">
              <a:buNone/>
            </a:pPr>
            <a:r>
              <a:rPr lang="hu-HU" sz="2400" b="1" dirty="0">
                <a:solidFill>
                  <a:srgbClr val="0C5C65"/>
                </a:solidFill>
              </a:rPr>
              <a:t>You have 30 minutes to complete this task.</a:t>
            </a:r>
          </a:p>
          <a:p>
            <a:pPr marL="476250" indent="0">
              <a:buNone/>
            </a:pPr>
            <a:endParaRPr lang="hu-HU" sz="2400" dirty="0">
              <a:solidFill>
                <a:srgbClr val="0C5C65"/>
              </a:solidFill>
            </a:endParaRPr>
          </a:p>
        </p:txBody>
      </p:sp>
      <p:sp>
        <p:nvSpPr>
          <p:cNvPr id="4" name="Alcím 3"/>
          <p:cNvSpPr>
            <a:spLocks noGrp="1"/>
          </p:cNvSpPr>
          <p:nvPr>
            <p:ph type="subTitle" idx="15"/>
          </p:nvPr>
        </p:nvSpPr>
        <p:spPr>
          <a:xfrm>
            <a:off x="2628527" y="505184"/>
            <a:ext cx="7207917" cy="378235"/>
          </a:xfrm>
        </p:spPr>
        <p:txBody>
          <a:bodyPr/>
          <a:lstStyle/>
          <a:p>
            <a:r>
              <a:rPr lang="hu-HU" sz="3600" b="1" dirty="0"/>
              <a:t>Practice – Day 2, Session IV.</a:t>
            </a:r>
          </a:p>
        </p:txBody>
      </p:sp>
    </p:spTree>
    <p:extLst>
      <p:ext uri="{BB962C8B-B14F-4D97-AF65-F5344CB8AC3E}">
        <p14:creationId xmlns:p14="http://schemas.microsoft.com/office/powerpoint/2010/main" val="40424739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202528" y="1511630"/>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Session V.</a:t>
            </a:r>
            <a:br>
              <a:rPr lang="hu-HU" sz="3600" b="1" dirty="0">
                <a:solidFill>
                  <a:srgbClr val="0C5C65"/>
                </a:solidFill>
              </a:rPr>
            </a:br>
            <a:r>
              <a:rPr lang="hu-HU" sz="3600" b="1" dirty="0" err="1">
                <a:solidFill>
                  <a:srgbClr val="0C5C65"/>
                </a:solidFill>
              </a:rPr>
              <a:t>Perspectives</a:t>
            </a:r>
            <a:endParaRPr lang="en-US" sz="3600" b="1" dirty="0">
              <a:solidFill>
                <a:srgbClr val="0C5C65"/>
              </a:solidFill>
            </a:endParaRPr>
          </a:p>
        </p:txBody>
      </p:sp>
      <p:sp>
        <p:nvSpPr>
          <p:cNvPr id="9" name="Alcím 6"/>
          <p:cNvSpPr txBox="1">
            <a:spLocks/>
          </p:cNvSpPr>
          <p:nvPr/>
        </p:nvSpPr>
        <p:spPr>
          <a:xfrm>
            <a:off x="3873939" y="4482057"/>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400" b="1" dirty="0" err="1">
                <a:solidFill>
                  <a:srgbClr val="E50D2E"/>
                </a:solidFill>
              </a:rPr>
              <a:t>moderator</a:t>
            </a:r>
            <a:r>
              <a:rPr lang="hu-HU" sz="2400" b="1" dirty="0">
                <a:solidFill>
                  <a:srgbClr val="E50D2E"/>
                </a:solidFill>
              </a:rPr>
              <a:t>: Szabolcs Kiss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B23E5275-0F54-44B5-B5C3-343B96B0D5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4153" y="5082606"/>
            <a:ext cx="2847785" cy="1640794"/>
          </a:xfrm>
          <a:prstGeom prst="rect">
            <a:avLst/>
          </a:prstGeom>
        </p:spPr>
      </p:pic>
    </p:spTree>
    <p:extLst>
      <p:ext uri="{BB962C8B-B14F-4D97-AF65-F5344CB8AC3E}">
        <p14:creationId xmlns:p14="http://schemas.microsoft.com/office/powerpoint/2010/main" val="17567135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1875386" y="2269061"/>
            <a:ext cx="8441228" cy="1159939"/>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err="1">
                <a:solidFill>
                  <a:srgbClr val="0C5C65"/>
                </a:solidFill>
              </a:rPr>
              <a:t>Beyond</a:t>
            </a:r>
            <a:r>
              <a:rPr lang="hu-HU" sz="3600" b="1" dirty="0">
                <a:solidFill>
                  <a:srgbClr val="0C5C65"/>
                </a:solidFill>
              </a:rPr>
              <a:t> </a:t>
            </a:r>
            <a:r>
              <a:rPr lang="hu-HU" sz="3600" b="1" dirty="0" err="1">
                <a:solidFill>
                  <a:srgbClr val="0C5C65"/>
                </a:solidFill>
              </a:rPr>
              <a:t>two</a:t>
            </a:r>
            <a:r>
              <a:rPr lang="hu-HU" sz="3600" b="1" dirty="0">
                <a:solidFill>
                  <a:srgbClr val="0C5C65"/>
                </a:solidFill>
              </a:rPr>
              <a:t> </a:t>
            </a:r>
            <a:r>
              <a:rPr lang="hu-HU" sz="3600" b="1" dirty="0" err="1">
                <a:solidFill>
                  <a:srgbClr val="0C5C65"/>
                </a:solidFill>
              </a:rPr>
              <a:t>interventions</a:t>
            </a:r>
            <a:r>
              <a:rPr lang="hu-HU" sz="3600" b="1" dirty="0">
                <a:solidFill>
                  <a:srgbClr val="0C5C65"/>
                </a:solidFill>
              </a:rPr>
              <a:t> – </a:t>
            </a:r>
            <a:br>
              <a:rPr lang="hu-HU" sz="3600" b="1" dirty="0">
                <a:solidFill>
                  <a:srgbClr val="0C5C65"/>
                </a:solidFill>
              </a:rPr>
            </a:br>
            <a:r>
              <a:rPr lang="hu-HU" sz="3600" b="1" dirty="0" err="1">
                <a:solidFill>
                  <a:srgbClr val="0C5C65"/>
                </a:solidFill>
              </a:rPr>
              <a:t>advanced</a:t>
            </a:r>
            <a:r>
              <a:rPr lang="hu-HU" sz="3600" b="1" dirty="0">
                <a:solidFill>
                  <a:srgbClr val="0C5C65"/>
                </a:solidFill>
              </a:rPr>
              <a:t> </a:t>
            </a:r>
            <a:r>
              <a:rPr lang="hu-HU" sz="3600" b="1" dirty="0" err="1">
                <a:solidFill>
                  <a:srgbClr val="0C5C65"/>
                </a:solidFill>
              </a:rPr>
              <a:t>meta-analytical</a:t>
            </a:r>
            <a:r>
              <a:rPr lang="hu-HU" sz="3600" b="1" dirty="0">
                <a:solidFill>
                  <a:srgbClr val="0C5C65"/>
                </a:solidFill>
              </a:rPr>
              <a:t> </a:t>
            </a:r>
            <a:r>
              <a:rPr lang="hu-HU" sz="3600" b="1" dirty="0" err="1">
                <a:solidFill>
                  <a:srgbClr val="0C5C65"/>
                </a:solidFill>
              </a:rPr>
              <a:t>techniques</a:t>
            </a:r>
            <a:endParaRPr lang="en-US" sz="3600" b="1" dirty="0">
              <a:solidFill>
                <a:srgbClr val="0C5C65"/>
              </a:solidFill>
            </a:endParaRPr>
          </a:p>
        </p:txBody>
      </p:sp>
      <p:sp>
        <p:nvSpPr>
          <p:cNvPr id="9" name="Alcím 6"/>
          <p:cNvSpPr txBox="1">
            <a:spLocks/>
          </p:cNvSpPr>
          <p:nvPr/>
        </p:nvSpPr>
        <p:spPr>
          <a:xfrm>
            <a:off x="3648221" y="3753472"/>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000" b="1" dirty="0">
                <a:solidFill>
                  <a:srgbClr val="E50D2E"/>
                </a:solidFill>
              </a:rPr>
              <a:t>Zsolt Szakács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8904E65D-07D2-4637-8591-C7F60EFCBE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4537" y="4923875"/>
            <a:ext cx="3053007" cy="1759036"/>
          </a:xfrm>
          <a:prstGeom prst="rect">
            <a:avLst/>
          </a:prstGeom>
        </p:spPr>
      </p:pic>
    </p:spTree>
    <p:extLst>
      <p:ext uri="{BB962C8B-B14F-4D97-AF65-F5344CB8AC3E}">
        <p14:creationId xmlns:p14="http://schemas.microsoft.com/office/powerpoint/2010/main" val="13215769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p:nvPr/>
        </p:nvSpPr>
        <p:spPr>
          <a:xfrm>
            <a:off x="8320518" y="3331172"/>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3" name="Google Shape;143;p15"/>
          <p:cNvSpPr/>
          <p:nvPr/>
        </p:nvSpPr>
        <p:spPr>
          <a:xfrm>
            <a:off x="3499190" y="1570803"/>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4" name="Google Shape;144;p15"/>
          <p:cNvSpPr txBox="1"/>
          <p:nvPr/>
        </p:nvSpPr>
        <p:spPr>
          <a:xfrm>
            <a:off x="3995653" y="1714955"/>
            <a:ext cx="225075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Preliminary</a:t>
            </a:r>
            <a:r>
              <a:rPr lang="hu-HU" sz="2800" b="0" i="0" u="none" strike="noStrike" cap="none" dirty="0">
                <a:solidFill>
                  <a:srgbClr val="0E7472"/>
                </a:solidFill>
                <a:latin typeface="Arial"/>
                <a:ea typeface="Arial"/>
                <a:cs typeface="Arial"/>
                <a:sym typeface="Arial"/>
              </a:rPr>
              <a:t> </a:t>
            </a:r>
            <a:r>
              <a:rPr lang="hu-HU" sz="2800" b="0" i="0" u="none" strike="noStrike" cap="none" dirty="0" err="1">
                <a:solidFill>
                  <a:srgbClr val="0E7472"/>
                </a:solidFill>
                <a:latin typeface="Arial"/>
                <a:ea typeface="Arial"/>
                <a:cs typeface="Arial"/>
                <a:sym typeface="Arial"/>
              </a:rPr>
              <a:t>search</a:t>
            </a:r>
            <a:endParaRPr sz="2800" b="0" i="0" u="none" strike="noStrike" cap="none" dirty="0">
              <a:solidFill>
                <a:srgbClr val="0E7472"/>
              </a:solidFill>
              <a:latin typeface="Arial"/>
              <a:ea typeface="Arial"/>
              <a:cs typeface="Arial"/>
              <a:sym typeface="Arial"/>
            </a:endParaRPr>
          </a:p>
        </p:txBody>
      </p:sp>
      <p:sp>
        <p:nvSpPr>
          <p:cNvPr id="145" name="Google Shape;145;p15"/>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i="0" u="none" strike="noStrike" cap="none" dirty="0" err="1">
                <a:solidFill>
                  <a:schemeClr val="lt1"/>
                </a:solidFill>
                <a:latin typeface="Arial"/>
                <a:ea typeface="Arial"/>
                <a:cs typeface="Arial"/>
                <a:sym typeface="Arial"/>
              </a:rPr>
              <a:t>Flowchart</a:t>
            </a:r>
            <a:endParaRPr sz="3600" b="1" i="0" u="none" strike="noStrike" cap="none" dirty="0">
              <a:solidFill>
                <a:schemeClr val="lt1"/>
              </a:solidFill>
              <a:latin typeface="Arial"/>
              <a:ea typeface="Arial"/>
              <a:cs typeface="Arial"/>
              <a:sym typeface="Arial"/>
            </a:endParaRPr>
          </a:p>
        </p:txBody>
      </p:sp>
      <p:sp>
        <p:nvSpPr>
          <p:cNvPr id="146" name="Google Shape;146;p15"/>
          <p:cNvSpPr/>
          <p:nvPr/>
        </p:nvSpPr>
        <p:spPr>
          <a:xfrm>
            <a:off x="1150070" y="1570803"/>
            <a:ext cx="2931737" cy="1168991"/>
          </a:xfrm>
          <a:prstGeom prst="homePlate">
            <a:avLst>
              <a:gd name="adj" fmla="val 50000"/>
            </a:avLst>
          </a:prstGeom>
          <a:noFill/>
          <a:ln w="28575" cap="flat" cmpd="sng">
            <a:solidFill>
              <a:srgbClr val="15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147" name="Google Shape;147;p15"/>
          <p:cNvSpPr txBox="1"/>
          <p:nvPr/>
        </p:nvSpPr>
        <p:spPr>
          <a:xfrm>
            <a:off x="1345486" y="1846326"/>
            <a:ext cx="236541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u="none" strike="noStrike" cap="none" dirty="0" err="1">
                <a:solidFill>
                  <a:srgbClr val="0E7472"/>
                </a:solidFill>
                <a:latin typeface="Arial"/>
                <a:ea typeface="Arial"/>
                <a:cs typeface="Arial"/>
                <a:sym typeface="Arial"/>
              </a:rPr>
              <a:t>Question</a:t>
            </a:r>
            <a:endParaRPr sz="2800" u="none" strike="noStrike" cap="none" dirty="0">
              <a:solidFill>
                <a:srgbClr val="0E7472"/>
              </a:solidFill>
              <a:latin typeface="Arial"/>
              <a:ea typeface="Arial"/>
              <a:cs typeface="Arial"/>
              <a:sym typeface="Arial"/>
            </a:endParaRPr>
          </a:p>
        </p:txBody>
      </p:sp>
      <p:sp>
        <p:nvSpPr>
          <p:cNvPr id="148" name="Google Shape;148;p15"/>
          <p:cNvSpPr/>
          <p:nvPr/>
        </p:nvSpPr>
        <p:spPr>
          <a:xfrm>
            <a:off x="5931305" y="1570418"/>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9" name="Google Shape;149;p15"/>
          <p:cNvSpPr txBox="1"/>
          <p:nvPr/>
        </p:nvSpPr>
        <p:spPr>
          <a:xfrm>
            <a:off x="6529985" y="1874450"/>
            <a:ext cx="19352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Protocol</a:t>
            </a:r>
            <a:endParaRPr sz="2800" b="0" i="0" u="none" strike="noStrike" cap="none" dirty="0">
              <a:solidFill>
                <a:srgbClr val="0E7472"/>
              </a:solidFill>
              <a:latin typeface="Arial"/>
              <a:ea typeface="Arial"/>
              <a:cs typeface="Arial"/>
              <a:sym typeface="Arial"/>
            </a:endParaRPr>
          </a:p>
        </p:txBody>
      </p:sp>
      <p:sp>
        <p:nvSpPr>
          <p:cNvPr id="150" name="Google Shape;150;p15"/>
          <p:cNvSpPr/>
          <p:nvPr/>
        </p:nvSpPr>
        <p:spPr>
          <a:xfrm>
            <a:off x="8366288" y="1570418"/>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Arial"/>
              <a:ea typeface="Arial"/>
              <a:cs typeface="Arial"/>
              <a:sym typeface="Arial"/>
            </a:endParaRPr>
          </a:p>
        </p:txBody>
      </p:sp>
      <p:sp>
        <p:nvSpPr>
          <p:cNvPr id="151" name="Google Shape;151;p15"/>
          <p:cNvSpPr txBox="1"/>
          <p:nvPr/>
        </p:nvSpPr>
        <p:spPr>
          <a:xfrm>
            <a:off x="8995155" y="1838738"/>
            <a:ext cx="19050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i="0" u="none" strike="noStrike" cap="none" dirty="0" err="1">
                <a:solidFill>
                  <a:srgbClr val="0E7472"/>
                </a:solidFill>
                <a:latin typeface="Arial"/>
                <a:ea typeface="Arial"/>
                <a:cs typeface="Arial"/>
                <a:sym typeface="Arial"/>
              </a:rPr>
              <a:t>Search</a:t>
            </a:r>
            <a:endParaRPr sz="2800" i="0" u="none" strike="noStrike" cap="none" dirty="0">
              <a:solidFill>
                <a:srgbClr val="0E7472"/>
              </a:solidFill>
              <a:latin typeface="Arial"/>
              <a:ea typeface="Arial"/>
              <a:cs typeface="Arial"/>
              <a:sym typeface="Arial"/>
            </a:endParaRPr>
          </a:p>
        </p:txBody>
      </p:sp>
      <p:sp>
        <p:nvSpPr>
          <p:cNvPr id="152" name="Google Shape;152;p15"/>
          <p:cNvSpPr/>
          <p:nvPr/>
        </p:nvSpPr>
        <p:spPr>
          <a:xfrm>
            <a:off x="1098389" y="3332143"/>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3" name="Google Shape;153;p15"/>
          <p:cNvSpPr txBox="1"/>
          <p:nvPr/>
        </p:nvSpPr>
        <p:spPr>
          <a:xfrm>
            <a:off x="1633515" y="3644481"/>
            <a:ext cx="2140540" cy="523221"/>
          </a:xfrm>
          <a:prstGeom prst="rect">
            <a:avLst/>
          </a:prstGeom>
          <a:noFill/>
          <a:ln>
            <a:noFill/>
          </a:ln>
        </p:spPr>
        <p:txBody>
          <a:bodyPr spcFirstLastPara="1" wrap="square" lIns="91425" tIns="45700" rIns="91425" bIns="45700" anchor="t" anchorCtr="0">
            <a:noAutofit/>
          </a:bodyPr>
          <a:lstStyle/>
          <a:p>
            <a:pPr lvl="0" algn="ctr"/>
            <a:r>
              <a:rPr lang="hu-HU" sz="2800" dirty="0" err="1">
                <a:solidFill>
                  <a:srgbClr val="0E7472"/>
                </a:solidFill>
                <a:ea typeface="Arial"/>
                <a:cs typeface="Arial"/>
                <a:sym typeface="Arial"/>
              </a:rPr>
              <a:t>Selection</a:t>
            </a:r>
            <a:endParaRPr lang="hu-HU" sz="2800" dirty="0">
              <a:solidFill>
                <a:srgbClr val="0E7472"/>
              </a:solidFill>
              <a:ea typeface="Arial"/>
              <a:cs typeface="Arial"/>
              <a:sym typeface="Arial"/>
            </a:endParaRPr>
          </a:p>
        </p:txBody>
      </p:sp>
      <p:sp>
        <p:nvSpPr>
          <p:cNvPr id="154" name="Google Shape;154;p15"/>
          <p:cNvSpPr/>
          <p:nvPr/>
        </p:nvSpPr>
        <p:spPr>
          <a:xfrm>
            <a:off x="3499610" y="3331174"/>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5" name="Google Shape;155;p15"/>
          <p:cNvSpPr txBox="1"/>
          <p:nvPr/>
        </p:nvSpPr>
        <p:spPr>
          <a:xfrm>
            <a:off x="3942757" y="3438474"/>
            <a:ext cx="2140540" cy="523220"/>
          </a:xfrm>
          <a:prstGeom prst="rect">
            <a:avLst/>
          </a:prstGeom>
          <a:noFill/>
          <a:ln>
            <a:noFill/>
          </a:ln>
        </p:spPr>
        <p:txBody>
          <a:bodyPr spcFirstLastPara="1" wrap="square" lIns="91425" tIns="45700" rIns="91425" bIns="45700" anchor="t" anchorCtr="0">
            <a:noAutofit/>
          </a:bodyPr>
          <a:lstStyle/>
          <a:p>
            <a:pPr lvl="0" algn="ctr"/>
            <a:r>
              <a:rPr lang="hu-HU" sz="2800" dirty="0">
                <a:solidFill>
                  <a:srgbClr val="0E7472"/>
                </a:solidFill>
              </a:rPr>
              <a:t>Data </a:t>
            </a:r>
            <a:r>
              <a:rPr lang="hu-HU" sz="2800" dirty="0" err="1">
                <a:solidFill>
                  <a:srgbClr val="0E7472"/>
                </a:solidFill>
              </a:rPr>
              <a:t>collection</a:t>
            </a:r>
            <a:endParaRPr lang="hu-HU" sz="2800" dirty="0">
              <a:solidFill>
                <a:srgbClr val="0E7472"/>
              </a:solidFill>
              <a:ea typeface="Arial"/>
              <a:cs typeface="Arial"/>
              <a:sym typeface="Arial"/>
            </a:endParaRPr>
          </a:p>
        </p:txBody>
      </p:sp>
      <p:sp>
        <p:nvSpPr>
          <p:cNvPr id="156" name="Google Shape;156;p15"/>
          <p:cNvSpPr/>
          <p:nvPr/>
        </p:nvSpPr>
        <p:spPr>
          <a:xfrm>
            <a:off x="5910064" y="3331174"/>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7" name="Google Shape;157;p15"/>
          <p:cNvSpPr txBox="1"/>
          <p:nvPr/>
        </p:nvSpPr>
        <p:spPr>
          <a:xfrm>
            <a:off x="8995155" y="3616446"/>
            <a:ext cx="1931400" cy="9540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Synthesis</a:t>
            </a:r>
            <a:endParaRPr lang="hu-HU" sz="2800" dirty="0">
              <a:solidFill>
                <a:srgbClr val="0E7472"/>
              </a:solidFill>
              <a:ea typeface="Arial"/>
              <a:cs typeface="Arial"/>
              <a:sym typeface="Arial"/>
            </a:endParaRPr>
          </a:p>
        </p:txBody>
      </p:sp>
      <p:sp>
        <p:nvSpPr>
          <p:cNvPr id="158" name="Google Shape;158;p15"/>
          <p:cNvSpPr txBox="1"/>
          <p:nvPr/>
        </p:nvSpPr>
        <p:spPr>
          <a:xfrm>
            <a:off x="6450794" y="3391791"/>
            <a:ext cx="2111100" cy="5232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Bias</a:t>
            </a:r>
            <a:r>
              <a:rPr lang="hu-HU" sz="2800" dirty="0">
                <a:solidFill>
                  <a:srgbClr val="0E7472"/>
                </a:solidFill>
                <a:ea typeface="Arial"/>
                <a:cs typeface="Arial"/>
                <a:sym typeface="Arial"/>
              </a:rPr>
              <a:t> </a:t>
            </a:r>
            <a:r>
              <a:rPr lang="hu-HU" sz="2800" dirty="0" err="1">
                <a:solidFill>
                  <a:srgbClr val="0E7472"/>
                </a:solidFill>
                <a:ea typeface="Arial"/>
                <a:cs typeface="Arial"/>
                <a:sym typeface="Arial"/>
              </a:rPr>
              <a:t>assessment</a:t>
            </a:r>
            <a:endParaRPr lang="hu-HU" sz="2800" dirty="0">
              <a:solidFill>
                <a:srgbClr val="0E7472"/>
              </a:solidFill>
              <a:ea typeface="Arial"/>
              <a:cs typeface="Arial"/>
              <a:sym typeface="Arial"/>
            </a:endParaRPr>
          </a:p>
        </p:txBody>
      </p:sp>
      <p:sp>
        <p:nvSpPr>
          <p:cNvPr id="160" name="Google Shape;160;p15"/>
          <p:cNvSpPr txBox="1"/>
          <p:nvPr/>
        </p:nvSpPr>
        <p:spPr>
          <a:xfrm>
            <a:off x="8892422" y="5934173"/>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52;p15">
            <a:extLst>
              <a:ext uri="{FF2B5EF4-FFF2-40B4-BE49-F238E27FC236}">
                <a16:creationId xmlns:a16="http://schemas.microsoft.com/office/drawing/2014/main" id="{FA9C7ED7-A0D7-4F50-BE6A-2375632CCB31}"/>
              </a:ext>
            </a:extLst>
          </p:cNvPr>
          <p:cNvSpPr/>
          <p:nvPr/>
        </p:nvSpPr>
        <p:spPr>
          <a:xfrm>
            <a:off x="1098389" y="5091543"/>
            <a:ext cx="5428054"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28" name="Google Shape;153;p15">
            <a:extLst>
              <a:ext uri="{FF2B5EF4-FFF2-40B4-BE49-F238E27FC236}">
                <a16:creationId xmlns:a16="http://schemas.microsoft.com/office/drawing/2014/main" id="{F819B2C1-D4E5-4A0E-8D3C-C73875EC43ED}"/>
              </a:ext>
            </a:extLst>
          </p:cNvPr>
          <p:cNvSpPr txBox="1"/>
          <p:nvPr/>
        </p:nvSpPr>
        <p:spPr>
          <a:xfrm>
            <a:off x="1459255" y="5398804"/>
            <a:ext cx="2901323" cy="530858"/>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Limitations</a:t>
            </a:r>
            <a:endParaRPr lang="hu-HU" sz="2800" dirty="0">
              <a:solidFill>
                <a:srgbClr val="0E7472"/>
              </a:solidFill>
              <a:ea typeface="Arial"/>
              <a:cs typeface="Arial"/>
              <a:sym typeface="Arial"/>
            </a:endParaRPr>
          </a:p>
        </p:txBody>
      </p:sp>
      <p:sp>
        <p:nvSpPr>
          <p:cNvPr id="29" name="Google Shape;154;p15">
            <a:extLst>
              <a:ext uri="{FF2B5EF4-FFF2-40B4-BE49-F238E27FC236}">
                <a16:creationId xmlns:a16="http://schemas.microsoft.com/office/drawing/2014/main" id="{FCF477D7-B200-4570-82C1-D0C82AAAA733}"/>
              </a:ext>
            </a:extLst>
          </p:cNvPr>
          <p:cNvSpPr/>
          <p:nvPr/>
        </p:nvSpPr>
        <p:spPr>
          <a:xfrm>
            <a:off x="4081806" y="5090574"/>
            <a:ext cx="4845857"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0" name="Google Shape;155;p15">
            <a:extLst>
              <a:ext uri="{FF2B5EF4-FFF2-40B4-BE49-F238E27FC236}">
                <a16:creationId xmlns:a16="http://schemas.microsoft.com/office/drawing/2014/main" id="{C6802D81-8CE9-4A8E-910D-EA8BAEACE83C}"/>
              </a:ext>
            </a:extLst>
          </p:cNvPr>
          <p:cNvSpPr txBox="1"/>
          <p:nvPr/>
        </p:nvSpPr>
        <p:spPr>
          <a:xfrm>
            <a:off x="4291054" y="5413459"/>
            <a:ext cx="3850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Implications</a:t>
            </a:r>
            <a:endParaRPr sz="2800" b="0" i="0" u="none" strike="noStrike" cap="none" dirty="0">
              <a:solidFill>
                <a:srgbClr val="0E7472"/>
              </a:solidFill>
              <a:latin typeface="Arial"/>
              <a:ea typeface="Arial"/>
              <a:cs typeface="Arial"/>
              <a:sym typeface="Arial"/>
            </a:endParaRPr>
          </a:p>
        </p:txBody>
      </p:sp>
      <p:sp>
        <p:nvSpPr>
          <p:cNvPr id="31" name="Google Shape;156;p15">
            <a:extLst>
              <a:ext uri="{FF2B5EF4-FFF2-40B4-BE49-F238E27FC236}">
                <a16:creationId xmlns:a16="http://schemas.microsoft.com/office/drawing/2014/main" id="{CDB6A843-E326-4FAB-82D2-454F2CB17D74}"/>
              </a:ext>
            </a:extLst>
          </p:cNvPr>
          <p:cNvSpPr/>
          <p:nvPr/>
        </p:nvSpPr>
        <p:spPr>
          <a:xfrm>
            <a:off x="7540673" y="5090574"/>
            <a:ext cx="3797443"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2" name="Google Shape;158;p15">
            <a:extLst>
              <a:ext uri="{FF2B5EF4-FFF2-40B4-BE49-F238E27FC236}">
                <a16:creationId xmlns:a16="http://schemas.microsoft.com/office/drawing/2014/main" id="{8698FCAD-0544-4154-9D0B-C6A20248103B}"/>
              </a:ext>
            </a:extLst>
          </p:cNvPr>
          <p:cNvSpPr txBox="1"/>
          <p:nvPr/>
        </p:nvSpPr>
        <p:spPr>
          <a:xfrm>
            <a:off x="7659246" y="5224125"/>
            <a:ext cx="3797443"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dirty="0" err="1">
                <a:solidFill>
                  <a:srgbClr val="0E7472"/>
                </a:solidFill>
                <a:latin typeface="Arial"/>
                <a:ea typeface="Arial"/>
                <a:cs typeface="Arial"/>
                <a:sym typeface="Arial"/>
              </a:rPr>
              <a:t>Dissemination</a:t>
            </a:r>
            <a:r>
              <a:rPr lang="hu-HU" sz="2800" dirty="0">
                <a:solidFill>
                  <a:srgbClr val="0E7472"/>
                </a:solidFill>
                <a:latin typeface="Arial"/>
                <a:ea typeface="Arial"/>
                <a:cs typeface="Arial"/>
                <a:sym typeface="Arial"/>
              </a:rPr>
              <a:t> of </a:t>
            </a:r>
            <a:r>
              <a:rPr lang="hu-HU" sz="2800" dirty="0" err="1">
                <a:solidFill>
                  <a:srgbClr val="0E7472"/>
                </a:solidFill>
                <a:latin typeface="Arial"/>
                <a:ea typeface="Arial"/>
                <a:cs typeface="Arial"/>
                <a:sym typeface="Arial"/>
              </a:rPr>
              <a:t>results</a:t>
            </a:r>
            <a:endParaRPr sz="2800" b="0" i="0" u="none" strike="noStrike" cap="none" dirty="0">
              <a:solidFill>
                <a:srgbClr val="0E7472"/>
              </a:solidFill>
              <a:latin typeface="Arial"/>
              <a:ea typeface="Arial"/>
              <a:cs typeface="Arial"/>
              <a:sym typeface="Arial"/>
            </a:endParaRPr>
          </a:p>
        </p:txBody>
      </p:sp>
      <p:sp>
        <p:nvSpPr>
          <p:cNvPr id="13" name="Téglalap 12">
            <a:extLst>
              <a:ext uri="{FF2B5EF4-FFF2-40B4-BE49-F238E27FC236}">
                <a16:creationId xmlns:a16="http://schemas.microsoft.com/office/drawing/2014/main" id="{3ACAB7A3-760A-43A7-8B8E-203C25E9F430}"/>
              </a:ext>
            </a:extLst>
          </p:cNvPr>
          <p:cNvSpPr/>
          <p:nvPr/>
        </p:nvSpPr>
        <p:spPr>
          <a:xfrm>
            <a:off x="3710900" y="1421109"/>
            <a:ext cx="7745789" cy="1478894"/>
          </a:xfrm>
          <a:prstGeom prst="rect">
            <a:avLst/>
          </a:prstGeom>
          <a:solidFill>
            <a:schemeClr val="tx2">
              <a:alpha val="6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DCFB3636-33C4-4546-9765-76CC5DC5B54E}"/>
              </a:ext>
            </a:extLst>
          </p:cNvPr>
          <p:cNvSpPr/>
          <p:nvPr/>
        </p:nvSpPr>
        <p:spPr>
          <a:xfrm>
            <a:off x="4360578" y="4959641"/>
            <a:ext cx="7096111" cy="1454757"/>
          </a:xfrm>
          <a:prstGeom prst="rect">
            <a:avLst/>
          </a:prstGeom>
          <a:solidFill>
            <a:schemeClr val="tx2">
              <a:alpha val="6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D8B185D9-9638-4C0A-A6D8-36FE24FDEBAE}"/>
              </a:ext>
            </a:extLst>
          </p:cNvPr>
          <p:cNvSpPr/>
          <p:nvPr/>
        </p:nvSpPr>
        <p:spPr>
          <a:xfrm>
            <a:off x="978053" y="3175527"/>
            <a:ext cx="2796002" cy="1499972"/>
          </a:xfrm>
          <a:prstGeom prst="rect">
            <a:avLst/>
          </a:prstGeom>
          <a:solidFill>
            <a:schemeClr val="tx2">
              <a:alpha val="63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724459373"/>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rPr>
              <a:t>Let’s</a:t>
            </a:r>
            <a:r>
              <a:rPr lang="hu-HU" sz="3600" b="1" dirty="0">
                <a:solidFill>
                  <a:schemeClr val="lt1"/>
                </a:solidFill>
              </a:rPr>
              <a:t> </a:t>
            </a:r>
            <a:r>
              <a:rPr lang="hu-HU" sz="3600" b="1" dirty="0" err="1">
                <a:solidFill>
                  <a:schemeClr val="lt1"/>
                </a:solidFill>
              </a:rPr>
              <a:t>switch</a:t>
            </a:r>
            <a:r>
              <a:rPr lang="hu-HU" sz="3600" b="1" dirty="0">
                <a:solidFill>
                  <a:schemeClr val="lt1"/>
                </a:solidFill>
              </a:rPr>
              <a:t> </a:t>
            </a:r>
            <a:r>
              <a:rPr lang="hu-HU" sz="3600" b="1" dirty="0" err="1">
                <a:solidFill>
                  <a:schemeClr val="lt1"/>
                </a:solidFill>
              </a:rPr>
              <a:t>level</a:t>
            </a:r>
            <a:r>
              <a:rPr lang="hu-HU" sz="3600" b="1" dirty="0">
                <a:solidFill>
                  <a:schemeClr val="lt1"/>
                </a:solidFill>
              </a:rPr>
              <a:t>…</a:t>
            </a:r>
            <a:endParaRPr sz="3600" b="1" i="0" u="none" strike="noStrike" cap="none" dirty="0">
              <a:solidFill>
                <a:schemeClr val="lt1"/>
              </a:solidFill>
              <a:latin typeface="Arial"/>
              <a:ea typeface="Arial"/>
              <a:cs typeface="Arial"/>
              <a:sym typeface="Arial"/>
            </a:endParaRPr>
          </a:p>
        </p:txBody>
      </p:sp>
      <p:sp>
        <p:nvSpPr>
          <p:cNvPr id="3" name="Ellipszis 2">
            <a:extLst>
              <a:ext uri="{FF2B5EF4-FFF2-40B4-BE49-F238E27FC236}">
                <a16:creationId xmlns:a16="http://schemas.microsoft.com/office/drawing/2014/main" id="{5D81B5EA-5964-4AF0-8350-3D54912E781D}"/>
              </a:ext>
            </a:extLst>
          </p:cNvPr>
          <p:cNvSpPr/>
          <p:nvPr/>
        </p:nvSpPr>
        <p:spPr>
          <a:xfrm>
            <a:off x="6930390" y="1866672"/>
            <a:ext cx="4376464" cy="1562328"/>
          </a:xfrm>
          <a:prstGeom prst="ellipse">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err="1">
                <a:solidFill>
                  <a:prstClr val="white"/>
                </a:solidFill>
                <a:effectLst>
                  <a:outerShdw blurRad="38100" dist="38100" dir="2700000" algn="tl">
                    <a:srgbClr val="000000">
                      <a:alpha val="43137"/>
                    </a:srgbClr>
                  </a:outerShdw>
                </a:effectLst>
              </a:rPr>
              <a:t>Individual-level</a:t>
            </a:r>
            <a:r>
              <a:rPr lang="hu-HU" sz="2800" b="1" dirty="0">
                <a:solidFill>
                  <a:prstClr val="white"/>
                </a:solidFill>
                <a:effectLst>
                  <a:outerShdw blurRad="38100" dist="38100" dir="2700000" algn="tl">
                    <a:srgbClr val="000000">
                      <a:alpha val="43137"/>
                    </a:srgbClr>
                  </a:outerShdw>
                </a:effectLst>
              </a:rPr>
              <a:t/>
            </a:r>
            <a:br>
              <a:rPr lang="hu-HU" sz="2800" b="1" dirty="0">
                <a:solidFill>
                  <a:prstClr val="white"/>
                </a:solidFill>
                <a:effectLst>
                  <a:outerShdw blurRad="38100" dist="38100" dir="2700000" algn="tl">
                    <a:srgbClr val="000000">
                      <a:alpha val="43137"/>
                    </a:srgbClr>
                  </a:outerShdw>
                </a:effectLst>
              </a:rPr>
            </a:br>
            <a:r>
              <a:rPr lang="hu-HU" sz="2800" b="1" dirty="0">
                <a:solidFill>
                  <a:prstClr val="white"/>
                </a:solidFill>
                <a:effectLst>
                  <a:outerShdw blurRad="38100" dist="38100" dir="2700000" algn="tl">
                    <a:srgbClr val="000000">
                      <a:alpha val="43137"/>
                    </a:srgbClr>
                  </a:outerShdw>
                </a:effectLst>
              </a:rPr>
              <a:t>(IPD-M)</a:t>
            </a:r>
            <a:endParaRPr lang="en-US" sz="2800" b="1" dirty="0">
              <a:solidFill>
                <a:prstClr val="white"/>
              </a:solidFill>
              <a:effectLst>
                <a:outerShdw blurRad="38100" dist="38100" dir="2700000" algn="tl">
                  <a:srgbClr val="000000">
                    <a:alpha val="43137"/>
                  </a:srgbClr>
                </a:outerShdw>
              </a:effectLst>
            </a:endParaRPr>
          </a:p>
        </p:txBody>
      </p:sp>
      <p:sp>
        <p:nvSpPr>
          <p:cNvPr id="4" name="Ellipszis 3">
            <a:extLst>
              <a:ext uri="{FF2B5EF4-FFF2-40B4-BE49-F238E27FC236}">
                <a16:creationId xmlns:a16="http://schemas.microsoft.com/office/drawing/2014/main" id="{9502D4F9-663B-4015-B1E6-A99029230B91}"/>
              </a:ext>
            </a:extLst>
          </p:cNvPr>
          <p:cNvSpPr/>
          <p:nvPr/>
        </p:nvSpPr>
        <p:spPr>
          <a:xfrm>
            <a:off x="1316801" y="1866672"/>
            <a:ext cx="4467771" cy="1562328"/>
          </a:xfrm>
          <a:prstGeom prst="ellipse">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err="1">
                <a:solidFill>
                  <a:prstClr val="white"/>
                </a:solidFill>
                <a:effectLst>
                  <a:outerShdw blurRad="38100" dist="38100" dir="2700000" algn="tl">
                    <a:srgbClr val="000000">
                      <a:alpha val="43137"/>
                    </a:srgbClr>
                  </a:outerShdw>
                </a:effectLst>
              </a:rPr>
              <a:t>Study-level</a:t>
            </a:r>
            <a:endParaRPr lang="en-US" sz="2800" b="1" dirty="0">
              <a:solidFill>
                <a:prstClr val="white"/>
              </a:solidFill>
              <a:effectLst>
                <a:outerShdw blurRad="38100" dist="38100" dir="2700000" algn="tl">
                  <a:srgbClr val="000000">
                    <a:alpha val="43137"/>
                  </a:srgbClr>
                </a:outerShdw>
              </a:effectLst>
            </a:endParaRPr>
          </a:p>
        </p:txBody>
      </p:sp>
      <p:sp>
        <p:nvSpPr>
          <p:cNvPr id="8" name="Content Placeholder 1">
            <a:extLst>
              <a:ext uri="{FF2B5EF4-FFF2-40B4-BE49-F238E27FC236}">
                <a16:creationId xmlns:a16="http://schemas.microsoft.com/office/drawing/2014/main" id="{5CF1830E-DC5E-4E33-B3CD-1E725C2CE797}"/>
              </a:ext>
            </a:extLst>
          </p:cNvPr>
          <p:cNvSpPr txBox="1">
            <a:spLocks/>
          </p:cNvSpPr>
          <p:nvPr/>
        </p:nvSpPr>
        <p:spPr>
          <a:xfrm>
            <a:off x="1316801" y="3636720"/>
            <a:ext cx="5496954" cy="2649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a:solidFill>
                  <a:srgbClr val="0C5C65"/>
                </a:solidFill>
              </a:rPr>
              <a:t>Unit: </a:t>
            </a:r>
            <a:r>
              <a:rPr lang="hu-HU" sz="2400" dirty="0" err="1">
                <a:solidFill>
                  <a:srgbClr val="E50D2E"/>
                </a:solidFill>
              </a:rPr>
              <a:t>study</a:t>
            </a:r>
            <a:endParaRPr lang="hu-HU" sz="2400" dirty="0">
              <a:solidFill>
                <a:srgbClr val="E50D2E"/>
              </a:solidFill>
            </a:endParaRPr>
          </a:p>
          <a:p>
            <a:r>
              <a:rPr lang="hu-HU" sz="2400" dirty="0" err="1">
                <a:solidFill>
                  <a:srgbClr val="0C5C65"/>
                </a:solidFill>
              </a:rPr>
              <a:t>Only</a:t>
            </a:r>
            <a:r>
              <a:rPr lang="hu-HU" sz="2400" dirty="0">
                <a:solidFill>
                  <a:srgbClr val="0C5C65"/>
                </a:solidFill>
              </a:rPr>
              <a:t> </a:t>
            </a:r>
            <a:r>
              <a:rPr lang="hu-HU" sz="2400" dirty="0" err="1">
                <a:solidFill>
                  <a:srgbClr val="0C5C65"/>
                </a:solidFill>
              </a:rPr>
              <a:t>between-study</a:t>
            </a:r>
            <a:r>
              <a:rPr lang="hu-HU" sz="2400" dirty="0">
                <a:solidFill>
                  <a:srgbClr val="0C5C65"/>
                </a:solidFill>
              </a:rPr>
              <a:t> </a:t>
            </a:r>
            <a:r>
              <a:rPr lang="hu-HU" sz="2400" dirty="0" err="1">
                <a:solidFill>
                  <a:srgbClr val="0C5C65"/>
                </a:solidFill>
              </a:rPr>
              <a:t>variance</a:t>
            </a:r>
            <a:endParaRPr lang="hu-HU" sz="2400" dirty="0">
              <a:solidFill>
                <a:srgbClr val="0C5C65"/>
              </a:solidFill>
            </a:endParaRPr>
          </a:p>
          <a:p>
            <a:r>
              <a:rPr lang="hu-HU" sz="2400" dirty="0" err="1">
                <a:solidFill>
                  <a:srgbClr val="0C5C65"/>
                </a:solidFill>
              </a:rPr>
              <a:t>Control</a:t>
            </a:r>
            <a:r>
              <a:rPr lang="hu-HU" sz="2400" dirty="0">
                <a:solidFill>
                  <a:srgbClr val="0C5C65"/>
                </a:solidFill>
              </a:rPr>
              <a:t> </a:t>
            </a:r>
            <a:r>
              <a:rPr lang="hu-HU" sz="2400" dirty="0" err="1">
                <a:solidFill>
                  <a:srgbClr val="0C5C65"/>
                </a:solidFill>
              </a:rPr>
              <a:t>for</a:t>
            </a:r>
            <a:r>
              <a:rPr lang="hu-HU" sz="2400" dirty="0">
                <a:solidFill>
                  <a:srgbClr val="0C5C65"/>
                </a:solidFill>
              </a:rPr>
              <a:t> co-</a:t>
            </a:r>
            <a:r>
              <a:rPr lang="hu-HU" sz="2400" dirty="0" err="1">
                <a:solidFill>
                  <a:srgbClr val="0C5C65"/>
                </a:solidFill>
              </a:rPr>
              <a:t>variates</a:t>
            </a:r>
            <a:r>
              <a:rPr lang="hu-HU" sz="2400" dirty="0">
                <a:solidFill>
                  <a:srgbClr val="0C5C65"/>
                </a:solidFill>
              </a:rPr>
              <a:t>: limited</a:t>
            </a:r>
          </a:p>
          <a:p>
            <a:r>
              <a:rPr lang="hu-HU" sz="2400" dirty="0" err="1">
                <a:solidFill>
                  <a:srgbClr val="0C5C65"/>
                </a:solidFill>
              </a:rPr>
              <a:t>Harmonization</a:t>
            </a:r>
            <a:r>
              <a:rPr lang="hu-HU" sz="2400" dirty="0">
                <a:solidFill>
                  <a:srgbClr val="0C5C65"/>
                </a:solidFill>
              </a:rPr>
              <a:t>: limited</a:t>
            </a:r>
          </a:p>
          <a:p>
            <a:r>
              <a:rPr lang="hu-HU" sz="2400" dirty="0" err="1">
                <a:solidFill>
                  <a:srgbClr val="0C5C65"/>
                </a:solidFill>
              </a:rPr>
              <a:t>Subgroup</a:t>
            </a:r>
            <a:r>
              <a:rPr lang="hu-HU" sz="2400" dirty="0">
                <a:solidFill>
                  <a:srgbClr val="0C5C65"/>
                </a:solidFill>
              </a:rPr>
              <a:t> </a:t>
            </a:r>
            <a:r>
              <a:rPr lang="hu-HU" sz="2400" dirty="0" err="1">
                <a:solidFill>
                  <a:srgbClr val="0C5C65"/>
                </a:solidFill>
              </a:rPr>
              <a:t>analysis</a:t>
            </a:r>
            <a:r>
              <a:rPr lang="hu-HU" sz="2400" dirty="0">
                <a:solidFill>
                  <a:srgbClr val="0C5C65"/>
                </a:solidFill>
              </a:rPr>
              <a:t>: limited</a:t>
            </a:r>
          </a:p>
        </p:txBody>
      </p:sp>
      <p:sp>
        <p:nvSpPr>
          <p:cNvPr id="10" name="Content Placeholder 1">
            <a:extLst>
              <a:ext uri="{FF2B5EF4-FFF2-40B4-BE49-F238E27FC236}">
                <a16:creationId xmlns:a16="http://schemas.microsoft.com/office/drawing/2014/main" id="{FB21441B-BD92-4D97-8CAE-8C1DAC3D3817}"/>
              </a:ext>
            </a:extLst>
          </p:cNvPr>
          <p:cNvSpPr txBox="1">
            <a:spLocks/>
          </p:cNvSpPr>
          <p:nvPr/>
        </p:nvSpPr>
        <p:spPr>
          <a:xfrm>
            <a:off x="6930390" y="3636719"/>
            <a:ext cx="5103665" cy="2649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a:solidFill>
                  <a:srgbClr val="0C5C65"/>
                </a:solidFill>
              </a:rPr>
              <a:t>Unit: </a:t>
            </a:r>
            <a:r>
              <a:rPr lang="hu-HU" sz="2400" dirty="0">
                <a:solidFill>
                  <a:srgbClr val="E50D2E"/>
                </a:solidFill>
              </a:rPr>
              <a:t>‚</a:t>
            </a:r>
            <a:r>
              <a:rPr lang="hu-HU" sz="2400" dirty="0" err="1">
                <a:solidFill>
                  <a:srgbClr val="E50D2E"/>
                </a:solidFill>
              </a:rPr>
              <a:t>participant</a:t>
            </a:r>
            <a:r>
              <a:rPr lang="hu-HU" sz="2400" dirty="0">
                <a:solidFill>
                  <a:srgbClr val="E50D2E"/>
                </a:solidFill>
              </a:rPr>
              <a:t>’</a:t>
            </a:r>
          </a:p>
          <a:p>
            <a:r>
              <a:rPr lang="hu-HU" sz="2400" dirty="0" err="1">
                <a:solidFill>
                  <a:srgbClr val="0C5C65"/>
                </a:solidFill>
              </a:rPr>
              <a:t>Between</a:t>
            </a:r>
            <a:r>
              <a:rPr lang="hu-HU" sz="2400" dirty="0">
                <a:solidFill>
                  <a:srgbClr val="0C5C65"/>
                </a:solidFill>
              </a:rPr>
              <a:t>- and </a:t>
            </a:r>
            <a:r>
              <a:rPr lang="hu-HU" sz="2400" dirty="0" err="1">
                <a:solidFill>
                  <a:srgbClr val="0C5C65"/>
                </a:solidFill>
              </a:rPr>
              <a:t>within-study</a:t>
            </a:r>
            <a:r>
              <a:rPr lang="hu-HU" sz="2400" dirty="0">
                <a:solidFill>
                  <a:srgbClr val="0C5C65"/>
                </a:solidFill>
              </a:rPr>
              <a:t> </a:t>
            </a:r>
            <a:r>
              <a:rPr lang="hu-HU" sz="2400" dirty="0" err="1">
                <a:solidFill>
                  <a:srgbClr val="0C5C65"/>
                </a:solidFill>
              </a:rPr>
              <a:t>variance</a:t>
            </a:r>
            <a:endParaRPr lang="hu-HU" sz="2400" dirty="0">
              <a:solidFill>
                <a:srgbClr val="0C5C65"/>
              </a:solidFill>
            </a:endParaRPr>
          </a:p>
          <a:p>
            <a:r>
              <a:rPr lang="hu-HU" sz="2400" dirty="0" err="1">
                <a:solidFill>
                  <a:srgbClr val="0C5C65"/>
                </a:solidFill>
              </a:rPr>
              <a:t>Control</a:t>
            </a:r>
            <a:r>
              <a:rPr lang="hu-HU" sz="2400" dirty="0">
                <a:solidFill>
                  <a:srgbClr val="0C5C65"/>
                </a:solidFill>
              </a:rPr>
              <a:t> </a:t>
            </a:r>
            <a:r>
              <a:rPr lang="hu-HU" sz="2400" dirty="0" err="1">
                <a:solidFill>
                  <a:srgbClr val="0C5C65"/>
                </a:solidFill>
              </a:rPr>
              <a:t>for</a:t>
            </a:r>
            <a:r>
              <a:rPr lang="hu-HU" sz="2400" dirty="0">
                <a:solidFill>
                  <a:srgbClr val="0C5C65"/>
                </a:solidFill>
              </a:rPr>
              <a:t> co-</a:t>
            </a:r>
            <a:r>
              <a:rPr lang="hu-HU" sz="2400" dirty="0" err="1">
                <a:solidFill>
                  <a:srgbClr val="0C5C65"/>
                </a:solidFill>
              </a:rPr>
              <a:t>variates</a:t>
            </a:r>
            <a:r>
              <a:rPr lang="hu-HU" sz="2400" dirty="0">
                <a:solidFill>
                  <a:srgbClr val="0C5C65"/>
                </a:solidFill>
              </a:rPr>
              <a:t>: </a:t>
            </a:r>
            <a:r>
              <a:rPr lang="hu-HU" sz="2400" dirty="0" err="1">
                <a:solidFill>
                  <a:srgbClr val="0C5C65"/>
                </a:solidFill>
              </a:rPr>
              <a:t>effective</a:t>
            </a:r>
            <a:endParaRPr lang="hu-HU" sz="2400" dirty="0">
              <a:solidFill>
                <a:srgbClr val="0C5C65"/>
              </a:solidFill>
            </a:endParaRPr>
          </a:p>
          <a:p>
            <a:r>
              <a:rPr lang="hu-HU" sz="2400" dirty="0" err="1">
                <a:solidFill>
                  <a:srgbClr val="0C5C65"/>
                </a:solidFill>
              </a:rPr>
              <a:t>Harmonization</a:t>
            </a:r>
            <a:r>
              <a:rPr lang="hu-HU" sz="2400" dirty="0">
                <a:solidFill>
                  <a:srgbClr val="0C5C65"/>
                </a:solidFill>
              </a:rPr>
              <a:t>: </a:t>
            </a:r>
            <a:r>
              <a:rPr lang="hu-HU" sz="2400" dirty="0" err="1">
                <a:solidFill>
                  <a:srgbClr val="0C5C65"/>
                </a:solidFill>
              </a:rPr>
              <a:t>possible</a:t>
            </a:r>
            <a:endParaRPr lang="hu-HU" sz="2400" dirty="0">
              <a:solidFill>
                <a:srgbClr val="0C5C65"/>
              </a:solidFill>
            </a:endParaRPr>
          </a:p>
          <a:p>
            <a:r>
              <a:rPr lang="hu-HU" sz="2400" dirty="0" err="1">
                <a:solidFill>
                  <a:srgbClr val="0C5C65"/>
                </a:solidFill>
              </a:rPr>
              <a:t>Subgroup</a:t>
            </a:r>
            <a:r>
              <a:rPr lang="hu-HU" sz="2400" dirty="0">
                <a:solidFill>
                  <a:srgbClr val="0C5C65"/>
                </a:solidFill>
              </a:rPr>
              <a:t> </a:t>
            </a:r>
            <a:r>
              <a:rPr lang="hu-HU" sz="2400" dirty="0" err="1">
                <a:solidFill>
                  <a:srgbClr val="0C5C65"/>
                </a:solidFill>
              </a:rPr>
              <a:t>analysis</a:t>
            </a:r>
            <a:r>
              <a:rPr lang="hu-HU" sz="2400" dirty="0">
                <a:solidFill>
                  <a:srgbClr val="0C5C65"/>
                </a:solidFill>
              </a:rPr>
              <a:t>: </a:t>
            </a:r>
            <a:r>
              <a:rPr lang="hu-HU" sz="2400" dirty="0" err="1">
                <a:solidFill>
                  <a:srgbClr val="0C5C65"/>
                </a:solidFill>
              </a:rPr>
              <a:t>detailed</a:t>
            </a:r>
            <a:endParaRPr lang="hu-HU" sz="2400" dirty="0">
              <a:solidFill>
                <a:srgbClr val="0C5C65"/>
              </a:solidFill>
            </a:endParaRPr>
          </a:p>
        </p:txBody>
      </p:sp>
      <p:sp>
        <p:nvSpPr>
          <p:cNvPr id="13" name="Content Placeholder 1">
            <a:extLst>
              <a:ext uri="{FF2B5EF4-FFF2-40B4-BE49-F238E27FC236}">
                <a16:creationId xmlns:a16="http://schemas.microsoft.com/office/drawing/2014/main" id="{D427DE97-484D-4704-BECC-845550F01EDC}"/>
              </a:ext>
            </a:extLst>
          </p:cNvPr>
          <p:cNvSpPr txBox="1">
            <a:spLocks/>
          </p:cNvSpPr>
          <p:nvPr/>
        </p:nvSpPr>
        <p:spPr>
          <a:xfrm>
            <a:off x="0" y="6396086"/>
            <a:ext cx="782485" cy="52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sz="2400" dirty="0">
              <a:solidFill>
                <a:srgbClr val="0C5C65"/>
              </a:solidFill>
            </a:endParaRPr>
          </a:p>
        </p:txBody>
      </p:sp>
    </p:spTree>
    <p:extLst>
      <p:ext uri="{BB962C8B-B14F-4D97-AF65-F5344CB8AC3E}">
        <p14:creationId xmlns:p14="http://schemas.microsoft.com/office/powerpoint/2010/main" val="3582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525676" y="1223908"/>
            <a:ext cx="10320951" cy="82067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u-HU" sz="3600" b="1" i="0" strike="noStrike" kern="1200" cap="none" spc="0" normalizeH="0" baseline="0" noProof="0" dirty="0" err="1">
                <a:ln>
                  <a:noFill/>
                </a:ln>
                <a:solidFill>
                  <a:srgbClr val="0C5C65"/>
                </a:solidFill>
                <a:effectLst/>
                <a:uLnTx/>
                <a:uFillTx/>
                <a:latin typeface="Arial" panose="020B0604020202020204"/>
                <a:ea typeface="+mn-ea"/>
                <a:cs typeface="+mn-cs"/>
              </a:rPr>
              <a:t>Primary</a:t>
            </a:r>
            <a:r>
              <a:rPr kumimoji="0" lang="hu-HU" sz="3600" b="1" i="0"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600" b="1" i="0" strike="noStrike" kern="1200" cap="none" spc="0" normalizeH="0" baseline="0" noProof="0" dirty="0" err="1">
                <a:ln>
                  <a:noFill/>
                </a:ln>
                <a:solidFill>
                  <a:srgbClr val="0C5C65"/>
                </a:solidFill>
                <a:effectLst/>
                <a:uLnTx/>
                <a:uFillTx/>
                <a:latin typeface="Arial" panose="020B0604020202020204"/>
                <a:ea typeface="+mn-ea"/>
                <a:cs typeface="+mn-cs"/>
              </a:rPr>
              <a:t>outcome</a:t>
            </a:r>
            <a:endParaRPr kumimoji="0" lang="hu-HU" sz="3600" b="1" i="0" strike="noStrike" kern="1200" cap="none" spc="0" normalizeH="0" baseline="0" noProof="0" dirty="0">
              <a:ln>
                <a:noFill/>
              </a:ln>
              <a:solidFill>
                <a:srgbClr val="0C5C65"/>
              </a:solidFill>
              <a:effectLst/>
              <a:uLnTx/>
              <a:uFillTx/>
              <a:latin typeface="Arial" panose="020B0604020202020204"/>
              <a:ea typeface="+mn-ea"/>
              <a:cs typeface="+mn-cs"/>
            </a:endParaRPr>
          </a:p>
        </p:txBody>
      </p:sp>
      <p:sp>
        <p:nvSpPr>
          <p:cNvPr id="4" name="Szövegdoboz 3"/>
          <p:cNvSpPr txBox="1"/>
          <p:nvPr/>
        </p:nvSpPr>
        <p:spPr>
          <a:xfrm>
            <a:off x="852248" y="2044582"/>
            <a:ext cx="10320951" cy="507831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A </a:t>
            </a:r>
            <a:r>
              <a:rPr kumimoji="0" lang="hu-HU" sz="3200" b="1" i="0" u="none" strike="noStrike" kern="1200" cap="none" spc="0" normalizeH="0" baseline="0" noProof="0" dirty="0">
                <a:ln>
                  <a:noFill/>
                </a:ln>
                <a:solidFill>
                  <a:srgbClr val="E50D2E"/>
                </a:solidFill>
                <a:effectLst/>
                <a:uLnTx/>
                <a:uFillTx/>
                <a:latin typeface="Arial" panose="020B0604020202020204"/>
                <a:ea typeface="+mn-ea"/>
                <a:cs typeface="+mn-cs"/>
              </a:rPr>
              <a:t>priori</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hu-HU" sz="3200" kern="1200" dirty="0">
                <a:solidFill>
                  <a:srgbClr val="0C5C65"/>
                </a:solidFill>
                <a:ea typeface="+mn-ea"/>
                <a:cs typeface="+mn-cs"/>
              </a:rPr>
              <a:t>L</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ikely</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to</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be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influenced</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by</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the</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treatment</a:t>
            </a:r>
            <a:endPar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Accurate</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and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reliable</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measurement</a:t>
            </a:r>
            <a:endPar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Evaluate</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in</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all</a:t>
            </a:r>
            <a:r>
              <a:rPr kumimoji="0" lang="hu-HU" sz="32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participants</a:t>
            </a:r>
            <a:endParaRPr kumimoji="0" lang="hu-HU" sz="3200" b="1" i="0" u="none" strike="noStrike" kern="1200" cap="none" spc="0" normalizeH="0" baseline="0" noProof="0" dirty="0">
              <a:ln>
                <a:noFill/>
              </a:ln>
              <a:solidFill>
                <a:srgbClr val="E50D2E"/>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Assessment</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independent</a:t>
            </a:r>
            <a:r>
              <a:rPr kumimoji="0" lang="hu-HU" sz="3200" b="1" i="0" u="none" strike="noStrike" kern="1200" cap="none" spc="0" normalizeH="0" baseline="0" noProof="0" dirty="0">
                <a:ln>
                  <a:noFill/>
                </a:ln>
                <a:solidFill>
                  <a:srgbClr val="E50D2E"/>
                </a:solidFill>
                <a:effectLst/>
                <a:uLnTx/>
                <a:uFillTx/>
                <a:latin typeface="Arial" panose="020B0604020202020204"/>
                <a:ea typeface="+mn-ea"/>
                <a:cs typeface="+mn-cs"/>
              </a:rPr>
              <a:t> of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treatment</a:t>
            </a:r>
            <a:r>
              <a:rPr kumimoji="0" lang="hu-HU" sz="32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3200" b="1" i="0" u="none" strike="noStrike" kern="1200" cap="none" spc="0" normalizeH="0" baseline="0" noProof="0" dirty="0" err="1">
                <a:ln>
                  <a:noFill/>
                </a:ln>
                <a:solidFill>
                  <a:srgbClr val="E50D2E"/>
                </a:solidFill>
                <a:effectLst/>
                <a:uLnTx/>
                <a:uFillTx/>
                <a:latin typeface="Arial" panose="020B0604020202020204"/>
                <a:ea typeface="+mn-ea"/>
                <a:cs typeface="+mn-cs"/>
              </a:rPr>
              <a:t>assignment</a:t>
            </a:r>
            <a:r>
              <a:rPr kumimoji="0" lang="hu-HU" sz="3200" b="0"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3200" b="0" i="0" u="none" strike="noStrike" kern="1200" cap="none" spc="0" normalizeH="0" baseline="0" noProof="0" dirty="0">
                <a:ln>
                  <a:noFill/>
                </a:ln>
                <a:solidFill>
                  <a:srgbClr val="0C5C65"/>
                </a:solidFill>
                <a:effectLst/>
                <a:uLnTx/>
                <a:uFillTx/>
                <a:latin typeface="Arial" panose="020B0604020202020204"/>
                <a:ea typeface="+mn-ea"/>
                <a:cs typeface="+mn-cs"/>
              </a:rPr>
              <a:t>(no </a:t>
            </a:r>
            <a:r>
              <a:rPr kumimoji="0" lang="hu-HU" sz="3200" b="0" i="0" u="none" strike="noStrike" kern="1200" cap="none" spc="0" normalizeH="0" baseline="0" noProof="0" dirty="0" err="1">
                <a:ln>
                  <a:noFill/>
                </a:ln>
                <a:solidFill>
                  <a:srgbClr val="0C5C65"/>
                </a:solidFill>
                <a:effectLst/>
                <a:uLnTx/>
                <a:uFillTx/>
                <a:latin typeface="Arial" panose="020B0604020202020204"/>
                <a:ea typeface="+mn-ea"/>
                <a:cs typeface="+mn-cs"/>
              </a:rPr>
              <a:t>bias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Google Shape;324;p42"/>
          <p:cNvSpPr txBox="1">
            <a:spLocks noGrp="1"/>
          </p:cNvSpPr>
          <p:nvPr>
            <p:ph type="subTitle" idx="4294967295"/>
          </p:nvPr>
        </p:nvSpPr>
        <p:spPr>
          <a:xfrm>
            <a:off x="2496551" y="60939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Hierarchy</a:t>
            </a:r>
            <a:r>
              <a:rPr lang="hu-HU" sz="3600" b="1" dirty="0">
                <a:solidFill>
                  <a:schemeClr val="lt1"/>
                </a:solidFill>
                <a:latin typeface="Arial"/>
                <a:ea typeface="Arial"/>
                <a:cs typeface="Arial"/>
                <a:sym typeface="Arial"/>
              </a:rPr>
              <a:t> of </a:t>
            </a:r>
            <a:r>
              <a:rPr lang="hu-HU" sz="3600" b="1" dirty="0" err="1">
                <a:solidFill>
                  <a:schemeClr val="lt1"/>
                </a:solidFill>
                <a:latin typeface="Arial"/>
                <a:ea typeface="Arial"/>
                <a:cs typeface="Arial"/>
                <a:sym typeface="Arial"/>
              </a:rPr>
              <a:t>outcomes</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493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761950" y="423937"/>
            <a:ext cx="6668100" cy="3783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3600"/>
            </a:pPr>
            <a:r>
              <a:rPr lang="hu-HU" sz="3600" b="1" dirty="0" err="1">
                <a:solidFill>
                  <a:schemeClr val="lt1"/>
                </a:solidFill>
              </a:rPr>
              <a:t>Let’s</a:t>
            </a:r>
            <a:r>
              <a:rPr lang="hu-HU" sz="3600" b="1" dirty="0">
                <a:solidFill>
                  <a:schemeClr val="lt1"/>
                </a:solidFill>
              </a:rPr>
              <a:t> </a:t>
            </a:r>
            <a:r>
              <a:rPr lang="hu-HU" sz="3600" b="1" dirty="0" err="1">
                <a:solidFill>
                  <a:schemeClr val="lt1"/>
                </a:solidFill>
              </a:rPr>
              <a:t>switch</a:t>
            </a:r>
            <a:r>
              <a:rPr lang="hu-HU" sz="3600" b="1" dirty="0">
                <a:solidFill>
                  <a:schemeClr val="lt1"/>
                </a:solidFill>
              </a:rPr>
              <a:t> </a:t>
            </a:r>
            <a:r>
              <a:rPr lang="hu-HU" sz="3600" b="1" dirty="0" err="1">
                <a:solidFill>
                  <a:schemeClr val="lt1"/>
                </a:solidFill>
              </a:rPr>
              <a:t>level</a:t>
            </a:r>
            <a:r>
              <a:rPr lang="hu-HU" sz="3600" b="1" dirty="0">
                <a:solidFill>
                  <a:schemeClr val="lt1"/>
                </a:solidFill>
              </a:rPr>
              <a:t>…</a:t>
            </a:r>
          </a:p>
        </p:txBody>
      </p:sp>
      <p:sp>
        <p:nvSpPr>
          <p:cNvPr id="3" name="Ellipszis 2">
            <a:extLst>
              <a:ext uri="{FF2B5EF4-FFF2-40B4-BE49-F238E27FC236}">
                <a16:creationId xmlns:a16="http://schemas.microsoft.com/office/drawing/2014/main" id="{5D81B5EA-5964-4AF0-8350-3D54912E781D}"/>
              </a:ext>
            </a:extLst>
          </p:cNvPr>
          <p:cNvSpPr/>
          <p:nvPr/>
        </p:nvSpPr>
        <p:spPr>
          <a:xfrm>
            <a:off x="6930390" y="1866672"/>
            <a:ext cx="4376464" cy="1562328"/>
          </a:xfrm>
          <a:prstGeom prst="ellipse">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err="1">
                <a:solidFill>
                  <a:prstClr val="white"/>
                </a:solidFill>
                <a:effectLst>
                  <a:outerShdw blurRad="38100" dist="38100" dir="2700000" algn="tl">
                    <a:srgbClr val="000000">
                      <a:alpha val="43137"/>
                    </a:srgbClr>
                  </a:outerShdw>
                </a:effectLst>
              </a:rPr>
              <a:t>Individual-level</a:t>
            </a:r>
            <a:r>
              <a:rPr lang="hu-HU" sz="2800" b="1" dirty="0">
                <a:solidFill>
                  <a:prstClr val="white"/>
                </a:solidFill>
                <a:effectLst>
                  <a:outerShdw blurRad="38100" dist="38100" dir="2700000" algn="tl">
                    <a:srgbClr val="000000">
                      <a:alpha val="43137"/>
                    </a:srgbClr>
                  </a:outerShdw>
                </a:effectLst>
              </a:rPr>
              <a:t/>
            </a:r>
            <a:br>
              <a:rPr lang="hu-HU" sz="2800" b="1" dirty="0">
                <a:solidFill>
                  <a:prstClr val="white"/>
                </a:solidFill>
                <a:effectLst>
                  <a:outerShdw blurRad="38100" dist="38100" dir="2700000" algn="tl">
                    <a:srgbClr val="000000">
                      <a:alpha val="43137"/>
                    </a:srgbClr>
                  </a:outerShdw>
                </a:effectLst>
              </a:rPr>
            </a:br>
            <a:r>
              <a:rPr lang="hu-HU" sz="2800" b="1" dirty="0">
                <a:solidFill>
                  <a:prstClr val="white"/>
                </a:solidFill>
                <a:effectLst>
                  <a:outerShdw blurRad="38100" dist="38100" dir="2700000" algn="tl">
                    <a:srgbClr val="000000">
                      <a:alpha val="43137"/>
                    </a:srgbClr>
                  </a:outerShdw>
                </a:effectLst>
              </a:rPr>
              <a:t>(IPD-M)</a:t>
            </a:r>
            <a:endParaRPr lang="en-US" sz="2800" b="1" dirty="0">
              <a:solidFill>
                <a:prstClr val="white"/>
              </a:solidFill>
              <a:effectLst>
                <a:outerShdw blurRad="38100" dist="38100" dir="2700000" algn="tl">
                  <a:srgbClr val="000000">
                    <a:alpha val="43137"/>
                  </a:srgbClr>
                </a:outerShdw>
              </a:effectLst>
            </a:endParaRPr>
          </a:p>
        </p:txBody>
      </p:sp>
      <p:sp>
        <p:nvSpPr>
          <p:cNvPr id="4" name="Ellipszis 3">
            <a:extLst>
              <a:ext uri="{FF2B5EF4-FFF2-40B4-BE49-F238E27FC236}">
                <a16:creationId xmlns:a16="http://schemas.microsoft.com/office/drawing/2014/main" id="{9502D4F9-663B-4015-B1E6-A99029230B91}"/>
              </a:ext>
            </a:extLst>
          </p:cNvPr>
          <p:cNvSpPr/>
          <p:nvPr/>
        </p:nvSpPr>
        <p:spPr>
          <a:xfrm>
            <a:off x="1316801" y="1866672"/>
            <a:ext cx="4467771" cy="1562328"/>
          </a:xfrm>
          <a:prstGeom prst="ellipse">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err="1">
                <a:solidFill>
                  <a:prstClr val="white"/>
                </a:solidFill>
                <a:effectLst>
                  <a:outerShdw blurRad="38100" dist="38100" dir="2700000" algn="tl">
                    <a:srgbClr val="000000">
                      <a:alpha val="43137"/>
                    </a:srgbClr>
                  </a:outerShdw>
                </a:effectLst>
              </a:rPr>
              <a:t>Study-level</a:t>
            </a:r>
            <a:endParaRPr lang="en-US" sz="2800" b="1" dirty="0">
              <a:solidFill>
                <a:prstClr val="white"/>
              </a:solidFill>
              <a:effectLst>
                <a:outerShdw blurRad="38100" dist="38100" dir="2700000" algn="tl">
                  <a:srgbClr val="000000">
                    <a:alpha val="43137"/>
                  </a:srgbClr>
                </a:outerShdw>
              </a:effectLst>
            </a:endParaRPr>
          </a:p>
        </p:txBody>
      </p:sp>
      <p:sp>
        <p:nvSpPr>
          <p:cNvPr id="10" name="Content Placeholder 1">
            <a:extLst>
              <a:ext uri="{FF2B5EF4-FFF2-40B4-BE49-F238E27FC236}">
                <a16:creationId xmlns:a16="http://schemas.microsoft.com/office/drawing/2014/main" id="{FB21441B-BD92-4D97-8CAE-8C1DAC3D3817}"/>
              </a:ext>
            </a:extLst>
          </p:cNvPr>
          <p:cNvSpPr txBox="1">
            <a:spLocks/>
          </p:cNvSpPr>
          <p:nvPr/>
        </p:nvSpPr>
        <p:spPr>
          <a:xfrm>
            <a:off x="4394344" y="3866627"/>
            <a:ext cx="3835932" cy="2567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err="1">
                <a:solidFill>
                  <a:srgbClr val="0C5C65"/>
                </a:solidFill>
              </a:rPr>
              <a:t>Imprecision</a:t>
            </a:r>
            <a:endParaRPr lang="hu-HU" dirty="0">
              <a:solidFill>
                <a:srgbClr val="0C5C65"/>
              </a:solidFill>
            </a:endParaRPr>
          </a:p>
          <a:p>
            <a:pPr marL="0" indent="0" algn="ctr">
              <a:buNone/>
            </a:pPr>
            <a:r>
              <a:rPr lang="hu-HU" dirty="0" err="1">
                <a:solidFill>
                  <a:srgbClr val="0C5C65"/>
                </a:solidFill>
              </a:rPr>
              <a:t>Indirectness</a:t>
            </a:r>
            <a:endParaRPr lang="hu-HU" dirty="0">
              <a:solidFill>
                <a:srgbClr val="0C5C65"/>
              </a:solidFill>
            </a:endParaRPr>
          </a:p>
          <a:p>
            <a:pPr marL="0" indent="0" algn="ctr">
              <a:buNone/>
            </a:pPr>
            <a:r>
              <a:rPr lang="hu-HU" dirty="0" err="1">
                <a:solidFill>
                  <a:srgbClr val="0C5C65"/>
                </a:solidFill>
              </a:rPr>
              <a:t>Inconsistency</a:t>
            </a:r>
            <a:endParaRPr lang="hu-HU" dirty="0">
              <a:solidFill>
                <a:srgbClr val="0C5C65"/>
              </a:solidFill>
            </a:endParaRPr>
          </a:p>
          <a:p>
            <a:pPr marL="0" indent="0" algn="ctr">
              <a:buNone/>
            </a:pPr>
            <a:r>
              <a:rPr lang="hu-HU" dirty="0" err="1">
                <a:solidFill>
                  <a:srgbClr val="0C5C65"/>
                </a:solidFill>
              </a:rPr>
              <a:t>Risk</a:t>
            </a:r>
            <a:r>
              <a:rPr lang="hu-HU" dirty="0">
                <a:solidFill>
                  <a:srgbClr val="0C5C65"/>
                </a:solidFill>
              </a:rPr>
              <a:t> of </a:t>
            </a:r>
            <a:r>
              <a:rPr lang="hu-HU" dirty="0" err="1">
                <a:solidFill>
                  <a:srgbClr val="0C5C65"/>
                </a:solidFill>
              </a:rPr>
              <a:t>bias</a:t>
            </a:r>
            <a:endParaRPr lang="hu-HU" dirty="0">
              <a:solidFill>
                <a:srgbClr val="0C5C65"/>
              </a:solidFill>
            </a:endParaRPr>
          </a:p>
        </p:txBody>
      </p:sp>
      <p:pic>
        <p:nvPicPr>
          <p:cNvPr id="5" name="Kép 4">
            <a:extLst>
              <a:ext uri="{FF2B5EF4-FFF2-40B4-BE49-F238E27FC236}">
                <a16:creationId xmlns:a16="http://schemas.microsoft.com/office/drawing/2014/main" id="{494A18FC-10A5-4C26-809F-9E5565CBC2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4958" y="3727167"/>
            <a:ext cx="2431455" cy="2142691"/>
          </a:xfrm>
          <a:prstGeom prst="rect">
            <a:avLst/>
          </a:prstGeom>
        </p:spPr>
      </p:pic>
      <p:pic>
        <p:nvPicPr>
          <p:cNvPr id="9" name="Kép 8">
            <a:extLst>
              <a:ext uri="{FF2B5EF4-FFF2-40B4-BE49-F238E27FC236}">
                <a16:creationId xmlns:a16="http://schemas.microsoft.com/office/drawing/2014/main" id="{E59F7320-2780-4A0A-91D7-C739DBFEAA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15060" y="3932706"/>
            <a:ext cx="1541982" cy="2006839"/>
          </a:xfrm>
          <a:prstGeom prst="rect">
            <a:avLst/>
          </a:prstGeom>
        </p:spPr>
      </p:pic>
      <p:sp>
        <p:nvSpPr>
          <p:cNvPr id="12" name="Content Placeholder 1">
            <a:extLst>
              <a:ext uri="{FF2B5EF4-FFF2-40B4-BE49-F238E27FC236}">
                <a16:creationId xmlns:a16="http://schemas.microsoft.com/office/drawing/2014/main" id="{C8DE137B-FE76-40B7-9551-6543721A4B9A}"/>
              </a:ext>
            </a:extLst>
          </p:cNvPr>
          <p:cNvSpPr txBox="1">
            <a:spLocks/>
          </p:cNvSpPr>
          <p:nvPr/>
        </p:nvSpPr>
        <p:spPr>
          <a:xfrm>
            <a:off x="0" y="6396086"/>
            <a:ext cx="782485" cy="52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sz="2400" dirty="0">
              <a:solidFill>
                <a:srgbClr val="0C5C65"/>
              </a:solidFill>
            </a:endParaRPr>
          </a:p>
        </p:txBody>
      </p:sp>
    </p:spTree>
    <p:extLst>
      <p:ext uri="{BB962C8B-B14F-4D97-AF65-F5344CB8AC3E}">
        <p14:creationId xmlns:p14="http://schemas.microsoft.com/office/powerpoint/2010/main" val="1653114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73909B35-DD12-483E-A0F5-035C910ACE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6183" y="1426699"/>
            <a:ext cx="4275817" cy="5078220"/>
          </a:xfrm>
          <a:prstGeom prst="rect">
            <a:avLst/>
          </a:prstGeom>
        </p:spPr>
      </p:pic>
      <p:sp>
        <p:nvSpPr>
          <p:cNvPr id="7" name="Google Shape;136;p14">
            <a:extLst>
              <a:ext uri="{FF2B5EF4-FFF2-40B4-BE49-F238E27FC236}">
                <a16:creationId xmlns:a16="http://schemas.microsoft.com/office/drawing/2014/main" id="{84B56E53-6FC6-4808-AB22-9D32F9D35A62}"/>
              </a:ext>
            </a:extLst>
          </p:cNvPr>
          <p:cNvSpPr txBox="1"/>
          <p:nvPr/>
        </p:nvSpPr>
        <p:spPr>
          <a:xfrm>
            <a:off x="2686193" y="480498"/>
            <a:ext cx="6668100" cy="3783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3600"/>
            </a:pPr>
            <a:r>
              <a:rPr lang="hu-HU" sz="3600" b="1" dirty="0" err="1">
                <a:solidFill>
                  <a:schemeClr val="lt1"/>
                </a:solidFill>
              </a:rPr>
              <a:t>Let’s</a:t>
            </a:r>
            <a:r>
              <a:rPr lang="hu-HU" sz="3600" b="1" dirty="0">
                <a:solidFill>
                  <a:schemeClr val="lt1"/>
                </a:solidFill>
              </a:rPr>
              <a:t> </a:t>
            </a:r>
            <a:r>
              <a:rPr lang="hu-HU" sz="3600" b="1" dirty="0" err="1">
                <a:solidFill>
                  <a:schemeClr val="lt1"/>
                </a:solidFill>
              </a:rPr>
              <a:t>switch</a:t>
            </a:r>
            <a:r>
              <a:rPr lang="hu-HU" sz="3600" b="1" dirty="0">
                <a:solidFill>
                  <a:schemeClr val="lt1"/>
                </a:solidFill>
              </a:rPr>
              <a:t> </a:t>
            </a:r>
            <a:r>
              <a:rPr lang="hu-HU" sz="3600" b="1" dirty="0" err="1">
                <a:solidFill>
                  <a:schemeClr val="lt1"/>
                </a:solidFill>
              </a:rPr>
              <a:t>level</a:t>
            </a:r>
            <a:r>
              <a:rPr lang="hu-HU" sz="3600" b="1" dirty="0">
                <a:solidFill>
                  <a:schemeClr val="lt1"/>
                </a:solidFill>
              </a:rPr>
              <a:t>…</a:t>
            </a:r>
          </a:p>
        </p:txBody>
      </p:sp>
      <p:sp>
        <p:nvSpPr>
          <p:cNvPr id="10" name="Content Placeholder 1">
            <a:extLst>
              <a:ext uri="{FF2B5EF4-FFF2-40B4-BE49-F238E27FC236}">
                <a16:creationId xmlns:a16="http://schemas.microsoft.com/office/drawing/2014/main" id="{029C400F-7C8C-4609-9F82-5E462D8C0DAA}"/>
              </a:ext>
            </a:extLst>
          </p:cNvPr>
          <p:cNvSpPr txBox="1">
            <a:spLocks/>
          </p:cNvSpPr>
          <p:nvPr/>
        </p:nvSpPr>
        <p:spPr>
          <a:xfrm>
            <a:off x="6686551" y="2681521"/>
            <a:ext cx="4438650" cy="2093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u-HU" sz="2400" dirty="0">
                <a:solidFill>
                  <a:srgbClr val="0C5C65"/>
                </a:solidFill>
              </a:rPr>
              <a:t>Bruce </a:t>
            </a:r>
            <a:r>
              <a:rPr lang="hu-HU" sz="2400" dirty="0" err="1">
                <a:solidFill>
                  <a:srgbClr val="0C5C65"/>
                </a:solidFill>
              </a:rPr>
              <a:t>et</a:t>
            </a:r>
            <a:r>
              <a:rPr lang="hu-HU" sz="2400" dirty="0">
                <a:solidFill>
                  <a:srgbClr val="0C5C65"/>
                </a:solidFill>
              </a:rPr>
              <a:t> </a:t>
            </a:r>
            <a:r>
              <a:rPr lang="hu-HU" sz="2400" dirty="0" err="1">
                <a:solidFill>
                  <a:srgbClr val="0C5C65"/>
                </a:solidFill>
              </a:rPr>
              <a:t>al</a:t>
            </a:r>
            <a:r>
              <a:rPr lang="hu-HU" sz="2400" dirty="0">
                <a:solidFill>
                  <a:srgbClr val="0C5C65"/>
                </a:solidFill>
              </a:rPr>
              <a:t>. </a:t>
            </a:r>
            <a:r>
              <a:rPr lang="en-US" sz="2400" dirty="0">
                <a:solidFill>
                  <a:srgbClr val="0C5C65"/>
                </a:solidFill>
              </a:rPr>
              <a:t>Extending thrombolysis to 4·5–9 h and wake-up stroke using</a:t>
            </a:r>
            <a:r>
              <a:rPr lang="hu-HU" sz="2400" dirty="0">
                <a:solidFill>
                  <a:srgbClr val="0C5C65"/>
                </a:solidFill>
              </a:rPr>
              <a:t> </a:t>
            </a:r>
            <a:r>
              <a:rPr lang="en-US" sz="2400" dirty="0">
                <a:solidFill>
                  <a:srgbClr val="0C5C65"/>
                </a:solidFill>
              </a:rPr>
              <a:t>perfusion imaging: a systematic review and </a:t>
            </a:r>
            <a:r>
              <a:rPr lang="en-US" sz="2400" dirty="0">
                <a:solidFill>
                  <a:srgbClr val="E50D2E"/>
                </a:solidFill>
              </a:rPr>
              <a:t>meta-analysis of</a:t>
            </a:r>
            <a:r>
              <a:rPr lang="hu-HU" sz="2400" dirty="0">
                <a:solidFill>
                  <a:srgbClr val="E50D2E"/>
                </a:solidFill>
              </a:rPr>
              <a:t> </a:t>
            </a:r>
            <a:r>
              <a:rPr lang="en-US" sz="2400" dirty="0">
                <a:solidFill>
                  <a:srgbClr val="E50D2E"/>
                </a:solidFill>
              </a:rPr>
              <a:t>individual patient data</a:t>
            </a:r>
            <a:r>
              <a:rPr lang="hu-HU" sz="2400" dirty="0">
                <a:solidFill>
                  <a:srgbClr val="E50D2E"/>
                </a:solidFill>
              </a:rPr>
              <a:t>.</a:t>
            </a:r>
            <a:r>
              <a:rPr lang="hu-HU" sz="2400" dirty="0">
                <a:solidFill>
                  <a:srgbClr val="0C5C65"/>
                </a:solidFill>
              </a:rPr>
              <a:t> </a:t>
            </a:r>
            <a:r>
              <a:rPr lang="hu-HU" sz="2400" dirty="0" err="1">
                <a:solidFill>
                  <a:srgbClr val="0C5C65"/>
                </a:solidFill>
              </a:rPr>
              <a:t>Lancet</a:t>
            </a:r>
            <a:r>
              <a:rPr lang="hu-HU" sz="2400" dirty="0">
                <a:solidFill>
                  <a:srgbClr val="0C5C65"/>
                </a:solidFill>
              </a:rPr>
              <a:t>, 2019.</a:t>
            </a:r>
          </a:p>
        </p:txBody>
      </p:sp>
      <p:sp>
        <p:nvSpPr>
          <p:cNvPr id="12" name="Content Placeholder 1">
            <a:extLst>
              <a:ext uri="{FF2B5EF4-FFF2-40B4-BE49-F238E27FC236}">
                <a16:creationId xmlns:a16="http://schemas.microsoft.com/office/drawing/2014/main" id="{81171E34-AF92-4E46-B532-593B723CEB22}"/>
              </a:ext>
            </a:extLst>
          </p:cNvPr>
          <p:cNvSpPr txBox="1">
            <a:spLocks/>
          </p:cNvSpPr>
          <p:nvPr/>
        </p:nvSpPr>
        <p:spPr>
          <a:xfrm>
            <a:off x="0" y="6396086"/>
            <a:ext cx="782485" cy="52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sz="2400" dirty="0">
              <a:solidFill>
                <a:srgbClr val="0C5C65"/>
              </a:solidFill>
            </a:endParaRPr>
          </a:p>
        </p:txBody>
      </p:sp>
    </p:spTree>
    <p:extLst>
      <p:ext uri="{BB962C8B-B14F-4D97-AF65-F5344CB8AC3E}">
        <p14:creationId xmlns:p14="http://schemas.microsoft.com/office/powerpoint/2010/main" val="3859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rPr>
              <a:t>Let’s</a:t>
            </a:r>
            <a:r>
              <a:rPr lang="hu-HU" sz="3600" b="1" dirty="0">
                <a:solidFill>
                  <a:schemeClr val="lt1"/>
                </a:solidFill>
              </a:rPr>
              <a:t> </a:t>
            </a:r>
            <a:r>
              <a:rPr lang="hu-HU" sz="3600" b="1" dirty="0" err="1">
                <a:solidFill>
                  <a:schemeClr val="lt1"/>
                </a:solidFill>
              </a:rPr>
              <a:t>network</a:t>
            </a:r>
            <a:r>
              <a:rPr lang="hu-HU" sz="3600" b="1" dirty="0">
                <a:solidFill>
                  <a:schemeClr val="lt1"/>
                </a:solidFill>
              </a:rPr>
              <a:t>…</a:t>
            </a:r>
            <a:endParaRPr sz="3600" b="1" i="0" u="none" strike="noStrike" cap="none" dirty="0">
              <a:solidFill>
                <a:schemeClr val="lt1"/>
              </a:solidFill>
              <a:latin typeface="Arial"/>
              <a:ea typeface="Arial"/>
              <a:cs typeface="Arial"/>
              <a:sym typeface="Arial"/>
            </a:endParaRPr>
          </a:p>
        </p:txBody>
      </p:sp>
      <p:sp>
        <p:nvSpPr>
          <p:cNvPr id="2" name="Ellipszis 1">
            <a:extLst>
              <a:ext uri="{FF2B5EF4-FFF2-40B4-BE49-F238E27FC236}">
                <a16:creationId xmlns:a16="http://schemas.microsoft.com/office/drawing/2014/main" id="{F4B6B0A2-96D8-4B20-B81B-96AECEB6C55B}"/>
              </a:ext>
            </a:extLst>
          </p:cNvPr>
          <p:cNvSpPr/>
          <p:nvPr/>
        </p:nvSpPr>
        <p:spPr>
          <a:xfrm>
            <a:off x="2416276" y="326922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tx1"/>
                </a:solidFill>
              </a:rPr>
              <a:t>A</a:t>
            </a:r>
            <a:endParaRPr lang="hu-HU" b="1" dirty="0">
              <a:solidFill>
                <a:schemeClr val="tx1"/>
              </a:solidFill>
            </a:endParaRPr>
          </a:p>
        </p:txBody>
      </p:sp>
      <p:sp>
        <p:nvSpPr>
          <p:cNvPr id="6" name="Ellipszis 5">
            <a:extLst>
              <a:ext uri="{FF2B5EF4-FFF2-40B4-BE49-F238E27FC236}">
                <a16:creationId xmlns:a16="http://schemas.microsoft.com/office/drawing/2014/main" id="{2EF9BACF-88BA-4DEA-A8CF-3AB7A75965F1}"/>
              </a:ext>
            </a:extLst>
          </p:cNvPr>
          <p:cNvSpPr/>
          <p:nvPr/>
        </p:nvSpPr>
        <p:spPr>
          <a:xfrm>
            <a:off x="4456469" y="326922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tx1"/>
                </a:solidFill>
              </a:rPr>
              <a:t>B</a:t>
            </a:r>
            <a:endParaRPr lang="hu-HU" b="1" dirty="0">
              <a:solidFill>
                <a:schemeClr val="tx1"/>
              </a:solidFill>
            </a:endParaRPr>
          </a:p>
        </p:txBody>
      </p:sp>
      <p:sp>
        <p:nvSpPr>
          <p:cNvPr id="7" name="Content Placeholder 1">
            <a:extLst>
              <a:ext uri="{FF2B5EF4-FFF2-40B4-BE49-F238E27FC236}">
                <a16:creationId xmlns:a16="http://schemas.microsoft.com/office/drawing/2014/main" id="{83394578-603D-4D11-BD32-35D8335B520B}"/>
              </a:ext>
            </a:extLst>
          </p:cNvPr>
          <p:cNvSpPr txBox="1">
            <a:spLocks/>
          </p:cNvSpPr>
          <p:nvPr/>
        </p:nvSpPr>
        <p:spPr>
          <a:xfrm>
            <a:off x="1763232" y="1900221"/>
            <a:ext cx="4149888" cy="816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err="1">
                <a:solidFill>
                  <a:srgbClr val="0C5C65"/>
                </a:solidFill>
              </a:rPr>
              <a:t>Pairwise</a:t>
            </a:r>
            <a:r>
              <a:rPr lang="hu-HU" b="1" dirty="0">
                <a:solidFill>
                  <a:srgbClr val="0C5C65"/>
                </a:solidFill>
              </a:rPr>
              <a:t/>
            </a:r>
            <a:br>
              <a:rPr lang="hu-HU" b="1" dirty="0">
                <a:solidFill>
                  <a:srgbClr val="0C5C65"/>
                </a:solidFill>
              </a:rPr>
            </a:br>
            <a:r>
              <a:rPr lang="hu-HU" b="1" dirty="0" err="1">
                <a:solidFill>
                  <a:srgbClr val="0C5C65"/>
                </a:solidFill>
              </a:rPr>
              <a:t>meta-analysis</a:t>
            </a:r>
            <a:endParaRPr lang="hu-HU" b="1" dirty="0">
              <a:solidFill>
                <a:srgbClr val="0C5C65"/>
              </a:solidFill>
            </a:endParaRPr>
          </a:p>
        </p:txBody>
      </p:sp>
      <p:cxnSp>
        <p:nvCxnSpPr>
          <p:cNvPr id="13" name="Egyenes összekötő nyíllal 12">
            <a:extLst>
              <a:ext uri="{FF2B5EF4-FFF2-40B4-BE49-F238E27FC236}">
                <a16:creationId xmlns:a16="http://schemas.microsoft.com/office/drawing/2014/main" id="{80CF981F-8695-4CA0-8BF4-1B0789F11327}"/>
              </a:ext>
            </a:extLst>
          </p:cNvPr>
          <p:cNvCxnSpPr>
            <a:stCxn id="2" idx="6"/>
            <a:endCxn id="6" idx="2"/>
          </p:cNvCxnSpPr>
          <p:nvPr/>
        </p:nvCxnSpPr>
        <p:spPr>
          <a:xfrm>
            <a:off x="3212689" y="3637937"/>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Ellipszis 16">
            <a:extLst>
              <a:ext uri="{FF2B5EF4-FFF2-40B4-BE49-F238E27FC236}">
                <a16:creationId xmlns:a16="http://schemas.microsoft.com/office/drawing/2014/main" id="{0709663A-F689-4C72-9C82-CB09CA513968}"/>
              </a:ext>
            </a:extLst>
          </p:cNvPr>
          <p:cNvSpPr/>
          <p:nvPr/>
        </p:nvSpPr>
        <p:spPr>
          <a:xfrm>
            <a:off x="7205245" y="326922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tx1"/>
                </a:solidFill>
              </a:rPr>
              <a:t>A</a:t>
            </a:r>
            <a:endParaRPr lang="hu-HU" b="1" dirty="0">
              <a:solidFill>
                <a:schemeClr val="tx1"/>
              </a:solidFill>
            </a:endParaRPr>
          </a:p>
        </p:txBody>
      </p:sp>
      <p:sp>
        <p:nvSpPr>
          <p:cNvPr id="18" name="Ellipszis 17">
            <a:extLst>
              <a:ext uri="{FF2B5EF4-FFF2-40B4-BE49-F238E27FC236}">
                <a16:creationId xmlns:a16="http://schemas.microsoft.com/office/drawing/2014/main" id="{7CB8E542-A76B-43D5-8B1D-9311DEB5CFC9}"/>
              </a:ext>
            </a:extLst>
          </p:cNvPr>
          <p:cNvSpPr/>
          <p:nvPr/>
        </p:nvSpPr>
        <p:spPr>
          <a:xfrm>
            <a:off x="9245438" y="326922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tx1"/>
                </a:solidFill>
              </a:rPr>
              <a:t>B</a:t>
            </a:r>
            <a:endParaRPr lang="hu-HU" b="1" dirty="0">
              <a:solidFill>
                <a:schemeClr val="tx1"/>
              </a:solidFill>
            </a:endParaRPr>
          </a:p>
        </p:txBody>
      </p:sp>
      <p:cxnSp>
        <p:nvCxnSpPr>
          <p:cNvPr id="19" name="Egyenes összekötő nyíllal 18">
            <a:extLst>
              <a:ext uri="{FF2B5EF4-FFF2-40B4-BE49-F238E27FC236}">
                <a16:creationId xmlns:a16="http://schemas.microsoft.com/office/drawing/2014/main" id="{2FE2C7DF-6CE9-4116-AA11-2BBDF7FC26BB}"/>
              </a:ext>
            </a:extLst>
          </p:cNvPr>
          <p:cNvCxnSpPr>
            <a:stCxn id="17" idx="6"/>
            <a:endCxn id="18" idx="2"/>
          </p:cNvCxnSpPr>
          <p:nvPr/>
        </p:nvCxnSpPr>
        <p:spPr>
          <a:xfrm>
            <a:off x="8001658" y="3637937"/>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Ellipszis 14">
            <a:extLst>
              <a:ext uri="{FF2B5EF4-FFF2-40B4-BE49-F238E27FC236}">
                <a16:creationId xmlns:a16="http://schemas.microsoft.com/office/drawing/2014/main" id="{DE8AE4DF-8D3B-4EB5-B2F1-2F6E262BDCE4}"/>
              </a:ext>
            </a:extLst>
          </p:cNvPr>
          <p:cNvSpPr/>
          <p:nvPr/>
        </p:nvSpPr>
        <p:spPr>
          <a:xfrm>
            <a:off x="8225341" y="485205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tx1"/>
                </a:solidFill>
              </a:rPr>
              <a:t>C</a:t>
            </a:r>
            <a:endParaRPr lang="hu-HU" b="1" dirty="0">
              <a:solidFill>
                <a:schemeClr val="tx1"/>
              </a:solidFill>
            </a:endParaRPr>
          </a:p>
        </p:txBody>
      </p:sp>
      <p:cxnSp>
        <p:nvCxnSpPr>
          <p:cNvPr id="22" name="Egyenes összekötő nyíllal 21">
            <a:extLst>
              <a:ext uri="{FF2B5EF4-FFF2-40B4-BE49-F238E27FC236}">
                <a16:creationId xmlns:a16="http://schemas.microsoft.com/office/drawing/2014/main" id="{D5C2241A-6292-4DE9-9B68-F1CC4C4D0D4A}"/>
              </a:ext>
            </a:extLst>
          </p:cNvPr>
          <p:cNvCxnSpPr>
            <a:cxnSpLocks/>
            <a:endCxn id="15" idx="1"/>
          </p:cNvCxnSpPr>
          <p:nvPr/>
        </p:nvCxnSpPr>
        <p:spPr>
          <a:xfrm>
            <a:off x="7782560" y="4006646"/>
            <a:ext cx="559413" cy="95340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3F59267A-D665-4FC0-89FC-7076856565ED}"/>
              </a:ext>
            </a:extLst>
          </p:cNvPr>
          <p:cNvCxnSpPr>
            <a:cxnSpLocks/>
          </p:cNvCxnSpPr>
          <p:nvPr/>
        </p:nvCxnSpPr>
        <p:spPr>
          <a:xfrm flipH="1">
            <a:off x="8905123" y="4006646"/>
            <a:ext cx="559412" cy="953406"/>
          </a:xfrm>
          <a:prstGeom prst="straightConnector1">
            <a:avLst/>
          </a:prstGeom>
          <a:ln w="2857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Content Placeholder 1">
            <a:extLst>
              <a:ext uri="{FF2B5EF4-FFF2-40B4-BE49-F238E27FC236}">
                <a16:creationId xmlns:a16="http://schemas.microsoft.com/office/drawing/2014/main" id="{98F742AF-B4AE-4C60-8ABC-BAB661FE7574}"/>
              </a:ext>
            </a:extLst>
          </p:cNvPr>
          <p:cNvSpPr txBox="1">
            <a:spLocks/>
          </p:cNvSpPr>
          <p:nvPr/>
        </p:nvSpPr>
        <p:spPr>
          <a:xfrm>
            <a:off x="6568923" y="1897443"/>
            <a:ext cx="4149888" cy="8161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a:solidFill>
                  <a:srgbClr val="0C5C65"/>
                </a:solidFill>
              </a:rPr>
              <a:t>Network</a:t>
            </a:r>
            <a:br>
              <a:rPr lang="hu-HU" b="1" dirty="0">
                <a:solidFill>
                  <a:srgbClr val="0C5C65"/>
                </a:solidFill>
              </a:rPr>
            </a:br>
            <a:r>
              <a:rPr lang="hu-HU" b="1" dirty="0" err="1">
                <a:solidFill>
                  <a:srgbClr val="0C5C65"/>
                </a:solidFill>
              </a:rPr>
              <a:t>meta-analysis</a:t>
            </a:r>
            <a:endParaRPr lang="hu-HU" b="1" dirty="0">
              <a:solidFill>
                <a:srgbClr val="0C5C65"/>
              </a:solidFill>
            </a:endParaRPr>
          </a:p>
        </p:txBody>
      </p:sp>
      <p:sp>
        <p:nvSpPr>
          <p:cNvPr id="135" name="Content Placeholder 1">
            <a:extLst>
              <a:ext uri="{FF2B5EF4-FFF2-40B4-BE49-F238E27FC236}">
                <a16:creationId xmlns:a16="http://schemas.microsoft.com/office/drawing/2014/main" id="{A9655F73-6C2F-4C88-BF67-9A9EB6B22A59}"/>
              </a:ext>
            </a:extLst>
          </p:cNvPr>
          <p:cNvSpPr txBox="1">
            <a:spLocks/>
          </p:cNvSpPr>
          <p:nvPr/>
        </p:nvSpPr>
        <p:spPr>
          <a:xfrm>
            <a:off x="2450522" y="4375357"/>
            <a:ext cx="2798697"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a:t>
            </a:r>
            <a:r>
              <a:rPr lang="hu-HU" dirty="0" err="1">
                <a:solidFill>
                  <a:schemeClr val="tx1"/>
                </a:solidFill>
              </a:rPr>
              <a:t>direct</a:t>
            </a:r>
            <a:r>
              <a:rPr lang="hu-HU" dirty="0">
                <a:solidFill>
                  <a:schemeClr val="tx1"/>
                </a:solidFill>
              </a:rPr>
              <a:t>’ </a:t>
            </a:r>
            <a:r>
              <a:rPr lang="hu-HU" dirty="0" err="1">
                <a:solidFill>
                  <a:schemeClr val="tx1"/>
                </a:solidFill>
              </a:rPr>
              <a:t>evidence</a:t>
            </a:r>
            <a:endParaRPr lang="hu-HU" dirty="0">
              <a:solidFill>
                <a:schemeClr val="tx1"/>
              </a:solidFill>
            </a:endParaRPr>
          </a:p>
        </p:txBody>
      </p:sp>
      <p:sp>
        <p:nvSpPr>
          <p:cNvPr id="137" name="Content Placeholder 1">
            <a:extLst>
              <a:ext uri="{FF2B5EF4-FFF2-40B4-BE49-F238E27FC236}">
                <a16:creationId xmlns:a16="http://schemas.microsoft.com/office/drawing/2014/main" id="{EC7E608B-AA10-4B67-9C09-1C65C51A2BEF}"/>
              </a:ext>
            </a:extLst>
          </p:cNvPr>
          <p:cNvSpPr txBox="1">
            <a:spLocks/>
          </p:cNvSpPr>
          <p:nvPr/>
        </p:nvSpPr>
        <p:spPr>
          <a:xfrm>
            <a:off x="9574755" y="4562288"/>
            <a:ext cx="2072451"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a:t>
            </a:r>
            <a:r>
              <a:rPr lang="hu-HU" dirty="0" err="1">
                <a:solidFill>
                  <a:schemeClr val="tx1"/>
                </a:solidFill>
              </a:rPr>
              <a:t>indirect</a:t>
            </a:r>
            <a:r>
              <a:rPr lang="hu-HU" dirty="0">
                <a:solidFill>
                  <a:schemeClr val="tx1"/>
                </a:solidFill>
              </a:rPr>
              <a:t>’ </a:t>
            </a:r>
            <a:r>
              <a:rPr lang="hu-HU" dirty="0" err="1">
                <a:solidFill>
                  <a:schemeClr val="tx1"/>
                </a:solidFill>
              </a:rPr>
              <a:t>evidence</a:t>
            </a:r>
            <a:endParaRPr lang="hu-HU" dirty="0">
              <a:solidFill>
                <a:schemeClr val="tx1"/>
              </a:solidFill>
            </a:endParaRPr>
          </a:p>
        </p:txBody>
      </p:sp>
      <p:sp>
        <p:nvSpPr>
          <p:cNvPr id="138" name="Content Placeholder 1">
            <a:extLst>
              <a:ext uri="{FF2B5EF4-FFF2-40B4-BE49-F238E27FC236}">
                <a16:creationId xmlns:a16="http://schemas.microsoft.com/office/drawing/2014/main" id="{B9444FEC-02F6-4023-A0B7-69B65CD3BB40}"/>
              </a:ext>
            </a:extLst>
          </p:cNvPr>
          <p:cNvSpPr txBox="1">
            <a:spLocks/>
          </p:cNvSpPr>
          <p:nvPr/>
        </p:nvSpPr>
        <p:spPr>
          <a:xfrm>
            <a:off x="3522894" y="3161234"/>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3</a:t>
            </a:r>
          </a:p>
        </p:txBody>
      </p:sp>
      <p:sp>
        <p:nvSpPr>
          <p:cNvPr id="139" name="Content Placeholder 1">
            <a:extLst>
              <a:ext uri="{FF2B5EF4-FFF2-40B4-BE49-F238E27FC236}">
                <a16:creationId xmlns:a16="http://schemas.microsoft.com/office/drawing/2014/main" id="{269D6C68-DAEC-46B9-9017-C8AD7FA10B9F}"/>
              </a:ext>
            </a:extLst>
          </p:cNvPr>
          <p:cNvSpPr txBox="1">
            <a:spLocks/>
          </p:cNvSpPr>
          <p:nvPr/>
        </p:nvSpPr>
        <p:spPr>
          <a:xfrm>
            <a:off x="7530557" y="4432913"/>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3</a:t>
            </a:r>
          </a:p>
        </p:txBody>
      </p:sp>
      <p:sp>
        <p:nvSpPr>
          <p:cNvPr id="140" name="Content Placeholder 1">
            <a:extLst>
              <a:ext uri="{FF2B5EF4-FFF2-40B4-BE49-F238E27FC236}">
                <a16:creationId xmlns:a16="http://schemas.microsoft.com/office/drawing/2014/main" id="{1C908EA9-58C4-4DAF-A5D3-E1402252E08D}"/>
              </a:ext>
            </a:extLst>
          </p:cNvPr>
          <p:cNvSpPr txBox="1">
            <a:spLocks/>
          </p:cNvSpPr>
          <p:nvPr/>
        </p:nvSpPr>
        <p:spPr>
          <a:xfrm>
            <a:off x="8325424" y="3161234"/>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5</a:t>
            </a:r>
          </a:p>
        </p:txBody>
      </p:sp>
      <p:sp>
        <p:nvSpPr>
          <p:cNvPr id="141" name="Content Placeholder 1">
            <a:extLst>
              <a:ext uri="{FF2B5EF4-FFF2-40B4-BE49-F238E27FC236}">
                <a16:creationId xmlns:a16="http://schemas.microsoft.com/office/drawing/2014/main" id="{1DE2D895-C2C5-4658-8993-47FF022F707C}"/>
              </a:ext>
            </a:extLst>
          </p:cNvPr>
          <p:cNvSpPr txBox="1">
            <a:spLocks/>
          </p:cNvSpPr>
          <p:nvPr/>
        </p:nvSpPr>
        <p:spPr>
          <a:xfrm>
            <a:off x="9152182" y="4432507"/>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a:solidFill>
                  <a:schemeClr val="tx1"/>
                </a:solidFill>
              </a:rPr>
              <a:t>0</a:t>
            </a:r>
          </a:p>
        </p:txBody>
      </p:sp>
    </p:spTree>
    <p:extLst>
      <p:ext uri="{BB962C8B-B14F-4D97-AF65-F5344CB8AC3E}">
        <p14:creationId xmlns:p14="http://schemas.microsoft.com/office/powerpoint/2010/main" val="38335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animBg="1"/>
      <p:bldP spid="134" grpId="0"/>
      <p:bldP spid="137" grpId="0"/>
      <p:bldP spid="139" grpId="0"/>
      <p:bldP spid="140" grpId="0"/>
      <p:bldP spid="14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3600"/>
            </a:pPr>
            <a:r>
              <a:rPr lang="hu-HU" sz="3600" b="1" dirty="0" err="1">
                <a:solidFill>
                  <a:schemeClr val="lt1"/>
                </a:solidFill>
              </a:rPr>
              <a:t>Let’s</a:t>
            </a:r>
            <a:r>
              <a:rPr lang="hu-HU" sz="3600" b="1" dirty="0">
                <a:solidFill>
                  <a:schemeClr val="lt1"/>
                </a:solidFill>
              </a:rPr>
              <a:t> </a:t>
            </a:r>
            <a:r>
              <a:rPr lang="hu-HU" sz="3600" b="1" dirty="0" err="1">
                <a:solidFill>
                  <a:schemeClr val="lt1"/>
                </a:solidFill>
              </a:rPr>
              <a:t>network</a:t>
            </a:r>
            <a:r>
              <a:rPr lang="hu-HU" sz="3600" b="1" dirty="0">
                <a:solidFill>
                  <a:schemeClr val="lt1"/>
                </a:solidFill>
              </a:rPr>
              <a:t>…</a:t>
            </a:r>
          </a:p>
        </p:txBody>
      </p:sp>
      <p:sp>
        <p:nvSpPr>
          <p:cNvPr id="2" name="Ellipszis 1">
            <a:extLst>
              <a:ext uri="{FF2B5EF4-FFF2-40B4-BE49-F238E27FC236}">
                <a16:creationId xmlns:a16="http://schemas.microsoft.com/office/drawing/2014/main" id="{F4B6B0A2-96D8-4B20-B81B-96AECEB6C55B}"/>
              </a:ext>
            </a:extLst>
          </p:cNvPr>
          <p:cNvSpPr/>
          <p:nvPr/>
        </p:nvSpPr>
        <p:spPr>
          <a:xfrm>
            <a:off x="2265490" y="182506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A</a:t>
            </a:r>
            <a:endParaRPr lang="hu-HU" sz="1200" b="1" dirty="0">
              <a:solidFill>
                <a:schemeClr val="tx1"/>
              </a:solidFill>
            </a:endParaRPr>
          </a:p>
        </p:txBody>
      </p:sp>
      <p:sp>
        <p:nvSpPr>
          <p:cNvPr id="6" name="Ellipszis 5">
            <a:extLst>
              <a:ext uri="{FF2B5EF4-FFF2-40B4-BE49-F238E27FC236}">
                <a16:creationId xmlns:a16="http://schemas.microsoft.com/office/drawing/2014/main" id="{2EF9BACF-88BA-4DEA-A8CF-3AB7A75965F1}"/>
              </a:ext>
            </a:extLst>
          </p:cNvPr>
          <p:cNvSpPr/>
          <p:nvPr/>
        </p:nvSpPr>
        <p:spPr>
          <a:xfrm>
            <a:off x="4305683" y="182506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B</a:t>
            </a:r>
            <a:endParaRPr lang="hu-HU" sz="1200" b="1" dirty="0">
              <a:solidFill>
                <a:schemeClr val="tx1"/>
              </a:solidFill>
            </a:endParaRPr>
          </a:p>
        </p:txBody>
      </p:sp>
      <p:cxnSp>
        <p:nvCxnSpPr>
          <p:cNvPr id="13" name="Egyenes összekötő nyíllal 12">
            <a:extLst>
              <a:ext uri="{FF2B5EF4-FFF2-40B4-BE49-F238E27FC236}">
                <a16:creationId xmlns:a16="http://schemas.microsoft.com/office/drawing/2014/main" id="{80CF981F-8695-4CA0-8BF4-1B0789F11327}"/>
              </a:ext>
            </a:extLst>
          </p:cNvPr>
          <p:cNvCxnSpPr>
            <a:stCxn id="2" idx="6"/>
            <a:endCxn id="6" idx="2"/>
          </p:cNvCxnSpPr>
          <p:nvPr/>
        </p:nvCxnSpPr>
        <p:spPr>
          <a:xfrm>
            <a:off x="3061903" y="2193779"/>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Ellipszis 16">
            <a:extLst>
              <a:ext uri="{FF2B5EF4-FFF2-40B4-BE49-F238E27FC236}">
                <a16:creationId xmlns:a16="http://schemas.microsoft.com/office/drawing/2014/main" id="{0709663A-F689-4C72-9C82-CB09CA513968}"/>
              </a:ext>
            </a:extLst>
          </p:cNvPr>
          <p:cNvSpPr/>
          <p:nvPr/>
        </p:nvSpPr>
        <p:spPr>
          <a:xfrm>
            <a:off x="7205245" y="139978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A</a:t>
            </a:r>
            <a:endParaRPr lang="hu-HU" sz="1200" b="1" dirty="0">
              <a:solidFill>
                <a:schemeClr val="tx1"/>
              </a:solidFill>
            </a:endParaRPr>
          </a:p>
        </p:txBody>
      </p:sp>
      <p:sp>
        <p:nvSpPr>
          <p:cNvPr id="18" name="Ellipszis 17">
            <a:extLst>
              <a:ext uri="{FF2B5EF4-FFF2-40B4-BE49-F238E27FC236}">
                <a16:creationId xmlns:a16="http://schemas.microsoft.com/office/drawing/2014/main" id="{7CB8E542-A76B-43D5-8B1D-9311DEB5CFC9}"/>
              </a:ext>
            </a:extLst>
          </p:cNvPr>
          <p:cNvSpPr/>
          <p:nvPr/>
        </p:nvSpPr>
        <p:spPr>
          <a:xfrm>
            <a:off x="9245438" y="139978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B</a:t>
            </a:r>
            <a:endParaRPr lang="hu-HU" sz="1200" b="1" dirty="0">
              <a:solidFill>
                <a:schemeClr val="tx1"/>
              </a:solidFill>
            </a:endParaRPr>
          </a:p>
        </p:txBody>
      </p:sp>
      <p:cxnSp>
        <p:nvCxnSpPr>
          <p:cNvPr id="19" name="Egyenes összekötő nyíllal 18">
            <a:extLst>
              <a:ext uri="{FF2B5EF4-FFF2-40B4-BE49-F238E27FC236}">
                <a16:creationId xmlns:a16="http://schemas.microsoft.com/office/drawing/2014/main" id="{2FE2C7DF-6CE9-4116-AA11-2BBDF7FC26BB}"/>
              </a:ext>
            </a:extLst>
          </p:cNvPr>
          <p:cNvCxnSpPr>
            <a:stCxn id="17" idx="6"/>
            <a:endCxn id="18" idx="2"/>
          </p:cNvCxnSpPr>
          <p:nvPr/>
        </p:nvCxnSpPr>
        <p:spPr>
          <a:xfrm>
            <a:off x="8001658" y="1768497"/>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Ellipszis 14">
            <a:extLst>
              <a:ext uri="{FF2B5EF4-FFF2-40B4-BE49-F238E27FC236}">
                <a16:creationId xmlns:a16="http://schemas.microsoft.com/office/drawing/2014/main" id="{DE8AE4DF-8D3B-4EB5-B2F1-2F6E262BDCE4}"/>
              </a:ext>
            </a:extLst>
          </p:cNvPr>
          <p:cNvSpPr/>
          <p:nvPr/>
        </p:nvSpPr>
        <p:spPr>
          <a:xfrm>
            <a:off x="8225341" y="298261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C</a:t>
            </a:r>
            <a:endParaRPr lang="hu-HU" sz="1200" b="1" dirty="0">
              <a:solidFill>
                <a:schemeClr val="tx1"/>
              </a:solidFill>
            </a:endParaRPr>
          </a:p>
        </p:txBody>
      </p:sp>
      <p:cxnSp>
        <p:nvCxnSpPr>
          <p:cNvPr id="22" name="Egyenes összekötő nyíllal 21">
            <a:extLst>
              <a:ext uri="{FF2B5EF4-FFF2-40B4-BE49-F238E27FC236}">
                <a16:creationId xmlns:a16="http://schemas.microsoft.com/office/drawing/2014/main" id="{D5C2241A-6292-4DE9-9B68-F1CC4C4D0D4A}"/>
              </a:ext>
            </a:extLst>
          </p:cNvPr>
          <p:cNvCxnSpPr>
            <a:cxnSpLocks/>
            <a:endCxn id="15" idx="1"/>
          </p:cNvCxnSpPr>
          <p:nvPr/>
        </p:nvCxnSpPr>
        <p:spPr>
          <a:xfrm>
            <a:off x="7782560" y="2137206"/>
            <a:ext cx="559413" cy="95340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3F59267A-D665-4FC0-89FC-7076856565ED}"/>
              </a:ext>
            </a:extLst>
          </p:cNvPr>
          <p:cNvCxnSpPr>
            <a:cxnSpLocks/>
          </p:cNvCxnSpPr>
          <p:nvPr/>
        </p:nvCxnSpPr>
        <p:spPr>
          <a:xfrm flipH="1">
            <a:off x="8905123" y="2137206"/>
            <a:ext cx="559412" cy="953406"/>
          </a:xfrm>
          <a:prstGeom prst="straightConnector1">
            <a:avLst/>
          </a:prstGeom>
          <a:ln w="2857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Content Placeholder 1">
            <a:extLst>
              <a:ext uri="{FF2B5EF4-FFF2-40B4-BE49-F238E27FC236}">
                <a16:creationId xmlns:a16="http://schemas.microsoft.com/office/drawing/2014/main" id="{A9655F73-6C2F-4C88-BF67-9A9EB6B22A59}"/>
              </a:ext>
            </a:extLst>
          </p:cNvPr>
          <p:cNvSpPr txBox="1">
            <a:spLocks/>
          </p:cNvSpPr>
          <p:nvPr/>
        </p:nvSpPr>
        <p:spPr>
          <a:xfrm>
            <a:off x="2299736" y="2667039"/>
            <a:ext cx="2798697"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a:t>
            </a:r>
            <a:r>
              <a:rPr lang="hu-HU" sz="2400" dirty="0" err="1">
                <a:solidFill>
                  <a:schemeClr val="tx1"/>
                </a:solidFill>
              </a:rPr>
              <a:t>direct</a:t>
            </a:r>
            <a:r>
              <a:rPr lang="hu-HU" sz="2400" dirty="0">
                <a:solidFill>
                  <a:schemeClr val="tx1"/>
                </a:solidFill>
              </a:rPr>
              <a:t>’ </a:t>
            </a:r>
            <a:r>
              <a:rPr lang="hu-HU" sz="2400" dirty="0" err="1">
                <a:solidFill>
                  <a:schemeClr val="tx1"/>
                </a:solidFill>
              </a:rPr>
              <a:t>evidence</a:t>
            </a:r>
            <a:endParaRPr lang="hu-HU" sz="2400" dirty="0">
              <a:solidFill>
                <a:schemeClr val="tx1"/>
              </a:solidFill>
            </a:endParaRPr>
          </a:p>
        </p:txBody>
      </p:sp>
      <p:sp>
        <p:nvSpPr>
          <p:cNvPr id="137" name="Content Placeholder 1">
            <a:extLst>
              <a:ext uri="{FF2B5EF4-FFF2-40B4-BE49-F238E27FC236}">
                <a16:creationId xmlns:a16="http://schemas.microsoft.com/office/drawing/2014/main" id="{EC7E608B-AA10-4B67-9C09-1C65C51A2BEF}"/>
              </a:ext>
            </a:extLst>
          </p:cNvPr>
          <p:cNvSpPr txBox="1">
            <a:spLocks/>
          </p:cNvSpPr>
          <p:nvPr/>
        </p:nvSpPr>
        <p:spPr>
          <a:xfrm>
            <a:off x="9546161" y="2512224"/>
            <a:ext cx="2072451"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a:t>
            </a:r>
            <a:r>
              <a:rPr lang="hu-HU" sz="2400" dirty="0" err="1">
                <a:solidFill>
                  <a:schemeClr val="tx1"/>
                </a:solidFill>
              </a:rPr>
              <a:t>indirect</a:t>
            </a:r>
            <a:r>
              <a:rPr lang="hu-HU" sz="2400" dirty="0">
                <a:solidFill>
                  <a:schemeClr val="tx1"/>
                </a:solidFill>
              </a:rPr>
              <a:t>’ </a:t>
            </a:r>
            <a:r>
              <a:rPr lang="hu-HU" sz="2400" dirty="0" err="1">
                <a:solidFill>
                  <a:schemeClr val="tx1"/>
                </a:solidFill>
              </a:rPr>
              <a:t>evidence</a:t>
            </a:r>
            <a:endParaRPr lang="hu-HU" sz="2400" dirty="0">
              <a:solidFill>
                <a:schemeClr val="tx1"/>
              </a:solidFill>
            </a:endParaRPr>
          </a:p>
        </p:txBody>
      </p:sp>
      <p:sp>
        <p:nvSpPr>
          <p:cNvPr id="138" name="Content Placeholder 1">
            <a:extLst>
              <a:ext uri="{FF2B5EF4-FFF2-40B4-BE49-F238E27FC236}">
                <a16:creationId xmlns:a16="http://schemas.microsoft.com/office/drawing/2014/main" id="{B9444FEC-02F6-4023-A0B7-69B65CD3BB40}"/>
              </a:ext>
            </a:extLst>
          </p:cNvPr>
          <p:cNvSpPr txBox="1">
            <a:spLocks/>
          </p:cNvSpPr>
          <p:nvPr/>
        </p:nvSpPr>
        <p:spPr>
          <a:xfrm>
            <a:off x="3372108" y="1717076"/>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3</a:t>
            </a:r>
          </a:p>
        </p:txBody>
      </p:sp>
      <p:sp>
        <p:nvSpPr>
          <p:cNvPr id="139" name="Content Placeholder 1">
            <a:extLst>
              <a:ext uri="{FF2B5EF4-FFF2-40B4-BE49-F238E27FC236}">
                <a16:creationId xmlns:a16="http://schemas.microsoft.com/office/drawing/2014/main" id="{269D6C68-DAEC-46B9-9017-C8AD7FA10B9F}"/>
              </a:ext>
            </a:extLst>
          </p:cNvPr>
          <p:cNvSpPr txBox="1">
            <a:spLocks/>
          </p:cNvSpPr>
          <p:nvPr/>
        </p:nvSpPr>
        <p:spPr>
          <a:xfrm>
            <a:off x="7530557" y="2563473"/>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3</a:t>
            </a:r>
          </a:p>
        </p:txBody>
      </p:sp>
      <p:sp>
        <p:nvSpPr>
          <p:cNvPr id="140" name="Content Placeholder 1">
            <a:extLst>
              <a:ext uri="{FF2B5EF4-FFF2-40B4-BE49-F238E27FC236}">
                <a16:creationId xmlns:a16="http://schemas.microsoft.com/office/drawing/2014/main" id="{1C908EA9-58C4-4DAF-A5D3-E1402252E08D}"/>
              </a:ext>
            </a:extLst>
          </p:cNvPr>
          <p:cNvSpPr txBox="1">
            <a:spLocks/>
          </p:cNvSpPr>
          <p:nvPr/>
        </p:nvSpPr>
        <p:spPr>
          <a:xfrm>
            <a:off x="8325424" y="1291794"/>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1</a:t>
            </a:r>
          </a:p>
        </p:txBody>
      </p:sp>
      <p:sp>
        <p:nvSpPr>
          <p:cNvPr id="141" name="Content Placeholder 1">
            <a:extLst>
              <a:ext uri="{FF2B5EF4-FFF2-40B4-BE49-F238E27FC236}">
                <a16:creationId xmlns:a16="http://schemas.microsoft.com/office/drawing/2014/main" id="{1DE2D895-C2C5-4658-8993-47FF022F707C}"/>
              </a:ext>
            </a:extLst>
          </p:cNvPr>
          <p:cNvSpPr txBox="1">
            <a:spLocks/>
          </p:cNvSpPr>
          <p:nvPr/>
        </p:nvSpPr>
        <p:spPr>
          <a:xfrm>
            <a:off x="9152182" y="2563067"/>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0</a:t>
            </a:r>
          </a:p>
        </p:txBody>
      </p:sp>
      <p:sp>
        <p:nvSpPr>
          <p:cNvPr id="3" name="Content Placeholder 1">
            <a:extLst>
              <a:ext uri="{FF2B5EF4-FFF2-40B4-BE49-F238E27FC236}">
                <a16:creationId xmlns:a16="http://schemas.microsoft.com/office/drawing/2014/main" id="{B41D6CAE-FCFE-4BA7-9072-C0122CA0C70A}"/>
              </a:ext>
            </a:extLst>
          </p:cNvPr>
          <p:cNvSpPr txBox="1">
            <a:spLocks/>
          </p:cNvSpPr>
          <p:nvPr/>
        </p:nvSpPr>
        <p:spPr>
          <a:xfrm>
            <a:off x="1245386" y="3783625"/>
            <a:ext cx="5076287" cy="1865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C5C65"/>
                </a:solidFill>
              </a:rPr>
              <a:t>Randomized and non-randomized studies</a:t>
            </a:r>
          </a:p>
          <a:p>
            <a:r>
              <a:rPr lang="en-US" sz="2400" dirty="0">
                <a:solidFill>
                  <a:srgbClr val="0C5C65"/>
                </a:solidFill>
              </a:rPr>
              <a:t>Minimum N</a:t>
            </a:r>
            <a:r>
              <a:rPr lang="en-US" sz="2400" baseline="30000" dirty="0">
                <a:solidFill>
                  <a:srgbClr val="0C5C65"/>
                </a:solidFill>
              </a:rPr>
              <a:t>0</a:t>
            </a:r>
            <a:r>
              <a:rPr lang="en-US" sz="2400" dirty="0">
                <a:solidFill>
                  <a:srgbClr val="0C5C65"/>
                </a:solidFill>
              </a:rPr>
              <a:t> of studies: </a:t>
            </a:r>
            <a:r>
              <a:rPr lang="en-US" sz="2400" dirty="0">
                <a:solidFill>
                  <a:srgbClr val="FF0000"/>
                </a:solidFill>
              </a:rPr>
              <a:t>≥3</a:t>
            </a:r>
          </a:p>
          <a:p>
            <a:r>
              <a:rPr lang="hu-HU" sz="2400" dirty="0">
                <a:solidFill>
                  <a:srgbClr val="0C5C65"/>
                </a:solidFill>
              </a:rPr>
              <a:t>‚</a:t>
            </a:r>
            <a:r>
              <a:rPr lang="en-US" sz="2400" dirty="0">
                <a:solidFill>
                  <a:srgbClr val="0C5C65"/>
                </a:solidFill>
              </a:rPr>
              <a:t>Easy’ statistics</a:t>
            </a:r>
            <a:r>
              <a:rPr lang="hu-HU" sz="2400" dirty="0">
                <a:solidFill>
                  <a:srgbClr val="0C5C65"/>
                </a:solidFill>
              </a:rPr>
              <a:t> and </a:t>
            </a:r>
            <a:r>
              <a:rPr lang="en-US" sz="2400" dirty="0">
                <a:solidFill>
                  <a:srgbClr val="0C5C65"/>
                </a:solidFill>
              </a:rPr>
              <a:t>interpretation</a:t>
            </a:r>
          </a:p>
        </p:txBody>
      </p:sp>
      <p:sp>
        <p:nvSpPr>
          <p:cNvPr id="4" name="Content Placeholder 1">
            <a:extLst>
              <a:ext uri="{FF2B5EF4-FFF2-40B4-BE49-F238E27FC236}">
                <a16:creationId xmlns:a16="http://schemas.microsoft.com/office/drawing/2014/main" id="{ED3242BA-0938-4C40-AA00-28D56905B769}"/>
              </a:ext>
            </a:extLst>
          </p:cNvPr>
          <p:cNvSpPr txBox="1">
            <a:spLocks/>
          </p:cNvSpPr>
          <p:nvPr/>
        </p:nvSpPr>
        <p:spPr>
          <a:xfrm>
            <a:off x="6600354" y="3797847"/>
            <a:ext cx="5496954" cy="2649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Only</a:t>
            </a:r>
            <a:r>
              <a:rPr lang="hu-HU" sz="2400" dirty="0">
                <a:solidFill>
                  <a:srgbClr val="0C5C65"/>
                </a:solidFill>
              </a:rPr>
              <a:t> </a:t>
            </a:r>
            <a:r>
              <a:rPr lang="hu-HU" sz="2400" dirty="0" err="1">
                <a:solidFill>
                  <a:srgbClr val="0C5C65"/>
                </a:solidFill>
              </a:rPr>
              <a:t>randomized</a:t>
            </a:r>
            <a:r>
              <a:rPr lang="hu-HU" sz="2400" dirty="0">
                <a:solidFill>
                  <a:srgbClr val="0C5C65"/>
                </a:solidFill>
              </a:rPr>
              <a:t> </a:t>
            </a:r>
            <a:r>
              <a:rPr lang="hu-HU" sz="2400" dirty="0" err="1">
                <a:solidFill>
                  <a:srgbClr val="0C5C65"/>
                </a:solidFill>
              </a:rPr>
              <a:t>studies</a:t>
            </a:r>
            <a:endParaRPr lang="hu-HU" sz="2400" dirty="0">
              <a:solidFill>
                <a:srgbClr val="0C5C65"/>
              </a:solidFill>
            </a:endParaRPr>
          </a:p>
          <a:p>
            <a:r>
              <a:rPr lang="hu-HU" sz="2400" dirty="0">
                <a:solidFill>
                  <a:srgbClr val="0C5C65"/>
                </a:solidFill>
              </a:rPr>
              <a:t>Minimum N</a:t>
            </a:r>
            <a:r>
              <a:rPr lang="hu-HU" sz="2400" baseline="30000" dirty="0">
                <a:solidFill>
                  <a:srgbClr val="0C5C65"/>
                </a:solidFill>
              </a:rPr>
              <a:t>0</a:t>
            </a:r>
            <a:r>
              <a:rPr lang="hu-HU" sz="2400" dirty="0">
                <a:solidFill>
                  <a:srgbClr val="0C5C65"/>
                </a:solidFill>
              </a:rPr>
              <a:t> of </a:t>
            </a:r>
            <a:r>
              <a:rPr lang="hu-HU" sz="2400" dirty="0" err="1">
                <a:solidFill>
                  <a:srgbClr val="0C5C65"/>
                </a:solidFill>
              </a:rPr>
              <a:t>studies</a:t>
            </a:r>
            <a:r>
              <a:rPr lang="hu-HU" sz="2400" dirty="0">
                <a:solidFill>
                  <a:srgbClr val="0C5C65"/>
                </a:solidFill>
              </a:rPr>
              <a:t>: </a:t>
            </a:r>
            <a:r>
              <a:rPr lang="hu-HU" sz="2400" dirty="0">
                <a:solidFill>
                  <a:srgbClr val="FF0000"/>
                </a:solidFill>
              </a:rPr>
              <a:t>≥3+1</a:t>
            </a:r>
          </a:p>
          <a:p>
            <a:r>
              <a:rPr lang="hu-HU" sz="2400" dirty="0">
                <a:solidFill>
                  <a:srgbClr val="0C5C65"/>
                </a:solidFill>
              </a:rPr>
              <a:t>The more </a:t>
            </a:r>
            <a:r>
              <a:rPr lang="hu-HU" sz="2400" dirty="0" err="1">
                <a:solidFill>
                  <a:srgbClr val="0C5C65"/>
                </a:solidFill>
              </a:rPr>
              <a:t>interventions</a:t>
            </a:r>
            <a:r>
              <a:rPr lang="hu-HU" sz="2400" dirty="0">
                <a:solidFill>
                  <a:srgbClr val="0C5C65"/>
                </a:solidFill>
              </a:rPr>
              <a:t>, </a:t>
            </a:r>
            <a:r>
              <a:rPr lang="hu-HU" sz="2400" dirty="0" err="1">
                <a:solidFill>
                  <a:srgbClr val="0C5C65"/>
                </a:solidFill>
              </a:rPr>
              <a:t>the</a:t>
            </a:r>
            <a:r>
              <a:rPr lang="hu-HU" sz="2400" dirty="0">
                <a:solidFill>
                  <a:srgbClr val="0C5C65"/>
                </a:solidFill>
              </a:rPr>
              <a:t> more </a:t>
            </a:r>
            <a:r>
              <a:rPr lang="hu-HU" sz="2400" dirty="0" err="1">
                <a:solidFill>
                  <a:srgbClr val="0C5C65"/>
                </a:solidFill>
              </a:rPr>
              <a:t>studies</a:t>
            </a:r>
            <a:r>
              <a:rPr lang="hu-HU" sz="2400" dirty="0">
                <a:solidFill>
                  <a:srgbClr val="0C5C65"/>
                </a:solidFill>
              </a:rPr>
              <a:t> </a:t>
            </a:r>
            <a:r>
              <a:rPr lang="hu-HU" sz="2400" dirty="0" err="1">
                <a:solidFill>
                  <a:srgbClr val="0C5C65"/>
                </a:solidFill>
              </a:rPr>
              <a:t>are</a:t>
            </a:r>
            <a:r>
              <a:rPr lang="hu-HU" sz="2400" dirty="0">
                <a:solidFill>
                  <a:srgbClr val="0C5C65"/>
                </a:solidFill>
              </a:rPr>
              <a:t> </a:t>
            </a:r>
            <a:r>
              <a:rPr lang="hu-HU" sz="2400" dirty="0" err="1">
                <a:solidFill>
                  <a:srgbClr val="0C5C65"/>
                </a:solidFill>
              </a:rPr>
              <a:t>required</a:t>
            </a:r>
            <a:r>
              <a:rPr lang="hu-HU" sz="2400" dirty="0">
                <a:solidFill>
                  <a:srgbClr val="0C5C65"/>
                </a:solidFill>
              </a:rPr>
              <a:t>.</a:t>
            </a:r>
          </a:p>
          <a:p>
            <a:r>
              <a:rPr lang="hu-HU" sz="2400" dirty="0" err="1">
                <a:solidFill>
                  <a:srgbClr val="0C5C65"/>
                </a:solidFill>
              </a:rPr>
              <a:t>Difficult</a:t>
            </a:r>
            <a:r>
              <a:rPr lang="hu-HU" sz="2400" dirty="0">
                <a:solidFill>
                  <a:srgbClr val="0C5C65"/>
                </a:solidFill>
              </a:rPr>
              <a:t> </a:t>
            </a:r>
            <a:r>
              <a:rPr lang="hu-HU" sz="2400" dirty="0" err="1">
                <a:solidFill>
                  <a:srgbClr val="0C5C65"/>
                </a:solidFill>
              </a:rPr>
              <a:t>statistics</a:t>
            </a:r>
            <a:r>
              <a:rPr lang="hu-HU" sz="2400" dirty="0">
                <a:solidFill>
                  <a:srgbClr val="0C5C65"/>
                </a:solidFill>
              </a:rPr>
              <a:t> and </a:t>
            </a:r>
            <a:r>
              <a:rPr lang="hu-HU" sz="2400" dirty="0" err="1">
                <a:solidFill>
                  <a:srgbClr val="0C5C65"/>
                </a:solidFill>
              </a:rPr>
              <a:t>interpretation</a:t>
            </a:r>
            <a:endParaRPr lang="hu-HU" sz="2400" dirty="0">
              <a:solidFill>
                <a:srgbClr val="0C5C65"/>
              </a:solidFill>
            </a:endParaRPr>
          </a:p>
        </p:txBody>
      </p:sp>
    </p:spTree>
    <p:extLst>
      <p:ext uri="{BB962C8B-B14F-4D97-AF65-F5344CB8AC3E}">
        <p14:creationId xmlns:p14="http://schemas.microsoft.com/office/powerpoint/2010/main" val="42127760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rPr>
              <a:t>Let’s</a:t>
            </a:r>
            <a:r>
              <a:rPr lang="hu-HU" sz="3600" b="1" dirty="0">
                <a:solidFill>
                  <a:schemeClr val="lt1"/>
                </a:solidFill>
              </a:rPr>
              <a:t> </a:t>
            </a:r>
            <a:r>
              <a:rPr lang="hu-HU" sz="3600" b="1" dirty="0" err="1">
                <a:solidFill>
                  <a:schemeClr val="lt1"/>
                </a:solidFill>
              </a:rPr>
              <a:t>network</a:t>
            </a:r>
            <a:r>
              <a:rPr lang="hu-HU" sz="3600" b="1" dirty="0">
                <a:solidFill>
                  <a:schemeClr val="lt1"/>
                </a:solidFill>
              </a:rPr>
              <a:t>…</a:t>
            </a:r>
            <a:endParaRPr lang="hu-HU" sz="3600" b="1" i="0" u="none" strike="noStrike" cap="none" dirty="0">
              <a:solidFill>
                <a:schemeClr val="lt1"/>
              </a:solidFill>
              <a:latin typeface="Arial"/>
              <a:ea typeface="Arial"/>
              <a:cs typeface="Arial"/>
              <a:sym typeface="Arial"/>
            </a:endParaRPr>
          </a:p>
        </p:txBody>
      </p:sp>
      <p:pic>
        <p:nvPicPr>
          <p:cNvPr id="5" name="Kép 4">
            <a:extLst>
              <a:ext uri="{FF2B5EF4-FFF2-40B4-BE49-F238E27FC236}">
                <a16:creationId xmlns:a16="http://schemas.microsoft.com/office/drawing/2014/main" id="{7899ADFF-59C0-485D-9B0F-E4CAFA9790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9435" y="3945565"/>
            <a:ext cx="2431455" cy="2142691"/>
          </a:xfrm>
          <a:prstGeom prst="rect">
            <a:avLst/>
          </a:prstGeom>
        </p:spPr>
      </p:pic>
      <p:pic>
        <p:nvPicPr>
          <p:cNvPr id="7" name="Kép 6">
            <a:extLst>
              <a:ext uri="{FF2B5EF4-FFF2-40B4-BE49-F238E27FC236}">
                <a16:creationId xmlns:a16="http://schemas.microsoft.com/office/drawing/2014/main" id="{034119B5-8F7C-4FAE-A821-8C25E07DD8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12801" y="3949332"/>
            <a:ext cx="1541982" cy="2006839"/>
          </a:xfrm>
          <a:prstGeom prst="rect">
            <a:avLst/>
          </a:prstGeom>
        </p:spPr>
      </p:pic>
      <p:sp>
        <p:nvSpPr>
          <p:cNvPr id="8" name="Content Placeholder 1">
            <a:extLst>
              <a:ext uri="{FF2B5EF4-FFF2-40B4-BE49-F238E27FC236}">
                <a16:creationId xmlns:a16="http://schemas.microsoft.com/office/drawing/2014/main" id="{4CDDCE17-1479-43D9-8DD2-2443B26C3536}"/>
              </a:ext>
            </a:extLst>
          </p:cNvPr>
          <p:cNvSpPr txBox="1">
            <a:spLocks/>
          </p:cNvSpPr>
          <p:nvPr/>
        </p:nvSpPr>
        <p:spPr>
          <a:xfrm>
            <a:off x="4258981" y="3866627"/>
            <a:ext cx="3835932" cy="2567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dirty="0" err="1">
                <a:solidFill>
                  <a:srgbClr val="0C5C65"/>
                </a:solidFill>
              </a:rPr>
              <a:t>Imprecision</a:t>
            </a:r>
            <a:endParaRPr lang="hu-HU" dirty="0">
              <a:solidFill>
                <a:srgbClr val="0C5C65"/>
              </a:solidFill>
            </a:endParaRPr>
          </a:p>
          <a:p>
            <a:pPr marL="0" indent="0" algn="ctr">
              <a:buNone/>
            </a:pPr>
            <a:r>
              <a:rPr lang="hu-HU" dirty="0" err="1">
                <a:solidFill>
                  <a:srgbClr val="0C5C65"/>
                </a:solidFill>
              </a:rPr>
              <a:t>Indirectness</a:t>
            </a:r>
            <a:endParaRPr lang="hu-HU" dirty="0">
              <a:solidFill>
                <a:srgbClr val="0C5C65"/>
              </a:solidFill>
            </a:endParaRPr>
          </a:p>
          <a:p>
            <a:pPr marL="0" indent="0" algn="ctr">
              <a:buNone/>
            </a:pPr>
            <a:r>
              <a:rPr lang="hu-HU" dirty="0" err="1">
                <a:solidFill>
                  <a:srgbClr val="0C5C65"/>
                </a:solidFill>
              </a:rPr>
              <a:t>Inconsistency</a:t>
            </a:r>
            <a:endParaRPr lang="hu-HU" dirty="0">
              <a:solidFill>
                <a:srgbClr val="0C5C65"/>
              </a:solidFill>
            </a:endParaRPr>
          </a:p>
          <a:p>
            <a:pPr marL="0" indent="0" algn="ctr">
              <a:buNone/>
            </a:pPr>
            <a:r>
              <a:rPr lang="hu-HU" dirty="0" err="1">
                <a:solidFill>
                  <a:srgbClr val="0C5C65"/>
                </a:solidFill>
              </a:rPr>
              <a:t>Risk</a:t>
            </a:r>
            <a:r>
              <a:rPr lang="hu-HU" dirty="0">
                <a:solidFill>
                  <a:srgbClr val="0C5C65"/>
                </a:solidFill>
              </a:rPr>
              <a:t> of </a:t>
            </a:r>
            <a:r>
              <a:rPr lang="hu-HU" dirty="0" err="1">
                <a:solidFill>
                  <a:srgbClr val="0C5C65"/>
                </a:solidFill>
              </a:rPr>
              <a:t>bias</a:t>
            </a:r>
            <a:endParaRPr lang="hu-HU" dirty="0">
              <a:solidFill>
                <a:srgbClr val="0C5C65"/>
              </a:solidFill>
            </a:endParaRPr>
          </a:p>
        </p:txBody>
      </p:sp>
      <p:sp>
        <p:nvSpPr>
          <p:cNvPr id="26" name="Ellipszis 25">
            <a:extLst>
              <a:ext uri="{FF2B5EF4-FFF2-40B4-BE49-F238E27FC236}">
                <a16:creationId xmlns:a16="http://schemas.microsoft.com/office/drawing/2014/main" id="{720A0D78-DE5F-449A-A41D-D34946F8B193}"/>
              </a:ext>
            </a:extLst>
          </p:cNvPr>
          <p:cNvSpPr/>
          <p:nvPr/>
        </p:nvSpPr>
        <p:spPr>
          <a:xfrm>
            <a:off x="2265490" y="182506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A</a:t>
            </a:r>
            <a:endParaRPr lang="hu-HU" sz="1200" b="1" dirty="0">
              <a:solidFill>
                <a:schemeClr val="tx1"/>
              </a:solidFill>
            </a:endParaRPr>
          </a:p>
        </p:txBody>
      </p:sp>
      <p:sp>
        <p:nvSpPr>
          <p:cNvPr id="27" name="Ellipszis 26">
            <a:extLst>
              <a:ext uri="{FF2B5EF4-FFF2-40B4-BE49-F238E27FC236}">
                <a16:creationId xmlns:a16="http://schemas.microsoft.com/office/drawing/2014/main" id="{62431786-BE8E-4C59-9581-EC545B226151}"/>
              </a:ext>
            </a:extLst>
          </p:cNvPr>
          <p:cNvSpPr/>
          <p:nvPr/>
        </p:nvSpPr>
        <p:spPr>
          <a:xfrm>
            <a:off x="4305683" y="182506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B</a:t>
            </a:r>
            <a:endParaRPr lang="hu-HU" sz="1200" b="1" dirty="0">
              <a:solidFill>
                <a:schemeClr val="tx1"/>
              </a:solidFill>
            </a:endParaRPr>
          </a:p>
        </p:txBody>
      </p:sp>
      <p:cxnSp>
        <p:nvCxnSpPr>
          <p:cNvPr id="28" name="Egyenes összekötő nyíllal 27">
            <a:extLst>
              <a:ext uri="{FF2B5EF4-FFF2-40B4-BE49-F238E27FC236}">
                <a16:creationId xmlns:a16="http://schemas.microsoft.com/office/drawing/2014/main" id="{11CE62D5-AC60-4EA6-853B-39502B2403BD}"/>
              </a:ext>
            </a:extLst>
          </p:cNvPr>
          <p:cNvCxnSpPr>
            <a:stCxn id="26" idx="6"/>
            <a:endCxn id="27" idx="2"/>
          </p:cNvCxnSpPr>
          <p:nvPr/>
        </p:nvCxnSpPr>
        <p:spPr>
          <a:xfrm>
            <a:off x="3061903" y="2193779"/>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Ellipszis 28">
            <a:extLst>
              <a:ext uri="{FF2B5EF4-FFF2-40B4-BE49-F238E27FC236}">
                <a16:creationId xmlns:a16="http://schemas.microsoft.com/office/drawing/2014/main" id="{13C7D699-5A2E-423C-8256-00C475CC92D7}"/>
              </a:ext>
            </a:extLst>
          </p:cNvPr>
          <p:cNvSpPr/>
          <p:nvPr/>
        </p:nvSpPr>
        <p:spPr>
          <a:xfrm>
            <a:off x="7205245" y="139978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A</a:t>
            </a:r>
            <a:endParaRPr lang="hu-HU" sz="1200" b="1" dirty="0">
              <a:solidFill>
                <a:schemeClr val="tx1"/>
              </a:solidFill>
            </a:endParaRPr>
          </a:p>
        </p:txBody>
      </p:sp>
      <p:sp>
        <p:nvSpPr>
          <p:cNvPr id="30" name="Ellipszis 29">
            <a:extLst>
              <a:ext uri="{FF2B5EF4-FFF2-40B4-BE49-F238E27FC236}">
                <a16:creationId xmlns:a16="http://schemas.microsoft.com/office/drawing/2014/main" id="{6DF8F95E-2638-49ED-9018-F228F152A541}"/>
              </a:ext>
            </a:extLst>
          </p:cNvPr>
          <p:cNvSpPr/>
          <p:nvPr/>
        </p:nvSpPr>
        <p:spPr>
          <a:xfrm>
            <a:off x="9245438" y="1399787"/>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B</a:t>
            </a:r>
            <a:endParaRPr lang="hu-HU" sz="1200" b="1" dirty="0">
              <a:solidFill>
                <a:schemeClr val="tx1"/>
              </a:solidFill>
            </a:endParaRPr>
          </a:p>
        </p:txBody>
      </p:sp>
      <p:cxnSp>
        <p:nvCxnSpPr>
          <p:cNvPr id="32" name="Egyenes összekötő nyíllal 31">
            <a:extLst>
              <a:ext uri="{FF2B5EF4-FFF2-40B4-BE49-F238E27FC236}">
                <a16:creationId xmlns:a16="http://schemas.microsoft.com/office/drawing/2014/main" id="{18E11DBE-5DE1-41A2-9E66-194338B257F9}"/>
              </a:ext>
            </a:extLst>
          </p:cNvPr>
          <p:cNvCxnSpPr>
            <a:stCxn id="29" idx="6"/>
            <a:endCxn id="30" idx="2"/>
          </p:cNvCxnSpPr>
          <p:nvPr/>
        </p:nvCxnSpPr>
        <p:spPr>
          <a:xfrm>
            <a:off x="8001658" y="1768497"/>
            <a:ext cx="12437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Ellipszis 32">
            <a:extLst>
              <a:ext uri="{FF2B5EF4-FFF2-40B4-BE49-F238E27FC236}">
                <a16:creationId xmlns:a16="http://schemas.microsoft.com/office/drawing/2014/main" id="{9181D181-ECE9-4FF1-9BEA-DE11C60F0C2A}"/>
              </a:ext>
            </a:extLst>
          </p:cNvPr>
          <p:cNvSpPr/>
          <p:nvPr/>
        </p:nvSpPr>
        <p:spPr>
          <a:xfrm>
            <a:off x="8225341" y="2982619"/>
            <a:ext cx="796413" cy="737419"/>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C</a:t>
            </a:r>
            <a:endParaRPr lang="hu-HU" sz="1200" b="1" dirty="0">
              <a:solidFill>
                <a:schemeClr val="tx1"/>
              </a:solidFill>
            </a:endParaRPr>
          </a:p>
        </p:txBody>
      </p:sp>
      <p:cxnSp>
        <p:nvCxnSpPr>
          <p:cNvPr id="34" name="Egyenes összekötő nyíllal 33">
            <a:extLst>
              <a:ext uri="{FF2B5EF4-FFF2-40B4-BE49-F238E27FC236}">
                <a16:creationId xmlns:a16="http://schemas.microsoft.com/office/drawing/2014/main" id="{B6FA174C-400C-4667-B067-A7CBCA46B176}"/>
              </a:ext>
            </a:extLst>
          </p:cNvPr>
          <p:cNvCxnSpPr>
            <a:cxnSpLocks/>
            <a:endCxn id="33" idx="1"/>
          </p:cNvCxnSpPr>
          <p:nvPr/>
        </p:nvCxnSpPr>
        <p:spPr>
          <a:xfrm>
            <a:off x="7782560" y="2137206"/>
            <a:ext cx="559413" cy="95340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540B7F48-47BC-4E3B-925E-D4ECC9651EB8}"/>
              </a:ext>
            </a:extLst>
          </p:cNvPr>
          <p:cNvCxnSpPr>
            <a:cxnSpLocks/>
          </p:cNvCxnSpPr>
          <p:nvPr/>
        </p:nvCxnSpPr>
        <p:spPr>
          <a:xfrm flipH="1">
            <a:off x="8905123" y="2137206"/>
            <a:ext cx="559412" cy="953406"/>
          </a:xfrm>
          <a:prstGeom prst="straightConnector1">
            <a:avLst/>
          </a:prstGeom>
          <a:ln w="2857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1">
            <a:extLst>
              <a:ext uri="{FF2B5EF4-FFF2-40B4-BE49-F238E27FC236}">
                <a16:creationId xmlns:a16="http://schemas.microsoft.com/office/drawing/2014/main" id="{482ABD55-1979-4A3C-AE9F-B8E79BD74894}"/>
              </a:ext>
            </a:extLst>
          </p:cNvPr>
          <p:cNvSpPr txBox="1">
            <a:spLocks/>
          </p:cNvSpPr>
          <p:nvPr/>
        </p:nvSpPr>
        <p:spPr>
          <a:xfrm>
            <a:off x="2299736" y="2667039"/>
            <a:ext cx="2798697"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a:t>
            </a:r>
            <a:r>
              <a:rPr lang="hu-HU" sz="2400" dirty="0" err="1">
                <a:solidFill>
                  <a:schemeClr val="tx1"/>
                </a:solidFill>
              </a:rPr>
              <a:t>direct</a:t>
            </a:r>
            <a:r>
              <a:rPr lang="hu-HU" sz="2400" dirty="0">
                <a:solidFill>
                  <a:schemeClr val="tx1"/>
                </a:solidFill>
              </a:rPr>
              <a:t>’ </a:t>
            </a:r>
            <a:r>
              <a:rPr lang="hu-HU" sz="2400" dirty="0" err="1">
                <a:solidFill>
                  <a:schemeClr val="tx1"/>
                </a:solidFill>
              </a:rPr>
              <a:t>evidence</a:t>
            </a:r>
            <a:endParaRPr lang="hu-HU" sz="2400" dirty="0">
              <a:solidFill>
                <a:schemeClr val="tx1"/>
              </a:solidFill>
            </a:endParaRPr>
          </a:p>
        </p:txBody>
      </p:sp>
      <p:sp>
        <p:nvSpPr>
          <p:cNvPr id="37" name="Content Placeholder 1">
            <a:extLst>
              <a:ext uri="{FF2B5EF4-FFF2-40B4-BE49-F238E27FC236}">
                <a16:creationId xmlns:a16="http://schemas.microsoft.com/office/drawing/2014/main" id="{BB6B1FB6-AEB6-4312-8DC6-790118F4DC5E}"/>
              </a:ext>
            </a:extLst>
          </p:cNvPr>
          <p:cNvSpPr txBox="1">
            <a:spLocks/>
          </p:cNvSpPr>
          <p:nvPr/>
        </p:nvSpPr>
        <p:spPr>
          <a:xfrm>
            <a:off x="9546161" y="2512224"/>
            <a:ext cx="2072451"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a:t>
            </a:r>
            <a:r>
              <a:rPr lang="hu-HU" sz="2400" dirty="0" err="1">
                <a:solidFill>
                  <a:schemeClr val="tx1"/>
                </a:solidFill>
              </a:rPr>
              <a:t>indirect</a:t>
            </a:r>
            <a:r>
              <a:rPr lang="hu-HU" sz="2400" dirty="0">
                <a:solidFill>
                  <a:schemeClr val="tx1"/>
                </a:solidFill>
              </a:rPr>
              <a:t>’ </a:t>
            </a:r>
            <a:r>
              <a:rPr lang="hu-HU" sz="2400" dirty="0" err="1">
                <a:solidFill>
                  <a:schemeClr val="tx1"/>
                </a:solidFill>
              </a:rPr>
              <a:t>evidence</a:t>
            </a:r>
            <a:endParaRPr lang="hu-HU" sz="2400" dirty="0">
              <a:solidFill>
                <a:schemeClr val="tx1"/>
              </a:solidFill>
            </a:endParaRPr>
          </a:p>
        </p:txBody>
      </p:sp>
      <p:sp>
        <p:nvSpPr>
          <p:cNvPr id="38" name="Content Placeholder 1">
            <a:extLst>
              <a:ext uri="{FF2B5EF4-FFF2-40B4-BE49-F238E27FC236}">
                <a16:creationId xmlns:a16="http://schemas.microsoft.com/office/drawing/2014/main" id="{87E42606-8FA4-41DB-B74B-4E741D8C2FA2}"/>
              </a:ext>
            </a:extLst>
          </p:cNvPr>
          <p:cNvSpPr txBox="1">
            <a:spLocks/>
          </p:cNvSpPr>
          <p:nvPr/>
        </p:nvSpPr>
        <p:spPr>
          <a:xfrm>
            <a:off x="3372108" y="1717076"/>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3</a:t>
            </a:r>
          </a:p>
        </p:txBody>
      </p:sp>
      <p:sp>
        <p:nvSpPr>
          <p:cNvPr id="39" name="Content Placeholder 1">
            <a:extLst>
              <a:ext uri="{FF2B5EF4-FFF2-40B4-BE49-F238E27FC236}">
                <a16:creationId xmlns:a16="http://schemas.microsoft.com/office/drawing/2014/main" id="{282F0F39-17E1-42A9-BEA7-D3E0BFA6C270}"/>
              </a:ext>
            </a:extLst>
          </p:cNvPr>
          <p:cNvSpPr txBox="1">
            <a:spLocks/>
          </p:cNvSpPr>
          <p:nvPr/>
        </p:nvSpPr>
        <p:spPr>
          <a:xfrm>
            <a:off x="7530557" y="2563473"/>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3</a:t>
            </a:r>
          </a:p>
        </p:txBody>
      </p:sp>
      <p:sp>
        <p:nvSpPr>
          <p:cNvPr id="40" name="Content Placeholder 1">
            <a:extLst>
              <a:ext uri="{FF2B5EF4-FFF2-40B4-BE49-F238E27FC236}">
                <a16:creationId xmlns:a16="http://schemas.microsoft.com/office/drawing/2014/main" id="{DFD81C16-880D-4C94-B016-67C7DAE7D8BE}"/>
              </a:ext>
            </a:extLst>
          </p:cNvPr>
          <p:cNvSpPr txBox="1">
            <a:spLocks/>
          </p:cNvSpPr>
          <p:nvPr/>
        </p:nvSpPr>
        <p:spPr>
          <a:xfrm>
            <a:off x="8325424" y="1291794"/>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1</a:t>
            </a:r>
          </a:p>
        </p:txBody>
      </p:sp>
      <p:sp>
        <p:nvSpPr>
          <p:cNvPr id="41" name="Content Placeholder 1">
            <a:extLst>
              <a:ext uri="{FF2B5EF4-FFF2-40B4-BE49-F238E27FC236}">
                <a16:creationId xmlns:a16="http://schemas.microsoft.com/office/drawing/2014/main" id="{BF61D921-E9DB-4994-9B7E-8AD49695E81F}"/>
              </a:ext>
            </a:extLst>
          </p:cNvPr>
          <p:cNvSpPr txBox="1">
            <a:spLocks/>
          </p:cNvSpPr>
          <p:nvPr/>
        </p:nvSpPr>
        <p:spPr>
          <a:xfrm>
            <a:off x="9152182" y="2563067"/>
            <a:ext cx="623369" cy="4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dirty="0">
                <a:solidFill>
                  <a:schemeClr val="tx1"/>
                </a:solidFill>
              </a:rPr>
              <a:t>0</a:t>
            </a:r>
          </a:p>
        </p:txBody>
      </p:sp>
    </p:spTree>
    <p:extLst>
      <p:ext uri="{BB962C8B-B14F-4D97-AF65-F5344CB8AC3E}">
        <p14:creationId xmlns:p14="http://schemas.microsoft.com/office/powerpoint/2010/main" val="22824693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CAC427C3-849A-4CDB-8649-E03DD259B1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1759" y="1493520"/>
            <a:ext cx="5310045" cy="4866640"/>
          </a:xfrm>
          <a:prstGeom prst="rect">
            <a:avLst/>
          </a:prstGeom>
        </p:spPr>
      </p:pic>
      <p:sp>
        <p:nvSpPr>
          <p:cNvPr id="7" name="Google Shape;160;p15">
            <a:extLst>
              <a:ext uri="{FF2B5EF4-FFF2-40B4-BE49-F238E27FC236}">
                <a16:creationId xmlns:a16="http://schemas.microsoft.com/office/drawing/2014/main" id="{02F986F0-B26D-4860-89C7-A14B0B2D360C}"/>
              </a:ext>
            </a:extLst>
          </p:cNvPr>
          <p:cNvSpPr txBox="1"/>
          <p:nvPr/>
        </p:nvSpPr>
        <p:spPr>
          <a:xfrm>
            <a:off x="6096000" y="1301213"/>
            <a:ext cx="790058"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 name="Content Placeholder 1">
            <a:extLst>
              <a:ext uri="{FF2B5EF4-FFF2-40B4-BE49-F238E27FC236}">
                <a16:creationId xmlns:a16="http://schemas.microsoft.com/office/drawing/2014/main" id="{39EFD0FC-9F56-47C1-9C9E-1CA9722E7AD2}"/>
              </a:ext>
            </a:extLst>
          </p:cNvPr>
          <p:cNvSpPr txBox="1">
            <a:spLocks/>
          </p:cNvSpPr>
          <p:nvPr/>
        </p:nvSpPr>
        <p:spPr>
          <a:xfrm>
            <a:off x="7161649" y="2225040"/>
            <a:ext cx="4438650" cy="3698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u-HU" sz="2400" dirty="0" err="1">
                <a:solidFill>
                  <a:srgbClr val="0C5C65"/>
                </a:solidFill>
              </a:rPr>
              <a:t>Zhou</a:t>
            </a:r>
            <a:r>
              <a:rPr lang="hu-HU" sz="2400" dirty="0">
                <a:solidFill>
                  <a:srgbClr val="0C5C65"/>
                </a:solidFill>
              </a:rPr>
              <a:t> </a:t>
            </a:r>
            <a:r>
              <a:rPr lang="hu-HU" sz="2400" dirty="0" err="1">
                <a:solidFill>
                  <a:srgbClr val="0C5C65"/>
                </a:solidFill>
              </a:rPr>
              <a:t>et</a:t>
            </a:r>
            <a:r>
              <a:rPr lang="hu-HU" sz="2400" dirty="0">
                <a:solidFill>
                  <a:srgbClr val="0C5C65"/>
                </a:solidFill>
              </a:rPr>
              <a:t> </a:t>
            </a:r>
            <a:r>
              <a:rPr lang="hu-HU" sz="2400" dirty="0" err="1">
                <a:solidFill>
                  <a:srgbClr val="0C5C65"/>
                </a:solidFill>
              </a:rPr>
              <a:t>al</a:t>
            </a:r>
            <a:r>
              <a:rPr lang="hu-HU" sz="2400" dirty="0">
                <a:solidFill>
                  <a:srgbClr val="0C5C65"/>
                </a:solidFill>
              </a:rPr>
              <a:t>. </a:t>
            </a:r>
            <a:r>
              <a:rPr lang="en-US" sz="2400" dirty="0">
                <a:solidFill>
                  <a:srgbClr val="0C5C65"/>
                </a:solidFill>
              </a:rPr>
              <a:t>Comparative efficacy and acceptability of antidepressants, psychotherapies, and their combination for acute treatment of children and adolescents with depressive disorder: a systematic review and </a:t>
            </a:r>
            <a:r>
              <a:rPr lang="en-US" sz="2400" dirty="0">
                <a:solidFill>
                  <a:srgbClr val="E50D2E"/>
                </a:solidFill>
              </a:rPr>
              <a:t>network meta-analysis</a:t>
            </a:r>
            <a:r>
              <a:rPr lang="hu-HU" sz="2400" dirty="0">
                <a:solidFill>
                  <a:srgbClr val="E50D2E"/>
                </a:solidFill>
              </a:rPr>
              <a:t>. </a:t>
            </a:r>
            <a:r>
              <a:rPr lang="hu-HU" sz="2400" dirty="0" err="1">
                <a:solidFill>
                  <a:srgbClr val="0C5C65"/>
                </a:solidFill>
              </a:rPr>
              <a:t>Lancet</a:t>
            </a:r>
            <a:r>
              <a:rPr lang="hu-HU" sz="2400" dirty="0">
                <a:solidFill>
                  <a:srgbClr val="0C5C65"/>
                </a:solidFill>
              </a:rPr>
              <a:t> </a:t>
            </a:r>
            <a:r>
              <a:rPr lang="hu-HU" sz="2400" dirty="0" err="1">
                <a:solidFill>
                  <a:srgbClr val="0C5C65"/>
                </a:solidFill>
              </a:rPr>
              <a:t>Psych</a:t>
            </a:r>
            <a:r>
              <a:rPr lang="hu-HU" sz="2400" dirty="0">
                <a:solidFill>
                  <a:srgbClr val="0C5C65"/>
                </a:solidFill>
              </a:rPr>
              <a:t>, 2020.  </a:t>
            </a:r>
          </a:p>
        </p:txBody>
      </p:sp>
      <p:sp>
        <p:nvSpPr>
          <p:cNvPr id="14" name="Google Shape;136;p14">
            <a:extLst>
              <a:ext uri="{FF2B5EF4-FFF2-40B4-BE49-F238E27FC236}">
                <a16:creationId xmlns:a16="http://schemas.microsoft.com/office/drawing/2014/main" id="{30D2A4DC-B986-4358-B970-52BD5211F40D}"/>
              </a:ext>
            </a:extLst>
          </p:cNvPr>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rPr>
              <a:t>Let’s</a:t>
            </a:r>
            <a:r>
              <a:rPr lang="hu-HU" sz="3600" b="1" dirty="0">
                <a:solidFill>
                  <a:schemeClr val="lt1"/>
                </a:solidFill>
              </a:rPr>
              <a:t> </a:t>
            </a:r>
            <a:r>
              <a:rPr lang="hu-HU" sz="3600" b="1" dirty="0" err="1">
                <a:solidFill>
                  <a:schemeClr val="lt1"/>
                </a:solidFill>
              </a:rPr>
              <a:t>network</a:t>
            </a:r>
            <a:r>
              <a:rPr lang="hu-HU" sz="3600" b="1" dirty="0">
                <a:solidFill>
                  <a:schemeClr val="lt1"/>
                </a:solidFill>
              </a:rPr>
              <a:t>…</a:t>
            </a:r>
            <a:endParaRPr lang="hu-HU" sz="36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031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p:txBody>
      </p:sp>
      <p:sp>
        <p:nvSpPr>
          <p:cNvPr id="5" name="Content Placeholder 1">
            <a:extLst>
              <a:ext uri="{FF2B5EF4-FFF2-40B4-BE49-F238E27FC236}">
                <a16:creationId xmlns:a16="http://schemas.microsoft.com/office/drawing/2014/main" id="{F335D13A-C742-4D03-B7C8-3DE41498900C}"/>
              </a:ext>
            </a:extLst>
          </p:cNvPr>
          <p:cNvSpPr txBox="1">
            <a:spLocks/>
          </p:cNvSpPr>
          <p:nvPr/>
        </p:nvSpPr>
        <p:spPr>
          <a:xfrm>
            <a:off x="1126061" y="1778808"/>
            <a:ext cx="4149888" cy="54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b="1" dirty="0">
                <a:solidFill>
                  <a:srgbClr val="0C5C65"/>
                </a:solidFill>
              </a:rPr>
              <a:t>‚</a:t>
            </a:r>
            <a:r>
              <a:rPr lang="hu-HU" b="1" dirty="0" err="1">
                <a:solidFill>
                  <a:srgbClr val="0C5C65"/>
                </a:solidFill>
              </a:rPr>
              <a:t>How</a:t>
            </a:r>
            <a:r>
              <a:rPr lang="hu-HU" b="1" dirty="0">
                <a:solidFill>
                  <a:srgbClr val="0C5C65"/>
                </a:solidFill>
              </a:rPr>
              <a:t> </a:t>
            </a:r>
            <a:r>
              <a:rPr lang="hu-HU" b="1" dirty="0" err="1">
                <a:solidFill>
                  <a:srgbClr val="0C5C65"/>
                </a:solidFill>
              </a:rPr>
              <a:t>common</a:t>
            </a:r>
            <a:r>
              <a:rPr lang="hu-HU" b="1" dirty="0">
                <a:solidFill>
                  <a:srgbClr val="0C5C65"/>
                </a:solidFill>
              </a:rPr>
              <a:t>?’</a:t>
            </a:r>
          </a:p>
        </p:txBody>
      </p:sp>
      <p:pic>
        <p:nvPicPr>
          <p:cNvPr id="7" name="Kép 6">
            <a:extLst>
              <a:ext uri="{FF2B5EF4-FFF2-40B4-BE49-F238E27FC236}">
                <a16:creationId xmlns:a16="http://schemas.microsoft.com/office/drawing/2014/main" id="{79F11FD2-F138-4EF4-9F63-2CC94CD8FF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130"/>
          <a:stretch/>
        </p:blipFill>
        <p:spPr>
          <a:xfrm>
            <a:off x="5864996" y="1784621"/>
            <a:ext cx="5477858" cy="3901757"/>
          </a:xfrm>
          <a:prstGeom prst="rect">
            <a:avLst/>
          </a:prstGeom>
        </p:spPr>
      </p:pic>
      <p:sp>
        <p:nvSpPr>
          <p:cNvPr id="8" name="Google Shape;160;p15">
            <a:extLst>
              <a:ext uri="{FF2B5EF4-FFF2-40B4-BE49-F238E27FC236}">
                <a16:creationId xmlns:a16="http://schemas.microsoft.com/office/drawing/2014/main" id="{A9E7DB59-F6D4-447E-8FD2-3EE7AE4C9320}"/>
              </a:ext>
            </a:extLst>
          </p:cNvPr>
          <p:cNvSpPr txBox="1"/>
          <p:nvPr/>
        </p:nvSpPr>
        <p:spPr>
          <a:xfrm>
            <a:off x="5275949" y="5405939"/>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 name="Content Placeholder 1">
            <a:extLst>
              <a:ext uri="{FF2B5EF4-FFF2-40B4-BE49-F238E27FC236}">
                <a16:creationId xmlns:a16="http://schemas.microsoft.com/office/drawing/2014/main" id="{38465D57-0DF5-4F02-AA63-187B9ECEF8D5}"/>
              </a:ext>
            </a:extLst>
          </p:cNvPr>
          <p:cNvSpPr txBox="1">
            <a:spLocks/>
          </p:cNvSpPr>
          <p:nvPr/>
        </p:nvSpPr>
        <p:spPr>
          <a:xfrm>
            <a:off x="1308709" y="2659314"/>
            <a:ext cx="4556287" cy="2174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Particularly</a:t>
            </a:r>
            <a:r>
              <a:rPr lang="hu-HU" sz="2400" dirty="0">
                <a:solidFill>
                  <a:srgbClr val="0C5C65"/>
                </a:solidFill>
              </a:rPr>
              <a:t> </a:t>
            </a:r>
            <a:r>
              <a:rPr lang="hu-HU" sz="2400" dirty="0" err="1">
                <a:solidFill>
                  <a:srgbClr val="0C5C65"/>
                </a:solidFill>
              </a:rPr>
              <a:t>useful</a:t>
            </a:r>
            <a:r>
              <a:rPr lang="hu-HU" sz="2400" dirty="0">
                <a:solidFill>
                  <a:srgbClr val="0C5C65"/>
                </a:solidFill>
              </a:rPr>
              <a:t> </a:t>
            </a:r>
            <a:r>
              <a:rPr lang="hu-HU" sz="2400" dirty="0" err="1">
                <a:solidFill>
                  <a:srgbClr val="0C5C65"/>
                </a:solidFill>
              </a:rPr>
              <a:t>for</a:t>
            </a:r>
            <a:r>
              <a:rPr lang="hu-HU" sz="2400" dirty="0">
                <a:solidFill>
                  <a:srgbClr val="E50D2E"/>
                </a:solidFill>
              </a:rPr>
              <a:t> </a:t>
            </a:r>
            <a:r>
              <a:rPr lang="hu-HU" sz="2400" dirty="0" err="1">
                <a:solidFill>
                  <a:srgbClr val="E50D2E"/>
                </a:solidFill>
              </a:rPr>
              <a:t>rare</a:t>
            </a:r>
            <a:r>
              <a:rPr lang="hu-HU" sz="2400" dirty="0">
                <a:solidFill>
                  <a:srgbClr val="E50D2E"/>
                </a:solidFill>
              </a:rPr>
              <a:t> </a:t>
            </a:r>
            <a:r>
              <a:rPr lang="hu-HU" sz="2400" dirty="0" err="1">
                <a:solidFill>
                  <a:srgbClr val="E50D2E"/>
                </a:solidFill>
              </a:rPr>
              <a:t>events</a:t>
            </a:r>
            <a:r>
              <a:rPr lang="hu-HU" sz="2400" dirty="0">
                <a:solidFill>
                  <a:srgbClr val="0C5C65"/>
                </a:solidFill>
              </a:rPr>
              <a:t> </a:t>
            </a:r>
            <a:r>
              <a:rPr lang="hu-HU" sz="2400" dirty="0" err="1">
                <a:solidFill>
                  <a:srgbClr val="0C5C65"/>
                </a:solidFill>
              </a:rPr>
              <a:t>to</a:t>
            </a:r>
            <a:r>
              <a:rPr lang="hu-HU" sz="2400" dirty="0">
                <a:solidFill>
                  <a:srgbClr val="0C5C65"/>
                </a:solidFill>
              </a:rPr>
              <a:t> </a:t>
            </a:r>
            <a:r>
              <a:rPr lang="hu-HU" sz="2400" dirty="0" err="1">
                <a:solidFill>
                  <a:srgbClr val="0C5C65"/>
                </a:solidFill>
              </a:rPr>
              <a:t>improve</a:t>
            </a:r>
            <a:r>
              <a:rPr lang="hu-HU" sz="2400" dirty="0">
                <a:solidFill>
                  <a:srgbClr val="0C5C65"/>
                </a:solidFill>
              </a:rPr>
              <a:t> </a:t>
            </a:r>
            <a:r>
              <a:rPr lang="hu-HU" sz="2400" dirty="0" err="1">
                <a:solidFill>
                  <a:srgbClr val="0C5C65"/>
                </a:solidFill>
              </a:rPr>
              <a:t>precision</a:t>
            </a:r>
            <a:endParaRPr lang="hu-HU" sz="2400" dirty="0">
              <a:solidFill>
                <a:srgbClr val="0C5C65"/>
              </a:solidFill>
            </a:endParaRPr>
          </a:p>
          <a:p>
            <a:r>
              <a:rPr lang="hu-HU" sz="2400" dirty="0" err="1">
                <a:solidFill>
                  <a:srgbClr val="0C5C65"/>
                </a:solidFill>
              </a:rPr>
              <a:t>Descriptive</a:t>
            </a:r>
            <a:r>
              <a:rPr lang="hu-HU" sz="2400" dirty="0">
                <a:solidFill>
                  <a:srgbClr val="0C5C65"/>
                </a:solidFill>
              </a:rPr>
              <a:t> </a:t>
            </a:r>
            <a:r>
              <a:rPr lang="hu-HU" sz="2400" dirty="0" err="1">
                <a:solidFill>
                  <a:srgbClr val="0C5C65"/>
                </a:solidFill>
              </a:rPr>
              <a:t>vs</a:t>
            </a:r>
            <a:r>
              <a:rPr lang="hu-HU" sz="2400" dirty="0">
                <a:solidFill>
                  <a:srgbClr val="0C5C65"/>
                </a:solidFill>
              </a:rPr>
              <a:t>. </a:t>
            </a:r>
            <a:r>
              <a:rPr lang="hu-HU" sz="2400" dirty="0" err="1">
                <a:solidFill>
                  <a:srgbClr val="E50D2E"/>
                </a:solidFill>
              </a:rPr>
              <a:t>comparative</a:t>
            </a:r>
            <a:r>
              <a:rPr lang="hu-HU" sz="2400" dirty="0">
                <a:solidFill>
                  <a:srgbClr val="0C5C65"/>
                </a:solidFill>
              </a:rPr>
              <a:t>   (</a:t>
            </a:r>
            <a:r>
              <a:rPr lang="hu-HU" sz="2400" dirty="0" err="1">
                <a:solidFill>
                  <a:srgbClr val="0C5C65"/>
                </a:solidFill>
              </a:rPr>
              <a:t>absolute</a:t>
            </a:r>
            <a:r>
              <a:rPr lang="hu-HU" sz="2400" dirty="0">
                <a:solidFill>
                  <a:srgbClr val="0C5C65"/>
                </a:solidFill>
              </a:rPr>
              <a:t> </a:t>
            </a:r>
            <a:r>
              <a:rPr lang="hu-HU" sz="2400" dirty="0" err="1">
                <a:solidFill>
                  <a:srgbClr val="0C5C65"/>
                </a:solidFill>
              </a:rPr>
              <a:t>vs</a:t>
            </a:r>
            <a:r>
              <a:rPr lang="hu-HU" sz="2400" dirty="0">
                <a:solidFill>
                  <a:srgbClr val="0C5C65"/>
                </a:solidFill>
              </a:rPr>
              <a:t>. </a:t>
            </a:r>
            <a:r>
              <a:rPr lang="hu-HU" sz="2400" dirty="0" err="1">
                <a:solidFill>
                  <a:srgbClr val="0C5C65"/>
                </a:solidFill>
              </a:rPr>
              <a:t>relative</a:t>
            </a:r>
            <a:r>
              <a:rPr lang="hu-HU" sz="2400" dirty="0">
                <a:solidFill>
                  <a:srgbClr val="0C5C65"/>
                </a:solidFill>
              </a:rPr>
              <a:t> </a:t>
            </a:r>
            <a:r>
              <a:rPr lang="hu-HU" sz="2400" dirty="0" err="1">
                <a:solidFill>
                  <a:srgbClr val="0C5C65"/>
                </a:solidFill>
              </a:rPr>
              <a:t>metrics</a:t>
            </a:r>
            <a:r>
              <a:rPr lang="hu-HU" sz="2400" dirty="0">
                <a:solidFill>
                  <a:srgbClr val="0C5C65"/>
                </a:solidFill>
              </a:rPr>
              <a:t>)</a:t>
            </a:r>
          </a:p>
          <a:p>
            <a:r>
              <a:rPr lang="hu-HU" sz="2400" dirty="0" err="1">
                <a:solidFill>
                  <a:srgbClr val="0C5C65"/>
                </a:solidFill>
              </a:rPr>
              <a:t>Beware</a:t>
            </a:r>
            <a:r>
              <a:rPr lang="hu-HU" sz="2400" dirty="0">
                <a:solidFill>
                  <a:srgbClr val="0C5C65"/>
                </a:solidFill>
              </a:rPr>
              <a:t> of </a:t>
            </a:r>
            <a:r>
              <a:rPr lang="hu-HU" sz="2400" dirty="0" err="1">
                <a:solidFill>
                  <a:srgbClr val="E50D2E"/>
                </a:solidFill>
              </a:rPr>
              <a:t>indirectness</a:t>
            </a:r>
            <a:endParaRPr lang="hu-HU" sz="2400" dirty="0">
              <a:solidFill>
                <a:srgbClr val="E50D2E"/>
              </a:solidFill>
            </a:endParaRPr>
          </a:p>
        </p:txBody>
      </p:sp>
      <p:sp>
        <p:nvSpPr>
          <p:cNvPr id="11" name="Content Placeholder 1">
            <a:extLst>
              <a:ext uri="{FF2B5EF4-FFF2-40B4-BE49-F238E27FC236}">
                <a16:creationId xmlns:a16="http://schemas.microsoft.com/office/drawing/2014/main" id="{D7B9D8D9-1025-4E88-AA1C-1C1268BD53AF}"/>
              </a:ext>
            </a:extLst>
          </p:cNvPr>
          <p:cNvSpPr txBox="1">
            <a:spLocks/>
          </p:cNvSpPr>
          <p:nvPr/>
        </p:nvSpPr>
        <p:spPr>
          <a:xfrm>
            <a:off x="0" y="6396086"/>
            <a:ext cx="782485" cy="52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sz="2400" dirty="0">
              <a:solidFill>
                <a:srgbClr val="0C5C65"/>
              </a:solidFill>
            </a:endParaRPr>
          </a:p>
        </p:txBody>
      </p:sp>
    </p:spTree>
    <p:extLst>
      <p:ext uri="{BB962C8B-B14F-4D97-AF65-F5344CB8AC3E}">
        <p14:creationId xmlns:p14="http://schemas.microsoft.com/office/powerpoint/2010/main" val="28192803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a:p>
            <a:pPr lvl="0" algn="ctr">
              <a:lnSpc>
                <a:spcPct val="90000"/>
              </a:lnSpc>
              <a:buClr>
                <a:schemeClr val="lt1"/>
              </a:buClr>
              <a:buSzPts val="3600"/>
            </a:pPr>
            <a:endParaRPr lang="hu-HU" sz="3600" b="1" dirty="0">
              <a:solidFill>
                <a:schemeClr val="lt1"/>
              </a:solidFill>
            </a:endParaRPr>
          </a:p>
        </p:txBody>
      </p:sp>
      <p:sp>
        <p:nvSpPr>
          <p:cNvPr id="5" name="Content Placeholder 1">
            <a:extLst>
              <a:ext uri="{FF2B5EF4-FFF2-40B4-BE49-F238E27FC236}">
                <a16:creationId xmlns:a16="http://schemas.microsoft.com/office/drawing/2014/main" id="{F335D13A-C742-4D03-B7C8-3DE41498900C}"/>
              </a:ext>
            </a:extLst>
          </p:cNvPr>
          <p:cNvSpPr txBox="1">
            <a:spLocks/>
          </p:cNvSpPr>
          <p:nvPr/>
        </p:nvSpPr>
        <p:spPr>
          <a:xfrm>
            <a:off x="1126061" y="1778808"/>
            <a:ext cx="4149888" cy="54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b="1" dirty="0">
                <a:solidFill>
                  <a:srgbClr val="0C5C65"/>
                </a:solidFill>
              </a:rPr>
              <a:t>‚I </a:t>
            </a:r>
            <a:r>
              <a:rPr lang="hu-HU" b="1" dirty="0" err="1">
                <a:solidFill>
                  <a:srgbClr val="0C5C65"/>
                </a:solidFill>
              </a:rPr>
              <a:t>don’t</a:t>
            </a:r>
            <a:r>
              <a:rPr lang="hu-HU" b="1" dirty="0">
                <a:solidFill>
                  <a:srgbClr val="0C5C65"/>
                </a:solidFill>
              </a:rPr>
              <a:t> </a:t>
            </a:r>
            <a:r>
              <a:rPr lang="hu-HU" b="1" dirty="0" err="1">
                <a:solidFill>
                  <a:srgbClr val="0C5C65"/>
                </a:solidFill>
              </a:rPr>
              <a:t>know</a:t>
            </a:r>
            <a:r>
              <a:rPr lang="hu-HU" b="1" dirty="0">
                <a:solidFill>
                  <a:srgbClr val="0C5C65"/>
                </a:solidFill>
              </a:rPr>
              <a:t> </a:t>
            </a:r>
            <a:r>
              <a:rPr lang="hu-HU" b="1" dirty="0" err="1">
                <a:solidFill>
                  <a:srgbClr val="0C5C65"/>
                </a:solidFill>
              </a:rPr>
              <a:t>if</a:t>
            </a:r>
            <a:r>
              <a:rPr lang="hu-HU" b="1" dirty="0">
                <a:solidFill>
                  <a:srgbClr val="0C5C65"/>
                </a:solidFill>
              </a:rPr>
              <a:t> I </a:t>
            </a:r>
            <a:r>
              <a:rPr lang="hu-HU" b="1" dirty="0" err="1">
                <a:solidFill>
                  <a:srgbClr val="0C5C65"/>
                </a:solidFill>
              </a:rPr>
              <a:t>can</a:t>
            </a:r>
            <a:r>
              <a:rPr lang="hu-HU" b="1" dirty="0">
                <a:solidFill>
                  <a:srgbClr val="0C5C65"/>
                </a:solidFill>
              </a:rPr>
              <a:t> </a:t>
            </a:r>
            <a:r>
              <a:rPr lang="hu-HU" b="1" dirty="0" err="1">
                <a:solidFill>
                  <a:srgbClr val="0C5C65"/>
                </a:solidFill>
              </a:rPr>
              <a:t>make</a:t>
            </a:r>
            <a:r>
              <a:rPr lang="hu-HU" b="1" dirty="0">
                <a:solidFill>
                  <a:srgbClr val="0C5C65"/>
                </a:solidFill>
              </a:rPr>
              <a:t> </a:t>
            </a:r>
            <a:r>
              <a:rPr lang="hu-HU" b="1" dirty="0" err="1">
                <a:solidFill>
                  <a:srgbClr val="0C5C65"/>
                </a:solidFill>
              </a:rPr>
              <a:t>it</a:t>
            </a:r>
            <a:r>
              <a:rPr lang="hu-HU" b="1" dirty="0">
                <a:solidFill>
                  <a:srgbClr val="0C5C65"/>
                </a:solidFill>
              </a:rPr>
              <a:t>…’</a:t>
            </a:r>
          </a:p>
        </p:txBody>
      </p:sp>
      <p:sp>
        <p:nvSpPr>
          <p:cNvPr id="8" name="Google Shape;160;p15">
            <a:extLst>
              <a:ext uri="{FF2B5EF4-FFF2-40B4-BE49-F238E27FC236}">
                <a16:creationId xmlns:a16="http://schemas.microsoft.com/office/drawing/2014/main" id="{A9E7DB59-F6D4-447E-8FD2-3EE7AE4C9320}"/>
              </a:ext>
            </a:extLst>
          </p:cNvPr>
          <p:cNvSpPr txBox="1"/>
          <p:nvPr/>
        </p:nvSpPr>
        <p:spPr>
          <a:xfrm>
            <a:off x="5275949" y="5405939"/>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 name="Content Placeholder 1">
            <a:extLst>
              <a:ext uri="{FF2B5EF4-FFF2-40B4-BE49-F238E27FC236}">
                <a16:creationId xmlns:a16="http://schemas.microsoft.com/office/drawing/2014/main" id="{38465D57-0DF5-4F02-AA63-187B9ECEF8D5}"/>
              </a:ext>
            </a:extLst>
          </p:cNvPr>
          <p:cNvSpPr txBox="1">
            <a:spLocks/>
          </p:cNvSpPr>
          <p:nvPr/>
        </p:nvSpPr>
        <p:spPr>
          <a:xfrm>
            <a:off x="1379829" y="2872674"/>
            <a:ext cx="4149889" cy="3561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Prognostics</a:t>
            </a:r>
            <a:r>
              <a:rPr lang="hu-HU" sz="2400" dirty="0">
                <a:solidFill>
                  <a:srgbClr val="0C5C65"/>
                </a:solidFill>
              </a:rPr>
              <a:t> </a:t>
            </a:r>
            <a:r>
              <a:rPr lang="hu-HU" sz="2400" dirty="0" err="1">
                <a:solidFill>
                  <a:srgbClr val="0C5C65"/>
                </a:solidFill>
              </a:rPr>
              <a:t>vs</a:t>
            </a:r>
            <a:r>
              <a:rPr lang="hu-HU" sz="2400" dirty="0">
                <a:solidFill>
                  <a:srgbClr val="0C5C65"/>
                </a:solidFill>
              </a:rPr>
              <a:t>. </a:t>
            </a:r>
            <a:r>
              <a:rPr lang="hu-HU" sz="2400" dirty="0" err="1">
                <a:solidFill>
                  <a:srgbClr val="0C5C65"/>
                </a:solidFill>
              </a:rPr>
              <a:t>prediction</a:t>
            </a:r>
            <a:endParaRPr lang="hu-HU" sz="2400" dirty="0">
              <a:solidFill>
                <a:srgbClr val="0C5C65"/>
              </a:solidFill>
            </a:endParaRPr>
          </a:p>
          <a:p>
            <a:r>
              <a:rPr lang="hu-HU" sz="2400" dirty="0" err="1">
                <a:solidFill>
                  <a:srgbClr val="0C5C65"/>
                </a:solidFill>
              </a:rPr>
              <a:t>Thinking</a:t>
            </a:r>
            <a:r>
              <a:rPr lang="hu-HU" sz="2400" dirty="0">
                <a:solidFill>
                  <a:srgbClr val="0C5C65"/>
                </a:solidFill>
              </a:rPr>
              <a:t> in </a:t>
            </a:r>
            <a:r>
              <a:rPr lang="hu-HU" sz="2400" dirty="0">
                <a:solidFill>
                  <a:srgbClr val="E50D2E"/>
                </a:solidFill>
              </a:rPr>
              <a:t>2x2 </a:t>
            </a:r>
            <a:r>
              <a:rPr lang="hu-HU" sz="2400" dirty="0" err="1">
                <a:solidFill>
                  <a:srgbClr val="E50D2E"/>
                </a:solidFill>
              </a:rPr>
              <a:t>tables</a:t>
            </a:r>
            <a:r>
              <a:rPr lang="hu-HU" sz="2400" dirty="0">
                <a:solidFill>
                  <a:srgbClr val="E50D2E"/>
                </a:solidFill>
              </a:rPr>
              <a:t> </a:t>
            </a:r>
            <a:r>
              <a:rPr lang="hu-HU" sz="2400" dirty="0">
                <a:solidFill>
                  <a:srgbClr val="0C5C65"/>
                </a:solidFill>
              </a:rPr>
              <a:t>and </a:t>
            </a:r>
            <a:r>
              <a:rPr lang="hu-HU" sz="2400" dirty="0" err="1">
                <a:solidFill>
                  <a:srgbClr val="0C5C65"/>
                </a:solidFill>
              </a:rPr>
              <a:t>prognostic</a:t>
            </a:r>
            <a:r>
              <a:rPr lang="hu-HU" sz="2400" dirty="0">
                <a:solidFill>
                  <a:srgbClr val="0C5C65"/>
                </a:solidFill>
              </a:rPr>
              <a:t> </a:t>
            </a:r>
            <a:r>
              <a:rPr lang="hu-HU" sz="2400" dirty="0" err="1">
                <a:solidFill>
                  <a:srgbClr val="0C5C65"/>
                </a:solidFill>
              </a:rPr>
              <a:t>metrics</a:t>
            </a:r>
            <a:endParaRPr lang="hu-HU" sz="2400" dirty="0">
              <a:solidFill>
                <a:srgbClr val="0C5C65"/>
              </a:solidFill>
            </a:endParaRPr>
          </a:p>
          <a:p>
            <a:pPr marL="720725"/>
            <a:r>
              <a:rPr lang="hu-HU" sz="2400" dirty="0" err="1">
                <a:solidFill>
                  <a:srgbClr val="0C5C65"/>
                </a:solidFill>
              </a:rPr>
              <a:t>sensitivity</a:t>
            </a:r>
            <a:r>
              <a:rPr lang="hu-HU" sz="2400" dirty="0">
                <a:solidFill>
                  <a:srgbClr val="0C5C65"/>
                </a:solidFill>
              </a:rPr>
              <a:t>, </a:t>
            </a:r>
            <a:r>
              <a:rPr lang="hu-HU" sz="2400" dirty="0" err="1">
                <a:solidFill>
                  <a:srgbClr val="0C5C65"/>
                </a:solidFill>
              </a:rPr>
              <a:t>specificity</a:t>
            </a:r>
            <a:endParaRPr lang="hu-HU" sz="2400" dirty="0">
              <a:solidFill>
                <a:srgbClr val="0C5C65"/>
              </a:solidFill>
            </a:endParaRPr>
          </a:p>
          <a:p>
            <a:pPr marL="720725"/>
            <a:r>
              <a:rPr lang="hu-HU" sz="2400" dirty="0" err="1">
                <a:solidFill>
                  <a:srgbClr val="0C5C65"/>
                </a:solidFill>
              </a:rPr>
              <a:t>predictive</a:t>
            </a:r>
            <a:r>
              <a:rPr lang="hu-HU" sz="2400" dirty="0">
                <a:solidFill>
                  <a:srgbClr val="0C5C65"/>
                </a:solidFill>
              </a:rPr>
              <a:t> </a:t>
            </a:r>
            <a:r>
              <a:rPr lang="hu-HU" sz="2400" dirty="0" err="1">
                <a:solidFill>
                  <a:srgbClr val="0C5C65"/>
                </a:solidFill>
              </a:rPr>
              <a:t>values</a:t>
            </a:r>
            <a:endParaRPr lang="hu-HU" sz="2400" dirty="0">
              <a:solidFill>
                <a:srgbClr val="0C5C65"/>
              </a:solidFill>
            </a:endParaRPr>
          </a:p>
          <a:p>
            <a:pPr marL="720725"/>
            <a:r>
              <a:rPr lang="hu-HU" sz="2400" dirty="0" err="1">
                <a:solidFill>
                  <a:srgbClr val="0C5C65"/>
                </a:solidFill>
              </a:rPr>
              <a:t>likelihood</a:t>
            </a:r>
            <a:r>
              <a:rPr lang="hu-HU" sz="2400" dirty="0">
                <a:solidFill>
                  <a:srgbClr val="0C5C65"/>
                </a:solidFill>
              </a:rPr>
              <a:t> ratios</a:t>
            </a:r>
          </a:p>
          <a:p>
            <a:pPr marL="720725"/>
            <a:r>
              <a:rPr lang="hu-HU" sz="2400" dirty="0" err="1">
                <a:solidFill>
                  <a:srgbClr val="0C5C65"/>
                </a:solidFill>
              </a:rPr>
              <a:t>prognostic</a:t>
            </a:r>
            <a:r>
              <a:rPr lang="hu-HU" sz="2400" dirty="0">
                <a:solidFill>
                  <a:srgbClr val="0C5C65"/>
                </a:solidFill>
              </a:rPr>
              <a:t> </a:t>
            </a:r>
            <a:r>
              <a:rPr lang="hu-HU" sz="2400" dirty="0" err="1">
                <a:solidFill>
                  <a:srgbClr val="0C5C65"/>
                </a:solidFill>
              </a:rPr>
              <a:t>odds</a:t>
            </a:r>
            <a:r>
              <a:rPr lang="hu-HU" sz="2400" dirty="0">
                <a:solidFill>
                  <a:srgbClr val="0C5C65"/>
                </a:solidFill>
              </a:rPr>
              <a:t> ratio</a:t>
            </a:r>
            <a:endParaRPr lang="hu-HU" sz="2400" dirty="0">
              <a:solidFill>
                <a:srgbClr val="FF0000"/>
              </a:solidFill>
            </a:endParaRPr>
          </a:p>
        </p:txBody>
      </p:sp>
      <p:pic>
        <p:nvPicPr>
          <p:cNvPr id="2" name="Kép 1">
            <a:extLst>
              <a:ext uri="{FF2B5EF4-FFF2-40B4-BE49-F238E27FC236}">
                <a16:creationId xmlns:a16="http://schemas.microsoft.com/office/drawing/2014/main" id="{EFB8F473-806B-490B-847D-4EAB52DB8605}"/>
              </a:ext>
            </a:extLst>
          </p:cNvPr>
          <p:cNvPicPr>
            <a:picLocks noChangeAspect="1"/>
          </p:cNvPicPr>
          <p:nvPr/>
        </p:nvPicPr>
        <p:blipFill>
          <a:blip r:embed="rId3"/>
          <a:stretch>
            <a:fillRect/>
          </a:stretch>
        </p:blipFill>
        <p:spPr>
          <a:xfrm>
            <a:off x="6916053" y="1961537"/>
            <a:ext cx="4023382" cy="3621044"/>
          </a:xfrm>
          <a:prstGeom prst="rect">
            <a:avLst/>
          </a:prstGeom>
        </p:spPr>
      </p:pic>
    </p:spTree>
    <p:extLst>
      <p:ext uri="{BB962C8B-B14F-4D97-AF65-F5344CB8AC3E}">
        <p14:creationId xmlns:p14="http://schemas.microsoft.com/office/powerpoint/2010/main" val="19307610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a:p>
            <a:pPr lvl="0" algn="ctr">
              <a:lnSpc>
                <a:spcPct val="90000"/>
              </a:lnSpc>
              <a:buClr>
                <a:schemeClr val="lt1"/>
              </a:buClr>
              <a:buSzPts val="3600"/>
            </a:pPr>
            <a:endParaRPr lang="hu-HU" sz="3600" b="1" dirty="0">
              <a:solidFill>
                <a:schemeClr val="lt1"/>
              </a:solidFill>
            </a:endParaRPr>
          </a:p>
        </p:txBody>
      </p:sp>
      <p:sp>
        <p:nvSpPr>
          <p:cNvPr id="5" name="Content Placeholder 1">
            <a:extLst>
              <a:ext uri="{FF2B5EF4-FFF2-40B4-BE49-F238E27FC236}">
                <a16:creationId xmlns:a16="http://schemas.microsoft.com/office/drawing/2014/main" id="{F335D13A-C742-4D03-B7C8-3DE41498900C}"/>
              </a:ext>
            </a:extLst>
          </p:cNvPr>
          <p:cNvSpPr txBox="1">
            <a:spLocks/>
          </p:cNvSpPr>
          <p:nvPr/>
        </p:nvSpPr>
        <p:spPr>
          <a:xfrm>
            <a:off x="1126061" y="1778808"/>
            <a:ext cx="4149888" cy="54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b="1" dirty="0">
                <a:solidFill>
                  <a:srgbClr val="0C5C65"/>
                </a:solidFill>
              </a:rPr>
              <a:t>‚I </a:t>
            </a:r>
            <a:r>
              <a:rPr lang="hu-HU" b="1" dirty="0" err="1">
                <a:solidFill>
                  <a:srgbClr val="0C5C65"/>
                </a:solidFill>
              </a:rPr>
              <a:t>don’t</a:t>
            </a:r>
            <a:r>
              <a:rPr lang="hu-HU" b="1" dirty="0">
                <a:solidFill>
                  <a:srgbClr val="0C5C65"/>
                </a:solidFill>
              </a:rPr>
              <a:t> </a:t>
            </a:r>
            <a:r>
              <a:rPr lang="hu-HU" b="1" dirty="0" err="1">
                <a:solidFill>
                  <a:srgbClr val="0C5C65"/>
                </a:solidFill>
              </a:rPr>
              <a:t>know</a:t>
            </a:r>
            <a:r>
              <a:rPr lang="hu-HU" b="1" dirty="0">
                <a:solidFill>
                  <a:srgbClr val="0C5C65"/>
                </a:solidFill>
              </a:rPr>
              <a:t> </a:t>
            </a:r>
            <a:r>
              <a:rPr lang="hu-HU" b="1" dirty="0" err="1">
                <a:solidFill>
                  <a:srgbClr val="0C5C65"/>
                </a:solidFill>
              </a:rPr>
              <a:t>if</a:t>
            </a:r>
            <a:r>
              <a:rPr lang="hu-HU" b="1" dirty="0">
                <a:solidFill>
                  <a:srgbClr val="0C5C65"/>
                </a:solidFill>
              </a:rPr>
              <a:t> I </a:t>
            </a:r>
            <a:r>
              <a:rPr lang="hu-HU" b="1" dirty="0" err="1">
                <a:solidFill>
                  <a:srgbClr val="0C5C65"/>
                </a:solidFill>
              </a:rPr>
              <a:t>can</a:t>
            </a:r>
            <a:r>
              <a:rPr lang="hu-HU" b="1" dirty="0">
                <a:solidFill>
                  <a:srgbClr val="0C5C65"/>
                </a:solidFill>
              </a:rPr>
              <a:t> </a:t>
            </a:r>
            <a:r>
              <a:rPr lang="hu-HU" b="1" dirty="0" err="1">
                <a:solidFill>
                  <a:srgbClr val="0C5C65"/>
                </a:solidFill>
              </a:rPr>
              <a:t>make</a:t>
            </a:r>
            <a:r>
              <a:rPr lang="hu-HU" b="1" dirty="0">
                <a:solidFill>
                  <a:srgbClr val="0C5C65"/>
                </a:solidFill>
              </a:rPr>
              <a:t> </a:t>
            </a:r>
            <a:r>
              <a:rPr lang="hu-HU" b="1" dirty="0" err="1">
                <a:solidFill>
                  <a:srgbClr val="0C5C65"/>
                </a:solidFill>
              </a:rPr>
              <a:t>it</a:t>
            </a:r>
            <a:r>
              <a:rPr lang="hu-HU" b="1" dirty="0">
                <a:solidFill>
                  <a:srgbClr val="0C5C65"/>
                </a:solidFill>
              </a:rPr>
              <a:t>…’</a:t>
            </a:r>
          </a:p>
        </p:txBody>
      </p:sp>
      <p:sp>
        <p:nvSpPr>
          <p:cNvPr id="8" name="Google Shape;160;p15">
            <a:extLst>
              <a:ext uri="{FF2B5EF4-FFF2-40B4-BE49-F238E27FC236}">
                <a16:creationId xmlns:a16="http://schemas.microsoft.com/office/drawing/2014/main" id="{A9E7DB59-F6D4-447E-8FD2-3EE7AE4C9320}"/>
              </a:ext>
            </a:extLst>
          </p:cNvPr>
          <p:cNvSpPr txBox="1"/>
          <p:nvPr/>
        </p:nvSpPr>
        <p:spPr>
          <a:xfrm>
            <a:off x="5275949" y="5405939"/>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 name="Content Placeholder 1">
            <a:extLst>
              <a:ext uri="{FF2B5EF4-FFF2-40B4-BE49-F238E27FC236}">
                <a16:creationId xmlns:a16="http://schemas.microsoft.com/office/drawing/2014/main" id="{38465D57-0DF5-4F02-AA63-187B9ECEF8D5}"/>
              </a:ext>
            </a:extLst>
          </p:cNvPr>
          <p:cNvSpPr txBox="1">
            <a:spLocks/>
          </p:cNvSpPr>
          <p:nvPr/>
        </p:nvSpPr>
        <p:spPr>
          <a:xfrm>
            <a:off x="1379829" y="2872674"/>
            <a:ext cx="4604411" cy="3561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Univariate</a:t>
            </a:r>
            <a:r>
              <a:rPr lang="hu-HU" sz="2400" dirty="0">
                <a:solidFill>
                  <a:srgbClr val="0C5C65"/>
                </a:solidFill>
              </a:rPr>
              <a:t> </a:t>
            </a:r>
            <a:r>
              <a:rPr lang="hu-HU" sz="2400" dirty="0" err="1">
                <a:solidFill>
                  <a:srgbClr val="0C5C65"/>
                </a:solidFill>
              </a:rPr>
              <a:t>analysis</a:t>
            </a:r>
            <a:r>
              <a:rPr lang="hu-HU" sz="2400" dirty="0">
                <a:solidFill>
                  <a:srgbClr val="0C5C65"/>
                </a:solidFill>
              </a:rPr>
              <a:t/>
            </a:r>
            <a:br>
              <a:rPr lang="hu-HU" sz="2400" dirty="0">
                <a:solidFill>
                  <a:srgbClr val="0C5C65"/>
                </a:solidFill>
              </a:rPr>
            </a:br>
            <a:r>
              <a:rPr lang="hu-HU" sz="2400" dirty="0">
                <a:solidFill>
                  <a:srgbClr val="0C5C65"/>
                </a:solidFill>
              </a:rPr>
              <a:t>	=&gt; </a:t>
            </a:r>
            <a:r>
              <a:rPr lang="hu-HU" sz="2400" dirty="0" err="1">
                <a:solidFill>
                  <a:srgbClr val="0C5C65"/>
                </a:solidFill>
              </a:rPr>
              <a:t>what</a:t>
            </a:r>
            <a:r>
              <a:rPr lang="hu-HU" sz="2400" dirty="0">
                <a:solidFill>
                  <a:srgbClr val="0C5C65"/>
                </a:solidFill>
              </a:rPr>
              <a:t> </a:t>
            </a:r>
            <a:r>
              <a:rPr lang="hu-HU" sz="2400" dirty="0" err="1">
                <a:solidFill>
                  <a:srgbClr val="0C5C65"/>
                </a:solidFill>
              </a:rPr>
              <a:t>you</a:t>
            </a:r>
            <a:r>
              <a:rPr lang="hu-HU" sz="2400" dirty="0">
                <a:solidFill>
                  <a:srgbClr val="0C5C65"/>
                </a:solidFill>
              </a:rPr>
              <a:t> </a:t>
            </a:r>
            <a:r>
              <a:rPr lang="hu-HU" sz="2400" dirty="0" err="1">
                <a:solidFill>
                  <a:srgbClr val="0C5C65"/>
                </a:solidFill>
              </a:rPr>
              <a:t>can</a:t>
            </a:r>
            <a:r>
              <a:rPr lang="hu-HU" sz="2400" dirty="0">
                <a:solidFill>
                  <a:srgbClr val="0C5C65"/>
                </a:solidFill>
              </a:rPr>
              <a:t> </a:t>
            </a:r>
            <a:r>
              <a:rPr lang="hu-HU" sz="2400" dirty="0" err="1">
                <a:solidFill>
                  <a:srgbClr val="0C5C65"/>
                </a:solidFill>
              </a:rPr>
              <a:t>see</a:t>
            </a:r>
            <a:r>
              <a:rPr lang="hu-HU" sz="2400" dirty="0">
                <a:solidFill>
                  <a:srgbClr val="0C5C65"/>
                </a:solidFill>
              </a:rPr>
              <a:t>… 	     </a:t>
            </a:r>
          </a:p>
          <a:p>
            <a:r>
              <a:rPr lang="hu-HU" sz="2400" dirty="0" err="1">
                <a:solidFill>
                  <a:srgbClr val="0C5C65"/>
                </a:solidFill>
              </a:rPr>
              <a:t>Multivariate</a:t>
            </a:r>
            <a:r>
              <a:rPr lang="hu-HU" sz="2400" dirty="0">
                <a:solidFill>
                  <a:srgbClr val="0C5C65"/>
                </a:solidFill>
              </a:rPr>
              <a:t> </a:t>
            </a:r>
            <a:r>
              <a:rPr lang="hu-HU" sz="2400" dirty="0" err="1">
                <a:solidFill>
                  <a:srgbClr val="0C5C65"/>
                </a:solidFill>
              </a:rPr>
              <a:t>analysis</a:t>
            </a:r>
            <a:endParaRPr lang="hu-HU" sz="2400" dirty="0">
              <a:solidFill>
                <a:srgbClr val="0C5C65"/>
              </a:solidFill>
            </a:endParaRPr>
          </a:p>
          <a:p>
            <a:pPr marL="457200" lvl="1" indent="0">
              <a:buNone/>
            </a:pPr>
            <a:r>
              <a:rPr lang="hu-HU" sz="2000" dirty="0">
                <a:solidFill>
                  <a:srgbClr val="0C5C65"/>
                </a:solidFill>
              </a:rPr>
              <a:t>	</a:t>
            </a:r>
            <a:r>
              <a:rPr lang="hu-HU" dirty="0">
                <a:solidFill>
                  <a:srgbClr val="0C5C65"/>
                </a:solidFill>
              </a:rPr>
              <a:t>=&gt; </a:t>
            </a:r>
            <a:r>
              <a:rPr lang="hu-HU" dirty="0" err="1">
                <a:solidFill>
                  <a:srgbClr val="E50D2E"/>
                </a:solidFill>
              </a:rPr>
              <a:t>cause-effect</a:t>
            </a:r>
            <a:r>
              <a:rPr lang="hu-HU" dirty="0">
                <a:solidFill>
                  <a:srgbClr val="0C5C65"/>
                </a:solidFill>
              </a:rPr>
              <a:t> (?)</a:t>
            </a:r>
          </a:p>
          <a:p>
            <a:pPr marL="457200" lvl="1" indent="0">
              <a:buNone/>
            </a:pPr>
            <a:r>
              <a:rPr lang="hu-HU" dirty="0">
                <a:solidFill>
                  <a:srgbClr val="0C5C65"/>
                </a:solidFill>
              </a:rPr>
              <a:t>	=&gt; </a:t>
            </a:r>
            <a:r>
              <a:rPr lang="hu-HU" dirty="0" err="1">
                <a:solidFill>
                  <a:srgbClr val="0C5C65"/>
                </a:solidFill>
              </a:rPr>
              <a:t>scores</a:t>
            </a:r>
            <a:endParaRPr lang="hu-HU" dirty="0">
              <a:solidFill>
                <a:srgbClr val="0C5C65"/>
              </a:solidFill>
            </a:endParaRPr>
          </a:p>
        </p:txBody>
      </p:sp>
      <p:pic>
        <p:nvPicPr>
          <p:cNvPr id="2" name="Kép 1">
            <a:extLst>
              <a:ext uri="{FF2B5EF4-FFF2-40B4-BE49-F238E27FC236}">
                <a16:creationId xmlns:a16="http://schemas.microsoft.com/office/drawing/2014/main" id="{EFB8F473-806B-490B-847D-4EAB52DB8605}"/>
              </a:ext>
            </a:extLst>
          </p:cNvPr>
          <p:cNvPicPr>
            <a:picLocks noChangeAspect="1"/>
          </p:cNvPicPr>
          <p:nvPr/>
        </p:nvPicPr>
        <p:blipFill>
          <a:blip r:embed="rId3"/>
          <a:stretch>
            <a:fillRect/>
          </a:stretch>
        </p:blipFill>
        <p:spPr>
          <a:xfrm>
            <a:off x="6916053" y="1961537"/>
            <a:ext cx="4023382" cy="3621044"/>
          </a:xfrm>
          <a:prstGeom prst="rect">
            <a:avLst/>
          </a:prstGeom>
        </p:spPr>
      </p:pic>
    </p:spTree>
    <p:extLst>
      <p:ext uri="{BB962C8B-B14F-4D97-AF65-F5344CB8AC3E}">
        <p14:creationId xmlns:p14="http://schemas.microsoft.com/office/powerpoint/2010/main" val="8028689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a:p>
            <a:pPr lvl="0" algn="ctr">
              <a:lnSpc>
                <a:spcPct val="90000"/>
              </a:lnSpc>
              <a:buClr>
                <a:schemeClr val="lt1"/>
              </a:buClr>
              <a:buSzPts val="3600"/>
            </a:pPr>
            <a:endParaRPr lang="hu-HU" sz="3600" b="1" dirty="0">
              <a:solidFill>
                <a:schemeClr val="lt1"/>
              </a:solidFill>
            </a:endParaRPr>
          </a:p>
        </p:txBody>
      </p:sp>
      <p:sp>
        <p:nvSpPr>
          <p:cNvPr id="5" name="Content Placeholder 1">
            <a:extLst>
              <a:ext uri="{FF2B5EF4-FFF2-40B4-BE49-F238E27FC236}">
                <a16:creationId xmlns:a16="http://schemas.microsoft.com/office/drawing/2014/main" id="{F335D13A-C742-4D03-B7C8-3DE41498900C}"/>
              </a:ext>
            </a:extLst>
          </p:cNvPr>
          <p:cNvSpPr txBox="1">
            <a:spLocks/>
          </p:cNvSpPr>
          <p:nvPr/>
        </p:nvSpPr>
        <p:spPr>
          <a:xfrm>
            <a:off x="1126060" y="1778808"/>
            <a:ext cx="5223939" cy="54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b="1" dirty="0">
                <a:solidFill>
                  <a:srgbClr val="0C5C65"/>
                </a:solidFill>
              </a:rPr>
              <a:t>‚</a:t>
            </a:r>
            <a:r>
              <a:rPr lang="hu-HU" b="1" dirty="0" err="1">
                <a:solidFill>
                  <a:srgbClr val="0C5C65"/>
                </a:solidFill>
              </a:rPr>
              <a:t>Should</a:t>
            </a:r>
            <a:r>
              <a:rPr lang="hu-HU" b="1" dirty="0">
                <a:solidFill>
                  <a:srgbClr val="0C5C65"/>
                </a:solidFill>
              </a:rPr>
              <a:t> I </a:t>
            </a:r>
            <a:r>
              <a:rPr lang="hu-HU" b="1" dirty="0" err="1">
                <a:solidFill>
                  <a:srgbClr val="0C5C65"/>
                </a:solidFill>
              </a:rPr>
              <a:t>order</a:t>
            </a:r>
            <a:r>
              <a:rPr lang="hu-HU" b="1" dirty="0">
                <a:solidFill>
                  <a:srgbClr val="0C5C65"/>
                </a:solidFill>
              </a:rPr>
              <a:t> a CT </a:t>
            </a:r>
            <a:r>
              <a:rPr lang="hu-HU" b="1" dirty="0" err="1">
                <a:solidFill>
                  <a:srgbClr val="0C5C65"/>
                </a:solidFill>
              </a:rPr>
              <a:t>scan</a:t>
            </a:r>
            <a:r>
              <a:rPr lang="hu-HU" b="1" dirty="0">
                <a:solidFill>
                  <a:srgbClr val="0C5C65"/>
                </a:solidFill>
              </a:rPr>
              <a:t>?’</a:t>
            </a:r>
          </a:p>
        </p:txBody>
      </p:sp>
      <p:sp>
        <p:nvSpPr>
          <p:cNvPr id="9" name="Content Placeholder 1">
            <a:extLst>
              <a:ext uri="{FF2B5EF4-FFF2-40B4-BE49-F238E27FC236}">
                <a16:creationId xmlns:a16="http://schemas.microsoft.com/office/drawing/2014/main" id="{38465D57-0DF5-4F02-AA63-187B9ECEF8D5}"/>
              </a:ext>
            </a:extLst>
          </p:cNvPr>
          <p:cNvSpPr txBox="1">
            <a:spLocks/>
          </p:cNvSpPr>
          <p:nvPr/>
        </p:nvSpPr>
        <p:spPr>
          <a:xfrm>
            <a:off x="1379829" y="2578034"/>
            <a:ext cx="4604411" cy="3561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Comparison</a:t>
            </a:r>
            <a:r>
              <a:rPr lang="hu-HU" sz="2400" dirty="0">
                <a:solidFill>
                  <a:srgbClr val="0C5C65"/>
                </a:solidFill>
              </a:rPr>
              <a:t> of </a:t>
            </a:r>
            <a:r>
              <a:rPr lang="hu-HU" sz="2400" dirty="0" err="1">
                <a:solidFill>
                  <a:srgbClr val="0C5C65"/>
                </a:solidFill>
              </a:rPr>
              <a:t>diagnostic</a:t>
            </a:r>
            <a:r>
              <a:rPr lang="hu-HU" sz="2400" dirty="0">
                <a:solidFill>
                  <a:srgbClr val="0C5C65"/>
                </a:solidFill>
              </a:rPr>
              <a:t> </a:t>
            </a:r>
            <a:r>
              <a:rPr lang="hu-HU" sz="2400" dirty="0" err="1">
                <a:solidFill>
                  <a:srgbClr val="0C5C65"/>
                </a:solidFill>
              </a:rPr>
              <a:t>modalities</a:t>
            </a:r>
            <a:endParaRPr lang="hu-HU" sz="2400" dirty="0">
              <a:solidFill>
                <a:srgbClr val="0C5C65"/>
              </a:solidFill>
            </a:endParaRPr>
          </a:p>
          <a:p>
            <a:r>
              <a:rPr lang="hu-HU" sz="2400" dirty="0" err="1">
                <a:solidFill>
                  <a:srgbClr val="0C5C65"/>
                </a:solidFill>
              </a:rPr>
              <a:t>Thinking</a:t>
            </a:r>
            <a:r>
              <a:rPr lang="hu-HU" sz="2400" dirty="0">
                <a:solidFill>
                  <a:srgbClr val="0C5C65"/>
                </a:solidFill>
              </a:rPr>
              <a:t> in </a:t>
            </a:r>
            <a:r>
              <a:rPr lang="hu-HU" sz="2400" dirty="0">
                <a:solidFill>
                  <a:srgbClr val="E50D2E"/>
                </a:solidFill>
              </a:rPr>
              <a:t>2x2 </a:t>
            </a:r>
            <a:r>
              <a:rPr lang="hu-HU" sz="2400" dirty="0" err="1">
                <a:solidFill>
                  <a:srgbClr val="E50D2E"/>
                </a:solidFill>
              </a:rPr>
              <a:t>tables</a:t>
            </a:r>
            <a:r>
              <a:rPr lang="hu-HU" sz="2400" dirty="0">
                <a:solidFill>
                  <a:srgbClr val="E50D2E"/>
                </a:solidFill>
              </a:rPr>
              <a:t> </a:t>
            </a:r>
            <a:r>
              <a:rPr lang="hu-HU" sz="2400" dirty="0">
                <a:solidFill>
                  <a:srgbClr val="0C5C65"/>
                </a:solidFill>
              </a:rPr>
              <a:t>and </a:t>
            </a:r>
            <a:r>
              <a:rPr lang="hu-HU" sz="2400" dirty="0" err="1">
                <a:solidFill>
                  <a:srgbClr val="0C5C65"/>
                </a:solidFill>
              </a:rPr>
              <a:t>diagnostic</a:t>
            </a:r>
            <a:r>
              <a:rPr lang="hu-HU" sz="2400" dirty="0">
                <a:solidFill>
                  <a:srgbClr val="0C5C65"/>
                </a:solidFill>
              </a:rPr>
              <a:t> </a:t>
            </a:r>
            <a:r>
              <a:rPr lang="hu-HU" sz="2400" dirty="0" err="1">
                <a:solidFill>
                  <a:srgbClr val="0C5C65"/>
                </a:solidFill>
              </a:rPr>
              <a:t>metrics</a:t>
            </a:r>
            <a:endParaRPr lang="hu-HU" sz="2400" dirty="0">
              <a:solidFill>
                <a:srgbClr val="0C5C65"/>
              </a:solidFill>
            </a:endParaRPr>
          </a:p>
          <a:p>
            <a:pPr marL="720725"/>
            <a:r>
              <a:rPr lang="hu-HU" sz="2400" dirty="0" err="1">
                <a:solidFill>
                  <a:srgbClr val="0C5C65"/>
                </a:solidFill>
              </a:rPr>
              <a:t>sensitivity</a:t>
            </a:r>
            <a:r>
              <a:rPr lang="hu-HU" sz="2400" dirty="0">
                <a:solidFill>
                  <a:srgbClr val="0C5C65"/>
                </a:solidFill>
              </a:rPr>
              <a:t>, </a:t>
            </a:r>
            <a:r>
              <a:rPr lang="hu-HU" sz="2400" dirty="0" err="1">
                <a:solidFill>
                  <a:srgbClr val="0C5C65"/>
                </a:solidFill>
              </a:rPr>
              <a:t>specificity</a:t>
            </a:r>
            <a:endParaRPr lang="hu-HU" sz="2400" dirty="0">
              <a:solidFill>
                <a:srgbClr val="0C5C65"/>
              </a:solidFill>
            </a:endParaRPr>
          </a:p>
          <a:p>
            <a:pPr marL="720725"/>
            <a:r>
              <a:rPr lang="hu-HU" sz="2400" dirty="0" err="1">
                <a:solidFill>
                  <a:srgbClr val="0C5C65"/>
                </a:solidFill>
              </a:rPr>
              <a:t>predictive</a:t>
            </a:r>
            <a:r>
              <a:rPr lang="hu-HU" sz="2400" dirty="0">
                <a:solidFill>
                  <a:srgbClr val="0C5C65"/>
                </a:solidFill>
              </a:rPr>
              <a:t> </a:t>
            </a:r>
            <a:r>
              <a:rPr lang="hu-HU" sz="2400" dirty="0" err="1">
                <a:solidFill>
                  <a:srgbClr val="0C5C65"/>
                </a:solidFill>
              </a:rPr>
              <a:t>values</a:t>
            </a:r>
            <a:endParaRPr lang="hu-HU" sz="2400" dirty="0">
              <a:solidFill>
                <a:srgbClr val="0C5C65"/>
              </a:solidFill>
            </a:endParaRPr>
          </a:p>
          <a:p>
            <a:pPr marL="720725"/>
            <a:r>
              <a:rPr lang="hu-HU" sz="2400" dirty="0" err="1">
                <a:solidFill>
                  <a:srgbClr val="0C5C65"/>
                </a:solidFill>
              </a:rPr>
              <a:t>likelihood</a:t>
            </a:r>
            <a:r>
              <a:rPr lang="hu-HU" sz="2400" dirty="0">
                <a:solidFill>
                  <a:srgbClr val="0C5C65"/>
                </a:solidFill>
              </a:rPr>
              <a:t> ratios</a:t>
            </a:r>
          </a:p>
          <a:p>
            <a:pPr marL="720725"/>
            <a:r>
              <a:rPr lang="hu-HU" sz="2400" dirty="0" err="1">
                <a:solidFill>
                  <a:srgbClr val="0C5C65"/>
                </a:solidFill>
              </a:rPr>
              <a:t>prognostic</a:t>
            </a:r>
            <a:r>
              <a:rPr lang="hu-HU" sz="2400" dirty="0">
                <a:solidFill>
                  <a:srgbClr val="0C5C65"/>
                </a:solidFill>
              </a:rPr>
              <a:t> </a:t>
            </a:r>
            <a:r>
              <a:rPr lang="hu-HU" sz="2400" dirty="0" err="1">
                <a:solidFill>
                  <a:srgbClr val="0C5C65"/>
                </a:solidFill>
              </a:rPr>
              <a:t>odds</a:t>
            </a:r>
            <a:r>
              <a:rPr lang="hu-HU" sz="2400" dirty="0">
                <a:solidFill>
                  <a:srgbClr val="0C5C65"/>
                </a:solidFill>
              </a:rPr>
              <a:t> ratio</a:t>
            </a:r>
            <a:endParaRPr lang="hu-HU" sz="2400" dirty="0">
              <a:solidFill>
                <a:srgbClr val="FF0000"/>
              </a:solidFill>
            </a:endParaRPr>
          </a:p>
        </p:txBody>
      </p:sp>
      <p:pic>
        <p:nvPicPr>
          <p:cNvPr id="4" name="Kép 3">
            <a:extLst>
              <a:ext uri="{FF2B5EF4-FFF2-40B4-BE49-F238E27FC236}">
                <a16:creationId xmlns:a16="http://schemas.microsoft.com/office/drawing/2014/main" id="{A40235EC-4AF1-4F5C-B0FE-12204C9A6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3323" y="1946683"/>
            <a:ext cx="3448848" cy="3800384"/>
          </a:xfrm>
          <a:prstGeom prst="rect">
            <a:avLst/>
          </a:prstGeom>
        </p:spPr>
      </p:pic>
    </p:spTree>
    <p:extLst>
      <p:ext uri="{BB962C8B-B14F-4D97-AF65-F5344CB8AC3E}">
        <p14:creationId xmlns:p14="http://schemas.microsoft.com/office/powerpoint/2010/main" val="5833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852248" y="1256256"/>
            <a:ext cx="10320951" cy="526297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hu-HU" sz="2800" b="1" i="0" strike="noStrike" kern="1200" cap="none" spc="0" normalizeH="0" baseline="0" noProof="0" dirty="0" err="1">
                <a:ln>
                  <a:noFill/>
                </a:ln>
                <a:solidFill>
                  <a:srgbClr val="E50D2E"/>
                </a:solidFill>
                <a:effectLst/>
                <a:uLnTx/>
                <a:uFillTx/>
                <a:ea typeface="+mn-ea"/>
                <a:cs typeface="+mn-cs"/>
              </a:rPr>
              <a:t>Primary</a:t>
            </a:r>
            <a:r>
              <a:rPr kumimoji="0" lang="hu-HU" sz="2800" b="1" i="0" strike="noStrike" kern="1200" cap="none" spc="0" normalizeH="0" baseline="0" noProof="0" dirty="0">
                <a:ln>
                  <a:noFill/>
                </a:ln>
                <a:solidFill>
                  <a:srgbClr val="E50D2E"/>
                </a:solidFill>
                <a:effectLst/>
                <a:uLnTx/>
                <a:uFillTx/>
                <a:ea typeface="+mn-ea"/>
                <a:cs typeface="+mn-cs"/>
              </a:rPr>
              <a:t> </a:t>
            </a:r>
            <a:r>
              <a:rPr kumimoji="0" lang="hu-HU" sz="2800" b="1" i="0" strike="noStrike" kern="1200" cap="none" spc="0" normalizeH="0" baseline="0" noProof="0" dirty="0" err="1">
                <a:ln>
                  <a:noFill/>
                </a:ln>
                <a:solidFill>
                  <a:srgbClr val="E50D2E"/>
                </a:solidFill>
                <a:effectLst/>
                <a:uLnTx/>
                <a:uFillTx/>
                <a:ea typeface="+mn-ea"/>
                <a:cs typeface="+mn-cs"/>
              </a:rPr>
              <a:t>outcome</a:t>
            </a:r>
            <a:endParaRPr kumimoji="0" lang="hu-HU" sz="2800" b="1" i="0" strike="noStrike" kern="1200" cap="none" spc="0" normalizeH="0" baseline="0" noProof="0" dirty="0">
              <a:ln>
                <a:noFill/>
              </a:ln>
              <a:solidFill>
                <a:srgbClr val="E50D2E"/>
              </a:solidFill>
              <a:effectLst/>
              <a:uLnTx/>
              <a:uFillTx/>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800" b="0" i="0" u="none" strike="noStrike" kern="1200" cap="none" spc="0" normalizeH="0" baseline="0" noProof="0" dirty="0" err="1">
                <a:ln>
                  <a:noFill/>
                </a:ln>
                <a:solidFill>
                  <a:srgbClr val="0C5C65"/>
                </a:solidFill>
                <a:effectLst/>
                <a:uLnTx/>
                <a:uFillTx/>
                <a:ea typeface="+mn-ea"/>
                <a:cs typeface="+mn-cs"/>
              </a:rPr>
              <a:t>Reflects</a:t>
            </a:r>
            <a:r>
              <a:rPr kumimoji="0" lang="hu-HU" sz="2800" b="0" i="0" u="none" strike="noStrike" kern="1200" cap="none" spc="0" normalizeH="0" baseline="0" noProof="0" dirty="0">
                <a:ln>
                  <a:noFill/>
                </a:ln>
                <a:solidFill>
                  <a:srgbClr val="0C5C65"/>
                </a:solidFill>
                <a:effectLst/>
                <a:uLnTx/>
                <a:uFillTx/>
                <a:ea typeface="+mn-ea"/>
                <a:cs typeface="+mn-cs"/>
              </a:rPr>
              <a:t> </a:t>
            </a:r>
            <a:r>
              <a:rPr kumimoji="0" lang="hu-HU" sz="2800" b="1" i="0" u="none" strike="noStrike" kern="1200" cap="none" spc="0" normalizeH="0" baseline="0" noProof="0" dirty="0" err="1">
                <a:ln>
                  <a:noFill/>
                </a:ln>
                <a:solidFill>
                  <a:srgbClr val="E50D2E"/>
                </a:solidFill>
                <a:effectLst/>
                <a:uLnTx/>
                <a:uFillTx/>
                <a:ea typeface="+mn-ea"/>
                <a:cs typeface="+mn-cs"/>
              </a:rPr>
              <a:t>objectives</a:t>
            </a:r>
            <a:r>
              <a:rPr kumimoji="0" lang="hu-HU" sz="2800" b="0" i="0" u="none" strike="noStrike" kern="1200" cap="none" spc="0" normalizeH="0" baseline="0" noProof="0" dirty="0">
                <a:ln>
                  <a:noFill/>
                </a:ln>
                <a:solidFill>
                  <a:srgbClr val="0C5C65"/>
                </a:solidFill>
                <a:effectLst/>
                <a:uLnTx/>
                <a:uFillTx/>
                <a:ea typeface="+mn-ea"/>
                <a:cs typeface="+mn-cs"/>
              </a:rPr>
              <a:t> and </a:t>
            </a:r>
            <a:r>
              <a:rPr kumimoji="0" lang="hu-HU" sz="2800" b="1" i="0" u="none" strike="noStrike" kern="1200" cap="none" spc="0" normalizeH="0" baseline="0" noProof="0" dirty="0" err="1">
                <a:ln>
                  <a:noFill/>
                </a:ln>
                <a:solidFill>
                  <a:srgbClr val="E50D2E"/>
                </a:solidFill>
                <a:effectLst/>
                <a:uLnTx/>
                <a:uFillTx/>
                <a:ea typeface="+mn-ea"/>
                <a:cs typeface="+mn-cs"/>
              </a:rPr>
              <a:t>primary</a:t>
            </a:r>
            <a:r>
              <a:rPr kumimoji="0" lang="hu-HU" sz="2800" b="1" i="0" u="none" strike="noStrike" kern="1200" cap="none" spc="0" normalizeH="0" baseline="0" noProof="0" dirty="0">
                <a:ln>
                  <a:noFill/>
                </a:ln>
                <a:solidFill>
                  <a:srgbClr val="E50D2E"/>
                </a:solidFill>
                <a:effectLst/>
                <a:uLnTx/>
                <a:uFillTx/>
                <a:ea typeface="+mn-ea"/>
                <a:cs typeface="+mn-cs"/>
              </a:rPr>
              <a:t> </a:t>
            </a:r>
            <a:r>
              <a:rPr kumimoji="0" lang="hu-HU" sz="2800" b="1" i="0" u="none" strike="noStrike" kern="1200" cap="none" spc="0" normalizeH="0" baseline="0" noProof="0" dirty="0" err="1">
                <a:ln>
                  <a:noFill/>
                </a:ln>
                <a:solidFill>
                  <a:srgbClr val="E50D2E"/>
                </a:solidFill>
                <a:effectLst/>
                <a:uLnTx/>
                <a:uFillTx/>
                <a:ea typeface="+mn-ea"/>
                <a:cs typeface="+mn-cs"/>
              </a:rPr>
              <a:t>hypothesis</a:t>
            </a:r>
            <a:endParaRPr kumimoji="0" lang="hu-HU" sz="2800" b="1" i="0" u="none" strike="noStrike" kern="1200" cap="none" spc="0" normalizeH="0" baseline="0" noProof="0" dirty="0">
              <a:ln>
                <a:noFill/>
              </a:ln>
              <a:solidFill>
                <a:srgbClr val="E50D2E"/>
              </a:solidFill>
              <a:effectLst/>
              <a:uLnTx/>
              <a:uFillTx/>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800" b="0" i="0" u="none" strike="noStrike" kern="1200" cap="none" spc="0" normalizeH="0" baseline="0" noProof="0" dirty="0">
                <a:ln>
                  <a:noFill/>
                </a:ln>
                <a:solidFill>
                  <a:srgbClr val="0C5C65"/>
                </a:solidFill>
                <a:effectLst/>
                <a:uLnTx/>
                <a:uFillTx/>
                <a:ea typeface="+mn-ea"/>
                <a:cs typeface="+mn-cs"/>
              </a:rPr>
              <a:t>Design </a:t>
            </a:r>
            <a:r>
              <a:rPr kumimoji="0" lang="hu-HU" sz="2800" b="0" i="0" u="none" strike="noStrike" kern="1200" cap="none" spc="0" normalizeH="0" baseline="0" noProof="0" dirty="0" err="1">
                <a:ln>
                  <a:noFill/>
                </a:ln>
                <a:solidFill>
                  <a:srgbClr val="0C5C65"/>
                </a:solidFill>
                <a:effectLst/>
                <a:uLnTx/>
                <a:uFillTx/>
                <a:ea typeface="+mn-ea"/>
                <a:cs typeface="+mn-cs"/>
              </a:rPr>
              <a:t>variable</a:t>
            </a:r>
            <a:r>
              <a:rPr kumimoji="0" lang="hu-HU" sz="2800" b="0" i="0" u="none" strike="noStrike" kern="1200" cap="none" spc="0" normalizeH="0" baseline="0" noProof="0" dirty="0">
                <a:ln>
                  <a:noFill/>
                </a:ln>
                <a:solidFill>
                  <a:srgbClr val="0C5C65"/>
                </a:solidFill>
                <a:effectLst/>
                <a:uLnTx/>
                <a:uFillTx/>
                <a:ea typeface="+mn-ea"/>
                <a:cs typeface="+mn-cs"/>
              </a:rPr>
              <a:t> (</a:t>
            </a:r>
            <a:r>
              <a:rPr kumimoji="0" lang="hu-HU" sz="2800" b="0" i="0" u="none" strike="noStrike" kern="1200" cap="none" spc="0" normalizeH="0" baseline="0" noProof="0" dirty="0" err="1">
                <a:ln>
                  <a:noFill/>
                </a:ln>
                <a:solidFill>
                  <a:srgbClr val="0C5C65"/>
                </a:solidFill>
                <a:effectLst/>
                <a:uLnTx/>
                <a:uFillTx/>
                <a:ea typeface="+mn-ea"/>
                <a:cs typeface="+mn-cs"/>
              </a:rPr>
              <a:t>sample</a:t>
            </a:r>
            <a:r>
              <a:rPr kumimoji="0" lang="hu-HU" sz="2800" b="0" i="0" u="none" strike="noStrike" kern="1200" cap="none" spc="0" normalizeH="0" baseline="0" noProof="0" dirty="0">
                <a:ln>
                  <a:noFill/>
                </a:ln>
                <a:solidFill>
                  <a:srgbClr val="0C5C65"/>
                </a:solidFill>
                <a:effectLst/>
                <a:uLnTx/>
                <a:uFillTx/>
                <a:ea typeface="+mn-ea"/>
                <a:cs typeface="+mn-cs"/>
              </a:rPr>
              <a:t> </a:t>
            </a:r>
            <a:r>
              <a:rPr kumimoji="0" lang="hu-HU" sz="2800" b="0" i="0" u="none" strike="noStrike" kern="1200" cap="none" spc="0" normalizeH="0" baseline="0" noProof="0" dirty="0" err="1">
                <a:ln>
                  <a:noFill/>
                </a:ln>
                <a:solidFill>
                  <a:srgbClr val="0C5C65"/>
                </a:solidFill>
                <a:effectLst/>
                <a:uLnTx/>
                <a:uFillTx/>
                <a:ea typeface="+mn-ea"/>
                <a:cs typeface="+mn-cs"/>
              </a:rPr>
              <a:t>size</a:t>
            </a:r>
            <a:r>
              <a:rPr kumimoji="0" lang="hu-HU" sz="2800" b="0" i="0" u="none" strike="noStrike" kern="1200" cap="none" spc="0" normalizeH="0" baseline="0" noProof="0" dirty="0">
                <a:ln>
                  <a:noFill/>
                </a:ln>
                <a:solidFill>
                  <a:srgbClr val="0C5C65"/>
                </a:solidFill>
                <a:effectLst/>
                <a:uLnTx/>
                <a:uFillTx/>
                <a:ea typeface="+mn-ea"/>
                <a:cs typeface="+mn-cs"/>
              </a:rPr>
              <a:t> </a:t>
            </a:r>
            <a:r>
              <a:rPr kumimoji="0" lang="hu-HU" sz="2800" b="0" i="0" u="none" strike="noStrike" kern="1200" cap="none" spc="0" normalizeH="0" baseline="0" noProof="0" dirty="0" err="1">
                <a:ln>
                  <a:noFill/>
                </a:ln>
                <a:solidFill>
                  <a:srgbClr val="0C5C65"/>
                </a:solidFill>
                <a:effectLst/>
                <a:uLnTx/>
                <a:uFillTx/>
                <a:ea typeface="+mn-ea"/>
                <a:cs typeface="+mn-cs"/>
              </a:rPr>
              <a:t>calculation</a:t>
            </a:r>
            <a:r>
              <a:rPr kumimoji="0" lang="hu-HU" sz="2800" b="0" i="0" u="none" strike="noStrike" kern="1200" cap="none" spc="0" normalizeH="0" baseline="0" noProof="0" dirty="0">
                <a:ln>
                  <a:noFill/>
                </a:ln>
                <a:solidFill>
                  <a:srgbClr val="0C5C65"/>
                </a:solidFill>
                <a:effectLst/>
                <a:uLnTx/>
                <a:uFillTx/>
                <a:ea typeface="+mn-ea"/>
                <a:cs typeface="+mn-cs"/>
              </a:rPr>
              <a:t>)</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hu-HU" sz="2800" b="1" kern="1200" dirty="0" err="1">
                <a:solidFill>
                  <a:srgbClr val="E50D2E"/>
                </a:solidFill>
                <a:ea typeface="+mn-ea"/>
                <a:cs typeface="+mn-cs"/>
              </a:rPr>
              <a:t>Hardest</a:t>
            </a:r>
            <a:r>
              <a:rPr lang="hu-HU" sz="2800" b="1" kern="1200" dirty="0">
                <a:solidFill>
                  <a:srgbClr val="E50D2E"/>
                </a:solidFill>
                <a:ea typeface="+mn-ea"/>
                <a:cs typeface="+mn-cs"/>
              </a:rPr>
              <a:t> </a:t>
            </a:r>
            <a:r>
              <a:rPr lang="hu-HU" sz="2800" b="1" kern="1200" dirty="0" err="1">
                <a:solidFill>
                  <a:srgbClr val="E50D2E"/>
                </a:solidFill>
                <a:ea typeface="+mn-ea"/>
                <a:cs typeface="+mn-cs"/>
              </a:rPr>
              <a:t>outcome</a:t>
            </a:r>
            <a:endParaRPr kumimoji="0" lang="hu-HU" sz="2800" b="1" i="0" u="none" strike="noStrike" kern="1200" cap="none" spc="0" normalizeH="0" baseline="0" noProof="0" dirty="0">
              <a:ln>
                <a:noFill/>
              </a:ln>
              <a:solidFill>
                <a:srgbClr val="E50D2E"/>
              </a:solidFill>
              <a:effectLst/>
              <a:uLnTx/>
              <a:uFillTx/>
              <a:ea typeface="+mn-ea"/>
              <a:cs typeface="+mn-cs"/>
            </a:endParaRPr>
          </a:p>
          <a:p>
            <a:pPr marR="0" lvl="0" algn="l" defTabSz="914400" rtl="0" eaLnBrk="1" fontAlgn="auto" latinLnBrk="0" hangingPunct="1">
              <a:lnSpc>
                <a:spcPct val="150000"/>
              </a:lnSpc>
              <a:spcBef>
                <a:spcPts val="0"/>
              </a:spcBef>
              <a:spcAft>
                <a:spcPts val="0"/>
              </a:spcAft>
              <a:buClrTx/>
              <a:buSzTx/>
              <a:tabLst/>
              <a:defRPr/>
            </a:pPr>
            <a:r>
              <a:rPr kumimoji="0" lang="hu-HU" sz="2800" b="1" i="0" strike="noStrike" kern="1200" cap="none" spc="0" normalizeH="0" baseline="0" noProof="0" dirty="0" err="1">
                <a:ln>
                  <a:noFill/>
                </a:ln>
                <a:solidFill>
                  <a:srgbClr val="E50D2E"/>
                </a:solidFill>
                <a:effectLst/>
                <a:uLnTx/>
                <a:uFillTx/>
                <a:latin typeface="Arial" panose="020B0604020202020204"/>
                <a:ea typeface="+mn-ea"/>
                <a:cs typeface="+mn-cs"/>
              </a:rPr>
              <a:t>Secondary</a:t>
            </a:r>
            <a:r>
              <a:rPr kumimoji="0" lang="hu-HU" sz="2800" b="1" i="0"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strike="noStrike" kern="1200" cap="none" spc="0" normalizeH="0" baseline="0" noProof="0" dirty="0" err="1">
                <a:ln>
                  <a:noFill/>
                </a:ln>
                <a:solidFill>
                  <a:srgbClr val="E50D2E"/>
                </a:solidFill>
                <a:effectLst/>
                <a:uLnTx/>
                <a:uFillTx/>
                <a:latin typeface="Arial" panose="020B0604020202020204"/>
                <a:ea typeface="+mn-ea"/>
                <a:cs typeface="+mn-cs"/>
              </a:rPr>
              <a:t>outcome</a:t>
            </a:r>
            <a:endParaRPr kumimoji="0" lang="hu-HU" sz="2800" b="1" i="0" strike="noStrike" kern="1200" cap="none" spc="0" normalizeH="0" baseline="0" noProof="0" dirty="0">
              <a:ln>
                <a:noFill/>
              </a:ln>
              <a:solidFill>
                <a:srgbClr val="E50D2E"/>
              </a:solidFill>
              <a:effectLst/>
              <a:uLnTx/>
              <a:uFillTx/>
              <a:latin typeface="Arial" panose="020B060402020202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Other</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important</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potential</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effects</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defined</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safety</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outcomes</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mechanism</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effect</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Allows</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more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complete</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evaluation</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a:t>
            </a:r>
            <a:r>
              <a:rPr kumimoji="0" lang="hu-HU" sz="2800" b="0" i="0" u="none" strike="noStrike" kern="1200" cap="none" spc="0" normalizeH="0" baseline="0" noProof="0" dirty="0" err="1">
                <a:ln>
                  <a:noFill/>
                </a:ln>
                <a:solidFill>
                  <a:srgbClr val="0C5C65"/>
                </a:solidFill>
                <a:effectLst/>
                <a:uLnTx/>
                <a:uFillTx/>
                <a:latin typeface="Arial" panose="020B0604020202020204"/>
                <a:ea typeface="+mn-ea"/>
                <a:cs typeface="+mn-cs"/>
              </a:rPr>
              <a:t>risk</a:t>
            </a:r>
            <a:r>
              <a:rPr kumimoji="0" lang="hu-HU" sz="2800" b="0" i="0" u="none" strike="noStrike" kern="1200" cap="none" spc="0" normalizeH="0" baseline="0" noProof="0" dirty="0">
                <a:ln>
                  <a:noFill/>
                </a:ln>
                <a:solidFill>
                  <a:srgbClr val="0C5C65"/>
                </a:solidFill>
                <a:effectLst/>
                <a:uLnTx/>
                <a:uFillTx/>
                <a:latin typeface="Arial" panose="020B0604020202020204"/>
                <a:ea typeface="+mn-ea"/>
                <a:cs typeface="+mn-cs"/>
              </a:rPr>
              <a:t>-benefit)</a:t>
            </a:r>
          </a:p>
        </p:txBody>
      </p:sp>
      <p:sp>
        <p:nvSpPr>
          <p:cNvPr id="8" name="Google Shape;324;p42"/>
          <p:cNvSpPr txBox="1">
            <a:spLocks noGrp="1"/>
          </p:cNvSpPr>
          <p:nvPr>
            <p:ph type="subTitle" idx="4294967295"/>
          </p:nvPr>
        </p:nvSpPr>
        <p:spPr>
          <a:xfrm>
            <a:off x="2496551" y="60939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Hierarchy</a:t>
            </a:r>
            <a:r>
              <a:rPr lang="hu-HU" sz="3600" b="1" dirty="0">
                <a:solidFill>
                  <a:schemeClr val="lt1"/>
                </a:solidFill>
                <a:latin typeface="Arial"/>
                <a:ea typeface="Arial"/>
                <a:cs typeface="Arial"/>
                <a:sym typeface="Arial"/>
              </a:rPr>
              <a:t> of </a:t>
            </a:r>
            <a:r>
              <a:rPr lang="hu-HU" sz="3600" b="1" dirty="0" err="1">
                <a:solidFill>
                  <a:schemeClr val="lt1"/>
                </a:solidFill>
                <a:latin typeface="Arial"/>
                <a:ea typeface="Arial"/>
                <a:cs typeface="Arial"/>
                <a:sym typeface="Arial"/>
              </a:rPr>
              <a:t>outcomes</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773045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a:p>
            <a:pPr lvl="0" algn="ctr">
              <a:lnSpc>
                <a:spcPct val="90000"/>
              </a:lnSpc>
              <a:buClr>
                <a:schemeClr val="lt1"/>
              </a:buClr>
              <a:buSzPts val="3600"/>
            </a:pPr>
            <a:endParaRPr lang="hu-HU" sz="3600" b="1" dirty="0">
              <a:solidFill>
                <a:schemeClr val="lt1"/>
              </a:solidFill>
            </a:endParaRPr>
          </a:p>
        </p:txBody>
      </p:sp>
      <p:sp>
        <p:nvSpPr>
          <p:cNvPr id="9" name="Content Placeholder 1">
            <a:extLst>
              <a:ext uri="{FF2B5EF4-FFF2-40B4-BE49-F238E27FC236}">
                <a16:creationId xmlns:a16="http://schemas.microsoft.com/office/drawing/2014/main" id="{38465D57-0DF5-4F02-AA63-187B9ECEF8D5}"/>
              </a:ext>
            </a:extLst>
          </p:cNvPr>
          <p:cNvSpPr txBox="1">
            <a:spLocks/>
          </p:cNvSpPr>
          <p:nvPr/>
        </p:nvSpPr>
        <p:spPr>
          <a:xfrm>
            <a:off x="1379829" y="2578034"/>
            <a:ext cx="4604411" cy="3561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Invasive</a:t>
            </a:r>
            <a:r>
              <a:rPr lang="hu-HU" sz="2400" dirty="0">
                <a:solidFill>
                  <a:srgbClr val="0C5C65"/>
                </a:solidFill>
              </a:rPr>
              <a:t> </a:t>
            </a:r>
            <a:r>
              <a:rPr lang="hu-HU" sz="2400" dirty="0" err="1">
                <a:solidFill>
                  <a:srgbClr val="0C5C65"/>
                </a:solidFill>
              </a:rPr>
              <a:t>vs</a:t>
            </a:r>
            <a:r>
              <a:rPr lang="hu-HU" sz="2400" dirty="0">
                <a:solidFill>
                  <a:srgbClr val="0C5C65"/>
                </a:solidFill>
              </a:rPr>
              <a:t>. non-</a:t>
            </a:r>
            <a:r>
              <a:rPr lang="hu-HU" sz="2400" dirty="0" err="1">
                <a:solidFill>
                  <a:srgbClr val="0C5C65"/>
                </a:solidFill>
              </a:rPr>
              <a:t>invasive</a:t>
            </a:r>
            <a:r>
              <a:rPr lang="hu-HU" sz="2400" dirty="0">
                <a:solidFill>
                  <a:srgbClr val="0C5C65"/>
                </a:solidFill>
              </a:rPr>
              <a:t>?</a:t>
            </a:r>
          </a:p>
          <a:p>
            <a:r>
              <a:rPr lang="hu-HU" sz="2400" dirty="0" err="1">
                <a:solidFill>
                  <a:srgbClr val="0C5C65"/>
                </a:solidFill>
              </a:rPr>
              <a:t>Cheap</a:t>
            </a:r>
            <a:r>
              <a:rPr lang="hu-HU" sz="2400" dirty="0">
                <a:solidFill>
                  <a:srgbClr val="0C5C65"/>
                </a:solidFill>
              </a:rPr>
              <a:t> </a:t>
            </a:r>
            <a:r>
              <a:rPr lang="hu-HU" sz="2400" dirty="0" err="1">
                <a:solidFill>
                  <a:srgbClr val="0C5C65"/>
                </a:solidFill>
              </a:rPr>
              <a:t>vs</a:t>
            </a:r>
            <a:r>
              <a:rPr lang="hu-HU" sz="2400" dirty="0">
                <a:solidFill>
                  <a:srgbClr val="0C5C65"/>
                </a:solidFill>
              </a:rPr>
              <a:t>. </a:t>
            </a:r>
            <a:r>
              <a:rPr lang="hu-HU" sz="2400" dirty="0" err="1">
                <a:solidFill>
                  <a:srgbClr val="0C5C65"/>
                </a:solidFill>
              </a:rPr>
              <a:t>expensive</a:t>
            </a:r>
            <a:r>
              <a:rPr lang="hu-HU" sz="2400" dirty="0">
                <a:solidFill>
                  <a:srgbClr val="0C5C65"/>
                </a:solidFill>
              </a:rPr>
              <a:t>?</a:t>
            </a:r>
          </a:p>
          <a:p>
            <a:r>
              <a:rPr lang="hu-HU" sz="2400" dirty="0">
                <a:solidFill>
                  <a:srgbClr val="0C5C65"/>
                </a:solidFill>
              </a:rPr>
              <a:t>Old </a:t>
            </a:r>
            <a:r>
              <a:rPr lang="hu-HU" sz="2400" dirty="0" err="1">
                <a:solidFill>
                  <a:srgbClr val="0C5C65"/>
                </a:solidFill>
              </a:rPr>
              <a:t>vs</a:t>
            </a:r>
            <a:r>
              <a:rPr lang="hu-HU" sz="2400" dirty="0">
                <a:solidFill>
                  <a:srgbClr val="0C5C65"/>
                </a:solidFill>
              </a:rPr>
              <a:t>. </a:t>
            </a:r>
            <a:r>
              <a:rPr lang="hu-HU" sz="2400" dirty="0" err="1">
                <a:solidFill>
                  <a:srgbClr val="0C5C65"/>
                </a:solidFill>
              </a:rPr>
              <a:t>new</a:t>
            </a:r>
            <a:r>
              <a:rPr lang="hu-HU" sz="2400" dirty="0">
                <a:solidFill>
                  <a:srgbClr val="0C5C65"/>
                </a:solidFill>
              </a:rPr>
              <a:t>?</a:t>
            </a:r>
          </a:p>
          <a:p>
            <a:r>
              <a:rPr lang="hu-HU" sz="2400" dirty="0" err="1">
                <a:solidFill>
                  <a:srgbClr val="0C5C65"/>
                </a:solidFill>
              </a:rPr>
              <a:t>Problem</a:t>
            </a:r>
            <a:r>
              <a:rPr lang="hu-HU" sz="2400" dirty="0">
                <a:solidFill>
                  <a:srgbClr val="0C5C65"/>
                </a:solidFill>
              </a:rPr>
              <a:t>: a </a:t>
            </a:r>
            <a:r>
              <a:rPr lang="hu-HU" sz="2400" dirty="0" err="1">
                <a:solidFill>
                  <a:srgbClr val="E50D2E"/>
                </a:solidFill>
              </a:rPr>
              <a:t>gold</a:t>
            </a:r>
            <a:r>
              <a:rPr lang="hu-HU" sz="2400" dirty="0">
                <a:solidFill>
                  <a:srgbClr val="E50D2E"/>
                </a:solidFill>
              </a:rPr>
              <a:t> standard </a:t>
            </a:r>
            <a:r>
              <a:rPr lang="hu-HU" sz="2400" dirty="0">
                <a:solidFill>
                  <a:srgbClr val="0C5C65"/>
                </a:solidFill>
              </a:rPr>
              <a:t>is </a:t>
            </a:r>
            <a:r>
              <a:rPr lang="hu-HU" sz="2400" dirty="0" err="1">
                <a:solidFill>
                  <a:srgbClr val="0C5C65"/>
                </a:solidFill>
              </a:rPr>
              <a:t>always</a:t>
            </a:r>
            <a:r>
              <a:rPr lang="hu-HU" sz="2400" dirty="0">
                <a:solidFill>
                  <a:srgbClr val="0C5C65"/>
                </a:solidFill>
              </a:rPr>
              <a:t> </a:t>
            </a:r>
            <a:r>
              <a:rPr lang="hu-HU" sz="2400" dirty="0" err="1">
                <a:solidFill>
                  <a:srgbClr val="0C5C65"/>
                </a:solidFill>
              </a:rPr>
              <a:t>needed</a:t>
            </a:r>
            <a:endParaRPr lang="hu-HU" sz="1200" dirty="0">
              <a:solidFill>
                <a:srgbClr val="0C5C65"/>
              </a:solidFill>
            </a:endParaRPr>
          </a:p>
        </p:txBody>
      </p:sp>
      <p:pic>
        <p:nvPicPr>
          <p:cNvPr id="4" name="Kép 3">
            <a:extLst>
              <a:ext uri="{FF2B5EF4-FFF2-40B4-BE49-F238E27FC236}">
                <a16:creationId xmlns:a16="http://schemas.microsoft.com/office/drawing/2014/main" id="{A40235EC-4AF1-4F5C-B0FE-12204C9A6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3323" y="1946683"/>
            <a:ext cx="3448848" cy="3800384"/>
          </a:xfrm>
          <a:prstGeom prst="rect">
            <a:avLst/>
          </a:prstGeom>
        </p:spPr>
      </p:pic>
      <p:sp>
        <p:nvSpPr>
          <p:cNvPr id="2" name="Content Placeholder 1">
            <a:extLst>
              <a:ext uri="{FF2B5EF4-FFF2-40B4-BE49-F238E27FC236}">
                <a16:creationId xmlns:a16="http://schemas.microsoft.com/office/drawing/2014/main" id="{0BEBFECB-19D0-46A1-924C-69F35DA63C9D}"/>
              </a:ext>
            </a:extLst>
          </p:cNvPr>
          <p:cNvSpPr txBox="1">
            <a:spLocks/>
          </p:cNvSpPr>
          <p:nvPr/>
        </p:nvSpPr>
        <p:spPr>
          <a:xfrm>
            <a:off x="1126060" y="1778808"/>
            <a:ext cx="5223939" cy="54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b="1" dirty="0">
                <a:solidFill>
                  <a:srgbClr val="0C5C65"/>
                </a:solidFill>
              </a:rPr>
              <a:t>‚</a:t>
            </a:r>
            <a:r>
              <a:rPr lang="hu-HU" b="1" dirty="0" err="1">
                <a:solidFill>
                  <a:srgbClr val="0C5C65"/>
                </a:solidFill>
              </a:rPr>
              <a:t>Should</a:t>
            </a:r>
            <a:r>
              <a:rPr lang="hu-HU" b="1" dirty="0">
                <a:solidFill>
                  <a:srgbClr val="0C5C65"/>
                </a:solidFill>
              </a:rPr>
              <a:t> I </a:t>
            </a:r>
            <a:r>
              <a:rPr lang="hu-HU" b="1" dirty="0" err="1">
                <a:solidFill>
                  <a:srgbClr val="0C5C65"/>
                </a:solidFill>
              </a:rPr>
              <a:t>order</a:t>
            </a:r>
            <a:r>
              <a:rPr lang="hu-HU" b="1" dirty="0">
                <a:solidFill>
                  <a:srgbClr val="0C5C65"/>
                </a:solidFill>
              </a:rPr>
              <a:t> a CT </a:t>
            </a:r>
            <a:r>
              <a:rPr lang="hu-HU" b="1" dirty="0" err="1">
                <a:solidFill>
                  <a:srgbClr val="0C5C65"/>
                </a:solidFill>
              </a:rPr>
              <a:t>scan</a:t>
            </a:r>
            <a:r>
              <a:rPr lang="hu-HU" b="1" dirty="0">
                <a:solidFill>
                  <a:srgbClr val="0C5C65"/>
                </a:solidFill>
              </a:rPr>
              <a:t>?’</a:t>
            </a:r>
          </a:p>
        </p:txBody>
      </p:sp>
    </p:spTree>
    <p:extLst>
      <p:ext uri="{BB962C8B-B14F-4D97-AF65-F5344CB8AC3E}">
        <p14:creationId xmlns:p14="http://schemas.microsoft.com/office/powerpoint/2010/main" val="2594710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BB683674-47C1-4029-B221-06A6B7C38F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9200" y="1897605"/>
            <a:ext cx="10476992" cy="1881916"/>
          </a:xfrm>
          <a:prstGeom prst="rect">
            <a:avLst/>
          </a:prstGeom>
        </p:spPr>
      </p:pic>
      <p:sp>
        <p:nvSpPr>
          <p:cNvPr id="6" name="Content Placeholder 1">
            <a:extLst>
              <a:ext uri="{FF2B5EF4-FFF2-40B4-BE49-F238E27FC236}">
                <a16:creationId xmlns:a16="http://schemas.microsoft.com/office/drawing/2014/main" id="{BAB8906A-29E6-4C18-B1E5-F72F48834C2B}"/>
              </a:ext>
            </a:extLst>
          </p:cNvPr>
          <p:cNvSpPr txBox="1">
            <a:spLocks/>
          </p:cNvSpPr>
          <p:nvPr/>
        </p:nvSpPr>
        <p:spPr>
          <a:xfrm>
            <a:off x="3469246" y="4154925"/>
            <a:ext cx="5976899" cy="150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u-HU" sz="2400" dirty="0" err="1">
                <a:solidFill>
                  <a:srgbClr val="0C5C65"/>
                </a:solidFill>
              </a:rPr>
              <a:t>Dinnes</a:t>
            </a:r>
            <a:r>
              <a:rPr lang="hu-HU" sz="2400" dirty="0">
                <a:solidFill>
                  <a:srgbClr val="0C5C65"/>
                </a:solidFill>
              </a:rPr>
              <a:t> </a:t>
            </a:r>
            <a:r>
              <a:rPr lang="hu-HU" sz="2400" dirty="0" err="1">
                <a:solidFill>
                  <a:srgbClr val="0C5C65"/>
                </a:solidFill>
              </a:rPr>
              <a:t>et</a:t>
            </a:r>
            <a:r>
              <a:rPr lang="hu-HU" sz="2400" dirty="0">
                <a:solidFill>
                  <a:srgbClr val="0C5C65"/>
                </a:solidFill>
              </a:rPr>
              <a:t> </a:t>
            </a:r>
            <a:r>
              <a:rPr lang="hu-HU" sz="2400" dirty="0" err="1">
                <a:solidFill>
                  <a:srgbClr val="0C5C65"/>
                </a:solidFill>
              </a:rPr>
              <a:t>al</a:t>
            </a:r>
            <a:r>
              <a:rPr lang="hu-HU" sz="2400" dirty="0">
                <a:solidFill>
                  <a:srgbClr val="0C5C65"/>
                </a:solidFill>
              </a:rPr>
              <a:t>. </a:t>
            </a:r>
            <a:r>
              <a:rPr lang="en-US" sz="2400" dirty="0">
                <a:solidFill>
                  <a:srgbClr val="0C5C65"/>
                </a:solidFill>
              </a:rPr>
              <a:t>Rapid, point-of-care antigen and molecular-based tests </a:t>
            </a:r>
            <a:r>
              <a:rPr lang="en-US" sz="2400" dirty="0">
                <a:solidFill>
                  <a:srgbClr val="E50D2E"/>
                </a:solidFill>
              </a:rPr>
              <a:t>for diagnosis </a:t>
            </a:r>
            <a:r>
              <a:rPr lang="en-US" sz="2400" dirty="0">
                <a:solidFill>
                  <a:srgbClr val="0C5C65"/>
                </a:solidFill>
              </a:rPr>
              <a:t>of SARS-CoV-2 infection</a:t>
            </a:r>
            <a:r>
              <a:rPr lang="hu-HU" sz="2400" dirty="0">
                <a:solidFill>
                  <a:srgbClr val="0C5C65"/>
                </a:solidFill>
              </a:rPr>
              <a:t>. </a:t>
            </a:r>
            <a:r>
              <a:rPr lang="hu-HU" sz="2400" dirty="0" err="1">
                <a:solidFill>
                  <a:srgbClr val="0C5C65"/>
                </a:solidFill>
              </a:rPr>
              <a:t>Cochrane</a:t>
            </a:r>
            <a:r>
              <a:rPr lang="hu-HU" sz="2400" dirty="0">
                <a:solidFill>
                  <a:srgbClr val="0C5C65"/>
                </a:solidFill>
              </a:rPr>
              <a:t> </a:t>
            </a:r>
            <a:r>
              <a:rPr lang="hu-HU" sz="2400" dirty="0" err="1">
                <a:solidFill>
                  <a:srgbClr val="0C5C65"/>
                </a:solidFill>
              </a:rPr>
              <a:t>Database</a:t>
            </a:r>
            <a:r>
              <a:rPr lang="hu-HU" sz="2400" dirty="0">
                <a:solidFill>
                  <a:srgbClr val="0C5C65"/>
                </a:solidFill>
              </a:rPr>
              <a:t> </a:t>
            </a:r>
            <a:r>
              <a:rPr lang="hu-HU" sz="2400" dirty="0" err="1">
                <a:solidFill>
                  <a:srgbClr val="0C5C65"/>
                </a:solidFill>
              </a:rPr>
              <a:t>Syst</a:t>
            </a:r>
            <a:r>
              <a:rPr lang="hu-HU" sz="2400" dirty="0">
                <a:solidFill>
                  <a:srgbClr val="0C5C65"/>
                </a:solidFill>
              </a:rPr>
              <a:t> </a:t>
            </a:r>
            <a:r>
              <a:rPr lang="hu-HU" sz="2400" dirty="0" err="1">
                <a:solidFill>
                  <a:srgbClr val="0C5C65"/>
                </a:solidFill>
              </a:rPr>
              <a:t>Rev</a:t>
            </a:r>
            <a:r>
              <a:rPr lang="hu-HU" sz="2400" dirty="0">
                <a:solidFill>
                  <a:srgbClr val="0C5C65"/>
                </a:solidFill>
              </a:rPr>
              <a:t>, 2020. </a:t>
            </a:r>
          </a:p>
        </p:txBody>
      </p:sp>
      <p:sp>
        <p:nvSpPr>
          <p:cNvPr id="10" name="Google Shape;136;p14">
            <a:extLst>
              <a:ext uri="{FF2B5EF4-FFF2-40B4-BE49-F238E27FC236}">
                <a16:creationId xmlns:a16="http://schemas.microsoft.com/office/drawing/2014/main" id="{0E3CDC04-2E6B-4357-A235-C2D27D315C87}"/>
              </a:ext>
            </a:extLst>
          </p:cNvPr>
          <p:cNvSpPr txBox="1"/>
          <p:nvPr/>
        </p:nvSpPr>
        <p:spPr>
          <a:xfrm>
            <a:off x="2450522" y="423937"/>
            <a:ext cx="6668100" cy="378300"/>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3600"/>
            </a:pPr>
            <a:r>
              <a:rPr lang="hu-HU" sz="3600" b="1" dirty="0" err="1">
                <a:solidFill>
                  <a:schemeClr val="lt1"/>
                </a:solidFill>
              </a:rPr>
              <a:t>Beyond</a:t>
            </a:r>
            <a:r>
              <a:rPr lang="hu-HU" sz="3600" b="1" dirty="0">
                <a:solidFill>
                  <a:schemeClr val="lt1"/>
                </a:solidFill>
              </a:rPr>
              <a:t> </a:t>
            </a:r>
            <a:r>
              <a:rPr lang="hu-HU" sz="3600" b="1" dirty="0" err="1">
                <a:solidFill>
                  <a:schemeClr val="lt1"/>
                </a:solidFill>
              </a:rPr>
              <a:t>interventions</a:t>
            </a:r>
            <a:r>
              <a:rPr lang="hu-HU" sz="3600" b="1" dirty="0">
                <a:solidFill>
                  <a:schemeClr val="lt1"/>
                </a:solidFill>
              </a:rPr>
              <a:t>…</a:t>
            </a:r>
          </a:p>
          <a:p>
            <a:pPr lvl="0" algn="ctr">
              <a:lnSpc>
                <a:spcPct val="90000"/>
              </a:lnSpc>
              <a:buClr>
                <a:schemeClr val="lt1"/>
              </a:buClr>
              <a:buSzPts val="3600"/>
            </a:pPr>
            <a:endParaRPr lang="hu-HU" sz="3600" b="1" dirty="0">
              <a:solidFill>
                <a:schemeClr val="lt1"/>
              </a:solidFill>
            </a:endParaRPr>
          </a:p>
        </p:txBody>
      </p:sp>
    </p:spTree>
    <p:extLst>
      <p:ext uri="{BB962C8B-B14F-4D97-AF65-F5344CB8AC3E}">
        <p14:creationId xmlns:p14="http://schemas.microsoft.com/office/powerpoint/2010/main" val="14298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1427718" y="3855577"/>
            <a:ext cx="10098050" cy="1815882"/>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err="1">
                <a:latin typeface="Arial" panose="020B0604020202020204"/>
                <a:ea typeface="Calibri" panose="020F0502020204030204" pitchFamily="34" charset="0"/>
              </a:rPr>
              <a:t>We</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recommend</a:t>
            </a:r>
            <a:r>
              <a:rPr lang="hu-HU" sz="2800" b="1" dirty="0">
                <a:latin typeface="Arial" panose="020B0604020202020204"/>
                <a:ea typeface="Calibri" panose="020F0502020204030204" pitchFamily="34" charset="0"/>
              </a:rPr>
              <a:t> starting </a:t>
            </a:r>
            <a:r>
              <a:rPr lang="hu-HU" sz="2800" b="1" dirty="0" err="1">
                <a:latin typeface="Arial" panose="020B0604020202020204"/>
                <a:ea typeface="Calibri" panose="020F0502020204030204" pitchFamily="34" charset="0"/>
              </a:rPr>
              <a:t>with</a:t>
            </a:r>
            <a:r>
              <a:rPr lang="hu-HU" sz="2800" b="1" dirty="0">
                <a:latin typeface="Arial" panose="020B0604020202020204"/>
                <a:ea typeface="Calibri" panose="020F0502020204030204" pitchFamily="34" charset="0"/>
              </a:rPr>
              <a:t> a </a:t>
            </a:r>
            <a:r>
              <a:rPr lang="hu-HU" sz="2800" b="1" dirty="0" err="1">
                <a:latin typeface="Arial" panose="020B0604020202020204"/>
                <a:ea typeface="Calibri" panose="020F0502020204030204" pitchFamily="34" charset="0"/>
              </a:rPr>
              <a:t>simple</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interventional</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meta-analysis</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first</a:t>
            </a:r>
            <a:r>
              <a:rPr lang="hu-HU" sz="2800" b="1" dirty="0">
                <a:latin typeface="Arial" panose="020B0604020202020204"/>
                <a:ea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err="1">
                <a:latin typeface="Arial" panose="020B0604020202020204"/>
                <a:ea typeface="Calibri" panose="020F0502020204030204" pitchFamily="34" charset="0"/>
              </a:rPr>
              <a:t>Consult</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experts</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before</a:t>
            </a:r>
            <a:r>
              <a:rPr lang="hu-HU" sz="2800" b="1" dirty="0">
                <a:latin typeface="Arial" panose="020B0604020202020204"/>
                <a:ea typeface="Calibri" panose="020F0502020204030204" pitchFamily="34" charset="0"/>
              </a:rPr>
              <a:t> starting </a:t>
            </a:r>
            <a:r>
              <a:rPr lang="hu-HU" sz="2800" b="1" dirty="0" err="1">
                <a:solidFill>
                  <a:srgbClr val="E50D2E"/>
                </a:solidFill>
                <a:latin typeface="Arial" panose="020B0604020202020204"/>
                <a:ea typeface="Calibri" panose="020F0502020204030204" pitchFamily="34" charset="0"/>
              </a:rPr>
              <a:t>individual</a:t>
            </a:r>
            <a:r>
              <a:rPr lang="hu-HU" sz="2800" b="1" dirty="0">
                <a:solidFill>
                  <a:srgbClr val="E50D2E"/>
                </a:solidFill>
                <a:latin typeface="Arial" panose="020B0604020202020204"/>
                <a:ea typeface="Calibri" panose="020F0502020204030204" pitchFamily="34" charset="0"/>
              </a:rPr>
              <a:t> </a:t>
            </a:r>
            <a:r>
              <a:rPr lang="hu-HU" sz="2800" b="1" dirty="0" err="1">
                <a:solidFill>
                  <a:srgbClr val="E50D2E"/>
                </a:solidFill>
                <a:latin typeface="Arial" panose="020B0604020202020204"/>
                <a:ea typeface="Calibri" panose="020F0502020204030204" pitchFamily="34" charset="0"/>
              </a:rPr>
              <a:t>patient</a:t>
            </a:r>
            <a:r>
              <a:rPr lang="hu-HU" sz="2800" b="1" dirty="0">
                <a:solidFill>
                  <a:srgbClr val="E50D2E"/>
                </a:solidFill>
                <a:latin typeface="Arial" panose="020B0604020202020204"/>
                <a:ea typeface="Calibri" panose="020F0502020204030204" pitchFamily="34" charset="0"/>
              </a:rPr>
              <a:t> </a:t>
            </a:r>
            <a:r>
              <a:rPr lang="hu-HU" sz="2800" b="1" dirty="0" err="1">
                <a:solidFill>
                  <a:srgbClr val="E50D2E"/>
                </a:solidFill>
                <a:latin typeface="Arial" panose="020B0604020202020204"/>
                <a:ea typeface="Calibri" panose="020F0502020204030204" pitchFamily="34" charset="0"/>
              </a:rPr>
              <a:t>data</a:t>
            </a:r>
            <a:r>
              <a:rPr lang="hu-HU" sz="2800" b="1" dirty="0">
                <a:solidFill>
                  <a:srgbClr val="E50D2E"/>
                </a:solidFill>
                <a:latin typeface="Arial" panose="020B0604020202020204"/>
                <a:ea typeface="Calibri" panose="020F0502020204030204" pitchFamily="34" charset="0"/>
              </a:rPr>
              <a:t> </a:t>
            </a:r>
            <a:r>
              <a:rPr lang="hu-HU" sz="2800" b="1" dirty="0" err="1">
                <a:solidFill>
                  <a:srgbClr val="E50D2E"/>
                </a:solidFill>
                <a:latin typeface="Arial" panose="020B0604020202020204"/>
                <a:ea typeface="Calibri" panose="020F0502020204030204" pitchFamily="34" charset="0"/>
              </a:rPr>
              <a:t>or</a:t>
            </a:r>
            <a:r>
              <a:rPr lang="hu-HU" sz="2800" b="1" dirty="0">
                <a:solidFill>
                  <a:srgbClr val="E50D2E"/>
                </a:solidFill>
                <a:latin typeface="Arial" panose="020B0604020202020204"/>
                <a:ea typeface="Calibri" panose="020F0502020204030204" pitchFamily="34" charset="0"/>
              </a:rPr>
              <a:t> </a:t>
            </a:r>
            <a:r>
              <a:rPr lang="hu-HU" sz="2800" b="1" dirty="0" err="1">
                <a:solidFill>
                  <a:srgbClr val="E50D2E"/>
                </a:solidFill>
                <a:latin typeface="Arial" panose="020B0604020202020204"/>
                <a:ea typeface="Calibri" panose="020F0502020204030204" pitchFamily="34" charset="0"/>
              </a:rPr>
              <a:t>network</a:t>
            </a:r>
            <a:r>
              <a:rPr lang="hu-HU" sz="2800" b="1" dirty="0">
                <a:solidFill>
                  <a:srgbClr val="E50D2E"/>
                </a:solidFill>
                <a:latin typeface="Arial" panose="020B0604020202020204"/>
                <a:ea typeface="Calibri" panose="020F0502020204030204" pitchFamily="34" charset="0"/>
              </a:rPr>
              <a:t> </a:t>
            </a:r>
            <a:r>
              <a:rPr lang="hu-HU" sz="2800" b="1" dirty="0" err="1">
                <a:solidFill>
                  <a:srgbClr val="E50D2E"/>
                </a:solidFill>
                <a:latin typeface="Arial" panose="020B0604020202020204"/>
                <a:ea typeface="Calibri" panose="020F0502020204030204" pitchFamily="34" charset="0"/>
              </a:rPr>
              <a:t>meta-analysis</a:t>
            </a:r>
            <a:r>
              <a:rPr lang="hu-HU" sz="2800" b="1" dirty="0">
                <a:solidFill>
                  <a:srgbClr val="E50D2E"/>
                </a:solidFill>
                <a:latin typeface="Arial" panose="020B0604020202020204"/>
                <a:ea typeface="Calibri" panose="020F0502020204030204" pitchFamily="34" charset="0"/>
              </a:rPr>
              <a:t>.</a:t>
            </a: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463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0C5C65"/>
                </a:solidFill>
              </a:rPr>
              <a:t>TITLE</a:t>
            </a:r>
          </a:p>
          <a:p>
            <a:pPr algn="ctr"/>
            <a:r>
              <a:rPr lang="hu-HU" sz="4400" b="1" dirty="0">
                <a:solidFill>
                  <a:srgbClr val="0C5C65"/>
                </a:solidFill>
              </a:rPr>
              <a:t>ABSTRACT</a:t>
            </a:r>
          </a:p>
          <a:p>
            <a:pPr algn="ctr"/>
            <a:r>
              <a:rPr lang="hu-HU" sz="4400" b="1" dirty="0">
                <a:solidFill>
                  <a:srgbClr val="0C5C65"/>
                </a:solidFill>
              </a:rPr>
              <a:t>INTRODUCCTION</a:t>
            </a:r>
          </a:p>
          <a:p>
            <a:pPr algn="ctr"/>
            <a:r>
              <a:rPr lang="hu-HU" sz="4400" b="1" dirty="0">
                <a:solidFill>
                  <a:srgbClr val="0C5C65"/>
                </a:solidFill>
              </a:rPr>
              <a:t>METHODS</a:t>
            </a:r>
          </a:p>
          <a:p>
            <a:pPr algn="ctr"/>
            <a:r>
              <a:rPr lang="hu-HU" sz="4400" b="1" dirty="0">
                <a:solidFill>
                  <a:srgbClr val="0C5C65"/>
                </a:solidFill>
              </a:rPr>
              <a:t>RESULT</a:t>
            </a:r>
            <a:br>
              <a:rPr lang="hu-HU" sz="4400" b="1" dirty="0">
                <a:solidFill>
                  <a:srgbClr val="0C5C65"/>
                </a:solidFill>
              </a:rPr>
            </a:br>
            <a:r>
              <a:rPr lang="hu-HU" sz="4400" b="1" dirty="0">
                <a:solidFill>
                  <a:srgbClr val="0C5C65"/>
                </a:solidFill>
              </a:rPr>
              <a:t>DISCUSSION</a:t>
            </a:r>
          </a:p>
          <a:p>
            <a:pPr algn="ctr"/>
            <a:r>
              <a:rPr lang="hu-HU" sz="4400" b="1" dirty="0">
                <a:solidFill>
                  <a:srgbClr val="0C5C65"/>
                </a:solidFill>
              </a:rPr>
              <a:t>CONCLUSION</a:t>
            </a:r>
          </a:p>
        </p:txBody>
      </p:sp>
    </p:spTree>
    <p:extLst>
      <p:ext uri="{BB962C8B-B14F-4D97-AF65-F5344CB8AC3E}">
        <p14:creationId xmlns:p14="http://schemas.microsoft.com/office/powerpoint/2010/main" val="10953098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4" name="Alcím 2"/>
          <p:cNvSpPr txBox="1">
            <a:spLocks/>
          </p:cNvSpPr>
          <p:nvPr/>
        </p:nvSpPr>
        <p:spPr>
          <a:xfrm>
            <a:off x="1735497" y="2473822"/>
            <a:ext cx="9161102"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b="1" dirty="0">
                <a:solidFill>
                  <a:srgbClr val="0C5C65"/>
                </a:solidFill>
              </a:rPr>
              <a:t>WHICH ORDER SHOULD I START?</a:t>
            </a:r>
            <a:endParaRPr lang="hu-HU" sz="5400" dirty="0">
              <a:solidFill>
                <a:srgbClr val="0C5C65"/>
              </a:solidFill>
            </a:endParaRPr>
          </a:p>
          <a:p>
            <a:pPr>
              <a:lnSpc>
                <a:spcPct val="100000"/>
              </a:lnSpc>
              <a:spcBef>
                <a:spcPts val="0"/>
              </a:spcBef>
            </a:pPr>
            <a:endParaRPr lang="hu-HU" sz="4000" dirty="0">
              <a:solidFill>
                <a:srgbClr val="15A9A6"/>
              </a:solidFill>
              <a:latin typeface="Freestyle Script" panose="030804020302050B0404" pitchFamily="66" charset="0"/>
            </a:endParaRPr>
          </a:p>
        </p:txBody>
      </p:sp>
    </p:spTree>
    <p:extLst>
      <p:ext uri="{BB962C8B-B14F-4D97-AF65-F5344CB8AC3E}">
        <p14:creationId xmlns:p14="http://schemas.microsoft.com/office/powerpoint/2010/main" val="13777795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0C5C65"/>
                </a:solidFill>
              </a:rPr>
              <a:t>TITLE</a:t>
            </a:r>
          </a:p>
          <a:p>
            <a:pPr algn="ctr"/>
            <a:r>
              <a:rPr lang="hu-HU" sz="4400" b="1" dirty="0">
                <a:solidFill>
                  <a:srgbClr val="0C5C65"/>
                </a:solidFill>
              </a:rPr>
              <a:t>ABSTRACT</a:t>
            </a:r>
          </a:p>
          <a:p>
            <a:pPr algn="ctr"/>
            <a:r>
              <a:rPr lang="hu-HU" sz="4400" b="1" dirty="0">
                <a:solidFill>
                  <a:srgbClr val="0C5C65"/>
                </a:solidFill>
              </a:rPr>
              <a:t>INTRODUCTION</a:t>
            </a:r>
          </a:p>
          <a:p>
            <a:pPr algn="ctr"/>
            <a:r>
              <a:rPr lang="hu-HU" sz="4400" b="1" dirty="0">
                <a:solidFill>
                  <a:srgbClr val="0C5C65"/>
                </a:solidFill>
              </a:rPr>
              <a:t>METHODS</a:t>
            </a:r>
          </a:p>
          <a:p>
            <a:pPr algn="ctr"/>
            <a:r>
              <a:rPr lang="hu-HU" sz="4400" b="1" dirty="0">
                <a:solidFill>
                  <a:srgbClr val="0C5C65"/>
                </a:solidFill>
              </a:rPr>
              <a:t>RESULTS</a:t>
            </a:r>
            <a:br>
              <a:rPr lang="hu-HU" sz="4400" b="1" dirty="0">
                <a:solidFill>
                  <a:srgbClr val="0C5C65"/>
                </a:solidFill>
              </a:rPr>
            </a:br>
            <a:r>
              <a:rPr lang="hu-HU" sz="4400" b="1" dirty="0">
                <a:solidFill>
                  <a:srgbClr val="0C5C65"/>
                </a:solidFill>
              </a:rPr>
              <a:t>DISCUSSION</a:t>
            </a:r>
          </a:p>
          <a:p>
            <a:pPr algn="ctr"/>
            <a:r>
              <a:rPr lang="hu-HU" sz="4400" b="1" dirty="0">
                <a:solidFill>
                  <a:srgbClr val="0C5C65"/>
                </a:solidFill>
              </a:rPr>
              <a:t>CONCLUSIONS</a:t>
            </a:r>
          </a:p>
        </p:txBody>
      </p:sp>
    </p:spTree>
    <p:extLst>
      <p:ext uri="{BB962C8B-B14F-4D97-AF65-F5344CB8AC3E}">
        <p14:creationId xmlns:p14="http://schemas.microsoft.com/office/powerpoint/2010/main" val="31581960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0C5C65"/>
                </a:solidFill>
              </a:rPr>
              <a:t>TITLE</a:t>
            </a:r>
          </a:p>
          <a:p>
            <a:pPr algn="ctr"/>
            <a:r>
              <a:rPr lang="hu-HU" sz="4400" b="1" dirty="0">
                <a:solidFill>
                  <a:srgbClr val="0C5C65"/>
                </a:solidFill>
              </a:rPr>
              <a:t>ABSTRACT</a:t>
            </a:r>
          </a:p>
          <a:p>
            <a:pPr algn="ctr"/>
            <a:r>
              <a:rPr lang="hu-HU" sz="4400" b="1" dirty="0">
                <a:solidFill>
                  <a:srgbClr val="0C5C65"/>
                </a:solidFill>
              </a:rPr>
              <a:t>INTRODUCTION</a:t>
            </a:r>
          </a:p>
          <a:p>
            <a:pPr algn="ctr"/>
            <a:r>
              <a:rPr lang="hu-HU" sz="4400" b="1" dirty="0">
                <a:solidFill>
                  <a:srgbClr val="0C5C65"/>
                </a:solidFill>
              </a:rPr>
              <a:t>METHODS</a:t>
            </a:r>
          </a:p>
          <a:p>
            <a:pPr algn="ctr"/>
            <a:r>
              <a:rPr lang="hu-HU" sz="4400" b="1" dirty="0">
                <a:solidFill>
                  <a:srgbClr val="E50D2E"/>
                </a:solidFill>
              </a:rPr>
              <a:t>RESULTS</a:t>
            </a:r>
            <a:r>
              <a:rPr lang="hu-HU" sz="4400" b="1" dirty="0">
                <a:solidFill>
                  <a:srgbClr val="15A9A6"/>
                </a:solidFill>
              </a:rPr>
              <a:t/>
            </a:r>
            <a:br>
              <a:rPr lang="hu-HU" sz="4400" b="1" dirty="0">
                <a:solidFill>
                  <a:srgbClr val="15A9A6"/>
                </a:solidFill>
              </a:rPr>
            </a:br>
            <a:r>
              <a:rPr lang="hu-HU" sz="4400" b="1" dirty="0">
                <a:solidFill>
                  <a:srgbClr val="0C5C65"/>
                </a:solidFill>
              </a:rPr>
              <a:t>DISCUSSION</a:t>
            </a:r>
          </a:p>
          <a:p>
            <a:pPr algn="ctr"/>
            <a:r>
              <a:rPr lang="hu-HU" sz="4400" b="1" dirty="0">
                <a:solidFill>
                  <a:srgbClr val="0C5C65"/>
                </a:solidFill>
              </a:rPr>
              <a:t>CONCLUSIONS</a:t>
            </a:r>
          </a:p>
        </p:txBody>
      </p:sp>
    </p:spTree>
    <p:extLst>
      <p:ext uri="{BB962C8B-B14F-4D97-AF65-F5344CB8AC3E}">
        <p14:creationId xmlns:p14="http://schemas.microsoft.com/office/powerpoint/2010/main" val="20336560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0C5C65"/>
                </a:solidFill>
              </a:rPr>
              <a:t>TITLE</a:t>
            </a:r>
          </a:p>
          <a:p>
            <a:pPr algn="ctr"/>
            <a:r>
              <a:rPr lang="hu-HU" sz="4400" b="1" dirty="0">
                <a:solidFill>
                  <a:srgbClr val="0C5C65"/>
                </a:solidFill>
              </a:rPr>
              <a:t>ABSTRACT</a:t>
            </a:r>
          </a:p>
          <a:p>
            <a:pPr algn="ctr"/>
            <a:r>
              <a:rPr lang="hu-HU" sz="4400" b="1" dirty="0">
                <a:solidFill>
                  <a:srgbClr val="0C5C65"/>
                </a:solidFill>
              </a:rPr>
              <a:t>INTRODUCTION</a:t>
            </a:r>
          </a:p>
          <a:p>
            <a:pPr algn="ctr"/>
            <a:r>
              <a:rPr lang="hu-HU" sz="4400" b="1" dirty="0">
                <a:solidFill>
                  <a:srgbClr val="0C5C65"/>
                </a:solidFill>
              </a:rPr>
              <a:t>METHODS</a:t>
            </a:r>
          </a:p>
          <a:p>
            <a:pPr algn="ctr"/>
            <a:r>
              <a:rPr lang="hu-HU" sz="4400" b="1" dirty="0">
                <a:solidFill>
                  <a:srgbClr val="E50D2E"/>
                </a:solidFill>
              </a:rPr>
              <a:t>RESULTS</a:t>
            </a:r>
            <a:r>
              <a:rPr lang="hu-HU" sz="4400" b="1" dirty="0">
                <a:solidFill>
                  <a:srgbClr val="15A9A6"/>
                </a:solidFill>
              </a:rPr>
              <a:t/>
            </a:r>
            <a:br>
              <a:rPr lang="hu-HU" sz="4400" b="1" dirty="0">
                <a:solidFill>
                  <a:srgbClr val="15A9A6"/>
                </a:solidFill>
              </a:rPr>
            </a:br>
            <a:r>
              <a:rPr lang="hu-HU" sz="4400" b="1" dirty="0">
                <a:solidFill>
                  <a:srgbClr val="0C5C65"/>
                </a:solidFill>
              </a:rPr>
              <a:t>DISCUSSION</a:t>
            </a:r>
          </a:p>
          <a:p>
            <a:pPr algn="ctr"/>
            <a:r>
              <a:rPr lang="hu-HU" sz="4400" b="1" dirty="0">
                <a:solidFill>
                  <a:srgbClr val="E50D2E"/>
                </a:solidFill>
              </a:rPr>
              <a:t>CONCLUSIONS</a:t>
            </a:r>
          </a:p>
        </p:txBody>
      </p:sp>
    </p:spTree>
    <p:extLst>
      <p:ext uri="{BB962C8B-B14F-4D97-AF65-F5344CB8AC3E}">
        <p14:creationId xmlns:p14="http://schemas.microsoft.com/office/powerpoint/2010/main" val="35477140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E50D2E"/>
                </a:solidFill>
              </a:rPr>
              <a:t>TITLE</a:t>
            </a:r>
          </a:p>
          <a:p>
            <a:pPr algn="ctr"/>
            <a:r>
              <a:rPr lang="hu-HU" sz="4400" b="1" dirty="0">
                <a:solidFill>
                  <a:srgbClr val="0C5C65"/>
                </a:solidFill>
              </a:rPr>
              <a:t>ABSTRACT</a:t>
            </a:r>
          </a:p>
          <a:p>
            <a:pPr algn="ctr"/>
            <a:r>
              <a:rPr lang="hu-HU" sz="4400" b="1" dirty="0">
                <a:solidFill>
                  <a:srgbClr val="0C5C65"/>
                </a:solidFill>
              </a:rPr>
              <a:t>INTRODUCTION</a:t>
            </a:r>
          </a:p>
          <a:p>
            <a:pPr algn="ctr"/>
            <a:r>
              <a:rPr lang="hu-HU" sz="4400" b="1" dirty="0">
                <a:solidFill>
                  <a:srgbClr val="0C5C65"/>
                </a:solidFill>
              </a:rPr>
              <a:t>METHODS</a:t>
            </a:r>
          </a:p>
          <a:p>
            <a:pPr algn="ctr"/>
            <a:r>
              <a:rPr lang="hu-HU" sz="4400" b="1" dirty="0">
                <a:solidFill>
                  <a:srgbClr val="E50D2E"/>
                </a:solidFill>
              </a:rPr>
              <a:t>RESULTS</a:t>
            </a:r>
            <a:r>
              <a:rPr lang="hu-HU" sz="4400" b="1" dirty="0">
                <a:solidFill>
                  <a:srgbClr val="15A9A6"/>
                </a:solidFill>
              </a:rPr>
              <a:t/>
            </a:r>
            <a:br>
              <a:rPr lang="hu-HU" sz="4400" b="1" dirty="0">
                <a:solidFill>
                  <a:srgbClr val="15A9A6"/>
                </a:solidFill>
              </a:rPr>
            </a:br>
            <a:r>
              <a:rPr lang="hu-HU" sz="4400" b="1" dirty="0">
                <a:solidFill>
                  <a:srgbClr val="0C5C65"/>
                </a:solidFill>
              </a:rPr>
              <a:t>DISCUSSION</a:t>
            </a:r>
          </a:p>
          <a:p>
            <a:pPr algn="ctr"/>
            <a:r>
              <a:rPr lang="hu-HU" sz="4400" b="1" dirty="0">
                <a:solidFill>
                  <a:srgbClr val="E50D2E"/>
                </a:solidFill>
              </a:rPr>
              <a:t>CONCLUSIONS</a:t>
            </a:r>
          </a:p>
        </p:txBody>
      </p:sp>
    </p:spTree>
    <p:extLst>
      <p:ext uri="{BB962C8B-B14F-4D97-AF65-F5344CB8AC3E}">
        <p14:creationId xmlns:p14="http://schemas.microsoft.com/office/powerpoint/2010/main" val="19051405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E50D2E"/>
                </a:solidFill>
              </a:rPr>
              <a:t>TITLE</a:t>
            </a:r>
          </a:p>
          <a:p>
            <a:pPr algn="ctr"/>
            <a:r>
              <a:rPr lang="hu-HU" sz="4400" b="1" dirty="0">
                <a:solidFill>
                  <a:srgbClr val="0C5C65"/>
                </a:solidFill>
              </a:rPr>
              <a:t>ABSTRACT</a:t>
            </a:r>
          </a:p>
          <a:p>
            <a:pPr algn="ctr"/>
            <a:r>
              <a:rPr lang="hu-HU" sz="4400" b="1" dirty="0">
                <a:solidFill>
                  <a:srgbClr val="E50D2E"/>
                </a:solidFill>
              </a:rPr>
              <a:t>INTRODUCTION</a:t>
            </a:r>
          </a:p>
          <a:p>
            <a:pPr algn="ctr"/>
            <a:r>
              <a:rPr lang="hu-HU" sz="4400" b="1" dirty="0">
                <a:solidFill>
                  <a:srgbClr val="0C5C65"/>
                </a:solidFill>
              </a:rPr>
              <a:t>METHODS</a:t>
            </a:r>
          </a:p>
          <a:p>
            <a:pPr algn="ctr"/>
            <a:r>
              <a:rPr lang="hu-HU" sz="4400" b="1" dirty="0">
                <a:solidFill>
                  <a:srgbClr val="E50D2E"/>
                </a:solidFill>
              </a:rPr>
              <a:t>RESULTS</a:t>
            </a:r>
            <a:br>
              <a:rPr lang="hu-HU" sz="4400" b="1" dirty="0">
                <a:solidFill>
                  <a:srgbClr val="E50D2E"/>
                </a:solidFill>
              </a:rPr>
            </a:br>
            <a:r>
              <a:rPr lang="hu-HU" sz="4400" b="1" dirty="0">
                <a:solidFill>
                  <a:srgbClr val="E50D2E"/>
                </a:solidFill>
              </a:rPr>
              <a:t>DISCUSSION</a:t>
            </a:r>
          </a:p>
          <a:p>
            <a:pPr algn="ctr"/>
            <a:r>
              <a:rPr lang="hu-HU" sz="4400" b="1" dirty="0">
                <a:solidFill>
                  <a:srgbClr val="E50D2E"/>
                </a:solidFill>
              </a:rPr>
              <a:t>CONCLUSIONS</a:t>
            </a:r>
          </a:p>
        </p:txBody>
      </p:sp>
    </p:spTree>
    <p:extLst>
      <p:ext uri="{BB962C8B-B14F-4D97-AF65-F5344CB8AC3E}">
        <p14:creationId xmlns:p14="http://schemas.microsoft.com/office/powerpoint/2010/main" val="371983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24"/>
          <p:cNvSpPr txBox="1"/>
          <p:nvPr/>
        </p:nvSpPr>
        <p:spPr>
          <a:xfrm>
            <a:off x="0" y="1268740"/>
            <a:ext cx="12344398" cy="4897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251" name="Google Shape;251;p24"/>
          <p:cNvSpPr txBox="1"/>
          <p:nvPr/>
        </p:nvSpPr>
        <p:spPr>
          <a:xfrm>
            <a:off x="2538527" y="1796818"/>
            <a:ext cx="2144311" cy="461665"/>
          </a:xfrm>
          <a:prstGeom prst="rect">
            <a:avLst/>
          </a:prstGeom>
          <a:solidFill>
            <a:srgbClr val="15A9A6"/>
          </a:solidFill>
          <a:ln>
            <a:noFill/>
          </a:ln>
          <a:effectLst>
            <a:outerShdw blurRad="107950" dist="12700" dir="5400000" algn="ctr">
              <a:srgbClr val="000000"/>
            </a:outerShdw>
            <a:reflection stA="50000" endA="300" endPos="38500" dist="50800" dir="5400000" sy="-100000" algn="bl" rotWithShape="0"/>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hu-HU" sz="2400" b="1">
                <a:solidFill>
                  <a:srgbClr val="FFFFFF"/>
                </a:solidFill>
                <a:latin typeface="Arial"/>
                <a:ea typeface="Arial"/>
                <a:cs typeface="Arial"/>
                <a:sym typeface="Arial"/>
              </a:rPr>
              <a:t>Hard</a:t>
            </a:r>
            <a:endParaRPr sz="2400" b="1" i="0" u="none" strike="noStrike" cap="none">
              <a:solidFill>
                <a:srgbClr val="FFFFFF"/>
              </a:solidFill>
              <a:latin typeface="Arial"/>
              <a:ea typeface="Arial"/>
              <a:cs typeface="Arial"/>
              <a:sym typeface="Arial"/>
            </a:endParaRPr>
          </a:p>
        </p:txBody>
      </p:sp>
      <p:sp>
        <p:nvSpPr>
          <p:cNvPr id="252" name="Google Shape;252;p24"/>
          <p:cNvSpPr txBox="1"/>
          <p:nvPr/>
        </p:nvSpPr>
        <p:spPr>
          <a:xfrm>
            <a:off x="7152090" y="1796819"/>
            <a:ext cx="2144311" cy="461665"/>
          </a:xfrm>
          <a:prstGeom prst="rect">
            <a:avLst/>
          </a:prstGeom>
          <a:solidFill>
            <a:srgbClr val="FF0000"/>
          </a:solidFill>
          <a:ln>
            <a:noFill/>
          </a:ln>
          <a:effectLst>
            <a:outerShdw blurRad="107950" dist="12700" dir="5400000" algn="ctr">
              <a:srgbClr val="000000"/>
            </a:outerShdw>
            <a:reflection stA="50000" endA="300" endPos="38500" dist="50800" dir="5400000" sy="-100000" algn="bl" rotWithShape="0"/>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hu-HU" sz="2400" b="1">
                <a:solidFill>
                  <a:srgbClr val="FFFFFF"/>
                </a:solidFill>
                <a:latin typeface="Arial"/>
                <a:ea typeface="Arial"/>
                <a:cs typeface="Arial"/>
                <a:sym typeface="Arial"/>
              </a:rPr>
              <a:t>Soft</a:t>
            </a:r>
            <a:endParaRPr sz="2400" b="1" i="0" u="none" strike="noStrike" cap="none">
              <a:solidFill>
                <a:srgbClr val="FFFFFF"/>
              </a:solidFill>
              <a:latin typeface="Arial"/>
              <a:ea typeface="Arial"/>
              <a:cs typeface="Arial"/>
              <a:sym typeface="Arial"/>
            </a:endParaRPr>
          </a:p>
        </p:txBody>
      </p:sp>
      <p:sp>
        <p:nvSpPr>
          <p:cNvPr id="253" name="Google Shape;253;p24"/>
          <p:cNvSpPr txBox="1"/>
          <p:nvPr/>
        </p:nvSpPr>
        <p:spPr>
          <a:xfrm>
            <a:off x="5678890" y="1796817"/>
            <a:ext cx="57740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400" dirty="0" err="1">
                <a:solidFill>
                  <a:srgbClr val="0C5C65"/>
                </a:solidFill>
                <a:latin typeface="Arial"/>
                <a:ea typeface="Arial"/>
                <a:cs typeface="Arial"/>
                <a:sym typeface="Arial"/>
              </a:rPr>
              <a:t>vs</a:t>
            </a:r>
            <a:r>
              <a:rPr lang="hu-HU" sz="2400" dirty="0">
                <a:solidFill>
                  <a:srgbClr val="0C5C65"/>
                </a:solidFill>
                <a:latin typeface="Arial"/>
                <a:ea typeface="Arial"/>
                <a:cs typeface="Arial"/>
                <a:sym typeface="Arial"/>
              </a:rPr>
              <a:t>.</a:t>
            </a:r>
            <a:endParaRPr sz="2400" dirty="0">
              <a:solidFill>
                <a:srgbClr val="0C5C65"/>
              </a:solidFill>
              <a:latin typeface="Arial"/>
              <a:ea typeface="Arial"/>
              <a:cs typeface="Arial"/>
              <a:sym typeface="Arial"/>
            </a:endParaRPr>
          </a:p>
        </p:txBody>
      </p:sp>
      <p:sp>
        <p:nvSpPr>
          <p:cNvPr id="254" name="Google Shape;254;p24"/>
          <p:cNvSpPr txBox="1"/>
          <p:nvPr/>
        </p:nvSpPr>
        <p:spPr>
          <a:xfrm>
            <a:off x="2411475" y="2411037"/>
            <a:ext cx="1814920" cy="46166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hu-HU" sz="2400" dirty="0" err="1">
                <a:solidFill>
                  <a:srgbClr val="0C5C65"/>
                </a:solidFill>
                <a:latin typeface="Arial"/>
                <a:ea typeface="Arial"/>
                <a:cs typeface="Arial"/>
                <a:sym typeface="Arial"/>
              </a:rPr>
              <a:t>Objective</a:t>
            </a:r>
            <a:endParaRPr sz="2400" dirty="0">
              <a:solidFill>
                <a:srgbClr val="0C5C65"/>
              </a:solidFill>
              <a:latin typeface="Arial"/>
              <a:ea typeface="Arial"/>
              <a:cs typeface="Arial"/>
              <a:sym typeface="Arial"/>
            </a:endParaRPr>
          </a:p>
        </p:txBody>
      </p:sp>
      <p:sp>
        <p:nvSpPr>
          <p:cNvPr id="255" name="Google Shape;255;p24"/>
          <p:cNvSpPr txBox="1"/>
          <p:nvPr/>
        </p:nvSpPr>
        <p:spPr>
          <a:xfrm>
            <a:off x="7152090" y="2411036"/>
            <a:ext cx="3167855" cy="46166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hu-HU" sz="2400" dirty="0" err="1">
                <a:solidFill>
                  <a:srgbClr val="0C5C65"/>
                </a:solidFill>
                <a:latin typeface="Arial"/>
                <a:ea typeface="Arial"/>
                <a:cs typeface="Arial"/>
                <a:sym typeface="Arial"/>
              </a:rPr>
              <a:t>Might</a:t>
            </a:r>
            <a:r>
              <a:rPr lang="hu-HU" sz="2400" dirty="0">
                <a:solidFill>
                  <a:srgbClr val="0C5C65"/>
                </a:solidFill>
                <a:latin typeface="Arial"/>
                <a:ea typeface="Arial"/>
                <a:cs typeface="Arial"/>
                <a:sym typeface="Arial"/>
              </a:rPr>
              <a:t> be </a:t>
            </a:r>
            <a:r>
              <a:rPr lang="hu-HU" sz="2400" dirty="0" err="1">
                <a:solidFill>
                  <a:srgbClr val="0C5C65"/>
                </a:solidFill>
                <a:latin typeface="Arial"/>
                <a:ea typeface="Arial"/>
                <a:cs typeface="Arial"/>
                <a:sym typeface="Arial"/>
              </a:rPr>
              <a:t>subjective</a:t>
            </a:r>
            <a:endParaRPr sz="2400" dirty="0">
              <a:solidFill>
                <a:srgbClr val="0C5C65"/>
              </a:solidFill>
              <a:latin typeface="Arial"/>
              <a:ea typeface="Arial"/>
              <a:cs typeface="Arial"/>
              <a:sym typeface="Arial"/>
            </a:endParaRPr>
          </a:p>
        </p:txBody>
      </p:sp>
      <p:sp>
        <p:nvSpPr>
          <p:cNvPr id="256" name="Google Shape;256;p24"/>
          <p:cNvSpPr txBox="1"/>
          <p:nvPr/>
        </p:nvSpPr>
        <p:spPr>
          <a:xfrm>
            <a:off x="2411475" y="2896098"/>
            <a:ext cx="1524776" cy="46166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hu-HU" sz="2400" dirty="0" err="1">
                <a:solidFill>
                  <a:srgbClr val="0C5C65"/>
                </a:solidFill>
                <a:latin typeface="Arial"/>
                <a:ea typeface="Arial"/>
                <a:cs typeface="Arial"/>
                <a:sym typeface="Arial"/>
              </a:rPr>
              <a:t>Certain</a:t>
            </a:r>
            <a:endParaRPr sz="2400" dirty="0">
              <a:solidFill>
                <a:srgbClr val="0C5C65"/>
              </a:solidFill>
              <a:latin typeface="Arial"/>
              <a:ea typeface="Arial"/>
              <a:cs typeface="Arial"/>
              <a:sym typeface="Arial"/>
            </a:endParaRPr>
          </a:p>
        </p:txBody>
      </p:sp>
      <p:sp>
        <p:nvSpPr>
          <p:cNvPr id="257" name="Google Shape;257;p24"/>
          <p:cNvSpPr txBox="1"/>
          <p:nvPr/>
        </p:nvSpPr>
        <p:spPr>
          <a:xfrm>
            <a:off x="7152090" y="2872701"/>
            <a:ext cx="2276585" cy="46166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hu-HU" sz="2400" dirty="0">
                <a:solidFill>
                  <a:srgbClr val="0C5C65"/>
                </a:solidFill>
                <a:latin typeface="Arial"/>
                <a:ea typeface="Arial"/>
                <a:cs typeface="Arial"/>
                <a:sym typeface="Arial"/>
              </a:rPr>
              <a:t>Less </a:t>
            </a:r>
            <a:r>
              <a:rPr lang="hu-HU" sz="2400" dirty="0" err="1">
                <a:solidFill>
                  <a:srgbClr val="0C5C65"/>
                </a:solidFill>
                <a:latin typeface="Arial"/>
                <a:ea typeface="Arial"/>
                <a:cs typeface="Arial"/>
                <a:sym typeface="Arial"/>
              </a:rPr>
              <a:t>certain</a:t>
            </a:r>
            <a:endParaRPr sz="2400" dirty="0">
              <a:solidFill>
                <a:srgbClr val="0C5C65"/>
              </a:solidFill>
              <a:latin typeface="Arial"/>
              <a:ea typeface="Arial"/>
              <a:cs typeface="Arial"/>
              <a:sym typeface="Arial"/>
            </a:endParaRPr>
          </a:p>
        </p:txBody>
      </p:sp>
      <p:sp>
        <p:nvSpPr>
          <p:cNvPr id="258" name="Google Shape;258;p24"/>
          <p:cNvSpPr txBox="1"/>
          <p:nvPr/>
        </p:nvSpPr>
        <p:spPr>
          <a:xfrm>
            <a:off x="1781335" y="3907093"/>
            <a:ext cx="1537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All-cause</a:t>
            </a:r>
            <a:r>
              <a:rPr lang="hu-HU" sz="2400" dirty="0">
                <a:solidFill>
                  <a:srgbClr val="0C5C65"/>
                </a:solidFill>
                <a:latin typeface="Arial"/>
                <a:ea typeface="Arial"/>
                <a:cs typeface="Arial"/>
                <a:sym typeface="Arial"/>
              </a:rPr>
              <a:t> </a:t>
            </a:r>
            <a:br>
              <a:rPr lang="hu-HU" sz="2400" dirty="0">
                <a:solidFill>
                  <a:srgbClr val="0C5C65"/>
                </a:solidFill>
                <a:latin typeface="Arial"/>
                <a:ea typeface="Arial"/>
                <a:cs typeface="Arial"/>
                <a:sym typeface="Arial"/>
              </a:rPr>
            </a:br>
            <a:r>
              <a:rPr lang="hu-HU" sz="2400" dirty="0" err="1">
                <a:solidFill>
                  <a:srgbClr val="0C5C65"/>
                </a:solidFill>
                <a:latin typeface="Arial"/>
                <a:ea typeface="Arial"/>
                <a:cs typeface="Arial"/>
                <a:sym typeface="Arial"/>
              </a:rPr>
              <a:t>mortality</a:t>
            </a:r>
            <a:endParaRPr sz="2400" dirty="0">
              <a:solidFill>
                <a:srgbClr val="0C5C65"/>
              </a:solidFill>
              <a:latin typeface="Arial"/>
              <a:ea typeface="Arial"/>
              <a:cs typeface="Arial"/>
              <a:sym typeface="Arial"/>
            </a:endParaRPr>
          </a:p>
        </p:txBody>
      </p:sp>
      <p:sp>
        <p:nvSpPr>
          <p:cNvPr id="259" name="Google Shape;259;p24"/>
          <p:cNvSpPr/>
          <p:nvPr/>
        </p:nvSpPr>
        <p:spPr>
          <a:xfrm rot="10800000">
            <a:off x="1401841" y="4567446"/>
            <a:ext cx="9216314" cy="1089891"/>
          </a:xfrm>
          <a:prstGeom prst="notchedRightArrow">
            <a:avLst>
              <a:gd name="adj1" fmla="val 50000"/>
              <a:gd name="adj2" fmla="val 50000"/>
            </a:avLst>
          </a:prstGeom>
          <a:gradFill>
            <a:gsLst>
              <a:gs pos="0">
                <a:srgbClr val="FF0000"/>
              </a:gs>
              <a:gs pos="74000">
                <a:srgbClr val="B3D1EC"/>
              </a:gs>
              <a:gs pos="83000">
                <a:srgbClr val="B3D1EC"/>
              </a:gs>
              <a:gs pos="100000">
                <a:srgbClr val="15A9A6"/>
              </a:gs>
            </a:gsLst>
            <a:lin ang="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24"/>
          <p:cNvSpPr txBox="1"/>
          <p:nvPr/>
        </p:nvSpPr>
        <p:spPr>
          <a:xfrm>
            <a:off x="2215908" y="5435434"/>
            <a:ext cx="220605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Cause-specific</a:t>
            </a:r>
            <a:r>
              <a:rPr lang="hu-HU" sz="2400" dirty="0">
                <a:solidFill>
                  <a:schemeClr val="dk1"/>
                </a:solidFill>
                <a:latin typeface="Arial"/>
                <a:ea typeface="Arial"/>
                <a:cs typeface="Arial"/>
                <a:sym typeface="Arial"/>
              </a:rPr>
              <a:t/>
            </a:r>
            <a:br>
              <a:rPr lang="hu-HU" sz="2400" dirty="0">
                <a:solidFill>
                  <a:schemeClr val="dk1"/>
                </a:solidFill>
                <a:latin typeface="Arial"/>
                <a:ea typeface="Arial"/>
                <a:cs typeface="Arial"/>
                <a:sym typeface="Arial"/>
              </a:rPr>
            </a:br>
            <a:r>
              <a:rPr lang="hu-HU" sz="2400" dirty="0" err="1">
                <a:solidFill>
                  <a:srgbClr val="0C5C65"/>
                </a:solidFill>
                <a:latin typeface="Arial"/>
                <a:ea typeface="Arial"/>
                <a:cs typeface="Arial"/>
                <a:sym typeface="Arial"/>
              </a:rPr>
              <a:t>mortality</a:t>
            </a:r>
            <a:endParaRPr sz="2400" dirty="0">
              <a:solidFill>
                <a:srgbClr val="0C5C65"/>
              </a:solidFill>
              <a:latin typeface="Arial"/>
              <a:ea typeface="Arial"/>
              <a:cs typeface="Arial"/>
              <a:sym typeface="Arial"/>
            </a:endParaRPr>
          </a:p>
        </p:txBody>
      </p:sp>
      <p:sp>
        <p:nvSpPr>
          <p:cNvPr id="261" name="Google Shape;261;p24"/>
          <p:cNvSpPr txBox="1"/>
          <p:nvPr/>
        </p:nvSpPr>
        <p:spPr>
          <a:xfrm>
            <a:off x="6417137" y="4066412"/>
            <a:ext cx="81785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a:solidFill>
                  <a:srgbClr val="0C5C65"/>
                </a:solidFill>
                <a:latin typeface="Arial"/>
                <a:ea typeface="Arial"/>
                <a:cs typeface="Arial"/>
                <a:sym typeface="Arial"/>
              </a:rPr>
              <a:t>LOH</a:t>
            </a:r>
            <a:endParaRPr sz="2400" dirty="0">
              <a:solidFill>
                <a:srgbClr val="0C5C65"/>
              </a:solidFill>
              <a:latin typeface="Arial"/>
              <a:ea typeface="Arial"/>
              <a:cs typeface="Arial"/>
              <a:sym typeface="Arial"/>
            </a:endParaRPr>
          </a:p>
        </p:txBody>
      </p:sp>
      <p:sp>
        <p:nvSpPr>
          <p:cNvPr id="262" name="Google Shape;262;p24"/>
          <p:cNvSpPr txBox="1"/>
          <p:nvPr/>
        </p:nvSpPr>
        <p:spPr>
          <a:xfrm>
            <a:off x="6594060" y="5638720"/>
            <a:ext cx="2908168"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Laboratory</a:t>
            </a:r>
            <a:r>
              <a:rPr lang="hu-HU" sz="2400" dirty="0">
                <a:solidFill>
                  <a:srgbClr val="0C5C65"/>
                </a:solidFill>
                <a:latin typeface="Arial"/>
                <a:ea typeface="Arial"/>
                <a:cs typeface="Arial"/>
                <a:sym typeface="Arial"/>
              </a:rPr>
              <a:t> </a:t>
            </a:r>
            <a:r>
              <a:rPr lang="hu-HU" sz="2400" dirty="0" err="1">
                <a:solidFill>
                  <a:srgbClr val="0C5C65"/>
                </a:solidFill>
                <a:latin typeface="Arial"/>
                <a:ea typeface="Arial"/>
                <a:cs typeface="Arial"/>
                <a:sym typeface="Arial"/>
              </a:rPr>
              <a:t>changes</a:t>
            </a:r>
            <a:endParaRPr sz="2400" dirty="0">
              <a:solidFill>
                <a:srgbClr val="0C5C65"/>
              </a:solidFill>
              <a:latin typeface="Arial"/>
              <a:ea typeface="Arial"/>
              <a:cs typeface="Arial"/>
              <a:sym typeface="Arial"/>
            </a:endParaRPr>
          </a:p>
        </p:txBody>
      </p:sp>
      <p:sp>
        <p:nvSpPr>
          <p:cNvPr id="263" name="Google Shape;263;p24"/>
          <p:cNvSpPr txBox="1"/>
          <p:nvPr/>
        </p:nvSpPr>
        <p:spPr>
          <a:xfrm>
            <a:off x="8279698" y="4066412"/>
            <a:ext cx="80182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Pain</a:t>
            </a:r>
            <a:endParaRPr sz="2400" dirty="0">
              <a:solidFill>
                <a:srgbClr val="0C5C65"/>
              </a:solidFill>
              <a:latin typeface="Arial"/>
              <a:ea typeface="Arial"/>
              <a:cs typeface="Arial"/>
              <a:sym typeface="Arial"/>
            </a:endParaRPr>
          </a:p>
        </p:txBody>
      </p:sp>
      <p:sp>
        <p:nvSpPr>
          <p:cNvPr id="264" name="Google Shape;264;p24"/>
          <p:cNvSpPr txBox="1"/>
          <p:nvPr/>
        </p:nvSpPr>
        <p:spPr>
          <a:xfrm>
            <a:off x="9915405" y="4066413"/>
            <a:ext cx="7665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QoL</a:t>
            </a:r>
            <a:endParaRPr sz="2400" dirty="0">
              <a:solidFill>
                <a:srgbClr val="0C5C65"/>
              </a:solidFill>
              <a:latin typeface="Arial"/>
              <a:ea typeface="Arial"/>
              <a:cs typeface="Arial"/>
              <a:sym typeface="Arial"/>
            </a:endParaRPr>
          </a:p>
        </p:txBody>
      </p:sp>
      <p:sp>
        <p:nvSpPr>
          <p:cNvPr id="265" name="Google Shape;265;p24"/>
          <p:cNvSpPr txBox="1"/>
          <p:nvPr/>
        </p:nvSpPr>
        <p:spPr>
          <a:xfrm>
            <a:off x="4006349" y="3907092"/>
            <a:ext cx="136608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Need</a:t>
            </a:r>
            <a:r>
              <a:rPr lang="hu-HU" sz="2400" dirty="0">
                <a:solidFill>
                  <a:srgbClr val="0C5C65"/>
                </a:solidFill>
                <a:latin typeface="Arial"/>
                <a:ea typeface="Arial"/>
                <a:cs typeface="Arial"/>
                <a:sym typeface="Arial"/>
              </a:rPr>
              <a:t> </a:t>
            </a:r>
            <a:r>
              <a:rPr lang="hu-HU" sz="2400" dirty="0" err="1">
                <a:solidFill>
                  <a:srgbClr val="0C5C65"/>
                </a:solidFill>
                <a:latin typeface="Arial"/>
                <a:ea typeface="Arial"/>
                <a:cs typeface="Arial"/>
                <a:sym typeface="Arial"/>
              </a:rPr>
              <a:t>for</a:t>
            </a:r>
            <a:r>
              <a:rPr lang="hu-HU" sz="2400" dirty="0">
                <a:solidFill>
                  <a:srgbClr val="0C5C65"/>
                </a:solidFill>
                <a:latin typeface="Arial"/>
                <a:ea typeface="Arial"/>
                <a:cs typeface="Arial"/>
                <a:sym typeface="Arial"/>
              </a:rPr>
              <a:t/>
            </a:r>
            <a:br>
              <a:rPr lang="hu-HU" sz="2400" dirty="0">
                <a:solidFill>
                  <a:srgbClr val="0C5C65"/>
                </a:solidFill>
                <a:latin typeface="Arial"/>
                <a:ea typeface="Arial"/>
                <a:cs typeface="Arial"/>
                <a:sym typeface="Arial"/>
              </a:rPr>
            </a:br>
            <a:r>
              <a:rPr lang="hu-HU" sz="2400" dirty="0" err="1">
                <a:solidFill>
                  <a:srgbClr val="0C5C65"/>
                </a:solidFill>
                <a:latin typeface="Arial"/>
                <a:ea typeface="Arial"/>
                <a:cs typeface="Arial"/>
                <a:sym typeface="Arial"/>
              </a:rPr>
              <a:t>dialysis</a:t>
            </a:r>
            <a:endParaRPr sz="2400" dirty="0">
              <a:solidFill>
                <a:srgbClr val="0C5C65"/>
              </a:solidFill>
              <a:latin typeface="Arial"/>
              <a:ea typeface="Arial"/>
              <a:cs typeface="Arial"/>
              <a:sym typeface="Arial"/>
            </a:endParaRPr>
          </a:p>
        </p:txBody>
      </p:sp>
      <p:sp>
        <p:nvSpPr>
          <p:cNvPr id="266" name="Google Shape;266;p24"/>
          <p:cNvSpPr txBox="1"/>
          <p:nvPr/>
        </p:nvSpPr>
        <p:spPr>
          <a:xfrm>
            <a:off x="4995850" y="5463363"/>
            <a:ext cx="136608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dirty="0" err="1">
                <a:solidFill>
                  <a:srgbClr val="0C5C65"/>
                </a:solidFill>
                <a:latin typeface="Arial"/>
                <a:ea typeface="Arial"/>
                <a:cs typeface="Arial"/>
                <a:sym typeface="Arial"/>
              </a:rPr>
              <a:t>Need</a:t>
            </a:r>
            <a:r>
              <a:rPr lang="hu-HU" sz="2400" dirty="0">
                <a:solidFill>
                  <a:srgbClr val="0C5C65"/>
                </a:solidFill>
                <a:latin typeface="Arial"/>
                <a:ea typeface="Arial"/>
                <a:cs typeface="Arial"/>
                <a:sym typeface="Arial"/>
              </a:rPr>
              <a:t> </a:t>
            </a:r>
            <a:r>
              <a:rPr lang="hu-HU" sz="2400" dirty="0" err="1">
                <a:solidFill>
                  <a:srgbClr val="0C5C65"/>
                </a:solidFill>
                <a:latin typeface="Arial"/>
                <a:ea typeface="Arial"/>
                <a:cs typeface="Arial"/>
                <a:sym typeface="Arial"/>
              </a:rPr>
              <a:t>for</a:t>
            </a:r>
            <a:r>
              <a:rPr lang="hu-HU" sz="2400" dirty="0">
                <a:solidFill>
                  <a:srgbClr val="0C5C65"/>
                </a:solidFill>
                <a:latin typeface="Arial"/>
                <a:ea typeface="Arial"/>
                <a:cs typeface="Arial"/>
                <a:sym typeface="Arial"/>
              </a:rPr>
              <a:t/>
            </a:r>
            <a:br>
              <a:rPr lang="hu-HU" sz="2400" dirty="0">
                <a:solidFill>
                  <a:srgbClr val="0C5C65"/>
                </a:solidFill>
                <a:latin typeface="Arial"/>
                <a:ea typeface="Arial"/>
                <a:cs typeface="Arial"/>
                <a:sym typeface="Arial"/>
              </a:rPr>
            </a:br>
            <a:r>
              <a:rPr lang="hu-HU" sz="2400" dirty="0" err="1">
                <a:solidFill>
                  <a:srgbClr val="0C5C65"/>
                </a:solidFill>
                <a:latin typeface="Arial"/>
                <a:ea typeface="Arial"/>
                <a:cs typeface="Arial"/>
                <a:sym typeface="Arial"/>
              </a:rPr>
              <a:t>surgery</a:t>
            </a:r>
            <a:endParaRPr sz="2400" dirty="0">
              <a:solidFill>
                <a:srgbClr val="0C5C65"/>
              </a:solidFill>
              <a:latin typeface="Arial"/>
              <a:ea typeface="Arial"/>
              <a:cs typeface="Arial"/>
              <a:sym typeface="Arial"/>
            </a:endParaRPr>
          </a:p>
        </p:txBody>
      </p:sp>
      <p:sp>
        <p:nvSpPr>
          <p:cNvPr id="20" name="Google Shape;324;p42"/>
          <p:cNvSpPr txBox="1">
            <a:spLocks noGrp="1"/>
          </p:cNvSpPr>
          <p:nvPr>
            <p:ph type="subTitle" idx="4294967295"/>
          </p:nvPr>
        </p:nvSpPr>
        <p:spPr>
          <a:xfrm>
            <a:off x="2496551" y="60939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Hierarchy</a:t>
            </a:r>
            <a:r>
              <a:rPr lang="hu-HU" sz="3600" b="1" dirty="0">
                <a:solidFill>
                  <a:schemeClr val="lt1"/>
                </a:solidFill>
                <a:latin typeface="Arial"/>
                <a:ea typeface="Arial"/>
                <a:cs typeface="Arial"/>
                <a:sym typeface="Arial"/>
              </a:rPr>
              <a:t> of </a:t>
            </a:r>
            <a:r>
              <a:rPr lang="hu-HU" sz="3600" b="1" dirty="0" err="1">
                <a:solidFill>
                  <a:schemeClr val="lt1"/>
                </a:solidFill>
                <a:latin typeface="Arial"/>
                <a:ea typeface="Arial"/>
                <a:cs typeface="Arial"/>
                <a:sym typeface="Arial"/>
              </a:rPr>
              <a:t>outcomes</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283633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E50D2E"/>
                </a:solidFill>
              </a:rPr>
              <a:t>TITLE</a:t>
            </a:r>
          </a:p>
          <a:p>
            <a:pPr algn="ctr"/>
            <a:r>
              <a:rPr lang="hu-HU" sz="4400" b="1" dirty="0">
                <a:solidFill>
                  <a:srgbClr val="0C5C65"/>
                </a:solidFill>
              </a:rPr>
              <a:t>ABSTRACT</a:t>
            </a:r>
          </a:p>
          <a:p>
            <a:pPr algn="ctr"/>
            <a:r>
              <a:rPr lang="hu-HU" sz="4400" b="1" dirty="0">
                <a:solidFill>
                  <a:srgbClr val="E50D2E"/>
                </a:solidFill>
              </a:rPr>
              <a:t>INTRODUCTION</a:t>
            </a:r>
          </a:p>
          <a:p>
            <a:pPr algn="ctr"/>
            <a:r>
              <a:rPr lang="hu-HU" sz="4400" b="1" dirty="0">
                <a:solidFill>
                  <a:srgbClr val="E50D2E"/>
                </a:solidFill>
              </a:rPr>
              <a:t>METHODS</a:t>
            </a:r>
          </a:p>
          <a:p>
            <a:pPr algn="ctr"/>
            <a:r>
              <a:rPr lang="hu-HU" sz="4400" b="1" dirty="0">
                <a:solidFill>
                  <a:srgbClr val="E50D2E"/>
                </a:solidFill>
              </a:rPr>
              <a:t>RESULTS</a:t>
            </a:r>
            <a:br>
              <a:rPr lang="hu-HU" sz="4400" b="1" dirty="0">
                <a:solidFill>
                  <a:srgbClr val="E50D2E"/>
                </a:solidFill>
              </a:rPr>
            </a:br>
            <a:r>
              <a:rPr lang="hu-HU" sz="4400" b="1" dirty="0">
                <a:solidFill>
                  <a:srgbClr val="E50D2E"/>
                </a:solidFill>
              </a:rPr>
              <a:t>DISCUSSION</a:t>
            </a:r>
          </a:p>
          <a:p>
            <a:pPr algn="ctr"/>
            <a:r>
              <a:rPr lang="hu-HU" sz="4400" b="1" dirty="0">
                <a:solidFill>
                  <a:srgbClr val="E50D2E"/>
                </a:solidFill>
              </a:rPr>
              <a:t>CONCLUSIONS</a:t>
            </a:r>
          </a:p>
        </p:txBody>
      </p:sp>
    </p:spTree>
    <p:extLst>
      <p:ext uri="{BB962C8B-B14F-4D97-AF65-F5344CB8AC3E}">
        <p14:creationId xmlns:p14="http://schemas.microsoft.com/office/powerpoint/2010/main" val="37060131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D06A614B-B5E7-416F-B950-B0E80850F082}"/>
              </a:ext>
            </a:extLst>
          </p:cNvPr>
          <p:cNvSpPr/>
          <p:nvPr/>
        </p:nvSpPr>
        <p:spPr>
          <a:xfrm>
            <a:off x="1295400" y="1593522"/>
            <a:ext cx="9601200" cy="4832092"/>
          </a:xfrm>
          <a:prstGeom prst="rect">
            <a:avLst/>
          </a:prstGeom>
        </p:spPr>
        <p:txBody>
          <a:bodyPr wrap="square">
            <a:spAutoFit/>
          </a:bodyPr>
          <a:lstStyle/>
          <a:p>
            <a:pPr algn="ctr"/>
            <a:r>
              <a:rPr lang="hu-HU" sz="4400" b="1" dirty="0">
                <a:solidFill>
                  <a:srgbClr val="E50D2E"/>
                </a:solidFill>
              </a:rPr>
              <a:t>TITLE</a:t>
            </a:r>
          </a:p>
          <a:p>
            <a:pPr algn="ctr"/>
            <a:r>
              <a:rPr lang="hu-HU" sz="4400" b="1" dirty="0">
                <a:solidFill>
                  <a:srgbClr val="E50D2E"/>
                </a:solidFill>
              </a:rPr>
              <a:t>ABSTRACT</a:t>
            </a:r>
          </a:p>
          <a:p>
            <a:pPr algn="ctr"/>
            <a:r>
              <a:rPr lang="hu-HU" sz="4400" b="1" dirty="0">
                <a:solidFill>
                  <a:srgbClr val="E50D2E"/>
                </a:solidFill>
              </a:rPr>
              <a:t>INTRODUCTION</a:t>
            </a:r>
          </a:p>
          <a:p>
            <a:pPr algn="ctr"/>
            <a:r>
              <a:rPr lang="hu-HU" sz="4400" b="1" dirty="0">
                <a:solidFill>
                  <a:srgbClr val="E50D2E"/>
                </a:solidFill>
              </a:rPr>
              <a:t>METHODS</a:t>
            </a:r>
          </a:p>
          <a:p>
            <a:pPr algn="ctr"/>
            <a:r>
              <a:rPr lang="hu-HU" sz="4400" b="1" dirty="0">
                <a:solidFill>
                  <a:srgbClr val="E50D2E"/>
                </a:solidFill>
              </a:rPr>
              <a:t>RESULTS</a:t>
            </a:r>
            <a:br>
              <a:rPr lang="hu-HU" sz="4400" b="1" dirty="0">
                <a:solidFill>
                  <a:srgbClr val="E50D2E"/>
                </a:solidFill>
              </a:rPr>
            </a:br>
            <a:r>
              <a:rPr lang="hu-HU" sz="4400" b="1" dirty="0">
                <a:solidFill>
                  <a:srgbClr val="E50D2E"/>
                </a:solidFill>
              </a:rPr>
              <a:t>DISCUSSION</a:t>
            </a:r>
          </a:p>
          <a:p>
            <a:pPr algn="ctr"/>
            <a:r>
              <a:rPr lang="hu-HU" sz="4400" b="1" dirty="0">
                <a:solidFill>
                  <a:srgbClr val="E50D2E"/>
                </a:solidFill>
              </a:rPr>
              <a:t>CONCLUSIONS</a:t>
            </a:r>
          </a:p>
        </p:txBody>
      </p:sp>
    </p:spTree>
    <p:extLst>
      <p:ext uri="{BB962C8B-B14F-4D97-AF65-F5344CB8AC3E}">
        <p14:creationId xmlns:p14="http://schemas.microsoft.com/office/powerpoint/2010/main" val="272738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pic>
        <p:nvPicPr>
          <p:cNvPr id="2" name="Kép 1">
            <a:extLst>
              <a:ext uri="{FF2B5EF4-FFF2-40B4-BE49-F238E27FC236}">
                <a16:creationId xmlns:a16="http://schemas.microsoft.com/office/drawing/2014/main" id="{349EE41C-2F32-4AA2-9870-32AD7E38D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247" y="1956806"/>
            <a:ext cx="4735500" cy="3898267"/>
          </a:xfrm>
          <a:prstGeom prst="rect">
            <a:avLst/>
          </a:prstGeom>
          <a:ln w="57150">
            <a:solidFill>
              <a:srgbClr val="C00000"/>
            </a:solidFill>
          </a:ln>
        </p:spPr>
      </p:pic>
      <p:sp>
        <p:nvSpPr>
          <p:cNvPr id="4" name="Szövegdoboz 3">
            <a:extLst>
              <a:ext uri="{FF2B5EF4-FFF2-40B4-BE49-F238E27FC236}">
                <a16:creationId xmlns:a16="http://schemas.microsoft.com/office/drawing/2014/main" id="{9C599DC3-63AA-4EAD-AF99-734FE31F33D7}"/>
              </a:ext>
            </a:extLst>
          </p:cNvPr>
          <p:cNvSpPr txBox="1"/>
          <p:nvPr/>
        </p:nvSpPr>
        <p:spPr>
          <a:xfrm>
            <a:off x="8007459" y="2501461"/>
            <a:ext cx="1936749" cy="584775"/>
          </a:xfrm>
          <a:prstGeom prst="rect">
            <a:avLst/>
          </a:prstGeom>
          <a:noFill/>
        </p:spPr>
        <p:txBody>
          <a:bodyPr wrap="none" rtlCol="0">
            <a:spAutoFit/>
          </a:bodyPr>
          <a:lstStyle/>
          <a:p>
            <a:r>
              <a:rPr lang="hu-HU" sz="3200" b="1" dirty="0">
                <a:solidFill>
                  <a:srgbClr val="15A9A6"/>
                </a:solidFill>
              </a:rPr>
              <a:t>IF:18.392</a:t>
            </a:r>
          </a:p>
        </p:txBody>
      </p:sp>
      <p:sp>
        <p:nvSpPr>
          <p:cNvPr id="6" name="Téglalap 5">
            <a:extLst>
              <a:ext uri="{FF2B5EF4-FFF2-40B4-BE49-F238E27FC236}">
                <a16:creationId xmlns:a16="http://schemas.microsoft.com/office/drawing/2014/main" id="{0461BF2F-CA15-4020-9B38-1B27EB8DA532}"/>
              </a:ext>
            </a:extLst>
          </p:cNvPr>
          <p:cNvSpPr/>
          <p:nvPr/>
        </p:nvSpPr>
        <p:spPr>
          <a:xfrm>
            <a:off x="6096000" y="1877989"/>
            <a:ext cx="5645007" cy="523220"/>
          </a:xfrm>
          <a:prstGeom prst="rect">
            <a:avLst/>
          </a:prstGeom>
        </p:spPr>
        <p:txBody>
          <a:bodyPr wrap="none">
            <a:spAutoFit/>
          </a:bodyPr>
          <a:lstStyle/>
          <a:p>
            <a:r>
              <a:rPr lang="hu-HU" sz="2800" b="1" dirty="0">
                <a:solidFill>
                  <a:srgbClr val="0C5C65"/>
                </a:solidFill>
                <a:latin typeface="Helvetica Neue"/>
              </a:rPr>
              <a:t>DOI:</a:t>
            </a:r>
            <a:r>
              <a:rPr lang="hu-HU" dirty="0">
                <a:solidFill>
                  <a:srgbClr val="333333"/>
                </a:solidFill>
                <a:latin typeface="Helvetica Neue"/>
              </a:rPr>
              <a:t> </a:t>
            </a:r>
            <a:r>
              <a:rPr lang="hu-HU" dirty="0">
                <a:solidFill>
                  <a:srgbClr val="336699"/>
                </a:solidFill>
                <a:latin typeface="Helvetica Neue"/>
                <a:hlinkClick r:id="rId4"/>
              </a:rPr>
              <a:t>http://dx.doi.org/10.1053/j.gastro.2014.11.002</a:t>
            </a:r>
            <a:endParaRPr lang="hu-HU" dirty="0"/>
          </a:p>
        </p:txBody>
      </p:sp>
      <p:pic>
        <p:nvPicPr>
          <p:cNvPr id="8" name="Kép 7">
            <a:extLst>
              <a:ext uri="{FF2B5EF4-FFF2-40B4-BE49-F238E27FC236}">
                <a16:creationId xmlns:a16="http://schemas.microsoft.com/office/drawing/2014/main" id="{1147DB26-82A3-476F-B8A4-90333F1209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3804" y="3429000"/>
            <a:ext cx="4124949" cy="2234020"/>
          </a:xfrm>
          <a:prstGeom prst="rect">
            <a:avLst/>
          </a:prstGeom>
        </p:spPr>
      </p:pic>
    </p:spTree>
    <p:extLst>
      <p:ext uri="{BB962C8B-B14F-4D97-AF65-F5344CB8AC3E}">
        <p14:creationId xmlns:p14="http://schemas.microsoft.com/office/powerpoint/2010/main" val="25840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2B7A6E8C-16C5-4505-B921-5AFFFFE0211C}"/>
              </a:ext>
            </a:extLst>
          </p:cNvPr>
          <p:cNvSpPr/>
          <p:nvPr/>
        </p:nvSpPr>
        <p:spPr>
          <a:xfrm>
            <a:off x="9465930" y="5737860"/>
            <a:ext cx="2026003" cy="112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1898465" y="2355461"/>
            <a:ext cx="10123714" cy="1569660"/>
          </a:xfrm>
          <a:prstGeom prst="rect">
            <a:avLst/>
          </a:prstGeom>
        </p:spPr>
        <p:txBody>
          <a:bodyPr wrap="square">
            <a:spAutoFit/>
          </a:bodyPr>
          <a:lstStyle/>
          <a:p>
            <a:pPr marL="342900" indent="-342900">
              <a:buClrTx/>
              <a:buFont typeface="Arial" panose="020B0604020202020204" pitchFamily="34" charset="0"/>
              <a:buChar char="•"/>
            </a:pPr>
            <a:r>
              <a:rPr lang="hu-HU" sz="2400" dirty="0">
                <a:solidFill>
                  <a:srgbClr val="0C5C65"/>
                </a:solidFill>
              </a:rPr>
              <a:t>The</a:t>
            </a:r>
            <a:r>
              <a:rPr lang="hu-HU" sz="2400" dirty="0">
                <a:solidFill>
                  <a:srgbClr val="15A9A6"/>
                </a:solidFill>
              </a:rPr>
              <a:t> </a:t>
            </a:r>
            <a:r>
              <a:rPr lang="hu-HU" sz="2400" b="1" dirty="0">
                <a:solidFill>
                  <a:srgbClr val="E50D2E"/>
                </a:solidFill>
              </a:rPr>
              <a:t>most </a:t>
            </a:r>
            <a:r>
              <a:rPr lang="hu-HU" sz="2400" b="1" dirty="0" err="1">
                <a:solidFill>
                  <a:srgbClr val="E50D2E"/>
                </a:solidFill>
              </a:rPr>
              <a:t>usable</a:t>
            </a:r>
            <a:r>
              <a:rPr lang="hu-HU" sz="2400" b="1" dirty="0">
                <a:solidFill>
                  <a:srgbClr val="E50D2E"/>
                </a:solidFill>
              </a:rPr>
              <a:t> </a:t>
            </a:r>
            <a:r>
              <a:rPr lang="hu-HU" sz="2400" dirty="0" err="1">
                <a:solidFill>
                  <a:srgbClr val="0C5C65"/>
                </a:solidFill>
              </a:rPr>
              <a:t>ones</a:t>
            </a:r>
            <a:r>
              <a:rPr lang="hu-HU" sz="2400" dirty="0">
                <a:solidFill>
                  <a:srgbClr val="0C5C65"/>
                </a:solidFill>
              </a:rPr>
              <a:t> in </a:t>
            </a:r>
            <a:r>
              <a:rPr lang="hu-HU" sz="2400" dirty="0" err="1">
                <a:solidFill>
                  <a:srgbClr val="0C5C65"/>
                </a:solidFill>
              </a:rPr>
              <a:t>practice</a:t>
            </a:r>
            <a:endParaRPr lang="hu-HU" sz="2400" dirty="0">
              <a:solidFill>
                <a:srgbClr val="0C5C65"/>
              </a:solidFill>
            </a:endParaRPr>
          </a:p>
          <a:p>
            <a:pPr marL="342900" indent="-342900">
              <a:buClrTx/>
              <a:buFont typeface="Arial" panose="020B0604020202020204" pitchFamily="34" charset="0"/>
              <a:buChar char="•"/>
            </a:pPr>
            <a:r>
              <a:rPr lang="hu-HU" sz="2400" dirty="0">
                <a:solidFill>
                  <a:srgbClr val="0C5C65"/>
                </a:solidFill>
              </a:rPr>
              <a:t>No more </a:t>
            </a:r>
            <a:r>
              <a:rPr lang="hu-HU" sz="2400" dirty="0" err="1">
                <a:solidFill>
                  <a:srgbClr val="0C5C65"/>
                </a:solidFill>
              </a:rPr>
              <a:t>than</a:t>
            </a:r>
            <a:r>
              <a:rPr lang="hu-HU" sz="2400" dirty="0">
                <a:solidFill>
                  <a:srgbClr val="0C5C65"/>
                </a:solidFill>
              </a:rPr>
              <a:t> </a:t>
            </a:r>
            <a:r>
              <a:rPr lang="hu-HU" sz="2400" b="1" dirty="0" err="1">
                <a:solidFill>
                  <a:srgbClr val="E50D2E"/>
                </a:solidFill>
              </a:rPr>
              <a:t>two</a:t>
            </a:r>
            <a:r>
              <a:rPr lang="hu-HU" sz="2400" b="1" dirty="0">
                <a:solidFill>
                  <a:srgbClr val="E50D2E"/>
                </a:solidFill>
              </a:rPr>
              <a:t> </a:t>
            </a:r>
            <a:r>
              <a:rPr lang="hu-HU" sz="2400" b="1" dirty="0" err="1">
                <a:solidFill>
                  <a:srgbClr val="E50D2E"/>
                </a:solidFill>
              </a:rPr>
              <a:t>or</a:t>
            </a:r>
            <a:r>
              <a:rPr lang="hu-HU" sz="2400" b="1" dirty="0">
                <a:solidFill>
                  <a:srgbClr val="E50D2E"/>
                </a:solidFill>
              </a:rPr>
              <a:t> </a:t>
            </a:r>
            <a:r>
              <a:rPr lang="hu-HU" sz="2400" b="1" dirty="0" err="1">
                <a:solidFill>
                  <a:srgbClr val="E50D2E"/>
                </a:solidFill>
              </a:rPr>
              <a:t>three</a:t>
            </a:r>
            <a:r>
              <a:rPr lang="hu-HU" sz="2400" b="1" dirty="0">
                <a:solidFill>
                  <a:srgbClr val="E50D2E"/>
                </a:solidFill>
              </a:rPr>
              <a:t> </a:t>
            </a:r>
            <a:r>
              <a:rPr lang="hu-HU" sz="2400" dirty="0" err="1">
                <a:solidFill>
                  <a:srgbClr val="0C5C65"/>
                </a:solidFill>
              </a:rPr>
              <a:t>points</a:t>
            </a:r>
            <a:endParaRPr lang="hu-HU" sz="2400" dirty="0">
              <a:solidFill>
                <a:srgbClr val="0C5C65"/>
              </a:solidFill>
            </a:endParaRPr>
          </a:p>
          <a:p>
            <a:pPr marL="342900" indent="-342900">
              <a:buClrTx/>
              <a:buFont typeface="Arial" panose="020B0604020202020204" pitchFamily="34" charset="0"/>
              <a:buChar char="•"/>
            </a:pPr>
            <a:r>
              <a:rPr lang="hu-HU" sz="2400" dirty="0" err="1">
                <a:solidFill>
                  <a:srgbClr val="0C5C65"/>
                </a:solidFill>
              </a:rPr>
              <a:t>Highlight</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E50D2E"/>
                </a:solidFill>
              </a:rPr>
              <a:t>importance</a:t>
            </a:r>
            <a:endParaRPr lang="hu-HU" sz="2400" b="1" dirty="0">
              <a:solidFill>
                <a:srgbClr val="E50D2E"/>
              </a:solidFill>
            </a:endParaRPr>
          </a:p>
          <a:p>
            <a:pPr marL="342900" indent="-342900">
              <a:buClrTx/>
              <a:buFont typeface="Arial" panose="020B0604020202020204" pitchFamily="34" charset="0"/>
              <a:buChar char="•"/>
            </a:pPr>
            <a:r>
              <a:rPr lang="hu-HU" sz="2400" dirty="0" err="1">
                <a:solidFill>
                  <a:srgbClr val="0C5C65"/>
                </a:solidFill>
              </a:rPr>
              <a:t>Point</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FF0000"/>
                </a:solidFill>
              </a:rPr>
              <a:t>fu</a:t>
            </a:r>
            <a:r>
              <a:rPr lang="hu-HU" sz="2400" b="1" dirty="0" err="1">
                <a:solidFill>
                  <a:srgbClr val="E50D2E"/>
                </a:solidFill>
              </a:rPr>
              <a:t>ture</a:t>
            </a:r>
            <a:endParaRPr lang="hu-HU" sz="2400" b="1" dirty="0">
              <a:solidFill>
                <a:srgbClr val="E50D2E"/>
              </a:solidFill>
            </a:endParaRP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3217547" cy="584775"/>
          </a:xfrm>
          <a:prstGeom prst="rect">
            <a:avLst/>
          </a:prstGeom>
        </p:spPr>
        <p:txBody>
          <a:bodyPr wrap="none">
            <a:spAutoFit/>
          </a:bodyPr>
          <a:lstStyle/>
          <a:p>
            <a:r>
              <a:rPr lang="hu-HU" sz="3200" b="1" dirty="0">
                <a:solidFill>
                  <a:srgbClr val="0C5C65"/>
                </a:solidFill>
              </a:rPr>
              <a:t>CONCLUSIONS</a:t>
            </a:r>
            <a:endParaRPr lang="hu-HU" sz="3200" dirty="0">
              <a:solidFill>
                <a:srgbClr val="0C5C65"/>
              </a:solidFill>
            </a:endParaRPr>
          </a:p>
        </p:txBody>
      </p:sp>
      <p:sp>
        <p:nvSpPr>
          <p:cNvPr id="7" name="Téglalap 6">
            <a:extLst>
              <a:ext uri="{FF2B5EF4-FFF2-40B4-BE49-F238E27FC236}">
                <a16:creationId xmlns:a16="http://schemas.microsoft.com/office/drawing/2014/main" id="{541D8F98-E870-4D20-A8B1-E5BE464AE1F5}"/>
              </a:ext>
            </a:extLst>
          </p:cNvPr>
          <p:cNvSpPr/>
          <p:nvPr/>
        </p:nvSpPr>
        <p:spPr>
          <a:xfrm>
            <a:off x="1898465" y="4257817"/>
            <a:ext cx="8891752" cy="1938992"/>
          </a:xfrm>
          <a:prstGeom prst="rect">
            <a:avLst/>
          </a:prstGeom>
          <a:ln w="28575">
            <a:solidFill>
              <a:srgbClr val="C00000"/>
            </a:solidFill>
          </a:ln>
        </p:spPr>
        <p:txBody>
          <a:bodyPr wrap="square">
            <a:spAutoFit/>
          </a:bodyPr>
          <a:lstStyle/>
          <a:p>
            <a:r>
              <a:rPr lang="en-US" sz="2400" dirty="0">
                <a:solidFill>
                  <a:srgbClr val="0C5C65"/>
                </a:solidFill>
              </a:rPr>
              <a:t>Based on studies of human, mouse, and guinea pig </a:t>
            </a:r>
            <a:r>
              <a:rPr lang="en-US" sz="2400" dirty="0" err="1">
                <a:solidFill>
                  <a:srgbClr val="0C5C65"/>
                </a:solidFill>
              </a:rPr>
              <a:t>pancreata</a:t>
            </a:r>
            <a:r>
              <a:rPr lang="en-US" sz="2400" dirty="0">
                <a:solidFill>
                  <a:srgbClr val="0C5C65"/>
                </a:solidFill>
              </a:rPr>
              <a:t>, </a:t>
            </a:r>
            <a:r>
              <a:rPr lang="en-US" sz="2400" b="1" dirty="0">
                <a:solidFill>
                  <a:srgbClr val="0C5C65"/>
                </a:solidFill>
              </a:rPr>
              <a:t>alcohol </a:t>
            </a:r>
            <a:r>
              <a:rPr lang="en-US" sz="2400" b="1" dirty="0">
                <a:solidFill>
                  <a:srgbClr val="E50D2E"/>
                </a:solidFill>
              </a:rPr>
              <a:t>disrupts expression and localization </a:t>
            </a:r>
            <a:r>
              <a:rPr lang="en-US" sz="2400" b="1" dirty="0">
                <a:solidFill>
                  <a:srgbClr val="0C5C65"/>
                </a:solidFill>
              </a:rPr>
              <a:t>of the CFTR</a:t>
            </a:r>
            <a:r>
              <a:rPr lang="en-US" sz="2400" dirty="0">
                <a:solidFill>
                  <a:srgbClr val="15A9A6"/>
                </a:solidFill>
              </a:rPr>
              <a:t>. </a:t>
            </a:r>
            <a:r>
              <a:rPr lang="en-US" sz="2400" dirty="0">
                <a:solidFill>
                  <a:srgbClr val="0C5C65"/>
                </a:solidFill>
              </a:rPr>
              <a:t>This appears to </a:t>
            </a:r>
            <a:r>
              <a:rPr lang="en-US" sz="2400" b="1" dirty="0">
                <a:solidFill>
                  <a:srgbClr val="E50D2E"/>
                </a:solidFill>
              </a:rPr>
              <a:t>contribute to </a:t>
            </a:r>
            <a:r>
              <a:rPr lang="en-US" sz="2400" b="1" dirty="0">
                <a:solidFill>
                  <a:srgbClr val="0C5C65"/>
                </a:solidFill>
              </a:rPr>
              <a:t>development of </a:t>
            </a:r>
            <a:r>
              <a:rPr lang="en-US" sz="2400" b="1" dirty="0">
                <a:solidFill>
                  <a:srgbClr val="E50D2E"/>
                </a:solidFill>
              </a:rPr>
              <a:t>pancreatitis</a:t>
            </a:r>
            <a:r>
              <a:rPr lang="en-US" sz="2400" dirty="0">
                <a:solidFill>
                  <a:srgbClr val="E50D2E"/>
                </a:solidFill>
              </a:rPr>
              <a:t>.</a:t>
            </a:r>
            <a:r>
              <a:rPr lang="en-US" sz="2400" dirty="0">
                <a:solidFill>
                  <a:srgbClr val="FF0000"/>
                </a:solidFill>
              </a:rPr>
              <a:t> </a:t>
            </a:r>
            <a:r>
              <a:rPr lang="en-US" sz="2400" b="1" dirty="0">
                <a:solidFill>
                  <a:srgbClr val="E50D2E"/>
                </a:solidFill>
              </a:rPr>
              <a:t>Strategies</a:t>
            </a:r>
            <a:r>
              <a:rPr lang="en-US" sz="2400" dirty="0">
                <a:solidFill>
                  <a:srgbClr val="15A9A6"/>
                </a:solidFill>
              </a:rPr>
              <a:t> </a:t>
            </a:r>
            <a:r>
              <a:rPr lang="en-US" sz="2400" dirty="0">
                <a:solidFill>
                  <a:srgbClr val="0C5C65"/>
                </a:solidFill>
              </a:rPr>
              <a:t>to increase CFTR levels or function </a:t>
            </a:r>
            <a:r>
              <a:rPr lang="en-US" sz="2400" b="1" dirty="0">
                <a:solidFill>
                  <a:srgbClr val="0C5C65"/>
                </a:solidFill>
              </a:rPr>
              <a:t>might be used </a:t>
            </a:r>
            <a:r>
              <a:rPr lang="en-US" sz="2400" b="1" dirty="0">
                <a:solidFill>
                  <a:srgbClr val="E50D2E"/>
                </a:solidFill>
              </a:rPr>
              <a:t>to treat </a:t>
            </a:r>
            <a:r>
              <a:rPr lang="en-US" sz="2400" b="1" dirty="0">
                <a:solidFill>
                  <a:srgbClr val="0C5C65"/>
                </a:solidFill>
              </a:rPr>
              <a:t>alcohol-associated pancreatitis.</a:t>
            </a:r>
            <a:endParaRPr lang="hu-HU" sz="2400" b="1" dirty="0">
              <a:solidFill>
                <a:srgbClr val="0C5C65"/>
              </a:solidFill>
            </a:endParaRPr>
          </a:p>
        </p:txBody>
      </p:sp>
    </p:spTree>
    <p:extLst>
      <p:ext uri="{BB962C8B-B14F-4D97-AF65-F5344CB8AC3E}">
        <p14:creationId xmlns:p14="http://schemas.microsoft.com/office/powerpoint/2010/main" val="93506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1898465" y="2712813"/>
            <a:ext cx="10123714" cy="4154984"/>
          </a:xfrm>
          <a:prstGeom prst="rect">
            <a:avLst/>
          </a:prstGeom>
        </p:spPr>
        <p:txBody>
          <a:bodyPr wrap="square">
            <a:spAutoFit/>
          </a:bodyPr>
          <a:lstStyle/>
          <a:p>
            <a:pPr marL="342900" indent="-342900">
              <a:buClrTx/>
              <a:buFont typeface="Arial" panose="020B0604020202020204" pitchFamily="34" charset="0"/>
              <a:buChar char="•"/>
            </a:pPr>
            <a:r>
              <a:rPr lang="hu-HU" sz="2400" b="1" dirty="0" err="1">
                <a:solidFill>
                  <a:srgbClr val="0C5C65"/>
                </a:solidFill>
              </a:rPr>
              <a:t>point</a:t>
            </a:r>
            <a:r>
              <a:rPr lang="hu-HU" sz="2400" b="1" dirty="0">
                <a:solidFill>
                  <a:srgbClr val="0C5C65"/>
                </a:solidFill>
              </a:rPr>
              <a:t> </a:t>
            </a:r>
            <a:r>
              <a:rPr lang="hu-HU" sz="2400" b="1" dirty="0" err="1">
                <a:solidFill>
                  <a:srgbClr val="0C5C65"/>
                </a:solidFill>
              </a:rPr>
              <a:t>by</a:t>
            </a:r>
            <a:r>
              <a:rPr lang="hu-HU" sz="2400" b="1" dirty="0">
                <a:solidFill>
                  <a:srgbClr val="0C5C65"/>
                </a:solidFill>
              </a:rPr>
              <a:t> </a:t>
            </a:r>
            <a:r>
              <a:rPr lang="hu-HU" sz="2400" b="1" dirty="0" err="1">
                <a:solidFill>
                  <a:srgbClr val="E50D2E"/>
                </a:solidFill>
              </a:rPr>
              <a:t>point</a:t>
            </a:r>
            <a:r>
              <a:rPr lang="hu-HU" sz="2400" b="1" dirty="0">
                <a:solidFill>
                  <a:srgbClr val="0C5C65"/>
                </a:solidFill>
              </a:rPr>
              <a:t> </a:t>
            </a:r>
            <a:r>
              <a:rPr lang="hu-HU" sz="2400" dirty="0">
                <a:solidFill>
                  <a:srgbClr val="0C5C65"/>
                </a:solidFill>
              </a:rPr>
              <a:t>(like in </a:t>
            </a:r>
            <a:r>
              <a:rPr lang="hu-HU" sz="2400" dirty="0" err="1">
                <a:solidFill>
                  <a:srgbClr val="0C5C65"/>
                </a:solidFill>
              </a:rPr>
              <a:t>the</a:t>
            </a:r>
            <a:r>
              <a:rPr lang="hu-HU" sz="2400" dirty="0">
                <a:solidFill>
                  <a:srgbClr val="0C5C65"/>
                </a:solidFill>
              </a:rPr>
              <a:t> </a:t>
            </a:r>
            <a:r>
              <a:rPr lang="hu-HU" sz="2400" dirty="0" err="1">
                <a:solidFill>
                  <a:srgbClr val="0C5C65"/>
                </a:solidFill>
              </a:rPr>
              <a:t>guidelines</a:t>
            </a:r>
            <a:r>
              <a:rPr lang="hu-HU" sz="2400" dirty="0">
                <a:solidFill>
                  <a:srgbClr val="0C5C65"/>
                </a:solidFill>
              </a:rPr>
              <a:t>)</a:t>
            </a:r>
          </a:p>
          <a:p>
            <a:pPr marL="342900" indent="-342900">
              <a:buClrTx/>
              <a:buFont typeface="Arial" panose="020B0604020202020204" pitchFamily="34" charset="0"/>
              <a:buChar char="•"/>
            </a:pPr>
            <a:r>
              <a:rPr lang="hu-HU" sz="2400" dirty="0" err="1">
                <a:solidFill>
                  <a:srgbClr val="0C5C65"/>
                </a:solidFill>
              </a:rPr>
              <a:t>put</a:t>
            </a:r>
            <a:r>
              <a:rPr lang="hu-HU" sz="2400" dirty="0">
                <a:solidFill>
                  <a:srgbClr val="0C5C65"/>
                </a:solidFill>
              </a:rPr>
              <a:t> </a:t>
            </a:r>
            <a:r>
              <a:rPr lang="hu-HU" sz="2400" dirty="0" err="1">
                <a:solidFill>
                  <a:srgbClr val="0C5C65"/>
                </a:solidFill>
              </a:rPr>
              <a:t>them</a:t>
            </a:r>
            <a:r>
              <a:rPr lang="hu-HU" sz="2400" dirty="0">
                <a:solidFill>
                  <a:srgbClr val="0C5C65"/>
                </a:solidFill>
              </a:rPr>
              <a:t> in a </a:t>
            </a:r>
            <a:r>
              <a:rPr lang="hu-HU" sz="2400" dirty="0" err="1">
                <a:solidFill>
                  <a:srgbClr val="0C5C65"/>
                </a:solidFill>
              </a:rPr>
              <a:t>logical</a:t>
            </a:r>
            <a:r>
              <a:rPr lang="hu-HU" sz="2400" dirty="0">
                <a:solidFill>
                  <a:srgbClr val="0C5C65"/>
                </a:solidFill>
              </a:rPr>
              <a:t> </a:t>
            </a:r>
            <a:r>
              <a:rPr lang="hu-HU" sz="2400" dirty="0" err="1">
                <a:solidFill>
                  <a:srgbClr val="0C5C65"/>
                </a:solidFill>
              </a:rPr>
              <a:t>order</a:t>
            </a:r>
            <a:r>
              <a:rPr lang="hu-HU" sz="2400" dirty="0">
                <a:solidFill>
                  <a:srgbClr val="0C5C65"/>
                </a:solidFill>
              </a:rPr>
              <a:t> </a:t>
            </a:r>
            <a:r>
              <a:rPr lang="hu-HU" sz="2400" dirty="0">
                <a:solidFill>
                  <a:srgbClr val="E50D2E"/>
                </a:solidFill>
              </a:rPr>
              <a:t>(</a:t>
            </a:r>
            <a:r>
              <a:rPr lang="hu-HU" sz="2400" b="1" dirty="0" err="1">
                <a:solidFill>
                  <a:srgbClr val="E50D2E"/>
                </a:solidFill>
              </a:rPr>
              <a:t>make</a:t>
            </a:r>
            <a:r>
              <a:rPr lang="hu-HU" sz="2400" b="1" dirty="0">
                <a:solidFill>
                  <a:srgbClr val="E50D2E"/>
                </a:solidFill>
              </a:rPr>
              <a:t> a story</a:t>
            </a:r>
            <a:r>
              <a:rPr lang="hu-HU" sz="2400" dirty="0">
                <a:solidFill>
                  <a:srgbClr val="E50D2E"/>
                </a:solidFill>
              </a:rPr>
              <a:t>)</a:t>
            </a:r>
          </a:p>
          <a:p>
            <a:pPr marL="342900" indent="-342900">
              <a:buClrTx/>
              <a:buFont typeface="Arial" panose="020B0604020202020204" pitchFamily="34" charset="0"/>
              <a:buChar char="•"/>
            </a:pPr>
            <a:r>
              <a:rPr lang="hu-HU" sz="2400" dirty="0" err="1">
                <a:solidFill>
                  <a:srgbClr val="0C5C65"/>
                </a:solidFill>
              </a:rPr>
              <a:t>put</a:t>
            </a:r>
            <a:r>
              <a:rPr lang="hu-HU" sz="2400" dirty="0">
                <a:solidFill>
                  <a:srgbClr val="0C5C65"/>
                </a:solidFill>
              </a:rPr>
              <a:t> </a:t>
            </a:r>
            <a:r>
              <a:rPr lang="hu-HU" sz="2400" dirty="0" err="1">
                <a:solidFill>
                  <a:srgbClr val="0C5C65"/>
                </a:solidFill>
              </a:rPr>
              <a:t>only</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0C5C65"/>
                </a:solidFill>
              </a:rPr>
              <a:t>undisposable</a:t>
            </a:r>
            <a:r>
              <a:rPr lang="hu-HU" sz="2400" dirty="0">
                <a:solidFill>
                  <a:srgbClr val="0C5C65"/>
                </a:solidFill>
              </a:rPr>
              <a:t> </a:t>
            </a:r>
            <a:r>
              <a:rPr lang="hu-HU" sz="2400" dirty="0" err="1">
                <a:solidFill>
                  <a:srgbClr val="0C5C65"/>
                </a:solidFill>
              </a:rPr>
              <a:t>ones</a:t>
            </a:r>
            <a:r>
              <a:rPr lang="hu-HU" sz="2400" dirty="0">
                <a:solidFill>
                  <a:srgbClr val="0C5C65"/>
                </a:solidFill>
              </a:rPr>
              <a:t> </a:t>
            </a:r>
            <a:r>
              <a:rPr lang="hu-HU" sz="2400" dirty="0" err="1">
                <a:solidFill>
                  <a:srgbClr val="0C5C65"/>
                </a:solidFill>
              </a:rPr>
              <a:t>into</a:t>
            </a:r>
            <a:r>
              <a:rPr lang="hu-HU" sz="2400" dirty="0">
                <a:solidFill>
                  <a:srgbClr val="0C5C65"/>
                </a:solidFill>
              </a:rPr>
              <a:t> </a:t>
            </a:r>
            <a:r>
              <a:rPr lang="hu-HU" sz="2400" dirty="0" err="1">
                <a:solidFill>
                  <a:srgbClr val="0C5C65"/>
                </a:solidFill>
              </a:rPr>
              <a:t>the</a:t>
            </a:r>
            <a:r>
              <a:rPr lang="hu-HU" sz="2400" dirty="0">
                <a:solidFill>
                  <a:srgbClr val="0C5C65"/>
                </a:solidFill>
              </a:rPr>
              <a:t> main text </a:t>
            </a:r>
            <a:r>
              <a:rPr lang="hu-HU" sz="2400" dirty="0">
                <a:solidFill>
                  <a:srgbClr val="E50D2E"/>
                </a:solidFill>
              </a:rPr>
              <a:t>(</a:t>
            </a:r>
            <a:r>
              <a:rPr lang="hu-HU" sz="2400" b="1" dirty="0">
                <a:solidFill>
                  <a:srgbClr val="E50D2E"/>
                </a:solidFill>
              </a:rPr>
              <a:t>must </a:t>
            </a:r>
            <a:r>
              <a:rPr lang="hu-HU" sz="2400" b="1" dirty="0" err="1">
                <a:solidFill>
                  <a:srgbClr val="E50D2E"/>
                </a:solidFill>
              </a:rPr>
              <a:t>have</a:t>
            </a:r>
            <a:r>
              <a:rPr lang="hu-HU" sz="2400" dirty="0">
                <a:solidFill>
                  <a:srgbClr val="E50D2E"/>
                </a:solidFill>
              </a:rPr>
              <a:t>)</a:t>
            </a:r>
          </a:p>
          <a:p>
            <a:pPr marL="342900" indent="-342900">
              <a:buClrTx/>
              <a:buFont typeface="Arial" panose="020B0604020202020204" pitchFamily="34" charset="0"/>
              <a:buChar char="•"/>
            </a:pPr>
            <a:r>
              <a:rPr lang="hu-HU" sz="2400" dirty="0" err="1">
                <a:solidFill>
                  <a:srgbClr val="0C5C65"/>
                </a:solidFill>
              </a:rPr>
              <a:t>put</a:t>
            </a:r>
            <a:r>
              <a:rPr lang="hu-HU" sz="2400" dirty="0">
                <a:solidFill>
                  <a:srgbClr val="0C5C65"/>
                </a:solidFill>
              </a:rPr>
              <a:t> </a:t>
            </a:r>
            <a:r>
              <a:rPr lang="hu-HU" sz="2400" dirty="0" err="1">
                <a:solidFill>
                  <a:srgbClr val="0C5C65"/>
                </a:solidFill>
              </a:rPr>
              <a:t>into</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section</a:t>
            </a:r>
            <a:r>
              <a:rPr lang="hu-HU" sz="2400" dirty="0">
                <a:solidFill>
                  <a:srgbClr val="0C5C65"/>
                </a:solidFill>
              </a:rPr>
              <a:t> </a:t>
            </a:r>
            <a:r>
              <a:rPr lang="hu-HU" sz="2400" dirty="0" err="1">
                <a:solidFill>
                  <a:srgbClr val="0C5C65"/>
                </a:solidFill>
              </a:rPr>
              <a:t>which</a:t>
            </a:r>
            <a:r>
              <a:rPr lang="hu-HU" sz="2400" dirty="0">
                <a:solidFill>
                  <a:srgbClr val="0C5C65"/>
                </a:solidFill>
              </a:rPr>
              <a:t> </a:t>
            </a:r>
            <a:r>
              <a:rPr lang="hu-HU" sz="2400" b="1" dirty="0" err="1">
                <a:solidFill>
                  <a:srgbClr val="E50D2E"/>
                </a:solidFill>
              </a:rPr>
              <a:t>justify</a:t>
            </a:r>
            <a:r>
              <a:rPr lang="hu-HU" sz="2400" b="1" dirty="0">
                <a:solidFill>
                  <a:srgbClr val="E50D2E"/>
                </a:solidFill>
              </a:rPr>
              <a:t> </a:t>
            </a:r>
            <a:r>
              <a:rPr lang="hu-HU" sz="2400" b="1" dirty="0" err="1">
                <a:solidFill>
                  <a:srgbClr val="0C5C65"/>
                </a:solidFill>
              </a:rPr>
              <a:t>your</a:t>
            </a:r>
            <a:r>
              <a:rPr lang="hu-HU" sz="2400" b="1" dirty="0">
                <a:solidFill>
                  <a:srgbClr val="0C5C65"/>
                </a:solidFill>
              </a:rPr>
              <a:t> </a:t>
            </a:r>
            <a:r>
              <a:rPr lang="hu-HU" sz="2400" b="1" dirty="0" err="1">
                <a:solidFill>
                  <a:srgbClr val="0C5C65"/>
                </a:solidFill>
              </a:rPr>
              <a:t>conclusion</a:t>
            </a:r>
            <a:endParaRPr lang="hu-HU" sz="2400" b="1" dirty="0">
              <a:solidFill>
                <a:srgbClr val="0C5C65"/>
              </a:solidFill>
            </a:endParaRPr>
          </a:p>
          <a:p>
            <a:pPr marL="342900" indent="-342900">
              <a:buClrTx/>
              <a:buFont typeface="Arial" panose="020B0604020202020204" pitchFamily="34" charset="0"/>
              <a:buChar char="•"/>
            </a:pPr>
            <a:r>
              <a:rPr lang="hu-HU" sz="2400" dirty="0" err="1">
                <a:solidFill>
                  <a:srgbClr val="0C5C65"/>
                </a:solidFill>
              </a:rPr>
              <a:t>put</a:t>
            </a:r>
            <a:r>
              <a:rPr lang="hu-HU" sz="2400" dirty="0">
                <a:solidFill>
                  <a:srgbClr val="0C5C65"/>
                </a:solidFill>
              </a:rPr>
              <a:t> </a:t>
            </a:r>
            <a:r>
              <a:rPr lang="hu-HU" sz="2400" dirty="0" err="1">
                <a:solidFill>
                  <a:srgbClr val="0C5C65"/>
                </a:solidFill>
              </a:rPr>
              <a:t>every</a:t>
            </a:r>
            <a:r>
              <a:rPr lang="hu-HU" sz="2400" dirty="0">
                <a:solidFill>
                  <a:srgbClr val="0C5C65"/>
                </a:solidFill>
              </a:rPr>
              <a:t> </a:t>
            </a:r>
            <a:r>
              <a:rPr lang="hu-HU" sz="2400" dirty="0" err="1">
                <a:solidFill>
                  <a:srgbClr val="0C5C65"/>
                </a:solidFill>
              </a:rPr>
              <a:t>other</a:t>
            </a:r>
            <a:r>
              <a:rPr lang="hu-HU" sz="2400" dirty="0">
                <a:solidFill>
                  <a:srgbClr val="0C5C65"/>
                </a:solidFill>
              </a:rPr>
              <a:t> </a:t>
            </a:r>
            <a:r>
              <a:rPr lang="hu-HU" sz="2400" dirty="0" err="1">
                <a:solidFill>
                  <a:srgbClr val="0C5C65"/>
                </a:solidFill>
              </a:rPr>
              <a:t>figures</a:t>
            </a:r>
            <a:r>
              <a:rPr lang="hu-HU" sz="2400" dirty="0">
                <a:solidFill>
                  <a:srgbClr val="0C5C65"/>
                </a:solidFill>
              </a:rPr>
              <a:t> </a:t>
            </a:r>
            <a:r>
              <a:rPr lang="hu-HU" sz="2400" dirty="0" err="1">
                <a:solidFill>
                  <a:srgbClr val="0C5C65"/>
                </a:solidFill>
              </a:rPr>
              <a:t>to</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supplementary</a:t>
            </a:r>
            <a:r>
              <a:rPr lang="hu-HU" sz="2400" dirty="0">
                <a:solidFill>
                  <a:srgbClr val="0C5C65"/>
                </a:solidFill>
              </a:rPr>
              <a:t> part  </a:t>
            </a:r>
            <a:r>
              <a:rPr lang="hu-HU" sz="2400" dirty="0">
                <a:solidFill>
                  <a:srgbClr val="E50D2E"/>
                </a:solidFill>
              </a:rPr>
              <a:t>(</a:t>
            </a:r>
            <a:r>
              <a:rPr lang="hu-HU" sz="2400" b="1" dirty="0" err="1">
                <a:solidFill>
                  <a:srgbClr val="E50D2E"/>
                </a:solidFill>
              </a:rPr>
              <a:t>nice</a:t>
            </a:r>
            <a:r>
              <a:rPr lang="hu-HU" sz="2400" b="1" dirty="0">
                <a:solidFill>
                  <a:srgbClr val="E50D2E"/>
                </a:solidFill>
              </a:rPr>
              <a:t> </a:t>
            </a:r>
            <a:r>
              <a:rPr lang="hu-HU" sz="2400" b="1" dirty="0" err="1">
                <a:solidFill>
                  <a:srgbClr val="E50D2E"/>
                </a:solidFill>
              </a:rPr>
              <a:t>to</a:t>
            </a:r>
            <a:r>
              <a:rPr lang="hu-HU" sz="2400" b="1" dirty="0">
                <a:solidFill>
                  <a:srgbClr val="E50D2E"/>
                </a:solidFill>
              </a:rPr>
              <a:t> </a:t>
            </a:r>
            <a:r>
              <a:rPr lang="hu-HU" sz="2400" b="1" dirty="0" err="1">
                <a:solidFill>
                  <a:srgbClr val="E50D2E"/>
                </a:solidFill>
              </a:rPr>
              <a:t>have</a:t>
            </a:r>
            <a:r>
              <a:rPr lang="hu-HU" sz="2400" dirty="0">
                <a:solidFill>
                  <a:srgbClr val="E50D2E"/>
                </a:solidFill>
              </a:rPr>
              <a:t>)</a:t>
            </a:r>
          </a:p>
          <a:p>
            <a:pPr marL="342900" indent="-342900">
              <a:buClrTx/>
              <a:buFont typeface="Arial" panose="020B0604020202020204" pitchFamily="34" charset="0"/>
              <a:buChar char="•"/>
            </a:pPr>
            <a:r>
              <a:rPr lang="hu-HU" sz="2400" b="1" dirty="0" err="1">
                <a:solidFill>
                  <a:srgbClr val="0C5C65"/>
                </a:solidFill>
              </a:rPr>
              <a:t>connect</a:t>
            </a:r>
            <a:r>
              <a:rPr lang="hu-HU" sz="2400" b="1" dirty="0">
                <a:solidFill>
                  <a:srgbClr val="0C5C65"/>
                </a:solidFill>
              </a:rPr>
              <a:t> </a:t>
            </a:r>
            <a:r>
              <a:rPr lang="hu-HU" sz="2400" dirty="0" err="1">
                <a:solidFill>
                  <a:srgbClr val="0C5C65"/>
                </a:solidFill>
              </a:rPr>
              <a:t>them</a:t>
            </a:r>
            <a:endParaRPr lang="hu-HU" sz="2400" dirty="0">
              <a:solidFill>
                <a:srgbClr val="0C5C65"/>
              </a:solidFill>
            </a:endParaRPr>
          </a:p>
          <a:p>
            <a:pPr marL="342900" indent="-342900">
              <a:buClrTx/>
              <a:buFont typeface="Arial" panose="020B0604020202020204" pitchFamily="34" charset="0"/>
              <a:buChar char="•"/>
            </a:pPr>
            <a:r>
              <a:rPr lang="hu-HU" sz="2400" dirty="0" err="1">
                <a:solidFill>
                  <a:srgbClr val="0C5C65"/>
                </a:solidFill>
              </a:rPr>
              <a:t>highlight</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0C5C65"/>
                </a:solidFill>
              </a:rPr>
              <a:t>new</a:t>
            </a:r>
            <a:r>
              <a:rPr lang="hu-HU" sz="2400" b="1" dirty="0">
                <a:solidFill>
                  <a:srgbClr val="0C5C65"/>
                </a:solidFill>
              </a:rPr>
              <a:t> </a:t>
            </a:r>
            <a:r>
              <a:rPr lang="hu-HU" sz="2400" b="1" dirty="0" err="1">
                <a:solidFill>
                  <a:srgbClr val="0C5C65"/>
                </a:solidFill>
              </a:rPr>
              <a:t>discoveries</a:t>
            </a:r>
            <a:r>
              <a:rPr lang="hu-HU" sz="2400" dirty="0">
                <a:solidFill>
                  <a:srgbClr val="0C5C65"/>
                </a:solidFill>
              </a:rPr>
              <a:t>, </a:t>
            </a:r>
            <a:r>
              <a:rPr lang="hu-HU" sz="2400" b="1" dirty="0" err="1">
                <a:solidFill>
                  <a:srgbClr val="E50D2E"/>
                </a:solidFill>
              </a:rPr>
              <a:t>make</a:t>
            </a:r>
            <a:r>
              <a:rPr lang="hu-HU" sz="2400" b="1" dirty="0">
                <a:solidFill>
                  <a:srgbClr val="0C5C65"/>
                </a:solidFill>
              </a:rPr>
              <a:t> a </a:t>
            </a:r>
            <a:r>
              <a:rPr lang="hu-HU" sz="2400" b="1" dirty="0" err="1">
                <a:solidFill>
                  <a:srgbClr val="0C5C65"/>
                </a:solidFill>
              </a:rPr>
              <a:t>table</a:t>
            </a:r>
            <a:endParaRPr lang="hu-HU" sz="2400" b="1" dirty="0">
              <a:solidFill>
                <a:srgbClr val="0C5C65"/>
              </a:solidFill>
            </a:endParaRPr>
          </a:p>
          <a:p>
            <a:pPr marL="342900" indent="-342900">
              <a:buClrTx/>
              <a:buFont typeface="Arial" panose="020B0604020202020204" pitchFamily="34" charset="0"/>
              <a:buChar char="•"/>
            </a:pPr>
            <a:r>
              <a:rPr lang="hu-HU" sz="2400" dirty="0" err="1">
                <a:solidFill>
                  <a:srgbClr val="0C5C65"/>
                </a:solidFill>
              </a:rPr>
              <a:t>you</a:t>
            </a:r>
            <a:r>
              <a:rPr lang="hu-HU" sz="2400" dirty="0">
                <a:solidFill>
                  <a:srgbClr val="0C5C65"/>
                </a:solidFill>
              </a:rPr>
              <a:t> </a:t>
            </a:r>
            <a:r>
              <a:rPr lang="hu-HU" sz="2400" dirty="0" err="1">
                <a:solidFill>
                  <a:srgbClr val="0C5C65"/>
                </a:solidFill>
              </a:rPr>
              <a:t>can</a:t>
            </a:r>
            <a:r>
              <a:rPr lang="hu-HU" sz="2400" dirty="0">
                <a:solidFill>
                  <a:srgbClr val="0C5C65"/>
                </a:solidFill>
              </a:rPr>
              <a:t> </a:t>
            </a:r>
            <a:r>
              <a:rPr lang="hu-HU" sz="2400" b="1" dirty="0" err="1">
                <a:solidFill>
                  <a:srgbClr val="0C5C65"/>
                </a:solidFill>
              </a:rPr>
              <a:t>change</a:t>
            </a:r>
            <a:r>
              <a:rPr lang="hu-HU" sz="2400" b="1" dirty="0">
                <a:solidFill>
                  <a:srgbClr val="0C5C65"/>
                </a:solidFill>
              </a:rPr>
              <a:t> </a:t>
            </a:r>
            <a:r>
              <a:rPr lang="hu-HU" sz="2400" b="1" dirty="0" err="1">
                <a:solidFill>
                  <a:srgbClr val="0C5C65"/>
                </a:solidFill>
              </a:rPr>
              <a:t>the</a:t>
            </a:r>
            <a:r>
              <a:rPr lang="hu-HU" sz="2400" b="1" dirty="0">
                <a:solidFill>
                  <a:srgbClr val="0C5C65"/>
                </a:solidFill>
              </a:rPr>
              <a:t> </a:t>
            </a:r>
            <a:r>
              <a:rPr lang="hu-HU" sz="2400" b="1" dirty="0" err="1">
                <a:solidFill>
                  <a:srgbClr val="0C5C65"/>
                </a:solidFill>
              </a:rPr>
              <a:t>order</a:t>
            </a:r>
            <a:r>
              <a:rPr lang="hu-HU" sz="2400" b="1" dirty="0">
                <a:solidFill>
                  <a:srgbClr val="0C5C65"/>
                </a:solidFill>
              </a:rPr>
              <a:t> </a:t>
            </a:r>
            <a:r>
              <a:rPr lang="hu-HU" sz="2400" b="1" dirty="0" err="1">
                <a:solidFill>
                  <a:srgbClr val="E50D2E"/>
                </a:solidFill>
              </a:rPr>
              <a:t>at</a:t>
            </a:r>
            <a:r>
              <a:rPr lang="hu-HU" sz="2400" b="1" dirty="0">
                <a:solidFill>
                  <a:srgbClr val="E50D2E"/>
                </a:solidFill>
              </a:rPr>
              <a:t> </a:t>
            </a:r>
            <a:r>
              <a:rPr lang="hu-HU" sz="2400" b="1" dirty="0" err="1">
                <a:solidFill>
                  <a:srgbClr val="E50D2E"/>
                </a:solidFill>
              </a:rPr>
              <a:t>any</a:t>
            </a:r>
            <a:r>
              <a:rPr lang="hu-HU" sz="2400" b="1" dirty="0">
                <a:solidFill>
                  <a:srgbClr val="E50D2E"/>
                </a:solidFill>
              </a:rPr>
              <a:t> </a:t>
            </a:r>
            <a:r>
              <a:rPr lang="hu-HU" sz="2400" b="1" dirty="0" err="1">
                <a:solidFill>
                  <a:srgbClr val="E50D2E"/>
                </a:solidFill>
              </a:rPr>
              <a:t>time</a:t>
            </a:r>
            <a:endParaRPr lang="hu-HU" sz="2400" dirty="0">
              <a:solidFill>
                <a:srgbClr val="E50D2E"/>
              </a:solidFill>
            </a:endParaRPr>
          </a:p>
          <a:p>
            <a:pPr marL="342900" indent="-342900">
              <a:buFontTx/>
              <a:buChar char="-"/>
            </a:pPr>
            <a:endParaRPr lang="hu-HU" sz="2400" dirty="0">
              <a:solidFill>
                <a:srgbClr val="15A9A6"/>
              </a:solidFill>
            </a:endParaRPr>
          </a:p>
          <a:p>
            <a:pPr marL="342900" indent="-342900">
              <a:buFontTx/>
              <a:buChar char="-"/>
            </a:pPr>
            <a:endParaRPr lang="hu-HU" sz="2400" dirty="0">
              <a:solidFill>
                <a:srgbClr val="15A9A6"/>
              </a:solidFill>
            </a:endParaRPr>
          </a:p>
          <a:p>
            <a:endParaRPr lang="hu-HU" sz="2400" dirty="0">
              <a:solidFill>
                <a:srgbClr val="15A9A6"/>
              </a:solidFill>
            </a:endParaRP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2069797" cy="584775"/>
          </a:xfrm>
          <a:prstGeom prst="rect">
            <a:avLst/>
          </a:prstGeom>
        </p:spPr>
        <p:txBody>
          <a:bodyPr wrap="none">
            <a:spAutoFit/>
          </a:bodyPr>
          <a:lstStyle/>
          <a:p>
            <a:r>
              <a:rPr lang="hu-HU" sz="3200" b="1" dirty="0">
                <a:solidFill>
                  <a:srgbClr val="0C5C65"/>
                </a:solidFill>
              </a:rPr>
              <a:t>RESULTS</a:t>
            </a:r>
            <a:endParaRPr lang="hu-HU" sz="3200" dirty="0">
              <a:solidFill>
                <a:srgbClr val="0C5C65"/>
              </a:solidFill>
            </a:endParaRPr>
          </a:p>
        </p:txBody>
      </p:sp>
    </p:spTree>
    <p:extLst>
      <p:ext uri="{BB962C8B-B14F-4D97-AF65-F5344CB8AC3E}">
        <p14:creationId xmlns:p14="http://schemas.microsoft.com/office/powerpoint/2010/main" val="17536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B03D018C-3910-493D-95AD-99829B8FDDD2}"/>
              </a:ext>
            </a:extLst>
          </p:cNvPr>
          <p:cNvSpPr/>
          <p:nvPr/>
        </p:nvSpPr>
        <p:spPr>
          <a:xfrm>
            <a:off x="9465930" y="5737860"/>
            <a:ext cx="2026003" cy="112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2F954349-BF3D-4D75-8252-F2799188EBDE}"/>
              </a:ext>
            </a:extLst>
          </p:cNvPr>
          <p:cNvSpPr/>
          <p:nvPr/>
        </p:nvSpPr>
        <p:spPr>
          <a:xfrm>
            <a:off x="1034143" y="2370360"/>
            <a:ext cx="10123714" cy="3970318"/>
          </a:xfrm>
          <a:prstGeom prst="rect">
            <a:avLst/>
          </a:prstGeom>
          <a:ln w="28575">
            <a:solidFill>
              <a:srgbClr val="C00000"/>
            </a:solidFill>
          </a:ln>
        </p:spPr>
        <p:txBody>
          <a:bodyPr wrap="square">
            <a:spAutoFit/>
          </a:bodyPr>
          <a:lstStyle/>
          <a:p>
            <a:r>
              <a:rPr lang="hu-HU" dirty="0">
                <a:solidFill>
                  <a:srgbClr val="15A9A6"/>
                </a:solidFill>
              </a:rPr>
              <a:t>1. </a:t>
            </a:r>
            <a:r>
              <a:rPr lang="hu-HU" dirty="0" err="1">
                <a:solidFill>
                  <a:srgbClr val="15A9A6"/>
                </a:solidFill>
              </a:rPr>
              <a:t>Alcohol</a:t>
            </a:r>
            <a:r>
              <a:rPr lang="hu-HU" dirty="0">
                <a:solidFill>
                  <a:srgbClr val="15A9A6"/>
                </a:solidFill>
              </a:rPr>
              <a:t> </a:t>
            </a:r>
            <a:r>
              <a:rPr lang="hu-HU" dirty="0" err="1">
                <a:solidFill>
                  <a:srgbClr val="15A9A6"/>
                </a:solidFill>
              </a:rPr>
              <a:t>Consumption</a:t>
            </a:r>
            <a:r>
              <a:rPr lang="hu-HU" dirty="0">
                <a:solidFill>
                  <a:srgbClr val="15A9A6"/>
                </a:solidFill>
              </a:rPr>
              <a:t> </a:t>
            </a:r>
            <a:r>
              <a:rPr lang="hu-HU" b="1" dirty="0" err="1">
                <a:solidFill>
                  <a:srgbClr val="0C5C65"/>
                </a:solidFill>
              </a:rPr>
              <a:t>Decreases</a:t>
            </a:r>
            <a:r>
              <a:rPr lang="hu-HU" b="1" dirty="0">
                <a:solidFill>
                  <a:srgbClr val="0C5C65"/>
                </a:solidFill>
              </a:rPr>
              <a:t> CFTR </a:t>
            </a:r>
            <a:r>
              <a:rPr lang="hu-HU" b="1" dirty="0" err="1">
                <a:solidFill>
                  <a:srgbClr val="0C5C65"/>
                </a:solidFill>
              </a:rPr>
              <a:t>Activity</a:t>
            </a:r>
            <a:r>
              <a:rPr lang="hu-HU" b="1" dirty="0">
                <a:solidFill>
                  <a:srgbClr val="0C5C65"/>
                </a:solidFill>
              </a:rPr>
              <a:t> and Expression in Human </a:t>
            </a:r>
            <a:r>
              <a:rPr lang="hu-HU" dirty="0" err="1">
                <a:solidFill>
                  <a:srgbClr val="15A9A6"/>
                </a:solidFill>
              </a:rPr>
              <a:t>Subjects</a:t>
            </a:r>
            <a:endParaRPr lang="hu-HU" dirty="0">
              <a:solidFill>
                <a:srgbClr val="15A9A6"/>
              </a:solidFill>
            </a:endParaRPr>
          </a:p>
          <a:p>
            <a:r>
              <a:rPr lang="hu-HU" dirty="0">
                <a:solidFill>
                  <a:srgbClr val="15A9A6"/>
                </a:solidFill>
              </a:rPr>
              <a:t>2. </a:t>
            </a:r>
            <a:r>
              <a:rPr lang="hu-HU" dirty="0" err="1">
                <a:solidFill>
                  <a:srgbClr val="15A9A6"/>
                </a:solidFill>
              </a:rPr>
              <a:t>Ethanol</a:t>
            </a:r>
            <a:r>
              <a:rPr lang="hu-HU" dirty="0">
                <a:solidFill>
                  <a:srgbClr val="15A9A6"/>
                </a:solidFill>
              </a:rPr>
              <a:t> and </a:t>
            </a:r>
            <a:r>
              <a:rPr lang="hu-HU" dirty="0" err="1">
                <a:solidFill>
                  <a:srgbClr val="15A9A6"/>
                </a:solidFill>
              </a:rPr>
              <a:t>Fatty</a:t>
            </a:r>
            <a:r>
              <a:rPr lang="hu-HU" dirty="0">
                <a:solidFill>
                  <a:srgbClr val="15A9A6"/>
                </a:solidFill>
              </a:rPr>
              <a:t> </a:t>
            </a:r>
            <a:r>
              <a:rPr lang="hu-HU" dirty="0" err="1">
                <a:solidFill>
                  <a:srgbClr val="15A9A6"/>
                </a:solidFill>
              </a:rPr>
              <a:t>Acid</a:t>
            </a:r>
            <a:r>
              <a:rPr lang="hu-HU" dirty="0">
                <a:solidFill>
                  <a:srgbClr val="15A9A6"/>
                </a:solidFill>
              </a:rPr>
              <a:t> </a:t>
            </a:r>
            <a:r>
              <a:rPr lang="hu-HU" b="1" dirty="0" err="1">
                <a:solidFill>
                  <a:srgbClr val="0C5C65"/>
                </a:solidFill>
              </a:rPr>
              <a:t>Impair</a:t>
            </a:r>
            <a:r>
              <a:rPr lang="hu-HU" b="1" dirty="0">
                <a:solidFill>
                  <a:srgbClr val="0C5C65"/>
                </a:solidFill>
              </a:rPr>
              <a:t> </a:t>
            </a:r>
            <a:r>
              <a:rPr lang="hu-HU" b="1" dirty="0" err="1">
                <a:solidFill>
                  <a:srgbClr val="0C5C65"/>
                </a:solidFill>
              </a:rPr>
              <a:t>Pancreatic</a:t>
            </a:r>
            <a:r>
              <a:rPr lang="hu-HU" b="1" dirty="0">
                <a:solidFill>
                  <a:srgbClr val="0C5C65"/>
                </a:solidFill>
              </a:rPr>
              <a:t> Fluid and </a:t>
            </a:r>
            <a:r>
              <a:rPr lang="hu-HU" b="1" dirty="0" err="1">
                <a:solidFill>
                  <a:srgbClr val="0C5C65"/>
                </a:solidFill>
              </a:rPr>
              <a:t>Bicarbonate</a:t>
            </a:r>
            <a:r>
              <a:rPr lang="hu-HU" b="1" dirty="0">
                <a:solidFill>
                  <a:srgbClr val="0C5C65"/>
                </a:solidFill>
              </a:rPr>
              <a:t> </a:t>
            </a:r>
            <a:r>
              <a:rPr lang="hu-HU" b="1" dirty="0" err="1">
                <a:solidFill>
                  <a:srgbClr val="0C5C65"/>
                </a:solidFill>
              </a:rPr>
              <a:t>Secretion</a:t>
            </a:r>
            <a:r>
              <a:rPr lang="hu-HU" b="1" dirty="0">
                <a:solidFill>
                  <a:srgbClr val="0C5C65"/>
                </a:solidFill>
              </a:rPr>
              <a:t> </a:t>
            </a:r>
            <a:r>
              <a:rPr lang="hu-HU" dirty="0">
                <a:solidFill>
                  <a:srgbClr val="15A9A6"/>
                </a:solidFill>
              </a:rPr>
              <a:t>and </a:t>
            </a:r>
            <a:r>
              <a:rPr lang="hu-HU" b="1" dirty="0" err="1">
                <a:solidFill>
                  <a:srgbClr val="0C5C65"/>
                </a:solidFill>
              </a:rPr>
              <a:t>Inhibit</a:t>
            </a:r>
            <a:r>
              <a:rPr lang="hu-HU" b="1" dirty="0">
                <a:solidFill>
                  <a:srgbClr val="0C5C65"/>
                </a:solidFill>
              </a:rPr>
              <a:t> CFTR Cl− Channel </a:t>
            </a:r>
            <a:r>
              <a:rPr lang="hu-HU" b="1" dirty="0" err="1">
                <a:solidFill>
                  <a:srgbClr val="0C5C65"/>
                </a:solidFill>
              </a:rPr>
              <a:t>Activity</a:t>
            </a:r>
            <a:r>
              <a:rPr lang="hu-HU" dirty="0">
                <a:solidFill>
                  <a:srgbClr val="15A9A6"/>
                </a:solidFill>
              </a:rPr>
              <a:t> In Vivo and In Vitro</a:t>
            </a:r>
          </a:p>
          <a:p>
            <a:r>
              <a:rPr lang="hu-HU" dirty="0">
                <a:solidFill>
                  <a:srgbClr val="15A9A6"/>
                </a:solidFill>
              </a:rPr>
              <a:t>3. </a:t>
            </a:r>
            <a:r>
              <a:rPr lang="hu-HU" b="1" dirty="0">
                <a:solidFill>
                  <a:srgbClr val="0C5C65"/>
                </a:solidFill>
              </a:rPr>
              <a:t>Low Concentration </a:t>
            </a:r>
            <a:r>
              <a:rPr lang="hu-HU" dirty="0">
                <a:solidFill>
                  <a:srgbClr val="15A9A6"/>
                </a:solidFill>
              </a:rPr>
              <a:t>of </a:t>
            </a:r>
            <a:r>
              <a:rPr lang="hu-HU" dirty="0" err="1">
                <a:solidFill>
                  <a:srgbClr val="15A9A6"/>
                </a:solidFill>
              </a:rPr>
              <a:t>Ethanol</a:t>
            </a:r>
            <a:r>
              <a:rPr lang="hu-HU" dirty="0">
                <a:solidFill>
                  <a:srgbClr val="15A9A6"/>
                </a:solidFill>
              </a:rPr>
              <a:t> </a:t>
            </a:r>
            <a:r>
              <a:rPr lang="hu-HU" dirty="0" err="1">
                <a:solidFill>
                  <a:srgbClr val="15A9A6"/>
                </a:solidFill>
              </a:rPr>
              <a:t>Stimulates</a:t>
            </a:r>
            <a:r>
              <a:rPr lang="hu-HU" dirty="0">
                <a:solidFill>
                  <a:srgbClr val="15A9A6"/>
                </a:solidFill>
              </a:rPr>
              <a:t> Both </a:t>
            </a:r>
            <a:r>
              <a:rPr lang="hu-HU" dirty="0" err="1">
                <a:solidFill>
                  <a:srgbClr val="15A9A6"/>
                </a:solidFill>
              </a:rPr>
              <a:t>the</a:t>
            </a:r>
            <a:r>
              <a:rPr lang="hu-HU" dirty="0">
                <a:solidFill>
                  <a:srgbClr val="15A9A6"/>
                </a:solidFill>
              </a:rPr>
              <a:t> </a:t>
            </a:r>
            <a:r>
              <a:rPr lang="hu-HU" dirty="0" err="1">
                <a:solidFill>
                  <a:srgbClr val="15A9A6"/>
                </a:solidFill>
              </a:rPr>
              <a:t>Apical</a:t>
            </a:r>
            <a:r>
              <a:rPr lang="hu-HU" dirty="0">
                <a:solidFill>
                  <a:srgbClr val="15A9A6"/>
                </a:solidFill>
              </a:rPr>
              <a:t> SLC26 Cl−/HCO3− </a:t>
            </a:r>
            <a:r>
              <a:rPr lang="hu-HU" dirty="0" err="1">
                <a:solidFill>
                  <a:srgbClr val="15A9A6"/>
                </a:solidFill>
              </a:rPr>
              <a:t>Exchanger</a:t>
            </a:r>
            <a:r>
              <a:rPr lang="hu-HU" dirty="0">
                <a:solidFill>
                  <a:srgbClr val="15A9A6"/>
                </a:solidFill>
              </a:rPr>
              <a:t> and CFTR </a:t>
            </a:r>
            <a:r>
              <a:rPr lang="hu-HU" dirty="0" err="1">
                <a:solidFill>
                  <a:srgbClr val="15A9A6"/>
                </a:solidFill>
              </a:rPr>
              <a:t>via</a:t>
            </a:r>
            <a:r>
              <a:rPr lang="hu-HU" dirty="0">
                <a:solidFill>
                  <a:srgbClr val="15A9A6"/>
                </a:solidFill>
              </a:rPr>
              <a:t> </a:t>
            </a:r>
            <a:r>
              <a:rPr lang="hu-HU" dirty="0" err="1">
                <a:solidFill>
                  <a:srgbClr val="15A9A6"/>
                </a:solidFill>
              </a:rPr>
              <a:t>Inositol</a:t>
            </a:r>
            <a:r>
              <a:rPr lang="hu-HU" dirty="0">
                <a:solidFill>
                  <a:srgbClr val="15A9A6"/>
                </a:solidFill>
              </a:rPr>
              <a:t> </a:t>
            </a:r>
            <a:r>
              <a:rPr lang="hu-HU" dirty="0" err="1">
                <a:solidFill>
                  <a:srgbClr val="15A9A6"/>
                </a:solidFill>
              </a:rPr>
              <a:t>Triphosphate</a:t>
            </a:r>
            <a:r>
              <a:rPr lang="hu-HU" dirty="0">
                <a:solidFill>
                  <a:srgbClr val="15A9A6"/>
                </a:solidFill>
              </a:rPr>
              <a:t> Receptor–</a:t>
            </a:r>
            <a:r>
              <a:rPr lang="hu-HU" dirty="0" err="1">
                <a:solidFill>
                  <a:srgbClr val="15A9A6"/>
                </a:solidFill>
              </a:rPr>
              <a:t>Mediated</a:t>
            </a:r>
            <a:r>
              <a:rPr lang="hu-HU" dirty="0">
                <a:solidFill>
                  <a:srgbClr val="15A9A6"/>
                </a:solidFill>
              </a:rPr>
              <a:t> Ca2+ </a:t>
            </a:r>
            <a:r>
              <a:rPr lang="hu-HU" dirty="0" err="1">
                <a:solidFill>
                  <a:srgbClr val="15A9A6"/>
                </a:solidFill>
              </a:rPr>
              <a:t>Signaling</a:t>
            </a:r>
            <a:endParaRPr lang="hu-HU" dirty="0">
              <a:solidFill>
                <a:srgbClr val="15A9A6"/>
              </a:solidFill>
            </a:endParaRPr>
          </a:p>
          <a:p>
            <a:r>
              <a:rPr lang="hu-HU" dirty="0">
                <a:solidFill>
                  <a:srgbClr val="15A9A6"/>
                </a:solidFill>
              </a:rPr>
              <a:t>4. </a:t>
            </a:r>
            <a:r>
              <a:rPr lang="hu-HU" b="1" dirty="0" err="1">
                <a:solidFill>
                  <a:srgbClr val="0C5C65"/>
                </a:solidFill>
              </a:rPr>
              <a:t>High</a:t>
            </a:r>
            <a:r>
              <a:rPr lang="hu-HU" b="1" dirty="0">
                <a:solidFill>
                  <a:srgbClr val="0C5C65"/>
                </a:solidFill>
              </a:rPr>
              <a:t> Concentration </a:t>
            </a:r>
            <a:r>
              <a:rPr lang="hu-HU" dirty="0">
                <a:solidFill>
                  <a:srgbClr val="15A9A6"/>
                </a:solidFill>
              </a:rPr>
              <a:t>of </a:t>
            </a:r>
            <a:r>
              <a:rPr lang="hu-HU" dirty="0" err="1">
                <a:solidFill>
                  <a:srgbClr val="15A9A6"/>
                </a:solidFill>
              </a:rPr>
              <a:t>Ethanol</a:t>
            </a:r>
            <a:r>
              <a:rPr lang="hu-HU" dirty="0">
                <a:solidFill>
                  <a:srgbClr val="15A9A6"/>
                </a:solidFill>
              </a:rPr>
              <a:t> </a:t>
            </a:r>
            <a:r>
              <a:rPr lang="hu-HU" dirty="0" err="1">
                <a:solidFill>
                  <a:srgbClr val="15A9A6"/>
                </a:solidFill>
              </a:rPr>
              <a:t>Inhibits</a:t>
            </a:r>
            <a:r>
              <a:rPr lang="hu-HU" dirty="0">
                <a:solidFill>
                  <a:srgbClr val="15A9A6"/>
                </a:solidFill>
              </a:rPr>
              <a:t> Both </a:t>
            </a:r>
            <a:r>
              <a:rPr lang="hu-HU" dirty="0" err="1">
                <a:solidFill>
                  <a:srgbClr val="15A9A6"/>
                </a:solidFill>
              </a:rPr>
              <a:t>the</a:t>
            </a:r>
            <a:r>
              <a:rPr lang="hu-HU" dirty="0">
                <a:solidFill>
                  <a:srgbClr val="15A9A6"/>
                </a:solidFill>
              </a:rPr>
              <a:t> </a:t>
            </a:r>
            <a:r>
              <a:rPr lang="hu-HU" dirty="0" err="1">
                <a:solidFill>
                  <a:srgbClr val="15A9A6"/>
                </a:solidFill>
              </a:rPr>
              <a:t>Apical</a:t>
            </a:r>
            <a:r>
              <a:rPr lang="hu-HU" dirty="0">
                <a:solidFill>
                  <a:srgbClr val="15A9A6"/>
                </a:solidFill>
              </a:rPr>
              <a:t> SLC26 Cl−/HCO3− </a:t>
            </a:r>
            <a:r>
              <a:rPr lang="hu-HU" dirty="0" err="1">
                <a:solidFill>
                  <a:srgbClr val="15A9A6"/>
                </a:solidFill>
              </a:rPr>
              <a:t>Exchanger</a:t>
            </a:r>
            <a:r>
              <a:rPr lang="hu-HU" dirty="0">
                <a:solidFill>
                  <a:srgbClr val="15A9A6"/>
                </a:solidFill>
              </a:rPr>
              <a:t> and CFTR</a:t>
            </a:r>
          </a:p>
          <a:p>
            <a:r>
              <a:rPr lang="hu-HU" dirty="0">
                <a:solidFill>
                  <a:srgbClr val="15A9A6"/>
                </a:solidFill>
              </a:rPr>
              <a:t>5. </a:t>
            </a:r>
            <a:r>
              <a:rPr lang="hu-HU" b="1" dirty="0" err="1">
                <a:solidFill>
                  <a:srgbClr val="0C5C65"/>
                </a:solidFill>
              </a:rPr>
              <a:t>High</a:t>
            </a:r>
            <a:r>
              <a:rPr lang="hu-HU" b="1" dirty="0">
                <a:solidFill>
                  <a:srgbClr val="0C5C65"/>
                </a:solidFill>
              </a:rPr>
              <a:t> </a:t>
            </a:r>
            <a:r>
              <a:rPr lang="hu-HU" b="1" dirty="0" err="1">
                <a:solidFill>
                  <a:srgbClr val="0C5C65"/>
                </a:solidFill>
              </a:rPr>
              <a:t>Concentrations</a:t>
            </a:r>
            <a:r>
              <a:rPr lang="hu-HU" b="1" dirty="0">
                <a:solidFill>
                  <a:srgbClr val="0C5C65"/>
                </a:solidFill>
              </a:rPr>
              <a:t> </a:t>
            </a:r>
            <a:r>
              <a:rPr lang="hu-HU" dirty="0">
                <a:solidFill>
                  <a:srgbClr val="15A9A6"/>
                </a:solidFill>
              </a:rPr>
              <a:t>of </a:t>
            </a:r>
            <a:r>
              <a:rPr lang="hu-HU" dirty="0" err="1">
                <a:solidFill>
                  <a:srgbClr val="15A9A6"/>
                </a:solidFill>
              </a:rPr>
              <a:t>Ethanol</a:t>
            </a:r>
            <a:r>
              <a:rPr lang="hu-HU" dirty="0">
                <a:solidFill>
                  <a:srgbClr val="15A9A6"/>
                </a:solidFill>
              </a:rPr>
              <a:t> and POA </a:t>
            </a:r>
            <a:r>
              <a:rPr lang="hu-HU" dirty="0" err="1">
                <a:solidFill>
                  <a:srgbClr val="15A9A6"/>
                </a:solidFill>
              </a:rPr>
              <a:t>Induce</a:t>
            </a:r>
            <a:r>
              <a:rPr lang="hu-HU" dirty="0">
                <a:solidFill>
                  <a:srgbClr val="15A9A6"/>
                </a:solidFill>
              </a:rPr>
              <a:t> </a:t>
            </a:r>
            <a:r>
              <a:rPr lang="hu-HU" b="1" dirty="0" err="1">
                <a:solidFill>
                  <a:srgbClr val="0C5C65"/>
                </a:solidFill>
              </a:rPr>
              <a:t>Sustained</a:t>
            </a:r>
            <a:r>
              <a:rPr lang="hu-HU" b="1" dirty="0">
                <a:solidFill>
                  <a:srgbClr val="0C5C65"/>
                </a:solidFill>
              </a:rPr>
              <a:t> </a:t>
            </a:r>
            <a:r>
              <a:rPr lang="hu-HU" b="1" dirty="0" err="1">
                <a:solidFill>
                  <a:srgbClr val="0C5C65"/>
                </a:solidFill>
              </a:rPr>
              <a:t>Elevation</a:t>
            </a:r>
            <a:r>
              <a:rPr lang="hu-HU" b="1" dirty="0">
                <a:solidFill>
                  <a:srgbClr val="0C5C65"/>
                </a:solidFill>
              </a:rPr>
              <a:t> of [Ca2+]i</a:t>
            </a:r>
            <a:r>
              <a:rPr lang="hu-HU" dirty="0">
                <a:solidFill>
                  <a:srgbClr val="15A9A6"/>
                </a:solidFill>
              </a:rPr>
              <a:t>, </a:t>
            </a:r>
            <a:r>
              <a:rPr lang="hu-HU" dirty="0" err="1">
                <a:solidFill>
                  <a:srgbClr val="15A9A6"/>
                </a:solidFill>
              </a:rPr>
              <a:t>Decreased</a:t>
            </a:r>
            <a:r>
              <a:rPr lang="hu-HU" dirty="0">
                <a:solidFill>
                  <a:srgbClr val="15A9A6"/>
                </a:solidFill>
              </a:rPr>
              <a:t> </a:t>
            </a:r>
            <a:r>
              <a:rPr lang="hu-HU" dirty="0" err="1">
                <a:solidFill>
                  <a:srgbClr val="15A9A6"/>
                </a:solidFill>
              </a:rPr>
              <a:t>Mitochondrial</a:t>
            </a:r>
            <a:r>
              <a:rPr lang="hu-HU" dirty="0">
                <a:solidFill>
                  <a:srgbClr val="15A9A6"/>
                </a:solidFill>
              </a:rPr>
              <a:t> </a:t>
            </a:r>
            <a:r>
              <a:rPr lang="hu-HU" dirty="0" err="1">
                <a:solidFill>
                  <a:srgbClr val="15A9A6"/>
                </a:solidFill>
              </a:rPr>
              <a:t>Function</a:t>
            </a:r>
            <a:r>
              <a:rPr lang="hu-HU" dirty="0">
                <a:solidFill>
                  <a:srgbClr val="15A9A6"/>
                </a:solidFill>
              </a:rPr>
              <a:t> and </a:t>
            </a:r>
            <a:r>
              <a:rPr lang="hu-HU" dirty="0" err="1">
                <a:solidFill>
                  <a:srgbClr val="15A9A6"/>
                </a:solidFill>
              </a:rPr>
              <a:t>Adenosine</a:t>
            </a:r>
            <a:r>
              <a:rPr lang="hu-HU" dirty="0">
                <a:solidFill>
                  <a:srgbClr val="15A9A6"/>
                </a:solidFill>
              </a:rPr>
              <a:t> 3′,5′-Cyclic </a:t>
            </a:r>
            <a:r>
              <a:rPr lang="hu-HU" dirty="0" err="1">
                <a:solidFill>
                  <a:srgbClr val="15A9A6"/>
                </a:solidFill>
              </a:rPr>
              <a:t>Monophosphate</a:t>
            </a:r>
            <a:r>
              <a:rPr lang="hu-HU" dirty="0">
                <a:solidFill>
                  <a:srgbClr val="15A9A6"/>
                </a:solidFill>
              </a:rPr>
              <a:t> </a:t>
            </a:r>
            <a:r>
              <a:rPr lang="hu-HU" dirty="0" err="1">
                <a:solidFill>
                  <a:srgbClr val="15A9A6"/>
                </a:solidFill>
              </a:rPr>
              <a:t>Level</a:t>
            </a:r>
            <a:endParaRPr lang="hu-HU" dirty="0">
              <a:solidFill>
                <a:srgbClr val="15A9A6"/>
              </a:solidFill>
            </a:endParaRPr>
          </a:p>
          <a:p>
            <a:r>
              <a:rPr lang="hu-HU" dirty="0">
                <a:solidFill>
                  <a:srgbClr val="15A9A6"/>
                </a:solidFill>
              </a:rPr>
              <a:t>6. </a:t>
            </a:r>
            <a:r>
              <a:rPr lang="hu-HU" b="1" dirty="0" err="1">
                <a:solidFill>
                  <a:srgbClr val="0C5C65"/>
                </a:solidFill>
              </a:rPr>
              <a:t>Ethanol</a:t>
            </a:r>
            <a:r>
              <a:rPr lang="hu-HU" b="1" dirty="0">
                <a:solidFill>
                  <a:srgbClr val="0C5C65"/>
                </a:solidFill>
              </a:rPr>
              <a:t> and </a:t>
            </a:r>
            <a:r>
              <a:rPr lang="hu-HU" b="1" dirty="0" err="1">
                <a:solidFill>
                  <a:srgbClr val="0C5C65"/>
                </a:solidFill>
              </a:rPr>
              <a:t>Nonoxidative</a:t>
            </a:r>
            <a:r>
              <a:rPr lang="hu-HU" b="1" dirty="0">
                <a:solidFill>
                  <a:srgbClr val="0C5C65"/>
                </a:solidFill>
              </a:rPr>
              <a:t> </a:t>
            </a:r>
            <a:r>
              <a:rPr lang="hu-HU" b="1" dirty="0" err="1">
                <a:solidFill>
                  <a:srgbClr val="0C5C65"/>
                </a:solidFill>
              </a:rPr>
              <a:t>Ethanol</a:t>
            </a:r>
            <a:r>
              <a:rPr lang="hu-HU" b="1" dirty="0">
                <a:solidFill>
                  <a:srgbClr val="0C5C65"/>
                </a:solidFill>
              </a:rPr>
              <a:t> </a:t>
            </a:r>
            <a:r>
              <a:rPr lang="hu-HU" b="1" dirty="0" err="1">
                <a:solidFill>
                  <a:srgbClr val="0C5C65"/>
                </a:solidFill>
              </a:rPr>
              <a:t>Metabolites</a:t>
            </a:r>
            <a:r>
              <a:rPr lang="hu-HU" b="1" dirty="0">
                <a:solidFill>
                  <a:srgbClr val="0C5C65"/>
                </a:solidFill>
              </a:rPr>
              <a:t> </a:t>
            </a:r>
            <a:r>
              <a:rPr lang="hu-HU" b="1" dirty="0" err="1">
                <a:solidFill>
                  <a:srgbClr val="0C5C65"/>
                </a:solidFill>
              </a:rPr>
              <a:t>Cause</a:t>
            </a:r>
            <a:r>
              <a:rPr lang="hu-HU" b="1" dirty="0">
                <a:solidFill>
                  <a:srgbClr val="0C5C65"/>
                </a:solidFill>
              </a:rPr>
              <a:t> </a:t>
            </a:r>
            <a:r>
              <a:rPr lang="hu-HU" b="1" dirty="0" err="1">
                <a:solidFill>
                  <a:srgbClr val="0C5C65"/>
                </a:solidFill>
              </a:rPr>
              <a:t>Translocation</a:t>
            </a:r>
            <a:r>
              <a:rPr lang="hu-HU" dirty="0">
                <a:solidFill>
                  <a:srgbClr val="0C5C65"/>
                </a:solidFill>
              </a:rPr>
              <a:t> </a:t>
            </a:r>
            <a:r>
              <a:rPr lang="hu-HU" dirty="0">
                <a:solidFill>
                  <a:srgbClr val="15A9A6"/>
                </a:solidFill>
              </a:rPr>
              <a:t>and Expression </a:t>
            </a:r>
            <a:r>
              <a:rPr lang="hu-HU" dirty="0" err="1">
                <a:solidFill>
                  <a:srgbClr val="15A9A6"/>
                </a:solidFill>
              </a:rPr>
              <a:t>Defect</a:t>
            </a:r>
            <a:r>
              <a:rPr lang="hu-HU" dirty="0">
                <a:solidFill>
                  <a:srgbClr val="15A9A6"/>
                </a:solidFill>
              </a:rPr>
              <a:t> of CFTR</a:t>
            </a:r>
          </a:p>
          <a:p>
            <a:r>
              <a:rPr lang="hu-HU" dirty="0">
                <a:solidFill>
                  <a:srgbClr val="15A9A6"/>
                </a:solidFill>
              </a:rPr>
              <a:t>7. </a:t>
            </a:r>
            <a:r>
              <a:rPr lang="hu-HU" dirty="0" err="1">
                <a:solidFill>
                  <a:srgbClr val="15A9A6"/>
                </a:solidFill>
              </a:rPr>
              <a:t>Ethanol</a:t>
            </a:r>
            <a:r>
              <a:rPr lang="hu-HU" dirty="0">
                <a:solidFill>
                  <a:srgbClr val="15A9A6"/>
                </a:solidFill>
              </a:rPr>
              <a:t> and </a:t>
            </a:r>
            <a:r>
              <a:rPr lang="hu-HU" dirty="0" err="1">
                <a:solidFill>
                  <a:srgbClr val="15A9A6"/>
                </a:solidFill>
              </a:rPr>
              <a:t>Its</a:t>
            </a:r>
            <a:r>
              <a:rPr lang="hu-HU" dirty="0">
                <a:solidFill>
                  <a:srgbClr val="15A9A6"/>
                </a:solidFill>
              </a:rPr>
              <a:t> </a:t>
            </a:r>
            <a:r>
              <a:rPr lang="hu-HU" dirty="0" err="1">
                <a:solidFill>
                  <a:srgbClr val="15A9A6"/>
                </a:solidFill>
              </a:rPr>
              <a:t>Metabolites</a:t>
            </a:r>
            <a:r>
              <a:rPr lang="hu-HU" dirty="0">
                <a:solidFill>
                  <a:srgbClr val="15A9A6"/>
                </a:solidFill>
              </a:rPr>
              <a:t> </a:t>
            </a:r>
            <a:r>
              <a:rPr lang="hu-HU" b="1" dirty="0" err="1">
                <a:solidFill>
                  <a:srgbClr val="0C5C65"/>
                </a:solidFill>
              </a:rPr>
              <a:t>Decrease</a:t>
            </a:r>
            <a:r>
              <a:rPr lang="hu-HU" b="1" dirty="0">
                <a:solidFill>
                  <a:srgbClr val="0C5C65"/>
                </a:solidFill>
              </a:rPr>
              <a:t> CFTR Expression </a:t>
            </a:r>
            <a:r>
              <a:rPr lang="hu-HU" dirty="0">
                <a:solidFill>
                  <a:srgbClr val="15A9A6"/>
                </a:solidFill>
              </a:rPr>
              <a:t>and </a:t>
            </a:r>
            <a:r>
              <a:rPr lang="hu-HU" dirty="0" err="1">
                <a:solidFill>
                  <a:srgbClr val="15A9A6"/>
                </a:solidFill>
              </a:rPr>
              <a:t>Plasma</a:t>
            </a:r>
            <a:r>
              <a:rPr lang="hu-HU" dirty="0">
                <a:solidFill>
                  <a:srgbClr val="15A9A6"/>
                </a:solidFill>
              </a:rPr>
              <a:t> </a:t>
            </a:r>
            <a:r>
              <a:rPr lang="hu-HU" dirty="0" err="1">
                <a:solidFill>
                  <a:srgbClr val="15A9A6"/>
                </a:solidFill>
              </a:rPr>
              <a:t>Membrane</a:t>
            </a:r>
            <a:r>
              <a:rPr lang="hu-HU" dirty="0">
                <a:solidFill>
                  <a:srgbClr val="15A9A6"/>
                </a:solidFill>
              </a:rPr>
              <a:t> </a:t>
            </a:r>
            <a:r>
              <a:rPr lang="hu-HU" dirty="0" err="1">
                <a:solidFill>
                  <a:srgbClr val="15A9A6"/>
                </a:solidFill>
              </a:rPr>
              <a:t>Density</a:t>
            </a:r>
            <a:r>
              <a:rPr lang="hu-HU" dirty="0">
                <a:solidFill>
                  <a:srgbClr val="15A9A6"/>
                </a:solidFill>
              </a:rPr>
              <a:t> </a:t>
            </a:r>
            <a:r>
              <a:rPr lang="hu-HU" dirty="0" err="1">
                <a:solidFill>
                  <a:srgbClr val="15A9A6"/>
                </a:solidFill>
              </a:rPr>
              <a:t>via</a:t>
            </a:r>
            <a:r>
              <a:rPr lang="hu-HU" dirty="0">
                <a:solidFill>
                  <a:srgbClr val="15A9A6"/>
                </a:solidFill>
              </a:rPr>
              <a:t> </a:t>
            </a:r>
            <a:r>
              <a:rPr lang="hu-HU" dirty="0" err="1">
                <a:solidFill>
                  <a:srgbClr val="15A9A6"/>
                </a:solidFill>
              </a:rPr>
              <a:t>Accelerated</a:t>
            </a:r>
            <a:r>
              <a:rPr lang="hu-HU" dirty="0">
                <a:solidFill>
                  <a:srgbClr val="15A9A6"/>
                </a:solidFill>
              </a:rPr>
              <a:t> Channel </a:t>
            </a:r>
            <a:r>
              <a:rPr lang="hu-HU" dirty="0" err="1">
                <a:solidFill>
                  <a:srgbClr val="15A9A6"/>
                </a:solidFill>
              </a:rPr>
              <a:t>Plasma</a:t>
            </a:r>
            <a:r>
              <a:rPr lang="hu-HU" dirty="0">
                <a:solidFill>
                  <a:srgbClr val="15A9A6"/>
                </a:solidFill>
              </a:rPr>
              <a:t> </a:t>
            </a:r>
            <a:r>
              <a:rPr lang="hu-HU" dirty="0" err="1">
                <a:solidFill>
                  <a:srgbClr val="15A9A6"/>
                </a:solidFill>
              </a:rPr>
              <a:t>Membrane</a:t>
            </a:r>
            <a:r>
              <a:rPr lang="hu-HU" dirty="0">
                <a:solidFill>
                  <a:srgbClr val="15A9A6"/>
                </a:solidFill>
              </a:rPr>
              <a:t> </a:t>
            </a:r>
            <a:r>
              <a:rPr lang="hu-HU" dirty="0" err="1">
                <a:solidFill>
                  <a:srgbClr val="15A9A6"/>
                </a:solidFill>
              </a:rPr>
              <a:t>Turnover</a:t>
            </a:r>
            <a:r>
              <a:rPr lang="hu-HU" dirty="0">
                <a:solidFill>
                  <a:srgbClr val="15A9A6"/>
                </a:solidFill>
              </a:rPr>
              <a:t> and </a:t>
            </a:r>
            <a:r>
              <a:rPr lang="hu-HU" dirty="0" err="1">
                <a:solidFill>
                  <a:srgbClr val="15A9A6"/>
                </a:solidFill>
              </a:rPr>
              <a:t>Damaged</a:t>
            </a:r>
            <a:r>
              <a:rPr lang="hu-HU" dirty="0">
                <a:solidFill>
                  <a:srgbClr val="15A9A6"/>
                </a:solidFill>
              </a:rPr>
              <a:t> Protein </a:t>
            </a:r>
            <a:r>
              <a:rPr lang="hu-HU" dirty="0" err="1">
                <a:solidFill>
                  <a:srgbClr val="15A9A6"/>
                </a:solidFill>
              </a:rPr>
              <a:t>Folding</a:t>
            </a:r>
            <a:endParaRPr lang="hu-HU" dirty="0">
              <a:solidFill>
                <a:srgbClr val="15A9A6"/>
              </a:solidFill>
            </a:endParaRPr>
          </a:p>
          <a:p>
            <a:r>
              <a:rPr lang="hu-HU" dirty="0">
                <a:solidFill>
                  <a:srgbClr val="15A9A6"/>
                </a:solidFill>
              </a:rPr>
              <a:t>8. </a:t>
            </a:r>
            <a:r>
              <a:rPr lang="hu-HU" b="1" dirty="0" err="1">
                <a:solidFill>
                  <a:srgbClr val="0C5C65"/>
                </a:solidFill>
              </a:rPr>
              <a:t>Genetic</a:t>
            </a:r>
            <a:r>
              <a:rPr lang="hu-HU" b="1" dirty="0">
                <a:solidFill>
                  <a:srgbClr val="0C5C65"/>
                </a:solidFill>
              </a:rPr>
              <a:t> </a:t>
            </a:r>
            <a:r>
              <a:rPr lang="hu-HU" b="1" dirty="0" err="1">
                <a:solidFill>
                  <a:srgbClr val="0C5C65"/>
                </a:solidFill>
              </a:rPr>
              <a:t>Deletion</a:t>
            </a:r>
            <a:r>
              <a:rPr lang="hu-HU" b="1" dirty="0">
                <a:solidFill>
                  <a:srgbClr val="0C5C65"/>
                </a:solidFill>
              </a:rPr>
              <a:t> of CFTR </a:t>
            </a:r>
            <a:r>
              <a:rPr lang="hu-HU" b="1" dirty="0" err="1">
                <a:solidFill>
                  <a:srgbClr val="0C5C65"/>
                </a:solidFill>
              </a:rPr>
              <a:t>Increases</a:t>
            </a:r>
            <a:r>
              <a:rPr lang="hu-HU" b="1" dirty="0">
                <a:solidFill>
                  <a:srgbClr val="0C5C65"/>
                </a:solidFill>
              </a:rPr>
              <a:t> </a:t>
            </a:r>
            <a:r>
              <a:rPr lang="hu-HU" b="1" dirty="0" err="1">
                <a:solidFill>
                  <a:srgbClr val="0C5C65"/>
                </a:solidFill>
              </a:rPr>
              <a:t>the</a:t>
            </a:r>
            <a:r>
              <a:rPr lang="hu-HU" b="1" dirty="0">
                <a:solidFill>
                  <a:srgbClr val="0C5C65"/>
                </a:solidFill>
              </a:rPr>
              <a:t> </a:t>
            </a:r>
            <a:r>
              <a:rPr lang="hu-HU" b="1" dirty="0" err="1">
                <a:solidFill>
                  <a:srgbClr val="0C5C65"/>
                </a:solidFill>
              </a:rPr>
              <a:t>Severity</a:t>
            </a:r>
            <a:r>
              <a:rPr lang="hu-HU" b="1" dirty="0">
                <a:solidFill>
                  <a:srgbClr val="0C5C65"/>
                </a:solidFill>
              </a:rPr>
              <a:t> </a:t>
            </a:r>
            <a:r>
              <a:rPr lang="hu-HU" dirty="0">
                <a:solidFill>
                  <a:srgbClr val="15A9A6"/>
                </a:solidFill>
              </a:rPr>
              <a:t>of </a:t>
            </a:r>
            <a:r>
              <a:rPr lang="hu-HU" dirty="0" err="1">
                <a:solidFill>
                  <a:srgbClr val="15A9A6"/>
                </a:solidFill>
              </a:rPr>
              <a:t>Alcohol-Induced</a:t>
            </a:r>
            <a:r>
              <a:rPr lang="hu-HU" dirty="0">
                <a:solidFill>
                  <a:srgbClr val="15A9A6"/>
                </a:solidFill>
              </a:rPr>
              <a:t> </a:t>
            </a:r>
            <a:r>
              <a:rPr lang="hu-HU" dirty="0" err="1">
                <a:solidFill>
                  <a:srgbClr val="15A9A6"/>
                </a:solidFill>
              </a:rPr>
              <a:t>Pancreatitis</a:t>
            </a:r>
            <a:endParaRPr lang="hu-HU" dirty="0">
              <a:solidFill>
                <a:srgbClr val="15A9A6"/>
              </a:solidFill>
            </a:endParaRPr>
          </a:p>
        </p:txBody>
      </p:sp>
      <p:sp>
        <p:nvSpPr>
          <p:cNvPr id="6" name="Téglalap 5">
            <a:extLst>
              <a:ext uri="{FF2B5EF4-FFF2-40B4-BE49-F238E27FC236}">
                <a16:creationId xmlns:a16="http://schemas.microsoft.com/office/drawing/2014/main" id="{D3EC0302-5734-4C16-84B2-B6C24DE4F41E}"/>
              </a:ext>
            </a:extLst>
          </p:cNvPr>
          <p:cNvSpPr/>
          <p:nvPr/>
        </p:nvSpPr>
        <p:spPr>
          <a:xfrm>
            <a:off x="1215383" y="1630687"/>
            <a:ext cx="2069797" cy="584775"/>
          </a:xfrm>
          <a:prstGeom prst="rect">
            <a:avLst/>
          </a:prstGeom>
        </p:spPr>
        <p:txBody>
          <a:bodyPr wrap="none">
            <a:spAutoFit/>
          </a:bodyPr>
          <a:lstStyle/>
          <a:p>
            <a:r>
              <a:rPr lang="hu-HU" sz="3200" b="1" dirty="0">
                <a:solidFill>
                  <a:srgbClr val="0C5C65"/>
                </a:solidFill>
              </a:rPr>
              <a:t>RESULTS</a:t>
            </a:r>
            <a:endParaRPr lang="hu-HU" sz="3200" dirty="0">
              <a:solidFill>
                <a:srgbClr val="0C5C65"/>
              </a:solidFill>
            </a:endParaRPr>
          </a:p>
        </p:txBody>
      </p:sp>
    </p:spTree>
    <p:extLst>
      <p:ext uri="{BB962C8B-B14F-4D97-AF65-F5344CB8AC3E}">
        <p14:creationId xmlns:p14="http://schemas.microsoft.com/office/powerpoint/2010/main" val="29166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1898465" y="2712813"/>
            <a:ext cx="10123714" cy="830997"/>
          </a:xfrm>
          <a:prstGeom prst="rect">
            <a:avLst/>
          </a:prstGeom>
        </p:spPr>
        <p:txBody>
          <a:bodyPr wrap="square">
            <a:spAutoFit/>
          </a:bodyPr>
          <a:lstStyle/>
          <a:p>
            <a:pPr marL="342900" indent="-342900">
              <a:buClrTx/>
              <a:buFont typeface="Arial" panose="020B0604020202020204" pitchFamily="34" charset="0"/>
              <a:buChar char="•"/>
            </a:pPr>
            <a:r>
              <a:rPr lang="hu-HU" sz="2400" b="1" dirty="0" err="1">
                <a:solidFill>
                  <a:srgbClr val="E50D2E"/>
                </a:solidFill>
              </a:rPr>
              <a:t>Avoid</a:t>
            </a:r>
            <a:r>
              <a:rPr lang="hu-HU" sz="2400" dirty="0">
                <a:solidFill>
                  <a:srgbClr val="E50D2E"/>
                </a:solidFill>
              </a:rPr>
              <a:t>:</a:t>
            </a:r>
            <a:r>
              <a:rPr lang="hu-HU" sz="2400" dirty="0">
                <a:solidFill>
                  <a:srgbClr val="15A9A6"/>
                </a:solidFill>
              </a:rPr>
              <a:t> </a:t>
            </a:r>
            <a:r>
              <a:rPr lang="hu-HU" sz="2400" dirty="0">
                <a:solidFill>
                  <a:srgbClr val="0C5C65"/>
                </a:solidFill>
              </a:rPr>
              <a:t>„</a:t>
            </a:r>
            <a:r>
              <a:rPr lang="hu-HU" sz="2400" dirty="0" err="1">
                <a:solidFill>
                  <a:srgbClr val="0C5C65"/>
                </a:solidFill>
              </a:rPr>
              <a:t>chatacterization</a:t>
            </a:r>
            <a:r>
              <a:rPr lang="hu-HU" sz="2400" dirty="0">
                <a:solidFill>
                  <a:srgbClr val="0C5C65"/>
                </a:solidFill>
              </a:rPr>
              <a:t>…., </a:t>
            </a:r>
            <a:r>
              <a:rPr lang="hu-HU" sz="2400" dirty="0" err="1">
                <a:solidFill>
                  <a:srgbClr val="0C5C65"/>
                </a:solidFill>
              </a:rPr>
              <a:t>effects</a:t>
            </a:r>
            <a:r>
              <a:rPr lang="hu-HU" sz="2400" dirty="0">
                <a:solidFill>
                  <a:srgbClr val="0C5C65"/>
                </a:solidFill>
              </a:rPr>
              <a:t> of…, </a:t>
            </a:r>
            <a:r>
              <a:rPr lang="hu-HU" sz="2400" dirty="0" err="1">
                <a:solidFill>
                  <a:srgbClr val="0C5C65"/>
                </a:solidFill>
              </a:rPr>
              <a:t>investigation</a:t>
            </a:r>
            <a:r>
              <a:rPr lang="hu-HU" sz="2400" dirty="0">
                <a:solidFill>
                  <a:srgbClr val="0C5C65"/>
                </a:solidFill>
              </a:rPr>
              <a:t> of…</a:t>
            </a:r>
          </a:p>
          <a:p>
            <a:pPr marL="342900" indent="-342900">
              <a:buClrTx/>
              <a:buFont typeface="Arial" panose="020B0604020202020204" pitchFamily="34" charset="0"/>
              <a:buChar char="•"/>
            </a:pPr>
            <a:r>
              <a:rPr lang="hu-HU" sz="2400" dirty="0">
                <a:solidFill>
                  <a:srgbClr val="0C5C65"/>
                </a:solidFill>
              </a:rPr>
              <a:t>The </a:t>
            </a:r>
            <a:r>
              <a:rPr lang="hu-HU" sz="2400" dirty="0" err="1">
                <a:solidFill>
                  <a:srgbClr val="0C5C65"/>
                </a:solidFill>
              </a:rPr>
              <a:t>strongest</a:t>
            </a:r>
            <a:r>
              <a:rPr lang="hu-HU" sz="2400" dirty="0">
                <a:solidFill>
                  <a:srgbClr val="0C5C65"/>
                </a:solidFill>
              </a:rPr>
              <a:t> </a:t>
            </a:r>
            <a:r>
              <a:rPr lang="hu-HU" sz="2400" b="1" dirty="0" err="1">
                <a:solidFill>
                  <a:srgbClr val="E50D2E"/>
                </a:solidFill>
              </a:rPr>
              <a:t>short</a:t>
            </a:r>
            <a:r>
              <a:rPr lang="hu-HU" sz="2400" b="1" dirty="0">
                <a:solidFill>
                  <a:srgbClr val="E50D2E"/>
                </a:solidFill>
              </a:rPr>
              <a:t> </a:t>
            </a:r>
            <a:r>
              <a:rPr lang="hu-HU" sz="2400" dirty="0" err="1">
                <a:solidFill>
                  <a:srgbClr val="0C5C65"/>
                </a:solidFill>
              </a:rPr>
              <a:t>statement</a:t>
            </a:r>
            <a:endParaRPr lang="hu-HU" sz="2400" dirty="0">
              <a:solidFill>
                <a:srgbClr val="0C5C65"/>
              </a:solidFill>
            </a:endParaRP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1322798" cy="584775"/>
          </a:xfrm>
          <a:prstGeom prst="rect">
            <a:avLst/>
          </a:prstGeom>
        </p:spPr>
        <p:txBody>
          <a:bodyPr wrap="none">
            <a:spAutoFit/>
          </a:bodyPr>
          <a:lstStyle/>
          <a:p>
            <a:r>
              <a:rPr lang="hu-HU" sz="3200" b="1" dirty="0">
                <a:solidFill>
                  <a:srgbClr val="0C5C65"/>
                </a:solidFill>
              </a:rPr>
              <a:t>TITLE</a:t>
            </a:r>
            <a:endParaRPr lang="hu-HU" sz="3200" dirty="0">
              <a:solidFill>
                <a:srgbClr val="0C5C65"/>
              </a:solidFill>
            </a:endParaRPr>
          </a:p>
        </p:txBody>
      </p:sp>
      <p:sp>
        <p:nvSpPr>
          <p:cNvPr id="6" name="Téglalap 5">
            <a:extLst>
              <a:ext uri="{FF2B5EF4-FFF2-40B4-BE49-F238E27FC236}">
                <a16:creationId xmlns:a16="http://schemas.microsoft.com/office/drawing/2014/main" id="{650D8B4C-4ED3-4D60-9366-D4D7D5DA5808}"/>
              </a:ext>
            </a:extLst>
          </p:cNvPr>
          <p:cNvSpPr/>
          <p:nvPr/>
        </p:nvSpPr>
        <p:spPr>
          <a:xfrm>
            <a:off x="2204371" y="4444226"/>
            <a:ext cx="7315200" cy="1200329"/>
          </a:xfrm>
          <a:prstGeom prst="rect">
            <a:avLst/>
          </a:prstGeom>
          <a:ln w="28575">
            <a:solidFill>
              <a:srgbClr val="E50D2E"/>
            </a:solidFill>
          </a:ln>
        </p:spPr>
        <p:txBody>
          <a:bodyPr wrap="square">
            <a:spAutoFit/>
          </a:bodyPr>
          <a:lstStyle/>
          <a:p>
            <a:r>
              <a:rPr lang="en-US" sz="2400" dirty="0"/>
              <a:t>Alcohol Disrupts Levels and Function of the Cystic Fibrosis Transmembrane Conductance Regulator to Promote Development of Pancreatitis</a:t>
            </a:r>
            <a:endParaRPr lang="hu-HU" sz="2400" dirty="0"/>
          </a:p>
        </p:txBody>
      </p:sp>
    </p:spTree>
    <p:extLst>
      <p:ext uri="{BB962C8B-B14F-4D97-AF65-F5344CB8AC3E}">
        <p14:creationId xmlns:p14="http://schemas.microsoft.com/office/powerpoint/2010/main" val="20568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140F2297-D6CF-4B3D-B747-925C93DFC6E3}"/>
              </a:ext>
            </a:extLst>
          </p:cNvPr>
          <p:cNvSpPr/>
          <p:nvPr/>
        </p:nvSpPr>
        <p:spPr>
          <a:xfrm>
            <a:off x="0" y="1543050"/>
            <a:ext cx="977464" cy="3046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a:extLst>
              <a:ext uri="{FF2B5EF4-FFF2-40B4-BE49-F238E27FC236}">
                <a16:creationId xmlns:a16="http://schemas.microsoft.com/office/drawing/2014/main" id="{C9BECE2F-A308-4BB4-83A3-80CA33F0BD8C}"/>
              </a:ext>
            </a:extLst>
          </p:cNvPr>
          <p:cNvSpPr/>
          <p:nvPr/>
        </p:nvSpPr>
        <p:spPr>
          <a:xfrm>
            <a:off x="9465930" y="5737860"/>
            <a:ext cx="2026003" cy="112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977464" y="2161771"/>
            <a:ext cx="10653360" cy="1200329"/>
          </a:xfrm>
          <a:prstGeom prst="rect">
            <a:avLst/>
          </a:prstGeom>
        </p:spPr>
        <p:txBody>
          <a:bodyPr wrap="square">
            <a:spAutoFit/>
          </a:bodyPr>
          <a:lstStyle/>
          <a:p>
            <a:pPr marL="342900" indent="-342900">
              <a:buClrTx/>
              <a:buFont typeface="Arial" panose="020B0604020202020204" pitchFamily="34" charset="0"/>
              <a:buChar char="•"/>
            </a:pPr>
            <a:r>
              <a:rPr lang="hu-HU" sz="2400" dirty="0" err="1">
                <a:solidFill>
                  <a:srgbClr val="0C5C65"/>
                </a:solidFill>
              </a:rPr>
              <a:t>Two</a:t>
            </a:r>
            <a:r>
              <a:rPr lang="hu-HU" sz="2400" dirty="0">
                <a:solidFill>
                  <a:srgbClr val="0C5C65"/>
                </a:solidFill>
              </a:rPr>
              <a:t> </a:t>
            </a:r>
            <a:r>
              <a:rPr lang="hu-HU" sz="2400" dirty="0" err="1">
                <a:solidFill>
                  <a:srgbClr val="0C5C65"/>
                </a:solidFill>
              </a:rPr>
              <a:t>or</a:t>
            </a:r>
            <a:r>
              <a:rPr lang="hu-HU" sz="2400" dirty="0">
                <a:solidFill>
                  <a:srgbClr val="0C5C65"/>
                </a:solidFill>
              </a:rPr>
              <a:t> </a:t>
            </a:r>
            <a:r>
              <a:rPr lang="hu-HU" sz="2400" dirty="0" err="1">
                <a:solidFill>
                  <a:srgbClr val="0C5C65"/>
                </a:solidFill>
              </a:rPr>
              <a:t>three</a:t>
            </a:r>
            <a:r>
              <a:rPr lang="hu-HU" sz="2400" dirty="0">
                <a:solidFill>
                  <a:srgbClr val="0C5C65"/>
                </a:solidFill>
              </a:rPr>
              <a:t> </a:t>
            </a:r>
            <a:r>
              <a:rPr lang="hu-HU" sz="2400" dirty="0" err="1">
                <a:solidFill>
                  <a:srgbClr val="0C5C65"/>
                </a:solidFill>
              </a:rPr>
              <a:t>relevant</a:t>
            </a:r>
            <a:r>
              <a:rPr lang="hu-HU" sz="2400" dirty="0">
                <a:solidFill>
                  <a:srgbClr val="0C5C65"/>
                </a:solidFill>
              </a:rPr>
              <a:t> </a:t>
            </a:r>
            <a:r>
              <a:rPr lang="hu-HU" sz="2400" dirty="0" err="1">
                <a:solidFill>
                  <a:srgbClr val="0C5C65"/>
                </a:solidFill>
              </a:rPr>
              <a:t>points</a:t>
            </a:r>
            <a:r>
              <a:rPr lang="hu-HU" sz="2400" dirty="0">
                <a:solidFill>
                  <a:srgbClr val="0C5C65"/>
                </a:solidFill>
              </a:rPr>
              <a:t> </a:t>
            </a:r>
            <a:r>
              <a:rPr lang="hu-HU" sz="2400" dirty="0" err="1">
                <a:solidFill>
                  <a:srgbClr val="0C5C65"/>
                </a:solidFill>
              </a:rPr>
              <a:t>which</a:t>
            </a:r>
            <a:r>
              <a:rPr lang="hu-HU" sz="2400" dirty="0">
                <a:solidFill>
                  <a:srgbClr val="0C5C65"/>
                </a:solidFill>
              </a:rPr>
              <a:t> </a:t>
            </a:r>
            <a:r>
              <a:rPr lang="hu-HU" sz="2400" b="1" dirty="0" err="1">
                <a:solidFill>
                  <a:srgbClr val="E50D2E"/>
                </a:solidFill>
              </a:rPr>
              <a:t>introduce</a:t>
            </a:r>
            <a:r>
              <a:rPr lang="hu-HU" sz="2400" b="1" dirty="0">
                <a:solidFill>
                  <a:srgbClr val="E50D2E"/>
                </a:solidFill>
              </a:rPr>
              <a:t> </a:t>
            </a:r>
            <a:r>
              <a:rPr lang="hu-HU" sz="2400" b="1" dirty="0" err="1">
                <a:solidFill>
                  <a:srgbClr val="E50D2E"/>
                </a:solidFill>
              </a:rPr>
              <a:t>the</a:t>
            </a:r>
            <a:r>
              <a:rPr lang="hu-HU" sz="2400" b="1" dirty="0">
                <a:solidFill>
                  <a:srgbClr val="E50D2E"/>
                </a:solidFill>
              </a:rPr>
              <a:t> </a:t>
            </a:r>
            <a:r>
              <a:rPr lang="hu-HU" sz="2400" b="1" dirty="0" err="1">
                <a:solidFill>
                  <a:srgbClr val="E50D2E"/>
                </a:solidFill>
              </a:rPr>
              <a:t>necessity</a:t>
            </a:r>
            <a:r>
              <a:rPr lang="hu-HU" sz="2400" b="1" dirty="0">
                <a:solidFill>
                  <a:srgbClr val="E50D2E"/>
                </a:solidFill>
              </a:rPr>
              <a:t> </a:t>
            </a:r>
            <a:r>
              <a:rPr lang="hu-HU" sz="2400" dirty="0">
                <a:solidFill>
                  <a:srgbClr val="0C5C65"/>
                </a:solidFill>
              </a:rPr>
              <a:t>of </a:t>
            </a:r>
            <a:r>
              <a:rPr lang="hu-HU" sz="2400" dirty="0" err="1">
                <a:solidFill>
                  <a:srgbClr val="0C5C65"/>
                </a:solidFill>
              </a:rPr>
              <a:t>the</a:t>
            </a:r>
            <a:r>
              <a:rPr lang="hu-HU" sz="2400" dirty="0">
                <a:solidFill>
                  <a:srgbClr val="0C5C65"/>
                </a:solidFill>
              </a:rPr>
              <a:t> </a:t>
            </a:r>
            <a:r>
              <a:rPr lang="hu-HU" sz="2400" b="1" dirty="0" err="1">
                <a:solidFill>
                  <a:srgbClr val="E50D2E"/>
                </a:solidFill>
              </a:rPr>
              <a:t>work</a:t>
            </a:r>
            <a:endParaRPr lang="hu-HU" sz="2400" b="1" dirty="0">
              <a:solidFill>
                <a:srgbClr val="E50D2E"/>
              </a:solidFill>
            </a:endParaRPr>
          </a:p>
          <a:p>
            <a:pPr marL="342900" indent="-342900">
              <a:buClrTx/>
              <a:buFont typeface="Arial" panose="020B0604020202020204" pitchFamily="34" charset="0"/>
              <a:buChar char="•"/>
            </a:pPr>
            <a:r>
              <a:rPr lang="hu-HU" sz="2400" b="1" dirty="0" err="1">
                <a:solidFill>
                  <a:srgbClr val="E50D2E"/>
                </a:solidFill>
              </a:rPr>
              <a:t>Do</a:t>
            </a:r>
            <a:r>
              <a:rPr lang="hu-HU" sz="2400" b="1" dirty="0">
                <a:solidFill>
                  <a:srgbClr val="E50D2E"/>
                </a:solidFill>
              </a:rPr>
              <a:t> </a:t>
            </a:r>
            <a:r>
              <a:rPr lang="hu-HU" sz="2400" b="1" dirty="0" err="1">
                <a:solidFill>
                  <a:srgbClr val="E50D2E"/>
                </a:solidFill>
              </a:rPr>
              <a:t>not</a:t>
            </a:r>
            <a:r>
              <a:rPr lang="hu-HU" sz="2400" b="1" dirty="0">
                <a:solidFill>
                  <a:srgbClr val="E50D2E"/>
                </a:solidFill>
              </a:rPr>
              <a:t> </a:t>
            </a:r>
            <a:r>
              <a:rPr lang="hu-HU" sz="2400" b="1" dirty="0" err="1">
                <a:solidFill>
                  <a:srgbClr val="E50D2E"/>
                </a:solidFill>
              </a:rPr>
              <a:t>describe</a:t>
            </a:r>
            <a:r>
              <a:rPr lang="hu-HU" sz="2400" b="1" dirty="0">
                <a:solidFill>
                  <a:srgbClr val="E50D2E"/>
                </a:solidFill>
              </a:rPr>
              <a:t> </a:t>
            </a:r>
            <a:r>
              <a:rPr lang="hu-HU" sz="2400" dirty="0" err="1">
                <a:solidFill>
                  <a:srgbClr val="0C5C65"/>
                </a:solidFill>
              </a:rPr>
              <a:t>important</a:t>
            </a:r>
            <a:r>
              <a:rPr lang="hu-HU" sz="2400" dirty="0">
                <a:solidFill>
                  <a:srgbClr val="0C5C65"/>
                </a:solidFill>
              </a:rPr>
              <a:t> </a:t>
            </a:r>
            <a:r>
              <a:rPr lang="hu-HU" sz="2400" dirty="0" err="1">
                <a:solidFill>
                  <a:srgbClr val="0C5C65"/>
                </a:solidFill>
              </a:rPr>
              <a:t>knowledge</a:t>
            </a:r>
            <a:r>
              <a:rPr lang="hu-HU" sz="2400" dirty="0">
                <a:solidFill>
                  <a:srgbClr val="0C5C65"/>
                </a:solidFill>
              </a:rPr>
              <a:t> </a:t>
            </a:r>
            <a:r>
              <a:rPr lang="hu-HU" sz="2400" dirty="0" err="1">
                <a:solidFill>
                  <a:srgbClr val="0C5C65"/>
                </a:solidFill>
              </a:rPr>
              <a:t>which</a:t>
            </a:r>
            <a:r>
              <a:rPr lang="hu-HU" sz="2400" dirty="0">
                <a:solidFill>
                  <a:srgbClr val="0C5C65"/>
                </a:solidFill>
              </a:rPr>
              <a:t> is </a:t>
            </a:r>
            <a:r>
              <a:rPr lang="hu-HU" sz="2400" b="1" dirty="0" err="1">
                <a:solidFill>
                  <a:srgbClr val="E50D2E"/>
                </a:solidFill>
              </a:rPr>
              <a:t>not</a:t>
            </a:r>
            <a:r>
              <a:rPr lang="hu-HU" sz="2400" b="1" dirty="0">
                <a:solidFill>
                  <a:srgbClr val="E50D2E"/>
                </a:solidFill>
              </a:rPr>
              <a:t> </a:t>
            </a:r>
            <a:r>
              <a:rPr lang="hu-HU" sz="2400" b="1" dirty="0" err="1">
                <a:solidFill>
                  <a:srgbClr val="E50D2E"/>
                </a:solidFill>
              </a:rPr>
              <a:t>relevant</a:t>
            </a:r>
            <a:r>
              <a:rPr lang="hu-HU" sz="2400" b="1" dirty="0">
                <a:solidFill>
                  <a:srgbClr val="E50D2E"/>
                </a:solidFill>
              </a:rPr>
              <a:t> </a:t>
            </a:r>
            <a:r>
              <a:rPr lang="hu-HU" sz="2400" dirty="0" err="1">
                <a:solidFill>
                  <a:srgbClr val="0C5C65"/>
                </a:solidFill>
              </a:rPr>
              <a:t>to</a:t>
            </a:r>
            <a:r>
              <a:rPr lang="hu-HU" sz="2400" dirty="0">
                <a:solidFill>
                  <a:srgbClr val="15A9A6"/>
                </a:solidFill>
              </a:rPr>
              <a:t> </a:t>
            </a:r>
            <a:r>
              <a:rPr lang="hu-HU" sz="2400" dirty="0" err="1">
                <a:solidFill>
                  <a:srgbClr val="0C5C65"/>
                </a:solidFill>
              </a:rPr>
              <a:t>understand</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study</a:t>
            </a:r>
            <a:r>
              <a:rPr lang="hu-HU" sz="2400" dirty="0">
                <a:solidFill>
                  <a:srgbClr val="0C5C65"/>
                </a:solidFill>
              </a:rPr>
              <a:t>  </a:t>
            </a: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3329758" cy="584775"/>
          </a:xfrm>
          <a:prstGeom prst="rect">
            <a:avLst/>
          </a:prstGeom>
        </p:spPr>
        <p:txBody>
          <a:bodyPr wrap="none">
            <a:spAutoFit/>
          </a:bodyPr>
          <a:lstStyle/>
          <a:p>
            <a:r>
              <a:rPr lang="hu-HU" sz="3200" b="1" dirty="0">
                <a:solidFill>
                  <a:srgbClr val="0C5C65"/>
                </a:solidFill>
              </a:rPr>
              <a:t>INTRODUCTION</a:t>
            </a:r>
            <a:endParaRPr lang="hu-HU" sz="3200" dirty="0">
              <a:solidFill>
                <a:srgbClr val="0C5C65"/>
              </a:solidFill>
            </a:endParaRPr>
          </a:p>
        </p:txBody>
      </p:sp>
      <p:sp>
        <p:nvSpPr>
          <p:cNvPr id="6" name="Téglalap 5">
            <a:extLst>
              <a:ext uri="{FF2B5EF4-FFF2-40B4-BE49-F238E27FC236}">
                <a16:creationId xmlns:a16="http://schemas.microsoft.com/office/drawing/2014/main" id="{650D8B4C-4ED3-4D60-9366-D4D7D5DA5808}"/>
              </a:ext>
            </a:extLst>
          </p:cNvPr>
          <p:cNvSpPr/>
          <p:nvPr/>
        </p:nvSpPr>
        <p:spPr>
          <a:xfrm>
            <a:off x="700067" y="3523388"/>
            <a:ext cx="10930757" cy="3046988"/>
          </a:xfrm>
          <a:prstGeom prst="rect">
            <a:avLst/>
          </a:prstGeom>
          <a:ln w="28575">
            <a:solidFill>
              <a:srgbClr val="E50D2E"/>
            </a:solidFill>
          </a:ln>
        </p:spPr>
        <p:txBody>
          <a:bodyPr wrap="square">
            <a:spAutoFit/>
          </a:bodyPr>
          <a:lstStyle/>
          <a:p>
            <a:r>
              <a:rPr lang="en-US" dirty="0">
                <a:solidFill>
                  <a:srgbClr val="15A9A6"/>
                </a:solidFill>
              </a:rPr>
              <a:t>Acute pancreatitis (AP) is </a:t>
            </a:r>
            <a:r>
              <a:rPr lang="en-US" b="1" dirty="0">
                <a:solidFill>
                  <a:srgbClr val="0C5C65"/>
                </a:solidFill>
              </a:rPr>
              <a:t>the most common cause </a:t>
            </a:r>
            <a:r>
              <a:rPr lang="en-US" dirty="0">
                <a:solidFill>
                  <a:srgbClr val="15A9A6"/>
                </a:solidFill>
              </a:rPr>
              <a:t>of hospitalization for nonmalignant gastrointestinal diseases in the United States, with an estimated </a:t>
            </a:r>
            <a:r>
              <a:rPr lang="en-US" b="1" dirty="0">
                <a:solidFill>
                  <a:srgbClr val="0C5C65"/>
                </a:solidFill>
              </a:rPr>
              <a:t>annual cost of at least $2.5 billion</a:t>
            </a:r>
            <a:r>
              <a:rPr lang="en-US" dirty="0">
                <a:solidFill>
                  <a:srgbClr val="15A9A6"/>
                </a:solidFill>
              </a:rPr>
              <a:t>.</a:t>
            </a:r>
            <a:r>
              <a:rPr lang="en-US" baseline="30000" dirty="0">
                <a:solidFill>
                  <a:srgbClr val="15A9A6"/>
                </a:solidFill>
              </a:rPr>
              <a:t>1</a:t>
            </a:r>
            <a:r>
              <a:rPr lang="en-US" dirty="0">
                <a:solidFill>
                  <a:srgbClr val="15A9A6"/>
                </a:solidFill>
              </a:rPr>
              <a:t> The </a:t>
            </a:r>
            <a:r>
              <a:rPr lang="en-US" b="1" dirty="0">
                <a:solidFill>
                  <a:srgbClr val="0C5C65"/>
                </a:solidFill>
              </a:rPr>
              <a:t>mortality</a:t>
            </a:r>
            <a:r>
              <a:rPr lang="en-US" dirty="0">
                <a:solidFill>
                  <a:srgbClr val="15A9A6"/>
                </a:solidFill>
              </a:rPr>
              <a:t> of the disease is unacceptably high, and no specific pharmaceutical therapy is currently available. Therefore, there is a </a:t>
            </a:r>
            <a:r>
              <a:rPr lang="en-US" b="1" dirty="0">
                <a:solidFill>
                  <a:srgbClr val="FF0000"/>
                </a:solidFill>
              </a:rPr>
              <a:t>pressing economic and clinical need to develop new therapies for patients with AP.</a:t>
            </a:r>
            <a:endParaRPr lang="hu-HU" b="1" dirty="0">
              <a:solidFill>
                <a:srgbClr val="FF0000"/>
              </a:solidFill>
            </a:endParaRPr>
          </a:p>
          <a:p>
            <a:endParaRPr lang="en-US" b="1" dirty="0">
              <a:solidFill>
                <a:srgbClr val="FF0000"/>
              </a:solidFill>
            </a:endParaRPr>
          </a:p>
          <a:p>
            <a:r>
              <a:rPr lang="en-US" b="1" dirty="0">
                <a:solidFill>
                  <a:srgbClr val="0C5C65"/>
                </a:solidFill>
              </a:rPr>
              <a:t>Immoderate alcohol consumption </a:t>
            </a:r>
            <a:r>
              <a:rPr lang="en-US" dirty="0">
                <a:solidFill>
                  <a:srgbClr val="15A9A6"/>
                </a:solidFill>
              </a:rPr>
              <a:t>is one of the </a:t>
            </a:r>
            <a:r>
              <a:rPr lang="en-US" b="1" dirty="0">
                <a:solidFill>
                  <a:srgbClr val="FF0000"/>
                </a:solidFill>
              </a:rPr>
              <a:t>most common causes of AP </a:t>
            </a:r>
            <a:r>
              <a:rPr lang="en-US" dirty="0">
                <a:solidFill>
                  <a:srgbClr val="15A9A6"/>
                </a:solidFill>
              </a:rPr>
              <a:t>and chronic pancreatitis (CP),</a:t>
            </a:r>
            <a:r>
              <a:rPr lang="en-US" baseline="30000" dirty="0">
                <a:solidFill>
                  <a:srgbClr val="15A9A6"/>
                </a:solidFill>
              </a:rPr>
              <a:t> </a:t>
            </a:r>
            <a:endParaRPr lang="hu-HU" baseline="30000" dirty="0">
              <a:solidFill>
                <a:srgbClr val="15A9A6"/>
              </a:solidFill>
            </a:endParaRPr>
          </a:p>
          <a:p>
            <a:endParaRPr lang="hu-HU" baseline="30000" dirty="0">
              <a:solidFill>
                <a:srgbClr val="15A9A6"/>
              </a:solidFill>
            </a:endParaRPr>
          </a:p>
          <a:p>
            <a:r>
              <a:rPr lang="hu-HU" b="1" dirty="0">
                <a:solidFill>
                  <a:srgbClr val="FF0000"/>
                </a:solidFill>
              </a:rPr>
              <a:t>CFTR</a:t>
            </a:r>
            <a:r>
              <a:rPr lang="hu-HU" dirty="0">
                <a:solidFill>
                  <a:srgbClr val="15A9A6"/>
                </a:solidFill>
              </a:rPr>
              <a:t>…. </a:t>
            </a:r>
            <a:r>
              <a:rPr lang="hu-HU" b="1" dirty="0">
                <a:solidFill>
                  <a:srgbClr val="0C5C65"/>
                </a:solidFill>
              </a:rPr>
              <a:t>t</a:t>
            </a:r>
            <a:r>
              <a:rPr lang="en-US" b="1" dirty="0" err="1">
                <a:solidFill>
                  <a:srgbClr val="0C5C65"/>
                </a:solidFill>
              </a:rPr>
              <a:t>hese</a:t>
            </a:r>
            <a:r>
              <a:rPr lang="en-US" b="1" dirty="0">
                <a:solidFill>
                  <a:srgbClr val="0C5C65"/>
                </a:solidFill>
              </a:rPr>
              <a:t> data suggest </a:t>
            </a:r>
            <a:r>
              <a:rPr lang="en-US" dirty="0">
                <a:solidFill>
                  <a:srgbClr val="15A9A6"/>
                </a:solidFill>
              </a:rPr>
              <a:t>that changes in the function or expression of the CFTR Cl</a:t>
            </a:r>
            <a:r>
              <a:rPr lang="en-US" baseline="30000" dirty="0">
                <a:solidFill>
                  <a:srgbClr val="15A9A6"/>
                </a:solidFill>
              </a:rPr>
              <a:t>−</a:t>
            </a:r>
            <a:r>
              <a:rPr lang="en-US" dirty="0">
                <a:solidFill>
                  <a:srgbClr val="15A9A6"/>
                </a:solidFill>
              </a:rPr>
              <a:t>channels in pancreatic ductal epithelial cells (PDECs), which alone express CFTR in the exocrine pancreas,</a:t>
            </a:r>
            <a:r>
              <a:rPr lang="en-US" baseline="30000" dirty="0">
                <a:solidFill>
                  <a:srgbClr val="15A9A6"/>
                </a:solidFill>
              </a:rPr>
              <a:t>8</a:t>
            </a:r>
            <a:r>
              <a:rPr lang="en-US" dirty="0">
                <a:solidFill>
                  <a:srgbClr val="15A9A6"/>
                </a:solidFill>
              </a:rPr>
              <a:t> </a:t>
            </a:r>
            <a:r>
              <a:rPr lang="en-US" b="1" dirty="0">
                <a:solidFill>
                  <a:srgbClr val="FF0000"/>
                </a:solidFill>
              </a:rPr>
              <a:t>may play a central role in the pathogenesis of alcohol-induced pancreatitis.</a:t>
            </a:r>
          </a:p>
        </p:txBody>
      </p:sp>
    </p:spTree>
    <p:extLst>
      <p:ext uri="{BB962C8B-B14F-4D97-AF65-F5344CB8AC3E}">
        <p14:creationId xmlns:p14="http://schemas.microsoft.com/office/powerpoint/2010/main" val="202294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977464" y="2161771"/>
            <a:ext cx="10653360" cy="2677656"/>
          </a:xfrm>
          <a:prstGeom prst="rect">
            <a:avLst/>
          </a:prstGeom>
        </p:spPr>
        <p:txBody>
          <a:bodyPr wrap="square">
            <a:spAutoFit/>
          </a:bodyPr>
          <a:lstStyle/>
          <a:p>
            <a:pPr marL="342900" indent="-342900">
              <a:buClr>
                <a:srgbClr val="0C5C65"/>
              </a:buClr>
              <a:buFont typeface="Arial" panose="020B0604020202020204" pitchFamily="34" charset="0"/>
              <a:buChar char="•"/>
            </a:pPr>
            <a:r>
              <a:rPr lang="hu-HU" sz="2400" dirty="0" err="1">
                <a:solidFill>
                  <a:srgbClr val="0C5C65"/>
                </a:solidFill>
              </a:rPr>
              <a:t>Discuss</a:t>
            </a:r>
            <a:r>
              <a:rPr lang="hu-HU" sz="2400" dirty="0">
                <a:solidFill>
                  <a:srgbClr val="15A9A6"/>
                </a:solidFill>
              </a:rPr>
              <a:t> </a:t>
            </a:r>
            <a:r>
              <a:rPr lang="hu-HU" sz="2400" b="1" dirty="0" err="1">
                <a:solidFill>
                  <a:srgbClr val="E50D2E"/>
                </a:solidFill>
              </a:rPr>
              <a:t>all</a:t>
            </a:r>
            <a:r>
              <a:rPr lang="hu-HU" sz="2400" b="1" dirty="0">
                <a:solidFill>
                  <a:srgbClr val="E50D2E"/>
                </a:solidFill>
              </a:rPr>
              <a:t> </a:t>
            </a:r>
            <a:r>
              <a:rPr lang="hu-HU" sz="2400" b="1" dirty="0" err="1">
                <a:solidFill>
                  <a:srgbClr val="E50D2E"/>
                </a:solidFill>
              </a:rPr>
              <a:t>the</a:t>
            </a:r>
            <a:r>
              <a:rPr lang="hu-HU" sz="2400" b="1" dirty="0">
                <a:solidFill>
                  <a:srgbClr val="E50D2E"/>
                </a:solidFill>
              </a:rPr>
              <a:t> </a:t>
            </a:r>
            <a:r>
              <a:rPr lang="hu-HU" sz="2400" b="1" dirty="0" err="1">
                <a:solidFill>
                  <a:srgbClr val="E50D2E"/>
                </a:solidFill>
              </a:rPr>
              <a:t>relevant</a:t>
            </a:r>
            <a:r>
              <a:rPr lang="hu-HU" sz="2400" b="1" dirty="0">
                <a:solidFill>
                  <a:srgbClr val="E50D2E"/>
                </a:solidFill>
              </a:rPr>
              <a:t> </a:t>
            </a:r>
            <a:r>
              <a:rPr lang="hu-HU" sz="2400" b="1" dirty="0" err="1">
                <a:solidFill>
                  <a:srgbClr val="E50D2E"/>
                </a:solidFill>
              </a:rPr>
              <a:t>articles</a:t>
            </a:r>
            <a:r>
              <a:rPr lang="hu-HU" sz="2400" dirty="0">
                <a:solidFill>
                  <a:srgbClr val="E50D2E"/>
                </a:solidFill>
              </a:rPr>
              <a:t> </a:t>
            </a:r>
            <a:r>
              <a:rPr lang="hu-HU" sz="2400" dirty="0" err="1">
                <a:solidFill>
                  <a:srgbClr val="0C5C65"/>
                </a:solidFill>
              </a:rPr>
              <a:t>which</a:t>
            </a:r>
            <a:r>
              <a:rPr lang="hu-HU" sz="2400" dirty="0">
                <a:solidFill>
                  <a:srgbClr val="0C5C65"/>
                </a:solidFill>
              </a:rPr>
              <a:t> </a:t>
            </a:r>
            <a:r>
              <a:rPr lang="hu-HU" sz="2400" dirty="0" err="1">
                <a:solidFill>
                  <a:srgbClr val="0C5C65"/>
                </a:solidFill>
              </a:rPr>
              <a:t>support</a:t>
            </a:r>
            <a:r>
              <a:rPr lang="hu-HU" sz="2400" dirty="0">
                <a:solidFill>
                  <a:srgbClr val="0C5C65"/>
                </a:solidFill>
              </a:rPr>
              <a:t> </a:t>
            </a:r>
            <a:r>
              <a:rPr lang="hu-HU" sz="2400" dirty="0" err="1">
                <a:solidFill>
                  <a:srgbClr val="0C5C65"/>
                </a:solidFill>
              </a:rPr>
              <a:t>or</a:t>
            </a:r>
            <a:r>
              <a:rPr lang="hu-HU" sz="2400" dirty="0">
                <a:solidFill>
                  <a:srgbClr val="0C5C65"/>
                </a:solidFill>
              </a:rPr>
              <a:t> </a:t>
            </a:r>
            <a:r>
              <a:rPr lang="hu-HU" sz="2400" dirty="0" err="1">
                <a:solidFill>
                  <a:srgbClr val="0C5C65"/>
                </a:solidFill>
              </a:rPr>
              <a:t>are</a:t>
            </a:r>
            <a:r>
              <a:rPr lang="hu-HU" sz="2400" dirty="0">
                <a:solidFill>
                  <a:srgbClr val="0C5C65"/>
                </a:solidFill>
              </a:rPr>
              <a:t> </a:t>
            </a:r>
            <a:r>
              <a:rPr lang="hu-HU" sz="2400" dirty="0" err="1">
                <a:solidFill>
                  <a:srgbClr val="0C5C65"/>
                </a:solidFill>
              </a:rPr>
              <a:t>against</a:t>
            </a:r>
            <a:r>
              <a:rPr lang="hu-HU" sz="2400" dirty="0">
                <a:solidFill>
                  <a:srgbClr val="0C5C65"/>
                </a:solidFill>
              </a:rPr>
              <a:t> </a:t>
            </a:r>
            <a:r>
              <a:rPr lang="hu-HU" sz="2400" dirty="0" err="1">
                <a:solidFill>
                  <a:srgbClr val="0C5C65"/>
                </a:solidFill>
              </a:rPr>
              <a:t>your</a:t>
            </a:r>
            <a:r>
              <a:rPr lang="hu-HU" sz="2400" dirty="0">
                <a:solidFill>
                  <a:srgbClr val="0C5C65"/>
                </a:solidFill>
              </a:rPr>
              <a:t> </a:t>
            </a:r>
            <a:r>
              <a:rPr lang="hu-HU" sz="2400" dirty="0" err="1">
                <a:solidFill>
                  <a:srgbClr val="0C5C65"/>
                </a:solidFill>
              </a:rPr>
              <a:t>results</a:t>
            </a:r>
            <a:endParaRPr lang="hu-HU" sz="2400" dirty="0">
              <a:solidFill>
                <a:srgbClr val="0C5C65"/>
              </a:solidFill>
            </a:endParaRPr>
          </a:p>
          <a:p>
            <a:pPr marL="342900" indent="-342900">
              <a:buClr>
                <a:srgbClr val="0C5C65"/>
              </a:buClr>
              <a:buFont typeface="Arial" panose="020B0604020202020204" pitchFamily="34" charset="0"/>
              <a:buChar char="•"/>
            </a:pPr>
            <a:r>
              <a:rPr lang="hu-HU" sz="2400" b="1" dirty="0">
                <a:solidFill>
                  <a:srgbClr val="E50D2E"/>
                </a:solidFill>
              </a:rPr>
              <a:t>AVOID: </a:t>
            </a:r>
            <a:r>
              <a:rPr lang="hu-HU" sz="2400" dirty="0" err="1">
                <a:solidFill>
                  <a:srgbClr val="0C5C65"/>
                </a:solidFill>
              </a:rPr>
              <a:t>repeating</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result</a:t>
            </a:r>
            <a:r>
              <a:rPr lang="hu-HU" sz="2400" dirty="0">
                <a:solidFill>
                  <a:srgbClr val="0C5C65"/>
                </a:solidFill>
              </a:rPr>
              <a:t> session</a:t>
            </a:r>
          </a:p>
          <a:p>
            <a:pPr marL="342900" indent="-342900">
              <a:buClr>
                <a:srgbClr val="0C5C65"/>
              </a:buClr>
              <a:buFont typeface="Arial" panose="020B0604020202020204" pitchFamily="34" charset="0"/>
              <a:buChar char="•"/>
            </a:pPr>
            <a:r>
              <a:rPr lang="hu-HU" sz="2400" b="1" dirty="0" err="1">
                <a:solidFill>
                  <a:srgbClr val="E50D2E"/>
                </a:solidFill>
              </a:rPr>
              <a:t>Do</a:t>
            </a:r>
            <a:r>
              <a:rPr lang="hu-HU" sz="2400" b="1" dirty="0">
                <a:solidFill>
                  <a:srgbClr val="E50D2E"/>
                </a:solidFill>
              </a:rPr>
              <a:t> </a:t>
            </a:r>
            <a:r>
              <a:rPr lang="hu-HU" sz="2400" b="1" dirty="0" err="1">
                <a:solidFill>
                  <a:srgbClr val="E50D2E"/>
                </a:solidFill>
              </a:rPr>
              <a:t>not</a:t>
            </a:r>
            <a:r>
              <a:rPr lang="hu-HU" sz="2400" b="1" dirty="0">
                <a:solidFill>
                  <a:srgbClr val="E50D2E"/>
                </a:solidFill>
              </a:rPr>
              <a:t> </a:t>
            </a:r>
            <a:r>
              <a:rPr lang="hu-HU" sz="2400" b="1" dirty="0" err="1">
                <a:solidFill>
                  <a:srgbClr val="E50D2E"/>
                </a:solidFill>
              </a:rPr>
              <a:t>describe</a:t>
            </a:r>
            <a:r>
              <a:rPr lang="hu-HU" sz="2400" b="1" dirty="0">
                <a:solidFill>
                  <a:srgbClr val="E50D2E"/>
                </a:solidFill>
              </a:rPr>
              <a:t> </a:t>
            </a:r>
            <a:r>
              <a:rPr lang="hu-HU" sz="2400" dirty="0" err="1">
                <a:solidFill>
                  <a:srgbClr val="0C5C65"/>
                </a:solidFill>
              </a:rPr>
              <a:t>important</a:t>
            </a:r>
            <a:r>
              <a:rPr lang="hu-HU" sz="2400" dirty="0">
                <a:solidFill>
                  <a:srgbClr val="0C5C65"/>
                </a:solidFill>
              </a:rPr>
              <a:t> </a:t>
            </a:r>
            <a:r>
              <a:rPr lang="hu-HU" sz="2400" dirty="0" err="1">
                <a:solidFill>
                  <a:srgbClr val="0C5C65"/>
                </a:solidFill>
              </a:rPr>
              <a:t>knowledge</a:t>
            </a:r>
            <a:r>
              <a:rPr lang="hu-HU" sz="2400" dirty="0">
                <a:solidFill>
                  <a:srgbClr val="0C5C65"/>
                </a:solidFill>
              </a:rPr>
              <a:t> </a:t>
            </a:r>
            <a:r>
              <a:rPr lang="hu-HU" sz="2400" dirty="0" err="1">
                <a:solidFill>
                  <a:srgbClr val="0C5C65"/>
                </a:solidFill>
              </a:rPr>
              <a:t>which</a:t>
            </a:r>
            <a:r>
              <a:rPr lang="hu-HU" sz="2400" dirty="0">
                <a:solidFill>
                  <a:srgbClr val="0C5C65"/>
                </a:solidFill>
              </a:rPr>
              <a:t> is </a:t>
            </a:r>
            <a:r>
              <a:rPr lang="hu-HU" sz="2400" b="1" dirty="0" err="1">
                <a:solidFill>
                  <a:srgbClr val="E50D2E"/>
                </a:solidFill>
              </a:rPr>
              <a:t>not</a:t>
            </a:r>
            <a:r>
              <a:rPr lang="hu-HU" sz="2400" b="1" dirty="0">
                <a:solidFill>
                  <a:srgbClr val="E50D2E"/>
                </a:solidFill>
              </a:rPr>
              <a:t> </a:t>
            </a:r>
            <a:r>
              <a:rPr lang="hu-HU" sz="2400" b="1" dirty="0" err="1">
                <a:solidFill>
                  <a:srgbClr val="E50D2E"/>
                </a:solidFill>
              </a:rPr>
              <a:t>relevant</a:t>
            </a:r>
            <a:r>
              <a:rPr lang="hu-HU" sz="2400" b="1" dirty="0">
                <a:solidFill>
                  <a:srgbClr val="E50D2E"/>
                </a:solidFill>
              </a:rPr>
              <a:t> </a:t>
            </a:r>
            <a:r>
              <a:rPr lang="hu-HU" sz="2400" dirty="0" err="1">
                <a:solidFill>
                  <a:srgbClr val="0C5C65"/>
                </a:solidFill>
              </a:rPr>
              <a:t>to</a:t>
            </a:r>
            <a:r>
              <a:rPr lang="hu-HU" sz="2400" dirty="0">
                <a:solidFill>
                  <a:srgbClr val="0C5C65"/>
                </a:solidFill>
              </a:rPr>
              <a:t> </a:t>
            </a:r>
            <a:r>
              <a:rPr lang="hu-HU" sz="2400" dirty="0" err="1">
                <a:solidFill>
                  <a:srgbClr val="0C5C65"/>
                </a:solidFill>
              </a:rPr>
              <a:t>understand</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study</a:t>
            </a:r>
            <a:r>
              <a:rPr lang="hu-HU" sz="2400" dirty="0">
                <a:solidFill>
                  <a:srgbClr val="0C5C65"/>
                </a:solidFill>
              </a:rPr>
              <a:t>  </a:t>
            </a:r>
          </a:p>
          <a:p>
            <a:pPr marL="342900" indent="-342900">
              <a:buClr>
                <a:srgbClr val="0C5C65"/>
              </a:buClr>
              <a:buFont typeface="Arial" panose="020B0604020202020204" pitchFamily="34" charset="0"/>
              <a:buChar char="•"/>
            </a:pPr>
            <a:r>
              <a:rPr lang="hu-HU" sz="2400" dirty="0" err="1">
                <a:solidFill>
                  <a:srgbClr val="0C5C65"/>
                </a:solidFill>
              </a:rPr>
              <a:t>describe</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E50D2E"/>
                </a:solidFill>
              </a:rPr>
              <a:t>limitations</a:t>
            </a:r>
            <a:endParaRPr lang="hu-HU" sz="2400" b="1" dirty="0">
              <a:solidFill>
                <a:srgbClr val="E50D2E"/>
              </a:solidFill>
            </a:endParaRPr>
          </a:p>
          <a:p>
            <a:pPr marL="342900" indent="-342900">
              <a:buClr>
                <a:srgbClr val="0C5C65"/>
              </a:buClr>
              <a:buFont typeface="Arial" panose="020B0604020202020204" pitchFamily="34" charset="0"/>
              <a:buChar char="•"/>
            </a:pPr>
            <a:r>
              <a:rPr lang="hu-HU" sz="2400" dirty="0" err="1">
                <a:solidFill>
                  <a:srgbClr val="0C5C65"/>
                </a:solidFill>
              </a:rPr>
              <a:t>Highlight</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E50D2E"/>
                </a:solidFill>
              </a:rPr>
              <a:t>usefulness</a:t>
            </a:r>
            <a:r>
              <a:rPr lang="hu-HU" sz="2400" dirty="0">
                <a:solidFill>
                  <a:srgbClr val="15A9A6"/>
                </a:solidFill>
              </a:rPr>
              <a:t> </a:t>
            </a:r>
            <a:r>
              <a:rPr lang="hu-HU" sz="2400" dirty="0">
                <a:solidFill>
                  <a:srgbClr val="0C5C65"/>
                </a:solidFill>
              </a:rPr>
              <a:t>of </a:t>
            </a:r>
            <a:r>
              <a:rPr lang="hu-HU" sz="2400" dirty="0" err="1">
                <a:solidFill>
                  <a:srgbClr val="0C5C65"/>
                </a:solidFill>
              </a:rPr>
              <a:t>the</a:t>
            </a:r>
            <a:r>
              <a:rPr lang="hu-HU" sz="2400" dirty="0">
                <a:solidFill>
                  <a:srgbClr val="0C5C65"/>
                </a:solidFill>
              </a:rPr>
              <a:t> </a:t>
            </a:r>
            <a:r>
              <a:rPr lang="hu-HU" sz="2400" dirty="0" err="1">
                <a:solidFill>
                  <a:srgbClr val="0C5C65"/>
                </a:solidFill>
              </a:rPr>
              <a:t>result</a:t>
            </a:r>
            <a:endParaRPr lang="hu-HU" sz="2400" dirty="0">
              <a:solidFill>
                <a:srgbClr val="0C5C65"/>
              </a:solidFill>
            </a:endParaRPr>
          </a:p>
          <a:p>
            <a:pPr marL="342900" indent="-342900">
              <a:buFontTx/>
              <a:buChar char="-"/>
            </a:pPr>
            <a:endParaRPr lang="hu-HU" sz="2400" dirty="0">
              <a:solidFill>
                <a:srgbClr val="15A9A6"/>
              </a:solidFill>
            </a:endParaRP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2739853" cy="584775"/>
          </a:xfrm>
          <a:prstGeom prst="rect">
            <a:avLst/>
          </a:prstGeom>
        </p:spPr>
        <p:txBody>
          <a:bodyPr wrap="none">
            <a:spAutoFit/>
          </a:bodyPr>
          <a:lstStyle/>
          <a:p>
            <a:r>
              <a:rPr lang="hu-HU" sz="3200" b="1" dirty="0">
                <a:solidFill>
                  <a:srgbClr val="0C5C65"/>
                </a:solidFill>
              </a:rPr>
              <a:t>DISCUSSION</a:t>
            </a:r>
            <a:endParaRPr lang="hu-HU" sz="3200" dirty="0">
              <a:solidFill>
                <a:srgbClr val="0C5C65"/>
              </a:solidFill>
            </a:endParaRPr>
          </a:p>
        </p:txBody>
      </p:sp>
      <p:sp>
        <p:nvSpPr>
          <p:cNvPr id="6" name="Téglalap 5">
            <a:extLst>
              <a:ext uri="{FF2B5EF4-FFF2-40B4-BE49-F238E27FC236}">
                <a16:creationId xmlns:a16="http://schemas.microsoft.com/office/drawing/2014/main" id="{650D8B4C-4ED3-4D60-9366-D4D7D5DA5808}"/>
              </a:ext>
            </a:extLst>
          </p:cNvPr>
          <p:cNvSpPr/>
          <p:nvPr/>
        </p:nvSpPr>
        <p:spPr>
          <a:xfrm>
            <a:off x="838765" y="4849006"/>
            <a:ext cx="10930757" cy="923330"/>
          </a:xfrm>
          <a:prstGeom prst="rect">
            <a:avLst/>
          </a:prstGeom>
          <a:ln w="28575">
            <a:solidFill>
              <a:srgbClr val="E50D2E"/>
            </a:solidFill>
          </a:ln>
        </p:spPr>
        <p:txBody>
          <a:bodyPr wrap="square">
            <a:spAutoFit/>
          </a:bodyPr>
          <a:lstStyle/>
          <a:p>
            <a:r>
              <a:rPr lang="en-US" dirty="0">
                <a:solidFill>
                  <a:srgbClr val="0C5C65"/>
                </a:solidFill>
              </a:rPr>
              <a:t>Taken together, our observations provide evidence that loss of CFTR function not only plays a crucial role in </a:t>
            </a:r>
            <a:r>
              <a:rPr lang="en-US" i="1" dirty="0">
                <a:solidFill>
                  <a:srgbClr val="0C5C65"/>
                </a:solidFill>
              </a:rPr>
              <a:t>CFTR</a:t>
            </a:r>
            <a:r>
              <a:rPr lang="en-US" dirty="0">
                <a:solidFill>
                  <a:srgbClr val="0C5C65"/>
                </a:solidFill>
              </a:rPr>
              <a:t> mutation–related pancreatitis but also </a:t>
            </a:r>
            <a:r>
              <a:rPr lang="en-US" b="1" dirty="0">
                <a:solidFill>
                  <a:srgbClr val="0C5C65"/>
                </a:solidFill>
              </a:rPr>
              <a:t>contributes to the pathogenesis of alcohol-induced pancreatitis. </a:t>
            </a:r>
            <a:r>
              <a:rPr lang="en-US" dirty="0">
                <a:solidFill>
                  <a:srgbClr val="0C5C65"/>
                </a:solidFill>
              </a:rPr>
              <a:t>These data indicate that correcting </a:t>
            </a:r>
            <a:r>
              <a:rPr lang="en-US" b="1" dirty="0">
                <a:solidFill>
                  <a:srgbClr val="E50D2E"/>
                </a:solidFill>
              </a:rPr>
              <a:t>CFTR function should offer therapeutic benefit in AP.</a:t>
            </a:r>
          </a:p>
        </p:txBody>
      </p:sp>
    </p:spTree>
    <p:extLst>
      <p:ext uri="{BB962C8B-B14F-4D97-AF65-F5344CB8AC3E}">
        <p14:creationId xmlns:p14="http://schemas.microsoft.com/office/powerpoint/2010/main" val="172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5" name="Téglalap 4">
            <a:extLst>
              <a:ext uri="{FF2B5EF4-FFF2-40B4-BE49-F238E27FC236}">
                <a16:creationId xmlns:a16="http://schemas.microsoft.com/office/drawing/2014/main" id="{55D5C20A-FDDF-4D79-90AB-982F3E002D81}"/>
              </a:ext>
            </a:extLst>
          </p:cNvPr>
          <p:cNvSpPr/>
          <p:nvPr/>
        </p:nvSpPr>
        <p:spPr>
          <a:xfrm>
            <a:off x="1796865" y="3308060"/>
            <a:ext cx="10123714" cy="1938992"/>
          </a:xfrm>
          <a:prstGeom prst="rect">
            <a:avLst/>
          </a:prstGeom>
        </p:spPr>
        <p:txBody>
          <a:bodyPr wrap="square">
            <a:spAutoFit/>
          </a:bodyPr>
          <a:lstStyle/>
          <a:p>
            <a:pPr marL="457200" indent="-457200">
              <a:buClr>
                <a:srgbClr val="0C5C65"/>
              </a:buClr>
              <a:buFont typeface="Arial" panose="020B0604020202020204" pitchFamily="34" charset="0"/>
              <a:buChar char="•"/>
            </a:pPr>
            <a:r>
              <a:rPr lang="hu-HU" sz="2400" dirty="0" err="1">
                <a:solidFill>
                  <a:srgbClr val="0C5C65"/>
                </a:solidFill>
              </a:rPr>
              <a:t>Only</a:t>
            </a:r>
            <a:r>
              <a:rPr lang="hu-HU" sz="2400" dirty="0">
                <a:solidFill>
                  <a:srgbClr val="0C5C65"/>
                </a:solidFill>
              </a:rPr>
              <a:t> a </a:t>
            </a:r>
            <a:r>
              <a:rPr lang="hu-HU" sz="2400" b="1" dirty="0" err="1">
                <a:solidFill>
                  <a:srgbClr val="E50D2E"/>
                </a:solidFill>
              </a:rPr>
              <a:t>summary</a:t>
            </a:r>
            <a:r>
              <a:rPr lang="hu-HU" sz="2400" dirty="0">
                <a:solidFill>
                  <a:srgbClr val="0C5C65"/>
                </a:solidFill>
              </a:rPr>
              <a:t> of </a:t>
            </a:r>
            <a:r>
              <a:rPr lang="hu-HU" sz="2400" dirty="0" err="1">
                <a:solidFill>
                  <a:srgbClr val="0C5C65"/>
                </a:solidFill>
              </a:rPr>
              <a:t>the</a:t>
            </a:r>
            <a:r>
              <a:rPr lang="hu-HU" sz="2400" dirty="0">
                <a:solidFill>
                  <a:srgbClr val="0C5C65"/>
                </a:solidFill>
              </a:rPr>
              <a:t> </a:t>
            </a:r>
            <a:r>
              <a:rPr lang="hu-HU" sz="2400" dirty="0" err="1">
                <a:solidFill>
                  <a:srgbClr val="0C5C65"/>
                </a:solidFill>
              </a:rPr>
              <a:t>method</a:t>
            </a:r>
            <a:endParaRPr lang="hu-HU" sz="2400" dirty="0">
              <a:solidFill>
                <a:srgbClr val="0C5C65"/>
              </a:solidFill>
            </a:endParaRPr>
          </a:p>
          <a:p>
            <a:pPr marL="457200" indent="-457200">
              <a:buClr>
                <a:srgbClr val="0C5C65"/>
              </a:buClr>
              <a:buFont typeface="Arial" panose="020B0604020202020204" pitchFamily="34" charset="0"/>
              <a:buChar char="•"/>
            </a:pPr>
            <a:r>
              <a:rPr lang="hu-HU" sz="2400" dirty="0" err="1">
                <a:solidFill>
                  <a:srgbClr val="0C5C65"/>
                </a:solidFill>
              </a:rPr>
              <a:t>All</a:t>
            </a:r>
            <a:r>
              <a:rPr lang="hu-HU" sz="2400" dirty="0">
                <a:solidFill>
                  <a:srgbClr val="0C5C65"/>
                </a:solidFill>
              </a:rPr>
              <a:t> </a:t>
            </a:r>
            <a:r>
              <a:rPr lang="hu-HU" sz="2400" dirty="0" err="1">
                <a:solidFill>
                  <a:srgbClr val="0C5C65"/>
                </a:solidFill>
              </a:rPr>
              <a:t>details</a:t>
            </a:r>
            <a:r>
              <a:rPr lang="hu-HU" sz="2400" dirty="0">
                <a:solidFill>
                  <a:srgbClr val="0C5C65"/>
                </a:solidFill>
              </a:rPr>
              <a:t> </a:t>
            </a:r>
            <a:r>
              <a:rPr lang="hu-HU" sz="2400" dirty="0" err="1">
                <a:solidFill>
                  <a:srgbClr val="0C5C65"/>
                </a:solidFill>
              </a:rPr>
              <a:t>can</a:t>
            </a:r>
            <a:r>
              <a:rPr lang="hu-HU" sz="2400" dirty="0">
                <a:solidFill>
                  <a:srgbClr val="0C5C65"/>
                </a:solidFill>
              </a:rPr>
              <a:t> go </a:t>
            </a:r>
            <a:r>
              <a:rPr lang="hu-HU" sz="2400" dirty="0" err="1">
                <a:solidFill>
                  <a:srgbClr val="0C5C65"/>
                </a:solidFill>
              </a:rPr>
              <a:t>to</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b="1" dirty="0" err="1">
                <a:solidFill>
                  <a:srgbClr val="E50D2E"/>
                </a:solidFill>
              </a:rPr>
              <a:t>supplementary</a:t>
            </a:r>
            <a:r>
              <a:rPr lang="hu-HU" sz="2400" b="1" dirty="0">
                <a:solidFill>
                  <a:srgbClr val="E50D2E"/>
                </a:solidFill>
              </a:rPr>
              <a:t> </a:t>
            </a:r>
            <a:r>
              <a:rPr lang="hu-HU" sz="2400" b="1" dirty="0" err="1">
                <a:solidFill>
                  <a:srgbClr val="E50D2E"/>
                </a:solidFill>
              </a:rPr>
              <a:t>materials</a:t>
            </a:r>
            <a:endParaRPr lang="hu-HU" sz="2400" b="1" dirty="0">
              <a:solidFill>
                <a:srgbClr val="E50D2E"/>
              </a:solidFill>
            </a:endParaRPr>
          </a:p>
          <a:p>
            <a:pPr marL="457200" indent="-457200">
              <a:buClr>
                <a:srgbClr val="0C5C65"/>
              </a:buClr>
              <a:buFont typeface="Arial" panose="020B0604020202020204" pitchFamily="34" charset="0"/>
              <a:buChar char="•"/>
            </a:pPr>
            <a:r>
              <a:rPr lang="hu-HU" sz="2400" dirty="0">
                <a:solidFill>
                  <a:srgbClr val="0C5C65"/>
                </a:solidFill>
              </a:rPr>
              <a:t>Must be </a:t>
            </a:r>
            <a:r>
              <a:rPr lang="hu-HU" sz="2400" b="1" dirty="0" err="1">
                <a:solidFill>
                  <a:srgbClr val="E50D2E"/>
                </a:solidFill>
              </a:rPr>
              <a:t>repeatable</a:t>
            </a:r>
            <a:r>
              <a:rPr lang="hu-HU" sz="2400" b="1" dirty="0">
                <a:solidFill>
                  <a:srgbClr val="E50D2E"/>
                </a:solidFill>
              </a:rPr>
              <a:t> (!!)</a:t>
            </a:r>
          </a:p>
          <a:p>
            <a:pPr marL="342900" indent="-342900">
              <a:buFontTx/>
              <a:buChar char="-"/>
            </a:pPr>
            <a:endParaRPr lang="hu-HU" sz="2400" dirty="0">
              <a:solidFill>
                <a:srgbClr val="15A9A6"/>
              </a:solidFill>
            </a:endParaRPr>
          </a:p>
          <a:p>
            <a:pPr marL="342900" indent="-342900">
              <a:buFontTx/>
              <a:buChar char="-"/>
            </a:pPr>
            <a:endParaRPr lang="hu-HU" sz="2400" dirty="0">
              <a:solidFill>
                <a:srgbClr val="15A9A6"/>
              </a:solidFill>
            </a:endParaRPr>
          </a:p>
        </p:txBody>
      </p:sp>
      <p:sp>
        <p:nvSpPr>
          <p:cNvPr id="2" name="Téglalap 1">
            <a:extLst>
              <a:ext uri="{FF2B5EF4-FFF2-40B4-BE49-F238E27FC236}">
                <a16:creationId xmlns:a16="http://schemas.microsoft.com/office/drawing/2014/main" id="{49A7AE4B-8659-4BCD-BE53-45EAD7EF891B}"/>
              </a:ext>
            </a:extLst>
          </p:cNvPr>
          <p:cNvSpPr/>
          <p:nvPr/>
        </p:nvSpPr>
        <p:spPr>
          <a:xfrm>
            <a:off x="1215383" y="1630687"/>
            <a:ext cx="2236510" cy="584775"/>
          </a:xfrm>
          <a:prstGeom prst="rect">
            <a:avLst/>
          </a:prstGeom>
        </p:spPr>
        <p:txBody>
          <a:bodyPr wrap="none">
            <a:spAutoFit/>
          </a:bodyPr>
          <a:lstStyle/>
          <a:p>
            <a:r>
              <a:rPr lang="hu-HU" sz="3200" b="1" dirty="0">
                <a:solidFill>
                  <a:srgbClr val="0C5C65"/>
                </a:solidFill>
              </a:rPr>
              <a:t>METHODS</a:t>
            </a:r>
            <a:endParaRPr lang="hu-HU" sz="3200" dirty="0">
              <a:solidFill>
                <a:srgbClr val="0C5C65"/>
              </a:solidFill>
            </a:endParaRPr>
          </a:p>
        </p:txBody>
      </p:sp>
    </p:spTree>
    <p:extLst>
      <p:ext uri="{BB962C8B-B14F-4D97-AF65-F5344CB8AC3E}">
        <p14:creationId xmlns:p14="http://schemas.microsoft.com/office/powerpoint/2010/main" val="38423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512028" y="1105769"/>
            <a:ext cx="10320951" cy="82067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u-HU" sz="3600" b="1" i="0" u="none" strike="noStrike" kern="1200" cap="none" spc="0" normalizeH="0" baseline="0" noProof="0" dirty="0" err="1">
                <a:ln>
                  <a:noFill/>
                </a:ln>
                <a:solidFill>
                  <a:srgbClr val="0C5C65"/>
                </a:solidFill>
                <a:effectLst/>
                <a:uLnTx/>
                <a:uFillTx/>
                <a:latin typeface="Arial" panose="020B0604020202020204"/>
                <a:ea typeface="+mn-ea"/>
                <a:cs typeface="+mn-cs"/>
              </a:rPr>
              <a:t>Objective-subjective</a:t>
            </a:r>
            <a:endParaRPr kumimoji="0" lang="hu-HU" sz="3600" b="1" i="0" u="none" strike="noStrike" kern="1200" cap="none" spc="0" normalizeH="0" baseline="0" noProof="0" dirty="0">
              <a:ln>
                <a:noFill/>
              </a:ln>
              <a:solidFill>
                <a:srgbClr val="0C5C65"/>
              </a:solidFill>
              <a:effectLst/>
              <a:uLnTx/>
              <a:uFillTx/>
              <a:latin typeface="Arial" panose="020B0604020202020204"/>
              <a:ea typeface="+mn-ea"/>
              <a:cs typeface="+mn-cs"/>
            </a:endParaRPr>
          </a:p>
        </p:txBody>
      </p:sp>
      <p:sp>
        <p:nvSpPr>
          <p:cNvPr id="4" name="Szövegdoboz 3"/>
          <p:cNvSpPr txBox="1"/>
          <p:nvPr/>
        </p:nvSpPr>
        <p:spPr>
          <a:xfrm>
            <a:off x="852248" y="2044582"/>
            <a:ext cx="10320951" cy="397031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Objective-clinical</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events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or</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measurements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that</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are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definitive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require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little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or</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no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subjective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judgements</a:t>
            </a:r>
            <a:endPar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Rigorous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definitions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to</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limit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interpretation</a:t>
            </a:r>
            <a:endPar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May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include</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test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results</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for</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confirmation</a:t>
            </a:r>
            <a:endPar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Subjective-assessments</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that</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rely</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on</a:t>
            </a:r>
            <a:r>
              <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rPr>
              <a:t> </a:t>
            </a:r>
            <a:r>
              <a:rPr kumimoji="0" lang="hu-HU" sz="2400" b="0" i="0" u="none" strike="noStrike" kern="1200" cap="none" spc="0" normalizeH="0" baseline="0" noProof="0" dirty="0" err="1">
                <a:ln>
                  <a:noFill/>
                </a:ln>
                <a:solidFill>
                  <a:srgbClr val="0C5C65"/>
                </a:solidFill>
                <a:effectLst/>
                <a:uLnTx/>
                <a:uFillTx/>
                <a:latin typeface="Arial" panose="020B0604020202020204"/>
                <a:ea typeface="+mn-ea"/>
                <a:cs typeface="+mn-cs"/>
              </a:rPr>
              <a:t>judgement</a:t>
            </a:r>
            <a:endParaRPr kumimoji="0" lang="hu-HU" sz="2400" b="0" i="0" u="none" strike="noStrike" kern="1200" cap="none" spc="0" normalizeH="0" baseline="0" noProof="0" dirty="0">
              <a:ln>
                <a:noFill/>
              </a:ln>
              <a:solidFill>
                <a:srgbClr val="0C5C65"/>
              </a:solidFill>
              <a:effectLst/>
              <a:uLnTx/>
              <a:uFillTx/>
              <a:latin typeface="Arial" panose="020B060402020202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Patient’s</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reported</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outcomes</a:t>
            </a:r>
            <a:endPar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Observer</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reported</a:t>
            </a:r>
            <a:r>
              <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400" b="1" i="0" u="none" strike="noStrike" kern="1200" cap="none" spc="0" normalizeH="0" baseline="0" noProof="0" dirty="0" err="1">
                <a:ln>
                  <a:noFill/>
                </a:ln>
                <a:solidFill>
                  <a:srgbClr val="E50D2E"/>
                </a:solidFill>
                <a:effectLst/>
                <a:uLnTx/>
                <a:uFillTx/>
                <a:latin typeface="Arial" panose="020B0604020202020204"/>
                <a:ea typeface="+mn-ea"/>
                <a:cs typeface="+mn-cs"/>
              </a:rPr>
              <a:t>outcomes</a:t>
            </a:r>
            <a:endParaRPr kumimoji="0" lang="hu-HU" sz="2400" b="1" i="0" u="none" strike="noStrike" kern="1200" cap="none" spc="0" normalizeH="0" baseline="0" noProof="0" dirty="0">
              <a:ln>
                <a:noFill/>
              </a:ln>
              <a:solidFill>
                <a:srgbClr val="E50D2E"/>
              </a:solidFill>
              <a:effectLst/>
              <a:uLnTx/>
              <a:uFillTx/>
              <a:latin typeface="Arial" panose="020B0604020202020204"/>
              <a:ea typeface="+mn-ea"/>
              <a:cs typeface="+mn-cs"/>
            </a:endParaRPr>
          </a:p>
        </p:txBody>
      </p:sp>
      <p:sp>
        <p:nvSpPr>
          <p:cNvPr id="7" name="Google Shape;324;p42"/>
          <p:cNvSpPr txBox="1">
            <a:spLocks noGrp="1"/>
          </p:cNvSpPr>
          <p:nvPr>
            <p:ph type="subTitle" idx="4294967295"/>
          </p:nvPr>
        </p:nvSpPr>
        <p:spPr>
          <a:xfrm>
            <a:off x="2496551" y="60939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Hierarchy</a:t>
            </a:r>
            <a:r>
              <a:rPr lang="hu-HU" sz="3600" b="1" dirty="0">
                <a:solidFill>
                  <a:schemeClr val="lt1"/>
                </a:solidFill>
                <a:latin typeface="Arial"/>
                <a:ea typeface="Arial"/>
                <a:cs typeface="Arial"/>
                <a:sym typeface="Arial"/>
              </a:rPr>
              <a:t> of </a:t>
            </a:r>
            <a:r>
              <a:rPr lang="hu-HU" sz="3600" b="1" dirty="0" err="1">
                <a:solidFill>
                  <a:schemeClr val="lt1"/>
                </a:solidFill>
                <a:latin typeface="Arial"/>
                <a:ea typeface="Arial"/>
                <a:cs typeface="Arial"/>
                <a:sym typeface="Arial"/>
              </a:rPr>
              <a:t>outcomes</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419912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8" name="Szövegdoboz 7">
            <a:extLst>
              <a:ext uri="{FF2B5EF4-FFF2-40B4-BE49-F238E27FC236}">
                <a16:creationId xmlns:a16="http://schemas.microsoft.com/office/drawing/2014/main" id="{19466F49-177D-4E05-BF1E-0512D841F132}"/>
              </a:ext>
            </a:extLst>
          </p:cNvPr>
          <p:cNvSpPr txBox="1"/>
          <p:nvPr/>
        </p:nvSpPr>
        <p:spPr>
          <a:xfrm>
            <a:off x="2926645" y="2859459"/>
            <a:ext cx="673382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5400" b="1" i="0" u="none" strike="noStrike" kern="0" cap="none" spc="0" normalizeH="0" baseline="0" noProof="0" dirty="0">
                <a:ln>
                  <a:noFill/>
                </a:ln>
                <a:solidFill>
                  <a:srgbClr val="0C5C65"/>
                </a:solidFill>
                <a:effectLst/>
                <a:uLnTx/>
                <a:uFillTx/>
                <a:latin typeface="Arial"/>
                <a:cs typeface="Arial"/>
                <a:sym typeface="Arial"/>
              </a:rPr>
              <a:t>HOW TO AVOID PLAGIARISM?</a:t>
            </a:r>
            <a:endParaRPr kumimoji="0" lang="hu-HU" sz="5400" b="0" i="0" u="none" strike="noStrike" kern="0" cap="none" spc="0" normalizeH="0" baseline="0" noProof="0" dirty="0">
              <a:ln>
                <a:noFill/>
              </a:ln>
              <a:solidFill>
                <a:srgbClr val="0C5C65"/>
              </a:solidFill>
              <a:effectLst/>
              <a:uLnTx/>
              <a:uFillTx/>
              <a:latin typeface="Arial"/>
              <a:cs typeface="Arial"/>
              <a:sym typeface="Arial"/>
            </a:endParaRPr>
          </a:p>
        </p:txBody>
      </p:sp>
    </p:spTree>
    <p:extLst>
      <p:ext uri="{BB962C8B-B14F-4D97-AF65-F5344CB8AC3E}">
        <p14:creationId xmlns:p14="http://schemas.microsoft.com/office/powerpoint/2010/main" val="14297526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3485" y="346838"/>
            <a:ext cx="8746091" cy="745200"/>
          </a:xfrm>
          <a:prstGeom prst="rect">
            <a:avLst/>
          </a:prstGeom>
        </p:spPr>
        <p:txBody>
          <a:bodyPr/>
          <a:lstStyle/>
          <a:p>
            <a:pPr algn="ctr"/>
            <a:r>
              <a:rPr lang="hu-HU" sz="3600" b="1" dirty="0" err="1">
                <a:solidFill>
                  <a:schemeClr val="bg1"/>
                </a:solidFill>
              </a:rPr>
              <a:t>Concept</a:t>
            </a:r>
            <a:r>
              <a:rPr lang="hu-HU" sz="3600" b="1" dirty="0">
                <a:solidFill>
                  <a:schemeClr val="bg1"/>
                </a:solidFill>
              </a:rPr>
              <a:t> of </a:t>
            </a:r>
            <a:r>
              <a:rPr lang="hu-HU" sz="3600" b="1" dirty="0" err="1">
                <a:solidFill>
                  <a:schemeClr val="bg1"/>
                </a:solidFill>
              </a:rPr>
              <a:t>plagarism</a:t>
            </a:r>
            <a:endParaRPr lang="en-GB" sz="3600" b="1" dirty="0">
              <a:solidFill>
                <a:schemeClr val="bg1"/>
              </a:solidFill>
            </a:endParaRPr>
          </a:p>
        </p:txBody>
      </p:sp>
      <p:sp>
        <p:nvSpPr>
          <p:cNvPr id="11" name="Content Placeholder 2"/>
          <p:cNvSpPr txBox="1">
            <a:spLocks/>
          </p:cNvSpPr>
          <p:nvPr/>
        </p:nvSpPr>
        <p:spPr>
          <a:xfrm>
            <a:off x="1187734" y="1455056"/>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en-US" sz="2800" b="1" i="0" dirty="0">
                <a:solidFill>
                  <a:srgbClr val="E50D2E"/>
                </a:solidFill>
                <a:effectLst/>
              </a:rPr>
              <a:t>Plagiarism</a:t>
            </a:r>
            <a:r>
              <a:rPr lang="en-US" sz="2800" b="0" i="0" dirty="0">
                <a:solidFill>
                  <a:srgbClr val="0C5C65"/>
                </a:solidFill>
                <a:effectLst/>
              </a:rPr>
              <a:t> is unauthorized appropriation of other people’s ideas, processes or text without giving correct credit and with intention to present it as own property. </a:t>
            </a:r>
            <a:r>
              <a:rPr lang="hu-HU" sz="2800" b="0" i="0" dirty="0">
                <a:solidFill>
                  <a:srgbClr val="0C5C65"/>
                </a:solidFill>
                <a:effectLst/>
              </a:rPr>
              <a:t/>
            </a:r>
            <a:br>
              <a:rPr lang="hu-HU" sz="2800" b="0" i="0" dirty="0">
                <a:solidFill>
                  <a:srgbClr val="0C5C65"/>
                </a:solidFill>
                <a:effectLst/>
              </a:rPr>
            </a:br>
            <a:r>
              <a:rPr lang="hu-HU" sz="2000" b="1" i="0" u="sng" dirty="0" err="1">
                <a:solidFill>
                  <a:srgbClr val="E50D2E"/>
                </a:solidFill>
                <a:effectLst/>
              </a:rPr>
              <a:t>Source</a:t>
            </a:r>
            <a:r>
              <a:rPr lang="hu-HU" sz="2000" b="1" i="0" u="sng" dirty="0">
                <a:solidFill>
                  <a:srgbClr val="E50D2E"/>
                </a:solidFill>
                <a:effectLst/>
              </a:rPr>
              <a:t>: </a:t>
            </a:r>
            <a:r>
              <a:rPr lang="en-US" sz="2000" b="1" i="0" u="sng" dirty="0" err="1">
                <a:solidFill>
                  <a:srgbClr val="E50D2E"/>
                </a:solidFill>
                <a:effectLst/>
              </a:rPr>
              <a:t>Mehić</a:t>
            </a:r>
            <a:r>
              <a:rPr lang="en-US" sz="2000" b="1" i="0" u="sng" dirty="0">
                <a:solidFill>
                  <a:srgbClr val="E50D2E"/>
                </a:solidFill>
                <a:effectLst/>
              </a:rPr>
              <a:t> B. (2013). Plagiarism and self-plagiarism. Bosnian journal of basic medical sciences, 13(3), 139. https://doi.org/10.17305/bjbms.2013.2344</a:t>
            </a:r>
            <a:endParaRPr lang="hu-HU" sz="2000" b="1" i="0" u="sng" dirty="0">
              <a:solidFill>
                <a:srgbClr val="E50D2E"/>
              </a:solidFill>
              <a:effectLst/>
            </a:endParaRPr>
          </a:p>
          <a:p>
            <a:pPr marL="0" lvl="3" indent="0">
              <a:buNone/>
            </a:pPr>
            <a:endParaRPr lang="hu-HU" sz="2800" b="1" u="sng" dirty="0">
              <a:solidFill>
                <a:srgbClr val="E50D2E"/>
              </a:solidFill>
            </a:endParaRPr>
          </a:p>
        </p:txBody>
      </p:sp>
      <p:pic>
        <p:nvPicPr>
          <p:cNvPr id="8" name="Picture 7" descr="A drawing of a person&#10;&#10;Description automatically generated">
            <a:extLst>
              <a:ext uri="{FF2B5EF4-FFF2-40B4-BE49-F238E27FC236}">
                <a16:creationId xmlns:a16="http://schemas.microsoft.com/office/drawing/2014/main" id="{433A49EF-F715-48FC-995B-A66D3624415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859107" y="3612776"/>
            <a:ext cx="3920938" cy="2457121"/>
          </a:xfrm>
          <a:prstGeom prst="rect">
            <a:avLst/>
          </a:prstGeom>
        </p:spPr>
      </p:pic>
      <p:sp>
        <p:nvSpPr>
          <p:cNvPr id="15" name="TextBox 14">
            <a:extLst>
              <a:ext uri="{FF2B5EF4-FFF2-40B4-BE49-F238E27FC236}">
                <a16:creationId xmlns:a16="http://schemas.microsoft.com/office/drawing/2014/main" id="{22D29E4B-1DB2-4FD6-AA79-431795370437}"/>
              </a:ext>
            </a:extLst>
          </p:cNvPr>
          <p:cNvSpPr txBox="1"/>
          <p:nvPr/>
        </p:nvSpPr>
        <p:spPr>
          <a:xfrm>
            <a:off x="10763250" y="6906750"/>
            <a:ext cx="2857500" cy="369332"/>
          </a:xfrm>
          <a:prstGeom prst="rect">
            <a:avLst/>
          </a:prstGeom>
          <a:noFill/>
        </p:spPr>
        <p:txBody>
          <a:bodyPr wrap="square" rtlCol="0">
            <a:spAutoFit/>
          </a:bodyPr>
          <a:lstStyle/>
          <a:p>
            <a:r>
              <a:rPr lang="en-US" sz="900">
                <a:hlinkClick r:id="rId4" tooltip="https://www.plagiarismtoday.com/2011/09/07/self-plagiarism-ethical-shortcut-or-moral-scourge/"/>
              </a:rPr>
              <a:t>This Photo</a:t>
            </a:r>
            <a:r>
              <a:rPr lang="en-US" sz="900"/>
              <a:t> by Unknown Author is licensed under </a:t>
            </a:r>
            <a:r>
              <a:rPr lang="en-US" sz="900">
                <a:hlinkClick r:id="rId5" tooltip="https://creativecommons.org/licenses/by-sa/3.0/"/>
              </a:rPr>
              <a:t>CC BY-SA</a:t>
            </a:r>
            <a:endParaRPr lang="en-US" sz="900"/>
          </a:p>
        </p:txBody>
      </p:sp>
      <p:sp>
        <p:nvSpPr>
          <p:cNvPr id="21" name="Content Placeholder 2">
            <a:extLst>
              <a:ext uri="{FF2B5EF4-FFF2-40B4-BE49-F238E27FC236}">
                <a16:creationId xmlns:a16="http://schemas.microsoft.com/office/drawing/2014/main" id="{B441B606-BAA7-4435-9698-D7A25E6EF4C9}"/>
              </a:ext>
            </a:extLst>
          </p:cNvPr>
          <p:cNvSpPr txBox="1">
            <a:spLocks/>
          </p:cNvSpPr>
          <p:nvPr/>
        </p:nvSpPr>
        <p:spPr>
          <a:xfrm>
            <a:off x="1187734" y="3830350"/>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b="1" i="0" dirty="0" err="1">
                <a:solidFill>
                  <a:srgbClr val="E50D2E"/>
                </a:solidFill>
                <a:effectLst/>
              </a:rPr>
              <a:t>Self</a:t>
            </a:r>
            <a:r>
              <a:rPr lang="hu-HU" sz="2800" b="1" i="0" dirty="0">
                <a:solidFill>
                  <a:srgbClr val="E50D2E"/>
                </a:solidFill>
                <a:effectLst/>
              </a:rPr>
              <a:t>-</a:t>
            </a:r>
            <a:r>
              <a:rPr lang="hu-HU" sz="2800" b="1" dirty="0">
                <a:solidFill>
                  <a:srgbClr val="E50D2E"/>
                </a:solidFill>
              </a:rPr>
              <a:t>p</a:t>
            </a:r>
            <a:r>
              <a:rPr lang="en-US" sz="2800" b="1" i="0" dirty="0" err="1">
                <a:solidFill>
                  <a:srgbClr val="E50D2E"/>
                </a:solidFill>
                <a:effectLst/>
              </a:rPr>
              <a:t>lagiarism</a:t>
            </a:r>
            <a:r>
              <a:rPr lang="hu-HU" sz="2800" b="0" i="0" dirty="0">
                <a:solidFill>
                  <a:srgbClr val="0C5C65"/>
                </a:solidFill>
                <a:effectLst/>
              </a:rPr>
              <a:t>: </a:t>
            </a:r>
            <a:r>
              <a:rPr lang="hu-HU" sz="2800" b="0" i="0" dirty="0" err="1">
                <a:solidFill>
                  <a:srgbClr val="0C5C65"/>
                </a:solidFill>
                <a:effectLst/>
              </a:rPr>
              <a:t>as</a:t>
            </a:r>
            <a:r>
              <a:rPr lang="hu-HU" sz="2800" b="0" i="0" dirty="0">
                <a:solidFill>
                  <a:srgbClr val="0C5C65"/>
                </a:solidFill>
                <a:effectLst/>
              </a:rPr>
              <a:t> </a:t>
            </a:r>
            <a:r>
              <a:rPr lang="hu-HU" sz="2800" b="0" i="0" dirty="0" err="1">
                <a:solidFill>
                  <a:srgbClr val="0C5C65"/>
                </a:solidFill>
                <a:effectLst/>
              </a:rPr>
              <a:t>bad</a:t>
            </a:r>
            <a:r>
              <a:rPr lang="hu-HU" sz="2800" b="0" i="0" dirty="0">
                <a:solidFill>
                  <a:srgbClr val="0C5C65"/>
                </a:solidFill>
                <a:effectLst/>
              </a:rPr>
              <a:t> </a:t>
            </a:r>
            <a:r>
              <a:rPr lang="hu-HU" sz="2800" b="0" i="0" dirty="0" err="1">
                <a:solidFill>
                  <a:srgbClr val="0C5C65"/>
                </a:solidFill>
                <a:effectLst/>
              </a:rPr>
              <a:t>as</a:t>
            </a:r>
            <a:r>
              <a:rPr lang="hu-HU" sz="2800" b="0" i="0" dirty="0">
                <a:solidFill>
                  <a:srgbClr val="0C5C65"/>
                </a:solidFill>
                <a:effectLst/>
              </a:rPr>
              <a:t> </a:t>
            </a:r>
            <a:r>
              <a:rPr lang="hu-HU" sz="2800" b="0" i="0" dirty="0" err="1">
                <a:solidFill>
                  <a:srgbClr val="0C5C65"/>
                </a:solidFill>
                <a:effectLst/>
              </a:rPr>
              <a:t>plagarism</a:t>
            </a:r>
            <a:endParaRPr lang="hu-HU" sz="2000" b="1" i="0" u="sng" dirty="0">
              <a:solidFill>
                <a:srgbClr val="E50D2E"/>
              </a:solidFill>
              <a:effectLst/>
            </a:endParaRPr>
          </a:p>
          <a:p>
            <a:pPr marL="0" lvl="3" indent="0">
              <a:buNone/>
            </a:pPr>
            <a:endParaRPr lang="hu-HU" sz="2800" b="1" u="sng" dirty="0">
              <a:solidFill>
                <a:srgbClr val="E50D2E"/>
              </a:solidFill>
            </a:endParaRPr>
          </a:p>
        </p:txBody>
      </p:sp>
    </p:spTree>
    <p:extLst>
      <p:ext uri="{BB962C8B-B14F-4D97-AF65-F5344CB8AC3E}">
        <p14:creationId xmlns:p14="http://schemas.microsoft.com/office/powerpoint/2010/main" val="30980999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3485" y="346838"/>
            <a:ext cx="8746091" cy="745200"/>
          </a:xfrm>
          <a:prstGeom prst="rect">
            <a:avLst/>
          </a:prstGeom>
        </p:spPr>
        <p:txBody>
          <a:bodyPr/>
          <a:lstStyle/>
          <a:p>
            <a:pPr algn="ctr"/>
            <a:r>
              <a:rPr lang="hu-HU" sz="3600" b="1" dirty="0" err="1">
                <a:solidFill>
                  <a:schemeClr val="bg1"/>
                </a:solidFill>
              </a:rPr>
              <a:t>Concept</a:t>
            </a:r>
            <a:r>
              <a:rPr lang="hu-HU" sz="3600" b="1" dirty="0">
                <a:solidFill>
                  <a:schemeClr val="bg1"/>
                </a:solidFill>
              </a:rPr>
              <a:t> of </a:t>
            </a:r>
            <a:r>
              <a:rPr lang="hu-HU" sz="3600" b="1" dirty="0" err="1">
                <a:solidFill>
                  <a:schemeClr val="bg1"/>
                </a:solidFill>
              </a:rPr>
              <a:t>plagiarism</a:t>
            </a:r>
            <a:endParaRPr lang="en-GB" sz="3600" b="1" dirty="0">
              <a:solidFill>
                <a:schemeClr val="bg1"/>
              </a:solidFill>
            </a:endParaRPr>
          </a:p>
        </p:txBody>
      </p:sp>
      <p:pic>
        <p:nvPicPr>
          <p:cNvPr id="1026" name="Picture 2" descr="Top Plagiarism Checker apps for iPhone - Apple Tech Talk">
            <a:extLst>
              <a:ext uri="{FF2B5EF4-FFF2-40B4-BE49-F238E27FC236}">
                <a16:creationId xmlns:a16="http://schemas.microsoft.com/office/drawing/2014/main" id="{8D5D21A9-2E6C-4658-8808-1B266F97F8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6931" y="2619375"/>
            <a:ext cx="2878667" cy="1619250"/>
          </a:xfrm>
          <a:prstGeom prst="rect">
            <a:avLst/>
          </a:prstGeom>
          <a:noFill/>
          <a:extLst>
            <a:ext uri="{909E8E84-426E-40DD-AFC4-6F175D3DCCD1}">
              <a14:hiddenFill xmlns:a14="http://schemas.microsoft.com/office/drawing/2010/main">
                <a:solidFill>
                  <a:srgbClr val="FFFFFF"/>
                </a:solidFill>
              </a14:hiddenFill>
            </a:ext>
          </a:extLst>
        </p:spPr>
      </p:pic>
      <p:sp>
        <p:nvSpPr>
          <p:cNvPr id="12" name="Szövegdoboz 11">
            <a:extLst>
              <a:ext uri="{FF2B5EF4-FFF2-40B4-BE49-F238E27FC236}">
                <a16:creationId xmlns:a16="http://schemas.microsoft.com/office/drawing/2014/main" id="{3614E0EB-B4D6-4836-B356-00E4951E92EA}"/>
              </a:ext>
            </a:extLst>
          </p:cNvPr>
          <p:cNvSpPr txBox="1"/>
          <p:nvPr/>
        </p:nvSpPr>
        <p:spPr>
          <a:xfrm>
            <a:off x="1210733" y="1705915"/>
            <a:ext cx="7459133" cy="3785652"/>
          </a:xfrm>
          <a:prstGeom prst="rect">
            <a:avLst/>
          </a:prstGeom>
          <a:noFill/>
        </p:spPr>
        <p:txBody>
          <a:bodyPr wrap="square">
            <a:spAutoFit/>
          </a:bodyPr>
          <a:lstStyle/>
          <a:p>
            <a:pPr algn="just"/>
            <a:r>
              <a:rPr lang="en-US" sz="2400" dirty="0">
                <a:solidFill>
                  <a:srgbClr val="0C5C65"/>
                </a:solidFill>
              </a:rPr>
              <a:t>Article retractions </a:t>
            </a:r>
            <a:r>
              <a:rPr lang="en-US" sz="2400" b="1" dirty="0">
                <a:solidFill>
                  <a:srgbClr val="E50D2E"/>
                </a:solidFill>
              </a:rPr>
              <a:t>irreversibly damage </a:t>
            </a:r>
            <a:r>
              <a:rPr lang="en-US" sz="2400" dirty="0">
                <a:solidFill>
                  <a:srgbClr val="0C5C65"/>
                </a:solidFill>
              </a:rPr>
              <a:t>the authors’ reputation. The scientific community begins doubting </a:t>
            </a:r>
            <a:r>
              <a:rPr lang="en-US" sz="2400" b="1" dirty="0">
                <a:solidFill>
                  <a:srgbClr val="E50D2E"/>
                </a:solidFill>
              </a:rPr>
              <a:t>the integrity of the concerned research group</a:t>
            </a:r>
            <a:r>
              <a:rPr lang="en-US" sz="2400" dirty="0">
                <a:solidFill>
                  <a:srgbClr val="E50D2E"/>
                </a:solidFill>
              </a:rPr>
              <a:t>. </a:t>
            </a:r>
            <a:r>
              <a:rPr lang="en-US" sz="2400" dirty="0">
                <a:solidFill>
                  <a:srgbClr val="0C5C65"/>
                </a:solidFill>
              </a:rPr>
              <a:t>Journals avoid entertaining authors whose articles have been retracted on previous occasions. Even high-profile researchers </a:t>
            </a:r>
            <a:r>
              <a:rPr lang="en-US" sz="2400" b="1" dirty="0">
                <a:solidFill>
                  <a:srgbClr val="E50D2E"/>
                </a:solidFill>
              </a:rPr>
              <a:t>find it difficult to publish again</a:t>
            </a:r>
            <a:r>
              <a:rPr lang="en-US" sz="2400" dirty="0">
                <a:solidFill>
                  <a:srgbClr val="E50D2E"/>
                </a:solidFill>
              </a:rPr>
              <a:t>, </a:t>
            </a:r>
            <a:r>
              <a:rPr lang="en-US" sz="2400" dirty="0">
                <a:solidFill>
                  <a:srgbClr val="0C5C65"/>
                </a:solidFill>
              </a:rPr>
              <a:t>after a retraction. Authors with retracted journal articles sometimes also </a:t>
            </a:r>
            <a:r>
              <a:rPr lang="en-US" sz="2400" b="1" dirty="0">
                <a:solidFill>
                  <a:srgbClr val="E50D2E"/>
                </a:solidFill>
              </a:rPr>
              <a:t>lose their jobs</a:t>
            </a:r>
            <a:r>
              <a:rPr lang="en-US" sz="2400" dirty="0">
                <a:solidFill>
                  <a:srgbClr val="E50D2E"/>
                </a:solidFill>
              </a:rPr>
              <a:t>. </a:t>
            </a:r>
            <a:r>
              <a:rPr lang="en-US" sz="2400" dirty="0">
                <a:solidFill>
                  <a:srgbClr val="0C5C65"/>
                </a:solidFill>
              </a:rPr>
              <a:t>If the fraud committed is extremely serious, then they face </a:t>
            </a:r>
            <a:r>
              <a:rPr lang="en-US" sz="2400" b="1" dirty="0">
                <a:solidFill>
                  <a:srgbClr val="E50D2E"/>
                </a:solidFill>
              </a:rPr>
              <a:t>legal repercussions</a:t>
            </a:r>
            <a:r>
              <a:rPr lang="en-US" sz="2400" b="1" dirty="0">
                <a:solidFill>
                  <a:srgbClr val="0C5C65"/>
                </a:solidFill>
              </a:rPr>
              <a:t> </a:t>
            </a:r>
            <a:r>
              <a:rPr lang="en-US" sz="2400" dirty="0">
                <a:solidFill>
                  <a:srgbClr val="0C5C65"/>
                </a:solidFill>
              </a:rPr>
              <a:t>and even imprisonment.</a:t>
            </a:r>
            <a:endParaRPr lang="hu-HU" sz="2400" dirty="0">
              <a:solidFill>
                <a:srgbClr val="0C5C65"/>
              </a:solidFill>
            </a:endParaRPr>
          </a:p>
        </p:txBody>
      </p:sp>
    </p:spTree>
    <p:extLst>
      <p:ext uri="{BB962C8B-B14F-4D97-AF65-F5344CB8AC3E}">
        <p14:creationId xmlns:p14="http://schemas.microsoft.com/office/powerpoint/2010/main" val="18728140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3485" y="346838"/>
            <a:ext cx="8746091" cy="745200"/>
          </a:xfrm>
          <a:prstGeom prst="rect">
            <a:avLst/>
          </a:prstGeom>
        </p:spPr>
        <p:txBody>
          <a:bodyPr/>
          <a:lstStyle/>
          <a:p>
            <a:pPr algn="ctr"/>
            <a:r>
              <a:rPr lang="hu-HU" sz="3600" b="1" dirty="0">
                <a:solidFill>
                  <a:schemeClr val="bg1"/>
                </a:solidFill>
              </a:rPr>
              <a:t>A </a:t>
            </a:r>
            <a:r>
              <a:rPr lang="hu-HU" sz="3600" b="1" dirty="0" err="1">
                <a:solidFill>
                  <a:schemeClr val="bg1"/>
                </a:solidFill>
              </a:rPr>
              <a:t>recent</a:t>
            </a:r>
            <a:r>
              <a:rPr lang="hu-HU" sz="3600" b="1" dirty="0">
                <a:solidFill>
                  <a:schemeClr val="bg1"/>
                </a:solidFill>
              </a:rPr>
              <a:t> </a:t>
            </a:r>
            <a:r>
              <a:rPr lang="hu-HU" sz="3600" b="1" dirty="0" err="1">
                <a:solidFill>
                  <a:schemeClr val="bg1"/>
                </a:solidFill>
              </a:rPr>
              <a:t>example</a:t>
            </a:r>
            <a:r>
              <a:rPr lang="hu-HU" sz="3600" b="1" dirty="0">
                <a:solidFill>
                  <a:schemeClr val="bg1"/>
                </a:solidFill>
              </a:rPr>
              <a:t>…</a:t>
            </a:r>
            <a:endParaRPr lang="en-GB" sz="3600" b="1" dirty="0">
              <a:solidFill>
                <a:schemeClr val="bg1"/>
              </a:solidFill>
            </a:endParaRPr>
          </a:p>
        </p:txBody>
      </p:sp>
      <p:sp>
        <p:nvSpPr>
          <p:cNvPr id="21" name="Content Placeholder 2">
            <a:extLst>
              <a:ext uri="{FF2B5EF4-FFF2-40B4-BE49-F238E27FC236}">
                <a16:creationId xmlns:a16="http://schemas.microsoft.com/office/drawing/2014/main" id="{B441B606-BAA7-4435-9698-D7A25E6EF4C9}"/>
              </a:ext>
            </a:extLst>
          </p:cNvPr>
          <p:cNvSpPr txBox="1">
            <a:spLocks/>
          </p:cNvSpPr>
          <p:nvPr/>
        </p:nvSpPr>
        <p:spPr>
          <a:xfrm>
            <a:off x="2801381" y="2571705"/>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b="1" dirty="0">
                <a:solidFill>
                  <a:srgbClr val="E50D2E"/>
                </a:solidFill>
              </a:rPr>
              <a:t>”</a:t>
            </a:r>
            <a:r>
              <a:rPr lang="hu-HU" sz="2800" b="1" dirty="0" err="1">
                <a:solidFill>
                  <a:srgbClr val="E50D2E"/>
                </a:solidFill>
              </a:rPr>
              <a:t>too</a:t>
            </a:r>
            <a:r>
              <a:rPr lang="hu-HU" sz="2800" b="1" dirty="0">
                <a:solidFill>
                  <a:srgbClr val="E50D2E"/>
                </a:solidFill>
              </a:rPr>
              <a:t> </a:t>
            </a:r>
            <a:r>
              <a:rPr lang="hu-HU" sz="2800" b="1" dirty="0" err="1">
                <a:solidFill>
                  <a:srgbClr val="E50D2E"/>
                </a:solidFill>
              </a:rPr>
              <a:t>many</a:t>
            </a:r>
            <a:r>
              <a:rPr lang="hu-HU" sz="2800" b="1" dirty="0">
                <a:solidFill>
                  <a:srgbClr val="E50D2E"/>
                </a:solidFill>
              </a:rPr>
              <a:t> </a:t>
            </a:r>
            <a:r>
              <a:rPr lang="hu-HU" sz="2800" b="1" dirty="0" err="1">
                <a:solidFill>
                  <a:srgbClr val="E50D2E"/>
                </a:solidFill>
              </a:rPr>
              <a:t>results</a:t>
            </a:r>
            <a:r>
              <a:rPr lang="hu-HU" sz="2800" b="1" dirty="0">
                <a:solidFill>
                  <a:srgbClr val="E50D2E"/>
                </a:solidFill>
              </a:rPr>
              <a:t>”</a:t>
            </a:r>
            <a:r>
              <a:rPr lang="hu-HU" sz="2800" b="0" i="0" dirty="0">
                <a:solidFill>
                  <a:srgbClr val="0C5C65"/>
                </a:solidFill>
                <a:effectLst/>
              </a:rPr>
              <a:t>: </a:t>
            </a:r>
            <a:r>
              <a:rPr lang="hu-HU" sz="2800" b="0" i="0" dirty="0" err="1">
                <a:solidFill>
                  <a:srgbClr val="0C5C65"/>
                </a:solidFill>
                <a:effectLst/>
              </a:rPr>
              <a:t>let’s</a:t>
            </a:r>
            <a:r>
              <a:rPr lang="hu-HU" sz="2800" b="0" i="0" dirty="0">
                <a:solidFill>
                  <a:srgbClr val="0C5C65"/>
                </a:solidFill>
                <a:effectLst/>
              </a:rPr>
              <a:t> </a:t>
            </a:r>
            <a:r>
              <a:rPr lang="hu-HU" sz="2800" b="0" i="0" dirty="0" err="1">
                <a:solidFill>
                  <a:srgbClr val="0C5C65"/>
                </a:solidFill>
                <a:effectLst/>
              </a:rPr>
              <a:t>make</a:t>
            </a:r>
            <a:r>
              <a:rPr lang="hu-HU" sz="2800" b="0" i="0" dirty="0">
                <a:solidFill>
                  <a:srgbClr val="0C5C65"/>
                </a:solidFill>
                <a:effectLst/>
              </a:rPr>
              <a:t> </a:t>
            </a:r>
            <a:r>
              <a:rPr lang="hu-HU" sz="2800" b="0" i="0" dirty="0" err="1">
                <a:solidFill>
                  <a:srgbClr val="0C5C65"/>
                </a:solidFill>
                <a:effectLst/>
              </a:rPr>
              <a:t>it</a:t>
            </a:r>
            <a:r>
              <a:rPr lang="hu-HU" sz="2800" b="0" i="0" dirty="0">
                <a:solidFill>
                  <a:srgbClr val="0C5C65"/>
                </a:solidFill>
                <a:effectLst/>
              </a:rPr>
              <a:t> </a:t>
            </a:r>
            <a:r>
              <a:rPr lang="hu-HU" sz="2800" b="0" i="0" dirty="0" err="1">
                <a:solidFill>
                  <a:srgbClr val="0C5C65"/>
                </a:solidFill>
                <a:effectLst/>
              </a:rPr>
              <a:t>double</a:t>
            </a:r>
            <a:r>
              <a:rPr lang="hu-HU" sz="2800" b="0" i="0" dirty="0">
                <a:solidFill>
                  <a:srgbClr val="0C5C65"/>
                </a:solidFill>
                <a:effectLst/>
              </a:rPr>
              <a:t/>
            </a:r>
            <a:br>
              <a:rPr lang="hu-HU" sz="2800" b="0" i="0" dirty="0">
                <a:solidFill>
                  <a:srgbClr val="0C5C65"/>
                </a:solidFill>
                <a:effectLst/>
              </a:rPr>
            </a:br>
            <a:endParaRPr lang="hu-HU" sz="2000" b="1" i="0" u="sng" dirty="0">
              <a:solidFill>
                <a:srgbClr val="E50D2E"/>
              </a:solidFill>
              <a:effectLst/>
            </a:endParaRPr>
          </a:p>
          <a:p>
            <a:pPr marL="0" lvl="3" indent="0">
              <a:buNone/>
            </a:pPr>
            <a:endParaRPr lang="hu-HU" sz="2800" b="1" u="sng" dirty="0">
              <a:solidFill>
                <a:srgbClr val="E50D2E"/>
              </a:solidFill>
            </a:endParaRPr>
          </a:p>
        </p:txBody>
      </p:sp>
      <p:pic>
        <p:nvPicPr>
          <p:cNvPr id="7" name="Picture 6" descr="A picture containing food&#10;&#10;Description automatically generated">
            <a:extLst>
              <a:ext uri="{FF2B5EF4-FFF2-40B4-BE49-F238E27FC236}">
                <a16:creationId xmlns:a16="http://schemas.microsoft.com/office/drawing/2014/main" id="{ABE89C61-DFAC-467F-B44A-81B328D879E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1073485" y="1522345"/>
            <a:ext cx="1842101" cy="2443056"/>
          </a:xfrm>
          <a:prstGeom prst="rect">
            <a:avLst/>
          </a:prstGeom>
        </p:spPr>
      </p:pic>
      <p:sp>
        <p:nvSpPr>
          <p:cNvPr id="13" name="Content Placeholder 2">
            <a:extLst>
              <a:ext uri="{FF2B5EF4-FFF2-40B4-BE49-F238E27FC236}">
                <a16:creationId xmlns:a16="http://schemas.microsoft.com/office/drawing/2014/main" id="{3EE50FB4-C407-429E-8190-BE19885CD6C8}"/>
              </a:ext>
            </a:extLst>
          </p:cNvPr>
          <p:cNvSpPr txBox="1">
            <a:spLocks/>
          </p:cNvSpPr>
          <p:nvPr/>
        </p:nvSpPr>
        <p:spPr>
          <a:xfrm>
            <a:off x="3826673" y="4027167"/>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err="1">
                <a:solidFill>
                  <a:srgbClr val="0C5C65"/>
                </a:solidFill>
              </a:rPr>
              <a:t>Manuscript</a:t>
            </a:r>
            <a:r>
              <a:rPr lang="hu-HU" sz="2800" dirty="0">
                <a:solidFill>
                  <a:srgbClr val="0C5C65"/>
                </a:solidFill>
              </a:rPr>
              <a:t> 1: </a:t>
            </a:r>
            <a:r>
              <a:rPr lang="hu-HU" sz="2800" dirty="0" err="1">
                <a:solidFill>
                  <a:srgbClr val="0C5C65"/>
                </a:solidFill>
              </a:rPr>
              <a:t>Submitted</a:t>
            </a:r>
            <a:r>
              <a:rPr lang="hu-HU" sz="2800" dirty="0">
                <a:solidFill>
                  <a:srgbClr val="0C5C65"/>
                </a:solidFill>
              </a:rPr>
              <a:t>, </a:t>
            </a:r>
            <a:r>
              <a:rPr lang="hu-HU" sz="2800" dirty="0" err="1">
                <a:solidFill>
                  <a:srgbClr val="0C5C65"/>
                </a:solidFill>
              </a:rPr>
              <a:t>under</a:t>
            </a:r>
            <a:r>
              <a:rPr lang="hu-HU" sz="2800" dirty="0">
                <a:solidFill>
                  <a:srgbClr val="0C5C65"/>
                </a:solidFill>
              </a:rPr>
              <a:t> </a:t>
            </a:r>
            <a:r>
              <a:rPr lang="hu-HU" sz="2800" dirty="0" err="1">
                <a:solidFill>
                  <a:srgbClr val="0C5C65"/>
                </a:solidFill>
              </a:rPr>
              <a:t>review</a:t>
            </a:r>
            <a:endParaRPr lang="hu-HU" sz="2800" dirty="0">
              <a:solidFill>
                <a:srgbClr val="0C5C65"/>
              </a:solidFill>
            </a:endParaRPr>
          </a:p>
          <a:p>
            <a:pPr marL="0" lvl="3" indent="0">
              <a:buNone/>
            </a:pPr>
            <a:r>
              <a:rPr lang="hu-HU" sz="2800" dirty="0" err="1">
                <a:solidFill>
                  <a:srgbClr val="0C5C65"/>
                </a:solidFill>
              </a:rPr>
              <a:t>Manuscript</a:t>
            </a:r>
            <a:r>
              <a:rPr lang="hu-HU" sz="2800" dirty="0">
                <a:solidFill>
                  <a:srgbClr val="0C5C65"/>
                </a:solidFill>
              </a:rPr>
              <a:t> 2: </a:t>
            </a:r>
            <a:r>
              <a:rPr lang="hu-HU" sz="2800" dirty="0" err="1">
                <a:solidFill>
                  <a:srgbClr val="0C5C65"/>
                </a:solidFill>
              </a:rPr>
              <a:t>Submitted</a:t>
            </a:r>
            <a:r>
              <a:rPr lang="hu-HU" sz="2800" dirty="0">
                <a:solidFill>
                  <a:srgbClr val="0C5C65"/>
                </a:solidFill>
              </a:rPr>
              <a:t> </a:t>
            </a:r>
            <a:r>
              <a:rPr lang="hu-HU" sz="2800" dirty="0" err="1">
                <a:solidFill>
                  <a:srgbClr val="0C5C65"/>
                </a:solidFill>
              </a:rPr>
              <a:t>without</a:t>
            </a:r>
            <a:r>
              <a:rPr lang="hu-HU" sz="2800" dirty="0">
                <a:solidFill>
                  <a:srgbClr val="0C5C65"/>
                </a:solidFill>
              </a:rPr>
              <a:t> </a:t>
            </a:r>
            <a:r>
              <a:rPr lang="hu-HU" sz="2800" dirty="0" err="1">
                <a:solidFill>
                  <a:srgbClr val="0C5C65"/>
                </a:solidFill>
              </a:rPr>
              <a:t>refering</a:t>
            </a:r>
            <a:r>
              <a:rPr lang="hu-HU" sz="2800" dirty="0">
                <a:solidFill>
                  <a:srgbClr val="0C5C65"/>
                </a:solidFill>
              </a:rPr>
              <a:t> </a:t>
            </a:r>
            <a:r>
              <a:rPr lang="hu-HU" sz="2800" dirty="0" err="1">
                <a:solidFill>
                  <a:srgbClr val="0C5C65"/>
                </a:solidFill>
              </a:rPr>
              <a:t>to</a:t>
            </a:r>
            <a:r>
              <a:rPr lang="hu-HU" sz="2800" dirty="0">
                <a:solidFill>
                  <a:srgbClr val="0C5C65"/>
                </a:solidFill>
              </a:rPr>
              <a:t> MS1</a:t>
            </a:r>
          </a:p>
          <a:p>
            <a:pPr marL="0" lvl="3" indent="0">
              <a:buNone/>
            </a:pPr>
            <a:r>
              <a:rPr lang="hu-HU" sz="2800" dirty="0" err="1">
                <a:solidFill>
                  <a:srgbClr val="0C5C65"/>
                </a:solidFill>
              </a:rPr>
              <a:t>Manuscript</a:t>
            </a:r>
            <a:r>
              <a:rPr lang="hu-HU" sz="2800" dirty="0">
                <a:solidFill>
                  <a:srgbClr val="0C5C65"/>
                </a:solidFill>
              </a:rPr>
              <a:t> 1: </a:t>
            </a:r>
            <a:r>
              <a:rPr lang="hu-HU" sz="2800" dirty="0" err="1">
                <a:solidFill>
                  <a:srgbClr val="0C5C65"/>
                </a:solidFill>
              </a:rPr>
              <a:t>Published</a:t>
            </a:r>
            <a:endParaRPr lang="hu-HU" sz="2800" dirty="0">
              <a:solidFill>
                <a:srgbClr val="0C5C65"/>
              </a:solidFill>
            </a:endParaRPr>
          </a:p>
          <a:p>
            <a:pPr marL="0" lvl="3" indent="0">
              <a:buNone/>
            </a:pPr>
            <a:r>
              <a:rPr lang="hu-HU" sz="2800" dirty="0" err="1">
                <a:solidFill>
                  <a:srgbClr val="0C5C65"/>
                </a:solidFill>
              </a:rPr>
              <a:t>Manuscript</a:t>
            </a:r>
            <a:r>
              <a:rPr lang="hu-HU" sz="2800" dirty="0">
                <a:solidFill>
                  <a:srgbClr val="0C5C65"/>
                </a:solidFill>
              </a:rPr>
              <a:t> 2: </a:t>
            </a:r>
            <a:r>
              <a:rPr lang="hu-HU" sz="2800" dirty="0" err="1">
                <a:solidFill>
                  <a:srgbClr val="0C5C65"/>
                </a:solidFill>
              </a:rPr>
              <a:t>Retracted</a:t>
            </a:r>
            <a:r>
              <a:rPr lang="hu-HU" sz="2800" dirty="0">
                <a:solidFill>
                  <a:srgbClr val="0C5C65"/>
                </a:solidFill>
              </a:rPr>
              <a:t> </a:t>
            </a:r>
            <a:r>
              <a:rPr lang="hu-HU" sz="2800" dirty="0" err="1">
                <a:solidFill>
                  <a:srgbClr val="0C5C65"/>
                </a:solidFill>
              </a:rPr>
              <a:t>because</a:t>
            </a:r>
            <a:r>
              <a:rPr lang="hu-HU" sz="2800" dirty="0">
                <a:solidFill>
                  <a:srgbClr val="0C5C65"/>
                </a:solidFill>
              </a:rPr>
              <a:t> of </a:t>
            </a:r>
            <a:r>
              <a:rPr lang="hu-HU" sz="2800" dirty="0" err="1">
                <a:solidFill>
                  <a:srgbClr val="0C5C65"/>
                </a:solidFill>
              </a:rPr>
              <a:t>self-plagarism</a:t>
            </a:r>
            <a:endParaRPr lang="hu-HU" sz="2800" dirty="0">
              <a:solidFill>
                <a:srgbClr val="E50D2E"/>
              </a:solidFill>
            </a:endParaRPr>
          </a:p>
        </p:txBody>
      </p:sp>
      <p:sp>
        <p:nvSpPr>
          <p:cNvPr id="14" name="Arrow: Down 13">
            <a:extLst>
              <a:ext uri="{FF2B5EF4-FFF2-40B4-BE49-F238E27FC236}">
                <a16:creationId xmlns:a16="http://schemas.microsoft.com/office/drawing/2014/main" id="{645F0D18-B3AD-4AD0-937A-1256AE52BF26}"/>
              </a:ext>
            </a:extLst>
          </p:cNvPr>
          <p:cNvSpPr/>
          <p:nvPr/>
        </p:nvSpPr>
        <p:spPr>
          <a:xfrm>
            <a:off x="3548499" y="3983557"/>
            <a:ext cx="193637" cy="1832971"/>
          </a:xfrm>
          <a:prstGeom prst="downArrow">
            <a:avLst/>
          </a:prstGeom>
          <a:solidFill>
            <a:srgbClr val="0C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531F190A-3FC5-4918-9663-15EFE5EBFB1B}"/>
              </a:ext>
            </a:extLst>
          </p:cNvPr>
          <p:cNvSpPr txBox="1">
            <a:spLocks/>
          </p:cNvSpPr>
          <p:nvPr/>
        </p:nvSpPr>
        <p:spPr>
          <a:xfrm>
            <a:off x="3102963" y="4027167"/>
            <a:ext cx="2071465" cy="1369235"/>
          </a:xfrm>
          <a:prstGeom prst="rect">
            <a:avLst/>
          </a:prstGeom>
        </p:spPr>
        <p:txBody>
          <a:bodyPr vert="vert27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a:solidFill>
                  <a:srgbClr val="0C5C65"/>
                </a:solidFill>
              </a:rPr>
              <a:t>TIME</a:t>
            </a:r>
            <a:endParaRPr lang="hu-HU" sz="2800" dirty="0">
              <a:solidFill>
                <a:srgbClr val="E50D2E"/>
              </a:solidFill>
            </a:endParaRPr>
          </a:p>
        </p:txBody>
      </p:sp>
    </p:spTree>
    <p:extLst>
      <p:ext uri="{BB962C8B-B14F-4D97-AF65-F5344CB8AC3E}">
        <p14:creationId xmlns:p14="http://schemas.microsoft.com/office/powerpoint/2010/main" val="6819751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3485" y="346838"/>
            <a:ext cx="8746091" cy="745200"/>
          </a:xfrm>
          <a:prstGeom prst="rect">
            <a:avLst/>
          </a:prstGeom>
        </p:spPr>
        <p:txBody>
          <a:bodyPr/>
          <a:lstStyle/>
          <a:p>
            <a:pPr algn="ctr"/>
            <a:r>
              <a:rPr lang="hu-HU" sz="3600" b="1" dirty="0" err="1">
                <a:solidFill>
                  <a:schemeClr val="bg1"/>
                </a:solidFill>
              </a:rPr>
              <a:t>How</a:t>
            </a:r>
            <a:r>
              <a:rPr lang="hu-HU" sz="3600" b="1" dirty="0">
                <a:solidFill>
                  <a:schemeClr val="bg1"/>
                </a:solidFill>
              </a:rPr>
              <a:t> </a:t>
            </a:r>
            <a:r>
              <a:rPr lang="hu-HU" sz="3600" b="1" dirty="0" err="1">
                <a:solidFill>
                  <a:schemeClr val="bg1"/>
                </a:solidFill>
              </a:rPr>
              <a:t>to</a:t>
            </a:r>
            <a:r>
              <a:rPr lang="hu-HU" sz="3600" b="1" dirty="0">
                <a:solidFill>
                  <a:schemeClr val="bg1"/>
                </a:solidFill>
              </a:rPr>
              <a:t> </a:t>
            </a:r>
            <a:r>
              <a:rPr lang="hu-HU" sz="3600" b="1" dirty="0" err="1">
                <a:solidFill>
                  <a:schemeClr val="bg1"/>
                </a:solidFill>
              </a:rPr>
              <a:t>avoid</a:t>
            </a:r>
            <a:r>
              <a:rPr lang="hu-HU" sz="3600" b="1" dirty="0">
                <a:solidFill>
                  <a:schemeClr val="bg1"/>
                </a:solidFill>
              </a:rPr>
              <a:t> </a:t>
            </a:r>
            <a:r>
              <a:rPr lang="hu-HU" sz="3600" b="1" dirty="0" err="1">
                <a:solidFill>
                  <a:schemeClr val="bg1"/>
                </a:solidFill>
              </a:rPr>
              <a:t>this</a:t>
            </a:r>
            <a:r>
              <a:rPr lang="hu-HU" sz="3600" b="1" dirty="0">
                <a:solidFill>
                  <a:schemeClr val="bg1"/>
                </a:solidFill>
              </a:rPr>
              <a:t>?</a:t>
            </a:r>
            <a:endParaRPr lang="en-GB" sz="3600" b="1" dirty="0">
              <a:solidFill>
                <a:schemeClr val="bg1"/>
              </a:solidFill>
            </a:endParaRPr>
          </a:p>
        </p:txBody>
      </p:sp>
      <p:sp>
        <p:nvSpPr>
          <p:cNvPr id="21" name="Content Placeholder 2">
            <a:extLst>
              <a:ext uri="{FF2B5EF4-FFF2-40B4-BE49-F238E27FC236}">
                <a16:creationId xmlns:a16="http://schemas.microsoft.com/office/drawing/2014/main" id="{B441B606-BAA7-4435-9698-D7A25E6EF4C9}"/>
              </a:ext>
            </a:extLst>
          </p:cNvPr>
          <p:cNvSpPr txBox="1">
            <a:spLocks/>
          </p:cNvSpPr>
          <p:nvPr/>
        </p:nvSpPr>
        <p:spPr>
          <a:xfrm>
            <a:off x="3317748" y="1773481"/>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b="1" i="0" u="sng" dirty="0" err="1">
                <a:solidFill>
                  <a:srgbClr val="E50D2E"/>
                </a:solidFill>
                <a:effectLst/>
              </a:rPr>
              <a:t>M</a:t>
            </a:r>
            <a:r>
              <a:rPr lang="hu-HU" sz="2800" b="1" u="sng" dirty="0" err="1">
                <a:solidFill>
                  <a:srgbClr val="E50D2E"/>
                </a:solidFill>
              </a:rPr>
              <a:t>istakes</a:t>
            </a:r>
            <a:r>
              <a:rPr lang="hu-HU" sz="2800" b="1" u="sng" dirty="0">
                <a:solidFill>
                  <a:srgbClr val="E50D2E"/>
                </a:solidFill>
              </a:rPr>
              <a:t>:</a:t>
            </a:r>
          </a:p>
          <a:p>
            <a:pPr marL="342900" lvl="3" indent="-342900">
              <a:buClr>
                <a:srgbClr val="0C5C65"/>
              </a:buClr>
            </a:pPr>
            <a:r>
              <a:rPr lang="hu-HU" sz="2800" dirty="0" err="1">
                <a:solidFill>
                  <a:srgbClr val="0C5C65"/>
                </a:solidFill>
              </a:rPr>
              <a:t>Not</a:t>
            </a:r>
            <a:r>
              <a:rPr lang="hu-HU" sz="2800" dirty="0">
                <a:solidFill>
                  <a:srgbClr val="0C5C65"/>
                </a:solidFill>
              </a:rPr>
              <a:t> </a:t>
            </a:r>
            <a:r>
              <a:rPr lang="en-US" sz="2800" dirty="0">
                <a:solidFill>
                  <a:srgbClr val="0C5C65"/>
                </a:solidFill>
              </a:rPr>
              <a:t>referring</a:t>
            </a:r>
            <a:r>
              <a:rPr lang="hu-HU" sz="2800" dirty="0">
                <a:solidFill>
                  <a:srgbClr val="0C5C65"/>
                </a:solidFill>
              </a:rPr>
              <a:t> </a:t>
            </a:r>
            <a:r>
              <a:rPr lang="hu-HU" sz="2800" dirty="0" err="1">
                <a:solidFill>
                  <a:srgbClr val="0C5C65"/>
                </a:solidFill>
              </a:rPr>
              <a:t>to</a:t>
            </a:r>
            <a:r>
              <a:rPr lang="hu-HU" sz="2800" dirty="0">
                <a:solidFill>
                  <a:srgbClr val="0C5C65"/>
                </a:solidFill>
              </a:rPr>
              <a:t> </a:t>
            </a:r>
            <a:r>
              <a:rPr lang="hu-HU" sz="2800" dirty="0" err="1">
                <a:solidFill>
                  <a:srgbClr val="0C5C65"/>
                </a:solidFill>
              </a:rPr>
              <a:t>the</a:t>
            </a:r>
            <a:r>
              <a:rPr lang="hu-HU" sz="2800" dirty="0">
                <a:solidFill>
                  <a:srgbClr val="0C5C65"/>
                </a:solidFill>
              </a:rPr>
              <a:t> </a:t>
            </a:r>
            <a:r>
              <a:rPr lang="hu-HU" sz="2800" dirty="0" err="1">
                <a:solidFill>
                  <a:srgbClr val="0C5C65"/>
                </a:solidFill>
              </a:rPr>
              <a:t>previous</a:t>
            </a:r>
            <a:r>
              <a:rPr lang="hu-HU" sz="2800" dirty="0">
                <a:solidFill>
                  <a:srgbClr val="0C5C65"/>
                </a:solidFill>
              </a:rPr>
              <a:t> </a:t>
            </a:r>
            <a:r>
              <a:rPr lang="hu-HU" sz="2800" dirty="0" err="1">
                <a:solidFill>
                  <a:srgbClr val="0C5C65"/>
                </a:solidFill>
              </a:rPr>
              <a:t>manuscript</a:t>
            </a:r>
            <a:endParaRPr lang="hu-HU" sz="2800" dirty="0">
              <a:solidFill>
                <a:srgbClr val="0C5C65"/>
              </a:solidFill>
            </a:endParaRPr>
          </a:p>
          <a:p>
            <a:pPr marL="342900" lvl="3" indent="-342900">
              <a:buClr>
                <a:srgbClr val="0C5C65"/>
              </a:buClr>
            </a:pPr>
            <a:r>
              <a:rPr lang="hu-HU" sz="2800" dirty="0" err="1">
                <a:solidFill>
                  <a:srgbClr val="0C5C65"/>
                </a:solidFill>
              </a:rPr>
              <a:t>Self-plagarism</a:t>
            </a:r>
            <a:endParaRPr lang="hu-HU" sz="2800" dirty="0">
              <a:solidFill>
                <a:srgbClr val="0C5C65"/>
              </a:solidFill>
            </a:endParaRPr>
          </a:p>
          <a:p>
            <a:pPr marL="342900" lvl="3" indent="-342900">
              <a:buClr>
                <a:srgbClr val="0C5C65"/>
              </a:buClr>
            </a:pPr>
            <a:r>
              <a:rPr lang="hu-HU" sz="2800" i="0" dirty="0" err="1">
                <a:solidFill>
                  <a:srgbClr val="0C5C65"/>
                </a:solidFill>
                <a:effectLst/>
              </a:rPr>
              <a:t>Untransparency</a:t>
            </a:r>
            <a:endParaRPr lang="hu-HU" sz="2000" i="0" dirty="0">
              <a:solidFill>
                <a:srgbClr val="0C5C65"/>
              </a:solidFill>
              <a:effectLst/>
            </a:endParaRPr>
          </a:p>
          <a:p>
            <a:pPr marL="0" lvl="3" indent="0">
              <a:buNone/>
            </a:pPr>
            <a:endParaRPr lang="hu-HU" sz="2800" b="1" u="sng" dirty="0">
              <a:solidFill>
                <a:srgbClr val="E50D2E"/>
              </a:solidFill>
            </a:endParaRPr>
          </a:p>
        </p:txBody>
      </p:sp>
      <p:pic>
        <p:nvPicPr>
          <p:cNvPr id="7" name="Picture 6">
            <a:extLst>
              <a:ext uri="{FF2B5EF4-FFF2-40B4-BE49-F238E27FC236}">
                <a16:creationId xmlns:a16="http://schemas.microsoft.com/office/drawing/2014/main" id="{ABE89C61-DFAC-467F-B44A-81B328D879E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rcRect/>
          <a:stretch/>
        </p:blipFill>
        <p:spPr>
          <a:xfrm>
            <a:off x="1073485" y="1306454"/>
            <a:ext cx="1842101" cy="1842101"/>
          </a:xfrm>
          <a:prstGeom prst="rect">
            <a:avLst/>
          </a:prstGeom>
        </p:spPr>
      </p:pic>
      <p:sp>
        <p:nvSpPr>
          <p:cNvPr id="4" name="Content Placeholder 2">
            <a:extLst>
              <a:ext uri="{FF2B5EF4-FFF2-40B4-BE49-F238E27FC236}">
                <a16:creationId xmlns:a16="http://schemas.microsoft.com/office/drawing/2014/main" id="{5B78667E-50EB-4BE8-8B1A-B2C189AA0483}"/>
              </a:ext>
            </a:extLst>
          </p:cNvPr>
          <p:cNvSpPr txBox="1">
            <a:spLocks/>
          </p:cNvSpPr>
          <p:nvPr/>
        </p:nvSpPr>
        <p:spPr>
          <a:xfrm>
            <a:off x="3317748" y="4055895"/>
            <a:ext cx="10468295"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b="1" i="0" u="sng" dirty="0" err="1">
                <a:solidFill>
                  <a:srgbClr val="548235"/>
                </a:solidFill>
                <a:effectLst/>
              </a:rPr>
              <a:t>Prevention</a:t>
            </a:r>
            <a:r>
              <a:rPr lang="hu-HU" sz="2800" b="1" u="sng" dirty="0">
                <a:solidFill>
                  <a:srgbClr val="548235"/>
                </a:solidFill>
              </a:rPr>
              <a:t>:</a:t>
            </a:r>
          </a:p>
          <a:p>
            <a:pPr marL="342900" lvl="3" indent="-342900">
              <a:buClr>
                <a:srgbClr val="0C5C65"/>
              </a:buClr>
            </a:pPr>
            <a:r>
              <a:rPr lang="hu-HU" sz="2800" dirty="0" err="1">
                <a:solidFill>
                  <a:srgbClr val="0C5C65"/>
                </a:solidFill>
              </a:rPr>
              <a:t>Automatic</a:t>
            </a:r>
            <a:r>
              <a:rPr lang="hu-HU" sz="2800" dirty="0">
                <a:solidFill>
                  <a:srgbClr val="0C5C65"/>
                </a:solidFill>
              </a:rPr>
              <a:t> and </a:t>
            </a:r>
            <a:r>
              <a:rPr lang="hu-HU" sz="2800" dirty="0" err="1">
                <a:solidFill>
                  <a:srgbClr val="0C5C65"/>
                </a:solidFill>
              </a:rPr>
              <a:t>manual</a:t>
            </a:r>
            <a:r>
              <a:rPr lang="hu-HU" sz="2800" dirty="0">
                <a:solidFill>
                  <a:srgbClr val="0C5C65"/>
                </a:solidFill>
              </a:rPr>
              <a:t> </a:t>
            </a:r>
            <a:r>
              <a:rPr lang="hu-HU" sz="2800" dirty="0" err="1">
                <a:solidFill>
                  <a:srgbClr val="0C5C65"/>
                </a:solidFill>
              </a:rPr>
              <a:t>plagarism</a:t>
            </a:r>
            <a:r>
              <a:rPr lang="hu-HU" sz="2800" dirty="0">
                <a:solidFill>
                  <a:srgbClr val="0C5C65"/>
                </a:solidFill>
              </a:rPr>
              <a:t> </a:t>
            </a:r>
            <a:r>
              <a:rPr lang="hu-HU" sz="2800" dirty="0" err="1">
                <a:solidFill>
                  <a:srgbClr val="0C5C65"/>
                </a:solidFill>
              </a:rPr>
              <a:t>screening</a:t>
            </a:r>
            <a:endParaRPr lang="hu-HU" sz="2800" dirty="0">
              <a:solidFill>
                <a:srgbClr val="0C5C65"/>
              </a:solidFill>
            </a:endParaRPr>
          </a:p>
          <a:p>
            <a:pPr marL="342900" lvl="3" indent="-342900">
              <a:buClr>
                <a:srgbClr val="0C5C65"/>
              </a:buClr>
            </a:pPr>
            <a:r>
              <a:rPr lang="hu-HU" sz="2800" dirty="0" err="1">
                <a:solidFill>
                  <a:srgbClr val="0C5C65"/>
                </a:solidFill>
              </a:rPr>
              <a:t>Transparent</a:t>
            </a:r>
            <a:r>
              <a:rPr lang="hu-HU" sz="2800" dirty="0">
                <a:solidFill>
                  <a:srgbClr val="0C5C65"/>
                </a:solidFill>
              </a:rPr>
              <a:t> </a:t>
            </a:r>
            <a:r>
              <a:rPr lang="hu-HU" sz="2800" dirty="0" err="1">
                <a:solidFill>
                  <a:srgbClr val="0C5C65"/>
                </a:solidFill>
              </a:rPr>
              <a:t>publication</a:t>
            </a:r>
            <a:r>
              <a:rPr lang="hu-HU" sz="2800" dirty="0">
                <a:solidFill>
                  <a:srgbClr val="0C5C65"/>
                </a:solidFill>
              </a:rPr>
              <a:t> </a:t>
            </a:r>
            <a:r>
              <a:rPr lang="hu-HU" sz="2800" dirty="0" err="1">
                <a:solidFill>
                  <a:srgbClr val="0C5C65"/>
                </a:solidFill>
              </a:rPr>
              <a:t>strategy</a:t>
            </a:r>
            <a:endParaRPr lang="hu-HU" sz="2800" dirty="0">
              <a:solidFill>
                <a:srgbClr val="0C5C65"/>
              </a:solidFill>
            </a:endParaRPr>
          </a:p>
          <a:p>
            <a:pPr marL="0" lvl="3" indent="0">
              <a:buNone/>
            </a:pPr>
            <a:endParaRPr lang="hu-HU" sz="2800" b="1" u="sng" dirty="0">
              <a:solidFill>
                <a:srgbClr val="E50D2E"/>
              </a:solidFill>
            </a:endParaRPr>
          </a:p>
        </p:txBody>
      </p:sp>
      <p:pic>
        <p:nvPicPr>
          <p:cNvPr id="5" name="Picture 4">
            <a:extLst>
              <a:ext uri="{FF2B5EF4-FFF2-40B4-BE49-F238E27FC236}">
                <a16:creationId xmlns:a16="http://schemas.microsoft.com/office/drawing/2014/main" id="{AEABFD3F-DFE2-4DEC-9FB1-E0032F8E45C2}"/>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xmlns="" r:id="rId6"/>
              </a:ext>
            </a:extLst>
          </a:blip>
          <a:srcRect/>
          <a:stretch/>
        </p:blipFill>
        <p:spPr>
          <a:xfrm>
            <a:off x="1181061" y="3804022"/>
            <a:ext cx="1842101" cy="1842101"/>
          </a:xfrm>
          <a:prstGeom prst="rect">
            <a:avLst/>
          </a:prstGeom>
        </p:spPr>
      </p:pic>
    </p:spTree>
    <p:extLst>
      <p:ext uri="{BB962C8B-B14F-4D97-AF65-F5344CB8AC3E}">
        <p14:creationId xmlns:p14="http://schemas.microsoft.com/office/powerpoint/2010/main" val="2674729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1626640" y="3050765"/>
            <a:ext cx="9161102"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b="1" dirty="0">
                <a:solidFill>
                  <a:srgbClr val="0C5C65"/>
                </a:solidFill>
              </a:rPr>
              <a:t>WHAT IS OUR TIMETABLE?</a:t>
            </a:r>
          </a:p>
          <a:p>
            <a:pPr>
              <a:lnSpc>
                <a:spcPct val="100000"/>
              </a:lnSpc>
              <a:spcBef>
                <a:spcPts val="0"/>
              </a:spcBef>
            </a:pPr>
            <a:endParaRPr lang="hu-HU" sz="4000"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14647701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églalap 20">
            <a:extLst>
              <a:ext uri="{FF2B5EF4-FFF2-40B4-BE49-F238E27FC236}">
                <a16:creationId xmlns:a16="http://schemas.microsoft.com/office/drawing/2014/main" id="{C8F85285-CA28-4FE3-84E3-1ABAA75B3953}"/>
              </a:ext>
            </a:extLst>
          </p:cNvPr>
          <p:cNvSpPr/>
          <p:nvPr/>
        </p:nvSpPr>
        <p:spPr>
          <a:xfrm>
            <a:off x="0" y="1584297"/>
            <a:ext cx="1010826" cy="4116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561337" y="1386860"/>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23" name="Szövegdoboz 22">
            <a:extLst>
              <a:ext uri="{FF2B5EF4-FFF2-40B4-BE49-F238E27FC236}">
                <a16:creationId xmlns:a16="http://schemas.microsoft.com/office/drawing/2014/main" id="{A4BBD036-B5D5-46D1-94E6-4FBC3DD3A506}"/>
              </a:ext>
            </a:extLst>
          </p:cNvPr>
          <p:cNvSpPr txBox="1"/>
          <p:nvPr/>
        </p:nvSpPr>
        <p:spPr>
          <a:xfrm>
            <a:off x="7198985" y="1590319"/>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24" name="Szövegdoboz 23">
            <a:extLst>
              <a:ext uri="{FF2B5EF4-FFF2-40B4-BE49-F238E27FC236}">
                <a16:creationId xmlns:a16="http://schemas.microsoft.com/office/drawing/2014/main" id="{4874703C-1EFE-4C10-87D2-4B08C80B9BF7}"/>
              </a:ext>
            </a:extLst>
          </p:cNvPr>
          <p:cNvSpPr txBox="1"/>
          <p:nvPr/>
        </p:nvSpPr>
        <p:spPr>
          <a:xfrm>
            <a:off x="6577211" y="2217109"/>
            <a:ext cx="2015295" cy="461665"/>
          </a:xfrm>
          <a:prstGeom prst="rect">
            <a:avLst/>
          </a:prstGeom>
          <a:noFill/>
        </p:spPr>
        <p:txBody>
          <a:bodyPr wrap="none" rtlCol="0">
            <a:spAutoFit/>
          </a:bodyPr>
          <a:lstStyle/>
          <a:p>
            <a:r>
              <a:rPr lang="hu-HU" sz="2400" b="1" dirty="0">
                <a:solidFill>
                  <a:srgbClr val="E50D2E"/>
                </a:solidFill>
              </a:rPr>
              <a:t>EDUCATION</a:t>
            </a:r>
          </a:p>
        </p:txBody>
      </p:sp>
      <p:sp>
        <p:nvSpPr>
          <p:cNvPr id="25" name="Szövegdoboz 24">
            <a:extLst>
              <a:ext uri="{FF2B5EF4-FFF2-40B4-BE49-F238E27FC236}">
                <a16:creationId xmlns:a16="http://schemas.microsoft.com/office/drawing/2014/main" id="{F830FE4A-27CC-44BB-A393-9E53675D46E2}"/>
              </a:ext>
            </a:extLst>
          </p:cNvPr>
          <p:cNvSpPr txBox="1"/>
          <p:nvPr/>
        </p:nvSpPr>
        <p:spPr>
          <a:xfrm>
            <a:off x="5420398" y="2920233"/>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pic>
        <p:nvPicPr>
          <p:cNvPr id="26" name="Kép 25">
            <a:extLst>
              <a:ext uri="{FF2B5EF4-FFF2-40B4-BE49-F238E27FC236}">
                <a16:creationId xmlns:a16="http://schemas.microsoft.com/office/drawing/2014/main" id="{D9D05FB1-434B-47BC-8D10-00FE2044D2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2723" y="2853934"/>
            <a:ext cx="1010826" cy="594261"/>
          </a:xfrm>
          <a:prstGeom prst="rect">
            <a:avLst/>
          </a:prstGeom>
        </p:spPr>
      </p:pic>
      <p:sp>
        <p:nvSpPr>
          <p:cNvPr id="29" name="Téglalap 28">
            <a:extLst>
              <a:ext uri="{FF2B5EF4-FFF2-40B4-BE49-F238E27FC236}">
                <a16:creationId xmlns:a16="http://schemas.microsoft.com/office/drawing/2014/main" id="{21BC9FE1-175A-447A-8374-64100C1279DE}"/>
              </a:ext>
            </a:extLst>
          </p:cNvPr>
          <p:cNvSpPr/>
          <p:nvPr/>
        </p:nvSpPr>
        <p:spPr>
          <a:xfrm>
            <a:off x="4708463" y="3762166"/>
            <a:ext cx="7634515" cy="193899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E50D2E"/>
                </a:solidFill>
              </a:rPr>
              <a:t>course </a:t>
            </a:r>
            <a:r>
              <a:rPr lang="hu-HU" sz="2400" dirty="0" err="1">
                <a:solidFill>
                  <a:srgbClr val="E50D2E"/>
                </a:solidFill>
              </a:rPr>
              <a:t>presentations</a:t>
            </a:r>
            <a:endParaRPr lang="hu-HU" sz="2400" dirty="0">
              <a:solidFill>
                <a:srgbClr val="E50D2E"/>
              </a:solidFill>
            </a:endParaRPr>
          </a:p>
          <a:p>
            <a:pPr marL="342900" indent="-342900">
              <a:buFont typeface="Arial" panose="020B0604020202020204" pitchFamily="34" charset="0"/>
              <a:buChar char="•"/>
            </a:pPr>
            <a:r>
              <a:rPr lang="hu-HU" sz="2400" dirty="0" err="1">
                <a:solidFill>
                  <a:srgbClr val="E50D2E"/>
                </a:solidFill>
              </a:rPr>
              <a:t>course</a:t>
            </a:r>
            <a:r>
              <a:rPr lang="hu-HU" sz="2400" dirty="0">
                <a:solidFill>
                  <a:srgbClr val="E50D2E"/>
                </a:solidFill>
              </a:rPr>
              <a:t> </a:t>
            </a:r>
            <a:r>
              <a:rPr lang="hu-HU" sz="2400" dirty="0" err="1">
                <a:solidFill>
                  <a:srgbClr val="E50D2E"/>
                </a:solidFill>
              </a:rPr>
              <a:t>material</a:t>
            </a:r>
            <a:r>
              <a:rPr lang="hu-HU" sz="2400" dirty="0">
                <a:solidFill>
                  <a:srgbClr val="E50D2E"/>
                </a:solidFill>
              </a:rPr>
              <a:t> (pdf)</a:t>
            </a:r>
          </a:p>
          <a:p>
            <a:pPr marL="342900" indent="-342900">
              <a:buFont typeface="Arial" panose="020B0604020202020204" pitchFamily="34" charset="0"/>
              <a:buChar char="•"/>
            </a:pPr>
            <a:r>
              <a:rPr lang="en-US" sz="2400" dirty="0">
                <a:solidFill>
                  <a:srgbClr val="E50D2E"/>
                </a:solidFill>
              </a:rPr>
              <a:t>sample and blank ppts for the next presentation</a:t>
            </a:r>
            <a:endParaRPr lang="hu-HU" sz="2400" dirty="0">
              <a:solidFill>
                <a:srgbClr val="E50D2E"/>
              </a:solidFill>
            </a:endParaRPr>
          </a:p>
          <a:p>
            <a:pPr marL="342900" indent="-342900">
              <a:buFont typeface="Arial" panose="020B0604020202020204" pitchFamily="34" charset="0"/>
              <a:buChar char="•"/>
            </a:pPr>
            <a:r>
              <a:rPr lang="en-US" sz="2400" dirty="0">
                <a:solidFill>
                  <a:srgbClr val="E50D2E"/>
                </a:solidFill>
              </a:rPr>
              <a:t>sample and blank </a:t>
            </a:r>
            <a:r>
              <a:rPr lang="en-US" sz="2400" dirty="0" err="1">
                <a:solidFill>
                  <a:srgbClr val="E50D2E"/>
                </a:solidFill>
              </a:rPr>
              <a:t>xls</a:t>
            </a:r>
            <a:r>
              <a:rPr lang="en-US" sz="2400" dirty="0">
                <a:solidFill>
                  <a:srgbClr val="E50D2E"/>
                </a:solidFill>
              </a:rPr>
              <a:t> for the next presentation</a:t>
            </a:r>
            <a:endParaRPr lang="hu-HU" sz="2400" dirty="0">
              <a:solidFill>
                <a:srgbClr val="E50D2E"/>
              </a:solidFill>
            </a:endParaRPr>
          </a:p>
          <a:p>
            <a:pPr marL="342900" indent="-342900">
              <a:buFont typeface="Arial" panose="020B0604020202020204" pitchFamily="34" charset="0"/>
              <a:buChar char="•"/>
            </a:pPr>
            <a:r>
              <a:rPr lang="en-US" sz="2400" dirty="0">
                <a:solidFill>
                  <a:srgbClr val="E50D2E"/>
                </a:solidFill>
              </a:rPr>
              <a:t>sample articles</a:t>
            </a:r>
          </a:p>
        </p:txBody>
      </p:sp>
      <p:sp>
        <p:nvSpPr>
          <p:cNvPr id="34" name="Szövegdoboz 33">
            <a:extLst>
              <a:ext uri="{FF2B5EF4-FFF2-40B4-BE49-F238E27FC236}">
                <a16:creationId xmlns:a16="http://schemas.microsoft.com/office/drawing/2014/main" id="{F2AA6983-BFD1-4FE2-90D6-2EC9B4C3DEA6}"/>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36" name="Szövegdoboz 35">
            <a:extLst>
              <a:ext uri="{FF2B5EF4-FFF2-40B4-BE49-F238E27FC236}">
                <a16:creationId xmlns:a16="http://schemas.microsoft.com/office/drawing/2014/main" id="{6457C789-D794-4433-A167-D273CBE641F6}"/>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37" name="Szövegdoboz 36">
            <a:extLst>
              <a:ext uri="{FF2B5EF4-FFF2-40B4-BE49-F238E27FC236}">
                <a16:creationId xmlns:a16="http://schemas.microsoft.com/office/drawing/2014/main" id="{4E5A9046-BE62-405F-9201-8743AEF7FC6E}"/>
              </a:ext>
            </a:extLst>
          </p:cNvPr>
          <p:cNvSpPr txBox="1"/>
          <p:nvPr/>
        </p:nvSpPr>
        <p:spPr>
          <a:xfrm>
            <a:off x="1364185" y="434418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38" name="Szövegdoboz 37">
            <a:extLst>
              <a:ext uri="{FF2B5EF4-FFF2-40B4-BE49-F238E27FC236}">
                <a16:creationId xmlns:a16="http://schemas.microsoft.com/office/drawing/2014/main" id="{622EB563-9F2C-4DEA-A9A7-F95AD6E1B9C6}"/>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February</a:t>
            </a:r>
            <a:r>
              <a:rPr lang="hu-HU" b="1" dirty="0">
                <a:solidFill>
                  <a:schemeClr val="bg1">
                    <a:lumMod val="75000"/>
                  </a:schemeClr>
                </a:solidFill>
              </a:rPr>
              <a:t> 2021</a:t>
            </a:r>
          </a:p>
        </p:txBody>
      </p:sp>
      <p:sp>
        <p:nvSpPr>
          <p:cNvPr id="39" name="Szövegdoboz 38">
            <a:extLst>
              <a:ext uri="{FF2B5EF4-FFF2-40B4-BE49-F238E27FC236}">
                <a16:creationId xmlns:a16="http://schemas.microsoft.com/office/drawing/2014/main" id="{A6F420B2-128D-4273-9822-571BA04649EC}"/>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40" name="Szövegdoboz 39">
            <a:extLst>
              <a:ext uri="{FF2B5EF4-FFF2-40B4-BE49-F238E27FC236}">
                <a16:creationId xmlns:a16="http://schemas.microsoft.com/office/drawing/2014/main" id="{F214EE78-11D7-4400-8432-0263F3841B8C}"/>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41" name="Szövegdoboz 40">
            <a:extLst>
              <a:ext uri="{FF2B5EF4-FFF2-40B4-BE49-F238E27FC236}">
                <a16:creationId xmlns:a16="http://schemas.microsoft.com/office/drawing/2014/main" id="{CBD42AE8-B81D-4FF9-A70B-D0B8D195F8E8}"/>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42" name="Szövegdoboz 41">
            <a:extLst>
              <a:ext uri="{FF2B5EF4-FFF2-40B4-BE49-F238E27FC236}">
                <a16:creationId xmlns:a16="http://schemas.microsoft.com/office/drawing/2014/main" id="{4F673F10-506F-4F0B-BC34-82F055F209A5}"/>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43" name="Szövegdoboz 42">
            <a:extLst>
              <a:ext uri="{FF2B5EF4-FFF2-40B4-BE49-F238E27FC236}">
                <a16:creationId xmlns:a16="http://schemas.microsoft.com/office/drawing/2014/main" id="{0B366B2A-7221-4892-965C-577D62BA284A}"/>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44" name="Szövegdoboz 43">
            <a:extLst>
              <a:ext uri="{FF2B5EF4-FFF2-40B4-BE49-F238E27FC236}">
                <a16:creationId xmlns:a16="http://schemas.microsoft.com/office/drawing/2014/main" id="{C2E656B0-FAA2-48E4-B0D7-C454D321ADDA}"/>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45" name="Téglalap 44">
            <a:extLst>
              <a:ext uri="{FF2B5EF4-FFF2-40B4-BE49-F238E27FC236}">
                <a16:creationId xmlns:a16="http://schemas.microsoft.com/office/drawing/2014/main" id="{984A8BCC-40B6-4ECD-955C-2B51EF886E9B}"/>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58" name="Szövegdoboz 57">
            <a:extLst>
              <a:ext uri="{FF2B5EF4-FFF2-40B4-BE49-F238E27FC236}">
                <a16:creationId xmlns:a16="http://schemas.microsoft.com/office/drawing/2014/main" id="{6315CE4A-347B-41A6-B0B8-3187A0422E06}"/>
              </a:ext>
            </a:extLst>
          </p:cNvPr>
          <p:cNvSpPr txBox="1"/>
          <p:nvPr/>
        </p:nvSpPr>
        <p:spPr>
          <a:xfrm>
            <a:off x="1364185" y="2762766"/>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2020</a:t>
            </a:r>
          </a:p>
        </p:txBody>
      </p:sp>
    </p:spTree>
    <p:custDataLst>
      <p:tags r:id="rId1"/>
    </p:custDataLst>
    <p:extLst>
      <p:ext uri="{BB962C8B-B14F-4D97-AF65-F5344CB8AC3E}">
        <p14:creationId xmlns:p14="http://schemas.microsoft.com/office/powerpoint/2010/main" val="20876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églalap 20">
            <a:extLst>
              <a:ext uri="{FF2B5EF4-FFF2-40B4-BE49-F238E27FC236}">
                <a16:creationId xmlns:a16="http://schemas.microsoft.com/office/drawing/2014/main" id="{C8F85285-CA28-4FE3-84E3-1ABAA75B3953}"/>
              </a:ext>
            </a:extLst>
          </p:cNvPr>
          <p:cNvSpPr/>
          <p:nvPr/>
        </p:nvSpPr>
        <p:spPr>
          <a:xfrm>
            <a:off x="13819" y="1635737"/>
            <a:ext cx="1010826" cy="4116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504972" y="1382975"/>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40" name="Szövegdoboz 39">
            <a:extLst>
              <a:ext uri="{FF2B5EF4-FFF2-40B4-BE49-F238E27FC236}">
                <a16:creationId xmlns:a16="http://schemas.microsoft.com/office/drawing/2014/main" id="{A0E3AD29-CADB-4D84-BAA5-5ED977EA4C49}"/>
              </a:ext>
            </a:extLst>
          </p:cNvPr>
          <p:cNvSpPr txBox="1"/>
          <p:nvPr/>
        </p:nvSpPr>
        <p:spPr>
          <a:xfrm>
            <a:off x="6993698" y="5159987"/>
            <a:ext cx="1787284" cy="461665"/>
          </a:xfrm>
          <a:prstGeom prst="rect">
            <a:avLst/>
          </a:prstGeom>
          <a:noFill/>
        </p:spPr>
        <p:txBody>
          <a:bodyPr wrap="none" rtlCol="0">
            <a:spAutoFit/>
          </a:bodyPr>
          <a:lstStyle/>
          <a:p>
            <a:pPr algn="ctr"/>
            <a:r>
              <a:rPr lang="hu-HU" sz="2400" b="1" dirty="0">
                <a:solidFill>
                  <a:srgbClr val="0C5C65"/>
                </a:solidFill>
              </a:rPr>
              <a:t>DURATION</a:t>
            </a:r>
          </a:p>
        </p:txBody>
      </p:sp>
      <p:sp>
        <p:nvSpPr>
          <p:cNvPr id="41" name="Szövegdoboz 40">
            <a:extLst>
              <a:ext uri="{FF2B5EF4-FFF2-40B4-BE49-F238E27FC236}">
                <a16:creationId xmlns:a16="http://schemas.microsoft.com/office/drawing/2014/main" id="{FF6AB399-4C38-406F-BA0C-DC978AE19C7C}"/>
              </a:ext>
            </a:extLst>
          </p:cNvPr>
          <p:cNvSpPr txBox="1"/>
          <p:nvPr/>
        </p:nvSpPr>
        <p:spPr>
          <a:xfrm>
            <a:off x="5282385" y="2194810"/>
            <a:ext cx="5559342" cy="830997"/>
          </a:xfrm>
          <a:prstGeom prst="rect">
            <a:avLst/>
          </a:prstGeom>
          <a:noFill/>
        </p:spPr>
        <p:txBody>
          <a:bodyPr wrap="none" rtlCol="0">
            <a:spAutoFit/>
          </a:bodyPr>
          <a:lstStyle/>
          <a:p>
            <a:pPr algn="ctr"/>
            <a:r>
              <a:rPr lang="en-US" sz="2400" b="1" dirty="0">
                <a:solidFill>
                  <a:srgbClr val="E50D2E"/>
                </a:solidFill>
              </a:rPr>
              <a:t>SEARCH FOR PRELIMINARY </a:t>
            </a:r>
            <a:endParaRPr lang="hu-HU" sz="2400" b="1" dirty="0">
              <a:solidFill>
                <a:srgbClr val="E50D2E"/>
              </a:solidFill>
            </a:endParaRPr>
          </a:p>
          <a:p>
            <a:pPr algn="ctr"/>
            <a:r>
              <a:rPr lang="en-US" sz="2400" b="1" dirty="0">
                <a:solidFill>
                  <a:srgbClr val="E50D2E"/>
                </a:solidFill>
              </a:rPr>
              <a:t>IDEAS AND CHECKING FEASIBILITY</a:t>
            </a:r>
            <a:endParaRPr lang="hu-HU" sz="2400" b="1" dirty="0">
              <a:solidFill>
                <a:srgbClr val="E50D2E"/>
              </a:solidFill>
            </a:endParaRPr>
          </a:p>
        </p:txBody>
      </p:sp>
      <p:sp>
        <p:nvSpPr>
          <p:cNvPr id="42" name="Szövegdoboz 41">
            <a:extLst>
              <a:ext uri="{FF2B5EF4-FFF2-40B4-BE49-F238E27FC236}">
                <a16:creationId xmlns:a16="http://schemas.microsoft.com/office/drawing/2014/main" id="{96EF8C60-A21F-4BE3-A8E3-923D57F742B2}"/>
              </a:ext>
            </a:extLst>
          </p:cNvPr>
          <p:cNvSpPr txBox="1"/>
          <p:nvPr/>
        </p:nvSpPr>
        <p:spPr>
          <a:xfrm>
            <a:off x="6516003" y="4332801"/>
            <a:ext cx="2611612" cy="461665"/>
          </a:xfrm>
          <a:prstGeom prst="rect">
            <a:avLst/>
          </a:prstGeom>
          <a:noFill/>
        </p:spPr>
        <p:txBody>
          <a:bodyPr wrap="none" rtlCol="0">
            <a:spAutoFit/>
          </a:bodyPr>
          <a:lstStyle/>
          <a:p>
            <a:r>
              <a:rPr lang="hu-HU" sz="2400" dirty="0">
                <a:solidFill>
                  <a:srgbClr val="E50D2E"/>
                </a:solidFill>
              </a:rPr>
              <a:t>SZABOLCS KISS</a:t>
            </a:r>
          </a:p>
        </p:txBody>
      </p:sp>
      <p:pic>
        <p:nvPicPr>
          <p:cNvPr id="43" name="Kép 42">
            <a:extLst>
              <a:ext uri="{FF2B5EF4-FFF2-40B4-BE49-F238E27FC236}">
                <a16:creationId xmlns:a16="http://schemas.microsoft.com/office/drawing/2014/main" id="{50CE46B5-9D6E-4BF3-B4BB-2498581567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056" y="3391328"/>
            <a:ext cx="1010826" cy="594261"/>
          </a:xfrm>
          <a:prstGeom prst="rect">
            <a:avLst/>
          </a:prstGeom>
        </p:spPr>
      </p:pic>
      <p:sp>
        <p:nvSpPr>
          <p:cNvPr id="44" name="Szövegdoboz 43">
            <a:extLst>
              <a:ext uri="{FF2B5EF4-FFF2-40B4-BE49-F238E27FC236}">
                <a16:creationId xmlns:a16="http://schemas.microsoft.com/office/drawing/2014/main" id="{64EFE46A-EF43-4FED-9975-A5F3BEFBFBBB}"/>
              </a:ext>
            </a:extLst>
          </p:cNvPr>
          <p:cNvSpPr txBox="1"/>
          <p:nvPr/>
        </p:nvSpPr>
        <p:spPr>
          <a:xfrm>
            <a:off x="5282385" y="3404743"/>
            <a:ext cx="5422126" cy="461665"/>
          </a:xfrm>
          <a:prstGeom prst="rect">
            <a:avLst/>
          </a:prstGeom>
          <a:noFill/>
        </p:spPr>
        <p:txBody>
          <a:bodyPr wrap="none" rtlCol="0">
            <a:spAutoFit/>
          </a:bodyPr>
          <a:lstStyle/>
          <a:p>
            <a:pPr algn="ctr"/>
            <a:r>
              <a:rPr lang="hu-HU" sz="2400" b="1" dirty="0">
                <a:solidFill>
                  <a:srgbClr val="0C5C65"/>
                </a:solidFill>
              </a:rPr>
              <a:t>CONTACT PERSON  PROVIDED BY </a:t>
            </a:r>
          </a:p>
        </p:txBody>
      </p:sp>
      <p:sp>
        <p:nvSpPr>
          <p:cNvPr id="45" name="Szövegdoboz 44">
            <a:extLst>
              <a:ext uri="{FF2B5EF4-FFF2-40B4-BE49-F238E27FC236}">
                <a16:creationId xmlns:a16="http://schemas.microsoft.com/office/drawing/2014/main" id="{CBC6AB49-D70A-452E-803B-3A19CE937C9F}"/>
              </a:ext>
            </a:extLst>
          </p:cNvPr>
          <p:cNvSpPr txBox="1"/>
          <p:nvPr/>
        </p:nvSpPr>
        <p:spPr>
          <a:xfrm>
            <a:off x="7771388" y="1540832"/>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46" name="Szövegdoboz 45">
            <a:extLst>
              <a:ext uri="{FF2B5EF4-FFF2-40B4-BE49-F238E27FC236}">
                <a16:creationId xmlns:a16="http://schemas.microsoft.com/office/drawing/2014/main" id="{99B97861-4DF1-47DD-A466-CB74B9D41430}"/>
              </a:ext>
            </a:extLst>
          </p:cNvPr>
          <p:cNvSpPr txBox="1"/>
          <p:nvPr/>
        </p:nvSpPr>
        <p:spPr>
          <a:xfrm>
            <a:off x="6714047" y="5935973"/>
            <a:ext cx="2441694" cy="461665"/>
          </a:xfrm>
          <a:prstGeom prst="rect">
            <a:avLst/>
          </a:prstGeom>
          <a:noFill/>
        </p:spPr>
        <p:txBody>
          <a:bodyPr wrap="none" rtlCol="0">
            <a:spAutoFit/>
          </a:bodyPr>
          <a:lstStyle/>
          <a:p>
            <a:r>
              <a:rPr lang="hu-HU" sz="2400" b="1" dirty="0">
                <a:solidFill>
                  <a:srgbClr val="E50D2E"/>
                </a:solidFill>
              </a:rPr>
              <a:t>THREE WEEKS</a:t>
            </a:r>
          </a:p>
        </p:txBody>
      </p:sp>
      <p:sp>
        <p:nvSpPr>
          <p:cNvPr id="34" name="Szövegdoboz 33">
            <a:extLst>
              <a:ext uri="{FF2B5EF4-FFF2-40B4-BE49-F238E27FC236}">
                <a16:creationId xmlns:a16="http://schemas.microsoft.com/office/drawing/2014/main" id="{81A4D2B1-B7CF-474C-BCAE-CFA3BDFC56A6}"/>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35" name="Szövegdoboz 34">
            <a:extLst>
              <a:ext uri="{FF2B5EF4-FFF2-40B4-BE49-F238E27FC236}">
                <a16:creationId xmlns:a16="http://schemas.microsoft.com/office/drawing/2014/main" id="{D4CFC7B9-8ED5-473D-9A29-61331CE11335}"/>
              </a:ext>
            </a:extLst>
          </p:cNvPr>
          <p:cNvSpPr txBox="1"/>
          <p:nvPr/>
        </p:nvSpPr>
        <p:spPr>
          <a:xfrm>
            <a:off x="1364185" y="2766307"/>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15 </a:t>
            </a:r>
            <a:r>
              <a:rPr lang="hu-HU" b="1" dirty="0" err="1">
                <a:solidFill>
                  <a:schemeClr val="tx1"/>
                </a:solidFill>
              </a:rPr>
              <a:t>October</a:t>
            </a:r>
            <a:r>
              <a:rPr lang="hu-HU" b="1" dirty="0">
                <a:solidFill>
                  <a:schemeClr val="tx1"/>
                </a:solidFill>
              </a:rPr>
              <a:t> 2020</a:t>
            </a:r>
          </a:p>
        </p:txBody>
      </p:sp>
      <p:sp>
        <p:nvSpPr>
          <p:cNvPr id="36" name="Szövegdoboz 35">
            <a:extLst>
              <a:ext uri="{FF2B5EF4-FFF2-40B4-BE49-F238E27FC236}">
                <a16:creationId xmlns:a16="http://schemas.microsoft.com/office/drawing/2014/main" id="{96404338-D082-45D1-93A8-989C26E85EB6}"/>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37" name="Szövegdoboz 36">
            <a:extLst>
              <a:ext uri="{FF2B5EF4-FFF2-40B4-BE49-F238E27FC236}">
                <a16:creationId xmlns:a16="http://schemas.microsoft.com/office/drawing/2014/main" id="{51250E96-3E74-499A-958B-C86DC07B2C01}"/>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38" name="Szövegdoboz 37">
            <a:extLst>
              <a:ext uri="{FF2B5EF4-FFF2-40B4-BE49-F238E27FC236}">
                <a16:creationId xmlns:a16="http://schemas.microsoft.com/office/drawing/2014/main" id="{9291E1B4-673C-4CF1-A288-C0E52E353D6E}"/>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February</a:t>
            </a:r>
            <a:r>
              <a:rPr lang="hu-HU" b="1" dirty="0">
                <a:solidFill>
                  <a:schemeClr val="bg1">
                    <a:lumMod val="75000"/>
                  </a:schemeClr>
                </a:solidFill>
              </a:rPr>
              <a:t> 2021</a:t>
            </a:r>
          </a:p>
        </p:txBody>
      </p:sp>
      <p:sp>
        <p:nvSpPr>
          <p:cNvPr id="39" name="Szövegdoboz 38">
            <a:extLst>
              <a:ext uri="{FF2B5EF4-FFF2-40B4-BE49-F238E27FC236}">
                <a16:creationId xmlns:a16="http://schemas.microsoft.com/office/drawing/2014/main" id="{629080DD-5C77-4530-905D-19C4B1BEFEB2}"/>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47" name="Szövegdoboz 46">
            <a:extLst>
              <a:ext uri="{FF2B5EF4-FFF2-40B4-BE49-F238E27FC236}">
                <a16:creationId xmlns:a16="http://schemas.microsoft.com/office/drawing/2014/main" id="{3E8945BC-037A-4E49-8339-9FD4D7E49BC6}"/>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48" name="Szövegdoboz 47">
            <a:extLst>
              <a:ext uri="{FF2B5EF4-FFF2-40B4-BE49-F238E27FC236}">
                <a16:creationId xmlns:a16="http://schemas.microsoft.com/office/drawing/2014/main" id="{5487FD57-C733-48C8-AD4F-D47DA786B7DE}"/>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49" name="Szövegdoboz 48">
            <a:extLst>
              <a:ext uri="{FF2B5EF4-FFF2-40B4-BE49-F238E27FC236}">
                <a16:creationId xmlns:a16="http://schemas.microsoft.com/office/drawing/2014/main" id="{B951223A-B585-464B-B382-C91187B6B511}"/>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50" name="Szövegdoboz 49">
            <a:extLst>
              <a:ext uri="{FF2B5EF4-FFF2-40B4-BE49-F238E27FC236}">
                <a16:creationId xmlns:a16="http://schemas.microsoft.com/office/drawing/2014/main" id="{544A9E91-CD10-4A11-9D24-3E7EF73BF057}"/>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51" name="Szövegdoboz 50">
            <a:extLst>
              <a:ext uri="{FF2B5EF4-FFF2-40B4-BE49-F238E27FC236}">
                <a16:creationId xmlns:a16="http://schemas.microsoft.com/office/drawing/2014/main" id="{72C6940B-6589-4EE8-8C18-FF5ADF2DF7AF}"/>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52" name="Téglalap 51">
            <a:extLst>
              <a:ext uri="{FF2B5EF4-FFF2-40B4-BE49-F238E27FC236}">
                <a16:creationId xmlns:a16="http://schemas.microsoft.com/office/drawing/2014/main" id="{2D595CBA-5CB2-42DA-B6F3-B3DEAF3A3F32}"/>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Tree>
    <p:custDataLst>
      <p:tags r:id="rId1"/>
    </p:custDataLst>
    <p:extLst>
      <p:ext uri="{BB962C8B-B14F-4D97-AF65-F5344CB8AC3E}">
        <p14:creationId xmlns:p14="http://schemas.microsoft.com/office/powerpoint/2010/main" val="30292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églalap 22">
            <a:extLst>
              <a:ext uri="{FF2B5EF4-FFF2-40B4-BE49-F238E27FC236}">
                <a16:creationId xmlns:a16="http://schemas.microsoft.com/office/drawing/2014/main" id="{1A846882-06E2-4C0C-A4FB-ED7B439AB022}"/>
              </a:ext>
            </a:extLst>
          </p:cNvPr>
          <p:cNvSpPr/>
          <p:nvPr/>
        </p:nvSpPr>
        <p:spPr>
          <a:xfrm>
            <a:off x="9795753" y="5846323"/>
            <a:ext cx="2081719" cy="1011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a16="http://schemas.microsoft.com/office/drawing/2014/main" id="{C8F85285-CA28-4FE3-84E3-1ABAA75B3953}"/>
              </a:ext>
            </a:extLst>
          </p:cNvPr>
          <p:cNvSpPr/>
          <p:nvPr/>
        </p:nvSpPr>
        <p:spPr>
          <a:xfrm>
            <a:off x="29342" y="1590319"/>
            <a:ext cx="1010826" cy="4116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561337" y="1386860"/>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34" name="Szövegdoboz 33">
            <a:extLst>
              <a:ext uri="{FF2B5EF4-FFF2-40B4-BE49-F238E27FC236}">
                <a16:creationId xmlns:a16="http://schemas.microsoft.com/office/drawing/2014/main" id="{AD6EF8B7-DF05-4ED7-8D89-66060CD5B508}"/>
              </a:ext>
            </a:extLst>
          </p:cNvPr>
          <p:cNvSpPr txBox="1"/>
          <p:nvPr/>
        </p:nvSpPr>
        <p:spPr>
          <a:xfrm>
            <a:off x="7198985" y="1590319"/>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35" name="Szövegdoboz 34">
            <a:extLst>
              <a:ext uri="{FF2B5EF4-FFF2-40B4-BE49-F238E27FC236}">
                <a16:creationId xmlns:a16="http://schemas.microsoft.com/office/drawing/2014/main" id="{16746494-4897-4EF8-B3F7-98846A75D3D8}"/>
              </a:ext>
            </a:extLst>
          </p:cNvPr>
          <p:cNvSpPr txBox="1"/>
          <p:nvPr/>
        </p:nvSpPr>
        <p:spPr>
          <a:xfrm>
            <a:off x="4643803" y="2140962"/>
            <a:ext cx="5859297" cy="461665"/>
          </a:xfrm>
          <a:prstGeom prst="rect">
            <a:avLst/>
          </a:prstGeom>
          <a:noFill/>
        </p:spPr>
        <p:txBody>
          <a:bodyPr wrap="none" rtlCol="0">
            <a:spAutoFit/>
          </a:bodyPr>
          <a:lstStyle/>
          <a:p>
            <a:pPr algn="ctr"/>
            <a:r>
              <a:rPr lang="hu-HU" sz="2400" b="1" dirty="0">
                <a:solidFill>
                  <a:srgbClr val="E50D2E"/>
                </a:solidFill>
              </a:rPr>
              <a:t>DISCUSSION OF THE NEW PROJECTS</a:t>
            </a:r>
          </a:p>
        </p:txBody>
      </p:sp>
      <p:sp>
        <p:nvSpPr>
          <p:cNvPr id="36" name="Szövegdoboz 35">
            <a:extLst>
              <a:ext uri="{FF2B5EF4-FFF2-40B4-BE49-F238E27FC236}">
                <a16:creationId xmlns:a16="http://schemas.microsoft.com/office/drawing/2014/main" id="{43B48BEA-50C9-435C-B3F6-9136597CFB52}"/>
              </a:ext>
            </a:extLst>
          </p:cNvPr>
          <p:cNvSpPr txBox="1"/>
          <p:nvPr/>
        </p:nvSpPr>
        <p:spPr>
          <a:xfrm>
            <a:off x="5420398" y="2920233"/>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pic>
        <p:nvPicPr>
          <p:cNvPr id="37" name="Kép 36">
            <a:extLst>
              <a:ext uri="{FF2B5EF4-FFF2-40B4-BE49-F238E27FC236}">
                <a16:creationId xmlns:a16="http://schemas.microsoft.com/office/drawing/2014/main" id="{05D5AA34-3C0D-4BC4-8461-57737DAEFE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2723" y="2853934"/>
            <a:ext cx="1010826" cy="594261"/>
          </a:xfrm>
          <a:prstGeom prst="rect">
            <a:avLst/>
          </a:prstGeom>
        </p:spPr>
      </p:pic>
      <p:sp>
        <p:nvSpPr>
          <p:cNvPr id="38" name="Téglalap 37">
            <a:extLst>
              <a:ext uri="{FF2B5EF4-FFF2-40B4-BE49-F238E27FC236}">
                <a16:creationId xmlns:a16="http://schemas.microsoft.com/office/drawing/2014/main" id="{3D39CD9B-F69A-4C8E-9FFF-CC7B821004B7}"/>
              </a:ext>
            </a:extLst>
          </p:cNvPr>
          <p:cNvSpPr/>
          <p:nvPr/>
        </p:nvSpPr>
        <p:spPr>
          <a:xfrm>
            <a:off x="4643803" y="3398856"/>
            <a:ext cx="6792841"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C5C65"/>
                </a:solidFill>
              </a:rPr>
              <a:t>list of appointed </a:t>
            </a:r>
            <a:r>
              <a:rPr lang="en-US" sz="2400" b="1" dirty="0" err="1">
                <a:solidFill>
                  <a:srgbClr val="E50D2E"/>
                </a:solidFill>
              </a:rPr>
              <a:t>statistitians</a:t>
            </a:r>
            <a:r>
              <a:rPr lang="en-US" sz="2400" dirty="0">
                <a:solidFill>
                  <a:srgbClr val="0C5C65"/>
                </a:solidFill>
              </a:rPr>
              <a:t> (</a:t>
            </a:r>
            <a:r>
              <a:rPr lang="en-US" sz="2400" dirty="0" err="1">
                <a:solidFill>
                  <a:srgbClr val="0C5C65"/>
                </a:solidFill>
              </a:rPr>
              <a:t>continous</a:t>
            </a:r>
            <a:r>
              <a:rPr lang="en-US" sz="2400" dirty="0">
                <a:solidFill>
                  <a:srgbClr val="0C5C65"/>
                </a:solidFill>
              </a:rPr>
              <a:t> communication)</a:t>
            </a:r>
          </a:p>
          <a:p>
            <a:pPr marL="342900" indent="-342900">
              <a:buFont typeface="Arial" panose="020B0604020202020204" pitchFamily="34" charset="0"/>
              <a:buChar char="•"/>
            </a:pPr>
            <a:r>
              <a:rPr lang="en-US" sz="2400" dirty="0">
                <a:solidFill>
                  <a:srgbClr val="0C5C65"/>
                </a:solidFill>
              </a:rPr>
              <a:t>list of appointed </a:t>
            </a:r>
            <a:r>
              <a:rPr lang="en-US" sz="2400" b="1" dirty="0">
                <a:solidFill>
                  <a:srgbClr val="E50D2E"/>
                </a:solidFill>
              </a:rPr>
              <a:t>consultants</a:t>
            </a:r>
            <a:r>
              <a:rPr lang="en-US" sz="2400" b="1" dirty="0">
                <a:solidFill>
                  <a:srgbClr val="0C5C65"/>
                </a:solidFill>
              </a:rPr>
              <a:t> </a:t>
            </a:r>
            <a:r>
              <a:rPr lang="en-US" sz="2400" dirty="0">
                <a:solidFill>
                  <a:srgbClr val="0C5C65"/>
                </a:solidFill>
              </a:rPr>
              <a:t>(</a:t>
            </a:r>
            <a:r>
              <a:rPr lang="en-US" sz="2400" dirty="0" err="1">
                <a:solidFill>
                  <a:srgbClr val="0C5C65"/>
                </a:solidFill>
              </a:rPr>
              <a:t>continous</a:t>
            </a:r>
            <a:r>
              <a:rPr lang="en-US" sz="2400" dirty="0">
                <a:solidFill>
                  <a:srgbClr val="0C5C65"/>
                </a:solidFill>
              </a:rPr>
              <a:t> communication)</a:t>
            </a:r>
          </a:p>
          <a:p>
            <a:pPr marL="342900" indent="-342900">
              <a:buFont typeface="Arial" panose="020B0604020202020204" pitchFamily="34" charset="0"/>
              <a:buChar char="•"/>
            </a:pPr>
            <a:r>
              <a:rPr lang="en-US" sz="2400" dirty="0">
                <a:solidFill>
                  <a:srgbClr val="0C5C65"/>
                </a:solidFill>
              </a:rPr>
              <a:t>sample and blank </a:t>
            </a:r>
            <a:r>
              <a:rPr lang="en-US" sz="2400" b="1" dirty="0">
                <a:solidFill>
                  <a:srgbClr val="E50D2E"/>
                </a:solidFill>
              </a:rPr>
              <a:t>ppts</a:t>
            </a:r>
            <a:r>
              <a:rPr lang="en-US" sz="2400" dirty="0">
                <a:solidFill>
                  <a:srgbClr val="0C5C65"/>
                </a:solidFill>
              </a:rPr>
              <a:t> for the next presentation</a:t>
            </a:r>
          </a:p>
        </p:txBody>
      </p:sp>
      <p:sp>
        <p:nvSpPr>
          <p:cNvPr id="39" name="Szövegdoboz 38">
            <a:extLst>
              <a:ext uri="{FF2B5EF4-FFF2-40B4-BE49-F238E27FC236}">
                <a16:creationId xmlns:a16="http://schemas.microsoft.com/office/drawing/2014/main" id="{A6FACC8E-9082-4AA5-9832-C3F7BE22674C}"/>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40" name="Szövegdoboz 39">
            <a:extLst>
              <a:ext uri="{FF2B5EF4-FFF2-40B4-BE49-F238E27FC236}">
                <a16:creationId xmlns:a16="http://schemas.microsoft.com/office/drawing/2014/main" id="{7A6099FA-DDCD-4157-8A3E-CB78C08F9414}"/>
              </a:ext>
            </a:extLst>
          </p:cNvPr>
          <p:cNvSpPr txBox="1"/>
          <p:nvPr/>
        </p:nvSpPr>
        <p:spPr>
          <a:xfrm>
            <a:off x="1364185" y="2766307"/>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15 </a:t>
            </a:r>
            <a:r>
              <a:rPr lang="hu-HU" b="1" dirty="0" err="1">
                <a:solidFill>
                  <a:schemeClr val="tx1"/>
                </a:solidFill>
              </a:rPr>
              <a:t>October</a:t>
            </a:r>
            <a:r>
              <a:rPr lang="hu-HU" b="1" dirty="0">
                <a:solidFill>
                  <a:schemeClr val="tx1"/>
                </a:solidFill>
              </a:rPr>
              <a:t> 2020</a:t>
            </a:r>
          </a:p>
        </p:txBody>
      </p:sp>
      <p:sp>
        <p:nvSpPr>
          <p:cNvPr id="41" name="Szövegdoboz 40">
            <a:extLst>
              <a:ext uri="{FF2B5EF4-FFF2-40B4-BE49-F238E27FC236}">
                <a16:creationId xmlns:a16="http://schemas.microsoft.com/office/drawing/2014/main" id="{5194B5F4-89F2-4D00-95AB-2CFA307D48B4}"/>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42" name="Szövegdoboz 41">
            <a:extLst>
              <a:ext uri="{FF2B5EF4-FFF2-40B4-BE49-F238E27FC236}">
                <a16:creationId xmlns:a16="http://schemas.microsoft.com/office/drawing/2014/main" id="{BB55526D-2CE9-4A1D-B716-20187B955D7C}"/>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43" name="Szövegdoboz 42">
            <a:extLst>
              <a:ext uri="{FF2B5EF4-FFF2-40B4-BE49-F238E27FC236}">
                <a16:creationId xmlns:a16="http://schemas.microsoft.com/office/drawing/2014/main" id="{23D3D92B-7ACE-4718-8932-7FCA956CA90B}"/>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Februay</a:t>
            </a:r>
            <a:r>
              <a:rPr lang="hu-HU" b="1" dirty="0">
                <a:solidFill>
                  <a:schemeClr val="bg1">
                    <a:lumMod val="75000"/>
                  </a:schemeClr>
                </a:solidFill>
              </a:rPr>
              <a:t> 2021</a:t>
            </a:r>
          </a:p>
        </p:txBody>
      </p:sp>
      <p:sp>
        <p:nvSpPr>
          <p:cNvPr id="44" name="Szövegdoboz 43">
            <a:extLst>
              <a:ext uri="{FF2B5EF4-FFF2-40B4-BE49-F238E27FC236}">
                <a16:creationId xmlns:a16="http://schemas.microsoft.com/office/drawing/2014/main" id="{38E2D1F5-A1B9-4B5C-B185-C21E65A8F3C9}"/>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45" name="Szövegdoboz 44">
            <a:extLst>
              <a:ext uri="{FF2B5EF4-FFF2-40B4-BE49-F238E27FC236}">
                <a16:creationId xmlns:a16="http://schemas.microsoft.com/office/drawing/2014/main" id="{32CB3676-573D-4C2E-84A6-BD8ECFDFD8F4}"/>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46" name="Szövegdoboz 45">
            <a:extLst>
              <a:ext uri="{FF2B5EF4-FFF2-40B4-BE49-F238E27FC236}">
                <a16:creationId xmlns:a16="http://schemas.microsoft.com/office/drawing/2014/main" id="{B230AB4D-DE35-4BEF-B7CE-CD0CAEE8644E}"/>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47" name="Szövegdoboz 46">
            <a:extLst>
              <a:ext uri="{FF2B5EF4-FFF2-40B4-BE49-F238E27FC236}">
                <a16:creationId xmlns:a16="http://schemas.microsoft.com/office/drawing/2014/main" id="{69CFB52E-5F62-47C2-BA62-B354F90EFBF5}"/>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48" name="Szövegdoboz 47">
            <a:extLst>
              <a:ext uri="{FF2B5EF4-FFF2-40B4-BE49-F238E27FC236}">
                <a16:creationId xmlns:a16="http://schemas.microsoft.com/office/drawing/2014/main" id="{EA2FC175-4935-461A-BBC0-BBA2FF83BCA7}"/>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49" name="Szövegdoboz 48">
            <a:extLst>
              <a:ext uri="{FF2B5EF4-FFF2-40B4-BE49-F238E27FC236}">
                <a16:creationId xmlns:a16="http://schemas.microsoft.com/office/drawing/2014/main" id="{27452960-823A-4AE2-A5F5-E7222C13CB6B}"/>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50" name="Téglalap 49">
            <a:extLst>
              <a:ext uri="{FF2B5EF4-FFF2-40B4-BE49-F238E27FC236}">
                <a16:creationId xmlns:a16="http://schemas.microsoft.com/office/drawing/2014/main" id="{A5ED9EFF-056A-4E7F-A8BE-4D8978247582}"/>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52" name="Szövegdoboz 51">
            <a:extLst>
              <a:ext uri="{FF2B5EF4-FFF2-40B4-BE49-F238E27FC236}">
                <a16:creationId xmlns:a16="http://schemas.microsoft.com/office/drawing/2014/main" id="{7E9A44AF-7BDB-4FEC-BFCD-A040B59B34A3}"/>
              </a:ext>
            </a:extLst>
          </p:cNvPr>
          <p:cNvSpPr txBox="1"/>
          <p:nvPr/>
        </p:nvSpPr>
        <p:spPr>
          <a:xfrm>
            <a:off x="4469732" y="5684666"/>
            <a:ext cx="7209231" cy="892552"/>
          </a:xfrm>
          <a:prstGeom prst="rect">
            <a:avLst/>
          </a:prstGeom>
          <a:noFill/>
        </p:spPr>
        <p:txBody>
          <a:bodyPr wrap="square" rtlCol="0">
            <a:spAutoFit/>
          </a:bodyPr>
          <a:lstStyle/>
          <a:p>
            <a:pPr algn="ctr"/>
            <a:r>
              <a:rPr lang="hu-HU" sz="2600" b="1" dirty="0">
                <a:solidFill>
                  <a:srgbClr val="15A9A6"/>
                </a:solidFill>
              </a:rPr>
              <a:t>VENUE: BASED ON EPIDEMIOLOGICAL RESTRICTIONS</a:t>
            </a:r>
          </a:p>
        </p:txBody>
      </p:sp>
    </p:spTree>
    <p:custDataLst>
      <p:tags r:id="rId1"/>
    </p:custDataLst>
    <p:extLst>
      <p:ext uri="{BB962C8B-B14F-4D97-AF65-F5344CB8AC3E}">
        <p14:creationId xmlns:p14="http://schemas.microsoft.com/office/powerpoint/2010/main" val="2788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5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églalap 22">
            <a:extLst>
              <a:ext uri="{FF2B5EF4-FFF2-40B4-BE49-F238E27FC236}">
                <a16:creationId xmlns:a16="http://schemas.microsoft.com/office/drawing/2014/main" id="{922A3EBF-6F4C-435E-8DCE-33A7FF8D443B}"/>
              </a:ext>
            </a:extLst>
          </p:cNvPr>
          <p:cNvSpPr/>
          <p:nvPr/>
        </p:nvSpPr>
        <p:spPr>
          <a:xfrm>
            <a:off x="9681210" y="5620309"/>
            <a:ext cx="2068830" cy="123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a16="http://schemas.microsoft.com/office/drawing/2014/main" id="{C8F85285-CA28-4FE3-84E3-1ABAA75B3953}"/>
              </a:ext>
            </a:extLst>
          </p:cNvPr>
          <p:cNvSpPr/>
          <p:nvPr/>
        </p:nvSpPr>
        <p:spPr>
          <a:xfrm>
            <a:off x="-181" y="1410351"/>
            <a:ext cx="1010826" cy="4116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 name="Szövegdoboz 1">
            <a:extLst>
              <a:ext uri="{FF2B5EF4-FFF2-40B4-BE49-F238E27FC236}">
                <a16:creationId xmlns:a16="http://schemas.microsoft.com/office/drawing/2014/main" id="{5570FAE1-2E41-4C12-B7C6-077D2624A1DB}"/>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4" name="Szövegdoboz 3">
            <a:extLst>
              <a:ext uri="{FF2B5EF4-FFF2-40B4-BE49-F238E27FC236}">
                <a16:creationId xmlns:a16="http://schemas.microsoft.com/office/drawing/2014/main" id="{AC15CF2D-2837-41DD-B4D3-DA35881F5EEB}"/>
              </a:ext>
            </a:extLst>
          </p:cNvPr>
          <p:cNvSpPr txBox="1"/>
          <p:nvPr/>
        </p:nvSpPr>
        <p:spPr>
          <a:xfrm>
            <a:off x="1364005" y="3632199"/>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10 November 2020</a:t>
            </a:r>
          </a:p>
        </p:txBody>
      </p:sp>
      <p:sp>
        <p:nvSpPr>
          <p:cNvPr id="5" name="Szövegdoboz 4">
            <a:extLst>
              <a:ext uri="{FF2B5EF4-FFF2-40B4-BE49-F238E27FC236}">
                <a16:creationId xmlns:a16="http://schemas.microsoft.com/office/drawing/2014/main" id="{7281DF7B-EC74-4544-9A69-389D3CBC8279}"/>
              </a:ext>
            </a:extLst>
          </p:cNvPr>
          <p:cNvSpPr txBox="1"/>
          <p:nvPr/>
        </p:nvSpPr>
        <p:spPr>
          <a:xfrm>
            <a:off x="1361742" y="2808050"/>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2020</a:t>
            </a:r>
          </a:p>
        </p:txBody>
      </p:sp>
      <p:sp>
        <p:nvSpPr>
          <p:cNvPr id="6" name="Szövegdoboz 5">
            <a:extLst>
              <a:ext uri="{FF2B5EF4-FFF2-40B4-BE49-F238E27FC236}">
                <a16:creationId xmlns:a16="http://schemas.microsoft.com/office/drawing/2014/main" id="{32D5A946-0640-4A75-AA4F-39F80BB19DED}"/>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7" name="Szövegdoboz 6">
            <a:extLst>
              <a:ext uri="{FF2B5EF4-FFF2-40B4-BE49-F238E27FC236}">
                <a16:creationId xmlns:a16="http://schemas.microsoft.com/office/drawing/2014/main" id="{AE2FFC43-F20B-4A32-B80A-B13153D65296}"/>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Februay</a:t>
            </a:r>
            <a:r>
              <a:rPr lang="hu-HU" b="1" dirty="0">
                <a:solidFill>
                  <a:schemeClr val="bg1">
                    <a:lumMod val="75000"/>
                  </a:schemeClr>
                </a:solidFill>
              </a:rPr>
              <a:t> 2021</a:t>
            </a:r>
          </a:p>
        </p:txBody>
      </p:sp>
      <p:sp>
        <p:nvSpPr>
          <p:cNvPr id="12" name="Szövegdoboz 11">
            <a:extLst>
              <a:ext uri="{FF2B5EF4-FFF2-40B4-BE49-F238E27FC236}">
                <a16:creationId xmlns:a16="http://schemas.microsoft.com/office/drawing/2014/main" id="{684F3102-7B49-4E8B-855B-057DF5E1E9A6}"/>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14" name="Szövegdoboz 13">
            <a:extLst>
              <a:ext uri="{FF2B5EF4-FFF2-40B4-BE49-F238E27FC236}">
                <a16:creationId xmlns:a16="http://schemas.microsoft.com/office/drawing/2014/main" id="{9466B11E-AE51-4319-ABD2-F6DE8BA4865C}"/>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16" name="Szövegdoboz 15">
            <a:extLst>
              <a:ext uri="{FF2B5EF4-FFF2-40B4-BE49-F238E27FC236}">
                <a16:creationId xmlns:a16="http://schemas.microsoft.com/office/drawing/2014/main" id="{533FA0B0-3865-4B9A-B74E-663FB119D1DB}"/>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19" name="Szövegdoboz 18">
            <a:extLst>
              <a:ext uri="{FF2B5EF4-FFF2-40B4-BE49-F238E27FC236}">
                <a16:creationId xmlns:a16="http://schemas.microsoft.com/office/drawing/2014/main" id="{27147C89-7D03-4540-A10A-78873DEBADDF}"/>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20" name="Szövegdoboz 19">
            <a:extLst>
              <a:ext uri="{FF2B5EF4-FFF2-40B4-BE49-F238E27FC236}">
                <a16:creationId xmlns:a16="http://schemas.microsoft.com/office/drawing/2014/main" id="{908918DE-04DF-483B-B8C2-30340303F08D}"/>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561337" y="1386860"/>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30" name="Szövegdoboz 29">
            <a:extLst>
              <a:ext uri="{FF2B5EF4-FFF2-40B4-BE49-F238E27FC236}">
                <a16:creationId xmlns:a16="http://schemas.microsoft.com/office/drawing/2014/main" id="{BB8A893E-72FA-41C8-B964-B46FEC71AD89}"/>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31" name="Téglalap 30">
            <a:extLst>
              <a:ext uri="{FF2B5EF4-FFF2-40B4-BE49-F238E27FC236}">
                <a16:creationId xmlns:a16="http://schemas.microsoft.com/office/drawing/2014/main" id="{706D4233-5003-4E7D-A0A9-4F3A86B84894}"/>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39" name="Szövegdoboz 38">
            <a:extLst>
              <a:ext uri="{FF2B5EF4-FFF2-40B4-BE49-F238E27FC236}">
                <a16:creationId xmlns:a16="http://schemas.microsoft.com/office/drawing/2014/main" id="{CF43D166-C183-4BA6-A273-FCC0341C630E}"/>
              </a:ext>
            </a:extLst>
          </p:cNvPr>
          <p:cNvSpPr txBox="1"/>
          <p:nvPr/>
        </p:nvSpPr>
        <p:spPr>
          <a:xfrm>
            <a:off x="4150441" y="1873925"/>
            <a:ext cx="7418579" cy="830997"/>
          </a:xfrm>
          <a:prstGeom prst="rect">
            <a:avLst/>
          </a:prstGeom>
          <a:noFill/>
        </p:spPr>
        <p:txBody>
          <a:bodyPr wrap="square" rtlCol="0">
            <a:spAutoFit/>
          </a:bodyPr>
          <a:lstStyle/>
          <a:p>
            <a:pPr algn="ctr"/>
            <a:r>
              <a:rPr lang="hu-HU" sz="2400" b="1" dirty="0">
                <a:solidFill>
                  <a:srgbClr val="E50D2E"/>
                </a:solidFill>
              </a:rPr>
              <a:t>COMPLETION OF SYSTEMATIC SEARCH AND SELECTION</a:t>
            </a:r>
          </a:p>
        </p:txBody>
      </p:sp>
      <p:sp>
        <p:nvSpPr>
          <p:cNvPr id="40" name="Szövegdoboz 39">
            <a:extLst>
              <a:ext uri="{FF2B5EF4-FFF2-40B4-BE49-F238E27FC236}">
                <a16:creationId xmlns:a16="http://schemas.microsoft.com/office/drawing/2014/main" id="{D3F931B8-AE22-467C-9E74-6B7CF8C31255}"/>
              </a:ext>
            </a:extLst>
          </p:cNvPr>
          <p:cNvSpPr txBox="1"/>
          <p:nvPr/>
        </p:nvSpPr>
        <p:spPr>
          <a:xfrm>
            <a:off x="5423605" y="2669084"/>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sp>
        <p:nvSpPr>
          <p:cNvPr id="41" name="Szövegdoboz 40">
            <a:extLst>
              <a:ext uri="{FF2B5EF4-FFF2-40B4-BE49-F238E27FC236}">
                <a16:creationId xmlns:a16="http://schemas.microsoft.com/office/drawing/2014/main" id="{6E1AA22C-DD39-4677-98C0-060A1CDD7B42}"/>
              </a:ext>
            </a:extLst>
          </p:cNvPr>
          <p:cNvSpPr txBox="1"/>
          <p:nvPr/>
        </p:nvSpPr>
        <p:spPr>
          <a:xfrm>
            <a:off x="6797962" y="4775356"/>
            <a:ext cx="1787284" cy="461665"/>
          </a:xfrm>
          <a:prstGeom prst="rect">
            <a:avLst/>
          </a:prstGeom>
          <a:noFill/>
        </p:spPr>
        <p:txBody>
          <a:bodyPr wrap="none" rtlCol="0">
            <a:spAutoFit/>
          </a:bodyPr>
          <a:lstStyle/>
          <a:p>
            <a:pPr algn="ctr"/>
            <a:r>
              <a:rPr lang="hu-HU" sz="2400" b="1" dirty="0">
                <a:solidFill>
                  <a:srgbClr val="0C5C65"/>
                </a:solidFill>
              </a:rPr>
              <a:t>DURATION</a:t>
            </a:r>
          </a:p>
        </p:txBody>
      </p:sp>
      <p:sp>
        <p:nvSpPr>
          <p:cNvPr id="42" name="Szövegdoboz 41">
            <a:extLst>
              <a:ext uri="{FF2B5EF4-FFF2-40B4-BE49-F238E27FC236}">
                <a16:creationId xmlns:a16="http://schemas.microsoft.com/office/drawing/2014/main" id="{C7A957AE-FDF8-46EC-865D-2511CA276722}"/>
              </a:ext>
            </a:extLst>
          </p:cNvPr>
          <p:cNvSpPr txBox="1"/>
          <p:nvPr/>
        </p:nvSpPr>
        <p:spPr>
          <a:xfrm>
            <a:off x="6626711" y="5339165"/>
            <a:ext cx="2270173" cy="461665"/>
          </a:xfrm>
          <a:prstGeom prst="rect">
            <a:avLst/>
          </a:prstGeom>
          <a:noFill/>
        </p:spPr>
        <p:txBody>
          <a:bodyPr wrap="none" rtlCol="0">
            <a:spAutoFit/>
          </a:bodyPr>
          <a:lstStyle/>
          <a:p>
            <a:r>
              <a:rPr lang="hu-HU" sz="2400" b="1" dirty="0">
                <a:solidFill>
                  <a:srgbClr val="E50D2E"/>
                </a:solidFill>
              </a:rPr>
              <a:t>FOUR WEEKS</a:t>
            </a:r>
          </a:p>
        </p:txBody>
      </p:sp>
      <p:sp>
        <p:nvSpPr>
          <p:cNvPr id="43" name="Szövegdoboz 42">
            <a:extLst>
              <a:ext uri="{FF2B5EF4-FFF2-40B4-BE49-F238E27FC236}">
                <a16:creationId xmlns:a16="http://schemas.microsoft.com/office/drawing/2014/main" id="{DAC5D9BF-3DC5-4A21-B19E-23F2C2594599}"/>
              </a:ext>
            </a:extLst>
          </p:cNvPr>
          <p:cNvSpPr txBox="1"/>
          <p:nvPr/>
        </p:nvSpPr>
        <p:spPr>
          <a:xfrm>
            <a:off x="4229539" y="5800830"/>
            <a:ext cx="7209231" cy="892552"/>
          </a:xfrm>
          <a:prstGeom prst="rect">
            <a:avLst/>
          </a:prstGeom>
          <a:noFill/>
        </p:spPr>
        <p:txBody>
          <a:bodyPr wrap="square" rtlCol="0">
            <a:spAutoFit/>
          </a:bodyPr>
          <a:lstStyle/>
          <a:p>
            <a:pPr algn="ctr"/>
            <a:r>
              <a:rPr lang="hu-HU" sz="2600" b="1" dirty="0">
                <a:solidFill>
                  <a:srgbClr val="15A9A6"/>
                </a:solidFill>
              </a:rPr>
              <a:t>VENUE: BASED ON EPIDEMIOLOGICAL RESTRICTIONS</a:t>
            </a:r>
          </a:p>
        </p:txBody>
      </p:sp>
      <p:pic>
        <p:nvPicPr>
          <p:cNvPr id="44" name="Kép 43">
            <a:extLst>
              <a:ext uri="{FF2B5EF4-FFF2-40B4-BE49-F238E27FC236}">
                <a16:creationId xmlns:a16="http://schemas.microsoft.com/office/drawing/2014/main" id="{56C18636-C972-4D2F-96E4-9E51DFA8B0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1723" y="2618773"/>
            <a:ext cx="1010826" cy="594261"/>
          </a:xfrm>
          <a:prstGeom prst="rect">
            <a:avLst/>
          </a:prstGeom>
        </p:spPr>
      </p:pic>
      <p:sp>
        <p:nvSpPr>
          <p:cNvPr id="51" name="Téglalap 50">
            <a:extLst>
              <a:ext uri="{FF2B5EF4-FFF2-40B4-BE49-F238E27FC236}">
                <a16:creationId xmlns:a16="http://schemas.microsoft.com/office/drawing/2014/main" id="{E08BCDFB-779A-4399-A9B9-8C44573DAD76}"/>
              </a:ext>
            </a:extLst>
          </p:cNvPr>
          <p:cNvSpPr/>
          <p:nvPr/>
        </p:nvSpPr>
        <p:spPr>
          <a:xfrm>
            <a:off x="4186244" y="3150045"/>
            <a:ext cx="7738663" cy="1938992"/>
          </a:xfrm>
          <a:prstGeom prst="rect">
            <a:avLst/>
          </a:prstGeom>
        </p:spPr>
        <p:txBody>
          <a:bodyPr wrap="square">
            <a:spAutoFit/>
          </a:bodyPr>
          <a:lstStyle/>
          <a:p>
            <a:pPr marL="342900" indent="-342900">
              <a:buFont typeface="Arial" panose="020B0604020202020204" pitchFamily="34" charset="0"/>
              <a:buChar char="•"/>
            </a:pPr>
            <a:r>
              <a:rPr lang="hu-HU" sz="2400" dirty="0" err="1">
                <a:solidFill>
                  <a:srgbClr val="0C5C65"/>
                </a:solidFill>
              </a:rPr>
              <a:t>reference</a:t>
            </a:r>
            <a:r>
              <a:rPr lang="hu-HU" sz="2400" dirty="0">
                <a:solidFill>
                  <a:srgbClr val="0C5C65"/>
                </a:solidFill>
              </a:rPr>
              <a:t> </a:t>
            </a:r>
            <a:r>
              <a:rPr lang="hu-HU" sz="2400" dirty="0" err="1">
                <a:solidFill>
                  <a:srgbClr val="0C5C65"/>
                </a:solidFill>
              </a:rPr>
              <a:t>managemant</a:t>
            </a:r>
            <a:r>
              <a:rPr lang="hu-HU" sz="2400" dirty="0">
                <a:solidFill>
                  <a:srgbClr val="0C5C65"/>
                </a:solidFill>
              </a:rPr>
              <a:t> </a:t>
            </a:r>
            <a:r>
              <a:rPr lang="hu-HU" sz="2400" b="1" dirty="0">
                <a:solidFill>
                  <a:srgbClr val="E50D2E"/>
                </a:solidFill>
              </a:rPr>
              <a:t>software</a:t>
            </a:r>
          </a:p>
          <a:p>
            <a:pPr marL="342900" indent="-342900">
              <a:buFont typeface="Arial" panose="020B0604020202020204" pitchFamily="34" charset="0"/>
              <a:buChar char="•"/>
            </a:pPr>
            <a:r>
              <a:rPr lang="hu-HU" sz="2400" dirty="0" err="1">
                <a:solidFill>
                  <a:srgbClr val="0C5C65"/>
                </a:solidFill>
              </a:rPr>
              <a:t>tool</a:t>
            </a:r>
            <a:r>
              <a:rPr lang="hu-HU" sz="2400" dirty="0">
                <a:solidFill>
                  <a:srgbClr val="0C5C65"/>
                </a:solidFill>
              </a:rPr>
              <a:t> </a:t>
            </a:r>
            <a:r>
              <a:rPr lang="hu-HU" sz="2400" dirty="0" err="1">
                <a:solidFill>
                  <a:srgbClr val="0C5C65"/>
                </a:solidFill>
              </a:rPr>
              <a:t>for</a:t>
            </a:r>
            <a:r>
              <a:rPr lang="hu-HU" sz="2400" dirty="0">
                <a:solidFill>
                  <a:srgbClr val="0C5C65"/>
                </a:solidFill>
              </a:rPr>
              <a:t> </a:t>
            </a:r>
            <a:r>
              <a:rPr lang="hu-HU" sz="2400" dirty="0" err="1">
                <a:solidFill>
                  <a:srgbClr val="0C5C65"/>
                </a:solidFill>
              </a:rPr>
              <a:t>assessing</a:t>
            </a:r>
            <a:r>
              <a:rPr lang="hu-HU" sz="2400" dirty="0">
                <a:solidFill>
                  <a:srgbClr val="0C5C65"/>
                </a:solidFill>
              </a:rPr>
              <a:t> </a:t>
            </a:r>
            <a:r>
              <a:rPr lang="hu-HU" sz="2400" b="1" dirty="0" err="1">
                <a:solidFill>
                  <a:srgbClr val="E50D2E"/>
                </a:solidFill>
              </a:rPr>
              <a:t>inter-investigator</a:t>
            </a:r>
            <a:r>
              <a:rPr lang="hu-HU" sz="2400" b="1" dirty="0">
                <a:solidFill>
                  <a:srgbClr val="E50D2E"/>
                </a:solidFill>
              </a:rPr>
              <a:t> </a:t>
            </a:r>
            <a:r>
              <a:rPr lang="hu-HU" sz="2400" b="1" dirty="0" err="1">
                <a:solidFill>
                  <a:srgbClr val="E50D2E"/>
                </a:solidFill>
              </a:rPr>
              <a:t>agreement</a:t>
            </a:r>
            <a:r>
              <a:rPr lang="hu-HU" sz="2400" b="1" dirty="0">
                <a:solidFill>
                  <a:srgbClr val="E50D2E"/>
                </a:solidFill>
              </a:rPr>
              <a:t> </a:t>
            </a:r>
          </a:p>
          <a:p>
            <a:pPr marL="342900" indent="-342900">
              <a:buFont typeface="Arial" panose="020B0604020202020204" pitchFamily="34" charset="0"/>
              <a:buChar char="•"/>
            </a:pPr>
            <a:r>
              <a:rPr lang="hu-HU" sz="2400" dirty="0" err="1">
                <a:solidFill>
                  <a:srgbClr val="0C5C65"/>
                </a:solidFill>
              </a:rPr>
              <a:t>standardized</a:t>
            </a:r>
            <a:r>
              <a:rPr lang="hu-HU" sz="2400" dirty="0">
                <a:solidFill>
                  <a:srgbClr val="0C5C65"/>
                </a:solidFill>
              </a:rPr>
              <a:t> </a:t>
            </a:r>
            <a:r>
              <a:rPr lang="hu-HU" sz="2400" b="1" dirty="0" err="1">
                <a:solidFill>
                  <a:srgbClr val="E50D2E"/>
                </a:solidFill>
              </a:rPr>
              <a:t>protocol</a:t>
            </a:r>
            <a:r>
              <a:rPr lang="hu-HU" sz="2400" dirty="0">
                <a:solidFill>
                  <a:srgbClr val="0C5C65"/>
                </a:solidFill>
              </a:rPr>
              <a:t> </a:t>
            </a:r>
            <a:r>
              <a:rPr lang="hu-HU" sz="2400" dirty="0" err="1">
                <a:solidFill>
                  <a:srgbClr val="0C5C65"/>
                </a:solidFill>
              </a:rPr>
              <a:t>for</a:t>
            </a:r>
            <a:r>
              <a:rPr lang="hu-HU" sz="2400" dirty="0">
                <a:solidFill>
                  <a:srgbClr val="0C5C65"/>
                </a:solidFill>
              </a:rPr>
              <a:t> </a:t>
            </a:r>
            <a:r>
              <a:rPr lang="hu-HU" sz="2400" dirty="0" err="1">
                <a:solidFill>
                  <a:srgbClr val="0C5C65"/>
                </a:solidFill>
              </a:rPr>
              <a:t>search</a:t>
            </a:r>
            <a:r>
              <a:rPr lang="hu-HU" sz="2400" dirty="0">
                <a:solidFill>
                  <a:srgbClr val="0C5C65"/>
                </a:solidFill>
              </a:rPr>
              <a:t> and </a:t>
            </a:r>
            <a:r>
              <a:rPr lang="hu-HU" sz="2400" dirty="0" err="1">
                <a:solidFill>
                  <a:srgbClr val="0C5C65"/>
                </a:solidFill>
              </a:rPr>
              <a:t>selection</a:t>
            </a:r>
            <a:endParaRPr lang="en-US" sz="2400" dirty="0">
              <a:solidFill>
                <a:srgbClr val="E50D2E"/>
              </a:solidFill>
            </a:endParaRPr>
          </a:p>
          <a:p>
            <a:pPr marL="342900" indent="-342900">
              <a:buFont typeface="Arial" panose="020B0604020202020204" pitchFamily="34" charset="0"/>
              <a:buChar char="•"/>
            </a:pPr>
            <a:r>
              <a:rPr lang="en-US" sz="2400" dirty="0">
                <a:solidFill>
                  <a:srgbClr val="0C5C65"/>
                </a:solidFill>
              </a:rPr>
              <a:t>appointed </a:t>
            </a:r>
            <a:r>
              <a:rPr lang="en-US" sz="2400" b="1" dirty="0">
                <a:solidFill>
                  <a:srgbClr val="E50D2E"/>
                </a:solidFill>
              </a:rPr>
              <a:t>consultant</a:t>
            </a:r>
            <a:r>
              <a:rPr lang="hu-HU" sz="2400" b="1" dirty="0">
                <a:solidFill>
                  <a:srgbClr val="E50D2E"/>
                </a:solidFill>
              </a:rPr>
              <a:t>s </a:t>
            </a:r>
            <a:r>
              <a:rPr lang="en-US" sz="2400" dirty="0">
                <a:solidFill>
                  <a:srgbClr val="0C5C65"/>
                </a:solidFill>
              </a:rPr>
              <a:t>(</a:t>
            </a:r>
            <a:r>
              <a:rPr lang="en-US" sz="2400" dirty="0" err="1">
                <a:solidFill>
                  <a:srgbClr val="0C5C65"/>
                </a:solidFill>
              </a:rPr>
              <a:t>continous</a:t>
            </a:r>
            <a:r>
              <a:rPr lang="en-US" sz="2400" dirty="0">
                <a:solidFill>
                  <a:srgbClr val="0C5C65"/>
                </a:solidFill>
              </a:rPr>
              <a:t> communication)</a:t>
            </a:r>
          </a:p>
          <a:p>
            <a:endParaRPr lang="en-US" sz="2400" dirty="0">
              <a:solidFill>
                <a:srgbClr val="C00000"/>
              </a:solidFill>
            </a:endParaRPr>
          </a:p>
        </p:txBody>
      </p:sp>
      <p:sp>
        <p:nvSpPr>
          <p:cNvPr id="36" name="Szövegdoboz 35">
            <a:extLst>
              <a:ext uri="{FF2B5EF4-FFF2-40B4-BE49-F238E27FC236}">
                <a16:creationId xmlns:a16="http://schemas.microsoft.com/office/drawing/2014/main" id="{8CC31FC1-77ED-46A0-9DDC-23624347868A}"/>
              </a:ext>
            </a:extLst>
          </p:cNvPr>
          <p:cNvSpPr txBox="1"/>
          <p:nvPr/>
        </p:nvSpPr>
        <p:spPr>
          <a:xfrm>
            <a:off x="7596290" y="1361188"/>
            <a:ext cx="748923" cy="461665"/>
          </a:xfrm>
          <a:prstGeom prst="rect">
            <a:avLst/>
          </a:prstGeom>
          <a:noFill/>
        </p:spPr>
        <p:txBody>
          <a:bodyPr wrap="none" rtlCol="0">
            <a:spAutoFit/>
          </a:bodyPr>
          <a:lstStyle/>
          <a:p>
            <a:pPr algn="ctr"/>
            <a:r>
              <a:rPr lang="hu-HU" sz="2400" b="1" dirty="0">
                <a:solidFill>
                  <a:srgbClr val="0C5C65"/>
                </a:solidFill>
              </a:rPr>
              <a:t>AIM</a:t>
            </a:r>
          </a:p>
        </p:txBody>
      </p:sp>
    </p:spTree>
    <p:custDataLst>
      <p:tags r:id="rId1"/>
    </p:custDataLst>
    <p:extLst>
      <p:ext uri="{BB962C8B-B14F-4D97-AF65-F5344CB8AC3E}">
        <p14:creationId xmlns:p14="http://schemas.microsoft.com/office/powerpoint/2010/main" val="12441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P spid="43"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latin typeface="Arial"/>
                <a:ea typeface="Arial"/>
                <a:cs typeface="Arial"/>
                <a:sym typeface="Arial"/>
              </a:rPr>
              <a:t>PICO framework</a:t>
            </a:r>
            <a:endParaRPr sz="3600" b="1">
              <a:solidFill>
                <a:schemeClr val="lt1"/>
              </a:solidFill>
              <a:latin typeface="Arial"/>
              <a:ea typeface="Arial"/>
              <a:cs typeface="Arial"/>
              <a:sym typeface="Arial"/>
            </a:endParaRPr>
          </a:p>
        </p:txBody>
      </p:sp>
      <p:sp>
        <p:nvSpPr>
          <p:cNvPr id="339" name="Google Shape;339;p43"/>
          <p:cNvSpPr txBox="1"/>
          <p:nvPr/>
        </p:nvSpPr>
        <p:spPr>
          <a:xfrm>
            <a:off x="961738" y="1449544"/>
            <a:ext cx="3389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S</a:t>
            </a:r>
            <a:r>
              <a:rPr lang="hu-HU" sz="3600" dirty="0" err="1">
                <a:solidFill>
                  <a:srgbClr val="0C5C65"/>
                </a:solidFill>
                <a:latin typeface="Arial"/>
                <a:ea typeface="Arial"/>
                <a:cs typeface="Arial"/>
                <a:sym typeface="Arial"/>
              </a:rPr>
              <a:t>tudy</a:t>
            </a:r>
            <a:r>
              <a:rPr lang="hu-HU" sz="3600" dirty="0">
                <a:solidFill>
                  <a:srgbClr val="0C5C65"/>
                </a:solidFill>
                <a:sym typeface="Arial"/>
              </a:rPr>
              <a:t> design</a:t>
            </a:r>
            <a:endParaRPr dirty="0">
              <a:solidFill>
                <a:srgbClr val="0C5C65"/>
              </a:solidFill>
            </a:endParaRPr>
          </a:p>
        </p:txBody>
      </p:sp>
      <p:sp>
        <p:nvSpPr>
          <p:cNvPr id="340" name="Google Shape;340;p43"/>
          <p:cNvSpPr/>
          <p:nvPr/>
        </p:nvSpPr>
        <p:spPr>
          <a:xfrm>
            <a:off x="2316480" y="2095875"/>
            <a:ext cx="9256200" cy="418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b="1" u="sng" dirty="0" err="1">
                <a:solidFill>
                  <a:srgbClr val="0C5C65"/>
                </a:solidFill>
                <a:latin typeface="Arial"/>
                <a:ea typeface="Arial"/>
                <a:cs typeface="Arial"/>
                <a:sym typeface="Arial"/>
              </a:rPr>
              <a:t>Type</a:t>
            </a:r>
            <a:r>
              <a:rPr lang="hu-HU" sz="2800" b="1" u="sng" dirty="0">
                <a:solidFill>
                  <a:srgbClr val="0C5C65"/>
                </a:solidFill>
                <a:latin typeface="Arial"/>
                <a:ea typeface="Arial"/>
                <a:cs typeface="Arial"/>
                <a:sym typeface="Arial"/>
              </a:rPr>
              <a:t> of </a:t>
            </a:r>
            <a:r>
              <a:rPr lang="hu-HU" sz="2800" b="1" u="sng" dirty="0" err="1">
                <a:solidFill>
                  <a:srgbClr val="0C5C65"/>
                </a:solidFill>
                <a:latin typeface="Arial"/>
                <a:ea typeface="Arial"/>
                <a:cs typeface="Arial"/>
                <a:sym typeface="Arial"/>
              </a:rPr>
              <a:t>question</a:t>
            </a:r>
            <a:r>
              <a:rPr lang="hu-HU" sz="2800" dirty="0">
                <a:solidFill>
                  <a:srgbClr val="0C5C65"/>
                </a:solidFill>
                <a:latin typeface="Arial"/>
                <a:ea typeface="Arial"/>
                <a:cs typeface="Arial"/>
                <a:sym typeface="Arial"/>
              </a:rPr>
              <a:t>		</a:t>
            </a:r>
            <a:r>
              <a:rPr lang="hu-HU" sz="2800" b="1" u="sng" dirty="0" err="1">
                <a:solidFill>
                  <a:srgbClr val="0C5C65"/>
                </a:solidFill>
                <a:latin typeface="Arial"/>
                <a:ea typeface="Arial"/>
                <a:cs typeface="Arial"/>
                <a:sym typeface="Arial"/>
              </a:rPr>
              <a:t>Study</a:t>
            </a:r>
            <a:r>
              <a:rPr lang="hu-HU" sz="2800" b="1" u="sng" dirty="0">
                <a:solidFill>
                  <a:srgbClr val="0C5C65"/>
                </a:solidFill>
                <a:latin typeface="Arial"/>
                <a:ea typeface="Arial"/>
                <a:cs typeface="Arial"/>
                <a:sym typeface="Arial"/>
              </a:rPr>
              <a:t> design </a:t>
            </a:r>
            <a:endParaRPr sz="2400" b="1" u="sng" dirty="0">
              <a:solidFill>
                <a:srgbClr val="0C5C65"/>
              </a:solidFill>
              <a:latin typeface="Arial"/>
              <a:ea typeface="Arial"/>
              <a:cs typeface="Arial"/>
              <a:sym typeface="Arial"/>
            </a:endParaRPr>
          </a:p>
          <a:p>
            <a:pPr marL="0" marR="0" lvl="0" indent="0" algn="l" rtl="0">
              <a:spcBef>
                <a:spcPts val="0"/>
              </a:spcBef>
              <a:spcAft>
                <a:spcPts val="0"/>
              </a:spcAft>
              <a:buNone/>
            </a:pPr>
            <a:endParaRPr sz="1800" dirty="0">
              <a:solidFill>
                <a:srgbClr val="0C5C65"/>
              </a:solidFill>
              <a:latin typeface="Arial"/>
              <a:ea typeface="Arial"/>
              <a:cs typeface="Arial"/>
              <a:sym typeface="Arial"/>
            </a:endParaRPr>
          </a:p>
          <a:p>
            <a:pPr marL="0" marR="0" lvl="0" indent="0" algn="l" rtl="0">
              <a:spcBef>
                <a:spcPts val="0"/>
              </a:spcBef>
              <a:spcAft>
                <a:spcPts val="0"/>
              </a:spcAft>
              <a:buNone/>
            </a:pPr>
            <a:r>
              <a:rPr lang="hu-HU" sz="2200" b="1" dirty="0" err="1">
                <a:solidFill>
                  <a:srgbClr val="E50D2E"/>
                </a:solidFill>
                <a:latin typeface="Arial"/>
                <a:ea typeface="Arial"/>
                <a:cs typeface="Arial"/>
                <a:sym typeface="Arial"/>
              </a:rPr>
              <a:t>Interventional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Experimental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or</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observational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endParaRPr sz="2200" b="1" dirty="0">
              <a:solidFill>
                <a:srgbClr val="0C5C65"/>
              </a:solidFill>
              <a:latin typeface="Arial"/>
              <a:ea typeface="Arial"/>
              <a:cs typeface="Arial"/>
              <a:sym typeface="Arial"/>
            </a:endParaRPr>
          </a:p>
          <a:p>
            <a:pPr marL="0" marR="0" lvl="0" indent="0" algn="l" rtl="0">
              <a:spcBef>
                <a:spcPts val="0"/>
              </a:spcBef>
              <a:spcAft>
                <a:spcPts val="0"/>
              </a:spcAft>
              <a:buNone/>
            </a:pPr>
            <a:endParaRPr sz="2200" b="1" dirty="0">
              <a:solidFill>
                <a:srgbClr val="0C5C65"/>
              </a:solidFill>
              <a:latin typeface="Arial"/>
              <a:ea typeface="Arial"/>
              <a:cs typeface="Arial"/>
              <a:sym typeface="Arial"/>
            </a:endParaRPr>
          </a:p>
          <a:p>
            <a:pPr marL="0" marR="0" lvl="0" indent="0" algn="l" rtl="0">
              <a:spcBef>
                <a:spcPts val="0"/>
              </a:spcBef>
              <a:spcAft>
                <a:spcPts val="0"/>
              </a:spcAft>
              <a:buNone/>
            </a:pPr>
            <a:r>
              <a:rPr lang="hu-HU" sz="2200" b="1" dirty="0">
                <a:solidFill>
                  <a:srgbClr val="0C5C65"/>
                </a:solidFill>
                <a:sym typeface="Arial"/>
              </a:rPr>
              <a:t>				</a:t>
            </a:r>
            <a:endParaRPr dirty="0">
              <a:solidFill>
                <a:srgbClr val="0C5C65"/>
              </a:solidFill>
            </a:endParaRPr>
          </a:p>
          <a:p>
            <a:pPr marL="0" marR="0" lvl="0" indent="0" algn="l" rtl="0">
              <a:spcBef>
                <a:spcPts val="0"/>
              </a:spcBef>
              <a:spcAft>
                <a:spcPts val="0"/>
              </a:spcAft>
              <a:buNone/>
            </a:pPr>
            <a:r>
              <a:rPr lang="hu-HU" sz="2200" b="1" dirty="0" err="1">
                <a:solidFill>
                  <a:srgbClr val="0C5C65"/>
                </a:solidFill>
                <a:latin typeface="Arial"/>
                <a:ea typeface="Arial"/>
                <a:cs typeface="Arial"/>
                <a:sym typeface="Arial"/>
              </a:rPr>
              <a:t>Diagnostic</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Observational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r>
              <a:rPr lang="hu-HU" sz="2200" b="1" dirty="0">
                <a:solidFill>
                  <a:srgbClr val="0C5C65"/>
                </a:solidFill>
                <a:latin typeface="Arial"/>
                <a:ea typeface="Arial"/>
                <a:cs typeface="Arial"/>
                <a:sym typeface="Arial"/>
              </a:rPr>
              <a:t> </a:t>
            </a:r>
            <a:br>
              <a:rPr lang="hu-HU" sz="2200" b="1" dirty="0">
                <a:solidFill>
                  <a:srgbClr val="0C5C65"/>
                </a:solidFill>
                <a:latin typeface="Arial"/>
                <a:ea typeface="Arial"/>
                <a:cs typeface="Arial"/>
                <a:sym typeface="Arial"/>
              </a:rPr>
            </a:b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diagnostic</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accuracy</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r>
              <a:rPr lang="hu-HU" sz="2200" b="1" dirty="0">
                <a:solidFill>
                  <a:srgbClr val="0C5C65"/>
                </a:solidFill>
                <a:sym typeface="Arial"/>
              </a:rPr>
              <a:t>)								</a:t>
            </a:r>
            <a:endParaRPr dirty="0">
              <a:solidFill>
                <a:srgbClr val="0C5C65"/>
              </a:solidFill>
            </a:endParaRPr>
          </a:p>
          <a:p>
            <a:pPr marL="0" marR="0" lvl="0" indent="0" algn="l" rtl="0">
              <a:spcBef>
                <a:spcPts val="0"/>
              </a:spcBef>
              <a:spcAft>
                <a:spcPts val="0"/>
              </a:spcAft>
              <a:buNone/>
            </a:pPr>
            <a:r>
              <a:rPr lang="hu-HU" sz="2200" b="1" dirty="0" err="1">
                <a:solidFill>
                  <a:srgbClr val="0C5C65"/>
                </a:solidFill>
                <a:latin typeface="Arial"/>
                <a:ea typeface="Arial"/>
                <a:cs typeface="Arial"/>
                <a:sym typeface="Arial"/>
              </a:rPr>
              <a:t>Prognostic</a:t>
            </a:r>
            <a:r>
              <a:rPr lang="hu-HU" sz="2200" b="1" dirty="0">
                <a:solidFill>
                  <a:srgbClr val="0C5C65"/>
                </a:solidFill>
                <a:latin typeface="Arial"/>
                <a:ea typeface="Arial"/>
                <a:cs typeface="Arial"/>
                <a:sym typeface="Arial"/>
              </a:rPr>
              <a:t>/</a:t>
            </a:r>
            <a:r>
              <a:rPr lang="hu-HU" sz="2200" b="1" dirty="0" err="1">
                <a:solidFill>
                  <a:srgbClr val="0C5C65"/>
                </a:solidFill>
                <a:latin typeface="Arial"/>
                <a:ea typeface="Arial"/>
                <a:cs typeface="Arial"/>
                <a:sym typeface="Arial"/>
              </a:rPr>
              <a:t>predictive</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Observational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r>
              <a:rPr lang="hu-HU" sz="2200" b="1" dirty="0">
                <a:solidFill>
                  <a:srgbClr val="0C5C65"/>
                </a:solidFill>
                <a:latin typeface="Arial"/>
                <a:ea typeface="Arial"/>
                <a:cs typeface="Arial"/>
                <a:sym typeface="Arial"/>
              </a:rPr>
              <a:t> </a:t>
            </a:r>
            <a:br>
              <a:rPr lang="hu-HU" sz="2200" b="1" dirty="0">
                <a:solidFill>
                  <a:srgbClr val="0C5C65"/>
                </a:solidFill>
                <a:latin typeface="Arial"/>
                <a:ea typeface="Arial"/>
                <a:cs typeface="Arial"/>
                <a:sym typeface="Arial"/>
              </a:rPr>
            </a:b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prognostic</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r>
              <a:rPr lang="hu-HU" sz="2200" b="1" dirty="0">
                <a:solidFill>
                  <a:srgbClr val="0C5C65"/>
                </a:solidFill>
                <a:sym typeface="Arial"/>
              </a:rPr>
              <a:t>)</a:t>
            </a:r>
            <a:endParaRPr dirty="0">
              <a:solidFill>
                <a:srgbClr val="0C5C65"/>
              </a:solidFill>
            </a:endParaRPr>
          </a:p>
          <a:p>
            <a:pPr marL="0" marR="0" lvl="0" indent="0" algn="l" rtl="0">
              <a:spcBef>
                <a:spcPts val="0"/>
              </a:spcBef>
              <a:spcAft>
                <a:spcPts val="0"/>
              </a:spcAft>
              <a:buNone/>
            </a:pPr>
            <a:endParaRPr sz="2200" b="1" dirty="0">
              <a:solidFill>
                <a:srgbClr val="0C5C65"/>
              </a:solidFill>
              <a:latin typeface="Arial"/>
              <a:ea typeface="Arial"/>
              <a:cs typeface="Arial"/>
              <a:sym typeface="Arial"/>
            </a:endParaRPr>
          </a:p>
          <a:p>
            <a:pPr marL="0" marR="0" lvl="0" indent="0" algn="l" rtl="0">
              <a:spcBef>
                <a:spcPts val="0"/>
              </a:spcBef>
              <a:spcAft>
                <a:spcPts val="0"/>
              </a:spcAft>
              <a:buNone/>
            </a:pPr>
            <a:r>
              <a:rPr lang="hu-HU" sz="2200" b="1" dirty="0" err="1">
                <a:solidFill>
                  <a:srgbClr val="0C5C65"/>
                </a:solidFill>
                <a:latin typeface="Arial"/>
                <a:ea typeface="Arial"/>
                <a:cs typeface="Arial"/>
                <a:sym typeface="Arial"/>
              </a:rPr>
              <a:t>Epidemiological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Observational</a:t>
            </a:r>
            <a:r>
              <a:rPr lang="hu-HU" sz="2200" b="1" dirty="0">
                <a:solidFill>
                  <a:srgbClr val="0C5C65"/>
                </a:solidFill>
                <a:latin typeface="Arial"/>
                <a:ea typeface="Arial"/>
                <a:cs typeface="Arial"/>
                <a:sym typeface="Arial"/>
              </a:rPr>
              <a:t> </a:t>
            </a:r>
            <a:r>
              <a:rPr lang="hu-HU" sz="2200" b="1" dirty="0" err="1">
                <a:solidFill>
                  <a:srgbClr val="0C5C65"/>
                </a:solidFill>
                <a:latin typeface="Arial"/>
                <a:ea typeface="Arial"/>
                <a:cs typeface="Arial"/>
                <a:sym typeface="Arial"/>
              </a:rPr>
              <a:t>studies</a:t>
            </a:r>
            <a:endParaRPr sz="2200" b="1" dirty="0">
              <a:solidFill>
                <a:srgbClr val="0C5C65"/>
              </a:solidFill>
              <a:latin typeface="Arial"/>
              <a:ea typeface="Arial"/>
              <a:cs typeface="Arial"/>
              <a:sym typeface="Arial"/>
            </a:endParaRPr>
          </a:p>
        </p:txBody>
      </p:sp>
      <p:sp>
        <p:nvSpPr>
          <p:cNvPr id="341" name="Google Shape;341;p43"/>
          <p:cNvSpPr/>
          <p:nvPr/>
        </p:nvSpPr>
        <p:spPr>
          <a:xfrm>
            <a:off x="954736" y="2820129"/>
            <a:ext cx="10680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dirty="0">
                <a:solidFill>
                  <a:srgbClr val="0C5C65"/>
                </a:solidFill>
                <a:latin typeface="Arial"/>
                <a:ea typeface="Arial"/>
                <a:cs typeface="Arial"/>
                <a:sym typeface="Arial"/>
              </a:rPr>
              <a:t>60-70%</a:t>
            </a:r>
            <a:endParaRPr sz="2000" dirty="0">
              <a:solidFill>
                <a:srgbClr val="0C5C65"/>
              </a:solidFill>
              <a:latin typeface="Arial"/>
              <a:ea typeface="Arial"/>
              <a:cs typeface="Arial"/>
              <a:sym typeface="Arial"/>
            </a:endParaRPr>
          </a:p>
        </p:txBody>
      </p:sp>
      <p:sp>
        <p:nvSpPr>
          <p:cNvPr id="342" name="Google Shape;342;p43"/>
          <p:cNvSpPr/>
          <p:nvPr/>
        </p:nvSpPr>
        <p:spPr>
          <a:xfrm>
            <a:off x="1240070" y="3816926"/>
            <a:ext cx="782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dirty="0">
                <a:solidFill>
                  <a:srgbClr val="0C5C65"/>
                </a:solidFill>
                <a:latin typeface="Arial"/>
                <a:ea typeface="Arial"/>
                <a:cs typeface="Arial"/>
                <a:sym typeface="Arial"/>
              </a:rPr>
              <a:t>3-5%</a:t>
            </a:r>
            <a:endParaRPr sz="2000" dirty="0">
              <a:solidFill>
                <a:srgbClr val="0C5C65"/>
              </a:solidFill>
              <a:latin typeface="Arial"/>
              <a:ea typeface="Arial"/>
              <a:cs typeface="Arial"/>
              <a:sym typeface="Arial"/>
            </a:endParaRPr>
          </a:p>
        </p:txBody>
      </p:sp>
      <p:sp>
        <p:nvSpPr>
          <p:cNvPr id="343" name="Google Shape;343;p43"/>
          <p:cNvSpPr/>
          <p:nvPr/>
        </p:nvSpPr>
        <p:spPr>
          <a:xfrm>
            <a:off x="1097404" y="4826161"/>
            <a:ext cx="925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dirty="0">
                <a:solidFill>
                  <a:srgbClr val="0C5C65"/>
                </a:solidFill>
                <a:latin typeface="Arial"/>
                <a:ea typeface="Arial"/>
                <a:cs typeface="Arial"/>
                <a:sym typeface="Arial"/>
              </a:rPr>
              <a:t>5-10%</a:t>
            </a:r>
            <a:endParaRPr sz="2000" dirty="0">
              <a:solidFill>
                <a:srgbClr val="0C5C65"/>
              </a:solidFill>
              <a:latin typeface="Arial"/>
              <a:ea typeface="Arial"/>
              <a:cs typeface="Arial"/>
              <a:sym typeface="Arial"/>
            </a:endParaRPr>
          </a:p>
        </p:txBody>
      </p:sp>
      <p:sp>
        <p:nvSpPr>
          <p:cNvPr id="344" name="Google Shape;344;p43"/>
          <p:cNvSpPr/>
          <p:nvPr/>
        </p:nvSpPr>
        <p:spPr>
          <a:xfrm>
            <a:off x="954736" y="5837401"/>
            <a:ext cx="10680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dirty="0">
                <a:solidFill>
                  <a:srgbClr val="0C5C65"/>
                </a:solidFill>
                <a:latin typeface="Arial"/>
                <a:ea typeface="Arial"/>
                <a:cs typeface="Arial"/>
                <a:sym typeface="Arial"/>
              </a:rPr>
              <a:t>20-30%</a:t>
            </a:r>
            <a:endParaRPr sz="2000" dirty="0">
              <a:solidFill>
                <a:srgbClr val="0C5C65"/>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4CBA62F6-C825-4A15-BDC7-A9183E4CF85E}"/>
              </a:ext>
            </a:extLst>
          </p:cNvPr>
          <p:cNvSpPr/>
          <p:nvPr/>
        </p:nvSpPr>
        <p:spPr>
          <a:xfrm>
            <a:off x="9763217" y="6005118"/>
            <a:ext cx="2001435" cy="852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a:extLst>
              <a:ext uri="{FF2B5EF4-FFF2-40B4-BE49-F238E27FC236}">
                <a16:creationId xmlns:a16="http://schemas.microsoft.com/office/drawing/2014/main" id="{731A0394-FF23-442D-8723-75BE4C6A2B49}"/>
              </a:ext>
            </a:extLst>
          </p:cNvPr>
          <p:cNvSpPr/>
          <p:nvPr/>
        </p:nvSpPr>
        <p:spPr>
          <a:xfrm>
            <a:off x="0" y="1585461"/>
            <a:ext cx="1010826" cy="4116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3" name="Szövegdoboz 22">
            <a:extLst>
              <a:ext uri="{FF2B5EF4-FFF2-40B4-BE49-F238E27FC236}">
                <a16:creationId xmlns:a16="http://schemas.microsoft.com/office/drawing/2014/main" id="{A4BBD036-B5D5-46D1-94E6-4FBC3DD3A506}"/>
              </a:ext>
            </a:extLst>
          </p:cNvPr>
          <p:cNvSpPr txBox="1"/>
          <p:nvPr/>
        </p:nvSpPr>
        <p:spPr>
          <a:xfrm>
            <a:off x="7198985" y="1590319"/>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24" name="Szövegdoboz 23">
            <a:extLst>
              <a:ext uri="{FF2B5EF4-FFF2-40B4-BE49-F238E27FC236}">
                <a16:creationId xmlns:a16="http://schemas.microsoft.com/office/drawing/2014/main" id="{4874703C-1EFE-4C10-87D2-4B08C80B9BF7}"/>
              </a:ext>
            </a:extLst>
          </p:cNvPr>
          <p:cNvSpPr txBox="1"/>
          <p:nvPr/>
        </p:nvSpPr>
        <p:spPr>
          <a:xfrm>
            <a:off x="4716426" y="2140962"/>
            <a:ext cx="5714065" cy="461665"/>
          </a:xfrm>
          <a:prstGeom prst="rect">
            <a:avLst/>
          </a:prstGeom>
          <a:noFill/>
        </p:spPr>
        <p:txBody>
          <a:bodyPr wrap="none" rtlCol="0">
            <a:spAutoFit/>
          </a:bodyPr>
          <a:lstStyle/>
          <a:p>
            <a:pPr algn="ctr"/>
            <a:r>
              <a:rPr lang="hu-HU" sz="2400" b="1" dirty="0">
                <a:solidFill>
                  <a:srgbClr val="E50D2E"/>
                </a:solidFill>
              </a:rPr>
              <a:t>COMPLETION OF DATA COLLECTION</a:t>
            </a:r>
          </a:p>
        </p:txBody>
      </p:sp>
      <p:sp>
        <p:nvSpPr>
          <p:cNvPr id="27" name="Szövegdoboz 26">
            <a:extLst>
              <a:ext uri="{FF2B5EF4-FFF2-40B4-BE49-F238E27FC236}">
                <a16:creationId xmlns:a16="http://schemas.microsoft.com/office/drawing/2014/main" id="{A762B94B-1C73-4360-BEB2-E1E603A8942F}"/>
              </a:ext>
            </a:extLst>
          </p:cNvPr>
          <p:cNvSpPr txBox="1"/>
          <p:nvPr/>
        </p:nvSpPr>
        <p:spPr>
          <a:xfrm>
            <a:off x="5695958" y="2860636"/>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sp>
        <p:nvSpPr>
          <p:cNvPr id="29" name="Téglalap 28">
            <a:extLst>
              <a:ext uri="{FF2B5EF4-FFF2-40B4-BE49-F238E27FC236}">
                <a16:creationId xmlns:a16="http://schemas.microsoft.com/office/drawing/2014/main" id="{9584AFA1-0D14-4BA7-933E-5645EFB26FF6}"/>
              </a:ext>
            </a:extLst>
          </p:cNvPr>
          <p:cNvSpPr/>
          <p:nvPr/>
        </p:nvSpPr>
        <p:spPr>
          <a:xfrm>
            <a:off x="4318046" y="3512065"/>
            <a:ext cx="8534400" cy="1569660"/>
          </a:xfrm>
          <a:prstGeom prst="rect">
            <a:avLst/>
          </a:prstGeom>
        </p:spPr>
        <p:txBody>
          <a:bodyPr wrap="square">
            <a:spAutoFit/>
          </a:bodyPr>
          <a:lstStyle/>
          <a:p>
            <a:pPr marL="342900" indent="-342900">
              <a:buFont typeface="Arial" panose="020B0604020202020204" pitchFamily="34" charset="0"/>
              <a:buChar char="•"/>
            </a:pPr>
            <a:r>
              <a:rPr lang="hu-HU" sz="2400" dirty="0" err="1">
                <a:solidFill>
                  <a:srgbClr val="0C5C65"/>
                </a:solidFill>
              </a:rPr>
              <a:t>preliminary</a:t>
            </a:r>
            <a:r>
              <a:rPr lang="hu-HU" sz="2400" dirty="0">
                <a:solidFill>
                  <a:srgbClr val="0C5C65"/>
                </a:solidFill>
              </a:rPr>
              <a:t> </a:t>
            </a:r>
            <a:r>
              <a:rPr lang="hu-HU" sz="2400" b="1" dirty="0" err="1">
                <a:solidFill>
                  <a:srgbClr val="E50D2E"/>
                </a:solidFill>
              </a:rPr>
              <a:t>data</a:t>
            </a:r>
            <a:r>
              <a:rPr lang="hu-HU" sz="2400" b="1" dirty="0">
                <a:solidFill>
                  <a:srgbClr val="E50D2E"/>
                </a:solidFill>
              </a:rPr>
              <a:t> </a:t>
            </a:r>
            <a:r>
              <a:rPr lang="hu-HU" sz="2400" b="1" dirty="0" err="1">
                <a:solidFill>
                  <a:srgbClr val="E50D2E"/>
                </a:solidFill>
              </a:rPr>
              <a:t>collection</a:t>
            </a:r>
            <a:r>
              <a:rPr lang="hu-HU" sz="2400" b="1" dirty="0">
                <a:solidFill>
                  <a:srgbClr val="E50D2E"/>
                </a:solidFill>
              </a:rPr>
              <a:t> </a:t>
            </a:r>
            <a:r>
              <a:rPr lang="hu-HU" sz="2400" b="1" dirty="0" err="1">
                <a:solidFill>
                  <a:srgbClr val="E50D2E"/>
                </a:solidFill>
              </a:rPr>
              <a:t>sheet</a:t>
            </a:r>
            <a:endParaRPr lang="hu-HU" sz="2400" b="1" dirty="0">
              <a:solidFill>
                <a:srgbClr val="E50D2E"/>
              </a:solidFill>
            </a:endParaRPr>
          </a:p>
          <a:p>
            <a:pPr marL="342900" indent="-342900">
              <a:buFont typeface="Arial" panose="020B0604020202020204" pitchFamily="34" charset="0"/>
              <a:buChar char="•"/>
            </a:pPr>
            <a:r>
              <a:rPr lang="en-US" sz="2400" dirty="0">
                <a:solidFill>
                  <a:srgbClr val="0C5C65"/>
                </a:solidFill>
              </a:rPr>
              <a:t>appointed </a:t>
            </a:r>
            <a:r>
              <a:rPr lang="en-US" sz="2400" b="1" dirty="0" err="1">
                <a:solidFill>
                  <a:srgbClr val="E50D2E"/>
                </a:solidFill>
              </a:rPr>
              <a:t>statistitians</a:t>
            </a:r>
            <a:r>
              <a:rPr lang="en-US" sz="2400" dirty="0">
                <a:solidFill>
                  <a:srgbClr val="0C5C65"/>
                </a:solidFill>
              </a:rPr>
              <a:t> (</a:t>
            </a:r>
            <a:r>
              <a:rPr lang="en-US" sz="2400" dirty="0" err="1">
                <a:solidFill>
                  <a:srgbClr val="0C5C65"/>
                </a:solidFill>
              </a:rPr>
              <a:t>continous</a:t>
            </a:r>
            <a:r>
              <a:rPr lang="en-US" sz="2400" dirty="0">
                <a:solidFill>
                  <a:srgbClr val="0C5C65"/>
                </a:solidFill>
              </a:rPr>
              <a:t> communication)</a:t>
            </a:r>
          </a:p>
          <a:p>
            <a:pPr marL="342900" indent="-342900">
              <a:buFont typeface="Arial" panose="020B0604020202020204" pitchFamily="34" charset="0"/>
              <a:buChar char="•"/>
            </a:pPr>
            <a:r>
              <a:rPr lang="en-US" sz="2400" dirty="0">
                <a:solidFill>
                  <a:srgbClr val="0C5C65"/>
                </a:solidFill>
              </a:rPr>
              <a:t>appointed </a:t>
            </a:r>
            <a:r>
              <a:rPr lang="en-US" sz="2400" b="1" dirty="0">
                <a:solidFill>
                  <a:srgbClr val="E50D2E"/>
                </a:solidFill>
              </a:rPr>
              <a:t>consultants</a:t>
            </a:r>
            <a:r>
              <a:rPr lang="en-US" sz="2400" b="1" dirty="0">
                <a:solidFill>
                  <a:srgbClr val="0C5C65"/>
                </a:solidFill>
              </a:rPr>
              <a:t> </a:t>
            </a:r>
            <a:r>
              <a:rPr lang="en-US" sz="2400" dirty="0">
                <a:solidFill>
                  <a:srgbClr val="0C5C65"/>
                </a:solidFill>
              </a:rPr>
              <a:t>(</a:t>
            </a:r>
            <a:r>
              <a:rPr lang="en-US" sz="2400" dirty="0" err="1">
                <a:solidFill>
                  <a:srgbClr val="0C5C65"/>
                </a:solidFill>
              </a:rPr>
              <a:t>continous</a:t>
            </a:r>
            <a:r>
              <a:rPr lang="en-US" sz="2400" dirty="0">
                <a:solidFill>
                  <a:srgbClr val="0C5C65"/>
                </a:solidFill>
              </a:rPr>
              <a:t> communication)</a:t>
            </a:r>
          </a:p>
          <a:p>
            <a:endParaRPr lang="en-US" sz="2400" dirty="0">
              <a:solidFill>
                <a:srgbClr val="C00000"/>
              </a:solidFill>
            </a:endParaRPr>
          </a:p>
        </p:txBody>
      </p:sp>
      <p:sp>
        <p:nvSpPr>
          <p:cNvPr id="28" name="Szövegdoboz 27">
            <a:extLst>
              <a:ext uri="{FF2B5EF4-FFF2-40B4-BE49-F238E27FC236}">
                <a16:creationId xmlns:a16="http://schemas.microsoft.com/office/drawing/2014/main" id="{877A79DD-309D-4356-841B-F3CCDA4F2460}"/>
              </a:ext>
            </a:extLst>
          </p:cNvPr>
          <p:cNvSpPr txBox="1"/>
          <p:nvPr/>
        </p:nvSpPr>
        <p:spPr>
          <a:xfrm>
            <a:off x="6679803" y="4741278"/>
            <a:ext cx="1787284" cy="461665"/>
          </a:xfrm>
          <a:prstGeom prst="rect">
            <a:avLst/>
          </a:prstGeom>
          <a:noFill/>
        </p:spPr>
        <p:txBody>
          <a:bodyPr wrap="none" rtlCol="0">
            <a:spAutoFit/>
          </a:bodyPr>
          <a:lstStyle/>
          <a:p>
            <a:pPr algn="ctr"/>
            <a:r>
              <a:rPr lang="hu-HU" sz="2400" b="1" dirty="0">
                <a:solidFill>
                  <a:srgbClr val="0C5C65"/>
                </a:solidFill>
              </a:rPr>
              <a:t>DURATION</a:t>
            </a:r>
          </a:p>
        </p:txBody>
      </p:sp>
      <p:sp>
        <p:nvSpPr>
          <p:cNvPr id="30" name="Szövegdoboz 29">
            <a:extLst>
              <a:ext uri="{FF2B5EF4-FFF2-40B4-BE49-F238E27FC236}">
                <a16:creationId xmlns:a16="http://schemas.microsoft.com/office/drawing/2014/main" id="{19F9D93D-70F2-4866-8BA7-F916650034F9}"/>
              </a:ext>
            </a:extLst>
          </p:cNvPr>
          <p:cNvSpPr txBox="1"/>
          <p:nvPr/>
        </p:nvSpPr>
        <p:spPr>
          <a:xfrm>
            <a:off x="6352598" y="5293164"/>
            <a:ext cx="2441694" cy="461665"/>
          </a:xfrm>
          <a:prstGeom prst="rect">
            <a:avLst/>
          </a:prstGeom>
          <a:noFill/>
        </p:spPr>
        <p:txBody>
          <a:bodyPr wrap="none" rtlCol="0">
            <a:spAutoFit/>
          </a:bodyPr>
          <a:lstStyle/>
          <a:p>
            <a:r>
              <a:rPr lang="hu-HU" sz="2400" b="1" dirty="0">
                <a:solidFill>
                  <a:srgbClr val="E50D2E"/>
                </a:solidFill>
              </a:rPr>
              <a:t>THREE WEEKS</a:t>
            </a:r>
          </a:p>
        </p:txBody>
      </p:sp>
      <p:sp>
        <p:nvSpPr>
          <p:cNvPr id="31" name="Szövegdoboz 30">
            <a:extLst>
              <a:ext uri="{FF2B5EF4-FFF2-40B4-BE49-F238E27FC236}">
                <a16:creationId xmlns:a16="http://schemas.microsoft.com/office/drawing/2014/main" id="{8F932000-E14D-4E9F-87BF-E91CB37CAC34}"/>
              </a:ext>
            </a:extLst>
          </p:cNvPr>
          <p:cNvSpPr txBox="1"/>
          <p:nvPr/>
        </p:nvSpPr>
        <p:spPr>
          <a:xfrm>
            <a:off x="4606427" y="5783713"/>
            <a:ext cx="6221388" cy="1384995"/>
          </a:xfrm>
          <a:prstGeom prst="rect">
            <a:avLst/>
          </a:prstGeom>
          <a:noFill/>
        </p:spPr>
        <p:txBody>
          <a:bodyPr wrap="square" rtlCol="0">
            <a:spAutoFit/>
          </a:bodyPr>
          <a:lstStyle/>
          <a:p>
            <a:pPr algn="ctr"/>
            <a:r>
              <a:rPr lang="hu-HU" sz="2600" b="1" dirty="0">
                <a:solidFill>
                  <a:srgbClr val="15A9A6"/>
                </a:solidFill>
              </a:rPr>
              <a:t>VENUE: BASED ON EPIDEMIOLOGICAL RESTRICTIONS</a:t>
            </a:r>
          </a:p>
          <a:p>
            <a:endParaRPr lang="hu-HU" sz="3200" b="1" dirty="0">
              <a:solidFill>
                <a:srgbClr val="15A9A6"/>
              </a:solidFill>
            </a:endParaRPr>
          </a:p>
        </p:txBody>
      </p:sp>
      <p:pic>
        <p:nvPicPr>
          <p:cNvPr id="32" name="Kép 31">
            <a:extLst>
              <a:ext uri="{FF2B5EF4-FFF2-40B4-BE49-F238E27FC236}">
                <a16:creationId xmlns:a16="http://schemas.microsoft.com/office/drawing/2014/main" id="{BC2104AC-56DC-4F9B-8FB4-9FAE0DA57D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3108" y="2834739"/>
            <a:ext cx="1010826" cy="594261"/>
          </a:xfrm>
          <a:prstGeom prst="rect">
            <a:avLst/>
          </a:prstGeom>
        </p:spPr>
      </p:pic>
      <p:sp>
        <p:nvSpPr>
          <p:cNvPr id="51" name="Szövegdoboz 50">
            <a:extLst>
              <a:ext uri="{FF2B5EF4-FFF2-40B4-BE49-F238E27FC236}">
                <a16:creationId xmlns:a16="http://schemas.microsoft.com/office/drawing/2014/main" id="{7192BF24-DDD0-4BA1-AB20-859F1BF41536}"/>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52" name="Szövegdoboz 51">
            <a:extLst>
              <a:ext uri="{FF2B5EF4-FFF2-40B4-BE49-F238E27FC236}">
                <a16:creationId xmlns:a16="http://schemas.microsoft.com/office/drawing/2014/main" id="{D9BCC77A-9323-4DE7-9B20-E8E95809E6F5}"/>
              </a:ext>
            </a:extLst>
          </p:cNvPr>
          <p:cNvSpPr txBox="1"/>
          <p:nvPr/>
        </p:nvSpPr>
        <p:spPr>
          <a:xfrm>
            <a:off x="1364185" y="4354742"/>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1 December 2020</a:t>
            </a:r>
          </a:p>
        </p:txBody>
      </p:sp>
      <p:sp>
        <p:nvSpPr>
          <p:cNvPr id="53" name="Szövegdoboz 52">
            <a:extLst>
              <a:ext uri="{FF2B5EF4-FFF2-40B4-BE49-F238E27FC236}">
                <a16:creationId xmlns:a16="http://schemas.microsoft.com/office/drawing/2014/main" id="{015CEDB0-CD6E-4765-A6CC-E07F1B2FF483}"/>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54" name="Szövegdoboz 53">
            <a:extLst>
              <a:ext uri="{FF2B5EF4-FFF2-40B4-BE49-F238E27FC236}">
                <a16:creationId xmlns:a16="http://schemas.microsoft.com/office/drawing/2014/main" id="{22D6C8EE-9D2F-474C-83D9-113B6308A291}"/>
              </a:ext>
            </a:extLst>
          </p:cNvPr>
          <p:cNvSpPr txBox="1"/>
          <p:nvPr/>
        </p:nvSpPr>
        <p:spPr>
          <a:xfrm>
            <a:off x="1364184" y="273161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2020</a:t>
            </a:r>
          </a:p>
        </p:txBody>
      </p:sp>
      <p:sp>
        <p:nvSpPr>
          <p:cNvPr id="55" name="Szövegdoboz 54">
            <a:extLst>
              <a:ext uri="{FF2B5EF4-FFF2-40B4-BE49-F238E27FC236}">
                <a16:creationId xmlns:a16="http://schemas.microsoft.com/office/drawing/2014/main" id="{4C2CF60C-7A4B-4159-BE26-3A85F9C6D96D}"/>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Februay</a:t>
            </a:r>
            <a:r>
              <a:rPr lang="hu-HU" b="1" dirty="0">
                <a:solidFill>
                  <a:schemeClr val="bg1">
                    <a:lumMod val="75000"/>
                  </a:schemeClr>
                </a:solidFill>
              </a:rPr>
              <a:t> 2021</a:t>
            </a:r>
          </a:p>
        </p:txBody>
      </p:sp>
      <p:sp>
        <p:nvSpPr>
          <p:cNvPr id="56" name="Szövegdoboz 55">
            <a:extLst>
              <a:ext uri="{FF2B5EF4-FFF2-40B4-BE49-F238E27FC236}">
                <a16:creationId xmlns:a16="http://schemas.microsoft.com/office/drawing/2014/main" id="{58297BE2-468B-423F-A0D3-56A924082833}"/>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57" name="Szövegdoboz 56">
            <a:extLst>
              <a:ext uri="{FF2B5EF4-FFF2-40B4-BE49-F238E27FC236}">
                <a16:creationId xmlns:a16="http://schemas.microsoft.com/office/drawing/2014/main" id="{5C7A218A-955A-417F-AD26-B2AFBDE0048B}"/>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58" name="Szövegdoboz 57">
            <a:extLst>
              <a:ext uri="{FF2B5EF4-FFF2-40B4-BE49-F238E27FC236}">
                <a16:creationId xmlns:a16="http://schemas.microsoft.com/office/drawing/2014/main" id="{80B9AB57-D433-417A-A582-800052B595A3}"/>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59" name="Szövegdoboz 58">
            <a:extLst>
              <a:ext uri="{FF2B5EF4-FFF2-40B4-BE49-F238E27FC236}">
                <a16:creationId xmlns:a16="http://schemas.microsoft.com/office/drawing/2014/main" id="{DD0F1817-0082-46AF-BB48-316AEC757815}"/>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60" name="Szövegdoboz 59">
            <a:extLst>
              <a:ext uri="{FF2B5EF4-FFF2-40B4-BE49-F238E27FC236}">
                <a16:creationId xmlns:a16="http://schemas.microsoft.com/office/drawing/2014/main" id="{40D5B5F2-02BF-4541-8431-43B15BA0C382}"/>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61" name="Szövegdoboz 60">
            <a:extLst>
              <a:ext uri="{FF2B5EF4-FFF2-40B4-BE49-F238E27FC236}">
                <a16:creationId xmlns:a16="http://schemas.microsoft.com/office/drawing/2014/main" id="{6070E27A-2E23-4A7B-BCFB-5D006167C308}"/>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62" name="Téglalap 61">
            <a:extLst>
              <a:ext uri="{FF2B5EF4-FFF2-40B4-BE49-F238E27FC236}">
                <a16:creationId xmlns:a16="http://schemas.microsoft.com/office/drawing/2014/main" id="{7A210D4B-F825-496B-8E25-07C744E666E8}"/>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64" name="Szövegdoboz 63">
            <a:extLst>
              <a:ext uri="{FF2B5EF4-FFF2-40B4-BE49-F238E27FC236}">
                <a16:creationId xmlns:a16="http://schemas.microsoft.com/office/drawing/2014/main" id="{B3DEACB5-D0C4-43E9-9F4E-BAC0187008A8}"/>
              </a:ext>
            </a:extLst>
          </p:cNvPr>
          <p:cNvSpPr txBox="1"/>
          <p:nvPr/>
        </p:nvSpPr>
        <p:spPr>
          <a:xfrm>
            <a:off x="1561337" y="1386860"/>
            <a:ext cx="2047355" cy="461665"/>
          </a:xfrm>
          <a:prstGeom prst="rect">
            <a:avLst/>
          </a:prstGeom>
          <a:noFill/>
        </p:spPr>
        <p:txBody>
          <a:bodyPr wrap="none" rtlCol="0">
            <a:spAutoFit/>
          </a:bodyPr>
          <a:lstStyle/>
          <a:p>
            <a:pPr algn="ctr"/>
            <a:r>
              <a:rPr lang="hu-HU" sz="2400" b="1" dirty="0">
                <a:solidFill>
                  <a:srgbClr val="424A52"/>
                </a:solidFill>
              </a:rPr>
              <a:t>6 MEETINGS</a:t>
            </a:r>
          </a:p>
        </p:txBody>
      </p:sp>
    </p:spTree>
    <p:custDataLst>
      <p:tags r:id="rId1"/>
    </p:custDataLst>
    <p:extLst>
      <p:ext uri="{BB962C8B-B14F-4D97-AF65-F5344CB8AC3E}">
        <p14:creationId xmlns:p14="http://schemas.microsoft.com/office/powerpoint/2010/main" val="324593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28" grpId="0"/>
      <p:bldP spid="30" grpId="0"/>
      <p:bldP spid="3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00D49F64-E498-4DD3-90FF-99FA08CCD3D4}"/>
              </a:ext>
            </a:extLst>
          </p:cNvPr>
          <p:cNvSpPr/>
          <p:nvPr/>
        </p:nvSpPr>
        <p:spPr>
          <a:xfrm>
            <a:off x="9465930" y="6130942"/>
            <a:ext cx="2506111" cy="727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1">
            <a:extLst>
              <a:ext uri="{FF2B5EF4-FFF2-40B4-BE49-F238E27FC236}">
                <a16:creationId xmlns:a16="http://schemas.microsoft.com/office/drawing/2014/main" id="{1138A873-E102-4F7E-943B-43F47167FA7E}"/>
              </a:ext>
            </a:extLst>
          </p:cNvPr>
          <p:cNvSpPr/>
          <p:nvPr/>
        </p:nvSpPr>
        <p:spPr>
          <a:xfrm>
            <a:off x="0" y="1590319"/>
            <a:ext cx="1010826" cy="445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561337" y="1386860"/>
            <a:ext cx="2047356" cy="461665"/>
          </a:xfrm>
          <a:prstGeom prst="rect">
            <a:avLst/>
          </a:prstGeom>
          <a:noFill/>
        </p:spPr>
        <p:txBody>
          <a:bodyPr wrap="none" rtlCol="0">
            <a:spAutoFit/>
          </a:bodyPr>
          <a:lstStyle/>
          <a:p>
            <a:pPr algn="ctr"/>
            <a:r>
              <a:rPr lang="hu-HU" sz="2400" b="1" dirty="0">
                <a:solidFill>
                  <a:srgbClr val="424A52"/>
                </a:solidFill>
              </a:rPr>
              <a:t>6 MEETINGS</a:t>
            </a:r>
          </a:p>
        </p:txBody>
      </p:sp>
      <p:sp>
        <p:nvSpPr>
          <p:cNvPr id="32" name="Szövegdoboz 31">
            <a:extLst>
              <a:ext uri="{FF2B5EF4-FFF2-40B4-BE49-F238E27FC236}">
                <a16:creationId xmlns:a16="http://schemas.microsoft.com/office/drawing/2014/main" id="{3B9F0970-9989-4D67-893B-1133B4C6F22E}"/>
              </a:ext>
            </a:extLst>
          </p:cNvPr>
          <p:cNvSpPr txBox="1"/>
          <p:nvPr/>
        </p:nvSpPr>
        <p:spPr>
          <a:xfrm>
            <a:off x="7227265" y="1327074"/>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33" name="Szövegdoboz 32">
            <a:extLst>
              <a:ext uri="{FF2B5EF4-FFF2-40B4-BE49-F238E27FC236}">
                <a16:creationId xmlns:a16="http://schemas.microsoft.com/office/drawing/2014/main" id="{FB6A51F3-492F-4B18-8DB3-9690F1B35930}"/>
              </a:ext>
            </a:extLst>
          </p:cNvPr>
          <p:cNvSpPr txBox="1"/>
          <p:nvPr/>
        </p:nvSpPr>
        <p:spPr>
          <a:xfrm>
            <a:off x="5292194" y="1798826"/>
            <a:ext cx="4849854" cy="461665"/>
          </a:xfrm>
          <a:prstGeom prst="rect">
            <a:avLst/>
          </a:prstGeom>
          <a:noFill/>
        </p:spPr>
        <p:txBody>
          <a:bodyPr wrap="none" rtlCol="0">
            <a:spAutoFit/>
          </a:bodyPr>
          <a:lstStyle/>
          <a:p>
            <a:pPr algn="ctr"/>
            <a:r>
              <a:rPr lang="hu-HU" sz="2400" b="1" dirty="0">
                <a:solidFill>
                  <a:srgbClr val="E50D2E"/>
                </a:solidFill>
              </a:rPr>
              <a:t>INTERPRETATION OF RESULTS</a:t>
            </a:r>
          </a:p>
        </p:txBody>
      </p:sp>
      <p:sp>
        <p:nvSpPr>
          <p:cNvPr id="34" name="Szövegdoboz 33">
            <a:extLst>
              <a:ext uri="{FF2B5EF4-FFF2-40B4-BE49-F238E27FC236}">
                <a16:creationId xmlns:a16="http://schemas.microsoft.com/office/drawing/2014/main" id="{099C96D1-E939-40FA-85AD-993DECC70ACB}"/>
              </a:ext>
            </a:extLst>
          </p:cNvPr>
          <p:cNvSpPr txBox="1"/>
          <p:nvPr/>
        </p:nvSpPr>
        <p:spPr>
          <a:xfrm>
            <a:off x="5511245" y="2362580"/>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sp>
        <p:nvSpPr>
          <p:cNvPr id="35" name="Téglalap 34">
            <a:extLst>
              <a:ext uri="{FF2B5EF4-FFF2-40B4-BE49-F238E27FC236}">
                <a16:creationId xmlns:a16="http://schemas.microsoft.com/office/drawing/2014/main" id="{EA2ADA24-D923-4F46-8A6E-13C83ADFB712}"/>
              </a:ext>
            </a:extLst>
          </p:cNvPr>
          <p:cNvSpPr/>
          <p:nvPr/>
        </p:nvSpPr>
        <p:spPr>
          <a:xfrm>
            <a:off x="4186425" y="3048840"/>
            <a:ext cx="8534400" cy="193899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C5C65"/>
                </a:solidFill>
              </a:rPr>
              <a:t>sample and blank ppts for the next presentation</a:t>
            </a:r>
            <a:endParaRPr lang="hu-HU" sz="2400" dirty="0">
              <a:solidFill>
                <a:srgbClr val="0C5C65"/>
              </a:solidFill>
            </a:endParaRPr>
          </a:p>
          <a:p>
            <a:pPr marL="342900" indent="-342900">
              <a:buFont typeface="Arial" panose="020B0604020202020204" pitchFamily="34" charset="0"/>
              <a:buChar char="•"/>
            </a:pPr>
            <a:r>
              <a:rPr lang="en-US" sz="2400" dirty="0">
                <a:solidFill>
                  <a:srgbClr val="0C5C65"/>
                </a:solidFill>
              </a:rPr>
              <a:t>appointed </a:t>
            </a:r>
            <a:r>
              <a:rPr lang="en-US" sz="2400" b="1" dirty="0" err="1">
                <a:solidFill>
                  <a:srgbClr val="E50D2E"/>
                </a:solidFill>
              </a:rPr>
              <a:t>statistitians</a:t>
            </a:r>
            <a:r>
              <a:rPr lang="en-US" sz="2400" dirty="0">
                <a:solidFill>
                  <a:srgbClr val="0C5C65"/>
                </a:solidFill>
              </a:rPr>
              <a:t> (</a:t>
            </a:r>
            <a:r>
              <a:rPr lang="en-US" sz="2400" dirty="0" err="1">
                <a:solidFill>
                  <a:srgbClr val="0C5C65"/>
                </a:solidFill>
              </a:rPr>
              <a:t>continous</a:t>
            </a:r>
            <a:r>
              <a:rPr lang="en-US" sz="2400" dirty="0">
                <a:solidFill>
                  <a:srgbClr val="0C5C65"/>
                </a:solidFill>
              </a:rPr>
              <a:t> communication)</a:t>
            </a:r>
          </a:p>
          <a:p>
            <a:pPr marL="342900" indent="-342900">
              <a:buFont typeface="Arial" panose="020B0604020202020204" pitchFamily="34" charset="0"/>
              <a:buChar char="•"/>
            </a:pPr>
            <a:r>
              <a:rPr lang="en-US" sz="2400" dirty="0">
                <a:solidFill>
                  <a:srgbClr val="0C5C65"/>
                </a:solidFill>
              </a:rPr>
              <a:t>appointed </a:t>
            </a:r>
            <a:r>
              <a:rPr lang="en-US" sz="2400" b="1" dirty="0">
                <a:solidFill>
                  <a:srgbClr val="E50D2E"/>
                </a:solidFill>
              </a:rPr>
              <a:t>consultants</a:t>
            </a:r>
            <a:r>
              <a:rPr lang="en-US" sz="2400" dirty="0">
                <a:solidFill>
                  <a:srgbClr val="0C5C65"/>
                </a:solidFill>
              </a:rPr>
              <a:t> (</a:t>
            </a:r>
            <a:r>
              <a:rPr lang="en-US" sz="2400" dirty="0" err="1">
                <a:solidFill>
                  <a:srgbClr val="0C5C65"/>
                </a:solidFill>
              </a:rPr>
              <a:t>continous</a:t>
            </a:r>
            <a:r>
              <a:rPr lang="en-US" sz="2400" dirty="0">
                <a:solidFill>
                  <a:srgbClr val="0C5C65"/>
                </a:solidFill>
              </a:rPr>
              <a:t> communication)</a:t>
            </a:r>
            <a:endParaRPr lang="hu-HU" sz="2400" dirty="0">
              <a:solidFill>
                <a:srgbClr val="0C5C65"/>
              </a:solidFill>
            </a:endParaRPr>
          </a:p>
          <a:p>
            <a:pPr marL="342900" indent="-342900">
              <a:buFont typeface="Arial" panose="020B0604020202020204" pitchFamily="34" charset="0"/>
              <a:buChar char="•"/>
            </a:pPr>
            <a:r>
              <a:rPr lang="hu-HU" sz="2400" dirty="0" err="1">
                <a:solidFill>
                  <a:srgbClr val="0C5C65"/>
                </a:solidFill>
              </a:rPr>
              <a:t>private</a:t>
            </a:r>
            <a:r>
              <a:rPr lang="hu-HU" sz="2400" dirty="0">
                <a:solidFill>
                  <a:srgbClr val="0C5C65"/>
                </a:solidFill>
              </a:rPr>
              <a:t> </a:t>
            </a:r>
            <a:r>
              <a:rPr lang="hu-HU" sz="2400" b="1" dirty="0" err="1">
                <a:solidFill>
                  <a:srgbClr val="E50D2E"/>
                </a:solidFill>
              </a:rPr>
              <a:t>consultations</a:t>
            </a:r>
            <a:r>
              <a:rPr lang="hu-HU" sz="2400" dirty="0">
                <a:solidFill>
                  <a:srgbClr val="0C5C65"/>
                </a:solidFill>
              </a:rPr>
              <a:t> </a:t>
            </a:r>
            <a:r>
              <a:rPr lang="hu-HU" sz="2400" dirty="0" err="1">
                <a:solidFill>
                  <a:srgbClr val="0C5C65"/>
                </a:solidFill>
              </a:rPr>
              <a:t>for</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projects</a:t>
            </a:r>
            <a:r>
              <a:rPr lang="hu-HU" sz="2400" dirty="0">
                <a:solidFill>
                  <a:srgbClr val="0C5C65"/>
                </a:solidFill>
              </a:rPr>
              <a:t> (</a:t>
            </a:r>
            <a:r>
              <a:rPr lang="hu-HU" sz="2400" dirty="0" err="1">
                <a:solidFill>
                  <a:srgbClr val="0C5C65"/>
                </a:solidFill>
              </a:rPr>
              <a:t>RoB</a:t>
            </a:r>
            <a:r>
              <a:rPr lang="hu-HU" sz="2400" dirty="0">
                <a:solidFill>
                  <a:srgbClr val="0C5C65"/>
                </a:solidFill>
              </a:rPr>
              <a:t>, GRADE)</a:t>
            </a:r>
            <a:endParaRPr lang="en-US" sz="2400" dirty="0">
              <a:solidFill>
                <a:srgbClr val="0C5C65"/>
              </a:solidFill>
            </a:endParaRPr>
          </a:p>
          <a:p>
            <a:endParaRPr lang="en-US" sz="2400" dirty="0">
              <a:solidFill>
                <a:srgbClr val="E50D2E"/>
              </a:solidFill>
            </a:endParaRPr>
          </a:p>
        </p:txBody>
      </p:sp>
      <p:pic>
        <p:nvPicPr>
          <p:cNvPr id="36" name="Kép 35">
            <a:extLst>
              <a:ext uri="{FF2B5EF4-FFF2-40B4-BE49-F238E27FC236}">
                <a16:creationId xmlns:a16="http://schemas.microsoft.com/office/drawing/2014/main" id="{02F74DE8-612A-4CF0-8E83-2917210B7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8841" y="2333785"/>
            <a:ext cx="1010826" cy="594261"/>
          </a:xfrm>
          <a:prstGeom prst="rect">
            <a:avLst/>
          </a:prstGeom>
        </p:spPr>
      </p:pic>
      <p:sp>
        <p:nvSpPr>
          <p:cNvPr id="51" name="Szövegdoboz 50">
            <a:extLst>
              <a:ext uri="{FF2B5EF4-FFF2-40B4-BE49-F238E27FC236}">
                <a16:creationId xmlns:a16="http://schemas.microsoft.com/office/drawing/2014/main" id="{555827D5-80BC-4421-A75E-D8FD24EA2EF6}"/>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52" name="Szövegdoboz 51">
            <a:extLst>
              <a:ext uri="{FF2B5EF4-FFF2-40B4-BE49-F238E27FC236}">
                <a16:creationId xmlns:a16="http://schemas.microsoft.com/office/drawing/2014/main" id="{E40DEE02-235F-4464-82E2-482970ACEE11}"/>
              </a:ext>
            </a:extLst>
          </p:cNvPr>
          <p:cNvSpPr txBox="1"/>
          <p:nvPr/>
        </p:nvSpPr>
        <p:spPr>
          <a:xfrm>
            <a:off x="1364184" y="5150176"/>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2 </a:t>
            </a:r>
            <a:r>
              <a:rPr lang="hu-HU" b="1" dirty="0" err="1">
                <a:solidFill>
                  <a:schemeClr val="tx1"/>
                </a:solidFill>
              </a:rPr>
              <a:t>February</a:t>
            </a:r>
            <a:r>
              <a:rPr lang="hu-HU" b="1" dirty="0">
                <a:solidFill>
                  <a:schemeClr val="tx1"/>
                </a:solidFill>
              </a:rPr>
              <a:t> 2020</a:t>
            </a:r>
          </a:p>
        </p:txBody>
      </p:sp>
      <p:sp>
        <p:nvSpPr>
          <p:cNvPr id="53" name="Szövegdoboz 52">
            <a:extLst>
              <a:ext uri="{FF2B5EF4-FFF2-40B4-BE49-F238E27FC236}">
                <a16:creationId xmlns:a16="http://schemas.microsoft.com/office/drawing/2014/main" id="{4E761338-A344-45FC-9634-BB80CB9EEF2E}"/>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54" name="Szövegdoboz 53">
            <a:extLst>
              <a:ext uri="{FF2B5EF4-FFF2-40B4-BE49-F238E27FC236}">
                <a16:creationId xmlns:a16="http://schemas.microsoft.com/office/drawing/2014/main" id="{705FB83E-D2DD-4478-A559-0B183AD37DBC}"/>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55" name="Szövegdoboz 54">
            <a:extLst>
              <a:ext uri="{FF2B5EF4-FFF2-40B4-BE49-F238E27FC236}">
                <a16:creationId xmlns:a16="http://schemas.microsoft.com/office/drawing/2014/main" id="{1C64637C-07EB-414A-99E4-B90613F14108}"/>
              </a:ext>
            </a:extLst>
          </p:cNvPr>
          <p:cNvSpPr txBox="1"/>
          <p:nvPr/>
        </p:nvSpPr>
        <p:spPr>
          <a:xfrm>
            <a:off x="1364184" y="2808295"/>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2020</a:t>
            </a:r>
          </a:p>
        </p:txBody>
      </p:sp>
      <p:sp>
        <p:nvSpPr>
          <p:cNvPr id="56" name="Szövegdoboz 55">
            <a:extLst>
              <a:ext uri="{FF2B5EF4-FFF2-40B4-BE49-F238E27FC236}">
                <a16:creationId xmlns:a16="http://schemas.microsoft.com/office/drawing/2014/main" id="{C2A65AA4-5AA1-4AF8-B905-5BF3C73AE66C}"/>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57" name="Szövegdoboz 56">
            <a:extLst>
              <a:ext uri="{FF2B5EF4-FFF2-40B4-BE49-F238E27FC236}">
                <a16:creationId xmlns:a16="http://schemas.microsoft.com/office/drawing/2014/main" id="{291B5564-C63C-4203-A139-23E818E92FE2}"/>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58" name="Szövegdoboz 57">
            <a:extLst>
              <a:ext uri="{FF2B5EF4-FFF2-40B4-BE49-F238E27FC236}">
                <a16:creationId xmlns:a16="http://schemas.microsoft.com/office/drawing/2014/main" id="{59D752DC-DD9B-4059-82D8-D9804D60B9F9}"/>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59" name="Szövegdoboz 58">
            <a:extLst>
              <a:ext uri="{FF2B5EF4-FFF2-40B4-BE49-F238E27FC236}">
                <a16:creationId xmlns:a16="http://schemas.microsoft.com/office/drawing/2014/main" id="{D794D38D-2D8B-4040-A081-ED3EF4AB6A82}"/>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60" name="Szövegdoboz 59">
            <a:extLst>
              <a:ext uri="{FF2B5EF4-FFF2-40B4-BE49-F238E27FC236}">
                <a16:creationId xmlns:a16="http://schemas.microsoft.com/office/drawing/2014/main" id="{5CB1DEDD-52C7-4D13-8521-60DE665CE43C}"/>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61" name="Szövegdoboz 60">
            <a:extLst>
              <a:ext uri="{FF2B5EF4-FFF2-40B4-BE49-F238E27FC236}">
                <a16:creationId xmlns:a16="http://schemas.microsoft.com/office/drawing/2014/main" id="{792591C1-427F-45FC-BF10-28C5137E2632}"/>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62" name="Téglalap 61">
            <a:extLst>
              <a:ext uri="{FF2B5EF4-FFF2-40B4-BE49-F238E27FC236}">
                <a16:creationId xmlns:a16="http://schemas.microsoft.com/office/drawing/2014/main" id="{FB271B94-E5C9-415C-80CB-6A8DCDB8A61A}"/>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63" name="Szövegdoboz 62">
            <a:extLst>
              <a:ext uri="{FF2B5EF4-FFF2-40B4-BE49-F238E27FC236}">
                <a16:creationId xmlns:a16="http://schemas.microsoft.com/office/drawing/2014/main" id="{4A9C20FB-3B5E-4025-9E9D-08493606D812}"/>
              </a:ext>
            </a:extLst>
          </p:cNvPr>
          <p:cNvSpPr txBox="1"/>
          <p:nvPr/>
        </p:nvSpPr>
        <p:spPr>
          <a:xfrm>
            <a:off x="4606427" y="5783713"/>
            <a:ext cx="6221388" cy="1384995"/>
          </a:xfrm>
          <a:prstGeom prst="rect">
            <a:avLst/>
          </a:prstGeom>
          <a:noFill/>
        </p:spPr>
        <p:txBody>
          <a:bodyPr wrap="square" rtlCol="0">
            <a:spAutoFit/>
          </a:bodyPr>
          <a:lstStyle/>
          <a:p>
            <a:pPr algn="ctr"/>
            <a:r>
              <a:rPr lang="hu-HU" sz="2600" b="1" dirty="0">
                <a:solidFill>
                  <a:srgbClr val="15A9A6"/>
                </a:solidFill>
              </a:rPr>
              <a:t>VENUE: BASED ON EPIDEMIOLOGICAL RESTRICTIONS</a:t>
            </a:r>
          </a:p>
          <a:p>
            <a:endParaRPr lang="hu-HU" sz="3200" b="1" dirty="0">
              <a:solidFill>
                <a:srgbClr val="15A9A6"/>
              </a:solidFill>
            </a:endParaRPr>
          </a:p>
        </p:txBody>
      </p:sp>
      <p:sp>
        <p:nvSpPr>
          <p:cNvPr id="64" name="Szövegdoboz 63">
            <a:extLst>
              <a:ext uri="{FF2B5EF4-FFF2-40B4-BE49-F238E27FC236}">
                <a16:creationId xmlns:a16="http://schemas.microsoft.com/office/drawing/2014/main" id="{24CECBAB-527F-46E3-9AEF-F24692168BB6}"/>
              </a:ext>
            </a:extLst>
          </p:cNvPr>
          <p:cNvSpPr txBox="1"/>
          <p:nvPr/>
        </p:nvSpPr>
        <p:spPr>
          <a:xfrm>
            <a:off x="6891294" y="4799292"/>
            <a:ext cx="1787284" cy="461665"/>
          </a:xfrm>
          <a:prstGeom prst="rect">
            <a:avLst/>
          </a:prstGeom>
          <a:noFill/>
        </p:spPr>
        <p:txBody>
          <a:bodyPr wrap="none" rtlCol="0">
            <a:spAutoFit/>
          </a:bodyPr>
          <a:lstStyle/>
          <a:p>
            <a:pPr algn="ctr"/>
            <a:r>
              <a:rPr lang="hu-HU" sz="2400" b="1" dirty="0">
                <a:solidFill>
                  <a:srgbClr val="0C5C65"/>
                </a:solidFill>
              </a:rPr>
              <a:t>DURATION</a:t>
            </a:r>
          </a:p>
        </p:txBody>
      </p:sp>
      <p:sp>
        <p:nvSpPr>
          <p:cNvPr id="6" name="Téglalap 5">
            <a:extLst>
              <a:ext uri="{FF2B5EF4-FFF2-40B4-BE49-F238E27FC236}">
                <a16:creationId xmlns:a16="http://schemas.microsoft.com/office/drawing/2014/main" id="{0B50FF6D-2159-408B-A438-4986440B6393}"/>
              </a:ext>
            </a:extLst>
          </p:cNvPr>
          <p:cNvSpPr/>
          <p:nvPr/>
        </p:nvSpPr>
        <p:spPr>
          <a:xfrm>
            <a:off x="6891294" y="5350390"/>
            <a:ext cx="1800493" cy="369332"/>
          </a:xfrm>
          <a:prstGeom prst="rect">
            <a:avLst/>
          </a:prstGeom>
        </p:spPr>
        <p:txBody>
          <a:bodyPr wrap="none">
            <a:spAutoFit/>
          </a:bodyPr>
          <a:lstStyle/>
          <a:p>
            <a:r>
              <a:rPr lang="hu-HU" b="1" dirty="0">
                <a:solidFill>
                  <a:srgbClr val="E50D2E"/>
                </a:solidFill>
              </a:rPr>
              <a:t>EIGHT WEEKS</a:t>
            </a:r>
          </a:p>
        </p:txBody>
      </p:sp>
    </p:spTree>
    <p:custDataLst>
      <p:tags r:id="rId1"/>
    </p:custDataLst>
    <p:extLst>
      <p:ext uri="{BB962C8B-B14F-4D97-AF65-F5344CB8AC3E}">
        <p14:creationId xmlns:p14="http://schemas.microsoft.com/office/powerpoint/2010/main" val="17699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63" grpId="0"/>
      <p:bldP spid="64" grpId="0"/>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8C06B9CF-730B-4541-9F9F-9B54E6E3765E}"/>
              </a:ext>
            </a:extLst>
          </p:cNvPr>
          <p:cNvSpPr/>
          <p:nvPr/>
        </p:nvSpPr>
        <p:spPr>
          <a:xfrm>
            <a:off x="9465930" y="5836580"/>
            <a:ext cx="1742540" cy="1021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1">
            <a:extLst>
              <a:ext uri="{FF2B5EF4-FFF2-40B4-BE49-F238E27FC236}">
                <a16:creationId xmlns:a16="http://schemas.microsoft.com/office/drawing/2014/main" id="{68828E53-57B3-40C1-864D-4B46287737B9}"/>
              </a:ext>
            </a:extLst>
          </p:cNvPr>
          <p:cNvSpPr/>
          <p:nvPr/>
        </p:nvSpPr>
        <p:spPr>
          <a:xfrm>
            <a:off x="9426" y="1632056"/>
            <a:ext cx="1155066" cy="4355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2" name="Szövegdoboz 21">
            <a:extLst>
              <a:ext uri="{FF2B5EF4-FFF2-40B4-BE49-F238E27FC236}">
                <a16:creationId xmlns:a16="http://schemas.microsoft.com/office/drawing/2014/main" id="{FD7AA7F6-C180-4804-B51E-6DF23032ED5A}"/>
              </a:ext>
            </a:extLst>
          </p:cNvPr>
          <p:cNvSpPr txBox="1"/>
          <p:nvPr/>
        </p:nvSpPr>
        <p:spPr>
          <a:xfrm>
            <a:off x="1639535" y="1401224"/>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28" name="Szövegdoboz 27">
            <a:extLst>
              <a:ext uri="{FF2B5EF4-FFF2-40B4-BE49-F238E27FC236}">
                <a16:creationId xmlns:a16="http://schemas.microsoft.com/office/drawing/2014/main" id="{D55D75D5-0675-4D2C-93CD-B9B6C759CBB0}"/>
              </a:ext>
            </a:extLst>
          </p:cNvPr>
          <p:cNvSpPr txBox="1"/>
          <p:nvPr/>
        </p:nvSpPr>
        <p:spPr>
          <a:xfrm>
            <a:off x="6964265" y="1219183"/>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30" name="Szövegdoboz 29">
            <a:extLst>
              <a:ext uri="{FF2B5EF4-FFF2-40B4-BE49-F238E27FC236}">
                <a16:creationId xmlns:a16="http://schemas.microsoft.com/office/drawing/2014/main" id="{B46F8891-E467-4FA7-97AE-0AD101067FFF}"/>
              </a:ext>
            </a:extLst>
          </p:cNvPr>
          <p:cNvSpPr txBox="1"/>
          <p:nvPr/>
        </p:nvSpPr>
        <p:spPr>
          <a:xfrm>
            <a:off x="5465399" y="2578778"/>
            <a:ext cx="4042325" cy="461665"/>
          </a:xfrm>
          <a:prstGeom prst="rect">
            <a:avLst/>
          </a:prstGeom>
          <a:noFill/>
        </p:spPr>
        <p:txBody>
          <a:bodyPr wrap="none" rtlCol="0">
            <a:spAutoFit/>
          </a:bodyPr>
          <a:lstStyle/>
          <a:p>
            <a:pPr algn="ctr"/>
            <a:r>
              <a:rPr lang="hu-HU" sz="2400" b="1" dirty="0">
                <a:solidFill>
                  <a:srgbClr val="0C5C65"/>
                </a:solidFill>
              </a:rPr>
              <a:t>SUPPORT  PROVIDED BY </a:t>
            </a:r>
          </a:p>
        </p:txBody>
      </p:sp>
      <p:sp>
        <p:nvSpPr>
          <p:cNvPr id="31" name="Téglalap 30">
            <a:extLst>
              <a:ext uri="{FF2B5EF4-FFF2-40B4-BE49-F238E27FC236}">
                <a16:creationId xmlns:a16="http://schemas.microsoft.com/office/drawing/2014/main" id="{350C9DF4-54A2-4CC5-AEC0-865A3F8AA4D9}"/>
              </a:ext>
            </a:extLst>
          </p:cNvPr>
          <p:cNvSpPr/>
          <p:nvPr/>
        </p:nvSpPr>
        <p:spPr>
          <a:xfrm>
            <a:off x="4444182" y="3334711"/>
            <a:ext cx="7470051" cy="1938992"/>
          </a:xfrm>
          <a:prstGeom prst="rect">
            <a:avLst/>
          </a:prstGeom>
        </p:spPr>
        <p:txBody>
          <a:bodyPr wrap="square">
            <a:spAutoFit/>
          </a:bodyPr>
          <a:lstStyle/>
          <a:p>
            <a:pPr marL="457200" indent="-457200">
              <a:buFont typeface="Arial" panose="020B0604020202020204" pitchFamily="34" charset="0"/>
              <a:buChar char="•"/>
            </a:pPr>
            <a:r>
              <a:rPr lang="hu-HU" sz="2400" b="1" dirty="0" err="1">
                <a:solidFill>
                  <a:srgbClr val="E50D2E"/>
                </a:solidFill>
              </a:rPr>
              <a:t>methodological</a:t>
            </a:r>
            <a:r>
              <a:rPr lang="hu-HU" sz="2400" b="1" dirty="0">
                <a:solidFill>
                  <a:srgbClr val="E50D2E"/>
                </a:solidFill>
              </a:rPr>
              <a:t> </a:t>
            </a:r>
            <a:r>
              <a:rPr lang="hu-HU" sz="2400" b="1" dirty="0" err="1">
                <a:solidFill>
                  <a:srgbClr val="E50D2E"/>
                </a:solidFill>
              </a:rPr>
              <a:t>review</a:t>
            </a:r>
            <a:r>
              <a:rPr lang="hu-HU" sz="2400" b="1" dirty="0">
                <a:solidFill>
                  <a:srgbClr val="E50D2E"/>
                </a:solidFill>
              </a:rPr>
              <a:t> </a:t>
            </a:r>
            <a:r>
              <a:rPr lang="hu-HU" sz="2400" dirty="0">
                <a:solidFill>
                  <a:srgbClr val="0C5C65"/>
                </a:solidFill>
              </a:rPr>
              <a:t>of </a:t>
            </a:r>
            <a:r>
              <a:rPr lang="hu-HU" sz="2400" dirty="0" err="1">
                <a:solidFill>
                  <a:srgbClr val="0C5C65"/>
                </a:solidFill>
              </a:rPr>
              <a:t>these</a:t>
            </a:r>
            <a:r>
              <a:rPr lang="hu-HU" sz="2400" dirty="0">
                <a:solidFill>
                  <a:srgbClr val="0C5C65"/>
                </a:solidFill>
              </a:rPr>
              <a:t> </a:t>
            </a:r>
            <a:r>
              <a:rPr lang="hu-HU" sz="2400" dirty="0" err="1">
                <a:solidFill>
                  <a:srgbClr val="0C5C65"/>
                </a:solidFill>
              </a:rPr>
              <a:t>sections</a:t>
            </a:r>
            <a:endParaRPr lang="hu-HU" sz="2400" dirty="0">
              <a:solidFill>
                <a:srgbClr val="0C5C65"/>
              </a:solidFill>
            </a:endParaRPr>
          </a:p>
          <a:p>
            <a:pPr marL="457200" indent="-457200">
              <a:buFont typeface="Arial" panose="020B0604020202020204" pitchFamily="34" charset="0"/>
              <a:buChar char="•"/>
            </a:pPr>
            <a:r>
              <a:rPr lang="en-US" sz="2400" dirty="0">
                <a:solidFill>
                  <a:srgbClr val="0C5C65"/>
                </a:solidFill>
              </a:rPr>
              <a:t>list of appointed </a:t>
            </a:r>
            <a:r>
              <a:rPr lang="en-US" sz="2400" b="1" dirty="0" err="1">
                <a:solidFill>
                  <a:srgbClr val="E50D2E"/>
                </a:solidFill>
              </a:rPr>
              <a:t>statistitians</a:t>
            </a:r>
            <a:r>
              <a:rPr lang="hu-HU" sz="2400" b="1" dirty="0">
                <a:solidFill>
                  <a:srgbClr val="E50D2E"/>
                </a:solidFill>
              </a:rPr>
              <a:t> and </a:t>
            </a:r>
            <a:r>
              <a:rPr lang="hu-HU" sz="2400" b="1" dirty="0" err="1">
                <a:solidFill>
                  <a:srgbClr val="E50D2E"/>
                </a:solidFill>
              </a:rPr>
              <a:t>consultants</a:t>
            </a:r>
            <a:r>
              <a:rPr lang="hu-HU" sz="2400" b="1" dirty="0">
                <a:solidFill>
                  <a:srgbClr val="E50D2E"/>
                </a:solidFill>
              </a:rPr>
              <a:t> </a:t>
            </a:r>
            <a:r>
              <a:rPr lang="en-US" sz="2400" dirty="0">
                <a:solidFill>
                  <a:srgbClr val="0C5C65"/>
                </a:solidFill>
              </a:rPr>
              <a:t> (</a:t>
            </a:r>
            <a:r>
              <a:rPr lang="en-US" sz="2400" dirty="0" err="1">
                <a:solidFill>
                  <a:srgbClr val="0C5C65"/>
                </a:solidFill>
              </a:rPr>
              <a:t>continous</a:t>
            </a:r>
            <a:r>
              <a:rPr lang="en-US" sz="2400" dirty="0">
                <a:solidFill>
                  <a:srgbClr val="0C5C65"/>
                </a:solidFill>
              </a:rPr>
              <a:t> communication)</a:t>
            </a:r>
            <a:endParaRPr lang="hu-HU" sz="2400" dirty="0">
              <a:solidFill>
                <a:srgbClr val="0C5C65"/>
              </a:solidFill>
            </a:endParaRPr>
          </a:p>
          <a:p>
            <a:pPr marL="457200" indent="-457200">
              <a:buFont typeface="Arial" panose="020B0604020202020204" pitchFamily="34" charset="0"/>
              <a:buChar char="•"/>
            </a:pPr>
            <a:r>
              <a:rPr lang="hu-HU" sz="2400" dirty="0" err="1">
                <a:solidFill>
                  <a:srgbClr val="0C5C65"/>
                </a:solidFill>
              </a:rPr>
              <a:t>choosing</a:t>
            </a:r>
            <a:r>
              <a:rPr lang="hu-HU" sz="2400" dirty="0">
                <a:solidFill>
                  <a:srgbClr val="0C5C65"/>
                </a:solidFill>
              </a:rPr>
              <a:t> </a:t>
            </a:r>
            <a:r>
              <a:rPr lang="hu-HU" sz="2400" dirty="0" err="1">
                <a:solidFill>
                  <a:srgbClr val="0C5C65"/>
                </a:solidFill>
              </a:rPr>
              <a:t>target</a:t>
            </a:r>
            <a:r>
              <a:rPr lang="hu-HU" sz="2400" dirty="0">
                <a:solidFill>
                  <a:srgbClr val="0C5C65"/>
                </a:solidFill>
              </a:rPr>
              <a:t> </a:t>
            </a:r>
            <a:r>
              <a:rPr lang="hu-HU" sz="2400" dirty="0" err="1">
                <a:solidFill>
                  <a:srgbClr val="0C5C65"/>
                </a:solidFill>
              </a:rPr>
              <a:t>journal</a:t>
            </a:r>
            <a:r>
              <a:rPr lang="hu-HU" sz="2400" dirty="0">
                <a:solidFill>
                  <a:srgbClr val="0C5C65"/>
                </a:solidFill>
              </a:rPr>
              <a:t> and </a:t>
            </a:r>
            <a:r>
              <a:rPr lang="hu-HU" sz="2400" b="1" dirty="0" err="1">
                <a:solidFill>
                  <a:srgbClr val="E50D2E"/>
                </a:solidFill>
              </a:rPr>
              <a:t>publication</a:t>
            </a:r>
            <a:r>
              <a:rPr lang="hu-HU" sz="2400" b="1" dirty="0">
                <a:solidFill>
                  <a:srgbClr val="E50D2E"/>
                </a:solidFill>
              </a:rPr>
              <a:t> </a:t>
            </a:r>
            <a:r>
              <a:rPr lang="hu-HU" sz="2400" b="1" dirty="0" err="1">
                <a:solidFill>
                  <a:srgbClr val="E50D2E"/>
                </a:solidFill>
              </a:rPr>
              <a:t>strategy</a:t>
            </a:r>
            <a:endParaRPr lang="en-US" sz="2400" b="1" dirty="0">
              <a:solidFill>
                <a:srgbClr val="E50D2E"/>
              </a:solidFill>
            </a:endParaRPr>
          </a:p>
          <a:p>
            <a:endParaRPr lang="en-US" sz="2400" dirty="0">
              <a:solidFill>
                <a:srgbClr val="C00000"/>
              </a:solidFill>
            </a:endParaRPr>
          </a:p>
        </p:txBody>
      </p:sp>
      <p:sp>
        <p:nvSpPr>
          <p:cNvPr id="36" name="Szövegdoboz 35">
            <a:extLst>
              <a:ext uri="{FF2B5EF4-FFF2-40B4-BE49-F238E27FC236}">
                <a16:creationId xmlns:a16="http://schemas.microsoft.com/office/drawing/2014/main" id="{79D564E9-CA9E-4AC2-B91F-29BC7CE6B7C4}"/>
              </a:ext>
            </a:extLst>
          </p:cNvPr>
          <p:cNvSpPr txBox="1"/>
          <p:nvPr/>
        </p:nvSpPr>
        <p:spPr>
          <a:xfrm>
            <a:off x="6592921" y="5159074"/>
            <a:ext cx="1787284" cy="461665"/>
          </a:xfrm>
          <a:prstGeom prst="rect">
            <a:avLst/>
          </a:prstGeom>
          <a:noFill/>
        </p:spPr>
        <p:txBody>
          <a:bodyPr wrap="none" rtlCol="0">
            <a:spAutoFit/>
          </a:bodyPr>
          <a:lstStyle/>
          <a:p>
            <a:pPr algn="ctr"/>
            <a:r>
              <a:rPr lang="hu-HU" sz="2400" b="1" dirty="0">
                <a:solidFill>
                  <a:srgbClr val="0C5C65"/>
                </a:solidFill>
              </a:rPr>
              <a:t>DURATION</a:t>
            </a:r>
          </a:p>
        </p:txBody>
      </p:sp>
      <p:sp>
        <p:nvSpPr>
          <p:cNvPr id="37" name="Szövegdoboz 36">
            <a:extLst>
              <a:ext uri="{FF2B5EF4-FFF2-40B4-BE49-F238E27FC236}">
                <a16:creationId xmlns:a16="http://schemas.microsoft.com/office/drawing/2014/main" id="{CC786208-2C55-4842-82AA-CA030C1C60C4}"/>
              </a:ext>
            </a:extLst>
          </p:cNvPr>
          <p:cNvSpPr txBox="1"/>
          <p:nvPr/>
        </p:nvSpPr>
        <p:spPr>
          <a:xfrm>
            <a:off x="6317813" y="5605748"/>
            <a:ext cx="2270173" cy="461665"/>
          </a:xfrm>
          <a:prstGeom prst="rect">
            <a:avLst/>
          </a:prstGeom>
          <a:noFill/>
        </p:spPr>
        <p:txBody>
          <a:bodyPr wrap="none" rtlCol="0">
            <a:spAutoFit/>
          </a:bodyPr>
          <a:lstStyle/>
          <a:p>
            <a:r>
              <a:rPr lang="hu-HU" sz="2400" b="1" dirty="0">
                <a:solidFill>
                  <a:srgbClr val="E50D2E"/>
                </a:solidFill>
              </a:rPr>
              <a:t>FOUR WEEKS</a:t>
            </a:r>
          </a:p>
        </p:txBody>
      </p:sp>
      <p:sp>
        <p:nvSpPr>
          <p:cNvPr id="38" name="Szövegdoboz 37">
            <a:extLst>
              <a:ext uri="{FF2B5EF4-FFF2-40B4-BE49-F238E27FC236}">
                <a16:creationId xmlns:a16="http://schemas.microsoft.com/office/drawing/2014/main" id="{8D9FDD80-48FC-4E66-9418-16C07C7C9016}"/>
              </a:ext>
            </a:extLst>
          </p:cNvPr>
          <p:cNvSpPr txBox="1"/>
          <p:nvPr/>
        </p:nvSpPr>
        <p:spPr>
          <a:xfrm>
            <a:off x="4444182" y="6076305"/>
            <a:ext cx="6252033" cy="584775"/>
          </a:xfrm>
          <a:prstGeom prst="rect">
            <a:avLst/>
          </a:prstGeom>
          <a:noFill/>
        </p:spPr>
        <p:txBody>
          <a:bodyPr wrap="none" rtlCol="0">
            <a:spAutoFit/>
          </a:bodyPr>
          <a:lstStyle/>
          <a:p>
            <a:r>
              <a:rPr lang="hu-HU" sz="3200" b="1" dirty="0">
                <a:solidFill>
                  <a:srgbClr val="15A9A6"/>
                </a:solidFill>
              </a:rPr>
              <a:t>CAN BE PERFORMED IN PÉCS</a:t>
            </a:r>
          </a:p>
        </p:txBody>
      </p:sp>
      <p:pic>
        <p:nvPicPr>
          <p:cNvPr id="39" name="Kép 38">
            <a:extLst>
              <a:ext uri="{FF2B5EF4-FFF2-40B4-BE49-F238E27FC236}">
                <a16:creationId xmlns:a16="http://schemas.microsoft.com/office/drawing/2014/main" id="{64E8EA3D-DB5D-4837-B752-4E30DFBF56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7724" y="2593322"/>
            <a:ext cx="1010826" cy="594261"/>
          </a:xfrm>
          <a:prstGeom prst="rect">
            <a:avLst/>
          </a:prstGeom>
        </p:spPr>
      </p:pic>
      <p:sp>
        <p:nvSpPr>
          <p:cNvPr id="54" name="Szövegdoboz 53">
            <a:extLst>
              <a:ext uri="{FF2B5EF4-FFF2-40B4-BE49-F238E27FC236}">
                <a16:creationId xmlns:a16="http://schemas.microsoft.com/office/drawing/2014/main" id="{697F2F85-777C-4EFF-9429-23F221C1A628}"/>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55" name="Szövegdoboz 54">
            <a:extLst>
              <a:ext uri="{FF2B5EF4-FFF2-40B4-BE49-F238E27FC236}">
                <a16:creationId xmlns:a16="http://schemas.microsoft.com/office/drawing/2014/main" id="{B2A4A8C6-3FC5-4C48-9CE6-4987B94F9015}"/>
              </a:ext>
            </a:extLst>
          </p:cNvPr>
          <p:cNvSpPr txBox="1"/>
          <p:nvPr/>
        </p:nvSpPr>
        <p:spPr>
          <a:xfrm>
            <a:off x="1362961" y="5970160"/>
            <a:ext cx="2600501" cy="369332"/>
          </a:xfrm>
          <a:prstGeom prst="rect">
            <a:avLst/>
          </a:prstGeom>
          <a:solidFill>
            <a:srgbClr val="14A39F"/>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tx1"/>
                </a:solidFill>
              </a:rPr>
              <a:t>2 </a:t>
            </a:r>
            <a:r>
              <a:rPr lang="hu-HU" b="1" dirty="0" err="1">
                <a:solidFill>
                  <a:schemeClr val="tx1"/>
                </a:solidFill>
              </a:rPr>
              <a:t>March</a:t>
            </a:r>
            <a:r>
              <a:rPr lang="hu-HU" b="1" dirty="0">
                <a:solidFill>
                  <a:schemeClr val="tx1"/>
                </a:solidFill>
              </a:rPr>
              <a:t> 2021</a:t>
            </a:r>
          </a:p>
        </p:txBody>
      </p:sp>
      <p:sp>
        <p:nvSpPr>
          <p:cNvPr id="56" name="Szövegdoboz 55">
            <a:extLst>
              <a:ext uri="{FF2B5EF4-FFF2-40B4-BE49-F238E27FC236}">
                <a16:creationId xmlns:a16="http://schemas.microsoft.com/office/drawing/2014/main" id="{BD038496-6F27-4B17-8D47-3E9E30DFFABC}"/>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57" name="Szövegdoboz 56">
            <a:extLst>
              <a:ext uri="{FF2B5EF4-FFF2-40B4-BE49-F238E27FC236}">
                <a16:creationId xmlns:a16="http://schemas.microsoft.com/office/drawing/2014/main" id="{8F55D0F7-5FF0-4870-AE76-92E04B479562}"/>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58" name="Szövegdoboz 57">
            <a:extLst>
              <a:ext uri="{FF2B5EF4-FFF2-40B4-BE49-F238E27FC236}">
                <a16:creationId xmlns:a16="http://schemas.microsoft.com/office/drawing/2014/main" id="{EFD702EF-2F9F-4209-94E7-53FD9738A1CA}"/>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Februay</a:t>
            </a:r>
            <a:r>
              <a:rPr lang="hu-HU" b="1" dirty="0">
                <a:solidFill>
                  <a:schemeClr val="bg1">
                    <a:lumMod val="75000"/>
                  </a:schemeClr>
                </a:solidFill>
              </a:rPr>
              <a:t> 2021</a:t>
            </a:r>
          </a:p>
        </p:txBody>
      </p:sp>
      <p:sp>
        <p:nvSpPr>
          <p:cNvPr id="59" name="Szövegdoboz 58">
            <a:extLst>
              <a:ext uri="{FF2B5EF4-FFF2-40B4-BE49-F238E27FC236}">
                <a16:creationId xmlns:a16="http://schemas.microsoft.com/office/drawing/2014/main" id="{4E0C9114-4CFA-4606-925C-DA3C6331AEDC}"/>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60" name="Szövegdoboz 59">
            <a:extLst>
              <a:ext uri="{FF2B5EF4-FFF2-40B4-BE49-F238E27FC236}">
                <a16:creationId xmlns:a16="http://schemas.microsoft.com/office/drawing/2014/main" id="{7589ED31-E045-427B-8720-FAAB52743B9B}"/>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61" name="Szövegdoboz 60">
            <a:extLst>
              <a:ext uri="{FF2B5EF4-FFF2-40B4-BE49-F238E27FC236}">
                <a16:creationId xmlns:a16="http://schemas.microsoft.com/office/drawing/2014/main" id="{E9B4A0D3-2E99-48A4-9976-07EA3DCD8C12}"/>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62" name="Szövegdoboz 61">
            <a:extLst>
              <a:ext uri="{FF2B5EF4-FFF2-40B4-BE49-F238E27FC236}">
                <a16:creationId xmlns:a16="http://schemas.microsoft.com/office/drawing/2014/main" id="{85E605A8-D414-4437-A4EB-39B2785EFF23}"/>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63" name="Szövegdoboz 62">
            <a:extLst>
              <a:ext uri="{FF2B5EF4-FFF2-40B4-BE49-F238E27FC236}">
                <a16:creationId xmlns:a16="http://schemas.microsoft.com/office/drawing/2014/main" id="{AD6663D7-EEDF-4F05-BA14-89E09AAD9C17}"/>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64" name="Szövegdoboz 63">
            <a:extLst>
              <a:ext uri="{FF2B5EF4-FFF2-40B4-BE49-F238E27FC236}">
                <a16:creationId xmlns:a16="http://schemas.microsoft.com/office/drawing/2014/main" id="{63F00B7D-AE5E-4615-943E-7DC8410D74C7}"/>
              </a:ext>
            </a:extLst>
          </p:cNvPr>
          <p:cNvSpPr txBox="1"/>
          <p:nvPr/>
        </p:nvSpPr>
        <p:spPr>
          <a:xfrm>
            <a:off x="1364186" y="2751170"/>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2020</a:t>
            </a:r>
          </a:p>
        </p:txBody>
      </p:sp>
      <p:sp>
        <p:nvSpPr>
          <p:cNvPr id="65" name="Téglalap 64">
            <a:extLst>
              <a:ext uri="{FF2B5EF4-FFF2-40B4-BE49-F238E27FC236}">
                <a16:creationId xmlns:a16="http://schemas.microsoft.com/office/drawing/2014/main" id="{78F4D33E-65D3-4960-95D5-41DC5BD2E114}"/>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66" name="Szövegdoboz 65">
            <a:extLst>
              <a:ext uri="{FF2B5EF4-FFF2-40B4-BE49-F238E27FC236}">
                <a16:creationId xmlns:a16="http://schemas.microsoft.com/office/drawing/2014/main" id="{D2F08A16-D121-410B-B511-AD26E5472A4A}"/>
              </a:ext>
            </a:extLst>
          </p:cNvPr>
          <p:cNvSpPr txBox="1"/>
          <p:nvPr/>
        </p:nvSpPr>
        <p:spPr>
          <a:xfrm>
            <a:off x="3978162" y="1712023"/>
            <a:ext cx="7470051" cy="830997"/>
          </a:xfrm>
          <a:prstGeom prst="rect">
            <a:avLst/>
          </a:prstGeom>
          <a:noFill/>
        </p:spPr>
        <p:txBody>
          <a:bodyPr wrap="square" rtlCol="0">
            <a:spAutoFit/>
          </a:bodyPr>
          <a:lstStyle/>
          <a:p>
            <a:pPr algn="ctr"/>
            <a:r>
              <a:rPr lang="hu-HU" sz="2400" b="1" dirty="0">
                <a:solidFill>
                  <a:srgbClr val="E50D2E"/>
                </a:solidFill>
              </a:rPr>
              <a:t>PRESENTATION OF METHODS AND RESULTS SECTION OF THE MANUSCRIPT</a:t>
            </a:r>
          </a:p>
        </p:txBody>
      </p:sp>
    </p:spTree>
    <p:custDataLst>
      <p:tags r:id="rId1"/>
    </p:custDataLst>
    <p:extLst>
      <p:ext uri="{BB962C8B-B14F-4D97-AF65-F5344CB8AC3E}">
        <p14:creationId xmlns:p14="http://schemas.microsoft.com/office/powerpoint/2010/main" val="33921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P spid="38" grpId="0"/>
      <p:bldP spid="6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39129999-16CB-4CB4-9ACE-E7A616468833}"/>
              </a:ext>
            </a:extLst>
          </p:cNvPr>
          <p:cNvSpPr/>
          <p:nvPr/>
        </p:nvSpPr>
        <p:spPr>
          <a:xfrm>
            <a:off x="0" y="1480008"/>
            <a:ext cx="2258013" cy="4587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4" name="Téglalap 23">
            <a:extLst>
              <a:ext uri="{FF2B5EF4-FFF2-40B4-BE49-F238E27FC236}">
                <a16:creationId xmlns:a16="http://schemas.microsoft.com/office/drawing/2014/main" id="{9767C7E4-B759-4AFF-B186-3E96358BE4EA}"/>
              </a:ext>
            </a:extLst>
          </p:cNvPr>
          <p:cNvSpPr/>
          <p:nvPr/>
        </p:nvSpPr>
        <p:spPr>
          <a:xfrm>
            <a:off x="4526207" y="1893136"/>
            <a:ext cx="6807201" cy="1200329"/>
          </a:xfrm>
          <a:prstGeom prst="rect">
            <a:avLst/>
          </a:prstGeom>
        </p:spPr>
        <p:txBody>
          <a:bodyPr wrap="square">
            <a:spAutoFit/>
          </a:bodyPr>
          <a:lstStyle/>
          <a:p>
            <a:pPr algn="ctr"/>
            <a:r>
              <a:rPr lang="hu-HU" sz="2400" b="1" dirty="0">
                <a:solidFill>
                  <a:srgbClr val="E50D2E"/>
                </a:solidFill>
              </a:rPr>
              <a:t>FINALIZATION AND SUBMISSION OF THE MANUSCRIPT</a:t>
            </a:r>
          </a:p>
          <a:p>
            <a:endParaRPr lang="en-US" sz="2400" b="1" dirty="0">
              <a:solidFill>
                <a:srgbClr val="C00000"/>
              </a:solidFill>
            </a:endParaRPr>
          </a:p>
        </p:txBody>
      </p:sp>
      <p:sp>
        <p:nvSpPr>
          <p:cNvPr id="30" name="Szövegdoboz 29">
            <a:extLst>
              <a:ext uri="{FF2B5EF4-FFF2-40B4-BE49-F238E27FC236}">
                <a16:creationId xmlns:a16="http://schemas.microsoft.com/office/drawing/2014/main" id="{F7739917-C189-41EC-AE3C-BCE12F9827DA}"/>
              </a:ext>
            </a:extLst>
          </p:cNvPr>
          <p:cNvSpPr txBox="1"/>
          <p:nvPr/>
        </p:nvSpPr>
        <p:spPr>
          <a:xfrm>
            <a:off x="7348167" y="1321495"/>
            <a:ext cx="748923" cy="461665"/>
          </a:xfrm>
          <a:prstGeom prst="rect">
            <a:avLst/>
          </a:prstGeom>
          <a:noFill/>
        </p:spPr>
        <p:txBody>
          <a:bodyPr wrap="none" rtlCol="0">
            <a:spAutoFit/>
          </a:bodyPr>
          <a:lstStyle/>
          <a:p>
            <a:pPr algn="ctr"/>
            <a:r>
              <a:rPr lang="hu-HU" sz="2400" b="1" dirty="0">
                <a:solidFill>
                  <a:srgbClr val="0C5C65"/>
                </a:solidFill>
              </a:rPr>
              <a:t>AIM</a:t>
            </a:r>
          </a:p>
        </p:txBody>
      </p:sp>
      <p:sp>
        <p:nvSpPr>
          <p:cNvPr id="26" name="Téglalap 25">
            <a:extLst>
              <a:ext uri="{FF2B5EF4-FFF2-40B4-BE49-F238E27FC236}">
                <a16:creationId xmlns:a16="http://schemas.microsoft.com/office/drawing/2014/main" id="{7A8CC24E-524D-4043-9A65-F237F74B92DC}"/>
              </a:ext>
            </a:extLst>
          </p:cNvPr>
          <p:cNvSpPr/>
          <p:nvPr/>
        </p:nvSpPr>
        <p:spPr>
          <a:xfrm>
            <a:off x="4526207" y="3545463"/>
            <a:ext cx="7973836" cy="1446550"/>
          </a:xfrm>
          <a:prstGeom prst="rect">
            <a:avLst/>
          </a:prstGeom>
        </p:spPr>
        <p:txBody>
          <a:bodyPr wrap="square">
            <a:spAutoFit/>
          </a:bodyPr>
          <a:lstStyle/>
          <a:p>
            <a:r>
              <a:rPr lang="hu-HU" sz="2200" dirty="0">
                <a:solidFill>
                  <a:srgbClr val="E50D2E"/>
                </a:solidFill>
              </a:rPr>
              <a:t>PREPARATION	Szabolcs Kiss &amp; Fanni Dembrovszky </a:t>
            </a:r>
          </a:p>
          <a:p>
            <a:r>
              <a:rPr lang="en-US" sz="2200" dirty="0">
                <a:solidFill>
                  <a:srgbClr val="E50D2E"/>
                </a:solidFill>
              </a:rPr>
              <a:t>METHODOLOGY	</a:t>
            </a:r>
            <a:r>
              <a:rPr lang="hu-HU" sz="2200" dirty="0">
                <a:solidFill>
                  <a:srgbClr val="E50D2E"/>
                </a:solidFill>
              </a:rPr>
              <a:t>Szabolcs Kiss &amp; Fanni Dembrovszky </a:t>
            </a:r>
          </a:p>
          <a:p>
            <a:r>
              <a:rPr lang="en-US" sz="2200" dirty="0">
                <a:solidFill>
                  <a:srgbClr val="E50D2E"/>
                </a:solidFill>
              </a:rPr>
              <a:t>LANGUAGE</a:t>
            </a:r>
            <a:r>
              <a:rPr lang="hu-HU" sz="2200" dirty="0">
                <a:solidFill>
                  <a:srgbClr val="E50D2E"/>
                </a:solidFill>
              </a:rPr>
              <a:t>		Bálint Erőss</a:t>
            </a:r>
          </a:p>
          <a:p>
            <a:r>
              <a:rPr lang="en-US" sz="2200" dirty="0">
                <a:solidFill>
                  <a:srgbClr val="E50D2E"/>
                </a:solidFill>
              </a:rPr>
              <a:t>STRATEGY</a:t>
            </a:r>
            <a:r>
              <a:rPr lang="hu-HU" sz="2200" dirty="0">
                <a:solidFill>
                  <a:srgbClr val="E50D2E"/>
                </a:solidFill>
              </a:rPr>
              <a:t>		Péter Hegyi</a:t>
            </a:r>
          </a:p>
        </p:txBody>
      </p:sp>
      <p:sp>
        <p:nvSpPr>
          <p:cNvPr id="40" name="Szövegdoboz 39">
            <a:extLst>
              <a:ext uri="{FF2B5EF4-FFF2-40B4-BE49-F238E27FC236}">
                <a16:creationId xmlns:a16="http://schemas.microsoft.com/office/drawing/2014/main" id="{D5A37713-B702-421E-B0DE-E1D47DB1295C}"/>
              </a:ext>
            </a:extLst>
          </p:cNvPr>
          <p:cNvSpPr txBox="1"/>
          <p:nvPr/>
        </p:nvSpPr>
        <p:spPr>
          <a:xfrm>
            <a:off x="4878617" y="2790448"/>
            <a:ext cx="5422126" cy="461665"/>
          </a:xfrm>
          <a:prstGeom prst="rect">
            <a:avLst/>
          </a:prstGeom>
          <a:noFill/>
        </p:spPr>
        <p:txBody>
          <a:bodyPr wrap="none" rtlCol="0">
            <a:spAutoFit/>
          </a:bodyPr>
          <a:lstStyle/>
          <a:p>
            <a:pPr algn="ctr"/>
            <a:r>
              <a:rPr lang="hu-HU" sz="2400" b="1" dirty="0">
                <a:solidFill>
                  <a:srgbClr val="0C5C65"/>
                </a:solidFill>
              </a:rPr>
              <a:t>CONTACT PERSON  PROVIDED BY </a:t>
            </a:r>
          </a:p>
        </p:txBody>
      </p:sp>
      <p:pic>
        <p:nvPicPr>
          <p:cNvPr id="41" name="Kép 40">
            <a:extLst>
              <a:ext uri="{FF2B5EF4-FFF2-40B4-BE49-F238E27FC236}">
                <a16:creationId xmlns:a16="http://schemas.microsoft.com/office/drawing/2014/main" id="{CB862167-92A3-488B-9F44-56318B0DA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802" y="2767201"/>
            <a:ext cx="1010826" cy="594261"/>
          </a:xfrm>
          <a:prstGeom prst="rect">
            <a:avLst/>
          </a:prstGeom>
        </p:spPr>
      </p:pic>
      <p:sp>
        <p:nvSpPr>
          <p:cNvPr id="54" name="Szövegdoboz 53">
            <a:extLst>
              <a:ext uri="{FF2B5EF4-FFF2-40B4-BE49-F238E27FC236}">
                <a16:creationId xmlns:a16="http://schemas.microsoft.com/office/drawing/2014/main" id="{FE774868-0A38-42BD-8D3A-5CB2BEAC5818}"/>
              </a:ext>
            </a:extLst>
          </p:cNvPr>
          <p:cNvSpPr txBox="1"/>
          <p:nvPr/>
        </p:nvSpPr>
        <p:spPr>
          <a:xfrm>
            <a:off x="1639535" y="1401224"/>
            <a:ext cx="2047355" cy="461665"/>
          </a:xfrm>
          <a:prstGeom prst="rect">
            <a:avLst/>
          </a:prstGeom>
          <a:noFill/>
        </p:spPr>
        <p:txBody>
          <a:bodyPr wrap="none" rtlCol="0">
            <a:spAutoFit/>
          </a:bodyPr>
          <a:lstStyle/>
          <a:p>
            <a:pPr algn="ctr"/>
            <a:r>
              <a:rPr lang="hu-HU" sz="2400" b="1" dirty="0">
                <a:solidFill>
                  <a:srgbClr val="424A52"/>
                </a:solidFill>
              </a:rPr>
              <a:t>6 MEETINGS</a:t>
            </a:r>
          </a:p>
        </p:txBody>
      </p:sp>
      <p:sp>
        <p:nvSpPr>
          <p:cNvPr id="55" name="Szövegdoboz 54">
            <a:extLst>
              <a:ext uri="{FF2B5EF4-FFF2-40B4-BE49-F238E27FC236}">
                <a16:creationId xmlns:a16="http://schemas.microsoft.com/office/drawing/2014/main" id="{7C5C0690-21A9-4773-9A65-F5960EEDDDCC}"/>
              </a:ext>
            </a:extLst>
          </p:cNvPr>
          <p:cNvSpPr txBox="1"/>
          <p:nvPr/>
        </p:nvSpPr>
        <p:spPr>
          <a:xfrm>
            <a:off x="1364186" y="2002497"/>
            <a:ext cx="2600502" cy="369332"/>
          </a:xfrm>
          <a:prstGeom prst="rect">
            <a:avLst/>
          </a:prstGeom>
          <a:solidFill>
            <a:srgbClr val="0C5C6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85000"/>
                  </a:schemeClr>
                </a:solidFill>
              </a:rPr>
              <a:t>21-22 </a:t>
            </a:r>
            <a:r>
              <a:rPr lang="hu-HU" b="1" dirty="0" err="1">
                <a:solidFill>
                  <a:schemeClr val="bg1">
                    <a:lumMod val="85000"/>
                  </a:schemeClr>
                </a:solidFill>
              </a:rPr>
              <a:t>September</a:t>
            </a:r>
            <a:r>
              <a:rPr lang="hu-HU" b="1" dirty="0">
                <a:solidFill>
                  <a:schemeClr val="bg1">
                    <a:lumMod val="85000"/>
                  </a:schemeClr>
                </a:solidFill>
              </a:rPr>
              <a:t> 2020</a:t>
            </a:r>
          </a:p>
        </p:txBody>
      </p:sp>
      <p:sp>
        <p:nvSpPr>
          <p:cNvPr id="57" name="Szövegdoboz 56">
            <a:extLst>
              <a:ext uri="{FF2B5EF4-FFF2-40B4-BE49-F238E27FC236}">
                <a16:creationId xmlns:a16="http://schemas.microsoft.com/office/drawing/2014/main" id="{34D35D0C-B745-4788-A551-A82591E7CDF0}"/>
              </a:ext>
            </a:extLst>
          </p:cNvPr>
          <p:cNvSpPr txBox="1"/>
          <p:nvPr/>
        </p:nvSpPr>
        <p:spPr>
          <a:xfrm>
            <a:off x="1364186" y="3560717"/>
            <a:ext cx="2600500"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10 November 2020</a:t>
            </a:r>
          </a:p>
        </p:txBody>
      </p:sp>
      <p:sp>
        <p:nvSpPr>
          <p:cNvPr id="58" name="Szövegdoboz 57">
            <a:extLst>
              <a:ext uri="{FF2B5EF4-FFF2-40B4-BE49-F238E27FC236}">
                <a16:creationId xmlns:a16="http://schemas.microsoft.com/office/drawing/2014/main" id="{3A6AF709-DE49-463E-8B9C-3C535311E1BF}"/>
              </a:ext>
            </a:extLst>
          </p:cNvPr>
          <p:cNvSpPr txBox="1"/>
          <p:nvPr/>
        </p:nvSpPr>
        <p:spPr>
          <a:xfrm>
            <a:off x="1366628" y="4384763"/>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 December 2020</a:t>
            </a:r>
          </a:p>
        </p:txBody>
      </p:sp>
      <p:sp>
        <p:nvSpPr>
          <p:cNvPr id="59" name="Szövegdoboz 58">
            <a:extLst>
              <a:ext uri="{FF2B5EF4-FFF2-40B4-BE49-F238E27FC236}">
                <a16:creationId xmlns:a16="http://schemas.microsoft.com/office/drawing/2014/main" id="{8175D632-878C-493A-AC91-A0EB0006276D}"/>
              </a:ext>
            </a:extLst>
          </p:cNvPr>
          <p:cNvSpPr txBox="1"/>
          <p:nvPr/>
        </p:nvSpPr>
        <p:spPr>
          <a:xfrm>
            <a:off x="1364185" y="5179812"/>
            <a:ext cx="2598058"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Februay</a:t>
            </a:r>
            <a:r>
              <a:rPr lang="hu-HU" b="1" dirty="0">
                <a:solidFill>
                  <a:schemeClr val="bg1">
                    <a:lumMod val="75000"/>
                  </a:schemeClr>
                </a:solidFill>
              </a:rPr>
              <a:t> 2021</a:t>
            </a:r>
          </a:p>
        </p:txBody>
      </p:sp>
      <p:sp>
        <p:nvSpPr>
          <p:cNvPr id="60" name="Szövegdoboz 59">
            <a:extLst>
              <a:ext uri="{FF2B5EF4-FFF2-40B4-BE49-F238E27FC236}">
                <a16:creationId xmlns:a16="http://schemas.microsoft.com/office/drawing/2014/main" id="{D5AAF172-2976-473E-A3E1-C6980CEDAEA0}"/>
              </a:ext>
            </a:extLst>
          </p:cNvPr>
          <p:cNvSpPr txBox="1"/>
          <p:nvPr/>
        </p:nvSpPr>
        <p:spPr>
          <a:xfrm>
            <a:off x="891102" y="1984159"/>
            <a:ext cx="312906" cy="369332"/>
          </a:xfrm>
          <a:prstGeom prst="rect">
            <a:avLst/>
          </a:prstGeom>
          <a:noFill/>
        </p:spPr>
        <p:txBody>
          <a:bodyPr wrap="none" rtlCol="0">
            <a:spAutoFit/>
          </a:bodyPr>
          <a:lstStyle/>
          <a:p>
            <a:r>
              <a:rPr lang="hu-HU" b="1" dirty="0"/>
              <a:t>1</a:t>
            </a:r>
          </a:p>
        </p:txBody>
      </p:sp>
      <p:sp>
        <p:nvSpPr>
          <p:cNvPr id="61" name="Szövegdoboz 60">
            <a:extLst>
              <a:ext uri="{FF2B5EF4-FFF2-40B4-BE49-F238E27FC236}">
                <a16:creationId xmlns:a16="http://schemas.microsoft.com/office/drawing/2014/main" id="{45CAEF4E-D608-4888-BAB5-AB1894371BD8}"/>
              </a:ext>
            </a:extLst>
          </p:cNvPr>
          <p:cNvSpPr txBox="1"/>
          <p:nvPr/>
        </p:nvSpPr>
        <p:spPr>
          <a:xfrm>
            <a:off x="858592" y="2731613"/>
            <a:ext cx="312906" cy="369332"/>
          </a:xfrm>
          <a:prstGeom prst="rect">
            <a:avLst/>
          </a:prstGeom>
          <a:noFill/>
        </p:spPr>
        <p:txBody>
          <a:bodyPr wrap="none" rtlCol="0">
            <a:spAutoFit/>
          </a:bodyPr>
          <a:lstStyle/>
          <a:p>
            <a:r>
              <a:rPr lang="hu-HU" b="1" dirty="0">
                <a:solidFill>
                  <a:schemeClr val="bg1">
                    <a:lumMod val="85000"/>
                  </a:schemeClr>
                </a:solidFill>
              </a:rPr>
              <a:t>2</a:t>
            </a:r>
          </a:p>
        </p:txBody>
      </p:sp>
      <p:sp>
        <p:nvSpPr>
          <p:cNvPr id="62" name="Szövegdoboz 61">
            <a:extLst>
              <a:ext uri="{FF2B5EF4-FFF2-40B4-BE49-F238E27FC236}">
                <a16:creationId xmlns:a16="http://schemas.microsoft.com/office/drawing/2014/main" id="{4C74239A-694E-4113-A13B-CA1E01DB2C99}"/>
              </a:ext>
            </a:extLst>
          </p:cNvPr>
          <p:cNvSpPr txBox="1"/>
          <p:nvPr/>
        </p:nvSpPr>
        <p:spPr>
          <a:xfrm>
            <a:off x="881649" y="3541863"/>
            <a:ext cx="258354" cy="383142"/>
          </a:xfrm>
          <a:prstGeom prst="rect">
            <a:avLst/>
          </a:prstGeom>
          <a:noFill/>
        </p:spPr>
        <p:txBody>
          <a:bodyPr wrap="square" rtlCol="0">
            <a:spAutoFit/>
          </a:bodyPr>
          <a:lstStyle/>
          <a:p>
            <a:r>
              <a:rPr lang="hu-HU" b="1" dirty="0">
                <a:solidFill>
                  <a:schemeClr val="bg1">
                    <a:lumMod val="85000"/>
                  </a:schemeClr>
                </a:solidFill>
              </a:rPr>
              <a:t>3</a:t>
            </a:r>
          </a:p>
        </p:txBody>
      </p:sp>
      <p:sp>
        <p:nvSpPr>
          <p:cNvPr id="63" name="Szövegdoboz 62">
            <a:extLst>
              <a:ext uri="{FF2B5EF4-FFF2-40B4-BE49-F238E27FC236}">
                <a16:creationId xmlns:a16="http://schemas.microsoft.com/office/drawing/2014/main" id="{EB4C5B6F-41C2-4929-9B8A-79E0232893B3}"/>
              </a:ext>
            </a:extLst>
          </p:cNvPr>
          <p:cNvSpPr txBox="1"/>
          <p:nvPr/>
        </p:nvSpPr>
        <p:spPr>
          <a:xfrm>
            <a:off x="891102" y="4374762"/>
            <a:ext cx="312906" cy="369332"/>
          </a:xfrm>
          <a:prstGeom prst="rect">
            <a:avLst/>
          </a:prstGeom>
          <a:noFill/>
        </p:spPr>
        <p:txBody>
          <a:bodyPr wrap="none" rtlCol="0">
            <a:spAutoFit/>
          </a:bodyPr>
          <a:lstStyle/>
          <a:p>
            <a:r>
              <a:rPr lang="hu-HU" b="1" dirty="0">
                <a:solidFill>
                  <a:schemeClr val="bg1">
                    <a:lumMod val="85000"/>
                  </a:schemeClr>
                </a:solidFill>
              </a:rPr>
              <a:t>4</a:t>
            </a:r>
          </a:p>
        </p:txBody>
      </p:sp>
      <p:sp>
        <p:nvSpPr>
          <p:cNvPr id="64" name="Szövegdoboz 63">
            <a:extLst>
              <a:ext uri="{FF2B5EF4-FFF2-40B4-BE49-F238E27FC236}">
                <a16:creationId xmlns:a16="http://schemas.microsoft.com/office/drawing/2014/main" id="{F63A9F25-DBD6-4FDD-905D-7CF380307F46}"/>
              </a:ext>
            </a:extLst>
          </p:cNvPr>
          <p:cNvSpPr txBox="1"/>
          <p:nvPr/>
        </p:nvSpPr>
        <p:spPr>
          <a:xfrm>
            <a:off x="891102" y="5089037"/>
            <a:ext cx="344921" cy="369332"/>
          </a:xfrm>
          <a:prstGeom prst="rect">
            <a:avLst/>
          </a:prstGeom>
          <a:noFill/>
        </p:spPr>
        <p:txBody>
          <a:bodyPr wrap="square" rtlCol="0">
            <a:spAutoFit/>
          </a:bodyPr>
          <a:lstStyle/>
          <a:p>
            <a:r>
              <a:rPr lang="hu-HU" b="1" dirty="0">
                <a:solidFill>
                  <a:schemeClr val="bg1">
                    <a:lumMod val="85000"/>
                  </a:schemeClr>
                </a:solidFill>
              </a:rPr>
              <a:t>5</a:t>
            </a:r>
          </a:p>
        </p:txBody>
      </p:sp>
      <p:sp>
        <p:nvSpPr>
          <p:cNvPr id="65" name="Szövegdoboz 64">
            <a:extLst>
              <a:ext uri="{FF2B5EF4-FFF2-40B4-BE49-F238E27FC236}">
                <a16:creationId xmlns:a16="http://schemas.microsoft.com/office/drawing/2014/main" id="{CACDB318-50B7-4EA5-8350-4611E01342FD}"/>
              </a:ext>
            </a:extLst>
          </p:cNvPr>
          <p:cNvSpPr txBox="1"/>
          <p:nvPr/>
        </p:nvSpPr>
        <p:spPr>
          <a:xfrm>
            <a:off x="1364185" y="5974222"/>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2 </a:t>
            </a:r>
            <a:r>
              <a:rPr lang="hu-HU" b="1" dirty="0" err="1">
                <a:solidFill>
                  <a:schemeClr val="bg1">
                    <a:lumMod val="75000"/>
                  </a:schemeClr>
                </a:solidFill>
              </a:rPr>
              <a:t>March</a:t>
            </a:r>
            <a:r>
              <a:rPr lang="hu-HU" b="1" dirty="0">
                <a:solidFill>
                  <a:schemeClr val="bg1">
                    <a:lumMod val="75000"/>
                  </a:schemeClr>
                </a:solidFill>
              </a:rPr>
              <a:t> 2021</a:t>
            </a:r>
          </a:p>
        </p:txBody>
      </p:sp>
      <p:sp>
        <p:nvSpPr>
          <p:cNvPr id="66" name="Téglalap 65">
            <a:extLst>
              <a:ext uri="{FF2B5EF4-FFF2-40B4-BE49-F238E27FC236}">
                <a16:creationId xmlns:a16="http://schemas.microsoft.com/office/drawing/2014/main" id="{934831DE-853C-4100-9E65-887E784F1A7C}"/>
              </a:ext>
            </a:extLst>
          </p:cNvPr>
          <p:cNvSpPr/>
          <p:nvPr/>
        </p:nvSpPr>
        <p:spPr>
          <a:xfrm>
            <a:off x="903044" y="5946276"/>
            <a:ext cx="601928" cy="369332"/>
          </a:xfrm>
          <a:prstGeom prst="rect">
            <a:avLst/>
          </a:prstGeom>
        </p:spPr>
        <p:txBody>
          <a:bodyPr wrap="square">
            <a:spAutoFit/>
          </a:bodyPr>
          <a:lstStyle/>
          <a:p>
            <a:r>
              <a:rPr lang="hu-HU" b="1" dirty="0">
                <a:solidFill>
                  <a:schemeClr val="bg1">
                    <a:lumMod val="85000"/>
                  </a:schemeClr>
                </a:solidFill>
              </a:rPr>
              <a:t>6</a:t>
            </a:r>
          </a:p>
        </p:txBody>
      </p:sp>
      <p:sp>
        <p:nvSpPr>
          <p:cNvPr id="67" name="Szövegdoboz 66">
            <a:extLst>
              <a:ext uri="{FF2B5EF4-FFF2-40B4-BE49-F238E27FC236}">
                <a16:creationId xmlns:a16="http://schemas.microsoft.com/office/drawing/2014/main" id="{ED2C66C2-1252-4852-8ADA-D2FB8F866DF4}"/>
              </a:ext>
            </a:extLst>
          </p:cNvPr>
          <p:cNvSpPr txBox="1"/>
          <p:nvPr/>
        </p:nvSpPr>
        <p:spPr>
          <a:xfrm>
            <a:off x="1364183" y="2751170"/>
            <a:ext cx="2598057" cy="369332"/>
          </a:xfrm>
          <a:prstGeom prst="rect">
            <a:avLst/>
          </a:prstGeom>
          <a:solidFill>
            <a:schemeClr val="bg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hu-HU" b="1" dirty="0">
                <a:solidFill>
                  <a:schemeClr val="bg1">
                    <a:lumMod val="75000"/>
                  </a:schemeClr>
                </a:solidFill>
              </a:rPr>
              <a:t>15 </a:t>
            </a:r>
            <a:r>
              <a:rPr lang="hu-HU" b="1" dirty="0" err="1">
                <a:solidFill>
                  <a:schemeClr val="bg1">
                    <a:lumMod val="75000"/>
                  </a:schemeClr>
                </a:solidFill>
              </a:rPr>
              <a:t>October</a:t>
            </a:r>
            <a:r>
              <a:rPr lang="hu-HU" b="1" dirty="0">
                <a:solidFill>
                  <a:schemeClr val="bg1">
                    <a:lumMod val="75000"/>
                  </a:schemeClr>
                </a:solidFill>
              </a:rPr>
              <a:t> 2021</a:t>
            </a:r>
          </a:p>
        </p:txBody>
      </p:sp>
      <p:sp>
        <p:nvSpPr>
          <p:cNvPr id="68" name="Szövegdoboz 67">
            <a:extLst>
              <a:ext uri="{FF2B5EF4-FFF2-40B4-BE49-F238E27FC236}">
                <a16:creationId xmlns:a16="http://schemas.microsoft.com/office/drawing/2014/main" id="{AC3AE760-795E-45FA-AD31-ADD6D61C37CA}"/>
              </a:ext>
            </a:extLst>
          </p:cNvPr>
          <p:cNvSpPr txBox="1"/>
          <p:nvPr/>
        </p:nvSpPr>
        <p:spPr>
          <a:xfrm>
            <a:off x="5690662" y="5519709"/>
            <a:ext cx="4063934" cy="461665"/>
          </a:xfrm>
          <a:prstGeom prst="rect">
            <a:avLst/>
          </a:prstGeom>
          <a:noFill/>
        </p:spPr>
        <p:txBody>
          <a:bodyPr wrap="none" rtlCol="0">
            <a:spAutoFit/>
          </a:bodyPr>
          <a:lstStyle/>
          <a:p>
            <a:pPr algn="ctr"/>
            <a:r>
              <a:rPr lang="hu-HU" sz="2400" b="1" dirty="0">
                <a:solidFill>
                  <a:srgbClr val="14A39F"/>
                </a:solidFill>
              </a:rPr>
              <a:t>AFTER THE 6TH MEETING</a:t>
            </a:r>
          </a:p>
        </p:txBody>
      </p:sp>
    </p:spTree>
    <p:custDataLst>
      <p:tags r:id="rId1"/>
    </p:custDataLst>
    <p:extLst>
      <p:ext uri="{BB962C8B-B14F-4D97-AF65-F5344CB8AC3E}">
        <p14:creationId xmlns:p14="http://schemas.microsoft.com/office/powerpoint/2010/main" val="19803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1626640" y="3107210"/>
            <a:ext cx="9161102"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b="1" dirty="0">
                <a:solidFill>
                  <a:srgbClr val="0C5C65"/>
                </a:solidFill>
              </a:rPr>
              <a:t>WHAT IS OUR PUBLICATION STRATEGY?</a:t>
            </a:r>
          </a:p>
          <a:p>
            <a:pPr>
              <a:lnSpc>
                <a:spcPct val="100000"/>
              </a:lnSpc>
              <a:spcBef>
                <a:spcPts val="0"/>
              </a:spcBef>
            </a:pPr>
            <a:endParaRPr lang="hu-HU" sz="4000"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14969637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1637526" y="2562218"/>
            <a:ext cx="9161102"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dirty="0">
                <a:solidFill>
                  <a:srgbClr val="0C5C65"/>
                </a:solidFill>
              </a:rPr>
              <a:t>YOU CAN BE AN AUTHOR</a:t>
            </a:r>
          </a:p>
          <a:p>
            <a:pPr>
              <a:lnSpc>
                <a:spcPct val="100000"/>
              </a:lnSpc>
              <a:spcBef>
                <a:spcPts val="0"/>
              </a:spcBef>
            </a:pPr>
            <a:r>
              <a:rPr lang="hu-HU" sz="5400" b="1" dirty="0">
                <a:solidFill>
                  <a:srgbClr val="E50D2E"/>
                </a:solidFill>
              </a:rPr>
              <a:t>ONLY</a:t>
            </a:r>
            <a:r>
              <a:rPr lang="hu-HU" sz="5400" dirty="0">
                <a:solidFill>
                  <a:srgbClr val="15A9A6"/>
                </a:solidFill>
              </a:rPr>
              <a:t> </a:t>
            </a:r>
            <a:r>
              <a:rPr lang="hu-HU" sz="5400" dirty="0">
                <a:solidFill>
                  <a:srgbClr val="0C5C65"/>
                </a:solidFill>
              </a:rPr>
              <a:t>IF YOU ARE </a:t>
            </a:r>
            <a:r>
              <a:rPr lang="hu-HU" sz="5400" b="1" dirty="0">
                <a:solidFill>
                  <a:srgbClr val="0C5C65"/>
                </a:solidFill>
              </a:rPr>
              <a:t>SCIENTIFICALLY INVOLVED!</a:t>
            </a:r>
          </a:p>
          <a:p>
            <a:pPr>
              <a:lnSpc>
                <a:spcPct val="100000"/>
              </a:lnSpc>
              <a:spcBef>
                <a:spcPts val="0"/>
              </a:spcBef>
            </a:pPr>
            <a:endParaRPr lang="hu-HU" sz="4000"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41263511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769779" y="2177266"/>
            <a:ext cx="1065244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dirty="0" err="1">
                <a:solidFill>
                  <a:srgbClr val="0C5C65"/>
                </a:solidFill>
              </a:rPr>
              <a:t>You</a:t>
            </a:r>
            <a:r>
              <a:rPr lang="hu-HU" sz="5400" dirty="0">
                <a:solidFill>
                  <a:srgbClr val="15A9A6"/>
                </a:solidFill>
              </a:rPr>
              <a:t> </a:t>
            </a:r>
            <a:r>
              <a:rPr lang="hu-HU" sz="5400" b="1" dirty="0">
                <a:solidFill>
                  <a:srgbClr val="E50D2E"/>
                </a:solidFill>
              </a:rPr>
              <a:t>must be </a:t>
            </a:r>
            <a:r>
              <a:rPr lang="hu-HU" sz="5400" dirty="0" err="1">
                <a:solidFill>
                  <a:srgbClr val="0C5C65"/>
                </a:solidFill>
              </a:rPr>
              <a:t>involved</a:t>
            </a:r>
            <a:r>
              <a:rPr lang="hu-HU" sz="5400" dirty="0">
                <a:solidFill>
                  <a:srgbClr val="0C5C65"/>
                </a:solidFill>
              </a:rPr>
              <a:t> in </a:t>
            </a:r>
            <a:r>
              <a:rPr lang="hu-HU" sz="5400" dirty="0" err="1">
                <a:solidFill>
                  <a:srgbClr val="0C5C65"/>
                </a:solidFill>
              </a:rPr>
              <a:t>either</a:t>
            </a:r>
            <a:r>
              <a:rPr lang="hu-HU" sz="5400" dirty="0">
                <a:solidFill>
                  <a:srgbClr val="0C5C65"/>
                </a:solidFill>
              </a:rPr>
              <a:t> of </a:t>
            </a:r>
            <a:r>
              <a:rPr lang="hu-HU" sz="5400" dirty="0" err="1">
                <a:solidFill>
                  <a:srgbClr val="0C5C65"/>
                </a:solidFill>
              </a:rPr>
              <a:t>the</a:t>
            </a:r>
            <a:r>
              <a:rPr lang="hu-HU" sz="5400" dirty="0">
                <a:solidFill>
                  <a:srgbClr val="0C5C65"/>
                </a:solidFill>
              </a:rPr>
              <a:t> </a:t>
            </a:r>
            <a:r>
              <a:rPr lang="hu-HU" sz="5400" dirty="0" err="1">
                <a:solidFill>
                  <a:srgbClr val="0C5C65"/>
                </a:solidFill>
              </a:rPr>
              <a:t>followings</a:t>
            </a:r>
            <a:r>
              <a:rPr lang="hu-HU" sz="5400" dirty="0">
                <a:solidFill>
                  <a:srgbClr val="0C5C65"/>
                </a:solidFill>
              </a:rPr>
              <a:t>:</a:t>
            </a:r>
            <a:endParaRPr lang="hu-HU" sz="4000" dirty="0">
              <a:solidFill>
                <a:srgbClr val="0C5C65"/>
              </a:solidFill>
              <a:latin typeface="Freestyle Script" panose="030804020302050B0404" pitchFamily="66" charset="0"/>
            </a:endParaRPr>
          </a:p>
        </p:txBody>
      </p:sp>
      <p:sp>
        <p:nvSpPr>
          <p:cNvPr id="5" name="Alcím 2">
            <a:extLst>
              <a:ext uri="{FF2B5EF4-FFF2-40B4-BE49-F238E27FC236}">
                <a16:creationId xmlns:a16="http://schemas.microsoft.com/office/drawing/2014/main" id="{65B6672D-1525-4E3F-9243-7FACE8C121E2}"/>
              </a:ext>
            </a:extLst>
          </p:cNvPr>
          <p:cNvSpPr txBox="1">
            <a:spLocks/>
          </p:cNvSpPr>
          <p:nvPr/>
        </p:nvSpPr>
        <p:spPr>
          <a:xfrm>
            <a:off x="769778" y="4385929"/>
            <a:ext cx="10652444"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4000" dirty="0" err="1">
                <a:solidFill>
                  <a:srgbClr val="0C5C65"/>
                </a:solidFill>
              </a:rPr>
              <a:t>Study</a:t>
            </a:r>
            <a:r>
              <a:rPr lang="hu-HU" sz="4000" dirty="0">
                <a:solidFill>
                  <a:srgbClr val="0C5C65"/>
                </a:solidFill>
              </a:rPr>
              <a:t> design, </a:t>
            </a:r>
            <a:r>
              <a:rPr lang="hu-HU" sz="4000" dirty="0" err="1">
                <a:solidFill>
                  <a:srgbClr val="0C5C65"/>
                </a:solidFill>
              </a:rPr>
              <a:t>methods</a:t>
            </a:r>
            <a:r>
              <a:rPr lang="hu-HU" sz="4000" dirty="0">
                <a:solidFill>
                  <a:srgbClr val="0C5C65"/>
                </a:solidFill>
              </a:rPr>
              <a:t>, </a:t>
            </a:r>
            <a:r>
              <a:rPr lang="hu-HU" sz="4000" dirty="0" err="1">
                <a:solidFill>
                  <a:srgbClr val="0C5C65"/>
                </a:solidFill>
              </a:rPr>
              <a:t>data</a:t>
            </a:r>
            <a:r>
              <a:rPr lang="hu-HU" sz="4000" dirty="0">
                <a:solidFill>
                  <a:srgbClr val="0C5C65"/>
                </a:solidFill>
              </a:rPr>
              <a:t> </a:t>
            </a:r>
            <a:r>
              <a:rPr lang="hu-HU" sz="4000" dirty="0" err="1">
                <a:solidFill>
                  <a:srgbClr val="0C5C65"/>
                </a:solidFill>
              </a:rPr>
              <a:t>collection</a:t>
            </a:r>
            <a:r>
              <a:rPr lang="hu-HU" sz="4000" dirty="0">
                <a:solidFill>
                  <a:srgbClr val="0C5C65"/>
                </a:solidFill>
              </a:rPr>
              <a:t>, </a:t>
            </a:r>
            <a:r>
              <a:rPr lang="hu-HU" sz="4000" dirty="0" err="1">
                <a:solidFill>
                  <a:srgbClr val="0C5C65"/>
                </a:solidFill>
              </a:rPr>
              <a:t>analyses</a:t>
            </a:r>
            <a:r>
              <a:rPr lang="hu-HU" sz="4000" dirty="0">
                <a:solidFill>
                  <a:srgbClr val="0C5C65"/>
                </a:solidFill>
              </a:rPr>
              <a:t>, </a:t>
            </a:r>
            <a:r>
              <a:rPr lang="hu-HU" sz="4000" dirty="0" err="1">
                <a:solidFill>
                  <a:srgbClr val="0C5C65"/>
                </a:solidFill>
              </a:rPr>
              <a:t>writing</a:t>
            </a:r>
            <a:r>
              <a:rPr lang="hu-HU" sz="4000" dirty="0">
                <a:solidFill>
                  <a:srgbClr val="0C5C65"/>
                </a:solidFill>
              </a:rPr>
              <a:t> </a:t>
            </a:r>
            <a:r>
              <a:rPr lang="hu-HU" sz="4000" dirty="0" err="1">
                <a:solidFill>
                  <a:srgbClr val="0C5C65"/>
                </a:solidFill>
              </a:rPr>
              <a:t>the</a:t>
            </a:r>
            <a:r>
              <a:rPr lang="hu-HU" sz="4000" dirty="0">
                <a:solidFill>
                  <a:srgbClr val="0C5C65"/>
                </a:solidFill>
              </a:rPr>
              <a:t> </a:t>
            </a:r>
            <a:r>
              <a:rPr lang="hu-HU" sz="4000" dirty="0" err="1">
                <a:solidFill>
                  <a:srgbClr val="0C5C65"/>
                </a:solidFill>
              </a:rPr>
              <a:t>article</a:t>
            </a:r>
            <a:r>
              <a:rPr lang="hu-HU" sz="4000" dirty="0">
                <a:solidFill>
                  <a:srgbClr val="0C5C65"/>
                </a:solidFill>
              </a:rPr>
              <a:t>, </a:t>
            </a:r>
            <a:r>
              <a:rPr lang="hu-HU" sz="4000" dirty="0" err="1">
                <a:solidFill>
                  <a:srgbClr val="0C5C65"/>
                </a:solidFill>
              </a:rPr>
              <a:t>review</a:t>
            </a:r>
            <a:r>
              <a:rPr lang="hu-HU" sz="4000" dirty="0">
                <a:solidFill>
                  <a:srgbClr val="0C5C65"/>
                </a:solidFill>
              </a:rPr>
              <a:t> and </a:t>
            </a:r>
            <a:r>
              <a:rPr lang="hu-HU" sz="4000" dirty="0" err="1">
                <a:solidFill>
                  <a:srgbClr val="0C5C65"/>
                </a:solidFill>
              </a:rPr>
              <a:t>correction</a:t>
            </a:r>
            <a:r>
              <a:rPr lang="hu-HU" sz="4000" dirty="0">
                <a:solidFill>
                  <a:srgbClr val="0C5C65"/>
                </a:solidFill>
              </a:rPr>
              <a:t>, etc.</a:t>
            </a:r>
            <a:endParaRPr lang="hu-HU" sz="4000" b="1" dirty="0">
              <a:solidFill>
                <a:srgbClr val="0C5C65"/>
              </a:solidFill>
            </a:endParaRPr>
          </a:p>
          <a:p>
            <a:pPr>
              <a:lnSpc>
                <a:spcPct val="100000"/>
              </a:lnSpc>
              <a:spcBef>
                <a:spcPts val="0"/>
              </a:spcBef>
            </a:pPr>
            <a:endParaRPr lang="hu-HU" sz="2800"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24541771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769778" y="1676523"/>
            <a:ext cx="1065244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4000" dirty="0" err="1">
                <a:solidFill>
                  <a:srgbClr val="0C5C65"/>
                </a:solidFill>
              </a:rPr>
              <a:t>You</a:t>
            </a:r>
            <a:r>
              <a:rPr lang="hu-HU" sz="4000" dirty="0">
                <a:solidFill>
                  <a:srgbClr val="0C5C65"/>
                </a:solidFill>
              </a:rPr>
              <a:t> </a:t>
            </a:r>
            <a:r>
              <a:rPr lang="hu-HU" sz="4000" dirty="0" err="1">
                <a:solidFill>
                  <a:srgbClr val="0C5C65"/>
                </a:solidFill>
              </a:rPr>
              <a:t>will</a:t>
            </a:r>
            <a:r>
              <a:rPr lang="hu-HU" sz="4000" dirty="0">
                <a:solidFill>
                  <a:srgbClr val="0C5C65"/>
                </a:solidFill>
              </a:rPr>
              <a:t> be </a:t>
            </a:r>
            <a:r>
              <a:rPr lang="hu-HU" sz="4000" dirty="0" err="1">
                <a:solidFill>
                  <a:srgbClr val="0C5C65"/>
                </a:solidFill>
              </a:rPr>
              <a:t>appointed</a:t>
            </a:r>
            <a:r>
              <a:rPr lang="hu-HU" sz="4000" dirty="0">
                <a:solidFill>
                  <a:srgbClr val="0C5C65"/>
                </a:solidFill>
              </a:rPr>
              <a:t> </a:t>
            </a:r>
            <a:r>
              <a:rPr lang="hu-HU" sz="4000" dirty="0" err="1">
                <a:solidFill>
                  <a:srgbClr val="0C5C65"/>
                </a:solidFill>
              </a:rPr>
              <a:t>to</a:t>
            </a:r>
            <a:r>
              <a:rPr lang="hu-HU" sz="4000" dirty="0">
                <a:solidFill>
                  <a:srgbClr val="0C5C65"/>
                </a:solidFill>
              </a:rPr>
              <a:t> be </a:t>
            </a:r>
            <a:r>
              <a:rPr lang="hu-HU" sz="4000" dirty="0" err="1">
                <a:solidFill>
                  <a:srgbClr val="0C5C65"/>
                </a:solidFill>
              </a:rPr>
              <a:t>involved</a:t>
            </a:r>
            <a:r>
              <a:rPr lang="hu-HU" sz="4000" dirty="0">
                <a:solidFill>
                  <a:srgbClr val="0C5C65"/>
                </a:solidFill>
              </a:rPr>
              <a:t> in </a:t>
            </a:r>
            <a:r>
              <a:rPr lang="hu-HU" sz="4000" dirty="0" err="1">
                <a:solidFill>
                  <a:srgbClr val="0C5C65"/>
                </a:solidFill>
              </a:rPr>
              <a:t>some</a:t>
            </a:r>
            <a:r>
              <a:rPr lang="hu-HU" sz="4000" dirty="0">
                <a:solidFill>
                  <a:srgbClr val="0C5C65"/>
                </a:solidFill>
              </a:rPr>
              <a:t> of </a:t>
            </a:r>
            <a:r>
              <a:rPr lang="hu-HU" sz="4000" dirty="0" err="1">
                <a:solidFill>
                  <a:srgbClr val="0C5C65"/>
                </a:solidFill>
              </a:rPr>
              <a:t>the</a:t>
            </a:r>
            <a:r>
              <a:rPr lang="hu-HU" sz="4000" dirty="0">
                <a:solidFill>
                  <a:srgbClr val="0C5C65"/>
                </a:solidFill>
              </a:rPr>
              <a:t> </a:t>
            </a:r>
            <a:r>
              <a:rPr lang="hu-HU" sz="4000" dirty="0" err="1">
                <a:solidFill>
                  <a:srgbClr val="0C5C65"/>
                </a:solidFill>
              </a:rPr>
              <a:t>studies</a:t>
            </a:r>
            <a:r>
              <a:rPr lang="hu-HU" sz="4000" dirty="0">
                <a:solidFill>
                  <a:srgbClr val="0C5C65"/>
                </a:solidFill>
              </a:rPr>
              <a:t> </a:t>
            </a:r>
            <a:r>
              <a:rPr lang="hu-HU" sz="4000" b="1" dirty="0" err="1">
                <a:solidFill>
                  <a:srgbClr val="E50D2E"/>
                </a:solidFill>
              </a:rPr>
              <a:t>based</a:t>
            </a:r>
            <a:r>
              <a:rPr lang="hu-HU" sz="4000" b="1" dirty="0">
                <a:solidFill>
                  <a:srgbClr val="E50D2E"/>
                </a:solidFill>
              </a:rPr>
              <a:t> </a:t>
            </a:r>
            <a:r>
              <a:rPr lang="hu-HU" sz="4000" b="1" dirty="0" err="1">
                <a:solidFill>
                  <a:srgbClr val="E50D2E"/>
                </a:solidFill>
              </a:rPr>
              <a:t>on</a:t>
            </a:r>
            <a:r>
              <a:rPr lang="hu-HU" sz="4000" b="1" dirty="0">
                <a:solidFill>
                  <a:srgbClr val="E50D2E"/>
                </a:solidFill>
              </a:rPr>
              <a:t> </a:t>
            </a:r>
            <a:r>
              <a:rPr lang="hu-HU" sz="4000" b="1" dirty="0" err="1">
                <a:solidFill>
                  <a:srgbClr val="E50D2E"/>
                </a:solidFill>
              </a:rPr>
              <a:t>your</a:t>
            </a:r>
            <a:r>
              <a:rPr lang="hu-HU" sz="4000" b="1" dirty="0">
                <a:solidFill>
                  <a:srgbClr val="E50D2E"/>
                </a:solidFill>
              </a:rPr>
              <a:t> </a:t>
            </a:r>
            <a:r>
              <a:rPr lang="hu-HU" sz="4000" b="1" dirty="0" err="1">
                <a:solidFill>
                  <a:srgbClr val="E50D2E"/>
                </a:solidFill>
              </a:rPr>
              <a:t>expertise</a:t>
            </a:r>
            <a:r>
              <a:rPr lang="hu-HU" sz="4000" b="1" dirty="0">
                <a:solidFill>
                  <a:srgbClr val="E50D2E"/>
                </a:solidFill>
              </a:rPr>
              <a:t> </a:t>
            </a:r>
          </a:p>
          <a:p>
            <a:pPr>
              <a:lnSpc>
                <a:spcPct val="100000"/>
              </a:lnSpc>
              <a:spcBef>
                <a:spcPts val="0"/>
              </a:spcBef>
            </a:pPr>
            <a:r>
              <a:rPr lang="hu-HU" sz="4000" dirty="0" err="1">
                <a:solidFill>
                  <a:srgbClr val="0C5C65"/>
                </a:solidFill>
              </a:rPr>
              <a:t>if</a:t>
            </a:r>
            <a:r>
              <a:rPr lang="hu-HU" sz="4000" dirty="0">
                <a:solidFill>
                  <a:srgbClr val="0C5C65"/>
                </a:solidFill>
              </a:rPr>
              <a:t> </a:t>
            </a:r>
            <a:r>
              <a:rPr lang="hu-HU" sz="4000" dirty="0" err="1">
                <a:solidFill>
                  <a:srgbClr val="0C5C65"/>
                </a:solidFill>
              </a:rPr>
              <a:t>you</a:t>
            </a:r>
            <a:r>
              <a:rPr lang="hu-HU" sz="4000" dirty="0">
                <a:solidFill>
                  <a:srgbClr val="0C5C65"/>
                </a:solidFill>
              </a:rPr>
              <a:t> </a:t>
            </a:r>
            <a:r>
              <a:rPr lang="hu-HU" sz="4000" dirty="0" err="1">
                <a:solidFill>
                  <a:srgbClr val="0C5C65"/>
                </a:solidFill>
              </a:rPr>
              <a:t>perform</a:t>
            </a:r>
            <a:r>
              <a:rPr lang="hu-HU" sz="4000" dirty="0">
                <a:solidFill>
                  <a:srgbClr val="0C5C65"/>
                </a:solidFill>
              </a:rPr>
              <a:t> a </a:t>
            </a:r>
            <a:r>
              <a:rPr lang="hu-HU" sz="4000" dirty="0" err="1">
                <a:solidFill>
                  <a:srgbClr val="0C5C65"/>
                </a:solidFill>
              </a:rPr>
              <a:t>meta-analyses</a:t>
            </a:r>
            <a:r>
              <a:rPr lang="hu-HU" sz="4000" dirty="0">
                <a:solidFill>
                  <a:srgbClr val="0C5C65"/>
                </a:solidFill>
              </a:rPr>
              <a:t>. </a:t>
            </a:r>
            <a:endParaRPr lang="hu-HU" sz="2800" dirty="0">
              <a:solidFill>
                <a:srgbClr val="0C5C65"/>
              </a:solidFill>
              <a:latin typeface="Freestyle Script" panose="030804020302050B0404" pitchFamily="66" charset="0"/>
            </a:endParaRPr>
          </a:p>
        </p:txBody>
      </p:sp>
      <p:sp>
        <p:nvSpPr>
          <p:cNvPr id="5" name="Alcím 2">
            <a:extLst>
              <a:ext uri="{FF2B5EF4-FFF2-40B4-BE49-F238E27FC236}">
                <a16:creationId xmlns:a16="http://schemas.microsoft.com/office/drawing/2014/main" id="{65B6672D-1525-4E3F-9243-7FACE8C121E2}"/>
              </a:ext>
            </a:extLst>
          </p:cNvPr>
          <p:cNvSpPr txBox="1">
            <a:spLocks/>
          </p:cNvSpPr>
          <p:nvPr/>
        </p:nvSpPr>
        <p:spPr>
          <a:xfrm>
            <a:off x="1074577" y="3939613"/>
            <a:ext cx="10652444"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4000" dirty="0" err="1">
                <a:solidFill>
                  <a:srgbClr val="15A9A6"/>
                </a:solidFill>
              </a:rPr>
              <a:t>You</a:t>
            </a:r>
            <a:r>
              <a:rPr lang="hu-HU" sz="4000" dirty="0">
                <a:solidFill>
                  <a:srgbClr val="15A9A6"/>
                </a:solidFill>
              </a:rPr>
              <a:t> </a:t>
            </a:r>
            <a:r>
              <a:rPr lang="hu-HU" sz="4000" dirty="0" err="1">
                <a:solidFill>
                  <a:srgbClr val="15A9A6"/>
                </a:solidFill>
              </a:rPr>
              <a:t>can</a:t>
            </a:r>
            <a:r>
              <a:rPr lang="hu-HU" sz="4000" dirty="0">
                <a:solidFill>
                  <a:srgbClr val="15A9A6"/>
                </a:solidFill>
              </a:rPr>
              <a:t> </a:t>
            </a:r>
            <a:r>
              <a:rPr lang="hu-HU" sz="4000" b="1" dirty="0" err="1">
                <a:solidFill>
                  <a:srgbClr val="0C5C65"/>
                </a:solidFill>
              </a:rPr>
              <a:t>accept</a:t>
            </a:r>
            <a:r>
              <a:rPr lang="hu-HU" sz="4000" dirty="0">
                <a:solidFill>
                  <a:srgbClr val="15A9A6"/>
                </a:solidFill>
              </a:rPr>
              <a:t> </a:t>
            </a:r>
            <a:r>
              <a:rPr lang="hu-HU" sz="4000" dirty="0" err="1">
                <a:solidFill>
                  <a:srgbClr val="15A9A6"/>
                </a:solidFill>
              </a:rPr>
              <a:t>or</a:t>
            </a:r>
            <a:r>
              <a:rPr lang="hu-HU" sz="4000" dirty="0">
                <a:solidFill>
                  <a:srgbClr val="15A9A6"/>
                </a:solidFill>
              </a:rPr>
              <a:t> </a:t>
            </a:r>
            <a:r>
              <a:rPr lang="hu-HU" sz="4000" b="1" dirty="0" err="1">
                <a:solidFill>
                  <a:srgbClr val="0C5C65"/>
                </a:solidFill>
              </a:rPr>
              <a:t>decline</a:t>
            </a:r>
            <a:r>
              <a:rPr lang="hu-HU" sz="4000" dirty="0">
                <a:solidFill>
                  <a:srgbClr val="15A9A6"/>
                </a:solidFill>
              </a:rPr>
              <a:t> </a:t>
            </a:r>
            <a:r>
              <a:rPr lang="hu-HU" sz="4000" dirty="0" err="1">
                <a:solidFill>
                  <a:srgbClr val="15A9A6"/>
                </a:solidFill>
              </a:rPr>
              <a:t>the</a:t>
            </a:r>
            <a:r>
              <a:rPr lang="hu-HU" sz="4000" dirty="0">
                <a:solidFill>
                  <a:srgbClr val="15A9A6"/>
                </a:solidFill>
              </a:rPr>
              <a:t> </a:t>
            </a:r>
            <a:r>
              <a:rPr lang="hu-HU" sz="4000" dirty="0" err="1">
                <a:solidFill>
                  <a:srgbClr val="15A9A6"/>
                </a:solidFill>
              </a:rPr>
              <a:t>challenge</a:t>
            </a:r>
            <a:endParaRPr lang="hu-HU" sz="4000" b="1" dirty="0">
              <a:solidFill>
                <a:srgbClr val="0C5C65"/>
              </a:solidFill>
            </a:endParaRPr>
          </a:p>
          <a:p>
            <a:pPr>
              <a:lnSpc>
                <a:spcPct val="100000"/>
              </a:lnSpc>
              <a:spcBef>
                <a:spcPts val="0"/>
              </a:spcBef>
            </a:pPr>
            <a:endParaRPr lang="hu-HU" sz="2800" dirty="0">
              <a:solidFill>
                <a:srgbClr val="15A9A6"/>
              </a:solidFill>
              <a:latin typeface="Freestyle Script" panose="030804020302050B0404" pitchFamily="66" charset="0"/>
            </a:endParaRPr>
          </a:p>
        </p:txBody>
      </p:sp>
      <p:sp>
        <p:nvSpPr>
          <p:cNvPr id="6" name="Alcím 2">
            <a:extLst>
              <a:ext uri="{FF2B5EF4-FFF2-40B4-BE49-F238E27FC236}">
                <a16:creationId xmlns:a16="http://schemas.microsoft.com/office/drawing/2014/main" id="{70AEF59D-62A5-456B-9D19-F9BB43E9546B}"/>
              </a:ext>
            </a:extLst>
          </p:cNvPr>
          <p:cNvSpPr txBox="1">
            <a:spLocks/>
          </p:cNvSpPr>
          <p:nvPr/>
        </p:nvSpPr>
        <p:spPr>
          <a:xfrm>
            <a:off x="1074577" y="5071727"/>
            <a:ext cx="10652444"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4000" dirty="0" err="1">
                <a:solidFill>
                  <a:srgbClr val="0C5C65"/>
                </a:solidFill>
              </a:rPr>
              <a:t>Within</a:t>
            </a:r>
            <a:r>
              <a:rPr lang="hu-HU" sz="4000" dirty="0">
                <a:solidFill>
                  <a:srgbClr val="0C5C65"/>
                </a:solidFill>
              </a:rPr>
              <a:t> </a:t>
            </a:r>
            <a:r>
              <a:rPr lang="hu-HU" sz="4000" dirty="0" err="1">
                <a:solidFill>
                  <a:srgbClr val="0C5C65"/>
                </a:solidFill>
              </a:rPr>
              <a:t>months</a:t>
            </a:r>
            <a:r>
              <a:rPr lang="hu-HU" sz="4000" dirty="0">
                <a:solidFill>
                  <a:srgbClr val="0C5C65"/>
                </a:solidFill>
              </a:rPr>
              <a:t> </a:t>
            </a:r>
            <a:r>
              <a:rPr lang="hu-HU" sz="4000" dirty="0" err="1">
                <a:solidFill>
                  <a:srgbClr val="0C5C65"/>
                </a:solidFill>
              </a:rPr>
              <a:t>you</a:t>
            </a:r>
            <a:r>
              <a:rPr lang="hu-HU" sz="4000" dirty="0">
                <a:solidFill>
                  <a:srgbClr val="0C5C65"/>
                </a:solidFill>
              </a:rPr>
              <a:t> </a:t>
            </a:r>
            <a:r>
              <a:rPr lang="hu-HU" sz="4000" dirty="0" err="1">
                <a:solidFill>
                  <a:srgbClr val="0C5C65"/>
                </a:solidFill>
              </a:rPr>
              <a:t>can</a:t>
            </a:r>
            <a:r>
              <a:rPr lang="hu-HU" sz="4000" dirty="0">
                <a:solidFill>
                  <a:srgbClr val="0C5C65"/>
                </a:solidFill>
              </a:rPr>
              <a:t> </a:t>
            </a:r>
            <a:r>
              <a:rPr lang="hu-HU" sz="4000" dirty="0" err="1">
                <a:solidFill>
                  <a:srgbClr val="0C5C65"/>
                </a:solidFill>
              </a:rPr>
              <a:t>have</a:t>
            </a:r>
            <a:r>
              <a:rPr lang="hu-HU" sz="4000" dirty="0">
                <a:solidFill>
                  <a:srgbClr val="0C5C65"/>
                </a:solidFill>
              </a:rPr>
              <a:t> </a:t>
            </a:r>
            <a:r>
              <a:rPr lang="hu-HU" sz="4000" b="1" dirty="0">
                <a:solidFill>
                  <a:srgbClr val="E50D2E"/>
                </a:solidFill>
              </a:rPr>
              <a:t>2-4</a:t>
            </a:r>
            <a:r>
              <a:rPr lang="hu-HU" sz="4000" dirty="0">
                <a:solidFill>
                  <a:srgbClr val="0C5C65"/>
                </a:solidFill>
              </a:rPr>
              <a:t> </a:t>
            </a:r>
            <a:r>
              <a:rPr lang="hu-HU" sz="4000" dirty="0" err="1">
                <a:solidFill>
                  <a:srgbClr val="0C5C65"/>
                </a:solidFill>
              </a:rPr>
              <a:t>articles</a:t>
            </a:r>
            <a:endParaRPr lang="hu-HU" sz="4000" dirty="0">
              <a:solidFill>
                <a:srgbClr val="0C5C65"/>
              </a:solidFill>
            </a:endParaRPr>
          </a:p>
          <a:p>
            <a:pPr>
              <a:lnSpc>
                <a:spcPct val="100000"/>
              </a:lnSpc>
              <a:spcBef>
                <a:spcPts val="0"/>
              </a:spcBef>
            </a:pPr>
            <a:r>
              <a:rPr lang="hu-HU" sz="4000" dirty="0" err="1">
                <a:solidFill>
                  <a:srgbClr val="0C5C65"/>
                </a:solidFill>
              </a:rPr>
              <a:t>based</a:t>
            </a:r>
            <a:r>
              <a:rPr lang="hu-HU" sz="4000" dirty="0">
                <a:solidFill>
                  <a:srgbClr val="0C5C65"/>
                </a:solidFill>
              </a:rPr>
              <a:t> </a:t>
            </a:r>
            <a:r>
              <a:rPr lang="hu-HU" sz="4000" dirty="0" err="1">
                <a:solidFill>
                  <a:srgbClr val="0C5C65"/>
                </a:solidFill>
              </a:rPr>
              <a:t>on</a:t>
            </a:r>
            <a:r>
              <a:rPr lang="hu-HU" sz="4000" dirty="0">
                <a:solidFill>
                  <a:srgbClr val="0C5C65"/>
                </a:solidFill>
              </a:rPr>
              <a:t> </a:t>
            </a:r>
            <a:r>
              <a:rPr lang="hu-HU" sz="4000" dirty="0" err="1">
                <a:solidFill>
                  <a:srgbClr val="0C5C65"/>
                </a:solidFill>
              </a:rPr>
              <a:t>your</a:t>
            </a:r>
            <a:r>
              <a:rPr lang="hu-HU" sz="4000" dirty="0">
                <a:solidFill>
                  <a:srgbClr val="0C5C65"/>
                </a:solidFill>
              </a:rPr>
              <a:t> </a:t>
            </a:r>
            <a:r>
              <a:rPr lang="hu-HU" sz="4000" dirty="0" err="1">
                <a:solidFill>
                  <a:srgbClr val="0C5C65"/>
                </a:solidFill>
              </a:rPr>
              <a:t>activity</a:t>
            </a:r>
            <a:r>
              <a:rPr lang="hu-HU" sz="4000" dirty="0">
                <a:solidFill>
                  <a:srgbClr val="0C5C65"/>
                </a:solidFill>
              </a:rPr>
              <a:t>.</a:t>
            </a:r>
          </a:p>
          <a:p>
            <a:pPr>
              <a:lnSpc>
                <a:spcPct val="100000"/>
              </a:lnSpc>
              <a:spcBef>
                <a:spcPts val="0"/>
              </a:spcBef>
            </a:pPr>
            <a:endParaRPr lang="hu-HU" sz="2800"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39168134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258013" y="105814"/>
            <a:ext cx="7207917" cy="378235"/>
          </a:xfrm>
        </p:spPr>
        <p:txBody>
          <a:bodyPr/>
          <a:lstStyle/>
          <a:p>
            <a:pPr>
              <a:lnSpc>
                <a:spcPct val="100000"/>
              </a:lnSpc>
              <a:spcBef>
                <a:spcPts val="0"/>
              </a:spcBef>
            </a:pPr>
            <a:r>
              <a:rPr lang="hu-HU" sz="3600" b="1" dirty="0"/>
              <a:t>TRANSLATIONAL MEDICINE</a:t>
            </a:r>
          </a:p>
          <a:p>
            <a:pPr>
              <a:lnSpc>
                <a:spcPct val="100000"/>
              </a:lnSpc>
              <a:spcBef>
                <a:spcPts val="0"/>
              </a:spcBef>
            </a:pPr>
            <a:r>
              <a:rPr lang="hu-HU" sz="3200" dirty="0" err="1">
                <a:latin typeface="Freestyle Script" panose="030804020302050B0404" pitchFamily="66" charset="0"/>
              </a:rPr>
              <a:t>taking</a:t>
            </a:r>
            <a:r>
              <a:rPr lang="hu-HU" sz="3200" dirty="0">
                <a:latin typeface="Freestyle Script" panose="030804020302050B0404" pitchFamily="66" charset="0"/>
              </a:rPr>
              <a:t> </a:t>
            </a:r>
            <a:r>
              <a:rPr lang="hu-HU" sz="3200" dirty="0" err="1">
                <a:latin typeface="Freestyle Script" panose="030804020302050B0404" pitchFamily="66" charset="0"/>
              </a:rPr>
              <a:t>discoveries</a:t>
            </a:r>
            <a:r>
              <a:rPr lang="hu-HU" sz="3200" dirty="0">
                <a:latin typeface="Freestyle Script" panose="030804020302050B0404" pitchFamily="66" charset="0"/>
              </a:rPr>
              <a:t> </a:t>
            </a:r>
            <a:r>
              <a:rPr lang="hu-HU" sz="3200" dirty="0" err="1">
                <a:latin typeface="Freestyle Script" panose="030804020302050B0404" pitchFamily="66" charset="0"/>
              </a:rPr>
              <a:t>for</a:t>
            </a:r>
            <a:r>
              <a:rPr lang="hu-HU" sz="3200" dirty="0">
                <a:latin typeface="Freestyle Script" panose="030804020302050B0404" pitchFamily="66" charset="0"/>
              </a:rPr>
              <a:t> </a:t>
            </a:r>
            <a:r>
              <a:rPr lang="hu-HU" sz="3200" dirty="0" err="1">
                <a:latin typeface="Freestyle Script" panose="030804020302050B0404" pitchFamily="66" charset="0"/>
              </a:rPr>
              <a:t>patients</a:t>
            </a:r>
            <a:r>
              <a:rPr lang="hu-HU" sz="3200" dirty="0">
                <a:latin typeface="Freestyle Script" panose="030804020302050B0404" pitchFamily="66" charset="0"/>
              </a:rPr>
              <a:t> </a:t>
            </a:r>
            <a:r>
              <a:rPr lang="hu-HU" sz="3200" dirty="0" err="1">
                <a:latin typeface="Freestyle Script" panose="030804020302050B0404" pitchFamily="66" charset="0"/>
              </a:rPr>
              <a:t>benefits</a:t>
            </a:r>
            <a:endParaRPr lang="hu-HU" sz="3200" dirty="0">
              <a:latin typeface="Freestyle Script" panose="030804020302050B0404" pitchFamily="66" charset="0"/>
            </a:endParaRPr>
          </a:p>
        </p:txBody>
      </p:sp>
      <p:sp>
        <p:nvSpPr>
          <p:cNvPr id="28" name="Alcím 2">
            <a:extLst>
              <a:ext uri="{FF2B5EF4-FFF2-40B4-BE49-F238E27FC236}">
                <a16:creationId xmlns:a16="http://schemas.microsoft.com/office/drawing/2014/main" id="{7B96FB9D-9C35-4719-9518-109AF812738F}"/>
              </a:ext>
            </a:extLst>
          </p:cNvPr>
          <p:cNvSpPr txBox="1">
            <a:spLocks/>
          </p:cNvSpPr>
          <p:nvPr/>
        </p:nvSpPr>
        <p:spPr>
          <a:xfrm>
            <a:off x="1626640" y="3005609"/>
            <a:ext cx="9161102"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hu-HU" sz="5400" b="1" dirty="0">
                <a:solidFill>
                  <a:srgbClr val="0C5C65"/>
                </a:solidFill>
              </a:rPr>
              <a:t>THANK YOU FOR THE WHOLE TEAM!</a:t>
            </a:r>
          </a:p>
          <a:p>
            <a:pPr>
              <a:lnSpc>
                <a:spcPct val="100000"/>
              </a:lnSpc>
              <a:spcBef>
                <a:spcPts val="0"/>
              </a:spcBef>
            </a:pPr>
            <a:endParaRPr lang="hu-HU" sz="4000" b="1" dirty="0">
              <a:solidFill>
                <a:srgbClr val="15A9A6"/>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425786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latin typeface="Arial"/>
                <a:ea typeface="Arial"/>
                <a:cs typeface="Arial"/>
                <a:sym typeface="Arial"/>
              </a:rPr>
              <a:t>PICO framework</a:t>
            </a:r>
            <a:endParaRPr sz="3600" b="1">
              <a:solidFill>
                <a:schemeClr val="lt1"/>
              </a:solidFill>
              <a:latin typeface="Arial"/>
              <a:ea typeface="Arial"/>
              <a:cs typeface="Arial"/>
              <a:sym typeface="Arial"/>
            </a:endParaRPr>
          </a:p>
        </p:txBody>
      </p:sp>
      <p:sp>
        <p:nvSpPr>
          <p:cNvPr id="351" name="Google Shape;351;p44"/>
          <p:cNvSpPr txBox="1"/>
          <p:nvPr/>
        </p:nvSpPr>
        <p:spPr>
          <a:xfrm>
            <a:off x="0" y="1268740"/>
            <a:ext cx="12344400" cy="489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352" name="Google Shape;352;p44"/>
          <p:cNvSpPr/>
          <p:nvPr/>
        </p:nvSpPr>
        <p:spPr>
          <a:xfrm>
            <a:off x="953274" y="2528695"/>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latin typeface="Arial"/>
                <a:ea typeface="Arial"/>
                <a:cs typeface="Arial"/>
                <a:sym typeface="Arial"/>
              </a:rPr>
              <a:t>P</a:t>
            </a:r>
            <a:r>
              <a:rPr lang="hu-HU" sz="1800" dirty="0" err="1">
                <a:solidFill>
                  <a:srgbClr val="0C5C65"/>
                </a:solidFill>
                <a:latin typeface="Arial"/>
                <a:ea typeface="Arial"/>
                <a:cs typeface="Arial"/>
                <a:sym typeface="Arial"/>
              </a:rPr>
              <a:t>opulation</a:t>
            </a:r>
            <a:r>
              <a:rPr lang="hu-HU" sz="1800" dirty="0">
                <a:solidFill>
                  <a:srgbClr val="0C5C65"/>
                </a:solidFill>
                <a:latin typeface="Arial"/>
                <a:ea typeface="Arial"/>
                <a:cs typeface="Arial"/>
                <a:sym typeface="Arial"/>
              </a:rPr>
              <a:t>/</a:t>
            </a:r>
            <a:r>
              <a:rPr lang="hu-HU" sz="1800" dirty="0" err="1">
                <a:solidFill>
                  <a:srgbClr val="0C5C65"/>
                </a:solidFill>
                <a:latin typeface="Arial"/>
                <a:ea typeface="Arial"/>
                <a:cs typeface="Arial"/>
                <a:sym typeface="Arial"/>
              </a:rPr>
              <a:t>Problem</a:t>
            </a:r>
            <a:endParaRPr sz="1800" dirty="0">
              <a:solidFill>
                <a:srgbClr val="0C5C65"/>
              </a:solidFill>
              <a:latin typeface="Arial"/>
              <a:ea typeface="Arial"/>
              <a:cs typeface="Arial"/>
              <a:sym typeface="Arial"/>
            </a:endParaRPr>
          </a:p>
        </p:txBody>
      </p:sp>
      <p:sp>
        <p:nvSpPr>
          <p:cNvPr id="353" name="Google Shape;353;p44"/>
          <p:cNvSpPr txBox="1"/>
          <p:nvPr/>
        </p:nvSpPr>
        <p:spPr>
          <a:xfrm>
            <a:off x="953274" y="3409824"/>
            <a:ext cx="6138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latin typeface="Arial"/>
                <a:ea typeface="Arial"/>
                <a:cs typeface="Arial"/>
                <a:sym typeface="Arial"/>
              </a:rPr>
              <a:t>I</a:t>
            </a:r>
            <a:r>
              <a:rPr lang="hu-HU" sz="1800" dirty="0" err="1">
                <a:solidFill>
                  <a:srgbClr val="0C5C65"/>
                </a:solidFill>
                <a:sym typeface="Arial"/>
              </a:rPr>
              <a:t>ntervention</a:t>
            </a:r>
            <a:endParaRPr sz="1800" dirty="0">
              <a:solidFill>
                <a:srgbClr val="0C5C65"/>
              </a:solidFill>
            </a:endParaRPr>
          </a:p>
        </p:txBody>
      </p:sp>
      <p:sp>
        <p:nvSpPr>
          <p:cNvPr id="354" name="Google Shape;354;p44"/>
          <p:cNvSpPr txBox="1"/>
          <p:nvPr/>
        </p:nvSpPr>
        <p:spPr>
          <a:xfrm>
            <a:off x="952733" y="4275187"/>
            <a:ext cx="4082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latin typeface="Arial"/>
                <a:ea typeface="Arial"/>
                <a:cs typeface="Arial"/>
                <a:sym typeface="Arial"/>
              </a:rPr>
              <a:t>C</a:t>
            </a:r>
            <a:r>
              <a:rPr lang="hu-HU" sz="1800" dirty="0" err="1">
                <a:solidFill>
                  <a:srgbClr val="0C5C65"/>
                </a:solidFill>
                <a:latin typeface="Arial"/>
                <a:ea typeface="Arial"/>
                <a:cs typeface="Arial"/>
                <a:sym typeface="Arial"/>
              </a:rPr>
              <a:t>omparison</a:t>
            </a:r>
            <a:endParaRPr sz="1800" dirty="0">
              <a:solidFill>
                <a:srgbClr val="0C5C65"/>
              </a:solidFill>
              <a:latin typeface="Arial"/>
              <a:ea typeface="Arial"/>
              <a:cs typeface="Arial"/>
              <a:sym typeface="Arial"/>
            </a:endParaRPr>
          </a:p>
        </p:txBody>
      </p:sp>
      <p:sp>
        <p:nvSpPr>
          <p:cNvPr id="355" name="Google Shape;355;p44"/>
          <p:cNvSpPr txBox="1"/>
          <p:nvPr/>
        </p:nvSpPr>
        <p:spPr>
          <a:xfrm>
            <a:off x="952733" y="5172082"/>
            <a:ext cx="3389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latin typeface="Arial"/>
                <a:ea typeface="Arial"/>
                <a:cs typeface="Arial"/>
                <a:sym typeface="Arial"/>
              </a:rPr>
              <a:t>O</a:t>
            </a:r>
            <a:r>
              <a:rPr lang="hu-HU" sz="1800" dirty="0" err="1">
                <a:solidFill>
                  <a:srgbClr val="0C5C65"/>
                </a:solidFill>
                <a:latin typeface="Arial"/>
                <a:ea typeface="Arial"/>
                <a:cs typeface="Arial"/>
                <a:sym typeface="Arial"/>
              </a:rPr>
              <a:t>utcome</a:t>
            </a:r>
            <a:endParaRPr sz="1800" dirty="0">
              <a:solidFill>
                <a:srgbClr val="0C5C65"/>
              </a:solidFill>
              <a:latin typeface="Arial"/>
              <a:ea typeface="Arial"/>
              <a:cs typeface="Arial"/>
              <a:sym typeface="Arial"/>
            </a:endParaRPr>
          </a:p>
        </p:txBody>
      </p:sp>
      <p:sp>
        <p:nvSpPr>
          <p:cNvPr id="356" name="Google Shape;356;p44"/>
          <p:cNvSpPr/>
          <p:nvPr/>
        </p:nvSpPr>
        <p:spPr>
          <a:xfrm>
            <a:off x="484201" y="1418607"/>
            <a:ext cx="11376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1" dirty="0" err="1">
                <a:solidFill>
                  <a:srgbClr val="E50D2E"/>
                </a:solidFill>
              </a:rPr>
              <a:t>I</a:t>
            </a:r>
            <a:r>
              <a:rPr lang="hu-HU" sz="2800" b="1" dirty="0" err="1">
                <a:solidFill>
                  <a:srgbClr val="E50D2E"/>
                </a:solidFill>
                <a:latin typeface="Arial"/>
                <a:ea typeface="Arial"/>
                <a:cs typeface="Arial"/>
                <a:sym typeface="Arial"/>
              </a:rPr>
              <a:t>nterventional</a:t>
            </a:r>
            <a:r>
              <a:rPr lang="hu-HU" sz="2800" b="1" dirty="0">
                <a:solidFill>
                  <a:srgbClr val="E50D2E"/>
                </a:solidFill>
                <a:latin typeface="Arial"/>
                <a:ea typeface="Arial"/>
                <a:cs typeface="Arial"/>
                <a:sym typeface="Arial"/>
              </a:rPr>
              <a:t> </a:t>
            </a:r>
            <a:r>
              <a:rPr lang="hu-HU" sz="2800" b="1" dirty="0" err="1">
                <a:solidFill>
                  <a:srgbClr val="E50D2E"/>
                </a:solidFill>
                <a:latin typeface="Arial"/>
                <a:ea typeface="Arial"/>
                <a:cs typeface="Arial"/>
                <a:sym typeface="Arial"/>
              </a:rPr>
              <a:t>questions</a:t>
            </a:r>
            <a:endParaRPr sz="2800" b="1" dirty="0">
              <a:solidFill>
                <a:srgbClr val="E50D2E"/>
              </a:solidFill>
              <a:latin typeface="Arial"/>
              <a:ea typeface="Arial"/>
              <a:cs typeface="Arial"/>
              <a:sym typeface="Arial"/>
            </a:endParaRPr>
          </a:p>
        </p:txBody>
      </p:sp>
      <p:sp>
        <p:nvSpPr>
          <p:cNvPr id="357" name="Google Shape;357;p44"/>
          <p:cNvSpPr/>
          <p:nvPr/>
        </p:nvSpPr>
        <p:spPr>
          <a:xfrm>
            <a:off x="33916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Patient</a:t>
            </a:r>
            <a:r>
              <a:rPr lang="hu-HU" sz="1800" dirty="0">
                <a:solidFill>
                  <a:srgbClr val="0C5C65"/>
                </a:solidFill>
              </a:rPr>
              <a:t>’s </a:t>
            </a:r>
            <a:r>
              <a:rPr lang="hu-HU" sz="1800" dirty="0" err="1">
                <a:solidFill>
                  <a:srgbClr val="0C5C65"/>
                </a:solidFill>
              </a:rPr>
              <a:t>disease</a:t>
            </a:r>
            <a:r>
              <a:rPr lang="hu-HU" sz="1800" dirty="0">
                <a:solidFill>
                  <a:srgbClr val="0C5C65"/>
                </a:solidFill>
              </a:rPr>
              <a:t> </a:t>
            </a:r>
            <a:r>
              <a:rPr lang="hu-HU" sz="1800" dirty="0" err="1">
                <a:solidFill>
                  <a:srgbClr val="0C5C65"/>
                </a:solidFill>
              </a:rPr>
              <a:t>or</a:t>
            </a:r>
            <a:r>
              <a:rPr lang="hu-HU" sz="1800" dirty="0">
                <a:solidFill>
                  <a:srgbClr val="0C5C65"/>
                </a:solidFill>
              </a:rPr>
              <a:t> </a:t>
            </a:r>
            <a:r>
              <a:rPr lang="hu-HU" sz="1800" dirty="0" err="1">
                <a:solidFill>
                  <a:srgbClr val="0C5C65"/>
                </a:solidFill>
              </a:rPr>
              <a:t>condition</a:t>
            </a:r>
            <a:endParaRPr sz="1800" dirty="0">
              <a:solidFill>
                <a:srgbClr val="0C5C65"/>
              </a:solidFill>
              <a:sym typeface="Arial"/>
            </a:endParaRPr>
          </a:p>
        </p:txBody>
      </p:sp>
      <p:sp>
        <p:nvSpPr>
          <p:cNvPr id="358" name="Google Shape;358;p44"/>
          <p:cNvSpPr/>
          <p:nvPr/>
        </p:nvSpPr>
        <p:spPr>
          <a:xfrm>
            <a:off x="33917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a:solidFill>
                  <a:srgbClr val="0C5C65"/>
                </a:solidFill>
              </a:rPr>
              <a:t>A therapeutic measure, eg., medication, surgery or life style change</a:t>
            </a:r>
            <a:endParaRPr sz="1800">
              <a:solidFill>
                <a:srgbClr val="0C5C65"/>
              </a:solidFill>
              <a:sym typeface="Arial"/>
            </a:endParaRPr>
          </a:p>
        </p:txBody>
      </p:sp>
      <p:sp>
        <p:nvSpPr>
          <p:cNvPr id="359" name="Google Shape;359;p44"/>
          <p:cNvSpPr/>
          <p:nvPr/>
        </p:nvSpPr>
        <p:spPr>
          <a:xfrm>
            <a:off x="33917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a:solidFill>
                  <a:srgbClr val="0C5C65"/>
                </a:solidFill>
              </a:rPr>
              <a:t>Standard </a:t>
            </a:r>
            <a:r>
              <a:rPr lang="hu-HU" sz="1800" dirty="0" err="1">
                <a:solidFill>
                  <a:srgbClr val="0C5C65"/>
                </a:solidFill>
              </a:rPr>
              <a:t>care</a:t>
            </a:r>
            <a:r>
              <a:rPr lang="hu-HU" sz="1800" dirty="0">
                <a:solidFill>
                  <a:srgbClr val="0C5C65"/>
                </a:solidFill>
              </a:rPr>
              <a:t>, </a:t>
            </a:r>
            <a:r>
              <a:rPr lang="hu-HU" sz="1800" dirty="0" err="1">
                <a:solidFill>
                  <a:srgbClr val="0C5C65"/>
                </a:solidFill>
              </a:rPr>
              <a:t>another</a:t>
            </a:r>
            <a:r>
              <a:rPr lang="hu-HU" sz="1800" dirty="0">
                <a:solidFill>
                  <a:srgbClr val="0C5C65"/>
                </a:solidFill>
              </a:rPr>
              <a:t> </a:t>
            </a:r>
            <a:r>
              <a:rPr lang="hu-HU" sz="1800" dirty="0" err="1">
                <a:solidFill>
                  <a:srgbClr val="0C5C65"/>
                </a:solidFill>
              </a:rPr>
              <a:t>intervention</a:t>
            </a:r>
            <a:r>
              <a:rPr lang="hu-HU" sz="1800" dirty="0">
                <a:solidFill>
                  <a:srgbClr val="0C5C65"/>
                </a:solidFill>
              </a:rPr>
              <a:t>, </a:t>
            </a:r>
            <a:r>
              <a:rPr lang="hu-HU" sz="1800" dirty="0" err="1">
                <a:solidFill>
                  <a:srgbClr val="0C5C65"/>
                </a:solidFill>
              </a:rPr>
              <a:t>or</a:t>
            </a:r>
            <a:r>
              <a:rPr lang="hu-HU" sz="1800" dirty="0">
                <a:solidFill>
                  <a:srgbClr val="0C5C65"/>
                </a:solidFill>
              </a:rPr>
              <a:t> placebo</a:t>
            </a:r>
            <a:endParaRPr sz="1800" dirty="0">
              <a:solidFill>
                <a:srgbClr val="0C5C65"/>
              </a:solidFill>
              <a:sym typeface="Arial"/>
            </a:endParaRPr>
          </a:p>
        </p:txBody>
      </p:sp>
      <p:sp>
        <p:nvSpPr>
          <p:cNvPr id="360" name="Google Shape;360;p44"/>
          <p:cNvSpPr/>
          <p:nvPr/>
        </p:nvSpPr>
        <p:spPr>
          <a:xfrm>
            <a:off x="33917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a:solidFill>
                  <a:srgbClr val="0C5C65"/>
                </a:solidFill>
              </a:rPr>
              <a:t>Mortality rate, number of days off work, pain, disability, etc.</a:t>
            </a:r>
            <a:endParaRPr sz="1800">
              <a:solidFill>
                <a:srgbClr val="0C5C65"/>
              </a:solidFill>
              <a:sym typeface="Arial"/>
            </a:endParaRPr>
          </a:p>
        </p:txBody>
      </p:sp>
      <p:sp>
        <p:nvSpPr>
          <p:cNvPr id="361" name="Google Shape;361;p44"/>
          <p:cNvSpPr/>
          <p:nvPr/>
        </p:nvSpPr>
        <p:spPr>
          <a:xfrm>
            <a:off x="77134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0C5C65"/>
                </a:solidFill>
              </a:rPr>
              <a:t>In </a:t>
            </a:r>
            <a:r>
              <a:rPr lang="hu-HU" sz="1800" b="1" dirty="0" err="1">
                <a:solidFill>
                  <a:srgbClr val="0C5C65"/>
                </a:solidFill>
              </a:rPr>
              <a:t>patients</a:t>
            </a:r>
            <a:r>
              <a:rPr lang="hu-HU" sz="1800" b="1" dirty="0">
                <a:solidFill>
                  <a:srgbClr val="0C5C65"/>
                </a:solidFill>
              </a:rPr>
              <a:t> </a:t>
            </a:r>
            <a:r>
              <a:rPr lang="hu-HU" sz="1800" b="1" dirty="0" err="1">
                <a:solidFill>
                  <a:srgbClr val="0C5C65"/>
                </a:solidFill>
              </a:rPr>
              <a:t>with</a:t>
            </a:r>
            <a:r>
              <a:rPr lang="hu-HU" sz="1800" b="1" dirty="0">
                <a:solidFill>
                  <a:srgbClr val="0C5C65"/>
                </a:solidFill>
              </a:rPr>
              <a:t> </a:t>
            </a:r>
            <a:r>
              <a:rPr lang="hu-HU" sz="1800" b="1" dirty="0" err="1">
                <a:solidFill>
                  <a:srgbClr val="0C5C65"/>
                </a:solidFill>
              </a:rPr>
              <a:t>osteoarthritis</a:t>
            </a:r>
            <a:r>
              <a:rPr lang="hu-HU" sz="1800" b="1" dirty="0">
                <a:solidFill>
                  <a:srgbClr val="0C5C65"/>
                </a:solidFill>
              </a:rPr>
              <a:t> of </a:t>
            </a:r>
            <a:r>
              <a:rPr lang="hu-HU" sz="1800" b="1" dirty="0" err="1">
                <a:solidFill>
                  <a:srgbClr val="0C5C65"/>
                </a:solidFill>
              </a:rPr>
              <a:t>knee</a:t>
            </a:r>
            <a:endParaRPr sz="1800" b="1" dirty="0">
              <a:solidFill>
                <a:srgbClr val="0C5C65"/>
              </a:solidFill>
              <a:sym typeface="Arial"/>
            </a:endParaRPr>
          </a:p>
        </p:txBody>
      </p:sp>
      <p:sp>
        <p:nvSpPr>
          <p:cNvPr id="362" name="Google Shape;362;p44"/>
          <p:cNvSpPr/>
          <p:nvPr/>
        </p:nvSpPr>
        <p:spPr>
          <a:xfrm>
            <a:off x="77135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0C5C65"/>
                </a:solidFill>
              </a:rPr>
              <a:t>is </a:t>
            </a:r>
            <a:r>
              <a:rPr lang="hu-HU" sz="1800" b="1" dirty="0" err="1">
                <a:solidFill>
                  <a:srgbClr val="0C5C65"/>
                </a:solidFill>
              </a:rPr>
              <a:t>hydrotherapy</a:t>
            </a:r>
            <a:r>
              <a:rPr lang="hu-HU" sz="1800" b="1" dirty="0">
                <a:solidFill>
                  <a:srgbClr val="0C5C65"/>
                </a:solidFill>
              </a:rPr>
              <a:t> more </a:t>
            </a:r>
            <a:r>
              <a:rPr lang="hu-HU" sz="1800" b="1" dirty="0" err="1">
                <a:solidFill>
                  <a:srgbClr val="0C5C65"/>
                </a:solidFill>
              </a:rPr>
              <a:t>effective</a:t>
            </a:r>
            <a:r>
              <a:rPr lang="hu-HU" sz="1800" b="1" dirty="0">
                <a:solidFill>
                  <a:srgbClr val="0C5C65"/>
                </a:solidFill>
              </a:rPr>
              <a:t> </a:t>
            </a:r>
            <a:r>
              <a:rPr lang="hu-HU" sz="1800" b="1" dirty="0" err="1">
                <a:solidFill>
                  <a:srgbClr val="0C5C65"/>
                </a:solidFill>
              </a:rPr>
              <a:t>than</a:t>
            </a:r>
            <a:endParaRPr sz="1800" b="1" dirty="0">
              <a:solidFill>
                <a:srgbClr val="0C5C65"/>
              </a:solidFill>
              <a:sym typeface="Arial"/>
            </a:endParaRPr>
          </a:p>
        </p:txBody>
      </p:sp>
      <p:sp>
        <p:nvSpPr>
          <p:cNvPr id="363" name="Google Shape;363;p44"/>
          <p:cNvSpPr/>
          <p:nvPr/>
        </p:nvSpPr>
        <p:spPr>
          <a:xfrm>
            <a:off x="77135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0C5C65"/>
                </a:solidFill>
              </a:rPr>
              <a:t>traditional</a:t>
            </a:r>
            <a:r>
              <a:rPr lang="hu-HU" sz="1800" b="1" dirty="0">
                <a:solidFill>
                  <a:srgbClr val="0C5C65"/>
                </a:solidFill>
              </a:rPr>
              <a:t> </a:t>
            </a:r>
            <a:r>
              <a:rPr lang="hu-HU" sz="1800" b="1" dirty="0" err="1">
                <a:solidFill>
                  <a:srgbClr val="0C5C65"/>
                </a:solidFill>
              </a:rPr>
              <a:t>physiotherapy</a:t>
            </a:r>
            <a:endParaRPr sz="1800" b="1" dirty="0">
              <a:solidFill>
                <a:srgbClr val="0C5C65"/>
              </a:solidFill>
              <a:sym typeface="Arial"/>
            </a:endParaRPr>
          </a:p>
        </p:txBody>
      </p:sp>
      <p:sp>
        <p:nvSpPr>
          <p:cNvPr id="364" name="Google Shape;364;p44"/>
          <p:cNvSpPr/>
          <p:nvPr/>
        </p:nvSpPr>
        <p:spPr>
          <a:xfrm>
            <a:off x="77135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0C5C65"/>
                </a:solidFill>
              </a:rPr>
              <a:t>in </a:t>
            </a:r>
            <a:r>
              <a:rPr lang="hu-HU" sz="1800" b="1" dirty="0" err="1">
                <a:solidFill>
                  <a:srgbClr val="0C5C65"/>
                </a:solidFill>
              </a:rPr>
              <a:t>relieving</a:t>
            </a:r>
            <a:r>
              <a:rPr lang="hu-HU" sz="1800" b="1" dirty="0">
                <a:solidFill>
                  <a:srgbClr val="0C5C65"/>
                </a:solidFill>
              </a:rPr>
              <a:t> </a:t>
            </a:r>
            <a:r>
              <a:rPr lang="hu-HU" sz="1800" b="1" dirty="0" err="1">
                <a:solidFill>
                  <a:srgbClr val="0C5C65"/>
                </a:solidFill>
              </a:rPr>
              <a:t>pain</a:t>
            </a:r>
            <a:r>
              <a:rPr lang="hu-HU" sz="1800" b="1" dirty="0">
                <a:solidFill>
                  <a:srgbClr val="0C5C65"/>
                </a:solidFill>
              </a:rPr>
              <a:t>?</a:t>
            </a:r>
            <a:endParaRPr sz="1800" b="1" dirty="0">
              <a:solidFill>
                <a:srgbClr val="0C5C65"/>
              </a:solidFil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 name="Szövegdoboz 2"/>
          <p:cNvSpPr txBox="1"/>
          <p:nvPr/>
        </p:nvSpPr>
        <p:spPr>
          <a:xfrm>
            <a:off x="484201" y="2139807"/>
            <a:ext cx="4228585" cy="3154710"/>
          </a:xfrm>
          <a:prstGeom prst="rect">
            <a:avLst/>
          </a:prstGeom>
          <a:noFill/>
        </p:spPr>
        <p:txBody>
          <a:bodyPr wrap="square" rtlCol="0">
            <a:spAutoFit/>
          </a:bodyPr>
          <a:lstStyle/>
          <a:p>
            <a:r>
              <a:rPr lang="hu-HU" sz="19900" dirty="0"/>
              <a:t>( )</a:t>
            </a:r>
          </a:p>
        </p:txBody>
      </p:sp>
      <p:sp>
        <p:nvSpPr>
          <p:cNvPr id="370" name="Google Shape;370;p45"/>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latin typeface="Arial"/>
                <a:ea typeface="Arial"/>
                <a:cs typeface="Arial"/>
                <a:sym typeface="Arial"/>
              </a:rPr>
              <a:t>PICO framework</a:t>
            </a:r>
            <a:endParaRPr sz="3600" b="1">
              <a:solidFill>
                <a:schemeClr val="lt1"/>
              </a:solidFill>
              <a:latin typeface="Arial"/>
              <a:ea typeface="Arial"/>
              <a:cs typeface="Arial"/>
              <a:sym typeface="Arial"/>
            </a:endParaRPr>
          </a:p>
        </p:txBody>
      </p:sp>
      <p:sp>
        <p:nvSpPr>
          <p:cNvPr id="371" name="Google Shape;371;p45"/>
          <p:cNvSpPr txBox="1"/>
          <p:nvPr/>
        </p:nvSpPr>
        <p:spPr>
          <a:xfrm>
            <a:off x="0" y="1268740"/>
            <a:ext cx="12344400" cy="489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372" name="Google Shape;372;p45"/>
          <p:cNvSpPr/>
          <p:nvPr/>
        </p:nvSpPr>
        <p:spPr>
          <a:xfrm>
            <a:off x="1580410" y="2444554"/>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P</a:t>
            </a:r>
            <a:endParaRPr sz="3600" dirty="0">
              <a:solidFill>
                <a:srgbClr val="E50D2E"/>
              </a:solidFill>
              <a:latin typeface="Arial"/>
              <a:ea typeface="Arial"/>
              <a:cs typeface="Arial"/>
              <a:sym typeface="Arial"/>
            </a:endParaRPr>
          </a:p>
        </p:txBody>
      </p:sp>
      <p:sp>
        <p:nvSpPr>
          <p:cNvPr id="373" name="Google Shape;373;p45"/>
          <p:cNvSpPr txBox="1"/>
          <p:nvPr/>
        </p:nvSpPr>
        <p:spPr>
          <a:xfrm>
            <a:off x="1580410" y="3312392"/>
            <a:ext cx="6138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sym typeface="Arial"/>
              </a:rPr>
              <a:t>I</a:t>
            </a:r>
            <a:endParaRPr sz="3600" dirty="0">
              <a:solidFill>
                <a:srgbClr val="E50D2E"/>
              </a:solidFill>
            </a:endParaRPr>
          </a:p>
        </p:txBody>
      </p:sp>
      <p:sp>
        <p:nvSpPr>
          <p:cNvPr id="374" name="Google Shape;374;p45"/>
          <p:cNvSpPr txBox="1"/>
          <p:nvPr/>
        </p:nvSpPr>
        <p:spPr>
          <a:xfrm>
            <a:off x="1511900" y="4193517"/>
            <a:ext cx="4082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rPr>
              <a:t>C</a:t>
            </a:r>
            <a:endParaRPr sz="3600" dirty="0">
              <a:solidFill>
                <a:srgbClr val="E50D2E"/>
              </a:solidFill>
              <a:sym typeface="Arial"/>
            </a:endParaRPr>
          </a:p>
        </p:txBody>
      </p:sp>
      <p:sp>
        <p:nvSpPr>
          <p:cNvPr id="375" name="Google Shape;375;p45"/>
          <p:cNvSpPr txBox="1"/>
          <p:nvPr/>
        </p:nvSpPr>
        <p:spPr>
          <a:xfrm>
            <a:off x="1479386" y="5017809"/>
            <a:ext cx="3389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O</a:t>
            </a:r>
            <a:endParaRPr sz="3600" dirty="0">
              <a:solidFill>
                <a:srgbClr val="E50D2E"/>
              </a:solidFill>
              <a:latin typeface="Arial"/>
              <a:ea typeface="Arial"/>
              <a:cs typeface="Arial"/>
              <a:sym typeface="Arial"/>
            </a:endParaRPr>
          </a:p>
        </p:txBody>
      </p:sp>
      <p:sp>
        <p:nvSpPr>
          <p:cNvPr id="376" name="Google Shape;376;p45"/>
          <p:cNvSpPr/>
          <p:nvPr/>
        </p:nvSpPr>
        <p:spPr>
          <a:xfrm>
            <a:off x="484201" y="1418607"/>
            <a:ext cx="11376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1" dirty="0" err="1">
                <a:solidFill>
                  <a:srgbClr val="E50D2E"/>
                </a:solidFill>
              </a:rPr>
              <a:t>Diagnostic</a:t>
            </a:r>
            <a:r>
              <a:rPr lang="hu-HU" sz="2800" b="1" dirty="0">
                <a:solidFill>
                  <a:srgbClr val="E50D2E"/>
                </a:solidFill>
                <a:latin typeface="Arial"/>
                <a:ea typeface="Arial"/>
                <a:cs typeface="Arial"/>
                <a:sym typeface="Arial"/>
              </a:rPr>
              <a:t> </a:t>
            </a:r>
            <a:r>
              <a:rPr lang="hu-HU" sz="2800" b="1" dirty="0" err="1">
                <a:solidFill>
                  <a:srgbClr val="E50D2E"/>
                </a:solidFill>
                <a:latin typeface="Arial"/>
                <a:ea typeface="Arial"/>
                <a:cs typeface="Arial"/>
                <a:sym typeface="Arial"/>
              </a:rPr>
              <a:t>questions</a:t>
            </a:r>
            <a:endParaRPr sz="2800" b="1" dirty="0">
              <a:solidFill>
                <a:srgbClr val="E50D2E"/>
              </a:solidFill>
              <a:latin typeface="Arial"/>
              <a:ea typeface="Arial"/>
              <a:cs typeface="Arial"/>
              <a:sym typeface="Arial"/>
            </a:endParaRPr>
          </a:p>
        </p:txBody>
      </p:sp>
      <p:sp>
        <p:nvSpPr>
          <p:cNvPr id="377" name="Google Shape;377;p45"/>
          <p:cNvSpPr/>
          <p:nvPr/>
        </p:nvSpPr>
        <p:spPr>
          <a:xfrm>
            <a:off x="33916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Specific</a:t>
            </a:r>
            <a:r>
              <a:rPr lang="hu-HU" sz="1800" dirty="0">
                <a:solidFill>
                  <a:srgbClr val="0C5C65"/>
                </a:solidFill>
              </a:rPr>
              <a:t> </a:t>
            </a:r>
            <a:r>
              <a:rPr lang="hu-HU" sz="1800" dirty="0" err="1">
                <a:solidFill>
                  <a:srgbClr val="0C5C65"/>
                </a:solidFill>
              </a:rPr>
              <a:t>disease</a:t>
            </a:r>
            <a:r>
              <a:rPr lang="hu-HU" sz="1800" dirty="0">
                <a:solidFill>
                  <a:srgbClr val="0C5C65"/>
                </a:solidFill>
              </a:rPr>
              <a:t> </a:t>
            </a:r>
            <a:r>
              <a:rPr lang="hu-HU" sz="1800" dirty="0" err="1">
                <a:solidFill>
                  <a:srgbClr val="0C5C65"/>
                </a:solidFill>
              </a:rPr>
              <a:t>or</a:t>
            </a:r>
            <a:r>
              <a:rPr lang="hu-HU" sz="1800" dirty="0">
                <a:solidFill>
                  <a:srgbClr val="0C5C65"/>
                </a:solidFill>
              </a:rPr>
              <a:t> </a:t>
            </a:r>
            <a:r>
              <a:rPr lang="hu-HU" sz="1800" dirty="0" err="1">
                <a:solidFill>
                  <a:srgbClr val="0C5C65"/>
                </a:solidFill>
              </a:rPr>
              <a:t>condition</a:t>
            </a:r>
            <a:endParaRPr sz="1800" dirty="0">
              <a:solidFill>
                <a:srgbClr val="0C5C65"/>
              </a:solidFill>
              <a:sym typeface="Arial"/>
            </a:endParaRPr>
          </a:p>
        </p:txBody>
      </p:sp>
      <p:sp>
        <p:nvSpPr>
          <p:cNvPr id="378" name="Google Shape;378;p45"/>
          <p:cNvSpPr/>
          <p:nvPr/>
        </p:nvSpPr>
        <p:spPr>
          <a:xfrm>
            <a:off x="33917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a:solidFill>
                  <a:srgbClr val="0C5C65"/>
                </a:solidFill>
              </a:rPr>
              <a:t>A </a:t>
            </a:r>
            <a:r>
              <a:rPr lang="hu-HU" sz="1800" dirty="0" err="1">
                <a:solidFill>
                  <a:srgbClr val="0C5C65"/>
                </a:solidFill>
              </a:rPr>
              <a:t>diagnostic</a:t>
            </a:r>
            <a:r>
              <a:rPr lang="hu-HU" sz="1800" dirty="0">
                <a:solidFill>
                  <a:srgbClr val="0C5C65"/>
                </a:solidFill>
              </a:rPr>
              <a:t> test </a:t>
            </a:r>
            <a:r>
              <a:rPr lang="hu-HU" sz="1800" dirty="0" err="1">
                <a:solidFill>
                  <a:srgbClr val="0C5C65"/>
                </a:solidFill>
              </a:rPr>
              <a:t>or</a:t>
            </a:r>
            <a:r>
              <a:rPr lang="hu-HU" sz="1800" dirty="0">
                <a:solidFill>
                  <a:srgbClr val="0C5C65"/>
                </a:solidFill>
              </a:rPr>
              <a:t> </a:t>
            </a:r>
            <a:r>
              <a:rPr lang="hu-HU" sz="1800" dirty="0" err="1">
                <a:solidFill>
                  <a:srgbClr val="0C5C65"/>
                </a:solidFill>
              </a:rPr>
              <a:t>procedure</a:t>
            </a:r>
            <a:endParaRPr sz="1800" dirty="0">
              <a:solidFill>
                <a:srgbClr val="0C5C65"/>
              </a:solidFill>
              <a:sym typeface="Arial"/>
            </a:endParaRPr>
          </a:p>
        </p:txBody>
      </p:sp>
      <p:sp>
        <p:nvSpPr>
          <p:cNvPr id="379" name="Google Shape;379;p45"/>
          <p:cNvSpPr/>
          <p:nvPr/>
        </p:nvSpPr>
        <p:spPr>
          <a:xfrm>
            <a:off x="33917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Current</a:t>
            </a:r>
            <a:r>
              <a:rPr lang="hu-HU" sz="1800" dirty="0">
                <a:solidFill>
                  <a:srgbClr val="0C5C65"/>
                </a:solidFill>
              </a:rPr>
              <a:t> “</a:t>
            </a:r>
            <a:r>
              <a:rPr lang="hu-HU" sz="1800" dirty="0" err="1">
                <a:solidFill>
                  <a:srgbClr val="0C5C65"/>
                </a:solidFill>
              </a:rPr>
              <a:t>reference</a:t>
            </a:r>
            <a:r>
              <a:rPr lang="hu-HU" sz="1800" dirty="0">
                <a:solidFill>
                  <a:srgbClr val="0C5C65"/>
                </a:solidFill>
              </a:rPr>
              <a:t> standard” </a:t>
            </a:r>
            <a:r>
              <a:rPr lang="hu-HU" sz="1800" dirty="0" err="1">
                <a:solidFill>
                  <a:srgbClr val="0C5C65"/>
                </a:solidFill>
              </a:rPr>
              <a:t>or</a:t>
            </a:r>
            <a:r>
              <a:rPr lang="hu-HU" sz="1800" dirty="0">
                <a:solidFill>
                  <a:srgbClr val="0C5C65"/>
                </a:solidFill>
              </a:rPr>
              <a:t> “</a:t>
            </a:r>
            <a:r>
              <a:rPr lang="hu-HU" sz="1800" dirty="0" err="1">
                <a:solidFill>
                  <a:srgbClr val="0C5C65"/>
                </a:solidFill>
              </a:rPr>
              <a:t>gold</a:t>
            </a:r>
            <a:r>
              <a:rPr lang="hu-HU" sz="1800" dirty="0">
                <a:solidFill>
                  <a:srgbClr val="0C5C65"/>
                </a:solidFill>
              </a:rPr>
              <a:t> standard” test </a:t>
            </a:r>
            <a:r>
              <a:rPr lang="hu-HU" sz="1800" dirty="0" err="1">
                <a:solidFill>
                  <a:srgbClr val="0C5C65"/>
                </a:solidFill>
              </a:rPr>
              <a:t>for</a:t>
            </a:r>
            <a:r>
              <a:rPr lang="hu-HU" sz="1800" dirty="0">
                <a:solidFill>
                  <a:srgbClr val="0C5C65"/>
                </a:solidFill>
              </a:rPr>
              <a:t> </a:t>
            </a:r>
            <a:r>
              <a:rPr lang="hu-HU" sz="1800" dirty="0" err="1">
                <a:solidFill>
                  <a:srgbClr val="0C5C65"/>
                </a:solidFill>
              </a:rPr>
              <a:t>disease</a:t>
            </a:r>
            <a:r>
              <a:rPr lang="hu-HU" sz="1800" dirty="0">
                <a:solidFill>
                  <a:srgbClr val="0C5C65"/>
                </a:solidFill>
              </a:rPr>
              <a:t> </a:t>
            </a:r>
            <a:r>
              <a:rPr lang="hu-HU" sz="1800" dirty="0" err="1">
                <a:solidFill>
                  <a:srgbClr val="0C5C65"/>
                </a:solidFill>
              </a:rPr>
              <a:t>or</a:t>
            </a:r>
            <a:r>
              <a:rPr lang="hu-HU" sz="1800" dirty="0">
                <a:solidFill>
                  <a:srgbClr val="0C5C65"/>
                </a:solidFill>
              </a:rPr>
              <a:t> </a:t>
            </a:r>
            <a:r>
              <a:rPr lang="hu-HU" sz="1800" dirty="0" err="1">
                <a:solidFill>
                  <a:srgbClr val="0C5C65"/>
                </a:solidFill>
              </a:rPr>
              <a:t>condition</a:t>
            </a:r>
            <a:endParaRPr sz="1800" dirty="0">
              <a:solidFill>
                <a:srgbClr val="0C5C65"/>
              </a:solidFill>
              <a:sym typeface="Arial"/>
            </a:endParaRPr>
          </a:p>
        </p:txBody>
      </p:sp>
      <p:sp>
        <p:nvSpPr>
          <p:cNvPr id="380" name="Google Shape;380;p45"/>
          <p:cNvSpPr/>
          <p:nvPr/>
        </p:nvSpPr>
        <p:spPr>
          <a:xfrm>
            <a:off x="33917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Measures</a:t>
            </a:r>
            <a:r>
              <a:rPr lang="hu-HU" sz="1800" dirty="0">
                <a:solidFill>
                  <a:srgbClr val="0C5C65"/>
                </a:solidFill>
              </a:rPr>
              <a:t> of test </a:t>
            </a:r>
            <a:r>
              <a:rPr lang="hu-HU" sz="1800" dirty="0" err="1">
                <a:solidFill>
                  <a:srgbClr val="0C5C65"/>
                </a:solidFill>
              </a:rPr>
              <a:t>utility</a:t>
            </a:r>
            <a:r>
              <a:rPr lang="hu-HU" sz="1800" dirty="0">
                <a:solidFill>
                  <a:srgbClr val="0C5C65"/>
                </a:solidFill>
              </a:rPr>
              <a:t>, i.e. </a:t>
            </a:r>
            <a:r>
              <a:rPr lang="hu-HU" sz="1800" dirty="0" err="1">
                <a:solidFill>
                  <a:srgbClr val="0C5C65"/>
                </a:solidFill>
              </a:rPr>
              <a:t>sensitivity</a:t>
            </a:r>
            <a:r>
              <a:rPr lang="hu-HU" sz="1800" dirty="0">
                <a:solidFill>
                  <a:srgbClr val="0C5C65"/>
                </a:solidFill>
              </a:rPr>
              <a:t>, </a:t>
            </a:r>
            <a:r>
              <a:rPr lang="hu-HU" sz="1800" dirty="0" err="1">
                <a:solidFill>
                  <a:srgbClr val="0C5C65"/>
                </a:solidFill>
              </a:rPr>
              <a:t>specificity</a:t>
            </a:r>
            <a:r>
              <a:rPr lang="hu-HU" sz="1800" dirty="0">
                <a:solidFill>
                  <a:srgbClr val="0C5C65"/>
                </a:solidFill>
              </a:rPr>
              <a:t>, </a:t>
            </a:r>
            <a:r>
              <a:rPr lang="hu-HU" sz="1800" dirty="0" err="1">
                <a:solidFill>
                  <a:srgbClr val="0C5C65"/>
                </a:solidFill>
              </a:rPr>
              <a:t>odds</a:t>
            </a:r>
            <a:r>
              <a:rPr lang="hu-HU" sz="1800" dirty="0">
                <a:solidFill>
                  <a:srgbClr val="0C5C65"/>
                </a:solidFill>
              </a:rPr>
              <a:t> ratio</a:t>
            </a:r>
            <a:endParaRPr sz="1800" dirty="0">
              <a:solidFill>
                <a:srgbClr val="0C5C65"/>
              </a:solidFill>
              <a:sym typeface="Arial"/>
            </a:endParaRPr>
          </a:p>
        </p:txBody>
      </p:sp>
      <p:sp>
        <p:nvSpPr>
          <p:cNvPr id="381" name="Google Shape;381;p45"/>
          <p:cNvSpPr/>
          <p:nvPr/>
        </p:nvSpPr>
        <p:spPr>
          <a:xfrm>
            <a:off x="77134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rPr>
              <a:t>For</a:t>
            </a:r>
            <a:r>
              <a:rPr lang="hu-HU" sz="1800" b="1" dirty="0">
                <a:solidFill>
                  <a:srgbClr val="E50D2E"/>
                </a:solidFill>
              </a:rPr>
              <a:t> </a:t>
            </a:r>
            <a:r>
              <a:rPr lang="hu-HU" sz="1800" b="1" dirty="0" err="1">
                <a:solidFill>
                  <a:srgbClr val="E50D2E"/>
                </a:solidFill>
              </a:rPr>
              <a:t>deep</a:t>
            </a:r>
            <a:r>
              <a:rPr lang="hu-HU" sz="1800" b="1" dirty="0">
                <a:solidFill>
                  <a:srgbClr val="E50D2E"/>
                </a:solidFill>
              </a:rPr>
              <a:t> </a:t>
            </a:r>
            <a:r>
              <a:rPr lang="hu-HU" sz="1800" b="1" dirty="0" err="1">
                <a:solidFill>
                  <a:srgbClr val="E50D2E"/>
                </a:solidFill>
              </a:rPr>
              <a:t>vein</a:t>
            </a:r>
            <a:r>
              <a:rPr lang="hu-HU" sz="1800" b="1" dirty="0">
                <a:solidFill>
                  <a:srgbClr val="E50D2E"/>
                </a:solidFill>
              </a:rPr>
              <a:t> </a:t>
            </a:r>
            <a:r>
              <a:rPr lang="hu-HU" sz="1800" b="1" dirty="0" err="1">
                <a:solidFill>
                  <a:srgbClr val="E50D2E"/>
                </a:solidFill>
              </a:rPr>
              <a:t>thrombosis</a:t>
            </a:r>
            <a:endParaRPr sz="1800" b="1" dirty="0">
              <a:solidFill>
                <a:srgbClr val="E50D2E"/>
              </a:solidFill>
              <a:sym typeface="Arial"/>
            </a:endParaRPr>
          </a:p>
        </p:txBody>
      </p:sp>
      <p:sp>
        <p:nvSpPr>
          <p:cNvPr id="382" name="Google Shape;382;p45"/>
          <p:cNvSpPr/>
          <p:nvPr/>
        </p:nvSpPr>
        <p:spPr>
          <a:xfrm>
            <a:off x="77135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E50D2E"/>
                </a:solidFill>
              </a:rPr>
              <a:t>is D-</a:t>
            </a:r>
            <a:r>
              <a:rPr lang="hu-HU" sz="1800" b="1" dirty="0" err="1">
                <a:solidFill>
                  <a:srgbClr val="E50D2E"/>
                </a:solidFill>
              </a:rPr>
              <a:t>dimer</a:t>
            </a:r>
            <a:r>
              <a:rPr lang="hu-HU" sz="1800" b="1" dirty="0">
                <a:solidFill>
                  <a:srgbClr val="E50D2E"/>
                </a:solidFill>
              </a:rPr>
              <a:t> testing </a:t>
            </a:r>
            <a:r>
              <a:rPr lang="hu-HU" sz="1800" b="1" dirty="0" err="1">
                <a:solidFill>
                  <a:srgbClr val="E50D2E"/>
                </a:solidFill>
              </a:rPr>
              <a:t>or</a:t>
            </a:r>
            <a:endParaRPr sz="1800" b="1" dirty="0">
              <a:solidFill>
                <a:srgbClr val="E50D2E"/>
              </a:solidFill>
              <a:sym typeface="Arial"/>
            </a:endParaRPr>
          </a:p>
        </p:txBody>
      </p:sp>
      <p:sp>
        <p:nvSpPr>
          <p:cNvPr id="383" name="Google Shape;383;p45"/>
          <p:cNvSpPr/>
          <p:nvPr/>
        </p:nvSpPr>
        <p:spPr>
          <a:xfrm>
            <a:off x="77135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rPr>
              <a:t>ultrasound</a:t>
            </a:r>
            <a:endParaRPr sz="1800" b="1" dirty="0">
              <a:solidFill>
                <a:srgbClr val="E50D2E"/>
              </a:solidFill>
              <a:sym typeface="Arial"/>
            </a:endParaRPr>
          </a:p>
        </p:txBody>
      </p:sp>
      <p:sp>
        <p:nvSpPr>
          <p:cNvPr id="384" name="Google Shape;384;p45"/>
          <p:cNvSpPr/>
          <p:nvPr/>
        </p:nvSpPr>
        <p:spPr>
          <a:xfrm>
            <a:off x="77135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E50D2E"/>
                </a:solidFill>
              </a:rPr>
              <a:t>more </a:t>
            </a:r>
            <a:r>
              <a:rPr lang="hu-HU" sz="1800" b="1" dirty="0" err="1">
                <a:solidFill>
                  <a:srgbClr val="E50D2E"/>
                </a:solidFill>
              </a:rPr>
              <a:t>accurate</a:t>
            </a:r>
            <a:r>
              <a:rPr lang="hu-HU" sz="1800" b="1" dirty="0">
                <a:solidFill>
                  <a:srgbClr val="E50D2E"/>
                </a:solidFill>
              </a:rPr>
              <a:t> </a:t>
            </a:r>
            <a:r>
              <a:rPr lang="hu-HU" sz="1800" b="1" dirty="0" err="1">
                <a:solidFill>
                  <a:srgbClr val="E50D2E"/>
                </a:solidFill>
              </a:rPr>
              <a:t>for</a:t>
            </a:r>
            <a:r>
              <a:rPr lang="hu-HU" sz="1800" b="1" dirty="0">
                <a:solidFill>
                  <a:srgbClr val="E50D2E"/>
                </a:solidFill>
              </a:rPr>
              <a:t> </a:t>
            </a:r>
            <a:r>
              <a:rPr lang="hu-HU" sz="1800" b="1" dirty="0" err="1">
                <a:solidFill>
                  <a:srgbClr val="E50D2E"/>
                </a:solidFill>
              </a:rPr>
              <a:t>diagnosis</a:t>
            </a:r>
            <a:r>
              <a:rPr lang="hu-HU" sz="1800" b="1" dirty="0">
                <a:solidFill>
                  <a:srgbClr val="E50D2E"/>
                </a:solidFill>
              </a:rPr>
              <a:t>?</a:t>
            </a:r>
            <a:endParaRPr sz="1800" b="1" dirty="0">
              <a:solidFill>
                <a:srgbClr val="E50D2E"/>
              </a:solidFil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17" name="Szövegdoboz 16"/>
          <p:cNvSpPr txBox="1"/>
          <p:nvPr/>
        </p:nvSpPr>
        <p:spPr>
          <a:xfrm>
            <a:off x="484201" y="2139807"/>
            <a:ext cx="4228585" cy="3154710"/>
          </a:xfrm>
          <a:prstGeom prst="rect">
            <a:avLst/>
          </a:prstGeom>
          <a:noFill/>
        </p:spPr>
        <p:txBody>
          <a:bodyPr wrap="square" rtlCol="0">
            <a:spAutoFit/>
          </a:bodyPr>
          <a:lstStyle/>
          <a:p>
            <a:r>
              <a:rPr lang="hu-HU" sz="19900" dirty="0"/>
              <a:t>( )</a:t>
            </a:r>
          </a:p>
        </p:txBody>
      </p:sp>
      <p:sp>
        <p:nvSpPr>
          <p:cNvPr id="390" name="Google Shape;390;p46"/>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latin typeface="Arial"/>
                <a:ea typeface="Arial"/>
                <a:cs typeface="Arial"/>
                <a:sym typeface="Arial"/>
              </a:rPr>
              <a:t>PICO framework</a:t>
            </a:r>
            <a:endParaRPr sz="3600" b="1">
              <a:solidFill>
                <a:schemeClr val="lt1"/>
              </a:solidFill>
              <a:latin typeface="Arial"/>
              <a:ea typeface="Arial"/>
              <a:cs typeface="Arial"/>
              <a:sym typeface="Arial"/>
            </a:endParaRPr>
          </a:p>
        </p:txBody>
      </p:sp>
      <p:sp>
        <p:nvSpPr>
          <p:cNvPr id="391" name="Google Shape;391;p46"/>
          <p:cNvSpPr txBox="1"/>
          <p:nvPr/>
        </p:nvSpPr>
        <p:spPr>
          <a:xfrm>
            <a:off x="0" y="1268740"/>
            <a:ext cx="12344400" cy="489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396" name="Google Shape;396;p46"/>
          <p:cNvSpPr/>
          <p:nvPr/>
        </p:nvSpPr>
        <p:spPr>
          <a:xfrm>
            <a:off x="484201" y="1418607"/>
            <a:ext cx="11376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1" dirty="0" err="1">
                <a:solidFill>
                  <a:srgbClr val="E50D2E"/>
                </a:solidFill>
              </a:rPr>
              <a:t>Predictive</a:t>
            </a:r>
            <a:r>
              <a:rPr lang="hu-HU" sz="2800" b="1" dirty="0">
                <a:solidFill>
                  <a:srgbClr val="E50D2E"/>
                </a:solidFill>
                <a:latin typeface="Arial"/>
                <a:ea typeface="Arial"/>
                <a:cs typeface="Arial"/>
                <a:sym typeface="Arial"/>
              </a:rPr>
              <a:t> </a:t>
            </a:r>
            <a:r>
              <a:rPr lang="hu-HU" sz="2800" b="1" dirty="0" err="1">
                <a:solidFill>
                  <a:srgbClr val="E50D2E"/>
                </a:solidFill>
                <a:latin typeface="Arial"/>
                <a:ea typeface="Arial"/>
                <a:cs typeface="Arial"/>
                <a:sym typeface="Arial"/>
              </a:rPr>
              <a:t>questions</a:t>
            </a:r>
            <a:endParaRPr sz="2800" b="1" dirty="0">
              <a:solidFill>
                <a:srgbClr val="E50D2E"/>
              </a:solidFill>
              <a:latin typeface="Arial"/>
              <a:ea typeface="Arial"/>
              <a:cs typeface="Arial"/>
              <a:sym typeface="Arial"/>
            </a:endParaRPr>
          </a:p>
        </p:txBody>
      </p:sp>
      <p:sp>
        <p:nvSpPr>
          <p:cNvPr id="397" name="Google Shape;397;p46"/>
          <p:cNvSpPr/>
          <p:nvPr/>
        </p:nvSpPr>
        <p:spPr>
          <a:xfrm>
            <a:off x="33916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Duration</a:t>
            </a:r>
            <a:r>
              <a:rPr lang="hu-HU" sz="1800" dirty="0">
                <a:solidFill>
                  <a:srgbClr val="0C5C65"/>
                </a:solidFill>
              </a:rPr>
              <a:t> and </a:t>
            </a:r>
            <a:r>
              <a:rPr lang="hu-HU" sz="1800" dirty="0" err="1">
                <a:solidFill>
                  <a:srgbClr val="0C5C65"/>
                </a:solidFill>
              </a:rPr>
              <a:t>severity</a:t>
            </a:r>
            <a:r>
              <a:rPr lang="hu-HU" sz="1800" dirty="0">
                <a:solidFill>
                  <a:srgbClr val="0C5C65"/>
                </a:solidFill>
              </a:rPr>
              <a:t> of main </a:t>
            </a:r>
            <a:r>
              <a:rPr lang="hu-HU" sz="1800" dirty="0" err="1">
                <a:solidFill>
                  <a:srgbClr val="0C5C65"/>
                </a:solidFill>
              </a:rPr>
              <a:t>prognostic</a:t>
            </a:r>
            <a:r>
              <a:rPr lang="hu-HU" sz="1800" dirty="0">
                <a:solidFill>
                  <a:srgbClr val="0C5C65"/>
                </a:solidFill>
              </a:rPr>
              <a:t> </a:t>
            </a:r>
            <a:r>
              <a:rPr lang="hu-HU" sz="1800" dirty="0" err="1">
                <a:solidFill>
                  <a:srgbClr val="0C5C65"/>
                </a:solidFill>
              </a:rPr>
              <a:t>factor</a:t>
            </a:r>
            <a:r>
              <a:rPr lang="hu-HU" sz="1800" dirty="0">
                <a:solidFill>
                  <a:srgbClr val="0C5C65"/>
                </a:solidFill>
              </a:rPr>
              <a:t> </a:t>
            </a:r>
            <a:r>
              <a:rPr lang="hu-HU" sz="1800" dirty="0" err="1">
                <a:solidFill>
                  <a:srgbClr val="0C5C65"/>
                </a:solidFill>
              </a:rPr>
              <a:t>or</a:t>
            </a:r>
            <a:r>
              <a:rPr lang="hu-HU" sz="1800" dirty="0">
                <a:solidFill>
                  <a:srgbClr val="0C5C65"/>
                </a:solidFill>
              </a:rPr>
              <a:t> </a:t>
            </a:r>
            <a:r>
              <a:rPr lang="hu-HU" sz="1800" dirty="0" err="1">
                <a:solidFill>
                  <a:srgbClr val="0C5C65"/>
                </a:solidFill>
              </a:rPr>
              <a:t>clinical</a:t>
            </a:r>
            <a:r>
              <a:rPr lang="hu-HU" sz="1800" dirty="0">
                <a:solidFill>
                  <a:srgbClr val="0C5C65"/>
                </a:solidFill>
              </a:rPr>
              <a:t> </a:t>
            </a:r>
            <a:r>
              <a:rPr lang="hu-HU" sz="1800" dirty="0" err="1">
                <a:solidFill>
                  <a:srgbClr val="0C5C65"/>
                </a:solidFill>
              </a:rPr>
              <a:t>problem</a:t>
            </a:r>
            <a:endParaRPr sz="1800" dirty="0">
              <a:solidFill>
                <a:srgbClr val="0C5C65"/>
              </a:solidFill>
              <a:sym typeface="Arial"/>
            </a:endParaRPr>
          </a:p>
        </p:txBody>
      </p:sp>
      <p:sp>
        <p:nvSpPr>
          <p:cNvPr id="398" name="Google Shape;398;p46"/>
          <p:cNvSpPr/>
          <p:nvPr/>
        </p:nvSpPr>
        <p:spPr>
          <a:xfrm>
            <a:off x="33917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Usually</a:t>
            </a:r>
            <a:r>
              <a:rPr lang="hu-HU" sz="1800" dirty="0">
                <a:solidFill>
                  <a:srgbClr val="0C5C65"/>
                </a:solidFill>
              </a:rPr>
              <a:t> </a:t>
            </a:r>
            <a:r>
              <a:rPr lang="hu-HU" sz="1800" dirty="0" err="1">
                <a:solidFill>
                  <a:srgbClr val="0C5C65"/>
                </a:solidFill>
              </a:rPr>
              <a:t>time</a:t>
            </a:r>
            <a:r>
              <a:rPr lang="hu-HU" sz="1800" dirty="0">
                <a:solidFill>
                  <a:srgbClr val="0C5C65"/>
                </a:solidFill>
              </a:rPr>
              <a:t> </a:t>
            </a:r>
            <a:r>
              <a:rPr lang="hu-HU" sz="1800" dirty="0" err="1">
                <a:solidFill>
                  <a:srgbClr val="0C5C65"/>
                </a:solidFill>
              </a:rPr>
              <a:t>or</a:t>
            </a:r>
            <a:r>
              <a:rPr lang="hu-HU" sz="1800" dirty="0">
                <a:solidFill>
                  <a:srgbClr val="0C5C65"/>
                </a:solidFill>
              </a:rPr>
              <a:t> “</a:t>
            </a:r>
            <a:r>
              <a:rPr lang="hu-HU" sz="1800" dirty="0" err="1">
                <a:solidFill>
                  <a:srgbClr val="0C5C65"/>
                </a:solidFill>
              </a:rPr>
              <a:t>watchful</a:t>
            </a:r>
            <a:r>
              <a:rPr lang="hu-HU" sz="1800" dirty="0">
                <a:solidFill>
                  <a:srgbClr val="0C5C65"/>
                </a:solidFill>
              </a:rPr>
              <a:t> </a:t>
            </a:r>
            <a:r>
              <a:rPr lang="hu-HU" sz="1800" dirty="0" err="1">
                <a:solidFill>
                  <a:srgbClr val="0C5C65"/>
                </a:solidFill>
              </a:rPr>
              <a:t>waiting</a:t>
            </a:r>
            <a:r>
              <a:rPr lang="hu-HU" sz="1800" dirty="0">
                <a:solidFill>
                  <a:srgbClr val="0C5C65"/>
                </a:solidFill>
              </a:rPr>
              <a:t>”</a:t>
            </a:r>
            <a:endParaRPr sz="1800" dirty="0">
              <a:solidFill>
                <a:srgbClr val="0C5C65"/>
              </a:solidFill>
              <a:sym typeface="Arial"/>
            </a:endParaRPr>
          </a:p>
        </p:txBody>
      </p:sp>
      <p:sp>
        <p:nvSpPr>
          <p:cNvPr id="399" name="Google Shape;399;p46"/>
          <p:cNvSpPr/>
          <p:nvPr/>
        </p:nvSpPr>
        <p:spPr>
          <a:xfrm>
            <a:off x="33917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Usually</a:t>
            </a:r>
            <a:r>
              <a:rPr lang="hu-HU" sz="1800" dirty="0">
                <a:solidFill>
                  <a:srgbClr val="0C5C65"/>
                </a:solidFill>
              </a:rPr>
              <a:t> </a:t>
            </a:r>
            <a:r>
              <a:rPr lang="hu-HU" sz="1800" dirty="0" err="1">
                <a:solidFill>
                  <a:srgbClr val="0C5C65"/>
                </a:solidFill>
              </a:rPr>
              <a:t>not</a:t>
            </a:r>
            <a:r>
              <a:rPr lang="hu-HU" sz="1800" dirty="0">
                <a:solidFill>
                  <a:srgbClr val="0C5C65"/>
                </a:solidFill>
              </a:rPr>
              <a:t> </a:t>
            </a:r>
            <a:r>
              <a:rPr lang="hu-HU" sz="1800" dirty="0" err="1">
                <a:solidFill>
                  <a:srgbClr val="0C5C65"/>
                </a:solidFill>
              </a:rPr>
              <a:t>applicable</a:t>
            </a:r>
            <a:endParaRPr sz="1800" dirty="0">
              <a:solidFill>
                <a:srgbClr val="0C5C65"/>
              </a:solidFill>
              <a:sym typeface="Arial"/>
            </a:endParaRPr>
          </a:p>
        </p:txBody>
      </p:sp>
      <p:sp>
        <p:nvSpPr>
          <p:cNvPr id="400" name="Google Shape;400;p46"/>
          <p:cNvSpPr/>
          <p:nvPr/>
        </p:nvSpPr>
        <p:spPr>
          <a:xfrm>
            <a:off x="33917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Survival</a:t>
            </a:r>
            <a:r>
              <a:rPr lang="hu-HU" sz="1800" dirty="0">
                <a:solidFill>
                  <a:srgbClr val="0C5C65"/>
                </a:solidFill>
              </a:rPr>
              <a:t> </a:t>
            </a:r>
            <a:r>
              <a:rPr lang="hu-HU" sz="1800" dirty="0" err="1">
                <a:solidFill>
                  <a:srgbClr val="0C5C65"/>
                </a:solidFill>
              </a:rPr>
              <a:t>rates</a:t>
            </a:r>
            <a:r>
              <a:rPr lang="hu-HU" sz="1800" dirty="0">
                <a:solidFill>
                  <a:srgbClr val="0C5C65"/>
                </a:solidFill>
              </a:rPr>
              <a:t>, </a:t>
            </a:r>
            <a:r>
              <a:rPr lang="hu-HU" sz="1800" dirty="0" err="1">
                <a:solidFill>
                  <a:srgbClr val="0C5C65"/>
                </a:solidFill>
              </a:rPr>
              <a:t>mortality</a:t>
            </a:r>
            <a:r>
              <a:rPr lang="hu-HU" sz="1800" dirty="0">
                <a:solidFill>
                  <a:srgbClr val="0C5C65"/>
                </a:solidFill>
              </a:rPr>
              <a:t> </a:t>
            </a:r>
            <a:r>
              <a:rPr lang="hu-HU" sz="1800" dirty="0" err="1">
                <a:solidFill>
                  <a:srgbClr val="0C5C65"/>
                </a:solidFill>
              </a:rPr>
              <a:t>rates</a:t>
            </a:r>
            <a:r>
              <a:rPr lang="hu-HU" sz="1800" dirty="0">
                <a:solidFill>
                  <a:srgbClr val="0C5C65"/>
                </a:solidFill>
              </a:rPr>
              <a:t>, </a:t>
            </a:r>
            <a:r>
              <a:rPr lang="hu-HU" sz="1800" dirty="0" err="1">
                <a:solidFill>
                  <a:srgbClr val="0C5C65"/>
                </a:solidFill>
              </a:rPr>
              <a:t>rates</a:t>
            </a:r>
            <a:r>
              <a:rPr lang="hu-HU" sz="1800" dirty="0">
                <a:solidFill>
                  <a:srgbClr val="0C5C65"/>
                </a:solidFill>
              </a:rPr>
              <a:t> of </a:t>
            </a:r>
            <a:r>
              <a:rPr lang="hu-HU" sz="1800" dirty="0" err="1">
                <a:solidFill>
                  <a:srgbClr val="0C5C65"/>
                </a:solidFill>
              </a:rPr>
              <a:t>disease</a:t>
            </a:r>
            <a:r>
              <a:rPr lang="hu-HU" sz="1800" dirty="0">
                <a:solidFill>
                  <a:srgbClr val="0C5C65"/>
                </a:solidFill>
              </a:rPr>
              <a:t> </a:t>
            </a:r>
            <a:r>
              <a:rPr lang="hu-HU" sz="1800" dirty="0" err="1">
                <a:solidFill>
                  <a:srgbClr val="0C5C65"/>
                </a:solidFill>
              </a:rPr>
              <a:t>progression</a:t>
            </a:r>
            <a:endParaRPr sz="1800" dirty="0">
              <a:solidFill>
                <a:srgbClr val="0C5C65"/>
              </a:solidFill>
              <a:sym typeface="Arial"/>
            </a:endParaRPr>
          </a:p>
        </p:txBody>
      </p:sp>
      <p:sp>
        <p:nvSpPr>
          <p:cNvPr id="401" name="Google Shape;401;p46"/>
          <p:cNvSpPr/>
          <p:nvPr/>
        </p:nvSpPr>
        <p:spPr>
          <a:xfrm>
            <a:off x="77134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E50D2E"/>
                </a:solidFill>
              </a:rPr>
              <a:t>In </a:t>
            </a:r>
            <a:r>
              <a:rPr lang="hu-HU" sz="1800" b="1" dirty="0" err="1">
                <a:solidFill>
                  <a:srgbClr val="E50D2E"/>
                </a:solidFill>
              </a:rPr>
              <a:t>healthy</a:t>
            </a:r>
            <a:r>
              <a:rPr lang="hu-HU" sz="1800" b="1" dirty="0">
                <a:solidFill>
                  <a:srgbClr val="E50D2E"/>
                </a:solidFill>
              </a:rPr>
              <a:t> </a:t>
            </a:r>
            <a:r>
              <a:rPr lang="hu-HU" sz="1800" b="1" dirty="0" err="1">
                <a:solidFill>
                  <a:srgbClr val="E50D2E"/>
                </a:solidFill>
              </a:rPr>
              <a:t>older</a:t>
            </a:r>
            <a:r>
              <a:rPr lang="hu-HU" sz="1800" b="1" dirty="0">
                <a:solidFill>
                  <a:srgbClr val="E50D2E"/>
                </a:solidFill>
              </a:rPr>
              <a:t> </a:t>
            </a:r>
            <a:r>
              <a:rPr lang="hu-HU" sz="1800" b="1" dirty="0" err="1">
                <a:solidFill>
                  <a:srgbClr val="E50D2E"/>
                </a:solidFill>
              </a:rPr>
              <a:t>women</a:t>
            </a:r>
            <a:r>
              <a:rPr lang="hu-HU" sz="1800" b="1" dirty="0">
                <a:solidFill>
                  <a:srgbClr val="E50D2E"/>
                </a:solidFill>
              </a:rPr>
              <a:t> </a:t>
            </a:r>
            <a:r>
              <a:rPr lang="hu-HU" sz="1800" b="1" dirty="0" err="1">
                <a:solidFill>
                  <a:srgbClr val="E50D2E"/>
                </a:solidFill>
              </a:rPr>
              <a:t>that</a:t>
            </a:r>
            <a:r>
              <a:rPr lang="hu-HU" sz="1800" b="1" dirty="0">
                <a:solidFill>
                  <a:srgbClr val="E50D2E"/>
                </a:solidFill>
              </a:rPr>
              <a:t> </a:t>
            </a:r>
            <a:r>
              <a:rPr lang="hu-HU" sz="1800" b="1" dirty="0" err="1">
                <a:solidFill>
                  <a:srgbClr val="E50D2E"/>
                </a:solidFill>
              </a:rPr>
              <a:t>suffer</a:t>
            </a:r>
            <a:r>
              <a:rPr lang="hu-HU" sz="1800" b="1" dirty="0">
                <a:solidFill>
                  <a:srgbClr val="E50D2E"/>
                </a:solidFill>
              </a:rPr>
              <a:t> </a:t>
            </a:r>
            <a:r>
              <a:rPr lang="hu-HU" sz="1800" b="1" dirty="0" err="1">
                <a:solidFill>
                  <a:srgbClr val="E50D2E"/>
                </a:solidFill>
              </a:rPr>
              <a:t>hip</a:t>
            </a:r>
            <a:r>
              <a:rPr lang="hu-HU" sz="1800" b="1" dirty="0">
                <a:solidFill>
                  <a:srgbClr val="E50D2E"/>
                </a:solidFill>
              </a:rPr>
              <a:t> </a:t>
            </a:r>
            <a:r>
              <a:rPr lang="hu-HU" sz="1800" b="1" dirty="0" err="1">
                <a:solidFill>
                  <a:srgbClr val="E50D2E"/>
                </a:solidFill>
              </a:rPr>
              <a:t>fractures</a:t>
            </a:r>
            <a:endParaRPr sz="1800" b="1" dirty="0">
              <a:solidFill>
                <a:srgbClr val="E50D2E"/>
              </a:solidFill>
              <a:sym typeface="Arial"/>
            </a:endParaRPr>
          </a:p>
        </p:txBody>
      </p:sp>
      <p:sp>
        <p:nvSpPr>
          <p:cNvPr id="402" name="Google Shape;402;p46"/>
          <p:cNvSpPr/>
          <p:nvPr/>
        </p:nvSpPr>
        <p:spPr>
          <a:xfrm>
            <a:off x="77135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rPr>
              <a:t>within</a:t>
            </a:r>
            <a:r>
              <a:rPr lang="hu-HU" sz="1800" b="1" dirty="0">
                <a:solidFill>
                  <a:srgbClr val="E50D2E"/>
                </a:solidFill>
              </a:rPr>
              <a:t> </a:t>
            </a:r>
            <a:r>
              <a:rPr lang="hu-HU" sz="1800" b="1" dirty="0" err="1">
                <a:solidFill>
                  <a:srgbClr val="E50D2E"/>
                </a:solidFill>
              </a:rPr>
              <a:t>the</a:t>
            </a:r>
            <a:r>
              <a:rPr lang="hu-HU" sz="1800" b="1" dirty="0">
                <a:solidFill>
                  <a:srgbClr val="E50D2E"/>
                </a:solidFill>
              </a:rPr>
              <a:t> </a:t>
            </a:r>
            <a:r>
              <a:rPr lang="hu-HU" sz="1800" b="1" dirty="0" err="1">
                <a:solidFill>
                  <a:srgbClr val="E50D2E"/>
                </a:solidFill>
              </a:rPr>
              <a:t>year</a:t>
            </a:r>
            <a:r>
              <a:rPr lang="hu-HU" sz="1800" b="1" dirty="0">
                <a:solidFill>
                  <a:srgbClr val="E50D2E"/>
                </a:solidFill>
              </a:rPr>
              <a:t> </a:t>
            </a:r>
            <a:r>
              <a:rPr lang="hu-HU" sz="1800" b="1" dirty="0" err="1">
                <a:solidFill>
                  <a:srgbClr val="E50D2E"/>
                </a:solidFill>
              </a:rPr>
              <a:t>after</a:t>
            </a:r>
            <a:r>
              <a:rPr lang="hu-HU" sz="1800" b="1" dirty="0">
                <a:solidFill>
                  <a:srgbClr val="E50D2E"/>
                </a:solidFill>
              </a:rPr>
              <a:t> </a:t>
            </a:r>
            <a:r>
              <a:rPr lang="hu-HU" sz="1800" b="1" dirty="0" err="1">
                <a:solidFill>
                  <a:srgbClr val="E50D2E"/>
                </a:solidFill>
              </a:rPr>
              <a:t>injury</a:t>
            </a:r>
            <a:endParaRPr sz="1800" b="1" dirty="0">
              <a:solidFill>
                <a:srgbClr val="E50D2E"/>
              </a:solidFill>
              <a:sym typeface="Arial"/>
            </a:endParaRPr>
          </a:p>
        </p:txBody>
      </p:sp>
      <p:sp>
        <p:nvSpPr>
          <p:cNvPr id="403" name="Google Shape;403;p46"/>
          <p:cNvSpPr/>
          <p:nvPr/>
        </p:nvSpPr>
        <p:spPr>
          <a:xfrm>
            <a:off x="77135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46"/>
          <p:cNvSpPr/>
          <p:nvPr/>
        </p:nvSpPr>
        <p:spPr>
          <a:xfrm>
            <a:off x="77135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rPr>
              <a:t>what</a:t>
            </a:r>
            <a:r>
              <a:rPr lang="hu-HU" sz="1800" b="1" dirty="0">
                <a:solidFill>
                  <a:srgbClr val="E50D2E"/>
                </a:solidFill>
              </a:rPr>
              <a:t> is </a:t>
            </a:r>
            <a:r>
              <a:rPr lang="hu-HU" sz="1800" b="1" dirty="0" err="1">
                <a:solidFill>
                  <a:srgbClr val="E50D2E"/>
                </a:solidFill>
              </a:rPr>
              <a:t>the</a:t>
            </a:r>
            <a:r>
              <a:rPr lang="hu-HU" sz="1800" b="1" dirty="0">
                <a:solidFill>
                  <a:srgbClr val="E50D2E"/>
                </a:solidFill>
              </a:rPr>
              <a:t> </a:t>
            </a:r>
            <a:r>
              <a:rPr lang="hu-HU" sz="1800" b="1" dirty="0" err="1">
                <a:solidFill>
                  <a:srgbClr val="E50D2E"/>
                </a:solidFill>
              </a:rPr>
              <a:t>relative</a:t>
            </a:r>
            <a:r>
              <a:rPr lang="hu-HU" sz="1800" b="1" dirty="0">
                <a:solidFill>
                  <a:srgbClr val="E50D2E"/>
                </a:solidFill>
              </a:rPr>
              <a:t> </a:t>
            </a:r>
            <a:r>
              <a:rPr lang="hu-HU" sz="1800" b="1" dirty="0" err="1">
                <a:solidFill>
                  <a:srgbClr val="E50D2E"/>
                </a:solidFill>
              </a:rPr>
              <a:t>risk</a:t>
            </a:r>
            <a:r>
              <a:rPr lang="hu-HU" sz="1800" b="1" dirty="0">
                <a:solidFill>
                  <a:srgbClr val="E50D2E"/>
                </a:solidFill>
              </a:rPr>
              <a:t> of </a:t>
            </a:r>
            <a:r>
              <a:rPr lang="hu-HU" sz="1800" b="1" dirty="0" err="1">
                <a:solidFill>
                  <a:srgbClr val="E50D2E"/>
                </a:solidFill>
              </a:rPr>
              <a:t>death</a:t>
            </a:r>
            <a:r>
              <a:rPr lang="hu-HU" sz="1800" b="1" dirty="0">
                <a:solidFill>
                  <a:srgbClr val="E50D2E"/>
                </a:solidFill>
              </a:rPr>
              <a:t>?</a:t>
            </a:r>
            <a:endParaRPr sz="1800" b="1" dirty="0">
              <a:solidFill>
                <a:srgbClr val="E50D2E"/>
              </a:solidFill>
              <a:sym typeface="Arial"/>
            </a:endParaRPr>
          </a:p>
        </p:txBody>
      </p:sp>
      <p:sp>
        <p:nvSpPr>
          <p:cNvPr id="18" name="Google Shape;372;p45"/>
          <p:cNvSpPr/>
          <p:nvPr/>
        </p:nvSpPr>
        <p:spPr>
          <a:xfrm>
            <a:off x="1580410" y="2444554"/>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P</a:t>
            </a:r>
            <a:endParaRPr sz="3600" dirty="0">
              <a:solidFill>
                <a:srgbClr val="E50D2E"/>
              </a:solidFill>
              <a:latin typeface="Arial"/>
              <a:ea typeface="Arial"/>
              <a:cs typeface="Arial"/>
              <a:sym typeface="Arial"/>
            </a:endParaRPr>
          </a:p>
        </p:txBody>
      </p:sp>
      <p:sp>
        <p:nvSpPr>
          <p:cNvPr id="19" name="Google Shape;373;p45"/>
          <p:cNvSpPr txBox="1"/>
          <p:nvPr/>
        </p:nvSpPr>
        <p:spPr>
          <a:xfrm>
            <a:off x="1580410" y="3312392"/>
            <a:ext cx="1018083"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sym typeface="Arial"/>
              </a:rPr>
              <a:t>I</a:t>
            </a:r>
            <a:endParaRPr sz="3600" dirty="0">
              <a:solidFill>
                <a:srgbClr val="E50D2E"/>
              </a:solidFill>
            </a:endParaRPr>
          </a:p>
        </p:txBody>
      </p:sp>
      <p:sp>
        <p:nvSpPr>
          <p:cNvPr id="20" name="Google Shape;374;p45"/>
          <p:cNvSpPr txBox="1"/>
          <p:nvPr/>
        </p:nvSpPr>
        <p:spPr>
          <a:xfrm>
            <a:off x="1511900" y="4193517"/>
            <a:ext cx="4082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rPr>
              <a:t>C</a:t>
            </a:r>
            <a:endParaRPr sz="3600" dirty="0">
              <a:solidFill>
                <a:srgbClr val="E50D2E"/>
              </a:solidFill>
              <a:sym typeface="Arial"/>
            </a:endParaRPr>
          </a:p>
        </p:txBody>
      </p:sp>
      <p:sp>
        <p:nvSpPr>
          <p:cNvPr id="21" name="Google Shape;375;p45"/>
          <p:cNvSpPr txBox="1"/>
          <p:nvPr/>
        </p:nvSpPr>
        <p:spPr>
          <a:xfrm>
            <a:off x="1479386" y="5017809"/>
            <a:ext cx="3389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O</a:t>
            </a:r>
            <a:endParaRPr sz="3600" dirty="0">
              <a:solidFill>
                <a:srgbClr val="E50D2E"/>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23" name="Google Shape;374;p45"/>
          <p:cNvSpPr txBox="1"/>
          <p:nvPr/>
        </p:nvSpPr>
        <p:spPr>
          <a:xfrm>
            <a:off x="1511900" y="4193517"/>
            <a:ext cx="821867"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FF0000"/>
                </a:solidFill>
              </a:rPr>
              <a:t>C</a:t>
            </a:r>
            <a:endParaRPr sz="3600" dirty="0">
              <a:solidFill>
                <a:srgbClr val="000000"/>
              </a:solidFill>
              <a:sym typeface="Arial"/>
            </a:endParaRPr>
          </a:p>
        </p:txBody>
      </p:sp>
      <p:sp>
        <p:nvSpPr>
          <p:cNvPr id="390" name="Google Shape;390;p46"/>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latin typeface="Arial"/>
                <a:ea typeface="Arial"/>
                <a:cs typeface="Arial"/>
                <a:sym typeface="Arial"/>
              </a:rPr>
              <a:t>PICO framework</a:t>
            </a:r>
            <a:endParaRPr sz="3600" b="1">
              <a:solidFill>
                <a:schemeClr val="lt1"/>
              </a:solidFill>
              <a:latin typeface="Arial"/>
              <a:ea typeface="Arial"/>
              <a:cs typeface="Arial"/>
              <a:sym typeface="Arial"/>
            </a:endParaRPr>
          </a:p>
        </p:txBody>
      </p:sp>
      <p:sp>
        <p:nvSpPr>
          <p:cNvPr id="391" name="Google Shape;391;p46"/>
          <p:cNvSpPr txBox="1"/>
          <p:nvPr/>
        </p:nvSpPr>
        <p:spPr>
          <a:xfrm>
            <a:off x="0" y="1268740"/>
            <a:ext cx="12344400" cy="489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396" name="Google Shape;396;p46"/>
          <p:cNvSpPr/>
          <p:nvPr/>
        </p:nvSpPr>
        <p:spPr>
          <a:xfrm>
            <a:off x="484201" y="1418607"/>
            <a:ext cx="11376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1" dirty="0" err="1">
                <a:solidFill>
                  <a:srgbClr val="E50D2E"/>
                </a:solidFill>
              </a:rPr>
              <a:t>Epidemiological</a:t>
            </a:r>
            <a:r>
              <a:rPr lang="hu-HU" sz="2800" b="1" dirty="0">
                <a:solidFill>
                  <a:srgbClr val="E50D2E"/>
                </a:solidFill>
                <a:latin typeface="Arial"/>
                <a:ea typeface="Arial"/>
                <a:cs typeface="Arial"/>
                <a:sym typeface="Arial"/>
              </a:rPr>
              <a:t> </a:t>
            </a:r>
            <a:r>
              <a:rPr lang="hu-HU" sz="2800" b="1" dirty="0" err="1">
                <a:solidFill>
                  <a:srgbClr val="E50D2E"/>
                </a:solidFill>
                <a:latin typeface="Arial"/>
                <a:ea typeface="Arial"/>
                <a:cs typeface="Arial"/>
                <a:sym typeface="Arial"/>
              </a:rPr>
              <a:t>questions</a:t>
            </a:r>
            <a:endParaRPr sz="2800" b="1" dirty="0">
              <a:solidFill>
                <a:srgbClr val="E50D2E"/>
              </a:solidFill>
              <a:latin typeface="Arial"/>
              <a:ea typeface="Arial"/>
              <a:cs typeface="Arial"/>
              <a:sym typeface="Arial"/>
            </a:endParaRPr>
          </a:p>
        </p:txBody>
      </p:sp>
      <p:sp>
        <p:nvSpPr>
          <p:cNvPr id="397" name="Google Shape;397;p46"/>
          <p:cNvSpPr/>
          <p:nvPr/>
        </p:nvSpPr>
        <p:spPr>
          <a:xfrm>
            <a:off x="33916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Target</a:t>
            </a:r>
            <a:r>
              <a:rPr lang="hu-HU" sz="1800" dirty="0">
                <a:solidFill>
                  <a:srgbClr val="0C5C65"/>
                </a:solidFill>
              </a:rPr>
              <a:t> </a:t>
            </a:r>
            <a:r>
              <a:rPr lang="hu-HU" sz="1800" dirty="0" err="1">
                <a:solidFill>
                  <a:srgbClr val="0C5C65"/>
                </a:solidFill>
              </a:rPr>
              <a:t>population</a:t>
            </a:r>
            <a:endParaRPr sz="1800" dirty="0">
              <a:solidFill>
                <a:srgbClr val="0C5C65"/>
              </a:solidFill>
              <a:sym typeface="Arial"/>
            </a:endParaRPr>
          </a:p>
        </p:txBody>
      </p:sp>
      <p:sp>
        <p:nvSpPr>
          <p:cNvPr id="398" name="Google Shape;398;p46"/>
          <p:cNvSpPr/>
          <p:nvPr/>
        </p:nvSpPr>
        <p:spPr>
          <a:xfrm>
            <a:off x="3391700" y="340192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9" name="Google Shape;399;p46"/>
          <p:cNvSpPr/>
          <p:nvPr/>
        </p:nvSpPr>
        <p:spPr>
          <a:xfrm>
            <a:off x="33917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Usually</a:t>
            </a:r>
            <a:r>
              <a:rPr lang="hu-HU" sz="1800" dirty="0">
                <a:solidFill>
                  <a:srgbClr val="0C5C65"/>
                </a:solidFill>
              </a:rPr>
              <a:t> </a:t>
            </a:r>
            <a:r>
              <a:rPr lang="hu-HU" sz="1800" dirty="0" err="1">
                <a:solidFill>
                  <a:srgbClr val="0C5C65"/>
                </a:solidFill>
              </a:rPr>
              <a:t>not</a:t>
            </a:r>
            <a:r>
              <a:rPr lang="hu-HU" sz="1800" dirty="0">
                <a:solidFill>
                  <a:srgbClr val="0C5C65"/>
                </a:solidFill>
              </a:rPr>
              <a:t> </a:t>
            </a:r>
            <a:r>
              <a:rPr lang="hu-HU" sz="1800" dirty="0" err="1">
                <a:solidFill>
                  <a:srgbClr val="0C5C65"/>
                </a:solidFill>
              </a:rPr>
              <a:t>applicable</a:t>
            </a:r>
            <a:endParaRPr sz="1800" dirty="0">
              <a:solidFill>
                <a:srgbClr val="0C5C65"/>
              </a:solidFill>
              <a:sym typeface="Arial"/>
            </a:endParaRPr>
          </a:p>
        </p:txBody>
      </p:sp>
      <p:sp>
        <p:nvSpPr>
          <p:cNvPr id="400" name="Google Shape;400;p46"/>
          <p:cNvSpPr/>
          <p:nvPr/>
        </p:nvSpPr>
        <p:spPr>
          <a:xfrm>
            <a:off x="3391699"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e.g</a:t>
            </a:r>
            <a:r>
              <a:rPr lang="hu-HU" sz="1800" dirty="0">
                <a:solidFill>
                  <a:srgbClr val="0C5C65"/>
                </a:solidFill>
              </a:rPr>
              <a:t>., </a:t>
            </a:r>
            <a:r>
              <a:rPr lang="hu-HU" sz="1800" dirty="0" err="1">
                <a:solidFill>
                  <a:srgbClr val="0C5C65"/>
                </a:solidFill>
              </a:rPr>
              <a:t>prevalence</a:t>
            </a:r>
            <a:r>
              <a:rPr lang="hu-HU" sz="1800" dirty="0">
                <a:solidFill>
                  <a:srgbClr val="0C5C65"/>
                </a:solidFill>
              </a:rPr>
              <a:t>, </a:t>
            </a:r>
            <a:r>
              <a:rPr lang="hu-HU" sz="1800" dirty="0" err="1">
                <a:solidFill>
                  <a:srgbClr val="0C5C65"/>
                </a:solidFill>
              </a:rPr>
              <a:t>incidence</a:t>
            </a:r>
            <a:endParaRPr sz="1800" dirty="0">
              <a:solidFill>
                <a:srgbClr val="0C5C65"/>
              </a:solidFill>
              <a:sym typeface="Arial"/>
            </a:endParaRPr>
          </a:p>
        </p:txBody>
      </p:sp>
      <p:sp>
        <p:nvSpPr>
          <p:cNvPr id="401" name="Google Shape;401;p46"/>
          <p:cNvSpPr/>
          <p:nvPr/>
        </p:nvSpPr>
        <p:spPr>
          <a:xfrm>
            <a:off x="7713499" y="2528670"/>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a:solidFill>
                  <a:srgbClr val="E50D2E"/>
                </a:solidFill>
              </a:rPr>
              <a:t>In </a:t>
            </a:r>
            <a:r>
              <a:rPr lang="hu-HU" sz="1800" b="1" dirty="0" err="1">
                <a:solidFill>
                  <a:srgbClr val="E50D2E"/>
                </a:solidFill>
              </a:rPr>
              <a:t>the</a:t>
            </a:r>
            <a:r>
              <a:rPr lang="hu-HU" sz="1800" b="1" dirty="0">
                <a:solidFill>
                  <a:srgbClr val="E50D2E"/>
                </a:solidFill>
              </a:rPr>
              <a:t> </a:t>
            </a:r>
            <a:r>
              <a:rPr lang="hu-HU" sz="1800" b="1" dirty="0" err="1">
                <a:solidFill>
                  <a:srgbClr val="E50D2E"/>
                </a:solidFill>
              </a:rPr>
              <a:t>general</a:t>
            </a:r>
            <a:r>
              <a:rPr lang="hu-HU" sz="1800" b="1" dirty="0">
                <a:solidFill>
                  <a:srgbClr val="E50D2E"/>
                </a:solidFill>
              </a:rPr>
              <a:t> </a:t>
            </a:r>
            <a:r>
              <a:rPr lang="hu-HU" sz="1800" b="1" dirty="0" err="1">
                <a:solidFill>
                  <a:srgbClr val="E50D2E"/>
                </a:solidFill>
              </a:rPr>
              <a:t>population</a:t>
            </a:r>
            <a:r>
              <a:rPr lang="hu-HU" sz="1800" b="1" dirty="0">
                <a:solidFill>
                  <a:srgbClr val="E50D2E"/>
                </a:solidFill>
              </a:rPr>
              <a:t> of Europe</a:t>
            </a:r>
            <a:endParaRPr sz="1800" b="1" dirty="0">
              <a:solidFill>
                <a:srgbClr val="E50D2E"/>
              </a:solidFill>
              <a:sym typeface="Arial"/>
            </a:endParaRPr>
          </a:p>
        </p:txBody>
      </p:sp>
      <p:sp>
        <p:nvSpPr>
          <p:cNvPr id="403" name="Google Shape;403;p46"/>
          <p:cNvSpPr/>
          <p:nvPr/>
        </p:nvSpPr>
        <p:spPr>
          <a:xfrm>
            <a:off x="7713500" y="4290950"/>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46"/>
          <p:cNvSpPr/>
          <p:nvPr/>
        </p:nvSpPr>
        <p:spPr>
          <a:xfrm>
            <a:off x="7713500" y="5172075"/>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dirty="0" err="1">
                <a:solidFill>
                  <a:srgbClr val="E50D2E"/>
                </a:solidFill>
              </a:rPr>
              <a:t>what</a:t>
            </a:r>
            <a:r>
              <a:rPr lang="hu-HU" sz="1800" b="1" dirty="0">
                <a:solidFill>
                  <a:srgbClr val="E50D2E"/>
                </a:solidFill>
              </a:rPr>
              <a:t> is </a:t>
            </a:r>
            <a:r>
              <a:rPr lang="hu-HU" sz="1800" b="1" dirty="0" err="1">
                <a:solidFill>
                  <a:srgbClr val="E50D2E"/>
                </a:solidFill>
              </a:rPr>
              <a:t>the</a:t>
            </a:r>
            <a:r>
              <a:rPr lang="hu-HU" sz="1800" b="1" dirty="0">
                <a:solidFill>
                  <a:srgbClr val="E50D2E"/>
                </a:solidFill>
              </a:rPr>
              <a:t> </a:t>
            </a:r>
            <a:r>
              <a:rPr lang="hu-HU" sz="1800" b="1" dirty="0" err="1">
                <a:solidFill>
                  <a:srgbClr val="E50D2E"/>
                </a:solidFill>
              </a:rPr>
              <a:t>prevalence</a:t>
            </a:r>
            <a:r>
              <a:rPr lang="hu-HU" sz="1800" b="1" dirty="0">
                <a:solidFill>
                  <a:srgbClr val="E50D2E"/>
                </a:solidFill>
              </a:rPr>
              <a:t> of </a:t>
            </a:r>
            <a:r>
              <a:rPr lang="hu-HU" sz="1800" b="1" dirty="0" err="1">
                <a:solidFill>
                  <a:srgbClr val="E50D2E"/>
                </a:solidFill>
              </a:rPr>
              <a:t>ulcerative</a:t>
            </a:r>
            <a:r>
              <a:rPr lang="hu-HU" sz="1800" b="1" dirty="0">
                <a:solidFill>
                  <a:srgbClr val="E50D2E"/>
                </a:solidFill>
              </a:rPr>
              <a:t> </a:t>
            </a:r>
            <a:r>
              <a:rPr lang="hu-HU" sz="1800" b="1" dirty="0" err="1">
                <a:solidFill>
                  <a:srgbClr val="E50D2E"/>
                </a:solidFill>
              </a:rPr>
              <a:t>colitis</a:t>
            </a:r>
            <a:r>
              <a:rPr lang="hu-HU" sz="1800" b="1" dirty="0">
                <a:solidFill>
                  <a:srgbClr val="E50D2E"/>
                </a:solidFill>
              </a:rPr>
              <a:t>?</a:t>
            </a:r>
            <a:endParaRPr sz="1800" b="1" dirty="0">
              <a:solidFill>
                <a:srgbClr val="E50D2E"/>
              </a:solidFill>
              <a:sym typeface="Arial"/>
            </a:endParaRPr>
          </a:p>
        </p:txBody>
      </p:sp>
      <p:sp>
        <p:nvSpPr>
          <p:cNvPr id="17" name="Szövegdoboz 16"/>
          <p:cNvSpPr txBox="1"/>
          <p:nvPr/>
        </p:nvSpPr>
        <p:spPr>
          <a:xfrm>
            <a:off x="484201" y="2139807"/>
            <a:ext cx="4228585" cy="3154710"/>
          </a:xfrm>
          <a:prstGeom prst="rect">
            <a:avLst/>
          </a:prstGeom>
          <a:noFill/>
        </p:spPr>
        <p:txBody>
          <a:bodyPr wrap="square" rtlCol="0">
            <a:spAutoFit/>
          </a:bodyPr>
          <a:lstStyle/>
          <a:p>
            <a:r>
              <a:rPr lang="hu-HU" sz="19900" dirty="0"/>
              <a:t>(</a:t>
            </a:r>
            <a:r>
              <a:rPr lang="hu-HU" sz="19900" dirty="0">
                <a:solidFill>
                  <a:srgbClr val="E50D2E"/>
                </a:solidFill>
              </a:rPr>
              <a:t> </a:t>
            </a:r>
            <a:r>
              <a:rPr lang="hu-HU" sz="19900" dirty="0"/>
              <a:t>)</a:t>
            </a:r>
          </a:p>
        </p:txBody>
      </p:sp>
      <p:sp>
        <p:nvSpPr>
          <p:cNvPr id="18" name="Google Shape;372;p45"/>
          <p:cNvSpPr/>
          <p:nvPr/>
        </p:nvSpPr>
        <p:spPr>
          <a:xfrm>
            <a:off x="1580410" y="2444554"/>
            <a:ext cx="432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P</a:t>
            </a:r>
            <a:endParaRPr sz="3600" dirty="0">
              <a:solidFill>
                <a:srgbClr val="E50D2E"/>
              </a:solidFill>
              <a:latin typeface="Arial"/>
              <a:ea typeface="Arial"/>
              <a:cs typeface="Arial"/>
              <a:sym typeface="Arial"/>
            </a:endParaRPr>
          </a:p>
        </p:txBody>
      </p:sp>
      <p:sp>
        <p:nvSpPr>
          <p:cNvPr id="21" name="Google Shape;375;p45"/>
          <p:cNvSpPr txBox="1"/>
          <p:nvPr/>
        </p:nvSpPr>
        <p:spPr>
          <a:xfrm>
            <a:off x="1479386" y="5017809"/>
            <a:ext cx="3389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O</a:t>
            </a:r>
            <a:endParaRPr sz="3600" dirty="0">
              <a:solidFill>
                <a:srgbClr val="E50D2E"/>
              </a:solidFill>
              <a:latin typeface="Arial"/>
              <a:ea typeface="Arial"/>
              <a:cs typeface="Arial"/>
              <a:sym typeface="Arial"/>
            </a:endParaRPr>
          </a:p>
        </p:txBody>
      </p:sp>
      <p:sp>
        <p:nvSpPr>
          <p:cNvPr id="22" name="Google Shape;373;p45"/>
          <p:cNvSpPr txBox="1"/>
          <p:nvPr/>
        </p:nvSpPr>
        <p:spPr>
          <a:xfrm>
            <a:off x="1580410" y="3312392"/>
            <a:ext cx="515809"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sym typeface="Arial"/>
              </a:rPr>
              <a:t>I</a:t>
            </a:r>
            <a:endParaRPr sz="3600" dirty="0">
              <a:solidFill>
                <a:srgbClr val="E50D2E"/>
              </a:solidFill>
            </a:endParaRPr>
          </a:p>
        </p:txBody>
      </p:sp>
      <p:sp>
        <p:nvSpPr>
          <p:cNvPr id="25" name="Google Shape;399;p46"/>
          <p:cNvSpPr/>
          <p:nvPr/>
        </p:nvSpPr>
        <p:spPr>
          <a:xfrm>
            <a:off x="3391700" y="3352722"/>
            <a:ext cx="416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dirty="0" err="1">
                <a:solidFill>
                  <a:srgbClr val="0C5C65"/>
                </a:solidFill>
              </a:rPr>
              <a:t>Usually</a:t>
            </a:r>
            <a:r>
              <a:rPr lang="hu-HU" sz="1800" dirty="0">
                <a:solidFill>
                  <a:srgbClr val="0C5C65"/>
                </a:solidFill>
              </a:rPr>
              <a:t> </a:t>
            </a:r>
            <a:r>
              <a:rPr lang="hu-HU" sz="1800" dirty="0" err="1">
                <a:solidFill>
                  <a:srgbClr val="0C5C65"/>
                </a:solidFill>
              </a:rPr>
              <a:t>not</a:t>
            </a:r>
            <a:r>
              <a:rPr lang="hu-HU" sz="1800" dirty="0">
                <a:solidFill>
                  <a:srgbClr val="0C5C65"/>
                </a:solidFill>
              </a:rPr>
              <a:t> </a:t>
            </a:r>
            <a:r>
              <a:rPr lang="hu-HU" sz="1800" dirty="0" err="1">
                <a:solidFill>
                  <a:srgbClr val="0C5C65"/>
                </a:solidFill>
              </a:rPr>
              <a:t>applicable</a:t>
            </a:r>
            <a:endParaRPr sz="1800" dirty="0">
              <a:solidFill>
                <a:srgbClr val="0C5C65"/>
              </a:solidFill>
              <a:sym typeface="Arial"/>
            </a:endParaRPr>
          </a:p>
        </p:txBody>
      </p:sp>
    </p:spTree>
    <p:extLst>
      <p:ext uri="{BB962C8B-B14F-4D97-AF65-F5344CB8AC3E}">
        <p14:creationId xmlns:p14="http://schemas.microsoft.com/office/powerpoint/2010/main" val="287595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93098" y="2461654"/>
            <a:ext cx="7270901" cy="595932"/>
          </a:xfrm>
          <a:prstGeom prst="rect">
            <a:avLst/>
          </a:prstGeom>
        </p:spPr>
        <p:txBody>
          <a:bodyPr wrap="non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GENERAL OVERVIEW OF META-ANALYSES </a:t>
            </a:r>
            <a:endParaRPr lang="hu-H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églalap 2"/>
          <p:cNvSpPr/>
          <p:nvPr/>
        </p:nvSpPr>
        <p:spPr>
          <a:xfrm>
            <a:off x="1193098" y="3724845"/>
            <a:ext cx="10788787" cy="595932"/>
          </a:xfrm>
          <a:prstGeom prst="rect">
            <a:avLst/>
          </a:prstGeom>
        </p:spPr>
        <p:txBody>
          <a:bodyPr wrap="non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PRACTICAL GUIDE ON HOW TO UNDERSTAND META-ANALYSES</a:t>
            </a:r>
            <a:endParaRPr lang="hu-H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lcím 3"/>
          <p:cNvSpPr txBox="1">
            <a:spLocks/>
          </p:cNvSpPr>
          <p:nvPr/>
        </p:nvSpPr>
        <p:spPr>
          <a:xfrm>
            <a:off x="744718" y="444007"/>
            <a:ext cx="8960829"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200" b="1" dirty="0"/>
              <a:t>10th </a:t>
            </a:r>
            <a:r>
              <a:rPr lang="hu-HU" sz="3200" b="1" dirty="0" err="1"/>
              <a:t>Meta-analysis</a:t>
            </a:r>
            <a:r>
              <a:rPr lang="hu-HU" sz="3200" b="1" dirty="0"/>
              <a:t> Workshop</a:t>
            </a:r>
            <a:endParaRPr lang="hu-HU" sz="3200" dirty="0"/>
          </a:p>
        </p:txBody>
      </p:sp>
    </p:spTree>
    <p:extLst>
      <p:ext uri="{BB962C8B-B14F-4D97-AF65-F5344CB8AC3E}">
        <p14:creationId xmlns:p14="http://schemas.microsoft.com/office/powerpoint/2010/main" val="32907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300" fill="hold"/>
                                        <p:tgtEl>
                                          <p:spTgt spid="3"/>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1120290" y="4064768"/>
            <a:ext cx="10103821" cy="1384995"/>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Choose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best</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primary</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outcome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hardest</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one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a:t>
            </a:r>
          </a:p>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Primary</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outcome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as</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outlined</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in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protocol</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must be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assessed</a:t>
            </a:r>
            <a:endPar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TRANSLATIONAL MEDICINE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3200" b="0" i="0" u="none" strike="noStrike" kern="1200" cap="none" spc="0" normalizeH="0" baseline="0" noProof="0" dirty="0" err="1">
                <a:ln>
                  <a:noFill/>
                </a:ln>
                <a:solidFill>
                  <a:prstClr val="white"/>
                </a:solidFill>
                <a:effectLst/>
                <a:uLnTx/>
                <a:uFillTx/>
                <a:latin typeface="Freestyle Script" panose="030804020302050B0404" pitchFamily="66" charset="0"/>
                <a:ea typeface="+mn-ea"/>
                <a:cs typeface="+mn-cs"/>
              </a:rPr>
              <a:t>taking</a:t>
            </a:r>
            <a:r>
              <a:rPr kumimoji="0" lang="hu-HU" sz="3200" b="0" i="0" u="none" strike="noStrike" kern="1200" cap="none" spc="0" normalizeH="0" baseline="0" noProof="0" dirty="0">
                <a:ln>
                  <a:noFill/>
                </a:ln>
                <a:solidFill>
                  <a:prstClr val="white"/>
                </a:solidFill>
                <a:effectLst/>
                <a:uLnTx/>
                <a:uFillTx/>
                <a:latin typeface="Freestyle Script" panose="030804020302050B0404" pitchFamily="66" charset="0"/>
                <a:ea typeface="+mn-ea"/>
                <a:cs typeface="+mn-cs"/>
              </a:rPr>
              <a:t> </a:t>
            </a:r>
            <a:r>
              <a:rPr kumimoji="0" lang="hu-HU" sz="3200" b="0" i="0" u="none" strike="noStrike" kern="1200" cap="none" spc="0" normalizeH="0" baseline="0" noProof="0" dirty="0" err="1">
                <a:ln>
                  <a:noFill/>
                </a:ln>
                <a:solidFill>
                  <a:prstClr val="white"/>
                </a:solidFill>
                <a:effectLst/>
                <a:uLnTx/>
                <a:uFillTx/>
                <a:latin typeface="Freestyle Script" panose="030804020302050B0404" pitchFamily="66" charset="0"/>
                <a:ea typeface="+mn-ea"/>
                <a:cs typeface="+mn-cs"/>
              </a:rPr>
              <a:t>discoveries</a:t>
            </a:r>
            <a:r>
              <a:rPr kumimoji="0" lang="hu-HU" sz="3200" b="0" i="0" u="none" strike="noStrike" kern="1200" cap="none" spc="0" normalizeH="0" baseline="0" noProof="0" dirty="0">
                <a:ln>
                  <a:noFill/>
                </a:ln>
                <a:solidFill>
                  <a:prstClr val="white"/>
                </a:solidFill>
                <a:effectLst/>
                <a:uLnTx/>
                <a:uFillTx/>
                <a:latin typeface="Freestyle Script" panose="030804020302050B0404" pitchFamily="66" charset="0"/>
                <a:ea typeface="+mn-ea"/>
                <a:cs typeface="+mn-cs"/>
              </a:rPr>
              <a:t> </a:t>
            </a:r>
            <a:r>
              <a:rPr kumimoji="0" lang="hu-HU" sz="3200" b="0" i="0" u="none" strike="noStrike" kern="1200" cap="none" spc="0" normalizeH="0" baseline="0" noProof="0" dirty="0" err="1">
                <a:ln>
                  <a:noFill/>
                </a:ln>
                <a:solidFill>
                  <a:prstClr val="white"/>
                </a:solidFill>
                <a:effectLst/>
                <a:uLnTx/>
                <a:uFillTx/>
                <a:latin typeface="Freestyle Script" panose="030804020302050B0404" pitchFamily="66" charset="0"/>
                <a:ea typeface="+mn-ea"/>
                <a:cs typeface="+mn-cs"/>
              </a:rPr>
              <a:t>for</a:t>
            </a:r>
            <a:r>
              <a:rPr kumimoji="0" lang="hu-HU" sz="3200" b="0" i="0" u="none" strike="noStrike" kern="1200" cap="none" spc="0" normalizeH="0" baseline="0" noProof="0" dirty="0">
                <a:ln>
                  <a:noFill/>
                </a:ln>
                <a:solidFill>
                  <a:prstClr val="white"/>
                </a:solidFill>
                <a:effectLst/>
                <a:uLnTx/>
                <a:uFillTx/>
                <a:latin typeface="Freestyle Script" panose="030804020302050B0404" pitchFamily="66" charset="0"/>
                <a:ea typeface="+mn-ea"/>
                <a:cs typeface="+mn-cs"/>
              </a:rPr>
              <a:t> </a:t>
            </a:r>
            <a:r>
              <a:rPr kumimoji="0" lang="hu-HU" sz="3200" b="0" i="0" u="none" strike="noStrike" kern="1200" cap="none" spc="0" normalizeH="0" baseline="0" noProof="0" dirty="0" err="1">
                <a:ln>
                  <a:noFill/>
                </a:ln>
                <a:solidFill>
                  <a:prstClr val="white"/>
                </a:solidFill>
                <a:effectLst/>
                <a:uLnTx/>
                <a:uFillTx/>
                <a:latin typeface="Freestyle Script" panose="030804020302050B0404" pitchFamily="66" charset="0"/>
                <a:ea typeface="+mn-ea"/>
                <a:cs typeface="+mn-cs"/>
              </a:rPr>
              <a:t>patients</a:t>
            </a:r>
            <a:r>
              <a:rPr kumimoji="0" lang="hu-HU" sz="3200" b="0" i="0" u="none" strike="noStrike" kern="1200" cap="none" spc="0" normalizeH="0" baseline="0" noProof="0" dirty="0">
                <a:ln>
                  <a:noFill/>
                </a:ln>
                <a:solidFill>
                  <a:prstClr val="white"/>
                </a:solidFill>
                <a:effectLst/>
                <a:uLnTx/>
                <a:uFillTx/>
                <a:latin typeface="Freestyle Script" panose="030804020302050B0404" pitchFamily="66" charset="0"/>
                <a:ea typeface="+mn-ea"/>
                <a:cs typeface="+mn-cs"/>
              </a:rPr>
              <a:t> </a:t>
            </a:r>
            <a:r>
              <a:rPr kumimoji="0" lang="hu-HU" sz="3200" b="0" i="0" u="none" strike="noStrike" kern="1200" cap="none" spc="0" normalizeH="0" baseline="0" noProof="0" dirty="0" err="1">
                <a:ln>
                  <a:noFill/>
                </a:ln>
                <a:solidFill>
                  <a:prstClr val="white"/>
                </a:solidFill>
                <a:effectLst/>
                <a:uLnTx/>
                <a:uFillTx/>
                <a:latin typeface="Freestyle Script" panose="030804020302050B0404" pitchFamily="66" charset="0"/>
                <a:ea typeface="+mn-ea"/>
                <a:cs typeface="+mn-cs"/>
              </a:rPr>
              <a:t>benefits</a:t>
            </a:r>
            <a:endParaRPr kumimoji="0" lang="hu-HU" sz="3200" b="0" i="0" u="none" strike="noStrike" kern="1200" cap="none" spc="0" normalizeH="0" baseline="0" noProof="0" dirty="0">
              <a:ln>
                <a:noFill/>
              </a:ln>
              <a:solidFill>
                <a:prstClr val="white"/>
              </a:solidFill>
              <a:effectLst/>
              <a:uLnTx/>
              <a:uFillTx/>
              <a:latin typeface="Freestyle Script" panose="030804020302050B0404" pitchFamily="66" charset="0"/>
              <a:ea typeface="+mn-ea"/>
              <a:cs typeface="+mn-cs"/>
            </a:endParaRPr>
          </a:p>
        </p:txBody>
      </p:sp>
    </p:spTree>
    <p:extLst>
      <p:ext uri="{BB962C8B-B14F-4D97-AF65-F5344CB8AC3E}">
        <p14:creationId xmlns:p14="http://schemas.microsoft.com/office/powerpoint/2010/main" val="91104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204CC421-4096-4B62-B578-063C580D0B10}"/>
              </a:ext>
            </a:extLst>
          </p:cNvPr>
          <p:cNvSpPr txBox="1">
            <a:spLocks/>
          </p:cNvSpPr>
          <p:nvPr/>
        </p:nvSpPr>
        <p:spPr>
          <a:xfrm>
            <a:off x="6103795" y="42695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a:solidFill>
                  <a:srgbClr val="0C5C65"/>
                </a:solidFill>
              </a:rPr>
              <a:t>21-22</a:t>
            </a:r>
            <a:r>
              <a:rPr lang="hu-HU" sz="2000" b="1" baseline="30000" dirty="0">
                <a:solidFill>
                  <a:srgbClr val="0C5C65"/>
                </a:solidFill>
              </a:rPr>
              <a:t>nd</a:t>
            </a:r>
            <a:r>
              <a:rPr lang="hu-HU" sz="2000" b="1" dirty="0">
                <a:solidFill>
                  <a:srgbClr val="0C5C65"/>
                </a:solidFill>
              </a:rPr>
              <a:t> </a:t>
            </a:r>
            <a:r>
              <a:rPr lang="hu-HU" sz="2000" b="1" dirty="0" err="1">
                <a:solidFill>
                  <a:srgbClr val="0C5C65"/>
                </a:solidFill>
              </a:rPr>
              <a:t>September</a:t>
            </a:r>
            <a:r>
              <a:rPr lang="hu-HU" sz="2000" b="1" dirty="0">
                <a:solidFill>
                  <a:srgbClr val="0C5C65"/>
                </a:solidFill>
              </a:rPr>
              <a:t>, 2020</a:t>
            </a:r>
          </a:p>
          <a:p>
            <a:pPr algn="r"/>
            <a:endParaRPr lang="hu-HU" sz="2000" b="1" dirty="0">
              <a:solidFill>
                <a:srgbClr val="0C5C65"/>
              </a:solidFill>
            </a:endParaRPr>
          </a:p>
          <a:p>
            <a:pPr algn="r"/>
            <a:r>
              <a:rPr lang="hu-HU" sz="2000" i="1" dirty="0">
                <a:solidFill>
                  <a:srgbClr val="0C5C65"/>
                </a:solidFill>
              </a:rPr>
              <a:t>University of Pécs</a:t>
            </a:r>
            <a:endParaRPr lang="hu-HU" sz="2000" b="1" dirty="0">
              <a:solidFill>
                <a:srgbClr val="0C5C65"/>
              </a:solidFill>
            </a:endParaRPr>
          </a:p>
          <a:p>
            <a:pPr algn="r"/>
            <a:r>
              <a:rPr lang="hu-HU" sz="2000" b="1" dirty="0">
                <a:solidFill>
                  <a:srgbClr val="0C5C65"/>
                </a:solidFill>
              </a:rPr>
              <a:t>Pécs</a:t>
            </a:r>
          </a:p>
        </p:txBody>
      </p:sp>
      <p:sp>
        <p:nvSpPr>
          <p:cNvPr id="8" name="Cím 1"/>
          <p:cNvSpPr txBox="1">
            <a:spLocks/>
          </p:cNvSpPr>
          <p:nvPr/>
        </p:nvSpPr>
        <p:spPr>
          <a:xfrm>
            <a:off x="658487" y="2740828"/>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4000" b="1" dirty="0" err="1">
                <a:solidFill>
                  <a:srgbClr val="0C5C65"/>
                </a:solidFill>
              </a:rPr>
              <a:t>Practice</a:t>
            </a:r>
            <a:endParaRPr lang="hu-HU" sz="4000" b="1" dirty="0">
              <a:solidFill>
                <a:srgbClr val="0C5C65"/>
              </a:solidFill>
            </a:endParaRPr>
          </a:p>
        </p:txBody>
      </p:sp>
      <p:pic>
        <p:nvPicPr>
          <p:cNvPr id="2" name="Kép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6" y="98713"/>
            <a:ext cx="1887791" cy="1087679"/>
          </a:xfrm>
          <a:prstGeom prst="rect">
            <a:avLst/>
          </a:prstGeom>
        </p:spPr>
      </p:pic>
      <p:pic>
        <p:nvPicPr>
          <p:cNvPr id="3" name="Kép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475" y="1705390"/>
            <a:ext cx="3849038" cy="2217681"/>
          </a:xfrm>
          <a:prstGeom prst="rect">
            <a:avLst/>
          </a:prstGeom>
        </p:spPr>
      </p:pic>
      <p:pic>
        <p:nvPicPr>
          <p:cNvPr id="13" name="Kép 12"/>
          <p:cNvPicPr>
            <a:picLocks noChangeAspect="1"/>
          </p:cNvPicPr>
          <p:nvPr/>
        </p:nvPicPr>
        <p:blipFill>
          <a:blip r:embed="rId5"/>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238123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89413" y="1449744"/>
            <a:ext cx="10074443" cy="4911781"/>
          </a:xfrm>
        </p:spPr>
        <p:txBody>
          <a:bodyPr/>
          <a:lstStyle/>
          <a:p>
            <a:pPr marL="0" indent="0">
              <a:buNone/>
            </a:pPr>
            <a:r>
              <a:rPr lang="en-US" sz="2400" dirty="0">
                <a:solidFill>
                  <a:srgbClr val="0C5C65"/>
                </a:solidFill>
              </a:rPr>
              <a:t>1. Describe the study populations. Do they fully meet the target</a:t>
            </a:r>
            <a:r>
              <a:rPr lang="hu-HU" sz="2400" dirty="0">
                <a:solidFill>
                  <a:srgbClr val="0C5C65"/>
                </a:solidFill>
              </a:rPr>
              <a:t> </a:t>
            </a:r>
            <a:r>
              <a:rPr lang="en-US" sz="2400" dirty="0">
                <a:solidFill>
                  <a:srgbClr val="0C5C65"/>
                </a:solidFill>
              </a:rPr>
              <a:t>population of the objectives?</a:t>
            </a:r>
          </a:p>
          <a:p>
            <a:pPr marL="0" indent="0">
              <a:buNone/>
            </a:pPr>
            <a:r>
              <a:rPr lang="en-US" sz="2400" dirty="0">
                <a:solidFill>
                  <a:srgbClr val="0C5C65"/>
                </a:solidFill>
              </a:rPr>
              <a:t>2. Describe the interventions. How well-defined they are?</a:t>
            </a:r>
          </a:p>
          <a:p>
            <a:pPr marL="0" indent="0">
              <a:buNone/>
            </a:pPr>
            <a:r>
              <a:rPr lang="en-US" sz="2400" dirty="0">
                <a:solidFill>
                  <a:srgbClr val="0C5C65"/>
                </a:solidFill>
              </a:rPr>
              <a:t>3. Describe the outcomes with timing. What is the primary outcome? Are they hard or</a:t>
            </a:r>
            <a:r>
              <a:rPr lang="hu-HU" sz="2400" dirty="0">
                <a:solidFill>
                  <a:srgbClr val="0C5C65"/>
                </a:solidFill>
              </a:rPr>
              <a:t> soft</a:t>
            </a:r>
            <a:r>
              <a:rPr lang="en-US" sz="2400" dirty="0">
                <a:solidFill>
                  <a:srgbClr val="0C5C65"/>
                </a:solidFill>
              </a:rPr>
              <a:t> outcomes? Arrange them in order according to ‘hardness’.</a:t>
            </a:r>
          </a:p>
          <a:p>
            <a:pPr marL="0" indent="0">
              <a:buNone/>
            </a:pPr>
            <a:r>
              <a:rPr lang="en-US" sz="2400" dirty="0">
                <a:solidFill>
                  <a:srgbClr val="0C5C65"/>
                </a:solidFill>
              </a:rPr>
              <a:t>4. Describe the eligible study designs. Would you include experimental and/or observational</a:t>
            </a:r>
            <a:r>
              <a:rPr lang="hu-HU" sz="2400" dirty="0">
                <a:solidFill>
                  <a:srgbClr val="0C5C65"/>
                </a:solidFill>
              </a:rPr>
              <a:t> </a:t>
            </a:r>
            <a:r>
              <a:rPr lang="en-US" sz="2400" dirty="0">
                <a:solidFill>
                  <a:srgbClr val="0C5C65"/>
                </a:solidFill>
              </a:rPr>
              <a:t>studies? Justify your choice. Do you agree on their choice?</a:t>
            </a:r>
          </a:p>
          <a:p>
            <a:pPr marL="0" indent="0">
              <a:buNone/>
            </a:pPr>
            <a:r>
              <a:rPr lang="en-US" sz="2400" dirty="0">
                <a:solidFill>
                  <a:srgbClr val="0C5C65"/>
                </a:solidFill>
              </a:rPr>
              <a:t>5. Compare the elements of PICO(ST) in both studies. Similarities and differences?</a:t>
            </a:r>
            <a:endParaRPr lang="hu-HU" sz="2400" dirty="0">
              <a:solidFill>
                <a:srgbClr val="0C5C65"/>
              </a:solidFill>
            </a:endParaRPr>
          </a:p>
          <a:p>
            <a:pPr marL="0" indent="0">
              <a:buNone/>
            </a:pPr>
            <a:r>
              <a:rPr lang="hu-HU" sz="2400" b="1" dirty="0">
                <a:solidFill>
                  <a:srgbClr val="0C5C65"/>
                </a:solidFill>
              </a:rPr>
              <a:t>You have 25 minutes to complete this task.</a:t>
            </a:r>
          </a:p>
          <a:p>
            <a:pPr marL="990600" indent="-514350">
              <a:buFont typeface="+mj-lt"/>
              <a:buAutoNum type="alphaUcPeriod"/>
            </a:pPr>
            <a:endParaRPr lang="hu-HU" sz="2400" dirty="0">
              <a:solidFill>
                <a:srgbClr val="0C5C65"/>
              </a:solidFill>
            </a:endParaRPr>
          </a:p>
        </p:txBody>
      </p:sp>
      <p:sp>
        <p:nvSpPr>
          <p:cNvPr id="4" name="Alcím 3"/>
          <p:cNvSpPr>
            <a:spLocks noGrp="1"/>
          </p:cNvSpPr>
          <p:nvPr>
            <p:ph type="subTitle" idx="15"/>
          </p:nvPr>
        </p:nvSpPr>
        <p:spPr>
          <a:xfrm>
            <a:off x="2628527" y="505184"/>
            <a:ext cx="7207917" cy="378235"/>
          </a:xfrm>
        </p:spPr>
        <p:txBody>
          <a:bodyPr/>
          <a:lstStyle/>
          <a:p>
            <a:r>
              <a:rPr lang="hu-HU" sz="3600" b="1" dirty="0"/>
              <a:t>Practice – Day 2, Session I.</a:t>
            </a:r>
          </a:p>
        </p:txBody>
      </p:sp>
    </p:spTree>
    <p:extLst>
      <p:ext uri="{BB962C8B-B14F-4D97-AF65-F5344CB8AC3E}">
        <p14:creationId xmlns:p14="http://schemas.microsoft.com/office/powerpoint/2010/main" val="343753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0E36E00B-9FA5-4008-AC3F-F56FB1B61BE3}"/>
              </a:ext>
            </a:extLst>
          </p:cNvPr>
          <p:cNvSpPr>
            <a:spLocks noGrp="1"/>
          </p:cNvSpPr>
          <p:nvPr>
            <p:ph idx="1"/>
          </p:nvPr>
        </p:nvSpPr>
        <p:spPr>
          <a:xfrm>
            <a:off x="4904997" y="3607861"/>
            <a:ext cx="2382006" cy="643628"/>
          </a:xfrm>
        </p:spPr>
        <p:txBody>
          <a:bodyPr/>
          <a:lstStyle/>
          <a:p>
            <a:pPr marL="0" indent="0">
              <a:buNone/>
            </a:pPr>
            <a:r>
              <a:rPr lang="hu-HU" sz="5000" dirty="0">
                <a:solidFill>
                  <a:srgbClr val="0C5C65"/>
                </a:solidFill>
              </a:rPr>
              <a:t>BREAK</a:t>
            </a:r>
          </a:p>
        </p:txBody>
      </p:sp>
    </p:spTree>
    <p:extLst>
      <p:ext uri="{BB962C8B-B14F-4D97-AF65-F5344CB8AC3E}">
        <p14:creationId xmlns:p14="http://schemas.microsoft.com/office/powerpoint/2010/main" val="385101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202528" y="1511630"/>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Session II.</a:t>
            </a:r>
            <a:br>
              <a:rPr lang="hu-HU" sz="3600" b="1" dirty="0">
                <a:solidFill>
                  <a:srgbClr val="0C5C65"/>
                </a:solidFill>
              </a:rPr>
            </a:br>
            <a:r>
              <a:rPr lang="en-US" sz="3600" b="1" dirty="0">
                <a:solidFill>
                  <a:srgbClr val="0C5C65"/>
                </a:solidFill>
              </a:rPr>
              <a:t>The data from clinical and statistical point of view</a:t>
            </a:r>
          </a:p>
        </p:txBody>
      </p:sp>
      <p:sp>
        <p:nvSpPr>
          <p:cNvPr id="9" name="Alcím 6"/>
          <p:cNvSpPr txBox="1">
            <a:spLocks/>
          </p:cNvSpPr>
          <p:nvPr/>
        </p:nvSpPr>
        <p:spPr>
          <a:xfrm>
            <a:off x="3873939" y="4482057"/>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400" b="1" dirty="0" err="1">
                <a:solidFill>
                  <a:srgbClr val="E50D2E"/>
                </a:solidFill>
              </a:rPr>
              <a:t>moderator</a:t>
            </a:r>
            <a:r>
              <a:rPr lang="hu-HU" sz="2400" b="1" dirty="0">
                <a:solidFill>
                  <a:srgbClr val="E50D2E"/>
                </a:solidFill>
              </a:rPr>
              <a:t>: Bálint Erőss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B23E5275-0F54-44B5-B5C3-343B96B0D5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4153" y="5082606"/>
            <a:ext cx="2847785" cy="1640794"/>
          </a:xfrm>
          <a:prstGeom prst="rect">
            <a:avLst/>
          </a:prstGeom>
        </p:spPr>
      </p:pic>
    </p:spTree>
    <p:extLst>
      <p:ext uri="{BB962C8B-B14F-4D97-AF65-F5344CB8AC3E}">
        <p14:creationId xmlns:p14="http://schemas.microsoft.com/office/powerpoint/2010/main" val="57729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108785" y="1294813"/>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General </a:t>
            </a:r>
            <a:r>
              <a:rPr lang="hu-HU" sz="3600" b="1" dirty="0" err="1">
                <a:solidFill>
                  <a:srgbClr val="0C5C65"/>
                </a:solidFill>
              </a:rPr>
              <a:t>rules</a:t>
            </a:r>
            <a:r>
              <a:rPr lang="hu-HU" sz="3600" b="1" dirty="0">
                <a:solidFill>
                  <a:srgbClr val="0C5C65"/>
                </a:solidFill>
              </a:rPr>
              <a:t> of </a:t>
            </a:r>
            <a:r>
              <a:rPr lang="hu-HU" sz="3600" b="1" dirty="0" err="1">
                <a:solidFill>
                  <a:srgbClr val="0C5C65"/>
                </a:solidFill>
              </a:rPr>
              <a:t>data</a:t>
            </a:r>
            <a:r>
              <a:rPr lang="hu-HU" sz="3600" b="1" dirty="0">
                <a:solidFill>
                  <a:srgbClr val="0C5C65"/>
                </a:solidFill>
              </a:rPr>
              <a:t> </a:t>
            </a:r>
            <a:r>
              <a:rPr lang="hu-HU" sz="3600" b="1" dirty="0" err="1">
                <a:solidFill>
                  <a:srgbClr val="0C5C65"/>
                </a:solidFill>
              </a:rPr>
              <a:t>collection</a:t>
            </a:r>
            <a:endParaRPr lang="en-US" sz="3600" b="1" dirty="0">
              <a:solidFill>
                <a:srgbClr val="0C5C65"/>
              </a:solidFill>
            </a:endParaRPr>
          </a:p>
        </p:txBody>
      </p:sp>
      <p:sp>
        <p:nvSpPr>
          <p:cNvPr id="9" name="Alcím 6"/>
          <p:cNvSpPr txBox="1">
            <a:spLocks/>
          </p:cNvSpPr>
          <p:nvPr/>
        </p:nvSpPr>
        <p:spPr>
          <a:xfrm>
            <a:off x="3911646" y="4406642"/>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400" b="1" dirty="0">
                <a:solidFill>
                  <a:srgbClr val="E50D2E"/>
                </a:solidFill>
              </a:rPr>
              <a:t>Fanni Dembrovszky</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8904E65D-07D2-4637-8591-C7F60EFCBE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4537" y="4923875"/>
            <a:ext cx="3053007" cy="1759036"/>
          </a:xfrm>
          <a:prstGeom prst="rect">
            <a:avLst/>
          </a:prstGeom>
        </p:spPr>
      </p:pic>
    </p:spTree>
    <p:extLst>
      <p:ext uri="{BB962C8B-B14F-4D97-AF65-F5344CB8AC3E}">
        <p14:creationId xmlns:p14="http://schemas.microsoft.com/office/powerpoint/2010/main" val="336777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p:nvPr/>
        </p:nvSpPr>
        <p:spPr>
          <a:xfrm>
            <a:off x="8320518" y="3331172"/>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3" name="Google Shape;143;p15"/>
          <p:cNvSpPr/>
          <p:nvPr/>
        </p:nvSpPr>
        <p:spPr>
          <a:xfrm>
            <a:off x="3499190" y="1570803"/>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4" name="Google Shape;144;p15"/>
          <p:cNvSpPr txBox="1"/>
          <p:nvPr/>
        </p:nvSpPr>
        <p:spPr>
          <a:xfrm>
            <a:off x="3995653" y="1714955"/>
            <a:ext cx="225075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Preliminary</a:t>
            </a:r>
            <a:r>
              <a:rPr lang="hu-HU" sz="2800" b="0" i="0" u="none" strike="noStrike" cap="none" dirty="0">
                <a:solidFill>
                  <a:srgbClr val="0E7472"/>
                </a:solidFill>
                <a:latin typeface="Arial"/>
                <a:ea typeface="Arial"/>
                <a:cs typeface="Arial"/>
                <a:sym typeface="Arial"/>
              </a:rPr>
              <a:t> </a:t>
            </a:r>
            <a:r>
              <a:rPr lang="hu-HU" sz="2800" b="0" i="0" u="none" strike="noStrike" cap="none" dirty="0" err="1">
                <a:solidFill>
                  <a:srgbClr val="0E7472"/>
                </a:solidFill>
                <a:latin typeface="Arial"/>
                <a:ea typeface="Arial"/>
                <a:cs typeface="Arial"/>
                <a:sym typeface="Arial"/>
              </a:rPr>
              <a:t>search</a:t>
            </a:r>
            <a:endParaRPr sz="2800" b="0" i="0" u="none" strike="noStrike" cap="none" dirty="0">
              <a:solidFill>
                <a:srgbClr val="0E7472"/>
              </a:solidFill>
              <a:latin typeface="Arial"/>
              <a:ea typeface="Arial"/>
              <a:cs typeface="Arial"/>
              <a:sym typeface="Arial"/>
            </a:endParaRPr>
          </a:p>
        </p:txBody>
      </p:sp>
      <p:sp>
        <p:nvSpPr>
          <p:cNvPr id="145" name="Google Shape;145;p15"/>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i="0" u="none" strike="noStrike" cap="none" dirty="0" err="1">
                <a:solidFill>
                  <a:schemeClr val="lt1"/>
                </a:solidFill>
                <a:latin typeface="Arial"/>
                <a:ea typeface="Arial"/>
                <a:cs typeface="Arial"/>
                <a:sym typeface="Arial"/>
              </a:rPr>
              <a:t>Flowchart</a:t>
            </a:r>
            <a:endParaRPr sz="3600" b="1" i="0" u="none" strike="noStrike" cap="none" dirty="0">
              <a:solidFill>
                <a:schemeClr val="lt1"/>
              </a:solidFill>
              <a:latin typeface="Arial"/>
              <a:ea typeface="Arial"/>
              <a:cs typeface="Arial"/>
              <a:sym typeface="Arial"/>
            </a:endParaRPr>
          </a:p>
        </p:txBody>
      </p:sp>
      <p:sp>
        <p:nvSpPr>
          <p:cNvPr id="146" name="Google Shape;146;p15"/>
          <p:cNvSpPr/>
          <p:nvPr/>
        </p:nvSpPr>
        <p:spPr>
          <a:xfrm>
            <a:off x="1150070" y="1570803"/>
            <a:ext cx="2931737" cy="1168991"/>
          </a:xfrm>
          <a:prstGeom prst="homePlate">
            <a:avLst>
              <a:gd name="adj" fmla="val 50000"/>
            </a:avLst>
          </a:prstGeom>
          <a:noFill/>
          <a:ln w="28575" cap="flat" cmpd="sng">
            <a:solidFill>
              <a:srgbClr val="15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Google Shape;147;p15"/>
          <p:cNvSpPr txBox="1"/>
          <p:nvPr/>
        </p:nvSpPr>
        <p:spPr>
          <a:xfrm>
            <a:off x="1345486" y="1846326"/>
            <a:ext cx="236541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u="none" strike="noStrike" cap="none" dirty="0" err="1">
                <a:solidFill>
                  <a:srgbClr val="0E7472"/>
                </a:solidFill>
                <a:latin typeface="Arial"/>
                <a:ea typeface="Arial"/>
                <a:cs typeface="Arial"/>
                <a:sym typeface="Arial"/>
              </a:rPr>
              <a:t>Question</a:t>
            </a:r>
            <a:endParaRPr sz="2800" u="none" strike="noStrike" cap="none" dirty="0">
              <a:solidFill>
                <a:srgbClr val="0E7472"/>
              </a:solidFill>
              <a:latin typeface="Arial"/>
              <a:ea typeface="Arial"/>
              <a:cs typeface="Arial"/>
              <a:sym typeface="Arial"/>
            </a:endParaRPr>
          </a:p>
        </p:txBody>
      </p:sp>
      <p:sp>
        <p:nvSpPr>
          <p:cNvPr id="148" name="Google Shape;148;p15"/>
          <p:cNvSpPr/>
          <p:nvPr/>
        </p:nvSpPr>
        <p:spPr>
          <a:xfrm>
            <a:off x="5931305" y="1570418"/>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9" name="Google Shape;149;p15"/>
          <p:cNvSpPr txBox="1"/>
          <p:nvPr/>
        </p:nvSpPr>
        <p:spPr>
          <a:xfrm>
            <a:off x="6529985" y="1874450"/>
            <a:ext cx="19352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Protocol</a:t>
            </a:r>
            <a:endParaRPr sz="2800" b="0" i="0" u="none" strike="noStrike" cap="none" dirty="0">
              <a:solidFill>
                <a:srgbClr val="0E7472"/>
              </a:solidFill>
              <a:latin typeface="Arial"/>
              <a:ea typeface="Arial"/>
              <a:cs typeface="Arial"/>
              <a:sym typeface="Arial"/>
            </a:endParaRPr>
          </a:p>
        </p:txBody>
      </p:sp>
      <p:sp>
        <p:nvSpPr>
          <p:cNvPr id="150" name="Google Shape;150;p15"/>
          <p:cNvSpPr/>
          <p:nvPr/>
        </p:nvSpPr>
        <p:spPr>
          <a:xfrm>
            <a:off x="8366288" y="1570418"/>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Arial"/>
              <a:ea typeface="Arial"/>
              <a:cs typeface="Arial"/>
              <a:sym typeface="Arial"/>
            </a:endParaRPr>
          </a:p>
        </p:txBody>
      </p:sp>
      <p:sp>
        <p:nvSpPr>
          <p:cNvPr id="151" name="Google Shape;151;p15"/>
          <p:cNvSpPr txBox="1"/>
          <p:nvPr/>
        </p:nvSpPr>
        <p:spPr>
          <a:xfrm>
            <a:off x="8995155" y="1838738"/>
            <a:ext cx="19050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i="0" u="none" strike="noStrike" cap="none" dirty="0" err="1">
                <a:solidFill>
                  <a:srgbClr val="0E7472"/>
                </a:solidFill>
                <a:latin typeface="Arial"/>
                <a:ea typeface="Arial"/>
                <a:cs typeface="Arial"/>
                <a:sym typeface="Arial"/>
              </a:rPr>
              <a:t>Search</a:t>
            </a:r>
            <a:endParaRPr sz="2800" i="0" u="none" strike="noStrike" cap="none" dirty="0">
              <a:solidFill>
                <a:srgbClr val="0E7472"/>
              </a:solidFill>
              <a:latin typeface="Arial"/>
              <a:ea typeface="Arial"/>
              <a:cs typeface="Arial"/>
              <a:sym typeface="Arial"/>
            </a:endParaRPr>
          </a:p>
        </p:txBody>
      </p:sp>
      <p:sp>
        <p:nvSpPr>
          <p:cNvPr id="152" name="Google Shape;152;p15"/>
          <p:cNvSpPr/>
          <p:nvPr/>
        </p:nvSpPr>
        <p:spPr>
          <a:xfrm>
            <a:off x="1098389" y="3332143"/>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3" name="Google Shape;153;p15"/>
          <p:cNvSpPr txBox="1"/>
          <p:nvPr/>
        </p:nvSpPr>
        <p:spPr>
          <a:xfrm>
            <a:off x="1570359" y="3603358"/>
            <a:ext cx="2140540" cy="954107"/>
          </a:xfrm>
          <a:prstGeom prst="rect">
            <a:avLst/>
          </a:prstGeom>
          <a:noFill/>
          <a:ln>
            <a:noFill/>
          </a:ln>
        </p:spPr>
        <p:txBody>
          <a:bodyPr spcFirstLastPara="1" wrap="square" lIns="91425" tIns="45700" rIns="91425" bIns="45700" anchor="t" anchorCtr="0">
            <a:noAutofit/>
          </a:bodyPr>
          <a:lstStyle/>
          <a:p>
            <a:pPr lvl="0" algn="ctr"/>
            <a:r>
              <a:rPr lang="hu-HU" sz="2800" dirty="0" err="1">
                <a:solidFill>
                  <a:srgbClr val="0E7472"/>
                </a:solidFill>
                <a:ea typeface="Arial"/>
                <a:cs typeface="Arial"/>
                <a:sym typeface="Arial"/>
              </a:rPr>
              <a:t>Selection</a:t>
            </a:r>
            <a:endParaRPr lang="hu-HU" sz="2800" dirty="0">
              <a:solidFill>
                <a:srgbClr val="0E7472"/>
              </a:solidFill>
              <a:ea typeface="Arial"/>
              <a:cs typeface="Arial"/>
              <a:sym typeface="Arial"/>
            </a:endParaRPr>
          </a:p>
        </p:txBody>
      </p:sp>
      <p:sp>
        <p:nvSpPr>
          <p:cNvPr id="154" name="Google Shape;154;p15"/>
          <p:cNvSpPr/>
          <p:nvPr/>
        </p:nvSpPr>
        <p:spPr>
          <a:xfrm>
            <a:off x="3499610" y="3331174"/>
            <a:ext cx="3017600" cy="1168991"/>
          </a:xfrm>
          <a:prstGeom prst="chevron">
            <a:avLst>
              <a:gd name="adj" fmla="val 50000"/>
            </a:avLst>
          </a:prstGeom>
          <a:solidFill>
            <a:srgbClr val="E50D2E"/>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5" name="Google Shape;155;p15"/>
          <p:cNvSpPr txBox="1"/>
          <p:nvPr/>
        </p:nvSpPr>
        <p:spPr>
          <a:xfrm>
            <a:off x="3942757" y="3438474"/>
            <a:ext cx="2140540" cy="523220"/>
          </a:xfrm>
          <a:prstGeom prst="rect">
            <a:avLst/>
          </a:prstGeom>
          <a:noFill/>
          <a:ln>
            <a:noFill/>
          </a:ln>
        </p:spPr>
        <p:txBody>
          <a:bodyPr spcFirstLastPara="1" wrap="square" lIns="91425" tIns="45700" rIns="91425" bIns="45700" anchor="t" anchorCtr="0">
            <a:noAutofit/>
          </a:bodyPr>
          <a:lstStyle/>
          <a:p>
            <a:pPr lvl="0" algn="ctr"/>
            <a:r>
              <a:rPr lang="hu-HU" sz="2800" b="1" dirty="0">
                <a:solidFill>
                  <a:schemeClr val="bg1"/>
                </a:solidFill>
                <a:ea typeface="Arial"/>
                <a:cs typeface="Arial"/>
                <a:sym typeface="Arial"/>
              </a:rPr>
              <a:t>Data</a:t>
            </a:r>
            <a:br>
              <a:rPr lang="hu-HU" sz="2800" b="1" dirty="0">
                <a:solidFill>
                  <a:schemeClr val="bg1"/>
                </a:solidFill>
                <a:ea typeface="Arial"/>
                <a:cs typeface="Arial"/>
                <a:sym typeface="Arial"/>
              </a:rPr>
            </a:br>
            <a:r>
              <a:rPr lang="hu-HU" sz="2800" b="1" dirty="0" err="1">
                <a:solidFill>
                  <a:schemeClr val="bg1"/>
                </a:solidFill>
                <a:ea typeface="Arial"/>
                <a:cs typeface="Arial"/>
                <a:sym typeface="Arial"/>
              </a:rPr>
              <a:t>collection</a:t>
            </a:r>
            <a:endParaRPr lang="hu-HU" sz="2800" b="1" dirty="0">
              <a:solidFill>
                <a:schemeClr val="bg1"/>
              </a:solidFill>
              <a:ea typeface="Arial"/>
              <a:cs typeface="Arial"/>
              <a:sym typeface="Arial"/>
            </a:endParaRPr>
          </a:p>
        </p:txBody>
      </p:sp>
      <p:sp>
        <p:nvSpPr>
          <p:cNvPr id="156" name="Google Shape;156;p15"/>
          <p:cNvSpPr/>
          <p:nvPr/>
        </p:nvSpPr>
        <p:spPr>
          <a:xfrm>
            <a:off x="5910064" y="3331174"/>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7" name="Google Shape;157;p15"/>
          <p:cNvSpPr txBox="1"/>
          <p:nvPr/>
        </p:nvSpPr>
        <p:spPr>
          <a:xfrm>
            <a:off x="8995155" y="3616446"/>
            <a:ext cx="1931400" cy="9540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Synthesis</a:t>
            </a:r>
            <a:endParaRPr lang="hu-HU" sz="2800" dirty="0">
              <a:solidFill>
                <a:srgbClr val="0E7472"/>
              </a:solidFill>
              <a:ea typeface="Arial"/>
              <a:cs typeface="Arial"/>
              <a:sym typeface="Arial"/>
            </a:endParaRPr>
          </a:p>
        </p:txBody>
      </p:sp>
      <p:sp>
        <p:nvSpPr>
          <p:cNvPr id="158" name="Google Shape;158;p15"/>
          <p:cNvSpPr txBox="1"/>
          <p:nvPr/>
        </p:nvSpPr>
        <p:spPr>
          <a:xfrm>
            <a:off x="6450794" y="3391791"/>
            <a:ext cx="2111100" cy="5232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Bias</a:t>
            </a:r>
            <a:r>
              <a:rPr lang="hu-HU" sz="2800" dirty="0">
                <a:solidFill>
                  <a:srgbClr val="0E7472"/>
                </a:solidFill>
                <a:ea typeface="Arial"/>
                <a:cs typeface="Arial"/>
                <a:sym typeface="Arial"/>
              </a:rPr>
              <a:t> </a:t>
            </a:r>
            <a:r>
              <a:rPr lang="hu-HU" sz="2800" dirty="0" err="1">
                <a:solidFill>
                  <a:srgbClr val="0E7472"/>
                </a:solidFill>
                <a:ea typeface="Arial"/>
                <a:cs typeface="Arial"/>
                <a:sym typeface="Arial"/>
              </a:rPr>
              <a:t>assessment</a:t>
            </a:r>
            <a:endParaRPr lang="hu-HU" sz="2800" dirty="0">
              <a:solidFill>
                <a:srgbClr val="0E7472"/>
              </a:solidFill>
              <a:ea typeface="Arial"/>
              <a:cs typeface="Arial"/>
              <a:sym typeface="Arial"/>
            </a:endParaRPr>
          </a:p>
        </p:txBody>
      </p:sp>
      <p:sp>
        <p:nvSpPr>
          <p:cNvPr id="160" name="Google Shape;160;p15"/>
          <p:cNvSpPr txBox="1"/>
          <p:nvPr/>
        </p:nvSpPr>
        <p:spPr>
          <a:xfrm>
            <a:off x="8804635" y="5740923"/>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52;p15">
            <a:extLst>
              <a:ext uri="{FF2B5EF4-FFF2-40B4-BE49-F238E27FC236}">
                <a16:creationId xmlns:a16="http://schemas.microsoft.com/office/drawing/2014/main" id="{FA9C7ED7-A0D7-4F50-BE6A-2375632CCB31}"/>
              </a:ext>
            </a:extLst>
          </p:cNvPr>
          <p:cNvSpPr/>
          <p:nvPr/>
        </p:nvSpPr>
        <p:spPr>
          <a:xfrm>
            <a:off x="1098389" y="5091543"/>
            <a:ext cx="5428054"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28" name="Google Shape;153;p15">
            <a:extLst>
              <a:ext uri="{FF2B5EF4-FFF2-40B4-BE49-F238E27FC236}">
                <a16:creationId xmlns:a16="http://schemas.microsoft.com/office/drawing/2014/main" id="{F819B2C1-D4E5-4A0E-8D3C-C73875EC43ED}"/>
              </a:ext>
            </a:extLst>
          </p:cNvPr>
          <p:cNvSpPr txBox="1"/>
          <p:nvPr/>
        </p:nvSpPr>
        <p:spPr>
          <a:xfrm>
            <a:off x="1185311" y="5359655"/>
            <a:ext cx="3850400" cy="954107"/>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Limitations</a:t>
            </a:r>
            <a:endParaRPr lang="hu-HU" sz="2800" dirty="0">
              <a:solidFill>
                <a:srgbClr val="0E7472"/>
              </a:solidFill>
              <a:ea typeface="Arial"/>
              <a:cs typeface="Arial"/>
              <a:sym typeface="Arial"/>
            </a:endParaRPr>
          </a:p>
        </p:txBody>
      </p:sp>
      <p:sp>
        <p:nvSpPr>
          <p:cNvPr id="29" name="Google Shape;154;p15">
            <a:extLst>
              <a:ext uri="{FF2B5EF4-FFF2-40B4-BE49-F238E27FC236}">
                <a16:creationId xmlns:a16="http://schemas.microsoft.com/office/drawing/2014/main" id="{FCF477D7-B200-4570-82C1-D0C82AAAA733}"/>
              </a:ext>
            </a:extLst>
          </p:cNvPr>
          <p:cNvSpPr/>
          <p:nvPr/>
        </p:nvSpPr>
        <p:spPr>
          <a:xfrm>
            <a:off x="4081806" y="5090574"/>
            <a:ext cx="4845857"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0" name="Google Shape;155;p15">
            <a:extLst>
              <a:ext uri="{FF2B5EF4-FFF2-40B4-BE49-F238E27FC236}">
                <a16:creationId xmlns:a16="http://schemas.microsoft.com/office/drawing/2014/main" id="{C6802D81-8CE9-4A8E-910D-EA8BAEACE83C}"/>
              </a:ext>
            </a:extLst>
          </p:cNvPr>
          <p:cNvSpPr txBox="1"/>
          <p:nvPr/>
        </p:nvSpPr>
        <p:spPr>
          <a:xfrm>
            <a:off x="4115989" y="5359655"/>
            <a:ext cx="3850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Implication</a:t>
            </a:r>
            <a:endParaRPr sz="2800" b="0" i="0" u="none" strike="noStrike" cap="none" dirty="0">
              <a:solidFill>
                <a:srgbClr val="0E7472"/>
              </a:solidFill>
              <a:latin typeface="Arial"/>
              <a:ea typeface="Arial"/>
              <a:cs typeface="Arial"/>
              <a:sym typeface="Arial"/>
            </a:endParaRPr>
          </a:p>
        </p:txBody>
      </p:sp>
      <p:sp>
        <p:nvSpPr>
          <p:cNvPr id="31" name="Google Shape;156;p15">
            <a:extLst>
              <a:ext uri="{FF2B5EF4-FFF2-40B4-BE49-F238E27FC236}">
                <a16:creationId xmlns:a16="http://schemas.microsoft.com/office/drawing/2014/main" id="{CDB6A843-E326-4FAB-82D2-454F2CB17D74}"/>
              </a:ext>
            </a:extLst>
          </p:cNvPr>
          <p:cNvSpPr/>
          <p:nvPr/>
        </p:nvSpPr>
        <p:spPr>
          <a:xfrm>
            <a:off x="7540673" y="5090574"/>
            <a:ext cx="3797443"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2" name="Google Shape;158;p15">
            <a:extLst>
              <a:ext uri="{FF2B5EF4-FFF2-40B4-BE49-F238E27FC236}">
                <a16:creationId xmlns:a16="http://schemas.microsoft.com/office/drawing/2014/main" id="{8698FCAD-0544-4154-9D0B-C6A20248103B}"/>
              </a:ext>
            </a:extLst>
          </p:cNvPr>
          <p:cNvSpPr txBox="1"/>
          <p:nvPr/>
        </p:nvSpPr>
        <p:spPr>
          <a:xfrm>
            <a:off x="7659246" y="5224125"/>
            <a:ext cx="3797443"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dirty="0" err="1">
                <a:solidFill>
                  <a:srgbClr val="0E7472"/>
                </a:solidFill>
                <a:latin typeface="Arial"/>
                <a:ea typeface="Arial"/>
                <a:cs typeface="Arial"/>
                <a:sym typeface="Arial"/>
              </a:rPr>
              <a:t>Dissemination</a:t>
            </a:r>
            <a:r>
              <a:rPr lang="hu-HU" sz="2800" dirty="0">
                <a:solidFill>
                  <a:srgbClr val="0E7472"/>
                </a:solidFill>
                <a:latin typeface="Arial"/>
                <a:ea typeface="Arial"/>
                <a:cs typeface="Arial"/>
                <a:sym typeface="Arial"/>
              </a:rPr>
              <a:t> of </a:t>
            </a:r>
            <a:r>
              <a:rPr lang="hu-HU" sz="2800" dirty="0" err="1">
                <a:solidFill>
                  <a:srgbClr val="0E7472"/>
                </a:solidFill>
                <a:latin typeface="Arial"/>
                <a:ea typeface="Arial"/>
                <a:cs typeface="Arial"/>
                <a:sym typeface="Arial"/>
              </a:rPr>
              <a:t>results</a:t>
            </a:r>
            <a:endParaRPr sz="2800" b="0" i="0" u="none" strike="noStrike" cap="none" dirty="0">
              <a:solidFill>
                <a:srgbClr val="0E7472"/>
              </a:solidFill>
              <a:latin typeface="Arial"/>
              <a:ea typeface="Arial"/>
              <a:cs typeface="Arial"/>
              <a:sym typeface="Arial"/>
            </a:endParaRPr>
          </a:p>
        </p:txBody>
      </p:sp>
    </p:spTree>
    <p:extLst>
      <p:ext uri="{BB962C8B-B14F-4D97-AF65-F5344CB8AC3E}">
        <p14:creationId xmlns:p14="http://schemas.microsoft.com/office/powerpoint/2010/main" val="613851556"/>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a:solidFill>
                  <a:schemeClr val="lt1"/>
                </a:solidFill>
              </a:rPr>
              <a:t>Key </a:t>
            </a:r>
            <a:r>
              <a:rPr lang="hu-HU" sz="3600" b="1" dirty="0" err="1">
                <a:solidFill>
                  <a:schemeClr val="lt1"/>
                </a:solidFill>
              </a:rPr>
              <a:t>points</a:t>
            </a:r>
            <a:endParaRPr sz="3600" b="1" i="0" u="none" strike="noStrike" cap="none" dirty="0">
              <a:solidFill>
                <a:schemeClr val="lt1"/>
              </a:solidFill>
              <a:latin typeface="Arial"/>
              <a:ea typeface="Arial"/>
              <a:cs typeface="Arial"/>
              <a:sym typeface="Arial"/>
            </a:endParaRPr>
          </a:p>
        </p:txBody>
      </p:sp>
      <p:sp>
        <p:nvSpPr>
          <p:cNvPr id="6" name="Google Shape;135;p14">
            <a:extLst>
              <a:ext uri="{FF2B5EF4-FFF2-40B4-BE49-F238E27FC236}">
                <a16:creationId xmlns:a16="http://schemas.microsoft.com/office/drawing/2014/main" id="{82E54F50-86CE-448F-97E0-5A32F58508D5}"/>
              </a:ext>
            </a:extLst>
          </p:cNvPr>
          <p:cNvSpPr txBox="1"/>
          <p:nvPr/>
        </p:nvSpPr>
        <p:spPr>
          <a:xfrm>
            <a:off x="4649476" y="1939950"/>
            <a:ext cx="6668100" cy="4584541"/>
          </a:xfrm>
          <a:prstGeom prst="rect">
            <a:avLst/>
          </a:prstGeom>
          <a:noFill/>
          <a:ln>
            <a:noFill/>
          </a:ln>
        </p:spPr>
        <p:txBody>
          <a:bodyPr spcFirstLastPara="1" wrap="square" lIns="91425" tIns="45700" rIns="91425" bIns="45700" anchor="t" anchorCtr="0">
            <a:noAutofit/>
          </a:bodyPr>
          <a:lstStyle/>
          <a:p>
            <a:pPr marL="457200" lvl="0" indent="-457200">
              <a:spcAft>
                <a:spcPts val="1200"/>
              </a:spcAft>
              <a:buClr>
                <a:srgbClr val="0E7472"/>
              </a:buClr>
              <a:buSzPts val="3200"/>
              <a:buFont typeface="Arial" panose="020B0604020202020204" pitchFamily="34" charset="0"/>
              <a:buChar char="•"/>
            </a:pPr>
            <a:r>
              <a:rPr lang="hu-HU" sz="3200" b="1" dirty="0" err="1">
                <a:solidFill>
                  <a:srgbClr val="0E7472"/>
                </a:solidFill>
                <a:ea typeface="Arial"/>
                <a:cs typeface="Arial"/>
                <a:sym typeface="Arial"/>
              </a:rPr>
              <a:t>Sources</a:t>
            </a:r>
            <a:r>
              <a:rPr lang="hu-HU" sz="3200" b="1" dirty="0">
                <a:solidFill>
                  <a:srgbClr val="0E7472"/>
                </a:solidFill>
                <a:ea typeface="Arial"/>
                <a:cs typeface="Arial"/>
                <a:sym typeface="Arial"/>
              </a:rPr>
              <a:t> of </a:t>
            </a:r>
            <a:r>
              <a:rPr lang="hu-HU" sz="3200" b="1" dirty="0" err="1">
                <a:solidFill>
                  <a:srgbClr val="0E7472"/>
                </a:solidFill>
                <a:ea typeface="Arial"/>
                <a:cs typeface="Arial"/>
                <a:sym typeface="Arial"/>
              </a:rPr>
              <a:t>data</a:t>
            </a:r>
            <a:endParaRPr lang="hu-HU" sz="3200" b="1" dirty="0">
              <a:solidFill>
                <a:srgbClr val="0E7472"/>
              </a:solidFill>
              <a:ea typeface="Arial"/>
              <a:cs typeface="Arial"/>
              <a:sym typeface="Arial"/>
            </a:endParaRPr>
          </a:p>
          <a:p>
            <a:pPr lvl="0">
              <a:spcAft>
                <a:spcPts val="1200"/>
              </a:spcAft>
              <a:buClr>
                <a:srgbClr val="0E7472"/>
              </a:buClr>
              <a:buSzPts val="3200"/>
            </a:pP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3200" b="1" dirty="0">
                <a:solidFill>
                  <a:srgbClr val="0E7472"/>
                </a:solidFill>
                <a:ea typeface="Arial"/>
                <a:cs typeface="Arial"/>
                <a:sym typeface="Arial"/>
              </a:rPr>
              <a:t>Designing a d</a:t>
            </a:r>
            <a:r>
              <a:rPr lang="en-US" sz="3200" b="1" dirty="0" err="1">
                <a:solidFill>
                  <a:srgbClr val="0E7472"/>
                </a:solidFill>
                <a:ea typeface="Arial"/>
                <a:cs typeface="Arial"/>
                <a:sym typeface="Arial"/>
              </a:rPr>
              <a:t>ata</a:t>
            </a:r>
            <a:r>
              <a:rPr lang="en-US" sz="3200" b="1" dirty="0">
                <a:solidFill>
                  <a:srgbClr val="0E7472"/>
                </a:solidFill>
                <a:ea typeface="Arial"/>
                <a:cs typeface="Arial"/>
                <a:sym typeface="Arial"/>
              </a:rPr>
              <a:t> collection </a:t>
            </a:r>
            <a:r>
              <a:rPr lang="hu-HU" sz="3200" b="1" dirty="0" err="1">
                <a:solidFill>
                  <a:srgbClr val="0E7472"/>
                </a:solidFill>
                <a:ea typeface="Arial"/>
                <a:cs typeface="Arial"/>
                <a:sym typeface="Arial"/>
              </a:rPr>
              <a:t>sheet</a:t>
            </a: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3200" b="1" dirty="0">
                <a:solidFill>
                  <a:srgbClr val="0E7472"/>
                </a:solidFill>
                <a:ea typeface="Arial"/>
                <a:cs typeface="Arial"/>
                <a:sym typeface="Arial"/>
              </a:rPr>
              <a:t>General </a:t>
            </a:r>
            <a:r>
              <a:rPr lang="hu-HU" sz="3200" b="1" dirty="0" err="1">
                <a:solidFill>
                  <a:srgbClr val="0E7472"/>
                </a:solidFill>
                <a:ea typeface="Arial"/>
                <a:cs typeface="Arial"/>
                <a:sym typeface="Arial"/>
              </a:rPr>
              <a:t>recommendations</a:t>
            </a: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endParaRPr lang="hu-HU" sz="3200" b="1" dirty="0">
              <a:solidFill>
                <a:srgbClr val="0E7472"/>
              </a:solidFill>
              <a:ea typeface="Arial"/>
              <a:cs typeface="Arial"/>
              <a:sym typeface="Arial"/>
            </a:endParaRPr>
          </a:p>
        </p:txBody>
      </p:sp>
      <p:pic>
        <p:nvPicPr>
          <p:cNvPr id="2" name="Picture 2" descr="Disney Magic Key Collection - Star Wars BB-8">
            <a:extLst>
              <a:ext uri="{FF2B5EF4-FFF2-40B4-BE49-F238E27FC236}">
                <a16:creationId xmlns:a16="http://schemas.microsoft.com/office/drawing/2014/main" id="{E33ED95C-C24F-447E-9DF9-262FFB3DF5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424" y="1939950"/>
            <a:ext cx="3665652" cy="366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1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a:spLocks noGrp="1"/>
          </p:cNvSpPr>
          <p:nvPr>
            <p:ph type="subTitle" idx="15"/>
          </p:nvPr>
        </p:nvSpPr>
        <p:spPr>
          <a:xfrm>
            <a:off x="2478967" y="400178"/>
            <a:ext cx="7207917" cy="378235"/>
          </a:xfrm>
        </p:spPr>
        <p:txBody>
          <a:bodyPr/>
          <a:lstStyle/>
          <a:p>
            <a:r>
              <a:rPr lang="hu-HU" sz="3600" b="1" dirty="0" err="1"/>
              <a:t>Introduction</a:t>
            </a:r>
            <a:endParaRPr lang="hu-HU" sz="3600" b="1" dirty="0"/>
          </a:p>
        </p:txBody>
      </p:sp>
      <p:sp>
        <p:nvSpPr>
          <p:cNvPr id="3" name="Rectangle 2"/>
          <p:cNvSpPr/>
          <p:nvPr/>
        </p:nvSpPr>
        <p:spPr>
          <a:xfrm>
            <a:off x="1190824" y="2215670"/>
            <a:ext cx="6421968" cy="2585323"/>
          </a:xfrm>
          <a:prstGeom prst="rect">
            <a:avLst/>
          </a:prstGeom>
        </p:spPr>
        <p:txBody>
          <a:bodyPr wrap="square">
            <a:spAutoFit/>
          </a:bodyPr>
          <a:lstStyle/>
          <a:p>
            <a:pPr lvl="0" algn="ctr" eaLnBrk="0" fontAlgn="base" hangingPunct="0">
              <a:spcBef>
                <a:spcPct val="0"/>
              </a:spcBef>
              <a:spcAft>
                <a:spcPct val="0"/>
              </a:spcAft>
            </a:pPr>
            <a:r>
              <a:rPr lang="en-US" altLang="en-US" sz="2400" b="1" dirty="0">
                <a:solidFill>
                  <a:srgbClr val="000080"/>
                </a:solidFill>
                <a:latin typeface="Arial" panose="020B0604020202020204" pitchFamily="34" charset="0"/>
                <a:cs typeface="Arial" panose="020B0604020202020204" pitchFamily="34" charset="0"/>
              </a:rPr>
              <a:t>Cochrane Handbook for Systematic Reviews of Interventions</a:t>
            </a:r>
            <a:r>
              <a:rPr lang="en-US" altLang="en-US" sz="2400" dirty="0">
                <a:solidFill>
                  <a:srgbClr val="000000"/>
                </a:solidFill>
                <a:latin typeface="Arial" panose="020B0604020202020204" pitchFamily="34" charset="0"/>
                <a:cs typeface="Arial" panose="020B0604020202020204" pitchFamily="34" charset="0"/>
              </a:rPr>
              <a:t> </a:t>
            </a:r>
            <a:endParaRPr lang="en-US" altLang="en-US" sz="2400" dirty="0"/>
          </a:p>
          <a:p>
            <a:pPr lvl="0" algn="ctr" eaLnBrk="0" fontAlgn="base" hangingPunct="0">
              <a:spcBef>
                <a:spcPct val="0"/>
              </a:spcBef>
              <a:spcAft>
                <a:spcPct val="0"/>
              </a:spcAft>
            </a:pPr>
            <a:r>
              <a:rPr lang="en-US" altLang="en-US" sz="3200" dirty="0">
                <a:solidFill>
                  <a:srgbClr val="000000"/>
                </a:solidFill>
                <a:latin typeface="Arial" panose="020B0604020202020204" pitchFamily="34" charset="0"/>
                <a:cs typeface="Arial" panose="020B0604020202020204" pitchFamily="34" charset="0"/>
              </a:rPr>
              <a:t> </a:t>
            </a:r>
            <a:endParaRPr lang="en-US" altLang="en-US" sz="1000" dirty="0"/>
          </a:p>
          <a:p>
            <a:pPr lvl="0" algn="ctr" eaLnBrk="0" fontAlgn="base" hangingPunct="0">
              <a:spcBef>
                <a:spcPct val="0"/>
              </a:spcBef>
              <a:spcAft>
                <a:spcPct val="0"/>
              </a:spcAft>
            </a:pPr>
            <a:r>
              <a:rPr lang="en-US" altLang="en-US" sz="2400" dirty="0">
                <a:solidFill>
                  <a:srgbClr val="000000"/>
                </a:solidFill>
                <a:latin typeface="Arial" panose="020B0604020202020204" pitchFamily="34" charset="0"/>
                <a:cs typeface="Arial" panose="020B0604020202020204" pitchFamily="34" charset="0"/>
              </a:rPr>
              <a:t>Version </a:t>
            </a:r>
            <a:r>
              <a:rPr lang="hu-HU" altLang="en-US" sz="2400" dirty="0">
                <a:solidFill>
                  <a:srgbClr val="000000"/>
                </a:solidFill>
                <a:latin typeface="Arial" panose="020B0604020202020204" pitchFamily="34" charset="0"/>
                <a:cs typeface="Arial" panose="020B0604020202020204" pitchFamily="34" charset="0"/>
              </a:rPr>
              <a:t>6</a:t>
            </a:r>
            <a:endParaRPr lang="en-US" altLang="en-US" sz="2400" dirty="0"/>
          </a:p>
          <a:p>
            <a:pPr lvl="0" algn="ctr" eaLnBrk="0" fontAlgn="base" hangingPunct="0">
              <a:spcBef>
                <a:spcPct val="0"/>
              </a:spcBef>
              <a:spcAft>
                <a:spcPct val="0"/>
              </a:spcAft>
            </a:pPr>
            <a:r>
              <a:rPr lang="en-US" altLang="en-US" sz="2400" dirty="0">
                <a:solidFill>
                  <a:srgbClr val="000000"/>
                </a:solidFill>
                <a:latin typeface="Arial" panose="020B0604020202020204" pitchFamily="34" charset="0"/>
                <a:cs typeface="Arial" panose="020B0604020202020204" pitchFamily="34" charset="0"/>
              </a:rPr>
              <a:t>[updated</a:t>
            </a:r>
            <a:r>
              <a:rPr lang="hu-HU" altLang="en-US" sz="2400" dirty="0">
                <a:solidFill>
                  <a:srgbClr val="000000"/>
                </a:solidFill>
                <a:latin typeface="Arial" panose="020B0604020202020204" pitchFamily="34" charset="0"/>
                <a:cs typeface="Arial" panose="020B0604020202020204" pitchFamily="34" charset="0"/>
              </a:rPr>
              <a:t> in</a:t>
            </a:r>
            <a:r>
              <a:rPr lang="en-US" altLang="en-US" sz="2400" dirty="0">
                <a:solidFill>
                  <a:srgbClr val="000000"/>
                </a:solidFill>
                <a:latin typeface="Arial" panose="020B0604020202020204" pitchFamily="34" charset="0"/>
                <a:cs typeface="Arial" panose="020B0604020202020204" pitchFamily="34" charset="0"/>
              </a:rPr>
              <a:t> </a:t>
            </a:r>
            <a:r>
              <a:rPr lang="hu-HU" altLang="en-US" sz="2400" dirty="0">
                <a:solidFill>
                  <a:srgbClr val="000000"/>
                </a:solidFill>
                <a:latin typeface="Arial" panose="020B0604020202020204" pitchFamily="34" charset="0"/>
                <a:cs typeface="Arial" panose="020B0604020202020204" pitchFamily="34" charset="0"/>
              </a:rPr>
              <a:t>2019</a:t>
            </a:r>
            <a:r>
              <a:rPr lang="en-US" altLang="en-US" sz="2400" dirty="0">
                <a:solidFill>
                  <a:srgbClr val="000000"/>
                </a:solidFill>
                <a:latin typeface="Arial" panose="020B0604020202020204" pitchFamily="34" charset="0"/>
                <a:cs typeface="Arial" panose="020B0604020202020204" pitchFamily="34" charset="0"/>
              </a:rPr>
              <a:t>]</a:t>
            </a:r>
            <a:endParaRPr lang="en-US" altLang="en-US" sz="2400" dirty="0"/>
          </a:p>
          <a:p>
            <a:pPr lvl="0" algn="ctr" eaLnBrk="0" fontAlgn="base" hangingPunct="0">
              <a:spcBef>
                <a:spcPct val="0"/>
              </a:spcBef>
              <a:spcAft>
                <a:spcPct val="0"/>
              </a:spcAft>
            </a:pPr>
            <a:r>
              <a:rPr lang="en-US" altLang="en-US" sz="2400" dirty="0">
                <a:solidFill>
                  <a:srgbClr val="000000"/>
                </a:solidFill>
                <a:latin typeface="Arial" panose="020B0604020202020204" pitchFamily="34" charset="0"/>
                <a:cs typeface="Arial" panose="020B0604020202020204" pitchFamily="34" charset="0"/>
              </a:rPr>
              <a:t> Editors: Julian Higgins and </a:t>
            </a:r>
            <a:r>
              <a:rPr lang="hu-HU" altLang="en-US" sz="2400" dirty="0">
                <a:solidFill>
                  <a:srgbClr val="000000"/>
                </a:solidFill>
                <a:latin typeface="Arial" panose="020B0604020202020204" pitchFamily="34" charset="0"/>
                <a:cs typeface="Arial" panose="020B0604020202020204" pitchFamily="34" charset="0"/>
              </a:rPr>
              <a:t>James Thomas</a:t>
            </a:r>
            <a:endParaRPr lang="en-US" altLang="en-US" sz="2400" dirty="0"/>
          </a:p>
          <a:p>
            <a:pPr lvl="0" algn="ctr" eaLnBrk="0" fontAlgn="base" hangingPunct="0">
              <a:spcBef>
                <a:spcPct val="0"/>
              </a:spcBef>
              <a:spcAft>
                <a:spcPct val="0"/>
              </a:spcAft>
            </a:pPr>
            <a:endParaRPr lang="en-US" altLang="en-US" sz="1000"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6801" y="2756883"/>
            <a:ext cx="2165816" cy="2491463"/>
          </a:xfrm>
          <a:prstGeom prst="rect">
            <a:avLst/>
          </a:prstGeom>
        </p:spPr>
      </p:pic>
      <p:sp>
        <p:nvSpPr>
          <p:cNvPr id="17" name="Content Placeholder 1"/>
          <p:cNvSpPr txBox="1">
            <a:spLocks/>
          </p:cNvSpPr>
          <p:nvPr/>
        </p:nvSpPr>
        <p:spPr>
          <a:xfrm>
            <a:off x="-262648" y="5021008"/>
            <a:ext cx="9585942" cy="454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a:solidFill>
                  <a:srgbClr val="0C5C65"/>
                </a:solidFill>
              </a:rPr>
              <a:t>Part 2, </a:t>
            </a:r>
            <a:r>
              <a:rPr lang="hu-HU" b="1" dirty="0" err="1">
                <a:solidFill>
                  <a:srgbClr val="0C5C65"/>
                </a:solidFill>
              </a:rPr>
              <a:t>Chapter</a:t>
            </a:r>
            <a:r>
              <a:rPr lang="hu-HU" b="1" dirty="0">
                <a:solidFill>
                  <a:srgbClr val="0C5C65"/>
                </a:solidFill>
              </a:rPr>
              <a:t> 5: </a:t>
            </a:r>
            <a:r>
              <a:rPr lang="hu-HU" b="1" dirty="0" err="1">
                <a:solidFill>
                  <a:srgbClr val="0C5C65"/>
                </a:solidFill>
              </a:rPr>
              <a:t>Collecting</a:t>
            </a:r>
            <a:r>
              <a:rPr lang="hu-HU" b="1" dirty="0">
                <a:solidFill>
                  <a:srgbClr val="0C5C65"/>
                </a:solidFill>
              </a:rPr>
              <a:t> Data</a:t>
            </a:r>
          </a:p>
          <a:p>
            <a:pPr marL="0" indent="0" algn="ctr">
              <a:buNone/>
            </a:pPr>
            <a:r>
              <a:rPr lang="hu-HU" sz="1800" b="1" dirty="0">
                <a:solidFill>
                  <a:srgbClr val="33B4B2"/>
                </a:solidFill>
              </a:rPr>
              <a:t>URL:https://training.cochrane.org/handbook/current/chapter-05</a:t>
            </a:r>
          </a:p>
        </p:txBody>
      </p:sp>
    </p:spTree>
    <p:extLst>
      <p:ext uri="{BB962C8B-B14F-4D97-AF65-F5344CB8AC3E}">
        <p14:creationId xmlns:p14="http://schemas.microsoft.com/office/powerpoint/2010/main" val="226378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a:spLocks noGrp="1"/>
          </p:cNvSpPr>
          <p:nvPr>
            <p:ph type="subTitle" idx="15"/>
          </p:nvPr>
        </p:nvSpPr>
        <p:spPr>
          <a:xfrm>
            <a:off x="2478967" y="400178"/>
            <a:ext cx="7207917" cy="378235"/>
          </a:xfrm>
        </p:spPr>
        <p:txBody>
          <a:bodyPr/>
          <a:lstStyle/>
          <a:p>
            <a:r>
              <a:rPr lang="hu-HU" sz="3600" b="1" dirty="0" err="1"/>
              <a:t>Introduction</a:t>
            </a:r>
            <a:endParaRPr lang="hu-HU" sz="3600" b="1" dirty="0"/>
          </a:p>
        </p:txBody>
      </p:sp>
      <p:sp>
        <p:nvSpPr>
          <p:cNvPr id="8" name="Content Placeholder 1"/>
          <p:cNvSpPr txBox="1">
            <a:spLocks/>
          </p:cNvSpPr>
          <p:nvPr/>
        </p:nvSpPr>
        <p:spPr>
          <a:xfrm>
            <a:off x="912292" y="1812022"/>
            <a:ext cx="5733605" cy="6247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u-HU" sz="2400" dirty="0">
                <a:solidFill>
                  <a:srgbClr val="0C5C65"/>
                </a:solidFill>
              </a:rPr>
              <a:t>P</a:t>
            </a:r>
            <a:r>
              <a:rPr lang="en-US" sz="2400" dirty="0" err="1">
                <a:solidFill>
                  <a:srgbClr val="0C5C65"/>
                </a:solidFill>
              </a:rPr>
              <a:t>rimary</a:t>
            </a:r>
            <a:r>
              <a:rPr lang="en-US" sz="2400" dirty="0">
                <a:solidFill>
                  <a:srgbClr val="0C5C65"/>
                </a:solidFill>
              </a:rPr>
              <a:t> source</a:t>
            </a:r>
            <a:r>
              <a:rPr lang="hu-HU" sz="2400" dirty="0">
                <a:solidFill>
                  <a:srgbClr val="0C5C65"/>
                </a:solidFill>
              </a:rPr>
              <a:t>s: </a:t>
            </a:r>
            <a:r>
              <a:rPr lang="en-US" sz="2400" b="1" dirty="0">
                <a:solidFill>
                  <a:srgbClr val="0C5C65"/>
                </a:solidFill>
              </a:rPr>
              <a:t>published reports</a:t>
            </a:r>
            <a:r>
              <a:rPr lang="en-US" sz="2400" dirty="0">
                <a:solidFill>
                  <a:srgbClr val="0C5C65"/>
                </a:solidFill>
              </a:rPr>
              <a:t> of studies </a:t>
            </a:r>
            <a:r>
              <a:rPr lang="hu-HU" sz="2400" dirty="0">
                <a:solidFill>
                  <a:srgbClr val="0C5C65"/>
                </a:solidFill>
              </a:rPr>
              <a:t>(</a:t>
            </a:r>
            <a:r>
              <a:rPr lang="en-US" sz="2400" dirty="0">
                <a:solidFill>
                  <a:srgbClr val="0C5C65"/>
                </a:solidFill>
              </a:rPr>
              <a:t>usually</a:t>
            </a:r>
            <a:r>
              <a:rPr lang="hu-HU" sz="2400" dirty="0">
                <a:solidFill>
                  <a:srgbClr val="0C5C65"/>
                </a:solidFill>
              </a:rPr>
              <a:t> </a:t>
            </a:r>
            <a:r>
              <a:rPr lang="hu-HU" sz="2400" dirty="0" err="1">
                <a:solidFill>
                  <a:srgbClr val="0C5C65"/>
                </a:solidFill>
              </a:rPr>
              <a:t>journal</a:t>
            </a:r>
            <a:r>
              <a:rPr lang="hu-HU" sz="2400" dirty="0">
                <a:solidFill>
                  <a:srgbClr val="0C5C65"/>
                </a:solidFill>
              </a:rPr>
              <a:t> </a:t>
            </a:r>
            <a:r>
              <a:rPr lang="hu-HU" sz="2400" dirty="0" err="1">
                <a:solidFill>
                  <a:srgbClr val="0C5C65"/>
                </a:solidFill>
              </a:rPr>
              <a:t>articles</a:t>
            </a:r>
            <a:r>
              <a:rPr lang="hu-HU" sz="2400" dirty="0">
                <a:solidFill>
                  <a:srgbClr val="0C5C65"/>
                </a:solidFill>
              </a:rPr>
              <a:t>)</a:t>
            </a:r>
          </a:p>
          <a:p>
            <a:pPr marL="0" indent="0" algn="just">
              <a:buNone/>
            </a:pPr>
            <a:endParaRPr lang="hu-HU" sz="2400" dirty="0">
              <a:solidFill>
                <a:srgbClr val="0C5C65"/>
              </a:solidFill>
            </a:endParaRPr>
          </a:p>
          <a:p>
            <a:pPr algn="just"/>
            <a:r>
              <a:rPr lang="hu-HU" sz="2400" dirty="0">
                <a:solidFill>
                  <a:srgbClr val="0C5C65"/>
                </a:solidFill>
              </a:rPr>
              <a:t>Data </a:t>
            </a:r>
            <a:r>
              <a:rPr lang="hu-HU" sz="2400" dirty="0" err="1">
                <a:solidFill>
                  <a:srgbClr val="0C5C65"/>
                </a:solidFill>
              </a:rPr>
              <a:t>extraction</a:t>
            </a:r>
            <a:r>
              <a:rPr lang="hu-HU" sz="2400" dirty="0">
                <a:solidFill>
                  <a:srgbClr val="0C5C65"/>
                </a:solidFill>
              </a:rPr>
              <a:t>: </a:t>
            </a:r>
            <a:r>
              <a:rPr lang="hu-HU" sz="2400" b="1" dirty="0" err="1">
                <a:solidFill>
                  <a:srgbClr val="0C5C65"/>
                </a:solidFill>
              </a:rPr>
              <a:t>important</a:t>
            </a:r>
            <a:r>
              <a:rPr lang="hu-HU" sz="2400" dirty="0">
                <a:solidFill>
                  <a:srgbClr val="0C5C65"/>
                </a:solidFill>
              </a:rPr>
              <a:t> and most </a:t>
            </a:r>
            <a:r>
              <a:rPr lang="hu-HU" sz="2400" b="1" dirty="0" err="1">
                <a:solidFill>
                  <a:srgbClr val="0C5C65"/>
                </a:solidFill>
              </a:rPr>
              <a:t>time</a:t>
            </a:r>
            <a:r>
              <a:rPr lang="hu-HU" sz="2400" b="1" dirty="0">
                <a:solidFill>
                  <a:srgbClr val="0C5C65"/>
                </a:solidFill>
              </a:rPr>
              <a:t>-consuming </a:t>
            </a:r>
            <a:r>
              <a:rPr lang="hu-HU" sz="2400" dirty="0">
                <a:solidFill>
                  <a:srgbClr val="0C5C65"/>
                </a:solidFill>
              </a:rPr>
              <a:t>part</a:t>
            </a:r>
          </a:p>
          <a:p>
            <a:pPr algn="just"/>
            <a:endParaRPr lang="hu-HU" sz="2400" dirty="0">
              <a:solidFill>
                <a:srgbClr val="0C5C65"/>
              </a:solidFill>
            </a:endParaRPr>
          </a:p>
          <a:p>
            <a:pPr algn="just"/>
            <a:r>
              <a:rPr lang="hu-HU" sz="2400" dirty="0">
                <a:solidFill>
                  <a:srgbClr val="0C5C65"/>
                </a:solidFill>
              </a:rPr>
              <a:t>Data </a:t>
            </a:r>
            <a:r>
              <a:rPr lang="hu-HU" sz="2400" dirty="0" err="1">
                <a:solidFill>
                  <a:srgbClr val="0C5C65"/>
                </a:solidFill>
              </a:rPr>
              <a:t>collection</a:t>
            </a:r>
            <a:r>
              <a:rPr lang="hu-HU" sz="2400" dirty="0">
                <a:solidFill>
                  <a:srgbClr val="0C5C65"/>
                </a:solidFill>
              </a:rPr>
              <a:t> </a:t>
            </a:r>
            <a:r>
              <a:rPr lang="hu-HU" sz="2400" dirty="0" err="1">
                <a:solidFill>
                  <a:srgbClr val="0C5C65"/>
                </a:solidFill>
              </a:rPr>
              <a:t>form</a:t>
            </a:r>
            <a:r>
              <a:rPr lang="hu-HU" sz="2400" dirty="0">
                <a:solidFill>
                  <a:srgbClr val="0C5C65"/>
                </a:solidFill>
              </a:rPr>
              <a:t>: </a:t>
            </a:r>
            <a:r>
              <a:rPr lang="hu-HU" sz="2400" b="1" dirty="0">
                <a:solidFill>
                  <a:srgbClr val="0C5C65"/>
                </a:solidFill>
              </a:rPr>
              <a:t>.</a:t>
            </a:r>
            <a:r>
              <a:rPr lang="hu-HU" sz="2400" b="1" dirty="0" err="1">
                <a:solidFill>
                  <a:srgbClr val="0C5C65"/>
                </a:solidFill>
              </a:rPr>
              <a:t>xls</a:t>
            </a:r>
            <a:r>
              <a:rPr lang="hu-HU" sz="2400" b="1" dirty="0">
                <a:solidFill>
                  <a:srgbClr val="0C5C65"/>
                </a:solidFill>
              </a:rPr>
              <a:t> </a:t>
            </a:r>
            <a:r>
              <a:rPr lang="hu-HU" sz="2400" b="1" dirty="0" err="1">
                <a:solidFill>
                  <a:srgbClr val="0C5C65"/>
                </a:solidFill>
              </a:rPr>
              <a:t>table</a:t>
            </a:r>
            <a:r>
              <a:rPr lang="hu-HU" sz="2400" b="1" dirty="0">
                <a:solidFill>
                  <a:srgbClr val="0C5C65"/>
                </a:solidFill>
              </a:rPr>
              <a:t> </a:t>
            </a:r>
            <a:r>
              <a:rPr lang="hu-HU" sz="2400" dirty="0">
                <a:solidFill>
                  <a:srgbClr val="0C5C65"/>
                </a:solidFill>
              </a:rPr>
              <a:t>(</a:t>
            </a:r>
            <a:r>
              <a:rPr lang="hu-HU" sz="2400" dirty="0" err="1">
                <a:solidFill>
                  <a:srgbClr val="0C5C65"/>
                </a:solidFill>
              </a:rPr>
              <a:t>other</a:t>
            </a:r>
            <a:r>
              <a:rPr lang="hu-HU" sz="2400" dirty="0">
                <a:solidFill>
                  <a:srgbClr val="0C5C65"/>
                </a:solidFill>
              </a:rPr>
              <a:t> </a:t>
            </a:r>
            <a:r>
              <a:rPr lang="hu-HU" sz="2400" dirty="0" err="1">
                <a:solidFill>
                  <a:srgbClr val="0C5C65"/>
                </a:solidFill>
              </a:rPr>
              <a:t>tools</a:t>
            </a:r>
            <a:r>
              <a:rPr lang="hu-HU" sz="2400" dirty="0">
                <a:solidFill>
                  <a:srgbClr val="0C5C65"/>
                </a:solidFill>
              </a:rPr>
              <a:t> </a:t>
            </a:r>
            <a:r>
              <a:rPr lang="hu-HU" sz="2400" dirty="0" err="1">
                <a:solidFill>
                  <a:srgbClr val="0C5C65"/>
                </a:solidFill>
              </a:rPr>
              <a:t>are</a:t>
            </a:r>
            <a:r>
              <a:rPr lang="hu-HU" sz="2400" dirty="0">
                <a:solidFill>
                  <a:srgbClr val="0C5C65"/>
                </a:solidFill>
              </a:rPr>
              <a:t> </a:t>
            </a:r>
            <a:r>
              <a:rPr lang="hu-HU" sz="2400" dirty="0" err="1">
                <a:solidFill>
                  <a:srgbClr val="0C5C65"/>
                </a:solidFill>
              </a:rPr>
              <a:t>available</a:t>
            </a:r>
            <a:r>
              <a:rPr lang="hu-HU" sz="2400" dirty="0">
                <a:solidFill>
                  <a:srgbClr val="0C5C65"/>
                </a:solidFill>
              </a:rPr>
              <a:t> </a:t>
            </a:r>
            <a:r>
              <a:rPr lang="hu-HU" sz="2400" dirty="0" err="1">
                <a:solidFill>
                  <a:srgbClr val="0C5C65"/>
                </a:solidFill>
              </a:rPr>
              <a:t>too</a:t>
            </a:r>
            <a:r>
              <a:rPr lang="hu-HU" sz="2400" dirty="0">
                <a:solidFill>
                  <a:srgbClr val="0C5C65"/>
                </a:solidFill>
              </a:rPr>
              <a:t>) </a:t>
            </a:r>
          </a:p>
        </p:txBody>
      </p:sp>
      <p:pic>
        <p:nvPicPr>
          <p:cNvPr id="5122" name="Picture 2" descr="Free Business Discussion Cliparts, Download Free Clip Art, Free Clip Art on  Clipart Library">
            <a:extLst>
              <a:ext uri="{FF2B5EF4-FFF2-40B4-BE49-F238E27FC236}">
                <a16:creationId xmlns:a16="http://schemas.microsoft.com/office/drawing/2014/main" id="{947191A5-2BF2-4532-8453-12E4FE5596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93205" y="3342735"/>
            <a:ext cx="3586503" cy="26046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qué hora es? - Telling time with class schedule | Clock clipart, Free  clip art, Free clipart images">
            <a:extLst>
              <a:ext uri="{FF2B5EF4-FFF2-40B4-BE49-F238E27FC236}">
                <a16:creationId xmlns:a16="http://schemas.microsoft.com/office/drawing/2014/main" id="{03C71632-5009-4EC2-99F7-C269AB3A2A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39580" y="1432874"/>
            <a:ext cx="1688920" cy="17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6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txBox="1">
            <a:spLocks/>
          </p:cNvSpPr>
          <p:nvPr/>
        </p:nvSpPr>
        <p:spPr>
          <a:xfrm>
            <a:off x="1117076" y="1477897"/>
            <a:ext cx="10847869" cy="4709027"/>
          </a:xfrm>
          <a:prstGeom prst="rect">
            <a:avLst/>
          </a:prstGeom>
        </p:spPr>
        <p:txBody>
          <a:bodyPr anchor="t">
            <a:noAutofit/>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just"/>
            <a:r>
              <a:rPr lang="hu-HU" sz="2400" b="1" dirty="0">
                <a:solidFill>
                  <a:srgbClr val="0C5C65"/>
                </a:solidFill>
              </a:rPr>
              <a:t>Schedule of Day 2 </a:t>
            </a:r>
            <a:r>
              <a:rPr lang="hu-HU" sz="2400" dirty="0">
                <a:solidFill>
                  <a:srgbClr val="0C5C65"/>
                </a:solidFill>
              </a:rPr>
              <a:t>(14:00-18:45)</a:t>
            </a:r>
          </a:p>
          <a:p>
            <a:pPr algn="just"/>
            <a:endParaRPr lang="hu-HU" sz="2400" b="1" dirty="0">
              <a:solidFill>
                <a:srgbClr val="0C5C65"/>
              </a:solidFill>
            </a:endParaRPr>
          </a:p>
          <a:p>
            <a:pPr algn="just"/>
            <a:r>
              <a:rPr lang="hu-HU" sz="2400" b="1" dirty="0" err="1">
                <a:solidFill>
                  <a:srgbClr val="0C5C65"/>
                </a:solidFill>
              </a:rPr>
              <a:t>Opening</a:t>
            </a:r>
            <a:r>
              <a:rPr lang="hu-HU" sz="2400" b="1" dirty="0">
                <a:solidFill>
                  <a:srgbClr val="0C5C65"/>
                </a:solidFill>
              </a:rPr>
              <a:t> </a:t>
            </a:r>
            <a:r>
              <a:rPr lang="hu-HU" sz="2400" b="1" dirty="0" err="1">
                <a:solidFill>
                  <a:srgbClr val="0C5C65"/>
                </a:solidFill>
              </a:rPr>
              <a:t>remarks</a:t>
            </a:r>
            <a:endParaRPr lang="hu-HU" sz="2400" b="1" dirty="0">
              <a:solidFill>
                <a:srgbClr val="0C5C65"/>
              </a:solidFill>
            </a:endParaRPr>
          </a:p>
          <a:p>
            <a:pPr marL="342900" indent="-342900" algn="l">
              <a:buFont typeface="Arial" panose="020B0604020202020204" pitchFamily="34" charset="0"/>
              <a:buChar char="•"/>
            </a:pPr>
            <a:r>
              <a:rPr lang="en-US" sz="2400" b="1" dirty="0">
                <a:solidFill>
                  <a:srgbClr val="0C5C65"/>
                </a:solidFill>
              </a:rPr>
              <a:t>Session I. </a:t>
            </a:r>
            <a:r>
              <a:rPr lang="hu-HU" sz="2400" b="1" dirty="0" err="1">
                <a:solidFill>
                  <a:srgbClr val="0C5C65"/>
                </a:solidFill>
              </a:rPr>
              <a:t>Questions</a:t>
            </a:r>
            <a:r>
              <a:rPr lang="hu-HU" sz="2400" b="1" dirty="0">
                <a:solidFill>
                  <a:srgbClr val="0C5C65"/>
                </a:solidFill>
              </a:rPr>
              <a:t> of </a:t>
            </a:r>
            <a:r>
              <a:rPr lang="hu-HU" sz="2400" b="1" dirty="0" err="1">
                <a:solidFill>
                  <a:srgbClr val="0C5C65"/>
                </a:solidFill>
              </a:rPr>
              <a:t>meta-analyses</a:t>
            </a:r>
            <a:r>
              <a:rPr lang="hu-HU" sz="2400" b="1" dirty="0">
                <a:solidFill>
                  <a:srgbClr val="0C5C65"/>
                </a:solidFill>
              </a:rPr>
              <a:t/>
            </a:r>
            <a:br>
              <a:rPr lang="hu-HU" sz="2400" b="1" dirty="0">
                <a:solidFill>
                  <a:srgbClr val="0C5C65"/>
                </a:solidFill>
              </a:rPr>
            </a:br>
            <a:r>
              <a:rPr lang="en-US" sz="2400" b="1" dirty="0">
                <a:solidFill>
                  <a:srgbClr val="0C5C65"/>
                </a:solidFill>
              </a:rPr>
              <a:t>Short break</a:t>
            </a:r>
            <a:r>
              <a:rPr lang="hu-HU" sz="2400" b="1" dirty="0">
                <a:solidFill>
                  <a:srgbClr val="0C5C65"/>
                </a:solidFill>
              </a:rPr>
              <a:t> </a:t>
            </a:r>
            <a:r>
              <a:rPr lang="hu-HU" sz="2400" dirty="0">
                <a:solidFill>
                  <a:srgbClr val="0C5C65"/>
                </a:solidFill>
              </a:rPr>
              <a:t>(14:55-15:05)</a:t>
            </a:r>
          </a:p>
          <a:p>
            <a:pPr marL="342900" indent="-342900" algn="just">
              <a:buFont typeface="Arial" panose="020B0604020202020204" pitchFamily="34" charset="0"/>
              <a:buChar char="•"/>
            </a:pPr>
            <a:r>
              <a:rPr lang="en-US" sz="2400" b="1" dirty="0">
                <a:solidFill>
                  <a:srgbClr val="0C5C65"/>
                </a:solidFill>
              </a:rPr>
              <a:t>Session I</a:t>
            </a:r>
            <a:r>
              <a:rPr lang="hu-HU" sz="2400" b="1" dirty="0">
                <a:solidFill>
                  <a:srgbClr val="0C5C65"/>
                </a:solidFill>
              </a:rPr>
              <a:t>I</a:t>
            </a:r>
            <a:r>
              <a:rPr lang="en-US" sz="2400" b="1" dirty="0">
                <a:solidFill>
                  <a:srgbClr val="0C5C65"/>
                </a:solidFill>
              </a:rPr>
              <a:t>. The data from clinical and statistical point of view</a:t>
            </a:r>
            <a:endParaRPr lang="hu-HU" sz="2400" b="1" dirty="0">
              <a:solidFill>
                <a:srgbClr val="0C5C65"/>
              </a:solidFill>
            </a:endParaRPr>
          </a:p>
          <a:p>
            <a:pPr marL="342900" indent="-342900" algn="just">
              <a:buFont typeface="Arial" panose="020B0604020202020204" pitchFamily="34" charset="0"/>
              <a:buChar char="•"/>
            </a:pPr>
            <a:r>
              <a:rPr lang="hu-HU" sz="2400" b="1" dirty="0">
                <a:solidFill>
                  <a:srgbClr val="0C5C65"/>
                </a:solidFill>
              </a:rPr>
              <a:t>B</a:t>
            </a:r>
            <a:r>
              <a:rPr lang="en-US" sz="2400" b="1" dirty="0" err="1">
                <a:solidFill>
                  <a:srgbClr val="0C5C65"/>
                </a:solidFill>
              </a:rPr>
              <a:t>reak</a:t>
            </a:r>
            <a:r>
              <a:rPr lang="hu-HU" sz="2400" b="1" dirty="0">
                <a:solidFill>
                  <a:srgbClr val="0C5C65"/>
                </a:solidFill>
              </a:rPr>
              <a:t> </a:t>
            </a:r>
            <a:r>
              <a:rPr lang="hu-HU" sz="2400" dirty="0">
                <a:solidFill>
                  <a:srgbClr val="0C5C65"/>
                </a:solidFill>
              </a:rPr>
              <a:t>(16:00-16:15)</a:t>
            </a:r>
          </a:p>
          <a:p>
            <a:pPr marL="342900" indent="-342900" algn="just">
              <a:buFont typeface="Arial" panose="020B0604020202020204" pitchFamily="34" charset="0"/>
              <a:buChar char="•"/>
            </a:pPr>
            <a:r>
              <a:rPr lang="en-US" sz="2400" b="1" dirty="0">
                <a:solidFill>
                  <a:srgbClr val="0C5C65"/>
                </a:solidFill>
              </a:rPr>
              <a:t>Session </a:t>
            </a:r>
            <a:r>
              <a:rPr lang="hu-HU" sz="2400" b="1" dirty="0">
                <a:solidFill>
                  <a:srgbClr val="0C5C65"/>
                </a:solidFill>
              </a:rPr>
              <a:t>III</a:t>
            </a:r>
            <a:r>
              <a:rPr lang="en-US" sz="2400" b="1" dirty="0">
                <a:solidFill>
                  <a:srgbClr val="0C5C65"/>
                </a:solidFill>
              </a:rPr>
              <a:t>. Bias - The truth is beyond (extended)</a:t>
            </a:r>
            <a:endParaRPr lang="hu-HU" sz="2400" b="1" dirty="0">
              <a:solidFill>
                <a:srgbClr val="0C5C65"/>
              </a:solidFill>
            </a:endParaRPr>
          </a:p>
          <a:p>
            <a:pPr marL="342900" indent="-342900" algn="just">
              <a:buFont typeface="Arial" panose="020B0604020202020204" pitchFamily="34" charset="0"/>
              <a:buChar char="•"/>
            </a:pPr>
            <a:r>
              <a:rPr lang="hu-HU" sz="2400" b="1" dirty="0">
                <a:solidFill>
                  <a:srgbClr val="0C5C65"/>
                </a:solidFill>
              </a:rPr>
              <a:t>Se</a:t>
            </a:r>
            <a:r>
              <a:rPr lang="en-US" sz="2400" b="1" dirty="0" err="1">
                <a:solidFill>
                  <a:srgbClr val="0C5C65"/>
                </a:solidFill>
              </a:rPr>
              <a:t>ssion</a:t>
            </a:r>
            <a:r>
              <a:rPr lang="en-US" sz="2400" b="1" dirty="0">
                <a:solidFill>
                  <a:srgbClr val="0C5C65"/>
                </a:solidFill>
              </a:rPr>
              <a:t> </a:t>
            </a:r>
            <a:r>
              <a:rPr lang="hu-HU" sz="2400" b="1" dirty="0">
                <a:solidFill>
                  <a:srgbClr val="0C5C65"/>
                </a:solidFill>
              </a:rPr>
              <a:t>I</a:t>
            </a:r>
            <a:r>
              <a:rPr lang="en-US" sz="2400" b="1" dirty="0">
                <a:solidFill>
                  <a:srgbClr val="0C5C65"/>
                </a:solidFill>
              </a:rPr>
              <a:t>V. Study protocol – Plan ahead</a:t>
            </a:r>
            <a:endParaRPr lang="hu-HU" sz="2400" b="1" dirty="0">
              <a:solidFill>
                <a:srgbClr val="0C5C65"/>
              </a:solidFill>
            </a:endParaRPr>
          </a:p>
          <a:p>
            <a:pPr marL="342900" indent="-342900" algn="just">
              <a:buFont typeface="Arial" panose="020B0604020202020204" pitchFamily="34" charset="0"/>
              <a:buChar char="•"/>
            </a:pPr>
            <a:r>
              <a:rPr lang="en-US" sz="2400" b="1" dirty="0">
                <a:solidFill>
                  <a:srgbClr val="0C5C65"/>
                </a:solidFill>
              </a:rPr>
              <a:t>Short break</a:t>
            </a:r>
            <a:r>
              <a:rPr lang="hu-HU" sz="2400" b="1" dirty="0">
                <a:solidFill>
                  <a:srgbClr val="0C5C65"/>
                </a:solidFill>
              </a:rPr>
              <a:t> </a:t>
            </a:r>
            <a:r>
              <a:rPr lang="hu-HU" sz="2400" dirty="0">
                <a:solidFill>
                  <a:srgbClr val="0C5C65"/>
                </a:solidFill>
              </a:rPr>
              <a:t>(18:10-18:20)</a:t>
            </a:r>
            <a:endParaRPr lang="hu-HU" sz="2400" b="1" dirty="0">
              <a:solidFill>
                <a:srgbClr val="0C5C65"/>
              </a:solidFill>
            </a:endParaRPr>
          </a:p>
          <a:p>
            <a:pPr marL="342900" indent="-342900" algn="just">
              <a:buFont typeface="Arial" panose="020B0604020202020204" pitchFamily="34" charset="0"/>
              <a:buChar char="•"/>
            </a:pPr>
            <a:r>
              <a:rPr lang="en-US" sz="2400" b="1" dirty="0">
                <a:solidFill>
                  <a:srgbClr val="0C5C65"/>
                </a:solidFill>
              </a:rPr>
              <a:t>Session V. Perspectives </a:t>
            </a:r>
            <a:endParaRPr lang="hu-HU" sz="2400" b="1" dirty="0">
              <a:solidFill>
                <a:srgbClr val="0C5C65"/>
              </a:solidFill>
            </a:endParaRPr>
          </a:p>
          <a:p>
            <a:pPr marL="342900" indent="-342900" algn="just">
              <a:buFont typeface="Arial" panose="020B0604020202020204" pitchFamily="34" charset="0"/>
              <a:buChar char="•"/>
            </a:pPr>
            <a:r>
              <a:rPr lang="hu-HU" sz="2400" b="1" dirty="0" err="1">
                <a:solidFill>
                  <a:srgbClr val="0C5C65"/>
                </a:solidFill>
              </a:rPr>
              <a:t>Closing</a:t>
            </a:r>
            <a:r>
              <a:rPr lang="hu-HU" sz="2400" b="1" dirty="0">
                <a:solidFill>
                  <a:srgbClr val="0C5C65"/>
                </a:solidFill>
              </a:rPr>
              <a:t> </a:t>
            </a:r>
            <a:r>
              <a:rPr lang="hu-HU" sz="2400" b="1" dirty="0" err="1">
                <a:solidFill>
                  <a:srgbClr val="0C5C65"/>
                </a:solidFill>
              </a:rPr>
              <a:t>remarks</a:t>
            </a:r>
            <a:endParaRPr lang="hu-HU" sz="2400" b="1" dirty="0">
              <a:solidFill>
                <a:srgbClr val="0C5C65"/>
              </a:solidFill>
            </a:endParaRPr>
          </a:p>
          <a:p>
            <a:pPr marL="342900" indent="-342900" algn="just">
              <a:buFont typeface="Arial" panose="020B0604020202020204" pitchFamily="34" charset="0"/>
              <a:buChar char="•"/>
            </a:pPr>
            <a:endParaRPr lang="hu-HU" sz="2400" b="1" dirty="0">
              <a:solidFill>
                <a:srgbClr val="0C5C65"/>
              </a:solidFill>
            </a:endParaRPr>
          </a:p>
          <a:p>
            <a:pPr algn="just"/>
            <a:endParaRPr lang="hu-HU" sz="2400" b="1" dirty="0">
              <a:solidFill>
                <a:srgbClr val="0C5C65"/>
              </a:solidFill>
            </a:endParaRPr>
          </a:p>
          <a:p>
            <a:pPr algn="just"/>
            <a:r>
              <a:rPr lang="hu-HU" sz="2400" b="1" dirty="0">
                <a:solidFill>
                  <a:srgbClr val="0C5C65"/>
                </a:solidFill>
              </a:rPr>
              <a:t/>
            </a:r>
            <a:br>
              <a:rPr lang="hu-HU" sz="2400" b="1" dirty="0">
                <a:solidFill>
                  <a:srgbClr val="0C5C65"/>
                </a:solidFill>
              </a:rPr>
            </a:br>
            <a:endParaRPr lang="hu-HU" sz="2400" b="1" dirty="0">
              <a:solidFill>
                <a:srgbClr val="0C5C65"/>
              </a:solidFill>
            </a:endParaRPr>
          </a:p>
          <a:p>
            <a:pPr marL="514350" indent="-514350" algn="just">
              <a:buFontTx/>
              <a:buAutoNum type="arabicPeriod"/>
            </a:pPr>
            <a:endParaRPr lang="hu-HU" sz="2800" b="1" dirty="0">
              <a:solidFill>
                <a:srgbClr val="0C5C65"/>
              </a:solidFill>
            </a:endParaRPr>
          </a:p>
          <a:p>
            <a:pPr marL="514350" indent="-514350" algn="just">
              <a:buFontTx/>
              <a:buAutoNum type="arabicPeriod"/>
            </a:pPr>
            <a:endParaRPr lang="hu-HU" sz="2800" b="1" dirty="0">
              <a:solidFill>
                <a:srgbClr val="0C5C65"/>
              </a:solidFill>
            </a:endParaRPr>
          </a:p>
        </p:txBody>
      </p:sp>
      <p:sp>
        <p:nvSpPr>
          <p:cNvPr id="17" name="Alcím 3"/>
          <p:cNvSpPr txBox="1">
            <a:spLocks/>
          </p:cNvSpPr>
          <p:nvPr/>
        </p:nvSpPr>
        <p:spPr>
          <a:xfrm>
            <a:off x="-356697" y="226853"/>
            <a:ext cx="1120147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PRACTICAL GUIDE ON HOW TO UNDERSTAND </a:t>
            </a:r>
            <a:r>
              <a:rPr lang="hu-HU" sz="3200" b="1" dirty="0">
                <a:latin typeface="Calibri" panose="020F0502020204030204" pitchFamily="34" charset="0"/>
                <a:ea typeface="Calibri" panose="020F0502020204030204" pitchFamily="34" charset="0"/>
                <a:cs typeface="Times New Roman" panose="02020603050405020304" pitchFamily="18" charset="0"/>
              </a:rPr>
              <a:t/>
            </a:r>
            <a:br>
              <a:rPr lang="hu-HU" sz="32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META-ANALYSES</a:t>
            </a:r>
            <a:endParaRPr lang="hu-H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939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a:spLocks noGrp="1"/>
          </p:cNvSpPr>
          <p:nvPr>
            <p:ph type="subTitle" idx="15"/>
          </p:nvPr>
        </p:nvSpPr>
        <p:spPr>
          <a:xfrm>
            <a:off x="2478967" y="400178"/>
            <a:ext cx="7207917" cy="378235"/>
          </a:xfrm>
        </p:spPr>
        <p:txBody>
          <a:bodyPr/>
          <a:lstStyle/>
          <a:p>
            <a:r>
              <a:rPr lang="hu-HU" sz="3600" b="1" dirty="0" err="1"/>
              <a:t>Introduction</a:t>
            </a:r>
            <a:endParaRPr lang="hu-HU" sz="3600" b="1" dirty="0"/>
          </a:p>
        </p:txBody>
      </p:sp>
      <p:sp>
        <p:nvSpPr>
          <p:cNvPr id="8" name="Content Placeholder 1"/>
          <p:cNvSpPr txBox="1">
            <a:spLocks/>
          </p:cNvSpPr>
          <p:nvPr/>
        </p:nvSpPr>
        <p:spPr>
          <a:xfrm>
            <a:off x="1280899" y="1814611"/>
            <a:ext cx="9630201" cy="6140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Electronic</a:t>
            </a:r>
            <a:r>
              <a:rPr lang="hu-HU" sz="2400" dirty="0">
                <a:solidFill>
                  <a:srgbClr val="0C5C65"/>
                </a:solidFill>
              </a:rPr>
              <a:t> </a:t>
            </a:r>
            <a:r>
              <a:rPr lang="hu-HU" sz="2400" dirty="0" err="1">
                <a:solidFill>
                  <a:srgbClr val="0C5C65"/>
                </a:solidFill>
              </a:rPr>
              <a:t>searches</a:t>
            </a:r>
            <a:r>
              <a:rPr lang="hu-HU" sz="2400" dirty="0">
                <a:solidFill>
                  <a:srgbClr val="0C5C65"/>
                </a:solidFill>
              </a:rPr>
              <a:t>:  </a:t>
            </a:r>
            <a:r>
              <a:rPr lang="en-US" sz="2400" dirty="0">
                <a:solidFill>
                  <a:srgbClr val="0C5C65"/>
                </a:solidFill>
              </a:rPr>
              <a:t>locating information within a report</a:t>
            </a:r>
            <a:endParaRPr lang="hu-HU" sz="2400" dirty="0">
              <a:solidFill>
                <a:srgbClr val="0C5C65"/>
              </a:solidFill>
            </a:endParaRPr>
          </a:p>
          <a:p>
            <a:pPr marL="0" indent="0">
              <a:buNone/>
            </a:pPr>
            <a:r>
              <a:rPr lang="hu-HU" sz="2400" dirty="0">
                <a:solidFill>
                  <a:srgbClr val="0C5C65"/>
                </a:solidFill>
              </a:rPr>
              <a:t>                                      </a:t>
            </a:r>
            <a:r>
              <a:rPr lang="hu-HU" sz="2400" dirty="0" err="1">
                <a:solidFill>
                  <a:srgbClr val="0C5C65"/>
                </a:solidFill>
              </a:rPr>
              <a:t>e.g</a:t>
            </a:r>
            <a:r>
              <a:rPr lang="hu-HU" sz="2400" dirty="0">
                <a:solidFill>
                  <a:srgbClr val="0C5C65"/>
                </a:solidFill>
              </a:rPr>
              <a:t>.: </a:t>
            </a:r>
            <a:r>
              <a:rPr lang="en-US" sz="2400" dirty="0">
                <a:solidFill>
                  <a:srgbClr val="0C5C65"/>
                </a:solidFill>
              </a:rPr>
              <a:t>using search facilities in PDF viewers</a:t>
            </a:r>
            <a:endParaRPr lang="hu-HU" sz="2400" dirty="0">
              <a:solidFill>
                <a:srgbClr val="0C5C65"/>
              </a:solidFill>
            </a:endParaRPr>
          </a:p>
          <a:p>
            <a:pPr marL="0" indent="0">
              <a:buNone/>
            </a:pPr>
            <a:endParaRPr lang="hu-HU" sz="2400" dirty="0">
              <a:solidFill>
                <a:srgbClr val="0C5C65"/>
              </a:solidFill>
            </a:endParaRPr>
          </a:p>
          <a:p>
            <a:r>
              <a:rPr lang="hu-HU" sz="2400" dirty="0">
                <a:solidFill>
                  <a:srgbClr val="0C5C65"/>
                </a:solidFill>
              </a:rPr>
              <a:t>Text </a:t>
            </a:r>
            <a:r>
              <a:rPr lang="hu-HU" sz="2400" dirty="0" err="1">
                <a:solidFill>
                  <a:srgbClr val="0C5C65"/>
                </a:solidFill>
              </a:rPr>
              <a:t>searching</a:t>
            </a:r>
            <a:r>
              <a:rPr lang="hu-HU" sz="2400" dirty="0">
                <a:solidFill>
                  <a:srgbClr val="0C5C65"/>
                </a:solidFill>
              </a:rPr>
              <a:t>: </a:t>
            </a:r>
            <a:r>
              <a:rPr lang="hu-HU" sz="2400" dirty="0" err="1">
                <a:solidFill>
                  <a:srgbClr val="0C5C65"/>
                </a:solidFill>
              </a:rPr>
              <a:t>should</a:t>
            </a:r>
            <a:r>
              <a:rPr lang="hu-HU" sz="2400" dirty="0">
                <a:solidFill>
                  <a:srgbClr val="0C5C65"/>
                </a:solidFill>
              </a:rPr>
              <a:t> </a:t>
            </a:r>
            <a:r>
              <a:rPr lang="hu-HU" sz="2400" dirty="0" err="1">
                <a:solidFill>
                  <a:srgbClr val="0C5C65"/>
                </a:solidFill>
              </a:rPr>
              <a:t>not</a:t>
            </a:r>
            <a:r>
              <a:rPr lang="hu-HU" sz="2400" dirty="0">
                <a:solidFill>
                  <a:srgbClr val="0C5C65"/>
                </a:solidFill>
              </a:rPr>
              <a:t> be a </a:t>
            </a:r>
            <a:r>
              <a:rPr lang="hu-HU" sz="2400" dirty="0" err="1">
                <a:solidFill>
                  <a:srgbClr val="0C5C65"/>
                </a:solidFill>
              </a:rPr>
              <a:t>replacement</a:t>
            </a:r>
            <a:r>
              <a:rPr lang="hu-HU" sz="2400" dirty="0">
                <a:solidFill>
                  <a:srgbClr val="0C5C65"/>
                </a:solidFill>
              </a:rPr>
              <a:t> </a:t>
            </a:r>
            <a:r>
              <a:rPr lang="hu-HU" sz="2400" dirty="0" err="1">
                <a:solidFill>
                  <a:srgbClr val="0C5C65"/>
                </a:solidFill>
              </a:rPr>
              <a:t>for</a:t>
            </a:r>
            <a:r>
              <a:rPr lang="hu-HU" sz="2400" dirty="0">
                <a:solidFill>
                  <a:srgbClr val="0C5C65"/>
                </a:solidFill>
              </a:rPr>
              <a:t> </a:t>
            </a:r>
            <a:r>
              <a:rPr lang="hu-HU" sz="2400" dirty="0" err="1">
                <a:solidFill>
                  <a:srgbClr val="0C5C65"/>
                </a:solidFill>
              </a:rPr>
              <a:t>reading</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whole</a:t>
            </a:r>
            <a:r>
              <a:rPr lang="hu-HU" sz="2400" dirty="0">
                <a:solidFill>
                  <a:srgbClr val="0C5C65"/>
                </a:solidFill>
              </a:rPr>
              <a:t> </a:t>
            </a:r>
            <a:r>
              <a:rPr lang="hu-HU" sz="2400" dirty="0" err="1">
                <a:solidFill>
                  <a:srgbClr val="0C5C65"/>
                </a:solidFill>
              </a:rPr>
              <a:t>report</a:t>
            </a:r>
            <a:r>
              <a:rPr lang="hu-HU" sz="2400" dirty="0">
                <a:solidFill>
                  <a:srgbClr val="0C5C65"/>
                </a:solidFill>
              </a:rPr>
              <a:t>!</a:t>
            </a:r>
          </a:p>
        </p:txBody>
      </p:sp>
      <p:pic>
        <p:nvPicPr>
          <p:cNvPr id="4" name="Kép 3">
            <a:extLst>
              <a:ext uri="{FF2B5EF4-FFF2-40B4-BE49-F238E27FC236}">
                <a16:creationId xmlns:a16="http://schemas.microsoft.com/office/drawing/2014/main" id="{83492392-95AB-4A98-A737-6FFD414B1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66" y="4072378"/>
            <a:ext cx="1957632" cy="2490013"/>
          </a:xfrm>
          <a:prstGeom prst="rect">
            <a:avLst/>
          </a:prstGeom>
        </p:spPr>
      </p:pic>
      <p:pic>
        <p:nvPicPr>
          <p:cNvPr id="9" name="Kép 8">
            <a:extLst>
              <a:ext uri="{FF2B5EF4-FFF2-40B4-BE49-F238E27FC236}">
                <a16:creationId xmlns:a16="http://schemas.microsoft.com/office/drawing/2014/main" id="{5FC0189E-DF1D-4318-94D3-91394117CC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6038" y="4072378"/>
            <a:ext cx="4715622" cy="2357811"/>
          </a:xfrm>
          <a:prstGeom prst="rect">
            <a:avLst/>
          </a:prstGeom>
        </p:spPr>
      </p:pic>
    </p:spTree>
    <p:extLst>
      <p:ext uri="{BB962C8B-B14F-4D97-AF65-F5344CB8AC3E}">
        <p14:creationId xmlns:p14="http://schemas.microsoft.com/office/powerpoint/2010/main" val="2674928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Sources</a:t>
            </a:r>
            <a:r>
              <a:rPr lang="hu-HU" sz="3600" b="1" dirty="0"/>
              <a:t> of </a:t>
            </a:r>
            <a:r>
              <a:rPr lang="hu-HU" sz="3600" b="1" dirty="0" err="1"/>
              <a:t>data</a:t>
            </a:r>
            <a:endParaRPr lang="en-US" sz="3600" b="1" dirty="0"/>
          </a:p>
        </p:txBody>
      </p:sp>
      <p:pic>
        <p:nvPicPr>
          <p:cNvPr id="12" name="Kép 11">
            <a:extLst>
              <a:ext uri="{FF2B5EF4-FFF2-40B4-BE49-F238E27FC236}">
                <a16:creationId xmlns:a16="http://schemas.microsoft.com/office/drawing/2014/main" id="{1F8D0125-0AB3-4DDC-A5B8-9024466EBFBC}"/>
              </a:ext>
            </a:extLst>
          </p:cNvPr>
          <p:cNvPicPr>
            <a:picLocks noChangeAspect="1"/>
          </p:cNvPicPr>
          <p:nvPr/>
        </p:nvPicPr>
        <p:blipFill>
          <a:blip r:embed="rId3"/>
          <a:stretch>
            <a:fillRect/>
          </a:stretch>
        </p:blipFill>
        <p:spPr>
          <a:xfrm>
            <a:off x="1680755" y="1384664"/>
            <a:ext cx="9027502" cy="5075492"/>
          </a:xfrm>
          <a:prstGeom prst="rect">
            <a:avLst/>
          </a:prstGeom>
        </p:spPr>
      </p:pic>
      <p:sp>
        <p:nvSpPr>
          <p:cNvPr id="13" name="Téglalap: lekerekített 12">
            <a:extLst>
              <a:ext uri="{FF2B5EF4-FFF2-40B4-BE49-F238E27FC236}">
                <a16:creationId xmlns:a16="http://schemas.microsoft.com/office/drawing/2014/main" id="{B8635367-DD16-40EE-9DCE-E19A5F79F361}"/>
              </a:ext>
            </a:extLst>
          </p:cNvPr>
          <p:cNvSpPr/>
          <p:nvPr/>
        </p:nvSpPr>
        <p:spPr>
          <a:xfrm>
            <a:off x="3145939" y="3922410"/>
            <a:ext cx="4175226" cy="4528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lekerekített 13">
            <a:extLst>
              <a:ext uri="{FF2B5EF4-FFF2-40B4-BE49-F238E27FC236}">
                <a16:creationId xmlns:a16="http://schemas.microsoft.com/office/drawing/2014/main" id="{92D1DB22-51C7-4001-BD21-79009450A6E9}"/>
              </a:ext>
            </a:extLst>
          </p:cNvPr>
          <p:cNvSpPr/>
          <p:nvPr/>
        </p:nvSpPr>
        <p:spPr>
          <a:xfrm>
            <a:off x="3145939" y="4882160"/>
            <a:ext cx="4175226" cy="5850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97363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Sources</a:t>
            </a:r>
            <a:r>
              <a:rPr lang="hu-HU" sz="3600" b="1" dirty="0"/>
              <a:t> of </a:t>
            </a:r>
            <a:r>
              <a:rPr lang="hu-HU" sz="3600" b="1" dirty="0" err="1"/>
              <a:t>data</a:t>
            </a:r>
            <a:endParaRPr lang="en-US" sz="3600" b="1" dirty="0"/>
          </a:p>
        </p:txBody>
      </p:sp>
      <p:pic>
        <p:nvPicPr>
          <p:cNvPr id="5" name="Kép 4">
            <a:extLst>
              <a:ext uri="{FF2B5EF4-FFF2-40B4-BE49-F238E27FC236}">
                <a16:creationId xmlns:a16="http://schemas.microsoft.com/office/drawing/2014/main" id="{3FE84D7E-AC05-4440-B035-463C077E9AC6}"/>
              </a:ext>
            </a:extLst>
          </p:cNvPr>
          <p:cNvPicPr>
            <a:picLocks noChangeAspect="1"/>
          </p:cNvPicPr>
          <p:nvPr/>
        </p:nvPicPr>
        <p:blipFill>
          <a:blip r:embed="rId3"/>
          <a:stretch>
            <a:fillRect/>
          </a:stretch>
        </p:blipFill>
        <p:spPr>
          <a:xfrm>
            <a:off x="1136702" y="1515291"/>
            <a:ext cx="9107784" cy="5120630"/>
          </a:xfrm>
          <a:prstGeom prst="rect">
            <a:avLst/>
          </a:prstGeom>
        </p:spPr>
      </p:pic>
      <p:sp>
        <p:nvSpPr>
          <p:cNvPr id="9" name="Téglalap: lekerekített 8">
            <a:extLst>
              <a:ext uri="{FF2B5EF4-FFF2-40B4-BE49-F238E27FC236}">
                <a16:creationId xmlns:a16="http://schemas.microsoft.com/office/drawing/2014/main" id="{40805500-6C8F-47E4-8D90-840F44BF299B}"/>
              </a:ext>
            </a:extLst>
          </p:cNvPr>
          <p:cNvSpPr/>
          <p:nvPr/>
        </p:nvSpPr>
        <p:spPr>
          <a:xfrm>
            <a:off x="2669928" y="5214755"/>
            <a:ext cx="6954432" cy="5599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lekerekített 10">
            <a:extLst>
              <a:ext uri="{FF2B5EF4-FFF2-40B4-BE49-F238E27FC236}">
                <a16:creationId xmlns:a16="http://schemas.microsoft.com/office/drawing/2014/main" id="{74CEF690-BB97-4EE9-AFDB-500EF4D7213E}"/>
              </a:ext>
            </a:extLst>
          </p:cNvPr>
          <p:cNvSpPr/>
          <p:nvPr/>
        </p:nvSpPr>
        <p:spPr>
          <a:xfrm>
            <a:off x="2669922" y="2287418"/>
            <a:ext cx="6954438" cy="5599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9844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325189" y="502056"/>
            <a:ext cx="7207917" cy="378235"/>
          </a:xfrm>
        </p:spPr>
        <p:txBody>
          <a:bodyPr/>
          <a:lstStyle/>
          <a:p>
            <a:r>
              <a:rPr lang="hu-HU" sz="3600" b="1" dirty="0" err="1"/>
              <a:t>Sources</a:t>
            </a:r>
            <a:r>
              <a:rPr lang="hu-HU" sz="3600" b="1" dirty="0"/>
              <a:t> of </a:t>
            </a:r>
            <a:r>
              <a:rPr lang="hu-HU" sz="3600" b="1" dirty="0" err="1"/>
              <a:t>data</a:t>
            </a:r>
            <a:endParaRPr lang="en-US" sz="3600" b="1" dirty="0"/>
          </a:p>
        </p:txBody>
      </p:sp>
      <p:pic>
        <p:nvPicPr>
          <p:cNvPr id="15" name="Kép 14">
            <a:extLst>
              <a:ext uri="{FF2B5EF4-FFF2-40B4-BE49-F238E27FC236}">
                <a16:creationId xmlns:a16="http://schemas.microsoft.com/office/drawing/2014/main" id="{38ADEDC8-630E-464E-88A5-BF6C9C59CCA2}"/>
              </a:ext>
            </a:extLst>
          </p:cNvPr>
          <p:cNvPicPr>
            <a:picLocks noChangeAspect="1"/>
          </p:cNvPicPr>
          <p:nvPr/>
        </p:nvPicPr>
        <p:blipFill>
          <a:blip r:embed="rId3"/>
          <a:stretch>
            <a:fillRect/>
          </a:stretch>
        </p:blipFill>
        <p:spPr>
          <a:xfrm>
            <a:off x="1245325" y="1466082"/>
            <a:ext cx="9257212" cy="5204640"/>
          </a:xfrm>
          <a:prstGeom prst="rect">
            <a:avLst/>
          </a:prstGeom>
          <a:ln w="28575">
            <a:solidFill>
              <a:schemeClr val="tx1"/>
            </a:solidFill>
          </a:ln>
        </p:spPr>
      </p:pic>
      <p:sp>
        <p:nvSpPr>
          <p:cNvPr id="16" name="Téglalap: lekerekített 15">
            <a:extLst>
              <a:ext uri="{FF2B5EF4-FFF2-40B4-BE49-F238E27FC236}">
                <a16:creationId xmlns:a16="http://schemas.microsoft.com/office/drawing/2014/main" id="{C9F16F4A-2EC2-4C46-B41F-1F81BBCA38D9}"/>
              </a:ext>
            </a:extLst>
          </p:cNvPr>
          <p:cNvSpPr/>
          <p:nvPr/>
        </p:nvSpPr>
        <p:spPr>
          <a:xfrm>
            <a:off x="2325189" y="2944171"/>
            <a:ext cx="6574971" cy="5466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lekerekített 16">
            <a:extLst>
              <a:ext uri="{FF2B5EF4-FFF2-40B4-BE49-F238E27FC236}">
                <a16:creationId xmlns:a16="http://schemas.microsoft.com/office/drawing/2014/main" id="{12AC34D5-F14A-4146-957A-A0A207C92072}"/>
              </a:ext>
            </a:extLst>
          </p:cNvPr>
          <p:cNvSpPr/>
          <p:nvPr/>
        </p:nvSpPr>
        <p:spPr>
          <a:xfrm>
            <a:off x="2259741" y="5040603"/>
            <a:ext cx="6640419" cy="369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97992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Sources</a:t>
            </a:r>
            <a:r>
              <a:rPr lang="hu-HU" sz="3600" b="1" dirty="0"/>
              <a:t> of </a:t>
            </a:r>
            <a:r>
              <a:rPr lang="hu-HU" sz="3600" b="1" dirty="0" err="1"/>
              <a:t>data</a:t>
            </a:r>
            <a:endParaRPr lang="en-US" sz="3600" b="1" dirty="0"/>
          </a:p>
        </p:txBody>
      </p:sp>
      <p:pic>
        <p:nvPicPr>
          <p:cNvPr id="2" name="Kép 1">
            <a:extLst>
              <a:ext uri="{FF2B5EF4-FFF2-40B4-BE49-F238E27FC236}">
                <a16:creationId xmlns:a16="http://schemas.microsoft.com/office/drawing/2014/main" id="{2761AD9C-2B2B-46AB-BE6B-85CB218DE795}"/>
              </a:ext>
            </a:extLst>
          </p:cNvPr>
          <p:cNvPicPr>
            <a:picLocks noChangeAspect="1"/>
          </p:cNvPicPr>
          <p:nvPr/>
        </p:nvPicPr>
        <p:blipFill>
          <a:blip r:embed="rId3"/>
          <a:stretch>
            <a:fillRect/>
          </a:stretch>
        </p:blipFill>
        <p:spPr>
          <a:xfrm>
            <a:off x="1283509" y="1247845"/>
            <a:ext cx="9532538" cy="5359436"/>
          </a:xfrm>
          <a:prstGeom prst="rect">
            <a:avLst/>
          </a:prstGeom>
        </p:spPr>
      </p:pic>
      <p:sp>
        <p:nvSpPr>
          <p:cNvPr id="3" name="Téglalap: lekerekített 2">
            <a:extLst>
              <a:ext uri="{FF2B5EF4-FFF2-40B4-BE49-F238E27FC236}">
                <a16:creationId xmlns:a16="http://schemas.microsoft.com/office/drawing/2014/main" id="{9F01250F-1846-4C19-A603-C6DAC2F28D97}"/>
              </a:ext>
            </a:extLst>
          </p:cNvPr>
          <p:cNvSpPr/>
          <p:nvPr/>
        </p:nvSpPr>
        <p:spPr>
          <a:xfrm>
            <a:off x="2062966" y="3104582"/>
            <a:ext cx="5743554" cy="16982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0179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Who</a:t>
            </a:r>
            <a:r>
              <a:rPr lang="hu-HU" sz="3600" b="1" dirty="0"/>
              <a:t> </a:t>
            </a:r>
            <a:r>
              <a:rPr lang="hu-HU" sz="3600" b="1" dirty="0" err="1"/>
              <a:t>should</a:t>
            </a:r>
            <a:r>
              <a:rPr lang="hu-HU" sz="3600" b="1" dirty="0"/>
              <a:t> </a:t>
            </a:r>
            <a:r>
              <a:rPr lang="hu-HU" sz="3600" b="1" dirty="0" err="1"/>
              <a:t>extract</a:t>
            </a:r>
            <a:r>
              <a:rPr lang="hu-HU" sz="3600" b="1" dirty="0"/>
              <a:t> </a:t>
            </a:r>
            <a:r>
              <a:rPr lang="hu-HU" sz="3600" b="1" dirty="0" err="1"/>
              <a:t>data</a:t>
            </a:r>
            <a:r>
              <a:rPr lang="hu-HU" sz="3600" b="1" dirty="0"/>
              <a:t>?</a:t>
            </a:r>
            <a:endParaRPr lang="en-US" sz="3600" b="1" dirty="0"/>
          </a:p>
        </p:txBody>
      </p:sp>
      <p:sp>
        <p:nvSpPr>
          <p:cNvPr id="8" name="Content Placeholder 1"/>
          <p:cNvSpPr txBox="1">
            <a:spLocks/>
          </p:cNvSpPr>
          <p:nvPr/>
        </p:nvSpPr>
        <p:spPr>
          <a:xfrm>
            <a:off x="950000" y="1512953"/>
            <a:ext cx="6402908" cy="4561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err="1">
                <a:solidFill>
                  <a:srgbClr val="0C5C65"/>
                </a:solidFill>
              </a:rPr>
              <a:t>Mandatory</a:t>
            </a:r>
            <a:r>
              <a:rPr lang="hu-HU" sz="2400" b="1" dirty="0">
                <a:solidFill>
                  <a:srgbClr val="0C5C65"/>
                </a:solidFill>
              </a:rPr>
              <a:t>: </a:t>
            </a:r>
            <a:r>
              <a:rPr lang="hu-HU" sz="2400" b="1" dirty="0" err="1">
                <a:solidFill>
                  <a:srgbClr val="E50D2E"/>
                </a:solidFill>
              </a:rPr>
              <a:t>at</a:t>
            </a:r>
            <a:r>
              <a:rPr lang="hu-HU" sz="2400" b="1" dirty="0">
                <a:solidFill>
                  <a:srgbClr val="E50D2E"/>
                </a:solidFill>
              </a:rPr>
              <a:t> </a:t>
            </a:r>
            <a:r>
              <a:rPr lang="hu-HU" sz="2400" b="1" dirty="0" err="1">
                <a:solidFill>
                  <a:srgbClr val="E50D2E"/>
                </a:solidFill>
              </a:rPr>
              <a:t>least</a:t>
            </a:r>
            <a:r>
              <a:rPr lang="hu-HU" sz="2400" b="1" dirty="0">
                <a:solidFill>
                  <a:srgbClr val="E50D2E"/>
                </a:solidFill>
              </a:rPr>
              <a:t> </a:t>
            </a:r>
            <a:r>
              <a:rPr lang="hu-HU" sz="2400" b="1" dirty="0" err="1">
                <a:solidFill>
                  <a:srgbClr val="E50D2E"/>
                </a:solidFill>
              </a:rPr>
              <a:t>two</a:t>
            </a:r>
            <a:r>
              <a:rPr lang="hu-HU" sz="2400" b="1" dirty="0">
                <a:solidFill>
                  <a:srgbClr val="E50D2E"/>
                </a:solidFill>
              </a:rPr>
              <a:t> </a:t>
            </a:r>
            <a:r>
              <a:rPr lang="hu-HU" sz="2400" b="1" dirty="0" err="1">
                <a:solidFill>
                  <a:srgbClr val="E50D2E"/>
                </a:solidFill>
              </a:rPr>
              <a:t>person</a:t>
            </a:r>
            <a:r>
              <a:rPr lang="hu-HU" sz="2400" b="1" dirty="0">
                <a:solidFill>
                  <a:srgbClr val="E50D2E"/>
                </a:solidFill>
              </a:rPr>
              <a:t> </a:t>
            </a:r>
            <a:r>
              <a:rPr lang="hu-HU" sz="2400" dirty="0" err="1">
                <a:solidFill>
                  <a:srgbClr val="0C5C65"/>
                </a:solidFill>
              </a:rPr>
              <a:t>extract</a:t>
            </a:r>
            <a:r>
              <a:rPr lang="hu-HU" sz="2400" dirty="0">
                <a:solidFill>
                  <a:srgbClr val="0C5C65"/>
                </a:solidFill>
              </a:rPr>
              <a:t> </a:t>
            </a:r>
            <a:r>
              <a:rPr lang="hu-HU" sz="2400" dirty="0" err="1">
                <a:solidFill>
                  <a:srgbClr val="0C5C65"/>
                </a:solidFill>
              </a:rPr>
              <a:t>data</a:t>
            </a:r>
            <a:r>
              <a:rPr lang="hu-HU" sz="2400" dirty="0">
                <a:solidFill>
                  <a:srgbClr val="0C5C65"/>
                </a:solidFill>
              </a:rPr>
              <a:t> </a:t>
            </a:r>
            <a:r>
              <a:rPr lang="hu-HU" sz="2400" dirty="0" err="1">
                <a:solidFill>
                  <a:srgbClr val="0C5C65"/>
                </a:solidFill>
              </a:rPr>
              <a:t>from</a:t>
            </a:r>
            <a:r>
              <a:rPr lang="hu-HU" sz="2400" dirty="0">
                <a:solidFill>
                  <a:srgbClr val="0C5C65"/>
                </a:solidFill>
              </a:rPr>
              <a:t> </a:t>
            </a:r>
            <a:r>
              <a:rPr lang="hu-HU" sz="2400" dirty="0" err="1">
                <a:solidFill>
                  <a:srgbClr val="0C5C65"/>
                </a:solidFill>
              </a:rPr>
              <a:t>every</a:t>
            </a:r>
            <a:r>
              <a:rPr lang="hu-HU" sz="2400" dirty="0">
                <a:solidFill>
                  <a:srgbClr val="0C5C65"/>
                </a:solidFill>
              </a:rPr>
              <a:t> </a:t>
            </a:r>
            <a:r>
              <a:rPr lang="hu-HU" sz="2400" dirty="0" err="1">
                <a:solidFill>
                  <a:srgbClr val="0C5C65"/>
                </a:solidFill>
              </a:rPr>
              <a:t>report</a:t>
            </a:r>
            <a:endParaRPr lang="hu-HU" sz="2400" dirty="0">
              <a:solidFill>
                <a:srgbClr val="0C5C65"/>
              </a:solidFill>
            </a:endParaRPr>
          </a:p>
          <a:p>
            <a:r>
              <a:rPr lang="hu-HU" sz="2400" b="1" dirty="0" err="1">
                <a:solidFill>
                  <a:srgbClr val="E50D2E"/>
                </a:solidFill>
              </a:rPr>
              <a:t>Independently</a:t>
            </a:r>
            <a:endParaRPr lang="hu-HU" sz="2400" b="1" dirty="0">
              <a:solidFill>
                <a:srgbClr val="E50D2E"/>
              </a:solidFill>
            </a:endParaRPr>
          </a:p>
          <a:p>
            <a:r>
              <a:rPr lang="hu-HU" sz="2400" b="1" dirty="0" err="1">
                <a:solidFill>
                  <a:srgbClr val="E50D2E"/>
                </a:solidFill>
              </a:rPr>
              <a:t>Disagreement</a:t>
            </a:r>
            <a:r>
              <a:rPr lang="hu-HU" sz="2400" b="1" dirty="0">
                <a:solidFill>
                  <a:srgbClr val="E50D2E"/>
                </a:solidFill>
              </a:rPr>
              <a:t>:</a:t>
            </a:r>
            <a:r>
              <a:rPr lang="hu-HU" sz="2400" dirty="0">
                <a:solidFill>
                  <a:srgbClr val="E50D2E"/>
                </a:solidFill>
              </a:rPr>
              <a:t> </a:t>
            </a:r>
            <a:r>
              <a:rPr lang="hu-HU" sz="2400" dirty="0" err="1">
                <a:solidFill>
                  <a:srgbClr val="0C5C65"/>
                </a:solidFill>
              </a:rPr>
              <a:t>consensus</a:t>
            </a:r>
            <a:r>
              <a:rPr lang="hu-HU" sz="2400" dirty="0">
                <a:solidFill>
                  <a:srgbClr val="0C5C65"/>
                </a:solidFill>
              </a:rPr>
              <a:t> </a:t>
            </a:r>
            <a:r>
              <a:rPr lang="hu-HU" sz="2400" dirty="0" err="1">
                <a:solidFill>
                  <a:srgbClr val="0C5C65"/>
                </a:solidFill>
              </a:rPr>
              <a:t>or</a:t>
            </a:r>
            <a:r>
              <a:rPr lang="hu-HU" sz="2400" dirty="0">
                <a:solidFill>
                  <a:srgbClr val="0C5C65"/>
                </a:solidFill>
              </a:rPr>
              <a:t> an </a:t>
            </a:r>
            <a:r>
              <a:rPr lang="hu-HU" sz="2400" dirty="0" err="1">
                <a:solidFill>
                  <a:srgbClr val="0C5C65"/>
                </a:solidFill>
              </a:rPr>
              <a:t>independent</a:t>
            </a:r>
            <a:r>
              <a:rPr lang="hu-HU" sz="2400" dirty="0">
                <a:solidFill>
                  <a:srgbClr val="0C5C65"/>
                </a:solidFill>
              </a:rPr>
              <a:t> </a:t>
            </a:r>
            <a:r>
              <a:rPr lang="hu-HU" sz="2400" dirty="0" err="1">
                <a:solidFill>
                  <a:srgbClr val="0C5C65"/>
                </a:solidFill>
              </a:rPr>
              <a:t>third</a:t>
            </a:r>
            <a:r>
              <a:rPr lang="hu-HU" sz="2400" dirty="0">
                <a:solidFill>
                  <a:srgbClr val="0C5C65"/>
                </a:solidFill>
              </a:rPr>
              <a:t> </a:t>
            </a:r>
            <a:r>
              <a:rPr lang="hu-HU" sz="2400" dirty="0" err="1">
                <a:solidFill>
                  <a:srgbClr val="0C5C65"/>
                </a:solidFill>
              </a:rPr>
              <a:t>party</a:t>
            </a:r>
            <a:endParaRPr lang="hu-HU" sz="2400" dirty="0">
              <a:solidFill>
                <a:srgbClr val="0C5C65"/>
              </a:solidFill>
            </a:endParaRPr>
          </a:p>
          <a:p>
            <a:r>
              <a:rPr lang="hu-HU" sz="2400" dirty="0">
                <a:solidFill>
                  <a:srgbClr val="0C5C65"/>
                </a:solidFill>
              </a:rPr>
              <a:t>D</a:t>
            </a:r>
            <a:r>
              <a:rPr lang="en-US" sz="2400" dirty="0" err="1">
                <a:solidFill>
                  <a:srgbClr val="0C5C65"/>
                </a:solidFill>
              </a:rPr>
              <a:t>ata</a:t>
            </a:r>
            <a:r>
              <a:rPr lang="en-US" sz="2400" dirty="0">
                <a:solidFill>
                  <a:srgbClr val="0C5C65"/>
                </a:solidFill>
              </a:rPr>
              <a:t> extractors</a:t>
            </a:r>
            <a:r>
              <a:rPr lang="hu-HU" sz="2400" dirty="0">
                <a:solidFill>
                  <a:srgbClr val="0C5C65"/>
                </a:solidFill>
              </a:rPr>
              <a:t>: </a:t>
            </a:r>
            <a:r>
              <a:rPr lang="en-US" sz="2400" dirty="0">
                <a:solidFill>
                  <a:srgbClr val="0C5C65"/>
                </a:solidFill>
              </a:rPr>
              <a:t>from</a:t>
            </a:r>
            <a:r>
              <a:rPr lang="hu-HU" sz="2400" dirty="0">
                <a:solidFill>
                  <a:srgbClr val="0C5C65"/>
                </a:solidFill>
              </a:rPr>
              <a:t> </a:t>
            </a:r>
            <a:r>
              <a:rPr lang="hu-HU" sz="2400" dirty="0" err="1">
                <a:solidFill>
                  <a:srgbClr val="0C5C65"/>
                </a:solidFill>
              </a:rPr>
              <a:t>complementary</a:t>
            </a:r>
            <a:r>
              <a:rPr lang="hu-HU" sz="2400" dirty="0">
                <a:solidFill>
                  <a:srgbClr val="0C5C65"/>
                </a:solidFill>
              </a:rPr>
              <a:t> </a:t>
            </a:r>
            <a:r>
              <a:rPr lang="hu-HU" sz="2400" dirty="0" err="1">
                <a:solidFill>
                  <a:srgbClr val="0C5C65"/>
                </a:solidFill>
              </a:rPr>
              <a:t>disciplines</a:t>
            </a:r>
            <a:endParaRPr lang="hu-HU" sz="2400" b="1" dirty="0">
              <a:solidFill>
                <a:srgbClr val="0C5C65"/>
              </a:solidFill>
              <a:effectLst>
                <a:outerShdw blurRad="38100" dist="38100" dir="2700000" algn="tl">
                  <a:srgbClr val="000000">
                    <a:alpha val="43137"/>
                  </a:srgbClr>
                </a:outerShdw>
              </a:effectLst>
            </a:endParaRPr>
          </a:p>
          <a:p>
            <a:r>
              <a:rPr lang="hu-HU" sz="2400" dirty="0" err="1">
                <a:solidFill>
                  <a:srgbClr val="0C5C65"/>
                </a:solidFill>
              </a:rPr>
              <a:t>Before</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extraction</a:t>
            </a:r>
            <a:r>
              <a:rPr lang="hu-HU" sz="2400" dirty="0">
                <a:solidFill>
                  <a:srgbClr val="0C5C65"/>
                </a:solidFill>
              </a:rPr>
              <a:t>: </a:t>
            </a:r>
            <a:r>
              <a:rPr lang="hu-HU" sz="2400" b="1" dirty="0" err="1">
                <a:solidFill>
                  <a:srgbClr val="E50D2E"/>
                </a:solidFill>
              </a:rPr>
              <a:t>practice</a:t>
            </a:r>
            <a:r>
              <a:rPr lang="hu-HU" sz="2400" b="1" dirty="0">
                <a:solidFill>
                  <a:srgbClr val="0C5C65"/>
                </a:solidFill>
              </a:rPr>
              <a:t> </a:t>
            </a:r>
            <a:r>
              <a:rPr lang="hu-HU" sz="2400" dirty="0" err="1">
                <a:solidFill>
                  <a:srgbClr val="0C5C65"/>
                </a:solidFill>
              </a:rPr>
              <a:t>using</a:t>
            </a:r>
            <a:r>
              <a:rPr lang="hu-HU" sz="2400" dirty="0">
                <a:solidFill>
                  <a:srgbClr val="0C5C65"/>
                </a:solidFill>
              </a:rPr>
              <a:t> </a:t>
            </a:r>
            <a:r>
              <a:rPr lang="hu-HU" sz="2400" dirty="0" err="1">
                <a:solidFill>
                  <a:srgbClr val="0C5C65"/>
                </a:solidFill>
              </a:rPr>
              <a:t>the</a:t>
            </a:r>
            <a:r>
              <a:rPr lang="hu-HU" sz="2400" dirty="0">
                <a:solidFill>
                  <a:srgbClr val="0C5C65"/>
                </a:solidFill>
              </a:rPr>
              <a:t> </a:t>
            </a:r>
            <a:r>
              <a:rPr lang="hu-HU" sz="2400" dirty="0" err="1">
                <a:solidFill>
                  <a:srgbClr val="0C5C65"/>
                </a:solidFill>
              </a:rPr>
              <a:t>form</a:t>
            </a:r>
            <a:endParaRPr lang="hu-HU" sz="2400" b="1" dirty="0">
              <a:solidFill>
                <a:srgbClr val="0C5C65"/>
              </a:solidFill>
              <a:effectLst>
                <a:outerShdw blurRad="38100" dist="38100" dir="2700000" algn="tl">
                  <a:srgbClr val="000000">
                    <a:alpha val="43137"/>
                  </a:srgbClr>
                </a:outerShdw>
              </a:effectLst>
            </a:endParaRPr>
          </a:p>
          <a:p>
            <a:r>
              <a:rPr lang="hu-HU" sz="2400" dirty="0">
                <a:solidFill>
                  <a:srgbClr val="0C5C65"/>
                </a:solidFill>
              </a:rPr>
              <a:t>Data </a:t>
            </a:r>
            <a:r>
              <a:rPr lang="hu-HU" sz="2400" dirty="0" err="1">
                <a:solidFill>
                  <a:srgbClr val="0C5C65"/>
                </a:solidFill>
              </a:rPr>
              <a:t>extractors</a:t>
            </a:r>
            <a:r>
              <a:rPr lang="hu-HU" sz="2400" dirty="0">
                <a:solidFill>
                  <a:srgbClr val="0C5C65"/>
                </a:solidFill>
              </a:rPr>
              <a:t> </a:t>
            </a:r>
            <a:r>
              <a:rPr lang="hu-HU" sz="2400" dirty="0" err="1">
                <a:solidFill>
                  <a:srgbClr val="0C5C65"/>
                </a:solidFill>
              </a:rPr>
              <a:t>recieve</a:t>
            </a:r>
            <a:r>
              <a:rPr lang="hu-HU" sz="2400" dirty="0">
                <a:solidFill>
                  <a:srgbClr val="0C5C65"/>
                </a:solidFill>
              </a:rPr>
              <a:t> </a:t>
            </a:r>
            <a:r>
              <a:rPr lang="hu-HU" sz="2400" b="1" dirty="0" err="1">
                <a:solidFill>
                  <a:srgbClr val="E50D2E"/>
                </a:solidFill>
              </a:rPr>
              <a:t>appropriate</a:t>
            </a:r>
            <a:r>
              <a:rPr lang="hu-HU" sz="2400" b="1" dirty="0">
                <a:solidFill>
                  <a:srgbClr val="E50D2E"/>
                </a:solidFill>
              </a:rPr>
              <a:t> </a:t>
            </a:r>
            <a:r>
              <a:rPr lang="hu-HU" sz="2400" b="1" dirty="0" err="1">
                <a:solidFill>
                  <a:srgbClr val="E50D2E"/>
                </a:solidFill>
              </a:rPr>
              <a:t>training</a:t>
            </a:r>
            <a:endParaRPr lang="en-US" sz="2400" b="1" dirty="0">
              <a:solidFill>
                <a:srgbClr val="E50D2E"/>
              </a:solidFill>
              <a:effectLst>
                <a:outerShdw blurRad="38100" dist="38100" dir="2700000" algn="tl">
                  <a:srgbClr val="000000">
                    <a:alpha val="43137"/>
                  </a:srgbClr>
                </a:outerShdw>
              </a:effectLst>
            </a:endParaRPr>
          </a:p>
        </p:txBody>
      </p:sp>
      <p:pic>
        <p:nvPicPr>
          <p:cNvPr id="3076" name="Picture 4" descr="5 myths about teamwork you need to forget to work better – Loop Email blog">
            <a:extLst>
              <a:ext uri="{FF2B5EF4-FFF2-40B4-BE49-F238E27FC236}">
                <a16:creationId xmlns:a16="http://schemas.microsoft.com/office/drawing/2014/main" id="{D97674F4-5764-4795-8728-8315E77164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711"/>
          <a:stretch/>
        </p:blipFill>
        <p:spPr bwMode="auto">
          <a:xfrm>
            <a:off x="7649963" y="2481083"/>
            <a:ext cx="4073842" cy="233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78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Who</a:t>
            </a:r>
            <a:r>
              <a:rPr lang="hu-HU" sz="3600" b="1" dirty="0"/>
              <a:t> </a:t>
            </a:r>
            <a:r>
              <a:rPr lang="hu-HU" sz="3600" b="1" dirty="0" err="1"/>
              <a:t>should</a:t>
            </a:r>
            <a:r>
              <a:rPr lang="hu-HU" sz="3600" b="1" dirty="0"/>
              <a:t> </a:t>
            </a:r>
            <a:r>
              <a:rPr lang="hu-HU" sz="3600" b="1" dirty="0" err="1"/>
              <a:t>extract</a:t>
            </a:r>
            <a:r>
              <a:rPr lang="hu-HU" sz="3600" b="1" dirty="0"/>
              <a:t> </a:t>
            </a:r>
            <a:r>
              <a:rPr lang="hu-HU" sz="3600" b="1" dirty="0" err="1"/>
              <a:t>data</a:t>
            </a:r>
            <a:r>
              <a:rPr lang="hu-HU" sz="3600" b="1" dirty="0"/>
              <a:t>?</a:t>
            </a:r>
            <a:endParaRPr lang="en-US" sz="3600" b="1" dirty="0"/>
          </a:p>
        </p:txBody>
      </p:sp>
      <p:sp>
        <p:nvSpPr>
          <p:cNvPr id="8" name="Content Placeholder 1"/>
          <p:cNvSpPr txBox="1">
            <a:spLocks/>
          </p:cNvSpPr>
          <p:nvPr/>
        </p:nvSpPr>
        <p:spPr>
          <a:xfrm>
            <a:off x="912293" y="1918305"/>
            <a:ext cx="6695138" cy="313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u-HU" sz="2400" dirty="0">
                <a:solidFill>
                  <a:srgbClr val="0C5C65"/>
                </a:solidFill>
              </a:rPr>
              <a:t>I</a:t>
            </a:r>
            <a:r>
              <a:rPr lang="en-US" sz="2400" dirty="0" err="1">
                <a:solidFill>
                  <a:srgbClr val="0C5C65"/>
                </a:solidFill>
              </a:rPr>
              <a:t>ndependent</a:t>
            </a:r>
            <a:r>
              <a:rPr lang="en-US" sz="2400" dirty="0">
                <a:solidFill>
                  <a:srgbClr val="0C5C65"/>
                </a:solidFill>
              </a:rPr>
              <a:t> data extraction by two authors</a:t>
            </a:r>
            <a:r>
              <a:rPr lang="hu-HU" sz="2400" dirty="0">
                <a:solidFill>
                  <a:srgbClr val="0C5C65"/>
                </a:solidFill>
              </a:rPr>
              <a:t>: </a:t>
            </a:r>
            <a:r>
              <a:rPr lang="en-US" sz="2400" b="1" dirty="0">
                <a:solidFill>
                  <a:srgbClr val="E50D2E"/>
                </a:solidFill>
              </a:rPr>
              <a:t>fewer errors</a:t>
            </a:r>
            <a:r>
              <a:rPr lang="en-US" sz="2400" dirty="0">
                <a:solidFill>
                  <a:srgbClr val="E50D2E"/>
                </a:solidFill>
              </a:rPr>
              <a:t> </a:t>
            </a:r>
            <a:r>
              <a:rPr lang="en-US" sz="2400" dirty="0">
                <a:solidFill>
                  <a:srgbClr val="0C5C65"/>
                </a:solidFill>
              </a:rPr>
              <a:t>than extraction by a single author followed by verification by a second (Buscemi 2006)</a:t>
            </a:r>
            <a:endParaRPr lang="hu-HU" sz="2400" dirty="0">
              <a:solidFill>
                <a:srgbClr val="0C5C65"/>
              </a:solidFill>
            </a:endParaRPr>
          </a:p>
          <a:p>
            <a:pPr algn="just"/>
            <a:r>
              <a:rPr lang="hu-HU" sz="2400" b="1" dirty="0">
                <a:solidFill>
                  <a:srgbClr val="E50D2E"/>
                </a:solidFill>
              </a:rPr>
              <a:t>H</a:t>
            </a:r>
            <a:r>
              <a:rPr lang="en-US" sz="2400" b="1" dirty="0" err="1">
                <a:solidFill>
                  <a:srgbClr val="E50D2E"/>
                </a:solidFill>
              </a:rPr>
              <a:t>igh</a:t>
            </a:r>
            <a:r>
              <a:rPr lang="en-US" sz="2400" b="1" dirty="0">
                <a:solidFill>
                  <a:srgbClr val="E50D2E"/>
                </a:solidFill>
              </a:rPr>
              <a:t> prevalence of data extraction errors </a:t>
            </a:r>
            <a:r>
              <a:rPr lang="hu-HU" sz="2400" dirty="0" err="1">
                <a:solidFill>
                  <a:srgbClr val="0C5C65"/>
                </a:solidFill>
              </a:rPr>
              <a:t>were</a:t>
            </a:r>
            <a:r>
              <a:rPr lang="hu-HU" sz="2400" dirty="0">
                <a:solidFill>
                  <a:srgbClr val="0C5C65"/>
                </a:solidFill>
              </a:rPr>
              <a:t> </a:t>
            </a:r>
            <a:r>
              <a:rPr lang="en-US" sz="2400" dirty="0">
                <a:solidFill>
                  <a:srgbClr val="0C5C65"/>
                </a:solidFill>
              </a:rPr>
              <a:t>observed</a:t>
            </a:r>
            <a:endParaRPr lang="hu-HU" sz="2400" dirty="0">
              <a:solidFill>
                <a:srgbClr val="0C5C65"/>
              </a:solidFill>
            </a:endParaRPr>
          </a:p>
          <a:p>
            <a:pPr algn="just"/>
            <a:r>
              <a:rPr lang="hu-HU" sz="2400" b="1" dirty="0">
                <a:solidFill>
                  <a:srgbClr val="0C5C65"/>
                </a:solidFill>
              </a:rPr>
              <a:t>E</a:t>
            </a:r>
            <a:r>
              <a:rPr lang="en-US" sz="2400" b="1" dirty="0" err="1">
                <a:solidFill>
                  <a:srgbClr val="0C5C65"/>
                </a:solidFill>
              </a:rPr>
              <a:t>rrors</a:t>
            </a:r>
            <a:r>
              <a:rPr lang="en-US" sz="2400" b="1" dirty="0">
                <a:solidFill>
                  <a:srgbClr val="0C5C65"/>
                </a:solidFill>
              </a:rPr>
              <a:t> in 20 out of 34 reviews</a:t>
            </a:r>
            <a:r>
              <a:rPr lang="hu-HU" sz="2400" b="1" dirty="0">
                <a:solidFill>
                  <a:srgbClr val="0C5C65"/>
                </a:solidFill>
              </a:rPr>
              <a:t> </a:t>
            </a:r>
            <a:r>
              <a:rPr lang="en-US" sz="2400" dirty="0">
                <a:solidFill>
                  <a:srgbClr val="0C5C65"/>
                </a:solidFill>
              </a:rPr>
              <a:t>(Jones 2005)</a:t>
            </a:r>
            <a:endParaRPr lang="hu-HU" sz="2400" dirty="0">
              <a:solidFill>
                <a:srgbClr val="0C5C65"/>
              </a:solidFill>
            </a:endParaRPr>
          </a:p>
          <a:p>
            <a:pPr algn="just"/>
            <a:r>
              <a:rPr lang="hu-HU" sz="2400" dirty="0">
                <a:solidFill>
                  <a:srgbClr val="0C5C65"/>
                </a:solidFill>
              </a:rPr>
              <a:t>M</a:t>
            </a:r>
            <a:r>
              <a:rPr lang="en-US" sz="2400" dirty="0" err="1">
                <a:solidFill>
                  <a:srgbClr val="0C5C65"/>
                </a:solidFill>
              </a:rPr>
              <a:t>inimum</a:t>
            </a:r>
            <a:r>
              <a:rPr lang="hu-HU" sz="2400" dirty="0">
                <a:solidFill>
                  <a:srgbClr val="0C5C65"/>
                </a:solidFill>
              </a:rPr>
              <a:t> </a:t>
            </a:r>
            <a:r>
              <a:rPr lang="en-US" sz="2400" b="1" dirty="0">
                <a:solidFill>
                  <a:srgbClr val="0C5C65"/>
                </a:solidFill>
              </a:rPr>
              <a:t>seven out of 27 </a:t>
            </a:r>
            <a:r>
              <a:rPr lang="en-US" sz="2400" dirty="0">
                <a:solidFill>
                  <a:srgbClr val="0C5C65"/>
                </a:solidFill>
              </a:rPr>
              <a:t>reviews had </a:t>
            </a:r>
            <a:r>
              <a:rPr lang="en-US" sz="2400" b="1" dirty="0">
                <a:solidFill>
                  <a:srgbClr val="E50D2E"/>
                </a:solidFill>
              </a:rPr>
              <a:t>substantial errors</a:t>
            </a:r>
            <a:r>
              <a:rPr lang="en-US" sz="2400" dirty="0">
                <a:solidFill>
                  <a:srgbClr val="E50D2E"/>
                </a:solidFill>
              </a:rPr>
              <a:t> </a:t>
            </a:r>
            <a:r>
              <a:rPr lang="en-US" sz="2400" dirty="0">
                <a:solidFill>
                  <a:srgbClr val="0C5C65"/>
                </a:solidFill>
              </a:rPr>
              <a:t>(</a:t>
            </a:r>
            <a:r>
              <a:rPr lang="en-US" sz="2400" dirty="0" err="1">
                <a:solidFill>
                  <a:srgbClr val="0C5C65"/>
                </a:solidFill>
              </a:rPr>
              <a:t>Gøtzsche</a:t>
            </a:r>
            <a:r>
              <a:rPr lang="en-US" sz="2400" dirty="0">
                <a:solidFill>
                  <a:srgbClr val="0C5C65"/>
                </a:solidFill>
              </a:rPr>
              <a:t> 2007) </a:t>
            </a:r>
          </a:p>
        </p:txBody>
      </p:sp>
      <p:pic>
        <p:nvPicPr>
          <p:cNvPr id="3" name="Picture 2"/>
          <p:cNvPicPr>
            <a:picLocks noChangeAspect="1"/>
          </p:cNvPicPr>
          <p:nvPr/>
        </p:nvPicPr>
        <p:blipFill>
          <a:blip r:embed="rId3"/>
          <a:stretch>
            <a:fillRect/>
          </a:stretch>
        </p:blipFill>
        <p:spPr>
          <a:xfrm>
            <a:off x="8156387" y="2356103"/>
            <a:ext cx="3924599" cy="2616399"/>
          </a:xfrm>
          <a:prstGeom prst="rect">
            <a:avLst/>
          </a:prstGeom>
        </p:spPr>
      </p:pic>
    </p:spTree>
    <p:extLst>
      <p:ext uri="{BB962C8B-B14F-4D97-AF65-F5344CB8AC3E}">
        <p14:creationId xmlns:p14="http://schemas.microsoft.com/office/powerpoint/2010/main" val="3026725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425FD23-723F-4FB6-89F0-5CF3F27E1D49}"/>
              </a:ext>
            </a:extLst>
          </p:cNvPr>
          <p:cNvSpPr>
            <a:spLocks noGrp="1"/>
          </p:cNvSpPr>
          <p:nvPr>
            <p:ph idx="1"/>
          </p:nvPr>
        </p:nvSpPr>
        <p:spPr/>
        <p:txBody>
          <a:bodyPr/>
          <a:lstStyle/>
          <a:p>
            <a:r>
              <a:rPr lang="hu-HU" sz="2800" dirty="0" err="1">
                <a:solidFill>
                  <a:srgbClr val="0C5C65"/>
                </a:solidFill>
              </a:rPr>
              <a:t>Have</a:t>
            </a:r>
            <a:r>
              <a:rPr lang="hu-HU" sz="2800" dirty="0">
                <a:solidFill>
                  <a:srgbClr val="0C5C65"/>
                </a:solidFill>
              </a:rPr>
              <a:t> </a:t>
            </a:r>
            <a:r>
              <a:rPr lang="hu-HU" sz="2800" dirty="0" err="1">
                <a:solidFill>
                  <a:srgbClr val="0C5C65"/>
                </a:solidFill>
              </a:rPr>
              <a:t>to</a:t>
            </a:r>
            <a:r>
              <a:rPr lang="hu-HU" sz="2800" dirty="0">
                <a:solidFill>
                  <a:srgbClr val="0C5C65"/>
                </a:solidFill>
              </a:rPr>
              <a:t> be </a:t>
            </a:r>
            <a:r>
              <a:rPr lang="hu-HU" sz="2800" dirty="0" err="1">
                <a:solidFill>
                  <a:srgbClr val="0C5C65"/>
                </a:solidFill>
              </a:rPr>
              <a:t>involved</a:t>
            </a:r>
            <a:r>
              <a:rPr lang="hu-HU" sz="2800" dirty="0">
                <a:solidFill>
                  <a:srgbClr val="0C5C65"/>
                </a:solidFill>
              </a:rPr>
              <a:t>: </a:t>
            </a:r>
          </a:p>
          <a:p>
            <a:endParaRPr lang="hu-HU" sz="2800" dirty="0">
              <a:solidFill>
                <a:srgbClr val="0C5C65"/>
              </a:solidFill>
            </a:endParaRPr>
          </a:p>
          <a:p>
            <a:r>
              <a:rPr lang="hu-HU" sz="2800" dirty="0">
                <a:solidFill>
                  <a:srgbClr val="0C5C65"/>
                </a:solidFill>
              </a:rPr>
              <a:t> </a:t>
            </a:r>
            <a:endParaRPr lang="hu-HU" sz="2800" dirty="0"/>
          </a:p>
          <a:p>
            <a:endParaRPr lang="hu-HU" sz="2800" dirty="0"/>
          </a:p>
          <a:p>
            <a:endParaRPr lang="hu-HU" sz="2800" dirty="0"/>
          </a:p>
          <a:p>
            <a:endParaRPr lang="hu-HU" sz="2800" dirty="0"/>
          </a:p>
          <a:p>
            <a:endParaRPr lang="hu-HU" sz="2800" dirty="0"/>
          </a:p>
        </p:txBody>
      </p:sp>
      <p:sp>
        <p:nvSpPr>
          <p:cNvPr id="5" name="Subtitle 3">
            <a:extLst>
              <a:ext uri="{FF2B5EF4-FFF2-40B4-BE49-F238E27FC236}">
                <a16:creationId xmlns:a16="http://schemas.microsoft.com/office/drawing/2014/main" id="{833EA101-5BE0-43FC-9EC7-7CC23CD0F04B}"/>
              </a:ext>
            </a:extLst>
          </p:cNvPr>
          <p:cNvSpPr txBox="1">
            <a:spLocks/>
          </p:cNvSpPr>
          <p:nvPr/>
        </p:nvSpPr>
        <p:spPr>
          <a:xfrm>
            <a:off x="2478967" y="400178"/>
            <a:ext cx="7207917" cy="378235"/>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200" b="0" i="0" u="none" strike="noStrike" cap="none">
                <a:solidFill>
                  <a:schemeClr val="bg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r>
              <a:rPr lang="hu-HU" sz="3600" b="1" dirty="0"/>
              <a:t>Data </a:t>
            </a:r>
            <a:r>
              <a:rPr lang="hu-HU" sz="3600" b="1" dirty="0" err="1"/>
              <a:t>extraction</a:t>
            </a:r>
            <a:r>
              <a:rPr lang="hu-HU" sz="3600" b="1" dirty="0"/>
              <a:t> </a:t>
            </a:r>
            <a:r>
              <a:rPr lang="hu-HU" sz="3600" b="1" dirty="0" err="1"/>
              <a:t>table</a:t>
            </a:r>
            <a:endParaRPr lang="en-GB" sz="3600" b="1" dirty="0"/>
          </a:p>
        </p:txBody>
      </p:sp>
    </p:spTree>
    <p:extLst>
      <p:ext uri="{BB962C8B-B14F-4D97-AF65-F5344CB8AC3E}">
        <p14:creationId xmlns:p14="http://schemas.microsoft.com/office/powerpoint/2010/main" val="2105504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425FD23-723F-4FB6-89F0-5CF3F27E1D49}"/>
              </a:ext>
            </a:extLst>
          </p:cNvPr>
          <p:cNvSpPr>
            <a:spLocks noGrp="1"/>
          </p:cNvSpPr>
          <p:nvPr>
            <p:ph idx="1"/>
          </p:nvPr>
        </p:nvSpPr>
        <p:spPr/>
        <p:txBody>
          <a:bodyPr/>
          <a:lstStyle/>
          <a:p>
            <a:r>
              <a:rPr lang="hu-HU" sz="2800" dirty="0" err="1">
                <a:solidFill>
                  <a:srgbClr val="0C5C65"/>
                </a:solidFill>
              </a:rPr>
              <a:t>Have</a:t>
            </a:r>
            <a:r>
              <a:rPr lang="hu-HU" sz="2800" dirty="0">
                <a:solidFill>
                  <a:srgbClr val="0C5C65"/>
                </a:solidFill>
              </a:rPr>
              <a:t> </a:t>
            </a:r>
            <a:r>
              <a:rPr lang="hu-HU" sz="2800" dirty="0" err="1">
                <a:solidFill>
                  <a:srgbClr val="0C5C65"/>
                </a:solidFill>
              </a:rPr>
              <a:t>to</a:t>
            </a:r>
            <a:r>
              <a:rPr lang="hu-HU" sz="2800" dirty="0">
                <a:solidFill>
                  <a:srgbClr val="0C5C65"/>
                </a:solidFill>
              </a:rPr>
              <a:t> be </a:t>
            </a:r>
            <a:r>
              <a:rPr lang="hu-HU" sz="2800" dirty="0" err="1">
                <a:solidFill>
                  <a:srgbClr val="0C5C65"/>
                </a:solidFill>
              </a:rPr>
              <a:t>involved</a:t>
            </a:r>
            <a:r>
              <a:rPr lang="hu-HU" sz="2800" dirty="0">
                <a:solidFill>
                  <a:srgbClr val="0C5C65"/>
                </a:solidFill>
              </a:rPr>
              <a:t>: </a:t>
            </a:r>
          </a:p>
          <a:p>
            <a:endParaRPr lang="hu-HU" sz="2800" dirty="0">
              <a:solidFill>
                <a:srgbClr val="0C5C65"/>
              </a:solidFill>
            </a:endParaRPr>
          </a:p>
          <a:p>
            <a:r>
              <a:rPr lang="hu-HU" sz="2800" dirty="0">
                <a:solidFill>
                  <a:srgbClr val="0C5C65"/>
                </a:solidFill>
              </a:rPr>
              <a:t> </a:t>
            </a:r>
            <a:r>
              <a:rPr lang="hu-HU" sz="2800" b="1" dirty="0" err="1">
                <a:solidFill>
                  <a:srgbClr val="0C5C65"/>
                </a:solidFill>
              </a:rPr>
              <a:t>Statistician</a:t>
            </a:r>
            <a:endParaRPr lang="hu-HU" sz="2800" b="1" dirty="0"/>
          </a:p>
          <a:p>
            <a:endParaRPr lang="hu-HU" sz="2800" dirty="0"/>
          </a:p>
          <a:p>
            <a:endParaRPr lang="hu-HU" sz="2800" dirty="0"/>
          </a:p>
          <a:p>
            <a:endParaRPr lang="hu-HU" sz="2800" dirty="0"/>
          </a:p>
        </p:txBody>
      </p:sp>
      <p:sp>
        <p:nvSpPr>
          <p:cNvPr id="5" name="Subtitle 3">
            <a:extLst>
              <a:ext uri="{FF2B5EF4-FFF2-40B4-BE49-F238E27FC236}">
                <a16:creationId xmlns:a16="http://schemas.microsoft.com/office/drawing/2014/main" id="{833EA101-5BE0-43FC-9EC7-7CC23CD0F04B}"/>
              </a:ext>
            </a:extLst>
          </p:cNvPr>
          <p:cNvSpPr txBox="1">
            <a:spLocks/>
          </p:cNvSpPr>
          <p:nvPr/>
        </p:nvSpPr>
        <p:spPr>
          <a:xfrm>
            <a:off x="2478967" y="400178"/>
            <a:ext cx="7207917" cy="378235"/>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200" b="0" i="0" u="none" strike="noStrike" cap="none">
                <a:solidFill>
                  <a:schemeClr val="bg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r>
              <a:rPr lang="hu-HU" sz="3600" b="1" dirty="0"/>
              <a:t>Data </a:t>
            </a:r>
            <a:r>
              <a:rPr lang="hu-HU" sz="3600" b="1" dirty="0" err="1"/>
              <a:t>extraction</a:t>
            </a:r>
            <a:r>
              <a:rPr lang="hu-HU" sz="3600" b="1" dirty="0"/>
              <a:t> </a:t>
            </a:r>
            <a:r>
              <a:rPr lang="hu-HU" sz="3600" b="1" dirty="0" err="1"/>
              <a:t>table</a:t>
            </a:r>
            <a:endParaRPr lang="en-GB" sz="3600" b="1" dirty="0"/>
          </a:p>
        </p:txBody>
      </p:sp>
      <p:pic>
        <p:nvPicPr>
          <p:cNvPr id="4102" name="Picture 6" descr="Cartoon Businessman Holding Growth Chart Board - Statistician - (450x890)  Png Clipart Download">
            <a:extLst>
              <a:ext uri="{FF2B5EF4-FFF2-40B4-BE49-F238E27FC236}">
                <a16:creationId xmlns:a16="http://schemas.microsoft.com/office/drawing/2014/main" id="{A8856963-977B-4687-97DC-EA41FC3898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6372" y="3770721"/>
            <a:ext cx="1439264" cy="284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425FD23-723F-4FB6-89F0-5CF3F27E1D49}"/>
              </a:ext>
            </a:extLst>
          </p:cNvPr>
          <p:cNvSpPr>
            <a:spLocks noGrp="1"/>
          </p:cNvSpPr>
          <p:nvPr>
            <p:ph idx="1"/>
          </p:nvPr>
        </p:nvSpPr>
        <p:spPr/>
        <p:txBody>
          <a:bodyPr/>
          <a:lstStyle/>
          <a:p>
            <a:r>
              <a:rPr lang="hu-HU" sz="2800" dirty="0" err="1">
                <a:solidFill>
                  <a:srgbClr val="0C5C65"/>
                </a:solidFill>
              </a:rPr>
              <a:t>Have</a:t>
            </a:r>
            <a:r>
              <a:rPr lang="hu-HU" sz="2800" dirty="0">
                <a:solidFill>
                  <a:srgbClr val="0C5C65"/>
                </a:solidFill>
              </a:rPr>
              <a:t> </a:t>
            </a:r>
            <a:r>
              <a:rPr lang="hu-HU" sz="2800" dirty="0" err="1">
                <a:solidFill>
                  <a:srgbClr val="0C5C65"/>
                </a:solidFill>
              </a:rPr>
              <a:t>to</a:t>
            </a:r>
            <a:r>
              <a:rPr lang="hu-HU" sz="2800" dirty="0">
                <a:solidFill>
                  <a:srgbClr val="0C5C65"/>
                </a:solidFill>
              </a:rPr>
              <a:t> be </a:t>
            </a:r>
            <a:r>
              <a:rPr lang="hu-HU" sz="2800" dirty="0" err="1">
                <a:solidFill>
                  <a:srgbClr val="0C5C65"/>
                </a:solidFill>
              </a:rPr>
              <a:t>involved</a:t>
            </a:r>
            <a:r>
              <a:rPr lang="hu-HU" sz="2800" dirty="0">
                <a:solidFill>
                  <a:srgbClr val="0C5C65"/>
                </a:solidFill>
              </a:rPr>
              <a:t>: </a:t>
            </a:r>
          </a:p>
          <a:p>
            <a:endParaRPr lang="hu-HU" sz="2800" dirty="0">
              <a:solidFill>
                <a:srgbClr val="0C5C65"/>
              </a:solidFill>
            </a:endParaRPr>
          </a:p>
          <a:p>
            <a:r>
              <a:rPr lang="hu-HU" sz="2800" dirty="0">
                <a:solidFill>
                  <a:srgbClr val="0C5C65"/>
                </a:solidFill>
              </a:rPr>
              <a:t> </a:t>
            </a:r>
            <a:r>
              <a:rPr lang="hu-HU" sz="2800" dirty="0" err="1">
                <a:solidFill>
                  <a:srgbClr val="0C5C65"/>
                </a:solidFill>
              </a:rPr>
              <a:t>Statistician</a:t>
            </a:r>
            <a:r>
              <a:rPr lang="hu-HU" sz="2800" dirty="0">
                <a:solidFill>
                  <a:srgbClr val="0C5C65"/>
                </a:solidFill>
              </a:rPr>
              <a:t>             </a:t>
            </a:r>
            <a:r>
              <a:rPr lang="hu-HU" sz="2800" b="1" dirty="0">
                <a:solidFill>
                  <a:srgbClr val="0C5C65"/>
                </a:solidFill>
              </a:rPr>
              <a:t>Data </a:t>
            </a:r>
            <a:r>
              <a:rPr lang="hu-HU" sz="2800" b="1" dirty="0" err="1">
                <a:solidFill>
                  <a:srgbClr val="0C5C65"/>
                </a:solidFill>
              </a:rPr>
              <a:t>collectors</a:t>
            </a:r>
            <a:endParaRPr lang="hu-HU" sz="2800" b="1" dirty="0"/>
          </a:p>
          <a:p>
            <a:endParaRPr lang="hu-HU" sz="2800" dirty="0"/>
          </a:p>
          <a:p>
            <a:endParaRPr lang="hu-HU" sz="2800" dirty="0"/>
          </a:p>
          <a:p>
            <a:endParaRPr lang="hu-HU" sz="2800" dirty="0"/>
          </a:p>
          <a:p>
            <a:endParaRPr lang="hu-HU" sz="2800" dirty="0"/>
          </a:p>
        </p:txBody>
      </p:sp>
      <p:sp>
        <p:nvSpPr>
          <p:cNvPr id="5" name="Subtitle 3">
            <a:extLst>
              <a:ext uri="{FF2B5EF4-FFF2-40B4-BE49-F238E27FC236}">
                <a16:creationId xmlns:a16="http://schemas.microsoft.com/office/drawing/2014/main" id="{833EA101-5BE0-43FC-9EC7-7CC23CD0F04B}"/>
              </a:ext>
            </a:extLst>
          </p:cNvPr>
          <p:cNvSpPr txBox="1">
            <a:spLocks/>
          </p:cNvSpPr>
          <p:nvPr/>
        </p:nvSpPr>
        <p:spPr>
          <a:xfrm>
            <a:off x="2478967" y="400178"/>
            <a:ext cx="7207917" cy="378235"/>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200" b="0" i="0" u="none" strike="noStrike" cap="none">
                <a:solidFill>
                  <a:schemeClr val="bg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r>
              <a:rPr lang="hu-HU" sz="3600" b="1" dirty="0"/>
              <a:t>Data </a:t>
            </a:r>
            <a:r>
              <a:rPr lang="hu-HU" sz="3600" b="1" dirty="0" err="1"/>
              <a:t>extraction</a:t>
            </a:r>
            <a:r>
              <a:rPr lang="hu-HU" sz="3600" b="1" dirty="0"/>
              <a:t> </a:t>
            </a:r>
            <a:r>
              <a:rPr lang="hu-HU" sz="3600" b="1" dirty="0" err="1"/>
              <a:t>table</a:t>
            </a:r>
            <a:endParaRPr lang="en-GB" sz="3600" b="1" dirty="0"/>
          </a:p>
        </p:txBody>
      </p:sp>
      <p:pic>
        <p:nvPicPr>
          <p:cNvPr id="4102" name="Picture 6" descr="Cartoon Businessman Holding Growth Chart Board - Statistician - (450x890)  Png Clipart Download">
            <a:extLst>
              <a:ext uri="{FF2B5EF4-FFF2-40B4-BE49-F238E27FC236}">
                <a16:creationId xmlns:a16="http://schemas.microsoft.com/office/drawing/2014/main" id="{A8856963-977B-4687-97DC-EA41FC3898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6372" y="3770721"/>
            <a:ext cx="1439264" cy="284689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usiness Man Png Download - Business Cartoon Png, Transparent Png ,  Transparent Png Image - PNGitem">
            <a:extLst>
              <a:ext uri="{FF2B5EF4-FFF2-40B4-BE49-F238E27FC236}">
                <a16:creationId xmlns:a16="http://schemas.microsoft.com/office/drawing/2014/main" id="{55CF50D7-A290-44FC-9B86-6AF16F5038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29970" y="3736300"/>
            <a:ext cx="3081535" cy="304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343929" y="1492776"/>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Session I.</a:t>
            </a:r>
            <a:br>
              <a:rPr lang="hu-HU" sz="3600" b="1" dirty="0">
                <a:solidFill>
                  <a:srgbClr val="0C5C65"/>
                </a:solidFill>
              </a:rPr>
            </a:br>
            <a:r>
              <a:rPr lang="hu-HU" sz="3600" b="1" dirty="0" err="1">
                <a:solidFill>
                  <a:srgbClr val="0C5C65"/>
                </a:solidFill>
              </a:rPr>
              <a:t>Questions</a:t>
            </a:r>
            <a:r>
              <a:rPr lang="hu-HU" sz="3600" b="1" dirty="0">
                <a:solidFill>
                  <a:srgbClr val="0C5C65"/>
                </a:solidFill>
              </a:rPr>
              <a:t> of </a:t>
            </a:r>
            <a:r>
              <a:rPr lang="hu-HU" sz="3600" b="1" dirty="0" err="1">
                <a:solidFill>
                  <a:srgbClr val="0C5C65"/>
                </a:solidFill>
              </a:rPr>
              <a:t>meta-analyses</a:t>
            </a:r>
            <a:r>
              <a:rPr lang="hu-HU" sz="3600" b="1" dirty="0">
                <a:solidFill>
                  <a:srgbClr val="0C5C65"/>
                </a:solidFill>
              </a:rPr>
              <a:t> (</a:t>
            </a:r>
            <a:r>
              <a:rPr lang="hu-HU" sz="3600" b="1" dirty="0" err="1">
                <a:solidFill>
                  <a:srgbClr val="0C5C65"/>
                </a:solidFill>
              </a:rPr>
              <a:t>extended</a:t>
            </a:r>
            <a:r>
              <a:rPr lang="hu-HU" sz="3600" b="1" dirty="0">
                <a:solidFill>
                  <a:srgbClr val="0C5C65"/>
                </a:solidFill>
              </a:rPr>
              <a:t>)</a:t>
            </a:r>
            <a:endParaRPr lang="en-US" sz="3600" b="1" dirty="0">
              <a:solidFill>
                <a:srgbClr val="0C5C65"/>
              </a:solidFill>
            </a:endParaRPr>
          </a:p>
        </p:txBody>
      </p:sp>
      <p:sp>
        <p:nvSpPr>
          <p:cNvPr id="9" name="Alcím 6"/>
          <p:cNvSpPr txBox="1">
            <a:spLocks/>
          </p:cNvSpPr>
          <p:nvPr/>
        </p:nvSpPr>
        <p:spPr>
          <a:xfrm>
            <a:off x="3883365" y="4199253"/>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000" b="1" dirty="0" err="1">
                <a:solidFill>
                  <a:srgbClr val="E50D2E"/>
                </a:solidFill>
              </a:rPr>
              <a:t>moderator</a:t>
            </a:r>
            <a:r>
              <a:rPr lang="hu-HU" sz="3000" b="1" dirty="0">
                <a:solidFill>
                  <a:srgbClr val="E50D2E"/>
                </a:solidFill>
              </a:rPr>
              <a:t>: Kiss Szabolcs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C20A68E8-7AD0-4FB9-98E6-01D5527F56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7659" y="4897529"/>
            <a:ext cx="3053007" cy="1759036"/>
          </a:xfrm>
          <a:prstGeom prst="rect">
            <a:avLst/>
          </a:prstGeom>
        </p:spPr>
      </p:pic>
    </p:spTree>
    <p:extLst>
      <p:ext uri="{BB962C8B-B14F-4D97-AF65-F5344CB8AC3E}">
        <p14:creationId xmlns:p14="http://schemas.microsoft.com/office/powerpoint/2010/main" val="3600331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425FD23-723F-4FB6-89F0-5CF3F27E1D49}"/>
              </a:ext>
            </a:extLst>
          </p:cNvPr>
          <p:cNvSpPr>
            <a:spLocks noGrp="1"/>
          </p:cNvSpPr>
          <p:nvPr>
            <p:ph idx="1"/>
          </p:nvPr>
        </p:nvSpPr>
        <p:spPr/>
        <p:txBody>
          <a:bodyPr/>
          <a:lstStyle/>
          <a:p>
            <a:r>
              <a:rPr lang="hu-HU" sz="2800" dirty="0" err="1">
                <a:solidFill>
                  <a:srgbClr val="0C5C65"/>
                </a:solidFill>
              </a:rPr>
              <a:t>Have</a:t>
            </a:r>
            <a:r>
              <a:rPr lang="hu-HU" sz="2800" dirty="0">
                <a:solidFill>
                  <a:srgbClr val="0C5C65"/>
                </a:solidFill>
              </a:rPr>
              <a:t> </a:t>
            </a:r>
            <a:r>
              <a:rPr lang="hu-HU" sz="2800" dirty="0" err="1">
                <a:solidFill>
                  <a:srgbClr val="0C5C65"/>
                </a:solidFill>
              </a:rPr>
              <a:t>to</a:t>
            </a:r>
            <a:r>
              <a:rPr lang="hu-HU" sz="2800" dirty="0">
                <a:solidFill>
                  <a:srgbClr val="0C5C65"/>
                </a:solidFill>
              </a:rPr>
              <a:t> be </a:t>
            </a:r>
            <a:r>
              <a:rPr lang="hu-HU" sz="2800" dirty="0" err="1">
                <a:solidFill>
                  <a:srgbClr val="0C5C65"/>
                </a:solidFill>
              </a:rPr>
              <a:t>involved</a:t>
            </a:r>
            <a:r>
              <a:rPr lang="hu-HU" sz="2800" dirty="0">
                <a:solidFill>
                  <a:srgbClr val="0C5C65"/>
                </a:solidFill>
              </a:rPr>
              <a:t>: </a:t>
            </a:r>
          </a:p>
          <a:p>
            <a:endParaRPr lang="hu-HU" sz="2800" dirty="0">
              <a:solidFill>
                <a:srgbClr val="0C5C65"/>
              </a:solidFill>
            </a:endParaRPr>
          </a:p>
          <a:p>
            <a:r>
              <a:rPr lang="hu-HU" sz="2800" dirty="0">
                <a:solidFill>
                  <a:srgbClr val="0C5C65"/>
                </a:solidFill>
              </a:rPr>
              <a:t> </a:t>
            </a:r>
            <a:r>
              <a:rPr lang="hu-HU" sz="2800" dirty="0" err="1">
                <a:solidFill>
                  <a:srgbClr val="0C5C65"/>
                </a:solidFill>
              </a:rPr>
              <a:t>Statistician</a:t>
            </a:r>
            <a:r>
              <a:rPr lang="hu-HU" sz="2800" dirty="0">
                <a:solidFill>
                  <a:srgbClr val="0C5C65"/>
                </a:solidFill>
              </a:rPr>
              <a:t>             Data </a:t>
            </a:r>
            <a:r>
              <a:rPr lang="hu-HU" sz="2800" dirty="0" err="1">
                <a:solidFill>
                  <a:srgbClr val="0C5C65"/>
                </a:solidFill>
              </a:rPr>
              <a:t>collectors</a:t>
            </a:r>
            <a:r>
              <a:rPr lang="hu-HU" sz="2800" dirty="0">
                <a:solidFill>
                  <a:srgbClr val="0C5C65"/>
                </a:solidFill>
              </a:rPr>
              <a:t>          </a:t>
            </a:r>
            <a:r>
              <a:rPr lang="hu-HU" sz="2800" b="1" dirty="0" err="1">
                <a:solidFill>
                  <a:srgbClr val="0C5C65"/>
                </a:solidFill>
              </a:rPr>
              <a:t>Review</a:t>
            </a:r>
            <a:r>
              <a:rPr lang="hu-HU" sz="2800" b="1" dirty="0">
                <a:solidFill>
                  <a:srgbClr val="0C5C65"/>
                </a:solidFill>
              </a:rPr>
              <a:t> </a:t>
            </a:r>
            <a:r>
              <a:rPr lang="hu-HU" sz="2800" b="1" dirty="0" err="1">
                <a:solidFill>
                  <a:srgbClr val="0C5C65"/>
                </a:solidFill>
              </a:rPr>
              <a:t>author</a:t>
            </a:r>
            <a:r>
              <a:rPr lang="hu-HU" sz="2800" b="1" dirty="0">
                <a:solidFill>
                  <a:srgbClr val="0C5C65"/>
                </a:solidFill>
              </a:rPr>
              <a:t>(s)</a:t>
            </a:r>
          </a:p>
          <a:p>
            <a:endParaRPr lang="hu-HU" sz="2800" b="1" dirty="0"/>
          </a:p>
          <a:p>
            <a:endParaRPr lang="hu-HU" sz="2800" dirty="0"/>
          </a:p>
          <a:p>
            <a:endParaRPr lang="hu-HU" sz="2800" dirty="0"/>
          </a:p>
          <a:p>
            <a:endParaRPr lang="hu-HU" sz="2800" dirty="0"/>
          </a:p>
          <a:p>
            <a:endParaRPr lang="hu-HU" sz="2800" dirty="0"/>
          </a:p>
        </p:txBody>
      </p:sp>
      <p:sp>
        <p:nvSpPr>
          <p:cNvPr id="5" name="Subtitle 3">
            <a:extLst>
              <a:ext uri="{FF2B5EF4-FFF2-40B4-BE49-F238E27FC236}">
                <a16:creationId xmlns:a16="http://schemas.microsoft.com/office/drawing/2014/main" id="{833EA101-5BE0-43FC-9EC7-7CC23CD0F04B}"/>
              </a:ext>
            </a:extLst>
          </p:cNvPr>
          <p:cNvSpPr txBox="1">
            <a:spLocks/>
          </p:cNvSpPr>
          <p:nvPr/>
        </p:nvSpPr>
        <p:spPr>
          <a:xfrm>
            <a:off x="2478967" y="400178"/>
            <a:ext cx="7207917" cy="378235"/>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200" b="0" i="0" u="none" strike="noStrike" cap="none">
                <a:solidFill>
                  <a:schemeClr val="bg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r>
              <a:rPr lang="hu-HU" sz="3600" b="1" dirty="0"/>
              <a:t>Data </a:t>
            </a:r>
            <a:r>
              <a:rPr lang="hu-HU" sz="3600" b="1" dirty="0" err="1"/>
              <a:t>extraction</a:t>
            </a:r>
            <a:r>
              <a:rPr lang="hu-HU" sz="3600" b="1" dirty="0"/>
              <a:t> </a:t>
            </a:r>
            <a:r>
              <a:rPr lang="hu-HU" sz="3600" b="1" dirty="0" err="1"/>
              <a:t>table</a:t>
            </a:r>
            <a:endParaRPr lang="en-GB" sz="3600" b="1" dirty="0"/>
          </a:p>
        </p:txBody>
      </p:sp>
      <p:pic>
        <p:nvPicPr>
          <p:cNvPr id="4102" name="Picture 6" descr="Cartoon Businessman Holding Growth Chart Board - Statistician - (450x890)  Png Clipart Download">
            <a:extLst>
              <a:ext uri="{FF2B5EF4-FFF2-40B4-BE49-F238E27FC236}">
                <a16:creationId xmlns:a16="http://schemas.microsoft.com/office/drawing/2014/main" id="{A8856963-977B-4687-97DC-EA41FC3898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6372" y="3770721"/>
            <a:ext cx="1439264" cy="284689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usiness Man Png Download - Business Cartoon Png, Transparent Png ,  Transparent Png Image - PNGitem">
            <a:extLst>
              <a:ext uri="{FF2B5EF4-FFF2-40B4-BE49-F238E27FC236}">
                <a16:creationId xmlns:a16="http://schemas.microsoft.com/office/drawing/2014/main" id="{55CF50D7-A290-44FC-9B86-6AF16F5038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29970" y="3736300"/>
            <a:ext cx="3081535" cy="30490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Journalist Lady Images, Stock Photos &amp; Vectors | Shutterstock">
            <a:extLst>
              <a:ext uri="{FF2B5EF4-FFF2-40B4-BE49-F238E27FC236}">
                <a16:creationId xmlns:a16="http://schemas.microsoft.com/office/drawing/2014/main" id="{016538E1-AD14-4613-A739-93EB9FF3CCE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72216" y="4041169"/>
            <a:ext cx="1971675" cy="243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16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a:t>Data </a:t>
            </a:r>
            <a:r>
              <a:rPr lang="hu-HU" sz="3600" b="1" dirty="0" err="1"/>
              <a:t>extraction</a:t>
            </a:r>
            <a:r>
              <a:rPr lang="hu-HU" sz="3600" b="1" dirty="0"/>
              <a:t> </a:t>
            </a:r>
            <a:r>
              <a:rPr lang="hu-HU" sz="3600" b="1" dirty="0" err="1"/>
              <a:t>table</a:t>
            </a:r>
            <a:endParaRPr lang="en-GB" sz="3600" b="1" dirty="0"/>
          </a:p>
        </p:txBody>
      </p:sp>
      <p:sp>
        <p:nvSpPr>
          <p:cNvPr id="8" name="Content Placeholder 1"/>
          <p:cNvSpPr txBox="1">
            <a:spLocks/>
          </p:cNvSpPr>
          <p:nvPr/>
        </p:nvSpPr>
        <p:spPr>
          <a:xfrm>
            <a:off x="912293" y="1918305"/>
            <a:ext cx="6356726" cy="4422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u-HU" sz="2400" dirty="0">
                <a:solidFill>
                  <a:srgbClr val="0C5C65"/>
                </a:solidFill>
              </a:rPr>
              <a:t>Data </a:t>
            </a:r>
            <a:r>
              <a:rPr lang="hu-HU" sz="2400" dirty="0" err="1">
                <a:solidFill>
                  <a:srgbClr val="0C5C65"/>
                </a:solidFill>
              </a:rPr>
              <a:t>extraction</a:t>
            </a:r>
            <a:r>
              <a:rPr lang="hu-HU" sz="2400" dirty="0">
                <a:solidFill>
                  <a:srgbClr val="0C5C65"/>
                </a:solidFill>
              </a:rPr>
              <a:t> </a:t>
            </a:r>
            <a:r>
              <a:rPr lang="hu-HU" sz="2400" dirty="0" err="1">
                <a:solidFill>
                  <a:srgbClr val="0C5C65"/>
                </a:solidFill>
              </a:rPr>
              <a:t>tables</a:t>
            </a:r>
            <a:r>
              <a:rPr lang="en-US" sz="2400" dirty="0">
                <a:solidFill>
                  <a:srgbClr val="0C5C65"/>
                </a:solidFill>
              </a:rPr>
              <a:t> should be </a:t>
            </a:r>
            <a:r>
              <a:rPr lang="en-US" sz="2400" b="1" dirty="0">
                <a:solidFill>
                  <a:srgbClr val="E50D2E"/>
                </a:solidFill>
              </a:rPr>
              <a:t>pilot tested</a:t>
            </a:r>
            <a:endParaRPr lang="hu-HU" sz="2400" dirty="0">
              <a:solidFill>
                <a:srgbClr val="0C5C65"/>
              </a:solidFill>
            </a:endParaRPr>
          </a:p>
          <a:p>
            <a:pPr algn="just"/>
            <a:endParaRPr lang="hu-HU" sz="2400" dirty="0"/>
          </a:p>
          <a:p>
            <a:r>
              <a:rPr lang="hu-HU" sz="2400" dirty="0">
                <a:solidFill>
                  <a:srgbClr val="0C5C65"/>
                </a:solidFill>
              </a:rPr>
              <a:t>E</a:t>
            </a:r>
            <a:r>
              <a:rPr lang="en-US" sz="2400" dirty="0" err="1">
                <a:solidFill>
                  <a:srgbClr val="0C5C65"/>
                </a:solidFill>
              </a:rPr>
              <a:t>ntries</a:t>
            </a:r>
            <a:r>
              <a:rPr lang="en-US" sz="2400" dirty="0">
                <a:solidFill>
                  <a:srgbClr val="0C5C65"/>
                </a:solidFill>
              </a:rPr>
              <a:t> for the </a:t>
            </a:r>
            <a:r>
              <a:rPr lang="en-US" sz="2400" dirty="0">
                <a:solidFill>
                  <a:srgbClr val="E50D2E"/>
                </a:solidFill>
              </a:rPr>
              <a:t>‘</a:t>
            </a:r>
            <a:r>
              <a:rPr lang="en-US" sz="2400" b="1" dirty="0">
                <a:solidFill>
                  <a:srgbClr val="E50D2E"/>
                </a:solidFill>
              </a:rPr>
              <a:t>Characteristics of included studies</a:t>
            </a:r>
            <a:r>
              <a:rPr lang="en-US" sz="2400" dirty="0">
                <a:solidFill>
                  <a:srgbClr val="E50D2E"/>
                </a:solidFill>
              </a:rPr>
              <a:t>’</a:t>
            </a:r>
            <a:r>
              <a:rPr lang="en-US" sz="2400" dirty="0">
                <a:solidFill>
                  <a:srgbClr val="0C5C65"/>
                </a:solidFill>
              </a:rPr>
              <a:t> table and the </a:t>
            </a:r>
            <a:r>
              <a:rPr lang="en-US" sz="2400" dirty="0">
                <a:solidFill>
                  <a:srgbClr val="E50D2E"/>
                </a:solidFill>
              </a:rPr>
              <a:t>‘</a:t>
            </a:r>
            <a:r>
              <a:rPr lang="en-US" sz="2400" b="1" dirty="0">
                <a:solidFill>
                  <a:srgbClr val="E50D2E"/>
                </a:solidFill>
              </a:rPr>
              <a:t>Risk of </a:t>
            </a:r>
            <a:r>
              <a:rPr lang="en-US" sz="2400" b="1" dirty="0" err="1">
                <a:solidFill>
                  <a:srgbClr val="E50D2E"/>
                </a:solidFill>
              </a:rPr>
              <a:t>bias</a:t>
            </a:r>
            <a:r>
              <a:rPr lang="en-US" sz="2400" dirty="0" err="1">
                <a:solidFill>
                  <a:srgbClr val="E50D2E"/>
                </a:solidFill>
              </a:rPr>
              <a:t>’</a:t>
            </a:r>
            <a:r>
              <a:rPr lang="en-US" sz="2400" dirty="0">
                <a:solidFill>
                  <a:srgbClr val="0C5C65"/>
                </a:solidFill>
              </a:rPr>
              <a:t> table using these pilot reports </a:t>
            </a:r>
            <a:endParaRPr lang="hu-HU" sz="2400" dirty="0">
              <a:solidFill>
                <a:srgbClr val="0C5C65"/>
              </a:solidFill>
            </a:endParaRPr>
          </a:p>
          <a:p>
            <a:pPr algn="just"/>
            <a:endParaRPr lang="hu-HU" sz="2400" dirty="0"/>
          </a:p>
          <a:p>
            <a:pPr algn="just"/>
            <a:r>
              <a:rPr lang="hu-HU" sz="2400" dirty="0">
                <a:solidFill>
                  <a:srgbClr val="0C5C65"/>
                </a:solidFill>
              </a:rPr>
              <a:t>I</a:t>
            </a:r>
            <a:r>
              <a:rPr lang="en-US" sz="2400" dirty="0">
                <a:solidFill>
                  <a:srgbClr val="0C5C65"/>
                </a:solidFill>
              </a:rPr>
              <a:t>f </a:t>
            </a:r>
            <a:r>
              <a:rPr lang="en-US" sz="2400" b="1" dirty="0">
                <a:solidFill>
                  <a:srgbClr val="E50D2E"/>
                </a:solidFill>
              </a:rPr>
              <a:t>major changes </a:t>
            </a:r>
            <a:r>
              <a:rPr lang="en-US" sz="2400" dirty="0">
                <a:solidFill>
                  <a:srgbClr val="0C5C65"/>
                </a:solidFill>
              </a:rPr>
              <a:t>are needed after the first testing</a:t>
            </a:r>
            <a:r>
              <a:rPr lang="hu-HU" sz="2400" dirty="0">
                <a:solidFill>
                  <a:srgbClr val="0C5C65"/>
                </a:solidFill>
              </a:rPr>
              <a:t>: </a:t>
            </a:r>
            <a:r>
              <a:rPr lang="en-US" sz="2400" b="1" dirty="0">
                <a:solidFill>
                  <a:srgbClr val="E50D2E"/>
                </a:solidFill>
              </a:rPr>
              <a:t>repeat the pilot testing </a:t>
            </a:r>
            <a:r>
              <a:rPr lang="en-US" sz="2400" dirty="0">
                <a:solidFill>
                  <a:srgbClr val="0C5C65"/>
                </a:solidFill>
              </a:rPr>
              <a:t>on a new set of reports</a:t>
            </a:r>
          </a:p>
        </p:txBody>
      </p:sp>
      <p:pic>
        <p:nvPicPr>
          <p:cNvPr id="2" name="Picture 1"/>
          <p:cNvPicPr>
            <a:picLocks noChangeAspect="1"/>
          </p:cNvPicPr>
          <p:nvPr/>
        </p:nvPicPr>
        <p:blipFill>
          <a:blip r:embed="rId3"/>
          <a:stretch>
            <a:fillRect/>
          </a:stretch>
        </p:blipFill>
        <p:spPr>
          <a:xfrm>
            <a:off x="9158093" y="3764502"/>
            <a:ext cx="2281526" cy="228152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40" y="1452302"/>
            <a:ext cx="1912216" cy="1912216"/>
          </a:xfrm>
          <a:prstGeom prst="rect">
            <a:avLst/>
          </a:prstGeom>
        </p:spPr>
      </p:pic>
    </p:spTree>
    <p:extLst>
      <p:ext uri="{BB962C8B-B14F-4D97-AF65-F5344CB8AC3E}">
        <p14:creationId xmlns:p14="http://schemas.microsoft.com/office/powerpoint/2010/main" val="4222081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1BCAA64-7086-4839-8155-759AA2B14302}"/>
              </a:ext>
            </a:extLst>
          </p:cNvPr>
          <p:cNvPicPr>
            <a:picLocks noChangeAspect="1"/>
          </p:cNvPicPr>
          <p:nvPr/>
        </p:nvPicPr>
        <p:blipFill>
          <a:blip r:embed="rId2"/>
          <a:stretch>
            <a:fillRect/>
          </a:stretch>
        </p:blipFill>
        <p:spPr>
          <a:xfrm>
            <a:off x="0" y="1341581"/>
            <a:ext cx="12154953" cy="4778154"/>
          </a:xfrm>
          <a:prstGeom prst="rect">
            <a:avLst/>
          </a:prstGeom>
        </p:spPr>
      </p:pic>
      <p:sp>
        <p:nvSpPr>
          <p:cNvPr id="6" name="Szövegdoboz 5">
            <a:extLst>
              <a:ext uri="{FF2B5EF4-FFF2-40B4-BE49-F238E27FC236}">
                <a16:creationId xmlns:a16="http://schemas.microsoft.com/office/drawing/2014/main" id="{A17332A8-AE14-4EF8-B1F0-6C1ABD2A9B30}"/>
              </a:ext>
            </a:extLst>
          </p:cNvPr>
          <p:cNvSpPr txBox="1"/>
          <p:nvPr/>
        </p:nvSpPr>
        <p:spPr>
          <a:xfrm>
            <a:off x="7935333" y="1521473"/>
            <a:ext cx="3212739" cy="1200329"/>
          </a:xfrm>
          <a:prstGeom prst="rect">
            <a:avLst/>
          </a:prstGeom>
          <a:solidFill>
            <a:schemeClr val="accent1">
              <a:lumMod val="50000"/>
            </a:schemeClr>
          </a:solidFill>
        </p:spPr>
        <p:txBody>
          <a:bodyPr wrap="none" rtlCol="0">
            <a:spAutoFit/>
          </a:bodyPr>
          <a:lstStyle/>
          <a:p>
            <a:pPr algn="ctr"/>
            <a:r>
              <a:rPr lang="hu-HU" sz="2400" b="1" dirty="0">
                <a:solidFill>
                  <a:schemeClr val="accent6">
                    <a:lumMod val="40000"/>
                    <a:lumOff val="60000"/>
                  </a:schemeClr>
                </a:solidFill>
                <a:effectLst>
                  <a:outerShdw blurRad="38100" dist="38100" dir="2700000" algn="tl">
                    <a:srgbClr val="000000">
                      <a:alpha val="43137"/>
                    </a:srgbClr>
                  </a:outerShdw>
                </a:effectLst>
              </a:rPr>
              <a:t>COLUMNS: </a:t>
            </a:r>
          </a:p>
          <a:p>
            <a:pPr algn="ctr"/>
            <a:r>
              <a:rPr lang="hu-HU" sz="2400" b="1" dirty="0">
                <a:solidFill>
                  <a:schemeClr val="accent6">
                    <a:lumMod val="40000"/>
                    <a:lumOff val="60000"/>
                  </a:schemeClr>
                </a:solidFill>
                <a:effectLst>
                  <a:outerShdw blurRad="38100" dist="38100" dir="2700000" algn="tl">
                    <a:srgbClr val="000000">
                      <a:alpha val="43137"/>
                    </a:srgbClr>
                  </a:outerShdw>
                </a:effectLst>
              </a:rPr>
              <a:t>CHARACTERISTICS </a:t>
            </a:r>
          </a:p>
          <a:p>
            <a:pPr algn="ctr"/>
            <a:r>
              <a:rPr lang="hu-HU" sz="2400" b="1" dirty="0">
                <a:solidFill>
                  <a:schemeClr val="accent6">
                    <a:lumMod val="40000"/>
                    <a:lumOff val="60000"/>
                  </a:schemeClr>
                </a:solidFill>
                <a:effectLst>
                  <a:outerShdw blurRad="38100" dist="38100" dir="2700000" algn="tl">
                    <a:srgbClr val="000000">
                      <a:alpha val="43137"/>
                    </a:srgbClr>
                  </a:outerShdw>
                </a:effectLst>
              </a:rPr>
              <a:t>OF STUDIES</a:t>
            </a:r>
          </a:p>
        </p:txBody>
      </p:sp>
      <p:pic>
        <p:nvPicPr>
          <p:cNvPr id="7" name="Kép 6">
            <a:extLst>
              <a:ext uri="{FF2B5EF4-FFF2-40B4-BE49-F238E27FC236}">
                <a16:creationId xmlns:a16="http://schemas.microsoft.com/office/drawing/2014/main" id="{3F69B7D9-E414-4EBD-AD7E-4372D98EA57C}"/>
              </a:ext>
            </a:extLst>
          </p:cNvPr>
          <p:cNvPicPr>
            <a:picLocks noChangeAspect="1"/>
          </p:cNvPicPr>
          <p:nvPr/>
        </p:nvPicPr>
        <p:blipFill>
          <a:blip r:embed="rId3"/>
          <a:stretch>
            <a:fillRect/>
          </a:stretch>
        </p:blipFill>
        <p:spPr>
          <a:xfrm>
            <a:off x="832898" y="2014604"/>
            <a:ext cx="1975275" cy="1414395"/>
          </a:xfrm>
          <a:prstGeom prst="rect">
            <a:avLst/>
          </a:prstGeom>
        </p:spPr>
      </p:pic>
      <p:sp>
        <p:nvSpPr>
          <p:cNvPr id="2" name="Szövegdoboz 1">
            <a:extLst>
              <a:ext uri="{FF2B5EF4-FFF2-40B4-BE49-F238E27FC236}">
                <a16:creationId xmlns:a16="http://schemas.microsoft.com/office/drawing/2014/main" id="{03A8B5FA-2BFD-4267-8FE7-83B70E759D83}"/>
              </a:ext>
            </a:extLst>
          </p:cNvPr>
          <p:cNvSpPr txBox="1"/>
          <p:nvPr/>
        </p:nvSpPr>
        <p:spPr>
          <a:xfrm>
            <a:off x="3645031" y="389861"/>
            <a:ext cx="4901938" cy="861774"/>
          </a:xfrm>
          <a:prstGeom prst="rect">
            <a:avLst/>
          </a:prstGeom>
          <a:noFill/>
        </p:spPr>
        <p:txBody>
          <a:bodyPr wrap="square" rtlCol="0">
            <a:spAutoFit/>
          </a:bodyPr>
          <a:lstStyle/>
          <a:p>
            <a:r>
              <a:rPr lang="hu-HU" sz="3600" b="1" dirty="0">
                <a:solidFill>
                  <a:schemeClr val="bg1"/>
                </a:solidFill>
              </a:rPr>
              <a:t>Data </a:t>
            </a:r>
            <a:r>
              <a:rPr lang="hu-HU" sz="3600" b="1" dirty="0" err="1">
                <a:solidFill>
                  <a:schemeClr val="bg1"/>
                </a:solidFill>
              </a:rPr>
              <a:t>extraction</a:t>
            </a:r>
            <a:r>
              <a:rPr lang="hu-HU" sz="3600" b="1" dirty="0">
                <a:solidFill>
                  <a:schemeClr val="bg1"/>
                </a:solidFill>
              </a:rPr>
              <a:t> </a:t>
            </a:r>
            <a:r>
              <a:rPr lang="hu-HU" sz="3600" b="1" dirty="0" err="1">
                <a:solidFill>
                  <a:schemeClr val="bg1"/>
                </a:solidFill>
              </a:rPr>
              <a:t>table</a:t>
            </a:r>
            <a:endParaRPr lang="en-GB" sz="3600" b="1" dirty="0">
              <a:solidFill>
                <a:schemeClr val="bg1"/>
              </a:solidFill>
            </a:endParaRPr>
          </a:p>
          <a:p>
            <a:endParaRPr lang="hu-HU" dirty="0"/>
          </a:p>
        </p:txBody>
      </p:sp>
    </p:spTree>
    <p:extLst>
      <p:ext uri="{BB962C8B-B14F-4D97-AF65-F5344CB8AC3E}">
        <p14:creationId xmlns:p14="http://schemas.microsoft.com/office/powerpoint/2010/main" val="857948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3">
            <a:extLst>
              <a:ext uri="{FF2B5EF4-FFF2-40B4-BE49-F238E27FC236}">
                <a16:creationId xmlns:a16="http://schemas.microsoft.com/office/drawing/2014/main" id="{4B979511-3891-4F1A-97B9-298E9BAD7EBB}"/>
              </a:ext>
            </a:extLst>
          </p:cNvPr>
          <p:cNvSpPr>
            <a:spLocks noGrp="1"/>
          </p:cNvSpPr>
          <p:nvPr>
            <p:ph type="subTitle" idx="15"/>
          </p:nvPr>
        </p:nvSpPr>
        <p:spPr>
          <a:xfrm>
            <a:off x="2492041" y="524555"/>
            <a:ext cx="7207917" cy="378235"/>
          </a:xfrm>
        </p:spPr>
        <p:txBody>
          <a:bodyPr/>
          <a:lstStyle/>
          <a:p>
            <a:r>
              <a:rPr lang="hu-HU" sz="3600" b="1" dirty="0"/>
              <a:t>Data </a:t>
            </a:r>
            <a:r>
              <a:rPr lang="hu-HU" sz="3600" b="1" dirty="0" err="1"/>
              <a:t>extraction</a:t>
            </a:r>
            <a:r>
              <a:rPr lang="hu-HU" sz="3600" b="1" dirty="0"/>
              <a:t> </a:t>
            </a:r>
            <a:r>
              <a:rPr lang="hu-HU" sz="3600" b="1" dirty="0" err="1"/>
              <a:t>table</a:t>
            </a:r>
            <a:endParaRPr lang="hu-HU" sz="3600" b="1" dirty="0"/>
          </a:p>
        </p:txBody>
      </p:sp>
      <p:pic>
        <p:nvPicPr>
          <p:cNvPr id="5" name="Kép 4">
            <a:extLst>
              <a:ext uri="{FF2B5EF4-FFF2-40B4-BE49-F238E27FC236}">
                <a16:creationId xmlns:a16="http://schemas.microsoft.com/office/drawing/2014/main" id="{542AB44C-75C2-4704-89A9-AC49C513F900}"/>
              </a:ext>
            </a:extLst>
          </p:cNvPr>
          <p:cNvPicPr>
            <a:picLocks noChangeAspect="1"/>
          </p:cNvPicPr>
          <p:nvPr/>
        </p:nvPicPr>
        <p:blipFill>
          <a:blip r:embed="rId2"/>
          <a:stretch>
            <a:fillRect/>
          </a:stretch>
        </p:blipFill>
        <p:spPr>
          <a:xfrm>
            <a:off x="1163632" y="2242355"/>
            <a:ext cx="10354599" cy="2655821"/>
          </a:xfrm>
          <a:prstGeom prst="rect">
            <a:avLst/>
          </a:prstGeom>
        </p:spPr>
      </p:pic>
    </p:spTree>
    <p:extLst>
      <p:ext uri="{BB962C8B-B14F-4D97-AF65-F5344CB8AC3E}">
        <p14:creationId xmlns:p14="http://schemas.microsoft.com/office/powerpoint/2010/main" val="2778262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Multiple</a:t>
            </a:r>
            <a:r>
              <a:rPr lang="hu-HU" sz="3600" b="1" dirty="0"/>
              <a:t> </a:t>
            </a:r>
            <a:r>
              <a:rPr lang="hu-HU" sz="3600" b="1" dirty="0" err="1"/>
              <a:t>reports</a:t>
            </a:r>
            <a:endParaRPr lang="en-GB" sz="3600" b="1" dirty="0"/>
          </a:p>
        </p:txBody>
      </p:sp>
      <p:sp>
        <p:nvSpPr>
          <p:cNvPr id="8" name="Content Placeholder 1"/>
          <p:cNvSpPr txBox="1">
            <a:spLocks/>
          </p:cNvSpPr>
          <p:nvPr/>
        </p:nvSpPr>
        <p:spPr>
          <a:xfrm>
            <a:off x="753265" y="1709583"/>
            <a:ext cx="10022801" cy="313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C5C65"/>
                </a:solidFill>
              </a:rPr>
              <a:t>Studies are frequently reported in</a:t>
            </a:r>
            <a:r>
              <a:rPr lang="hu-HU" dirty="0">
                <a:solidFill>
                  <a:srgbClr val="0C5C65"/>
                </a:solidFill>
              </a:rPr>
              <a:t> more </a:t>
            </a:r>
            <a:r>
              <a:rPr lang="hu-HU" dirty="0" err="1">
                <a:solidFill>
                  <a:srgbClr val="0C5C65"/>
                </a:solidFill>
              </a:rPr>
              <a:t>than</a:t>
            </a:r>
            <a:r>
              <a:rPr lang="hu-HU" dirty="0">
                <a:solidFill>
                  <a:srgbClr val="0C5C65"/>
                </a:solidFill>
              </a:rPr>
              <a:t> </a:t>
            </a:r>
            <a:r>
              <a:rPr lang="hu-HU" dirty="0" err="1">
                <a:solidFill>
                  <a:srgbClr val="0C5C65"/>
                </a:solidFill>
              </a:rPr>
              <a:t>one</a:t>
            </a:r>
            <a:r>
              <a:rPr lang="hu-HU" dirty="0">
                <a:solidFill>
                  <a:srgbClr val="0C5C65"/>
                </a:solidFill>
              </a:rPr>
              <a:t> </a:t>
            </a:r>
            <a:r>
              <a:rPr lang="hu-HU" dirty="0" err="1">
                <a:solidFill>
                  <a:srgbClr val="0C5C65"/>
                </a:solidFill>
              </a:rPr>
              <a:t>publication</a:t>
            </a:r>
            <a:endParaRPr lang="hu-HU" dirty="0">
              <a:solidFill>
                <a:srgbClr val="0C5C65"/>
              </a:solidFill>
            </a:endParaRPr>
          </a:p>
          <a:p>
            <a:pPr marL="0" indent="0">
              <a:buNone/>
            </a:pPr>
            <a:endParaRPr lang="hu-HU" dirty="0">
              <a:solidFill>
                <a:srgbClr val="0C5C65"/>
              </a:solidFill>
            </a:endParaRPr>
          </a:p>
          <a:p>
            <a:r>
              <a:rPr lang="hu-HU" dirty="0">
                <a:solidFill>
                  <a:srgbClr val="0C5C65"/>
                </a:solidFill>
              </a:rPr>
              <a:t>R</a:t>
            </a:r>
            <a:r>
              <a:rPr lang="en-US" dirty="0" err="1">
                <a:solidFill>
                  <a:srgbClr val="0C5C65"/>
                </a:solidFill>
              </a:rPr>
              <a:t>eview</a:t>
            </a:r>
            <a:r>
              <a:rPr lang="en-US" dirty="0">
                <a:solidFill>
                  <a:srgbClr val="0C5C65"/>
                </a:solidFill>
              </a:rPr>
              <a:t> authors will need to decide between</a:t>
            </a:r>
            <a:r>
              <a:rPr lang="hu-HU" dirty="0">
                <a:solidFill>
                  <a:srgbClr val="0C5C65"/>
                </a:solidFill>
              </a:rPr>
              <a:t> </a:t>
            </a:r>
            <a:r>
              <a:rPr lang="en-US" dirty="0">
                <a:solidFill>
                  <a:srgbClr val="0C5C65"/>
                </a:solidFill>
              </a:rPr>
              <a:t>strategies:</a:t>
            </a:r>
          </a:p>
          <a:p>
            <a:pPr lvl="1"/>
            <a:r>
              <a:rPr lang="en-US" dirty="0">
                <a:solidFill>
                  <a:srgbClr val="0C5C65"/>
                </a:solidFill>
              </a:rPr>
              <a:t>Extract data from each report separately, then combine information across multiple data collection forms</a:t>
            </a:r>
          </a:p>
          <a:p>
            <a:pPr lvl="1"/>
            <a:r>
              <a:rPr lang="en-US" dirty="0">
                <a:solidFill>
                  <a:srgbClr val="0C5C65"/>
                </a:solidFill>
              </a:rPr>
              <a:t>Extract data from all reports directly into a single data collection form</a:t>
            </a:r>
          </a:p>
        </p:txBody>
      </p:sp>
    </p:spTree>
    <p:extLst>
      <p:ext uri="{BB962C8B-B14F-4D97-AF65-F5344CB8AC3E}">
        <p14:creationId xmlns:p14="http://schemas.microsoft.com/office/powerpoint/2010/main" val="1822031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a:spLocks noGrp="1"/>
          </p:cNvSpPr>
          <p:nvPr>
            <p:ph type="subTitle" idx="15"/>
          </p:nvPr>
        </p:nvSpPr>
        <p:spPr>
          <a:xfrm>
            <a:off x="2478967" y="400178"/>
            <a:ext cx="7207917" cy="378235"/>
          </a:xfrm>
        </p:spPr>
        <p:txBody>
          <a:bodyPr/>
          <a:lstStyle/>
          <a:p>
            <a:r>
              <a:rPr lang="hu-HU" sz="3600" b="1" dirty="0" err="1"/>
              <a:t>Importance</a:t>
            </a:r>
            <a:r>
              <a:rPr lang="hu-HU" sz="3600" b="1" dirty="0"/>
              <a:t> of </a:t>
            </a:r>
            <a:r>
              <a:rPr lang="hu-HU" sz="3600" b="1" dirty="0" err="1"/>
              <a:t>disagreement</a:t>
            </a:r>
            <a:endParaRPr lang="en-GB" sz="3600" b="1" dirty="0"/>
          </a:p>
        </p:txBody>
      </p:sp>
      <p:sp>
        <p:nvSpPr>
          <p:cNvPr id="8" name="Content Placeholder 1"/>
          <p:cNvSpPr txBox="1">
            <a:spLocks/>
          </p:cNvSpPr>
          <p:nvPr/>
        </p:nvSpPr>
        <p:spPr>
          <a:xfrm>
            <a:off x="921720" y="1860105"/>
            <a:ext cx="6193045" cy="313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200" dirty="0">
                <a:solidFill>
                  <a:srgbClr val="0C5C65"/>
                </a:solidFill>
              </a:rPr>
              <a:t>M</a:t>
            </a:r>
            <a:r>
              <a:rPr lang="en-US" sz="2200" dirty="0">
                <a:solidFill>
                  <a:srgbClr val="0C5C65"/>
                </a:solidFill>
              </a:rPr>
              <a:t>ore than one author</a:t>
            </a:r>
            <a:r>
              <a:rPr lang="hu-HU" sz="2200" dirty="0">
                <a:solidFill>
                  <a:srgbClr val="0C5C65"/>
                </a:solidFill>
              </a:rPr>
              <a:t>:</a:t>
            </a:r>
            <a:r>
              <a:rPr lang="hu-HU" sz="2200" dirty="0">
                <a:solidFill>
                  <a:srgbClr val="E50D2E"/>
                </a:solidFill>
              </a:rPr>
              <a:t> </a:t>
            </a:r>
            <a:r>
              <a:rPr lang="hu-HU" sz="2200" b="1" dirty="0" err="1">
                <a:solidFill>
                  <a:srgbClr val="E50D2E"/>
                </a:solidFill>
              </a:rPr>
              <a:t>potential</a:t>
            </a:r>
            <a:r>
              <a:rPr lang="hu-HU" sz="2200" b="1" dirty="0">
                <a:solidFill>
                  <a:srgbClr val="E50D2E"/>
                </a:solidFill>
              </a:rPr>
              <a:t> </a:t>
            </a:r>
            <a:r>
              <a:rPr lang="hu-HU" sz="2200" b="1" dirty="0" err="1">
                <a:solidFill>
                  <a:srgbClr val="E50D2E"/>
                </a:solidFill>
              </a:rPr>
              <a:t>for</a:t>
            </a:r>
            <a:r>
              <a:rPr lang="hu-HU" sz="2200" b="1" dirty="0">
                <a:solidFill>
                  <a:srgbClr val="E50D2E"/>
                </a:solidFill>
              </a:rPr>
              <a:t> </a:t>
            </a:r>
            <a:r>
              <a:rPr lang="hu-HU" sz="2200" b="1" dirty="0" err="1">
                <a:solidFill>
                  <a:srgbClr val="E50D2E"/>
                </a:solidFill>
              </a:rPr>
              <a:t>disagreement</a:t>
            </a:r>
            <a:endParaRPr lang="hu-HU" sz="2200" b="1" dirty="0">
              <a:solidFill>
                <a:srgbClr val="E50D2E"/>
              </a:solidFill>
            </a:endParaRPr>
          </a:p>
          <a:p>
            <a:pPr marL="0" indent="0">
              <a:buNone/>
            </a:pPr>
            <a:r>
              <a:rPr lang="en-US" sz="2200" dirty="0">
                <a:solidFill>
                  <a:srgbClr val="0C5C65"/>
                </a:solidFill>
              </a:rPr>
              <a:t> </a:t>
            </a:r>
            <a:endParaRPr lang="hu-HU" sz="2200" dirty="0">
              <a:solidFill>
                <a:srgbClr val="0C5C65"/>
              </a:solidFill>
            </a:endParaRPr>
          </a:p>
          <a:p>
            <a:r>
              <a:rPr lang="hu-HU" sz="2200" dirty="0">
                <a:solidFill>
                  <a:srgbClr val="0C5C65"/>
                </a:solidFill>
              </a:rPr>
              <a:t>Explicit </a:t>
            </a:r>
            <a:r>
              <a:rPr lang="hu-HU" sz="2200" b="1" dirty="0" err="1">
                <a:solidFill>
                  <a:srgbClr val="E50D2E"/>
                </a:solidFill>
              </a:rPr>
              <a:t>procedure</a:t>
            </a:r>
            <a:r>
              <a:rPr lang="hu-HU" sz="2200" b="1" dirty="0">
                <a:solidFill>
                  <a:srgbClr val="E50D2E"/>
                </a:solidFill>
              </a:rPr>
              <a:t> </a:t>
            </a:r>
            <a:r>
              <a:rPr lang="hu-HU" sz="2200" b="1" dirty="0" err="1">
                <a:solidFill>
                  <a:srgbClr val="E50D2E"/>
                </a:solidFill>
              </a:rPr>
              <a:t>or</a:t>
            </a:r>
            <a:r>
              <a:rPr lang="hu-HU" sz="2200" b="1" dirty="0">
                <a:solidFill>
                  <a:srgbClr val="E50D2E"/>
                </a:solidFill>
              </a:rPr>
              <a:t> decision </a:t>
            </a:r>
            <a:r>
              <a:rPr lang="hu-HU" sz="2200" b="1" dirty="0" err="1">
                <a:solidFill>
                  <a:srgbClr val="E50D2E"/>
                </a:solidFill>
              </a:rPr>
              <a:t>rule</a:t>
            </a:r>
            <a:r>
              <a:rPr lang="hu-HU" sz="2200" b="1" dirty="0">
                <a:solidFill>
                  <a:srgbClr val="E50D2E"/>
                </a:solidFill>
              </a:rPr>
              <a:t> </a:t>
            </a:r>
            <a:r>
              <a:rPr lang="en-US" sz="2200" dirty="0">
                <a:solidFill>
                  <a:srgbClr val="0C5C65"/>
                </a:solidFill>
              </a:rPr>
              <a:t>should be identified in the protocol </a:t>
            </a:r>
            <a:r>
              <a:rPr lang="hu-HU" sz="2200" dirty="0" err="1">
                <a:solidFill>
                  <a:srgbClr val="0C5C65"/>
                </a:solidFill>
              </a:rPr>
              <a:t>for</a:t>
            </a:r>
            <a:r>
              <a:rPr lang="hu-HU" sz="2200" dirty="0">
                <a:solidFill>
                  <a:srgbClr val="0C5C65"/>
                </a:solidFill>
              </a:rPr>
              <a:t> </a:t>
            </a:r>
            <a:r>
              <a:rPr lang="en-US" sz="2200" dirty="0">
                <a:solidFill>
                  <a:srgbClr val="0C5C65"/>
                </a:solidFill>
              </a:rPr>
              <a:t>resolving disagreements. </a:t>
            </a:r>
            <a:endParaRPr lang="hu-HU" sz="2200" dirty="0">
              <a:solidFill>
                <a:srgbClr val="0C5C65"/>
              </a:solidFill>
            </a:endParaRPr>
          </a:p>
          <a:p>
            <a:pPr marL="0" indent="0">
              <a:buNone/>
            </a:pPr>
            <a:endParaRPr lang="hu-HU" sz="2200" dirty="0">
              <a:solidFill>
                <a:srgbClr val="0C5C65"/>
              </a:solidFill>
            </a:endParaRPr>
          </a:p>
          <a:p>
            <a:r>
              <a:rPr lang="hu-HU" sz="2200" dirty="0">
                <a:solidFill>
                  <a:srgbClr val="0C5C65"/>
                </a:solidFill>
              </a:rPr>
              <a:t>D</a:t>
            </a:r>
            <a:r>
              <a:rPr lang="en-US" sz="2200" dirty="0" err="1">
                <a:solidFill>
                  <a:srgbClr val="0C5C65"/>
                </a:solidFill>
              </a:rPr>
              <a:t>isagreements</a:t>
            </a:r>
            <a:r>
              <a:rPr lang="en-US" sz="2200" dirty="0">
                <a:solidFill>
                  <a:srgbClr val="0C5C65"/>
                </a:solidFill>
              </a:rPr>
              <a:t> cannot be resolved</a:t>
            </a:r>
            <a:r>
              <a:rPr lang="hu-HU" sz="2200" dirty="0">
                <a:solidFill>
                  <a:srgbClr val="0C5C65"/>
                </a:solidFill>
              </a:rPr>
              <a:t>:</a:t>
            </a:r>
            <a:r>
              <a:rPr lang="en-US" sz="2200" dirty="0">
                <a:solidFill>
                  <a:srgbClr val="0C5C65"/>
                </a:solidFill>
              </a:rPr>
              <a:t> should be addressed b</a:t>
            </a:r>
            <a:r>
              <a:rPr lang="hu-HU" sz="2200" dirty="0">
                <a:solidFill>
                  <a:srgbClr val="0C5C65"/>
                </a:solidFill>
              </a:rPr>
              <a:t>y </a:t>
            </a:r>
            <a:r>
              <a:rPr lang="hu-HU" sz="2200" b="1" dirty="0" err="1">
                <a:solidFill>
                  <a:srgbClr val="E50D2E"/>
                </a:solidFill>
              </a:rPr>
              <a:t>contacting</a:t>
            </a:r>
            <a:r>
              <a:rPr lang="hu-HU" sz="2200" b="1" dirty="0">
                <a:solidFill>
                  <a:srgbClr val="E50D2E"/>
                </a:solidFill>
              </a:rPr>
              <a:t> </a:t>
            </a:r>
            <a:r>
              <a:rPr lang="hu-HU" sz="2200" b="1" dirty="0" err="1">
                <a:solidFill>
                  <a:srgbClr val="E50D2E"/>
                </a:solidFill>
              </a:rPr>
              <a:t>the</a:t>
            </a:r>
            <a:r>
              <a:rPr lang="hu-HU" sz="2200" b="1" dirty="0">
                <a:solidFill>
                  <a:srgbClr val="E50D2E"/>
                </a:solidFill>
              </a:rPr>
              <a:t> </a:t>
            </a:r>
            <a:r>
              <a:rPr lang="hu-HU" sz="2200" b="1" dirty="0" err="1">
                <a:solidFill>
                  <a:srgbClr val="E50D2E"/>
                </a:solidFill>
              </a:rPr>
              <a:t>study</a:t>
            </a:r>
            <a:r>
              <a:rPr lang="hu-HU" sz="2200" b="1" dirty="0">
                <a:solidFill>
                  <a:srgbClr val="E50D2E"/>
                </a:solidFill>
              </a:rPr>
              <a:t> </a:t>
            </a:r>
            <a:r>
              <a:rPr lang="hu-HU" sz="2200" b="1" dirty="0" err="1">
                <a:solidFill>
                  <a:srgbClr val="E50D2E"/>
                </a:solidFill>
              </a:rPr>
              <a:t>authors</a:t>
            </a:r>
            <a:r>
              <a:rPr lang="hu-HU" sz="2200" b="1" dirty="0">
                <a:solidFill>
                  <a:srgbClr val="E50D2E"/>
                </a:solidFill>
              </a:rPr>
              <a:t> </a:t>
            </a:r>
            <a:r>
              <a:rPr lang="hu-HU" sz="2200" dirty="0">
                <a:solidFill>
                  <a:srgbClr val="0C5C65"/>
                </a:solidFill>
              </a:rPr>
              <a:t>and/</a:t>
            </a:r>
            <a:r>
              <a:rPr lang="hu-HU" sz="2200" dirty="0" err="1">
                <a:solidFill>
                  <a:srgbClr val="0C5C65"/>
                </a:solidFill>
              </a:rPr>
              <a:t>or</a:t>
            </a:r>
            <a:r>
              <a:rPr lang="hu-HU" sz="2200" dirty="0">
                <a:solidFill>
                  <a:srgbClr val="0C5C65"/>
                </a:solidFill>
              </a:rPr>
              <a:t> </a:t>
            </a:r>
            <a:r>
              <a:rPr lang="hu-HU" sz="2200" dirty="0" err="1">
                <a:solidFill>
                  <a:srgbClr val="0C5C65"/>
                </a:solidFill>
              </a:rPr>
              <a:t>should</a:t>
            </a:r>
            <a:r>
              <a:rPr lang="hu-HU" sz="2200" dirty="0">
                <a:solidFill>
                  <a:srgbClr val="0C5C65"/>
                </a:solidFill>
              </a:rPr>
              <a:t> be</a:t>
            </a:r>
            <a:r>
              <a:rPr lang="hu-HU" sz="2200" b="1" dirty="0">
                <a:solidFill>
                  <a:srgbClr val="0C5C65"/>
                </a:solidFill>
              </a:rPr>
              <a:t> </a:t>
            </a:r>
            <a:r>
              <a:rPr lang="hu-HU" sz="2200" b="1" dirty="0" err="1">
                <a:solidFill>
                  <a:srgbClr val="E50D2E"/>
                </a:solidFill>
              </a:rPr>
              <a:t>reported</a:t>
            </a:r>
            <a:r>
              <a:rPr lang="hu-HU" sz="2200" b="1" dirty="0">
                <a:solidFill>
                  <a:srgbClr val="E50D2E"/>
                </a:solidFill>
              </a:rPr>
              <a:t> in </a:t>
            </a:r>
            <a:r>
              <a:rPr lang="hu-HU" sz="2200" b="1" dirty="0" err="1">
                <a:solidFill>
                  <a:srgbClr val="E50D2E"/>
                </a:solidFill>
              </a:rPr>
              <a:t>reviews</a:t>
            </a:r>
            <a:endParaRPr lang="en-US" sz="2200" b="1" dirty="0">
              <a:solidFill>
                <a:srgbClr val="E50D2E"/>
              </a:solidFill>
            </a:endParaRPr>
          </a:p>
        </p:txBody>
      </p:sp>
      <p:pic>
        <p:nvPicPr>
          <p:cNvPr id="4" name="Kép 3">
            <a:extLst>
              <a:ext uri="{FF2B5EF4-FFF2-40B4-BE49-F238E27FC236}">
                <a16:creationId xmlns:a16="http://schemas.microsoft.com/office/drawing/2014/main" id="{7637E4CB-73CB-45B5-9B53-4F1C806364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1073" y="2432116"/>
            <a:ext cx="4386606" cy="3289954"/>
          </a:xfrm>
          <a:prstGeom prst="rect">
            <a:avLst/>
          </a:prstGeom>
        </p:spPr>
      </p:pic>
    </p:spTree>
    <p:extLst>
      <p:ext uri="{BB962C8B-B14F-4D97-AF65-F5344CB8AC3E}">
        <p14:creationId xmlns:p14="http://schemas.microsoft.com/office/powerpoint/2010/main" val="1496854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a:t>Data </a:t>
            </a:r>
            <a:r>
              <a:rPr lang="hu-HU" sz="3600" b="1" dirty="0" err="1"/>
              <a:t>extraction</a:t>
            </a:r>
            <a:endParaRPr lang="hu-HU" sz="3600" b="1" dirty="0"/>
          </a:p>
        </p:txBody>
      </p:sp>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967890" y="4149543"/>
            <a:ext cx="9737046" cy="1815882"/>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a:latin typeface="Arial" panose="020B0604020202020204"/>
                <a:ea typeface="Calibri" panose="020F0502020204030204" pitchFamily="34" charset="0"/>
              </a:rPr>
              <a:t>A </a:t>
            </a:r>
            <a:r>
              <a:rPr lang="hu-HU" sz="2800" b="1" dirty="0" err="1">
                <a:latin typeface="Arial" panose="020B0604020202020204"/>
                <a:ea typeface="Calibri" panose="020F0502020204030204" pitchFamily="34" charset="0"/>
              </a:rPr>
              <a:t>statistician</a:t>
            </a:r>
            <a:r>
              <a:rPr lang="hu-HU" sz="2800" b="1" dirty="0">
                <a:latin typeface="Arial" panose="020B0604020202020204"/>
                <a:ea typeface="Calibri" panose="020F0502020204030204" pitchFamily="34" charset="0"/>
              </a:rPr>
              <a:t> must be </a:t>
            </a:r>
            <a:r>
              <a:rPr lang="hu-HU" sz="2800" b="1" dirty="0" err="1">
                <a:latin typeface="Arial" panose="020B0604020202020204"/>
                <a:ea typeface="Calibri" panose="020F0502020204030204" pitchFamily="34" charset="0"/>
              </a:rPr>
              <a:t>involved</a:t>
            </a:r>
            <a:r>
              <a:rPr lang="hu-HU" sz="2800" b="1" dirty="0">
                <a:latin typeface="Arial" panose="020B0604020202020204"/>
                <a:ea typeface="Calibri" panose="020F0502020204030204" pitchFamily="34" charset="0"/>
              </a:rPr>
              <a:t> in </a:t>
            </a:r>
            <a:r>
              <a:rPr lang="hu-HU" sz="2800" b="1" dirty="0" err="1">
                <a:latin typeface="Arial" panose="020B0604020202020204"/>
                <a:ea typeface="Calibri" panose="020F0502020204030204" pitchFamily="34" charset="0"/>
              </a:rPr>
              <a:t>the</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planning</a:t>
            </a:r>
            <a:r>
              <a:rPr lang="hu-HU" sz="2800" b="1" dirty="0">
                <a:latin typeface="Arial" panose="020B0604020202020204"/>
                <a:ea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err="1">
                <a:latin typeface="Arial" panose="020B0604020202020204"/>
                <a:ea typeface="Calibri" panose="020F0502020204030204" pitchFamily="34" charset="0"/>
              </a:rPr>
              <a:t>Plan</a:t>
            </a:r>
            <a:r>
              <a:rPr lang="hu-HU" sz="2800" b="1" dirty="0">
                <a:latin typeface="Arial" panose="020B0604020202020204"/>
                <a:ea typeface="Calibri" panose="020F0502020204030204" pitchFamily="34" charset="0"/>
              </a:rPr>
              <a:t> and pilot </a:t>
            </a:r>
            <a:r>
              <a:rPr lang="hu-HU" sz="2800" b="1" dirty="0" err="1">
                <a:latin typeface="Arial" panose="020B0604020202020204"/>
                <a:ea typeface="Calibri" panose="020F0502020204030204" pitchFamily="34" charset="0"/>
              </a:rPr>
              <a:t>the</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data</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extraction</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sheet</a:t>
            </a:r>
            <a:r>
              <a:rPr lang="hu-HU" sz="2800" b="1" dirty="0">
                <a:latin typeface="Arial" panose="020B0604020202020204"/>
                <a:ea typeface="Calibri" panose="020F0502020204030204" pitchFamily="34" charset="0"/>
              </a:rPr>
              <a:t> and </a:t>
            </a:r>
            <a:r>
              <a:rPr lang="hu-HU" sz="2800" b="1" dirty="0" err="1">
                <a:latin typeface="Arial" panose="020B0604020202020204"/>
                <a:ea typeface="Calibri" panose="020F0502020204030204" pitchFamily="34" charset="0"/>
              </a:rPr>
              <a:t>process</a:t>
            </a:r>
            <a:r>
              <a:rPr lang="hu-HU" sz="2800" b="1" dirty="0">
                <a:latin typeface="Arial" panose="020B0604020202020204"/>
                <a:ea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err="1">
                <a:latin typeface="Arial" panose="020B0604020202020204"/>
                <a:ea typeface="Calibri" panose="020F0502020204030204" pitchFamily="34" charset="0"/>
              </a:rPr>
              <a:t>Do</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it</a:t>
            </a:r>
            <a:r>
              <a:rPr lang="hu-HU" sz="2800" b="1" dirty="0">
                <a:latin typeface="Arial" panose="020B0604020202020204"/>
                <a:ea typeface="Calibri" panose="020F0502020204030204" pitchFamily="34" charset="0"/>
              </a:rPr>
              <a:t> in </a:t>
            </a:r>
            <a:r>
              <a:rPr lang="hu-HU" sz="2800" b="1" dirty="0" err="1">
                <a:latin typeface="Arial" panose="020B0604020202020204"/>
                <a:ea typeface="Calibri" panose="020F0502020204030204" pitchFamily="34" charset="0"/>
              </a:rPr>
              <a:t>pairs</a:t>
            </a:r>
            <a:r>
              <a:rPr lang="hu-HU" sz="2800" b="1" dirty="0">
                <a:latin typeface="Arial" panose="020B0604020202020204"/>
                <a:ea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dirty="0" err="1">
                <a:latin typeface="Arial" panose="020B0604020202020204"/>
                <a:ea typeface="Calibri" panose="020F0502020204030204" pitchFamily="34" charset="0"/>
              </a:rPr>
              <a:t>Identify</a:t>
            </a:r>
            <a:r>
              <a:rPr lang="hu-HU" sz="2800" b="1" dirty="0">
                <a:latin typeface="Arial" panose="020B0604020202020204"/>
                <a:ea typeface="Calibri" panose="020F0502020204030204" pitchFamily="34" charset="0"/>
              </a:rPr>
              <a:t> and </a:t>
            </a:r>
            <a:r>
              <a:rPr lang="hu-HU" sz="2800" b="1" dirty="0" err="1">
                <a:latin typeface="Arial" panose="020B0604020202020204"/>
                <a:ea typeface="Calibri" panose="020F0502020204030204" pitchFamily="34" charset="0"/>
              </a:rPr>
              <a:t>resolve</a:t>
            </a:r>
            <a:r>
              <a:rPr lang="hu-HU" sz="2800" b="1" dirty="0">
                <a:latin typeface="Arial" panose="020B0604020202020204"/>
                <a:ea typeface="Calibri" panose="020F0502020204030204" pitchFamily="34" charset="0"/>
              </a:rPr>
              <a:t> </a:t>
            </a:r>
            <a:r>
              <a:rPr lang="hu-HU" sz="2800" b="1" dirty="0" err="1">
                <a:latin typeface="Arial" panose="020B0604020202020204"/>
                <a:ea typeface="Calibri" panose="020F0502020204030204" pitchFamily="34" charset="0"/>
              </a:rPr>
              <a:t>disagreements</a:t>
            </a:r>
            <a:r>
              <a:rPr lang="hu-HU" sz="2800" b="1" dirty="0">
                <a:latin typeface="Arial" panose="020B0604020202020204"/>
                <a:ea typeface="Calibri" panose="020F0502020204030204" pitchFamily="34" charset="0"/>
              </a:rPr>
              <a:t>!</a:t>
            </a: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80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108785" y="1294813"/>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en-US" sz="3600" b="1" dirty="0">
                <a:solidFill>
                  <a:srgbClr val="0C5C65"/>
                </a:solidFill>
              </a:rPr>
              <a:t>Types of data and general interpretation of your results</a:t>
            </a:r>
          </a:p>
        </p:txBody>
      </p:sp>
      <p:sp>
        <p:nvSpPr>
          <p:cNvPr id="9" name="Alcím 6"/>
          <p:cNvSpPr txBox="1">
            <a:spLocks/>
          </p:cNvSpPr>
          <p:nvPr/>
        </p:nvSpPr>
        <p:spPr>
          <a:xfrm>
            <a:off x="3911646" y="4406642"/>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000" b="1" dirty="0">
                <a:solidFill>
                  <a:srgbClr val="E50D2E"/>
                </a:solidFill>
              </a:rPr>
              <a:t>Alex Váradi</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5022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p:nvPr/>
        </p:nvSpPr>
        <p:spPr>
          <a:xfrm>
            <a:off x="8320518" y="3331172"/>
            <a:ext cx="3017600" cy="1168991"/>
          </a:xfrm>
          <a:prstGeom prst="chevron">
            <a:avLst>
              <a:gd name="adj" fmla="val 50000"/>
            </a:avLst>
          </a:prstGeom>
          <a:solidFill>
            <a:srgbClr val="E50D2E"/>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3" name="Google Shape;143;p15"/>
          <p:cNvSpPr/>
          <p:nvPr/>
        </p:nvSpPr>
        <p:spPr>
          <a:xfrm>
            <a:off x="3499190" y="1570803"/>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4" name="Google Shape;144;p15"/>
          <p:cNvSpPr txBox="1"/>
          <p:nvPr/>
        </p:nvSpPr>
        <p:spPr>
          <a:xfrm>
            <a:off x="3995653" y="1714955"/>
            <a:ext cx="225075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Preliminary</a:t>
            </a:r>
            <a:r>
              <a:rPr lang="hu-HU" sz="2800" b="0" i="0" u="none" strike="noStrike" cap="none" dirty="0">
                <a:solidFill>
                  <a:srgbClr val="0E7472"/>
                </a:solidFill>
                <a:latin typeface="Arial"/>
                <a:ea typeface="Arial"/>
                <a:cs typeface="Arial"/>
                <a:sym typeface="Arial"/>
              </a:rPr>
              <a:t> </a:t>
            </a:r>
            <a:r>
              <a:rPr lang="hu-HU" sz="2800" b="0" i="0" u="none" strike="noStrike" cap="none" dirty="0" err="1">
                <a:solidFill>
                  <a:srgbClr val="0E7472"/>
                </a:solidFill>
                <a:latin typeface="Arial"/>
                <a:ea typeface="Arial"/>
                <a:cs typeface="Arial"/>
                <a:sym typeface="Arial"/>
              </a:rPr>
              <a:t>search</a:t>
            </a:r>
            <a:endParaRPr sz="2800" b="0" i="0" u="none" strike="noStrike" cap="none" dirty="0">
              <a:solidFill>
                <a:srgbClr val="0E7472"/>
              </a:solidFill>
              <a:latin typeface="Arial"/>
              <a:ea typeface="Arial"/>
              <a:cs typeface="Arial"/>
              <a:sym typeface="Arial"/>
            </a:endParaRPr>
          </a:p>
        </p:txBody>
      </p:sp>
      <p:sp>
        <p:nvSpPr>
          <p:cNvPr id="145" name="Google Shape;145;p15"/>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i="0" u="none" strike="noStrike" cap="none" dirty="0" err="1">
                <a:solidFill>
                  <a:schemeClr val="lt1"/>
                </a:solidFill>
                <a:latin typeface="Arial"/>
                <a:ea typeface="Arial"/>
                <a:cs typeface="Arial"/>
                <a:sym typeface="Arial"/>
              </a:rPr>
              <a:t>Flowchart</a:t>
            </a:r>
            <a:endParaRPr sz="3600" b="1" i="0" u="none" strike="noStrike" cap="none" dirty="0">
              <a:solidFill>
                <a:schemeClr val="lt1"/>
              </a:solidFill>
              <a:latin typeface="Arial"/>
              <a:ea typeface="Arial"/>
              <a:cs typeface="Arial"/>
              <a:sym typeface="Arial"/>
            </a:endParaRPr>
          </a:p>
        </p:txBody>
      </p:sp>
      <p:sp>
        <p:nvSpPr>
          <p:cNvPr id="146" name="Google Shape;146;p15"/>
          <p:cNvSpPr/>
          <p:nvPr/>
        </p:nvSpPr>
        <p:spPr>
          <a:xfrm>
            <a:off x="1150070" y="1570803"/>
            <a:ext cx="2931737" cy="1168991"/>
          </a:xfrm>
          <a:prstGeom prst="homePlate">
            <a:avLst>
              <a:gd name="adj" fmla="val 50000"/>
            </a:avLst>
          </a:prstGeom>
          <a:noFill/>
          <a:ln w="28575" cap="flat" cmpd="sng">
            <a:solidFill>
              <a:srgbClr val="15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Google Shape;147;p15"/>
          <p:cNvSpPr txBox="1"/>
          <p:nvPr/>
        </p:nvSpPr>
        <p:spPr>
          <a:xfrm>
            <a:off x="1345486" y="1846326"/>
            <a:ext cx="236541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u="none" strike="noStrike" cap="none" dirty="0" err="1">
                <a:solidFill>
                  <a:srgbClr val="0E7472"/>
                </a:solidFill>
                <a:latin typeface="Arial"/>
                <a:ea typeface="Arial"/>
                <a:cs typeface="Arial"/>
                <a:sym typeface="Arial"/>
              </a:rPr>
              <a:t>Question</a:t>
            </a:r>
            <a:endParaRPr sz="2800" u="none" strike="noStrike" cap="none" dirty="0">
              <a:solidFill>
                <a:srgbClr val="0E7472"/>
              </a:solidFill>
              <a:latin typeface="Arial"/>
              <a:ea typeface="Arial"/>
              <a:cs typeface="Arial"/>
              <a:sym typeface="Arial"/>
            </a:endParaRPr>
          </a:p>
        </p:txBody>
      </p:sp>
      <p:sp>
        <p:nvSpPr>
          <p:cNvPr id="148" name="Google Shape;148;p15"/>
          <p:cNvSpPr/>
          <p:nvPr/>
        </p:nvSpPr>
        <p:spPr>
          <a:xfrm>
            <a:off x="5931305" y="1570418"/>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9" name="Google Shape;149;p15"/>
          <p:cNvSpPr txBox="1"/>
          <p:nvPr/>
        </p:nvSpPr>
        <p:spPr>
          <a:xfrm>
            <a:off x="6529985" y="1874450"/>
            <a:ext cx="19352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Protocol</a:t>
            </a:r>
            <a:endParaRPr sz="2800" b="0" i="0" u="none" strike="noStrike" cap="none" dirty="0">
              <a:solidFill>
                <a:srgbClr val="0E7472"/>
              </a:solidFill>
              <a:latin typeface="Arial"/>
              <a:ea typeface="Arial"/>
              <a:cs typeface="Arial"/>
              <a:sym typeface="Arial"/>
            </a:endParaRPr>
          </a:p>
        </p:txBody>
      </p:sp>
      <p:sp>
        <p:nvSpPr>
          <p:cNvPr id="150" name="Google Shape;150;p15"/>
          <p:cNvSpPr/>
          <p:nvPr/>
        </p:nvSpPr>
        <p:spPr>
          <a:xfrm>
            <a:off x="8366288" y="1570418"/>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Arial"/>
              <a:ea typeface="Arial"/>
              <a:cs typeface="Arial"/>
              <a:sym typeface="Arial"/>
            </a:endParaRPr>
          </a:p>
        </p:txBody>
      </p:sp>
      <p:sp>
        <p:nvSpPr>
          <p:cNvPr id="151" name="Google Shape;151;p15"/>
          <p:cNvSpPr txBox="1"/>
          <p:nvPr/>
        </p:nvSpPr>
        <p:spPr>
          <a:xfrm>
            <a:off x="8995155" y="1838738"/>
            <a:ext cx="19050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i="0" u="none" strike="noStrike" cap="none" dirty="0" err="1">
                <a:solidFill>
                  <a:srgbClr val="0E7472"/>
                </a:solidFill>
                <a:latin typeface="Arial"/>
                <a:ea typeface="Arial"/>
                <a:cs typeface="Arial"/>
                <a:sym typeface="Arial"/>
              </a:rPr>
              <a:t>Search</a:t>
            </a:r>
            <a:endParaRPr sz="2800" i="0" u="none" strike="noStrike" cap="none" dirty="0">
              <a:solidFill>
                <a:srgbClr val="0E7472"/>
              </a:solidFill>
              <a:latin typeface="Arial"/>
              <a:ea typeface="Arial"/>
              <a:cs typeface="Arial"/>
              <a:sym typeface="Arial"/>
            </a:endParaRPr>
          </a:p>
        </p:txBody>
      </p:sp>
      <p:sp>
        <p:nvSpPr>
          <p:cNvPr id="152" name="Google Shape;152;p15"/>
          <p:cNvSpPr/>
          <p:nvPr/>
        </p:nvSpPr>
        <p:spPr>
          <a:xfrm>
            <a:off x="1098389" y="3332143"/>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3" name="Google Shape;153;p15"/>
          <p:cNvSpPr txBox="1"/>
          <p:nvPr/>
        </p:nvSpPr>
        <p:spPr>
          <a:xfrm>
            <a:off x="1570359" y="3603358"/>
            <a:ext cx="2140540" cy="954107"/>
          </a:xfrm>
          <a:prstGeom prst="rect">
            <a:avLst/>
          </a:prstGeom>
          <a:noFill/>
          <a:ln>
            <a:noFill/>
          </a:ln>
        </p:spPr>
        <p:txBody>
          <a:bodyPr spcFirstLastPara="1" wrap="square" lIns="91425" tIns="45700" rIns="91425" bIns="45700" anchor="t" anchorCtr="0">
            <a:noAutofit/>
          </a:bodyPr>
          <a:lstStyle/>
          <a:p>
            <a:pPr lvl="0" algn="ctr"/>
            <a:r>
              <a:rPr lang="hu-HU" sz="2800" dirty="0" err="1">
                <a:solidFill>
                  <a:srgbClr val="0E7472"/>
                </a:solidFill>
                <a:ea typeface="Arial"/>
                <a:cs typeface="Arial"/>
                <a:sym typeface="Arial"/>
              </a:rPr>
              <a:t>Selection</a:t>
            </a:r>
            <a:endParaRPr lang="hu-HU" sz="2800" dirty="0">
              <a:solidFill>
                <a:srgbClr val="0E7472"/>
              </a:solidFill>
              <a:ea typeface="Arial"/>
              <a:cs typeface="Arial"/>
              <a:sym typeface="Arial"/>
            </a:endParaRPr>
          </a:p>
        </p:txBody>
      </p:sp>
      <p:sp>
        <p:nvSpPr>
          <p:cNvPr id="154" name="Google Shape;154;p15"/>
          <p:cNvSpPr/>
          <p:nvPr/>
        </p:nvSpPr>
        <p:spPr>
          <a:xfrm>
            <a:off x="3499610" y="3331174"/>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5" name="Google Shape;155;p15"/>
          <p:cNvSpPr txBox="1"/>
          <p:nvPr/>
        </p:nvSpPr>
        <p:spPr>
          <a:xfrm>
            <a:off x="3942757" y="3438474"/>
            <a:ext cx="2140540" cy="523220"/>
          </a:xfrm>
          <a:prstGeom prst="rect">
            <a:avLst/>
          </a:prstGeom>
          <a:noFill/>
          <a:ln>
            <a:noFill/>
          </a:ln>
        </p:spPr>
        <p:txBody>
          <a:bodyPr spcFirstLastPara="1" wrap="square" lIns="91425" tIns="45700" rIns="91425" bIns="45700" anchor="t" anchorCtr="0">
            <a:noAutofit/>
          </a:bodyPr>
          <a:lstStyle/>
          <a:p>
            <a:pPr lvl="0" algn="ctr"/>
            <a:r>
              <a:rPr lang="hu-HU" sz="2800" dirty="0">
                <a:solidFill>
                  <a:srgbClr val="0E7472"/>
                </a:solidFill>
                <a:ea typeface="Arial"/>
                <a:cs typeface="Arial"/>
                <a:sym typeface="Arial"/>
              </a:rPr>
              <a:t>Data</a:t>
            </a:r>
            <a:br>
              <a:rPr lang="hu-HU" sz="2800" dirty="0">
                <a:solidFill>
                  <a:srgbClr val="0E7472"/>
                </a:solidFill>
                <a:ea typeface="Arial"/>
                <a:cs typeface="Arial"/>
                <a:sym typeface="Arial"/>
              </a:rPr>
            </a:br>
            <a:r>
              <a:rPr lang="hu-HU" sz="2800" dirty="0" err="1">
                <a:solidFill>
                  <a:srgbClr val="0E7472"/>
                </a:solidFill>
                <a:ea typeface="Arial"/>
                <a:cs typeface="Arial"/>
                <a:sym typeface="Arial"/>
              </a:rPr>
              <a:t>collection</a:t>
            </a:r>
            <a:endParaRPr lang="hu-HU" sz="2800" dirty="0">
              <a:solidFill>
                <a:srgbClr val="0E7472"/>
              </a:solidFill>
              <a:ea typeface="Arial"/>
              <a:cs typeface="Arial"/>
              <a:sym typeface="Arial"/>
            </a:endParaRPr>
          </a:p>
        </p:txBody>
      </p:sp>
      <p:sp>
        <p:nvSpPr>
          <p:cNvPr id="156" name="Google Shape;156;p15"/>
          <p:cNvSpPr/>
          <p:nvPr/>
        </p:nvSpPr>
        <p:spPr>
          <a:xfrm>
            <a:off x="5910064" y="3331174"/>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7" name="Google Shape;157;p15"/>
          <p:cNvSpPr txBox="1"/>
          <p:nvPr/>
        </p:nvSpPr>
        <p:spPr>
          <a:xfrm>
            <a:off x="8995155" y="3616446"/>
            <a:ext cx="1931400" cy="954000"/>
          </a:xfrm>
          <a:prstGeom prst="rect">
            <a:avLst/>
          </a:prstGeom>
          <a:noFill/>
          <a:ln>
            <a:noFill/>
          </a:ln>
        </p:spPr>
        <p:txBody>
          <a:bodyPr spcFirstLastPara="1" wrap="square" lIns="91425" tIns="45700" rIns="91425" bIns="45700" anchor="t" anchorCtr="0">
            <a:noAutofit/>
          </a:bodyPr>
          <a:lstStyle/>
          <a:p>
            <a:pPr algn="ctr"/>
            <a:r>
              <a:rPr lang="hu-HU" sz="2800" b="1" dirty="0" err="1">
                <a:solidFill>
                  <a:schemeClr val="bg1"/>
                </a:solidFill>
                <a:ea typeface="Arial"/>
                <a:cs typeface="Arial"/>
                <a:sym typeface="Arial"/>
              </a:rPr>
              <a:t>Synthesis</a:t>
            </a:r>
            <a:endParaRPr lang="hu-HU" sz="2800" b="1" dirty="0">
              <a:solidFill>
                <a:schemeClr val="bg1"/>
              </a:solidFill>
              <a:ea typeface="Arial"/>
              <a:cs typeface="Arial"/>
              <a:sym typeface="Arial"/>
            </a:endParaRPr>
          </a:p>
        </p:txBody>
      </p:sp>
      <p:sp>
        <p:nvSpPr>
          <p:cNvPr id="158" name="Google Shape;158;p15"/>
          <p:cNvSpPr txBox="1"/>
          <p:nvPr/>
        </p:nvSpPr>
        <p:spPr>
          <a:xfrm>
            <a:off x="6450794" y="3391791"/>
            <a:ext cx="2111100" cy="5232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Bias</a:t>
            </a:r>
            <a:r>
              <a:rPr lang="hu-HU" sz="2800" dirty="0">
                <a:solidFill>
                  <a:srgbClr val="0E7472"/>
                </a:solidFill>
                <a:ea typeface="Arial"/>
                <a:cs typeface="Arial"/>
                <a:sym typeface="Arial"/>
              </a:rPr>
              <a:t> </a:t>
            </a:r>
            <a:r>
              <a:rPr lang="hu-HU" sz="2800" dirty="0" err="1">
                <a:solidFill>
                  <a:srgbClr val="0E7472"/>
                </a:solidFill>
                <a:ea typeface="Arial"/>
                <a:cs typeface="Arial"/>
                <a:sym typeface="Arial"/>
              </a:rPr>
              <a:t>assessment</a:t>
            </a:r>
            <a:endParaRPr lang="hu-HU" sz="2800" dirty="0">
              <a:solidFill>
                <a:srgbClr val="0E7472"/>
              </a:solidFill>
              <a:ea typeface="Arial"/>
              <a:cs typeface="Arial"/>
              <a:sym typeface="Arial"/>
            </a:endParaRPr>
          </a:p>
        </p:txBody>
      </p:sp>
      <p:sp>
        <p:nvSpPr>
          <p:cNvPr id="160" name="Google Shape;160;p15"/>
          <p:cNvSpPr txBox="1"/>
          <p:nvPr/>
        </p:nvSpPr>
        <p:spPr>
          <a:xfrm>
            <a:off x="8804635" y="5740923"/>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52;p15">
            <a:extLst>
              <a:ext uri="{FF2B5EF4-FFF2-40B4-BE49-F238E27FC236}">
                <a16:creationId xmlns:a16="http://schemas.microsoft.com/office/drawing/2014/main" id="{FA9C7ED7-A0D7-4F50-BE6A-2375632CCB31}"/>
              </a:ext>
            </a:extLst>
          </p:cNvPr>
          <p:cNvSpPr/>
          <p:nvPr/>
        </p:nvSpPr>
        <p:spPr>
          <a:xfrm>
            <a:off x="1098389" y="5091543"/>
            <a:ext cx="5428054"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28" name="Google Shape;153;p15">
            <a:extLst>
              <a:ext uri="{FF2B5EF4-FFF2-40B4-BE49-F238E27FC236}">
                <a16:creationId xmlns:a16="http://schemas.microsoft.com/office/drawing/2014/main" id="{F819B2C1-D4E5-4A0E-8D3C-C73875EC43ED}"/>
              </a:ext>
            </a:extLst>
          </p:cNvPr>
          <p:cNvSpPr txBox="1"/>
          <p:nvPr/>
        </p:nvSpPr>
        <p:spPr>
          <a:xfrm>
            <a:off x="1185311" y="5359655"/>
            <a:ext cx="3850400" cy="954107"/>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Limitations</a:t>
            </a:r>
            <a:endParaRPr lang="hu-HU" sz="2800" dirty="0">
              <a:solidFill>
                <a:srgbClr val="0E7472"/>
              </a:solidFill>
              <a:ea typeface="Arial"/>
              <a:cs typeface="Arial"/>
              <a:sym typeface="Arial"/>
            </a:endParaRPr>
          </a:p>
        </p:txBody>
      </p:sp>
      <p:sp>
        <p:nvSpPr>
          <p:cNvPr id="29" name="Google Shape;154;p15">
            <a:extLst>
              <a:ext uri="{FF2B5EF4-FFF2-40B4-BE49-F238E27FC236}">
                <a16:creationId xmlns:a16="http://schemas.microsoft.com/office/drawing/2014/main" id="{FCF477D7-B200-4570-82C1-D0C82AAAA733}"/>
              </a:ext>
            </a:extLst>
          </p:cNvPr>
          <p:cNvSpPr/>
          <p:nvPr/>
        </p:nvSpPr>
        <p:spPr>
          <a:xfrm>
            <a:off x="4081806" y="5090574"/>
            <a:ext cx="4845857"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0" name="Google Shape;155;p15">
            <a:extLst>
              <a:ext uri="{FF2B5EF4-FFF2-40B4-BE49-F238E27FC236}">
                <a16:creationId xmlns:a16="http://schemas.microsoft.com/office/drawing/2014/main" id="{C6802D81-8CE9-4A8E-910D-EA8BAEACE83C}"/>
              </a:ext>
            </a:extLst>
          </p:cNvPr>
          <p:cNvSpPr txBox="1"/>
          <p:nvPr/>
        </p:nvSpPr>
        <p:spPr>
          <a:xfrm>
            <a:off x="4115989" y="5359655"/>
            <a:ext cx="3850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Implication</a:t>
            </a:r>
            <a:endParaRPr sz="2800" b="0" i="0" u="none" strike="noStrike" cap="none" dirty="0">
              <a:solidFill>
                <a:srgbClr val="0E7472"/>
              </a:solidFill>
              <a:latin typeface="Arial"/>
              <a:ea typeface="Arial"/>
              <a:cs typeface="Arial"/>
              <a:sym typeface="Arial"/>
            </a:endParaRPr>
          </a:p>
        </p:txBody>
      </p:sp>
      <p:sp>
        <p:nvSpPr>
          <p:cNvPr id="31" name="Google Shape;156;p15">
            <a:extLst>
              <a:ext uri="{FF2B5EF4-FFF2-40B4-BE49-F238E27FC236}">
                <a16:creationId xmlns:a16="http://schemas.microsoft.com/office/drawing/2014/main" id="{CDB6A843-E326-4FAB-82D2-454F2CB17D74}"/>
              </a:ext>
            </a:extLst>
          </p:cNvPr>
          <p:cNvSpPr/>
          <p:nvPr/>
        </p:nvSpPr>
        <p:spPr>
          <a:xfrm>
            <a:off x="7540673" y="5090574"/>
            <a:ext cx="3797443"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2" name="Google Shape;158;p15">
            <a:extLst>
              <a:ext uri="{FF2B5EF4-FFF2-40B4-BE49-F238E27FC236}">
                <a16:creationId xmlns:a16="http://schemas.microsoft.com/office/drawing/2014/main" id="{8698FCAD-0544-4154-9D0B-C6A20248103B}"/>
              </a:ext>
            </a:extLst>
          </p:cNvPr>
          <p:cNvSpPr txBox="1"/>
          <p:nvPr/>
        </p:nvSpPr>
        <p:spPr>
          <a:xfrm>
            <a:off x="7659246" y="5224125"/>
            <a:ext cx="3797443"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dirty="0" err="1">
                <a:solidFill>
                  <a:srgbClr val="0E7472"/>
                </a:solidFill>
                <a:latin typeface="Arial"/>
                <a:ea typeface="Arial"/>
                <a:cs typeface="Arial"/>
                <a:sym typeface="Arial"/>
              </a:rPr>
              <a:t>Dissemination</a:t>
            </a:r>
            <a:r>
              <a:rPr lang="hu-HU" sz="2800" dirty="0">
                <a:solidFill>
                  <a:srgbClr val="0E7472"/>
                </a:solidFill>
                <a:latin typeface="Arial"/>
                <a:ea typeface="Arial"/>
                <a:cs typeface="Arial"/>
                <a:sym typeface="Arial"/>
              </a:rPr>
              <a:t> of </a:t>
            </a:r>
            <a:r>
              <a:rPr lang="hu-HU" sz="2800" dirty="0" err="1">
                <a:solidFill>
                  <a:srgbClr val="0E7472"/>
                </a:solidFill>
                <a:latin typeface="Arial"/>
                <a:ea typeface="Arial"/>
                <a:cs typeface="Arial"/>
                <a:sym typeface="Arial"/>
              </a:rPr>
              <a:t>results</a:t>
            </a:r>
            <a:endParaRPr sz="2800" b="0" i="0" u="none" strike="noStrike" cap="none" dirty="0">
              <a:solidFill>
                <a:srgbClr val="0E7472"/>
              </a:solidFill>
              <a:latin typeface="Arial"/>
              <a:ea typeface="Arial"/>
              <a:cs typeface="Arial"/>
              <a:sym typeface="Arial"/>
            </a:endParaRPr>
          </a:p>
        </p:txBody>
      </p:sp>
    </p:spTree>
    <p:extLst>
      <p:ext uri="{BB962C8B-B14F-4D97-AF65-F5344CB8AC3E}">
        <p14:creationId xmlns:p14="http://schemas.microsoft.com/office/powerpoint/2010/main" val="201142312"/>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2" descr="https://www.creativefabrica.com/wp-content/uploads/2018/12/Key-icon-by-rudezstudio-4-580x386.jpg">
            <a:extLst>
              <a:ext uri="{FF2B5EF4-FFF2-40B4-BE49-F238E27FC236}">
                <a16:creationId xmlns:a16="http://schemas.microsoft.com/office/drawing/2014/main" id="{A68E0A01-8B3B-4801-9764-B7FA933C36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823" y="2451799"/>
            <a:ext cx="3687642" cy="2454189"/>
          </a:xfrm>
          <a:prstGeom prst="rect">
            <a:avLst/>
          </a:prstGeom>
          <a:noFill/>
          <a:extLst>
            <a:ext uri="{909E8E84-426E-40DD-AFC4-6F175D3DCCD1}">
              <a14:hiddenFill xmlns:a14="http://schemas.microsoft.com/office/drawing/2010/main">
                <a:solidFill>
                  <a:srgbClr val="FFFFFF"/>
                </a:solidFill>
              </a14:hiddenFill>
            </a:ext>
          </a:extLst>
        </p:spPr>
      </p:pic>
      <p:sp>
        <p:nvSpPr>
          <p:cNvPr id="136" name="Google Shape;136;p14"/>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a:solidFill>
                  <a:schemeClr val="lt1"/>
                </a:solidFill>
              </a:rPr>
              <a:t>Key </a:t>
            </a:r>
            <a:r>
              <a:rPr lang="hu-HU" sz="3600" b="1" dirty="0" err="1">
                <a:solidFill>
                  <a:schemeClr val="lt1"/>
                </a:solidFill>
              </a:rPr>
              <a:t>points</a:t>
            </a:r>
            <a:endParaRPr lang="hu-HU" sz="3600" b="1" i="0" u="none" strike="noStrike" cap="none" dirty="0">
              <a:solidFill>
                <a:schemeClr val="lt1"/>
              </a:solidFill>
              <a:latin typeface="Arial"/>
              <a:ea typeface="Arial"/>
              <a:cs typeface="Arial"/>
              <a:sym typeface="Arial"/>
            </a:endParaRPr>
          </a:p>
        </p:txBody>
      </p:sp>
      <p:sp>
        <p:nvSpPr>
          <p:cNvPr id="6" name="Google Shape;135;p14">
            <a:extLst>
              <a:ext uri="{FF2B5EF4-FFF2-40B4-BE49-F238E27FC236}">
                <a16:creationId xmlns:a16="http://schemas.microsoft.com/office/drawing/2014/main" id="{82E54F50-86CE-448F-97E0-5A32F58508D5}"/>
              </a:ext>
            </a:extLst>
          </p:cNvPr>
          <p:cNvSpPr txBox="1"/>
          <p:nvPr/>
        </p:nvSpPr>
        <p:spPr>
          <a:xfrm>
            <a:off x="4537710" y="1915887"/>
            <a:ext cx="7401627" cy="4584541"/>
          </a:xfrm>
          <a:prstGeom prst="rect">
            <a:avLst/>
          </a:prstGeom>
          <a:noFill/>
          <a:ln>
            <a:noFill/>
          </a:ln>
        </p:spPr>
        <p:txBody>
          <a:bodyPr spcFirstLastPara="1" wrap="square" lIns="91425" tIns="45700" rIns="91425" bIns="45700" anchor="t" anchorCtr="0">
            <a:noAutofit/>
          </a:bodyPr>
          <a:lstStyle/>
          <a:p>
            <a:pPr marL="457200" lvl="0" indent="-457200">
              <a:spcAft>
                <a:spcPts val="1200"/>
              </a:spcAft>
              <a:buClr>
                <a:srgbClr val="0E7472"/>
              </a:buClr>
              <a:buSzPts val="3200"/>
              <a:buFont typeface="Arial" panose="020B0604020202020204" pitchFamily="34" charset="0"/>
              <a:buChar char="•"/>
            </a:pPr>
            <a:r>
              <a:rPr lang="hu-HU" sz="2800" b="1" dirty="0" err="1">
                <a:solidFill>
                  <a:srgbClr val="0E7472"/>
                </a:solidFill>
                <a:ea typeface="Arial"/>
                <a:cs typeface="Arial"/>
                <a:sym typeface="Arial"/>
              </a:rPr>
              <a:t>Types</a:t>
            </a:r>
            <a:r>
              <a:rPr lang="hu-HU" sz="2800" b="1" dirty="0">
                <a:solidFill>
                  <a:srgbClr val="0E7472"/>
                </a:solidFill>
                <a:ea typeface="Arial"/>
                <a:cs typeface="Arial"/>
                <a:sym typeface="Arial"/>
              </a:rPr>
              <a:t> of </a:t>
            </a:r>
            <a:r>
              <a:rPr lang="hu-HU" sz="2800" b="1" dirty="0" err="1">
                <a:solidFill>
                  <a:srgbClr val="0E7472"/>
                </a:solidFill>
                <a:ea typeface="Arial"/>
                <a:cs typeface="Arial"/>
                <a:sym typeface="Arial"/>
              </a:rPr>
              <a:t>data</a:t>
            </a:r>
            <a:endParaRPr lang="hu-HU" sz="28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2800" b="1" dirty="0" err="1">
                <a:solidFill>
                  <a:srgbClr val="0E7472"/>
                </a:solidFill>
                <a:ea typeface="Arial"/>
                <a:cs typeface="Arial"/>
                <a:sym typeface="Arial"/>
              </a:rPr>
              <a:t>Descriptive</a:t>
            </a:r>
            <a:r>
              <a:rPr lang="hu-HU" sz="2800" b="1" dirty="0">
                <a:solidFill>
                  <a:srgbClr val="0E7472"/>
                </a:solidFill>
                <a:ea typeface="Arial"/>
                <a:cs typeface="Arial"/>
                <a:sym typeface="Arial"/>
              </a:rPr>
              <a:t> </a:t>
            </a:r>
            <a:r>
              <a:rPr lang="hu-HU" sz="2800" b="1" dirty="0" err="1">
                <a:solidFill>
                  <a:srgbClr val="0E7472"/>
                </a:solidFill>
                <a:ea typeface="Arial"/>
                <a:cs typeface="Arial"/>
                <a:sym typeface="Arial"/>
              </a:rPr>
              <a:t>statistics</a:t>
            </a:r>
            <a:endParaRPr lang="hu-HU" sz="28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2800" b="1" dirty="0" err="1">
                <a:solidFill>
                  <a:srgbClr val="0E7472"/>
                </a:solidFill>
                <a:ea typeface="Arial"/>
                <a:cs typeface="Arial"/>
                <a:sym typeface="Arial"/>
              </a:rPr>
              <a:t>Measures</a:t>
            </a:r>
            <a:r>
              <a:rPr lang="hu-HU" sz="2800" b="1" dirty="0">
                <a:solidFill>
                  <a:srgbClr val="0E7472"/>
                </a:solidFill>
                <a:ea typeface="Arial"/>
                <a:cs typeface="Arial"/>
                <a:sym typeface="Arial"/>
              </a:rPr>
              <a:t> of </a:t>
            </a:r>
            <a:r>
              <a:rPr lang="hu-HU" sz="2800" b="1" dirty="0" err="1">
                <a:solidFill>
                  <a:srgbClr val="0E7472"/>
                </a:solidFill>
                <a:ea typeface="Arial"/>
                <a:cs typeface="Arial"/>
                <a:sym typeface="Arial"/>
              </a:rPr>
              <a:t>central</a:t>
            </a:r>
            <a:r>
              <a:rPr lang="hu-HU" sz="2800" b="1" dirty="0">
                <a:solidFill>
                  <a:srgbClr val="0E7472"/>
                </a:solidFill>
                <a:ea typeface="Arial"/>
                <a:cs typeface="Arial"/>
                <a:sym typeface="Arial"/>
              </a:rPr>
              <a:t> </a:t>
            </a:r>
            <a:r>
              <a:rPr lang="hu-HU" sz="2800" b="1" dirty="0" err="1">
                <a:solidFill>
                  <a:srgbClr val="0E7472"/>
                </a:solidFill>
                <a:ea typeface="Arial"/>
                <a:cs typeface="Arial"/>
                <a:sym typeface="Arial"/>
              </a:rPr>
              <a:t>tendenc</a:t>
            </a:r>
            <a:r>
              <a:rPr lang="hu-HU" sz="2800" b="1" dirty="0" err="1">
                <a:solidFill>
                  <a:srgbClr val="0E7472"/>
                </a:solidFill>
              </a:rPr>
              <a:t>y</a:t>
            </a:r>
            <a:r>
              <a:rPr lang="hu-HU" sz="2800" b="1" dirty="0">
                <a:solidFill>
                  <a:srgbClr val="0E7472"/>
                </a:solidFill>
              </a:rPr>
              <a:t> and </a:t>
            </a:r>
            <a:r>
              <a:rPr lang="hu-HU" sz="2800" b="1" dirty="0" err="1">
                <a:solidFill>
                  <a:srgbClr val="0E7472"/>
                </a:solidFill>
              </a:rPr>
              <a:t>spread</a:t>
            </a:r>
            <a:endParaRPr lang="hu-HU" sz="28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2800" b="1" dirty="0" err="1">
                <a:solidFill>
                  <a:srgbClr val="0E7472"/>
                </a:solidFill>
                <a:ea typeface="Arial"/>
                <a:cs typeface="Arial"/>
                <a:sym typeface="Arial"/>
              </a:rPr>
              <a:t>Interpretation</a:t>
            </a:r>
            <a:r>
              <a:rPr lang="hu-HU" sz="2800" b="1" dirty="0">
                <a:solidFill>
                  <a:srgbClr val="0E7472"/>
                </a:solidFill>
                <a:ea typeface="Arial"/>
                <a:cs typeface="Arial"/>
                <a:sym typeface="Arial"/>
              </a:rPr>
              <a:t> of </a:t>
            </a:r>
            <a:r>
              <a:rPr lang="hu-HU" sz="2800" b="1" dirty="0" err="1">
                <a:solidFill>
                  <a:srgbClr val="0E7472"/>
                </a:solidFill>
                <a:ea typeface="Arial"/>
                <a:cs typeface="Arial"/>
                <a:sym typeface="Arial"/>
              </a:rPr>
              <a:t>categorical</a:t>
            </a:r>
            <a:r>
              <a:rPr lang="hu-HU" sz="2800" b="1" dirty="0">
                <a:solidFill>
                  <a:srgbClr val="0E7472"/>
                </a:solidFill>
                <a:ea typeface="Arial"/>
                <a:cs typeface="Arial"/>
                <a:sym typeface="Arial"/>
              </a:rPr>
              <a:t> and </a:t>
            </a:r>
            <a:r>
              <a:rPr lang="hu-HU" sz="2800" b="1" dirty="0" err="1">
                <a:solidFill>
                  <a:srgbClr val="0E7472"/>
                </a:solidFill>
                <a:ea typeface="Arial"/>
                <a:cs typeface="Arial"/>
                <a:sym typeface="Arial"/>
              </a:rPr>
              <a:t>numerical</a:t>
            </a:r>
            <a:r>
              <a:rPr lang="hu-HU" sz="2800" b="1" dirty="0">
                <a:solidFill>
                  <a:srgbClr val="0E7472"/>
                </a:solidFill>
                <a:ea typeface="Arial"/>
                <a:cs typeface="Arial"/>
                <a:sym typeface="Arial"/>
              </a:rPr>
              <a:t> </a:t>
            </a:r>
            <a:r>
              <a:rPr lang="hu-HU" sz="2800" b="1" dirty="0" err="1">
                <a:solidFill>
                  <a:srgbClr val="0E7472"/>
                </a:solidFill>
                <a:ea typeface="Arial"/>
                <a:cs typeface="Arial"/>
                <a:sym typeface="Arial"/>
              </a:rPr>
              <a:t>data</a:t>
            </a:r>
            <a:endParaRPr lang="hu-HU" sz="28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2800" b="1" dirty="0">
                <a:solidFill>
                  <a:srgbClr val="0E7472"/>
                </a:solidFill>
                <a:ea typeface="Arial"/>
                <a:cs typeface="Arial"/>
                <a:sym typeface="Arial"/>
              </a:rPr>
              <a:t>General </a:t>
            </a:r>
            <a:r>
              <a:rPr lang="hu-HU" sz="2800" b="1" dirty="0" err="1">
                <a:solidFill>
                  <a:srgbClr val="0E7472"/>
                </a:solidFill>
                <a:ea typeface="Arial"/>
                <a:cs typeface="Arial"/>
                <a:sym typeface="Arial"/>
              </a:rPr>
              <a:t>recommendations</a:t>
            </a:r>
            <a:endParaRPr lang="hu-HU" sz="28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endParaRPr lang="hu-HU" sz="2800" b="1" dirty="0">
              <a:solidFill>
                <a:srgbClr val="0E7472"/>
              </a:solidFill>
              <a:ea typeface="Arial"/>
              <a:cs typeface="Arial"/>
              <a:sym typeface="Arial"/>
            </a:endParaRPr>
          </a:p>
        </p:txBody>
      </p:sp>
    </p:spTree>
    <p:extLst>
      <p:ext uri="{BB962C8B-B14F-4D97-AF65-F5344CB8AC3E}">
        <p14:creationId xmlns:p14="http://schemas.microsoft.com/office/powerpoint/2010/main" val="35775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cs elérhető leírás.">
            <a:extLst>
              <a:ext uri="{FF2B5EF4-FFF2-40B4-BE49-F238E27FC236}">
                <a16:creationId xmlns:a16="http://schemas.microsoft.com/office/drawing/2014/main" id="{AC086801-35CB-4236-A034-35014552E8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791" y="1361872"/>
            <a:ext cx="5622081" cy="549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70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a:spLocks noGrp="1"/>
          </p:cNvSpPr>
          <p:nvPr>
            <p:ph type="subTitle" idx="15"/>
          </p:nvPr>
        </p:nvSpPr>
        <p:spPr>
          <a:xfrm>
            <a:off x="2478967" y="400178"/>
            <a:ext cx="7207917" cy="378235"/>
          </a:xfrm>
        </p:spPr>
        <p:txBody>
          <a:bodyPr/>
          <a:lstStyle/>
          <a:p>
            <a:r>
              <a:rPr lang="hu-HU" sz="3600" b="1" dirty="0" err="1"/>
              <a:t>Definition</a:t>
            </a:r>
            <a:r>
              <a:rPr lang="hu-HU" sz="3600" b="1" dirty="0"/>
              <a:t> of </a:t>
            </a:r>
            <a:r>
              <a:rPr lang="hu-HU" sz="3600" b="1" dirty="0" err="1"/>
              <a:t>data</a:t>
            </a:r>
            <a:endParaRPr lang="hu-HU" sz="3200" b="1" dirty="0"/>
          </a:p>
        </p:txBody>
      </p:sp>
      <p:sp>
        <p:nvSpPr>
          <p:cNvPr id="7" name="Tartalom helye 2">
            <a:extLst>
              <a:ext uri="{FF2B5EF4-FFF2-40B4-BE49-F238E27FC236}">
                <a16:creationId xmlns:a16="http://schemas.microsoft.com/office/drawing/2014/main" id="{A2FF3012-CE05-4F78-A273-A628053D44F1}"/>
              </a:ext>
            </a:extLst>
          </p:cNvPr>
          <p:cNvSpPr txBox="1">
            <a:spLocks/>
          </p:cNvSpPr>
          <p:nvPr/>
        </p:nvSpPr>
        <p:spPr>
          <a:xfrm>
            <a:off x="1305859" y="2325428"/>
            <a:ext cx="9580282" cy="2943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3200" dirty="0" err="1">
                <a:solidFill>
                  <a:srgbClr val="0C5C65"/>
                </a:solidFill>
              </a:rPr>
              <a:t>Collection</a:t>
            </a:r>
            <a:r>
              <a:rPr lang="hu-HU" sz="3200" dirty="0">
                <a:solidFill>
                  <a:srgbClr val="0C5C65"/>
                </a:solidFill>
              </a:rPr>
              <a:t> of </a:t>
            </a:r>
            <a:r>
              <a:rPr lang="hu-HU" sz="3200" dirty="0" err="1">
                <a:solidFill>
                  <a:srgbClr val="0C5C65"/>
                </a:solidFill>
              </a:rPr>
              <a:t>information</a:t>
            </a:r>
            <a:r>
              <a:rPr lang="hu-HU" sz="3200" dirty="0">
                <a:solidFill>
                  <a:srgbClr val="0C5C65"/>
                </a:solidFill>
              </a:rPr>
              <a:t> (</a:t>
            </a:r>
            <a:r>
              <a:rPr lang="hu-HU" sz="3200" dirty="0" err="1">
                <a:solidFill>
                  <a:srgbClr val="0C5C65"/>
                </a:solidFill>
              </a:rPr>
              <a:t>numbers</a:t>
            </a:r>
            <a:r>
              <a:rPr lang="hu-HU" sz="3200" dirty="0">
                <a:solidFill>
                  <a:srgbClr val="0C5C65"/>
                </a:solidFill>
              </a:rPr>
              <a:t>, </a:t>
            </a:r>
            <a:r>
              <a:rPr lang="hu-HU" sz="3200" dirty="0" err="1">
                <a:solidFill>
                  <a:srgbClr val="0C5C65"/>
                </a:solidFill>
              </a:rPr>
              <a:t>words</a:t>
            </a:r>
            <a:r>
              <a:rPr lang="hu-HU" sz="3200" dirty="0">
                <a:solidFill>
                  <a:srgbClr val="0C5C65"/>
                </a:solidFill>
              </a:rPr>
              <a:t>, </a:t>
            </a:r>
            <a:r>
              <a:rPr lang="hu-HU" sz="3200" dirty="0" err="1">
                <a:solidFill>
                  <a:srgbClr val="0C5C65"/>
                </a:solidFill>
              </a:rPr>
              <a:t>measurements</a:t>
            </a:r>
            <a:r>
              <a:rPr lang="hu-HU" sz="3200" dirty="0">
                <a:solidFill>
                  <a:srgbClr val="0C5C65"/>
                </a:solidFill>
              </a:rPr>
              <a:t>…)</a:t>
            </a:r>
          </a:p>
          <a:p>
            <a:pPr marL="0" indent="0">
              <a:buNone/>
            </a:pPr>
            <a:endParaRPr lang="hu-HU" sz="3200" dirty="0">
              <a:solidFill>
                <a:srgbClr val="0C5C65"/>
              </a:solidFill>
            </a:endParaRPr>
          </a:p>
          <a:p>
            <a:r>
              <a:rPr lang="hu-HU" sz="3200" dirty="0" err="1">
                <a:solidFill>
                  <a:srgbClr val="0C5C65"/>
                </a:solidFill>
              </a:rPr>
              <a:t>Understanding</a:t>
            </a:r>
            <a:r>
              <a:rPr lang="hu-HU" sz="3200" dirty="0">
                <a:solidFill>
                  <a:srgbClr val="0C5C65"/>
                </a:solidFill>
              </a:rPr>
              <a:t> </a:t>
            </a:r>
            <a:r>
              <a:rPr lang="hu-HU" sz="3200" dirty="0" err="1">
                <a:solidFill>
                  <a:srgbClr val="0C5C65"/>
                </a:solidFill>
              </a:rPr>
              <a:t>the</a:t>
            </a:r>
            <a:r>
              <a:rPr lang="hu-HU" sz="3200" dirty="0">
                <a:solidFill>
                  <a:srgbClr val="0C5C65"/>
                </a:solidFill>
              </a:rPr>
              <a:t> </a:t>
            </a:r>
            <a:r>
              <a:rPr lang="hu-HU" sz="3200" dirty="0" err="1">
                <a:solidFill>
                  <a:srgbClr val="0C5C65"/>
                </a:solidFill>
              </a:rPr>
              <a:t>nature</a:t>
            </a:r>
            <a:r>
              <a:rPr lang="hu-HU" sz="3200" dirty="0">
                <a:solidFill>
                  <a:srgbClr val="0C5C65"/>
                </a:solidFill>
              </a:rPr>
              <a:t> of </a:t>
            </a:r>
            <a:r>
              <a:rPr lang="hu-HU" sz="3200" dirty="0" err="1">
                <a:solidFill>
                  <a:srgbClr val="0C5C65"/>
                </a:solidFill>
              </a:rPr>
              <a:t>data</a:t>
            </a:r>
            <a:r>
              <a:rPr lang="hu-HU" sz="3200" dirty="0">
                <a:solidFill>
                  <a:srgbClr val="0C5C65"/>
                </a:solidFill>
              </a:rPr>
              <a:t> is </a:t>
            </a:r>
            <a:r>
              <a:rPr lang="hu-HU" sz="3200" dirty="0" err="1">
                <a:solidFill>
                  <a:srgbClr val="0C5C65"/>
                </a:solidFill>
              </a:rPr>
              <a:t>the</a:t>
            </a:r>
            <a:r>
              <a:rPr lang="hu-HU" sz="3200" dirty="0">
                <a:solidFill>
                  <a:srgbClr val="0C5C65"/>
                </a:solidFill>
              </a:rPr>
              <a:t> most </a:t>
            </a:r>
            <a:r>
              <a:rPr lang="hu-HU" sz="3200" b="1" dirty="0" err="1">
                <a:solidFill>
                  <a:srgbClr val="E50D2E"/>
                </a:solidFill>
              </a:rPr>
              <a:t>fundamental</a:t>
            </a:r>
            <a:r>
              <a:rPr lang="hu-HU" sz="3200" b="1" dirty="0">
                <a:solidFill>
                  <a:srgbClr val="E50D2E"/>
                </a:solidFill>
              </a:rPr>
              <a:t> part </a:t>
            </a:r>
            <a:r>
              <a:rPr lang="hu-HU" sz="3200" dirty="0">
                <a:solidFill>
                  <a:srgbClr val="0C5C65"/>
                </a:solidFill>
              </a:rPr>
              <a:t>of </a:t>
            </a:r>
            <a:r>
              <a:rPr lang="hu-HU" sz="3200" dirty="0" err="1">
                <a:solidFill>
                  <a:srgbClr val="0C5C65"/>
                </a:solidFill>
              </a:rPr>
              <a:t>the</a:t>
            </a:r>
            <a:r>
              <a:rPr lang="hu-HU" sz="3200" dirty="0">
                <a:solidFill>
                  <a:srgbClr val="0C5C65"/>
                </a:solidFill>
              </a:rPr>
              <a:t> </a:t>
            </a:r>
            <a:r>
              <a:rPr lang="hu-HU" sz="3200" dirty="0" err="1">
                <a:solidFill>
                  <a:srgbClr val="0C5C65"/>
                </a:solidFill>
              </a:rPr>
              <a:t>proper</a:t>
            </a:r>
            <a:r>
              <a:rPr lang="hu-HU" sz="3200" dirty="0">
                <a:solidFill>
                  <a:srgbClr val="0C5C65"/>
                </a:solidFill>
              </a:rPr>
              <a:t> and </a:t>
            </a:r>
            <a:r>
              <a:rPr lang="hu-HU" sz="3200" dirty="0" err="1">
                <a:solidFill>
                  <a:srgbClr val="0C5C65"/>
                </a:solidFill>
              </a:rPr>
              <a:t>effective</a:t>
            </a:r>
            <a:r>
              <a:rPr lang="hu-HU" sz="3200" dirty="0">
                <a:solidFill>
                  <a:srgbClr val="0C5C65"/>
                </a:solidFill>
              </a:rPr>
              <a:t> </a:t>
            </a:r>
            <a:r>
              <a:rPr lang="hu-HU" sz="3200" dirty="0" err="1">
                <a:solidFill>
                  <a:srgbClr val="0C5C65"/>
                </a:solidFill>
              </a:rPr>
              <a:t>use</a:t>
            </a:r>
            <a:r>
              <a:rPr lang="hu-HU" sz="3200" dirty="0">
                <a:solidFill>
                  <a:srgbClr val="0C5C65"/>
                </a:solidFill>
              </a:rPr>
              <a:t> of </a:t>
            </a:r>
            <a:r>
              <a:rPr lang="hu-HU" sz="3200" dirty="0" err="1">
                <a:solidFill>
                  <a:srgbClr val="0C5C65"/>
                </a:solidFill>
              </a:rPr>
              <a:t>statistical</a:t>
            </a:r>
            <a:r>
              <a:rPr lang="hu-HU" sz="3200" dirty="0">
                <a:solidFill>
                  <a:srgbClr val="0C5C65"/>
                </a:solidFill>
              </a:rPr>
              <a:t> </a:t>
            </a:r>
            <a:r>
              <a:rPr lang="hu-HU" sz="3200" dirty="0" err="1">
                <a:solidFill>
                  <a:srgbClr val="0C5C65"/>
                </a:solidFill>
              </a:rPr>
              <a:t>methods</a:t>
            </a:r>
            <a:endParaRPr lang="hu-HU" sz="3200" b="1" dirty="0">
              <a:solidFill>
                <a:srgbClr val="0C5C65"/>
              </a:solidFill>
            </a:endParaRPr>
          </a:p>
        </p:txBody>
      </p:sp>
    </p:spTree>
    <p:extLst>
      <p:ext uri="{BB962C8B-B14F-4D97-AF65-F5344CB8AC3E}">
        <p14:creationId xmlns:p14="http://schemas.microsoft.com/office/powerpoint/2010/main" val="1531508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Types</a:t>
            </a:r>
            <a:r>
              <a:rPr lang="hu-HU" sz="3600" b="1" dirty="0">
                <a:solidFill>
                  <a:schemeClr val="bg1"/>
                </a:solidFill>
              </a:rPr>
              <a:t> of </a:t>
            </a:r>
            <a:r>
              <a:rPr lang="hu-HU" sz="3600" b="1" dirty="0" err="1">
                <a:solidFill>
                  <a:schemeClr val="bg1"/>
                </a:solidFill>
              </a:rPr>
              <a:t>data</a:t>
            </a:r>
            <a:endParaRPr lang="en-GB" sz="3600" b="1" dirty="0">
              <a:solidFill>
                <a:schemeClr val="bg1"/>
              </a:solidFill>
            </a:endParaRPr>
          </a:p>
        </p:txBody>
      </p:sp>
      <p:sp>
        <p:nvSpPr>
          <p:cNvPr id="5" name="Szövegdoboz 4"/>
          <p:cNvSpPr txBox="1"/>
          <p:nvPr/>
        </p:nvSpPr>
        <p:spPr>
          <a:xfrm>
            <a:off x="5106100" y="1410562"/>
            <a:ext cx="1744083" cy="769441"/>
          </a:xfrm>
          <a:prstGeom prst="rect">
            <a:avLst/>
          </a:prstGeom>
          <a:solidFill>
            <a:schemeClr val="accent6">
              <a:lumMod val="60000"/>
              <a:lumOff val="40000"/>
            </a:schemeClr>
          </a:solidFill>
          <a:ln>
            <a:solidFill>
              <a:schemeClr val="accent6">
                <a:lumMod val="75000"/>
              </a:schemeClr>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4400" dirty="0"/>
              <a:t>DATA</a:t>
            </a:r>
            <a:endParaRPr lang="hu-HU" sz="4000" dirty="0"/>
          </a:p>
        </p:txBody>
      </p:sp>
      <p:sp>
        <p:nvSpPr>
          <p:cNvPr id="6" name="Szövegdoboz 5"/>
          <p:cNvSpPr txBox="1"/>
          <p:nvPr/>
        </p:nvSpPr>
        <p:spPr>
          <a:xfrm>
            <a:off x="1672085" y="2908277"/>
            <a:ext cx="3518384" cy="1323439"/>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2800">
                <a:solidFill>
                  <a:schemeClr val="tx1"/>
                </a:solidFill>
              </a:defRPr>
            </a:lvl1pPr>
          </a:lstStyle>
          <a:p>
            <a:r>
              <a:rPr lang="hu-HU" sz="4000" err="1"/>
              <a:t>Categorical</a:t>
            </a:r>
            <a:r>
              <a:rPr lang="hu-HU" sz="4000"/>
              <a:t> - </a:t>
            </a:r>
            <a:r>
              <a:rPr lang="hu-HU" sz="4000" err="1"/>
              <a:t>Qualitative</a:t>
            </a:r>
            <a:r>
              <a:rPr lang="hu-HU" sz="4000"/>
              <a:t> </a:t>
            </a:r>
          </a:p>
        </p:txBody>
      </p:sp>
      <p:sp>
        <p:nvSpPr>
          <p:cNvPr id="7" name="Szövegdoboz 6"/>
          <p:cNvSpPr txBox="1"/>
          <p:nvPr/>
        </p:nvSpPr>
        <p:spPr>
          <a:xfrm>
            <a:off x="6633073" y="2908276"/>
            <a:ext cx="3535789" cy="1323439"/>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2800">
                <a:solidFill>
                  <a:schemeClr val="tx1"/>
                </a:solidFill>
              </a:defRPr>
            </a:lvl1pPr>
          </a:lstStyle>
          <a:p>
            <a:r>
              <a:rPr lang="hu-HU" sz="4000" err="1"/>
              <a:t>Numerical</a:t>
            </a:r>
            <a:r>
              <a:rPr lang="hu-HU" sz="4000"/>
              <a:t> - </a:t>
            </a:r>
            <a:r>
              <a:rPr lang="hu-HU" sz="4000" err="1"/>
              <a:t>Quantitative</a:t>
            </a:r>
            <a:endParaRPr lang="hu-HU" sz="4000"/>
          </a:p>
        </p:txBody>
      </p:sp>
      <p:cxnSp>
        <p:nvCxnSpPr>
          <p:cNvPr id="8" name="Egyenes összekötő nyíllal 7"/>
          <p:cNvCxnSpPr/>
          <p:nvPr/>
        </p:nvCxnSpPr>
        <p:spPr>
          <a:xfrm flipH="1">
            <a:off x="3753853" y="2296953"/>
            <a:ext cx="1785546" cy="494373"/>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9" name="Egyenes összekötő nyíllal 8"/>
          <p:cNvCxnSpPr/>
          <p:nvPr/>
        </p:nvCxnSpPr>
        <p:spPr>
          <a:xfrm>
            <a:off x="6412837" y="2296953"/>
            <a:ext cx="1720510" cy="494373"/>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17" name="Szövegdoboz 16"/>
          <p:cNvSpPr txBox="1"/>
          <p:nvPr/>
        </p:nvSpPr>
        <p:spPr>
          <a:xfrm>
            <a:off x="1009826" y="5272413"/>
            <a:ext cx="1827906" cy="584775"/>
          </a:xfrm>
          <a:prstGeom prst="rect">
            <a:avLst/>
          </a:prstGeom>
          <a:solidFill>
            <a:schemeClr val="accent5">
              <a:lumMod val="60000"/>
              <a:lumOff val="40000"/>
            </a:schemeClr>
          </a:solidFill>
          <a:ln>
            <a:solidFill>
              <a:schemeClr val="accent5">
                <a:lumMod val="75000"/>
              </a:schemeClr>
            </a:solidFill>
          </a:ln>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3200" err="1"/>
              <a:t>Nominal</a:t>
            </a:r>
            <a:endParaRPr lang="hu-HU" sz="3200"/>
          </a:p>
        </p:txBody>
      </p:sp>
      <p:sp>
        <p:nvSpPr>
          <p:cNvPr id="18" name="Szövegdoboz 17"/>
          <p:cNvSpPr txBox="1"/>
          <p:nvPr/>
        </p:nvSpPr>
        <p:spPr>
          <a:xfrm>
            <a:off x="3870381" y="5272413"/>
            <a:ext cx="1833304" cy="584775"/>
          </a:xfrm>
          <a:prstGeom prst="rect">
            <a:avLst/>
          </a:prstGeom>
          <a:solidFill>
            <a:schemeClr val="accent5">
              <a:lumMod val="60000"/>
              <a:lumOff val="40000"/>
            </a:schemeClr>
          </a:solidFill>
          <a:ln>
            <a:solidFill>
              <a:schemeClr val="accent5">
                <a:lumMod val="75000"/>
              </a:schemeClr>
            </a:solidFill>
          </a:ln>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3200" err="1"/>
              <a:t>Ordinal</a:t>
            </a:r>
            <a:endParaRPr lang="hu-HU" sz="3200"/>
          </a:p>
        </p:txBody>
      </p:sp>
      <p:cxnSp>
        <p:nvCxnSpPr>
          <p:cNvPr id="19" name="Egyenes összekötő nyíllal 18"/>
          <p:cNvCxnSpPr/>
          <p:nvPr/>
        </p:nvCxnSpPr>
        <p:spPr>
          <a:xfrm flipH="1">
            <a:off x="1923779" y="4676919"/>
            <a:ext cx="790319" cy="442679"/>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20" name="Egyenes összekötő nyíllal 19"/>
          <p:cNvCxnSpPr/>
          <p:nvPr/>
        </p:nvCxnSpPr>
        <p:spPr>
          <a:xfrm>
            <a:off x="3974543" y="4676919"/>
            <a:ext cx="812490" cy="442679"/>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22" name="Szövegdoboz 21"/>
          <p:cNvSpPr txBox="1"/>
          <p:nvPr/>
        </p:nvSpPr>
        <p:spPr>
          <a:xfrm>
            <a:off x="997884" y="5891904"/>
            <a:ext cx="1851789" cy="369332"/>
          </a:xfrm>
          <a:prstGeom prst="rect">
            <a:avLst/>
          </a:prstGeom>
          <a:noFill/>
        </p:spPr>
        <p:txBody>
          <a:bodyPr wrap="none" rtlCol="0">
            <a:spAutoFit/>
          </a:bodyPr>
          <a:lstStyle/>
          <a:p>
            <a:pPr algn="ctr"/>
            <a:r>
              <a:rPr lang="hu-HU" err="1"/>
              <a:t>type</a:t>
            </a:r>
            <a:r>
              <a:rPr lang="hu-HU"/>
              <a:t> of </a:t>
            </a:r>
            <a:r>
              <a:rPr lang="hu-HU" err="1"/>
              <a:t>diseases</a:t>
            </a:r>
            <a:endParaRPr lang="hu-HU"/>
          </a:p>
        </p:txBody>
      </p:sp>
      <p:sp>
        <p:nvSpPr>
          <p:cNvPr id="23" name="Szövegdoboz 22"/>
          <p:cNvSpPr txBox="1"/>
          <p:nvPr/>
        </p:nvSpPr>
        <p:spPr>
          <a:xfrm>
            <a:off x="3895737" y="5891904"/>
            <a:ext cx="1774845" cy="369332"/>
          </a:xfrm>
          <a:prstGeom prst="rect">
            <a:avLst/>
          </a:prstGeom>
          <a:noFill/>
        </p:spPr>
        <p:txBody>
          <a:bodyPr wrap="none" rtlCol="0">
            <a:spAutoFit/>
          </a:bodyPr>
          <a:lstStyle/>
          <a:p>
            <a:pPr algn="ctr"/>
            <a:r>
              <a:rPr lang="hu-HU" err="1"/>
              <a:t>stage</a:t>
            </a:r>
            <a:r>
              <a:rPr lang="hu-HU"/>
              <a:t> of </a:t>
            </a:r>
            <a:r>
              <a:rPr lang="hu-HU" err="1"/>
              <a:t>tumors</a:t>
            </a:r>
            <a:endParaRPr lang="hu-HU"/>
          </a:p>
        </p:txBody>
      </p:sp>
      <p:sp>
        <p:nvSpPr>
          <p:cNvPr id="30" name="Szövegdoboz 29"/>
          <p:cNvSpPr txBox="1"/>
          <p:nvPr/>
        </p:nvSpPr>
        <p:spPr>
          <a:xfrm>
            <a:off x="2415345" y="4253006"/>
            <a:ext cx="1886094" cy="369332"/>
          </a:xfrm>
          <a:prstGeom prst="rect">
            <a:avLst/>
          </a:prstGeom>
          <a:solidFill>
            <a:srgbClr val="FFE0C9"/>
          </a:solidFill>
          <a:scene3d>
            <a:camera prst="orthographicFront"/>
            <a:lightRig rig="threePt" dir="t"/>
          </a:scene3d>
          <a:sp3d>
            <a:bevelT/>
          </a:sp3d>
        </p:spPr>
        <p:txBody>
          <a:bodyPr wrap="none" rtlCol="0">
            <a:spAutoFit/>
          </a:bodyPr>
          <a:lstStyle/>
          <a:p>
            <a:pPr algn="ctr"/>
            <a:r>
              <a:rPr lang="hu-HU"/>
              <a:t>NOT NUMBERS</a:t>
            </a:r>
          </a:p>
        </p:txBody>
      </p:sp>
      <p:sp>
        <p:nvSpPr>
          <p:cNvPr id="31" name="Szövegdoboz 30"/>
          <p:cNvSpPr txBox="1"/>
          <p:nvPr/>
        </p:nvSpPr>
        <p:spPr>
          <a:xfrm>
            <a:off x="7731553" y="4253006"/>
            <a:ext cx="1338828" cy="369332"/>
          </a:xfrm>
          <a:prstGeom prst="rect">
            <a:avLst/>
          </a:prstGeom>
          <a:solidFill>
            <a:srgbClr val="FFE0C9"/>
          </a:solidFill>
          <a:scene3d>
            <a:camera prst="orthographicFront"/>
            <a:lightRig rig="threePt" dir="t"/>
          </a:scene3d>
          <a:sp3d>
            <a:bevelT/>
          </a:sp3d>
        </p:spPr>
        <p:txBody>
          <a:bodyPr wrap="none" rtlCol="0">
            <a:spAutoFit/>
          </a:bodyPr>
          <a:lstStyle/>
          <a:p>
            <a:pPr algn="ctr"/>
            <a:r>
              <a:rPr lang="hu-HU"/>
              <a:t>NUMBERS</a:t>
            </a:r>
          </a:p>
        </p:txBody>
      </p:sp>
    </p:spTree>
    <p:extLst>
      <p:ext uri="{BB962C8B-B14F-4D97-AF65-F5344CB8AC3E}">
        <p14:creationId xmlns:p14="http://schemas.microsoft.com/office/powerpoint/2010/main" val="30456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22" grpId="0"/>
      <p:bldP spid="23" grpId="0"/>
      <p:bldP spid="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0302" y="377864"/>
            <a:ext cx="8746091" cy="745200"/>
          </a:xfrm>
          <a:prstGeom prst="rect">
            <a:avLst/>
          </a:prstGeom>
        </p:spPr>
        <p:txBody>
          <a:bodyPr/>
          <a:lstStyle/>
          <a:p>
            <a:pPr algn="ctr"/>
            <a:r>
              <a:rPr lang="hu-HU" sz="3600" b="1" dirty="0" err="1">
                <a:solidFill>
                  <a:schemeClr val="bg1"/>
                </a:solidFill>
              </a:rPr>
              <a:t>Categorical</a:t>
            </a:r>
            <a:r>
              <a:rPr lang="hu-HU" sz="3600" b="1" dirty="0">
                <a:solidFill>
                  <a:schemeClr val="bg1"/>
                </a:solidFill>
              </a:rPr>
              <a:t> </a:t>
            </a:r>
            <a:r>
              <a:rPr lang="hu-HU" sz="3600" b="1" dirty="0" err="1">
                <a:solidFill>
                  <a:schemeClr val="bg1"/>
                </a:solidFill>
              </a:rPr>
              <a:t>data</a:t>
            </a:r>
            <a:r>
              <a:rPr lang="hu-HU" sz="3600" b="1" dirty="0">
                <a:solidFill>
                  <a:schemeClr val="bg1"/>
                </a:solidFill>
              </a:rPr>
              <a:t>- </a:t>
            </a:r>
            <a:r>
              <a:rPr lang="hu-HU" sz="3600" b="1" dirty="0" err="1">
                <a:solidFill>
                  <a:schemeClr val="bg1"/>
                </a:solidFill>
              </a:rPr>
              <a:t>Examples</a:t>
            </a:r>
            <a:endParaRPr lang="en-GB" sz="3600" b="1" dirty="0">
              <a:solidFill>
                <a:schemeClr val="bg1"/>
              </a:solidFill>
            </a:endParaRPr>
          </a:p>
        </p:txBody>
      </p:sp>
      <p:sp>
        <p:nvSpPr>
          <p:cNvPr id="4" name="Tartalom helye 2"/>
          <p:cNvSpPr txBox="1">
            <a:spLocks/>
          </p:cNvSpPr>
          <p:nvPr/>
        </p:nvSpPr>
        <p:spPr>
          <a:xfrm>
            <a:off x="793535" y="1299104"/>
            <a:ext cx="4844413" cy="1452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ctr">
              <a:buNone/>
            </a:pPr>
            <a:r>
              <a:rPr lang="hu-HU" sz="3600" b="1" dirty="0" err="1">
                <a:solidFill>
                  <a:srgbClr val="0C5C65"/>
                </a:solidFill>
              </a:rPr>
              <a:t>Nominal</a:t>
            </a:r>
            <a:r>
              <a:rPr lang="hu-HU" sz="3600" b="1" dirty="0">
                <a:solidFill>
                  <a:srgbClr val="0C5C65"/>
                </a:solidFill>
              </a:rPr>
              <a:t> </a:t>
            </a:r>
            <a:r>
              <a:rPr lang="hu-HU" sz="3600" b="1" dirty="0" err="1">
                <a:solidFill>
                  <a:srgbClr val="0C5C65"/>
                </a:solidFill>
              </a:rPr>
              <a:t>data</a:t>
            </a:r>
            <a:endParaRPr lang="hu-HU" sz="3600" dirty="0">
              <a:solidFill>
                <a:srgbClr val="0C5C65"/>
              </a:solidFill>
            </a:endParaRPr>
          </a:p>
          <a:p>
            <a:pPr marL="914400" lvl="2" indent="0" algn="ctr">
              <a:buNone/>
            </a:pPr>
            <a:r>
              <a:rPr lang="hu-HU" sz="3600" dirty="0" err="1">
                <a:solidFill>
                  <a:srgbClr val="0C5C65"/>
                </a:solidFill>
              </a:rPr>
              <a:t>categories</a:t>
            </a:r>
            <a:r>
              <a:rPr lang="hu-HU" sz="3600" dirty="0">
                <a:solidFill>
                  <a:srgbClr val="0C5C65"/>
                </a:solidFill>
              </a:rPr>
              <a:t> </a:t>
            </a:r>
            <a:r>
              <a:rPr lang="hu-HU" sz="3600" dirty="0" err="1">
                <a:solidFill>
                  <a:srgbClr val="0C5C65"/>
                </a:solidFill>
              </a:rPr>
              <a:t>without</a:t>
            </a:r>
            <a:r>
              <a:rPr lang="hu-HU" sz="3600" dirty="0">
                <a:solidFill>
                  <a:srgbClr val="0C5C65"/>
                </a:solidFill>
              </a:rPr>
              <a:t> </a:t>
            </a:r>
            <a:r>
              <a:rPr lang="hu-HU" sz="3600" dirty="0" err="1">
                <a:solidFill>
                  <a:srgbClr val="0C5C65"/>
                </a:solidFill>
              </a:rPr>
              <a:t>order</a:t>
            </a:r>
            <a:r>
              <a:rPr lang="hu-HU" sz="3600" dirty="0">
                <a:solidFill>
                  <a:srgbClr val="0C5C65"/>
                </a:solidFill>
              </a:rPr>
              <a:t> </a:t>
            </a:r>
            <a:r>
              <a:rPr lang="hu-HU" sz="3600" dirty="0" err="1">
                <a:solidFill>
                  <a:srgbClr val="0C5C65"/>
                </a:solidFill>
              </a:rPr>
              <a:t>or</a:t>
            </a:r>
            <a:r>
              <a:rPr lang="hu-HU" sz="3600" dirty="0">
                <a:solidFill>
                  <a:srgbClr val="0C5C65"/>
                </a:solidFill>
              </a:rPr>
              <a:t> </a:t>
            </a:r>
            <a:r>
              <a:rPr lang="hu-HU" sz="3600" dirty="0" err="1">
                <a:solidFill>
                  <a:srgbClr val="0C5C65"/>
                </a:solidFill>
              </a:rPr>
              <a:t>direction</a:t>
            </a:r>
            <a:endParaRPr lang="hu-HU" sz="3600" dirty="0">
              <a:solidFill>
                <a:srgbClr val="0C5C65"/>
              </a:solidFill>
            </a:endParaRPr>
          </a:p>
        </p:txBody>
      </p:sp>
      <p:sp>
        <p:nvSpPr>
          <p:cNvPr id="6" name="Tartalom helye 2"/>
          <p:cNvSpPr txBox="1">
            <a:spLocks/>
          </p:cNvSpPr>
          <p:nvPr/>
        </p:nvSpPr>
        <p:spPr>
          <a:xfrm>
            <a:off x="6233348" y="1299104"/>
            <a:ext cx="5049003" cy="1452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ctr">
              <a:buNone/>
            </a:pPr>
            <a:r>
              <a:rPr lang="hu-HU" sz="3600" b="1" dirty="0" err="1">
                <a:solidFill>
                  <a:srgbClr val="0C5C65"/>
                </a:solidFill>
              </a:rPr>
              <a:t>Ordinal</a:t>
            </a:r>
            <a:r>
              <a:rPr lang="hu-HU" sz="3600" b="1" dirty="0">
                <a:solidFill>
                  <a:srgbClr val="0C5C65"/>
                </a:solidFill>
              </a:rPr>
              <a:t> </a:t>
            </a:r>
            <a:r>
              <a:rPr lang="hu-HU" sz="3600" b="1" dirty="0" err="1">
                <a:solidFill>
                  <a:srgbClr val="0C5C65"/>
                </a:solidFill>
              </a:rPr>
              <a:t>data</a:t>
            </a:r>
            <a:endParaRPr lang="hu-HU" sz="3600" b="1" dirty="0">
              <a:solidFill>
                <a:srgbClr val="0C5C65"/>
              </a:solidFill>
            </a:endParaRPr>
          </a:p>
          <a:p>
            <a:pPr marL="914400" lvl="2" indent="0" algn="ctr">
              <a:buNone/>
            </a:pPr>
            <a:r>
              <a:rPr lang="hu-HU" sz="3600" dirty="0" err="1">
                <a:solidFill>
                  <a:srgbClr val="0C5C65"/>
                </a:solidFill>
              </a:rPr>
              <a:t>categories</a:t>
            </a:r>
            <a:r>
              <a:rPr lang="hu-HU" sz="3600" dirty="0">
                <a:solidFill>
                  <a:srgbClr val="0C5C65"/>
                </a:solidFill>
              </a:rPr>
              <a:t> </a:t>
            </a:r>
            <a:r>
              <a:rPr lang="hu-HU" sz="3600" dirty="0" err="1">
                <a:solidFill>
                  <a:srgbClr val="0C5C65"/>
                </a:solidFill>
              </a:rPr>
              <a:t>with</a:t>
            </a:r>
            <a:r>
              <a:rPr lang="hu-HU" sz="3600" dirty="0">
                <a:solidFill>
                  <a:srgbClr val="0C5C65"/>
                </a:solidFill>
              </a:rPr>
              <a:t> </a:t>
            </a:r>
            <a:r>
              <a:rPr lang="hu-HU" sz="3600" dirty="0" err="1">
                <a:solidFill>
                  <a:srgbClr val="0C5C65"/>
                </a:solidFill>
              </a:rPr>
              <a:t>rank</a:t>
            </a:r>
            <a:r>
              <a:rPr lang="hu-HU" sz="3600" dirty="0">
                <a:solidFill>
                  <a:srgbClr val="0C5C65"/>
                </a:solidFill>
              </a:rPr>
              <a:t> </a:t>
            </a:r>
            <a:r>
              <a:rPr lang="hu-HU" sz="3600" dirty="0" err="1">
                <a:solidFill>
                  <a:srgbClr val="0C5C65"/>
                </a:solidFill>
              </a:rPr>
              <a:t>or</a:t>
            </a:r>
            <a:r>
              <a:rPr lang="hu-HU" sz="3600" dirty="0">
                <a:solidFill>
                  <a:srgbClr val="0C5C65"/>
                </a:solidFill>
              </a:rPr>
              <a:t> </a:t>
            </a:r>
            <a:r>
              <a:rPr lang="hu-HU" sz="3600" dirty="0" err="1">
                <a:solidFill>
                  <a:srgbClr val="0C5C65"/>
                </a:solidFill>
              </a:rPr>
              <a:t>order</a:t>
            </a:r>
            <a:endParaRPr lang="hu-HU" sz="3600" dirty="0">
              <a:solidFill>
                <a:srgbClr val="0C5C65"/>
              </a:solidFill>
            </a:endParaRPr>
          </a:p>
        </p:txBody>
      </p:sp>
      <p:graphicFrame>
        <p:nvGraphicFramePr>
          <p:cNvPr id="7" name="Diagram 6"/>
          <p:cNvGraphicFramePr/>
          <p:nvPr/>
        </p:nvGraphicFramePr>
        <p:xfrm>
          <a:off x="2242620" y="2476497"/>
          <a:ext cx="4897759" cy="458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Csoportba foglalás 11"/>
          <p:cNvGrpSpPr/>
          <p:nvPr/>
        </p:nvGrpSpPr>
        <p:grpSpPr>
          <a:xfrm>
            <a:off x="4987846" y="4497127"/>
            <a:ext cx="985109" cy="540255"/>
            <a:chOff x="681395" y="709736"/>
            <a:chExt cx="985109" cy="540255"/>
          </a:xfrm>
        </p:grpSpPr>
        <p:sp>
          <p:nvSpPr>
            <p:cNvPr id="13" name="Téglalap 12"/>
            <p:cNvSpPr/>
            <p:nvPr/>
          </p:nvSpPr>
          <p:spPr>
            <a:xfrm>
              <a:off x="766403" y="808068"/>
              <a:ext cx="669962" cy="4073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Szövegdoboz 13"/>
            <p:cNvSpPr txBox="1"/>
            <p:nvPr/>
          </p:nvSpPr>
          <p:spPr>
            <a:xfrm>
              <a:off x="681395" y="709736"/>
              <a:ext cx="985109" cy="5402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600" kern="1200">
                  <a:solidFill>
                    <a:schemeClr val="bg1"/>
                  </a:solidFill>
                </a:rPr>
                <a:t>cystic fibrosis</a:t>
              </a:r>
            </a:p>
          </p:txBody>
        </p:sp>
      </p:grpSp>
      <p:sp>
        <p:nvSpPr>
          <p:cNvPr id="15" name="Szövegdoboz 14"/>
          <p:cNvSpPr txBox="1"/>
          <p:nvPr/>
        </p:nvSpPr>
        <p:spPr>
          <a:xfrm>
            <a:off x="3206284" y="5729384"/>
            <a:ext cx="728938" cy="4073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600" kern="1200">
                <a:solidFill>
                  <a:schemeClr val="bg1"/>
                </a:solidFill>
              </a:rPr>
              <a:t>post ERCP</a:t>
            </a:r>
          </a:p>
        </p:txBody>
      </p:sp>
      <p:sp>
        <p:nvSpPr>
          <p:cNvPr id="8" name="Szövegdoboz 7"/>
          <p:cNvSpPr txBox="1"/>
          <p:nvPr/>
        </p:nvSpPr>
        <p:spPr>
          <a:xfrm>
            <a:off x="793535" y="4322098"/>
            <a:ext cx="2531766" cy="954107"/>
          </a:xfrm>
          <a:prstGeom prst="rect">
            <a:avLst/>
          </a:prstGeom>
          <a:solidFill>
            <a:srgbClr val="F09456"/>
          </a:solidFill>
          <a:scene3d>
            <a:camera prst="orthographicFront"/>
            <a:lightRig rig="threePt" dir="t"/>
          </a:scene3d>
          <a:sp3d>
            <a:bevelT/>
          </a:sp3d>
        </p:spPr>
        <p:txBody>
          <a:bodyPr wrap="square" rtlCol="0">
            <a:spAutoFit/>
          </a:bodyPr>
          <a:lstStyle/>
          <a:p>
            <a:pPr algn="ctr"/>
            <a:r>
              <a:rPr lang="hu-HU" sz="2800" dirty="0" err="1">
                <a:solidFill>
                  <a:schemeClr val="bg1"/>
                </a:solidFill>
              </a:rPr>
              <a:t>Etiology</a:t>
            </a:r>
            <a:r>
              <a:rPr lang="hu-HU" sz="2800" dirty="0">
                <a:solidFill>
                  <a:schemeClr val="bg1"/>
                </a:solidFill>
              </a:rPr>
              <a:t> of </a:t>
            </a:r>
            <a:r>
              <a:rPr lang="hu-HU" sz="2800" dirty="0" err="1">
                <a:solidFill>
                  <a:schemeClr val="bg1"/>
                </a:solidFill>
              </a:rPr>
              <a:t>pancreatitis</a:t>
            </a:r>
            <a:endParaRPr lang="hu-HU" sz="2800" dirty="0">
              <a:solidFill>
                <a:schemeClr val="bg1"/>
              </a:solidFill>
            </a:endParaRPr>
          </a:p>
        </p:txBody>
      </p:sp>
      <p:sp>
        <p:nvSpPr>
          <p:cNvPr id="17" name="Szövegdoboz 16"/>
          <p:cNvSpPr txBox="1"/>
          <p:nvPr/>
        </p:nvSpPr>
        <p:spPr>
          <a:xfrm>
            <a:off x="8019252" y="3170106"/>
            <a:ext cx="2531766" cy="954107"/>
          </a:xfrm>
          <a:prstGeom prst="rect">
            <a:avLst/>
          </a:prstGeom>
          <a:solidFill>
            <a:srgbClr val="F09456"/>
          </a:solidFill>
          <a:scene3d>
            <a:camera prst="orthographicFront"/>
            <a:lightRig rig="threePt" dir="t"/>
          </a:scene3d>
          <a:sp3d>
            <a:bevelT/>
          </a:sp3d>
        </p:spPr>
        <p:txBody>
          <a:bodyPr wrap="square" rtlCol="0">
            <a:spAutoFit/>
          </a:bodyPr>
          <a:lstStyle/>
          <a:p>
            <a:pPr algn="ctr"/>
            <a:r>
              <a:rPr lang="hu-HU" sz="2800">
                <a:solidFill>
                  <a:schemeClr val="bg1"/>
                </a:solidFill>
              </a:rPr>
              <a:t>Severity of pancreatitis</a:t>
            </a:r>
          </a:p>
        </p:txBody>
      </p:sp>
      <p:graphicFrame>
        <p:nvGraphicFramePr>
          <p:cNvPr id="19" name="Diagram 18"/>
          <p:cNvGraphicFramePr/>
          <p:nvPr/>
        </p:nvGraphicFramePr>
        <p:xfrm>
          <a:off x="7635500" y="4277677"/>
          <a:ext cx="4515345" cy="2393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églalap: lekerekített 15">
            <a:extLst>
              <a:ext uri="{FF2B5EF4-FFF2-40B4-BE49-F238E27FC236}">
                <a16:creationId xmlns:a16="http://schemas.microsoft.com/office/drawing/2014/main" id="{A3390B0E-BBB0-4C86-9EDE-B96A76E22D8A}"/>
              </a:ext>
            </a:extLst>
          </p:cNvPr>
          <p:cNvSpPr/>
          <p:nvPr/>
        </p:nvSpPr>
        <p:spPr>
          <a:xfrm>
            <a:off x="252194" y="5659716"/>
            <a:ext cx="2531767" cy="954107"/>
          </a:xfrm>
          <a:prstGeom prst="roundRect">
            <a:avLst/>
          </a:prstGeom>
          <a:solidFill>
            <a:srgbClr val="69C8C6"/>
          </a:solidFill>
          <a:ln>
            <a:solidFill>
              <a:srgbClr val="33B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Odds</a:t>
            </a:r>
            <a:r>
              <a:rPr lang="hu-HU" sz="1800" dirty="0">
                <a:solidFill>
                  <a:schemeClr val="tx1"/>
                </a:solidFill>
              </a:rPr>
              <a:t> Ratio (OR) </a:t>
            </a:r>
            <a:r>
              <a:rPr lang="hu-HU" sz="1800" dirty="0" err="1">
                <a:solidFill>
                  <a:schemeClr val="tx1"/>
                </a:solidFill>
              </a:rPr>
              <a:t>or</a:t>
            </a:r>
            <a:r>
              <a:rPr lang="hu-HU" sz="1800" dirty="0">
                <a:solidFill>
                  <a:schemeClr val="tx1"/>
                </a:solidFill>
              </a:rPr>
              <a:t> </a:t>
            </a:r>
            <a:r>
              <a:rPr lang="hu-HU" sz="1800" dirty="0" err="1">
                <a:solidFill>
                  <a:schemeClr val="tx1"/>
                </a:solidFill>
              </a:rPr>
              <a:t>Risk</a:t>
            </a:r>
            <a:r>
              <a:rPr lang="hu-HU" sz="1800" dirty="0">
                <a:solidFill>
                  <a:schemeClr val="tx1"/>
                </a:solidFill>
              </a:rPr>
              <a:t> Ratio (RR)</a:t>
            </a:r>
          </a:p>
        </p:txBody>
      </p:sp>
    </p:spTree>
    <p:extLst>
      <p:ext uri="{BB962C8B-B14F-4D97-AF65-F5344CB8AC3E}">
        <p14:creationId xmlns:p14="http://schemas.microsoft.com/office/powerpoint/2010/main" val="3159431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Categorical</a:t>
            </a:r>
            <a:r>
              <a:rPr lang="hu-HU" sz="3600" b="1" dirty="0">
                <a:solidFill>
                  <a:schemeClr val="bg1"/>
                </a:solidFill>
              </a:rPr>
              <a:t> </a:t>
            </a:r>
            <a:r>
              <a:rPr lang="hu-HU" sz="3600" b="1" dirty="0" err="1">
                <a:solidFill>
                  <a:schemeClr val="bg1"/>
                </a:solidFill>
              </a:rPr>
              <a:t>data</a:t>
            </a:r>
            <a:r>
              <a:rPr lang="hu-HU" sz="3600" b="1" dirty="0">
                <a:solidFill>
                  <a:schemeClr val="bg1"/>
                </a:solidFill>
              </a:rPr>
              <a:t> </a:t>
            </a:r>
            <a:r>
              <a:rPr lang="hu-HU" sz="3600" b="1" dirty="0" err="1">
                <a:solidFill>
                  <a:schemeClr val="bg1"/>
                </a:solidFill>
              </a:rPr>
              <a:t>collection</a:t>
            </a:r>
            <a:endParaRPr lang="en-GB" sz="3600" b="1" dirty="0">
              <a:solidFill>
                <a:schemeClr val="bg1"/>
              </a:solidFill>
            </a:endParaRPr>
          </a:p>
        </p:txBody>
      </p:sp>
      <p:graphicFrame>
        <p:nvGraphicFramePr>
          <p:cNvPr id="9" name="Táblázat 8"/>
          <p:cNvGraphicFramePr>
            <a:graphicFrameLocks noGrp="1"/>
          </p:cNvGraphicFramePr>
          <p:nvPr/>
        </p:nvGraphicFramePr>
        <p:xfrm>
          <a:off x="1061821" y="1344011"/>
          <a:ext cx="9237211" cy="4351998"/>
        </p:xfrm>
        <a:graphic>
          <a:graphicData uri="http://schemas.openxmlformats.org/drawingml/2006/table">
            <a:tbl>
              <a:tblPr/>
              <a:tblGrid>
                <a:gridCol w="1883315">
                  <a:extLst>
                    <a:ext uri="{9D8B030D-6E8A-4147-A177-3AD203B41FA5}">
                      <a16:colId xmlns:a16="http://schemas.microsoft.com/office/drawing/2014/main" val="605267145"/>
                    </a:ext>
                  </a:extLst>
                </a:gridCol>
                <a:gridCol w="1793633">
                  <a:extLst>
                    <a:ext uri="{9D8B030D-6E8A-4147-A177-3AD203B41FA5}">
                      <a16:colId xmlns:a16="http://schemas.microsoft.com/office/drawing/2014/main" val="3605718914"/>
                    </a:ext>
                  </a:extLst>
                </a:gridCol>
                <a:gridCol w="1004434">
                  <a:extLst>
                    <a:ext uri="{9D8B030D-6E8A-4147-A177-3AD203B41FA5}">
                      <a16:colId xmlns:a16="http://schemas.microsoft.com/office/drawing/2014/main" val="2833070275"/>
                    </a:ext>
                  </a:extLst>
                </a:gridCol>
                <a:gridCol w="1757761">
                  <a:extLst>
                    <a:ext uri="{9D8B030D-6E8A-4147-A177-3AD203B41FA5}">
                      <a16:colId xmlns:a16="http://schemas.microsoft.com/office/drawing/2014/main" val="3902503497"/>
                    </a:ext>
                  </a:extLst>
                </a:gridCol>
                <a:gridCol w="1022371">
                  <a:extLst>
                    <a:ext uri="{9D8B030D-6E8A-4147-A177-3AD203B41FA5}">
                      <a16:colId xmlns:a16="http://schemas.microsoft.com/office/drawing/2014/main" val="1172921008"/>
                    </a:ext>
                  </a:extLst>
                </a:gridCol>
                <a:gridCol w="914753">
                  <a:extLst>
                    <a:ext uri="{9D8B030D-6E8A-4147-A177-3AD203B41FA5}">
                      <a16:colId xmlns:a16="http://schemas.microsoft.com/office/drawing/2014/main" val="958614382"/>
                    </a:ext>
                  </a:extLst>
                </a:gridCol>
                <a:gridCol w="860944">
                  <a:extLst>
                    <a:ext uri="{9D8B030D-6E8A-4147-A177-3AD203B41FA5}">
                      <a16:colId xmlns:a16="http://schemas.microsoft.com/office/drawing/2014/main" val="598112763"/>
                    </a:ext>
                  </a:extLst>
                </a:gridCol>
              </a:tblGrid>
              <a:tr h="298158">
                <a:tc rowSpan="2">
                  <a:txBody>
                    <a:bodyPr/>
                    <a:lstStyle/>
                    <a:p>
                      <a:pPr algn="ctr" fontAlgn="ctr"/>
                      <a:r>
                        <a:rPr lang="en-US" sz="1600" b="1" i="0" u="none" strike="noStrike">
                          <a:solidFill>
                            <a:srgbClr val="000000"/>
                          </a:solidFill>
                          <a:effectLst/>
                          <a:latin typeface="Calibri" panose="020F0502020204030204" pitchFamily="34" charset="0"/>
                        </a:rPr>
                        <a:t>Study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1" i="0" u="none" strike="noStrike">
                          <a:solidFill>
                            <a:srgbClr val="000000"/>
                          </a:solidFill>
                          <a:effectLst/>
                          <a:latin typeface="Calibri" panose="020F0502020204030204" pitchFamily="34" charset="0"/>
                        </a:rPr>
                        <a:t>Year_of_publication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1" i="0" u="none" strike="noStrike">
                          <a:solidFill>
                            <a:srgbClr val="000000"/>
                          </a:solidFill>
                          <a:effectLst/>
                          <a:latin typeface="Calibri" panose="020F0502020204030204" pitchFamily="34" charset="0"/>
                        </a:rPr>
                        <a:t>Male_ratio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1" i="0" u="none" strike="noStrike">
                          <a:solidFill>
                            <a:srgbClr val="000000"/>
                          </a:solidFill>
                          <a:effectLst/>
                          <a:latin typeface="Calibri" panose="020F0502020204030204" pitchFamily="34" charset="0"/>
                        </a:rPr>
                        <a:t>Number_of_patient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sz="1600" b="1" i="0" u="none" strike="noStrike">
                          <a:solidFill>
                            <a:srgbClr val="000000"/>
                          </a:solidFill>
                          <a:effectLst/>
                          <a:latin typeface="Calibri" panose="020F0502020204030204" pitchFamily="34" charset="0"/>
                        </a:rPr>
                        <a:t>Severity_of_pancreatitis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136723"/>
                  </a:ext>
                </a:extLst>
              </a:tr>
              <a:tr h="23668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a:solidFill>
                            <a:srgbClr val="000000"/>
                          </a:solidFill>
                          <a:effectLst/>
                          <a:latin typeface="Calibri" panose="020F0502020204030204" pitchFamily="34" charset="0"/>
                        </a:rPr>
                        <a:t>Mild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Moderate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Severe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035721"/>
                  </a:ext>
                </a:extLst>
              </a:tr>
              <a:tr h="236689">
                <a:tc>
                  <a:txBody>
                    <a:bodyPr/>
                    <a:lstStyle/>
                    <a:p>
                      <a:pPr algn="ctr" fontAlgn="b"/>
                      <a:r>
                        <a:rPr lang="en-US" sz="1600" b="0" i="0" u="none" strike="noStrike">
                          <a:solidFill>
                            <a:srgbClr val="000000"/>
                          </a:solidFill>
                          <a:effectLst/>
                          <a:latin typeface="Calibri" panose="020F0502020204030204" pitchFamily="34" charset="0"/>
                        </a:rPr>
                        <a:t>Kala Z 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01213750"/>
                  </a:ext>
                </a:extLst>
              </a:tr>
              <a:tr h="246280">
                <a:tc>
                  <a:txBody>
                    <a:bodyPr/>
                    <a:lstStyle/>
                    <a:p>
                      <a:pPr algn="ctr" fontAlgn="b"/>
                      <a:r>
                        <a:rPr lang="en-US" sz="1600" b="0" i="0" u="none" strike="noStrike">
                          <a:solidFill>
                            <a:srgbClr val="000000"/>
                          </a:solidFill>
                          <a:effectLst/>
                          <a:latin typeface="Calibri" panose="020F0502020204030204" pitchFamily="34" charset="0"/>
                        </a:rPr>
                        <a:t>Loffeld RJLF 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84964426"/>
                  </a:ext>
                </a:extLst>
              </a:tr>
              <a:tr h="246280">
                <a:tc>
                  <a:txBody>
                    <a:bodyPr/>
                    <a:lstStyle/>
                    <a:p>
                      <a:pPr algn="ctr" fontAlgn="b"/>
                      <a:r>
                        <a:rPr lang="en-US" sz="1600" b="0" i="0" u="none" strike="noStrike">
                          <a:solidFill>
                            <a:srgbClr val="000000"/>
                          </a:solidFill>
                          <a:effectLst/>
                          <a:latin typeface="Calibri" panose="020F0502020204030204" pitchFamily="34" charset="0"/>
                        </a:rPr>
                        <a:t>Meng X 2008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37.78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38220645"/>
                  </a:ext>
                </a:extLst>
              </a:tr>
              <a:tr h="246280">
                <a:tc>
                  <a:txBody>
                    <a:bodyPr/>
                    <a:lstStyle/>
                    <a:p>
                      <a:pPr algn="ctr" fontAlgn="b"/>
                      <a:r>
                        <a:rPr lang="en-US" sz="1600" b="0" i="0" u="none" strike="noStrike">
                          <a:solidFill>
                            <a:srgbClr val="000000"/>
                          </a:solidFill>
                          <a:effectLst/>
                          <a:latin typeface="Calibri" panose="020F0502020204030204" pitchFamily="34" charset="0"/>
                        </a:rPr>
                        <a:t>Nandurkar S 1997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94838390"/>
                  </a:ext>
                </a:extLst>
              </a:tr>
              <a:tr h="246280">
                <a:tc>
                  <a:txBody>
                    <a:bodyPr/>
                    <a:lstStyle/>
                    <a:p>
                      <a:pPr algn="ctr" fontAlgn="b"/>
                      <a:r>
                        <a:rPr lang="en-US" sz="1600" b="0" i="0" u="none" strike="noStrike">
                          <a:solidFill>
                            <a:srgbClr val="000000"/>
                          </a:solidFill>
                          <a:effectLst/>
                          <a:latin typeface="Calibri" panose="020F0502020204030204" pitchFamily="34" charset="0"/>
                        </a:rPr>
                        <a:t>Rajendra S 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52984654"/>
                  </a:ext>
                </a:extLst>
              </a:tr>
              <a:tr h="246280">
                <a:tc>
                  <a:txBody>
                    <a:bodyPr/>
                    <a:lstStyle/>
                    <a:p>
                      <a:pPr algn="ctr" fontAlgn="b"/>
                      <a:r>
                        <a:rPr lang="en-US" sz="1600" b="0" i="0" u="none" strike="noStrike">
                          <a:solidFill>
                            <a:srgbClr val="000000"/>
                          </a:solidFill>
                          <a:effectLst/>
                          <a:latin typeface="Calibri" panose="020F0502020204030204" pitchFamily="34" charset="0"/>
                        </a:rPr>
                        <a:t>Sonnenberg S 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82081863"/>
                  </a:ext>
                </a:extLst>
              </a:tr>
              <a:tr h="246280">
                <a:tc>
                  <a:txBody>
                    <a:bodyPr/>
                    <a:lstStyle/>
                    <a:p>
                      <a:pPr algn="ctr" fontAlgn="b"/>
                      <a:r>
                        <a:rPr lang="en-US" sz="1600" b="0" i="0" u="none" strike="noStrike">
                          <a:solidFill>
                            <a:srgbClr val="000000"/>
                          </a:solidFill>
                          <a:effectLst/>
                          <a:latin typeface="Calibri" panose="020F0502020204030204" pitchFamily="34" charset="0"/>
                        </a:rPr>
                        <a:t>Inomata 2006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53396765"/>
                  </a:ext>
                </a:extLst>
              </a:tr>
              <a:tr h="246280">
                <a:tc>
                  <a:txBody>
                    <a:bodyPr/>
                    <a:lstStyle/>
                    <a:p>
                      <a:pPr algn="ctr" fontAlgn="b"/>
                      <a:r>
                        <a:rPr lang="en-US" sz="1600" b="0" i="0" u="none" strike="noStrike">
                          <a:solidFill>
                            <a:srgbClr val="000000"/>
                          </a:solidFill>
                          <a:effectLst/>
                          <a:latin typeface="Calibri" panose="020F0502020204030204" pitchFamily="34" charset="0"/>
                        </a:rPr>
                        <a:t>Johansson 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18296407"/>
                  </a:ext>
                </a:extLst>
              </a:tr>
              <a:tr h="246280">
                <a:tc>
                  <a:txBody>
                    <a:bodyPr/>
                    <a:lstStyle/>
                    <a:p>
                      <a:pPr algn="ctr" fontAlgn="b"/>
                      <a:r>
                        <a:rPr lang="en-US" sz="1600" b="0" i="0" u="none" strike="noStrike">
                          <a:solidFill>
                            <a:srgbClr val="000000"/>
                          </a:solidFill>
                          <a:effectLst/>
                          <a:latin typeface="Calibri" panose="020F0502020204030204" pitchFamily="34" charset="0"/>
                        </a:rPr>
                        <a:t>Lam 2008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76475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52768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19884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3824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62608491"/>
                  </a:ext>
                </a:extLst>
              </a:tr>
              <a:tr h="246280">
                <a:tc>
                  <a:txBody>
                    <a:bodyPr/>
                    <a:lstStyle/>
                    <a:p>
                      <a:pPr algn="ctr" fontAlgn="b"/>
                      <a:r>
                        <a:rPr lang="en-US" sz="1600" b="0" i="0" u="none" strike="noStrike">
                          <a:solidFill>
                            <a:srgbClr val="000000"/>
                          </a:solidFill>
                          <a:effectLst/>
                          <a:latin typeface="Calibri" panose="020F0502020204030204" pitchFamily="34" charset="0"/>
                        </a:rPr>
                        <a:t>Lord 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32565266"/>
                  </a:ext>
                </a:extLst>
              </a:tr>
              <a:tr h="246280">
                <a:tc>
                  <a:txBody>
                    <a:bodyPr/>
                    <a:lstStyle/>
                    <a:p>
                      <a:pPr algn="ctr" fontAlgn="b"/>
                      <a:r>
                        <a:rPr lang="en-US" sz="1600" b="0" i="0" u="none" strike="noStrike">
                          <a:solidFill>
                            <a:srgbClr val="000000"/>
                          </a:solidFill>
                          <a:effectLst/>
                          <a:latin typeface="Calibri" panose="020F0502020204030204" pitchFamily="34" charset="0"/>
                        </a:rPr>
                        <a:t>Paull 1988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59101199"/>
                  </a:ext>
                </a:extLst>
              </a:tr>
              <a:tr h="246280">
                <a:tc>
                  <a:txBody>
                    <a:bodyPr/>
                    <a:lstStyle/>
                    <a:p>
                      <a:pPr algn="ctr" fontAlgn="b"/>
                      <a:r>
                        <a:rPr lang="en-US" sz="1600" b="0" i="0" u="none" strike="noStrike">
                          <a:solidFill>
                            <a:srgbClr val="000000"/>
                          </a:solidFill>
                          <a:effectLst/>
                          <a:latin typeface="Calibri" panose="020F0502020204030204" pitchFamily="34" charset="0"/>
                        </a:rPr>
                        <a:t>Peng 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315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20987459"/>
                  </a:ext>
                </a:extLst>
              </a:tr>
              <a:tr h="246280">
                <a:tc>
                  <a:txBody>
                    <a:bodyPr/>
                    <a:lstStyle/>
                    <a:p>
                      <a:pPr algn="ctr" fontAlgn="b"/>
                      <a:r>
                        <a:rPr lang="en-US" sz="1600" b="0" i="0" u="none" strike="noStrike">
                          <a:solidFill>
                            <a:srgbClr val="000000"/>
                          </a:solidFill>
                          <a:effectLst/>
                          <a:latin typeface="Calibri" panose="020F0502020204030204" pitchFamily="34" charset="0"/>
                        </a:rPr>
                        <a:t>Peng 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44095621"/>
                  </a:ext>
                </a:extLst>
              </a:tr>
              <a:tr h="246280">
                <a:tc>
                  <a:txBody>
                    <a:bodyPr/>
                    <a:lstStyle/>
                    <a:p>
                      <a:pPr algn="ctr" fontAlgn="b"/>
                      <a:r>
                        <a:rPr lang="en-US" sz="1600" b="0" i="0" u="none" strike="noStrike">
                          <a:solidFill>
                            <a:srgbClr val="000000"/>
                          </a:solidFill>
                          <a:effectLst/>
                          <a:latin typeface="Calibri" panose="020F0502020204030204" pitchFamily="34" charset="0"/>
                        </a:rPr>
                        <a:t>Rex KD 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16009224"/>
                  </a:ext>
                </a:extLst>
              </a:tr>
              <a:tr h="246280">
                <a:tc>
                  <a:txBody>
                    <a:bodyPr/>
                    <a:lstStyle/>
                    <a:p>
                      <a:pPr algn="ctr" fontAlgn="b"/>
                      <a:r>
                        <a:rPr lang="en-US" sz="1600" b="0" i="0" u="none" strike="noStrike">
                          <a:solidFill>
                            <a:srgbClr val="000000"/>
                          </a:solidFill>
                          <a:effectLst/>
                          <a:latin typeface="Calibri" panose="020F0502020204030204" pitchFamily="34" charset="0"/>
                        </a:rPr>
                        <a:t>Hackelsberger A 1998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5341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rPr>
                        <a:t>1389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51411641"/>
                  </a:ext>
                </a:extLst>
              </a:tr>
            </a:tbl>
          </a:graphicData>
        </a:graphic>
      </p:graphicFrame>
      <p:sp>
        <p:nvSpPr>
          <p:cNvPr id="6" name="Téglalap: lekerekített 5">
            <a:extLst>
              <a:ext uri="{FF2B5EF4-FFF2-40B4-BE49-F238E27FC236}">
                <a16:creationId xmlns:a16="http://schemas.microsoft.com/office/drawing/2014/main" id="{6715D10C-E57B-4DA0-BB1B-C859D9082CF3}"/>
              </a:ext>
            </a:extLst>
          </p:cNvPr>
          <p:cNvSpPr/>
          <p:nvPr/>
        </p:nvSpPr>
        <p:spPr>
          <a:xfrm>
            <a:off x="1280160" y="5889890"/>
            <a:ext cx="8252460" cy="785230"/>
          </a:xfrm>
          <a:prstGeom prst="roundRect">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b="1" dirty="0" err="1">
                <a:solidFill>
                  <a:schemeClr val="bg1"/>
                </a:solidFill>
              </a:rPr>
              <a:t>Always</a:t>
            </a:r>
            <a:r>
              <a:rPr lang="hu-HU" sz="2200" b="1" dirty="0">
                <a:solidFill>
                  <a:schemeClr val="bg1"/>
                </a:solidFill>
              </a:rPr>
              <a:t> </a:t>
            </a:r>
            <a:r>
              <a:rPr lang="hu-HU" sz="2200" b="1" dirty="0" err="1">
                <a:solidFill>
                  <a:schemeClr val="bg1"/>
                </a:solidFill>
              </a:rPr>
              <a:t>raw</a:t>
            </a:r>
            <a:r>
              <a:rPr lang="hu-HU" sz="2200" b="1" dirty="0">
                <a:solidFill>
                  <a:schemeClr val="bg1"/>
                </a:solidFill>
              </a:rPr>
              <a:t> </a:t>
            </a:r>
            <a:r>
              <a:rPr lang="hu-HU" sz="2200" b="1" dirty="0" err="1">
                <a:solidFill>
                  <a:schemeClr val="bg1"/>
                </a:solidFill>
              </a:rPr>
              <a:t>data</a:t>
            </a:r>
            <a:r>
              <a:rPr lang="hu-HU" sz="2200" b="1" dirty="0">
                <a:solidFill>
                  <a:schemeClr val="bg1"/>
                </a:solidFill>
              </a:rPr>
              <a:t> (</a:t>
            </a:r>
            <a:r>
              <a:rPr lang="hu-HU" sz="2200" b="1" dirty="0" err="1">
                <a:solidFill>
                  <a:schemeClr val="bg1"/>
                </a:solidFill>
              </a:rPr>
              <a:t>if</a:t>
            </a:r>
            <a:r>
              <a:rPr lang="hu-HU" sz="2200" b="1" dirty="0">
                <a:solidFill>
                  <a:schemeClr val="bg1"/>
                </a:solidFill>
              </a:rPr>
              <a:t> </a:t>
            </a:r>
            <a:r>
              <a:rPr lang="hu-HU" sz="2200" b="1" dirty="0" err="1">
                <a:solidFill>
                  <a:schemeClr val="bg1"/>
                </a:solidFill>
              </a:rPr>
              <a:t>possible</a:t>
            </a:r>
            <a:r>
              <a:rPr lang="hu-HU" sz="2200" b="1" dirty="0">
                <a:solidFill>
                  <a:schemeClr val="bg1"/>
                </a:solidFill>
              </a:rPr>
              <a:t>), </a:t>
            </a:r>
            <a:r>
              <a:rPr lang="hu-HU" sz="2200" b="1" dirty="0" err="1">
                <a:solidFill>
                  <a:schemeClr val="bg1"/>
                </a:solidFill>
              </a:rPr>
              <a:t>total</a:t>
            </a:r>
            <a:r>
              <a:rPr lang="hu-HU" sz="2200" b="1" dirty="0">
                <a:solidFill>
                  <a:schemeClr val="bg1"/>
                </a:solidFill>
              </a:rPr>
              <a:t> </a:t>
            </a:r>
            <a:r>
              <a:rPr lang="hu-HU" sz="2200" b="1" dirty="0" err="1">
                <a:solidFill>
                  <a:schemeClr val="bg1"/>
                </a:solidFill>
              </a:rPr>
              <a:t>number</a:t>
            </a:r>
            <a:r>
              <a:rPr lang="hu-HU" sz="2200" b="1" dirty="0">
                <a:solidFill>
                  <a:schemeClr val="bg1"/>
                </a:solidFill>
              </a:rPr>
              <a:t> of </a:t>
            </a:r>
            <a:r>
              <a:rPr lang="hu-HU" sz="2200" b="1" dirty="0" err="1">
                <a:solidFill>
                  <a:schemeClr val="bg1"/>
                </a:solidFill>
              </a:rPr>
              <a:t>patient</a:t>
            </a:r>
            <a:r>
              <a:rPr lang="hu-HU" sz="2200" b="1" dirty="0">
                <a:solidFill>
                  <a:schemeClr val="bg1"/>
                </a:solidFill>
              </a:rPr>
              <a:t> + ratio of…</a:t>
            </a:r>
          </a:p>
        </p:txBody>
      </p:sp>
    </p:spTree>
    <p:extLst>
      <p:ext uri="{BB962C8B-B14F-4D97-AF65-F5344CB8AC3E}">
        <p14:creationId xmlns:p14="http://schemas.microsoft.com/office/powerpoint/2010/main" val="3599193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Types</a:t>
            </a:r>
            <a:r>
              <a:rPr lang="hu-HU" sz="3600" b="1" dirty="0">
                <a:solidFill>
                  <a:schemeClr val="bg1"/>
                </a:solidFill>
              </a:rPr>
              <a:t> of </a:t>
            </a:r>
            <a:r>
              <a:rPr lang="hu-HU" sz="3600" b="1" dirty="0" err="1">
                <a:solidFill>
                  <a:schemeClr val="bg1"/>
                </a:solidFill>
              </a:rPr>
              <a:t>data</a:t>
            </a:r>
            <a:endParaRPr lang="en-GB" sz="3600" b="1" dirty="0">
              <a:solidFill>
                <a:schemeClr val="bg1"/>
              </a:solidFill>
            </a:endParaRPr>
          </a:p>
        </p:txBody>
      </p:sp>
      <p:sp>
        <p:nvSpPr>
          <p:cNvPr id="5" name="Szövegdoboz 4"/>
          <p:cNvSpPr txBox="1"/>
          <p:nvPr/>
        </p:nvSpPr>
        <p:spPr>
          <a:xfrm>
            <a:off x="5106100" y="1410562"/>
            <a:ext cx="1744083" cy="769441"/>
          </a:xfrm>
          <a:prstGeom prst="rect">
            <a:avLst/>
          </a:prstGeom>
          <a:solidFill>
            <a:schemeClr val="accent6">
              <a:lumMod val="60000"/>
              <a:lumOff val="40000"/>
            </a:schemeClr>
          </a:solidFill>
          <a:ln>
            <a:solidFill>
              <a:schemeClr val="accent6">
                <a:lumMod val="75000"/>
              </a:schemeClr>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4400"/>
              <a:t>DATA</a:t>
            </a:r>
            <a:endParaRPr lang="hu-HU" sz="4000"/>
          </a:p>
        </p:txBody>
      </p:sp>
      <p:sp>
        <p:nvSpPr>
          <p:cNvPr id="6" name="Szövegdoboz 5"/>
          <p:cNvSpPr txBox="1"/>
          <p:nvPr/>
        </p:nvSpPr>
        <p:spPr>
          <a:xfrm>
            <a:off x="1672085" y="2908277"/>
            <a:ext cx="3518384" cy="1323439"/>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2800">
                <a:solidFill>
                  <a:schemeClr val="tx1"/>
                </a:solidFill>
              </a:defRPr>
            </a:lvl1pPr>
          </a:lstStyle>
          <a:p>
            <a:r>
              <a:rPr lang="hu-HU" sz="4000" err="1"/>
              <a:t>Categorical</a:t>
            </a:r>
            <a:r>
              <a:rPr lang="hu-HU" sz="4000"/>
              <a:t> - </a:t>
            </a:r>
            <a:r>
              <a:rPr lang="hu-HU" sz="4000" err="1"/>
              <a:t>Qualitative</a:t>
            </a:r>
            <a:r>
              <a:rPr lang="hu-HU" sz="4000"/>
              <a:t> </a:t>
            </a:r>
          </a:p>
        </p:txBody>
      </p:sp>
      <p:sp>
        <p:nvSpPr>
          <p:cNvPr id="7" name="Szövegdoboz 6"/>
          <p:cNvSpPr txBox="1"/>
          <p:nvPr/>
        </p:nvSpPr>
        <p:spPr>
          <a:xfrm>
            <a:off x="6633073" y="2908276"/>
            <a:ext cx="3535789" cy="1323439"/>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2800">
                <a:solidFill>
                  <a:schemeClr val="tx1"/>
                </a:solidFill>
              </a:defRPr>
            </a:lvl1pPr>
          </a:lstStyle>
          <a:p>
            <a:r>
              <a:rPr lang="hu-HU" sz="4000" err="1"/>
              <a:t>Numerical</a:t>
            </a:r>
            <a:r>
              <a:rPr lang="hu-HU" sz="4000"/>
              <a:t> - </a:t>
            </a:r>
            <a:r>
              <a:rPr lang="hu-HU" sz="4000" err="1"/>
              <a:t>Quantitative</a:t>
            </a:r>
            <a:endParaRPr lang="hu-HU" sz="4000"/>
          </a:p>
        </p:txBody>
      </p:sp>
      <p:cxnSp>
        <p:nvCxnSpPr>
          <p:cNvPr id="8" name="Egyenes összekötő nyíllal 7"/>
          <p:cNvCxnSpPr/>
          <p:nvPr/>
        </p:nvCxnSpPr>
        <p:spPr>
          <a:xfrm flipH="1">
            <a:off x="3753853" y="2296953"/>
            <a:ext cx="1785546" cy="494373"/>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9" name="Egyenes összekötő nyíllal 8"/>
          <p:cNvCxnSpPr/>
          <p:nvPr/>
        </p:nvCxnSpPr>
        <p:spPr>
          <a:xfrm>
            <a:off x="6412837" y="2296953"/>
            <a:ext cx="1720510" cy="494373"/>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30" name="Szövegdoboz 29"/>
          <p:cNvSpPr txBox="1"/>
          <p:nvPr/>
        </p:nvSpPr>
        <p:spPr>
          <a:xfrm>
            <a:off x="2415345" y="4253006"/>
            <a:ext cx="1886094" cy="369332"/>
          </a:xfrm>
          <a:prstGeom prst="rect">
            <a:avLst/>
          </a:prstGeom>
          <a:solidFill>
            <a:srgbClr val="FFE0C9"/>
          </a:solidFill>
          <a:scene3d>
            <a:camera prst="orthographicFront"/>
            <a:lightRig rig="threePt" dir="t"/>
          </a:scene3d>
          <a:sp3d>
            <a:bevelT/>
          </a:sp3d>
        </p:spPr>
        <p:txBody>
          <a:bodyPr wrap="none" rtlCol="0">
            <a:spAutoFit/>
          </a:bodyPr>
          <a:lstStyle>
            <a:defPPr>
              <a:defRPr lang="hu-HU"/>
            </a:defPPr>
            <a:lvl1pPr algn="ctr"/>
          </a:lstStyle>
          <a:p>
            <a:r>
              <a:rPr lang="hu-HU"/>
              <a:t>NOT NUMBERS</a:t>
            </a:r>
          </a:p>
        </p:txBody>
      </p:sp>
      <p:sp>
        <p:nvSpPr>
          <p:cNvPr id="31" name="Szövegdoboz 30"/>
          <p:cNvSpPr txBox="1"/>
          <p:nvPr/>
        </p:nvSpPr>
        <p:spPr>
          <a:xfrm>
            <a:off x="7731553" y="4253006"/>
            <a:ext cx="1338828" cy="369332"/>
          </a:xfrm>
          <a:prstGeom prst="rect">
            <a:avLst/>
          </a:prstGeom>
          <a:solidFill>
            <a:srgbClr val="FFE0C9"/>
          </a:solidFill>
          <a:scene3d>
            <a:camera prst="orthographicFront"/>
            <a:lightRig rig="threePt" dir="t"/>
          </a:scene3d>
          <a:sp3d>
            <a:bevelT/>
          </a:sp3d>
        </p:spPr>
        <p:txBody>
          <a:bodyPr wrap="none" rtlCol="0">
            <a:spAutoFit/>
          </a:bodyPr>
          <a:lstStyle>
            <a:defPPr>
              <a:defRPr lang="hu-HU"/>
            </a:defPPr>
            <a:lvl1pPr algn="ctr"/>
          </a:lstStyle>
          <a:p>
            <a:r>
              <a:rPr lang="hu-HU"/>
              <a:t>NUMBERS</a:t>
            </a:r>
          </a:p>
        </p:txBody>
      </p:sp>
      <p:sp>
        <p:nvSpPr>
          <p:cNvPr id="21" name="Szövegdoboz 20"/>
          <p:cNvSpPr txBox="1"/>
          <p:nvPr/>
        </p:nvSpPr>
        <p:spPr>
          <a:xfrm>
            <a:off x="6052247" y="5272413"/>
            <a:ext cx="1827906" cy="584775"/>
          </a:xfrm>
          <a:prstGeom prst="rect">
            <a:avLst/>
          </a:prstGeom>
          <a:solidFill>
            <a:schemeClr val="accent5">
              <a:lumMod val="60000"/>
              <a:lumOff val="40000"/>
            </a:schemeClr>
          </a:solidFill>
          <a:ln>
            <a:solidFill>
              <a:schemeClr val="accent5">
                <a:lumMod val="75000"/>
              </a:schemeClr>
            </a:solidFill>
          </a:ln>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3200"/>
              <a:t>Discrete</a:t>
            </a:r>
          </a:p>
        </p:txBody>
      </p:sp>
      <p:sp>
        <p:nvSpPr>
          <p:cNvPr id="24" name="Szövegdoboz 23"/>
          <p:cNvSpPr txBox="1"/>
          <p:nvPr/>
        </p:nvSpPr>
        <p:spPr>
          <a:xfrm>
            <a:off x="8804517" y="5272413"/>
            <a:ext cx="2264535" cy="584775"/>
          </a:xfrm>
          <a:prstGeom prst="rect">
            <a:avLst/>
          </a:prstGeom>
          <a:solidFill>
            <a:schemeClr val="accent5">
              <a:lumMod val="60000"/>
              <a:lumOff val="40000"/>
            </a:schemeClr>
          </a:solidFill>
          <a:ln>
            <a:solidFill>
              <a:schemeClr val="accent5">
                <a:lumMod val="75000"/>
              </a:schemeClr>
            </a:solidFill>
          </a:ln>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hu-HU"/>
            </a:defPPr>
            <a:lvl1pPr algn="ctr">
              <a:defRPr sz="3600">
                <a:solidFill>
                  <a:schemeClr val="tx1"/>
                </a:solidFill>
              </a:defRPr>
            </a:lvl1pPr>
          </a:lstStyle>
          <a:p>
            <a:r>
              <a:rPr lang="hu-HU" sz="3200"/>
              <a:t>Continuous</a:t>
            </a:r>
          </a:p>
        </p:txBody>
      </p:sp>
      <p:cxnSp>
        <p:nvCxnSpPr>
          <p:cNvPr id="25" name="Egyenes összekötő nyíllal 24"/>
          <p:cNvCxnSpPr/>
          <p:nvPr/>
        </p:nvCxnSpPr>
        <p:spPr>
          <a:xfrm flipH="1">
            <a:off x="6966200" y="4676919"/>
            <a:ext cx="790319" cy="442679"/>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27" name="Egyenes összekötő nyíllal 26"/>
          <p:cNvCxnSpPr/>
          <p:nvPr/>
        </p:nvCxnSpPr>
        <p:spPr>
          <a:xfrm>
            <a:off x="9016964" y="4676919"/>
            <a:ext cx="812490" cy="442679"/>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28" name="Szövegdoboz 27"/>
          <p:cNvSpPr txBox="1"/>
          <p:nvPr/>
        </p:nvSpPr>
        <p:spPr>
          <a:xfrm>
            <a:off x="6380146" y="5891904"/>
            <a:ext cx="1172117" cy="369332"/>
          </a:xfrm>
          <a:prstGeom prst="rect">
            <a:avLst/>
          </a:prstGeom>
          <a:noFill/>
        </p:spPr>
        <p:txBody>
          <a:bodyPr wrap="none" rtlCol="0">
            <a:spAutoFit/>
          </a:bodyPr>
          <a:lstStyle/>
          <a:p>
            <a:pPr algn="ctr"/>
            <a:r>
              <a:rPr lang="hu-HU"/>
              <a:t>heart rate</a:t>
            </a:r>
          </a:p>
        </p:txBody>
      </p:sp>
      <p:sp>
        <p:nvSpPr>
          <p:cNvPr id="29" name="Szövegdoboz 28"/>
          <p:cNvSpPr txBox="1"/>
          <p:nvPr/>
        </p:nvSpPr>
        <p:spPr>
          <a:xfrm>
            <a:off x="9081421" y="5891904"/>
            <a:ext cx="1710726" cy="369332"/>
          </a:xfrm>
          <a:prstGeom prst="rect">
            <a:avLst/>
          </a:prstGeom>
          <a:noFill/>
        </p:spPr>
        <p:txBody>
          <a:bodyPr wrap="none" rtlCol="0">
            <a:spAutoFit/>
          </a:bodyPr>
          <a:lstStyle/>
          <a:p>
            <a:pPr algn="ctr"/>
            <a:r>
              <a:rPr lang="hu-HU"/>
              <a:t>blood pressure</a:t>
            </a:r>
          </a:p>
        </p:txBody>
      </p:sp>
    </p:spTree>
    <p:extLst>
      <p:ext uri="{BB962C8B-B14F-4D97-AF65-F5344CB8AC3E}">
        <p14:creationId xmlns:p14="http://schemas.microsoft.com/office/powerpoint/2010/main" val="14451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21" grpId="0" animBg="1"/>
      <p:bldP spid="24" grpId="0" animBg="1"/>
      <p:bldP spid="28" grpId="0"/>
      <p:bldP spid="2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Numerical</a:t>
            </a:r>
            <a:r>
              <a:rPr lang="hu-HU" sz="3600" b="1" dirty="0">
                <a:solidFill>
                  <a:schemeClr val="bg1"/>
                </a:solidFill>
              </a:rPr>
              <a:t> </a:t>
            </a:r>
            <a:r>
              <a:rPr lang="hu-HU" sz="3600" b="1" dirty="0" err="1">
                <a:solidFill>
                  <a:schemeClr val="bg1"/>
                </a:solidFill>
              </a:rPr>
              <a:t>data</a:t>
            </a:r>
            <a:r>
              <a:rPr lang="hu-HU" sz="3600" b="1" dirty="0">
                <a:solidFill>
                  <a:schemeClr val="bg1"/>
                </a:solidFill>
              </a:rPr>
              <a:t>- </a:t>
            </a:r>
            <a:r>
              <a:rPr lang="hu-HU" sz="3600" b="1" dirty="0" err="1">
                <a:solidFill>
                  <a:schemeClr val="bg1"/>
                </a:solidFill>
              </a:rPr>
              <a:t>Examples</a:t>
            </a:r>
            <a:endParaRPr lang="en-GB" sz="3600" b="1" dirty="0">
              <a:solidFill>
                <a:schemeClr val="bg1"/>
              </a:solidFill>
            </a:endParaRPr>
          </a:p>
        </p:txBody>
      </p:sp>
      <p:sp>
        <p:nvSpPr>
          <p:cNvPr id="6" name="Tartalom helye 2"/>
          <p:cNvSpPr txBox="1">
            <a:spLocks/>
          </p:cNvSpPr>
          <p:nvPr/>
        </p:nvSpPr>
        <p:spPr>
          <a:xfrm>
            <a:off x="-83127" y="1396952"/>
            <a:ext cx="6018028" cy="4072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ctr">
              <a:spcAft>
                <a:spcPts val="1200"/>
              </a:spcAft>
              <a:buNone/>
            </a:pPr>
            <a:r>
              <a:rPr lang="hu-HU" sz="3600" b="1" dirty="0" err="1"/>
              <a:t>Discrete</a:t>
            </a:r>
            <a:r>
              <a:rPr lang="hu-HU" sz="3600" b="1" dirty="0"/>
              <a:t> </a:t>
            </a:r>
            <a:r>
              <a:rPr lang="hu-HU" sz="3600" b="1" dirty="0" err="1"/>
              <a:t>data</a:t>
            </a:r>
            <a:endParaRPr lang="hu-HU" sz="3600" b="1" dirty="0"/>
          </a:p>
          <a:p>
            <a:pPr lvl="2"/>
            <a:r>
              <a:rPr lang="en-US" sz="3200" dirty="0">
                <a:solidFill>
                  <a:srgbClr val="0C5C65"/>
                </a:solidFill>
              </a:rPr>
              <a:t>can take only fi</a:t>
            </a:r>
            <a:r>
              <a:rPr lang="hu-HU" sz="3200" dirty="0">
                <a:solidFill>
                  <a:srgbClr val="0C5C65"/>
                </a:solidFill>
              </a:rPr>
              <a:t>n</a:t>
            </a:r>
            <a:r>
              <a:rPr lang="en-US" sz="3200" dirty="0" err="1">
                <a:solidFill>
                  <a:srgbClr val="0C5C65"/>
                </a:solidFill>
              </a:rPr>
              <a:t>ite</a:t>
            </a:r>
            <a:r>
              <a:rPr lang="en-US" sz="3200" dirty="0">
                <a:solidFill>
                  <a:srgbClr val="0C5C65"/>
                </a:solidFill>
              </a:rPr>
              <a:t> numbers</a:t>
            </a:r>
            <a:endParaRPr lang="hu-HU" sz="3200" dirty="0">
              <a:solidFill>
                <a:srgbClr val="0C5C65"/>
              </a:solidFill>
            </a:endParaRPr>
          </a:p>
          <a:p>
            <a:pPr lvl="2"/>
            <a:r>
              <a:rPr lang="hu-HU" sz="3200" dirty="0" err="1">
                <a:solidFill>
                  <a:srgbClr val="0C5C65"/>
                </a:solidFill>
              </a:rPr>
              <a:t>for</a:t>
            </a:r>
            <a:r>
              <a:rPr lang="hu-HU" sz="3200" dirty="0">
                <a:solidFill>
                  <a:srgbClr val="0C5C65"/>
                </a:solidFill>
              </a:rPr>
              <a:t> </a:t>
            </a:r>
            <a:r>
              <a:rPr lang="hu-HU" sz="3200" dirty="0" err="1">
                <a:solidFill>
                  <a:srgbClr val="0C5C65"/>
                </a:solidFill>
              </a:rPr>
              <a:t>example</a:t>
            </a:r>
            <a:r>
              <a:rPr lang="hu-HU" sz="3200" dirty="0"/>
              <a:t> </a:t>
            </a:r>
            <a:r>
              <a:rPr lang="hu-HU" sz="3200" b="1" dirty="0" err="1">
                <a:solidFill>
                  <a:srgbClr val="E50D2E"/>
                </a:solidFill>
              </a:rPr>
              <a:t>number</a:t>
            </a:r>
            <a:r>
              <a:rPr lang="hu-HU" sz="3200" b="1" dirty="0">
                <a:solidFill>
                  <a:srgbClr val="E50D2E"/>
                </a:solidFill>
              </a:rPr>
              <a:t> of </a:t>
            </a:r>
            <a:r>
              <a:rPr lang="hu-HU" sz="3200" b="1" dirty="0" err="1">
                <a:solidFill>
                  <a:srgbClr val="E50D2E"/>
                </a:solidFill>
              </a:rPr>
              <a:t>interventions</a:t>
            </a:r>
            <a:r>
              <a:rPr lang="hu-HU" sz="3200" b="1" dirty="0">
                <a:solidFill>
                  <a:srgbClr val="CC6600"/>
                </a:solidFill>
              </a:rPr>
              <a:t> </a:t>
            </a:r>
            <a:r>
              <a:rPr lang="hu-HU" sz="3200" dirty="0">
                <a:solidFill>
                  <a:srgbClr val="0C5C65"/>
                </a:solidFill>
              </a:rPr>
              <a:t>(1, 2, 3…) </a:t>
            </a:r>
            <a:r>
              <a:rPr lang="hu-HU" sz="3200" dirty="0" err="1">
                <a:solidFill>
                  <a:srgbClr val="0C5C65"/>
                </a:solidFill>
              </a:rPr>
              <a:t>or</a:t>
            </a:r>
            <a:r>
              <a:rPr lang="hu-HU" sz="3200" dirty="0"/>
              <a:t> </a:t>
            </a:r>
            <a:r>
              <a:rPr lang="hu-HU" sz="3200" b="1" dirty="0" err="1">
                <a:solidFill>
                  <a:srgbClr val="E50D2E"/>
                </a:solidFill>
              </a:rPr>
              <a:t>heart</a:t>
            </a:r>
            <a:r>
              <a:rPr lang="hu-HU" sz="3200" b="1" dirty="0">
                <a:solidFill>
                  <a:srgbClr val="E50D2E"/>
                </a:solidFill>
              </a:rPr>
              <a:t> </a:t>
            </a:r>
            <a:r>
              <a:rPr lang="hu-HU" sz="3200" b="1" dirty="0" err="1">
                <a:solidFill>
                  <a:srgbClr val="E50D2E"/>
                </a:solidFill>
              </a:rPr>
              <a:t>rate</a:t>
            </a:r>
            <a:endParaRPr lang="en-US" sz="3200" b="1" dirty="0">
              <a:solidFill>
                <a:srgbClr val="E50D2E"/>
              </a:solidFill>
            </a:endParaRPr>
          </a:p>
        </p:txBody>
      </p:sp>
      <p:sp>
        <p:nvSpPr>
          <p:cNvPr id="7" name="Tartalom helye 2"/>
          <p:cNvSpPr txBox="1">
            <a:spLocks/>
          </p:cNvSpPr>
          <p:nvPr/>
        </p:nvSpPr>
        <p:spPr>
          <a:xfrm>
            <a:off x="5045150" y="1396952"/>
            <a:ext cx="7375451" cy="4339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ctr">
              <a:spcAft>
                <a:spcPts val="1200"/>
              </a:spcAft>
              <a:buNone/>
            </a:pPr>
            <a:r>
              <a:rPr lang="hu-HU" sz="3600" b="1" dirty="0" err="1"/>
              <a:t>Continuous</a:t>
            </a:r>
            <a:r>
              <a:rPr lang="hu-HU" sz="3600" b="1" dirty="0"/>
              <a:t> </a:t>
            </a:r>
            <a:r>
              <a:rPr lang="hu-HU" sz="3600" b="1" dirty="0" err="1"/>
              <a:t>data</a:t>
            </a:r>
            <a:endParaRPr lang="hu-HU" sz="3600" b="1" dirty="0"/>
          </a:p>
          <a:p>
            <a:pPr lvl="2"/>
            <a:r>
              <a:rPr lang="en-US" sz="3200" dirty="0">
                <a:solidFill>
                  <a:srgbClr val="0C5C65"/>
                </a:solidFill>
              </a:rPr>
              <a:t>can take any numerical values </a:t>
            </a:r>
            <a:endParaRPr lang="hu-HU" sz="3200" dirty="0">
              <a:solidFill>
                <a:srgbClr val="0C5C65"/>
              </a:solidFill>
            </a:endParaRPr>
          </a:p>
          <a:p>
            <a:pPr lvl="2"/>
            <a:r>
              <a:rPr lang="en-US" sz="3200" dirty="0">
                <a:solidFill>
                  <a:srgbClr val="0C5C65"/>
                </a:solidFill>
              </a:rPr>
              <a:t>infinite number</a:t>
            </a:r>
            <a:r>
              <a:rPr lang="hu-HU" sz="3200" dirty="0">
                <a:solidFill>
                  <a:srgbClr val="0C5C65"/>
                </a:solidFill>
              </a:rPr>
              <a:t> </a:t>
            </a:r>
            <a:r>
              <a:rPr lang="en-US" sz="3200" dirty="0">
                <a:solidFill>
                  <a:srgbClr val="0C5C65"/>
                </a:solidFill>
              </a:rPr>
              <a:t>of </a:t>
            </a:r>
            <a:r>
              <a:rPr lang="hu-HU" sz="3200" dirty="0" err="1">
                <a:solidFill>
                  <a:srgbClr val="0C5C65"/>
                </a:solidFill>
              </a:rPr>
              <a:t>opportunities</a:t>
            </a:r>
            <a:endParaRPr lang="hu-HU" sz="3200" dirty="0">
              <a:solidFill>
                <a:srgbClr val="0C5C65"/>
              </a:solidFill>
            </a:endParaRPr>
          </a:p>
          <a:p>
            <a:pPr lvl="2"/>
            <a:r>
              <a:rPr lang="hu-HU" sz="3200" dirty="0" err="1">
                <a:solidFill>
                  <a:srgbClr val="0C5C65"/>
                </a:solidFill>
              </a:rPr>
              <a:t>for</a:t>
            </a:r>
            <a:r>
              <a:rPr lang="hu-HU" sz="3200" dirty="0">
                <a:solidFill>
                  <a:srgbClr val="0C5C65"/>
                </a:solidFill>
              </a:rPr>
              <a:t> </a:t>
            </a:r>
            <a:r>
              <a:rPr lang="hu-HU" sz="3200" dirty="0" err="1">
                <a:solidFill>
                  <a:srgbClr val="0C5C65"/>
                </a:solidFill>
              </a:rPr>
              <a:t>example</a:t>
            </a:r>
            <a:r>
              <a:rPr lang="hu-HU" sz="3200" dirty="0">
                <a:solidFill>
                  <a:srgbClr val="0C5C65"/>
                </a:solidFill>
              </a:rPr>
              <a:t> </a:t>
            </a:r>
            <a:r>
              <a:rPr lang="hu-HU" sz="3200" b="1" dirty="0">
                <a:solidFill>
                  <a:srgbClr val="E50D2E"/>
                </a:solidFill>
              </a:rPr>
              <a:t>CRP mg/l </a:t>
            </a:r>
            <a:r>
              <a:rPr lang="hu-HU" sz="3200" dirty="0" err="1">
                <a:solidFill>
                  <a:srgbClr val="0C5C65"/>
                </a:solidFill>
              </a:rPr>
              <a:t>or</a:t>
            </a:r>
            <a:r>
              <a:rPr lang="hu-HU" sz="3200" dirty="0"/>
              <a:t> </a:t>
            </a:r>
            <a:r>
              <a:rPr lang="hu-HU" sz="3200" b="1" dirty="0">
                <a:solidFill>
                  <a:srgbClr val="E50D2E"/>
                </a:solidFill>
              </a:rPr>
              <a:t>hemoglobin g/l</a:t>
            </a:r>
            <a:endParaRPr lang="en-US" sz="3200" b="1" dirty="0">
              <a:solidFill>
                <a:srgbClr val="E50D2E"/>
              </a:solidFill>
            </a:endParaRPr>
          </a:p>
        </p:txBody>
      </p:sp>
      <p:pic>
        <p:nvPicPr>
          <p:cNvPr id="4" name="Kép 3"/>
          <p:cNvPicPr>
            <a:picLocks noChangeAspect="1"/>
          </p:cNvPicPr>
          <p:nvPr/>
        </p:nvPicPr>
        <p:blipFill>
          <a:blip r:embed="rId3"/>
          <a:stretch>
            <a:fillRect/>
          </a:stretch>
        </p:blipFill>
        <p:spPr>
          <a:xfrm>
            <a:off x="2400044" y="4386734"/>
            <a:ext cx="5659315" cy="2431952"/>
          </a:xfrm>
          <a:prstGeom prst="rect">
            <a:avLst/>
          </a:prstGeom>
        </p:spPr>
      </p:pic>
      <p:sp>
        <p:nvSpPr>
          <p:cNvPr id="8" name="Téglalap: lekerekített 7">
            <a:extLst>
              <a:ext uri="{FF2B5EF4-FFF2-40B4-BE49-F238E27FC236}">
                <a16:creationId xmlns:a16="http://schemas.microsoft.com/office/drawing/2014/main" id="{C30D96E7-5B87-477D-A42B-5B3F0A4959E0}"/>
              </a:ext>
            </a:extLst>
          </p:cNvPr>
          <p:cNvSpPr/>
          <p:nvPr/>
        </p:nvSpPr>
        <p:spPr>
          <a:xfrm>
            <a:off x="8195310" y="4663460"/>
            <a:ext cx="3730198" cy="1425034"/>
          </a:xfrm>
          <a:prstGeom prst="roundRect">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a:solidFill>
                  <a:schemeClr val="bg1"/>
                </a:solidFill>
              </a:rPr>
              <a:t>Mean</a:t>
            </a:r>
            <a:r>
              <a:rPr lang="hu-HU" sz="2000" b="1" dirty="0">
                <a:solidFill>
                  <a:schemeClr val="bg1"/>
                </a:solidFill>
              </a:rPr>
              <a:t> </a:t>
            </a:r>
            <a:r>
              <a:rPr lang="hu-HU" sz="2000" b="1" dirty="0" err="1">
                <a:solidFill>
                  <a:schemeClr val="bg1"/>
                </a:solidFill>
              </a:rPr>
              <a:t>difference</a:t>
            </a:r>
            <a:r>
              <a:rPr lang="hu-HU" sz="2000" b="1" dirty="0">
                <a:solidFill>
                  <a:schemeClr val="bg1"/>
                </a:solidFill>
              </a:rPr>
              <a:t>, SMD, WMD,</a:t>
            </a:r>
          </a:p>
          <a:p>
            <a:pPr algn="ctr"/>
            <a:r>
              <a:rPr lang="hu-HU" sz="2000" b="1" dirty="0" err="1">
                <a:solidFill>
                  <a:schemeClr val="bg1"/>
                </a:solidFill>
              </a:rPr>
              <a:t>paired</a:t>
            </a:r>
            <a:r>
              <a:rPr lang="hu-HU" sz="2000" b="1" dirty="0">
                <a:solidFill>
                  <a:schemeClr val="bg1"/>
                </a:solidFill>
              </a:rPr>
              <a:t> </a:t>
            </a:r>
            <a:r>
              <a:rPr lang="hu-HU" sz="2000" b="1" dirty="0" err="1">
                <a:solidFill>
                  <a:schemeClr val="bg1"/>
                </a:solidFill>
              </a:rPr>
              <a:t>mean</a:t>
            </a:r>
            <a:r>
              <a:rPr lang="hu-HU" sz="2000" b="1" dirty="0">
                <a:solidFill>
                  <a:schemeClr val="bg1"/>
                </a:solidFill>
              </a:rPr>
              <a:t> </a:t>
            </a:r>
            <a:r>
              <a:rPr lang="hu-HU" sz="2000" b="1" dirty="0" err="1">
                <a:solidFill>
                  <a:schemeClr val="bg1"/>
                </a:solidFill>
              </a:rPr>
              <a:t>difference</a:t>
            </a:r>
            <a:endParaRPr lang="hu-HU" sz="2000" b="1" dirty="0">
              <a:solidFill>
                <a:schemeClr val="bg1"/>
              </a:solidFill>
            </a:endParaRPr>
          </a:p>
          <a:p>
            <a:pPr algn="ctr"/>
            <a:r>
              <a:rPr lang="hu-HU" sz="2000" b="1" dirty="0" err="1">
                <a:solidFill>
                  <a:schemeClr val="bg1"/>
                </a:solidFill>
              </a:rPr>
              <a:t>correlation</a:t>
            </a:r>
            <a:r>
              <a:rPr lang="hu-HU" sz="2000" b="1" dirty="0">
                <a:solidFill>
                  <a:schemeClr val="bg1"/>
                </a:solidFill>
              </a:rPr>
              <a:t> </a:t>
            </a:r>
          </a:p>
        </p:txBody>
      </p:sp>
    </p:spTree>
    <p:extLst>
      <p:ext uri="{BB962C8B-B14F-4D97-AF65-F5344CB8AC3E}">
        <p14:creationId xmlns:p14="http://schemas.microsoft.com/office/powerpoint/2010/main" val="1323477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0" y="395229"/>
            <a:ext cx="8746091" cy="745200"/>
          </a:xfrm>
          <a:prstGeom prst="rect">
            <a:avLst/>
          </a:prstGeom>
        </p:spPr>
        <p:txBody>
          <a:bodyPr/>
          <a:lstStyle/>
          <a:p>
            <a:pPr algn="ctr"/>
            <a:r>
              <a:rPr lang="hu-HU" sz="3600" b="1" dirty="0" err="1">
                <a:solidFill>
                  <a:schemeClr val="bg1"/>
                </a:solidFill>
              </a:rPr>
              <a:t>Numerical</a:t>
            </a:r>
            <a:r>
              <a:rPr lang="hu-HU" sz="3600" b="1" dirty="0">
                <a:solidFill>
                  <a:schemeClr val="bg1"/>
                </a:solidFill>
              </a:rPr>
              <a:t> </a:t>
            </a:r>
            <a:r>
              <a:rPr lang="hu-HU" sz="3600" b="1" dirty="0" err="1">
                <a:solidFill>
                  <a:schemeClr val="bg1"/>
                </a:solidFill>
              </a:rPr>
              <a:t>data</a:t>
            </a:r>
            <a:r>
              <a:rPr lang="hu-HU" sz="3600" b="1" dirty="0">
                <a:solidFill>
                  <a:schemeClr val="bg1"/>
                </a:solidFill>
              </a:rPr>
              <a:t>- </a:t>
            </a:r>
            <a:r>
              <a:rPr lang="hu-HU" sz="3600" b="1" dirty="0" err="1">
                <a:solidFill>
                  <a:schemeClr val="bg1"/>
                </a:solidFill>
              </a:rPr>
              <a:t>Examples</a:t>
            </a:r>
            <a:endParaRPr lang="en-GB" sz="3600" dirty="0">
              <a:solidFill>
                <a:schemeClr val="bg1"/>
              </a:solidFill>
            </a:endParaRPr>
          </a:p>
        </p:txBody>
      </p:sp>
      <p:graphicFrame>
        <p:nvGraphicFramePr>
          <p:cNvPr id="8" name="Táblázat 7"/>
          <p:cNvGraphicFramePr>
            <a:graphicFrameLocks noGrp="1"/>
          </p:cNvGraphicFramePr>
          <p:nvPr/>
        </p:nvGraphicFramePr>
        <p:xfrm>
          <a:off x="799973" y="1299411"/>
          <a:ext cx="5817396" cy="3779520"/>
        </p:xfrm>
        <a:graphic>
          <a:graphicData uri="http://schemas.openxmlformats.org/drawingml/2006/table">
            <a:tbl>
              <a:tblPr>
                <a:tableStyleId>{8EC20E35-A176-4012-BC5E-935CFFF8708E}</a:tableStyleId>
              </a:tblPr>
              <a:tblGrid>
                <a:gridCol w="661741">
                  <a:extLst>
                    <a:ext uri="{9D8B030D-6E8A-4147-A177-3AD203B41FA5}">
                      <a16:colId xmlns:a16="http://schemas.microsoft.com/office/drawing/2014/main" val="816959349"/>
                    </a:ext>
                  </a:extLst>
                </a:gridCol>
                <a:gridCol w="750631">
                  <a:extLst>
                    <a:ext uri="{9D8B030D-6E8A-4147-A177-3AD203B41FA5}">
                      <a16:colId xmlns:a16="http://schemas.microsoft.com/office/drawing/2014/main" val="2654131309"/>
                    </a:ext>
                  </a:extLst>
                </a:gridCol>
                <a:gridCol w="846699">
                  <a:extLst>
                    <a:ext uri="{9D8B030D-6E8A-4147-A177-3AD203B41FA5}">
                      <a16:colId xmlns:a16="http://schemas.microsoft.com/office/drawing/2014/main" val="3647778346"/>
                    </a:ext>
                  </a:extLst>
                </a:gridCol>
                <a:gridCol w="1219603">
                  <a:extLst>
                    <a:ext uri="{9D8B030D-6E8A-4147-A177-3AD203B41FA5}">
                      <a16:colId xmlns:a16="http://schemas.microsoft.com/office/drawing/2014/main" val="3097050699"/>
                    </a:ext>
                  </a:extLst>
                </a:gridCol>
                <a:gridCol w="845358">
                  <a:extLst>
                    <a:ext uri="{9D8B030D-6E8A-4147-A177-3AD203B41FA5}">
                      <a16:colId xmlns:a16="http://schemas.microsoft.com/office/drawing/2014/main" val="2339409395"/>
                    </a:ext>
                  </a:extLst>
                </a:gridCol>
                <a:gridCol w="1493364">
                  <a:extLst>
                    <a:ext uri="{9D8B030D-6E8A-4147-A177-3AD203B41FA5}">
                      <a16:colId xmlns:a16="http://schemas.microsoft.com/office/drawing/2014/main" val="1249461380"/>
                    </a:ext>
                  </a:extLst>
                </a:gridCol>
              </a:tblGrid>
              <a:tr h="427728">
                <a:tc>
                  <a:txBody>
                    <a:bodyPr/>
                    <a:lstStyle/>
                    <a:p>
                      <a:pPr algn="ctr" fontAlgn="b"/>
                      <a:r>
                        <a:rPr lang="en-US" sz="1400" b="1" i="1" u="none" strike="noStrike">
                          <a:effectLst/>
                        </a:rPr>
                        <a:t>patient</a:t>
                      </a:r>
                      <a:endParaRPr lang="en-US" sz="1400" b="1" i="1"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dirty="0">
                          <a:effectLst/>
                        </a:rPr>
                        <a:t>height </a:t>
                      </a:r>
                      <a:endParaRPr lang="en-US" sz="1400" b="1" i="1"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a:effectLst/>
                        </a:rPr>
                        <a:t>age</a:t>
                      </a:r>
                      <a:endParaRPr lang="en-US" sz="1400" b="1" i="1"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dirty="0" err="1">
                          <a:effectLst/>
                        </a:rPr>
                        <a:t>blood_pressure</a:t>
                      </a:r>
                      <a:endParaRPr lang="en-US" sz="1400" b="1" i="1"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a:effectLst/>
                        </a:rPr>
                        <a:t>heart</a:t>
                      </a:r>
                      <a:r>
                        <a:rPr lang="hu-HU" sz="1400" b="1" i="1" u="none" strike="noStrike">
                          <a:effectLst/>
                        </a:rPr>
                        <a:t>_</a:t>
                      </a:r>
                      <a:r>
                        <a:rPr lang="en-US" sz="1400" b="1" i="1" u="none" strike="noStrike">
                          <a:effectLst/>
                        </a:rPr>
                        <a:t>rate</a:t>
                      </a:r>
                      <a:endParaRPr lang="en-US" sz="1400" b="1" i="1"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a:effectLst/>
                        </a:rPr>
                        <a:t>number_of_intervention</a:t>
                      </a:r>
                      <a:endParaRPr lang="en-US" sz="1400" b="1" i="1"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190398"/>
                  </a:ext>
                </a:extLst>
              </a:tr>
              <a:tr h="218533">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162.2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149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78151098"/>
                  </a:ext>
                </a:extLst>
              </a:tr>
              <a:tr h="218533">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175.3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69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47972583"/>
                  </a:ext>
                </a:extLst>
              </a:tr>
              <a:tr h="218533">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182.7</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200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76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00060618"/>
                  </a:ext>
                </a:extLst>
              </a:tr>
              <a:tr h="218533">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180.1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7585436"/>
                  </a:ext>
                </a:extLst>
              </a:tr>
              <a:tr h="218533">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170.3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74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110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76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56723445"/>
                  </a:ext>
                </a:extLst>
              </a:tr>
              <a:tr h="218533">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177.6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07396339"/>
                  </a:ext>
                </a:extLst>
              </a:tr>
              <a:tr h="218533">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190.1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118</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3281639"/>
                  </a:ext>
                </a:extLst>
              </a:tr>
              <a:tr h="218533">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199.5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57</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126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58</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90640822"/>
                  </a:ext>
                </a:extLst>
              </a:tr>
              <a:tr h="218533">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175.3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170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104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75769873"/>
                  </a:ext>
                </a:extLst>
              </a:tr>
              <a:tr h="218533">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168.5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143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98272474"/>
                  </a:ext>
                </a:extLst>
              </a:tr>
              <a:tr h="218533">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171.6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64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159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54095133"/>
                  </a:ext>
                </a:extLst>
              </a:tr>
              <a:tr h="218533">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172.9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63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139</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64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60319814"/>
                  </a:ext>
                </a:extLst>
              </a:tr>
              <a:tr h="218533">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183.4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47</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126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108</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49109541"/>
                  </a:ext>
                </a:extLst>
              </a:tr>
              <a:tr h="218533">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176.5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76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95142509"/>
                  </a:ext>
                </a:extLst>
              </a:tr>
              <a:tr h="218533">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169.6</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dirty="0">
                          <a:effectLst/>
                        </a:rPr>
                        <a:t>130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400" u="none" strike="noStrike">
                          <a:effectLst/>
                        </a:rPr>
                        <a:t>82</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20958476"/>
                  </a:ext>
                </a:extLst>
              </a:tr>
            </a:tbl>
          </a:graphicData>
        </a:graphic>
      </p:graphicFrame>
      <p:pic>
        <p:nvPicPr>
          <p:cNvPr id="3074" name="Picture 2" descr="blood-pressure-readings-chart-english.jpg (1000×598)">
            <a:extLst>
              <a:ext uri="{FF2B5EF4-FFF2-40B4-BE49-F238E27FC236}">
                <a16:creationId xmlns:a16="http://schemas.microsoft.com/office/drawing/2014/main" id="{58233E33-128A-4BC7-B57E-896DB43EBA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8632" y="1299411"/>
            <a:ext cx="4936958" cy="2952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MI">
            <a:extLst>
              <a:ext uri="{FF2B5EF4-FFF2-40B4-BE49-F238E27FC236}">
                <a16:creationId xmlns:a16="http://schemas.microsoft.com/office/drawing/2014/main" id="{9CF97EBB-5660-41F1-AF8F-4C415E5562E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3465" y="3979278"/>
            <a:ext cx="3810000" cy="2371725"/>
          </a:xfrm>
          <a:prstGeom prst="rect">
            <a:avLst/>
          </a:prstGeom>
          <a:noFill/>
          <a:extLst>
            <a:ext uri="{909E8E84-426E-40DD-AFC4-6F175D3DCCD1}">
              <a14:hiddenFill xmlns:a14="http://schemas.microsoft.com/office/drawing/2010/main">
                <a:solidFill>
                  <a:srgbClr val="FFFFFF"/>
                </a:solidFill>
              </a14:hiddenFill>
            </a:ext>
          </a:extLst>
        </p:spPr>
      </p:pic>
      <p:sp>
        <p:nvSpPr>
          <p:cNvPr id="9" name="Téglalap: lekerekített 8">
            <a:extLst>
              <a:ext uri="{FF2B5EF4-FFF2-40B4-BE49-F238E27FC236}">
                <a16:creationId xmlns:a16="http://schemas.microsoft.com/office/drawing/2014/main" id="{04429C21-1CCE-4B1E-99A9-71FE0D4670B3}"/>
              </a:ext>
            </a:extLst>
          </p:cNvPr>
          <p:cNvSpPr/>
          <p:nvPr/>
        </p:nvSpPr>
        <p:spPr>
          <a:xfrm>
            <a:off x="966670" y="5396896"/>
            <a:ext cx="5129330" cy="1175354"/>
          </a:xfrm>
          <a:prstGeom prst="roundRect">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b="1" dirty="0" err="1">
                <a:solidFill>
                  <a:schemeClr val="bg1"/>
                </a:solidFill>
              </a:rPr>
              <a:t>Can</a:t>
            </a:r>
            <a:r>
              <a:rPr lang="hu-HU" sz="2200" b="1" dirty="0">
                <a:solidFill>
                  <a:schemeClr val="bg1"/>
                </a:solidFill>
              </a:rPr>
              <a:t> convert </a:t>
            </a:r>
            <a:r>
              <a:rPr lang="hu-HU" sz="2200" b="1" dirty="0" err="1">
                <a:solidFill>
                  <a:schemeClr val="bg1"/>
                </a:solidFill>
              </a:rPr>
              <a:t>numerical</a:t>
            </a:r>
            <a:r>
              <a:rPr lang="hu-HU" sz="2200" b="1" dirty="0">
                <a:solidFill>
                  <a:schemeClr val="bg1"/>
                </a:solidFill>
              </a:rPr>
              <a:t> </a:t>
            </a:r>
            <a:r>
              <a:rPr lang="hu-HU" sz="2200" b="1" dirty="0" err="1">
                <a:solidFill>
                  <a:schemeClr val="bg1"/>
                </a:solidFill>
              </a:rPr>
              <a:t>to</a:t>
            </a:r>
            <a:r>
              <a:rPr lang="hu-HU" sz="2200" b="1" dirty="0">
                <a:solidFill>
                  <a:schemeClr val="bg1"/>
                </a:solidFill>
              </a:rPr>
              <a:t> </a:t>
            </a:r>
            <a:r>
              <a:rPr lang="hu-HU" sz="2200" b="1" dirty="0" err="1">
                <a:solidFill>
                  <a:schemeClr val="bg1"/>
                </a:solidFill>
              </a:rPr>
              <a:t>categorical</a:t>
            </a:r>
            <a:r>
              <a:rPr lang="hu-HU" sz="2200" b="1" dirty="0">
                <a:solidFill>
                  <a:schemeClr val="bg1"/>
                </a:solidFill>
              </a:rPr>
              <a:t> </a:t>
            </a:r>
            <a:r>
              <a:rPr lang="hu-HU" sz="2200" b="1" dirty="0" err="1">
                <a:solidFill>
                  <a:schemeClr val="bg1"/>
                </a:solidFill>
              </a:rPr>
              <a:t>data</a:t>
            </a:r>
            <a:endParaRPr lang="hu-HU" sz="2200" b="1" dirty="0">
              <a:solidFill>
                <a:schemeClr val="bg1"/>
              </a:solidFill>
            </a:endParaRPr>
          </a:p>
          <a:p>
            <a:pPr algn="ctr"/>
            <a:r>
              <a:rPr lang="hu-HU" sz="2200" b="1" dirty="0">
                <a:solidFill>
                  <a:schemeClr val="bg1"/>
                </a:solidFill>
              </a:rPr>
              <a:t>BUT </a:t>
            </a:r>
            <a:r>
              <a:rPr lang="hu-HU" sz="2200" b="1" dirty="0" err="1">
                <a:solidFill>
                  <a:schemeClr val="bg1"/>
                </a:solidFill>
              </a:rPr>
              <a:t>loss</a:t>
            </a:r>
            <a:r>
              <a:rPr lang="hu-HU" sz="2200" b="1" dirty="0">
                <a:solidFill>
                  <a:schemeClr val="bg1"/>
                </a:solidFill>
              </a:rPr>
              <a:t> of </a:t>
            </a:r>
            <a:r>
              <a:rPr lang="hu-HU" sz="2200" b="1" dirty="0" err="1">
                <a:solidFill>
                  <a:schemeClr val="bg1"/>
                </a:solidFill>
              </a:rPr>
              <a:t>information</a:t>
            </a:r>
            <a:r>
              <a:rPr lang="hu-HU" sz="2200" b="1" dirty="0">
                <a:solidFill>
                  <a:schemeClr val="bg1"/>
                </a:solidFill>
              </a:rPr>
              <a:t> !!!</a:t>
            </a:r>
          </a:p>
        </p:txBody>
      </p:sp>
    </p:spTree>
    <p:extLst>
      <p:ext uri="{BB962C8B-B14F-4D97-AF65-F5344CB8AC3E}">
        <p14:creationId xmlns:p14="http://schemas.microsoft.com/office/powerpoint/2010/main" val="4060768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0" y="345857"/>
            <a:ext cx="8746091" cy="745200"/>
          </a:xfrm>
          <a:prstGeom prst="rect">
            <a:avLst/>
          </a:prstGeom>
        </p:spPr>
        <p:txBody>
          <a:bodyPr/>
          <a:lstStyle/>
          <a:p>
            <a:pPr algn="ctr"/>
            <a:r>
              <a:rPr lang="hu-HU" sz="3600" b="1" dirty="0">
                <a:solidFill>
                  <a:schemeClr val="bg1"/>
                </a:solidFill>
              </a:rPr>
              <a:t>Data </a:t>
            </a:r>
            <a:r>
              <a:rPr lang="hu-HU" sz="3600" b="1" dirty="0" err="1">
                <a:solidFill>
                  <a:schemeClr val="bg1"/>
                </a:solidFill>
              </a:rPr>
              <a:t>interpretation</a:t>
            </a:r>
            <a:endParaRPr lang="en-GB" sz="3600" b="1" dirty="0">
              <a:solidFill>
                <a:schemeClr val="bg1"/>
              </a:solidFill>
            </a:endParaRPr>
          </a:p>
        </p:txBody>
      </p:sp>
      <p:sp>
        <p:nvSpPr>
          <p:cNvPr id="5" name="Szövegdoboz 4"/>
          <p:cNvSpPr txBox="1"/>
          <p:nvPr/>
        </p:nvSpPr>
        <p:spPr>
          <a:xfrm>
            <a:off x="3729033" y="1694423"/>
            <a:ext cx="4133566" cy="1446550"/>
          </a:xfrm>
          <a:prstGeom prst="rect">
            <a:avLst/>
          </a:prstGeom>
          <a:solidFill>
            <a:schemeClr val="accent6">
              <a:lumMod val="60000"/>
              <a:lumOff val="40000"/>
            </a:schemeClr>
          </a:solidFill>
          <a:ln>
            <a:solidFill>
              <a:schemeClr val="accent6">
                <a:lumMod val="75000"/>
              </a:schemeClr>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hu-HU"/>
            </a:defPPr>
            <a:lvl1pPr algn="ctr">
              <a:defRPr sz="4400">
                <a:solidFill>
                  <a:schemeClr val="tx1"/>
                </a:solidFill>
              </a:defRPr>
            </a:lvl1pPr>
          </a:lstStyle>
          <a:p>
            <a:r>
              <a:rPr lang="hu-HU"/>
              <a:t>DESCRIPTIVE STATISTICS</a:t>
            </a:r>
          </a:p>
        </p:txBody>
      </p:sp>
      <p:sp>
        <p:nvSpPr>
          <p:cNvPr id="6" name="Szövegdoboz 5"/>
          <p:cNvSpPr txBox="1"/>
          <p:nvPr/>
        </p:nvSpPr>
        <p:spPr>
          <a:xfrm>
            <a:off x="1105310" y="4008281"/>
            <a:ext cx="3804547" cy="1938992"/>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err="1"/>
              <a:t>Measures</a:t>
            </a:r>
            <a:r>
              <a:rPr lang="hu-HU"/>
              <a:t> of central </a:t>
            </a:r>
            <a:r>
              <a:rPr lang="hu-HU" err="1"/>
              <a:t>tendency</a:t>
            </a:r>
            <a:endParaRPr lang="hu-HU"/>
          </a:p>
        </p:txBody>
      </p:sp>
      <p:sp>
        <p:nvSpPr>
          <p:cNvPr id="7" name="Szövegdoboz 6"/>
          <p:cNvSpPr txBox="1"/>
          <p:nvPr/>
        </p:nvSpPr>
        <p:spPr>
          <a:xfrm>
            <a:off x="6676424" y="4042462"/>
            <a:ext cx="3876261" cy="1938992"/>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err="1"/>
              <a:t>Measures</a:t>
            </a:r>
            <a:r>
              <a:rPr lang="hu-HU"/>
              <a:t> of </a:t>
            </a:r>
            <a:r>
              <a:rPr lang="hu-HU" err="1"/>
              <a:t>variability</a:t>
            </a:r>
            <a:r>
              <a:rPr lang="hu-HU"/>
              <a:t> (spread)</a:t>
            </a:r>
          </a:p>
        </p:txBody>
      </p:sp>
      <p:cxnSp>
        <p:nvCxnSpPr>
          <p:cNvPr id="8" name="Egyenes összekötő nyíllal 7"/>
          <p:cNvCxnSpPr/>
          <p:nvPr/>
        </p:nvCxnSpPr>
        <p:spPr>
          <a:xfrm flipH="1">
            <a:off x="3177873" y="3201393"/>
            <a:ext cx="1731984" cy="589245"/>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19" name="Egyenes összekötő nyíllal 18"/>
          <p:cNvCxnSpPr/>
          <p:nvPr/>
        </p:nvCxnSpPr>
        <p:spPr>
          <a:xfrm>
            <a:off x="6380864" y="3201393"/>
            <a:ext cx="1705926" cy="602660"/>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19271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297410" y="1488559"/>
            <a:ext cx="10106976" cy="707886"/>
          </a:xfrm>
          <a:prstGeom prst="rect">
            <a:avLst/>
          </a:prstGeom>
          <a:solidFill>
            <a:srgbClr val="0C5C65">
              <a:alpha val="50000"/>
            </a:srgbClr>
          </a:solidFill>
          <a:ln>
            <a:solidFill>
              <a:srgbClr val="0C5C6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dirty="0" err="1"/>
              <a:t>Measures</a:t>
            </a:r>
            <a:r>
              <a:rPr lang="hu-HU" dirty="0"/>
              <a:t> of </a:t>
            </a:r>
            <a:r>
              <a:rPr lang="hu-HU" dirty="0" err="1"/>
              <a:t>central</a:t>
            </a:r>
            <a:r>
              <a:rPr lang="hu-HU" dirty="0"/>
              <a:t> </a:t>
            </a:r>
            <a:r>
              <a:rPr lang="hu-HU" dirty="0" err="1"/>
              <a:t>tendency</a:t>
            </a:r>
            <a:endParaRPr lang="hu-HU" dirty="0"/>
          </a:p>
        </p:txBody>
      </p:sp>
      <p:sp>
        <p:nvSpPr>
          <p:cNvPr id="7" name="Szövegdoboz 6"/>
          <p:cNvSpPr txBox="1"/>
          <p:nvPr/>
        </p:nvSpPr>
        <p:spPr>
          <a:xfrm>
            <a:off x="1297410" y="3268213"/>
            <a:ext cx="10106976" cy="707886"/>
          </a:xfrm>
          <a:prstGeom prst="rect">
            <a:avLst/>
          </a:prstGeom>
          <a:solidFill>
            <a:srgbClr val="0C5C65">
              <a:alpha val="50000"/>
            </a:srgbClr>
          </a:solidFill>
          <a:ln>
            <a:solidFill>
              <a:srgbClr val="0C5C6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dirty="0" err="1"/>
              <a:t>Measures</a:t>
            </a:r>
            <a:r>
              <a:rPr lang="hu-HU" dirty="0"/>
              <a:t> of </a:t>
            </a:r>
            <a:r>
              <a:rPr lang="hu-HU" dirty="0" err="1"/>
              <a:t>variability</a:t>
            </a:r>
            <a:r>
              <a:rPr lang="hu-HU" dirty="0"/>
              <a:t> (</a:t>
            </a:r>
            <a:r>
              <a:rPr lang="hu-HU" dirty="0" err="1"/>
              <a:t>spread</a:t>
            </a:r>
            <a:r>
              <a:rPr lang="hu-HU" dirty="0"/>
              <a:t>)</a:t>
            </a:r>
          </a:p>
        </p:txBody>
      </p:sp>
      <p:sp>
        <p:nvSpPr>
          <p:cNvPr id="3" name="Szövegdoboz 2"/>
          <p:cNvSpPr txBox="1"/>
          <p:nvPr/>
        </p:nvSpPr>
        <p:spPr>
          <a:xfrm>
            <a:off x="1297410" y="2286053"/>
            <a:ext cx="10101942" cy="892552"/>
          </a:xfrm>
          <a:prstGeom prst="rect">
            <a:avLst/>
          </a:prstGeom>
          <a:noFill/>
        </p:spPr>
        <p:txBody>
          <a:bodyPr wrap="square" rtlCol="0">
            <a:spAutoFit/>
          </a:bodyPr>
          <a:lstStyle/>
          <a:p>
            <a:pPr marL="285750" indent="-285750">
              <a:buFont typeface="Arial" panose="020B0604020202020204" pitchFamily="34" charset="0"/>
              <a:buChar char="•"/>
            </a:pPr>
            <a:r>
              <a:rPr lang="hu-HU" sz="2600" dirty="0" err="1">
                <a:solidFill>
                  <a:srgbClr val="0C5C65"/>
                </a:solidFill>
              </a:rPr>
              <a:t>Mean</a:t>
            </a:r>
            <a:r>
              <a:rPr lang="hu-HU" sz="2600" dirty="0">
                <a:solidFill>
                  <a:srgbClr val="0C5C65"/>
                </a:solidFill>
              </a:rPr>
              <a:t>: </a:t>
            </a:r>
            <a:r>
              <a:rPr lang="hu-HU" sz="2600" dirty="0" err="1">
                <a:solidFill>
                  <a:srgbClr val="0C5C65"/>
                </a:solidFill>
              </a:rPr>
              <a:t>average</a:t>
            </a:r>
            <a:r>
              <a:rPr lang="hu-HU" sz="2600" dirty="0">
                <a:solidFill>
                  <a:srgbClr val="0C5C65"/>
                </a:solidFill>
              </a:rPr>
              <a:t> of a </a:t>
            </a:r>
            <a:r>
              <a:rPr lang="hu-HU" sz="2600" dirty="0" err="1">
                <a:solidFill>
                  <a:srgbClr val="0C5C65"/>
                </a:solidFill>
              </a:rPr>
              <a:t>data</a:t>
            </a:r>
            <a:r>
              <a:rPr lang="hu-HU" sz="2600" dirty="0">
                <a:solidFill>
                  <a:srgbClr val="0C5C65"/>
                </a:solidFill>
              </a:rPr>
              <a:t> </a:t>
            </a:r>
            <a:r>
              <a:rPr lang="hu-HU" sz="2600" dirty="0" err="1">
                <a:solidFill>
                  <a:srgbClr val="0C5C65"/>
                </a:solidFill>
              </a:rPr>
              <a:t>set</a:t>
            </a:r>
            <a:endParaRPr lang="hu-HU" sz="2600" dirty="0">
              <a:solidFill>
                <a:srgbClr val="0C5C65"/>
              </a:solidFill>
            </a:endParaRPr>
          </a:p>
          <a:p>
            <a:pPr marL="285750" indent="-285750">
              <a:buFont typeface="Arial" panose="020B0604020202020204" pitchFamily="34" charset="0"/>
              <a:buChar char="•"/>
            </a:pPr>
            <a:r>
              <a:rPr lang="hu-HU" sz="2600" dirty="0" err="1">
                <a:solidFill>
                  <a:srgbClr val="0C5C65"/>
                </a:solidFill>
              </a:rPr>
              <a:t>Median</a:t>
            </a:r>
            <a:r>
              <a:rPr lang="hu-HU" sz="2600" dirty="0">
                <a:solidFill>
                  <a:srgbClr val="0C5C65"/>
                </a:solidFill>
              </a:rPr>
              <a:t>: </a:t>
            </a:r>
            <a:r>
              <a:rPr lang="hu-HU" sz="2600" dirty="0" err="1">
                <a:solidFill>
                  <a:srgbClr val="0C5C65"/>
                </a:solidFill>
              </a:rPr>
              <a:t>divides</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data</a:t>
            </a:r>
            <a:r>
              <a:rPr lang="hu-HU" sz="2600" dirty="0">
                <a:solidFill>
                  <a:srgbClr val="0C5C65"/>
                </a:solidFill>
              </a:rPr>
              <a:t> </a:t>
            </a:r>
            <a:r>
              <a:rPr lang="hu-HU" sz="2600" dirty="0" err="1">
                <a:solidFill>
                  <a:srgbClr val="0C5C65"/>
                </a:solidFill>
              </a:rPr>
              <a:t>into</a:t>
            </a:r>
            <a:r>
              <a:rPr lang="hu-HU" sz="2600" dirty="0">
                <a:solidFill>
                  <a:srgbClr val="0C5C65"/>
                </a:solidFill>
              </a:rPr>
              <a:t> 2 </a:t>
            </a:r>
            <a:r>
              <a:rPr lang="hu-HU" sz="2600" dirty="0" err="1">
                <a:solidFill>
                  <a:srgbClr val="0C5C65"/>
                </a:solidFill>
              </a:rPr>
              <a:t>equal</a:t>
            </a:r>
            <a:r>
              <a:rPr lang="hu-HU" sz="2600" dirty="0">
                <a:solidFill>
                  <a:srgbClr val="0C5C65"/>
                </a:solidFill>
              </a:rPr>
              <a:t> </a:t>
            </a:r>
            <a:r>
              <a:rPr lang="hu-HU" sz="2600" dirty="0" err="1">
                <a:solidFill>
                  <a:srgbClr val="0C5C65"/>
                </a:solidFill>
              </a:rPr>
              <a:t>parts</a:t>
            </a:r>
            <a:endParaRPr lang="hu-HU" sz="2600" dirty="0">
              <a:solidFill>
                <a:srgbClr val="0C5C65"/>
              </a:solidFill>
            </a:endParaRPr>
          </a:p>
        </p:txBody>
      </p:sp>
      <p:sp>
        <p:nvSpPr>
          <p:cNvPr id="9" name="Szövegdoboz 8"/>
          <p:cNvSpPr txBox="1"/>
          <p:nvPr/>
        </p:nvSpPr>
        <p:spPr>
          <a:xfrm>
            <a:off x="1297410" y="4065707"/>
            <a:ext cx="10101942" cy="2492990"/>
          </a:xfrm>
          <a:prstGeom prst="rect">
            <a:avLst/>
          </a:prstGeom>
          <a:noFill/>
        </p:spPr>
        <p:txBody>
          <a:bodyPr wrap="square" rtlCol="0">
            <a:spAutoFit/>
          </a:bodyPr>
          <a:lstStyle/>
          <a:p>
            <a:pPr marL="285750" indent="-285750">
              <a:buFont typeface="Arial" panose="020B0604020202020204" pitchFamily="34" charset="0"/>
              <a:buChar char="•"/>
            </a:pPr>
            <a:r>
              <a:rPr lang="hu-HU" sz="2600" dirty="0">
                <a:solidFill>
                  <a:srgbClr val="0C5C65"/>
                </a:solidFill>
              </a:rPr>
              <a:t>Standard </a:t>
            </a:r>
            <a:r>
              <a:rPr lang="hu-HU" sz="2600" dirty="0" err="1">
                <a:solidFill>
                  <a:srgbClr val="0C5C65"/>
                </a:solidFill>
              </a:rPr>
              <a:t>error</a:t>
            </a:r>
            <a:r>
              <a:rPr lang="hu-HU" sz="2600" dirty="0">
                <a:solidFill>
                  <a:srgbClr val="0C5C65"/>
                </a:solidFill>
              </a:rPr>
              <a:t>: </a:t>
            </a:r>
            <a:r>
              <a:rPr lang="hu-HU" sz="2600" dirty="0" err="1">
                <a:solidFill>
                  <a:srgbClr val="0C5C65"/>
                </a:solidFill>
              </a:rPr>
              <a:t>tells</a:t>
            </a:r>
            <a:r>
              <a:rPr lang="hu-HU" sz="2600" dirty="0">
                <a:solidFill>
                  <a:srgbClr val="0C5C65"/>
                </a:solidFill>
              </a:rPr>
              <a:t> </a:t>
            </a:r>
            <a:r>
              <a:rPr lang="hu-HU" sz="2600" dirty="0" err="1">
                <a:solidFill>
                  <a:srgbClr val="0C5C65"/>
                </a:solidFill>
              </a:rPr>
              <a:t>you</a:t>
            </a:r>
            <a:r>
              <a:rPr lang="hu-HU" sz="2600" dirty="0">
                <a:solidFill>
                  <a:srgbClr val="0C5C65"/>
                </a:solidFill>
              </a:rPr>
              <a:t> </a:t>
            </a:r>
            <a:r>
              <a:rPr lang="hu-HU" sz="2600" dirty="0" err="1">
                <a:solidFill>
                  <a:srgbClr val="0C5C65"/>
                </a:solidFill>
              </a:rPr>
              <a:t>how</a:t>
            </a:r>
            <a:r>
              <a:rPr lang="hu-HU" sz="2600" dirty="0">
                <a:solidFill>
                  <a:srgbClr val="0C5C65"/>
                </a:solidFill>
              </a:rPr>
              <a:t> far </a:t>
            </a:r>
            <a:r>
              <a:rPr lang="hu-HU" sz="2600" dirty="0" err="1">
                <a:solidFill>
                  <a:srgbClr val="0C5C65"/>
                </a:solidFill>
              </a:rPr>
              <a:t>your</a:t>
            </a:r>
            <a:r>
              <a:rPr lang="hu-HU" sz="2600" dirty="0">
                <a:solidFill>
                  <a:srgbClr val="0C5C65"/>
                </a:solidFill>
              </a:rPr>
              <a:t> </a:t>
            </a:r>
            <a:r>
              <a:rPr lang="hu-HU" sz="2600" dirty="0" err="1">
                <a:solidFill>
                  <a:srgbClr val="0C5C65"/>
                </a:solidFill>
              </a:rPr>
              <a:t>sample</a:t>
            </a:r>
            <a:r>
              <a:rPr lang="hu-HU" sz="2600" dirty="0">
                <a:solidFill>
                  <a:srgbClr val="0C5C65"/>
                </a:solidFill>
              </a:rPr>
              <a:t> </a:t>
            </a:r>
            <a:r>
              <a:rPr lang="hu-HU" sz="2600" dirty="0" err="1">
                <a:solidFill>
                  <a:srgbClr val="0C5C65"/>
                </a:solidFill>
              </a:rPr>
              <a:t>mean</a:t>
            </a:r>
            <a:r>
              <a:rPr lang="hu-HU" sz="2600" dirty="0">
                <a:solidFill>
                  <a:srgbClr val="0C5C65"/>
                </a:solidFill>
              </a:rPr>
              <a:t> </a:t>
            </a:r>
            <a:r>
              <a:rPr lang="hu-HU" sz="2600" dirty="0" err="1">
                <a:solidFill>
                  <a:srgbClr val="0C5C65"/>
                </a:solidFill>
              </a:rPr>
              <a:t>deviates</a:t>
            </a:r>
            <a:r>
              <a:rPr lang="hu-HU" sz="2600" dirty="0">
                <a:solidFill>
                  <a:srgbClr val="0C5C65"/>
                </a:solidFill>
              </a:rPr>
              <a:t> </a:t>
            </a:r>
            <a:r>
              <a:rPr lang="hu-HU" sz="2600" dirty="0" err="1">
                <a:solidFill>
                  <a:srgbClr val="0C5C65"/>
                </a:solidFill>
              </a:rPr>
              <a:t>from</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actual</a:t>
            </a:r>
            <a:r>
              <a:rPr lang="hu-HU" sz="2600" dirty="0">
                <a:solidFill>
                  <a:srgbClr val="0C5C65"/>
                </a:solidFill>
              </a:rPr>
              <a:t> </a:t>
            </a:r>
            <a:r>
              <a:rPr lang="hu-HU" sz="2600" dirty="0" err="1">
                <a:solidFill>
                  <a:srgbClr val="0C5C65"/>
                </a:solidFill>
              </a:rPr>
              <a:t>population</a:t>
            </a:r>
            <a:r>
              <a:rPr lang="hu-HU" sz="2600" dirty="0">
                <a:solidFill>
                  <a:srgbClr val="0C5C65"/>
                </a:solidFill>
              </a:rPr>
              <a:t> </a:t>
            </a:r>
            <a:r>
              <a:rPr lang="hu-HU" sz="2600" dirty="0" err="1">
                <a:solidFill>
                  <a:srgbClr val="0C5C65"/>
                </a:solidFill>
              </a:rPr>
              <a:t>mean</a:t>
            </a:r>
            <a:endParaRPr lang="hu-HU" sz="2600" dirty="0">
              <a:solidFill>
                <a:srgbClr val="0C5C65"/>
              </a:solidFill>
            </a:endParaRPr>
          </a:p>
          <a:p>
            <a:pPr marL="285750" indent="-285750">
              <a:buFont typeface="Arial" panose="020B0604020202020204" pitchFamily="34" charset="0"/>
              <a:buChar char="•"/>
            </a:pPr>
            <a:r>
              <a:rPr lang="hu-HU" sz="2600" dirty="0">
                <a:solidFill>
                  <a:srgbClr val="0C5C65"/>
                </a:solidFill>
              </a:rPr>
              <a:t>Standard </a:t>
            </a:r>
            <a:r>
              <a:rPr lang="hu-HU" sz="2600" dirty="0" err="1">
                <a:solidFill>
                  <a:srgbClr val="0C5C65"/>
                </a:solidFill>
              </a:rPr>
              <a:t>deviation</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measurement</a:t>
            </a:r>
            <a:r>
              <a:rPr lang="hu-HU" sz="2600" dirty="0">
                <a:solidFill>
                  <a:srgbClr val="0C5C65"/>
                </a:solidFill>
              </a:rPr>
              <a:t> of </a:t>
            </a:r>
            <a:r>
              <a:rPr lang="hu-HU" sz="2600" dirty="0" err="1">
                <a:solidFill>
                  <a:srgbClr val="0C5C65"/>
                </a:solidFill>
              </a:rPr>
              <a:t>average</a:t>
            </a:r>
            <a:r>
              <a:rPr lang="hu-HU" sz="2600" dirty="0">
                <a:solidFill>
                  <a:srgbClr val="0C5C65"/>
                </a:solidFill>
              </a:rPr>
              <a:t> </a:t>
            </a:r>
            <a:r>
              <a:rPr lang="hu-HU" sz="2600" dirty="0" err="1">
                <a:solidFill>
                  <a:srgbClr val="0C5C65"/>
                </a:solidFill>
              </a:rPr>
              <a:t>distance</a:t>
            </a:r>
            <a:r>
              <a:rPr lang="hu-HU" sz="2600" dirty="0">
                <a:solidFill>
                  <a:srgbClr val="0C5C65"/>
                </a:solidFill>
              </a:rPr>
              <a:t> </a:t>
            </a:r>
            <a:r>
              <a:rPr lang="hu-HU" sz="2600" dirty="0" err="1">
                <a:solidFill>
                  <a:srgbClr val="0C5C65"/>
                </a:solidFill>
              </a:rPr>
              <a:t>between</a:t>
            </a:r>
            <a:r>
              <a:rPr lang="hu-HU" sz="2600" dirty="0">
                <a:solidFill>
                  <a:srgbClr val="0C5C65"/>
                </a:solidFill>
              </a:rPr>
              <a:t> </a:t>
            </a:r>
            <a:r>
              <a:rPr lang="hu-HU" sz="2600" dirty="0" err="1">
                <a:solidFill>
                  <a:srgbClr val="0C5C65"/>
                </a:solidFill>
              </a:rPr>
              <a:t>each</a:t>
            </a:r>
            <a:r>
              <a:rPr lang="hu-HU" sz="2600" dirty="0">
                <a:solidFill>
                  <a:srgbClr val="0C5C65"/>
                </a:solidFill>
              </a:rPr>
              <a:t> </a:t>
            </a:r>
            <a:r>
              <a:rPr lang="hu-HU" sz="2600" dirty="0" err="1">
                <a:solidFill>
                  <a:srgbClr val="0C5C65"/>
                </a:solidFill>
              </a:rPr>
              <a:t>quantity</a:t>
            </a:r>
            <a:r>
              <a:rPr lang="hu-HU" sz="2600" dirty="0">
                <a:solidFill>
                  <a:srgbClr val="0C5C65"/>
                </a:solidFill>
              </a:rPr>
              <a:t> and </a:t>
            </a:r>
            <a:r>
              <a:rPr lang="hu-HU" sz="2600" dirty="0" err="1">
                <a:solidFill>
                  <a:srgbClr val="0C5C65"/>
                </a:solidFill>
              </a:rPr>
              <a:t>the</a:t>
            </a:r>
            <a:r>
              <a:rPr lang="hu-HU" sz="2600" dirty="0">
                <a:solidFill>
                  <a:srgbClr val="0C5C65"/>
                </a:solidFill>
              </a:rPr>
              <a:t> </a:t>
            </a:r>
            <a:r>
              <a:rPr lang="hu-HU" sz="2600" dirty="0" err="1">
                <a:solidFill>
                  <a:srgbClr val="0C5C65"/>
                </a:solidFill>
              </a:rPr>
              <a:t>mean</a:t>
            </a:r>
            <a:endParaRPr lang="hu-HU" sz="2600" dirty="0">
              <a:solidFill>
                <a:srgbClr val="0C5C65"/>
              </a:solidFill>
            </a:endParaRPr>
          </a:p>
          <a:p>
            <a:pPr marL="285750" indent="-285750">
              <a:buFont typeface="Arial" panose="020B0604020202020204" pitchFamily="34" charset="0"/>
              <a:buChar char="•"/>
            </a:pPr>
            <a:r>
              <a:rPr lang="hu-HU" sz="2600" dirty="0" err="1">
                <a:solidFill>
                  <a:srgbClr val="0C5C65"/>
                </a:solidFill>
              </a:rPr>
              <a:t>Range</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difference</a:t>
            </a:r>
            <a:r>
              <a:rPr lang="hu-HU" sz="2600" dirty="0">
                <a:solidFill>
                  <a:srgbClr val="0C5C65"/>
                </a:solidFill>
              </a:rPr>
              <a:t> </a:t>
            </a:r>
            <a:r>
              <a:rPr lang="hu-HU" sz="2600" dirty="0" err="1">
                <a:solidFill>
                  <a:srgbClr val="0C5C65"/>
                </a:solidFill>
              </a:rPr>
              <a:t>between</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highest</a:t>
            </a:r>
            <a:r>
              <a:rPr lang="hu-HU" sz="2600" dirty="0">
                <a:solidFill>
                  <a:srgbClr val="0C5C65"/>
                </a:solidFill>
              </a:rPr>
              <a:t> and </a:t>
            </a:r>
            <a:r>
              <a:rPr lang="hu-HU" sz="2600" dirty="0" err="1">
                <a:solidFill>
                  <a:srgbClr val="0C5C65"/>
                </a:solidFill>
              </a:rPr>
              <a:t>the</a:t>
            </a:r>
            <a:r>
              <a:rPr lang="hu-HU" sz="2600" dirty="0">
                <a:solidFill>
                  <a:srgbClr val="0C5C65"/>
                </a:solidFill>
              </a:rPr>
              <a:t> </a:t>
            </a:r>
            <a:r>
              <a:rPr lang="hu-HU" sz="2600" dirty="0" err="1">
                <a:solidFill>
                  <a:srgbClr val="0C5C65"/>
                </a:solidFill>
              </a:rPr>
              <a:t>lowest</a:t>
            </a:r>
            <a:r>
              <a:rPr lang="hu-HU" sz="2600" dirty="0">
                <a:solidFill>
                  <a:srgbClr val="0C5C65"/>
                </a:solidFill>
              </a:rPr>
              <a:t> </a:t>
            </a:r>
            <a:r>
              <a:rPr lang="hu-HU" sz="2600" dirty="0" err="1">
                <a:solidFill>
                  <a:srgbClr val="0C5C65"/>
                </a:solidFill>
              </a:rPr>
              <a:t>value</a:t>
            </a:r>
            <a:endParaRPr lang="hu-HU" sz="2600" dirty="0">
              <a:solidFill>
                <a:srgbClr val="0C5C65"/>
              </a:solidFill>
            </a:endParaRPr>
          </a:p>
          <a:p>
            <a:pPr marL="285750" indent="-285750">
              <a:buFont typeface="Arial" panose="020B0604020202020204" pitchFamily="34" charset="0"/>
              <a:buChar char="•"/>
            </a:pPr>
            <a:r>
              <a:rPr lang="hu-HU" sz="2600" dirty="0" err="1">
                <a:solidFill>
                  <a:srgbClr val="0C5C65"/>
                </a:solidFill>
              </a:rPr>
              <a:t>Quartiles</a:t>
            </a:r>
            <a:r>
              <a:rPr lang="hu-HU" sz="2600" dirty="0">
                <a:solidFill>
                  <a:srgbClr val="0C5C65"/>
                </a:solidFill>
              </a:rPr>
              <a:t>: </a:t>
            </a:r>
            <a:r>
              <a:rPr lang="hu-HU" sz="2600" dirty="0" err="1">
                <a:solidFill>
                  <a:srgbClr val="0C5C65"/>
                </a:solidFill>
              </a:rPr>
              <a:t>divide</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data</a:t>
            </a:r>
            <a:r>
              <a:rPr lang="hu-HU" sz="2600" dirty="0">
                <a:solidFill>
                  <a:srgbClr val="0C5C65"/>
                </a:solidFill>
              </a:rPr>
              <a:t> </a:t>
            </a:r>
            <a:r>
              <a:rPr lang="hu-HU" sz="2600" dirty="0" err="1">
                <a:solidFill>
                  <a:srgbClr val="0C5C65"/>
                </a:solidFill>
              </a:rPr>
              <a:t>set</a:t>
            </a:r>
            <a:r>
              <a:rPr lang="hu-HU" sz="2600" dirty="0">
                <a:solidFill>
                  <a:srgbClr val="0C5C65"/>
                </a:solidFill>
              </a:rPr>
              <a:t> </a:t>
            </a:r>
            <a:r>
              <a:rPr lang="hu-HU" sz="2600" dirty="0" err="1">
                <a:solidFill>
                  <a:srgbClr val="0C5C65"/>
                </a:solidFill>
              </a:rPr>
              <a:t>into</a:t>
            </a:r>
            <a:r>
              <a:rPr lang="hu-HU" sz="2600" dirty="0">
                <a:solidFill>
                  <a:srgbClr val="0C5C65"/>
                </a:solidFill>
              </a:rPr>
              <a:t> </a:t>
            </a:r>
            <a:r>
              <a:rPr lang="hu-HU" sz="2600" dirty="0" err="1">
                <a:solidFill>
                  <a:srgbClr val="0C5C65"/>
                </a:solidFill>
              </a:rPr>
              <a:t>quarters</a:t>
            </a:r>
            <a:endParaRPr lang="hu-HU" sz="2600" dirty="0">
              <a:solidFill>
                <a:srgbClr val="0C5C65"/>
              </a:solidFill>
            </a:endParaRPr>
          </a:p>
        </p:txBody>
      </p:sp>
      <p:sp>
        <p:nvSpPr>
          <p:cNvPr id="8" name="Title 1"/>
          <p:cNvSpPr txBox="1">
            <a:spLocks/>
          </p:cNvSpPr>
          <p:nvPr/>
        </p:nvSpPr>
        <p:spPr>
          <a:xfrm>
            <a:off x="1634877" y="416791"/>
            <a:ext cx="8746091" cy="745200"/>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b="1" dirty="0" err="1">
                <a:solidFill>
                  <a:schemeClr val="bg1"/>
                </a:solidFill>
              </a:rPr>
              <a:t>Describing</a:t>
            </a:r>
            <a:r>
              <a:rPr lang="hu-HU" sz="3600" b="1" dirty="0">
                <a:solidFill>
                  <a:schemeClr val="bg1"/>
                </a:solidFill>
              </a:rPr>
              <a:t> </a:t>
            </a:r>
            <a:r>
              <a:rPr lang="hu-HU" sz="3600" b="1" dirty="0" err="1">
                <a:solidFill>
                  <a:schemeClr val="bg1"/>
                </a:solidFill>
              </a:rPr>
              <a:t>the</a:t>
            </a:r>
            <a:r>
              <a:rPr lang="hu-HU" sz="3600" b="1" dirty="0">
                <a:solidFill>
                  <a:schemeClr val="bg1"/>
                </a:solidFill>
              </a:rPr>
              <a:t> </a:t>
            </a:r>
            <a:r>
              <a:rPr lang="hu-HU" sz="3600" b="1" dirty="0" err="1">
                <a:solidFill>
                  <a:schemeClr val="bg1"/>
                </a:solidFill>
              </a:rPr>
              <a:t>data</a:t>
            </a:r>
            <a:r>
              <a:rPr lang="hu-HU" sz="3600" b="1" dirty="0">
                <a:solidFill>
                  <a:schemeClr val="bg1"/>
                </a:solidFill>
              </a:rPr>
              <a:t> </a:t>
            </a:r>
            <a:r>
              <a:rPr lang="hu-HU" sz="3600" b="1" dirty="0" err="1">
                <a:solidFill>
                  <a:schemeClr val="bg1"/>
                </a:solidFill>
              </a:rPr>
              <a:t>with</a:t>
            </a:r>
            <a:r>
              <a:rPr lang="hu-HU" sz="3600" b="1" dirty="0">
                <a:solidFill>
                  <a:schemeClr val="bg1"/>
                </a:solidFill>
              </a:rPr>
              <a:t> </a:t>
            </a:r>
            <a:r>
              <a:rPr lang="hu-HU" sz="3600" b="1" dirty="0" err="1">
                <a:solidFill>
                  <a:schemeClr val="bg1"/>
                </a:solidFill>
              </a:rPr>
              <a:t>numbers</a:t>
            </a:r>
            <a:endParaRPr lang="en-GB" sz="3600" b="1" dirty="0">
              <a:solidFill>
                <a:schemeClr val="bg1"/>
              </a:solidFill>
            </a:endParaRPr>
          </a:p>
        </p:txBody>
      </p:sp>
    </p:spTree>
    <p:extLst>
      <p:ext uri="{BB962C8B-B14F-4D97-AF65-F5344CB8AC3E}">
        <p14:creationId xmlns:p14="http://schemas.microsoft.com/office/powerpoint/2010/main" val="1119556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80595" y="279629"/>
            <a:ext cx="9514936" cy="646331"/>
          </a:xfrm>
          <a:prstGeom prst="rect">
            <a:avLst/>
          </a:prstGeom>
          <a:noFill/>
        </p:spPr>
        <p:txBody>
          <a:bodyPr wrap="square" rtlCol="0">
            <a:spAutoFit/>
          </a:bodyPr>
          <a:lstStyle/>
          <a:p>
            <a:pPr algn="ctr"/>
            <a:r>
              <a:rPr lang="hu-HU" sz="3600" b="1" dirty="0" err="1">
                <a:solidFill>
                  <a:schemeClr val="bg1"/>
                </a:solidFill>
              </a:rPr>
              <a:t>Distribution</a:t>
            </a:r>
            <a:endParaRPr lang="hu-HU" sz="3600" b="1" dirty="0">
              <a:solidFill>
                <a:schemeClr val="bg1"/>
              </a:solidFill>
            </a:endParaRPr>
          </a:p>
        </p:txBody>
      </p:sp>
      <p:grpSp>
        <p:nvGrpSpPr>
          <p:cNvPr id="18" name="Csoportba foglalás 17">
            <a:extLst>
              <a:ext uri="{FF2B5EF4-FFF2-40B4-BE49-F238E27FC236}">
                <a16:creationId xmlns:a16="http://schemas.microsoft.com/office/drawing/2014/main" id="{F89E02F8-0840-4945-A52B-F48CF7CC8E55}"/>
              </a:ext>
            </a:extLst>
          </p:cNvPr>
          <p:cNvGrpSpPr/>
          <p:nvPr/>
        </p:nvGrpSpPr>
        <p:grpSpPr>
          <a:xfrm>
            <a:off x="899071" y="1349525"/>
            <a:ext cx="9996460" cy="5246458"/>
            <a:chOff x="899071" y="1349525"/>
            <a:chExt cx="9996460" cy="5246458"/>
          </a:xfrm>
        </p:grpSpPr>
        <p:grpSp>
          <p:nvGrpSpPr>
            <p:cNvPr id="2048" name="Csoportba foglalás 2047"/>
            <p:cNvGrpSpPr/>
            <p:nvPr/>
          </p:nvGrpSpPr>
          <p:grpSpPr>
            <a:xfrm>
              <a:off x="899071" y="1349525"/>
              <a:ext cx="9996460" cy="5170939"/>
              <a:chOff x="1139833" y="980719"/>
              <a:chExt cx="9996460" cy="5170939"/>
            </a:xfrm>
          </p:grpSpPr>
          <p:grpSp>
            <p:nvGrpSpPr>
              <p:cNvPr id="22" name="Csoportba foglalás 21"/>
              <p:cNvGrpSpPr/>
              <p:nvPr/>
            </p:nvGrpSpPr>
            <p:grpSpPr>
              <a:xfrm>
                <a:off x="1139833" y="980719"/>
                <a:ext cx="9996460" cy="5170939"/>
                <a:chOff x="1034325" y="1149669"/>
                <a:chExt cx="9996460" cy="5262268"/>
              </a:xfrm>
            </p:grpSpPr>
            <p:pic>
              <p:nvPicPr>
                <p:cNvPr id="4" name="Kép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4325" y="1849794"/>
                  <a:ext cx="6090250" cy="4213255"/>
                </a:xfrm>
                <a:prstGeom prst="rect">
                  <a:avLst/>
                </a:prstGeom>
              </p:spPr>
            </p:pic>
            <p:pic>
              <p:nvPicPr>
                <p:cNvPr id="3" name="Kép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4325" y="1602557"/>
                  <a:ext cx="9996460" cy="4809380"/>
                </a:xfrm>
                <a:prstGeom prst="rect">
                  <a:avLst/>
                </a:prstGeom>
              </p:spPr>
            </p:pic>
            <p:sp>
              <p:nvSpPr>
                <p:cNvPr id="8" name="Téglalap 7"/>
                <p:cNvSpPr/>
                <p:nvPr/>
              </p:nvSpPr>
              <p:spPr>
                <a:xfrm>
                  <a:off x="8396022" y="2536024"/>
                  <a:ext cx="767339" cy="200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Mode</a:t>
                  </a:r>
                  <a:endParaRPr lang="en-US" sz="1600">
                    <a:solidFill>
                      <a:schemeClr val="tx1"/>
                    </a:solidFill>
                  </a:endParaRPr>
                </a:p>
              </p:txBody>
            </p:sp>
            <p:sp>
              <p:nvSpPr>
                <p:cNvPr id="9" name="Téglalap 8"/>
                <p:cNvSpPr/>
                <p:nvPr/>
              </p:nvSpPr>
              <p:spPr>
                <a:xfrm>
                  <a:off x="2665611" y="2895987"/>
                  <a:ext cx="865253" cy="21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Median</a:t>
                  </a:r>
                  <a:endParaRPr lang="en-US" sz="1600">
                    <a:solidFill>
                      <a:schemeClr val="tx1"/>
                    </a:solidFill>
                  </a:endParaRPr>
                </a:p>
              </p:txBody>
            </p:sp>
            <p:sp>
              <p:nvSpPr>
                <p:cNvPr id="11" name="Téglalap 10"/>
                <p:cNvSpPr/>
                <p:nvPr/>
              </p:nvSpPr>
              <p:spPr>
                <a:xfrm>
                  <a:off x="3456619" y="2566787"/>
                  <a:ext cx="741646" cy="203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Mode</a:t>
                  </a:r>
                  <a:endParaRPr lang="en-US" sz="1600">
                    <a:solidFill>
                      <a:schemeClr val="tx1"/>
                    </a:solidFill>
                  </a:endParaRPr>
                </a:p>
              </p:txBody>
            </p:sp>
            <p:sp>
              <p:nvSpPr>
                <p:cNvPr id="12" name="Téglalap 11"/>
                <p:cNvSpPr/>
                <p:nvPr/>
              </p:nvSpPr>
              <p:spPr>
                <a:xfrm>
                  <a:off x="9035928" y="2907035"/>
                  <a:ext cx="856346" cy="191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Median</a:t>
                  </a:r>
                  <a:endParaRPr lang="en-US" sz="1600">
                    <a:solidFill>
                      <a:schemeClr val="tx1"/>
                    </a:solidFill>
                  </a:endParaRPr>
                </a:p>
              </p:txBody>
            </p:sp>
            <p:sp>
              <p:nvSpPr>
                <p:cNvPr id="13" name="Téglalap 12"/>
                <p:cNvSpPr/>
                <p:nvPr/>
              </p:nvSpPr>
              <p:spPr>
                <a:xfrm>
                  <a:off x="9489882" y="3885481"/>
                  <a:ext cx="705139" cy="189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Mean</a:t>
                  </a:r>
                  <a:endParaRPr lang="en-US" sz="1600">
                    <a:solidFill>
                      <a:schemeClr val="tx1"/>
                    </a:solidFill>
                  </a:endParaRPr>
                </a:p>
              </p:txBody>
            </p:sp>
            <p:sp>
              <p:nvSpPr>
                <p:cNvPr id="14" name="Téglalap 13"/>
                <p:cNvSpPr/>
                <p:nvPr/>
              </p:nvSpPr>
              <p:spPr>
                <a:xfrm>
                  <a:off x="2394239" y="3883319"/>
                  <a:ext cx="703999" cy="18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Mean</a:t>
                  </a:r>
                  <a:endParaRPr lang="en-US" sz="1600">
                    <a:solidFill>
                      <a:schemeClr val="tx1"/>
                    </a:solidFill>
                  </a:endParaRPr>
                </a:p>
              </p:txBody>
            </p:sp>
            <p:sp>
              <p:nvSpPr>
                <p:cNvPr id="15" name="Téglalap 14"/>
                <p:cNvSpPr/>
                <p:nvPr/>
              </p:nvSpPr>
              <p:spPr>
                <a:xfrm>
                  <a:off x="5765147" y="2552067"/>
                  <a:ext cx="772445" cy="206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Mean</a:t>
                  </a:r>
                  <a:endParaRPr lang="en-US" sz="1600">
                    <a:solidFill>
                      <a:schemeClr val="tx1"/>
                    </a:solidFill>
                  </a:endParaRPr>
                </a:p>
              </p:txBody>
            </p:sp>
            <p:sp>
              <p:nvSpPr>
                <p:cNvPr id="17" name="Téglalap 16"/>
                <p:cNvSpPr/>
                <p:nvPr/>
              </p:nvSpPr>
              <p:spPr>
                <a:xfrm>
                  <a:off x="5646840" y="2349971"/>
                  <a:ext cx="1049849" cy="190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Median</a:t>
                  </a:r>
                  <a:endParaRPr lang="en-US" sz="1600">
                    <a:solidFill>
                      <a:schemeClr val="tx1"/>
                    </a:solidFill>
                  </a:endParaRPr>
                </a:p>
              </p:txBody>
            </p:sp>
            <p:sp>
              <p:nvSpPr>
                <p:cNvPr id="19" name="Téglalap 18"/>
                <p:cNvSpPr/>
                <p:nvPr/>
              </p:nvSpPr>
              <p:spPr>
                <a:xfrm>
                  <a:off x="5321026" y="2141575"/>
                  <a:ext cx="1701478" cy="17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Mode</a:t>
                  </a:r>
                  <a:endParaRPr lang="en-US" sz="1600">
                    <a:solidFill>
                      <a:schemeClr val="tx1"/>
                    </a:solidFill>
                  </a:endParaRPr>
                </a:p>
              </p:txBody>
            </p:sp>
            <p:sp>
              <p:nvSpPr>
                <p:cNvPr id="21" name="Téglalap 20"/>
                <p:cNvSpPr/>
                <p:nvPr/>
              </p:nvSpPr>
              <p:spPr>
                <a:xfrm>
                  <a:off x="1655812" y="1613597"/>
                  <a:ext cx="2884849" cy="49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(a) Negatively skewed</a:t>
                  </a:r>
                  <a:endParaRPr lang="en-US">
                    <a:solidFill>
                      <a:schemeClr val="tx1"/>
                    </a:solidFill>
                  </a:endParaRPr>
                </a:p>
              </p:txBody>
            </p:sp>
            <p:sp>
              <p:nvSpPr>
                <p:cNvPr id="24" name="Téglalap 23"/>
                <p:cNvSpPr/>
                <p:nvPr/>
              </p:nvSpPr>
              <p:spPr>
                <a:xfrm>
                  <a:off x="7657999" y="1613597"/>
                  <a:ext cx="2839362" cy="4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(c) Positively skewed</a:t>
                  </a:r>
                  <a:endParaRPr lang="en-US">
                    <a:solidFill>
                      <a:schemeClr val="tx1"/>
                    </a:solidFill>
                  </a:endParaRPr>
                </a:p>
              </p:txBody>
            </p:sp>
            <p:sp>
              <p:nvSpPr>
                <p:cNvPr id="10" name="Téglalap 9"/>
                <p:cNvSpPr/>
                <p:nvPr/>
              </p:nvSpPr>
              <p:spPr>
                <a:xfrm>
                  <a:off x="3148986" y="1149669"/>
                  <a:ext cx="6567222" cy="548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err="1">
                      <a:solidFill>
                        <a:schemeClr val="tx1"/>
                      </a:solidFill>
                    </a:rPr>
                    <a:t>Examples</a:t>
                  </a:r>
                  <a:r>
                    <a:rPr lang="hu-HU" sz="1600" dirty="0">
                      <a:solidFill>
                        <a:schemeClr val="tx1"/>
                      </a:solidFill>
                    </a:rPr>
                    <a:t> of </a:t>
                  </a:r>
                  <a:r>
                    <a:rPr lang="hu-HU" sz="1600" dirty="0" err="1">
                      <a:solidFill>
                        <a:schemeClr val="tx1"/>
                      </a:solidFill>
                    </a:rPr>
                    <a:t>normal</a:t>
                  </a:r>
                  <a:r>
                    <a:rPr lang="hu-HU" sz="1600" dirty="0">
                      <a:solidFill>
                        <a:schemeClr val="tx1"/>
                      </a:solidFill>
                    </a:rPr>
                    <a:t> and </a:t>
                  </a:r>
                  <a:r>
                    <a:rPr lang="hu-HU" sz="1600" dirty="0" err="1">
                      <a:solidFill>
                        <a:schemeClr val="tx1"/>
                      </a:solidFill>
                    </a:rPr>
                    <a:t>skewed</a:t>
                  </a:r>
                  <a:r>
                    <a:rPr lang="hu-HU" sz="1600" dirty="0">
                      <a:solidFill>
                        <a:schemeClr val="tx1"/>
                      </a:solidFill>
                    </a:rPr>
                    <a:t> </a:t>
                  </a:r>
                  <a:r>
                    <a:rPr lang="hu-HU" sz="1600" dirty="0" err="1">
                      <a:solidFill>
                        <a:schemeClr val="tx1"/>
                      </a:solidFill>
                    </a:rPr>
                    <a:t>distributions</a:t>
                  </a:r>
                  <a:endParaRPr lang="en-US" sz="1600" dirty="0">
                    <a:solidFill>
                      <a:schemeClr val="tx1"/>
                    </a:solidFill>
                  </a:endParaRPr>
                </a:p>
              </p:txBody>
            </p:sp>
            <p:sp>
              <p:nvSpPr>
                <p:cNvPr id="23" name="Téglalap 22"/>
                <p:cNvSpPr/>
                <p:nvPr/>
              </p:nvSpPr>
              <p:spPr>
                <a:xfrm>
                  <a:off x="4369879" y="1614077"/>
                  <a:ext cx="3563815" cy="497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(b) Normal (no skew)</a:t>
                  </a:r>
                  <a:endParaRPr lang="en-US">
                    <a:solidFill>
                      <a:schemeClr val="tx1"/>
                    </a:solidFill>
                  </a:endParaRPr>
                </a:p>
              </p:txBody>
            </p:sp>
          </p:grpSp>
          <p:sp>
            <p:nvSpPr>
              <p:cNvPr id="25" name="Téglalap 24"/>
              <p:cNvSpPr/>
              <p:nvPr/>
            </p:nvSpPr>
            <p:spPr>
              <a:xfrm>
                <a:off x="4829531" y="4661561"/>
                <a:ext cx="3036276" cy="95316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solidFill>
                      <a:schemeClr val="tx1"/>
                    </a:solidFill>
                  </a:rPr>
                  <a:t>The normal curve </a:t>
                </a:r>
              </a:p>
              <a:p>
                <a:pPr algn="ctr"/>
                <a:r>
                  <a:rPr lang="hu-HU" sz="1600">
                    <a:solidFill>
                      <a:schemeClr val="tx1"/>
                    </a:solidFill>
                  </a:rPr>
                  <a:t>represents a perfectly</a:t>
                </a:r>
              </a:p>
              <a:p>
                <a:pPr algn="ctr"/>
                <a:r>
                  <a:rPr lang="hu-HU" sz="1600">
                    <a:solidFill>
                      <a:schemeClr val="tx1"/>
                    </a:solidFill>
                  </a:rPr>
                  <a:t> symmetrical distribution</a:t>
                </a:r>
                <a:endParaRPr lang="en-US" sz="1600">
                  <a:solidFill>
                    <a:schemeClr val="tx1"/>
                  </a:solidFill>
                </a:endParaRPr>
              </a:p>
            </p:txBody>
          </p:sp>
          <p:sp>
            <p:nvSpPr>
              <p:cNvPr id="26" name="Téglalap 25"/>
              <p:cNvSpPr/>
              <p:nvPr/>
            </p:nvSpPr>
            <p:spPr>
              <a:xfrm>
                <a:off x="1887416" y="4661561"/>
                <a:ext cx="2857392" cy="610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églalap 26"/>
              <p:cNvSpPr/>
              <p:nvPr/>
            </p:nvSpPr>
            <p:spPr>
              <a:xfrm>
                <a:off x="7920367" y="4737372"/>
                <a:ext cx="2938480" cy="54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églalap 27"/>
              <p:cNvSpPr/>
              <p:nvPr/>
            </p:nvSpPr>
            <p:spPr>
              <a:xfrm rot="16200000">
                <a:off x="333205" y="3205279"/>
                <a:ext cx="2440792" cy="350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Frequency</a:t>
                </a:r>
                <a:endParaRPr lang="en-US">
                  <a:solidFill>
                    <a:schemeClr val="tx1"/>
                  </a:solidFill>
                </a:endParaRPr>
              </a:p>
            </p:txBody>
          </p:sp>
          <p:sp>
            <p:nvSpPr>
              <p:cNvPr id="20" name="Jobbra nyíl 19"/>
              <p:cNvSpPr/>
              <p:nvPr/>
            </p:nvSpPr>
            <p:spPr>
              <a:xfrm>
                <a:off x="8147151" y="4719399"/>
                <a:ext cx="2766256" cy="486118"/>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Positive direction</a:t>
                </a:r>
                <a:endParaRPr lang="en-US">
                  <a:solidFill>
                    <a:schemeClr val="tx1"/>
                  </a:solidFill>
                </a:endParaRPr>
              </a:p>
            </p:txBody>
          </p:sp>
          <p:sp>
            <p:nvSpPr>
              <p:cNvPr id="29" name="Balra nyíl 28"/>
              <p:cNvSpPr/>
              <p:nvPr/>
            </p:nvSpPr>
            <p:spPr>
              <a:xfrm>
                <a:off x="1856264" y="4724577"/>
                <a:ext cx="2694959" cy="484632"/>
              </a:xfrm>
              <a:prstGeom prst="lef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tx1"/>
                    </a:solidFill>
                  </a:rPr>
                  <a:t>Negative direction</a:t>
                </a:r>
                <a:endParaRPr lang="en-US">
                  <a:solidFill>
                    <a:schemeClr val="tx1"/>
                  </a:solidFill>
                </a:endParaRPr>
              </a:p>
            </p:txBody>
          </p:sp>
        </p:grpSp>
        <p:sp>
          <p:nvSpPr>
            <p:cNvPr id="16" name="Téglalap 15">
              <a:extLst>
                <a:ext uri="{FF2B5EF4-FFF2-40B4-BE49-F238E27FC236}">
                  <a16:creationId xmlns:a16="http://schemas.microsoft.com/office/drawing/2014/main" id="{B9E18C6A-230E-4055-A6D3-6110D267FC5F}"/>
                </a:ext>
              </a:extLst>
            </p:cNvPr>
            <p:cNvSpPr/>
            <p:nvPr/>
          </p:nvSpPr>
          <p:spPr>
            <a:xfrm>
              <a:off x="2344158" y="6127642"/>
              <a:ext cx="6821905" cy="468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49" name="Csoportba foglalás 2048"/>
          <p:cNvGrpSpPr/>
          <p:nvPr/>
        </p:nvGrpSpPr>
        <p:grpSpPr>
          <a:xfrm>
            <a:off x="4160831" y="6160915"/>
            <a:ext cx="3710567" cy="316523"/>
            <a:chOff x="4303773" y="7270324"/>
            <a:chExt cx="3710567" cy="316523"/>
          </a:xfrm>
        </p:grpSpPr>
        <p:sp>
          <p:nvSpPr>
            <p:cNvPr id="5" name="Lekerekített téglalap 4"/>
            <p:cNvSpPr/>
            <p:nvPr/>
          </p:nvSpPr>
          <p:spPr>
            <a:xfrm>
              <a:off x="4303773" y="7274218"/>
              <a:ext cx="1469851" cy="2877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6" name="Lekerekített téglalap 5"/>
            <p:cNvSpPr/>
            <p:nvPr/>
          </p:nvSpPr>
          <p:spPr>
            <a:xfrm>
              <a:off x="6544489" y="7270324"/>
              <a:ext cx="1469851" cy="3165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Median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7" name="Egyenlő 6"/>
            <p:cNvSpPr/>
            <p:nvPr/>
          </p:nvSpPr>
          <p:spPr>
            <a:xfrm>
              <a:off x="5759485" y="7305730"/>
              <a:ext cx="785004" cy="245712"/>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a:solidFill>
                  <a:schemeClr val="tx1"/>
                </a:solidFill>
              </a:endParaRPr>
            </a:p>
          </p:txBody>
        </p:sp>
      </p:grpSp>
      <p:grpSp>
        <p:nvGrpSpPr>
          <p:cNvPr id="31" name="Csoportba foglalás 30"/>
          <p:cNvGrpSpPr/>
          <p:nvPr/>
        </p:nvGrpSpPr>
        <p:grpSpPr>
          <a:xfrm>
            <a:off x="7798440" y="5616718"/>
            <a:ext cx="4205513" cy="402634"/>
            <a:chOff x="11555505" y="5569853"/>
            <a:chExt cx="4205513" cy="402634"/>
          </a:xfrm>
        </p:grpSpPr>
        <p:sp>
          <p:nvSpPr>
            <p:cNvPr id="35" name="Lekerekített téglalap 34"/>
            <p:cNvSpPr/>
            <p:nvPr/>
          </p:nvSpPr>
          <p:spPr>
            <a:xfrm>
              <a:off x="11555505" y="5569854"/>
              <a:ext cx="1405645" cy="402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36" name="Lekerekített téglalap 35"/>
            <p:cNvSpPr/>
            <p:nvPr/>
          </p:nvSpPr>
          <p:spPr>
            <a:xfrm>
              <a:off x="14355373" y="5569853"/>
              <a:ext cx="1405645" cy="4026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Median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37" name="Nem egyenlő 36"/>
            <p:cNvSpPr/>
            <p:nvPr/>
          </p:nvSpPr>
          <p:spPr>
            <a:xfrm>
              <a:off x="13268446" y="5596858"/>
              <a:ext cx="716603" cy="341314"/>
            </a:xfrm>
            <a:prstGeom prst="mathNot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sz="1400">
                <a:solidFill>
                  <a:schemeClr val="tx1"/>
                </a:solidFill>
              </a:endParaRPr>
            </a:p>
          </p:txBody>
        </p:sp>
      </p:grpSp>
      <p:grpSp>
        <p:nvGrpSpPr>
          <p:cNvPr id="44" name="Csoportba foglalás 43"/>
          <p:cNvGrpSpPr/>
          <p:nvPr/>
        </p:nvGrpSpPr>
        <p:grpSpPr>
          <a:xfrm>
            <a:off x="197562" y="5616718"/>
            <a:ext cx="4207845" cy="406325"/>
            <a:chOff x="11553173" y="5570632"/>
            <a:chExt cx="4207845" cy="446957"/>
          </a:xfrm>
        </p:grpSpPr>
        <p:sp>
          <p:nvSpPr>
            <p:cNvPr id="45" name="Lekerekített téglalap 44"/>
            <p:cNvSpPr/>
            <p:nvPr/>
          </p:nvSpPr>
          <p:spPr>
            <a:xfrm>
              <a:off x="11553173" y="5570632"/>
              <a:ext cx="1405645" cy="446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46" name="Lekerekített téglalap 45"/>
            <p:cNvSpPr/>
            <p:nvPr/>
          </p:nvSpPr>
          <p:spPr>
            <a:xfrm>
              <a:off x="14355373" y="5570632"/>
              <a:ext cx="1405645" cy="4469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ln w="0"/>
                  <a:solidFill>
                    <a:schemeClr val="tx1"/>
                  </a:solidFill>
                  <a:effectLst>
                    <a:outerShdw blurRad="38100" dist="19050" dir="2700000" algn="tl" rotWithShape="0">
                      <a:schemeClr val="dk1">
                        <a:alpha val="40000"/>
                      </a:schemeClr>
                    </a:outerShdw>
                  </a:effectLst>
                </a:rPr>
                <a:t>Median</a:t>
              </a:r>
              <a:endParaRPr lang="hu-HU" sz="2400" dirty="0">
                <a:ln w="0"/>
                <a:solidFill>
                  <a:schemeClr val="tx1"/>
                </a:solidFill>
                <a:effectLst>
                  <a:outerShdw blurRad="38100" dist="19050" dir="2700000" algn="tl" rotWithShape="0">
                    <a:schemeClr val="dk1">
                      <a:alpha val="40000"/>
                    </a:schemeClr>
                  </a:outerShdw>
                </a:effectLst>
              </a:endParaRPr>
            </a:p>
          </p:txBody>
        </p:sp>
        <p:sp>
          <p:nvSpPr>
            <p:cNvPr id="47" name="Nem egyenlő 46"/>
            <p:cNvSpPr/>
            <p:nvPr/>
          </p:nvSpPr>
          <p:spPr>
            <a:xfrm>
              <a:off x="13268446" y="5596858"/>
              <a:ext cx="716603" cy="341314"/>
            </a:xfrm>
            <a:prstGeom prst="mathNot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sz="1400">
                <a:solidFill>
                  <a:schemeClr val="tx1"/>
                </a:solidFill>
              </a:endParaRPr>
            </a:p>
          </p:txBody>
        </p:sp>
      </p:grpSp>
    </p:spTree>
    <p:extLst>
      <p:ext uri="{BB962C8B-B14F-4D97-AF65-F5344CB8AC3E}">
        <p14:creationId xmlns:p14="http://schemas.microsoft.com/office/powerpoint/2010/main" val="15597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p:nvPr/>
        </p:nvSpPr>
        <p:spPr>
          <a:xfrm>
            <a:off x="2307490" y="2568968"/>
            <a:ext cx="7956612" cy="121072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5A9A6"/>
              </a:buClr>
              <a:buSzPts val="4800"/>
              <a:buFont typeface="Arial"/>
              <a:buNone/>
            </a:pPr>
            <a:r>
              <a:rPr lang="hu-HU" sz="3500" b="1" dirty="0">
                <a:solidFill>
                  <a:srgbClr val="0C5C65"/>
                </a:solidFill>
              </a:rPr>
              <a:t>PICO(S) (</a:t>
            </a:r>
            <a:r>
              <a:rPr lang="hu-HU" sz="3500" b="1" dirty="0" err="1">
                <a:solidFill>
                  <a:srgbClr val="0C5C65"/>
                </a:solidFill>
              </a:rPr>
              <a:t>extended</a:t>
            </a:r>
            <a:r>
              <a:rPr lang="hu-HU" sz="3500" b="1" dirty="0">
                <a:solidFill>
                  <a:srgbClr val="0C5C65"/>
                </a:solidFill>
              </a:rPr>
              <a:t>)</a:t>
            </a:r>
            <a:endParaRPr sz="3500" b="1" i="0" u="none" strike="noStrike" cap="none" dirty="0">
              <a:solidFill>
                <a:srgbClr val="0C5C65"/>
              </a:solidFill>
              <a:sym typeface="Arial"/>
            </a:endParaRPr>
          </a:p>
        </p:txBody>
      </p:sp>
      <p:sp>
        <p:nvSpPr>
          <p:cNvPr id="291" name="Google Shape;291;p39"/>
          <p:cNvSpPr txBox="1"/>
          <p:nvPr/>
        </p:nvSpPr>
        <p:spPr>
          <a:xfrm>
            <a:off x="3933965" y="4099798"/>
            <a:ext cx="4895557" cy="4229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hu-HU" sz="3000" b="1" dirty="0">
                <a:solidFill>
                  <a:srgbClr val="E50D2E"/>
                </a:solidFill>
              </a:rPr>
              <a:t>Lajos </a:t>
            </a:r>
            <a:r>
              <a:rPr lang="hu-HU" sz="3000" b="1" dirty="0" err="1">
                <a:solidFill>
                  <a:srgbClr val="E50D2E"/>
                </a:solidFill>
              </a:rPr>
              <a:t>Szakó</a:t>
            </a:r>
            <a:endParaRPr sz="3000" b="1" i="0" u="none" strike="noStrike" cap="none" dirty="0">
              <a:solidFill>
                <a:srgbClr val="E50D2E"/>
              </a:solidFill>
              <a:sym typeface="Arial"/>
            </a:endParaRPr>
          </a:p>
        </p:txBody>
      </p:sp>
      <p:pic>
        <p:nvPicPr>
          <p:cNvPr id="293" name="Google Shape;293;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97540" y="4842870"/>
            <a:ext cx="2921722" cy="1683394"/>
          </a:xfrm>
          <a:prstGeom prst="rect">
            <a:avLst/>
          </a:prstGeom>
          <a:noFill/>
          <a:ln>
            <a:noFill/>
          </a:ln>
        </p:spPr>
      </p:pic>
      <p:sp>
        <p:nvSpPr>
          <p:cNvPr id="294" name="Google Shape;294;p39"/>
          <p:cNvSpPr txBox="1"/>
          <p:nvPr/>
        </p:nvSpPr>
        <p:spPr>
          <a:xfrm>
            <a:off x="2231200" y="4842871"/>
            <a:ext cx="5680439" cy="113771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5A9A6"/>
              </a:buClr>
              <a:buSzPts val="2400"/>
              <a:buFont typeface="Arial"/>
              <a:buNone/>
            </a:pPr>
            <a:endParaRPr sz="2000" b="1" i="0" u="none" strike="noStrike" cap="none" dirty="0">
              <a:solidFill>
                <a:srgbClr val="008080"/>
              </a:solidFill>
              <a:latin typeface="Arial"/>
              <a:ea typeface="Arial"/>
              <a:cs typeface="Arial"/>
              <a:sym typeface="Arial"/>
            </a:endParaRPr>
          </a:p>
        </p:txBody>
      </p:sp>
      <p:pic>
        <p:nvPicPr>
          <p:cNvPr id="295" name="Google Shape;295;p39" descr="C:\Users\User\Downloads\kérdés6.jpg"/>
          <p:cNvPicPr preferRelativeResize="0"/>
          <p:nvPr/>
        </p:nvPicPr>
        <p:blipFill rotWithShape="1">
          <a:blip r:embed="rId4">
            <a:alphaModFix/>
          </a:blip>
          <a:srcRect/>
          <a:stretch/>
        </p:blipFill>
        <p:spPr>
          <a:xfrm>
            <a:off x="498418" y="4913946"/>
            <a:ext cx="1732782" cy="1732782"/>
          </a:xfrm>
          <a:prstGeom prst="rect">
            <a:avLst/>
          </a:prstGeom>
          <a:noFill/>
          <a:ln>
            <a:noFill/>
          </a:ln>
        </p:spPr>
      </p:pic>
      <p:sp>
        <p:nvSpPr>
          <p:cNvPr id="296" name="Google Shape;296;p39"/>
          <p:cNvSpPr txBox="1"/>
          <p:nvPr/>
        </p:nvSpPr>
        <p:spPr>
          <a:xfrm>
            <a:off x="2497540" y="117694"/>
            <a:ext cx="7271096" cy="122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endParaRPr sz="3200" dirty="0">
              <a:solidFill>
                <a:schemeClr val="lt1"/>
              </a:solidFill>
              <a:latin typeface="Bad Script"/>
              <a:ea typeface="Bad Script"/>
              <a:cs typeface="Bad Script"/>
              <a:sym typeface="Bad Scrip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3485" y="346838"/>
            <a:ext cx="8746091" cy="745200"/>
          </a:xfrm>
          <a:prstGeom prst="rect">
            <a:avLst/>
          </a:prstGeom>
        </p:spPr>
        <p:txBody>
          <a:bodyPr/>
          <a:lstStyle/>
          <a:p>
            <a:pPr algn="ctr"/>
            <a:r>
              <a:rPr lang="hu-HU" sz="3600" b="1" dirty="0" err="1">
                <a:solidFill>
                  <a:schemeClr val="bg1"/>
                </a:solidFill>
              </a:rPr>
              <a:t>When</a:t>
            </a:r>
            <a:r>
              <a:rPr lang="hu-HU" sz="3600" b="1" dirty="0">
                <a:solidFill>
                  <a:schemeClr val="bg1"/>
                </a:solidFill>
              </a:rPr>
              <a:t> </a:t>
            </a:r>
            <a:r>
              <a:rPr lang="hu-HU" sz="3600" b="1" dirty="0" err="1">
                <a:solidFill>
                  <a:schemeClr val="bg1"/>
                </a:solidFill>
              </a:rPr>
              <a:t>do</a:t>
            </a:r>
            <a:r>
              <a:rPr lang="hu-HU" sz="3600" b="1" dirty="0">
                <a:solidFill>
                  <a:schemeClr val="bg1"/>
                </a:solidFill>
              </a:rPr>
              <a:t> </a:t>
            </a:r>
            <a:r>
              <a:rPr lang="hu-HU" sz="3600" b="1" dirty="0" err="1">
                <a:solidFill>
                  <a:schemeClr val="bg1"/>
                </a:solidFill>
              </a:rPr>
              <a:t>we</a:t>
            </a:r>
            <a:r>
              <a:rPr lang="hu-HU" sz="3600" b="1" dirty="0">
                <a:solidFill>
                  <a:schemeClr val="bg1"/>
                </a:solidFill>
              </a:rPr>
              <a:t> </a:t>
            </a:r>
            <a:r>
              <a:rPr lang="hu-HU" sz="3600" b="1" dirty="0" err="1">
                <a:solidFill>
                  <a:schemeClr val="bg1"/>
                </a:solidFill>
              </a:rPr>
              <a:t>use</a:t>
            </a:r>
            <a:r>
              <a:rPr lang="hu-HU" sz="3600" b="1" dirty="0">
                <a:solidFill>
                  <a:schemeClr val="bg1"/>
                </a:solidFill>
              </a:rPr>
              <a:t> </a:t>
            </a:r>
            <a:r>
              <a:rPr lang="hu-HU" sz="3600" b="1" dirty="0" err="1">
                <a:solidFill>
                  <a:schemeClr val="bg1"/>
                </a:solidFill>
              </a:rPr>
              <a:t>what</a:t>
            </a:r>
            <a:r>
              <a:rPr lang="hu-HU" sz="3600" b="1" dirty="0">
                <a:solidFill>
                  <a:schemeClr val="bg1"/>
                </a:solidFill>
              </a:rPr>
              <a:t>?</a:t>
            </a:r>
            <a:endParaRPr lang="en-GB" sz="3600" b="1" dirty="0">
              <a:solidFill>
                <a:schemeClr val="bg1"/>
              </a:solidFill>
            </a:endParaRPr>
          </a:p>
        </p:txBody>
      </p:sp>
      <p:sp>
        <p:nvSpPr>
          <p:cNvPr id="4" name="Content Placeholder 2"/>
          <p:cNvSpPr txBox="1">
            <a:spLocks/>
          </p:cNvSpPr>
          <p:nvPr/>
        </p:nvSpPr>
        <p:spPr>
          <a:xfrm>
            <a:off x="2172517" y="3420350"/>
            <a:ext cx="1499368"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err="1">
                <a:solidFill>
                  <a:srgbClr val="E50D2E"/>
                </a:solidFill>
              </a:rPr>
              <a:t>mean</a:t>
            </a:r>
            <a:endParaRPr lang="hu-HU" sz="2800" dirty="0">
              <a:solidFill>
                <a:srgbClr val="E50D2E"/>
              </a:solidFill>
            </a:endParaRPr>
          </a:p>
        </p:txBody>
      </p:sp>
      <p:sp>
        <p:nvSpPr>
          <p:cNvPr id="5" name="Szövegdoboz 4"/>
          <p:cNvSpPr txBox="1"/>
          <p:nvPr/>
        </p:nvSpPr>
        <p:spPr>
          <a:xfrm>
            <a:off x="960213" y="1536288"/>
            <a:ext cx="4367886" cy="707886"/>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a:t>Central </a:t>
            </a:r>
            <a:r>
              <a:rPr lang="hu-HU" err="1"/>
              <a:t>tendency</a:t>
            </a:r>
            <a:endParaRPr lang="hu-HU"/>
          </a:p>
        </p:txBody>
      </p:sp>
      <p:sp>
        <p:nvSpPr>
          <p:cNvPr id="6" name="Szövegdoboz 5"/>
          <p:cNvSpPr txBox="1"/>
          <p:nvPr/>
        </p:nvSpPr>
        <p:spPr>
          <a:xfrm>
            <a:off x="6326674" y="1536288"/>
            <a:ext cx="5184839" cy="707886"/>
          </a:xfrm>
          <a:prstGeom prst="rect">
            <a:avLst/>
          </a:prstGeom>
          <a:solidFill>
            <a:schemeClr val="accent2">
              <a:lumMod val="60000"/>
              <a:lumOff val="40000"/>
              <a:alpha val="50000"/>
            </a:schemeClr>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a:t>Variability (spread)</a:t>
            </a:r>
          </a:p>
        </p:txBody>
      </p:sp>
      <p:sp>
        <p:nvSpPr>
          <p:cNvPr id="9" name="Content Placeholder 2"/>
          <p:cNvSpPr txBox="1">
            <a:spLocks/>
          </p:cNvSpPr>
          <p:nvPr/>
        </p:nvSpPr>
        <p:spPr>
          <a:xfrm>
            <a:off x="2009103" y="5324193"/>
            <a:ext cx="1866512"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err="1">
                <a:solidFill>
                  <a:srgbClr val="E50D2E"/>
                </a:solidFill>
              </a:rPr>
              <a:t>median</a:t>
            </a:r>
            <a:endParaRPr lang="hu-HU" sz="2800" dirty="0">
              <a:solidFill>
                <a:srgbClr val="E50D2E"/>
              </a:solidFill>
            </a:endParaRPr>
          </a:p>
        </p:txBody>
      </p:sp>
      <p:sp>
        <p:nvSpPr>
          <p:cNvPr id="10" name="Content Placeholder 2"/>
          <p:cNvSpPr txBox="1">
            <a:spLocks/>
          </p:cNvSpPr>
          <p:nvPr/>
        </p:nvSpPr>
        <p:spPr>
          <a:xfrm>
            <a:off x="6323092" y="3966633"/>
            <a:ext cx="5718942"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a:solidFill>
                  <a:srgbClr val="0C5C65"/>
                </a:solidFill>
              </a:rPr>
              <a:t>standard </a:t>
            </a:r>
            <a:r>
              <a:rPr lang="hu-HU" sz="2800" dirty="0" err="1">
                <a:solidFill>
                  <a:srgbClr val="0C5C65"/>
                </a:solidFill>
              </a:rPr>
              <a:t>deviation</a:t>
            </a:r>
            <a:r>
              <a:rPr lang="hu-HU" sz="2800" dirty="0">
                <a:solidFill>
                  <a:srgbClr val="0C5C65"/>
                </a:solidFill>
              </a:rPr>
              <a:t> (SD)</a:t>
            </a:r>
          </a:p>
        </p:txBody>
      </p:sp>
      <p:sp>
        <p:nvSpPr>
          <p:cNvPr id="11" name="Content Placeholder 2"/>
          <p:cNvSpPr txBox="1">
            <a:spLocks/>
          </p:cNvSpPr>
          <p:nvPr/>
        </p:nvSpPr>
        <p:spPr>
          <a:xfrm>
            <a:off x="6749356" y="3128053"/>
            <a:ext cx="4580810"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a:solidFill>
                  <a:srgbClr val="0C5C65"/>
                </a:solidFill>
              </a:rPr>
              <a:t>standard </a:t>
            </a:r>
            <a:r>
              <a:rPr lang="hu-HU" sz="2800" dirty="0" err="1">
                <a:solidFill>
                  <a:srgbClr val="0C5C65"/>
                </a:solidFill>
              </a:rPr>
              <a:t>error</a:t>
            </a:r>
            <a:r>
              <a:rPr lang="hu-HU" sz="2800" dirty="0">
                <a:solidFill>
                  <a:srgbClr val="0C5C65"/>
                </a:solidFill>
              </a:rPr>
              <a:t> (SE)</a:t>
            </a:r>
          </a:p>
        </p:txBody>
      </p:sp>
      <p:sp>
        <p:nvSpPr>
          <p:cNvPr id="12" name="Content Placeholder 2"/>
          <p:cNvSpPr txBox="1">
            <a:spLocks/>
          </p:cNvSpPr>
          <p:nvPr/>
        </p:nvSpPr>
        <p:spPr>
          <a:xfrm>
            <a:off x="6953893" y="5043812"/>
            <a:ext cx="4171736"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a:solidFill>
                  <a:srgbClr val="0C5C65"/>
                </a:solidFill>
              </a:rPr>
              <a:t>range (min, max)</a:t>
            </a:r>
          </a:p>
        </p:txBody>
      </p:sp>
      <p:sp>
        <p:nvSpPr>
          <p:cNvPr id="13" name="Content Placeholder 2"/>
          <p:cNvSpPr txBox="1">
            <a:spLocks/>
          </p:cNvSpPr>
          <p:nvPr/>
        </p:nvSpPr>
        <p:spPr>
          <a:xfrm>
            <a:off x="6326674" y="5908787"/>
            <a:ext cx="5426174" cy="584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hu-HU" sz="2800" dirty="0" err="1">
                <a:solidFill>
                  <a:srgbClr val="0C5C65"/>
                </a:solidFill>
              </a:rPr>
              <a:t>quartiles</a:t>
            </a:r>
            <a:r>
              <a:rPr lang="hu-HU" sz="2800" dirty="0">
                <a:solidFill>
                  <a:srgbClr val="0C5C65"/>
                </a:solidFill>
              </a:rPr>
              <a:t> (Q1, Q3, IQR)</a:t>
            </a:r>
          </a:p>
        </p:txBody>
      </p:sp>
      <p:cxnSp>
        <p:nvCxnSpPr>
          <p:cNvPr id="14" name="Egyenes összekötő nyíllal 13"/>
          <p:cNvCxnSpPr/>
          <p:nvPr/>
        </p:nvCxnSpPr>
        <p:spPr>
          <a:xfrm flipV="1">
            <a:off x="3899678" y="3420350"/>
            <a:ext cx="2712225" cy="224126"/>
          </a:xfrm>
          <a:prstGeom prst="straightConnector1">
            <a:avLst/>
          </a:prstGeom>
          <a:ln w="19050">
            <a:solidFill>
              <a:srgbClr val="E50D2E"/>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3899678" y="3787777"/>
            <a:ext cx="2330563" cy="451374"/>
          </a:xfrm>
          <a:prstGeom prst="straightConnector1">
            <a:avLst/>
          </a:prstGeom>
          <a:ln w="19050">
            <a:solidFill>
              <a:srgbClr val="E50D2E"/>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V="1">
            <a:off x="4066683" y="5376994"/>
            <a:ext cx="2759696" cy="168775"/>
          </a:xfrm>
          <a:prstGeom prst="straightConnector1">
            <a:avLst/>
          </a:prstGeom>
          <a:ln w="19050">
            <a:solidFill>
              <a:srgbClr val="E50D2E"/>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4066683" y="5689070"/>
            <a:ext cx="2139495" cy="439376"/>
          </a:xfrm>
          <a:prstGeom prst="straightConnector1">
            <a:avLst/>
          </a:prstGeom>
          <a:ln w="19050">
            <a:solidFill>
              <a:srgbClr val="E50D2E"/>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 name="Téglalap: lekerekített 2">
            <a:extLst>
              <a:ext uri="{FF2B5EF4-FFF2-40B4-BE49-F238E27FC236}">
                <a16:creationId xmlns:a16="http://schemas.microsoft.com/office/drawing/2014/main" id="{5F4FC2DC-DE37-4975-BF01-448CE5F5E000}"/>
              </a:ext>
            </a:extLst>
          </p:cNvPr>
          <p:cNvSpPr/>
          <p:nvPr/>
        </p:nvSpPr>
        <p:spPr>
          <a:xfrm>
            <a:off x="3318779" y="2434789"/>
            <a:ext cx="4860757" cy="451375"/>
          </a:xfrm>
          <a:prstGeom prst="roundRect">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b="1" dirty="0" err="1">
                <a:solidFill>
                  <a:schemeClr val="bg1"/>
                </a:solidFill>
              </a:rPr>
              <a:t>Normal</a:t>
            </a:r>
            <a:r>
              <a:rPr lang="hu-HU" sz="2200" b="1" dirty="0">
                <a:solidFill>
                  <a:schemeClr val="bg1"/>
                </a:solidFill>
              </a:rPr>
              <a:t> </a:t>
            </a:r>
            <a:r>
              <a:rPr lang="hu-HU" sz="2200" b="1" dirty="0" err="1">
                <a:solidFill>
                  <a:schemeClr val="bg1"/>
                </a:solidFill>
              </a:rPr>
              <a:t>distribution</a:t>
            </a:r>
            <a:endParaRPr lang="hu-HU" sz="2200" b="1" dirty="0">
              <a:solidFill>
                <a:schemeClr val="bg1"/>
              </a:solidFill>
            </a:endParaRPr>
          </a:p>
        </p:txBody>
      </p:sp>
      <p:sp>
        <p:nvSpPr>
          <p:cNvPr id="17" name="Téglalap: lekerekített 16">
            <a:extLst>
              <a:ext uri="{FF2B5EF4-FFF2-40B4-BE49-F238E27FC236}">
                <a16:creationId xmlns:a16="http://schemas.microsoft.com/office/drawing/2014/main" id="{AEFC05D9-1AF6-4241-AFE2-39F1EE05AC40}"/>
              </a:ext>
            </a:extLst>
          </p:cNvPr>
          <p:cNvSpPr/>
          <p:nvPr/>
        </p:nvSpPr>
        <p:spPr>
          <a:xfrm>
            <a:off x="3318779" y="4529584"/>
            <a:ext cx="4860757" cy="451375"/>
          </a:xfrm>
          <a:prstGeom prst="roundRect">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b="1" dirty="0" err="1">
                <a:solidFill>
                  <a:schemeClr val="bg1"/>
                </a:solidFill>
              </a:rPr>
              <a:t>Skewed</a:t>
            </a:r>
            <a:r>
              <a:rPr lang="hu-HU" sz="2200" b="1" dirty="0">
                <a:solidFill>
                  <a:schemeClr val="bg1"/>
                </a:solidFill>
              </a:rPr>
              <a:t> </a:t>
            </a:r>
            <a:r>
              <a:rPr lang="hu-HU" sz="2200" b="1" dirty="0" err="1">
                <a:solidFill>
                  <a:schemeClr val="bg1"/>
                </a:solidFill>
              </a:rPr>
              <a:t>distribution</a:t>
            </a:r>
            <a:endParaRPr lang="hu-HU" sz="2200" b="1" dirty="0">
              <a:solidFill>
                <a:schemeClr val="bg1"/>
              </a:solidFill>
            </a:endParaRPr>
          </a:p>
        </p:txBody>
      </p:sp>
    </p:spTree>
    <p:extLst>
      <p:ext uri="{BB962C8B-B14F-4D97-AF65-F5344CB8AC3E}">
        <p14:creationId xmlns:p14="http://schemas.microsoft.com/office/powerpoint/2010/main" val="16172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2AE4AC19-663F-4715-8382-F40D11ECCA08}"/>
              </a:ext>
            </a:extLst>
          </p:cNvPr>
          <p:cNvSpPr/>
          <p:nvPr/>
        </p:nvSpPr>
        <p:spPr>
          <a:xfrm>
            <a:off x="0" y="1542853"/>
            <a:ext cx="1078791" cy="2720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Special</a:t>
            </a:r>
            <a:r>
              <a:rPr lang="hu-HU" sz="3600" b="1" dirty="0">
                <a:solidFill>
                  <a:schemeClr val="bg1"/>
                </a:solidFill>
              </a:rPr>
              <a:t> </a:t>
            </a:r>
            <a:r>
              <a:rPr lang="hu-HU" sz="3600" b="1" dirty="0" err="1">
                <a:solidFill>
                  <a:schemeClr val="bg1"/>
                </a:solidFill>
              </a:rPr>
              <a:t>cases</a:t>
            </a:r>
            <a:r>
              <a:rPr lang="hu-HU" sz="3600" b="1" dirty="0">
                <a:solidFill>
                  <a:schemeClr val="bg1"/>
                </a:solidFill>
              </a:rPr>
              <a:t> I.</a:t>
            </a:r>
            <a:endParaRPr lang="en-GB" sz="3600" b="1" dirty="0">
              <a:solidFill>
                <a:schemeClr val="bg1"/>
              </a:solidFill>
            </a:endParaRPr>
          </a:p>
        </p:txBody>
      </p:sp>
      <p:sp>
        <p:nvSpPr>
          <p:cNvPr id="3" name="Szövegdoboz 2"/>
          <p:cNvSpPr txBox="1"/>
          <p:nvPr/>
        </p:nvSpPr>
        <p:spPr>
          <a:xfrm>
            <a:off x="1078791" y="1542853"/>
            <a:ext cx="10264404" cy="954107"/>
          </a:xfrm>
          <a:prstGeom prst="rect">
            <a:avLst/>
          </a:prstGeom>
          <a:noFill/>
        </p:spPr>
        <p:txBody>
          <a:bodyPr wrap="square" rtlCol="0">
            <a:spAutoFit/>
          </a:bodyPr>
          <a:lstStyle/>
          <a:p>
            <a:pPr algn="ctr"/>
            <a:r>
              <a:rPr lang="hu-HU" sz="2800" dirty="0" err="1">
                <a:solidFill>
                  <a:srgbClr val="0C5C65"/>
                </a:solidFill>
              </a:rPr>
              <a:t>Changes</a:t>
            </a:r>
            <a:r>
              <a:rPr lang="hu-HU" sz="2800" dirty="0">
                <a:solidFill>
                  <a:srgbClr val="0C5C65"/>
                </a:solidFill>
              </a:rPr>
              <a:t> of </a:t>
            </a:r>
            <a:r>
              <a:rPr lang="hu-HU" sz="2800" dirty="0" err="1">
                <a:solidFill>
                  <a:srgbClr val="0C5C65"/>
                </a:solidFill>
              </a:rPr>
              <a:t>fertility</a:t>
            </a:r>
            <a:r>
              <a:rPr lang="hu-HU" sz="2800" dirty="0">
                <a:solidFill>
                  <a:srgbClr val="0C5C65"/>
                </a:solidFill>
              </a:rPr>
              <a:t> </a:t>
            </a:r>
            <a:r>
              <a:rPr lang="hu-HU" sz="2800" dirty="0" err="1">
                <a:solidFill>
                  <a:srgbClr val="0C5C65"/>
                </a:solidFill>
              </a:rPr>
              <a:t>parameters</a:t>
            </a:r>
            <a:r>
              <a:rPr lang="hu-HU" sz="2800" dirty="0">
                <a:solidFill>
                  <a:srgbClr val="0C5C65"/>
                </a:solidFill>
              </a:rPr>
              <a:t> (</a:t>
            </a:r>
            <a:r>
              <a:rPr lang="hu-HU" sz="2800" dirty="0" err="1">
                <a:solidFill>
                  <a:srgbClr val="0C5C65"/>
                </a:solidFill>
              </a:rPr>
              <a:t>for</a:t>
            </a:r>
            <a:r>
              <a:rPr lang="hu-HU" sz="2800" dirty="0">
                <a:solidFill>
                  <a:srgbClr val="0C5C65"/>
                </a:solidFill>
              </a:rPr>
              <a:t> </a:t>
            </a:r>
            <a:r>
              <a:rPr lang="hu-HU" sz="2800" dirty="0" err="1">
                <a:solidFill>
                  <a:srgbClr val="0C5C65"/>
                </a:solidFill>
              </a:rPr>
              <a:t>example</a:t>
            </a:r>
            <a:r>
              <a:rPr lang="hu-HU" sz="2800" dirty="0">
                <a:solidFill>
                  <a:srgbClr val="0C5C65"/>
                </a:solidFill>
              </a:rPr>
              <a:t> </a:t>
            </a:r>
            <a:r>
              <a:rPr lang="hu-HU" sz="2800" dirty="0" err="1">
                <a:solidFill>
                  <a:srgbClr val="0C5C65"/>
                </a:solidFill>
              </a:rPr>
              <a:t>testosterone</a:t>
            </a:r>
            <a:r>
              <a:rPr lang="hu-HU" sz="2800" dirty="0">
                <a:solidFill>
                  <a:srgbClr val="0C5C65"/>
                </a:solidFill>
              </a:rPr>
              <a:t> </a:t>
            </a:r>
            <a:r>
              <a:rPr lang="hu-HU" sz="2800" dirty="0" err="1">
                <a:solidFill>
                  <a:srgbClr val="0C5C65"/>
                </a:solidFill>
              </a:rPr>
              <a:t>level</a:t>
            </a:r>
            <a:r>
              <a:rPr lang="hu-HU" sz="2800" dirty="0">
                <a:solidFill>
                  <a:srgbClr val="0C5C65"/>
                </a:solidFill>
              </a:rPr>
              <a:t>) </a:t>
            </a:r>
          </a:p>
          <a:p>
            <a:pPr algn="ctr"/>
            <a:r>
              <a:rPr lang="hu-HU" sz="2800" dirty="0" err="1">
                <a:solidFill>
                  <a:srgbClr val="0C5C65"/>
                </a:solidFill>
              </a:rPr>
              <a:t>using</a:t>
            </a:r>
            <a:r>
              <a:rPr lang="hu-HU" sz="2800" dirty="0">
                <a:solidFill>
                  <a:srgbClr val="0C5C65"/>
                </a:solidFill>
              </a:rPr>
              <a:t> vitamin D</a:t>
            </a:r>
          </a:p>
        </p:txBody>
      </p:sp>
      <p:pic>
        <p:nvPicPr>
          <p:cNvPr id="12" name="Kép 11"/>
          <p:cNvPicPr>
            <a:picLocks noChangeAspect="1"/>
          </p:cNvPicPr>
          <p:nvPr/>
        </p:nvPicPr>
        <p:blipFill>
          <a:blip r:embed="rId3"/>
          <a:stretch>
            <a:fillRect/>
          </a:stretch>
        </p:blipFill>
        <p:spPr>
          <a:xfrm>
            <a:off x="435916" y="2823815"/>
            <a:ext cx="11550154" cy="2651953"/>
          </a:xfrm>
          <a:prstGeom prst="rect">
            <a:avLst/>
          </a:prstGeom>
        </p:spPr>
      </p:pic>
    </p:spTree>
    <p:extLst>
      <p:ext uri="{BB962C8B-B14F-4D97-AF65-F5344CB8AC3E}">
        <p14:creationId xmlns:p14="http://schemas.microsoft.com/office/powerpoint/2010/main" val="2566461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771" y="299558"/>
            <a:ext cx="8746091" cy="745200"/>
          </a:xfrm>
          <a:prstGeom prst="rect">
            <a:avLst/>
          </a:prstGeom>
        </p:spPr>
        <p:txBody>
          <a:bodyPr/>
          <a:lstStyle/>
          <a:p>
            <a:pPr algn="ctr"/>
            <a:r>
              <a:rPr lang="hu-HU" sz="3600" b="1" dirty="0" err="1">
                <a:solidFill>
                  <a:schemeClr val="bg1"/>
                </a:solidFill>
              </a:rPr>
              <a:t>Special</a:t>
            </a:r>
            <a:r>
              <a:rPr lang="hu-HU" sz="3600" b="1" dirty="0">
                <a:solidFill>
                  <a:schemeClr val="bg1"/>
                </a:solidFill>
              </a:rPr>
              <a:t> </a:t>
            </a:r>
            <a:r>
              <a:rPr lang="hu-HU" sz="3600" b="1" dirty="0" err="1">
                <a:solidFill>
                  <a:schemeClr val="bg1"/>
                </a:solidFill>
              </a:rPr>
              <a:t>cases</a:t>
            </a:r>
            <a:r>
              <a:rPr lang="hu-HU" sz="3600" b="1" dirty="0">
                <a:solidFill>
                  <a:schemeClr val="bg1"/>
                </a:solidFill>
              </a:rPr>
              <a:t> II.</a:t>
            </a:r>
            <a:endParaRPr lang="en-GB" sz="3600" b="1" dirty="0">
              <a:solidFill>
                <a:schemeClr val="bg1"/>
              </a:solidFill>
            </a:endParaRPr>
          </a:p>
        </p:txBody>
      </p:sp>
      <p:sp>
        <p:nvSpPr>
          <p:cNvPr id="7" name="Szövegdoboz 6"/>
          <p:cNvSpPr txBox="1"/>
          <p:nvPr/>
        </p:nvSpPr>
        <p:spPr>
          <a:xfrm>
            <a:off x="1114748" y="1561903"/>
            <a:ext cx="10064379" cy="1384995"/>
          </a:xfrm>
          <a:prstGeom prst="rect">
            <a:avLst/>
          </a:prstGeom>
          <a:noFill/>
        </p:spPr>
        <p:txBody>
          <a:bodyPr wrap="square" rtlCol="0">
            <a:spAutoFit/>
          </a:bodyPr>
          <a:lstStyle>
            <a:defPPr>
              <a:defRPr lang="hu-HU"/>
            </a:defPPr>
            <a:lvl1pPr algn="ctr">
              <a:defRPr sz="2800"/>
            </a:lvl1pPr>
          </a:lstStyle>
          <a:p>
            <a:r>
              <a:rPr lang="en-US" dirty="0">
                <a:solidFill>
                  <a:srgbClr val="0C5C65"/>
                </a:solidFill>
              </a:rPr>
              <a:t>BAVENO VI recommendations for ruling out varices needing treatment against variceal screening endoscopy to reduce unnecessary endoscopies</a:t>
            </a:r>
            <a:endParaRPr lang="hu-HU" dirty="0">
              <a:solidFill>
                <a:srgbClr val="0C5C65"/>
              </a:solidFill>
            </a:endParaRPr>
          </a:p>
        </p:txBody>
      </p:sp>
      <p:pic>
        <p:nvPicPr>
          <p:cNvPr id="4" name="Kép 3"/>
          <p:cNvPicPr>
            <a:picLocks noChangeAspect="1"/>
          </p:cNvPicPr>
          <p:nvPr/>
        </p:nvPicPr>
        <p:blipFill>
          <a:blip r:embed="rId3"/>
          <a:stretch>
            <a:fillRect/>
          </a:stretch>
        </p:blipFill>
        <p:spPr>
          <a:xfrm>
            <a:off x="1699991" y="3197902"/>
            <a:ext cx="8675502" cy="2600225"/>
          </a:xfrm>
          <a:prstGeom prst="rect">
            <a:avLst/>
          </a:prstGeom>
        </p:spPr>
      </p:pic>
    </p:spTree>
    <p:extLst>
      <p:ext uri="{BB962C8B-B14F-4D97-AF65-F5344CB8AC3E}">
        <p14:creationId xmlns:p14="http://schemas.microsoft.com/office/powerpoint/2010/main" val="119010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7136E87A-16A1-44A5-856B-9CEF92EDA7F0}"/>
              </a:ext>
            </a:extLst>
          </p:cNvPr>
          <p:cNvPicPr>
            <a:picLocks noChangeAspect="1"/>
          </p:cNvPicPr>
          <p:nvPr/>
        </p:nvPicPr>
        <p:blipFill>
          <a:blip r:embed="rId2"/>
          <a:stretch>
            <a:fillRect/>
          </a:stretch>
        </p:blipFill>
        <p:spPr>
          <a:xfrm>
            <a:off x="1094875" y="1344349"/>
            <a:ext cx="8049125" cy="5513651"/>
          </a:xfrm>
          <a:prstGeom prst="rect">
            <a:avLst/>
          </a:prstGeom>
        </p:spPr>
      </p:pic>
      <p:sp>
        <p:nvSpPr>
          <p:cNvPr id="6" name="Téglalap 5">
            <a:extLst>
              <a:ext uri="{FF2B5EF4-FFF2-40B4-BE49-F238E27FC236}">
                <a16:creationId xmlns:a16="http://schemas.microsoft.com/office/drawing/2014/main" id="{1D6D5DE3-47C1-496C-B440-F5DEA2FEAEA2}"/>
              </a:ext>
            </a:extLst>
          </p:cNvPr>
          <p:cNvSpPr/>
          <p:nvPr/>
        </p:nvSpPr>
        <p:spPr>
          <a:xfrm>
            <a:off x="9144000" y="2157299"/>
            <a:ext cx="3100137" cy="2031325"/>
          </a:xfrm>
          <a:prstGeom prst="rect">
            <a:avLst/>
          </a:prstGeom>
        </p:spPr>
        <p:txBody>
          <a:bodyPr wrap="square">
            <a:spAutoFit/>
          </a:bodyPr>
          <a:lstStyle/>
          <a:p>
            <a:r>
              <a:rPr lang="en-US" b="1" dirty="0">
                <a:latin typeface="+mn-lt"/>
              </a:rPr>
              <a:t>Abbreviations:</a:t>
            </a:r>
            <a:r>
              <a:rPr lang="en-US" dirty="0">
                <a:latin typeface="+mn-lt"/>
              </a:rPr>
              <a:t> </a:t>
            </a:r>
            <a:endParaRPr lang="hu-HU" dirty="0">
              <a:latin typeface="+mn-lt"/>
            </a:endParaRPr>
          </a:p>
          <a:p>
            <a:r>
              <a:rPr lang="en-US" dirty="0">
                <a:latin typeface="+mn-lt"/>
              </a:rPr>
              <a:t>CG = control group; </a:t>
            </a:r>
            <a:endParaRPr lang="hu-HU" dirty="0">
              <a:latin typeface="+mn-lt"/>
            </a:endParaRPr>
          </a:p>
          <a:p>
            <a:r>
              <a:rPr lang="en-US" dirty="0">
                <a:latin typeface="+mn-lt"/>
              </a:rPr>
              <a:t>CI = confidence interval; </a:t>
            </a:r>
            <a:endParaRPr lang="hu-HU" dirty="0">
              <a:latin typeface="+mn-lt"/>
            </a:endParaRPr>
          </a:p>
          <a:p>
            <a:r>
              <a:rPr lang="en-US" dirty="0">
                <a:latin typeface="+mn-lt"/>
              </a:rPr>
              <a:t>IG = intervention group; </a:t>
            </a:r>
            <a:endParaRPr lang="hu-HU" dirty="0">
              <a:latin typeface="+mn-lt"/>
            </a:endParaRPr>
          </a:p>
          <a:p>
            <a:r>
              <a:rPr lang="en-US" dirty="0">
                <a:latin typeface="+mn-lt"/>
              </a:rPr>
              <a:t>KQ = key question; </a:t>
            </a:r>
            <a:endParaRPr lang="hu-HU" dirty="0">
              <a:latin typeface="+mn-lt"/>
            </a:endParaRPr>
          </a:p>
          <a:p>
            <a:r>
              <a:rPr lang="en-US" dirty="0">
                <a:latin typeface="+mn-lt"/>
              </a:rPr>
              <a:t>n = number of participants analyzed; </a:t>
            </a:r>
            <a:endParaRPr lang="hu-HU" dirty="0">
              <a:latin typeface="+mn-lt"/>
            </a:endParaRPr>
          </a:p>
          <a:p>
            <a:r>
              <a:rPr lang="en-US" dirty="0">
                <a:latin typeface="+mn-lt"/>
              </a:rPr>
              <a:t>OR = odds ratio.</a:t>
            </a:r>
          </a:p>
          <a:p>
            <a:r>
              <a:rPr lang="en-US" dirty="0">
                <a:latin typeface="+mn-lt"/>
              </a:rPr>
              <a:t>Note: </a:t>
            </a:r>
            <a:endParaRPr lang="hu-HU" dirty="0">
              <a:latin typeface="+mn-lt"/>
            </a:endParaRPr>
          </a:p>
          <a:p>
            <a:r>
              <a:rPr lang="en-US" dirty="0">
                <a:latin typeface="+mn-lt"/>
              </a:rPr>
              <a:t>Timepoint is measured in months.</a:t>
            </a:r>
          </a:p>
        </p:txBody>
      </p:sp>
      <p:sp>
        <p:nvSpPr>
          <p:cNvPr id="9" name="Title 1">
            <a:extLst>
              <a:ext uri="{FF2B5EF4-FFF2-40B4-BE49-F238E27FC236}">
                <a16:creationId xmlns:a16="http://schemas.microsoft.com/office/drawing/2014/main" id="{2EA816CD-5029-4703-A219-C99A914C7BF1}"/>
              </a:ext>
            </a:extLst>
          </p:cNvPr>
          <p:cNvSpPr txBox="1">
            <a:spLocks/>
          </p:cNvSpPr>
          <p:nvPr/>
        </p:nvSpPr>
        <p:spPr>
          <a:xfrm>
            <a:off x="1530685" y="438278"/>
            <a:ext cx="8746091" cy="745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3600" b="1" dirty="0">
                <a:solidFill>
                  <a:schemeClr val="bg1"/>
                </a:solidFill>
              </a:rPr>
              <a:t>Forest </a:t>
            </a:r>
            <a:r>
              <a:rPr lang="hu-HU" sz="3600" b="1" dirty="0" err="1">
                <a:solidFill>
                  <a:schemeClr val="bg1"/>
                </a:solidFill>
              </a:rPr>
              <a:t>plot</a:t>
            </a:r>
            <a:r>
              <a:rPr lang="hu-HU" sz="3600" b="1" dirty="0">
                <a:solidFill>
                  <a:schemeClr val="bg1"/>
                </a:solidFill>
              </a:rPr>
              <a:t>- </a:t>
            </a:r>
            <a:r>
              <a:rPr lang="hu-HU" sz="3600" b="1" dirty="0" err="1">
                <a:solidFill>
                  <a:schemeClr val="bg1"/>
                </a:solidFill>
              </a:rPr>
              <a:t>Categorical</a:t>
            </a:r>
            <a:r>
              <a:rPr lang="hu-HU" sz="3600" b="1" dirty="0">
                <a:solidFill>
                  <a:schemeClr val="bg1"/>
                </a:solidFill>
              </a:rPr>
              <a:t> </a:t>
            </a:r>
            <a:r>
              <a:rPr lang="hu-HU" sz="3600" b="1" dirty="0" err="1">
                <a:solidFill>
                  <a:schemeClr val="bg1"/>
                </a:solidFill>
              </a:rPr>
              <a:t>data</a:t>
            </a:r>
            <a:endParaRPr lang="en-GB" sz="3600" b="1" dirty="0">
              <a:solidFill>
                <a:schemeClr val="bg1"/>
              </a:solidFill>
            </a:endParaRPr>
          </a:p>
        </p:txBody>
      </p:sp>
    </p:spTree>
    <p:extLst>
      <p:ext uri="{BB962C8B-B14F-4D97-AF65-F5344CB8AC3E}">
        <p14:creationId xmlns:p14="http://schemas.microsoft.com/office/powerpoint/2010/main" val="132042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searchgate.net/publication/330548013/figure/fig2/AS:718038861111303@1548205213997/Forest-plot-showing-the-weighted-mean-difference-WMD-for-the-comparison-of-BDI-scor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2717" y="1500193"/>
            <a:ext cx="8096250" cy="52006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CD342F3-716D-4E9B-B872-ABA633EC3D5E}"/>
              </a:ext>
            </a:extLst>
          </p:cNvPr>
          <p:cNvSpPr txBox="1">
            <a:spLocks/>
          </p:cNvSpPr>
          <p:nvPr/>
        </p:nvSpPr>
        <p:spPr>
          <a:xfrm>
            <a:off x="1073485" y="346838"/>
            <a:ext cx="8746091" cy="745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3600" b="1" dirty="0">
                <a:solidFill>
                  <a:schemeClr val="bg1"/>
                </a:solidFill>
              </a:rPr>
              <a:t>Forest </a:t>
            </a:r>
            <a:r>
              <a:rPr lang="hu-HU" sz="3600" b="1" dirty="0" err="1">
                <a:solidFill>
                  <a:schemeClr val="bg1"/>
                </a:solidFill>
              </a:rPr>
              <a:t>plot</a:t>
            </a:r>
            <a:r>
              <a:rPr lang="hu-HU" sz="3600" b="1" dirty="0">
                <a:solidFill>
                  <a:schemeClr val="bg1"/>
                </a:solidFill>
              </a:rPr>
              <a:t>- </a:t>
            </a:r>
            <a:r>
              <a:rPr lang="hu-HU" sz="3600" b="1" dirty="0" err="1">
                <a:solidFill>
                  <a:schemeClr val="bg1"/>
                </a:solidFill>
              </a:rPr>
              <a:t>Continuous</a:t>
            </a:r>
            <a:r>
              <a:rPr lang="hu-HU" sz="3600" b="1" dirty="0">
                <a:solidFill>
                  <a:schemeClr val="bg1"/>
                </a:solidFill>
              </a:rPr>
              <a:t> </a:t>
            </a:r>
            <a:r>
              <a:rPr lang="hu-HU" sz="3600" b="1" dirty="0" err="1">
                <a:solidFill>
                  <a:schemeClr val="bg1"/>
                </a:solidFill>
              </a:rPr>
              <a:t>data</a:t>
            </a:r>
            <a:endParaRPr lang="en-GB" sz="3600" b="1" dirty="0">
              <a:solidFill>
                <a:schemeClr val="bg1"/>
              </a:solidFill>
            </a:endParaRPr>
          </a:p>
        </p:txBody>
      </p:sp>
    </p:spTree>
    <p:extLst>
      <p:ext uri="{BB962C8B-B14F-4D97-AF65-F5344CB8AC3E}">
        <p14:creationId xmlns:p14="http://schemas.microsoft.com/office/powerpoint/2010/main" val="24059520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E9EDB935-E24D-4E85-B006-2F3079CFC1A1}"/>
              </a:ext>
            </a:extLst>
          </p:cNvPr>
          <p:cNvSpPr/>
          <p:nvPr/>
        </p:nvSpPr>
        <p:spPr>
          <a:xfrm>
            <a:off x="9761220" y="5600700"/>
            <a:ext cx="1920240"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Types</a:t>
            </a:r>
            <a:r>
              <a:rPr lang="hu-HU" sz="3600" b="1" dirty="0"/>
              <a:t> of </a:t>
            </a:r>
            <a:r>
              <a:rPr lang="hu-HU" sz="3600" b="1" dirty="0" err="1"/>
              <a:t>data</a:t>
            </a:r>
            <a:endParaRPr lang="hu-HU" sz="3600" b="1" dirty="0"/>
          </a:p>
        </p:txBody>
      </p:sp>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1928009" y="3572974"/>
            <a:ext cx="9753451" cy="2462213"/>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just">
              <a:buClrTx/>
              <a:buFont typeface="Arial" panose="020B0604020202020204" pitchFamily="34" charset="0"/>
              <a:buChar char="•"/>
              <a:defRPr/>
            </a:pPr>
            <a:r>
              <a:rPr lang="hu-HU" sz="2200" b="1" dirty="0" err="1"/>
              <a:t>one</a:t>
            </a:r>
            <a:r>
              <a:rPr lang="hu-HU" sz="2200" b="1" dirty="0"/>
              <a:t> </a:t>
            </a:r>
            <a:r>
              <a:rPr lang="hu-HU" sz="2200" b="1" dirty="0" err="1"/>
              <a:t>type</a:t>
            </a:r>
            <a:r>
              <a:rPr lang="hu-HU" sz="2200" b="1" dirty="0"/>
              <a:t> of </a:t>
            </a:r>
            <a:r>
              <a:rPr lang="hu-HU" sz="2200" b="1" dirty="0" err="1"/>
              <a:t>data</a:t>
            </a:r>
            <a:r>
              <a:rPr lang="hu-HU" sz="2200" b="1" dirty="0"/>
              <a:t> </a:t>
            </a:r>
            <a:r>
              <a:rPr lang="hu-HU" sz="2200" b="1" dirty="0" err="1"/>
              <a:t>into</a:t>
            </a:r>
            <a:r>
              <a:rPr lang="hu-HU" sz="2200" b="1" dirty="0"/>
              <a:t> </a:t>
            </a:r>
            <a:r>
              <a:rPr lang="hu-HU" sz="2200" b="1" dirty="0" err="1"/>
              <a:t>one</a:t>
            </a:r>
            <a:r>
              <a:rPr lang="hu-HU" sz="2200" b="1" dirty="0"/>
              <a:t> </a:t>
            </a:r>
            <a:r>
              <a:rPr lang="hu-HU" sz="2200" b="1" dirty="0" err="1"/>
              <a:t>cell</a:t>
            </a:r>
            <a:r>
              <a:rPr lang="hu-HU" sz="2200" b="1" dirty="0">
                <a:latin typeface="Arial" panose="020B0604020202020204"/>
                <a:ea typeface="Calibri" panose="020F0502020204030204" pitchFamily="34" charset="0"/>
              </a:rPr>
              <a:t>!</a:t>
            </a:r>
          </a:p>
          <a:p>
            <a:pPr marL="457200" indent="-457200" algn="just">
              <a:buClrTx/>
              <a:buFont typeface="Arial" panose="020B0604020202020204" pitchFamily="34" charset="0"/>
              <a:buChar char="•"/>
              <a:defRPr/>
            </a:pPr>
            <a:r>
              <a:rPr lang="hu-HU" sz="2200" dirty="0" err="1"/>
              <a:t>name</a:t>
            </a:r>
            <a:r>
              <a:rPr lang="hu-HU" sz="2200" dirty="0"/>
              <a:t> </a:t>
            </a:r>
            <a:r>
              <a:rPr lang="hu-HU" sz="2200" dirty="0" err="1"/>
              <a:t>every</a:t>
            </a:r>
            <a:r>
              <a:rPr lang="hu-HU" sz="2200" dirty="0"/>
              <a:t> </a:t>
            </a:r>
            <a:r>
              <a:rPr lang="hu-HU" sz="2200" dirty="0" err="1"/>
              <a:t>column</a:t>
            </a:r>
            <a:r>
              <a:rPr lang="hu-HU" sz="2200" dirty="0"/>
              <a:t> (</a:t>
            </a:r>
            <a:r>
              <a:rPr lang="hu-HU" sz="2200" dirty="0" err="1"/>
              <a:t>number</a:t>
            </a:r>
            <a:r>
              <a:rPr lang="hu-HU" sz="2200" dirty="0"/>
              <a:t> of </a:t>
            </a:r>
            <a:r>
              <a:rPr lang="hu-HU" sz="2200" dirty="0" err="1"/>
              <a:t>patients</a:t>
            </a:r>
            <a:r>
              <a:rPr lang="hu-HU" sz="2200" dirty="0"/>
              <a:t>, </a:t>
            </a:r>
            <a:r>
              <a:rPr lang="hu-HU" sz="2200" dirty="0" err="1"/>
              <a:t>age</a:t>
            </a:r>
            <a:r>
              <a:rPr lang="hu-HU" sz="2200" dirty="0"/>
              <a:t>…)</a:t>
            </a:r>
          </a:p>
          <a:p>
            <a:pPr marL="457200" indent="-457200" algn="just">
              <a:buClrTx/>
              <a:buFont typeface="Arial" panose="020B0604020202020204" pitchFamily="34" charset="0"/>
              <a:buChar char="•"/>
              <a:defRPr/>
            </a:pPr>
            <a:r>
              <a:rPr lang="hu-HU" sz="2200" dirty="0" err="1"/>
              <a:t>raw</a:t>
            </a:r>
            <a:r>
              <a:rPr lang="hu-HU" sz="2200" dirty="0"/>
              <a:t> </a:t>
            </a:r>
            <a:r>
              <a:rPr lang="hu-HU" sz="2200" dirty="0" err="1"/>
              <a:t>data</a:t>
            </a:r>
            <a:r>
              <a:rPr lang="hu-HU" sz="2200" dirty="0"/>
              <a:t> (</a:t>
            </a:r>
            <a:r>
              <a:rPr lang="hu-HU" sz="2200" dirty="0" err="1"/>
              <a:t>not</a:t>
            </a:r>
            <a:r>
              <a:rPr lang="hu-HU" sz="2200" dirty="0"/>
              <a:t> </a:t>
            </a:r>
            <a:r>
              <a:rPr lang="hu-HU" sz="2200" dirty="0" err="1"/>
              <a:t>interested</a:t>
            </a:r>
            <a:r>
              <a:rPr lang="hu-HU" sz="2200" dirty="0"/>
              <a:t> in </a:t>
            </a:r>
            <a:r>
              <a:rPr lang="hu-HU" sz="2200" dirty="0" err="1"/>
              <a:t>percentages</a:t>
            </a:r>
            <a:r>
              <a:rPr lang="hu-HU" sz="2200" dirty="0"/>
              <a:t>)</a:t>
            </a:r>
          </a:p>
          <a:p>
            <a:pPr marL="457200" indent="-457200" algn="just">
              <a:buClrTx/>
              <a:buFont typeface="Arial" panose="020B0604020202020204" pitchFamily="34" charset="0"/>
              <a:buChar char="•"/>
              <a:defRPr/>
            </a:pPr>
            <a:r>
              <a:rPr lang="hu-HU" sz="2200" b="1" dirty="0" err="1"/>
              <a:t>one</a:t>
            </a:r>
            <a:r>
              <a:rPr lang="hu-HU" sz="2200" b="1" dirty="0"/>
              <a:t> </a:t>
            </a:r>
            <a:r>
              <a:rPr lang="hu-HU" sz="2200" b="1" dirty="0" err="1"/>
              <a:t>measure</a:t>
            </a:r>
            <a:r>
              <a:rPr lang="hu-HU" sz="2200" b="1" dirty="0"/>
              <a:t> of </a:t>
            </a:r>
            <a:r>
              <a:rPr lang="hu-HU" sz="2200" b="1" dirty="0" err="1"/>
              <a:t>variability</a:t>
            </a:r>
            <a:r>
              <a:rPr lang="hu-HU" sz="2200" b="1" dirty="0"/>
              <a:t> </a:t>
            </a:r>
            <a:r>
              <a:rPr lang="hu-HU" sz="2200" b="1" dirty="0" err="1"/>
              <a:t>for</a:t>
            </a:r>
            <a:r>
              <a:rPr lang="hu-HU" sz="2200" b="1" dirty="0"/>
              <a:t> </a:t>
            </a:r>
            <a:r>
              <a:rPr lang="hu-HU" sz="2200" b="1" dirty="0" err="1"/>
              <a:t>one</a:t>
            </a:r>
            <a:r>
              <a:rPr lang="hu-HU" sz="2200" b="1" dirty="0"/>
              <a:t> </a:t>
            </a:r>
            <a:r>
              <a:rPr lang="hu-HU" sz="2200" b="1" dirty="0" err="1"/>
              <a:t>measure</a:t>
            </a:r>
            <a:r>
              <a:rPr lang="hu-HU" sz="2200" b="1" dirty="0"/>
              <a:t> of </a:t>
            </a:r>
            <a:r>
              <a:rPr lang="hu-HU" sz="2200" b="1" dirty="0" err="1"/>
              <a:t>central</a:t>
            </a:r>
            <a:r>
              <a:rPr lang="hu-HU" sz="2200" b="1" dirty="0"/>
              <a:t> </a:t>
            </a:r>
            <a:r>
              <a:rPr lang="hu-HU" sz="2200" b="1" dirty="0" err="1"/>
              <a:t>tendency</a:t>
            </a:r>
            <a:r>
              <a:rPr lang="hu-HU" sz="2200" b="1" dirty="0"/>
              <a:t>:</a:t>
            </a:r>
          </a:p>
          <a:p>
            <a:pPr marL="457200" indent="-457200" algn="just">
              <a:buClrTx/>
              <a:buFont typeface="Arial" panose="020B0604020202020204" pitchFamily="34" charset="0"/>
              <a:buChar char="•"/>
              <a:defRPr/>
            </a:pPr>
            <a:r>
              <a:rPr lang="hu-HU" sz="2200" dirty="0" err="1"/>
              <a:t>mean</a:t>
            </a:r>
            <a:r>
              <a:rPr lang="hu-HU" sz="2200" dirty="0"/>
              <a:t> </a:t>
            </a:r>
            <a:r>
              <a:rPr lang="hu-HU" sz="2200" dirty="0" err="1"/>
              <a:t>with</a:t>
            </a:r>
            <a:r>
              <a:rPr lang="hu-HU" sz="2200" dirty="0"/>
              <a:t> standard </a:t>
            </a:r>
            <a:r>
              <a:rPr lang="hu-HU" sz="2200" dirty="0" err="1"/>
              <a:t>error</a:t>
            </a:r>
            <a:r>
              <a:rPr lang="hu-HU" sz="2200" dirty="0"/>
              <a:t> (SE) </a:t>
            </a:r>
            <a:r>
              <a:rPr lang="hu-HU" sz="2200" dirty="0" err="1"/>
              <a:t>or</a:t>
            </a:r>
            <a:r>
              <a:rPr lang="hu-HU" sz="2200" dirty="0"/>
              <a:t> standard </a:t>
            </a:r>
            <a:r>
              <a:rPr lang="hu-HU" sz="2200" dirty="0" err="1"/>
              <a:t>deviation</a:t>
            </a:r>
            <a:r>
              <a:rPr lang="hu-HU" sz="2200" dirty="0"/>
              <a:t> (SD)</a:t>
            </a:r>
          </a:p>
          <a:p>
            <a:pPr marL="457200" indent="-457200" algn="just">
              <a:buClrTx/>
              <a:buFont typeface="Arial" panose="020B0604020202020204" pitchFamily="34" charset="0"/>
              <a:buChar char="•"/>
              <a:defRPr/>
            </a:pPr>
            <a:r>
              <a:rPr lang="hu-HU" sz="2200" dirty="0" err="1"/>
              <a:t>median</a:t>
            </a:r>
            <a:r>
              <a:rPr lang="hu-HU" sz="2200" dirty="0"/>
              <a:t> </a:t>
            </a:r>
            <a:r>
              <a:rPr lang="hu-HU" sz="2200" dirty="0" err="1"/>
              <a:t>with</a:t>
            </a:r>
            <a:r>
              <a:rPr lang="hu-HU" sz="2200" dirty="0"/>
              <a:t> </a:t>
            </a:r>
            <a:r>
              <a:rPr lang="hu-HU" sz="2200" dirty="0" err="1"/>
              <a:t>range</a:t>
            </a:r>
            <a:r>
              <a:rPr lang="hu-HU" sz="2200" dirty="0"/>
              <a:t> (min, </a:t>
            </a:r>
            <a:r>
              <a:rPr lang="hu-HU" sz="2200" dirty="0" err="1"/>
              <a:t>max</a:t>
            </a:r>
            <a:r>
              <a:rPr lang="hu-HU" sz="2200" dirty="0"/>
              <a:t>) </a:t>
            </a:r>
            <a:r>
              <a:rPr lang="hu-HU" sz="2200" dirty="0" err="1"/>
              <a:t>or</a:t>
            </a:r>
            <a:r>
              <a:rPr lang="hu-HU" sz="2200" dirty="0"/>
              <a:t> </a:t>
            </a:r>
            <a:r>
              <a:rPr lang="hu-HU" sz="2200" dirty="0" err="1"/>
              <a:t>interquartiles</a:t>
            </a:r>
            <a:r>
              <a:rPr lang="hu-HU" sz="2200" dirty="0"/>
              <a:t> (IQR)</a:t>
            </a:r>
            <a:r>
              <a:rPr lang="hu-HU" sz="2200" b="1" dirty="0">
                <a:latin typeface="Arial" panose="020B0604020202020204"/>
                <a:ea typeface="Calibri" panose="020F0502020204030204" pitchFamily="34" charset="0"/>
              </a:rPr>
              <a:t>!</a:t>
            </a:r>
          </a:p>
          <a:p>
            <a:pPr marL="457200" indent="-457200" algn="just">
              <a:buClrTx/>
              <a:buFont typeface="Arial" panose="020B0604020202020204" pitchFamily="34" charset="0"/>
              <a:buChar char="•"/>
              <a:defRPr/>
            </a:pPr>
            <a:r>
              <a:rPr lang="hu-HU" sz="2200" b="1" dirty="0" err="1">
                <a:latin typeface="Arial" panose="020B0604020202020204"/>
                <a:ea typeface="Calibri" panose="020F0502020204030204" pitchFamily="34" charset="0"/>
              </a:rPr>
              <a:t>Categorical</a:t>
            </a:r>
            <a:r>
              <a:rPr lang="hu-HU" sz="2200" b="1" dirty="0">
                <a:latin typeface="Arial" panose="020B0604020202020204"/>
                <a:ea typeface="Calibri" panose="020F0502020204030204" pitchFamily="34" charset="0"/>
              </a:rPr>
              <a:t> </a:t>
            </a:r>
            <a:r>
              <a:rPr lang="hu-HU" sz="2200" b="1" dirty="0" err="1">
                <a:latin typeface="Arial" panose="020B0604020202020204"/>
                <a:ea typeface="Calibri" panose="020F0502020204030204" pitchFamily="34" charset="0"/>
              </a:rPr>
              <a:t>data</a:t>
            </a:r>
            <a:r>
              <a:rPr lang="hu-HU" sz="2200" b="1" dirty="0">
                <a:latin typeface="Arial" panose="020B0604020202020204"/>
                <a:ea typeface="Calibri" panose="020F0502020204030204" pitchFamily="34" charset="0"/>
              </a:rPr>
              <a:t>: OR/RR, </a:t>
            </a:r>
            <a:r>
              <a:rPr lang="hu-HU" sz="2200" b="1" dirty="0" err="1">
                <a:latin typeface="Arial" panose="020B0604020202020204"/>
                <a:ea typeface="Calibri" panose="020F0502020204030204" pitchFamily="34" charset="0"/>
              </a:rPr>
              <a:t>Numerical</a:t>
            </a:r>
            <a:r>
              <a:rPr lang="hu-HU" sz="2200" b="1" dirty="0">
                <a:latin typeface="Arial" panose="020B0604020202020204"/>
                <a:ea typeface="Calibri" panose="020F0502020204030204" pitchFamily="34" charset="0"/>
              </a:rPr>
              <a:t> </a:t>
            </a:r>
            <a:r>
              <a:rPr lang="hu-HU" sz="2200" b="1" dirty="0" err="1">
                <a:latin typeface="Arial" panose="020B0604020202020204"/>
                <a:ea typeface="Calibri" panose="020F0502020204030204" pitchFamily="34" charset="0"/>
              </a:rPr>
              <a:t>data</a:t>
            </a:r>
            <a:r>
              <a:rPr lang="hu-HU" sz="2200" b="1" dirty="0">
                <a:latin typeface="Arial" panose="020B0604020202020204"/>
                <a:ea typeface="Calibri" panose="020F0502020204030204" pitchFamily="34" charset="0"/>
              </a:rPr>
              <a:t>: </a:t>
            </a:r>
            <a:r>
              <a:rPr lang="hu-HU" sz="2200" b="1" dirty="0" err="1">
                <a:latin typeface="Arial" panose="020B0604020202020204"/>
                <a:ea typeface="Calibri" panose="020F0502020204030204" pitchFamily="34" charset="0"/>
              </a:rPr>
              <a:t>correlation</a:t>
            </a:r>
            <a:r>
              <a:rPr lang="hu-HU" sz="2200" b="1" dirty="0">
                <a:latin typeface="Arial" panose="020B0604020202020204"/>
                <a:ea typeface="Calibri" panose="020F0502020204030204" pitchFamily="34" charset="0"/>
              </a:rPr>
              <a:t>, WMD, SMD</a:t>
            </a: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83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204CC421-4096-4B62-B578-063C580D0B10}"/>
              </a:ext>
            </a:extLst>
          </p:cNvPr>
          <p:cNvSpPr txBox="1">
            <a:spLocks/>
          </p:cNvSpPr>
          <p:nvPr/>
        </p:nvSpPr>
        <p:spPr>
          <a:xfrm>
            <a:off x="6103795" y="42695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a:solidFill>
                  <a:srgbClr val="0C5C65"/>
                </a:solidFill>
              </a:rPr>
              <a:t>21-22</a:t>
            </a:r>
            <a:r>
              <a:rPr lang="hu-HU" sz="2000" b="1" baseline="30000" dirty="0">
                <a:solidFill>
                  <a:srgbClr val="0C5C65"/>
                </a:solidFill>
              </a:rPr>
              <a:t>nd</a:t>
            </a:r>
            <a:r>
              <a:rPr lang="hu-HU" sz="2000" b="1" dirty="0">
                <a:solidFill>
                  <a:srgbClr val="0C5C65"/>
                </a:solidFill>
              </a:rPr>
              <a:t> </a:t>
            </a:r>
            <a:r>
              <a:rPr lang="hu-HU" sz="2000" b="1" dirty="0" err="1">
                <a:solidFill>
                  <a:srgbClr val="0C5C65"/>
                </a:solidFill>
              </a:rPr>
              <a:t>September</a:t>
            </a:r>
            <a:r>
              <a:rPr lang="hu-HU" sz="2000" b="1" dirty="0">
                <a:solidFill>
                  <a:srgbClr val="0C5C65"/>
                </a:solidFill>
              </a:rPr>
              <a:t>, 2020</a:t>
            </a:r>
          </a:p>
          <a:p>
            <a:pPr algn="r"/>
            <a:endParaRPr lang="hu-HU" sz="2000" b="1" dirty="0">
              <a:solidFill>
                <a:srgbClr val="0C5C65"/>
              </a:solidFill>
            </a:endParaRPr>
          </a:p>
          <a:p>
            <a:pPr algn="r"/>
            <a:r>
              <a:rPr lang="hu-HU" sz="2000" i="1" dirty="0">
                <a:solidFill>
                  <a:srgbClr val="0C5C65"/>
                </a:solidFill>
              </a:rPr>
              <a:t>University of Pécs</a:t>
            </a:r>
            <a:endParaRPr lang="hu-HU" sz="2000" b="1" dirty="0">
              <a:solidFill>
                <a:srgbClr val="0C5C65"/>
              </a:solidFill>
            </a:endParaRPr>
          </a:p>
          <a:p>
            <a:pPr algn="r"/>
            <a:r>
              <a:rPr lang="hu-HU" sz="2000" b="1" dirty="0">
                <a:solidFill>
                  <a:srgbClr val="0C5C65"/>
                </a:solidFill>
              </a:rPr>
              <a:t>Pécs</a:t>
            </a:r>
          </a:p>
        </p:txBody>
      </p:sp>
      <p:sp>
        <p:nvSpPr>
          <p:cNvPr id="8" name="Cím 1"/>
          <p:cNvSpPr txBox="1">
            <a:spLocks/>
          </p:cNvSpPr>
          <p:nvPr/>
        </p:nvSpPr>
        <p:spPr>
          <a:xfrm>
            <a:off x="658487" y="2740828"/>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4000" b="1" dirty="0" err="1">
                <a:solidFill>
                  <a:srgbClr val="0C5C65"/>
                </a:solidFill>
              </a:rPr>
              <a:t>Practice</a:t>
            </a:r>
            <a:endParaRPr lang="hu-HU" sz="4000" b="1" dirty="0">
              <a:solidFill>
                <a:srgbClr val="0C5C65"/>
              </a:solidFill>
            </a:endParaRPr>
          </a:p>
        </p:txBody>
      </p:sp>
      <p:pic>
        <p:nvPicPr>
          <p:cNvPr id="2" name="Kép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6" y="98713"/>
            <a:ext cx="1887791" cy="1087679"/>
          </a:xfrm>
          <a:prstGeom prst="rect">
            <a:avLst/>
          </a:prstGeom>
        </p:spPr>
      </p:pic>
      <p:pic>
        <p:nvPicPr>
          <p:cNvPr id="3" name="Kép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475" y="1705390"/>
            <a:ext cx="3849038" cy="2217681"/>
          </a:xfrm>
          <a:prstGeom prst="rect">
            <a:avLst/>
          </a:prstGeom>
        </p:spPr>
      </p:pic>
      <p:pic>
        <p:nvPicPr>
          <p:cNvPr id="13" name="Kép 12"/>
          <p:cNvPicPr>
            <a:picLocks noChangeAspect="1"/>
          </p:cNvPicPr>
          <p:nvPr/>
        </p:nvPicPr>
        <p:blipFill>
          <a:blip r:embed="rId5"/>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341836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89413" y="1449744"/>
            <a:ext cx="10074443" cy="4911781"/>
          </a:xfrm>
        </p:spPr>
        <p:txBody>
          <a:bodyPr/>
          <a:lstStyle/>
          <a:p>
            <a:pPr marL="0" indent="0">
              <a:buNone/>
            </a:pPr>
            <a:r>
              <a:rPr lang="en-US" sz="2400" dirty="0">
                <a:solidFill>
                  <a:srgbClr val="0C5C65"/>
                </a:solidFill>
              </a:rPr>
              <a:t>1. How did they collect the data? Did the paper state all required detail of the process</a:t>
            </a:r>
            <a:r>
              <a:rPr lang="hu-HU" sz="2400" dirty="0">
                <a:solidFill>
                  <a:srgbClr val="0C5C65"/>
                </a:solidFill>
              </a:rPr>
              <a:t> </a:t>
            </a:r>
            <a:r>
              <a:rPr lang="en-US" sz="2400" dirty="0">
                <a:solidFill>
                  <a:srgbClr val="0C5C65"/>
                </a:solidFill>
              </a:rPr>
              <a:t>explicitly?</a:t>
            </a:r>
          </a:p>
          <a:p>
            <a:pPr marL="0" indent="0">
              <a:buNone/>
            </a:pPr>
            <a:r>
              <a:rPr lang="en-US" sz="2400" dirty="0">
                <a:solidFill>
                  <a:srgbClr val="0C5C65"/>
                </a:solidFill>
              </a:rPr>
              <a:t>2. What types of variables did they have as outcomes? Categorical vs. continuous? Was there</a:t>
            </a:r>
            <a:r>
              <a:rPr lang="hu-HU" sz="2400" dirty="0">
                <a:solidFill>
                  <a:srgbClr val="0C5C65"/>
                </a:solidFill>
              </a:rPr>
              <a:t> </a:t>
            </a:r>
            <a:r>
              <a:rPr lang="en-US" sz="2400" dirty="0">
                <a:solidFill>
                  <a:srgbClr val="0C5C65"/>
                </a:solidFill>
              </a:rPr>
              <a:t>any unnecessary information reduction when creating categories?</a:t>
            </a:r>
          </a:p>
          <a:p>
            <a:pPr marL="0" indent="0">
              <a:buNone/>
            </a:pPr>
            <a:r>
              <a:rPr lang="en-US" sz="2400" dirty="0">
                <a:solidFill>
                  <a:srgbClr val="0C5C65"/>
                </a:solidFill>
              </a:rPr>
              <a:t>3. Check the characteristics of the included studies in both papers. Do the PICO(ST) of the</a:t>
            </a:r>
            <a:r>
              <a:rPr lang="hu-HU" sz="2400" dirty="0">
                <a:solidFill>
                  <a:srgbClr val="0C5C65"/>
                </a:solidFill>
              </a:rPr>
              <a:t> </a:t>
            </a:r>
            <a:r>
              <a:rPr lang="en-US" sz="2400" dirty="0">
                <a:solidFill>
                  <a:srgbClr val="0C5C65"/>
                </a:solidFill>
              </a:rPr>
              <a:t>individual studies meet that of the meta-analysis fully?</a:t>
            </a:r>
            <a:endParaRPr lang="hu-HU" sz="2400" dirty="0">
              <a:solidFill>
                <a:srgbClr val="0C5C65"/>
              </a:solidFill>
            </a:endParaRPr>
          </a:p>
          <a:p>
            <a:pPr marL="0" indent="0">
              <a:buNone/>
            </a:pPr>
            <a:r>
              <a:rPr lang="hu-HU" sz="2400" b="1" dirty="0">
                <a:solidFill>
                  <a:srgbClr val="0C5C65"/>
                </a:solidFill>
              </a:rPr>
              <a:t>You have 35 minutes to complete this task.</a:t>
            </a:r>
          </a:p>
          <a:p>
            <a:pPr marL="990600" indent="-514350">
              <a:buFont typeface="+mj-lt"/>
              <a:buAutoNum type="alphaUcPeriod"/>
            </a:pPr>
            <a:endParaRPr lang="hu-HU" sz="2400" dirty="0">
              <a:solidFill>
                <a:srgbClr val="0C5C65"/>
              </a:solidFill>
            </a:endParaRPr>
          </a:p>
        </p:txBody>
      </p:sp>
      <p:sp>
        <p:nvSpPr>
          <p:cNvPr id="4" name="Alcím 3"/>
          <p:cNvSpPr>
            <a:spLocks noGrp="1"/>
          </p:cNvSpPr>
          <p:nvPr>
            <p:ph type="subTitle" idx="15"/>
          </p:nvPr>
        </p:nvSpPr>
        <p:spPr>
          <a:xfrm>
            <a:off x="2628527" y="505184"/>
            <a:ext cx="7207917" cy="378235"/>
          </a:xfrm>
        </p:spPr>
        <p:txBody>
          <a:bodyPr/>
          <a:lstStyle/>
          <a:p>
            <a:r>
              <a:rPr lang="hu-HU" sz="3600" b="1" dirty="0"/>
              <a:t>Practice – Day 2, Session II.</a:t>
            </a:r>
          </a:p>
        </p:txBody>
      </p:sp>
    </p:spTree>
    <p:extLst>
      <p:ext uri="{BB962C8B-B14F-4D97-AF65-F5344CB8AC3E}">
        <p14:creationId xmlns:p14="http://schemas.microsoft.com/office/powerpoint/2010/main" val="2343911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343930" y="1266533"/>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Session III.</a:t>
            </a:r>
            <a:br>
              <a:rPr lang="hu-HU" sz="3600" b="1" dirty="0">
                <a:solidFill>
                  <a:srgbClr val="0C5C65"/>
                </a:solidFill>
              </a:rPr>
            </a:br>
            <a:r>
              <a:rPr lang="hu-HU" sz="3600" b="1" dirty="0" err="1">
                <a:solidFill>
                  <a:srgbClr val="0C5C65"/>
                </a:solidFill>
              </a:rPr>
              <a:t>Bias</a:t>
            </a:r>
            <a:r>
              <a:rPr lang="hu-HU" sz="3600" b="1" dirty="0">
                <a:solidFill>
                  <a:srgbClr val="0C5C65"/>
                </a:solidFill>
              </a:rPr>
              <a:t> - </a:t>
            </a:r>
            <a:r>
              <a:rPr lang="hu-HU" sz="3600" b="1" dirty="0" err="1">
                <a:solidFill>
                  <a:srgbClr val="0C5C65"/>
                </a:solidFill>
              </a:rPr>
              <a:t>the</a:t>
            </a:r>
            <a:r>
              <a:rPr lang="hu-HU" sz="3600" b="1" dirty="0">
                <a:solidFill>
                  <a:srgbClr val="0C5C65"/>
                </a:solidFill>
              </a:rPr>
              <a:t> </a:t>
            </a:r>
            <a:r>
              <a:rPr lang="hu-HU" sz="3600" b="1" dirty="0" err="1">
                <a:solidFill>
                  <a:srgbClr val="0C5C65"/>
                </a:solidFill>
              </a:rPr>
              <a:t>truth</a:t>
            </a:r>
            <a:r>
              <a:rPr lang="hu-HU" sz="3600" b="1" dirty="0">
                <a:solidFill>
                  <a:srgbClr val="0C5C65"/>
                </a:solidFill>
              </a:rPr>
              <a:t> is </a:t>
            </a:r>
            <a:r>
              <a:rPr lang="hu-HU" sz="3600" b="1" dirty="0" err="1">
                <a:solidFill>
                  <a:srgbClr val="0C5C65"/>
                </a:solidFill>
              </a:rPr>
              <a:t>beyond</a:t>
            </a:r>
            <a:r>
              <a:rPr lang="hu-HU" sz="3600" b="1" dirty="0">
                <a:solidFill>
                  <a:srgbClr val="0C5C65"/>
                </a:solidFill>
              </a:rPr>
              <a:t> (</a:t>
            </a:r>
            <a:r>
              <a:rPr lang="hu-HU" sz="3600" b="1" dirty="0" err="1">
                <a:solidFill>
                  <a:srgbClr val="0C5C65"/>
                </a:solidFill>
              </a:rPr>
              <a:t>extended</a:t>
            </a:r>
            <a:r>
              <a:rPr lang="hu-HU" sz="3600" b="1" dirty="0">
                <a:solidFill>
                  <a:srgbClr val="0C5C65"/>
                </a:solidFill>
              </a:rPr>
              <a:t>)</a:t>
            </a:r>
            <a:endParaRPr lang="en-US" sz="3600" b="1" dirty="0">
              <a:solidFill>
                <a:srgbClr val="0C5C65"/>
              </a:solidFill>
            </a:endParaRPr>
          </a:p>
        </p:txBody>
      </p:sp>
      <p:sp>
        <p:nvSpPr>
          <p:cNvPr id="9" name="Alcím 6"/>
          <p:cNvSpPr txBox="1">
            <a:spLocks/>
          </p:cNvSpPr>
          <p:nvPr/>
        </p:nvSpPr>
        <p:spPr>
          <a:xfrm>
            <a:off x="3883366" y="4104985"/>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400" b="1" dirty="0" err="1">
                <a:solidFill>
                  <a:srgbClr val="E50D2E"/>
                </a:solidFill>
              </a:rPr>
              <a:t>moderator</a:t>
            </a:r>
            <a:r>
              <a:rPr lang="hu-HU" sz="2400" b="1" dirty="0">
                <a:solidFill>
                  <a:srgbClr val="E50D2E"/>
                </a:solidFill>
              </a:rPr>
              <a:t>: Márk Félix Juhász</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5F60EA5B-AED6-4F81-8D1A-A7BA7E718D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805" y="4935236"/>
            <a:ext cx="3053007" cy="1759036"/>
          </a:xfrm>
          <a:prstGeom prst="rect">
            <a:avLst/>
          </a:prstGeom>
        </p:spPr>
      </p:pic>
    </p:spTree>
    <p:extLst>
      <p:ext uri="{BB962C8B-B14F-4D97-AF65-F5344CB8AC3E}">
        <p14:creationId xmlns:p14="http://schemas.microsoft.com/office/powerpoint/2010/main" val="2816710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343930" y="1266533"/>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err="1">
                <a:solidFill>
                  <a:srgbClr val="0C5C65"/>
                </a:solidFill>
              </a:rPr>
              <a:t>Bias</a:t>
            </a:r>
            <a:r>
              <a:rPr lang="hu-HU" sz="3600" b="1" dirty="0">
                <a:solidFill>
                  <a:srgbClr val="0C5C65"/>
                </a:solidFill>
              </a:rPr>
              <a:t> and </a:t>
            </a:r>
            <a:r>
              <a:rPr lang="hu-HU" sz="3600" b="1" dirty="0" err="1">
                <a:solidFill>
                  <a:srgbClr val="0C5C65"/>
                </a:solidFill>
              </a:rPr>
              <a:t>grade</a:t>
            </a:r>
            <a:r>
              <a:rPr lang="hu-HU" sz="3600" b="1" dirty="0">
                <a:solidFill>
                  <a:srgbClr val="0C5C65"/>
                </a:solidFill>
              </a:rPr>
              <a:t> of </a:t>
            </a:r>
            <a:r>
              <a:rPr lang="hu-HU" sz="3600" b="1" dirty="0" err="1">
                <a:solidFill>
                  <a:srgbClr val="0C5C65"/>
                </a:solidFill>
              </a:rPr>
              <a:t>evidence</a:t>
            </a:r>
            <a:endParaRPr lang="en-US" sz="3600" b="1" dirty="0">
              <a:solidFill>
                <a:srgbClr val="0C5C65"/>
              </a:solidFill>
            </a:endParaRPr>
          </a:p>
        </p:txBody>
      </p:sp>
      <p:sp>
        <p:nvSpPr>
          <p:cNvPr id="9" name="Alcím 6"/>
          <p:cNvSpPr txBox="1">
            <a:spLocks/>
          </p:cNvSpPr>
          <p:nvPr/>
        </p:nvSpPr>
        <p:spPr>
          <a:xfrm>
            <a:off x="3883366" y="4104985"/>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000" b="1" dirty="0">
                <a:solidFill>
                  <a:srgbClr val="E50D2E"/>
                </a:solidFill>
              </a:rPr>
              <a:t>Bálint Erőss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3E057F60-0DC6-47BF-8DA5-A4D6B34FC6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4537" y="4923875"/>
            <a:ext cx="3053007" cy="1759036"/>
          </a:xfrm>
          <a:prstGeom prst="rect">
            <a:avLst/>
          </a:prstGeom>
        </p:spPr>
      </p:pic>
    </p:spTree>
    <p:extLst>
      <p:ext uri="{BB962C8B-B14F-4D97-AF65-F5344CB8AC3E}">
        <p14:creationId xmlns:p14="http://schemas.microsoft.com/office/powerpoint/2010/main" val="47978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0"/>
          <p:cNvSpPr txBox="1"/>
          <p:nvPr/>
        </p:nvSpPr>
        <p:spPr>
          <a:xfrm>
            <a:off x="5609231" y="2088108"/>
            <a:ext cx="6073254" cy="353943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Tx/>
              <a:buSzPts val="3200"/>
              <a:buFont typeface="Arial" panose="020B0604020202020204" pitchFamily="34" charset="0"/>
              <a:buChar char="•"/>
            </a:pPr>
            <a:r>
              <a:rPr lang="hu-HU" sz="3200" b="1" dirty="0" err="1">
                <a:solidFill>
                  <a:srgbClr val="0C5C65"/>
                </a:solidFill>
              </a:rPr>
              <a:t>Clinical</a:t>
            </a:r>
            <a:r>
              <a:rPr lang="hu-HU" sz="3200" b="1" dirty="0">
                <a:solidFill>
                  <a:srgbClr val="0C5C65"/>
                </a:solidFill>
              </a:rPr>
              <a:t> </a:t>
            </a:r>
            <a:r>
              <a:rPr lang="hu-HU" sz="3200" b="1" dirty="0" err="1">
                <a:solidFill>
                  <a:srgbClr val="0C5C65"/>
                </a:solidFill>
              </a:rPr>
              <a:t>trials</a:t>
            </a:r>
            <a:r>
              <a:rPr lang="hu-HU" sz="3200" b="1" dirty="0">
                <a:solidFill>
                  <a:srgbClr val="0C5C65"/>
                </a:solidFill>
              </a:rPr>
              <a:t> (</a:t>
            </a:r>
            <a:r>
              <a:rPr lang="hu-HU" sz="3200" b="1" dirty="0" err="1">
                <a:solidFill>
                  <a:srgbClr val="0C5C65"/>
                </a:solidFill>
              </a:rPr>
              <a:t>feedback</a:t>
            </a:r>
            <a:r>
              <a:rPr lang="hu-HU" sz="3200" b="1" dirty="0">
                <a:solidFill>
                  <a:srgbClr val="0C5C65"/>
                </a:solidFill>
              </a:rPr>
              <a:t>)</a:t>
            </a:r>
          </a:p>
          <a:p>
            <a:pPr marL="457200" marR="0" lvl="0" indent="-457200" algn="l" rtl="0">
              <a:spcBef>
                <a:spcPts val="0"/>
              </a:spcBef>
              <a:spcAft>
                <a:spcPts val="0"/>
              </a:spcAft>
              <a:buClrTx/>
              <a:buSzPts val="3200"/>
              <a:buFont typeface="Arial" panose="020B0604020202020204" pitchFamily="34" charset="0"/>
              <a:buChar char="•"/>
            </a:pPr>
            <a:endParaRPr lang="hu-HU" sz="3200" b="1" i="0" u="none" strike="noStrike" cap="none" dirty="0">
              <a:solidFill>
                <a:srgbClr val="0C5C65"/>
              </a:solidFill>
              <a:latin typeface="Arial"/>
              <a:ea typeface="Arial"/>
              <a:cs typeface="Arial"/>
              <a:sym typeface="Arial"/>
            </a:endParaRPr>
          </a:p>
          <a:p>
            <a:pPr marL="457200" marR="0" lvl="0" indent="-457200" algn="l" rtl="0">
              <a:spcBef>
                <a:spcPts val="0"/>
              </a:spcBef>
              <a:spcAft>
                <a:spcPts val="0"/>
              </a:spcAft>
              <a:buClrTx/>
              <a:buSzPts val="3200"/>
              <a:buFont typeface="Arial" panose="020B0604020202020204" pitchFamily="34" charset="0"/>
              <a:buChar char="•"/>
            </a:pPr>
            <a:r>
              <a:rPr lang="hu-HU" sz="3200" b="1" dirty="0" err="1">
                <a:solidFill>
                  <a:srgbClr val="0C5C65"/>
                </a:solidFill>
              </a:rPr>
              <a:t>Hierarchy</a:t>
            </a:r>
            <a:r>
              <a:rPr lang="hu-HU" sz="3200" b="1" dirty="0">
                <a:solidFill>
                  <a:srgbClr val="0C5C65"/>
                </a:solidFill>
              </a:rPr>
              <a:t> of </a:t>
            </a:r>
            <a:r>
              <a:rPr lang="hu-HU" sz="3200" b="1" dirty="0" err="1">
                <a:solidFill>
                  <a:srgbClr val="0C5C65"/>
                </a:solidFill>
              </a:rPr>
              <a:t>outcomes</a:t>
            </a:r>
            <a:endParaRPr sz="3200" b="1" i="0" u="none" strike="noStrike" cap="none" dirty="0">
              <a:solidFill>
                <a:srgbClr val="0C5C65"/>
              </a:solidFill>
              <a:sym typeface="Arial"/>
            </a:endParaRPr>
          </a:p>
          <a:p>
            <a:pPr marL="660400" marR="0" lvl="0" indent="-457200" algn="l" rtl="0">
              <a:spcBef>
                <a:spcPts val="0"/>
              </a:spcBef>
              <a:spcAft>
                <a:spcPts val="0"/>
              </a:spcAft>
              <a:buClrTx/>
              <a:buSzPts val="3200"/>
              <a:buFont typeface="Arial" panose="020B0604020202020204" pitchFamily="34" charset="0"/>
              <a:buChar char="•"/>
            </a:pPr>
            <a:endParaRPr sz="3200" b="1" i="0" u="none" strike="noStrike" cap="none" dirty="0">
              <a:solidFill>
                <a:srgbClr val="0C5C65"/>
              </a:solidFill>
              <a:latin typeface="Arial"/>
              <a:ea typeface="Arial"/>
              <a:cs typeface="Arial"/>
              <a:sym typeface="Arial"/>
            </a:endParaRPr>
          </a:p>
          <a:p>
            <a:pPr marL="457200" marR="0" lvl="0" indent="-457200" algn="l" rtl="0">
              <a:spcBef>
                <a:spcPts val="0"/>
              </a:spcBef>
              <a:spcAft>
                <a:spcPts val="0"/>
              </a:spcAft>
              <a:buClrTx/>
              <a:buSzPts val="3200"/>
              <a:buFont typeface="Arial" panose="020B0604020202020204" pitchFamily="34" charset="0"/>
              <a:buChar char="•"/>
            </a:pPr>
            <a:r>
              <a:rPr lang="hu-HU" sz="3200" b="1" dirty="0" err="1">
                <a:solidFill>
                  <a:srgbClr val="0C5C65"/>
                </a:solidFill>
              </a:rPr>
              <a:t>Different</a:t>
            </a:r>
            <a:r>
              <a:rPr lang="hu-HU" sz="3200" b="1" dirty="0">
                <a:solidFill>
                  <a:srgbClr val="0C5C65"/>
                </a:solidFill>
              </a:rPr>
              <a:t> </a:t>
            </a:r>
            <a:r>
              <a:rPr lang="hu-HU" sz="3200" b="1" dirty="0" err="1">
                <a:solidFill>
                  <a:srgbClr val="0C5C65"/>
                </a:solidFill>
              </a:rPr>
              <a:t>types</a:t>
            </a:r>
            <a:r>
              <a:rPr lang="hu-HU" sz="3200" b="1" dirty="0">
                <a:solidFill>
                  <a:srgbClr val="0C5C65"/>
                </a:solidFill>
              </a:rPr>
              <a:t> of PICO (S)</a:t>
            </a:r>
            <a:endParaRPr sz="3200" b="1" i="0" u="none" strike="noStrike" cap="none" dirty="0">
              <a:solidFill>
                <a:srgbClr val="0C5C65"/>
              </a:solidFill>
              <a:sym typeface="Arial"/>
            </a:endParaRPr>
          </a:p>
          <a:p>
            <a:pPr marL="660400" marR="0" lvl="0" indent="-457200" algn="l" rtl="0">
              <a:spcBef>
                <a:spcPts val="0"/>
              </a:spcBef>
              <a:spcAft>
                <a:spcPts val="0"/>
              </a:spcAft>
              <a:buClrTx/>
              <a:buSzPts val="3200"/>
              <a:buFont typeface="Arial" panose="020B0604020202020204" pitchFamily="34" charset="0"/>
              <a:buChar char="•"/>
            </a:pPr>
            <a:endParaRPr sz="3200" b="1" i="0" u="none" strike="noStrike" cap="none" dirty="0">
              <a:solidFill>
                <a:srgbClr val="0C5C65"/>
              </a:solidFill>
              <a:latin typeface="Arial"/>
              <a:ea typeface="Arial"/>
              <a:cs typeface="Arial"/>
              <a:sym typeface="Arial"/>
            </a:endParaRPr>
          </a:p>
          <a:p>
            <a:pPr marL="457200" marR="0" lvl="0" indent="-457200" algn="l" rtl="0">
              <a:spcBef>
                <a:spcPts val="0"/>
              </a:spcBef>
              <a:spcAft>
                <a:spcPts val="0"/>
              </a:spcAft>
              <a:buClrTx/>
              <a:buSzPts val="3200"/>
              <a:buFont typeface="Arial" panose="020B0604020202020204" pitchFamily="34" charset="0"/>
              <a:buChar char="•"/>
            </a:pPr>
            <a:r>
              <a:rPr lang="hu-HU" sz="3200" b="1" dirty="0" err="1">
                <a:solidFill>
                  <a:srgbClr val="0C5C65"/>
                </a:solidFill>
              </a:rPr>
              <a:t>How</a:t>
            </a:r>
            <a:r>
              <a:rPr lang="hu-HU" sz="3200" b="1" dirty="0">
                <a:solidFill>
                  <a:srgbClr val="0C5C65"/>
                </a:solidFill>
              </a:rPr>
              <a:t> </a:t>
            </a:r>
            <a:r>
              <a:rPr lang="hu-HU" sz="3200" b="1" dirty="0" err="1">
                <a:solidFill>
                  <a:srgbClr val="0C5C65"/>
                </a:solidFill>
              </a:rPr>
              <a:t>do</a:t>
            </a:r>
            <a:r>
              <a:rPr lang="hu-HU" sz="3200" b="1" dirty="0">
                <a:solidFill>
                  <a:srgbClr val="0C5C65"/>
                </a:solidFill>
              </a:rPr>
              <a:t> </a:t>
            </a:r>
            <a:r>
              <a:rPr lang="hu-HU" sz="3200" b="1" dirty="0" err="1">
                <a:solidFill>
                  <a:srgbClr val="0C5C65"/>
                </a:solidFill>
              </a:rPr>
              <a:t>you</a:t>
            </a:r>
            <a:r>
              <a:rPr lang="hu-HU" sz="3200" b="1" dirty="0">
                <a:solidFill>
                  <a:srgbClr val="0C5C65"/>
                </a:solidFill>
              </a:rPr>
              <a:t> </a:t>
            </a:r>
            <a:r>
              <a:rPr lang="hu-HU" sz="3200" b="1" dirty="0" err="1">
                <a:solidFill>
                  <a:srgbClr val="0C5C65"/>
                </a:solidFill>
              </a:rPr>
              <a:t>use</a:t>
            </a:r>
            <a:r>
              <a:rPr lang="hu-HU" sz="3200" b="1" dirty="0">
                <a:solidFill>
                  <a:srgbClr val="0C5C65"/>
                </a:solidFill>
              </a:rPr>
              <a:t> </a:t>
            </a:r>
            <a:r>
              <a:rPr lang="hu-HU" sz="3200" b="1" dirty="0" err="1">
                <a:solidFill>
                  <a:srgbClr val="0C5C65"/>
                </a:solidFill>
              </a:rPr>
              <a:t>them</a:t>
            </a:r>
            <a:r>
              <a:rPr lang="hu-HU" sz="3200" b="1" dirty="0">
                <a:solidFill>
                  <a:srgbClr val="0C5C65"/>
                </a:solidFill>
              </a:rPr>
              <a:t>? (</a:t>
            </a:r>
            <a:r>
              <a:rPr lang="hu-HU" sz="3200" b="1" dirty="0" err="1">
                <a:solidFill>
                  <a:srgbClr val="0C5C65"/>
                </a:solidFill>
              </a:rPr>
              <a:t>examples</a:t>
            </a:r>
            <a:r>
              <a:rPr lang="hu-HU" sz="3200" b="1" dirty="0">
                <a:solidFill>
                  <a:srgbClr val="0C5C65"/>
                </a:solidFill>
              </a:rPr>
              <a:t>)</a:t>
            </a:r>
            <a:endParaRPr sz="3200" b="1" i="0" u="none" strike="noStrike" cap="none" dirty="0">
              <a:solidFill>
                <a:srgbClr val="0C5C65"/>
              </a:solidFill>
              <a:sym typeface="Arial"/>
            </a:endParaRPr>
          </a:p>
        </p:txBody>
      </p:sp>
      <p:sp>
        <p:nvSpPr>
          <p:cNvPr id="5" name="Google Shape;296;p39"/>
          <p:cNvSpPr txBox="1"/>
          <p:nvPr/>
        </p:nvSpPr>
        <p:spPr>
          <a:xfrm>
            <a:off x="2563527" y="457059"/>
            <a:ext cx="7271096" cy="122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r>
              <a:rPr lang="hu-HU" sz="3600" b="1" dirty="0">
                <a:solidFill>
                  <a:schemeClr val="lt1"/>
                </a:solidFill>
                <a:latin typeface="+mj-lt"/>
                <a:ea typeface="Bad Script"/>
                <a:cs typeface="Bad Script"/>
                <a:sym typeface="Bad Script"/>
              </a:rPr>
              <a:t>Key </a:t>
            </a:r>
            <a:r>
              <a:rPr lang="hu-HU" sz="3600" b="1" dirty="0" err="1">
                <a:solidFill>
                  <a:schemeClr val="lt1"/>
                </a:solidFill>
                <a:latin typeface="+mj-lt"/>
                <a:ea typeface="Bad Script"/>
                <a:cs typeface="Bad Script"/>
                <a:sym typeface="Bad Script"/>
              </a:rPr>
              <a:t>points</a:t>
            </a:r>
            <a:endParaRPr sz="3600" b="1" dirty="0">
              <a:solidFill>
                <a:schemeClr val="lt1"/>
              </a:solidFill>
              <a:latin typeface="+mj-lt"/>
              <a:ea typeface="Bad Script"/>
              <a:cs typeface="Bad Script"/>
              <a:sym typeface="Bad Script"/>
            </a:endParaRPr>
          </a:p>
        </p:txBody>
      </p:sp>
      <p:pic>
        <p:nvPicPr>
          <p:cNvPr id="1026" name="Picture 2" descr="Hero's Armory – Hero's Armory">
            <a:extLst>
              <a:ext uri="{FF2B5EF4-FFF2-40B4-BE49-F238E27FC236}">
                <a16:creationId xmlns:a16="http://schemas.microsoft.com/office/drawing/2014/main" id="{3B3A0D0B-41B6-48A1-8F98-9043F51B9C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0837" y="2497024"/>
            <a:ext cx="3095920" cy="309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p:nvPr/>
        </p:nvSpPr>
        <p:spPr>
          <a:xfrm>
            <a:off x="8320518" y="3331172"/>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3" name="Google Shape;143;p15"/>
          <p:cNvSpPr/>
          <p:nvPr/>
        </p:nvSpPr>
        <p:spPr>
          <a:xfrm>
            <a:off x="3499190" y="1570803"/>
            <a:ext cx="3017600" cy="1168991"/>
          </a:xfrm>
          <a:prstGeom prst="chevron">
            <a:avLst>
              <a:gd name="adj" fmla="val 50000"/>
            </a:avLst>
          </a:prstGeom>
          <a:solidFill>
            <a:schemeClr val="lt1"/>
          </a:solidFill>
          <a:ln w="28575" cap="flat" cmpd="sng">
            <a:solidFill>
              <a:srgbClr val="0C5C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144" name="Google Shape;144;p15"/>
          <p:cNvSpPr txBox="1"/>
          <p:nvPr/>
        </p:nvSpPr>
        <p:spPr>
          <a:xfrm>
            <a:off x="3995653" y="1714955"/>
            <a:ext cx="225075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C5C65"/>
                </a:solidFill>
                <a:latin typeface="Arial"/>
                <a:ea typeface="Arial"/>
                <a:cs typeface="Arial"/>
                <a:sym typeface="Arial"/>
              </a:rPr>
              <a:t>Preliminary</a:t>
            </a:r>
            <a:r>
              <a:rPr lang="hu-HU" sz="2800" b="0" i="0" u="none" strike="noStrike" cap="none" dirty="0">
                <a:solidFill>
                  <a:srgbClr val="0C5C65"/>
                </a:solidFill>
                <a:latin typeface="Arial"/>
                <a:ea typeface="Arial"/>
                <a:cs typeface="Arial"/>
                <a:sym typeface="Arial"/>
              </a:rPr>
              <a:t> </a:t>
            </a:r>
            <a:r>
              <a:rPr lang="hu-HU" sz="2800" b="0" i="0" u="none" strike="noStrike" cap="none" dirty="0" err="1">
                <a:solidFill>
                  <a:srgbClr val="0C5C65"/>
                </a:solidFill>
                <a:latin typeface="Arial"/>
                <a:ea typeface="Arial"/>
                <a:cs typeface="Arial"/>
                <a:sym typeface="Arial"/>
              </a:rPr>
              <a:t>search</a:t>
            </a:r>
            <a:endParaRPr sz="2800" b="0" i="0" u="none" strike="noStrike" cap="none" dirty="0">
              <a:solidFill>
                <a:srgbClr val="0C5C65"/>
              </a:solidFill>
              <a:latin typeface="Arial"/>
              <a:ea typeface="Arial"/>
              <a:cs typeface="Arial"/>
              <a:sym typeface="Arial"/>
            </a:endParaRPr>
          </a:p>
        </p:txBody>
      </p:sp>
      <p:sp>
        <p:nvSpPr>
          <p:cNvPr id="145" name="Google Shape;145;p15"/>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i="0" u="none" strike="noStrike" cap="none" dirty="0" err="1">
                <a:solidFill>
                  <a:schemeClr val="lt1"/>
                </a:solidFill>
                <a:latin typeface="Arial"/>
                <a:ea typeface="Arial"/>
                <a:cs typeface="Arial"/>
                <a:sym typeface="Arial"/>
              </a:rPr>
              <a:t>Flowchart</a:t>
            </a:r>
            <a:endParaRPr sz="3600" b="1" i="0" u="none" strike="noStrike" cap="none" dirty="0">
              <a:solidFill>
                <a:schemeClr val="lt1"/>
              </a:solidFill>
              <a:latin typeface="Arial"/>
              <a:ea typeface="Arial"/>
              <a:cs typeface="Arial"/>
              <a:sym typeface="Arial"/>
            </a:endParaRPr>
          </a:p>
        </p:txBody>
      </p:sp>
      <p:sp>
        <p:nvSpPr>
          <p:cNvPr id="146" name="Google Shape;146;p15"/>
          <p:cNvSpPr/>
          <p:nvPr/>
        </p:nvSpPr>
        <p:spPr>
          <a:xfrm>
            <a:off x="1150070" y="1570803"/>
            <a:ext cx="2931737" cy="1168991"/>
          </a:xfrm>
          <a:prstGeom prst="homePlate">
            <a:avLst>
              <a:gd name="adj" fmla="val 50000"/>
            </a:avLst>
          </a:prstGeom>
          <a:noFill/>
          <a:ln w="28575" cap="flat" cmpd="sng">
            <a:solidFill>
              <a:srgbClr val="15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Google Shape;147;p15"/>
          <p:cNvSpPr txBox="1"/>
          <p:nvPr/>
        </p:nvSpPr>
        <p:spPr>
          <a:xfrm>
            <a:off x="1345486" y="1846326"/>
            <a:ext cx="236541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u="none" strike="noStrike" cap="none" dirty="0" err="1">
                <a:solidFill>
                  <a:srgbClr val="0E7472"/>
                </a:solidFill>
                <a:latin typeface="Arial"/>
                <a:ea typeface="Arial"/>
                <a:cs typeface="Arial"/>
                <a:sym typeface="Arial"/>
              </a:rPr>
              <a:t>Question</a:t>
            </a:r>
            <a:endParaRPr sz="2800" u="none" strike="noStrike" cap="none" dirty="0">
              <a:solidFill>
                <a:srgbClr val="0E7472"/>
              </a:solidFill>
              <a:latin typeface="Arial"/>
              <a:ea typeface="Arial"/>
              <a:cs typeface="Arial"/>
              <a:sym typeface="Arial"/>
            </a:endParaRPr>
          </a:p>
        </p:txBody>
      </p:sp>
      <p:sp>
        <p:nvSpPr>
          <p:cNvPr id="148" name="Google Shape;148;p15"/>
          <p:cNvSpPr/>
          <p:nvPr/>
        </p:nvSpPr>
        <p:spPr>
          <a:xfrm>
            <a:off x="5931305" y="1570418"/>
            <a:ext cx="3017600" cy="1168991"/>
          </a:xfrm>
          <a:prstGeom prst="chevron">
            <a:avLst>
              <a:gd name="adj" fmla="val 50000"/>
            </a:avLst>
          </a:prstGeom>
          <a:solidFill>
            <a:schemeClr val="lt1"/>
          </a:solidFill>
          <a:ln w="28575" cap="flat" cmpd="sng">
            <a:solidFill>
              <a:srgbClr val="0C5C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149" name="Google Shape;149;p15"/>
          <p:cNvSpPr txBox="1"/>
          <p:nvPr/>
        </p:nvSpPr>
        <p:spPr>
          <a:xfrm>
            <a:off x="6529985" y="1874450"/>
            <a:ext cx="19352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C5C65"/>
                </a:solidFill>
                <a:latin typeface="Arial"/>
                <a:ea typeface="Arial"/>
                <a:cs typeface="Arial"/>
                <a:sym typeface="Arial"/>
              </a:rPr>
              <a:t>Protocol</a:t>
            </a:r>
            <a:endParaRPr sz="2800" b="0" i="0" u="none" strike="noStrike" cap="none" dirty="0">
              <a:solidFill>
                <a:srgbClr val="0C5C65"/>
              </a:solidFill>
              <a:latin typeface="Arial"/>
              <a:ea typeface="Arial"/>
              <a:cs typeface="Arial"/>
              <a:sym typeface="Arial"/>
            </a:endParaRPr>
          </a:p>
        </p:txBody>
      </p:sp>
      <p:sp>
        <p:nvSpPr>
          <p:cNvPr id="150" name="Google Shape;150;p15"/>
          <p:cNvSpPr/>
          <p:nvPr/>
        </p:nvSpPr>
        <p:spPr>
          <a:xfrm>
            <a:off x="8366288" y="1570418"/>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Arial"/>
              <a:ea typeface="Arial"/>
              <a:cs typeface="Arial"/>
              <a:sym typeface="Arial"/>
            </a:endParaRPr>
          </a:p>
        </p:txBody>
      </p:sp>
      <p:sp>
        <p:nvSpPr>
          <p:cNvPr id="151" name="Google Shape;151;p15"/>
          <p:cNvSpPr txBox="1"/>
          <p:nvPr/>
        </p:nvSpPr>
        <p:spPr>
          <a:xfrm>
            <a:off x="8995155" y="1838738"/>
            <a:ext cx="19050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i="0" u="none" strike="noStrike" cap="none" dirty="0" err="1">
                <a:solidFill>
                  <a:srgbClr val="0C5C65"/>
                </a:solidFill>
                <a:latin typeface="Arial"/>
                <a:ea typeface="Arial"/>
                <a:cs typeface="Arial"/>
                <a:sym typeface="Arial"/>
              </a:rPr>
              <a:t>Search</a:t>
            </a:r>
            <a:endParaRPr sz="2800" i="0" u="none" strike="noStrike" cap="none" dirty="0">
              <a:solidFill>
                <a:srgbClr val="0C5C65"/>
              </a:solidFill>
              <a:latin typeface="Arial"/>
              <a:ea typeface="Arial"/>
              <a:cs typeface="Arial"/>
              <a:sym typeface="Arial"/>
            </a:endParaRPr>
          </a:p>
        </p:txBody>
      </p:sp>
      <p:sp>
        <p:nvSpPr>
          <p:cNvPr id="152" name="Google Shape;152;p15"/>
          <p:cNvSpPr/>
          <p:nvPr/>
        </p:nvSpPr>
        <p:spPr>
          <a:xfrm>
            <a:off x="1098389" y="3332143"/>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3" name="Google Shape;153;p15"/>
          <p:cNvSpPr txBox="1"/>
          <p:nvPr/>
        </p:nvSpPr>
        <p:spPr>
          <a:xfrm>
            <a:off x="1570359" y="3603358"/>
            <a:ext cx="2140540" cy="954107"/>
          </a:xfrm>
          <a:prstGeom prst="rect">
            <a:avLst/>
          </a:prstGeom>
          <a:noFill/>
          <a:ln>
            <a:noFill/>
          </a:ln>
        </p:spPr>
        <p:txBody>
          <a:bodyPr spcFirstLastPara="1" wrap="square" lIns="91425" tIns="45700" rIns="91425" bIns="45700" anchor="t" anchorCtr="0">
            <a:noAutofit/>
          </a:bodyPr>
          <a:lstStyle/>
          <a:p>
            <a:pPr lvl="0" algn="ctr"/>
            <a:r>
              <a:rPr lang="hu-HU" sz="2800" dirty="0" err="1">
                <a:solidFill>
                  <a:srgbClr val="0E7472"/>
                </a:solidFill>
                <a:ea typeface="Arial"/>
                <a:cs typeface="Arial"/>
                <a:sym typeface="Arial"/>
              </a:rPr>
              <a:t>Selection</a:t>
            </a:r>
            <a:endParaRPr lang="hu-HU" sz="2800" dirty="0">
              <a:solidFill>
                <a:srgbClr val="0E7472"/>
              </a:solidFill>
              <a:ea typeface="Arial"/>
              <a:cs typeface="Arial"/>
              <a:sym typeface="Arial"/>
            </a:endParaRPr>
          </a:p>
        </p:txBody>
      </p:sp>
      <p:sp>
        <p:nvSpPr>
          <p:cNvPr id="154" name="Google Shape;154;p15"/>
          <p:cNvSpPr/>
          <p:nvPr/>
        </p:nvSpPr>
        <p:spPr>
          <a:xfrm>
            <a:off x="3499610" y="3331174"/>
            <a:ext cx="3017600" cy="1168991"/>
          </a:xfrm>
          <a:prstGeom prst="chevron">
            <a:avLst>
              <a:gd name="adj" fmla="val 50000"/>
            </a:avLst>
          </a:prstGeom>
          <a:noFill/>
          <a:ln w="28575" cap="flat" cmpd="sng">
            <a:solidFill>
              <a:srgbClr val="0C5C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155" name="Google Shape;155;p15"/>
          <p:cNvSpPr txBox="1"/>
          <p:nvPr/>
        </p:nvSpPr>
        <p:spPr>
          <a:xfrm>
            <a:off x="3942757" y="3438474"/>
            <a:ext cx="2140540" cy="523220"/>
          </a:xfrm>
          <a:prstGeom prst="rect">
            <a:avLst/>
          </a:prstGeom>
          <a:noFill/>
          <a:ln>
            <a:noFill/>
          </a:ln>
        </p:spPr>
        <p:txBody>
          <a:bodyPr spcFirstLastPara="1" wrap="square" lIns="91425" tIns="45700" rIns="91425" bIns="45700" anchor="t" anchorCtr="0">
            <a:noAutofit/>
          </a:bodyPr>
          <a:lstStyle/>
          <a:p>
            <a:pPr lvl="0" algn="ctr"/>
            <a:r>
              <a:rPr lang="hu-HU" sz="2800" dirty="0">
                <a:solidFill>
                  <a:srgbClr val="0C5C65"/>
                </a:solidFill>
                <a:ea typeface="Arial"/>
                <a:cs typeface="Arial"/>
                <a:sym typeface="Arial"/>
              </a:rPr>
              <a:t>Data</a:t>
            </a:r>
            <a:br>
              <a:rPr lang="hu-HU" sz="2800" dirty="0">
                <a:solidFill>
                  <a:srgbClr val="0C5C65"/>
                </a:solidFill>
                <a:ea typeface="Arial"/>
                <a:cs typeface="Arial"/>
                <a:sym typeface="Arial"/>
              </a:rPr>
            </a:br>
            <a:r>
              <a:rPr lang="hu-HU" sz="2800" dirty="0" err="1">
                <a:solidFill>
                  <a:srgbClr val="0C5C65"/>
                </a:solidFill>
                <a:ea typeface="Arial"/>
                <a:cs typeface="Arial"/>
                <a:sym typeface="Arial"/>
              </a:rPr>
              <a:t>collection</a:t>
            </a:r>
            <a:endParaRPr lang="hu-HU" sz="2800" dirty="0">
              <a:solidFill>
                <a:srgbClr val="0C5C65"/>
              </a:solidFill>
              <a:ea typeface="Arial"/>
              <a:cs typeface="Arial"/>
              <a:sym typeface="Arial"/>
            </a:endParaRPr>
          </a:p>
        </p:txBody>
      </p:sp>
      <p:sp>
        <p:nvSpPr>
          <p:cNvPr id="156" name="Google Shape;156;p15"/>
          <p:cNvSpPr/>
          <p:nvPr/>
        </p:nvSpPr>
        <p:spPr>
          <a:xfrm>
            <a:off x="5910064" y="3331174"/>
            <a:ext cx="3017600" cy="1168991"/>
          </a:xfrm>
          <a:prstGeom prst="chevron">
            <a:avLst>
              <a:gd name="adj" fmla="val 50000"/>
            </a:avLst>
          </a:prstGeom>
          <a:solidFill>
            <a:srgbClr val="E50D2E"/>
          </a:solidFill>
          <a:ln w="28575" cap="flat" cmpd="sng">
            <a:solidFill>
              <a:srgbClr val="0C5C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157" name="Google Shape;157;p15"/>
          <p:cNvSpPr txBox="1"/>
          <p:nvPr/>
        </p:nvSpPr>
        <p:spPr>
          <a:xfrm>
            <a:off x="8995155" y="3616446"/>
            <a:ext cx="1931400" cy="9540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C5C65"/>
                </a:solidFill>
                <a:ea typeface="Arial"/>
                <a:cs typeface="Arial"/>
                <a:sym typeface="Arial"/>
              </a:rPr>
              <a:t>Synthesis</a:t>
            </a:r>
            <a:endParaRPr lang="hu-HU" sz="2800" dirty="0">
              <a:solidFill>
                <a:srgbClr val="0C5C65"/>
              </a:solidFill>
              <a:ea typeface="Arial"/>
              <a:cs typeface="Arial"/>
              <a:sym typeface="Arial"/>
            </a:endParaRPr>
          </a:p>
        </p:txBody>
      </p:sp>
      <p:sp>
        <p:nvSpPr>
          <p:cNvPr id="158" name="Google Shape;158;p15"/>
          <p:cNvSpPr txBox="1"/>
          <p:nvPr/>
        </p:nvSpPr>
        <p:spPr>
          <a:xfrm>
            <a:off x="6315155" y="3391791"/>
            <a:ext cx="2246739" cy="523200"/>
          </a:xfrm>
          <a:prstGeom prst="rect">
            <a:avLst/>
          </a:prstGeom>
          <a:noFill/>
          <a:ln>
            <a:noFill/>
          </a:ln>
        </p:spPr>
        <p:txBody>
          <a:bodyPr spcFirstLastPara="1" wrap="square" lIns="91425" tIns="45700" rIns="91425" bIns="45700" anchor="t" anchorCtr="0">
            <a:noAutofit/>
          </a:bodyPr>
          <a:lstStyle/>
          <a:p>
            <a:pPr algn="ctr"/>
            <a:r>
              <a:rPr lang="hu-HU" sz="2800" b="1" dirty="0" err="1">
                <a:solidFill>
                  <a:schemeClr val="bg1"/>
                </a:solidFill>
                <a:ea typeface="Arial"/>
                <a:cs typeface="Arial"/>
                <a:sym typeface="Arial"/>
              </a:rPr>
              <a:t>Bias</a:t>
            </a:r>
            <a:r>
              <a:rPr lang="hu-HU" sz="2800" b="1" dirty="0">
                <a:solidFill>
                  <a:schemeClr val="bg1"/>
                </a:solidFill>
                <a:ea typeface="Arial"/>
                <a:cs typeface="Arial"/>
                <a:sym typeface="Arial"/>
              </a:rPr>
              <a:t> </a:t>
            </a:r>
            <a:r>
              <a:rPr lang="hu-HU" sz="2800" b="1" dirty="0" err="1">
                <a:solidFill>
                  <a:schemeClr val="bg1"/>
                </a:solidFill>
                <a:ea typeface="Arial"/>
                <a:cs typeface="Arial"/>
                <a:sym typeface="Arial"/>
              </a:rPr>
              <a:t>assessment</a:t>
            </a:r>
            <a:endParaRPr lang="hu-HU" sz="2800" b="1" dirty="0">
              <a:solidFill>
                <a:schemeClr val="bg1"/>
              </a:solidFill>
              <a:ea typeface="Arial"/>
              <a:cs typeface="Arial"/>
              <a:sym typeface="Arial"/>
            </a:endParaRPr>
          </a:p>
        </p:txBody>
      </p:sp>
      <p:sp>
        <p:nvSpPr>
          <p:cNvPr id="160" name="Google Shape;160;p15"/>
          <p:cNvSpPr txBox="1"/>
          <p:nvPr/>
        </p:nvSpPr>
        <p:spPr>
          <a:xfrm>
            <a:off x="8804635" y="5740923"/>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52;p15">
            <a:extLst>
              <a:ext uri="{FF2B5EF4-FFF2-40B4-BE49-F238E27FC236}">
                <a16:creationId xmlns:a16="http://schemas.microsoft.com/office/drawing/2014/main" id="{FA9C7ED7-A0D7-4F50-BE6A-2375632CCB31}"/>
              </a:ext>
            </a:extLst>
          </p:cNvPr>
          <p:cNvSpPr/>
          <p:nvPr/>
        </p:nvSpPr>
        <p:spPr>
          <a:xfrm>
            <a:off x="1098389" y="5091543"/>
            <a:ext cx="5428054"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28" name="Google Shape;153;p15">
            <a:extLst>
              <a:ext uri="{FF2B5EF4-FFF2-40B4-BE49-F238E27FC236}">
                <a16:creationId xmlns:a16="http://schemas.microsoft.com/office/drawing/2014/main" id="{F819B2C1-D4E5-4A0E-8D3C-C73875EC43ED}"/>
              </a:ext>
            </a:extLst>
          </p:cNvPr>
          <p:cNvSpPr txBox="1"/>
          <p:nvPr/>
        </p:nvSpPr>
        <p:spPr>
          <a:xfrm>
            <a:off x="1185311" y="5359655"/>
            <a:ext cx="3850400" cy="954107"/>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Limitations</a:t>
            </a:r>
            <a:endParaRPr lang="hu-HU" sz="2800" dirty="0">
              <a:solidFill>
                <a:srgbClr val="0E7472"/>
              </a:solidFill>
              <a:ea typeface="Arial"/>
              <a:cs typeface="Arial"/>
              <a:sym typeface="Arial"/>
            </a:endParaRPr>
          </a:p>
        </p:txBody>
      </p:sp>
      <p:sp>
        <p:nvSpPr>
          <p:cNvPr id="29" name="Google Shape;154;p15">
            <a:extLst>
              <a:ext uri="{FF2B5EF4-FFF2-40B4-BE49-F238E27FC236}">
                <a16:creationId xmlns:a16="http://schemas.microsoft.com/office/drawing/2014/main" id="{FCF477D7-B200-4570-82C1-D0C82AAAA733}"/>
              </a:ext>
            </a:extLst>
          </p:cNvPr>
          <p:cNvSpPr/>
          <p:nvPr/>
        </p:nvSpPr>
        <p:spPr>
          <a:xfrm>
            <a:off x="4081806" y="5090574"/>
            <a:ext cx="4845857" cy="1168991"/>
          </a:xfrm>
          <a:prstGeom prst="chevron">
            <a:avLst>
              <a:gd name="adj" fmla="val 50000"/>
            </a:avLst>
          </a:prstGeom>
          <a:solidFill>
            <a:schemeClr val="lt1"/>
          </a:solidFill>
          <a:ln w="28575" cap="flat" cmpd="sng">
            <a:solidFill>
              <a:srgbClr val="0C5C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5C65"/>
              </a:solidFill>
              <a:latin typeface="Arial"/>
              <a:ea typeface="Arial"/>
              <a:cs typeface="Arial"/>
              <a:sym typeface="Arial"/>
            </a:endParaRPr>
          </a:p>
        </p:txBody>
      </p:sp>
      <p:sp>
        <p:nvSpPr>
          <p:cNvPr id="30" name="Google Shape;155;p15">
            <a:extLst>
              <a:ext uri="{FF2B5EF4-FFF2-40B4-BE49-F238E27FC236}">
                <a16:creationId xmlns:a16="http://schemas.microsoft.com/office/drawing/2014/main" id="{C6802D81-8CE9-4A8E-910D-EA8BAEACE83C}"/>
              </a:ext>
            </a:extLst>
          </p:cNvPr>
          <p:cNvSpPr txBox="1"/>
          <p:nvPr/>
        </p:nvSpPr>
        <p:spPr>
          <a:xfrm>
            <a:off x="4115989" y="5359655"/>
            <a:ext cx="3850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C5C65"/>
                </a:solidFill>
                <a:latin typeface="Arial"/>
                <a:ea typeface="Arial"/>
                <a:cs typeface="Arial"/>
                <a:sym typeface="Arial"/>
              </a:rPr>
              <a:t>Implication</a:t>
            </a:r>
            <a:endParaRPr sz="2800" b="0" i="0" u="none" strike="noStrike" cap="none" dirty="0">
              <a:solidFill>
                <a:srgbClr val="0C5C65"/>
              </a:solidFill>
              <a:latin typeface="Arial"/>
              <a:ea typeface="Arial"/>
              <a:cs typeface="Arial"/>
              <a:sym typeface="Arial"/>
            </a:endParaRPr>
          </a:p>
        </p:txBody>
      </p:sp>
      <p:sp>
        <p:nvSpPr>
          <p:cNvPr id="31" name="Google Shape;156;p15">
            <a:extLst>
              <a:ext uri="{FF2B5EF4-FFF2-40B4-BE49-F238E27FC236}">
                <a16:creationId xmlns:a16="http://schemas.microsoft.com/office/drawing/2014/main" id="{CDB6A843-E326-4FAB-82D2-454F2CB17D74}"/>
              </a:ext>
            </a:extLst>
          </p:cNvPr>
          <p:cNvSpPr/>
          <p:nvPr/>
        </p:nvSpPr>
        <p:spPr>
          <a:xfrm>
            <a:off x="7540673" y="5090574"/>
            <a:ext cx="3797443"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2" name="Google Shape;158;p15">
            <a:extLst>
              <a:ext uri="{FF2B5EF4-FFF2-40B4-BE49-F238E27FC236}">
                <a16:creationId xmlns:a16="http://schemas.microsoft.com/office/drawing/2014/main" id="{8698FCAD-0544-4154-9D0B-C6A20248103B}"/>
              </a:ext>
            </a:extLst>
          </p:cNvPr>
          <p:cNvSpPr txBox="1"/>
          <p:nvPr/>
        </p:nvSpPr>
        <p:spPr>
          <a:xfrm>
            <a:off x="7659246" y="5224125"/>
            <a:ext cx="3797443"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dirty="0" err="1">
                <a:solidFill>
                  <a:srgbClr val="0E7472"/>
                </a:solidFill>
                <a:latin typeface="Arial"/>
                <a:ea typeface="Arial"/>
                <a:cs typeface="Arial"/>
                <a:sym typeface="Arial"/>
              </a:rPr>
              <a:t>Dissemination</a:t>
            </a:r>
            <a:r>
              <a:rPr lang="hu-HU" sz="2800" dirty="0">
                <a:solidFill>
                  <a:srgbClr val="0E7472"/>
                </a:solidFill>
                <a:latin typeface="Arial"/>
                <a:ea typeface="Arial"/>
                <a:cs typeface="Arial"/>
                <a:sym typeface="Arial"/>
              </a:rPr>
              <a:t> of </a:t>
            </a:r>
            <a:r>
              <a:rPr lang="hu-HU" sz="2800" dirty="0" err="1">
                <a:solidFill>
                  <a:srgbClr val="0E7472"/>
                </a:solidFill>
                <a:latin typeface="Arial"/>
                <a:ea typeface="Arial"/>
                <a:cs typeface="Arial"/>
                <a:sym typeface="Arial"/>
              </a:rPr>
              <a:t>results</a:t>
            </a:r>
            <a:endParaRPr sz="2800" b="0" i="0" u="none" strike="noStrike" cap="none" dirty="0">
              <a:solidFill>
                <a:srgbClr val="0E7472"/>
              </a:solidFill>
              <a:latin typeface="Arial"/>
              <a:ea typeface="Arial"/>
              <a:cs typeface="Arial"/>
              <a:sym typeface="Arial"/>
            </a:endParaRPr>
          </a:p>
        </p:txBody>
      </p:sp>
    </p:spTree>
    <p:extLst>
      <p:ext uri="{BB962C8B-B14F-4D97-AF65-F5344CB8AC3E}">
        <p14:creationId xmlns:p14="http://schemas.microsoft.com/office/powerpoint/2010/main" val="3775771944"/>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4"/>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a:solidFill>
                  <a:schemeClr val="lt1"/>
                </a:solidFill>
              </a:rPr>
              <a:t>Key </a:t>
            </a:r>
            <a:r>
              <a:rPr lang="hu-HU" sz="3600" b="1" dirty="0" err="1">
                <a:solidFill>
                  <a:schemeClr val="lt1"/>
                </a:solidFill>
              </a:rPr>
              <a:t>points</a:t>
            </a:r>
            <a:endParaRPr sz="3600" b="1" i="0" u="none" strike="noStrike" cap="none" dirty="0">
              <a:solidFill>
                <a:schemeClr val="lt1"/>
              </a:solidFill>
              <a:latin typeface="Arial"/>
              <a:ea typeface="Arial"/>
              <a:cs typeface="Arial"/>
              <a:sym typeface="Arial"/>
            </a:endParaRPr>
          </a:p>
        </p:txBody>
      </p:sp>
      <p:sp>
        <p:nvSpPr>
          <p:cNvPr id="6" name="Google Shape;135;p14">
            <a:extLst>
              <a:ext uri="{FF2B5EF4-FFF2-40B4-BE49-F238E27FC236}">
                <a16:creationId xmlns:a16="http://schemas.microsoft.com/office/drawing/2014/main" id="{82E54F50-86CE-448F-97E0-5A32F58508D5}"/>
              </a:ext>
            </a:extLst>
          </p:cNvPr>
          <p:cNvSpPr txBox="1"/>
          <p:nvPr/>
        </p:nvSpPr>
        <p:spPr>
          <a:xfrm>
            <a:off x="4649476" y="1939950"/>
            <a:ext cx="6668100" cy="4584541"/>
          </a:xfrm>
          <a:prstGeom prst="rect">
            <a:avLst/>
          </a:prstGeom>
          <a:noFill/>
          <a:ln>
            <a:noFill/>
          </a:ln>
        </p:spPr>
        <p:txBody>
          <a:bodyPr spcFirstLastPara="1" wrap="square" lIns="91425" tIns="45700" rIns="91425" bIns="45700" anchor="t" anchorCtr="0">
            <a:noAutofit/>
          </a:bodyPr>
          <a:lstStyle/>
          <a:p>
            <a:pPr marL="457200" lvl="0" indent="-457200">
              <a:spcAft>
                <a:spcPts val="1200"/>
              </a:spcAft>
              <a:buClr>
                <a:srgbClr val="0E7472"/>
              </a:buClr>
              <a:buSzPts val="3200"/>
              <a:buFont typeface="Arial" panose="020B0604020202020204" pitchFamily="34" charset="0"/>
              <a:buChar char="•"/>
            </a:pPr>
            <a:r>
              <a:rPr lang="hu-HU" sz="3200" b="1" dirty="0" err="1">
                <a:solidFill>
                  <a:srgbClr val="0E7472"/>
                </a:solidFill>
                <a:ea typeface="Arial"/>
                <a:cs typeface="Arial"/>
                <a:sym typeface="Arial"/>
              </a:rPr>
              <a:t>Concept</a:t>
            </a:r>
            <a:r>
              <a:rPr lang="hu-HU" sz="3200" b="1" dirty="0">
                <a:solidFill>
                  <a:srgbClr val="0E7472"/>
                </a:solidFill>
                <a:ea typeface="Arial"/>
                <a:cs typeface="Arial"/>
                <a:sym typeface="Arial"/>
              </a:rPr>
              <a:t> of </a:t>
            </a:r>
            <a:r>
              <a:rPr lang="hu-HU" sz="3200" b="1" dirty="0" err="1">
                <a:solidFill>
                  <a:srgbClr val="0E7472"/>
                </a:solidFill>
                <a:ea typeface="Arial"/>
                <a:cs typeface="Arial"/>
                <a:sym typeface="Arial"/>
              </a:rPr>
              <a:t>bias</a:t>
            </a:r>
            <a:endParaRPr lang="hu-HU" sz="3200" b="1" dirty="0">
              <a:solidFill>
                <a:srgbClr val="0E7472"/>
              </a:solidFill>
              <a:ea typeface="Arial"/>
              <a:cs typeface="Arial"/>
              <a:sym typeface="Arial"/>
            </a:endParaRPr>
          </a:p>
          <a:p>
            <a:pPr lvl="0">
              <a:spcAft>
                <a:spcPts val="1200"/>
              </a:spcAft>
              <a:buClr>
                <a:srgbClr val="0E7472"/>
              </a:buClr>
              <a:buSzPts val="3200"/>
            </a:pP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3200" b="1" dirty="0" err="1">
                <a:solidFill>
                  <a:srgbClr val="0E7472"/>
                </a:solidFill>
                <a:ea typeface="Arial"/>
                <a:cs typeface="Arial"/>
                <a:sym typeface="Arial"/>
              </a:rPr>
              <a:t>Risk</a:t>
            </a:r>
            <a:r>
              <a:rPr lang="hu-HU" sz="3200" b="1" dirty="0">
                <a:solidFill>
                  <a:srgbClr val="0E7472"/>
                </a:solidFill>
                <a:ea typeface="Arial"/>
                <a:cs typeface="Arial"/>
                <a:sym typeface="Arial"/>
              </a:rPr>
              <a:t> of </a:t>
            </a:r>
            <a:r>
              <a:rPr lang="hu-HU" sz="3200" b="1" dirty="0" err="1">
                <a:solidFill>
                  <a:srgbClr val="0E7472"/>
                </a:solidFill>
                <a:ea typeface="Arial"/>
                <a:cs typeface="Arial"/>
                <a:sym typeface="Arial"/>
              </a:rPr>
              <a:t>bias</a:t>
            </a:r>
            <a:r>
              <a:rPr lang="hu-HU" sz="3200" b="1" dirty="0">
                <a:solidFill>
                  <a:srgbClr val="0E7472"/>
                </a:solidFill>
                <a:ea typeface="Arial"/>
                <a:cs typeface="Arial"/>
                <a:sym typeface="Arial"/>
              </a:rPr>
              <a:t> </a:t>
            </a:r>
            <a:r>
              <a:rPr lang="hu-HU" sz="3200" b="1" dirty="0" err="1">
                <a:solidFill>
                  <a:srgbClr val="0E7472"/>
                </a:solidFill>
                <a:ea typeface="Arial"/>
                <a:cs typeface="Arial"/>
                <a:sym typeface="Arial"/>
              </a:rPr>
              <a:t>assessment</a:t>
            </a:r>
            <a:r>
              <a:rPr lang="hu-HU" sz="3200" b="1" dirty="0">
                <a:solidFill>
                  <a:srgbClr val="0E7472"/>
                </a:solidFill>
                <a:ea typeface="Arial"/>
                <a:cs typeface="Arial"/>
                <a:sym typeface="Arial"/>
              </a:rPr>
              <a:t> </a:t>
            </a:r>
            <a:r>
              <a:rPr lang="hu-HU" sz="3200" b="1" dirty="0" err="1">
                <a:solidFill>
                  <a:srgbClr val="0E7472"/>
                </a:solidFill>
                <a:ea typeface="Arial"/>
                <a:cs typeface="Arial"/>
                <a:sym typeface="Arial"/>
              </a:rPr>
              <a:t>tools</a:t>
            </a: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r>
              <a:rPr lang="hu-HU" sz="3200" b="1" dirty="0">
                <a:solidFill>
                  <a:srgbClr val="0E7472"/>
                </a:solidFill>
                <a:ea typeface="Arial"/>
                <a:cs typeface="Arial"/>
                <a:sym typeface="Arial"/>
              </a:rPr>
              <a:t>Main </a:t>
            </a:r>
            <a:r>
              <a:rPr lang="hu-HU" sz="3200" b="1" dirty="0" err="1">
                <a:solidFill>
                  <a:srgbClr val="0E7472"/>
                </a:solidFill>
                <a:ea typeface="Arial"/>
                <a:cs typeface="Arial"/>
                <a:sym typeface="Arial"/>
              </a:rPr>
              <a:t>steps</a:t>
            </a:r>
            <a:r>
              <a:rPr lang="hu-HU" sz="3200" b="1" dirty="0">
                <a:solidFill>
                  <a:srgbClr val="0E7472"/>
                </a:solidFill>
                <a:ea typeface="Arial"/>
                <a:cs typeface="Arial"/>
                <a:sym typeface="Arial"/>
              </a:rPr>
              <a:t> of </a:t>
            </a:r>
            <a:r>
              <a:rPr lang="hu-HU" sz="3200" b="1" dirty="0" err="1">
                <a:solidFill>
                  <a:srgbClr val="0E7472"/>
                </a:solidFill>
                <a:ea typeface="Arial"/>
                <a:cs typeface="Arial"/>
                <a:sym typeface="Arial"/>
              </a:rPr>
              <a:t>risk</a:t>
            </a:r>
            <a:r>
              <a:rPr lang="hu-HU" sz="3200" b="1" dirty="0">
                <a:solidFill>
                  <a:srgbClr val="0E7472"/>
                </a:solidFill>
                <a:ea typeface="Arial"/>
                <a:cs typeface="Arial"/>
                <a:sym typeface="Arial"/>
              </a:rPr>
              <a:t> of </a:t>
            </a:r>
            <a:r>
              <a:rPr lang="hu-HU" sz="3200" b="1" dirty="0" err="1">
                <a:solidFill>
                  <a:srgbClr val="0E7472"/>
                </a:solidFill>
                <a:ea typeface="Arial"/>
                <a:cs typeface="Arial"/>
                <a:sym typeface="Arial"/>
              </a:rPr>
              <a:t>bias</a:t>
            </a:r>
            <a:r>
              <a:rPr lang="hu-HU" sz="3200" b="1" dirty="0">
                <a:solidFill>
                  <a:srgbClr val="0E7472"/>
                </a:solidFill>
                <a:ea typeface="Arial"/>
                <a:cs typeface="Arial"/>
                <a:sym typeface="Arial"/>
              </a:rPr>
              <a:t> </a:t>
            </a:r>
            <a:r>
              <a:rPr lang="hu-HU" sz="3200" b="1" dirty="0" err="1">
                <a:solidFill>
                  <a:srgbClr val="0E7472"/>
                </a:solidFill>
                <a:ea typeface="Arial"/>
                <a:cs typeface="Arial"/>
                <a:sym typeface="Arial"/>
              </a:rPr>
              <a:t>assessment</a:t>
            </a:r>
            <a:endParaRPr lang="hu-HU" sz="3200" b="1" dirty="0">
              <a:solidFill>
                <a:srgbClr val="0E7472"/>
              </a:solidFill>
              <a:ea typeface="Arial"/>
              <a:cs typeface="Arial"/>
              <a:sym typeface="Arial"/>
            </a:endParaRPr>
          </a:p>
          <a:p>
            <a:pPr marL="457200" lvl="0" indent="-457200">
              <a:spcAft>
                <a:spcPts val="1200"/>
              </a:spcAft>
              <a:buClr>
                <a:srgbClr val="0E7472"/>
              </a:buClr>
              <a:buSzPts val="3200"/>
              <a:buFont typeface="Arial" panose="020B0604020202020204" pitchFamily="34" charset="0"/>
              <a:buChar char="•"/>
            </a:pPr>
            <a:endParaRPr lang="hu-HU" sz="3200" b="1" dirty="0">
              <a:solidFill>
                <a:srgbClr val="0E7472"/>
              </a:solidFill>
              <a:ea typeface="Arial"/>
              <a:cs typeface="Arial"/>
              <a:sym typeface="Arial"/>
            </a:endParaRPr>
          </a:p>
        </p:txBody>
      </p:sp>
      <p:pic>
        <p:nvPicPr>
          <p:cNvPr id="2050" name="Picture 2" descr="Hunter's Key | Remnant From The Ashes Wiki">
            <a:extLst>
              <a:ext uri="{FF2B5EF4-FFF2-40B4-BE49-F238E27FC236}">
                <a16:creationId xmlns:a16="http://schemas.microsoft.com/office/drawing/2014/main" id="{A2578C85-FA00-476D-982A-8B06D582B9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1928" y="2351432"/>
            <a:ext cx="2896428" cy="289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34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5237" y="1762811"/>
            <a:ext cx="7541444" cy="2405965"/>
          </a:xfrm>
          <a:prstGeom prst="rect">
            <a:avLst/>
          </a:prstGeom>
        </p:spPr>
      </p:pic>
      <p:sp>
        <p:nvSpPr>
          <p:cNvPr id="18" name="Téglalap 17"/>
          <p:cNvSpPr/>
          <p:nvPr/>
        </p:nvSpPr>
        <p:spPr>
          <a:xfrm rot="19480178">
            <a:off x="3230331" y="2699217"/>
            <a:ext cx="2067880" cy="646331"/>
          </a:xfrm>
          <a:prstGeom prst="rect">
            <a:avLst/>
          </a:prstGeom>
          <a:solidFill>
            <a:schemeClr val="accent1">
              <a:lumMod val="40000"/>
              <a:lumOff val="60000"/>
              <a:alpha val="36000"/>
            </a:schemeClr>
          </a:solidFill>
          <a:ln>
            <a:solidFill>
              <a:schemeClr val="tx1"/>
            </a:solidFill>
          </a:ln>
        </p:spPr>
        <p:txBody>
          <a:bodyPr wrap="square">
            <a:spAutoFit/>
          </a:bodyPr>
          <a:lstStyle/>
          <a:p>
            <a:pPr algn="ctr"/>
            <a:r>
              <a:rPr lang="hu-HU" sz="3600" b="1" dirty="0" err="1">
                <a:solidFill>
                  <a:srgbClr val="E50D2E"/>
                </a:solidFill>
              </a:rPr>
              <a:t>Bias</a:t>
            </a:r>
            <a:endParaRPr lang="hu-HU" sz="3600" b="1" dirty="0">
              <a:solidFill>
                <a:srgbClr val="E50D2E"/>
              </a:solidFill>
            </a:endParaRPr>
          </a:p>
        </p:txBody>
      </p:sp>
      <p:sp>
        <p:nvSpPr>
          <p:cNvPr id="19" name="Téglalap 18"/>
          <p:cNvSpPr/>
          <p:nvPr/>
        </p:nvSpPr>
        <p:spPr>
          <a:xfrm rot="19480178">
            <a:off x="7384110" y="2699216"/>
            <a:ext cx="2850377" cy="646331"/>
          </a:xfrm>
          <a:prstGeom prst="rect">
            <a:avLst/>
          </a:prstGeom>
          <a:solidFill>
            <a:schemeClr val="accent1">
              <a:lumMod val="40000"/>
              <a:lumOff val="60000"/>
              <a:alpha val="36000"/>
            </a:schemeClr>
          </a:solidFill>
          <a:ln>
            <a:solidFill>
              <a:schemeClr val="tx1"/>
            </a:solidFill>
          </a:ln>
        </p:spPr>
        <p:txBody>
          <a:bodyPr wrap="square">
            <a:spAutoFit/>
          </a:bodyPr>
          <a:lstStyle/>
          <a:p>
            <a:pPr algn="ctr"/>
            <a:r>
              <a:rPr lang="hu-HU" sz="3600" b="1" dirty="0" err="1">
                <a:solidFill>
                  <a:srgbClr val="E50D2E"/>
                </a:solidFill>
              </a:rPr>
              <a:t>Imprecision</a:t>
            </a:r>
            <a:endParaRPr lang="hu-HU" sz="3600" b="1" dirty="0">
              <a:solidFill>
                <a:srgbClr val="E50D2E"/>
              </a:solidFill>
            </a:endParaRPr>
          </a:p>
        </p:txBody>
      </p:sp>
      <p:sp>
        <p:nvSpPr>
          <p:cNvPr id="15" name="Tartalom helye 1"/>
          <p:cNvSpPr>
            <a:spLocks noGrp="1"/>
          </p:cNvSpPr>
          <p:nvPr>
            <p:ph idx="1"/>
          </p:nvPr>
        </p:nvSpPr>
        <p:spPr>
          <a:xfrm>
            <a:off x="7296296" y="4508208"/>
            <a:ext cx="2969444" cy="549029"/>
          </a:xfrm>
          <a:solidFill>
            <a:schemeClr val="accent1">
              <a:lumMod val="20000"/>
              <a:lumOff val="80000"/>
            </a:schemeClr>
          </a:solidFill>
          <a:ln w="41275" cmpd="dbl">
            <a:solidFill>
              <a:schemeClr val="tx1"/>
            </a:solidFill>
          </a:ln>
        </p:spPr>
        <p:txBody>
          <a:bodyPr anchor="ctr"/>
          <a:lstStyle/>
          <a:p>
            <a:pPr marL="0" indent="0" algn="ctr">
              <a:buNone/>
            </a:pPr>
            <a:r>
              <a:rPr lang="hu-HU" sz="2800" b="1" dirty="0">
                <a:solidFill>
                  <a:srgbClr val="0C5C65"/>
                </a:solidFill>
              </a:rPr>
              <a:t>Random </a:t>
            </a:r>
            <a:r>
              <a:rPr lang="hu-HU" sz="2800" b="1" dirty="0" err="1">
                <a:solidFill>
                  <a:srgbClr val="0C5C65"/>
                </a:solidFill>
              </a:rPr>
              <a:t>error</a:t>
            </a:r>
            <a:endParaRPr lang="hu-HU" sz="2800" b="1" dirty="0">
              <a:solidFill>
                <a:srgbClr val="0C5C65"/>
              </a:solidFill>
            </a:endParaRPr>
          </a:p>
        </p:txBody>
      </p:sp>
      <p:sp>
        <p:nvSpPr>
          <p:cNvPr id="16" name="Tartalom helye 1"/>
          <p:cNvSpPr txBox="1">
            <a:spLocks/>
          </p:cNvSpPr>
          <p:nvPr/>
        </p:nvSpPr>
        <p:spPr>
          <a:xfrm>
            <a:off x="2643043" y="4518788"/>
            <a:ext cx="3185896" cy="549029"/>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err="1">
                <a:solidFill>
                  <a:srgbClr val="0C5C65"/>
                </a:solidFill>
              </a:rPr>
              <a:t>Systematic</a:t>
            </a:r>
            <a:r>
              <a:rPr lang="hu-HU" b="1" dirty="0">
                <a:solidFill>
                  <a:srgbClr val="0C5C65"/>
                </a:solidFill>
              </a:rPr>
              <a:t> </a:t>
            </a:r>
            <a:r>
              <a:rPr lang="hu-HU" b="1" dirty="0" err="1">
                <a:solidFill>
                  <a:srgbClr val="0C5C65"/>
                </a:solidFill>
              </a:rPr>
              <a:t>error</a:t>
            </a:r>
            <a:endParaRPr lang="hu-HU" b="1" dirty="0">
              <a:solidFill>
                <a:srgbClr val="0C5C65"/>
              </a:solidFill>
            </a:endParaRPr>
          </a:p>
        </p:txBody>
      </p:sp>
      <p:sp>
        <p:nvSpPr>
          <p:cNvPr id="3" name="Téglalap 2"/>
          <p:cNvSpPr/>
          <p:nvPr/>
        </p:nvSpPr>
        <p:spPr>
          <a:xfrm>
            <a:off x="7209936" y="5384711"/>
            <a:ext cx="2031326" cy="461665"/>
          </a:xfrm>
          <a:prstGeom prst="rect">
            <a:avLst/>
          </a:prstGeom>
        </p:spPr>
        <p:txBody>
          <a:bodyPr wrap="none">
            <a:spAutoFit/>
          </a:bodyPr>
          <a:lstStyle/>
          <a:p>
            <a:pPr algn="ctr"/>
            <a:r>
              <a:rPr lang="hu-HU" sz="2400" b="1" dirty="0" err="1">
                <a:solidFill>
                  <a:srgbClr val="0C5C65"/>
                </a:solidFill>
              </a:rPr>
              <a:t>Sample</a:t>
            </a:r>
            <a:r>
              <a:rPr lang="hu-HU" sz="2400" b="1" dirty="0">
                <a:solidFill>
                  <a:srgbClr val="0C5C65"/>
                </a:solidFill>
              </a:rPr>
              <a:t> </a:t>
            </a:r>
            <a:r>
              <a:rPr lang="hu-HU" sz="2400" b="1" dirty="0" err="1">
                <a:solidFill>
                  <a:srgbClr val="0C5C65"/>
                </a:solidFill>
              </a:rPr>
              <a:t>size</a:t>
            </a:r>
            <a:r>
              <a:rPr lang="hu-HU" sz="2400" b="1" dirty="0">
                <a:solidFill>
                  <a:srgbClr val="0C5C65"/>
                </a:solidFill>
              </a:rPr>
              <a:t> </a:t>
            </a:r>
          </a:p>
        </p:txBody>
      </p:sp>
      <p:sp>
        <p:nvSpPr>
          <p:cNvPr id="20" name="Felfelé nyíl 19"/>
          <p:cNvSpPr/>
          <p:nvPr/>
        </p:nvSpPr>
        <p:spPr>
          <a:xfrm>
            <a:off x="9080295" y="5493435"/>
            <a:ext cx="240655" cy="2659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solidFill>
                <a:srgbClr val="00B050"/>
              </a:solidFill>
            </a:endParaRPr>
          </a:p>
        </p:txBody>
      </p:sp>
      <p:sp>
        <p:nvSpPr>
          <p:cNvPr id="21" name="Téglalap 20"/>
          <p:cNvSpPr/>
          <p:nvPr/>
        </p:nvSpPr>
        <p:spPr>
          <a:xfrm>
            <a:off x="9528894" y="5392683"/>
            <a:ext cx="835485" cy="461665"/>
          </a:xfrm>
          <a:prstGeom prst="rect">
            <a:avLst/>
          </a:prstGeom>
        </p:spPr>
        <p:txBody>
          <a:bodyPr wrap="none">
            <a:spAutoFit/>
          </a:bodyPr>
          <a:lstStyle/>
          <a:p>
            <a:pPr algn="ctr"/>
            <a:r>
              <a:rPr lang="hu-HU" sz="2400" b="1" dirty="0" err="1">
                <a:solidFill>
                  <a:srgbClr val="0C5C65"/>
                </a:solidFill>
              </a:rPr>
              <a:t>Risk</a:t>
            </a:r>
            <a:endParaRPr lang="hu-HU" sz="2400" b="1" dirty="0">
              <a:solidFill>
                <a:srgbClr val="0C5C65"/>
              </a:solidFill>
            </a:endParaRPr>
          </a:p>
        </p:txBody>
      </p:sp>
      <p:sp>
        <p:nvSpPr>
          <p:cNvPr id="22" name="Felfelé nyíl 21"/>
          <p:cNvSpPr/>
          <p:nvPr/>
        </p:nvSpPr>
        <p:spPr>
          <a:xfrm rot="10800000">
            <a:off x="10284001" y="5498173"/>
            <a:ext cx="240655" cy="2659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solidFill>
                <a:srgbClr val="00B050"/>
              </a:solidFill>
            </a:endParaRPr>
          </a:p>
        </p:txBody>
      </p:sp>
      <p:sp>
        <p:nvSpPr>
          <p:cNvPr id="23" name="Téglalap 22"/>
          <p:cNvSpPr/>
          <p:nvPr/>
        </p:nvSpPr>
        <p:spPr>
          <a:xfrm>
            <a:off x="2537317" y="5384711"/>
            <a:ext cx="2031326" cy="461665"/>
          </a:xfrm>
          <a:prstGeom prst="rect">
            <a:avLst/>
          </a:prstGeom>
        </p:spPr>
        <p:txBody>
          <a:bodyPr wrap="none">
            <a:spAutoFit/>
          </a:bodyPr>
          <a:lstStyle/>
          <a:p>
            <a:pPr algn="ctr"/>
            <a:r>
              <a:rPr lang="hu-HU" sz="2400" b="1" dirty="0" err="1">
                <a:solidFill>
                  <a:srgbClr val="0C5C65"/>
                </a:solidFill>
              </a:rPr>
              <a:t>Sample</a:t>
            </a:r>
            <a:r>
              <a:rPr lang="hu-HU" sz="2400" b="1" dirty="0">
                <a:solidFill>
                  <a:srgbClr val="0C5C65"/>
                </a:solidFill>
              </a:rPr>
              <a:t> </a:t>
            </a:r>
            <a:r>
              <a:rPr lang="hu-HU" sz="2400" b="1" dirty="0" err="1">
                <a:solidFill>
                  <a:srgbClr val="0C5C65"/>
                </a:solidFill>
              </a:rPr>
              <a:t>size</a:t>
            </a:r>
            <a:r>
              <a:rPr lang="hu-HU" sz="2400" b="1" dirty="0">
                <a:solidFill>
                  <a:srgbClr val="0C5C65"/>
                </a:solidFill>
              </a:rPr>
              <a:t> </a:t>
            </a:r>
          </a:p>
        </p:txBody>
      </p:sp>
      <p:sp>
        <p:nvSpPr>
          <p:cNvPr id="24" name="Felfelé nyíl 23"/>
          <p:cNvSpPr/>
          <p:nvPr/>
        </p:nvSpPr>
        <p:spPr>
          <a:xfrm>
            <a:off x="4407676" y="5493435"/>
            <a:ext cx="240655" cy="2659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solidFill>
                <a:srgbClr val="00B050"/>
              </a:solidFill>
            </a:endParaRPr>
          </a:p>
        </p:txBody>
      </p:sp>
      <p:sp>
        <p:nvSpPr>
          <p:cNvPr id="25" name="Téglalap 24"/>
          <p:cNvSpPr/>
          <p:nvPr/>
        </p:nvSpPr>
        <p:spPr>
          <a:xfrm>
            <a:off x="4856275" y="5392683"/>
            <a:ext cx="835485" cy="461665"/>
          </a:xfrm>
          <a:prstGeom prst="rect">
            <a:avLst/>
          </a:prstGeom>
        </p:spPr>
        <p:txBody>
          <a:bodyPr wrap="none">
            <a:spAutoFit/>
          </a:bodyPr>
          <a:lstStyle/>
          <a:p>
            <a:pPr algn="ctr"/>
            <a:r>
              <a:rPr lang="hu-HU" sz="2400" b="1" dirty="0" err="1">
                <a:solidFill>
                  <a:srgbClr val="0C5C65"/>
                </a:solidFill>
              </a:rPr>
              <a:t>Risk</a:t>
            </a:r>
            <a:endParaRPr lang="hu-HU" sz="2400" b="1" dirty="0">
              <a:solidFill>
                <a:srgbClr val="0C5C65"/>
              </a:solidFill>
            </a:endParaRPr>
          </a:p>
        </p:txBody>
      </p:sp>
      <p:sp>
        <p:nvSpPr>
          <p:cNvPr id="6" name="Téglalap 5"/>
          <p:cNvSpPr/>
          <p:nvPr/>
        </p:nvSpPr>
        <p:spPr>
          <a:xfrm>
            <a:off x="5653959" y="5583501"/>
            <a:ext cx="225425" cy="1061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Alcím 3"/>
          <p:cNvSpPr txBox="1">
            <a:spLocks/>
          </p:cNvSpPr>
          <p:nvPr/>
        </p:nvSpPr>
        <p:spPr>
          <a:xfrm>
            <a:off x="2175953" y="488096"/>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Errors</a:t>
            </a:r>
            <a:r>
              <a:rPr lang="hu-HU" sz="3600" b="1" dirty="0"/>
              <a:t> </a:t>
            </a:r>
            <a:r>
              <a:rPr lang="hu-HU" sz="3600" b="1" dirty="0" err="1"/>
              <a:t>in</a:t>
            </a:r>
            <a:r>
              <a:rPr lang="hu-HU" sz="3600" b="1" dirty="0"/>
              <a:t> </a:t>
            </a:r>
            <a:r>
              <a:rPr lang="hu-HU" sz="3600" b="1" dirty="0" err="1"/>
              <a:t>epidemiological</a:t>
            </a:r>
            <a:r>
              <a:rPr lang="hu-HU" sz="3600" b="1" dirty="0"/>
              <a:t> </a:t>
            </a:r>
            <a:r>
              <a:rPr lang="hu-HU" sz="3600" b="1" dirty="0" err="1"/>
              <a:t>studies</a:t>
            </a:r>
            <a:endParaRPr lang="hu-HU" sz="3600" b="1" dirty="0"/>
          </a:p>
        </p:txBody>
      </p:sp>
    </p:spTree>
    <p:extLst>
      <p:ext uri="{BB962C8B-B14F-4D97-AF65-F5344CB8AC3E}">
        <p14:creationId xmlns:p14="http://schemas.microsoft.com/office/powerpoint/2010/main" val="2301482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3" y="515443"/>
            <a:ext cx="6668231" cy="378235"/>
          </a:xfrm>
        </p:spPr>
        <p:txBody>
          <a:bodyPr/>
          <a:lstStyle/>
          <a:p>
            <a:r>
              <a:rPr lang="hu-HU" sz="3600" b="1" dirty="0" err="1"/>
              <a:t>What</a:t>
            </a:r>
            <a:r>
              <a:rPr lang="hu-HU" sz="3600" b="1" dirty="0"/>
              <a:t> is </a:t>
            </a:r>
            <a:r>
              <a:rPr lang="hu-HU" sz="3600" b="1" dirty="0" err="1"/>
              <a:t>bias</a:t>
            </a:r>
            <a:r>
              <a:rPr lang="hu-HU" sz="3600" b="1" dirty="0"/>
              <a:t>?</a:t>
            </a:r>
          </a:p>
        </p:txBody>
      </p:sp>
      <p:sp>
        <p:nvSpPr>
          <p:cNvPr id="2" name="Téglalap 1">
            <a:extLst>
              <a:ext uri="{FF2B5EF4-FFF2-40B4-BE49-F238E27FC236}">
                <a16:creationId xmlns:a16="http://schemas.microsoft.com/office/drawing/2014/main" id="{ACF4AA84-44FD-4021-A751-3E496F5D55C1}"/>
              </a:ext>
            </a:extLst>
          </p:cNvPr>
          <p:cNvSpPr/>
          <p:nvPr/>
        </p:nvSpPr>
        <p:spPr>
          <a:xfrm>
            <a:off x="2572004" y="2273622"/>
            <a:ext cx="7802136" cy="646331"/>
          </a:xfrm>
          <a:prstGeom prst="rect">
            <a:avLst/>
          </a:prstGeom>
        </p:spPr>
        <p:txBody>
          <a:bodyPr wrap="none">
            <a:spAutoFit/>
          </a:bodyPr>
          <a:lstStyle/>
          <a:p>
            <a:pPr marL="0" indent="0" algn="ctr">
              <a:buFont typeface="Arial" panose="020B0604020202020204" pitchFamily="34" charset="0"/>
              <a:buNone/>
            </a:pPr>
            <a:r>
              <a:rPr lang="hu-HU" sz="3600" b="1" dirty="0" err="1">
                <a:solidFill>
                  <a:srgbClr val="E50D2E"/>
                </a:solidFill>
              </a:rPr>
              <a:t>Bias</a:t>
            </a:r>
            <a:r>
              <a:rPr lang="hu-HU" sz="3600" b="1" dirty="0">
                <a:solidFill>
                  <a:srgbClr val="E50D2E"/>
                </a:solidFill>
              </a:rPr>
              <a:t> is </a:t>
            </a:r>
            <a:r>
              <a:rPr lang="hu-HU" sz="3600" b="1" dirty="0" err="1">
                <a:solidFill>
                  <a:srgbClr val="E50D2E"/>
                </a:solidFill>
              </a:rPr>
              <a:t>the</a:t>
            </a:r>
            <a:r>
              <a:rPr lang="hu-HU" sz="3600" b="1" dirty="0">
                <a:solidFill>
                  <a:srgbClr val="E50D2E"/>
                </a:solidFill>
              </a:rPr>
              <a:t> </a:t>
            </a:r>
            <a:r>
              <a:rPr lang="hu-HU" sz="3600" b="1" dirty="0" err="1">
                <a:solidFill>
                  <a:srgbClr val="E50D2E"/>
                </a:solidFill>
              </a:rPr>
              <a:t>deviation</a:t>
            </a:r>
            <a:r>
              <a:rPr lang="hu-HU" sz="3600" b="1" dirty="0">
                <a:solidFill>
                  <a:srgbClr val="E50D2E"/>
                </a:solidFill>
              </a:rPr>
              <a:t> </a:t>
            </a:r>
            <a:r>
              <a:rPr lang="hu-HU" sz="3600" b="1" dirty="0" err="1">
                <a:solidFill>
                  <a:srgbClr val="E50D2E"/>
                </a:solidFill>
              </a:rPr>
              <a:t>from</a:t>
            </a:r>
            <a:r>
              <a:rPr lang="hu-HU" sz="3600" b="1" dirty="0">
                <a:solidFill>
                  <a:srgbClr val="E50D2E"/>
                </a:solidFill>
              </a:rPr>
              <a:t> </a:t>
            </a:r>
            <a:r>
              <a:rPr lang="hu-HU" sz="3600" b="1" dirty="0" err="1">
                <a:solidFill>
                  <a:srgbClr val="E50D2E"/>
                </a:solidFill>
              </a:rPr>
              <a:t>the</a:t>
            </a:r>
            <a:r>
              <a:rPr lang="hu-HU" sz="3600" b="1" dirty="0">
                <a:solidFill>
                  <a:srgbClr val="E50D2E"/>
                </a:solidFill>
              </a:rPr>
              <a:t> </a:t>
            </a:r>
            <a:r>
              <a:rPr lang="hu-HU" sz="3600" b="1" dirty="0" err="1">
                <a:solidFill>
                  <a:srgbClr val="E50D2E"/>
                </a:solidFill>
              </a:rPr>
              <a:t>truth</a:t>
            </a:r>
            <a:endParaRPr lang="hu-HU" sz="3600" b="1" dirty="0">
              <a:solidFill>
                <a:srgbClr val="E50D2E"/>
              </a:solidFill>
            </a:endParaRPr>
          </a:p>
        </p:txBody>
      </p:sp>
      <p:pic>
        <p:nvPicPr>
          <p:cNvPr id="3" name="Kép 2">
            <a:extLst>
              <a:ext uri="{FF2B5EF4-FFF2-40B4-BE49-F238E27FC236}">
                <a16:creationId xmlns:a16="http://schemas.microsoft.com/office/drawing/2014/main" id="{258D0623-EF79-4BEF-B9A3-28C33AD40C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6771" y="3692277"/>
            <a:ext cx="5519652" cy="2893218"/>
          </a:xfrm>
          <a:prstGeom prst="rect">
            <a:avLst/>
          </a:prstGeom>
        </p:spPr>
      </p:pic>
    </p:spTree>
    <p:extLst>
      <p:ext uri="{BB962C8B-B14F-4D97-AF65-F5344CB8AC3E}">
        <p14:creationId xmlns:p14="http://schemas.microsoft.com/office/powerpoint/2010/main" val="42358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4398E300-36ED-4CE2-9C76-5FB56A98CFA6}"/>
              </a:ext>
            </a:extLst>
          </p:cNvPr>
          <p:cNvSpPr/>
          <p:nvPr/>
        </p:nvSpPr>
        <p:spPr>
          <a:xfrm>
            <a:off x="9568206" y="5850504"/>
            <a:ext cx="1790885" cy="1007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Alcím 3"/>
          <p:cNvSpPr txBox="1">
            <a:spLocks/>
          </p:cNvSpPr>
          <p:nvPr/>
        </p:nvSpPr>
        <p:spPr>
          <a:xfrm>
            <a:off x="1747309" y="514846"/>
            <a:ext cx="8003000"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Tools</a:t>
            </a:r>
            <a:r>
              <a:rPr lang="hu-HU" sz="3600" b="1" dirty="0"/>
              <a:t> </a:t>
            </a:r>
            <a:r>
              <a:rPr lang="hu-HU" sz="3600" b="1" dirty="0" err="1"/>
              <a:t>for</a:t>
            </a:r>
            <a:r>
              <a:rPr lang="hu-HU" sz="3600" b="1" dirty="0"/>
              <a:t> </a:t>
            </a:r>
            <a:r>
              <a:rPr lang="hu-HU" sz="3600" b="1" dirty="0" err="1"/>
              <a:t>risk</a:t>
            </a:r>
            <a:r>
              <a:rPr lang="hu-HU" sz="3600" b="1" dirty="0"/>
              <a:t> of </a:t>
            </a:r>
            <a:r>
              <a:rPr lang="hu-HU" sz="3600" b="1" dirty="0" err="1"/>
              <a:t>bias</a:t>
            </a:r>
            <a:r>
              <a:rPr lang="hu-HU" sz="3600" b="1" dirty="0"/>
              <a:t> </a:t>
            </a:r>
            <a:r>
              <a:rPr lang="hu-HU" sz="3600" b="1" dirty="0" err="1"/>
              <a:t>assessment</a:t>
            </a:r>
            <a:endParaRPr lang="hu-HU" sz="3600" b="1" dirty="0"/>
          </a:p>
        </p:txBody>
      </p:sp>
      <p:sp>
        <p:nvSpPr>
          <p:cNvPr id="17" name="Tartalom helye 1"/>
          <p:cNvSpPr txBox="1">
            <a:spLocks/>
          </p:cNvSpPr>
          <p:nvPr/>
        </p:nvSpPr>
        <p:spPr>
          <a:xfrm>
            <a:off x="832909" y="1713955"/>
            <a:ext cx="4116163" cy="923327"/>
          </a:xfrm>
          <a:prstGeom prst="rect">
            <a:avLst/>
          </a:prstGeom>
          <a:solidFill>
            <a:srgbClr val="0C5C65"/>
          </a:solidFill>
          <a:ln w="41275" cmpd="dbl">
            <a:noFill/>
            <a:prstDash val="soli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700" b="1" dirty="0" err="1">
                <a:solidFill>
                  <a:schemeClr val="bg1"/>
                </a:solidFill>
              </a:rPr>
              <a:t>Randomized</a:t>
            </a:r>
            <a:r>
              <a:rPr lang="hu-HU" sz="2700" b="1" dirty="0">
                <a:solidFill>
                  <a:schemeClr val="bg1"/>
                </a:solidFill>
              </a:rPr>
              <a:t> </a:t>
            </a:r>
            <a:r>
              <a:rPr lang="hu-HU" sz="2700" b="1" dirty="0" err="1">
                <a:solidFill>
                  <a:schemeClr val="bg1"/>
                </a:solidFill>
              </a:rPr>
              <a:t>Controlled</a:t>
            </a:r>
            <a:r>
              <a:rPr lang="hu-HU" sz="2700" b="1" dirty="0">
                <a:solidFill>
                  <a:schemeClr val="bg1"/>
                </a:solidFill>
              </a:rPr>
              <a:t> </a:t>
            </a:r>
          </a:p>
          <a:p>
            <a:pPr marL="0" indent="0" algn="ctr">
              <a:buNone/>
            </a:pPr>
            <a:r>
              <a:rPr lang="hu-HU" sz="2700" b="1" dirty="0" err="1">
                <a:solidFill>
                  <a:schemeClr val="bg1"/>
                </a:solidFill>
              </a:rPr>
              <a:t>Trials</a:t>
            </a:r>
            <a:endParaRPr lang="en-US" sz="2700" b="1" dirty="0">
              <a:solidFill>
                <a:schemeClr val="bg1"/>
              </a:solidFill>
            </a:endParaRPr>
          </a:p>
          <a:p>
            <a:endParaRPr lang="hu-HU" sz="2400" b="1" dirty="0">
              <a:solidFill>
                <a:schemeClr val="tx1"/>
              </a:solidFill>
            </a:endParaRPr>
          </a:p>
        </p:txBody>
      </p:sp>
      <p:sp>
        <p:nvSpPr>
          <p:cNvPr id="18" name="Szövegdoboz 17"/>
          <p:cNvSpPr txBox="1"/>
          <p:nvPr/>
        </p:nvSpPr>
        <p:spPr>
          <a:xfrm>
            <a:off x="7381188" y="1713955"/>
            <a:ext cx="3977903" cy="923330"/>
          </a:xfrm>
          <a:prstGeom prst="rect">
            <a:avLst/>
          </a:prstGeom>
          <a:solidFill>
            <a:srgbClr val="E50D2E"/>
          </a:solidFill>
          <a:ln w="38100" cmpd="sng">
            <a:noFill/>
          </a:ln>
          <a:effectLst/>
        </p:spPr>
        <p:txBody>
          <a:bodyPr wrap="square" rtlCol="0">
            <a:spAutoFit/>
          </a:bodyPr>
          <a:lstStyle/>
          <a:p>
            <a:pPr algn="ctr"/>
            <a:r>
              <a:rPr lang="hu-HU" sz="2700" b="1" dirty="0" err="1">
                <a:solidFill>
                  <a:schemeClr val="bg1"/>
                </a:solidFill>
              </a:rPr>
              <a:t>Cochrane</a:t>
            </a:r>
            <a:r>
              <a:rPr lang="hu-HU" sz="2700" b="1" dirty="0">
                <a:solidFill>
                  <a:schemeClr val="bg1"/>
                </a:solidFill>
              </a:rPr>
              <a:t> </a:t>
            </a:r>
            <a:r>
              <a:rPr lang="hu-HU" sz="2700" b="1" dirty="0" err="1">
                <a:solidFill>
                  <a:schemeClr val="bg1"/>
                </a:solidFill>
              </a:rPr>
              <a:t>Risk</a:t>
            </a:r>
            <a:r>
              <a:rPr lang="hu-HU" sz="2700" b="1" dirty="0">
                <a:solidFill>
                  <a:schemeClr val="bg1"/>
                </a:solidFill>
              </a:rPr>
              <a:t> of </a:t>
            </a:r>
            <a:r>
              <a:rPr lang="hu-HU" sz="2700" b="1" dirty="0" err="1">
                <a:solidFill>
                  <a:schemeClr val="bg1"/>
                </a:solidFill>
              </a:rPr>
              <a:t>Bias</a:t>
            </a:r>
            <a:r>
              <a:rPr lang="hu-HU" sz="2700" b="1" dirty="0">
                <a:solidFill>
                  <a:schemeClr val="bg1"/>
                </a:solidFill>
              </a:rPr>
              <a:t> </a:t>
            </a:r>
          </a:p>
          <a:p>
            <a:pPr algn="ctr"/>
            <a:r>
              <a:rPr lang="hu-HU" sz="2700" b="1" dirty="0">
                <a:solidFill>
                  <a:schemeClr val="bg1"/>
                </a:solidFill>
              </a:rPr>
              <a:t>Tool-2</a:t>
            </a:r>
            <a:endParaRPr lang="en-GB" sz="2700" b="1" dirty="0">
              <a:solidFill>
                <a:schemeClr val="bg1"/>
              </a:solidFill>
            </a:endParaRPr>
          </a:p>
        </p:txBody>
      </p:sp>
      <p:sp>
        <p:nvSpPr>
          <p:cNvPr id="19" name="Tartalom helye 1"/>
          <p:cNvSpPr txBox="1">
            <a:spLocks/>
          </p:cNvSpPr>
          <p:nvPr/>
        </p:nvSpPr>
        <p:spPr>
          <a:xfrm>
            <a:off x="1381324" y="2900628"/>
            <a:ext cx="3068128" cy="466436"/>
          </a:xfrm>
          <a:prstGeom prst="rect">
            <a:avLst/>
          </a:prstGeom>
          <a:solidFill>
            <a:srgbClr val="0C5C65"/>
          </a:solidFill>
          <a:ln w="41275" cmpd="dbl">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b="1" dirty="0" err="1">
                <a:solidFill>
                  <a:schemeClr val="bg1"/>
                </a:solidFill>
              </a:rPr>
              <a:t>Non-randomized</a:t>
            </a:r>
            <a:endParaRPr lang="en-US" sz="2400" b="1" dirty="0">
              <a:solidFill>
                <a:schemeClr val="bg1"/>
              </a:solidFill>
            </a:endParaRPr>
          </a:p>
          <a:p>
            <a:endParaRPr lang="hu-HU" sz="2400" b="1" dirty="0">
              <a:solidFill>
                <a:schemeClr val="tx1"/>
              </a:solidFill>
            </a:endParaRPr>
          </a:p>
        </p:txBody>
      </p:sp>
      <p:sp>
        <p:nvSpPr>
          <p:cNvPr id="22" name="Szövegdoboz 21"/>
          <p:cNvSpPr txBox="1"/>
          <p:nvPr/>
        </p:nvSpPr>
        <p:spPr>
          <a:xfrm>
            <a:off x="7978945" y="4220716"/>
            <a:ext cx="2168281" cy="492443"/>
          </a:xfrm>
          <a:prstGeom prst="rect">
            <a:avLst/>
          </a:prstGeom>
          <a:solidFill>
            <a:srgbClr val="F56600"/>
          </a:solidFill>
          <a:ln w="38100" cmpd="sng">
            <a:noFill/>
          </a:ln>
          <a:effectLst/>
        </p:spPr>
        <p:txBody>
          <a:bodyPr wrap="square" rtlCol="0">
            <a:spAutoFit/>
          </a:bodyPr>
          <a:lstStyle/>
          <a:p>
            <a:pPr algn="ctr"/>
            <a:r>
              <a:rPr lang="hu-HU" sz="2600" b="1" dirty="0">
                <a:solidFill>
                  <a:schemeClr val="tx1"/>
                </a:solidFill>
              </a:rPr>
              <a:t>ROBINS-I</a:t>
            </a:r>
            <a:endParaRPr lang="en-GB" sz="2600" b="1" dirty="0">
              <a:solidFill>
                <a:schemeClr val="tx1"/>
              </a:solidFill>
            </a:endParaRPr>
          </a:p>
        </p:txBody>
      </p:sp>
      <p:sp>
        <p:nvSpPr>
          <p:cNvPr id="23" name="Tartalom helye 1"/>
          <p:cNvSpPr txBox="1">
            <a:spLocks/>
          </p:cNvSpPr>
          <p:nvPr/>
        </p:nvSpPr>
        <p:spPr>
          <a:xfrm>
            <a:off x="1747309" y="3623245"/>
            <a:ext cx="2452917" cy="732879"/>
          </a:xfrm>
          <a:prstGeom prst="rect">
            <a:avLst/>
          </a:prstGeom>
          <a:solidFill>
            <a:srgbClr val="69C8C6"/>
          </a:solidFill>
          <a:ln w="41275" cmpd="dbl">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b="1" dirty="0" err="1">
                <a:solidFill>
                  <a:schemeClr val="tx1"/>
                </a:solidFill>
              </a:rPr>
              <a:t>Experimental</a:t>
            </a:r>
            <a:r>
              <a:rPr lang="hu-HU" sz="2400" b="1" dirty="0">
                <a:solidFill>
                  <a:schemeClr val="tx1"/>
                </a:solidFill>
              </a:rPr>
              <a:t> </a:t>
            </a:r>
            <a:r>
              <a:rPr lang="hu-HU" sz="2400" b="1" dirty="0" err="1">
                <a:solidFill>
                  <a:schemeClr val="tx1"/>
                </a:solidFill>
              </a:rPr>
              <a:t>interventional</a:t>
            </a:r>
            <a:endParaRPr lang="en-US" sz="2400" b="1" dirty="0">
              <a:solidFill>
                <a:schemeClr val="tx1"/>
              </a:solidFill>
            </a:endParaRPr>
          </a:p>
          <a:p>
            <a:endParaRPr lang="hu-HU" sz="2400" b="1" dirty="0">
              <a:solidFill>
                <a:schemeClr val="tx1"/>
              </a:solidFill>
            </a:endParaRPr>
          </a:p>
        </p:txBody>
      </p:sp>
      <p:sp>
        <p:nvSpPr>
          <p:cNvPr id="24" name="Tartalom helye 1"/>
          <p:cNvSpPr txBox="1">
            <a:spLocks/>
          </p:cNvSpPr>
          <p:nvPr/>
        </p:nvSpPr>
        <p:spPr>
          <a:xfrm>
            <a:off x="1747309" y="4526348"/>
            <a:ext cx="2452917" cy="720737"/>
          </a:xfrm>
          <a:prstGeom prst="rect">
            <a:avLst/>
          </a:prstGeom>
          <a:solidFill>
            <a:srgbClr val="69C8C6"/>
          </a:solidFill>
          <a:ln w="41275" cmpd="dbl">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b="1" dirty="0" err="1">
                <a:solidFill>
                  <a:schemeClr val="tx1"/>
                </a:solidFill>
              </a:rPr>
              <a:t>Observational</a:t>
            </a:r>
            <a:r>
              <a:rPr lang="hu-HU" sz="2400" b="1" dirty="0">
                <a:solidFill>
                  <a:schemeClr val="bg1">
                    <a:lumMod val="65000"/>
                  </a:schemeClr>
                </a:solidFill>
              </a:rPr>
              <a:t> </a:t>
            </a:r>
            <a:r>
              <a:rPr lang="hu-HU" sz="2400" b="1" dirty="0" err="1">
                <a:solidFill>
                  <a:schemeClr val="tx1"/>
                </a:solidFill>
              </a:rPr>
              <a:t>interventional</a:t>
            </a:r>
            <a:endParaRPr lang="en-US" sz="2400" b="1" dirty="0">
              <a:solidFill>
                <a:schemeClr val="tx1"/>
              </a:solidFill>
            </a:endParaRPr>
          </a:p>
          <a:p>
            <a:pPr algn="ctr"/>
            <a:endParaRPr lang="hu-HU" sz="2400" b="1" dirty="0">
              <a:solidFill>
                <a:schemeClr val="bg1">
                  <a:lumMod val="65000"/>
                </a:schemeClr>
              </a:solidFill>
            </a:endParaRPr>
          </a:p>
        </p:txBody>
      </p:sp>
      <p:sp>
        <p:nvSpPr>
          <p:cNvPr id="26" name="Tartalom helye 1"/>
          <p:cNvSpPr txBox="1">
            <a:spLocks/>
          </p:cNvSpPr>
          <p:nvPr/>
        </p:nvSpPr>
        <p:spPr>
          <a:xfrm>
            <a:off x="1747309" y="5526088"/>
            <a:ext cx="2452918" cy="466436"/>
          </a:xfrm>
          <a:prstGeom prst="rect">
            <a:avLst/>
          </a:prstGeom>
          <a:solidFill>
            <a:srgbClr val="69C8C6"/>
          </a:solidFill>
          <a:ln w="41275" cmpd="dbl">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b="1" dirty="0" err="1">
                <a:solidFill>
                  <a:schemeClr val="tx1"/>
                </a:solidFill>
              </a:rPr>
              <a:t>Diagnostic</a:t>
            </a:r>
            <a:endParaRPr lang="en-US" sz="2400" b="1" dirty="0">
              <a:solidFill>
                <a:schemeClr val="tx1"/>
              </a:solidFill>
            </a:endParaRPr>
          </a:p>
          <a:p>
            <a:endParaRPr lang="hu-HU" sz="2400" b="1" dirty="0">
              <a:solidFill>
                <a:schemeClr val="bg1">
                  <a:lumMod val="65000"/>
                </a:schemeClr>
              </a:solidFill>
            </a:endParaRPr>
          </a:p>
        </p:txBody>
      </p:sp>
      <p:sp>
        <p:nvSpPr>
          <p:cNvPr id="27" name="Szövegdoboz 26"/>
          <p:cNvSpPr txBox="1"/>
          <p:nvPr/>
        </p:nvSpPr>
        <p:spPr>
          <a:xfrm>
            <a:off x="8077201" y="5511185"/>
            <a:ext cx="1971771" cy="492443"/>
          </a:xfrm>
          <a:prstGeom prst="rect">
            <a:avLst/>
          </a:prstGeom>
          <a:solidFill>
            <a:srgbClr val="F56600"/>
          </a:solidFill>
          <a:ln w="38100" cmpd="sng">
            <a:noFill/>
          </a:ln>
          <a:effectLst/>
        </p:spPr>
        <p:txBody>
          <a:bodyPr wrap="square" rtlCol="0">
            <a:spAutoFit/>
          </a:bodyPr>
          <a:lstStyle/>
          <a:p>
            <a:pPr algn="ctr"/>
            <a:r>
              <a:rPr lang="hu-HU" sz="2600" b="1" dirty="0">
                <a:solidFill>
                  <a:schemeClr val="tx1"/>
                </a:solidFill>
              </a:rPr>
              <a:t>QUADAS-2</a:t>
            </a:r>
            <a:endParaRPr lang="en-GB" sz="2600" b="1" dirty="0">
              <a:solidFill>
                <a:schemeClr val="tx1"/>
              </a:solidFill>
            </a:endParaRPr>
          </a:p>
        </p:txBody>
      </p:sp>
      <p:sp>
        <p:nvSpPr>
          <p:cNvPr id="28" name="Tartalom helye 1"/>
          <p:cNvSpPr txBox="1">
            <a:spLocks/>
          </p:cNvSpPr>
          <p:nvPr/>
        </p:nvSpPr>
        <p:spPr>
          <a:xfrm>
            <a:off x="1747308" y="6246515"/>
            <a:ext cx="2452918" cy="466436"/>
          </a:xfrm>
          <a:prstGeom prst="rect">
            <a:avLst/>
          </a:prstGeom>
          <a:solidFill>
            <a:srgbClr val="69C8C6"/>
          </a:solidFill>
          <a:ln w="41275" cmpd="dbl">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400" b="1" dirty="0" err="1">
                <a:solidFill>
                  <a:schemeClr val="tx1"/>
                </a:solidFill>
              </a:rPr>
              <a:t>Prognostic</a:t>
            </a:r>
            <a:endParaRPr lang="en-US" sz="2400" b="1" dirty="0">
              <a:solidFill>
                <a:schemeClr val="tx1"/>
              </a:solidFill>
            </a:endParaRPr>
          </a:p>
          <a:p>
            <a:endParaRPr lang="hu-HU" sz="2400" b="1" dirty="0">
              <a:solidFill>
                <a:schemeClr val="bg1">
                  <a:lumMod val="65000"/>
                </a:schemeClr>
              </a:solidFill>
            </a:endParaRPr>
          </a:p>
        </p:txBody>
      </p:sp>
      <p:sp>
        <p:nvSpPr>
          <p:cNvPr id="29" name="Szövegdoboz 28"/>
          <p:cNvSpPr txBox="1"/>
          <p:nvPr/>
        </p:nvSpPr>
        <p:spPr>
          <a:xfrm>
            <a:off x="7334053" y="6156752"/>
            <a:ext cx="3625394" cy="492443"/>
          </a:xfrm>
          <a:prstGeom prst="rect">
            <a:avLst/>
          </a:prstGeom>
          <a:solidFill>
            <a:srgbClr val="F56600"/>
          </a:solidFill>
          <a:ln w="38100" cmpd="sng">
            <a:noFill/>
          </a:ln>
          <a:effectLst/>
        </p:spPr>
        <p:txBody>
          <a:bodyPr wrap="square" rtlCol="0">
            <a:spAutoFit/>
          </a:bodyPr>
          <a:lstStyle/>
          <a:p>
            <a:pPr algn="ctr"/>
            <a:r>
              <a:rPr lang="hu-HU" sz="2600" b="1" dirty="0">
                <a:solidFill>
                  <a:schemeClr val="tx1"/>
                </a:solidFill>
              </a:rPr>
              <a:t>QUIPS and PROBAST</a:t>
            </a:r>
            <a:endParaRPr lang="en-GB" sz="2600" b="1" dirty="0">
              <a:solidFill>
                <a:schemeClr val="tx1"/>
              </a:solidFill>
            </a:endParaRPr>
          </a:p>
        </p:txBody>
      </p:sp>
      <p:sp>
        <p:nvSpPr>
          <p:cNvPr id="2" name="Jobb oldali kapcsos zárójel 1">
            <a:extLst>
              <a:ext uri="{FF2B5EF4-FFF2-40B4-BE49-F238E27FC236}">
                <a16:creationId xmlns:a16="http://schemas.microsoft.com/office/drawing/2014/main" id="{CBD59828-74AB-44F0-8775-1EC6C54195E6}"/>
              </a:ext>
            </a:extLst>
          </p:cNvPr>
          <p:cNvSpPr/>
          <p:nvPr/>
        </p:nvSpPr>
        <p:spPr>
          <a:xfrm>
            <a:off x="5986020" y="3893274"/>
            <a:ext cx="758915" cy="1201738"/>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 name="Egyenes összekötő nyíllal 3">
            <a:extLst>
              <a:ext uri="{FF2B5EF4-FFF2-40B4-BE49-F238E27FC236}">
                <a16:creationId xmlns:a16="http://schemas.microsoft.com/office/drawing/2014/main" id="{B29C5ADB-1043-4475-9628-1A1F043865A7}"/>
              </a:ext>
            </a:extLst>
          </p:cNvPr>
          <p:cNvCxnSpPr>
            <a:cxnSpLocks/>
          </p:cNvCxnSpPr>
          <p:nvPr/>
        </p:nvCxnSpPr>
        <p:spPr>
          <a:xfrm>
            <a:off x="5524466" y="5728959"/>
            <a:ext cx="14796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id="{7D989818-9FCA-490D-9702-6ADA57A75F0E}"/>
              </a:ext>
            </a:extLst>
          </p:cNvPr>
          <p:cNvCxnSpPr>
            <a:cxnSpLocks/>
          </p:cNvCxnSpPr>
          <p:nvPr/>
        </p:nvCxnSpPr>
        <p:spPr>
          <a:xfrm>
            <a:off x="5524466" y="6378990"/>
            <a:ext cx="15030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a:extLst>
              <a:ext uri="{FF2B5EF4-FFF2-40B4-BE49-F238E27FC236}">
                <a16:creationId xmlns:a16="http://schemas.microsoft.com/office/drawing/2014/main" id="{5E6F3748-343E-44B4-8F54-A6F467493C8A}"/>
              </a:ext>
            </a:extLst>
          </p:cNvPr>
          <p:cNvCxnSpPr>
            <a:cxnSpLocks/>
          </p:cNvCxnSpPr>
          <p:nvPr/>
        </p:nvCxnSpPr>
        <p:spPr>
          <a:xfrm>
            <a:off x="5501078" y="2175618"/>
            <a:ext cx="14796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278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2" y="440803"/>
            <a:ext cx="6668231" cy="378235"/>
          </a:xfrm>
        </p:spPr>
        <p:txBody>
          <a:bodyPr/>
          <a:lstStyle/>
          <a:p>
            <a:r>
              <a:rPr lang="hu-HU" sz="3600" b="1" dirty="0"/>
              <a:t>An </a:t>
            </a:r>
            <a:r>
              <a:rPr lang="hu-HU" sz="3600" b="1" dirty="0" err="1"/>
              <a:t>ideal</a:t>
            </a:r>
            <a:r>
              <a:rPr lang="hu-HU" sz="3600" b="1" dirty="0"/>
              <a:t> </a:t>
            </a:r>
            <a:r>
              <a:rPr lang="hu-HU" sz="3600" b="1" dirty="0" err="1"/>
              <a:t>setting</a:t>
            </a:r>
            <a:r>
              <a:rPr lang="hu-HU" sz="3600" b="1" dirty="0"/>
              <a:t>…</a:t>
            </a:r>
          </a:p>
        </p:txBody>
      </p:sp>
      <p:sp>
        <p:nvSpPr>
          <p:cNvPr id="16" name="Sávnyíl 15"/>
          <p:cNvSpPr/>
          <p:nvPr/>
        </p:nvSpPr>
        <p:spPr>
          <a:xfrm rot="5400000">
            <a:off x="9167389" y="3154866"/>
            <a:ext cx="394855" cy="488372"/>
          </a:xfrm>
          <a:prstGeom prst="chevron">
            <a:avLst/>
          </a:prstGeom>
          <a:solidFill>
            <a:srgbClr val="E50D2E"/>
          </a:solidFill>
          <a:ln>
            <a:solidFill>
              <a:srgbClr val="E50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7" name="Tartalom helye 1"/>
          <p:cNvSpPr txBox="1">
            <a:spLocks/>
          </p:cNvSpPr>
          <p:nvPr/>
        </p:nvSpPr>
        <p:spPr>
          <a:xfrm>
            <a:off x="7232581" y="4063514"/>
            <a:ext cx="4264473" cy="853926"/>
          </a:xfrm>
          <a:prstGeom prst="rect">
            <a:avLst/>
          </a:prstGeom>
          <a:solidFill>
            <a:srgbClr val="33B4B2"/>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a:solidFill>
                  <a:schemeClr val="tx1"/>
                </a:solidFill>
              </a:rPr>
              <a:t> </a:t>
            </a:r>
            <a:r>
              <a:rPr lang="hu-HU" b="1" dirty="0" err="1">
                <a:solidFill>
                  <a:schemeClr val="tx1"/>
                </a:solidFill>
              </a:rPr>
              <a:t>Difference</a:t>
            </a:r>
            <a:r>
              <a:rPr lang="hu-HU" b="1" dirty="0">
                <a:solidFill>
                  <a:schemeClr val="tx1"/>
                </a:solidFill>
              </a:rPr>
              <a:t> </a:t>
            </a:r>
            <a:r>
              <a:rPr lang="hu-HU" b="1" dirty="0" err="1">
                <a:solidFill>
                  <a:schemeClr val="tx1"/>
                </a:solidFill>
              </a:rPr>
              <a:t>in</a:t>
            </a:r>
            <a:r>
              <a:rPr lang="hu-HU" b="1" dirty="0">
                <a:solidFill>
                  <a:schemeClr val="tx1"/>
                </a:solidFill>
              </a:rPr>
              <a:t> </a:t>
            </a:r>
            <a:r>
              <a:rPr lang="hu-HU" b="1" dirty="0" err="1">
                <a:solidFill>
                  <a:schemeClr val="tx1"/>
                </a:solidFill>
              </a:rPr>
              <a:t>outcomes</a:t>
            </a:r>
            <a:r>
              <a:rPr lang="hu-HU" b="1" dirty="0">
                <a:solidFill>
                  <a:schemeClr val="tx1"/>
                </a:solidFill>
              </a:rPr>
              <a:t> is </a:t>
            </a:r>
            <a:r>
              <a:rPr lang="hu-HU" b="1" dirty="0" err="1">
                <a:solidFill>
                  <a:schemeClr val="tx1"/>
                </a:solidFill>
              </a:rPr>
              <a:t>caused</a:t>
            </a:r>
            <a:r>
              <a:rPr lang="hu-HU" b="1" dirty="0">
                <a:solidFill>
                  <a:schemeClr val="tx1"/>
                </a:solidFill>
              </a:rPr>
              <a:t> </a:t>
            </a:r>
            <a:r>
              <a:rPr lang="hu-HU" b="1" dirty="0" err="1">
                <a:solidFill>
                  <a:schemeClr val="tx1"/>
                </a:solidFill>
              </a:rPr>
              <a:t>by</a:t>
            </a:r>
            <a:r>
              <a:rPr lang="hu-HU" b="1" dirty="0">
                <a:solidFill>
                  <a:schemeClr val="tx1"/>
                </a:solidFill>
              </a:rPr>
              <a:t> </a:t>
            </a:r>
            <a:r>
              <a:rPr lang="hu-HU" b="1" dirty="0" err="1">
                <a:solidFill>
                  <a:schemeClr val="tx1"/>
                </a:solidFill>
              </a:rPr>
              <a:t>treatment</a:t>
            </a:r>
            <a:endParaRPr lang="hu-HU" b="1" dirty="0">
              <a:solidFill>
                <a:schemeClr val="tx1"/>
              </a:solidFill>
            </a:endParaRPr>
          </a:p>
        </p:txBody>
      </p:sp>
      <p:sp>
        <p:nvSpPr>
          <p:cNvPr id="9" name="Tartalom helye 1"/>
          <p:cNvSpPr txBox="1">
            <a:spLocks/>
          </p:cNvSpPr>
          <p:nvPr/>
        </p:nvSpPr>
        <p:spPr>
          <a:xfrm>
            <a:off x="7612590" y="1978762"/>
            <a:ext cx="3504451" cy="755828"/>
          </a:xfrm>
          <a:prstGeom prst="rect">
            <a:avLst/>
          </a:prstGeom>
          <a:solidFill>
            <a:srgbClr val="33B4B2"/>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a:solidFill>
                  <a:srgbClr val="FF0000"/>
                </a:solidFill>
              </a:rPr>
              <a:t> </a:t>
            </a:r>
            <a:r>
              <a:rPr lang="hu-HU" b="1" dirty="0">
                <a:solidFill>
                  <a:schemeClr val="tx1"/>
                </a:solidFill>
              </a:rPr>
              <a:t>Only </a:t>
            </a:r>
            <a:r>
              <a:rPr lang="hu-HU" b="1" dirty="0" err="1">
                <a:solidFill>
                  <a:schemeClr val="tx1"/>
                </a:solidFill>
              </a:rPr>
              <a:t>the</a:t>
            </a:r>
            <a:r>
              <a:rPr lang="hu-HU" b="1" dirty="0">
                <a:solidFill>
                  <a:schemeClr val="tx1"/>
                </a:solidFill>
              </a:rPr>
              <a:t> </a:t>
            </a:r>
            <a:r>
              <a:rPr lang="hu-HU" b="1" dirty="0" err="1">
                <a:solidFill>
                  <a:schemeClr val="tx1"/>
                </a:solidFill>
              </a:rPr>
              <a:t>treatment</a:t>
            </a:r>
            <a:r>
              <a:rPr lang="hu-HU" b="1" dirty="0">
                <a:solidFill>
                  <a:schemeClr val="tx1"/>
                </a:solidFill>
              </a:rPr>
              <a:t> is different</a:t>
            </a:r>
            <a:endParaRPr lang="hu-HU" b="1" dirty="0">
              <a:solidFill>
                <a:srgbClr val="FF0000"/>
              </a:solidFill>
            </a:endParaRPr>
          </a:p>
        </p:txBody>
      </p:sp>
      <p:pic>
        <p:nvPicPr>
          <p:cNvPr id="6" name="Kép 5"/>
          <p:cNvPicPr>
            <a:picLocks noChangeAspect="1"/>
          </p:cNvPicPr>
          <p:nvPr/>
        </p:nvPicPr>
        <p:blipFill>
          <a:blip r:embed="rId2"/>
          <a:stretch>
            <a:fillRect/>
          </a:stretch>
        </p:blipFill>
        <p:spPr>
          <a:xfrm>
            <a:off x="1592033" y="1661794"/>
            <a:ext cx="4566285" cy="4566285"/>
          </a:xfrm>
          <a:prstGeom prst="rect">
            <a:avLst/>
          </a:prstGeom>
        </p:spPr>
      </p:pic>
    </p:spTree>
    <p:extLst>
      <p:ext uri="{BB962C8B-B14F-4D97-AF65-F5344CB8AC3E}">
        <p14:creationId xmlns:p14="http://schemas.microsoft.com/office/powerpoint/2010/main" val="3419959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2A278372-A77C-41FF-A8E8-957FEC6A9A08}"/>
              </a:ext>
            </a:extLst>
          </p:cNvPr>
          <p:cNvSpPr/>
          <p:nvPr/>
        </p:nvSpPr>
        <p:spPr>
          <a:xfrm>
            <a:off x="9650896" y="5883965"/>
            <a:ext cx="1600200" cy="974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Alcím 3"/>
          <p:cNvSpPr>
            <a:spLocks noGrp="1"/>
          </p:cNvSpPr>
          <p:nvPr>
            <p:ph type="subTitle" idx="15"/>
          </p:nvPr>
        </p:nvSpPr>
        <p:spPr>
          <a:xfrm>
            <a:off x="2824203" y="382381"/>
            <a:ext cx="6668231" cy="378235"/>
          </a:xfrm>
        </p:spPr>
        <p:txBody>
          <a:bodyPr/>
          <a:lstStyle/>
          <a:p>
            <a:r>
              <a:rPr lang="hu-HU" sz="3600" b="1" dirty="0"/>
              <a:t>An </a:t>
            </a:r>
            <a:r>
              <a:rPr lang="hu-HU" sz="3600" b="1" dirty="0" err="1"/>
              <a:t>ideal</a:t>
            </a:r>
            <a:r>
              <a:rPr lang="hu-HU" sz="3600" b="1" dirty="0"/>
              <a:t> </a:t>
            </a:r>
            <a:r>
              <a:rPr lang="hu-HU" sz="3600" b="1" dirty="0" err="1"/>
              <a:t>setting</a:t>
            </a:r>
            <a:r>
              <a:rPr lang="hu-HU" sz="3600" b="1" dirty="0"/>
              <a:t>…</a:t>
            </a:r>
          </a:p>
        </p:txBody>
      </p:sp>
      <p:pic>
        <p:nvPicPr>
          <p:cNvPr id="6" name="Kép 5"/>
          <p:cNvPicPr>
            <a:picLocks noChangeAspect="1"/>
          </p:cNvPicPr>
          <p:nvPr/>
        </p:nvPicPr>
        <p:blipFill>
          <a:blip r:embed="rId2"/>
          <a:stretch>
            <a:fillRect/>
          </a:stretch>
        </p:blipFill>
        <p:spPr>
          <a:xfrm>
            <a:off x="1217264" y="1656771"/>
            <a:ext cx="4566285" cy="4566285"/>
          </a:xfrm>
          <a:prstGeom prst="rect">
            <a:avLst/>
          </a:prstGeom>
        </p:spPr>
      </p:pic>
      <p:sp>
        <p:nvSpPr>
          <p:cNvPr id="7" name="Szövegdoboz 8"/>
          <p:cNvSpPr txBox="1"/>
          <p:nvPr/>
        </p:nvSpPr>
        <p:spPr>
          <a:xfrm>
            <a:off x="8196964" y="2230420"/>
            <a:ext cx="2252541" cy="461665"/>
          </a:xfrm>
          <a:prstGeom prst="rect">
            <a:avLst/>
          </a:prstGeom>
          <a:solidFill>
            <a:srgbClr val="E50D2E"/>
          </a:solidFill>
          <a:ln w="38100" cmpd="sng">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a:solidFill>
                  <a:schemeClr val="bg1"/>
                </a:solidFill>
              </a:rPr>
              <a:t>Selection</a:t>
            </a:r>
            <a:r>
              <a:rPr lang="hu-HU" sz="2400" b="1" dirty="0">
                <a:solidFill>
                  <a:schemeClr val="bg1"/>
                </a:solidFill>
              </a:rPr>
              <a:t> </a:t>
            </a:r>
            <a:r>
              <a:rPr lang="hu-HU" sz="2400" b="1" dirty="0" err="1">
                <a:solidFill>
                  <a:schemeClr val="bg1"/>
                </a:solidFill>
              </a:rPr>
              <a:t>bias</a:t>
            </a:r>
            <a:endParaRPr lang="en-GB" sz="2400" b="1" dirty="0">
              <a:solidFill>
                <a:schemeClr val="bg1"/>
              </a:solidFill>
            </a:endParaRPr>
          </a:p>
        </p:txBody>
      </p:sp>
      <p:sp>
        <p:nvSpPr>
          <p:cNvPr id="8" name="Szövegdoboz 8"/>
          <p:cNvSpPr txBox="1"/>
          <p:nvPr/>
        </p:nvSpPr>
        <p:spPr>
          <a:xfrm>
            <a:off x="8196964" y="3166207"/>
            <a:ext cx="2768707" cy="461665"/>
          </a:xfrm>
          <a:prstGeom prst="rect">
            <a:avLst/>
          </a:prstGeom>
          <a:solidFill>
            <a:srgbClr val="E50D2E"/>
          </a:solidFill>
          <a:ln w="38100" cmpd="sng">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a:solidFill>
                  <a:schemeClr val="bg1"/>
                </a:solidFill>
              </a:rPr>
              <a:t>Performance </a:t>
            </a:r>
            <a:r>
              <a:rPr lang="hu-HU" sz="2400" b="1" dirty="0" err="1">
                <a:solidFill>
                  <a:schemeClr val="bg1"/>
                </a:solidFill>
              </a:rPr>
              <a:t>bias</a:t>
            </a:r>
            <a:endParaRPr lang="en-GB" sz="2400" b="1" dirty="0">
              <a:solidFill>
                <a:schemeClr val="bg1"/>
              </a:solidFill>
            </a:endParaRPr>
          </a:p>
        </p:txBody>
      </p:sp>
      <p:sp>
        <p:nvSpPr>
          <p:cNvPr id="10" name="Szövegdoboz 8"/>
          <p:cNvSpPr txBox="1"/>
          <p:nvPr/>
        </p:nvSpPr>
        <p:spPr>
          <a:xfrm>
            <a:off x="8196964" y="4332826"/>
            <a:ext cx="2287806" cy="461665"/>
          </a:xfrm>
          <a:prstGeom prst="rect">
            <a:avLst/>
          </a:prstGeom>
          <a:solidFill>
            <a:srgbClr val="E50D2E"/>
          </a:solidFill>
          <a:ln w="38100" cmpd="sng">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a:solidFill>
                  <a:schemeClr val="bg1"/>
                </a:solidFill>
              </a:rPr>
              <a:t>Detection</a:t>
            </a:r>
            <a:r>
              <a:rPr lang="hu-HU" sz="2400" b="1" dirty="0">
                <a:solidFill>
                  <a:schemeClr val="bg1"/>
                </a:solidFill>
              </a:rPr>
              <a:t> </a:t>
            </a:r>
            <a:r>
              <a:rPr lang="hu-HU" sz="2400" b="1" dirty="0" err="1">
                <a:solidFill>
                  <a:schemeClr val="bg1"/>
                </a:solidFill>
              </a:rPr>
              <a:t>bias</a:t>
            </a:r>
            <a:endParaRPr lang="en-GB" sz="2400" b="1" dirty="0">
              <a:solidFill>
                <a:schemeClr val="bg1"/>
              </a:solidFill>
            </a:endParaRPr>
          </a:p>
        </p:txBody>
      </p:sp>
      <p:sp>
        <p:nvSpPr>
          <p:cNvPr id="11" name="Szövegdoboz 8"/>
          <p:cNvSpPr txBox="1"/>
          <p:nvPr/>
        </p:nvSpPr>
        <p:spPr>
          <a:xfrm>
            <a:off x="8196964" y="5189398"/>
            <a:ext cx="3781887" cy="461665"/>
          </a:xfrm>
          <a:prstGeom prst="rect">
            <a:avLst/>
          </a:prstGeom>
          <a:solidFill>
            <a:srgbClr val="E50D2E"/>
          </a:solidFill>
          <a:ln w="38100" cmpd="sng">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hu-HU" sz="2400" b="1" dirty="0">
                <a:solidFill>
                  <a:schemeClr val="bg1"/>
                </a:solidFill>
              </a:rPr>
              <a:t>Attrition bias (drop-outs)</a:t>
            </a:r>
            <a:endParaRPr lang="en-GB" sz="2400" b="1" dirty="0">
              <a:solidFill>
                <a:schemeClr val="bg1"/>
              </a:solidFill>
            </a:endParaRPr>
          </a:p>
        </p:txBody>
      </p:sp>
      <p:sp>
        <p:nvSpPr>
          <p:cNvPr id="12" name="Szövegdoboz 8"/>
          <p:cNvSpPr txBox="1"/>
          <p:nvPr/>
        </p:nvSpPr>
        <p:spPr>
          <a:xfrm>
            <a:off x="8196964" y="6045970"/>
            <a:ext cx="2337499" cy="461665"/>
          </a:xfrm>
          <a:prstGeom prst="rect">
            <a:avLst/>
          </a:prstGeom>
          <a:solidFill>
            <a:srgbClr val="E50D2E"/>
          </a:solidFill>
          <a:ln w="38100" cmpd="sng">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a:solidFill>
                  <a:schemeClr val="bg1"/>
                </a:solidFill>
              </a:rPr>
              <a:t>Reporting</a:t>
            </a:r>
            <a:r>
              <a:rPr lang="hu-HU" sz="2400" b="1" dirty="0">
                <a:solidFill>
                  <a:schemeClr val="bg1"/>
                </a:solidFill>
              </a:rPr>
              <a:t> </a:t>
            </a:r>
            <a:r>
              <a:rPr lang="hu-HU" sz="2400" b="1" dirty="0" err="1">
                <a:solidFill>
                  <a:schemeClr val="bg1"/>
                </a:solidFill>
              </a:rPr>
              <a:t>bias</a:t>
            </a:r>
            <a:endParaRPr lang="en-GB" sz="2400" b="1" dirty="0">
              <a:solidFill>
                <a:schemeClr val="bg1"/>
              </a:solidFill>
            </a:endParaRPr>
          </a:p>
        </p:txBody>
      </p:sp>
      <p:sp>
        <p:nvSpPr>
          <p:cNvPr id="2" name="Left Arrow 1"/>
          <p:cNvSpPr/>
          <p:nvPr/>
        </p:nvSpPr>
        <p:spPr>
          <a:xfrm rot="355221">
            <a:off x="5296187" y="2053124"/>
            <a:ext cx="2688242" cy="16596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1335092">
            <a:off x="5999128" y="4690794"/>
            <a:ext cx="1984237" cy="19168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297577" y="3314060"/>
            <a:ext cx="2688242" cy="16596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1335092">
            <a:off x="5322078" y="2689136"/>
            <a:ext cx="2688242" cy="16596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355221">
            <a:off x="5296187" y="4249846"/>
            <a:ext cx="2688242" cy="16596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5319678" y="5331214"/>
            <a:ext cx="2688242" cy="165960"/>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4094560" y="6274384"/>
            <a:ext cx="3913360" cy="130814"/>
          </a:xfrm>
          <a:prstGeom prst="leftArrow">
            <a:avLst/>
          </a:prstGeom>
          <a:solidFill>
            <a:srgbClr val="0C5C65"/>
          </a:solidFill>
          <a:ln>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37197" y="6089718"/>
            <a:ext cx="1287532" cy="369332"/>
          </a:xfrm>
          <a:prstGeom prst="rect">
            <a:avLst/>
          </a:prstGeom>
          <a:noFill/>
        </p:spPr>
        <p:txBody>
          <a:bodyPr wrap="none" rtlCol="0">
            <a:spAutoFit/>
          </a:bodyPr>
          <a:lstStyle/>
          <a:p>
            <a:r>
              <a:rPr lang="hu-HU" dirty="0"/>
              <a:t>publication</a:t>
            </a:r>
            <a:endParaRPr lang="en-US" dirty="0"/>
          </a:p>
        </p:txBody>
      </p:sp>
    </p:spTree>
    <p:extLst>
      <p:ext uri="{BB962C8B-B14F-4D97-AF65-F5344CB8AC3E}">
        <p14:creationId xmlns:p14="http://schemas.microsoft.com/office/powerpoint/2010/main" val="14808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2" grpId="0" animBg="1"/>
      <p:bldP spid="13" grpId="0" animBg="1"/>
      <p:bldP spid="15" grpId="0" animBg="1"/>
      <p:bldP spid="18" grpId="0" animBg="1"/>
      <p:bldP spid="19" grpId="0" animBg="1"/>
      <p:bldP spid="20" grpId="0" animBg="1"/>
      <p:bldP spid="2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3077304E-D66A-443D-BD23-B6F1BF93D246}"/>
              </a:ext>
            </a:extLst>
          </p:cNvPr>
          <p:cNvSpPr/>
          <p:nvPr/>
        </p:nvSpPr>
        <p:spPr>
          <a:xfrm>
            <a:off x="9452113" y="5705061"/>
            <a:ext cx="1977887" cy="115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Alcím 3"/>
          <p:cNvSpPr txBox="1">
            <a:spLocks/>
          </p:cNvSpPr>
          <p:nvPr/>
        </p:nvSpPr>
        <p:spPr>
          <a:xfrm>
            <a:off x="1231591" y="521018"/>
            <a:ext cx="9492434"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a:t>The Cohrane </a:t>
            </a:r>
            <a:r>
              <a:rPr lang="hu-HU" sz="3600" b="1" dirty="0" err="1"/>
              <a:t>Collaboration’s</a:t>
            </a:r>
            <a:r>
              <a:rPr lang="hu-HU" sz="3600" b="1" dirty="0"/>
              <a:t> </a:t>
            </a:r>
            <a:r>
              <a:rPr lang="hu-HU" sz="3600" b="1" dirty="0" err="1"/>
              <a:t>tool</a:t>
            </a:r>
            <a:endParaRPr lang="hu-HU" sz="3600" b="1" dirty="0"/>
          </a:p>
        </p:txBody>
      </p:sp>
      <p:graphicFrame>
        <p:nvGraphicFramePr>
          <p:cNvPr id="13" name="Table 12"/>
          <p:cNvGraphicFramePr>
            <a:graphicFrameLocks noGrp="1"/>
          </p:cNvGraphicFramePr>
          <p:nvPr/>
        </p:nvGraphicFramePr>
        <p:xfrm>
          <a:off x="5360167" y="1435692"/>
          <a:ext cx="6495058" cy="5303034"/>
        </p:xfrm>
        <a:graphic>
          <a:graphicData uri="http://schemas.openxmlformats.org/drawingml/2006/table">
            <a:tbl>
              <a:tblPr/>
              <a:tblGrid>
                <a:gridCol w="1412888">
                  <a:extLst>
                    <a:ext uri="{9D8B030D-6E8A-4147-A177-3AD203B41FA5}">
                      <a16:colId xmlns:a16="http://schemas.microsoft.com/office/drawing/2014/main" val="1143703784"/>
                    </a:ext>
                  </a:extLst>
                </a:gridCol>
                <a:gridCol w="2892737">
                  <a:extLst>
                    <a:ext uri="{9D8B030D-6E8A-4147-A177-3AD203B41FA5}">
                      <a16:colId xmlns:a16="http://schemas.microsoft.com/office/drawing/2014/main" val="692570899"/>
                    </a:ext>
                  </a:extLst>
                </a:gridCol>
                <a:gridCol w="2189433">
                  <a:extLst>
                    <a:ext uri="{9D8B030D-6E8A-4147-A177-3AD203B41FA5}">
                      <a16:colId xmlns:a16="http://schemas.microsoft.com/office/drawing/2014/main" val="2262965324"/>
                    </a:ext>
                  </a:extLst>
                </a:gridCol>
              </a:tblGrid>
              <a:tr h="175912">
                <a:tc>
                  <a:txBody>
                    <a:bodyPr/>
                    <a:lstStyle/>
                    <a:p>
                      <a:pPr fontAlgn="t">
                        <a:spcBef>
                          <a:spcPts val="0"/>
                        </a:spcBef>
                        <a:spcAft>
                          <a:spcPts val="450"/>
                        </a:spcAft>
                      </a:pPr>
                      <a:r>
                        <a:rPr lang="en-GB" sz="700" b="1">
                          <a:effectLst/>
                        </a:rPr>
                        <a:t>Domain</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b="1">
                          <a:effectLst/>
                        </a:rPr>
                        <a:t>Support for judgement</a:t>
                      </a:r>
                      <a:endParaRPr lang="en-US"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GB" sz="700" b="1">
                          <a:effectLst/>
                        </a:rPr>
                        <a:t>Review authors’ judgement</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798850"/>
                  </a:ext>
                </a:extLst>
              </a:tr>
              <a:tr h="175912">
                <a:tc>
                  <a:txBody>
                    <a:bodyPr/>
                    <a:lstStyle/>
                    <a:p>
                      <a:pPr fontAlgn="t">
                        <a:spcBef>
                          <a:spcPts val="0"/>
                        </a:spcBef>
                        <a:spcAft>
                          <a:spcPts val="450"/>
                        </a:spcAft>
                      </a:pPr>
                      <a:r>
                        <a:rPr lang="en-US" sz="700" i="1">
                          <a:effectLst/>
                        </a:rPr>
                        <a:t>Selection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857606"/>
                  </a:ext>
                </a:extLst>
              </a:tr>
              <a:tr h="397849">
                <a:tc>
                  <a:txBody>
                    <a:bodyPr/>
                    <a:lstStyle/>
                    <a:p>
                      <a:pPr fontAlgn="t">
                        <a:spcBef>
                          <a:spcPts val="0"/>
                        </a:spcBef>
                        <a:spcAft>
                          <a:spcPts val="450"/>
                        </a:spcAft>
                      </a:pPr>
                      <a:r>
                        <a:rPr lang="en-GB" sz="700" b="1">
                          <a:effectLst/>
                        </a:rPr>
                        <a:t>Random sequence generation.</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Describe the method used to generate the allocation sequence in sufficient detail to allow an assessment of whether it should produce comparable groups.</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Selection bias (biased allocation to interventions) due to inadequate generation of a randomised sequence.</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308823"/>
                  </a:ext>
                </a:extLst>
              </a:tr>
              <a:tr h="508818">
                <a:tc>
                  <a:txBody>
                    <a:bodyPr/>
                    <a:lstStyle/>
                    <a:p>
                      <a:pPr fontAlgn="t">
                        <a:spcBef>
                          <a:spcPts val="0"/>
                        </a:spcBef>
                        <a:spcAft>
                          <a:spcPts val="450"/>
                        </a:spcAft>
                      </a:pPr>
                      <a:r>
                        <a:rPr lang="en-GB" sz="700" b="1">
                          <a:effectLst/>
                        </a:rPr>
                        <a:t>Allocation concealment.</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Describe the method used to conceal the allocation sequence in sufficient detail to determine whether intervention allocations could have been foreseen in advance of, or during, enrolment.</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Selection bias (biased allocation to interventions) due to inadequate concealment of allocations prior to assignment.</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495051"/>
                  </a:ext>
                </a:extLst>
              </a:tr>
              <a:tr h="175912">
                <a:tc>
                  <a:txBody>
                    <a:bodyPr/>
                    <a:lstStyle/>
                    <a:p>
                      <a:pPr fontAlgn="t">
                        <a:spcBef>
                          <a:spcPts val="0"/>
                        </a:spcBef>
                        <a:spcAft>
                          <a:spcPts val="450"/>
                        </a:spcAft>
                      </a:pPr>
                      <a:r>
                        <a:rPr lang="en-US" sz="700" i="1">
                          <a:effectLst/>
                        </a:rPr>
                        <a:t>Performance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776010"/>
                  </a:ext>
                </a:extLst>
              </a:tr>
              <a:tr h="730754">
                <a:tc>
                  <a:txBody>
                    <a:bodyPr/>
                    <a:lstStyle/>
                    <a:p>
                      <a:pPr fontAlgn="t">
                        <a:spcBef>
                          <a:spcPts val="0"/>
                        </a:spcBef>
                        <a:spcAft>
                          <a:spcPts val="450"/>
                        </a:spcAft>
                      </a:pPr>
                      <a:r>
                        <a:rPr lang="en-US" sz="700" b="1">
                          <a:effectLst/>
                        </a:rPr>
                        <a:t>Blinding of participants and personnel </a:t>
                      </a:r>
                      <a:r>
                        <a:rPr lang="en-US" sz="700" i="1">
                          <a:effectLst/>
                        </a:rPr>
                        <a:t>Assessments should be made for each main outcome (or class of outcomes).</a:t>
                      </a:r>
                      <a:r>
                        <a:rPr lang="en-US" sz="700" b="1">
                          <a:effectLst/>
                        </a:rPr>
                        <a:t> </a:t>
                      </a:r>
                      <a:endParaRPr lang="en-US"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Describe all measures used, if any, to blind study participants and personnel from knowledge of which intervention a participant received. Provide any information relating to whether the intended blinding was effective.</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dirty="0">
                          <a:effectLst/>
                        </a:rPr>
                        <a:t>Performance bias due to knowledge of the allocated interventions by participants and personnel during the study.</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329901"/>
                  </a:ext>
                </a:extLst>
              </a:tr>
              <a:tr h="175912">
                <a:tc>
                  <a:txBody>
                    <a:bodyPr/>
                    <a:lstStyle/>
                    <a:p>
                      <a:pPr fontAlgn="t">
                        <a:spcBef>
                          <a:spcPts val="0"/>
                        </a:spcBef>
                        <a:spcAft>
                          <a:spcPts val="450"/>
                        </a:spcAft>
                      </a:pPr>
                      <a:r>
                        <a:rPr lang="en-US" sz="700" i="1">
                          <a:effectLst/>
                        </a:rPr>
                        <a:t>Detection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284351"/>
                  </a:ext>
                </a:extLst>
              </a:tr>
              <a:tr h="619786">
                <a:tc>
                  <a:txBody>
                    <a:bodyPr/>
                    <a:lstStyle/>
                    <a:p>
                      <a:pPr fontAlgn="t">
                        <a:spcBef>
                          <a:spcPts val="0"/>
                        </a:spcBef>
                        <a:spcAft>
                          <a:spcPts val="450"/>
                        </a:spcAft>
                      </a:pPr>
                      <a:r>
                        <a:rPr lang="en-US" sz="700" b="1">
                          <a:effectLst/>
                        </a:rPr>
                        <a:t>Blinding of outcome assessment</a:t>
                      </a:r>
                      <a:r>
                        <a:rPr lang="en-US" sz="700">
                          <a:effectLst/>
                        </a:rPr>
                        <a:t> </a:t>
                      </a:r>
                      <a:r>
                        <a:rPr lang="en-US" sz="700" i="1">
                          <a:effectLst/>
                        </a:rPr>
                        <a:t>Assessments should be made for each main outcome (or class of outcomes)</a:t>
                      </a:r>
                      <a:r>
                        <a:rPr lang="en-US" sz="700">
                          <a:effectLst/>
                        </a:rPr>
                        <a:t>.</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dirty="0">
                          <a:effectLst/>
                        </a:rPr>
                        <a:t>Describe all measures used, if any, to blind outcome assessors from knowledge of which intervention a participant received. Provide any information relating to whether the intended blinding was effective.</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Detection bias due to knowledge of the allocated interventions by outcome assessors.</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52352"/>
                  </a:ext>
                </a:extLst>
              </a:tr>
              <a:tr h="175912">
                <a:tc>
                  <a:txBody>
                    <a:bodyPr/>
                    <a:lstStyle/>
                    <a:p>
                      <a:pPr fontAlgn="t">
                        <a:spcBef>
                          <a:spcPts val="0"/>
                        </a:spcBef>
                        <a:spcAft>
                          <a:spcPts val="450"/>
                        </a:spcAft>
                      </a:pPr>
                      <a:r>
                        <a:rPr lang="en-US" sz="700" i="1">
                          <a:effectLst/>
                        </a:rPr>
                        <a:t>Attrition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373247"/>
                  </a:ext>
                </a:extLst>
              </a:tr>
              <a:tr h="841723">
                <a:tc>
                  <a:txBody>
                    <a:bodyPr/>
                    <a:lstStyle/>
                    <a:p>
                      <a:pPr fontAlgn="t">
                        <a:spcBef>
                          <a:spcPts val="0"/>
                        </a:spcBef>
                        <a:spcAft>
                          <a:spcPts val="450"/>
                        </a:spcAft>
                      </a:pPr>
                      <a:r>
                        <a:rPr lang="en-US" sz="700" b="1">
                          <a:effectLst/>
                        </a:rPr>
                        <a:t>Incomplete outcome data</a:t>
                      </a:r>
                      <a:r>
                        <a:rPr lang="en-US" sz="700">
                          <a:effectLst/>
                        </a:rPr>
                        <a:t> </a:t>
                      </a:r>
                      <a:r>
                        <a:rPr lang="en-US" sz="700" i="1">
                          <a:effectLst/>
                        </a:rPr>
                        <a:t>Assessments should be made for each main outcome (or class of outcomes).</a:t>
                      </a:r>
                      <a:r>
                        <a:rPr lang="en-US" sz="700" b="1">
                          <a:effectLst/>
                        </a:rPr>
                        <a:t> </a:t>
                      </a:r>
                      <a:endParaRPr lang="en-US"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Describe the completeness of outcome data for each main outcome, including attrition and exclusions from the analysis. State whether attrition and exclusions were reported, the numbers in each intervention group (compared with total randomized participants), reasons for attrition/exclusions where reported, and any re-inclusions in analyses performed by the review authors.</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Attrition bias due to amount, nature or handling of incomplete outcome data.</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61373"/>
                  </a:ext>
                </a:extLst>
              </a:tr>
              <a:tr h="175912">
                <a:tc>
                  <a:txBody>
                    <a:bodyPr/>
                    <a:lstStyle/>
                    <a:p>
                      <a:pPr fontAlgn="t">
                        <a:spcBef>
                          <a:spcPts val="0"/>
                        </a:spcBef>
                        <a:spcAft>
                          <a:spcPts val="450"/>
                        </a:spcAft>
                      </a:pPr>
                      <a:r>
                        <a:rPr lang="en-US" sz="700" i="1">
                          <a:effectLst/>
                        </a:rPr>
                        <a:t>Reporting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dirty="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29096"/>
                  </a:ext>
                </a:extLst>
              </a:tr>
              <a:tr h="286881">
                <a:tc>
                  <a:txBody>
                    <a:bodyPr/>
                    <a:lstStyle/>
                    <a:p>
                      <a:pPr fontAlgn="t">
                        <a:spcBef>
                          <a:spcPts val="0"/>
                        </a:spcBef>
                        <a:spcAft>
                          <a:spcPts val="450"/>
                        </a:spcAft>
                      </a:pPr>
                      <a:r>
                        <a:rPr lang="en-GB" sz="700" b="1">
                          <a:effectLst/>
                        </a:rPr>
                        <a:t>Selective reporting.</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State how the possibility of selective outcome reporting was examined by the review authors, and what was found.</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Reporting bias due to selective outcome reporting.</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418638"/>
                  </a:ext>
                </a:extLst>
              </a:tr>
              <a:tr h="175912">
                <a:tc>
                  <a:txBody>
                    <a:bodyPr/>
                    <a:lstStyle/>
                    <a:p>
                      <a:pPr fontAlgn="t">
                        <a:spcBef>
                          <a:spcPts val="0"/>
                        </a:spcBef>
                        <a:spcAft>
                          <a:spcPts val="450"/>
                        </a:spcAft>
                      </a:pPr>
                      <a:r>
                        <a:rPr lang="en-US" sz="700" i="1">
                          <a:effectLst/>
                        </a:rPr>
                        <a:t>Other bias.</a:t>
                      </a:r>
                    </a:p>
                  </a:txBody>
                  <a:tcPr marL="62434" marR="62434" marT="31217" marB="3121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 </a:t>
                      </a:r>
                    </a:p>
                  </a:txBody>
                  <a:tcPr marL="62434" marR="62434" marT="31217" marB="3121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67031"/>
                  </a:ext>
                </a:extLst>
              </a:tr>
              <a:tr h="685839">
                <a:tc>
                  <a:txBody>
                    <a:bodyPr/>
                    <a:lstStyle/>
                    <a:p>
                      <a:pPr fontAlgn="t">
                        <a:spcBef>
                          <a:spcPts val="0"/>
                        </a:spcBef>
                        <a:spcAft>
                          <a:spcPts val="450"/>
                        </a:spcAft>
                      </a:pPr>
                      <a:r>
                        <a:rPr lang="en-GB" sz="700" b="1">
                          <a:effectLst/>
                        </a:rPr>
                        <a:t>Other sources of bias.</a:t>
                      </a:r>
                      <a:endParaRPr lang="en-GB" sz="700">
                        <a:effectLst/>
                      </a:endParaRP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a:effectLst/>
                        </a:rPr>
                        <a:t>State any important concerns about bias not addressed in the other domains in the tool.</a:t>
                      </a:r>
                    </a:p>
                    <a:p>
                      <a:pPr fontAlgn="t">
                        <a:spcBef>
                          <a:spcPts val="0"/>
                        </a:spcBef>
                        <a:spcAft>
                          <a:spcPts val="450"/>
                        </a:spcAft>
                      </a:pPr>
                      <a:r>
                        <a:rPr lang="en-US" sz="700">
                          <a:effectLst/>
                        </a:rPr>
                        <a:t>If particular questions/entries were pre-specified in the review’s protocol, responses should be provided for each question/entry.</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0"/>
                        </a:spcBef>
                        <a:spcAft>
                          <a:spcPts val="450"/>
                        </a:spcAft>
                      </a:pPr>
                      <a:r>
                        <a:rPr lang="en-US" sz="700" dirty="0">
                          <a:effectLst/>
                        </a:rPr>
                        <a:t>Bias due to problems not covered elsewhere in the table.</a:t>
                      </a:r>
                    </a:p>
                  </a:txBody>
                  <a:tcPr marL="62434" marR="62434" marT="31217" marB="312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012401"/>
                  </a:ext>
                </a:extLst>
              </a:tr>
            </a:tbl>
          </a:graphicData>
        </a:graphic>
      </p:graphicFrame>
      <p:sp>
        <p:nvSpPr>
          <p:cNvPr id="14" name="Rectangle 2"/>
          <p:cNvSpPr>
            <a:spLocks noChangeArrowheads="1"/>
          </p:cNvSpPr>
          <p:nvPr/>
        </p:nvSpPr>
        <p:spPr bwMode="auto">
          <a:xfrm>
            <a:off x="2951163" y="1665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r>
            <a:br>
              <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églalap 1">
            <a:extLst>
              <a:ext uri="{FF2B5EF4-FFF2-40B4-BE49-F238E27FC236}">
                <a16:creationId xmlns:a16="http://schemas.microsoft.com/office/drawing/2014/main" id="{F6FF30B2-5052-4EE8-A7FD-EF4B27467546}"/>
              </a:ext>
            </a:extLst>
          </p:cNvPr>
          <p:cNvSpPr/>
          <p:nvPr/>
        </p:nvSpPr>
        <p:spPr>
          <a:xfrm>
            <a:off x="289941" y="6059983"/>
            <a:ext cx="4422913" cy="584775"/>
          </a:xfrm>
          <a:prstGeom prst="rect">
            <a:avLst/>
          </a:prstGeom>
        </p:spPr>
        <p:txBody>
          <a:bodyPr wrap="square">
            <a:spAutoFit/>
          </a:bodyPr>
          <a:lstStyle/>
          <a:p>
            <a:r>
              <a:rPr lang="hu-HU" sz="1600" b="1" dirty="0">
                <a:solidFill>
                  <a:srgbClr val="0C5C65"/>
                </a:solidFill>
              </a:rPr>
              <a:t>https://training.cochrane.org/handbook/current/chapter-08</a:t>
            </a:r>
          </a:p>
        </p:txBody>
      </p:sp>
      <p:pic>
        <p:nvPicPr>
          <p:cNvPr id="6" name="Picture 14">
            <a:extLst>
              <a:ext uri="{FF2B5EF4-FFF2-40B4-BE49-F238E27FC236}">
                <a16:creationId xmlns:a16="http://schemas.microsoft.com/office/drawing/2014/main" id="{B8F7867A-00A7-4914-A095-677117D160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8490" y="1509470"/>
            <a:ext cx="2165816" cy="2491463"/>
          </a:xfrm>
          <a:prstGeom prst="rect">
            <a:avLst/>
          </a:prstGeom>
        </p:spPr>
      </p:pic>
      <p:sp>
        <p:nvSpPr>
          <p:cNvPr id="4" name="Szövegdoboz 3">
            <a:extLst>
              <a:ext uri="{FF2B5EF4-FFF2-40B4-BE49-F238E27FC236}">
                <a16:creationId xmlns:a16="http://schemas.microsoft.com/office/drawing/2014/main" id="{46D7025A-8645-48C0-88AE-FBD1DA979CC5}"/>
              </a:ext>
            </a:extLst>
          </p:cNvPr>
          <p:cNvSpPr txBox="1"/>
          <p:nvPr/>
        </p:nvSpPr>
        <p:spPr>
          <a:xfrm>
            <a:off x="502553" y="4253993"/>
            <a:ext cx="4422913" cy="1877437"/>
          </a:xfrm>
          <a:prstGeom prst="rect">
            <a:avLst/>
          </a:prstGeom>
          <a:noFill/>
        </p:spPr>
        <p:txBody>
          <a:bodyPr wrap="square" rtlCol="0">
            <a:spAutoFit/>
          </a:bodyPr>
          <a:lstStyle/>
          <a:p>
            <a:pPr lvl="0" algn="ctr" eaLnBrk="0" fontAlgn="base" hangingPunct="0">
              <a:spcBef>
                <a:spcPct val="0"/>
              </a:spcBef>
              <a:spcAft>
                <a:spcPct val="0"/>
              </a:spcAft>
            </a:pPr>
            <a:r>
              <a:rPr lang="en-US" altLang="en-US" b="1" dirty="0">
                <a:solidFill>
                  <a:srgbClr val="000080"/>
                </a:solidFill>
                <a:latin typeface="Arial" panose="020B0604020202020204" pitchFamily="34" charset="0"/>
                <a:cs typeface="Arial" panose="020B0604020202020204" pitchFamily="34" charset="0"/>
              </a:rPr>
              <a:t>Cochrane Handbook for Systematic Reviews of Interventions</a:t>
            </a:r>
            <a:r>
              <a:rPr lang="en-US" altLang="en-US" dirty="0">
                <a:latin typeface="Arial" panose="020B0604020202020204" pitchFamily="34" charset="0"/>
                <a:cs typeface="Arial" panose="020B0604020202020204" pitchFamily="34" charset="0"/>
              </a:rPr>
              <a:t> </a:t>
            </a:r>
            <a:endParaRPr lang="en-US" altLang="en-US" dirty="0"/>
          </a:p>
          <a:p>
            <a:pPr lvl="0" algn="ctr" eaLnBrk="0" fontAlgn="base" hangingPunct="0">
              <a:spcBef>
                <a:spcPct val="0"/>
              </a:spcBef>
              <a:spcAft>
                <a:spcPct val="0"/>
              </a:spcAft>
            </a:pPr>
            <a:r>
              <a:rPr lang="en-US" altLang="en-US" sz="1800" dirty="0">
                <a:latin typeface="Arial" panose="020B0604020202020204" pitchFamily="34" charset="0"/>
                <a:cs typeface="Arial" panose="020B0604020202020204" pitchFamily="34" charset="0"/>
              </a:rPr>
              <a:t> </a:t>
            </a:r>
            <a:endParaRPr lang="en-US" altLang="en-US" sz="800" dirty="0"/>
          </a:p>
          <a:p>
            <a:pPr lvl="0" algn="ctr" eaLnBrk="0" fontAlgn="base" hangingPunct="0">
              <a:spcBef>
                <a:spcPct val="0"/>
              </a:spcBef>
              <a:spcAft>
                <a:spcPct val="0"/>
              </a:spcAft>
            </a:pPr>
            <a:r>
              <a:rPr lang="en-US" altLang="en-US" dirty="0">
                <a:latin typeface="Arial" panose="020B0604020202020204" pitchFamily="34" charset="0"/>
                <a:cs typeface="Arial" panose="020B0604020202020204" pitchFamily="34" charset="0"/>
              </a:rPr>
              <a:t>Version </a:t>
            </a:r>
            <a:r>
              <a:rPr lang="hu-HU" altLang="en-US" dirty="0">
                <a:latin typeface="Arial" panose="020B0604020202020204" pitchFamily="34" charset="0"/>
                <a:cs typeface="Arial" panose="020B0604020202020204" pitchFamily="34" charset="0"/>
              </a:rPr>
              <a:t>6</a:t>
            </a:r>
            <a:endParaRPr lang="en-US" altLang="en-US" dirty="0"/>
          </a:p>
          <a:p>
            <a:pPr lvl="0" algn="ctr" eaLnBrk="0" fontAlgn="base" hangingPunct="0">
              <a:spcBef>
                <a:spcPct val="0"/>
              </a:spcBef>
              <a:spcAft>
                <a:spcPct val="0"/>
              </a:spcAft>
            </a:pPr>
            <a:r>
              <a:rPr lang="en-US" altLang="en-US" dirty="0">
                <a:latin typeface="Arial" panose="020B0604020202020204" pitchFamily="34" charset="0"/>
                <a:cs typeface="Arial" panose="020B0604020202020204" pitchFamily="34" charset="0"/>
              </a:rPr>
              <a:t>[updated</a:t>
            </a:r>
            <a:r>
              <a:rPr lang="hu-HU" altLang="en-US" dirty="0">
                <a:latin typeface="Arial" panose="020B0604020202020204" pitchFamily="34" charset="0"/>
                <a:cs typeface="Arial" panose="020B0604020202020204" pitchFamily="34" charset="0"/>
              </a:rPr>
              <a:t> in</a:t>
            </a:r>
            <a:r>
              <a:rPr lang="en-US" altLang="en-US" dirty="0">
                <a:latin typeface="Arial" panose="020B0604020202020204" pitchFamily="34" charset="0"/>
                <a:cs typeface="Arial" panose="020B0604020202020204" pitchFamily="34" charset="0"/>
              </a:rPr>
              <a:t> </a:t>
            </a:r>
            <a:r>
              <a:rPr lang="hu-HU" altLang="en-US" dirty="0">
                <a:latin typeface="Arial" panose="020B0604020202020204" pitchFamily="34" charset="0"/>
                <a:cs typeface="Arial" panose="020B0604020202020204" pitchFamily="34" charset="0"/>
              </a:rPr>
              <a:t>2019</a:t>
            </a:r>
            <a:r>
              <a:rPr lang="en-US" altLang="en-US" dirty="0">
                <a:latin typeface="Arial" panose="020B0604020202020204" pitchFamily="34" charset="0"/>
                <a:cs typeface="Arial" panose="020B0604020202020204" pitchFamily="34" charset="0"/>
              </a:rPr>
              <a:t>]</a:t>
            </a:r>
            <a:endParaRPr lang="en-US" altLang="en-US" dirty="0"/>
          </a:p>
          <a:p>
            <a:pPr lvl="0" algn="ctr" eaLnBrk="0" fontAlgn="base" hangingPunct="0">
              <a:spcBef>
                <a:spcPct val="0"/>
              </a:spcBef>
              <a:spcAft>
                <a:spcPct val="0"/>
              </a:spcAft>
            </a:pPr>
            <a:r>
              <a:rPr lang="en-US" altLang="en-US" dirty="0">
                <a:latin typeface="Arial" panose="020B0604020202020204" pitchFamily="34" charset="0"/>
                <a:cs typeface="Arial" panose="020B0604020202020204" pitchFamily="34" charset="0"/>
              </a:rPr>
              <a:t> Editors: Julian Higgins and </a:t>
            </a:r>
            <a:r>
              <a:rPr lang="hu-HU" altLang="en-US" dirty="0">
                <a:latin typeface="Arial" panose="020B0604020202020204" pitchFamily="34" charset="0"/>
                <a:cs typeface="Arial" panose="020B0604020202020204" pitchFamily="34" charset="0"/>
              </a:rPr>
              <a:t>James Thomas</a:t>
            </a:r>
          </a:p>
          <a:p>
            <a:pPr lvl="0" algn="ctr" eaLnBrk="0" fontAlgn="base" hangingPunct="0">
              <a:spcBef>
                <a:spcPct val="0"/>
              </a:spcBef>
              <a:spcAft>
                <a:spcPct val="0"/>
              </a:spcAft>
            </a:pPr>
            <a:r>
              <a:rPr lang="hu-HU" altLang="en-US" dirty="0">
                <a:latin typeface="Arial" panose="020B0604020202020204" pitchFamily="34" charset="0"/>
                <a:cs typeface="Arial" panose="020B0604020202020204" pitchFamily="34" charset="0"/>
              </a:rPr>
              <a:t>Part 2, </a:t>
            </a:r>
            <a:r>
              <a:rPr lang="hu-HU" altLang="en-US" dirty="0" err="1">
                <a:latin typeface="Arial" panose="020B0604020202020204" pitchFamily="34" charset="0"/>
                <a:cs typeface="Arial" panose="020B0604020202020204" pitchFamily="34" charset="0"/>
              </a:rPr>
              <a:t>Chapter</a:t>
            </a:r>
            <a:r>
              <a:rPr lang="hu-HU" altLang="en-US" dirty="0">
                <a:latin typeface="Arial" panose="020B0604020202020204" pitchFamily="34" charset="0"/>
                <a:cs typeface="Arial" panose="020B0604020202020204" pitchFamily="34" charset="0"/>
              </a:rPr>
              <a:t> 8</a:t>
            </a:r>
            <a:endParaRPr lang="en-US" altLang="en-US" dirty="0"/>
          </a:p>
          <a:p>
            <a:endParaRPr lang="hu-HU" dirty="0"/>
          </a:p>
        </p:txBody>
      </p:sp>
    </p:spTree>
    <p:extLst>
      <p:ext uri="{BB962C8B-B14F-4D97-AF65-F5344CB8AC3E}">
        <p14:creationId xmlns:p14="http://schemas.microsoft.com/office/powerpoint/2010/main" val="25757696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BC260479-8E54-40CB-AC9E-1BB6932F8B78}"/>
              </a:ext>
            </a:extLst>
          </p:cNvPr>
          <p:cNvSpPr/>
          <p:nvPr/>
        </p:nvSpPr>
        <p:spPr>
          <a:xfrm>
            <a:off x="9191134" y="5973417"/>
            <a:ext cx="2535810" cy="884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6" name="Picture 2" descr="Steps Upwards Drawing free image">
            <a:extLst>
              <a:ext uri="{FF2B5EF4-FFF2-40B4-BE49-F238E27FC236}">
                <a16:creationId xmlns:a16="http://schemas.microsoft.com/office/drawing/2014/main" id="{B81BEF43-72CD-4286-B37A-DD3FEE077FB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49002" y="3210339"/>
            <a:ext cx="3479076"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Alcím 3"/>
          <p:cNvSpPr txBox="1">
            <a:spLocks/>
          </p:cNvSpPr>
          <p:nvPr/>
        </p:nvSpPr>
        <p:spPr>
          <a:xfrm>
            <a:off x="2300140" y="465191"/>
            <a:ext cx="7324269"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Steps</a:t>
            </a:r>
            <a:r>
              <a:rPr lang="hu-HU" sz="3600" b="1" dirty="0"/>
              <a:t> of </a:t>
            </a:r>
            <a:r>
              <a:rPr lang="hu-HU" sz="3600" b="1" dirty="0" err="1"/>
              <a:t>risk</a:t>
            </a:r>
            <a:r>
              <a:rPr lang="hu-HU" sz="3600" b="1" dirty="0"/>
              <a:t> </a:t>
            </a:r>
            <a:r>
              <a:rPr lang="hu-HU" sz="3600" b="1" dirty="0" err="1"/>
              <a:t>of</a:t>
            </a:r>
            <a:r>
              <a:rPr lang="hu-HU" sz="3600" b="1" dirty="0"/>
              <a:t> </a:t>
            </a:r>
            <a:r>
              <a:rPr lang="hu-HU" sz="3600" b="1" dirty="0" err="1"/>
              <a:t>bias</a:t>
            </a:r>
            <a:r>
              <a:rPr lang="hu-HU" sz="3600" b="1" dirty="0"/>
              <a:t> </a:t>
            </a:r>
            <a:r>
              <a:rPr lang="hu-HU" sz="3600" b="1" dirty="0" err="1"/>
              <a:t>assessment</a:t>
            </a:r>
            <a:endParaRPr lang="hu-HU" sz="3600" b="1" dirty="0"/>
          </a:p>
        </p:txBody>
      </p:sp>
      <p:sp>
        <p:nvSpPr>
          <p:cNvPr id="4" name="Tartalom helye 3">
            <a:extLst>
              <a:ext uri="{FF2B5EF4-FFF2-40B4-BE49-F238E27FC236}">
                <a16:creationId xmlns:a16="http://schemas.microsoft.com/office/drawing/2014/main" id="{CE1F60A8-21F9-4BD6-91A6-7668CE012F93}"/>
              </a:ext>
            </a:extLst>
          </p:cNvPr>
          <p:cNvSpPr>
            <a:spLocks noGrp="1"/>
          </p:cNvSpPr>
          <p:nvPr>
            <p:ph idx="1"/>
          </p:nvPr>
        </p:nvSpPr>
        <p:spPr>
          <a:xfrm>
            <a:off x="1137306" y="1670438"/>
            <a:ext cx="10074443" cy="4229100"/>
          </a:xfrm>
        </p:spPr>
        <p:txBody>
          <a:bodyPr/>
          <a:lstStyle/>
          <a:p>
            <a:pPr marL="514350" indent="-514350">
              <a:lnSpc>
                <a:spcPct val="150000"/>
              </a:lnSpc>
              <a:buFont typeface="+mj-lt"/>
              <a:buAutoNum type="arabicPeriod"/>
            </a:pPr>
            <a:r>
              <a:rPr lang="hu-HU" sz="2600" b="1" dirty="0" err="1">
                <a:solidFill>
                  <a:srgbClr val="0C5C65"/>
                </a:solidFill>
              </a:rPr>
              <a:t>Make</a:t>
            </a:r>
            <a:r>
              <a:rPr lang="hu-HU" sz="2600" b="1" dirty="0">
                <a:solidFill>
                  <a:srgbClr val="0C5C65"/>
                </a:solidFill>
              </a:rPr>
              <a:t> a </a:t>
            </a:r>
            <a:r>
              <a:rPr lang="hu-HU" sz="2600" b="1" dirty="0" err="1">
                <a:solidFill>
                  <a:srgbClr val="0C5C65"/>
                </a:solidFill>
              </a:rPr>
              <a:t>plan</a:t>
            </a:r>
            <a:r>
              <a:rPr lang="hu-HU" sz="2600" b="1" dirty="0">
                <a:solidFill>
                  <a:srgbClr val="0C5C65"/>
                </a:solidFill>
              </a:rPr>
              <a:t>! (</a:t>
            </a:r>
            <a:r>
              <a:rPr lang="hu-HU" sz="2600" b="1" dirty="0" err="1">
                <a:solidFill>
                  <a:srgbClr val="0C5C65"/>
                </a:solidFill>
              </a:rPr>
              <a:t>trial</a:t>
            </a:r>
            <a:r>
              <a:rPr lang="hu-HU" sz="2600" b="1" dirty="0">
                <a:solidFill>
                  <a:srgbClr val="0C5C65"/>
                </a:solidFill>
              </a:rPr>
              <a:t> and </a:t>
            </a:r>
            <a:r>
              <a:rPr lang="hu-HU" sz="2600" b="1" dirty="0" err="1">
                <a:solidFill>
                  <a:srgbClr val="0C5C65"/>
                </a:solidFill>
              </a:rPr>
              <a:t>error</a:t>
            </a:r>
            <a:r>
              <a:rPr lang="hu-HU" sz="2600" b="1" dirty="0">
                <a:solidFill>
                  <a:srgbClr val="0C5C65"/>
                </a:solidFill>
              </a:rPr>
              <a:t>…test and </a:t>
            </a:r>
            <a:r>
              <a:rPr lang="hu-HU" sz="2600" b="1" dirty="0" err="1">
                <a:solidFill>
                  <a:srgbClr val="0C5C65"/>
                </a:solidFill>
              </a:rPr>
              <a:t>modify</a:t>
            </a:r>
            <a:r>
              <a:rPr lang="hu-HU" sz="2600" b="1" dirty="0">
                <a:solidFill>
                  <a:srgbClr val="0C5C65"/>
                </a:solidFill>
              </a:rPr>
              <a:t>)</a:t>
            </a:r>
          </a:p>
          <a:p>
            <a:pPr marL="514350" indent="-514350">
              <a:lnSpc>
                <a:spcPct val="150000"/>
              </a:lnSpc>
              <a:buFont typeface="+mj-lt"/>
              <a:buAutoNum type="arabicPeriod"/>
            </a:pPr>
            <a:r>
              <a:rPr lang="hu-HU" sz="2600" b="1" dirty="0" err="1">
                <a:solidFill>
                  <a:srgbClr val="0C5C65"/>
                </a:solidFill>
              </a:rPr>
              <a:t>Assessed</a:t>
            </a:r>
            <a:r>
              <a:rPr lang="hu-HU" sz="2600" b="1" dirty="0">
                <a:solidFill>
                  <a:srgbClr val="0C5C65"/>
                </a:solidFill>
              </a:rPr>
              <a:t> </a:t>
            </a:r>
            <a:r>
              <a:rPr lang="hu-HU" sz="2600" b="1" dirty="0" err="1">
                <a:solidFill>
                  <a:srgbClr val="0C5C65"/>
                </a:solidFill>
              </a:rPr>
              <a:t>by</a:t>
            </a:r>
            <a:r>
              <a:rPr lang="hu-HU" sz="2600" b="1" dirty="0">
                <a:solidFill>
                  <a:srgbClr val="0C5C65"/>
                </a:solidFill>
              </a:rPr>
              <a:t> </a:t>
            </a:r>
            <a:r>
              <a:rPr lang="hu-HU" sz="2600" b="1" dirty="0" err="1">
                <a:solidFill>
                  <a:srgbClr val="E50D2E"/>
                </a:solidFill>
              </a:rPr>
              <a:t>two</a:t>
            </a:r>
            <a:r>
              <a:rPr lang="hu-HU" sz="2600" b="1" dirty="0">
                <a:solidFill>
                  <a:srgbClr val="E50D2E"/>
                </a:solidFill>
              </a:rPr>
              <a:t> </a:t>
            </a:r>
            <a:r>
              <a:rPr lang="hu-HU" sz="2600" b="1" dirty="0" err="1">
                <a:solidFill>
                  <a:srgbClr val="E50D2E"/>
                </a:solidFill>
              </a:rPr>
              <a:t>review</a:t>
            </a:r>
            <a:r>
              <a:rPr lang="hu-HU" sz="2600" b="1" dirty="0">
                <a:solidFill>
                  <a:srgbClr val="E50D2E"/>
                </a:solidFill>
              </a:rPr>
              <a:t> </a:t>
            </a:r>
            <a:r>
              <a:rPr lang="hu-HU" sz="2600" b="1" dirty="0" err="1">
                <a:solidFill>
                  <a:srgbClr val="E50D2E"/>
                </a:solidFill>
              </a:rPr>
              <a:t>authors</a:t>
            </a:r>
            <a:r>
              <a:rPr lang="hu-HU" sz="2600" b="1" dirty="0">
                <a:solidFill>
                  <a:srgbClr val="E50D2E"/>
                </a:solidFill>
              </a:rPr>
              <a:t> </a:t>
            </a:r>
            <a:r>
              <a:rPr lang="hu-HU" sz="2600" b="1" dirty="0">
                <a:solidFill>
                  <a:srgbClr val="0C5C65"/>
                </a:solidFill>
              </a:rPr>
              <a:t>in </a:t>
            </a:r>
            <a:r>
              <a:rPr lang="hu-HU" sz="2600" b="1" dirty="0" err="1">
                <a:solidFill>
                  <a:srgbClr val="0C5C65"/>
                </a:solidFill>
              </a:rPr>
              <a:t>duplicate</a:t>
            </a:r>
            <a:r>
              <a:rPr lang="hu-HU" sz="2600" b="1" dirty="0">
                <a:solidFill>
                  <a:srgbClr val="0C5C65"/>
                </a:solidFill>
              </a:rPr>
              <a:t>! </a:t>
            </a:r>
          </a:p>
          <a:p>
            <a:pPr marL="514350" indent="-514350">
              <a:lnSpc>
                <a:spcPct val="150000"/>
              </a:lnSpc>
              <a:buFont typeface="+mj-lt"/>
              <a:buAutoNum type="arabicPeriod"/>
            </a:pPr>
            <a:endParaRPr lang="hu-HU" sz="2600" b="1" dirty="0">
              <a:solidFill>
                <a:srgbClr val="0C5C65"/>
              </a:solidFill>
            </a:endParaRPr>
          </a:p>
          <a:p>
            <a:pPr marL="514350" indent="-514350">
              <a:lnSpc>
                <a:spcPct val="150000"/>
              </a:lnSpc>
              <a:buFont typeface="+mj-lt"/>
              <a:buAutoNum type="arabicPeriod"/>
            </a:pPr>
            <a:endParaRPr lang="hu-HU" sz="2600" b="1" dirty="0">
              <a:solidFill>
                <a:srgbClr val="0C5C65"/>
              </a:solidFill>
            </a:endParaRPr>
          </a:p>
          <a:p>
            <a:pPr marL="514350" indent="-514350">
              <a:lnSpc>
                <a:spcPct val="150000"/>
              </a:lnSpc>
              <a:buFont typeface="+mj-lt"/>
              <a:buAutoNum type="arabicPeriod"/>
            </a:pPr>
            <a:endParaRPr lang="hu-HU" sz="2600" b="1" dirty="0">
              <a:solidFill>
                <a:srgbClr val="0C5C65"/>
              </a:solidFill>
            </a:endParaRPr>
          </a:p>
          <a:p>
            <a:pPr marL="514350" indent="-514350">
              <a:lnSpc>
                <a:spcPct val="150000"/>
              </a:lnSpc>
              <a:buFont typeface="+mj-lt"/>
              <a:buAutoNum type="arabicPeriod"/>
            </a:pPr>
            <a:endParaRPr lang="hu-HU" sz="2600" b="1" dirty="0">
              <a:solidFill>
                <a:srgbClr val="0C5C65"/>
              </a:solidFill>
            </a:endParaRPr>
          </a:p>
          <a:p>
            <a:pPr marL="514350" indent="-514350">
              <a:lnSpc>
                <a:spcPct val="150000"/>
              </a:lnSpc>
              <a:buFont typeface="+mj-lt"/>
              <a:buAutoNum type="arabicPeriod"/>
            </a:pPr>
            <a:r>
              <a:rPr lang="hu-HU" sz="2600" b="1" dirty="0" err="1">
                <a:solidFill>
                  <a:srgbClr val="0C5C65"/>
                </a:solidFill>
              </a:rPr>
              <a:t>Results</a:t>
            </a:r>
            <a:r>
              <a:rPr lang="hu-HU" sz="2600" b="1" dirty="0">
                <a:solidFill>
                  <a:srgbClr val="0C5C65"/>
                </a:solidFill>
              </a:rPr>
              <a:t> of </a:t>
            </a:r>
            <a:r>
              <a:rPr lang="hu-HU" sz="2600" b="1" dirty="0" err="1">
                <a:solidFill>
                  <a:srgbClr val="0C5C65"/>
                </a:solidFill>
              </a:rPr>
              <a:t>tools</a:t>
            </a:r>
            <a:r>
              <a:rPr lang="hu-HU" sz="2600" b="1" dirty="0">
                <a:solidFill>
                  <a:srgbClr val="0C5C65"/>
                </a:solidFill>
              </a:rPr>
              <a:t> </a:t>
            </a:r>
            <a:r>
              <a:rPr lang="hu-HU" sz="2600" b="1" dirty="0" err="1">
                <a:solidFill>
                  <a:srgbClr val="0C5C65"/>
                </a:solidFill>
              </a:rPr>
              <a:t>are</a:t>
            </a:r>
            <a:r>
              <a:rPr lang="hu-HU" sz="2600" b="1" dirty="0">
                <a:solidFill>
                  <a:srgbClr val="0C5C65"/>
                </a:solidFill>
              </a:rPr>
              <a:t> non-</a:t>
            </a:r>
            <a:r>
              <a:rPr lang="hu-HU" sz="2600" b="1" dirty="0" err="1">
                <a:solidFill>
                  <a:srgbClr val="0C5C65"/>
                </a:solidFill>
              </a:rPr>
              <a:t>summative</a:t>
            </a:r>
            <a:endParaRPr lang="hu-HU" sz="2600" b="1" dirty="0">
              <a:solidFill>
                <a:srgbClr val="0C5C65"/>
              </a:solidFill>
            </a:endParaRPr>
          </a:p>
          <a:p>
            <a:endParaRPr lang="hu-HU" b="1" dirty="0">
              <a:solidFill>
                <a:schemeClr val="tx1"/>
              </a:solidFill>
            </a:endParaRPr>
          </a:p>
          <a:p>
            <a:endParaRPr lang="hu-HU" dirty="0"/>
          </a:p>
        </p:txBody>
      </p:sp>
      <p:sp>
        <p:nvSpPr>
          <p:cNvPr id="15" name="Szövegdoboz 14">
            <a:extLst>
              <a:ext uri="{FF2B5EF4-FFF2-40B4-BE49-F238E27FC236}">
                <a16:creationId xmlns:a16="http://schemas.microsoft.com/office/drawing/2014/main" id="{F86E97BC-2A89-45CD-8BC9-8A0EB0C03FEE}"/>
              </a:ext>
            </a:extLst>
          </p:cNvPr>
          <p:cNvSpPr txBox="1"/>
          <p:nvPr/>
        </p:nvSpPr>
        <p:spPr>
          <a:xfrm>
            <a:off x="2003460" y="2902227"/>
            <a:ext cx="10341292" cy="2708434"/>
          </a:xfrm>
          <a:prstGeom prst="rect">
            <a:avLst/>
          </a:prstGeom>
          <a:noFill/>
        </p:spPr>
        <p:txBody>
          <a:bodyPr wrap="square" rtlCol="0">
            <a:spAutoFit/>
          </a:bodyPr>
          <a:lstStyle/>
          <a:p>
            <a:pPr marL="457200" lvl="8" indent="-457200">
              <a:lnSpc>
                <a:spcPct val="150000"/>
              </a:lnSpc>
              <a:buFont typeface="Arial" panose="020B0604020202020204" pitchFamily="34" charset="0"/>
              <a:buChar char="•"/>
            </a:pPr>
            <a:r>
              <a:rPr lang="hu-HU" sz="2600" b="1" dirty="0" err="1">
                <a:solidFill>
                  <a:srgbClr val="0C5C65"/>
                </a:solidFill>
              </a:rPr>
              <a:t>Resolve</a:t>
            </a:r>
            <a:r>
              <a:rPr lang="hu-HU" sz="2600" b="1" dirty="0">
                <a:solidFill>
                  <a:srgbClr val="0C5C65"/>
                </a:solidFill>
              </a:rPr>
              <a:t> </a:t>
            </a:r>
            <a:r>
              <a:rPr lang="hu-HU" sz="2600" b="1" dirty="0" err="1">
                <a:solidFill>
                  <a:srgbClr val="0C5C65"/>
                </a:solidFill>
              </a:rPr>
              <a:t>discrepancies</a:t>
            </a:r>
            <a:endParaRPr lang="hu-HU" sz="2600" b="1" dirty="0">
              <a:solidFill>
                <a:srgbClr val="0C5C65"/>
              </a:solidFill>
            </a:endParaRPr>
          </a:p>
          <a:p>
            <a:pPr marL="457200" lvl="8" indent="-457200">
              <a:lnSpc>
                <a:spcPct val="150000"/>
              </a:lnSpc>
              <a:buFont typeface="Arial" panose="020B0604020202020204" pitchFamily="34" charset="0"/>
              <a:buChar char="•"/>
            </a:pPr>
            <a:r>
              <a:rPr lang="hu-HU" sz="2600" b="1" dirty="0" err="1">
                <a:solidFill>
                  <a:srgbClr val="0C5C65"/>
                </a:solidFill>
              </a:rPr>
              <a:t>Reaching</a:t>
            </a:r>
            <a:r>
              <a:rPr lang="hu-HU" sz="2600" b="1" dirty="0">
                <a:solidFill>
                  <a:srgbClr val="0C5C65"/>
                </a:solidFill>
              </a:rPr>
              <a:t> </a:t>
            </a:r>
            <a:r>
              <a:rPr lang="hu-HU" sz="2600" b="1" dirty="0" err="1">
                <a:solidFill>
                  <a:srgbClr val="0C5C65"/>
                </a:solidFill>
              </a:rPr>
              <a:t>concensus</a:t>
            </a:r>
            <a:endParaRPr lang="hu-HU" sz="2600" b="1" dirty="0">
              <a:solidFill>
                <a:srgbClr val="0C5C65"/>
              </a:solidFill>
            </a:endParaRPr>
          </a:p>
          <a:p>
            <a:pPr marL="457200" lvl="5" indent="-457200">
              <a:lnSpc>
                <a:spcPct val="150000"/>
              </a:lnSpc>
              <a:buFont typeface="Arial" panose="020B0604020202020204" pitchFamily="34" charset="0"/>
              <a:buChar char="•"/>
            </a:pPr>
            <a:r>
              <a:rPr lang="hu-HU" sz="2600" b="1" dirty="0" err="1">
                <a:solidFill>
                  <a:srgbClr val="0C5C65"/>
                </a:solidFill>
              </a:rPr>
              <a:t>Third</a:t>
            </a:r>
            <a:r>
              <a:rPr lang="hu-HU" sz="2600" b="1" dirty="0">
                <a:solidFill>
                  <a:srgbClr val="0C5C65"/>
                </a:solidFill>
              </a:rPr>
              <a:t> </a:t>
            </a:r>
            <a:r>
              <a:rPr lang="hu-HU" sz="2600" b="1" dirty="0" err="1">
                <a:solidFill>
                  <a:srgbClr val="0C5C65"/>
                </a:solidFill>
              </a:rPr>
              <a:t>party</a:t>
            </a:r>
            <a:r>
              <a:rPr lang="hu-HU" sz="2600" b="1" dirty="0">
                <a:solidFill>
                  <a:srgbClr val="0C5C65"/>
                </a:solidFill>
              </a:rPr>
              <a:t> </a:t>
            </a:r>
            <a:r>
              <a:rPr lang="hu-HU" sz="2600" b="1" dirty="0" err="1">
                <a:solidFill>
                  <a:srgbClr val="0C5C65"/>
                </a:solidFill>
              </a:rPr>
              <a:t>arbitration</a:t>
            </a:r>
            <a:r>
              <a:rPr lang="hu-HU" sz="2600" b="1" dirty="0">
                <a:solidFill>
                  <a:srgbClr val="0C5C65"/>
                </a:solidFill>
              </a:rPr>
              <a:t> (</a:t>
            </a:r>
            <a:r>
              <a:rPr lang="hu-HU" sz="2600" b="1" dirty="0" err="1">
                <a:solidFill>
                  <a:srgbClr val="0C5C65"/>
                </a:solidFill>
              </a:rPr>
              <a:t>expert</a:t>
            </a:r>
            <a:r>
              <a:rPr lang="hu-HU" sz="2600" b="1" dirty="0">
                <a:solidFill>
                  <a:srgbClr val="0C5C65"/>
                </a:solidFill>
              </a:rPr>
              <a:t> in </a:t>
            </a:r>
            <a:r>
              <a:rPr lang="hu-HU" sz="2600" b="1" dirty="0" err="1">
                <a:solidFill>
                  <a:srgbClr val="0C5C65"/>
                </a:solidFill>
              </a:rPr>
              <a:t>the</a:t>
            </a:r>
            <a:r>
              <a:rPr lang="hu-HU" sz="2600" b="1" dirty="0">
                <a:solidFill>
                  <a:srgbClr val="0C5C65"/>
                </a:solidFill>
              </a:rPr>
              <a:t> </a:t>
            </a:r>
            <a:r>
              <a:rPr lang="hu-HU" sz="2600" b="1" dirty="0" err="1">
                <a:solidFill>
                  <a:srgbClr val="0C5C65"/>
                </a:solidFill>
              </a:rPr>
              <a:t>field</a:t>
            </a:r>
            <a:r>
              <a:rPr lang="hu-HU" sz="2600" b="1" dirty="0">
                <a:solidFill>
                  <a:srgbClr val="0C5C65"/>
                </a:solidFill>
              </a:rPr>
              <a:t>)</a:t>
            </a:r>
          </a:p>
          <a:p>
            <a:pPr marL="457200" lvl="5" indent="-457200">
              <a:lnSpc>
                <a:spcPct val="150000"/>
              </a:lnSpc>
              <a:buFont typeface="Arial" panose="020B0604020202020204" pitchFamily="34" charset="0"/>
              <a:buChar char="•"/>
            </a:pPr>
            <a:r>
              <a:rPr lang="hu-HU" sz="2600" b="1" dirty="0" err="1">
                <a:solidFill>
                  <a:srgbClr val="0C5C65"/>
                </a:solidFill>
              </a:rPr>
              <a:t>Committee</a:t>
            </a:r>
            <a:r>
              <a:rPr lang="hu-HU" sz="2600" b="1" dirty="0">
                <a:solidFill>
                  <a:srgbClr val="0C5C65"/>
                </a:solidFill>
              </a:rPr>
              <a:t> (</a:t>
            </a:r>
            <a:r>
              <a:rPr lang="hu-HU" sz="2600" b="1" dirty="0" err="1">
                <a:solidFill>
                  <a:srgbClr val="0C5C65"/>
                </a:solidFill>
              </a:rPr>
              <a:t>experts</a:t>
            </a:r>
            <a:r>
              <a:rPr lang="hu-HU" sz="2600" b="1" dirty="0">
                <a:solidFill>
                  <a:srgbClr val="0C5C65"/>
                </a:solidFill>
              </a:rPr>
              <a:t> in </a:t>
            </a:r>
            <a:r>
              <a:rPr lang="hu-HU" sz="2600" b="1" dirty="0" err="1">
                <a:solidFill>
                  <a:srgbClr val="0C5C65"/>
                </a:solidFill>
              </a:rPr>
              <a:t>the</a:t>
            </a:r>
            <a:r>
              <a:rPr lang="hu-HU" sz="2600" b="1" dirty="0">
                <a:solidFill>
                  <a:srgbClr val="0C5C65"/>
                </a:solidFill>
              </a:rPr>
              <a:t> </a:t>
            </a:r>
            <a:r>
              <a:rPr lang="hu-HU" sz="2600" b="1" dirty="0" err="1">
                <a:solidFill>
                  <a:srgbClr val="0C5C65"/>
                </a:solidFill>
              </a:rPr>
              <a:t>field</a:t>
            </a:r>
            <a:r>
              <a:rPr lang="hu-HU" sz="2600" b="1" dirty="0">
                <a:solidFill>
                  <a:srgbClr val="0C5C65"/>
                </a:solidFill>
              </a:rPr>
              <a:t>)</a:t>
            </a:r>
          </a:p>
          <a:p>
            <a:endParaRPr lang="hu-HU" dirty="0"/>
          </a:p>
        </p:txBody>
      </p:sp>
    </p:spTree>
    <p:extLst>
      <p:ext uri="{BB962C8B-B14F-4D97-AF65-F5344CB8AC3E}">
        <p14:creationId xmlns:p14="http://schemas.microsoft.com/office/powerpoint/2010/main" val="1435709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10443"/>
            <a:ext cx="6749592" cy="5462692"/>
          </a:xfrm>
          <a:prstGeom prst="rect">
            <a:avLst/>
          </a:prstGeom>
        </p:spPr>
      </p:pic>
      <p:sp>
        <p:nvSpPr>
          <p:cNvPr id="4" name="Tartalom helye 1"/>
          <p:cNvSpPr txBox="1">
            <a:spLocks/>
          </p:cNvSpPr>
          <p:nvPr/>
        </p:nvSpPr>
        <p:spPr>
          <a:xfrm>
            <a:off x="7711753" y="1494801"/>
            <a:ext cx="3356101" cy="933763"/>
          </a:xfrm>
          <a:prstGeom prst="rect">
            <a:avLst/>
          </a:prstGeom>
          <a:solidFill>
            <a:srgbClr val="0C5C65"/>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err="1">
                <a:solidFill>
                  <a:schemeClr val="bg1"/>
                </a:solidFill>
              </a:rPr>
              <a:t>Instead</a:t>
            </a:r>
            <a:r>
              <a:rPr lang="hu-HU" b="1" dirty="0">
                <a:solidFill>
                  <a:schemeClr val="bg1"/>
                </a:solidFill>
              </a:rPr>
              <a:t> </a:t>
            </a:r>
            <a:r>
              <a:rPr lang="hu-HU" b="1" dirty="0" err="1">
                <a:solidFill>
                  <a:schemeClr val="bg1"/>
                </a:solidFill>
              </a:rPr>
              <a:t>the</a:t>
            </a:r>
            <a:r>
              <a:rPr lang="hu-HU" b="1" dirty="0">
                <a:solidFill>
                  <a:schemeClr val="bg1"/>
                </a:solidFill>
              </a:rPr>
              <a:t> </a:t>
            </a:r>
            <a:r>
              <a:rPr lang="hu-HU" b="1" dirty="0" err="1">
                <a:solidFill>
                  <a:schemeClr val="bg1"/>
                </a:solidFill>
              </a:rPr>
              <a:t>scores</a:t>
            </a:r>
            <a:r>
              <a:rPr lang="hu-HU" b="1" dirty="0">
                <a:solidFill>
                  <a:schemeClr val="bg1"/>
                </a:solidFill>
              </a:rPr>
              <a:t>…</a:t>
            </a:r>
          </a:p>
        </p:txBody>
      </p:sp>
      <p:sp>
        <p:nvSpPr>
          <p:cNvPr id="5" name="Tartalom helye 1"/>
          <p:cNvSpPr txBox="1">
            <a:spLocks/>
          </p:cNvSpPr>
          <p:nvPr/>
        </p:nvSpPr>
        <p:spPr>
          <a:xfrm>
            <a:off x="7924774" y="3684434"/>
            <a:ext cx="3231715" cy="714709"/>
          </a:xfrm>
          <a:prstGeom prst="rect">
            <a:avLst/>
          </a:prstGeom>
          <a:solidFill>
            <a:srgbClr val="E50D2E"/>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err="1">
                <a:solidFill>
                  <a:schemeClr val="bg1"/>
                </a:solidFill>
              </a:rPr>
              <a:t>Use</a:t>
            </a:r>
            <a:r>
              <a:rPr lang="hu-HU" b="1" dirty="0">
                <a:solidFill>
                  <a:schemeClr val="bg1"/>
                </a:solidFill>
              </a:rPr>
              <a:t> </a:t>
            </a:r>
            <a:r>
              <a:rPr lang="hu-HU" b="1" dirty="0" err="1">
                <a:solidFill>
                  <a:schemeClr val="bg1"/>
                </a:solidFill>
              </a:rPr>
              <a:t>tables</a:t>
            </a:r>
            <a:r>
              <a:rPr lang="hu-HU" b="1" dirty="0">
                <a:solidFill>
                  <a:schemeClr val="bg1"/>
                </a:solidFill>
              </a:rPr>
              <a:t>…</a:t>
            </a:r>
          </a:p>
        </p:txBody>
      </p:sp>
    </p:spTree>
    <p:extLst>
      <p:ext uri="{BB962C8B-B14F-4D97-AF65-F5344CB8AC3E}">
        <p14:creationId xmlns:p14="http://schemas.microsoft.com/office/powerpoint/2010/main" val="21562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églalap 1">
            <a:extLst>
              <a:ext uri="{FF2B5EF4-FFF2-40B4-BE49-F238E27FC236}">
                <a16:creationId xmlns:a16="http://schemas.microsoft.com/office/drawing/2014/main" id="{3CD5979F-6B29-4609-8D12-A5936967D215}"/>
              </a:ext>
            </a:extLst>
          </p:cNvPr>
          <p:cNvSpPr/>
          <p:nvPr/>
        </p:nvSpPr>
        <p:spPr>
          <a:xfrm>
            <a:off x="9832157" y="5986021"/>
            <a:ext cx="1677971" cy="871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8" name="Google Shape;308;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9891" y="1320799"/>
            <a:ext cx="4396507" cy="5373513"/>
          </a:xfrm>
          <a:prstGeom prst="rect">
            <a:avLst/>
          </a:prstGeom>
          <a:noFill/>
          <a:ln>
            <a:noFill/>
          </a:ln>
        </p:spPr>
      </p:pic>
      <p:sp>
        <p:nvSpPr>
          <p:cNvPr id="309" name="Google Shape;309;p41"/>
          <p:cNvSpPr txBox="1"/>
          <p:nvPr/>
        </p:nvSpPr>
        <p:spPr>
          <a:xfrm>
            <a:off x="5648627" y="1607181"/>
            <a:ext cx="6023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b="1" i="0" u="none" strike="noStrike" cap="none" dirty="0">
                <a:solidFill>
                  <a:srgbClr val="0C5C65"/>
                </a:solidFill>
                <a:latin typeface="Arial"/>
                <a:ea typeface="Arial"/>
                <a:cs typeface="Arial"/>
                <a:sym typeface="Arial"/>
              </a:rPr>
              <a:t>1. Is </a:t>
            </a:r>
            <a:r>
              <a:rPr lang="hu-HU" sz="2800" b="1" i="0" u="none" strike="noStrike" cap="none" dirty="0" err="1">
                <a:solidFill>
                  <a:srgbClr val="0C5C65"/>
                </a:solidFill>
                <a:latin typeface="Arial"/>
                <a:ea typeface="Arial"/>
                <a:cs typeface="Arial"/>
                <a:sym typeface="Arial"/>
              </a:rPr>
              <a:t>the</a:t>
            </a:r>
            <a:r>
              <a:rPr lang="hu-HU" sz="2800" b="1" i="0" u="none" strike="noStrike" cap="none" dirty="0">
                <a:solidFill>
                  <a:srgbClr val="0C5C65"/>
                </a:solidFill>
                <a:latin typeface="Arial"/>
                <a:ea typeface="Arial"/>
                <a:cs typeface="Arial"/>
                <a:sym typeface="Arial"/>
              </a:rPr>
              <a:t> </a:t>
            </a:r>
            <a:r>
              <a:rPr lang="hu-HU" sz="2800" b="1" i="0" u="none" strike="noStrike" cap="none" dirty="0" err="1">
                <a:solidFill>
                  <a:srgbClr val="0C5C65"/>
                </a:solidFill>
                <a:latin typeface="Arial"/>
                <a:ea typeface="Arial"/>
                <a:cs typeface="Arial"/>
                <a:sym typeface="Arial"/>
              </a:rPr>
              <a:t>intervention</a:t>
            </a:r>
            <a:r>
              <a:rPr lang="hu-HU" sz="2800" b="1" i="0" u="none" strike="noStrike" cap="none" dirty="0">
                <a:solidFill>
                  <a:srgbClr val="0C5C65"/>
                </a:solidFill>
                <a:latin typeface="Arial"/>
                <a:ea typeface="Arial"/>
                <a:cs typeface="Arial"/>
                <a:sym typeface="Arial"/>
              </a:rPr>
              <a:t> </a:t>
            </a:r>
            <a:r>
              <a:rPr lang="hu-HU" sz="2800" b="1" i="0" u="none" strike="noStrike" cap="none" dirty="0" err="1">
                <a:solidFill>
                  <a:srgbClr val="0C5C65"/>
                </a:solidFill>
                <a:latin typeface="Arial"/>
                <a:ea typeface="Arial"/>
                <a:cs typeface="Arial"/>
                <a:sym typeface="Arial"/>
              </a:rPr>
              <a:t>necessary</a:t>
            </a:r>
            <a:r>
              <a:rPr lang="hu-HU" sz="2800" b="1" i="0" u="none" strike="noStrike" cap="none" dirty="0">
                <a:solidFill>
                  <a:srgbClr val="0C5C65"/>
                </a:solidFill>
                <a:latin typeface="Arial"/>
                <a:ea typeface="Arial"/>
                <a:cs typeface="Arial"/>
                <a:sym typeface="Arial"/>
              </a:rPr>
              <a:t> </a:t>
            </a:r>
            <a:r>
              <a:rPr lang="hu-HU" sz="2800" b="1" i="0" u="none" strike="noStrike" cap="none" dirty="0" err="1">
                <a:solidFill>
                  <a:srgbClr val="0C5C65"/>
                </a:solidFill>
                <a:latin typeface="Arial"/>
                <a:ea typeface="Arial"/>
                <a:cs typeface="Arial"/>
                <a:sym typeface="Arial"/>
              </a:rPr>
              <a:t>because</a:t>
            </a:r>
            <a:r>
              <a:rPr lang="hu-HU" sz="2800" b="1" i="0" u="none" strike="noStrike" cap="none" dirty="0">
                <a:solidFill>
                  <a:srgbClr val="0C5C65"/>
                </a:solidFill>
                <a:latin typeface="Arial"/>
                <a:ea typeface="Arial"/>
                <a:cs typeface="Arial"/>
                <a:sym typeface="Arial"/>
              </a:rPr>
              <a:t> of </a:t>
            </a:r>
            <a:r>
              <a:rPr lang="hu-HU" sz="2800" b="1" i="0" u="none" strike="noStrike" cap="none" dirty="0" err="1">
                <a:solidFill>
                  <a:srgbClr val="0C5C65"/>
                </a:solidFill>
                <a:latin typeface="Arial"/>
                <a:ea typeface="Arial"/>
                <a:cs typeface="Arial"/>
                <a:sym typeface="Arial"/>
              </a:rPr>
              <a:t>the</a:t>
            </a:r>
            <a:r>
              <a:rPr lang="hu-HU" sz="2800" b="1" i="0" u="none" strike="noStrike" cap="none" dirty="0">
                <a:solidFill>
                  <a:srgbClr val="0C5C65"/>
                </a:solidFill>
                <a:latin typeface="Arial"/>
                <a:ea typeface="Arial"/>
                <a:cs typeface="Arial"/>
                <a:sym typeface="Arial"/>
              </a:rPr>
              <a:t> </a:t>
            </a:r>
            <a:r>
              <a:rPr lang="hu-HU" sz="2800" b="1" i="0" u="none" strike="noStrike" cap="none" dirty="0" err="1">
                <a:solidFill>
                  <a:srgbClr val="0C5C65"/>
                </a:solidFill>
                <a:latin typeface="Arial"/>
                <a:ea typeface="Arial"/>
                <a:cs typeface="Arial"/>
                <a:sym typeface="Arial"/>
              </a:rPr>
              <a:t>trial</a:t>
            </a:r>
            <a:r>
              <a:rPr lang="hu-HU" sz="2800" b="1" i="0" u="none" strike="noStrike" cap="none" dirty="0">
                <a:solidFill>
                  <a:srgbClr val="0C5C65"/>
                </a:solidFill>
                <a:sym typeface="Arial"/>
              </a:rPr>
              <a:t>?</a:t>
            </a:r>
            <a:endParaRPr sz="2000" dirty="0">
              <a:solidFill>
                <a:srgbClr val="0C5C65"/>
              </a:solidFill>
            </a:endParaRPr>
          </a:p>
        </p:txBody>
      </p:sp>
      <p:sp>
        <p:nvSpPr>
          <p:cNvPr id="310" name="Google Shape;310;p41"/>
          <p:cNvSpPr txBox="1"/>
          <p:nvPr/>
        </p:nvSpPr>
        <p:spPr>
          <a:xfrm>
            <a:off x="3148759" y="2019234"/>
            <a:ext cx="44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Arial"/>
                <a:ea typeface="Arial"/>
                <a:cs typeface="Arial"/>
                <a:sym typeface="Arial"/>
              </a:rPr>
              <a:t>1. </a:t>
            </a:r>
            <a:endParaRPr sz="1800" b="1">
              <a:solidFill>
                <a:schemeClr val="dk1"/>
              </a:solidFill>
              <a:latin typeface="Arial"/>
              <a:ea typeface="Arial"/>
              <a:cs typeface="Arial"/>
              <a:sym typeface="Arial"/>
            </a:endParaRPr>
          </a:p>
        </p:txBody>
      </p:sp>
      <p:sp>
        <p:nvSpPr>
          <p:cNvPr id="311" name="Google Shape;311;p41"/>
          <p:cNvSpPr txBox="1"/>
          <p:nvPr/>
        </p:nvSpPr>
        <p:spPr>
          <a:xfrm>
            <a:off x="5648627" y="2988800"/>
            <a:ext cx="4914739"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b="1" dirty="0">
                <a:solidFill>
                  <a:srgbClr val="0C5C65"/>
                </a:solidFill>
                <a:latin typeface="Arial"/>
                <a:ea typeface="Arial"/>
                <a:cs typeface="Arial"/>
                <a:sym typeface="Arial"/>
              </a:rPr>
              <a:t>2. Is it </a:t>
            </a:r>
            <a:r>
              <a:rPr lang="hu-HU" sz="2800" b="1" dirty="0" err="1">
                <a:solidFill>
                  <a:srgbClr val="0C5C65"/>
                </a:solidFill>
                <a:latin typeface="Arial"/>
                <a:ea typeface="Arial"/>
                <a:cs typeface="Arial"/>
                <a:sym typeface="Arial"/>
              </a:rPr>
              <a:t>randomized</a:t>
            </a:r>
            <a:r>
              <a:rPr lang="hu-HU" sz="2800" b="1" dirty="0">
                <a:solidFill>
                  <a:srgbClr val="0C5C65"/>
                </a:solidFill>
                <a:latin typeface="Arial"/>
                <a:ea typeface="Arial"/>
                <a:cs typeface="Arial"/>
                <a:sym typeface="Arial"/>
              </a:rPr>
              <a:t>?</a:t>
            </a:r>
            <a:endParaRPr sz="2800" b="1" dirty="0">
              <a:solidFill>
                <a:srgbClr val="0C5C65"/>
              </a:solidFill>
              <a:latin typeface="Arial"/>
              <a:ea typeface="Arial"/>
              <a:cs typeface="Arial"/>
              <a:sym typeface="Arial"/>
            </a:endParaRPr>
          </a:p>
        </p:txBody>
      </p:sp>
      <p:sp>
        <p:nvSpPr>
          <p:cNvPr id="312" name="Google Shape;312;p41"/>
          <p:cNvSpPr txBox="1"/>
          <p:nvPr/>
        </p:nvSpPr>
        <p:spPr>
          <a:xfrm>
            <a:off x="2081959" y="3159927"/>
            <a:ext cx="44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Arial"/>
                <a:ea typeface="Arial"/>
                <a:cs typeface="Arial"/>
                <a:sym typeface="Arial"/>
              </a:rPr>
              <a:t>2. </a:t>
            </a:r>
            <a:endParaRPr sz="1800" b="1">
              <a:solidFill>
                <a:schemeClr val="dk1"/>
              </a:solidFill>
              <a:latin typeface="Arial"/>
              <a:ea typeface="Arial"/>
              <a:cs typeface="Arial"/>
              <a:sym typeface="Arial"/>
            </a:endParaRPr>
          </a:p>
        </p:txBody>
      </p:sp>
      <p:sp>
        <p:nvSpPr>
          <p:cNvPr id="313" name="Google Shape;313;p41"/>
          <p:cNvSpPr txBox="1"/>
          <p:nvPr/>
        </p:nvSpPr>
        <p:spPr>
          <a:xfrm>
            <a:off x="5648628" y="4006000"/>
            <a:ext cx="4306202"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b="1" dirty="0">
                <a:solidFill>
                  <a:srgbClr val="0C5C65"/>
                </a:solidFill>
                <a:latin typeface="Arial"/>
                <a:ea typeface="Arial"/>
                <a:cs typeface="Arial"/>
                <a:sym typeface="Arial"/>
              </a:rPr>
              <a:t>3. Is it </a:t>
            </a:r>
            <a:r>
              <a:rPr lang="hu-HU" sz="2800" b="1" dirty="0" err="1">
                <a:solidFill>
                  <a:srgbClr val="0C5C65"/>
                </a:solidFill>
                <a:latin typeface="Arial"/>
                <a:ea typeface="Arial"/>
                <a:cs typeface="Arial"/>
                <a:sym typeface="Arial"/>
              </a:rPr>
              <a:t>controlled</a:t>
            </a:r>
            <a:r>
              <a:rPr lang="hu-HU" sz="2800" b="1" dirty="0">
                <a:solidFill>
                  <a:srgbClr val="0C5C65"/>
                </a:solidFill>
                <a:latin typeface="Arial"/>
                <a:ea typeface="Arial"/>
                <a:cs typeface="Arial"/>
                <a:sym typeface="Arial"/>
              </a:rPr>
              <a:t>?</a:t>
            </a:r>
            <a:endParaRPr sz="2800" b="1" dirty="0">
              <a:solidFill>
                <a:srgbClr val="0C5C65"/>
              </a:solidFill>
              <a:latin typeface="Arial"/>
              <a:ea typeface="Arial"/>
              <a:cs typeface="Arial"/>
              <a:sym typeface="Arial"/>
            </a:endParaRPr>
          </a:p>
        </p:txBody>
      </p:sp>
      <p:sp>
        <p:nvSpPr>
          <p:cNvPr id="314" name="Google Shape;314;p41"/>
          <p:cNvSpPr txBox="1"/>
          <p:nvPr/>
        </p:nvSpPr>
        <p:spPr>
          <a:xfrm>
            <a:off x="4220177" y="3159927"/>
            <a:ext cx="44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Arial"/>
                <a:ea typeface="Arial"/>
                <a:cs typeface="Arial"/>
                <a:sym typeface="Arial"/>
              </a:rPr>
              <a:t>3. </a:t>
            </a:r>
            <a:endParaRPr sz="1800" b="1">
              <a:solidFill>
                <a:schemeClr val="dk1"/>
              </a:solidFill>
              <a:latin typeface="Arial"/>
              <a:ea typeface="Arial"/>
              <a:cs typeface="Arial"/>
              <a:sym typeface="Arial"/>
            </a:endParaRPr>
          </a:p>
        </p:txBody>
      </p:sp>
      <p:sp>
        <p:nvSpPr>
          <p:cNvPr id="315" name="Google Shape;315;p41"/>
          <p:cNvSpPr txBox="1"/>
          <p:nvPr/>
        </p:nvSpPr>
        <p:spPr>
          <a:xfrm>
            <a:off x="5648627" y="5050492"/>
            <a:ext cx="6263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b="1" dirty="0">
                <a:solidFill>
                  <a:srgbClr val="0C5C65"/>
                </a:solidFill>
                <a:latin typeface="Arial"/>
                <a:ea typeface="Arial"/>
                <a:cs typeface="Arial"/>
                <a:sym typeface="Arial"/>
              </a:rPr>
              <a:t>4. </a:t>
            </a:r>
            <a:r>
              <a:rPr lang="hu-HU" sz="2800" b="1" dirty="0" err="1">
                <a:solidFill>
                  <a:srgbClr val="0C5C65"/>
                </a:solidFill>
                <a:latin typeface="Arial"/>
                <a:ea typeface="Arial"/>
                <a:cs typeface="Arial"/>
                <a:sym typeface="Arial"/>
              </a:rPr>
              <a:t>How</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does</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the</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exposure</a:t>
            </a:r>
            <a:r>
              <a:rPr lang="hu-HU" sz="2800" b="1" dirty="0">
                <a:solidFill>
                  <a:srgbClr val="0C5C65"/>
                </a:solidFill>
                <a:latin typeface="Arial"/>
                <a:ea typeface="Arial"/>
                <a:cs typeface="Arial"/>
                <a:sym typeface="Arial"/>
              </a:rPr>
              <a:t> and </a:t>
            </a:r>
            <a:r>
              <a:rPr lang="hu-HU" sz="2800" b="1" dirty="0" err="1">
                <a:solidFill>
                  <a:srgbClr val="0C5C65"/>
                </a:solidFill>
                <a:latin typeface="Arial"/>
                <a:ea typeface="Arial"/>
                <a:cs typeface="Arial"/>
                <a:sym typeface="Arial"/>
              </a:rPr>
              <a:t>endpoint</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related</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to</a:t>
            </a:r>
            <a:r>
              <a:rPr lang="hu-HU" sz="2800" b="1" dirty="0">
                <a:solidFill>
                  <a:srgbClr val="0C5C65"/>
                </a:solidFill>
                <a:latin typeface="Arial"/>
                <a:ea typeface="Arial"/>
                <a:cs typeface="Arial"/>
                <a:sym typeface="Arial"/>
              </a:rPr>
              <a:t> </a:t>
            </a:r>
            <a:r>
              <a:rPr lang="hu-HU" sz="2800" b="1" dirty="0" err="1">
                <a:solidFill>
                  <a:srgbClr val="0C5C65"/>
                </a:solidFill>
                <a:latin typeface="Arial"/>
                <a:ea typeface="Arial"/>
                <a:cs typeface="Arial"/>
                <a:sym typeface="Arial"/>
              </a:rPr>
              <a:t>time</a:t>
            </a:r>
            <a:r>
              <a:rPr lang="hu-HU" sz="2800" b="1" dirty="0">
                <a:solidFill>
                  <a:srgbClr val="0C5C65"/>
                </a:solidFill>
                <a:latin typeface="Arial"/>
                <a:ea typeface="Arial"/>
                <a:cs typeface="Arial"/>
                <a:sym typeface="Arial"/>
              </a:rPr>
              <a:t>?</a:t>
            </a:r>
            <a:endParaRPr sz="2800" b="1" dirty="0">
              <a:solidFill>
                <a:srgbClr val="0C5C65"/>
              </a:solidFill>
              <a:latin typeface="Arial"/>
              <a:ea typeface="Arial"/>
              <a:cs typeface="Arial"/>
              <a:sym typeface="Arial"/>
            </a:endParaRPr>
          </a:p>
        </p:txBody>
      </p:sp>
      <p:sp>
        <p:nvSpPr>
          <p:cNvPr id="316" name="Google Shape;316;p41"/>
          <p:cNvSpPr txBox="1"/>
          <p:nvPr/>
        </p:nvSpPr>
        <p:spPr>
          <a:xfrm>
            <a:off x="3148759" y="4356772"/>
            <a:ext cx="44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Arial"/>
                <a:ea typeface="Arial"/>
                <a:cs typeface="Arial"/>
                <a:sym typeface="Arial"/>
              </a:rPr>
              <a:t>4. </a:t>
            </a:r>
            <a:endParaRPr sz="1800" b="1">
              <a:solidFill>
                <a:schemeClr val="dk1"/>
              </a:solidFill>
              <a:latin typeface="Arial"/>
              <a:ea typeface="Arial"/>
              <a:cs typeface="Arial"/>
              <a:sym typeface="Arial"/>
            </a:endParaRPr>
          </a:p>
        </p:txBody>
      </p:sp>
      <p:sp>
        <p:nvSpPr>
          <p:cNvPr id="317" name="Google Shape;317;p41"/>
          <p:cNvSpPr/>
          <p:nvPr/>
        </p:nvSpPr>
        <p:spPr>
          <a:xfrm>
            <a:off x="6025430" y="6485497"/>
            <a:ext cx="3929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a:solidFill>
                  <a:schemeClr val="dk1"/>
                </a:solidFill>
                <a:latin typeface="arial"/>
                <a:ea typeface="arial"/>
                <a:cs typeface="arial"/>
                <a:sym typeface="arial"/>
              </a:rPr>
              <a:t>Grimes DA, Schulz KF. </a:t>
            </a:r>
            <a:r>
              <a:rPr lang="hu-HU" sz="1800">
                <a:solidFill>
                  <a:schemeClr val="dk1"/>
                </a:solidFill>
                <a:latin typeface="Arial"/>
                <a:ea typeface="Arial"/>
                <a:cs typeface="Arial"/>
                <a:sym typeface="Arial"/>
              </a:rPr>
              <a:t>Lancet. 2002</a:t>
            </a:r>
            <a:endParaRPr/>
          </a:p>
        </p:txBody>
      </p:sp>
      <p:sp>
        <p:nvSpPr>
          <p:cNvPr id="13" name="Google Shape;324;p42"/>
          <p:cNvSpPr txBox="1">
            <a:spLocks noGrp="1"/>
          </p:cNvSpPr>
          <p:nvPr>
            <p:ph type="subTitle" idx="4294967295"/>
          </p:nvPr>
        </p:nvSpPr>
        <p:spPr>
          <a:xfrm>
            <a:off x="2492041" y="541476"/>
            <a:ext cx="7207917"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err="1">
                <a:solidFill>
                  <a:schemeClr val="lt1"/>
                </a:solidFill>
                <a:latin typeface="Arial"/>
                <a:ea typeface="Arial"/>
                <a:cs typeface="Arial"/>
                <a:sym typeface="Arial"/>
              </a:rPr>
              <a:t>Clinical</a:t>
            </a:r>
            <a:r>
              <a:rPr lang="hu-HU" sz="3600" b="1" dirty="0">
                <a:solidFill>
                  <a:schemeClr val="lt1"/>
                </a:solidFill>
                <a:latin typeface="Arial"/>
                <a:ea typeface="Arial"/>
                <a:cs typeface="Arial"/>
                <a:sym typeface="Arial"/>
              </a:rPr>
              <a:t> </a:t>
            </a:r>
            <a:r>
              <a:rPr lang="hu-HU" sz="3600" b="1" dirty="0" err="1">
                <a:solidFill>
                  <a:schemeClr val="lt1"/>
                </a:solidFill>
                <a:latin typeface="Arial"/>
                <a:ea typeface="Arial"/>
                <a:cs typeface="Arial"/>
                <a:sym typeface="Arial"/>
              </a:rPr>
              <a:t>trials</a:t>
            </a:r>
            <a:endParaRPr sz="3600" b="1" dirty="0">
              <a:solidFill>
                <a:schemeClr val="lt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81622"/>
            <a:ext cx="8097625" cy="2740062"/>
          </a:xfrm>
          <a:prstGeom prst="rect">
            <a:avLst/>
          </a:prstGeom>
        </p:spPr>
      </p:pic>
      <p:pic>
        <p:nvPicPr>
          <p:cNvPr id="5" name="Kép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021684"/>
            <a:ext cx="8031637" cy="2806830"/>
          </a:xfrm>
          <a:prstGeom prst="rect">
            <a:avLst/>
          </a:prstGeom>
        </p:spPr>
      </p:pic>
      <p:sp>
        <p:nvSpPr>
          <p:cNvPr id="4" name="Tartalom helye 1"/>
          <p:cNvSpPr txBox="1">
            <a:spLocks/>
          </p:cNvSpPr>
          <p:nvPr/>
        </p:nvSpPr>
        <p:spPr>
          <a:xfrm>
            <a:off x="8777995" y="3535713"/>
            <a:ext cx="3025859" cy="576016"/>
          </a:xfrm>
          <a:prstGeom prst="rect">
            <a:avLst/>
          </a:prstGeom>
          <a:solidFill>
            <a:srgbClr val="E50D2E"/>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a:solidFill>
                  <a:schemeClr val="bg1"/>
                </a:solidFill>
              </a:rPr>
              <a:t>…</a:t>
            </a:r>
            <a:r>
              <a:rPr lang="hu-HU" b="1" dirty="0" err="1">
                <a:solidFill>
                  <a:schemeClr val="bg1"/>
                </a:solidFill>
              </a:rPr>
              <a:t>or</a:t>
            </a:r>
            <a:r>
              <a:rPr lang="hu-HU" b="1" dirty="0">
                <a:solidFill>
                  <a:schemeClr val="bg1"/>
                </a:solidFill>
              </a:rPr>
              <a:t> </a:t>
            </a:r>
            <a:r>
              <a:rPr lang="hu-HU" b="1" dirty="0" err="1">
                <a:solidFill>
                  <a:schemeClr val="bg1"/>
                </a:solidFill>
              </a:rPr>
              <a:t>graphs</a:t>
            </a:r>
            <a:r>
              <a:rPr lang="hu-HU" b="1" dirty="0">
                <a:solidFill>
                  <a:schemeClr val="bg1"/>
                </a:solidFill>
              </a:rPr>
              <a:t>!</a:t>
            </a:r>
          </a:p>
        </p:txBody>
      </p:sp>
    </p:spTree>
    <p:extLst>
      <p:ext uri="{BB962C8B-B14F-4D97-AF65-F5344CB8AC3E}">
        <p14:creationId xmlns:p14="http://schemas.microsoft.com/office/powerpoint/2010/main" val="259564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cím 3"/>
          <p:cNvSpPr txBox="1">
            <a:spLocks/>
          </p:cNvSpPr>
          <p:nvPr/>
        </p:nvSpPr>
        <p:spPr>
          <a:xfrm>
            <a:off x="2226526" y="438166"/>
            <a:ext cx="747273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Steps</a:t>
            </a:r>
            <a:r>
              <a:rPr lang="hu-HU" sz="3600" b="1" dirty="0"/>
              <a:t> of </a:t>
            </a:r>
            <a:r>
              <a:rPr lang="hu-HU" sz="3600" b="1" dirty="0" err="1"/>
              <a:t>risk</a:t>
            </a:r>
            <a:r>
              <a:rPr lang="hu-HU" sz="3600" b="1" dirty="0"/>
              <a:t> </a:t>
            </a:r>
            <a:r>
              <a:rPr lang="hu-HU" sz="3600" b="1" dirty="0" err="1"/>
              <a:t>of</a:t>
            </a:r>
            <a:r>
              <a:rPr lang="hu-HU" sz="3600" b="1" dirty="0"/>
              <a:t> </a:t>
            </a:r>
            <a:r>
              <a:rPr lang="hu-HU" sz="3600" b="1" dirty="0" err="1"/>
              <a:t>bias</a:t>
            </a:r>
            <a:r>
              <a:rPr lang="hu-HU" sz="3600" b="1" dirty="0"/>
              <a:t> </a:t>
            </a:r>
            <a:r>
              <a:rPr lang="hu-HU" sz="3600" b="1" dirty="0" err="1"/>
              <a:t>assessment</a:t>
            </a:r>
            <a:endParaRPr lang="hu-HU" sz="3600" b="1" dirty="0"/>
          </a:p>
        </p:txBody>
      </p:sp>
      <p:sp>
        <p:nvSpPr>
          <p:cNvPr id="2" name="Tartalom helye 1">
            <a:extLst>
              <a:ext uri="{FF2B5EF4-FFF2-40B4-BE49-F238E27FC236}">
                <a16:creationId xmlns:a16="http://schemas.microsoft.com/office/drawing/2014/main" id="{03CD5F58-1F36-40C2-9B00-CB61CC8449AE}"/>
              </a:ext>
            </a:extLst>
          </p:cNvPr>
          <p:cNvSpPr>
            <a:spLocks noGrp="1"/>
          </p:cNvSpPr>
          <p:nvPr>
            <p:ph idx="1"/>
          </p:nvPr>
        </p:nvSpPr>
        <p:spPr>
          <a:xfrm>
            <a:off x="952106" y="1866566"/>
            <a:ext cx="11060989" cy="4229100"/>
          </a:xfrm>
        </p:spPr>
        <p:txBody>
          <a:bodyPr/>
          <a:lstStyle/>
          <a:p>
            <a:pPr marL="457200" indent="-457200">
              <a:lnSpc>
                <a:spcPct val="150000"/>
              </a:lnSpc>
              <a:buFont typeface="Arial" panose="020B0604020202020204" pitchFamily="34" charset="0"/>
              <a:buChar char="•"/>
            </a:pPr>
            <a:r>
              <a:rPr lang="hu-HU" sz="2600" dirty="0" err="1">
                <a:solidFill>
                  <a:srgbClr val="0C5C65"/>
                </a:solidFill>
              </a:rPr>
              <a:t>Incorporate</a:t>
            </a:r>
            <a:r>
              <a:rPr lang="hu-HU" sz="2600" dirty="0">
                <a:solidFill>
                  <a:srgbClr val="0C5C65"/>
                </a:solidFill>
              </a:rPr>
              <a:t> </a:t>
            </a:r>
            <a:r>
              <a:rPr lang="hu-HU" sz="2600" dirty="0" err="1">
                <a:solidFill>
                  <a:srgbClr val="0C5C65"/>
                </a:solidFill>
              </a:rPr>
              <a:t>RoB</a:t>
            </a:r>
            <a:r>
              <a:rPr lang="hu-HU" sz="2600" dirty="0">
                <a:solidFill>
                  <a:srgbClr val="0C5C65"/>
                </a:solidFill>
              </a:rPr>
              <a:t> </a:t>
            </a:r>
            <a:r>
              <a:rPr lang="hu-HU" sz="2600" dirty="0" err="1">
                <a:solidFill>
                  <a:srgbClr val="0C5C65"/>
                </a:solidFill>
              </a:rPr>
              <a:t>assessment</a:t>
            </a:r>
            <a:r>
              <a:rPr lang="hu-HU" sz="2600" dirty="0">
                <a:solidFill>
                  <a:srgbClr val="0C5C65"/>
                </a:solidFill>
              </a:rPr>
              <a:t> in </a:t>
            </a:r>
            <a:r>
              <a:rPr lang="hu-HU" sz="2600" dirty="0" err="1">
                <a:solidFill>
                  <a:srgbClr val="0C5C65"/>
                </a:solidFill>
              </a:rPr>
              <a:t>each</a:t>
            </a:r>
            <a:r>
              <a:rPr lang="hu-HU" sz="2600" dirty="0">
                <a:solidFill>
                  <a:srgbClr val="0C5C65"/>
                </a:solidFill>
              </a:rPr>
              <a:t> </a:t>
            </a:r>
            <a:r>
              <a:rPr lang="hu-HU" sz="2600" dirty="0" err="1">
                <a:solidFill>
                  <a:srgbClr val="0C5C65"/>
                </a:solidFill>
              </a:rPr>
              <a:t>section</a:t>
            </a:r>
            <a:r>
              <a:rPr lang="hu-HU" sz="2600" dirty="0">
                <a:solidFill>
                  <a:srgbClr val="0C5C65"/>
                </a:solidFill>
              </a:rPr>
              <a:t> of </a:t>
            </a:r>
            <a:r>
              <a:rPr lang="hu-HU" sz="2600" dirty="0" err="1">
                <a:solidFill>
                  <a:srgbClr val="0C5C65"/>
                </a:solidFill>
              </a:rPr>
              <a:t>manuscript</a:t>
            </a:r>
            <a:endParaRPr lang="hu-HU" sz="2600" dirty="0">
              <a:solidFill>
                <a:srgbClr val="0C5C65"/>
              </a:solidFill>
            </a:endParaRPr>
          </a:p>
          <a:p>
            <a:pPr marL="457200" indent="-457200" algn="just">
              <a:lnSpc>
                <a:spcPct val="150000"/>
              </a:lnSpc>
              <a:buFont typeface="Arial" panose="020B0604020202020204" pitchFamily="34" charset="0"/>
              <a:buChar char="•"/>
            </a:pPr>
            <a:r>
              <a:rPr lang="hu-HU" sz="2600" b="1" dirty="0" err="1">
                <a:solidFill>
                  <a:srgbClr val="E50D2E"/>
                </a:solidFill>
              </a:rPr>
              <a:t>Methods</a:t>
            </a:r>
            <a:r>
              <a:rPr lang="hu-HU" sz="2600" b="1" dirty="0">
                <a:solidFill>
                  <a:srgbClr val="E50D2E"/>
                </a:solidFill>
              </a:rPr>
              <a:t>:</a:t>
            </a:r>
            <a:r>
              <a:rPr lang="hu-HU" sz="2600" b="1" dirty="0">
                <a:solidFill>
                  <a:srgbClr val="0C5C65"/>
                </a:solidFill>
              </a:rPr>
              <a:t> </a:t>
            </a:r>
            <a:r>
              <a:rPr lang="hu-HU" sz="2600" dirty="0" err="1">
                <a:solidFill>
                  <a:srgbClr val="0C5C65"/>
                </a:solidFill>
              </a:rPr>
              <a:t>description</a:t>
            </a:r>
            <a:r>
              <a:rPr lang="hu-HU" sz="2600" dirty="0">
                <a:solidFill>
                  <a:srgbClr val="0C5C65"/>
                </a:solidFill>
              </a:rPr>
              <a:t> of </a:t>
            </a:r>
            <a:r>
              <a:rPr lang="hu-HU" sz="2600" dirty="0" err="1">
                <a:solidFill>
                  <a:srgbClr val="0C5C65"/>
                </a:solidFill>
              </a:rPr>
              <a:t>the</a:t>
            </a:r>
            <a:r>
              <a:rPr lang="hu-HU" sz="2600" dirty="0">
                <a:solidFill>
                  <a:srgbClr val="0C5C65"/>
                </a:solidFill>
              </a:rPr>
              <a:t> </a:t>
            </a:r>
            <a:r>
              <a:rPr lang="hu-HU" sz="2600" dirty="0" err="1">
                <a:solidFill>
                  <a:srgbClr val="0C5C65"/>
                </a:solidFill>
              </a:rPr>
              <a:t>tool</a:t>
            </a:r>
            <a:endParaRPr lang="hu-HU" sz="2600" dirty="0">
              <a:solidFill>
                <a:srgbClr val="0C5C65"/>
              </a:solidFill>
            </a:endParaRPr>
          </a:p>
          <a:p>
            <a:pPr marL="457200" indent="-457200" algn="just">
              <a:lnSpc>
                <a:spcPct val="150000"/>
              </a:lnSpc>
              <a:buFont typeface="Arial" panose="020B0604020202020204" pitchFamily="34" charset="0"/>
              <a:buChar char="•"/>
            </a:pPr>
            <a:r>
              <a:rPr lang="hu-HU" sz="2600" b="1" dirty="0" err="1">
                <a:solidFill>
                  <a:srgbClr val="E50D2E"/>
                </a:solidFill>
              </a:rPr>
              <a:t>Results</a:t>
            </a:r>
            <a:r>
              <a:rPr lang="hu-HU" sz="2600" b="1" dirty="0">
                <a:solidFill>
                  <a:srgbClr val="E50D2E"/>
                </a:solidFill>
              </a:rPr>
              <a:t>: </a:t>
            </a:r>
            <a:r>
              <a:rPr lang="hu-HU" sz="2600" dirty="0" err="1">
                <a:solidFill>
                  <a:srgbClr val="0C5C65"/>
                </a:solidFill>
              </a:rPr>
              <a:t>brief</a:t>
            </a:r>
            <a:r>
              <a:rPr lang="hu-HU" sz="2600" dirty="0">
                <a:solidFill>
                  <a:srgbClr val="0C5C65"/>
                </a:solidFill>
              </a:rPr>
              <a:t> </a:t>
            </a:r>
            <a:r>
              <a:rPr lang="hu-HU" sz="2600" dirty="0" err="1">
                <a:solidFill>
                  <a:srgbClr val="0C5C65"/>
                </a:solidFill>
              </a:rPr>
              <a:t>description</a:t>
            </a:r>
            <a:r>
              <a:rPr lang="hu-HU" sz="2600" dirty="0">
                <a:solidFill>
                  <a:srgbClr val="0C5C65"/>
                </a:solidFill>
              </a:rPr>
              <a:t>, a </a:t>
            </a:r>
            <a:r>
              <a:rPr lang="hu-HU" sz="2600" dirty="0" err="1">
                <a:solidFill>
                  <a:srgbClr val="0C5C65"/>
                </a:solidFill>
              </a:rPr>
              <a:t>table</a:t>
            </a:r>
            <a:r>
              <a:rPr lang="hu-HU" sz="2600" dirty="0">
                <a:solidFill>
                  <a:srgbClr val="0C5C65"/>
                </a:solidFill>
              </a:rPr>
              <a:t> and a </a:t>
            </a:r>
            <a:r>
              <a:rPr lang="hu-HU" sz="2600" dirty="0" err="1">
                <a:solidFill>
                  <a:srgbClr val="0C5C65"/>
                </a:solidFill>
              </a:rPr>
              <a:t>graph</a:t>
            </a:r>
            <a:endParaRPr lang="hu-HU" sz="2600" dirty="0">
              <a:solidFill>
                <a:srgbClr val="0C5C65"/>
              </a:solidFill>
            </a:endParaRPr>
          </a:p>
          <a:p>
            <a:pPr marL="0" indent="0" algn="just">
              <a:lnSpc>
                <a:spcPct val="150000"/>
              </a:lnSpc>
              <a:buNone/>
            </a:pPr>
            <a:r>
              <a:rPr lang="hu-HU" sz="2600" dirty="0">
                <a:solidFill>
                  <a:srgbClr val="0C5C65"/>
                </a:solidFill>
              </a:rPr>
              <a:t>                    </a:t>
            </a:r>
            <a:r>
              <a:rPr lang="hu-HU" sz="2600" dirty="0" err="1">
                <a:solidFill>
                  <a:srgbClr val="0C5C65"/>
                </a:solidFill>
              </a:rPr>
              <a:t>additional</a:t>
            </a:r>
            <a:r>
              <a:rPr lang="hu-HU" sz="2600" dirty="0">
                <a:solidFill>
                  <a:srgbClr val="0C5C65"/>
                </a:solidFill>
              </a:rPr>
              <a:t> </a:t>
            </a:r>
            <a:r>
              <a:rPr lang="hu-HU" sz="2600" dirty="0" err="1">
                <a:solidFill>
                  <a:srgbClr val="0C5C65"/>
                </a:solidFill>
              </a:rPr>
              <a:t>analysis</a:t>
            </a:r>
            <a:r>
              <a:rPr lang="hu-HU" sz="2600" dirty="0">
                <a:solidFill>
                  <a:srgbClr val="0C5C65"/>
                </a:solidFill>
              </a:rPr>
              <a:t> </a:t>
            </a:r>
            <a:r>
              <a:rPr lang="hu-HU" sz="2600" dirty="0" err="1">
                <a:solidFill>
                  <a:srgbClr val="0C5C65"/>
                </a:solidFill>
              </a:rPr>
              <a:t>based</a:t>
            </a:r>
            <a:r>
              <a:rPr lang="hu-HU" sz="2600" dirty="0">
                <a:solidFill>
                  <a:srgbClr val="0C5C65"/>
                </a:solidFill>
              </a:rPr>
              <a:t> </a:t>
            </a:r>
            <a:r>
              <a:rPr lang="hu-HU" sz="2600" dirty="0" err="1">
                <a:solidFill>
                  <a:srgbClr val="0C5C65"/>
                </a:solidFill>
              </a:rPr>
              <a:t>on</a:t>
            </a:r>
            <a:r>
              <a:rPr lang="hu-HU" sz="2600" dirty="0">
                <a:solidFill>
                  <a:srgbClr val="0C5C65"/>
                </a:solidFill>
              </a:rPr>
              <a:t> </a:t>
            </a:r>
            <a:r>
              <a:rPr lang="hu-HU" sz="2600" dirty="0" err="1">
                <a:solidFill>
                  <a:srgbClr val="0C5C65"/>
                </a:solidFill>
              </a:rPr>
              <a:t>RoB</a:t>
            </a:r>
            <a:endParaRPr lang="hu-HU" sz="2600" dirty="0">
              <a:solidFill>
                <a:srgbClr val="0C5C65"/>
              </a:solidFill>
            </a:endParaRPr>
          </a:p>
          <a:p>
            <a:pPr marL="457200" indent="-457200" algn="just">
              <a:lnSpc>
                <a:spcPct val="150000"/>
              </a:lnSpc>
              <a:buFont typeface="Arial" panose="020B0604020202020204" pitchFamily="34" charset="0"/>
              <a:buChar char="•"/>
            </a:pPr>
            <a:r>
              <a:rPr lang="hu-HU" sz="2600" b="1" dirty="0" err="1">
                <a:solidFill>
                  <a:srgbClr val="E50D2E"/>
                </a:solidFill>
              </a:rPr>
              <a:t>Discussion</a:t>
            </a:r>
            <a:r>
              <a:rPr lang="hu-HU" sz="2600" b="1" dirty="0">
                <a:solidFill>
                  <a:srgbClr val="E50D2E"/>
                </a:solidFill>
              </a:rPr>
              <a:t>:</a:t>
            </a:r>
            <a:r>
              <a:rPr lang="hu-HU" sz="2600" dirty="0">
                <a:solidFill>
                  <a:srgbClr val="0C5C65"/>
                </a:solidFill>
              </a:rPr>
              <a:t> </a:t>
            </a:r>
            <a:r>
              <a:rPr lang="hu-HU" sz="2600" dirty="0" err="1">
                <a:solidFill>
                  <a:srgbClr val="0C5C65"/>
                </a:solidFill>
              </a:rPr>
              <a:t>integrate</a:t>
            </a:r>
            <a:r>
              <a:rPr lang="hu-HU" sz="2600" dirty="0">
                <a:solidFill>
                  <a:srgbClr val="0C5C65"/>
                </a:solidFill>
              </a:rPr>
              <a:t> </a:t>
            </a:r>
            <a:r>
              <a:rPr lang="hu-HU" sz="2600" dirty="0" err="1">
                <a:solidFill>
                  <a:srgbClr val="0C5C65"/>
                </a:solidFill>
              </a:rPr>
              <a:t>into</a:t>
            </a:r>
            <a:r>
              <a:rPr lang="hu-HU" sz="2600" dirty="0">
                <a:solidFill>
                  <a:srgbClr val="0C5C65"/>
                </a:solidFill>
              </a:rPr>
              <a:t> </a:t>
            </a:r>
            <a:r>
              <a:rPr lang="hu-HU" sz="2600" dirty="0" err="1">
                <a:solidFill>
                  <a:srgbClr val="0C5C65"/>
                </a:solidFill>
              </a:rPr>
              <a:t>the</a:t>
            </a:r>
            <a:r>
              <a:rPr lang="hu-HU" sz="2600" dirty="0">
                <a:solidFill>
                  <a:srgbClr val="0C5C65"/>
                </a:solidFill>
              </a:rPr>
              <a:t> </a:t>
            </a:r>
            <a:r>
              <a:rPr lang="hu-HU" sz="2600" dirty="0" err="1">
                <a:solidFill>
                  <a:srgbClr val="0C5C65"/>
                </a:solidFill>
              </a:rPr>
              <a:t>interpretation</a:t>
            </a:r>
            <a:r>
              <a:rPr lang="hu-HU" sz="2600" dirty="0">
                <a:solidFill>
                  <a:srgbClr val="0C5C65"/>
                </a:solidFill>
              </a:rPr>
              <a:t> </a:t>
            </a:r>
          </a:p>
          <a:p>
            <a:pPr marL="0" indent="0" algn="just">
              <a:lnSpc>
                <a:spcPct val="150000"/>
              </a:lnSpc>
              <a:buNone/>
            </a:pPr>
            <a:r>
              <a:rPr lang="hu-HU" sz="2600" dirty="0">
                <a:solidFill>
                  <a:srgbClr val="0C5C65"/>
                </a:solidFill>
              </a:rPr>
              <a:t>                          </a:t>
            </a:r>
            <a:r>
              <a:rPr lang="hu-HU" sz="2600" dirty="0" err="1">
                <a:solidFill>
                  <a:srgbClr val="0C5C65"/>
                </a:solidFill>
              </a:rPr>
              <a:t>limitations</a:t>
            </a:r>
            <a:r>
              <a:rPr lang="hu-HU" sz="2600" dirty="0">
                <a:solidFill>
                  <a:srgbClr val="0C5C65"/>
                </a:solidFill>
              </a:rPr>
              <a:t> and GRADE </a:t>
            </a:r>
            <a:r>
              <a:rPr lang="hu-HU" sz="2600" dirty="0" err="1">
                <a:solidFill>
                  <a:srgbClr val="0C5C65"/>
                </a:solidFill>
              </a:rPr>
              <a:t>approach</a:t>
            </a:r>
            <a:endParaRPr lang="hu-HU" sz="2600" dirty="0">
              <a:solidFill>
                <a:srgbClr val="0C5C65"/>
              </a:solidFill>
            </a:endParaRPr>
          </a:p>
          <a:p>
            <a:endParaRPr lang="hu-HU" dirty="0"/>
          </a:p>
        </p:txBody>
      </p:sp>
      <p:pic>
        <p:nvPicPr>
          <p:cNvPr id="5" name="Kép 4">
            <a:extLst>
              <a:ext uri="{FF2B5EF4-FFF2-40B4-BE49-F238E27FC236}">
                <a16:creationId xmlns:a16="http://schemas.microsoft.com/office/drawing/2014/main" id="{02907DB5-7654-47F4-AC95-B17F448914F9}"/>
              </a:ext>
            </a:extLst>
          </p:cNvPr>
          <p:cNvPicPr>
            <a:picLocks noChangeAspect="1"/>
          </p:cNvPicPr>
          <p:nvPr/>
        </p:nvPicPr>
        <p:blipFill>
          <a:blip r:embed="rId2"/>
          <a:stretch>
            <a:fillRect/>
          </a:stretch>
        </p:blipFill>
        <p:spPr>
          <a:xfrm>
            <a:off x="8746641" y="3182178"/>
            <a:ext cx="2715296" cy="2701787"/>
          </a:xfrm>
          <a:prstGeom prst="rect">
            <a:avLst/>
          </a:prstGeom>
        </p:spPr>
      </p:pic>
    </p:spTree>
    <p:extLst>
      <p:ext uri="{BB962C8B-B14F-4D97-AF65-F5344CB8AC3E}">
        <p14:creationId xmlns:p14="http://schemas.microsoft.com/office/powerpoint/2010/main" val="4157423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Risk</a:t>
            </a:r>
            <a:r>
              <a:rPr lang="hu-HU" sz="3600" b="1" dirty="0"/>
              <a:t> of </a:t>
            </a:r>
            <a:r>
              <a:rPr lang="hu-HU" sz="3600" b="1" dirty="0" err="1"/>
              <a:t>bias</a:t>
            </a:r>
            <a:r>
              <a:rPr lang="hu-HU" sz="3600" b="1" dirty="0"/>
              <a:t> </a:t>
            </a:r>
            <a:r>
              <a:rPr lang="hu-HU" sz="3600" b="1" dirty="0" err="1"/>
              <a:t>assessment</a:t>
            </a:r>
            <a:endParaRPr lang="hu-HU" sz="3600" b="1" dirty="0"/>
          </a:p>
        </p:txBody>
      </p:sp>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1796152" y="4273152"/>
            <a:ext cx="9146832" cy="1384995"/>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Understand</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concept</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of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bias</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p>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Assess</a:t>
            </a:r>
            <a:r>
              <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risk</a:t>
            </a:r>
            <a:r>
              <a:rPr kumimoji="0" lang="hu-HU" sz="2800" b="1" i="0" u="none" strike="noStrike" kern="1200" cap="none" spc="0" normalizeH="0" noProof="0" dirty="0">
                <a:ln>
                  <a:noFill/>
                </a:ln>
                <a:solidFill>
                  <a:prstClr val="black"/>
                </a:solidFill>
                <a:effectLst/>
                <a:uLnTx/>
                <a:uFillTx/>
                <a:latin typeface="Arial" panose="020B0604020202020204"/>
                <a:ea typeface="Calibri" panose="020F0502020204030204" pitchFamily="34" charset="0"/>
                <a:cs typeface="+mn-cs"/>
              </a:rPr>
              <a:t> of </a:t>
            </a:r>
            <a:r>
              <a:rPr kumimoji="0" lang="hu-HU" sz="2800" b="1" i="0" u="none" strike="noStrike" kern="1200" cap="none" spc="0" normalizeH="0" noProof="0" dirty="0" err="1">
                <a:ln>
                  <a:noFill/>
                </a:ln>
                <a:solidFill>
                  <a:prstClr val="black"/>
                </a:solidFill>
                <a:effectLst/>
                <a:uLnTx/>
                <a:uFillTx/>
                <a:latin typeface="Arial" panose="020B0604020202020204"/>
                <a:ea typeface="Calibri" panose="020F0502020204030204" pitchFamily="34" charset="0"/>
                <a:cs typeface="+mn-cs"/>
              </a:rPr>
              <a:t>bias</a:t>
            </a:r>
            <a:r>
              <a:rPr kumimoji="0" lang="hu-HU" sz="2800" b="1" i="0" u="none" strike="noStrike" kern="1200" cap="none" spc="0" normalizeH="0" noProof="0" dirty="0">
                <a:ln>
                  <a:noFill/>
                </a:ln>
                <a:solidFill>
                  <a:prstClr val="black"/>
                </a:solidFill>
                <a:effectLst/>
                <a:uLnTx/>
                <a:uFillTx/>
                <a:latin typeface="Arial" panose="020B0604020202020204"/>
                <a:ea typeface="Calibri" panose="020F0502020204030204" pitchFamily="34" charset="0"/>
                <a:cs typeface="+mn-cs"/>
              </a:rPr>
              <a:t>!</a:t>
            </a:r>
          </a:p>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800" b="1" baseline="0" dirty="0" err="1">
                <a:solidFill>
                  <a:prstClr val="black"/>
                </a:solidFill>
                <a:latin typeface="Arial" panose="020B0604020202020204"/>
                <a:ea typeface="Calibri" panose="020F0502020204030204" pitchFamily="34" charset="0"/>
              </a:rPr>
              <a:t>Integrate</a:t>
            </a:r>
            <a:r>
              <a:rPr lang="hu-HU" sz="2800" b="1" dirty="0">
                <a:solidFill>
                  <a:prstClr val="black"/>
                </a:solidFill>
                <a:latin typeface="Arial" panose="020B0604020202020204"/>
                <a:ea typeface="Calibri" panose="020F0502020204030204" pitchFamily="34" charset="0"/>
              </a:rPr>
              <a:t> </a:t>
            </a:r>
            <a:r>
              <a:rPr lang="hu-HU" sz="2800" b="1" dirty="0" err="1">
                <a:solidFill>
                  <a:prstClr val="black"/>
                </a:solidFill>
                <a:latin typeface="Arial" panose="020B0604020202020204"/>
                <a:ea typeface="Calibri" panose="020F0502020204030204" pitchFamily="34" charset="0"/>
              </a:rPr>
              <a:t>the</a:t>
            </a:r>
            <a:r>
              <a:rPr lang="hu-HU" sz="2800" b="1" dirty="0">
                <a:solidFill>
                  <a:prstClr val="black"/>
                </a:solidFill>
                <a:latin typeface="Arial" panose="020B0604020202020204"/>
                <a:ea typeface="Calibri" panose="020F0502020204030204" pitchFamily="34" charset="0"/>
              </a:rPr>
              <a:t> </a:t>
            </a:r>
            <a:r>
              <a:rPr lang="hu-HU" sz="2800" b="1" dirty="0" err="1">
                <a:solidFill>
                  <a:prstClr val="black"/>
                </a:solidFill>
                <a:latin typeface="Arial" panose="020B0604020202020204"/>
                <a:ea typeface="Calibri" panose="020F0502020204030204" pitchFamily="34" charset="0"/>
              </a:rPr>
              <a:t>results</a:t>
            </a:r>
            <a:r>
              <a:rPr lang="hu-HU" sz="2800" b="1" dirty="0">
                <a:solidFill>
                  <a:prstClr val="black"/>
                </a:solidFill>
                <a:latin typeface="Arial" panose="020B0604020202020204"/>
                <a:ea typeface="Calibri" panose="020F0502020204030204" pitchFamily="34" charset="0"/>
              </a:rPr>
              <a:t> of </a:t>
            </a:r>
            <a:r>
              <a:rPr lang="hu-HU" sz="2800" b="1" dirty="0" err="1">
                <a:solidFill>
                  <a:prstClr val="black"/>
                </a:solidFill>
                <a:latin typeface="Arial" panose="020B0604020202020204"/>
                <a:ea typeface="Calibri" panose="020F0502020204030204" pitchFamily="34" charset="0"/>
              </a:rPr>
              <a:t>risk</a:t>
            </a:r>
            <a:r>
              <a:rPr lang="hu-HU" sz="2800" b="1" dirty="0">
                <a:solidFill>
                  <a:prstClr val="black"/>
                </a:solidFill>
                <a:latin typeface="Arial" panose="020B0604020202020204"/>
                <a:ea typeface="Calibri" panose="020F0502020204030204" pitchFamily="34" charset="0"/>
              </a:rPr>
              <a:t> of </a:t>
            </a:r>
            <a:r>
              <a:rPr lang="hu-HU" sz="2800" b="1" dirty="0" err="1">
                <a:solidFill>
                  <a:prstClr val="black"/>
                </a:solidFill>
                <a:latin typeface="Arial" panose="020B0604020202020204"/>
                <a:ea typeface="Calibri" panose="020F0502020204030204" pitchFamily="34" charset="0"/>
              </a:rPr>
              <a:t>bias</a:t>
            </a:r>
            <a:r>
              <a:rPr lang="hu-HU" sz="2800" b="1" dirty="0">
                <a:solidFill>
                  <a:prstClr val="black"/>
                </a:solidFill>
                <a:latin typeface="Arial" panose="020B0604020202020204"/>
                <a:ea typeface="Calibri" panose="020F0502020204030204" pitchFamily="34" charset="0"/>
              </a:rPr>
              <a:t> </a:t>
            </a:r>
            <a:r>
              <a:rPr lang="hu-HU" sz="2800" b="1" dirty="0" err="1">
                <a:solidFill>
                  <a:prstClr val="black"/>
                </a:solidFill>
                <a:latin typeface="Arial" panose="020B0604020202020204"/>
                <a:ea typeface="Calibri" panose="020F0502020204030204" pitchFamily="34" charset="0"/>
              </a:rPr>
              <a:t>assessment</a:t>
            </a:r>
            <a:r>
              <a:rPr lang="hu-HU" sz="2800" b="1" dirty="0">
                <a:solidFill>
                  <a:prstClr val="black"/>
                </a:solidFill>
                <a:latin typeface="Arial" panose="020B0604020202020204"/>
                <a:ea typeface="Calibri" panose="020F0502020204030204" pitchFamily="34" charset="0"/>
              </a:rPr>
              <a:t>!</a:t>
            </a:r>
          </a:p>
        </p:txBody>
      </p:sp>
      <p:pic>
        <p:nvPicPr>
          <p:cNvPr id="11" name="Picture 4" descr="Related image">
            <a:extLst>
              <a:ext uri="{FF2B5EF4-FFF2-40B4-BE49-F238E27FC236}">
                <a16:creationId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38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204CC421-4096-4B62-B578-063C580D0B10}"/>
              </a:ext>
            </a:extLst>
          </p:cNvPr>
          <p:cNvSpPr txBox="1">
            <a:spLocks/>
          </p:cNvSpPr>
          <p:nvPr/>
        </p:nvSpPr>
        <p:spPr>
          <a:xfrm>
            <a:off x="6103795" y="42695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a:solidFill>
                  <a:srgbClr val="0C5C65"/>
                </a:solidFill>
              </a:rPr>
              <a:t>21-22</a:t>
            </a:r>
            <a:r>
              <a:rPr lang="hu-HU" sz="2000" b="1" baseline="30000" dirty="0">
                <a:solidFill>
                  <a:srgbClr val="0C5C65"/>
                </a:solidFill>
              </a:rPr>
              <a:t>nd</a:t>
            </a:r>
            <a:r>
              <a:rPr lang="hu-HU" sz="2000" b="1" dirty="0">
                <a:solidFill>
                  <a:srgbClr val="0C5C65"/>
                </a:solidFill>
              </a:rPr>
              <a:t> </a:t>
            </a:r>
            <a:r>
              <a:rPr lang="hu-HU" sz="2000" b="1" dirty="0" err="1">
                <a:solidFill>
                  <a:srgbClr val="0C5C65"/>
                </a:solidFill>
              </a:rPr>
              <a:t>September</a:t>
            </a:r>
            <a:r>
              <a:rPr lang="hu-HU" sz="2000" b="1" dirty="0">
                <a:solidFill>
                  <a:srgbClr val="0C5C65"/>
                </a:solidFill>
              </a:rPr>
              <a:t>, 2020</a:t>
            </a:r>
          </a:p>
          <a:p>
            <a:pPr algn="r"/>
            <a:endParaRPr lang="hu-HU" sz="2000" b="1" dirty="0">
              <a:solidFill>
                <a:srgbClr val="0C5C65"/>
              </a:solidFill>
            </a:endParaRPr>
          </a:p>
          <a:p>
            <a:pPr algn="r"/>
            <a:r>
              <a:rPr lang="hu-HU" sz="2000" i="1" dirty="0">
                <a:solidFill>
                  <a:srgbClr val="0C5C65"/>
                </a:solidFill>
              </a:rPr>
              <a:t>University of Pécs</a:t>
            </a:r>
            <a:endParaRPr lang="hu-HU" sz="2000" b="1" dirty="0">
              <a:solidFill>
                <a:srgbClr val="0C5C65"/>
              </a:solidFill>
            </a:endParaRPr>
          </a:p>
          <a:p>
            <a:pPr algn="r"/>
            <a:r>
              <a:rPr lang="hu-HU" sz="2000" b="1" dirty="0">
                <a:solidFill>
                  <a:srgbClr val="0C5C65"/>
                </a:solidFill>
              </a:rPr>
              <a:t>Pécs</a:t>
            </a:r>
          </a:p>
        </p:txBody>
      </p:sp>
      <p:sp>
        <p:nvSpPr>
          <p:cNvPr id="8" name="Cím 1"/>
          <p:cNvSpPr txBox="1">
            <a:spLocks/>
          </p:cNvSpPr>
          <p:nvPr/>
        </p:nvSpPr>
        <p:spPr>
          <a:xfrm>
            <a:off x="658487" y="2740828"/>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4000" b="1" dirty="0" err="1">
                <a:solidFill>
                  <a:srgbClr val="0C5C65"/>
                </a:solidFill>
              </a:rPr>
              <a:t>Practice</a:t>
            </a:r>
            <a:endParaRPr lang="hu-HU" sz="4000" b="1" dirty="0">
              <a:solidFill>
                <a:srgbClr val="0C5C65"/>
              </a:solidFill>
            </a:endParaRPr>
          </a:p>
        </p:txBody>
      </p:sp>
      <p:pic>
        <p:nvPicPr>
          <p:cNvPr id="2" name="Kép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6" y="98713"/>
            <a:ext cx="1887791" cy="1087679"/>
          </a:xfrm>
          <a:prstGeom prst="rect">
            <a:avLst/>
          </a:prstGeom>
        </p:spPr>
      </p:pic>
      <p:pic>
        <p:nvPicPr>
          <p:cNvPr id="3" name="Kép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475" y="1705390"/>
            <a:ext cx="3849038" cy="2217681"/>
          </a:xfrm>
          <a:prstGeom prst="rect">
            <a:avLst/>
          </a:prstGeom>
        </p:spPr>
      </p:pic>
      <p:pic>
        <p:nvPicPr>
          <p:cNvPr id="13" name="Kép 12"/>
          <p:cNvPicPr>
            <a:picLocks noChangeAspect="1"/>
          </p:cNvPicPr>
          <p:nvPr/>
        </p:nvPicPr>
        <p:blipFill>
          <a:blip r:embed="rId5"/>
          <a:stretch>
            <a:fillRect/>
          </a:stretch>
        </p:blipFill>
        <p:spPr>
          <a:xfrm>
            <a:off x="147486" y="5312308"/>
            <a:ext cx="1545692" cy="1545692"/>
          </a:xfrm>
          <a:prstGeom prst="rect">
            <a:avLst/>
          </a:prstGeom>
        </p:spPr>
      </p:pic>
    </p:spTree>
    <p:extLst>
      <p:ext uri="{BB962C8B-B14F-4D97-AF65-F5344CB8AC3E}">
        <p14:creationId xmlns:p14="http://schemas.microsoft.com/office/powerpoint/2010/main" val="1651066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89413" y="1449744"/>
            <a:ext cx="10074443" cy="4911781"/>
          </a:xfrm>
        </p:spPr>
        <p:txBody>
          <a:bodyPr/>
          <a:lstStyle/>
          <a:p>
            <a:pPr marL="457200" indent="-457200">
              <a:buAutoNum type="arabicPeriod"/>
            </a:pPr>
            <a:r>
              <a:rPr lang="en-US" sz="2400" dirty="0">
                <a:solidFill>
                  <a:srgbClr val="0C5C65"/>
                </a:solidFill>
              </a:rPr>
              <a:t>Interpret the main figures (forest plots and funnel plots) of the papers. Groups should</a:t>
            </a:r>
            <a:r>
              <a:rPr lang="hu-HU" sz="2400" dirty="0">
                <a:solidFill>
                  <a:srgbClr val="0C5C65"/>
                </a:solidFill>
              </a:rPr>
              <a:t> </a:t>
            </a:r>
            <a:r>
              <a:rPr lang="en-US" sz="2400" dirty="0">
                <a:solidFill>
                  <a:srgbClr val="0C5C65"/>
                </a:solidFill>
              </a:rPr>
              <a:t>compare at least Figure 2 panel A from sample paper 1 and Figure 3 panel A from sample</a:t>
            </a:r>
            <a:r>
              <a:rPr lang="hu-HU" sz="2400" dirty="0">
                <a:solidFill>
                  <a:srgbClr val="0C5C65"/>
                </a:solidFill>
              </a:rPr>
              <a:t> </a:t>
            </a:r>
            <a:r>
              <a:rPr lang="en-US" sz="2400" dirty="0">
                <a:solidFill>
                  <a:srgbClr val="0C5C65"/>
                </a:solidFill>
              </a:rPr>
              <a:t>paper 2 in a comparative manner (major CV outcomes).</a:t>
            </a:r>
            <a:endParaRPr lang="hu-HU" sz="2400" dirty="0">
              <a:solidFill>
                <a:srgbClr val="0C5C65"/>
              </a:solidFill>
            </a:endParaRPr>
          </a:p>
          <a:p>
            <a:pPr marL="457200" indent="-457200">
              <a:buAutoNum type="arabicPeriod"/>
            </a:pPr>
            <a:r>
              <a:rPr lang="en-US" sz="2400" dirty="0">
                <a:solidFill>
                  <a:srgbClr val="0C5C65"/>
                </a:solidFill>
              </a:rPr>
              <a:t>Identify potential sources of bias along the Cochrane Risk of Bias Tool. Use the figures and</a:t>
            </a:r>
            <a:r>
              <a:rPr lang="hu-HU" sz="2400" dirty="0">
                <a:solidFill>
                  <a:srgbClr val="0C5C65"/>
                </a:solidFill>
              </a:rPr>
              <a:t> </a:t>
            </a:r>
            <a:r>
              <a:rPr lang="en-US" sz="2400" dirty="0">
                <a:solidFill>
                  <a:srgbClr val="0C5C65"/>
                </a:solidFill>
              </a:rPr>
              <a:t>charts of papers summarizing risk of bias. </a:t>
            </a:r>
            <a:endParaRPr lang="hu-HU" sz="2400" dirty="0">
              <a:solidFill>
                <a:srgbClr val="0C5C65"/>
              </a:solidFill>
            </a:endParaRPr>
          </a:p>
          <a:p>
            <a:pPr marL="457200" indent="-457200">
              <a:buAutoNum type="arabicPeriod"/>
            </a:pPr>
            <a:r>
              <a:rPr lang="en-US" sz="2400" dirty="0">
                <a:solidFill>
                  <a:srgbClr val="0C5C65"/>
                </a:solidFill>
              </a:rPr>
              <a:t>Does bias carry the validity of the results?</a:t>
            </a:r>
            <a:r>
              <a:rPr lang="hu-HU" sz="2400" dirty="0">
                <a:solidFill>
                  <a:srgbClr val="E50D2E"/>
                </a:solidFill>
              </a:rPr>
              <a:t> (G1-G3: </a:t>
            </a:r>
            <a:r>
              <a:rPr lang="hu-HU" sz="2400" dirty="0" err="1">
                <a:solidFill>
                  <a:srgbClr val="E50D2E"/>
                </a:solidFill>
              </a:rPr>
              <a:t>Sample</a:t>
            </a:r>
            <a:r>
              <a:rPr lang="hu-HU" sz="2400" dirty="0">
                <a:solidFill>
                  <a:srgbClr val="E50D2E"/>
                </a:solidFill>
              </a:rPr>
              <a:t> </a:t>
            </a:r>
            <a:r>
              <a:rPr lang="hu-HU" sz="2400" dirty="0" err="1">
                <a:solidFill>
                  <a:srgbClr val="E50D2E"/>
                </a:solidFill>
              </a:rPr>
              <a:t>paper</a:t>
            </a:r>
            <a:r>
              <a:rPr lang="hu-HU" sz="2400" dirty="0">
                <a:solidFill>
                  <a:srgbClr val="E50D2E"/>
                </a:solidFill>
              </a:rPr>
              <a:t> 1, G4-G6: </a:t>
            </a:r>
            <a:r>
              <a:rPr lang="hu-HU" sz="2400" dirty="0" err="1">
                <a:solidFill>
                  <a:srgbClr val="E50D2E"/>
                </a:solidFill>
              </a:rPr>
              <a:t>Sample</a:t>
            </a:r>
            <a:r>
              <a:rPr lang="hu-HU" sz="2400" dirty="0">
                <a:solidFill>
                  <a:srgbClr val="E50D2E"/>
                </a:solidFill>
              </a:rPr>
              <a:t> </a:t>
            </a:r>
            <a:r>
              <a:rPr lang="hu-HU" sz="2400" dirty="0" err="1">
                <a:solidFill>
                  <a:srgbClr val="E50D2E"/>
                </a:solidFill>
              </a:rPr>
              <a:t>paper</a:t>
            </a:r>
            <a:r>
              <a:rPr lang="hu-HU" sz="2400" dirty="0">
                <a:solidFill>
                  <a:srgbClr val="E50D2E"/>
                </a:solidFill>
              </a:rPr>
              <a:t> 2)</a:t>
            </a:r>
          </a:p>
          <a:p>
            <a:pPr marL="0" indent="0">
              <a:buNone/>
            </a:pPr>
            <a:r>
              <a:rPr lang="hu-HU" sz="2400" b="1" dirty="0">
                <a:solidFill>
                  <a:srgbClr val="0C5C65"/>
                </a:solidFill>
              </a:rPr>
              <a:t>You have 25 minutes to complete this task.</a:t>
            </a:r>
          </a:p>
          <a:p>
            <a:pPr marL="990600" indent="-514350">
              <a:buFont typeface="+mj-lt"/>
              <a:buAutoNum type="alphaUcPeriod"/>
            </a:pPr>
            <a:endParaRPr lang="hu-HU" sz="2400" dirty="0">
              <a:solidFill>
                <a:srgbClr val="0C5C65"/>
              </a:solidFill>
            </a:endParaRPr>
          </a:p>
        </p:txBody>
      </p:sp>
      <p:sp>
        <p:nvSpPr>
          <p:cNvPr id="4" name="Alcím 3"/>
          <p:cNvSpPr>
            <a:spLocks noGrp="1"/>
          </p:cNvSpPr>
          <p:nvPr>
            <p:ph type="subTitle" idx="15"/>
          </p:nvPr>
        </p:nvSpPr>
        <p:spPr>
          <a:xfrm>
            <a:off x="2628527" y="505184"/>
            <a:ext cx="7207917" cy="378235"/>
          </a:xfrm>
        </p:spPr>
        <p:txBody>
          <a:bodyPr/>
          <a:lstStyle/>
          <a:p>
            <a:r>
              <a:rPr lang="hu-HU" sz="3600" b="1" dirty="0"/>
              <a:t>Practice – Day 2, Session III.</a:t>
            </a:r>
          </a:p>
        </p:txBody>
      </p:sp>
    </p:spTree>
    <p:extLst>
      <p:ext uri="{BB962C8B-B14F-4D97-AF65-F5344CB8AC3E}">
        <p14:creationId xmlns:p14="http://schemas.microsoft.com/office/powerpoint/2010/main" val="2909622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202528" y="1511630"/>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a:solidFill>
                  <a:srgbClr val="0C5C65"/>
                </a:solidFill>
              </a:rPr>
              <a:t>Session IV.</a:t>
            </a:r>
            <a:br>
              <a:rPr lang="hu-HU" sz="3600" b="1" dirty="0">
                <a:solidFill>
                  <a:srgbClr val="0C5C65"/>
                </a:solidFill>
              </a:rPr>
            </a:br>
            <a:r>
              <a:rPr lang="hu-HU" sz="3600" b="1" dirty="0" err="1">
                <a:solidFill>
                  <a:srgbClr val="0C5C65"/>
                </a:solidFill>
              </a:rPr>
              <a:t>Study</a:t>
            </a:r>
            <a:r>
              <a:rPr lang="hu-HU" sz="3600" b="1" dirty="0">
                <a:solidFill>
                  <a:srgbClr val="0C5C65"/>
                </a:solidFill>
              </a:rPr>
              <a:t> </a:t>
            </a:r>
            <a:r>
              <a:rPr lang="hu-HU" sz="3600" b="1" dirty="0" err="1">
                <a:solidFill>
                  <a:srgbClr val="0C5C65"/>
                </a:solidFill>
              </a:rPr>
              <a:t>protocol</a:t>
            </a:r>
            <a:r>
              <a:rPr lang="hu-HU" sz="3600" b="1" dirty="0">
                <a:solidFill>
                  <a:srgbClr val="0C5C65"/>
                </a:solidFill>
              </a:rPr>
              <a:t> - </a:t>
            </a:r>
            <a:r>
              <a:rPr lang="hu-HU" sz="3600" b="1" dirty="0" err="1">
                <a:solidFill>
                  <a:srgbClr val="0C5C65"/>
                </a:solidFill>
              </a:rPr>
              <a:t>Plan</a:t>
            </a:r>
            <a:r>
              <a:rPr lang="hu-HU" sz="3600" b="1" dirty="0">
                <a:solidFill>
                  <a:srgbClr val="0C5C65"/>
                </a:solidFill>
              </a:rPr>
              <a:t> </a:t>
            </a:r>
            <a:r>
              <a:rPr lang="hu-HU" sz="3600" b="1" dirty="0" err="1">
                <a:solidFill>
                  <a:srgbClr val="0C5C65"/>
                </a:solidFill>
              </a:rPr>
              <a:t>ahead</a:t>
            </a:r>
            <a:endParaRPr lang="en-US" sz="3600" b="1" dirty="0">
              <a:solidFill>
                <a:srgbClr val="0C5C65"/>
              </a:solidFill>
            </a:endParaRPr>
          </a:p>
        </p:txBody>
      </p:sp>
      <p:sp>
        <p:nvSpPr>
          <p:cNvPr id="9" name="Alcím 6"/>
          <p:cNvSpPr txBox="1">
            <a:spLocks/>
          </p:cNvSpPr>
          <p:nvPr/>
        </p:nvSpPr>
        <p:spPr>
          <a:xfrm>
            <a:off x="3873939" y="4482057"/>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400" b="1" dirty="0" err="1">
                <a:solidFill>
                  <a:srgbClr val="E50D2E"/>
                </a:solidFill>
              </a:rPr>
              <a:t>moderator</a:t>
            </a:r>
            <a:r>
              <a:rPr lang="hu-HU" sz="2400" b="1" dirty="0">
                <a:solidFill>
                  <a:srgbClr val="E50D2E"/>
                </a:solidFill>
              </a:rPr>
              <a:t>: Szabolcs Kiss</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B23E5275-0F54-44B5-B5C3-343B96B0D5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4153" y="5082606"/>
            <a:ext cx="2847785" cy="1640794"/>
          </a:xfrm>
          <a:prstGeom prst="rect">
            <a:avLst/>
          </a:prstGeom>
        </p:spPr>
      </p:pic>
    </p:spTree>
    <p:extLst>
      <p:ext uri="{BB962C8B-B14F-4D97-AF65-F5344CB8AC3E}">
        <p14:creationId xmlns:p14="http://schemas.microsoft.com/office/powerpoint/2010/main" val="3076478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2108785" y="1294813"/>
            <a:ext cx="7974430" cy="2431166"/>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600" b="1" dirty="0" err="1">
                <a:solidFill>
                  <a:srgbClr val="0C5C65"/>
                </a:solidFill>
              </a:rPr>
              <a:t>Importance</a:t>
            </a:r>
            <a:r>
              <a:rPr lang="hu-HU" sz="3600" b="1" dirty="0">
                <a:solidFill>
                  <a:srgbClr val="0C5C65"/>
                </a:solidFill>
              </a:rPr>
              <a:t> of </a:t>
            </a:r>
            <a:r>
              <a:rPr lang="hu-HU" sz="3600" b="1" dirty="0" err="1">
                <a:solidFill>
                  <a:srgbClr val="0C5C65"/>
                </a:solidFill>
              </a:rPr>
              <a:t>the</a:t>
            </a:r>
            <a:r>
              <a:rPr lang="hu-HU" sz="3600" b="1" dirty="0">
                <a:solidFill>
                  <a:srgbClr val="0C5C65"/>
                </a:solidFill>
              </a:rPr>
              <a:t> </a:t>
            </a:r>
            <a:r>
              <a:rPr lang="hu-HU" sz="3600" b="1" dirty="0" err="1">
                <a:solidFill>
                  <a:srgbClr val="0C5C65"/>
                </a:solidFill>
              </a:rPr>
              <a:t>study</a:t>
            </a:r>
            <a:r>
              <a:rPr lang="hu-HU" sz="3600" b="1" dirty="0">
                <a:solidFill>
                  <a:srgbClr val="0C5C65"/>
                </a:solidFill>
              </a:rPr>
              <a:t> </a:t>
            </a:r>
            <a:r>
              <a:rPr lang="hu-HU" sz="3600" b="1" dirty="0" err="1">
                <a:solidFill>
                  <a:srgbClr val="0C5C65"/>
                </a:solidFill>
              </a:rPr>
              <a:t>protocol</a:t>
            </a:r>
            <a:endParaRPr lang="en-US" sz="3600" b="1" dirty="0">
              <a:solidFill>
                <a:srgbClr val="0C5C65"/>
              </a:solidFill>
            </a:endParaRPr>
          </a:p>
        </p:txBody>
      </p:sp>
      <p:sp>
        <p:nvSpPr>
          <p:cNvPr id="9" name="Alcím 6"/>
          <p:cNvSpPr txBox="1">
            <a:spLocks/>
          </p:cNvSpPr>
          <p:nvPr/>
        </p:nvSpPr>
        <p:spPr>
          <a:xfrm>
            <a:off x="3911646" y="4406642"/>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000" b="1" dirty="0">
                <a:solidFill>
                  <a:srgbClr val="E50D2E"/>
                </a:solidFill>
              </a:rPr>
              <a:t>Margit Solymár</a:t>
            </a:r>
          </a:p>
        </p:txBody>
      </p:sp>
      <p:pic>
        <p:nvPicPr>
          <p:cNvPr id="13" name="Kép 12"/>
          <p:cNvPicPr>
            <a:picLocks noChangeAspect="1"/>
          </p:cNvPicPr>
          <p:nvPr/>
        </p:nvPicPr>
        <p:blipFill>
          <a:blip r:embed="rId3"/>
          <a:stretch>
            <a:fillRect/>
          </a:stretch>
        </p:blipFill>
        <p:spPr>
          <a:xfrm>
            <a:off x="147486" y="5312308"/>
            <a:ext cx="1545692" cy="1545692"/>
          </a:xfrm>
          <a:prstGeom prst="rect">
            <a:avLst/>
          </a:prstGeom>
        </p:spPr>
      </p:pic>
      <p:pic>
        <p:nvPicPr>
          <p:cNvPr id="5" name="Kép 4">
            <a:extLst>
              <a:ext uri="{FF2B5EF4-FFF2-40B4-BE49-F238E27FC236}">
                <a16:creationId xmlns:a16="http://schemas.microsoft.com/office/drawing/2014/main" id="{8904E65D-07D2-4637-8591-C7F60EFCBE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4537" y="4923875"/>
            <a:ext cx="3053007" cy="1759036"/>
          </a:xfrm>
          <a:prstGeom prst="rect">
            <a:avLst/>
          </a:prstGeom>
        </p:spPr>
      </p:pic>
    </p:spTree>
    <p:extLst>
      <p:ext uri="{BB962C8B-B14F-4D97-AF65-F5344CB8AC3E}">
        <p14:creationId xmlns:p14="http://schemas.microsoft.com/office/powerpoint/2010/main" val="1729831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p:nvPr/>
        </p:nvSpPr>
        <p:spPr>
          <a:xfrm>
            <a:off x="8320518" y="3331172"/>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43" name="Google Shape;143;p15"/>
          <p:cNvSpPr/>
          <p:nvPr/>
        </p:nvSpPr>
        <p:spPr>
          <a:xfrm>
            <a:off x="3499190" y="1570803"/>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4" name="Google Shape;144;p15"/>
          <p:cNvSpPr txBox="1"/>
          <p:nvPr/>
        </p:nvSpPr>
        <p:spPr>
          <a:xfrm>
            <a:off x="3995653" y="1714955"/>
            <a:ext cx="225075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Preliminary</a:t>
            </a:r>
            <a:r>
              <a:rPr lang="hu-HU" sz="2800" b="0" i="0" u="none" strike="noStrike" cap="none" dirty="0">
                <a:solidFill>
                  <a:srgbClr val="0E7472"/>
                </a:solidFill>
                <a:latin typeface="Arial"/>
                <a:ea typeface="Arial"/>
                <a:cs typeface="Arial"/>
                <a:sym typeface="Arial"/>
              </a:rPr>
              <a:t> </a:t>
            </a:r>
            <a:r>
              <a:rPr lang="hu-HU" sz="2800" b="0" i="0" u="none" strike="noStrike" cap="none" dirty="0" err="1">
                <a:solidFill>
                  <a:srgbClr val="0E7472"/>
                </a:solidFill>
                <a:latin typeface="Arial"/>
                <a:ea typeface="Arial"/>
                <a:cs typeface="Arial"/>
                <a:sym typeface="Arial"/>
              </a:rPr>
              <a:t>search</a:t>
            </a:r>
            <a:endParaRPr sz="2800" b="0" i="0" u="none" strike="noStrike" cap="none" dirty="0">
              <a:solidFill>
                <a:srgbClr val="0E7472"/>
              </a:solidFill>
              <a:latin typeface="Arial"/>
              <a:ea typeface="Arial"/>
              <a:cs typeface="Arial"/>
              <a:sym typeface="Arial"/>
            </a:endParaRPr>
          </a:p>
        </p:txBody>
      </p:sp>
      <p:sp>
        <p:nvSpPr>
          <p:cNvPr id="145" name="Google Shape;145;p15"/>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i="0" u="none" strike="noStrike" cap="none" dirty="0" err="1">
                <a:solidFill>
                  <a:schemeClr val="lt1"/>
                </a:solidFill>
                <a:latin typeface="Arial"/>
                <a:ea typeface="Arial"/>
                <a:cs typeface="Arial"/>
                <a:sym typeface="Arial"/>
              </a:rPr>
              <a:t>Flowchart</a:t>
            </a:r>
            <a:endParaRPr sz="3600" b="1" i="0" u="none" strike="noStrike" cap="none" dirty="0">
              <a:solidFill>
                <a:schemeClr val="lt1"/>
              </a:solidFill>
              <a:latin typeface="Arial"/>
              <a:ea typeface="Arial"/>
              <a:cs typeface="Arial"/>
              <a:sym typeface="Arial"/>
            </a:endParaRPr>
          </a:p>
        </p:txBody>
      </p:sp>
      <p:sp>
        <p:nvSpPr>
          <p:cNvPr id="146" name="Google Shape;146;p15"/>
          <p:cNvSpPr/>
          <p:nvPr/>
        </p:nvSpPr>
        <p:spPr>
          <a:xfrm>
            <a:off x="1150070" y="1570803"/>
            <a:ext cx="2931737" cy="1168991"/>
          </a:xfrm>
          <a:prstGeom prst="homePlate">
            <a:avLst>
              <a:gd name="adj" fmla="val 50000"/>
            </a:avLst>
          </a:prstGeom>
          <a:noFill/>
          <a:ln w="28575" cap="flat" cmpd="sng">
            <a:solidFill>
              <a:srgbClr val="15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Google Shape;147;p15"/>
          <p:cNvSpPr txBox="1"/>
          <p:nvPr/>
        </p:nvSpPr>
        <p:spPr>
          <a:xfrm>
            <a:off x="1345486" y="1846326"/>
            <a:ext cx="236541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u="none" strike="noStrike" cap="none" dirty="0" err="1">
                <a:solidFill>
                  <a:srgbClr val="0E7472"/>
                </a:solidFill>
                <a:latin typeface="Arial"/>
                <a:ea typeface="Arial"/>
                <a:cs typeface="Arial"/>
                <a:sym typeface="Arial"/>
              </a:rPr>
              <a:t>Question</a:t>
            </a:r>
            <a:endParaRPr sz="2800" u="none" strike="noStrike" cap="none" dirty="0">
              <a:solidFill>
                <a:srgbClr val="0E7472"/>
              </a:solidFill>
              <a:latin typeface="Arial"/>
              <a:ea typeface="Arial"/>
              <a:cs typeface="Arial"/>
              <a:sym typeface="Arial"/>
            </a:endParaRPr>
          </a:p>
        </p:txBody>
      </p:sp>
      <p:sp>
        <p:nvSpPr>
          <p:cNvPr id="148" name="Google Shape;148;p15"/>
          <p:cNvSpPr/>
          <p:nvPr/>
        </p:nvSpPr>
        <p:spPr>
          <a:xfrm>
            <a:off x="5931305" y="1570418"/>
            <a:ext cx="3017600" cy="1168991"/>
          </a:xfrm>
          <a:prstGeom prst="chevron">
            <a:avLst>
              <a:gd name="adj" fmla="val 50000"/>
            </a:avLst>
          </a:prstGeom>
          <a:solidFill>
            <a:srgbClr val="E50D2E"/>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rgbClr val="15A9A6"/>
              </a:solidFill>
              <a:latin typeface="Arial"/>
              <a:cs typeface="Arial"/>
              <a:sym typeface="Arial"/>
            </a:endParaRPr>
          </a:p>
        </p:txBody>
      </p:sp>
      <p:sp>
        <p:nvSpPr>
          <p:cNvPr id="149" name="Google Shape;149;p15"/>
          <p:cNvSpPr txBox="1"/>
          <p:nvPr/>
        </p:nvSpPr>
        <p:spPr>
          <a:xfrm>
            <a:off x="6529985" y="1874450"/>
            <a:ext cx="19352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1" dirty="0" err="1">
                <a:solidFill>
                  <a:schemeClr val="bg1"/>
                </a:solidFill>
                <a:cs typeface="Arial"/>
                <a:sym typeface="Arial"/>
              </a:rPr>
              <a:t>Protocol</a:t>
            </a:r>
            <a:endParaRPr sz="2800" b="1" dirty="0">
              <a:solidFill>
                <a:schemeClr val="bg1"/>
              </a:solidFill>
              <a:cs typeface="Arial"/>
              <a:sym typeface="Arial"/>
            </a:endParaRPr>
          </a:p>
        </p:txBody>
      </p:sp>
      <p:sp>
        <p:nvSpPr>
          <p:cNvPr id="150" name="Google Shape;150;p15"/>
          <p:cNvSpPr/>
          <p:nvPr/>
        </p:nvSpPr>
        <p:spPr>
          <a:xfrm>
            <a:off x="8366288" y="1570418"/>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Arial"/>
              <a:ea typeface="Arial"/>
              <a:cs typeface="Arial"/>
              <a:sym typeface="Arial"/>
            </a:endParaRPr>
          </a:p>
        </p:txBody>
      </p:sp>
      <p:sp>
        <p:nvSpPr>
          <p:cNvPr id="151" name="Google Shape;151;p15"/>
          <p:cNvSpPr txBox="1"/>
          <p:nvPr/>
        </p:nvSpPr>
        <p:spPr>
          <a:xfrm>
            <a:off x="8995155" y="1838738"/>
            <a:ext cx="19050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i="0" u="none" strike="noStrike" cap="none" dirty="0" err="1">
                <a:solidFill>
                  <a:srgbClr val="0E7472"/>
                </a:solidFill>
                <a:latin typeface="Arial"/>
                <a:ea typeface="Arial"/>
                <a:cs typeface="Arial"/>
                <a:sym typeface="Arial"/>
              </a:rPr>
              <a:t>Search</a:t>
            </a:r>
            <a:endParaRPr sz="2800" i="0" u="none" strike="noStrike" cap="none" dirty="0">
              <a:solidFill>
                <a:srgbClr val="0E7472"/>
              </a:solidFill>
              <a:latin typeface="Arial"/>
              <a:ea typeface="Arial"/>
              <a:cs typeface="Arial"/>
              <a:sym typeface="Arial"/>
            </a:endParaRPr>
          </a:p>
        </p:txBody>
      </p:sp>
      <p:sp>
        <p:nvSpPr>
          <p:cNvPr id="152" name="Google Shape;152;p15"/>
          <p:cNvSpPr/>
          <p:nvPr/>
        </p:nvSpPr>
        <p:spPr>
          <a:xfrm>
            <a:off x="1098389" y="3332143"/>
            <a:ext cx="3017600" cy="1168991"/>
          </a:xfrm>
          <a:prstGeom prst="chevron">
            <a:avLst>
              <a:gd name="adj" fmla="val 50000"/>
            </a:avLst>
          </a:prstGeom>
          <a:solidFill>
            <a:schemeClr val="bg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3" name="Google Shape;153;p15"/>
          <p:cNvSpPr txBox="1"/>
          <p:nvPr/>
        </p:nvSpPr>
        <p:spPr>
          <a:xfrm>
            <a:off x="1570359" y="3603358"/>
            <a:ext cx="2140540" cy="954107"/>
          </a:xfrm>
          <a:prstGeom prst="rect">
            <a:avLst/>
          </a:prstGeom>
          <a:noFill/>
          <a:ln>
            <a:noFill/>
          </a:ln>
        </p:spPr>
        <p:txBody>
          <a:bodyPr spcFirstLastPara="1" wrap="square" lIns="91425" tIns="45700" rIns="91425" bIns="45700" anchor="t" anchorCtr="0">
            <a:noAutofit/>
          </a:bodyPr>
          <a:lstStyle/>
          <a:p>
            <a:pPr lvl="0" algn="ctr"/>
            <a:r>
              <a:rPr lang="hu-HU" sz="2800" dirty="0" err="1">
                <a:solidFill>
                  <a:srgbClr val="0E7472"/>
                </a:solidFill>
                <a:ea typeface="Arial"/>
                <a:cs typeface="Arial"/>
                <a:sym typeface="Arial"/>
              </a:rPr>
              <a:t>Selection</a:t>
            </a:r>
            <a:endParaRPr lang="hu-HU" sz="2800" dirty="0">
              <a:solidFill>
                <a:srgbClr val="0E7472"/>
              </a:solidFill>
              <a:ea typeface="Arial"/>
              <a:cs typeface="Arial"/>
              <a:sym typeface="Arial"/>
            </a:endParaRPr>
          </a:p>
        </p:txBody>
      </p:sp>
      <p:sp>
        <p:nvSpPr>
          <p:cNvPr id="154" name="Google Shape;154;p15"/>
          <p:cNvSpPr/>
          <p:nvPr/>
        </p:nvSpPr>
        <p:spPr>
          <a:xfrm>
            <a:off x="3499610" y="3331174"/>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rgbClr val="15A9A6"/>
              </a:solidFill>
              <a:latin typeface="Arial"/>
              <a:cs typeface="Arial"/>
              <a:sym typeface="Arial"/>
            </a:endParaRPr>
          </a:p>
        </p:txBody>
      </p:sp>
      <p:sp>
        <p:nvSpPr>
          <p:cNvPr id="155" name="Google Shape;155;p15"/>
          <p:cNvSpPr txBox="1"/>
          <p:nvPr/>
        </p:nvSpPr>
        <p:spPr>
          <a:xfrm>
            <a:off x="3942757" y="3438474"/>
            <a:ext cx="2140540" cy="523220"/>
          </a:xfrm>
          <a:prstGeom prst="rect">
            <a:avLst/>
          </a:prstGeom>
          <a:noFill/>
          <a:ln>
            <a:noFill/>
          </a:ln>
        </p:spPr>
        <p:txBody>
          <a:bodyPr spcFirstLastPara="1" wrap="square" lIns="91425" tIns="45700" rIns="91425" bIns="45700" anchor="t" anchorCtr="0">
            <a:noAutofit/>
          </a:bodyPr>
          <a:lstStyle>
            <a:defPPr>
              <a:defRPr lang="hu-HU"/>
            </a:defPPr>
            <a:lvl1pPr algn="ctr">
              <a:defRPr sz="2800">
                <a:solidFill>
                  <a:srgbClr val="0E7472"/>
                </a:solidFill>
                <a:ea typeface="Arial"/>
                <a:cs typeface="Arial"/>
              </a:defRPr>
            </a:lvl1pPr>
          </a:lstStyle>
          <a:p>
            <a:r>
              <a:rPr lang="hu-HU" dirty="0">
                <a:sym typeface="Arial"/>
              </a:rPr>
              <a:t>Data</a:t>
            </a:r>
            <a:br>
              <a:rPr lang="hu-HU" dirty="0">
                <a:sym typeface="Arial"/>
              </a:rPr>
            </a:br>
            <a:r>
              <a:rPr lang="hu-HU" dirty="0" err="1">
                <a:sym typeface="Arial"/>
              </a:rPr>
              <a:t>collection</a:t>
            </a:r>
            <a:endParaRPr lang="hu-HU" dirty="0">
              <a:sym typeface="Arial"/>
            </a:endParaRPr>
          </a:p>
        </p:txBody>
      </p:sp>
      <p:sp>
        <p:nvSpPr>
          <p:cNvPr id="156" name="Google Shape;156;p15"/>
          <p:cNvSpPr/>
          <p:nvPr/>
        </p:nvSpPr>
        <p:spPr>
          <a:xfrm>
            <a:off x="5910064" y="3331174"/>
            <a:ext cx="3017600"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157" name="Google Shape;157;p15"/>
          <p:cNvSpPr txBox="1"/>
          <p:nvPr/>
        </p:nvSpPr>
        <p:spPr>
          <a:xfrm>
            <a:off x="8995155" y="3616446"/>
            <a:ext cx="1931400" cy="9540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Synthesis</a:t>
            </a:r>
            <a:endParaRPr lang="hu-HU" sz="2800" dirty="0">
              <a:solidFill>
                <a:srgbClr val="0E7472"/>
              </a:solidFill>
              <a:ea typeface="Arial"/>
              <a:cs typeface="Arial"/>
              <a:sym typeface="Arial"/>
            </a:endParaRPr>
          </a:p>
        </p:txBody>
      </p:sp>
      <p:sp>
        <p:nvSpPr>
          <p:cNvPr id="158" name="Google Shape;158;p15"/>
          <p:cNvSpPr txBox="1"/>
          <p:nvPr/>
        </p:nvSpPr>
        <p:spPr>
          <a:xfrm>
            <a:off x="6450794" y="3391791"/>
            <a:ext cx="2111100" cy="523200"/>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Bias</a:t>
            </a:r>
            <a:r>
              <a:rPr lang="hu-HU" sz="2800" dirty="0">
                <a:solidFill>
                  <a:srgbClr val="0E7472"/>
                </a:solidFill>
                <a:ea typeface="Arial"/>
                <a:cs typeface="Arial"/>
                <a:sym typeface="Arial"/>
              </a:rPr>
              <a:t> </a:t>
            </a:r>
            <a:r>
              <a:rPr lang="hu-HU" sz="2800" dirty="0" err="1">
                <a:solidFill>
                  <a:srgbClr val="0E7472"/>
                </a:solidFill>
                <a:ea typeface="Arial"/>
                <a:cs typeface="Arial"/>
                <a:sym typeface="Arial"/>
              </a:rPr>
              <a:t>assessment</a:t>
            </a:r>
            <a:endParaRPr lang="hu-HU" sz="2800" dirty="0">
              <a:solidFill>
                <a:srgbClr val="0E7472"/>
              </a:solidFill>
              <a:ea typeface="Arial"/>
              <a:cs typeface="Arial"/>
              <a:sym typeface="Arial"/>
            </a:endParaRPr>
          </a:p>
        </p:txBody>
      </p:sp>
      <p:sp>
        <p:nvSpPr>
          <p:cNvPr id="160" name="Google Shape;160;p15"/>
          <p:cNvSpPr txBox="1"/>
          <p:nvPr/>
        </p:nvSpPr>
        <p:spPr>
          <a:xfrm>
            <a:off x="8804635" y="5740923"/>
            <a:ext cx="2931736" cy="92382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52;p15">
            <a:extLst>
              <a:ext uri="{FF2B5EF4-FFF2-40B4-BE49-F238E27FC236}">
                <a16:creationId xmlns:a16="http://schemas.microsoft.com/office/drawing/2014/main" id="{FA9C7ED7-A0D7-4F50-BE6A-2375632CCB31}"/>
              </a:ext>
            </a:extLst>
          </p:cNvPr>
          <p:cNvSpPr/>
          <p:nvPr/>
        </p:nvSpPr>
        <p:spPr>
          <a:xfrm>
            <a:off x="1098389" y="5091543"/>
            <a:ext cx="5428054"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28" name="Google Shape;153;p15">
            <a:extLst>
              <a:ext uri="{FF2B5EF4-FFF2-40B4-BE49-F238E27FC236}">
                <a16:creationId xmlns:a16="http://schemas.microsoft.com/office/drawing/2014/main" id="{F819B2C1-D4E5-4A0E-8D3C-C73875EC43ED}"/>
              </a:ext>
            </a:extLst>
          </p:cNvPr>
          <p:cNvSpPr txBox="1"/>
          <p:nvPr/>
        </p:nvSpPr>
        <p:spPr>
          <a:xfrm>
            <a:off x="1185311" y="5359655"/>
            <a:ext cx="3850400" cy="954107"/>
          </a:xfrm>
          <a:prstGeom prst="rect">
            <a:avLst/>
          </a:prstGeom>
          <a:noFill/>
          <a:ln>
            <a:noFill/>
          </a:ln>
        </p:spPr>
        <p:txBody>
          <a:bodyPr spcFirstLastPara="1" wrap="square" lIns="91425" tIns="45700" rIns="91425" bIns="45700" anchor="t" anchorCtr="0">
            <a:noAutofit/>
          </a:bodyPr>
          <a:lstStyle/>
          <a:p>
            <a:pPr algn="ctr"/>
            <a:r>
              <a:rPr lang="hu-HU" sz="2800" dirty="0" err="1">
                <a:solidFill>
                  <a:srgbClr val="0E7472"/>
                </a:solidFill>
                <a:ea typeface="Arial"/>
                <a:cs typeface="Arial"/>
                <a:sym typeface="Arial"/>
              </a:rPr>
              <a:t>Limitations</a:t>
            </a:r>
            <a:endParaRPr lang="hu-HU" sz="2800" dirty="0">
              <a:solidFill>
                <a:srgbClr val="0E7472"/>
              </a:solidFill>
              <a:ea typeface="Arial"/>
              <a:cs typeface="Arial"/>
              <a:sym typeface="Arial"/>
            </a:endParaRPr>
          </a:p>
        </p:txBody>
      </p:sp>
      <p:sp>
        <p:nvSpPr>
          <p:cNvPr id="29" name="Google Shape;154;p15">
            <a:extLst>
              <a:ext uri="{FF2B5EF4-FFF2-40B4-BE49-F238E27FC236}">
                <a16:creationId xmlns:a16="http://schemas.microsoft.com/office/drawing/2014/main" id="{FCF477D7-B200-4570-82C1-D0C82AAAA733}"/>
              </a:ext>
            </a:extLst>
          </p:cNvPr>
          <p:cNvSpPr/>
          <p:nvPr/>
        </p:nvSpPr>
        <p:spPr>
          <a:xfrm>
            <a:off x="4081806" y="5090574"/>
            <a:ext cx="4845857"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0" name="Google Shape;155;p15">
            <a:extLst>
              <a:ext uri="{FF2B5EF4-FFF2-40B4-BE49-F238E27FC236}">
                <a16:creationId xmlns:a16="http://schemas.microsoft.com/office/drawing/2014/main" id="{C6802D81-8CE9-4A8E-910D-EA8BAEACE83C}"/>
              </a:ext>
            </a:extLst>
          </p:cNvPr>
          <p:cNvSpPr txBox="1"/>
          <p:nvPr/>
        </p:nvSpPr>
        <p:spPr>
          <a:xfrm>
            <a:off x="4115989" y="5359655"/>
            <a:ext cx="3850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b="0" i="0" u="none" strike="noStrike" cap="none" dirty="0" err="1">
                <a:solidFill>
                  <a:srgbClr val="0E7472"/>
                </a:solidFill>
                <a:latin typeface="Arial"/>
                <a:ea typeface="Arial"/>
                <a:cs typeface="Arial"/>
                <a:sym typeface="Arial"/>
              </a:rPr>
              <a:t>Implication</a:t>
            </a:r>
            <a:endParaRPr sz="2800" b="0" i="0" u="none" strike="noStrike" cap="none" dirty="0">
              <a:solidFill>
                <a:srgbClr val="0E7472"/>
              </a:solidFill>
              <a:latin typeface="Arial"/>
              <a:ea typeface="Arial"/>
              <a:cs typeface="Arial"/>
              <a:sym typeface="Arial"/>
            </a:endParaRPr>
          </a:p>
        </p:txBody>
      </p:sp>
      <p:sp>
        <p:nvSpPr>
          <p:cNvPr id="31" name="Google Shape;156;p15">
            <a:extLst>
              <a:ext uri="{FF2B5EF4-FFF2-40B4-BE49-F238E27FC236}">
                <a16:creationId xmlns:a16="http://schemas.microsoft.com/office/drawing/2014/main" id="{CDB6A843-E326-4FAB-82D2-454F2CB17D74}"/>
              </a:ext>
            </a:extLst>
          </p:cNvPr>
          <p:cNvSpPr/>
          <p:nvPr/>
        </p:nvSpPr>
        <p:spPr>
          <a:xfrm>
            <a:off x="7540673" y="5090574"/>
            <a:ext cx="3797443" cy="1168991"/>
          </a:xfrm>
          <a:prstGeom prst="chevron">
            <a:avLst>
              <a:gd name="adj" fmla="val 50000"/>
            </a:avLst>
          </a:prstGeom>
          <a:solidFill>
            <a:schemeClr val="lt1"/>
          </a:solidFill>
          <a:ln w="28575" cap="flat" cmpd="sng">
            <a:solidFill>
              <a:srgbClr val="118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5A9A6"/>
              </a:solidFill>
              <a:latin typeface="Arial"/>
              <a:ea typeface="Arial"/>
              <a:cs typeface="Arial"/>
              <a:sym typeface="Arial"/>
            </a:endParaRPr>
          </a:p>
        </p:txBody>
      </p:sp>
      <p:sp>
        <p:nvSpPr>
          <p:cNvPr id="32" name="Google Shape;158;p15">
            <a:extLst>
              <a:ext uri="{FF2B5EF4-FFF2-40B4-BE49-F238E27FC236}">
                <a16:creationId xmlns:a16="http://schemas.microsoft.com/office/drawing/2014/main" id="{8698FCAD-0544-4154-9D0B-C6A20248103B}"/>
              </a:ext>
            </a:extLst>
          </p:cNvPr>
          <p:cNvSpPr txBox="1"/>
          <p:nvPr/>
        </p:nvSpPr>
        <p:spPr>
          <a:xfrm>
            <a:off x="7659246" y="5224125"/>
            <a:ext cx="3797443"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800" dirty="0" err="1">
                <a:solidFill>
                  <a:srgbClr val="0E7472"/>
                </a:solidFill>
                <a:latin typeface="Arial"/>
                <a:ea typeface="Arial"/>
                <a:cs typeface="Arial"/>
                <a:sym typeface="Arial"/>
              </a:rPr>
              <a:t>Dissemination</a:t>
            </a:r>
            <a:r>
              <a:rPr lang="hu-HU" sz="2800" dirty="0">
                <a:solidFill>
                  <a:srgbClr val="0E7472"/>
                </a:solidFill>
                <a:latin typeface="Arial"/>
                <a:ea typeface="Arial"/>
                <a:cs typeface="Arial"/>
                <a:sym typeface="Arial"/>
              </a:rPr>
              <a:t> of </a:t>
            </a:r>
            <a:r>
              <a:rPr lang="hu-HU" sz="2800" dirty="0" err="1">
                <a:solidFill>
                  <a:srgbClr val="0E7472"/>
                </a:solidFill>
                <a:latin typeface="Arial"/>
                <a:ea typeface="Arial"/>
                <a:cs typeface="Arial"/>
                <a:sym typeface="Arial"/>
              </a:rPr>
              <a:t>results</a:t>
            </a:r>
            <a:endParaRPr sz="2800" b="0" i="0" u="none" strike="noStrike" cap="none" dirty="0">
              <a:solidFill>
                <a:srgbClr val="0E7472"/>
              </a:solidFill>
              <a:latin typeface="Arial"/>
              <a:ea typeface="Arial"/>
              <a:cs typeface="Arial"/>
              <a:sym typeface="Arial"/>
            </a:endParaRPr>
          </a:p>
        </p:txBody>
      </p:sp>
    </p:spTree>
    <p:extLst>
      <p:ext uri="{BB962C8B-B14F-4D97-AF65-F5344CB8AC3E}">
        <p14:creationId xmlns:p14="http://schemas.microsoft.com/office/powerpoint/2010/main" val="3221898860"/>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4"/>
          <p:cNvSpPr txBox="1"/>
          <p:nvPr/>
        </p:nvSpPr>
        <p:spPr>
          <a:xfrm>
            <a:off x="5349740" y="1630906"/>
            <a:ext cx="6073254" cy="4584541"/>
          </a:xfrm>
          <a:prstGeom prst="rect">
            <a:avLst/>
          </a:prstGeom>
          <a:noFill/>
          <a:ln>
            <a:noFill/>
          </a:ln>
        </p:spPr>
        <p:txBody>
          <a:bodyPr spcFirstLastPara="1" wrap="square" lIns="91425" tIns="45700" rIns="91425" bIns="45700" anchor="t" anchorCtr="0">
            <a:noAutofit/>
          </a:bodyPr>
          <a:lstStyle/>
          <a:p>
            <a:pPr marL="457200" lvl="0" indent="-457200">
              <a:spcAft>
                <a:spcPts val="1200"/>
              </a:spcAft>
              <a:buClr>
                <a:srgbClr val="0E7472"/>
              </a:buClr>
              <a:buSzPts val="3200"/>
              <a:buFont typeface="Arial" panose="020B0604020202020204" pitchFamily="34" charset="0"/>
              <a:buChar char="•"/>
            </a:pPr>
            <a:endParaRPr lang="en-US" sz="3200" b="1" dirty="0">
              <a:solidFill>
                <a:srgbClr val="0E7472"/>
              </a:solidFill>
              <a:latin typeface="Arial"/>
              <a:cs typeface="Arial"/>
              <a:sym typeface="Arial"/>
            </a:endParaRPr>
          </a:p>
          <a:p>
            <a:pPr marL="457200" indent="-457200">
              <a:spcAft>
                <a:spcPts val="1200"/>
              </a:spcAft>
              <a:buClr>
                <a:srgbClr val="0E7472"/>
              </a:buClr>
              <a:buSzPts val="3200"/>
              <a:buFont typeface="Arial" panose="020B0604020202020204" pitchFamily="34" charset="0"/>
              <a:buChar char="•"/>
            </a:pPr>
            <a:r>
              <a:rPr lang="en-US" sz="3200" b="1" dirty="0">
                <a:solidFill>
                  <a:srgbClr val="E50D2E"/>
                </a:solidFill>
                <a:latin typeface="Arial"/>
                <a:cs typeface="Arial"/>
                <a:sym typeface="Arial"/>
              </a:rPr>
              <a:t>Why</a:t>
            </a:r>
            <a:r>
              <a:rPr lang="en-US" sz="3200" b="1" dirty="0">
                <a:solidFill>
                  <a:srgbClr val="C00000"/>
                </a:solidFill>
                <a:latin typeface="Arial"/>
                <a:cs typeface="Arial"/>
                <a:sym typeface="Arial"/>
              </a:rPr>
              <a:t> </a:t>
            </a:r>
            <a:r>
              <a:rPr lang="en-US" sz="3200" b="1" dirty="0">
                <a:solidFill>
                  <a:srgbClr val="0E7472"/>
                </a:solidFill>
                <a:latin typeface="Arial"/>
                <a:cs typeface="Arial"/>
                <a:sym typeface="Arial"/>
              </a:rPr>
              <a:t>is it necessary to register…</a:t>
            </a:r>
          </a:p>
          <a:p>
            <a:pPr marL="457200" indent="-457200">
              <a:spcAft>
                <a:spcPts val="1200"/>
              </a:spcAft>
              <a:buClr>
                <a:srgbClr val="0E7472"/>
              </a:buClr>
              <a:buSzPts val="3200"/>
              <a:buFont typeface="Arial" panose="020B0604020202020204" pitchFamily="34" charset="0"/>
              <a:buChar char="•"/>
            </a:pPr>
            <a:r>
              <a:rPr lang="en-US" sz="3200" b="1" dirty="0">
                <a:solidFill>
                  <a:srgbClr val="E50D2E"/>
                </a:solidFill>
                <a:latin typeface="Arial"/>
                <a:cs typeface="Arial"/>
                <a:sym typeface="Arial"/>
              </a:rPr>
              <a:t>When</a:t>
            </a:r>
            <a:r>
              <a:rPr lang="en-US" sz="3200" b="1" dirty="0">
                <a:solidFill>
                  <a:srgbClr val="0E7472"/>
                </a:solidFill>
                <a:latin typeface="Arial"/>
                <a:cs typeface="Arial"/>
                <a:sym typeface="Arial"/>
              </a:rPr>
              <a:t> to register…</a:t>
            </a:r>
          </a:p>
          <a:p>
            <a:pPr marL="457200" indent="-457200">
              <a:spcAft>
                <a:spcPts val="1200"/>
              </a:spcAft>
              <a:buClr>
                <a:srgbClr val="0E7472"/>
              </a:buClr>
              <a:buSzPts val="3200"/>
              <a:buFont typeface="Arial" panose="020B0604020202020204" pitchFamily="34" charset="0"/>
              <a:buChar char="•"/>
            </a:pPr>
            <a:r>
              <a:rPr lang="en-US" sz="3200" b="1" dirty="0">
                <a:solidFill>
                  <a:srgbClr val="E50D2E"/>
                </a:solidFill>
                <a:latin typeface="Arial"/>
                <a:cs typeface="Arial"/>
                <a:sym typeface="Arial"/>
              </a:rPr>
              <a:t>How</a:t>
            </a:r>
            <a:r>
              <a:rPr lang="en-US" sz="3200" b="1" dirty="0">
                <a:solidFill>
                  <a:srgbClr val="0E7472"/>
                </a:solidFill>
                <a:latin typeface="Arial"/>
                <a:cs typeface="Arial"/>
                <a:sym typeface="Arial"/>
              </a:rPr>
              <a:t> to register…</a:t>
            </a:r>
          </a:p>
          <a:p>
            <a:pPr>
              <a:spcAft>
                <a:spcPts val="1200"/>
              </a:spcAft>
              <a:buClr>
                <a:srgbClr val="0E7472"/>
              </a:buClr>
              <a:buSzPts val="3200"/>
            </a:pPr>
            <a:r>
              <a:rPr lang="en-US" sz="3200" b="1" dirty="0">
                <a:solidFill>
                  <a:srgbClr val="0E7472"/>
                </a:solidFill>
                <a:latin typeface="Arial"/>
                <a:cs typeface="Arial"/>
                <a:sym typeface="Arial"/>
              </a:rPr>
              <a:t> … a systematic review protocol?</a:t>
            </a:r>
          </a:p>
          <a:p>
            <a:pPr lvl="0">
              <a:spcAft>
                <a:spcPts val="1200"/>
              </a:spcAft>
              <a:buClr>
                <a:srgbClr val="0E7472"/>
              </a:buClr>
              <a:buSzPts val="3200"/>
            </a:pPr>
            <a:endParaRPr lang="en-US" sz="3200" b="1" dirty="0">
              <a:solidFill>
                <a:srgbClr val="0E7472"/>
              </a:solidFill>
              <a:ea typeface="Arial"/>
              <a:cs typeface="Arial"/>
              <a:sym typeface="Arial"/>
            </a:endParaRPr>
          </a:p>
        </p:txBody>
      </p:sp>
      <p:sp>
        <p:nvSpPr>
          <p:cNvPr id="136" name="Google Shape;136;p14"/>
          <p:cNvSpPr txBox="1"/>
          <p:nvPr/>
        </p:nvSpPr>
        <p:spPr>
          <a:xfrm>
            <a:off x="2735658" y="453434"/>
            <a:ext cx="6668100" cy="37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a:solidFill>
                  <a:schemeClr val="lt1"/>
                </a:solidFill>
              </a:rPr>
              <a:t>Key points</a:t>
            </a:r>
            <a:endParaRPr sz="3600" b="1" i="0" u="none" strike="noStrike" cap="none">
              <a:solidFill>
                <a:schemeClr val="lt1"/>
              </a:solidFill>
              <a:latin typeface="Arial"/>
              <a:ea typeface="Arial"/>
              <a:cs typeface="Arial"/>
              <a:sym typeface="Arial"/>
            </a:endParaRPr>
          </a:p>
        </p:txBody>
      </p:sp>
      <p:pic>
        <p:nvPicPr>
          <p:cNvPr id="9" name="Picture 2" descr="The Future of Building Access and Security - Business News Daily">
            <a:extLst>
              <a:ext uri="{FF2B5EF4-FFF2-40B4-BE49-F238E27FC236}">
                <a16:creationId xmlns:a16="http://schemas.microsoft.com/office/drawing/2014/main" id="{8856A415-BD60-4B7C-BA55-D90841C166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5945" y="2271847"/>
            <a:ext cx="3373092" cy="309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37072"/>
      </p:ext>
    </p:extLst>
  </p:cSld>
  <p:clrMapOvr>
    <a:masterClrMapping/>
  </p:clrMapOvr>
  <mc:AlternateContent xmlns:mc="http://schemas.openxmlformats.org/markup-compatibility/2006" xmlns:p14="http://schemas.microsoft.com/office/powerpoint/2010/main">
    <mc:Choice Requires="p14">
      <p:transition spd="slow" p14:dur="2000" advTm="16828"/>
    </mc:Choice>
    <mc:Fallback xmlns="">
      <p:transition spd="slow" advTm="16828"/>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Ã©ptalÃ¡lat a kÃ¶vetkezÅre: âaimâ"/>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5277" y="1434743"/>
            <a:ext cx="2802957" cy="2802957"/>
          </a:xfrm>
          <a:prstGeom prst="rect">
            <a:avLst/>
          </a:prstGeom>
          <a:noFill/>
          <a:extLst>
            <a:ext uri="{909E8E84-426E-40DD-AFC4-6F175D3DCCD1}">
              <a14:hiddenFill xmlns:a14="http://schemas.microsoft.com/office/drawing/2010/main">
                <a:solidFill>
                  <a:srgbClr val="FFFFFF"/>
                </a:solidFill>
              </a14:hiddenFill>
            </a:ext>
          </a:extLst>
        </p:spPr>
      </p:pic>
      <p:sp>
        <p:nvSpPr>
          <p:cNvPr id="23" name="Tartalom helye 1"/>
          <p:cNvSpPr txBox="1">
            <a:spLocks/>
          </p:cNvSpPr>
          <p:nvPr/>
        </p:nvSpPr>
        <p:spPr>
          <a:xfrm>
            <a:off x="4555922" y="2011490"/>
            <a:ext cx="6400801" cy="3342272"/>
          </a:xfrm>
          <a:prstGeom prst="rect">
            <a:avLst/>
          </a:prstGeom>
          <a:solidFill>
            <a:schemeClr val="accent1">
              <a:lumMod val="20000"/>
              <a:lumOff val="80000"/>
            </a:schemeClr>
          </a:solidFill>
          <a:ln w="41275" cmpd="dbl">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9060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to</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facilitate</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careful</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planning</a:t>
            </a:r>
            <a:endPar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endParaRPr>
          </a:p>
          <a:p>
            <a:pPr marL="99060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to</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avoid</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duplication</a:t>
            </a:r>
            <a:endPar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endParaRPr>
          </a:p>
          <a:p>
            <a:pPr marL="99060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to</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prstClr val="black"/>
                </a:solidFill>
                <a:effectLst/>
                <a:uLnTx/>
                <a:uFillTx/>
                <a:latin typeface="Arial" panose="020B0604020202020204"/>
                <a:ea typeface="+mn-ea"/>
                <a:cs typeface="+mn-cs"/>
              </a:rPr>
              <a:t>reduce</a:t>
            </a:r>
            <a:r>
              <a:rPr kumimoji="0" lang="hu-HU" sz="2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reporting</a:t>
            </a:r>
            <a:r>
              <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rPr>
              <a:t> </a:t>
            </a:r>
            <a:r>
              <a:rPr kumimoji="0" lang="hu-HU" sz="2800" b="1" i="0" u="none" strike="noStrike" kern="1200" cap="none" spc="0" normalizeH="0" baseline="0" noProof="0" dirty="0" err="1">
                <a:ln>
                  <a:noFill/>
                </a:ln>
                <a:solidFill>
                  <a:srgbClr val="E50D2E"/>
                </a:solidFill>
                <a:effectLst/>
                <a:uLnTx/>
                <a:uFillTx/>
                <a:latin typeface="Arial" panose="020B0604020202020204"/>
                <a:ea typeface="+mn-ea"/>
                <a:cs typeface="+mn-cs"/>
              </a:rPr>
              <a:t>bias</a:t>
            </a:r>
            <a:endParaRPr kumimoji="0" lang="hu-HU" sz="2800" b="1" i="0" u="none" strike="noStrike" kern="1200" cap="none" spc="0" normalizeH="0" baseline="0" noProof="0" dirty="0">
              <a:ln>
                <a:noFill/>
              </a:ln>
              <a:solidFill>
                <a:srgbClr val="E50D2E"/>
              </a:solidFill>
              <a:effectLst/>
              <a:uLnTx/>
              <a:uFillTx/>
              <a:latin typeface="Arial" panose="020B0604020202020204"/>
              <a:ea typeface="+mn-ea"/>
              <a:cs typeface="+mn-cs"/>
            </a:endParaRPr>
          </a:p>
        </p:txBody>
      </p:sp>
      <p:sp>
        <p:nvSpPr>
          <p:cNvPr id="7" name="Alcím 3"/>
          <p:cNvSpPr txBox="1">
            <a:spLocks/>
          </p:cNvSpPr>
          <p:nvPr/>
        </p:nvSpPr>
        <p:spPr>
          <a:xfrm>
            <a:off x="2735658" y="453434"/>
            <a:ext cx="6668231" cy="5873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Protocol</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registration</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Why</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pic>
        <p:nvPicPr>
          <p:cNvPr id="2" name="Kép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749" y="4237700"/>
            <a:ext cx="2612515" cy="2612515"/>
          </a:xfrm>
          <a:prstGeom prst="rect">
            <a:avLst/>
          </a:prstGeom>
        </p:spPr>
      </p:pic>
      <p:sp>
        <p:nvSpPr>
          <p:cNvPr id="3" name="Téglalap 2"/>
          <p:cNvSpPr/>
          <p:nvPr/>
        </p:nvSpPr>
        <p:spPr>
          <a:xfrm>
            <a:off x="4751848" y="2011490"/>
            <a:ext cx="1438214" cy="739754"/>
          </a:xfrm>
          <a:prstGeom prst="rect">
            <a:avLst/>
          </a:prstGeom>
        </p:spPr>
        <p:txBody>
          <a:bodyPr wrap="none">
            <a:spAutoFit/>
          </a:bodyPr>
          <a:lstStyle/>
          <a:p>
            <a:pPr lvl="0">
              <a:lnSpc>
                <a:spcPct val="150000"/>
              </a:lnSpc>
              <a:spcBef>
                <a:spcPts val="1000"/>
              </a:spcBef>
              <a:defRPr/>
            </a:pPr>
            <a:r>
              <a:rPr lang="hu-HU" sz="3200" b="1" dirty="0" err="1">
                <a:solidFill>
                  <a:srgbClr val="0C5C65"/>
                </a:solidFill>
              </a:rPr>
              <a:t>Aims</a:t>
            </a:r>
            <a:r>
              <a:rPr lang="hu-HU" sz="3200" b="1" dirty="0">
                <a:solidFill>
                  <a:srgbClr val="0C5C65"/>
                </a:solidFill>
              </a:rPr>
              <a:t>: </a:t>
            </a:r>
          </a:p>
        </p:txBody>
      </p:sp>
    </p:spTree>
    <p:extLst>
      <p:ext uri="{BB962C8B-B14F-4D97-AF65-F5344CB8AC3E}">
        <p14:creationId xmlns:p14="http://schemas.microsoft.com/office/powerpoint/2010/main" val="290697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p:nvPr/>
        </p:nvSpPr>
        <p:spPr>
          <a:xfrm>
            <a:off x="2735658" y="453434"/>
            <a:ext cx="6668231" cy="378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hu-HU" sz="3600" b="1" dirty="0">
                <a:solidFill>
                  <a:schemeClr val="lt1"/>
                </a:solidFill>
                <a:latin typeface="Arial"/>
                <a:ea typeface="Arial"/>
                <a:cs typeface="Arial"/>
                <a:sym typeface="Arial"/>
              </a:rPr>
              <a:t>PICO </a:t>
            </a:r>
            <a:r>
              <a:rPr lang="hu-HU" sz="3600" b="1" dirty="0" err="1">
                <a:solidFill>
                  <a:schemeClr val="lt1"/>
                </a:solidFill>
                <a:latin typeface="Arial"/>
                <a:ea typeface="Arial"/>
                <a:cs typeface="Arial"/>
                <a:sym typeface="Arial"/>
              </a:rPr>
              <a:t>framework</a:t>
            </a:r>
            <a:endParaRPr sz="3600" b="1" dirty="0">
              <a:solidFill>
                <a:schemeClr val="lt1"/>
              </a:solidFill>
              <a:latin typeface="Arial"/>
              <a:ea typeface="Arial"/>
              <a:cs typeface="Arial"/>
              <a:sym typeface="Arial"/>
            </a:endParaRPr>
          </a:p>
        </p:txBody>
      </p:sp>
      <p:sp>
        <p:nvSpPr>
          <p:cNvPr id="325" name="Google Shape;325;p42"/>
          <p:cNvSpPr txBox="1"/>
          <p:nvPr/>
        </p:nvSpPr>
        <p:spPr>
          <a:xfrm>
            <a:off x="0" y="1268740"/>
            <a:ext cx="12344398" cy="4897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5A9A6"/>
              </a:buClr>
              <a:buSzPts val="2400"/>
              <a:buFont typeface="Arial"/>
              <a:buNone/>
            </a:pPr>
            <a:endParaRPr sz="2400" b="1">
              <a:solidFill>
                <a:srgbClr val="15A9A6"/>
              </a:solidFill>
              <a:latin typeface="Arial"/>
              <a:ea typeface="Arial"/>
              <a:cs typeface="Arial"/>
              <a:sym typeface="Arial"/>
            </a:endParaRPr>
          </a:p>
        </p:txBody>
      </p:sp>
      <p:sp>
        <p:nvSpPr>
          <p:cNvPr id="326" name="Google Shape;326;p42"/>
          <p:cNvSpPr/>
          <p:nvPr/>
        </p:nvSpPr>
        <p:spPr>
          <a:xfrm>
            <a:off x="1639074" y="2528695"/>
            <a:ext cx="432167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P</a:t>
            </a:r>
            <a:r>
              <a:rPr lang="hu-HU" sz="3600" dirty="0" err="1">
                <a:solidFill>
                  <a:srgbClr val="0C5C65"/>
                </a:solidFill>
                <a:latin typeface="Arial"/>
                <a:ea typeface="Arial"/>
                <a:cs typeface="Arial"/>
                <a:sym typeface="Arial"/>
              </a:rPr>
              <a:t>opulation</a:t>
            </a:r>
            <a:r>
              <a:rPr lang="hu-HU" sz="3600" dirty="0">
                <a:solidFill>
                  <a:srgbClr val="0C5C65"/>
                </a:solidFill>
                <a:latin typeface="Arial"/>
                <a:ea typeface="Arial"/>
                <a:cs typeface="Arial"/>
                <a:sym typeface="Arial"/>
              </a:rPr>
              <a:t>/</a:t>
            </a:r>
            <a:r>
              <a:rPr lang="hu-HU" sz="3600" dirty="0" err="1">
                <a:solidFill>
                  <a:srgbClr val="0C5C65"/>
                </a:solidFill>
                <a:latin typeface="Arial"/>
                <a:ea typeface="Arial"/>
                <a:cs typeface="Arial"/>
                <a:sym typeface="Arial"/>
              </a:rPr>
              <a:t>Problem</a:t>
            </a:r>
            <a:endParaRPr sz="3600" dirty="0">
              <a:solidFill>
                <a:srgbClr val="0C5C65"/>
              </a:solidFill>
              <a:latin typeface="Arial"/>
              <a:ea typeface="Arial"/>
              <a:cs typeface="Arial"/>
              <a:sym typeface="Arial"/>
            </a:endParaRPr>
          </a:p>
        </p:txBody>
      </p:sp>
      <p:sp>
        <p:nvSpPr>
          <p:cNvPr id="327" name="Google Shape;327;p42"/>
          <p:cNvSpPr txBox="1"/>
          <p:nvPr/>
        </p:nvSpPr>
        <p:spPr>
          <a:xfrm>
            <a:off x="1639074" y="3409824"/>
            <a:ext cx="613901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I</a:t>
            </a:r>
            <a:r>
              <a:rPr lang="hu-HU" sz="3600" dirty="0" err="1">
                <a:solidFill>
                  <a:srgbClr val="0C5C65"/>
                </a:solidFill>
                <a:sym typeface="Arial"/>
              </a:rPr>
              <a:t>ntervention</a:t>
            </a:r>
            <a:endParaRPr dirty="0">
              <a:solidFill>
                <a:srgbClr val="0C5C65"/>
              </a:solidFill>
            </a:endParaRPr>
          </a:p>
        </p:txBody>
      </p:sp>
      <p:sp>
        <p:nvSpPr>
          <p:cNvPr id="328" name="Google Shape;328;p42"/>
          <p:cNvSpPr txBox="1"/>
          <p:nvPr/>
        </p:nvSpPr>
        <p:spPr>
          <a:xfrm>
            <a:off x="1638533" y="4275187"/>
            <a:ext cx="40825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C</a:t>
            </a:r>
            <a:r>
              <a:rPr lang="hu-HU" sz="3600" dirty="0" err="1">
                <a:solidFill>
                  <a:srgbClr val="0C5C65"/>
                </a:solidFill>
                <a:latin typeface="Arial"/>
                <a:ea typeface="Arial"/>
                <a:cs typeface="Arial"/>
                <a:sym typeface="Arial"/>
              </a:rPr>
              <a:t>omparison</a:t>
            </a:r>
            <a:endParaRPr sz="3600" dirty="0">
              <a:solidFill>
                <a:srgbClr val="0C5C65"/>
              </a:solidFill>
              <a:latin typeface="Arial"/>
              <a:ea typeface="Arial"/>
              <a:cs typeface="Arial"/>
              <a:sym typeface="Arial"/>
            </a:endParaRPr>
          </a:p>
        </p:txBody>
      </p:sp>
      <p:sp>
        <p:nvSpPr>
          <p:cNvPr id="329" name="Google Shape;329;p42"/>
          <p:cNvSpPr txBox="1"/>
          <p:nvPr/>
        </p:nvSpPr>
        <p:spPr>
          <a:xfrm>
            <a:off x="1638533" y="5172082"/>
            <a:ext cx="33895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err="1">
                <a:solidFill>
                  <a:srgbClr val="E50D2E"/>
                </a:solidFill>
                <a:latin typeface="Arial"/>
                <a:ea typeface="Arial"/>
                <a:cs typeface="Arial"/>
                <a:sym typeface="Arial"/>
              </a:rPr>
              <a:t>O</a:t>
            </a:r>
            <a:r>
              <a:rPr lang="hu-HU" sz="3600" dirty="0" err="1">
                <a:solidFill>
                  <a:srgbClr val="0C5C65"/>
                </a:solidFill>
                <a:latin typeface="Arial"/>
                <a:ea typeface="Arial"/>
                <a:cs typeface="Arial"/>
                <a:sym typeface="Arial"/>
              </a:rPr>
              <a:t>utcome</a:t>
            </a:r>
            <a:endParaRPr sz="3600" dirty="0">
              <a:solidFill>
                <a:srgbClr val="0C5C65"/>
              </a:solidFill>
              <a:latin typeface="Arial"/>
              <a:ea typeface="Arial"/>
              <a:cs typeface="Arial"/>
              <a:sym typeface="Arial"/>
            </a:endParaRPr>
          </a:p>
        </p:txBody>
      </p:sp>
      <p:sp>
        <p:nvSpPr>
          <p:cNvPr id="330" name="Google Shape;330;p42"/>
          <p:cNvSpPr/>
          <p:nvPr/>
        </p:nvSpPr>
        <p:spPr>
          <a:xfrm>
            <a:off x="816076" y="1670220"/>
            <a:ext cx="1137592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800" dirty="0" err="1">
                <a:solidFill>
                  <a:srgbClr val="0C5C65"/>
                </a:solidFill>
              </a:rPr>
              <a:t>D</a:t>
            </a:r>
            <a:r>
              <a:rPr lang="hu-HU" sz="2800" dirty="0" err="1">
                <a:solidFill>
                  <a:srgbClr val="0C5C65"/>
                </a:solidFill>
                <a:latin typeface="Arial"/>
                <a:ea typeface="Arial"/>
                <a:cs typeface="Arial"/>
                <a:sym typeface="Arial"/>
              </a:rPr>
              <a:t>esigned</a:t>
            </a:r>
            <a:r>
              <a:rPr lang="hu-HU" sz="2800" dirty="0">
                <a:solidFill>
                  <a:srgbClr val="0C5C65"/>
                </a:solidFill>
                <a:latin typeface="Arial"/>
                <a:ea typeface="Arial"/>
                <a:cs typeface="Arial"/>
                <a:sym typeface="Arial"/>
              </a:rPr>
              <a:t> </a:t>
            </a:r>
            <a:r>
              <a:rPr lang="hu-HU" sz="2800" dirty="0" err="1">
                <a:solidFill>
                  <a:srgbClr val="0C5C65"/>
                </a:solidFill>
                <a:latin typeface="Arial"/>
                <a:ea typeface="Arial"/>
                <a:cs typeface="Arial"/>
                <a:sym typeface="Arial"/>
              </a:rPr>
              <a:t>to</a:t>
            </a:r>
            <a:r>
              <a:rPr lang="hu-HU" sz="2800" dirty="0">
                <a:solidFill>
                  <a:srgbClr val="0C5C65"/>
                </a:solidFill>
                <a:latin typeface="Arial"/>
                <a:ea typeface="Arial"/>
                <a:cs typeface="Arial"/>
                <a:sym typeface="Arial"/>
              </a:rPr>
              <a:t> </a:t>
            </a:r>
            <a:r>
              <a:rPr lang="hu-HU" sz="2800" dirty="0" err="1">
                <a:solidFill>
                  <a:srgbClr val="0C5C65"/>
                </a:solidFill>
                <a:latin typeface="Arial"/>
                <a:ea typeface="Arial"/>
                <a:cs typeface="Arial"/>
                <a:sym typeface="Arial"/>
              </a:rPr>
              <a:t>make</a:t>
            </a:r>
            <a:r>
              <a:rPr lang="hu-HU" sz="2800" dirty="0">
                <a:solidFill>
                  <a:srgbClr val="0C5C65"/>
                </a:solidFill>
                <a:latin typeface="Arial"/>
                <a:ea typeface="Arial"/>
                <a:cs typeface="Arial"/>
                <a:sym typeface="Arial"/>
              </a:rPr>
              <a:t> </a:t>
            </a:r>
            <a:r>
              <a:rPr lang="hu-HU" sz="2800" dirty="0" err="1">
                <a:solidFill>
                  <a:srgbClr val="0C5C65"/>
                </a:solidFill>
                <a:latin typeface="Arial"/>
                <a:ea typeface="Arial"/>
                <a:cs typeface="Arial"/>
                <a:sym typeface="Arial"/>
              </a:rPr>
              <a:t>the</a:t>
            </a:r>
            <a:r>
              <a:rPr lang="hu-HU" sz="2800" dirty="0">
                <a:solidFill>
                  <a:srgbClr val="0C5C65"/>
                </a:solidFill>
                <a:latin typeface="Arial"/>
                <a:ea typeface="Arial"/>
                <a:cs typeface="Arial"/>
                <a:sym typeface="Arial"/>
              </a:rPr>
              <a:t> </a:t>
            </a:r>
            <a:r>
              <a:rPr lang="hu-HU" sz="2800" dirty="0" err="1">
                <a:solidFill>
                  <a:srgbClr val="0C5C65"/>
                </a:solidFill>
                <a:latin typeface="Arial"/>
                <a:ea typeface="Arial"/>
                <a:cs typeface="Arial"/>
                <a:sym typeface="Arial"/>
              </a:rPr>
              <a:t>process</a:t>
            </a:r>
            <a:r>
              <a:rPr lang="hu-HU" sz="2800" dirty="0">
                <a:solidFill>
                  <a:srgbClr val="0C5C65"/>
                </a:solidFill>
                <a:latin typeface="Arial"/>
                <a:ea typeface="Arial"/>
                <a:cs typeface="Arial"/>
                <a:sym typeface="Arial"/>
              </a:rPr>
              <a:t> of </a:t>
            </a:r>
            <a:r>
              <a:rPr lang="hu-HU" sz="2800" dirty="0" err="1">
                <a:solidFill>
                  <a:srgbClr val="0C5C65"/>
                </a:solidFill>
                <a:latin typeface="Arial"/>
                <a:ea typeface="Arial"/>
                <a:cs typeface="Arial"/>
                <a:sym typeface="Arial"/>
              </a:rPr>
              <a:t>defining</a:t>
            </a:r>
            <a:r>
              <a:rPr lang="hu-HU" sz="2800" dirty="0">
                <a:solidFill>
                  <a:srgbClr val="0C5C65"/>
                </a:solidFill>
                <a:latin typeface="Arial"/>
                <a:ea typeface="Arial"/>
                <a:cs typeface="Arial"/>
                <a:sym typeface="Arial"/>
              </a:rPr>
              <a:t> </a:t>
            </a:r>
            <a:r>
              <a:rPr lang="hu-HU" sz="2800" b="1" dirty="0" err="1">
                <a:solidFill>
                  <a:srgbClr val="E50D2E"/>
                </a:solidFill>
                <a:latin typeface="Arial"/>
                <a:ea typeface="Arial"/>
                <a:cs typeface="Arial"/>
                <a:sym typeface="Arial"/>
              </a:rPr>
              <a:t>interventional</a:t>
            </a:r>
            <a:r>
              <a:rPr lang="hu-HU" sz="2800" b="1" dirty="0">
                <a:solidFill>
                  <a:srgbClr val="E50D2E"/>
                </a:solidFill>
                <a:latin typeface="Arial"/>
                <a:ea typeface="Arial"/>
                <a:cs typeface="Arial"/>
                <a:sym typeface="Arial"/>
              </a:rPr>
              <a:t> </a:t>
            </a:r>
            <a:r>
              <a:rPr lang="hu-HU" sz="2800" b="1" dirty="0" err="1">
                <a:solidFill>
                  <a:srgbClr val="E50D2E"/>
                </a:solidFill>
                <a:latin typeface="Arial"/>
                <a:ea typeface="Arial"/>
                <a:cs typeface="Arial"/>
                <a:sym typeface="Arial"/>
              </a:rPr>
              <a:t>questions</a:t>
            </a:r>
            <a:endParaRPr sz="2800" b="1" dirty="0">
              <a:solidFill>
                <a:srgbClr val="E50D2E"/>
              </a:solidFill>
              <a:latin typeface="Arial"/>
              <a:ea typeface="Arial"/>
              <a:cs typeface="Arial"/>
              <a:sym typeface="Arial"/>
            </a:endParaRPr>
          </a:p>
        </p:txBody>
      </p:sp>
      <p:sp>
        <p:nvSpPr>
          <p:cNvPr id="331" name="Google Shape;331;p42"/>
          <p:cNvSpPr txBox="1"/>
          <p:nvPr/>
        </p:nvSpPr>
        <p:spPr>
          <a:xfrm>
            <a:off x="6780534" y="4275186"/>
            <a:ext cx="33895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 </a:t>
            </a:r>
            <a:r>
              <a:rPr lang="hu-HU" sz="3600" b="1" dirty="0" err="1">
                <a:solidFill>
                  <a:srgbClr val="E50D2E"/>
                </a:solidFill>
                <a:latin typeface="Arial"/>
                <a:ea typeface="Arial"/>
                <a:cs typeface="Arial"/>
                <a:sym typeface="Arial"/>
              </a:rPr>
              <a:t>S</a:t>
            </a:r>
            <a:r>
              <a:rPr lang="hu-HU" sz="3600" dirty="0" err="1">
                <a:solidFill>
                  <a:srgbClr val="0C5C65"/>
                </a:solidFill>
                <a:latin typeface="Arial"/>
                <a:ea typeface="Arial"/>
                <a:cs typeface="Arial"/>
                <a:sym typeface="Arial"/>
              </a:rPr>
              <a:t>tudy</a:t>
            </a:r>
            <a:r>
              <a:rPr lang="hu-HU" sz="3600" dirty="0">
                <a:solidFill>
                  <a:srgbClr val="0C5C65"/>
                </a:solidFill>
                <a:sym typeface="Arial"/>
              </a:rPr>
              <a:t> design</a:t>
            </a:r>
            <a:endParaRPr dirty="0">
              <a:solidFill>
                <a:srgbClr val="0C5C65"/>
              </a:solidFill>
            </a:endParaRPr>
          </a:p>
        </p:txBody>
      </p:sp>
      <p:sp>
        <p:nvSpPr>
          <p:cNvPr id="332" name="Google Shape;332;p42"/>
          <p:cNvSpPr txBox="1"/>
          <p:nvPr/>
        </p:nvSpPr>
        <p:spPr>
          <a:xfrm>
            <a:off x="6780534" y="3409823"/>
            <a:ext cx="33895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3600" b="1" dirty="0">
                <a:solidFill>
                  <a:srgbClr val="E50D2E"/>
                </a:solidFill>
                <a:latin typeface="Arial"/>
                <a:ea typeface="Arial"/>
                <a:cs typeface="Arial"/>
                <a:sym typeface="Arial"/>
              </a:rPr>
              <a:t>+ </a:t>
            </a:r>
            <a:r>
              <a:rPr lang="hu-HU" sz="3600" b="1" dirty="0">
                <a:solidFill>
                  <a:srgbClr val="E50D2E"/>
                </a:solidFill>
              </a:rPr>
              <a:t>T</a:t>
            </a:r>
            <a:r>
              <a:rPr lang="hu-HU" sz="3600" dirty="0">
                <a:solidFill>
                  <a:srgbClr val="0C5C65"/>
                </a:solidFill>
              </a:rPr>
              <a:t>iming</a:t>
            </a:r>
            <a:endParaRPr sz="3600" dirty="0">
              <a:solidFill>
                <a:srgbClr val="0C5C65"/>
              </a:solidFil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3"/>
          <p:cNvSpPr txBox="1">
            <a:spLocks/>
          </p:cNvSpPr>
          <p:nvPr/>
        </p:nvSpPr>
        <p:spPr>
          <a:xfrm>
            <a:off x="2735658" y="453434"/>
            <a:ext cx="6668231" cy="5873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Protocol</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registration</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hu-HU" sz="3600" b="1" i="0" u="none" strike="noStrike" kern="1200" cap="none" spc="0" normalizeH="0" baseline="0" noProof="0" dirty="0" err="1">
                <a:ln>
                  <a:noFill/>
                </a:ln>
                <a:solidFill>
                  <a:prstClr val="white"/>
                </a:solidFill>
                <a:effectLst/>
                <a:uLnTx/>
                <a:uFillTx/>
                <a:latin typeface="Arial" panose="020B0604020202020204"/>
                <a:ea typeface="+mn-ea"/>
                <a:cs typeface="+mn-cs"/>
              </a:rPr>
              <a:t>Why</a:t>
            </a:r>
            <a:r>
              <a:rPr kumimoji="0" lang="hu-HU" sz="36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4" name="Téglalap 3">
            <a:extLst>
              <a:ext uri="{FF2B5EF4-FFF2-40B4-BE49-F238E27FC236}">
                <a16:creationId xmlns:a16="http://schemas.microsoft.com/office/drawing/2014/main" id="{98B3C67A-0743-4611-AA16-FCB1F6D8F9F4}"/>
              </a:ext>
            </a:extLst>
          </p:cNvPr>
          <p:cNvSpPr/>
          <p:nvPr/>
        </p:nvSpPr>
        <p:spPr>
          <a:xfrm>
            <a:off x="1145511" y="2090059"/>
            <a:ext cx="10761785" cy="4009292"/>
          </a:xfrm>
          <a:prstGeom prst="rect">
            <a:avLst/>
          </a:prstGeom>
        </p:spPr>
        <p:txBody>
          <a:bodyPr/>
          <a:lstStyle/>
          <a:p>
            <a:pPr marL="457200" indent="-457200">
              <a:lnSpc>
                <a:spcPct val="90000"/>
              </a:lnSpc>
              <a:spcBef>
                <a:spcPts val="1000"/>
              </a:spcBef>
              <a:buClr>
                <a:srgbClr val="000000"/>
              </a:buClr>
              <a:buFont typeface="Arial" panose="020B0604020202020204" pitchFamily="34" charset="0"/>
              <a:buChar char="•"/>
            </a:pPr>
            <a:r>
              <a:rPr lang="en-US" sz="3200" dirty="0">
                <a:solidFill>
                  <a:srgbClr val="0C5C65"/>
                </a:solidFill>
                <a:sym typeface="Arial"/>
              </a:rPr>
              <a:t>allows </a:t>
            </a:r>
            <a:r>
              <a:rPr lang="en-US" sz="3200" b="1" dirty="0">
                <a:solidFill>
                  <a:srgbClr val="E50D2E"/>
                </a:solidFill>
                <a:sym typeface="Arial"/>
              </a:rPr>
              <a:t>peer review of the planned protocol </a:t>
            </a:r>
            <a:r>
              <a:rPr lang="en-US" sz="3200" dirty="0">
                <a:solidFill>
                  <a:srgbClr val="0C5C65"/>
                </a:solidFill>
                <a:sym typeface="Arial"/>
              </a:rPr>
              <a:t>methods before they have been completed </a:t>
            </a:r>
            <a:endParaRPr lang="hu-HU" sz="3200" dirty="0">
              <a:solidFill>
                <a:srgbClr val="0C5C65"/>
              </a:solidFill>
              <a:sym typeface="Arial"/>
            </a:endParaRPr>
          </a:p>
          <a:p>
            <a:pPr marL="457200" indent="-457200">
              <a:lnSpc>
                <a:spcPct val="90000"/>
              </a:lnSpc>
              <a:spcBef>
                <a:spcPts val="1000"/>
              </a:spcBef>
              <a:buClr>
                <a:srgbClr val="000000"/>
              </a:buClr>
              <a:buFont typeface="Arial" panose="020B0604020202020204" pitchFamily="34" charset="0"/>
              <a:buChar char="•"/>
            </a:pPr>
            <a:endParaRPr lang="hu-HU" sz="3200" dirty="0">
              <a:solidFill>
                <a:srgbClr val="0C5C65"/>
              </a:solidFill>
              <a:sym typeface="Arial"/>
            </a:endParaRPr>
          </a:p>
          <a:p>
            <a:pPr marL="457200" indent="-457200">
              <a:lnSpc>
                <a:spcPct val="90000"/>
              </a:lnSpc>
              <a:spcBef>
                <a:spcPts val="1000"/>
              </a:spcBef>
              <a:buClr>
                <a:srgbClr val="000000"/>
              </a:buClr>
              <a:buFont typeface="Arial" panose="020B0604020202020204" pitchFamily="34" charset="0"/>
              <a:buChar char="•"/>
            </a:pPr>
            <a:r>
              <a:rPr lang="en-US" sz="3200" dirty="0">
                <a:solidFill>
                  <a:srgbClr val="0C5C65"/>
                </a:solidFill>
                <a:sym typeface="Arial"/>
              </a:rPr>
              <a:t>promotes </a:t>
            </a:r>
            <a:r>
              <a:rPr lang="en-US" sz="3200" b="1" dirty="0">
                <a:solidFill>
                  <a:srgbClr val="E50D2E"/>
                </a:solidFill>
                <a:sym typeface="Arial"/>
              </a:rPr>
              <a:t>transparency</a:t>
            </a:r>
            <a:r>
              <a:rPr lang="en-US" sz="3200" dirty="0">
                <a:solidFill>
                  <a:srgbClr val="0C5C65"/>
                </a:solidFill>
                <a:sym typeface="Arial"/>
              </a:rPr>
              <a:t> of methods and processes</a:t>
            </a:r>
            <a:endParaRPr lang="hu-HU" sz="3200" dirty="0">
              <a:solidFill>
                <a:srgbClr val="0C5C65"/>
              </a:solidFill>
              <a:sym typeface="Arial"/>
            </a:endParaRPr>
          </a:p>
          <a:p>
            <a:pPr marL="457200" indent="-457200">
              <a:lnSpc>
                <a:spcPct val="90000"/>
              </a:lnSpc>
              <a:spcBef>
                <a:spcPts val="1000"/>
              </a:spcBef>
              <a:buClr>
                <a:srgbClr val="000000"/>
              </a:buClr>
              <a:buFont typeface="Arial" panose="020B0604020202020204" pitchFamily="34" charset="0"/>
              <a:buChar char="•"/>
            </a:pPr>
            <a:endParaRPr lang="hu-HU" sz="3200" dirty="0">
              <a:solidFill>
                <a:srgbClr val="0C5C65"/>
              </a:solidFill>
              <a:sym typeface="Arial"/>
            </a:endParaRPr>
          </a:p>
          <a:p>
            <a:pPr marL="457200" indent="-457200">
              <a:lnSpc>
                <a:spcPct val="90000"/>
              </a:lnSpc>
              <a:spcBef>
                <a:spcPts val="1000"/>
              </a:spcBef>
              <a:buClr>
                <a:srgbClr val="000000"/>
              </a:buClr>
              <a:buFont typeface="Arial" panose="020B0604020202020204" pitchFamily="34" charset="0"/>
              <a:buChar char="•"/>
            </a:pPr>
            <a:r>
              <a:rPr lang="hu-HU" sz="3200" dirty="0" err="1">
                <a:solidFill>
                  <a:srgbClr val="0C5C65"/>
                </a:solidFill>
                <a:sym typeface="Arial"/>
              </a:rPr>
              <a:t>helps</a:t>
            </a:r>
            <a:r>
              <a:rPr lang="hu-HU" sz="3200" dirty="0">
                <a:solidFill>
                  <a:srgbClr val="0C5C65"/>
                </a:solidFill>
                <a:sym typeface="Arial"/>
              </a:rPr>
              <a:t> </a:t>
            </a:r>
            <a:r>
              <a:rPr lang="hu-HU" sz="3200" dirty="0" err="1">
                <a:solidFill>
                  <a:srgbClr val="0C5C65"/>
                </a:solidFill>
                <a:sym typeface="Arial"/>
              </a:rPr>
              <a:t>to</a:t>
            </a:r>
            <a:r>
              <a:rPr lang="hu-HU" sz="3200" dirty="0">
                <a:solidFill>
                  <a:srgbClr val="0C5C65"/>
                </a:solidFill>
                <a:sym typeface="Arial"/>
              </a:rPr>
              <a:t> </a:t>
            </a:r>
            <a:r>
              <a:rPr lang="hu-HU" sz="3200" dirty="0" err="1">
                <a:solidFill>
                  <a:srgbClr val="0C5C65"/>
                </a:solidFill>
                <a:sym typeface="Arial"/>
              </a:rPr>
              <a:t>publish</a:t>
            </a:r>
            <a:r>
              <a:rPr lang="hu-HU" sz="3200" dirty="0">
                <a:solidFill>
                  <a:srgbClr val="0C5C65"/>
                </a:solidFill>
                <a:sym typeface="Arial"/>
              </a:rPr>
              <a:t> </a:t>
            </a:r>
            <a:r>
              <a:rPr lang="hu-HU" sz="3200" b="1" dirty="0" err="1">
                <a:solidFill>
                  <a:srgbClr val="E50D2E"/>
                </a:solidFill>
                <a:sym typeface="Arial"/>
              </a:rPr>
              <a:t>well-designed</a:t>
            </a:r>
            <a:r>
              <a:rPr lang="hu-HU" sz="3200" b="1" dirty="0">
                <a:solidFill>
                  <a:srgbClr val="E50D2E"/>
                </a:solidFill>
                <a:sym typeface="Arial"/>
              </a:rPr>
              <a:t> </a:t>
            </a:r>
            <a:r>
              <a:rPr lang="hu-HU" sz="3200" b="1" dirty="0" err="1">
                <a:solidFill>
                  <a:srgbClr val="E50D2E"/>
                </a:solidFill>
                <a:sym typeface="Arial"/>
              </a:rPr>
              <a:t>review</a:t>
            </a:r>
            <a:r>
              <a:rPr lang="hu-HU" sz="3200" b="1" dirty="0">
                <a:solidFill>
                  <a:srgbClr val="E50D2E"/>
                </a:solidFill>
                <a:sym typeface="Arial"/>
              </a:rPr>
              <a:t> </a:t>
            </a:r>
            <a:r>
              <a:rPr lang="hu-HU" sz="3200" b="1" dirty="0" err="1">
                <a:solidFill>
                  <a:srgbClr val="E50D2E"/>
                </a:solidFill>
                <a:sym typeface="Arial"/>
              </a:rPr>
              <a:t>articles</a:t>
            </a:r>
            <a:endParaRPr lang="hu-HU" sz="3200" b="1" dirty="0">
              <a:solidFill>
                <a:srgbClr val="E50D2E"/>
              </a:solidFill>
              <a:sym typeface="Arial"/>
            </a:endParaRPr>
          </a:p>
          <a:p>
            <a:pPr marL="228600" indent="-228600">
              <a:lnSpc>
                <a:spcPct val="90000"/>
              </a:lnSpc>
              <a:spcBef>
                <a:spcPts val="1000"/>
              </a:spcBef>
              <a:buClr>
                <a:srgbClr val="000000"/>
              </a:buClr>
              <a:buFont typeface="Arial" panose="020B0604020202020204" pitchFamily="34" charset="0"/>
              <a:buChar char="•"/>
            </a:pPr>
            <a:endParaRPr lang="hu-HU" sz="3200" b="1" dirty="0">
              <a:solidFill>
                <a:srgbClr val="0C5C65"/>
              </a:solidFill>
              <a:sym typeface="Arial"/>
            </a:endParaRPr>
          </a:p>
        </p:txBody>
      </p:sp>
    </p:spTree>
    <p:extLst>
      <p:ext uri="{BB962C8B-B14F-4D97-AF65-F5344CB8AC3E}">
        <p14:creationId xmlns:p14="http://schemas.microsoft.com/office/powerpoint/2010/main" val="2785631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3"/>
          <p:cNvSpPr>
            <a:spLocks noGrp="1"/>
          </p:cNvSpPr>
          <p:nvPr>
            <p:ph type="subTitle" idx="15"/>
          </p:nvPr>
        </p:nvSpPr>
        <p:spPr>
          <a:xfrm>
            <a:off x="1301288" y="300209"/>
            <a:ext cx="9405530" cy="802993"/>
          </a:xfrm>
        </p:spPr>
        <p:txBody>
          <a:bodyPr/>
          <a:lstStyle/>
          <a:p>
            <a:r>
              <a:rPr lang="en-US" sz="3600" b="1" dirty="0"/>
              <a:t>What to publish? How to report your data? </a:t>
            </a:r>
          </a:p>
        </p:txBody>
      </p:sp>
      <p:sp>
        <p:nvSpPr>
          <p:cNvPr id="2" name="Tartalom helye 1"/>
          <p:cNvSpPr>
            <a:spLocks noGrp="1"/>
          </p:cNvSpPr>
          <p:nvPr>
            <p:ph idx="1"/>
          </p:nvPr>
        </p:nvSpPr>
        <p:spPr>
          <a:xfrm>
            <a:off x="984738" y="1502635"/>
            <a:ext cx="11095893" cy="5355366"/>
          </a:xfrm>
        </p:spPr>
        <p:txBody>
          <a:bodyPr/>
          <a:lstStyle/>
          <a:p>
            <a:pPr marL="0" indent="0">
              <a:buNone/>
            </a:pPr>
            <a:r>
              <a:rPr lang="en-US" sz="3200" b="1" dirty="0">
                <a:solidFill>
                  <a:srgbClr val="0C5C65"/>
                </a:solidFill>
              </a:rPr>
              <a:t>Depending on the nature and direction of the results</a:t>
            </a:r>
          </a:p>
          <a:p>
            <a:pPr marL="0" indent="0">
              <a:buNone/>
            </a:pPr>
            <a:endParaRPr lang="en-US" sz="1400" b="1" dirty="0"/>
          </a:p>
          <a:p>
            <a:pPr marL="0" indent="0">
              <a:lnSpc>
                <a:spcPct val="100000"/>
              </a:lnSpc>
              <a:buNone/>
            </a:pPr>
            <a:r>
              <a:rPr lang="en-US" b="1" dirty="0">
                <a:solidFill>
                  <a:srgbClr val="E50D2E"/>
                </a:solidFill>
              </a:rPr>
              <a:t>Publication bias</a:t>
            </a:r>
            <a:r>
              <a:rPr lang="hu-HU" b="1" dirty="0">
                <a:solidFill>
                  <a:srgbClr val="E50D2E"/>
                </a:solidFill>
              </a:rPr>
              <a:t>:</a:t>
            </a:r>
            <a:r>
              <a:rPr lang="en-US" dirty="0">
                <a:solidFill>
                  <a:srgbClr val="E50D2E"/>
                </a:solidFill>
              </a:rPr>
              <a:t> </a:t>
            </a:r>
            <a:r>
              <a:rPr lang="en-US" dirty="0">
                <a:solidFill>
                  <a:srgbClr val="0C5C65"/>
                </a:solidFill>
              </a:rPr>
              <a:t>The publication or non-publication of research findings </a:t>
            </a:r>
          </a:p>
          <a:p>
            <a:pPr marL="0" indent="0">
              <a:lnSpc>
                <a:spcPct val="100000"/>
              </a:lnSpc>
              <a:buNone/>
            </a:pPr>
            <a:r>
              <a:rPr lang="en-US" b="1" dirty="0">
                <a:solidFill>
                  <a:srgbClr val="E50D2E"/>
                </a:solidFill>
              </a:rPr>
              <a:t>Time lag bias</a:t>
            </a:r>
            <a:r>
              <a:rPr lang="en-US" dirty="0">
                <a:solidFill>
                  <a:srgbClr val="E50D2E"/>
                </a:solidFill>
              </a:rPr>
              <a:t> </a:t>
            </a:r>
            <a:r>
              <a:rPr lang="en-US" dirty="0">
                <a:solidFill>
                  <a:srgbClr val="0C5C65"/>
                </a:solidFill>
              </a:rPr>
              <a:t>The rapid or delayed publication of research findings</a:t>
            </a:r>
          </a:p>
          <a:p>
            <a:pPr marL="0" indent="0">
              <a:lnSpc>
                <a:spcPct val="100000"/>
              </a:lnSpc>
              <a:buNone/>
            </a:pPr>
            <a:r>
              <a:rPr lang="en-US" b="1" dirty="0">
                <a:solidFill>
                  <a:srgbClr val="E50D2E"/>
                </a:solidFill>
              </a:rPr>
              <a:t>Multiple (duplicate) publication bias</a:t>
            </a:r>
            <a:r>
              <a:rPr lang="hu-HU" b="1" dirty="0">
                <a:solidFill>
                  <a:srgbClr val="E50D2E"/>
                </a:solidFill>
              </a:rPr>
              <a:t>:</a:t>
            </a:r>
            <a:r>
              <a:rPr lang="en-US" dirty="0">
                <a:solidFill>
                  <a:srgbClr val="E50D2E"/>
                </a:solidFill>
              </a:rPr>
              <a:t> </a:t>
            </a:r>
            <a:r>
              <a:rPr lang="en-US" dirty="0">
                <a:solidFill>
                  <a:srgbClr val="0C5C65"/>
                </a:solidFill>
              </a:rPr>
              <a:t>The multiple or singular publication of research findings</a:t>
            </a:r>
          </a:p>
          <a:p>
            <a:pPr marL="0" indent="0">
              <a:lnSpc>
                <a:spcPct val="100000"/>
              </a:lnSpc>
              <a:buNone/>
            </a:pPr>
            <a:r>
              <a:rPr lang="en-US" b="1" dirty="0">
                <a:solidFill>
                  <a:srgbClr val="E50D2E"/>
                </a:solidFill>
              </a:rPr>
              <a:t>Location bias</a:t>
            </a:r>
            <a:r>
              <a:rPr lang="en-US" dirty="0">
                <a:solidFill>
                  <a:srgbClr val="E50D2E"/>
                </a:solidFill>
              </a:rPr>
              <a:t> </a:t>
            </a:r>
            <a:r>
              <a:rPr lang="en-US" dirty="0">
                <a:solidFill>
                  <a:srgbClr val="0C5C65"/>
                </a:solidFill>
              </a:rPr>
              <a:t>The publication of research findings in journals with different ease of access or levels of indexing in standard databases, the accessibility of studies based on variable indexing in electronic databases</a:t>
            </a:r>
          </a:p>
        </p:txBody>
      </p:sp>
    </p:spTree>
    <p:extLst>
      <p:ext uri="{BB962C8B-B14F-4D97-AF65-F5344CB8AC3E}">
        <p14:creationId xmlns:p14="http://schemas.microsoft.com/office/powerpoint/2010/main" val="2415663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1AE2D278-2F6E-4098-8832-90A13F26923F}"/>
              </a:ext>
            </a:extLst>
          </p:cNvPr>
          <p:cNvSpPr/>
          <p:nvPr/>
        </p:nvSpPr>
        <p:spPr>
          <a:xfrm>
            <a:off x="9465547" y="6069204"/>
            <a:ext cx="1919235" cy="786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Alcím 3"/>
          <p:cNvSpPr>
            <a:spLocks noGrp="1"/>
          </p:cNvSpPr>
          <p:nvPr>
            <p:ph type="subTitle" idx="15"/>
          </p:nvPr>
        </p:nvSpPr>
        <p:spPr>
          <a:xfrm>
            <a:off x="1105319" y="290146"/>
            <a:ext cx="9405530" cy="802993"/>
          </a:xfrm>
        </p:spPr>
        <p:txBody>
          <a:bodyPr/>
          <a:lstStyle/>
          <a:p>
            <a:r>
              <a:rPr lang="en-US" sz="3600" b="1" dirty="0"/>
              <a:t>What to publish? How to report your data? </a:t>
            </a:r>
          </a:p>
        </p:txBody>
      </p:sp>
      <p:sp>
        <p:nvSpPr>
          <p:cNvPr id="2" name="Tartalom helye 1"/>
          <p:cNvSpPr>
            <a:spLocks noGrp="1"/>
          </p:cNvSpPr>
          <p:nvPr>
            <p:ph idx="1"/>
          </p:nvPr>
        </p:nvSpPr>
        <p:spPr>
          <a:xfrm>
            <a:off x="1167618" y="1617785"/>
            <a:ext cx="10424159" cy="4950069"/>
          </a:xfrm>
        </p:spPr>
        <p:txBody>
          <a:bodyPr/>
          <a:lstStyle/>
          <a:p>
            <a:pPr marL="0" indent="0">
              <a:buNone/>
            </a:pPr>
            <a:r>
              <a:rPr lang="en-US" sz="3200" b="1" dirty="0">
                <a:solidFill>
                  <a:srgbClr val="0C5C65"/>
                </a:solidFill>
              </a:rPr>
              <a:t>Depending on the nature and direction of the results</a:t>
            </a:r>
          </a:p>
          <a:p>
            <a:pPr marL="0" indent="0">
              <a:buNone/>
            </a:pPr>
            <a:endParaRPr lang="en-US" sz="2000" b="1" dirty="0"/>
          </a:p>
          <a:p>
            <a:pPr marL="0" indent="0">
              <a:buNone/>
            </a:pPr>
            <a:r>
              <a:rPr lang="en-US" b="1" dirty="0">
                <a:solidFill>
                  <a:srgbClr val="0C5C65"/>
                </a:solidFill>
              </a:rPr>
              <a:t>Citation bias</a:t>
            </a:r>
            <a:r>
              <a:rPr lang="en-US" dirty="0">
                <a:solidFill>
                  <a:srgbClr val="0C5C65"/>
                </a:solidFill>
              </a:rPr>
              <a:t>	The citation or non-citation of research findings</a:t>
            </a:r>
          </a:p>
          <a:p>
            <a:pPr marL="0" indent="0">
              <a:buNone/>
            </a:pPr>
            <a:r>
              <a:rPr lang="en-US" b="1" dirty="0">
                <a:solidFill>
                  <a:srgbClr val="0C5C65"/>
                </a:solidFill>
              </a:rPr>
              <a:t>Language bias</a:t>
            </a:r>
            <a:r>
              <a:rPr lang="en-US" dirty="0">
                <a:solidFill>
                  <a:srgbClr val="0C5C65"/>
                </a:solidFill>
              </a:rPr>
              <a:t> 	The publication of research findings in a particular language</a:t>
            </a:r>
          </a:p>
          <a:p>
            <a:pPr marL="0" indent="0">
              <a:buNone/>
            </a:pPr>
            <a:r>
              <a:rPr lang="en-US" b="1" dirty="0">
                <a:solidFill>
                  <a:srgbClr val="0C5C65"/>
                </a:solidFill>
              </a:rPr>
              <a:t>Outcome reporting bias</a:t>
            </a:r>
            <a:r>
              <a:rPr lang="en-US" dirty="0">
                <a:solidFill>
                  <a:srgbClr val="0C5C65"/>
                </a:solidFill>
              </a:rPr>
              <a:t> The </a:t>
            </a:r>
            <a:r>
              <a:rPr lang="en-US" b="1" dirty="0">
                <a:solidFill>
                  <a:srgbClr val="E50D2E"/>
                </a:solidFill>
              </a:rPr>
              <a:t>selective reporting </a:t>
            </a:r>
            <a:r>
              <a:rPr lang="en-US" dirty="0">
                <a:solidFill>
                  <a:srgbClr val="0C5C65"/>
                </a:solidFill>
              </a:rPr>
              <a:t>of some outcomes but not others</a:t>
            </a:r>
            <a:endParaRPr lang="hu-HU" dirty="0">
              <a:solidFill>
                <a:srgbClr val="0C5C65"/>
              </a:solidFill>
            </a:endParaRPr>
          </a:p>
          <a:p>
            <a:pPr marL="0" indent="0">
              <a:buNone/>
            </a:pPr>
            <a:endParaRPr lang="en-US" sz="1600" dirty="0">
              <a:solidFill>
                <a:srgbClr val="0C5C65"/>
              </a:solidFill>
            </a:endParaRPr>
          </a:p>
          <a:p>
            <a:pPr marL="0" indent="0">
              <a:buNone/>
            </a:pPr>
            <a:r>
              <a:rPr lang="en-US" b="1" dirty="0">
                <a:solidFill>
                  <a:srgbClr val="E50D2E"/>
                </a:solidFill>
                <a:sym typeface="Arial"/>
              </a:rPr>
              <a:t>Report all the outcomes that was planned to be measured in the protocol, irrespective of whether it is positive or negative.</a:t>
            </a:r>
          </a:p>
        </p:txBody>
      </p:sp>
      <p:sp>
        <p:nvSpPr>
          <p:cNvPr id="3" name="Téglalap 2">
            <a:extLst>
              <a:ext uri="{FF2B5EF4-FFF2-40B4-BE49-F238E27FC236}">
                <a16:creationId xmlns:a16="http://schemas.microsoft.com/office/drawing/2014/main" id="{A9DBD286-52D8-472B-BD3B-EE52A1100D88}"/>
              </a:ext>
            </a:extLst>
          </p:cNvPr>
          <p:cNvSpPr/>
          <p:nvPr/>
        </p:nvSpPr>
        <p:spPr>
          <a:xfrm>
            <a:off x="1105319" y="5175775"/>
            <a:ext cx="10486458" cy="1392079"/>
          </a:xfrm>
          <a:prstGeom prst="rect">
            <a:avLst/>
          </a:prstGeom>
          <a:noFill/>
          <a:ln w="38100">
            <a:solidFill>
              <a:srgbClr val="0C5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94213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58778" y="3372633"/>
            <a:ext cx="10074443" cy="828675"/>
          </a:xfrm>
          <a:ln w="28575">
            <a:noFill/>
          </a:ln>
        </p:spPr>
        <p:txBody>
          <a:bodyPr/>
          <a:lstStyle/>
          <a:p>
            <a:pPr marL="0" indent="0">
              <a:spcBef>
                <a:spcPts val="0"/>
              </a:spcBef>
              <a:buNone/>
            </a:pPr>
            <a:r>
              <a:rPr lang="en-US" dirty="0">
                <a:solidFill>
                  <a:srgbClr val="0C5C65"/>
                </a:solidFill>
              </a:rPr>
              <a:t>Key features from the review protocol are recorded and maintained as a permanent record. </a:t>
            </a:r>
            <a:endParaRPr lang="hu-HU" dirty="0">
              <a:solidFill>
                <a:srgbClr val="0C5C65"/>
              </a:solidFill>
            </a:endParaRPr>
          </a:p>
          <a:p>
            <a:pPr marL="0" indent="0">
              <a:spcBef>
                <a:spcPts val="0"/>
              </a:spcBef>
              <a:buNone/>
            </a:pPr>
            <a:endParaRPr lang="hu-HU" dirty="0">
              <a:solidFill>
                <a:schemeClr val="tx1"/>
              </a:solidFill>
            </a:endParaRPr>
          </a:p>
          <a:p>
            <a:pPr marL="0" indent="0">
              <a:spcBef>
                <a:spcPts val="0"/>
              </a:spcBef>
              <a:buNone/>
            </a:pPr>
            <a:endParaRPr lang="hu-HU" dirty="0">
              <a:solidFill>
                <a:schemeClr val="tx1"/>
              </a:solidFill>
            </a:endParaRPr>
          </a:p>
          <a:p>
            <a:pPr marL="0" indent="0">
              <a:spcBef>
                <a:spcPts val="0"/>
              </a:spcBef>
              <a:buNone/>
            </a:pPr>
            <a:endParaRPr lang="hu-HU" dirty="0"/>
          </a:p>
        </p:txBody>
      </p:sp>
      <p:sp>
        <p:nvSpPr>
          <p:cNvPr id="4" name="Alcím 3"/>
          <p:cNvSpPr>
            <a:spLocks noGrp="1"/>
          </p:cNvSpPr>
          <p:nvPr>
            <p:ph type="subTitle" idx="15"/>
          </p:nvPr>
        </p:nvSpPr>
        <p:spPr>
          <a:xfrm>
            <a:off x="2048143" y="483577"/>
            <a:ext cx="7207917" cy="738554"/>
          </a:xfrm>
        </p:spPr>
        <p:txBody>
          <a:bodyPr/>
          <a:lstStyle/>
          <a:p>
            <a:r>
              <a:rPr lang="hu-HU" sz="3600" b="1" dirty="0" err="1"/>
              <a:t>What</a:t>
            </a:r>
            <a:r>
              <a:rPr lang="hu-HU" sz="3600" b="1" dirty="0"/>
              <a:t> is PROSPERO?</a:t>
            </a:r>
            <a:endParaRPr lang="en-US" sz="3600" b="1" dirty="0"/>
          </a:p>
        </p:txBody>
      </p:sp>
      <p:sp>
        <p:nvSpPr>
          <p:cNvPr id="3" name="Szövegdoboz 2"/>
          <p:cNvSpPr txBox="1"/>
          <p:nvPr/>
        </p:nvSpPr>
        <p:spPr>
          <a:xfrm>
            <a:off x="928148" y="2070586"/>
            <a:ext cx="10074443" cy="867930"/>
          </a:xfrm>
          <a:prstGeom prst="rect">
            <a:avLst/>
          </a:prstGeom>
          <a:noFill/>
          <a:ln w="38100">
            <a:solidFill>
              <a:srgbClr val="15A9A6"/>
            </a:solidFill>
          </a:ln>
        </p:spPr>
        <p:txBody>
          <a:bodyPr wrap="square" rtlCol="0" anchor="ctr">
            <a:spAutoFit/>
          </a:bodyPr>
          <a:lstStyle/>
          <a:p>
            <a:pPr algn="ctr">
              <a:lnSpc>
                <a:spcPct val="90000"/>
              </a:lnSpc>
              <a:spcBef>
                <a:spcPts val="1000"/>
              </a:spcBef>
            </a:pPr>
            <a:r>
              <a:rPr lang="en-US" sz="2800" b="1" dirty="0">
                <a:solidFill>
                  <a:srgbClr val="E50D2E"/>
                </a:solidFill>
              </a:rPr>
              <a:t>PROSPERO is an international database of prospectively registered systematic reviews in health and social care.</a:t>
            </a:r>
            <a:endParaRPr lang="en-US" b="1" dirty="0">
              <a:solidFill>
                <a:srgbClr val="E50D2E"/>
              </a:solidFill>
            </a:endParaRPr>
          </a:p>
        </p:txBody>
      </p:sp>
      <p:pic>
        <p:nvPicPr>
          <p:cNvPr id="5" name="Kép 4">
            <a:extLst>
              <a:ext uri="{FF2B5EF4-FFF2-40B4-BE49-F238E27FC236}">
                <a16:creationId xmlns:a16="http://schemas.microsoft.com/office/drawing/2014/main" id="{7A75838B-DD20-4D6A-90DF-BB660A8CF0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0374" y="4884127"/>
            <a:ext cx="6020969" cy="924449"/>
          </a:xfrm>
          <a:prstGeom prst="rect">
            <a:avLst/>
          </a:prstGeom>
        </p:spPr>
      </p:pic>
    </p:spTree>
    <p:extLst>
      <p:ext uri="{BB962C8B-B14F-4D97-AF65-F5344CB8AC3E}">
        <p14:creationId xmlns:p14="http://schemas.microsoft.com/office/powerpoint/2010/main" val="41095059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EE8B0A0D-D097-4BBB-8023-8C5A750DC50C}"/>
              </a:ext>
            </a:extLst>
          </p:cNvPr>
          <p:cNvSpPr/>
          <p:nvPr/>
        </p:nvSpPr>
        <p:spPr>
          <a:xfrm>
            <a:off x="9716756" y="5777802"/>
            <a:ext cx="1909187" cy="108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Alcím 2"/>
          <p:cNvSpPr>
            <a:spLocks noGrp="1"/>
          </p:cNvSpPr>
          <p:nvPr>
            <p:ph type="subTitle" idx="1"/>
          </p:nvPr>
        </p:nvSpPr>
        <p:spPr>
          <a:xfrm>
            <a:off x="817936" y="453244"/>
            <a:ext cx="9549723" cy="1059567"/>
          </a:xfrm>
        </p:spPr>
        <p:txBody>
          <a:bodyPr/>
          <a:lstStyle/>
          <a:p>
            <a:r>
              <a:rPr lang="hu-HU" sz="3600" b="1" dirty="0"/>
              <a:t>N</a:t>
            </a:r>
            <a:r>
              <a:rPr lang="en-US" sz="3600" b="1" dirty="0"/>
              <a:t>umber of PROSPERO registrations</a:t>
            </a:r>
            <a:endParaRPr lang="hu-HU" sz="3600" b="1" dirty="0"/>
          </a:p>
        </p:txBody>
      </p:sp>
      <p:pic>
        <p:nvPicPr>
          <p:cNvPr id="5" name="Kép 4"/>
          <p:cNvPicPr>
            <a:picLocks noChangeAspect="1"/>
          </p:cNvPicPr>
          <p:nvPr/>
        </p:nvPicPr>
        <p:blipFill rotWithShape="1">
          <a:blip r:embed="rId3" cstate="screen">
            <a:extLst>
              <a:ext uri="{28A0092B-C50C-407E-A947-70E740481C1C}">
                <a14:useLocalDpi xmlns:a14="http://schemas.microsoft.com/office/drawing/2010/main"/>
              </a:ext>
            </a:extLst>
          </a:blip>
          <a:srcRect t="8917"/>
          <a:stretch/>
        </p:blipFill>
        <p:spPr>
          <a:xfrm>
            <a:off x="2561209" y="1344520"/>
            <a:ext cx="7069582" cy="5377293"/>
          </a:xfrm>
          <a:prstGeom prst="rect">
            <a:avLst/>
          </a:prstGeom>
        </p:spPr>
      </p:pic>
    </p:spTree>
    <p:extLst>
      <p:ext uri="{BB962C8B-B14F-4D97-AF65-F5344CB8AC3E}">
        <p14:creationId xmlns:p14="http://schemas.microsoft.com/office/powerpoint/2010/main" val="2421309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2"/>
          </p:nvPr>
        </p:nvSpPr>
        <p:spPr>
          <a:xfrm>
            <a:off x="1057275" y="1781175"/>
            <a:ext cx="9372914" cy="4768650"/>
          </a:xfrm>
        </p:spPr>
        <p:txBody>
          <a:bodyPr/>
          <a:lstStyle/>
          <a:p>
            <a:pPr>
              <a:lnSpc>
                <a:spcPct val="150000"/>
              </a:lnSpc>
              <a:spcBef>
                <a:spcPts val="600"/>
              </a:spcBef>
            </a:pPr>
            <a:r>
              <a:rPr lang="hu-HU" dirty="0">
                <a:solidFill>
                  <a:srgbClr val="0C5C65"/>
                </a:solidFill>
              </a:rPr>
              <a:t>P</a:t>
            </a:r>
            <a:r>
              <a:rPr lang="en-US" dirty="0" err="1">
                <a:solidFill>
                  <a:srgbClr val="0C5C65"/>
                </a:solidFill>
              </a:rPr>
              <a:t>eer</a:t>
            </a:r>
            <a:r>
              <a:rPr lang="en-US" dirty="0">
                <a:solidFill>
                  <a:srgbClr val="0C5C65"/>
                </a:solidFill>
              </a:rPr>
              <a:t>-reviewed </a:t>
            </a:r>
          </a:p>
          <a:p>
            <a:pPr>
              <a:lnSpc>
                <a:spcPct val="150000"/>
              </a:lnSpc>
              <a:spcBef>
                <a:spcPts val="600"/>
              </a:spcBef>
            </a:pPr>
            <a:r>
              <a:rPr lang="en-US" dirty="0">
                <a:solidFill>
                  <a:srgbClr val="0C5C65"/>
                </a:solidFill>
              </a:rPr>
              <a:t>„</a:t>
            </a:r>
            <a:r>
              <a:rPr lang="hu-HU" dirty="0">
                <a:solidFill>
                  <a:srgbClr val="0C5C65"/>
                </a:solidFill>
              </a:rPr>
              <a:t>O</a:t>
            </a:r>
            <a:r>
              <a:rPr lang="en-US" dirty="0">
                <a:solidFill>
                  <a:srgbClr val="0C5C65"/>
                </a:solidFill>
              </a:rPr>
              <a:t>pen access” system</a:t>
            </a:r>
          </a:p>
          <a:p>
            <a:pPr>
              <a:lnSpc>
                <a:spcPct val="150000"/>
              </a:lnSpc>
              <a:spcBef>
                <a:spcPts val="600"/>
              </a:spcBef>
            </a:pPr>
            <a:r>
              <a:rPr lang="hu-HU" dirty="0">
                <a:solidFill>
                  <a:srgbClr val="0C5C65"/>
                </a:solidFill>
              </a:rPr>
              <a:t>Works in </a:t>
            </a:r>
            <a:r>
              <a:rPr lang="hu-HU" dirty="0" err="1">
                <a:solidFill>
                  <a:srgbClr val="0C5C65"/>
                </a:solidFill>
              </a:rPr>
              <a:t>accordance</a:t>
            </a:r>
            <a:r>
              <a:rPr lang="hu-HU" dirty="0">
                <a:solidFill>
                  <a:srgbClr val="0C5C65"/>
                </a:solidFill>
              </a:rPr>
              <a:t> </a:t>
            </a:r>
            <a:r>
              <a:rPr lang="hu-HU" dirty="0" err="1">
                <a:solidFill>
                  <a:srgbClr val="0C5C65"/>
                </a:solidFill>
              </a:rPr>
              <a:t>with</a:t>
            </a:r>
            <a:r>
              <a:rPr lang="hu-HU" dirty="0">
                <a:solidFill>
                  <a:srgbClr val="0C5C65"/>
                </a:solidFill>
              </a:rPr>
              <a:t> </a:t>
            </a:r>
            <a:r>
              <a:rPr lang="en-US" dirty="0">
                <a:solidFill>
                  <a:srgbClr val="0C5C65"/>
                </a:solidFill>
              </a:rPr>
              <a:t>PRISMA-P recommendation</a:t>
            </a:r>
            <a:r>
              <a:rPr lang="hu-HU" dirty="0">
                <a:solidFill>
                  <a:srgbClr val="0C5C65"/>
                </a:solidFill>
              </a:rPr>
              <a:t>s</a:t>
            </a:r>
            <a:endParaRPr lang="en-US" dirty="0">
              <a:solidFill>
                <a:srgbClr val="0C5C65"/>
              </a:solidFill>
            </a:endParaRPr>
          </a:p>
          <a:p>
            <a:pPr>
              <a:lnSpc>
                <a:spcPct val="150000"/>
              </a:lnSpc>
              <a:spcBef>
                <a:spcPts val="600"/>
              </a:spcBef>
            </a:pPr>
            <a:r>
              <a:rPr lang="hu-HU" dirty="0">
                <a:solidFill>
                  <a:srgbClr val="0C5C65"/>
                </a:solidFill>
              </a:rPr>
              <a:t>F</a:t>
            </a:r>
            <a:r>
              <a:rPr lang="en-US" dirty="0" err="1">
                <a:solidFill>
                  <a:srgbClr val="0C5C65"/>
                </a:solidFill>
              </a:rPr>
              <a:t>ree</a:t>
            </a:r>
            <a:r>
              <a:rPr lang="en-US" dirty="0">
                <a:solidFill>
                  <a:srgbClr val="0C5C65"/>
                </a:solidFill>
              </a:rPr>
              <a:t> of charge</a:t>
            </a:r>
          </a:p>
          <a:p>
            <a:pPr>
              <a:lnSpc>
                <a:spcPct val="150000"/>
              </a:lnSpc>
              <a:spcBef>
                <a:spcPts val="600"/>
              </a:spcBef>
            </a:pPr>
            <a:r>
              <a:rPr lang="hu-HU" dirty="0">
                <a:solidFill>
                  <a:srgbClr val="0C5C65"/>
                </a:solidFill>
              </a:rPr>
              <a:t>E</a:t>
            </a:r>
            <a:r>
              <a:rPr lang="en-US" dirty="0" err="1">
                <a:solidFill>
                  <a:srgbClr val="0C5C65"/>
                </a:solidFill>
              </a:rPr>
              <a:t>nglish</a:t>
            </a:r>
            <a:endParaRPr lang="en-US" dirty="0">
              <a:solidFill>
                <a:srgbClr val="0C5C65"/>
              </a:solidFill>
            </a:endParaRPr>
          </a:p>
          <a:p>
            <a:r>
              <a:rPr lang="hu-HU" dirty="0">
                <a:solidFill>
                  <a:srgbClr val="0C5C65"/>
                </a:solidFill>
              </a:rPr>
              <a:t>G</a:t>
            </a:r>
            <a:r>
              <a:rPr lang="en-US" dirty="0" err="1">
                <a:solidFill>
                  <a:srgbClr val="0C5C65"/>
                </a:solidFill>
              </a:rPr>
              <a:t>ives</a:t>
            </a:r>
            <a:r>
              <a:rPr lang="en-US" dirty="0">
                <a:solidFill>
                  <a:srgbClr val="0C5C65"/>
                </a:solidFill>
              </a:rPr>
              <a:t> a citable registration number</a:t>
            </a:r>
          </a:p>
          <a:p>
            <a:endParaRPr lang="en-US" sz="2400" dirty="0"/>
          </a:p>
          <a:p>
            <a:endParaRPr lang="en-US" sz="2400" dirty="0"/>
          </a:p>
          <a:p>
            <a:endParaRPr lang="en-US" dirty="0"/>
          </a:p>
        </p:txBody>
      </p:sp>
      <p:sp>
        <p:nvSpPr>
          <p:cNvPr id="9" name="Alcím 4"/>
          <p:cNvSpPr txBox="1">
            <a:spLocks/>
          </p:cNvSpPr>
          <p:nvPr/>
        </p:nvSpPr>
        <p:spPr>
          <a:xfrm>
            <a:off x="845318" y="461850"/>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PROSPERO database</a:t>
            </a:r>
            <a:r>
              <a:rPr lang="en-US" sz="3400" b="1" dirty="0">
                <a:solidFill>
                  <a:schemeClr val="bg1"/>
                </a:solidFill>
              </a:rPr>
              <a:t/>
            </a:r>
            <a:br>
              <a:rPr lang="en-US" sz="3400" b="1" dirty="0">
                <a:solidFill>
                  <a:schemeClr val="bg1"/>
                </a:solidFill>
              </a:rPr>
            </a:br>
            <a:endParaRPr lang="hu-HU" sz="2600" b="1" dirty="0">
              <a:solidFill>
                <a:schemeClr val="bg1"/>
              </a:solidFill>
            </a:endParaRPr>
          </a:p>
        </p:txBody>
      </p:sp>
    </p:spTree>
    <p:extLst>
      <p:ext uri="{BB962C8B-B14F-4D97-AF65-F5344CB8AC3E}">
        <p14:creationId xmlns:p14="http://schemas.microsoft.com/office/powerpoint/2010/main" val="4191946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31FE253D-BBF0-4AEA-92BD-D4FC2F99A078}"/>
              </a:ext>
            </a:extLst>
          </p:cNvPr>
          <p:cNvSpPr/>
          <p:nvPr/>
        </p:nvSpPr>
        <p:spPr>
          <a:xfrm>
            <a:off x="0" y="1413896"/>
            <a:ext cx="1467059" cy="4283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lcím 4"/>
          <p:cNvSpPr txBox="1">
            <a:spLocks/>
          </p:cNvSpPr>
          <p:nvPr/>
        </p:nvSpPr>
        <p:spPr>
          <a:xfrm>
            <a:off x="757452" y="91668"/>
            <a:ext cx="9976513" cy="969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chemeClr val="bg1"/>
                </a:solidFill>
              </a:rPr>
              <a:t>How</a:t>
            </a:r>
            <a:r>
              <a:rPr lang="hu-HU" sz="3600" b="1" dirty="0">
                <a:solidFill>
                  <a:schemeClr val="bg1"/>
                </a:solidFill>
              </a:rPr>
              <a:t> </a:t>
            </a:r>
            <a:r>
              <a:rPr lang="hu-HU" sz="3600" b="1" dirty="0" err="1">
                <a:solidFill>
                  <a:schemeClr val="bg1"/>
                </a:solidFill>
              </a:rPr>
              <a:t>to</a:t>
            </a:r>
            <a:r>
              <a:rPr lang="hu-HU" sz="3600" b="1" dirty="0">
                <a:solidFill>
                  <a:schemeClr val="bg1"/>
                </a:solidFill>
              </a:rPr>
              <a:t> </a:t>
            </a:r>
            <a:r>
              <a:rPr lang="hu-HU" sz="3600" b="1" dirty="0" err="1">
                <a:solidFill>
                  <a:schemeClr val="bg1"/>
                </a:solidFill>
              </a:rPr>
              <a:t>do</a:t>
            </a:r>
            <a:r>
              <a:rPr lang="hu-HU" sz="3600" b="1" dirty="0">
                <a:solidFill>
                  <a:schemeClr val="bg1"/>
                </a:solidFill>
              </a:rPr>
              <a:t> </a:t>
            </a:r>
            <a:r>
              <a:rPr lang="hu-HU" sz="3600" b="1" dirty="0" err="1">
                <a:solidFill>
                  <a:schemeClr val="bg1"/>
                </a:solidFill>
              </a:rPr>
              <a:t>it</a:t>
            </a:r>
            <a:r>
              <a:rPr lang="hu-HU" sz="3600" b="1" dirty="0">
                <a:solidFill>
                  <a:schemeClr val="bg1"/>
                </a:solidFill>
              </a:rPr>
              <a:t>?</a:t>
            </a:r>
          </a:p>
          <a:p>
            <a:pPr marL="0" indent="0" algn="ctr">
              <a:buNone/>
            </a:pPr>
            <a:r>
              <a:rPr lang="hu-HU" sz="3600" b="1" dirty="0" err="1">
                <a:solidFill>
                  <a:schemeClr val="bg1"/>
                </a:solidFill>
              </a:rPr>
              <a:t>Search</a:t>
            </a:r>
            <a:r>
              <a:rPr lang="hu-HU" sz="3600" b="1" dirty="0">
                <a:solidFill>
                  <a:schemeClr val="bg1"/>
                </a:solidFill>
              </a:rPr>
              <a:t> PROSPERO</a:t>
            </a:r>
            <a:endParaRPr lang="hu-HU" b="1" dirty="0">
              <a:solidFill>
                <a:schemeClr val="bg1"/>
              </a:solidFill>
            </a:endParaRPr>
          </a:p>
        </p:txBody>
      </p:sp>
      <p:pic>
        <p:nvPicPr>
          <p:cNvPr id="9"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9185" y="2203397"/>
            <a:ext cx="5636524" cy="367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Ellipszis 21"/>
          <p:cNvSpPr/>
          <p:nvPr/>
        </p:nvSpPr>
        <p:spPr>
          <a:xfrm>
            <a:off x="4653887" y="2828645"/>
            <a:ext cx="518616" cy="319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3" name="Téglalap 22"/>
          <p:cNvSpPr/>
          <p:nvPr/>
        </p:nvSpPr>
        <p:spPr>
          <a:xfrm>
            <a:off x="4988256" y="4870294"/>
            <a:ext cx="563692" cy="10927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 name="Téglalap 2"/>
          <p:cNvSpPr/>
          <p:nvPr/>
        </p:nvSpPr>
        <p:spPr>
          <a:xfrm>
            <a:off x="3107349" y="1413896"/>
            <a:ext cx="6389048" cy="461665"/>
          </a:xfrm>
          <a:prstGeom prst="rect">
            <a:avLst/>
          </a:prstGeom>
        </p:spPr>
        <p:txBody>
          <a:bodyPr wrap="square">
            <a:spAutoFit/>
          </a:bodyPr>
          <a:lstStyle/>
          <a:p>
            <a:r>
              <a:rPr lang="en-US" sz="2000" dirty="0">
                <a:solidFill>
                  <a:srgbClr val="7030A0"/>
                </a:solidFill>
              </a:rPr>
              <a:t>http://</a:t>
            </a:r>
            <a:r>
              <a:rPr lang="en-US" sz="2400" dirty="0">
                <a:solidFill>
                  <a:srgbClr val="7030A0"/>
                </a:solidFill>
              </a:rPr>
              <a:t>www.crd.york.ac.uk/PROSPERO</a:t>
            </a:r>
            <a:r>
              <a:rPr lang="en-US" sz="2000" dirty="0">
                <a:solidFill>
                  <a:srgbClr val="7030A0"/>
                </a:solidFill>
              </a:rPr>
              <a:t>/</a:t>
            </a:r>
          </a:p>
        </p:txBody>
      </p:sp>
      <p:pic>
        <p:nvPicPr>
          <p:cNvPr id="4" name="Kép 3">
            <a:extLst>
              <a:ext uri="{FF2B5EF4-FFF2-40B4-BE49-F238E27FC236}">
                <a16:creationId xmlns:a16="http://schemas.microsoft.com/office/drawing/2014/main" id="{B33CA48E-59F2-49E6-8F71-367AE00495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5840" y="2108436"/>
            <a:ext cx="6276975" cy="3166901"/>
          </a:xfrm>
          <a:prstGeom prst="rect">
            <a:avLst/>
          </a:prstGeom>
        </p:spPr>
      </p:pic>
      <p:sp>
        <p:nvSpPr>
          <p:cNvPr id="16" name="Ellipszis 15"/>
          <p:cNvSpPr/>
          <p:nvPr/>
        </p:nvSpPr>
        <p:spPr>
          <a:xfrm>
            <a:off x="10627300" y="4761395"/>
            <a:ext cx="375103" cy="4013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026" name="Picture 2" descr="upload.wikimedia.org/wikipedia/en/thumb/3/3c/Co...">
            <a:extLst>
              <a:ext uri="{FF2B5EF4-FFF2-40B4-BE49-F238E27FC236}">
                <a16:creationId xmlns:a16="http://schemas.microsoft.com/office/drawing/2014/main" id="{128BE968-B0E9-4D4B-8049-9040142092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6293" y="5222555"/>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A3A452A-5011-4BA9-B17F-CAA9A27E0657}"/>
              </a:ext>
            </a:extLst>
          </p:cNvPr>
          <p:cNvPicPr>
            <a:picLocks noChangeAspect="1"/>
          </p:cNvPicPr>
          <p:nvPr/>
        </p:nvPicPr>
        <p:blipFill>
          <a:blip r:embed="rId2"/>
          <a:stretch>
            <a:fillRect/>
          </a:stretch>
        </p:blipFill>
        <p:spPr>
          <a:xfrm>
            <a:off x="9465193" y="6014783"/>
            <a:ext cx="1856495" cy="843217"/>
          </a:xfrm>
          <a:prstGeom prst="rect">
            <a:avLst/>
          </a:prstGeom>
        </p:spPr>
      </p:pic>
      <p:sp>
        <p:nvSpPr>
          <p:cNvPr id="2" name="Téglalap 1">
            <a:extLst>
              <a:ext uri="{FF2B5EF4-FFF2-40B4-BE49-F238E27FC236}">
                <a16:creationId xmlns:a16="http://schemas.microsoft.com/office/drawing/2014/main" id="{E37F105A-DEFB-46A1-B504-A2DE6E84DFAF}"/>
              </a:ext>
            </a:extLst>
          </p:cNvPr>
          <p:cNvSpPr/>
          <p:nvPr/>
        </p:nvSpPr>
        <p:spPr>
          <a:xfrm>
            <a:off x="0" y="1778558"/>
            <a:ext cx="944545" cy="2793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lcím 4">
            <a:extLst>
              <a:ext uri="{FF2B5EF4-FFF2-40B4-BE49-F238E27FC236}">
                <a16:creationId xmlns:a16="http://schemas.microsoft.com/office/drawing/2014/main" id="{566DA156-18A7-4049-816A-297D9D774390}"/>
              </a:ext>
            </a:extLst>
          </p:cNvPr>
          <p:cNvSpPr txBox="1">
            <a:spLocks/>
          </p:cNvSpPr>
          <p:nvPr/>
        </p:nvSpPr>
        <p:spPr>
          <a:xfrm>
            <a:off x="944545" y="481033"/>
            <a:ext cx="9976513" cy="631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400" b="1" dirty="0" err="1">
                <a:solidFill>
                  <a:schemeClr val="bg1"/>
                </a:solidFill>
              </a:rPr>
              <a:t>How</a:t>
            </a:r>
            <a:r>
              <a:rPr lang="hu-HU" sz="3400" b="1" dirty="0">
                <a:solidFill>
                  <a:schemeClr val="bg1"/>
                </a:solidFill>
              </a:rPr>
              <a:t> </a:t>
            </a:r>
            <a:r>
              <a:rPr lang="hu-HU" sz="3400" b="1" dirty="0" err="1">
                <a:solidFill>
                  <a:schemeClr val="bg1"/>
                </a:solidFill>
              </a:rPr>
              <a:t>to</a:t>
            </a:r>
            <a:r>
              <a:rPr lang="hu-HU" sz="3400" b="1" dirty="0">
                <a:solidFill>
                  <a:schemeClr val="bg1"/>
                </a:solidFill>
              </a:rPr>
              <a:t> </a:t>
            </a:r>
            <a:r>
              <a:rPr lang="hu-HU" sz="3400" b="1" dirty="0" err="1">
                <a:solidFill>
                  <a:schemeClr val="bg1"/>
                </a:solidFill>
              </a:rPr>
              <a:t>do</a:t>
            </a:r>
            <a:r>
              <a:rPr lang="hu-HU" sz="3400" b="1" dirty="0">
                <a:solidFill>
                  <a:schemeClr val="bg1"/>
                </a:solidFill>
              </a:rPr>
              <a:t> </a:t>
            </a:r>
            <a:r>
              <a:rPr lang="hu-HU" sz="3400" b="1" dirty="0" err="1">
                <a:solidFill>
                  <a:schemeClr val="bg1"/>
                </a:solidFill>
              </a:rPr>
              <a:t>it</a:t>
            </a:r>
            <a:r>
              <a:rPr lang="hu-HU" sz="3400" b="1" dirty="0">
                <a:solidFill>
                  <a:schemeClr val="bg1"/>
                </a:solidFill>
              </a:rPr>
              <a:t>?</a:t>
            </a:r>
          </a:p>
        </p:txBody>
      </p:sp>
      <p:pic>
        <p:nvPicPr>
          <p:cNvPr id="11" name="Kép 10">
            <a:extLst>
              <a:ext uri="{FF2B5EF4-FFF2-40B4-BE49-F238E27FC236}">
                <a16:creationId xmlns:a16="http://schemas.microsoft.com/office/drawing/2014/main" id="{6ED0496C-AAE6-4624-9B04-584FA66D9E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324" y="1271042"/>
            <a:ext cx="8168044" cy="5511521"/>
          </a:xfrm>
          <a:prstGeom prst="rect">
            <a:avLst/>
          </a:prstGeom>
          <a:solidFill>
            <a:schemeClr val="bg1"/>
          </a:solidFill>
        </p:spPr>
      </p:pic>
      <p:pic>
        <p:nvPicPr>
          <p:cNvPr id="12" name="Picture 2" descr="upload.wikimedia.org/wikipedia/en/thumb/3/3c/Co...">
            <a:extLst>
              <a:ext uri="{FF2B5EF4-FFF2-40B4-BE49-F238E27FC236}">
                <a16:creationId xmlns:a16="http://schemas.microsoft.com/office/drawing/2014/main" id="{F472947D-B0E9-4CF9-8B5A-E44933DF26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76272" y="2977127"/>
            <a:ext cx="2768027" cy="2768027"/>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9A214390-3772-408A-80F0-9978FE33088D}"/>
              </a:ext>
            </a:extLst>
          </p:cNvPr>
          <p:cNvSpPr/>
          <p:nvPr/>
        </p:nvSpPr>
        <p:spPr>
          <a:xfrm>
            <a:off x="8197965" y="2034917"/>
            <a:ext cx="3586238" cy="830997"/>
          </a:xfrm>
          <a:prstGeom prst="rect">
            <a:avLst/>
          </a:prstGeom>
        </p:spPr>
        <p:txBody>
          <a:bodyPr wrap="none">
            <a:spAutoFit/>
          </a:bodyPr>
          <a:lstStyle/>
          <a:p>
            <a:pPr algn="ctr"/>
            <a:r>
              <a:rPr lang="hu-HU" sz="2400" b="1" dirty="0">
                <a:solidFill>
                  <a:srgbClr val="E50D2E"/>
                </a:solidFill>
              </a:rPr>
              <a:t>Read </a:t>
            </a:r>
            <a:r>
              <a:rPr lang="hu-HU" sz="2400" b="1" dirty="0" err="1">
                <a:solidFill>
                  <a:srgbClr val="E50D2E"/>
                </a:solidFill>
              </a:rPr>
              <a:t>protocols</a:t>
            </a:r>
            <a:r>
              <a:rPr lang="hu-HU" sz="2400" b="1" dirty="0">
                <a:solidFill>
                  <a:srgbClr val="E50D2E"/>
                </a:solidFill>
              </a:rPr>
              <a:t> </a:t>
            </a:r>
            <a:r>
              <a:rPr lang="hu-HU" sz="2400" b="1" dirty="0" err="1">
                <a:solidFill>
                  <a:srgbClr val="E50D2E"/>
                </a:solidFill>
              </a:rPr>
              <a:t>similar</a:t>
            </a:r>
            <a:r>
              <a:rPr lang="hu-HU" sz="2400" b="1" dirty="0">
                <a:solidFill>
                  <a:srgbClr val="E50D2E"/>
                </a:solidFill>
              </a:rPr>
              <a:t> </a:t>
            </a:r>
          </a:p>
          <a:p>
            <a:pPr algn="ctr"/>
            <a:r>
              <a:rPr lang="hu-HU" sz="2400" b="1" dirty="0" err="1">
                <a:solidFill>
                  <a:srgbClr val="E50D2E"/>
                </a:solidFill>
              </a:rPr>
              <a:t>to</a:t>
            </a:r>
            <a:r>
              <a:rPr lang="hu-HU" sz="2400" b="1" dirty="0">
                <a:solidFill>
                  <a:srgbClr val="E50D2E"/>
                </a:solidFill>
              </a:rPr>
              <a:t> </a:t>
            </a:r>
            <a:r>
              <a:rPr lang="hu-HU" sz="2400" b="1" dirty="0" err="1">
                <a:solidFill>
                  <a:srgbClr val="E50D2E"/>
                </a:solidFill>
              </a:rPr>
              <a:t>your</a:t>
            </a:r>
            <a:r>
              <a:rPr lang="hu-HU" sz="2400" b="1" dirty="0">
                <a:solidFill>
                  <a:srgbClr val="E50D2E"/>
                </a:solidFill>
              </a:rPr>
              <a:t> </a:t>
            </a:r>
            <a:r>
              <a:rPr lang="hu-HU" sz="2400" b="1" dirty="0" err="1">
                <a:solidFill>
                  <a:srgbClr val="E50D2E"/>
                </a:solidFill>
              </a:rPr>
              <a:t>topic</a:t>
            </a:r>
            <a:r>
              <a:rPr lang="hu-HU" sz="2400" b="1" dirty="0">
                <a:solidFill>
                  <a:srgbClr val="E50D2E"/>
                </a:solidFill>
              </a:rPr>
              <a:t>!</a:t>
            </a:r>
          </a:p>
        </p:txBody>
      </p:sp>
    </p:spTree>
    <p:extLst>
      <p:ext uri="{BB962C8B-B14F-4D97-AF65-F5344CB8AC3E}">
        <p14:creationId xmlns:p14="http://schemas.microsoft.com/office/powerpoint/2010/main" val="36785646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FE0B6A39-3DE8-44CD-98F0-45D82A859497}"/>
              </a:ext>
            </a:extLst>
          </p:cNvPr>
          <p:cNvSpPr/>
          <p:nvPr/>
        </p:nvSpPr>
        <p:spPr>
          <a:xfrm>
            <a:off x="9228841" y="5335571"/>
            <a:ext cx="2658359" cy="199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949490" y="1400408"/>
            <a:ext cx="8468677" cy="545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zis 9"/>
          <p:cNvSpPr/>
          <p:nvPr/>
        </p:nvSpPr>
        <p:spPr>
          <a:xfrm>
            <a:off x="2705487" y="6000749"/>
            <a:ext cx="2481942" cy="762000"/>
          </a:xfrm>
          <a:prstGeom prst="ellipse">
            <a:avLst/>
          </a:prstGeom>
          <a:solidFill>
            <a:srgbClr val="E50D2E">
              <a:alpha val="3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lcím 4">
            <a:extLst>
              <a:ext uri="{FF2B5EF4-FFF2-40B4-BE49-F238E27FC236}">
                <a16:creationId xmlns:a16="http://schemas.microsoft.com/office/drawing/2014/main" id="{8805C688-EE2C-49E5-B002-C1C321C420E9}"/>
              </a:ext>
            </a:extLst>
          </p:cNvPr>
          <p:cNvSpPr txBox="1">
            <a:spLocks/>
          </p:cNvSpPr>
          <p:nvPr/>
        </p:nvSpPr>
        <p:spPr>
          <a:xfrm>
            <a:off x="1107743" y="509291"/>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chemeClr val="bg1"/>
                </a:solidFill>
              </a:rPr>
              <a:t>How</a:t>
            </a:r>
            <a:r>
              <a:rPr lang="hu-HU" sz="3600" b="1" dirty="0">
                <a:solidFill>
                  <a:schemeClr val="bg1"/>
                </a:solidFill>
              </a:rPr>
              <a:t> </a:t>
            </a:r>
            <a:r>
              <a:rPr lang="hu-HU" sz="3600" b="1" dirty="0" err="1">
                <a:solidFill>
                  <a:schemeClr val="bg1"/>
                </a:solidFill>
              </a:rPr>
              <a:t>to</a:t>
            </a:r>
            <a:r>
              <a:rPr lang="hu-HU" sz="3600" b="1" dirty="0">
                <a:solidFill>
                  <a:schemeClr val="bg1"/>
                </a:solidFill>
              </a:rPr>
              <a:t> </a:t>
            </a:r>
            <a:r>
              <a:rPr lang="hu-HU" sz="3600" b="1" dirty="0" err="1">
                <a:solidFill>
                  <a:schemeClr val="bg1"/>
                </a:solidFill>
              </a:rPr>
              <a:t>register</a:t>
            </a:r>
            <a:r>
              <a:rPr lang="hu-HU" sz="3600" b="1" dirty="0">
                <a:solidFill>
                  <a:schemeClr val="bg1"/>
                </a:solidFill>
              </a:rPr>
              <a:t> </a:t>
            </a:r>
            <a:r>
              <a:rPr lang="hu-HU" sz="3600" b="1" dirty="0" err="1">
                <a:solidFill>
                  <a:schemeClr val="bg1"/>
                </a:solidFill>
              </a:rPr>
              <a:t>your</a:t>
            </a:r>
            <a:r>
              <a:rPr lang="hu-HU" sz="3600" b="1" dirty="0">
                <a:solidFill>
                  <a:schemeClr val="bg1"/>
                </a:solidFill>
              </a:rPr>
              <a:t> </a:t>
            </a:r>
            <a:r>
              <a:rPr lang="hu-HU" sz="3600" b="1" dirty="0" err="1">
                <a:solidFill>
                  <a:schemeClr val="bg1"/>
                </a:solidFill>
              </a:rPr>
              <a:t>protocol</a:t>
            </a:r>
            <a:r>
              <a:rPr lang="hu-HU" sz="3600" b="1" dirty="0">
                <a:solidFill>
                  <a:schemeClr val="bg1"/>
                </a:solidFill>
              </a:rPr>
              <a:t>?</a:t>
            </a:r>
            <a:endParaRPr lang="hu-HU" b="1" dirty="0">
              <a:solidFill>
                <a:schemeClr val="bg1"/>
              </a:solidFill>
            </a:endParaRPr>
          </a:p>
        </p:txBody>
      </p:sp>
    </p:spTree>
    <p:extLst>
      <p:ext uri="{BB962C8B-B14F-4D97-AF65-F5344CB8AC3E}">
        <p14:creationId xmlns:p14="http://schemas.microsoft.com/office/powerpoint/2010/main" val="25046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F9D67A62-6E19-4679-BCE4-A36E4A5DA3B6}"/>
              </a:ext>
            </a:extLst>
          </p:cNvPr>
          <p:cNvSpPr/>
          <p:nvPr/>
        </p:nvSpPr>
        <p:spPr>
          <a:xfrm>
            <a:off x="0" y="1400409"/>
            <a:ext cx="998135" cy="47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artalom helye 2"/>
          <p:cNvSpPr>
            <a:spLocks noGrp="1"/>
          </p:cNvSpPr>
          <p:nvPr>
            <p:ph idx="1"/>
          </p:nvPr>
        </p:nvSpPr>
        <p:spPr>
          <a:xfrm>
            <a:off x="609600" y="2031980"/>
            <a:ext cx="10972800" cy="4871740"/>
          </a:xfrm>
        </p:spPr>
        <p:txBody>
          <a:bodyPr>
            <a:normAutofit/>
          </a:bodyPr>
          <a:lstStyle/>
          <a:p>
            <a:pPr marL="0" indent="0">
              <a:buNone/>
            </a:pPr>
            <a:r>
              <a:rPr lang="en-US" sz="2600" b="1" dirty="0">
                <a:solidFill>
                  <a:srgbClr val="0C5C65"/>
                </a:solidFill>
              </a:rPr>
              <a:t>Stage of review at time of registration </a:t>
            </a:r>
            <a:endParaRPr lang="hu-HU" sz="2600" dirty="0">
              <a:solidFill>
                <a:srgbClr val="0C5C65"/>
              </a:solidFill>
            </a:endParaRPr>
          </a:p>
          <a:p>
            <a:endParaRPr lang="hu-HU" dirty="0">
              <a:solidFill>
                <a:srgbClr val="0C5C65"/>
              </a:solidFill>
            </a:endParaRPr>
          </a:p>
          <a:p>
            <a:endParaRPr lang="hu-HU" dirty="0"/>
          </a:p>
          <a:p>
            <a:endParaRPr lang="hu-HU" dirty="0"/>
          </a:p>
          <a:p>
            <a:endParaRPr lang="hu-HU" dirty="0"/>
          </a:p>
          <a:p>
            <a:endParaRPr lang="hu-HU" dirty="0"/>
          </a:p>
          <a:p>
            <a:endParaRPr lang="hu-HU" dirty="0"/>
          </a:p>
          <a:p>
            <a:endParaRPr lang="en-US" dirty="0"/>
          </a:p>
        </p:txBody>
      </p:sp>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4549" y="2655676"/>
            <a:ext cx="10975534" cy="313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lipszis 10"/>
          <p:cNvSpPr/>
          <p:nvPr/>
        </p:nvSpPr>
        <p:spPr>
          <a:xfrm>
            <a:off x="8954735" y="4081682"/>
            <a:ext cx="2239130" cy="1706567"/>
          </a:xfrm>
          <a:prstGeom prst="ellipse">
            <a:avLst/>
          </a:prstGeom>
          <a:solidFill>
            <a:srgbClr val="E50D2E">
              <a:alpha val="3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p:cNvSpPr/>
          <p:nvPr/>
        </p:nvSpPr>
        <p:spPr>
          <a:xfrm>
            <a:off x="10555198" y="3444754"/>
            <a:ext cx="370144" cy="38745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zis 12"/>
          <p:cNvSpPr/>
          <p:nvPr/>
        </p:nvSpPr>
        <p:spPr>
          <a:xfrm>
            <a:off x="9230976" y="3860510"/>
            <a:ext cx="370144" cy="38745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lcím 4">
            <a:extLst>
              <a:ext uri="{FF2B5EF4-FFF2-40B4-BE49-F238E27FC236}">
                <a16:creationId xmlns:a16="http://schemas.microsoft.com/office/drawing/2014/main" id="{E5C8B8AA-AEE9-4CDE-8E2B-C8C5D35AFDA7}"/>
              </a:ext>
            </a:extLst>
          </p:cNvPr>
          <p:cNvSpPr txBox="1">
            <a:spLocks/>
          </p:cNvSpPr>
          <p:nvPr/>
        </p:nvSpPr>
        <p:spPr>
          <a:xfrm>
            <a:off x="800601" y="386743"/>
            <a:ext cx="9976513" cy="101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chemeClr val="bg1"/>
                </a:solidFill>
              </a:rPr>
              <a:t>How</a:t>
            </a:r>
            <a:r>
              <a:rPr lang="hu-HU" sz="3600" b="1" dirty="0">
                <a:solidFill>
                  <a:schemeClr val="bg1"/>
                </a:solidFill>
              </a:rPr>
              <a:t> </a:t>
            </a:r>
            <a:r>
              <a:rPr lang="hu-HU" sz="3600" b="1" dirty="0" err="1">
                <a:solidFill>
                  <a:schemeClr val="bg1"/>
                </a:solidFill>
              </a:rPr>
              <a:t>to</a:t>
            </a:r>
            <a:r>
              <a:rPr lang="hu-HU" sz="3600" b="1" dirty="0">
                <a:solidFill>
                  <a:schemeClr val="bg1"/>
                </a:solidFill>
              </a:rPr>
              <a:t> </a:t>
            </a:r>
            <a:r>
              <a:rPr lang="hu-HU" sz="3600" b="1" dirty="0" err="1">
                <a:solidFill>
                  <a:schemeClr val="bg1"/>
                </a:solidFill>
              </a:rPr>
              <a:t>register</a:t>
            </a:r>
            <a:r>
              <a:rPr lang="hu-HU" sz="3600" b="1" dirty="0">
                <a:solidFill>
                  <a:schemeClr val="bg1"/>
                </a:solidFill>
              </a:rPr>
              <a:t> </a:t>
            </a:r>
            <a:r>
              <a:rPr lang="hu-HU" sz="3600" b="1" dirty="0" err="1">
                <a:solidFill>
                  <a:schemeClr val="bg1"/>
                </a:solidFill>
              </a:rPr>
              <a:t>your</a:t>
            </a:r>
            <a:r>
              <a:rPr lang="hu-HU" sz="3600" b="1" dirty="0">
                <a:solidFill>
                  <a:schemeClr val="bg1"/>
                </a:solidFill>
              </a:rPr>
              <a:t> </a:t>
            </a:r>
            <a:r>
              <a:rPr lang="hu-HU" sz="3600" b="1" dirty="0" err="1">
                <a:solidFill>
                  <a:schemeClr val="bg1"/>
                </a:solidFill>
              </a:rPr>
              <a:t>protocol</a:t>
            </a:r>
            <a:endParaRPr lang="hu-HU" b="1" dirty="0">
              <a:solidFill>
                <a:schemeClr val="bg1"/>
              </a:solidFill>
            </a:endParaRPr>
          </a:p>
        </p:txBody>
      </p:sp>
    </p:spTree>
    <p:extLst>
      <p:ext uri="{BB962C8B-B14F-4D97-AF65-F5344CB8AC3E}">
        <p14:creationId xmlns:p14="http://schemas.microsoft.com/office/powerpoint/2010/main" val="3166618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TM-l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8091</Words>
  <Application>Microsoft Office PowerPoint</Application>
  <PresentationFormat>Szélesvásznú</PresentationFormat>
  <Paragraphs>1611</Paragraphs>
  <Slides>158</Slides>
  <Notes>123</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158</vt:i4>
      </vt:variant>
    </vt:vector>
  </HeadingPairs>
  <TitlesOfParts>
    <vt:vector size="168" baseType="lpstr">
      <vt:lpstr>arial</vt:lpstr>
      <vt:lpstr>arial</vt:lpstr>
      <vt:lpstr>Bad Script</vt:lpstr>
      <vt:lpstr>Calibri</vt:lpstr>
      <vt:lpstr>Freestyle Script</vt:lpstr>
      <vt:lpstr>Helvetica Neue</vt:lpstr>
      <vt:lpstr>proxima-nova</vt:lpstr>
      <vt:lpstr>Times New Roman</vt:lpstr>
      <vt:lpstr>Wingdings</vt:lpstr>
      <vt:lpstr>TM-light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Types of data</vt:lpstr>
      <vt:lpstr>Categorical data- Examples</vt:lpstr>
      <vt:lpstr>Categorical data collection</vt:lpstr>
      <vt:lpstr>Types of data</vt:lpstr>
      <vt:lpstr>Numerical data- Examples</vt:lpstr>
      <vt:lpstr>Numerical data- Examples</vt:lpstr>
      <vt:lpstr>Data interpretation</vt:lpstr>
      <vt:lpstr>PowerPoint-bemutató</vt:lpstr>
      <vt:lpstr>PowerPoint-bemutató</vt:lpstr>
      <vt:lpstr>When do we use what?</vt:lpstr>
      <vt:lpstr>Special cases I.</vt:lpstr>
      <vt:lpstr>Special cases II.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Concept of plagarism</vt:lpstr>
      <vt:lpstr>Concept of plagiarism</vt:lpstr>
      <vt:lpstr>A recent example…</vt:lpstr>
      <vt:lpstr>How to avoid this?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Zsolt Szakács</dc:creator>
  <cp:lastModifiedBy>Windows-felhasználó</cp:lastModifiedBy>
  <cp:revision>64</cp:revision>
  <dcterms:created xsi:type="dcterms:W3CDTF">2019-02-27T06:46:29Z</dcterms:created>
  <dcterms:modified xsi:type="dcterms:W3CDTF">2020-09-28T07:10:21Z</dcterms:modified>
</cp:coreProperties>
</file>