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424" r:id="rId2"/>
    <p:sldId id="457" r:id="rId3"/>
    <p:sldId id="498" r:id="rId4"/>
    <p:sldId id="382" r:id="rId5"/>
    <p:sldId id="463" r:id="rId6"/>
    <p:sldId id="488" r:id="rId7"/>
    <p:sldId id="453" r:id="rId8"/>
    <p:sldId id="466" r:id="rId9"/>
    <p:sldId id="448" r:id="rId10"/>
    <p:sldId id="472" r:id="rId11"/>
    <p:sldId id="473" r:id="rId12"/>
    <p:sldId id="403" r:id="rId13"/>
    <p:sldId id="479" r:id="rId14"/>
    <p:sldId id="474" r:id="rId15"/>
    <p:sldId id="475" r:id="rId16"/>
    <p:sldId id="476" r:id="rId17"/>
    <p:sldId id="477" r:id="rId18"/>
    <p:sldId id="478" r:id="rId19"/>
    <p:sldId id="468" r:id="rId20"/>
    <p:sldId id="471" r:id="rId21"/>
    <p:sldId id="486" r:id="rId22"/>
    <p:sldId id="483" r:id="rId23"/>
    <p:sldId id="480" r:id="rId24"/>
    <p:sldId id="487" r:id="rId25"/>
    <p:sldId id="485" r:id="rId26"/>
    <p:sldId id="481" r:id="rId27"/>
    <p:sldId id="489" r:id="rId28"/>
    <p:sldId id="482" r:id="rId29"/>
    <p:sldId id="490" r:id="rId30"/>
    <p:sldId id="491" r:id="rId31"/>
    <p:sldId id="493" r:id="rId32"/>
    <p:sldId id="494" r:id="rId33"/>
    <p:sldId id="496" r:id="rId34"/>
    <p:sldId id="495" r:id="rId35"/>
    <p:sldId id="492" r:id="rId36"/>
    <p:sldId id="435" r:id="rId37"/>
    <p:sldId id="48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án dr. Ruszkai" initials="ZdR" lastIdx="1" clrIdx="0">
    <p:extLst>
      <p:ext uri="{19B8F6BF-5375-455C-9EA6-DF929625EA0E}">
        <p15:presenceInfo xmlns:p15="http://schemas.microsoft.com/office/powerpoint/2012/main" userId="a9043692e4a5ce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6600"/>
    <a:srgbClr val="FF5050"/>
    <a:srgbClr val="294143"/>
    <a:srgbClr val="00BAB1"/>
    <a:srgbClr val="265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FF771-03EA-475D-A6FF-DB75D58ABDE5}" v="6" dt="2021-02-11T16:18:03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2919" autoAdjust="0"/>
  </p:normalViewPr>
  <p:slideViewPr>
    <p:cSldViewPr snapToGrid="0">
      <p:cViewPr varScale="1">
        <p:scale>
          <a:sx n="103" d="100"/>
          <a:sy n="103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ltán dr. Ruszkai" userId="a9043692e4a5ce47" providerId="LiveId" clId="{8FBFF771-03EA-475D-A6FF-DB75D58ABDE5}"/>
    <pc:docChg chg="custSel modSld">
      <pc:chgData name="Zoltán dr. Ruszkai" userId="a9043692e4a5ce47" providerId="LiveId" clId="{8FBFF771-03EA-475D-A6FF-DB75D58ABDE5}" dt="2021-02-11T16:45:36.593" v="80" actId="1035"/>
      <pc:docMkLst>
        <pc:docMk/>
      </pc:docMkLst>
      <pc:sldChg chg="delSp modSp mod delAnim modAnim">
        <pc:chgData name="Zoltán dr. Ruszkai" userId="a9043692e4a5ce47" providerId="LiveId" clId="{8FBFF771-03EA-475D-A6FF-DB75D58ABDE5}" dt="2021-02-11T16:45:36.593" v="80" actId="1035"/>
        <pc:sldMkLst>
          <pc:docMk/>
          <pc:sldMk cId="991255291" sldId="457"/>
        </pc:sldMkLst>
        <pc:spChg chg="del">
          <ac:chgData name="Zoltán dr. Ruszkai" userId="a9043692e4a5ce47" providerId="LiveId" clId="{8FBFF771-03EA-475D-A6FF-DB75D58ABDE5}" dt="2021-02-11T16:16:49.182" v="2" actId="478"/>
          <ac:spMkLst>
            <pc:docMk/>
            <pc:sldMk cId="991255291" sldId="457"/>
            <ac:spMk id="21" creationId="{FB97EE83-4AE6-451F-8255-33D7B0C7E5FA}"/>
          </ac:spMkLst>
        </pc:spChg>
        <pc:spChg chg="del">
          <ac:chgData name="Zoltán dr. Ruszkai" userId="a9043692e4a5ce47" providerId="LiveId" clId="{8FBFF771-03EA-475D-A6FF-DB75D58ABDE5}" dt="2021-02-11T16:16:50.292" v="3" actId="478"/>
          <ac:spMkLst>
            <pc:docMk/>
            <pc:sldMk cId="991255291" sldId="457"/>
            <ac:spMk id="22" creationId="{B87BE1D7-3047-43CF-9BC2-6C767A71AFEA}"/>
          </ac:spMkLst>
        </pc:spChg>
        <pc:spChg chg="del">
          <ac:chgData name="Zoltán dr. Ruszkai" userId="a9043692e4a5ce47" providerId="LiveId" clId="{8FBFF771-03EA-475D-A6FF-DB75D58ABDE5}" dt="2021-02-11T16:16:50.963" v="4" actId="478"/>
          <ac:spMkLst>
            <pc:docMk/>
            <pc:sldMk cId="991255291" sldId="457"/>
            <ac:spMk id="23" creationId="{DF801A95-C820-405D-ACE6-CEB12F931E61}"/>
          </ac:spMkLst>
        </pc:spChg>
        <pc:spChg chg="mod">
          <ac:chgData name="Zoltán dr. Ruszkai" userId="a9043692e4a5ce47" providerId="LiveId" clId="{8FBFF771-03EA-475D-A6FF-DB75D58ABDE5}" dt="2021-02-11T16:45:36.593" v="80" actId="1035"/>
          <ac:spMkLst>
            <pc:docMk/>
            <pc:sldMk cId="991255291" sldId="457"/>
            <ac:spMk id="25" creationId="{1814E701-0904-468C-8F60-0B2BC578D28B}"/>
          </ac:spMkLst>
        </pc:spChg>
        <pc:spChg chg="del">
          <ac:chgData name="Zoltán dr. Ruszkai" userId="a9043692e4a5ce47" providerId="LiveId" clId="{8FBFF771-03EA-475D-A6FF-DB75D58ABDE5}" dt="2021-02-11T16:16:48.011" v="1" actId="478"/>
          <ac:spMkLst>
            <pc:docMk/>
            <pc:sldMk cId="991255291" sldId="457"/>
            <ac:spMk id="30" creationId="{D0AB18E1-849A-4107-AB56-E534DB88BB04}"/>
          </ac:spMkLst>
        </pc:spChg>
        <pc:picChg chg="mod">
          <ac:chgData name="Zoltán dr. Ruszkai" userId="a9043692e4a5ce47" providerId="LiveId" clId="{8FBFF771-03EA-475D-A6FF-DB75D58ABDE5}" dt="2021-02-11T16:45:36.593" v="80" actId="1035"/>
          <ac:picMkLst>
            <pc:docMk/>
            <pc:sldMk cId="991255291" sldId="457"/>
            <ac:picMk id="15" creationId="{6A973880-987C-4E0C-B20A-D9E69A48F3E2}"/>
          </ac:picMkLst>
        </pc:picChg>
        <pc:picChg chg="mod">
          <ac:chgData name="Zoltán dr. Ruszkai" userId="a9043692e4a5ce47" providerId="LiveId" clId="{8FBFF771-03EA-475D-A6FF-DB75D58ABDE5}" dt="2021-02-11T16:45:36.593" v="80" actId="1035"/>
          <ac:picMkLst>
            <pc:docMk/>
            <pc:sldMk cId="991255291" sldId="457"/>
            <ac:picMk id="16" creationId="{1CBAA6ED-C74D-4165-B5F3-4677CF578A3B}"/>
          </ac:picMkLst>
        </pc:picChg>
        <pc:picChg chg="del">
          <ac:chgData name="Zoltán dr. Ruszkai" userId="a9043692e4a5ce47" providerId="LiveId" clId="{8FBFF771-03EA-475D-A6FF-DB75D58ABDE5}" dt="2021-02-11T16:16:46.870" v="0" actId="478"/>
          <ac:picMkLst>
            <pc:docMk/>
            <pc:sldMk cId="991255291" sldId="457"/>
            <ac:picMk id="17" creationId="{0C9E8D58-0E01-4486-8591-0DC315C04965}"/>
          </ac:picMkLst>
        </pc:picChg>
        <pc:picChg chg="del">
          <ac:chgData name="Zoltán dr. Ruszkai" userId="a9043692e4a5ce47" providerId="LiveId" clId="{8FBFF771-03EA-475D-A6FF-DB75D58ABDE5}" dt="2021-02-11T16:16:52.588" v="5" actId="478"/>
          <ac:picMkLst>
            <pc:docMk/>
            <pc:sldMk cId="991255291" sldId="457"/>
            <ac:picMk id="18" creationId="{3531A047-E4D6-4587-A1EF-132B69910395}"/>
          </ac:picMkLst>
        </pc:picChg>
        <pc:picChg chg="del">
          <ac:chgData name="Zoltán dr. Ruszkai" userId="a9043692e4a5ce47" providerId="LiveId" clId="{8FBFF771-03EA-475D-A6FF-DB75D58ABDE5}" dt="2021-02-11T16:16:53.478" v="6" actId="478"/>
          <ac:picMkLst>
            <pc:docMk/>
            <pc:sldMk cId="991255291" sldId="457"/>
            <ac:picMk id="19" creationId="{952B1C80-0F1D-4374-9B00-94D7C31D81CC}"/>
          </ac:picMkLst>
        </pc:picChg>
        <pc:picChg chg="del">
          <ac:chgData name="Zoltán dr. Ruszkai" userId="a9043692e4a5ce47" providerId="LiveId" clId="{8FBFF771-03EA-475D-A6FF-DB75D58ABDE5}" dt="2021-02-11T16:16:54.150" v="7" actId="478"/>
          <ac:picMkLst>
            <pc:docMk/>
            <pc:sldMk cId="991255291" sldId="457"/>
            <ac:picMk id="20" creationId="{B316127B-8D6D-4939-9456-4C96A95EB3F2}"/>
          </ac:picMkLst>
        </pc:picChg>
        <pc:picChg chg="mod">
          <ac:chgData name="Zoltán dr. Ruszkai" userId="a9043692e4a5ce47" providerId="LiveId" clId="{8FBFF771-03EA-475D-A6FF-DB75D58ABDE5}" dt="2021-02-11T16:45:36.593" v="80" actId="1035"/>
          <ac:picMkLst>
            <pc:docMk/>
            <pc:sldMk cId="991255291" sldId="457"/>
            <ac:picMk id="24" creationId="{10FE37B8-4575-42E2-8B68-93FE9591E5DA}"/>
          </ac:picMkLst>
        </pc:picChg>
      </pc:sldChg>
    </pc:docChg>
  </pc:docChgLst>
  <pc:docChgLst>
    <pc:chgData userId="a9043692e4a5ce47" providerId="LiveId" clId="{A496F58B-31CA-4E5D-853C-F8FD87E93484}"/>
    <pc:docChg chg="modSld">
      <pc:chgData name="" userId="a9043692e4a5ce47" providerId="LiveId" clId="{A496F58B-31CA-4E5D-853C-F8FD87E93484}" dt="2021-02-11T14:00:49.075" v="38" actId="20577"/>
      <pc:docMkLst>
        <pc:docMk/>
      </pc:docMkLst>
      <pc:sldChg chg="modSp">
        <pc:chgData name="" userId="a9043692e4a5ce47" providerId="LiveId" clId="{A496F58B-31CA-4E5D-853C-F8FD87E93484}" dt="2021-02-11T14:00:49.075" v="38" actId="20577"/>
        <pc:sldMkLst>
          <pc:docMk/>
          <pc:sldMk cId="2652387327" sldId="463"/>
        </pc:sldMkLst>
        <pc:spChg chg="mod">
          <ac:chgData name="" userId="a9043692e4a5ce47" providerId="LiveId" clId="{A496F58B-31CA-4E5D-853C-F8FD87E93484}" dt="2021-02-11T14:00:49.075" v="38" actId="20577"/>
          <ac:spMkLst>
            <pc:docMk/>
            <pc:sldMk cId="2652387327" sldId="463"/>
            <ac:spMk id="8" creationId="{D5137AD9-B657-43CB-9FC8-CC0573FF0F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5ECAD-2EE9-4461-811B-6BA62F4A369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ADC25-CD53-4244-A1B3-89BD7841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ADC25-CD53-4244-A1B3-89BD7841F9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0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ADC25-CD53-4244-A1B3-89BD7841F9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ADC25-CD53-4244-A1B3-89BD7841F9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8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630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2021. 02. 12.</a:t>
            </a:fld>
            <a:endParaRPr lang="hu-HU" dirty="0"/>
          </a:p>
        </p:txBody>
      </p:sp>
      <p:sp>
        <p:nvSpPr>
          <p:cNvPr id="11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5"/>
          </p:nvPr>
        </p:nvSpPr>
        <p:spPr>
          <a:xfrm>
            <a:off x="1076994" y="3628983"/>
            <a:ext cx="2364208" cy="2492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8"/>
          </p:nvPr>
        </p:nvSpPr>
        <p:spPr>
          <a:xfrm>
            <a:off x="8740943" y="3637504"/>
            <a:ext cx="2397834" cy="2492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Tartalom helye 3"/>
          <p:cNvSpPr>
            <a:spLocks noGrp="1"/>
          </p:cNvSpPr>
          <p:nvPr>
            <p:ph sz="half" idx="2"/>
          </p:nvPr>
        </p:nvSpPr>
        <p:spPr>
          <a:xfrm>
            <a:off x="1076994" y="1658229"/>
            <a:ext cx="4894390" cy="17707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5A9A6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5" name="Tartalom helye 3"/>
          <p:cNvSpPr>
            <a:spLocks noGrp="1"/>
          </p:cNvSpPr>
          <p:nvPr>
            <p:ph sz="half" idx="19"/>
          </p:nvPr>
        </p:nvSpPr>
        <p:spPr>
          <a:xfrm>
            <a:off x="6205996" y="1658229"/>
            <a:ext cx="4932780" cy="17707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7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8" name="Kép helye 2"/>
          <p:cNvSpPr>
            <a:spLocks noGrp="1"/>
          </p:cNvSpPr>
          <p:nvPr>
            <p:ph type="pic" idx="20"/>
          </p:nvPr>
        </p:nvSpPr>
        <p:spPr>
          <a:xfrm>
            <a:off x="6205996" y="3637504"/>
            <a:ext cx="2402599" cy="2492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9" name="Kép helye 2"/>
          <p:cNvSpPr>
            <a:spLocks noGrp="1"/>
          </p:cNvSpPr>
          <p:nvPr>
            <p:ph type="pic" idx="21"/>
          </p:nvPr>
        </p:nvSpPr>
        <p:spPr>
          <a:xfrm>
            <a:off x="3573550" y="3628983"/>
            <a:ext cx="2397834" cy="2492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606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2021. 02. 12.</a:t>
            </a:fld>
            <a:endParaRPr lang="hu-HU" dirty="0"/>
          </a:p>
        </p:txBody>
      </p:sp>
      <p:sp>
        <p:nvSpPr>
          <p:cNvPr id="11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5"/>
          </p:nvPr>
        </p:nvSpPr>
        <p:spPr>
          <a:xfrm>
            <a:off x="1058776" y="3982948"/>
            <a:ext cx="2875550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7"/>
          </p:nvPr>
        </p:nvSpPr>
        <p:spPr>
          <a:xfrm>
            <a:off x="8257674" y="3982948"/>
            <a:ext cx="2855498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Kép helye 2"/>
          <p:cNvSpPr>
            <a:spLocks noGrp="1"/>
          </p:cNvSpPr>
          <p:nvPr>
            <p:ph type="pic" idx="19"/>
          </p:nvPr>
        </p:nvSpPr>
        <p:spPr>
          <a:xfrm>
            <a:off x="8283278" y="1644307"/>
            <a:ext cx="2855498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7" name="Kép helye 2"/>
          <p:cNvSpPr>
            <a:spLocks noGrp="1"/>
          </p:cNvSpPr>
          <p:nvPr>
            <p:ph type="pic" idx="20"/>
          </p:nvPr>
        </p:nvSpPr>
        <p:spPr>
          <a:xfrm>
            <a:off x="1058776" y="1644307"/>
            <a:ext cx="2875550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8" name="Tartalom helye 3"/>
          <p:cNvSpPr>
            <a:spLocks noGrp="1"/>
          </p:cNvSpPr>
          <p:nvPr>
            <p:ph sz="half" idx="21"/>
          </p:nvPr>
        </p:nvSpPr>
        <p:spPr>
          <a:xfrm>
            <a:off x="4038600" y="1652319"/>
            <a:ext cx="4114800" cy="4570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A9A6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9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2144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760E-BF82-45A6-9DF0-D3E814011246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6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8778" y="1816768"/>
            <a:ext cx="10074443" cy="422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A9A6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Dátum helye 3"/>
          <p:cNvSpPr>
            <a:spLocks noGrp="1"/>
          </p:cNvSpPr>
          <p:nvPr>
            <p:ph type="dt" sz="half" idx="11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2021. 02. 12.</a:t>
            </a:fld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4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8" name="Alcím 2"/>
          <p:cNvSpPr>
            <a:spLocks noGrp="1"/>
          </p:cNvSpPr>
          <p:nvPr>
            <p:ph type="subTitle" idx="15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893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762" y="1514971"/>
            <a:ext cx="10088479" cy="262489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52762" y="4421605"/>
            <a:ext cx="10088479" cy="1618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24A5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6765D25C-CCBC-43AC-AEB2-5ECA4BD0AFEE}" type="datetimeFigureOut">
              <a:rPr lang="hu-HU" smtClean="0">
                <a:solidFill>
                  <a:prstClr val="black"/>
                </a:solidFill>
              </a:rPr>
              <a:pPr/>
              <a:t>2021. 02. 12.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04CE88-95FF-42B0-9C3C-B7F47A8B1CAC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1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Alcím 2"/>
          <p:cNvSpPr>
            <a:spLocks noGrp="1"/>
          </p:cNvSpPr>
          <p:nvPr>
            <p:ph type="subTitle" idx="14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6905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58778" y="2352173"/>
            <a:ext cx="4961021" cy="3687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352173"/>
            <a:ext cx="4969042" cy="3687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2021. 02. 12.</a:t>
            </a:fld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5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5" name="Cím 1"/>
          <p:cNvSpPr txBox="1">
            <a:spLocks/>
          </p:cNvSpPr>
          <p:nvPr userDrawn="1"/>
        </p:nvSpPr>
        <p:spPr>
          <a:xfrm>
            <a:off x="1056000" y="1601203"/>
            <a:ext cx="10080000" cy="469233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15A9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Alcím 2"/>
          <p:cNvSpPr>
            <a:spLocks noGrp="1"/>
          </p:cNvSpPr>
          <p:nvPr>
            <p:ph type="subTitle" idx="16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4154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4795" y="1449805"/>
            <a:ext cx="4931192" cy="6433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4001" y="2261937"/>
            <a:ext cx="4932780" cy="3777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449805"/>
            <a:ext cx="4969042" cy="6433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261938"/>
            <a:ext cx="4969042" cy="37779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1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2021. 02. 12.</a:t>
            </a:fld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4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Alcím 2"/>
          <p:cNvSpPr>
            <a:spLocks noGrp="1"/>
          </p:cNvSpPr>
          <p:nvPr>
            <p:ph type="subTitle" idx="15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7605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2021. 02. 12.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1" name="Kép helye 2"/>
          <p:cNvSpPr>
            <a:spLocks noGrp="1"/>
          </p:cNvSpPr>
          <p:nvPr>
            <p:ph type="pic" idx="15"/>
          </p:nvPr>
        </p:nvSpPr>
        <p:spPr>
          <a:xfrm>
            <a:off x="2496550" y="3854209"/>
            <a:ext cx="3513224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6"/>
          </p:nvPr>
        </p:nvSpPr>
        <p:spPr>
          <a:xfrm>
            <a:off x="6187778" y="1400201"/>
            <a:ext cx="3516690" cy="223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7"/>
          </p:nvPr>
        </p:nvSpPr>
        <p:spPr>
          <a:xfrm>
            <a:off x="2496550" y="1400201"/>
            <a:ext cx="3513223" cy="2232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8"/>
          </p:nvPr>
        </p:nvSpPr>
        <p:spPr>
          <a:xfrm>
            <a:off x="6187778" y="3859893"/>
            <a:ext cx="3516690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101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2021. 02. 12.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Kép helye 2"/>
          <p:cNvSpPr>
            <a:spLocks noGrp="1"/>
          </p:cNvSpPr>
          <p:nvPr>
            <p:ph type="pic" idx="16"/>
          </p:nvPr>
        </p:nvSpPr>
        <p:spPr>
          <a:xfrm>
            <a:off x="6187778" y="1460907"/>
            <a:ext cx="3516690" cy="223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1" name="Kép helye 2"/>
          <p:cNvSpPr>
            <a:spLocks noGrp="1"/>
          </p:cNvSpPr>
          <p:nvPr>
            <p:ph type="pic" idx="18"/>
          </p:nvPr>
        </p:nvSpPr>
        <p:spPr>
          <a:xfrm>
            <a:off x="6187778" y="3890246"/>
            <a:ext cx="3516690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5"/>
          </p:nvPr>
        </p:nvSpPr>
        <p:spPr>
          <a:xfrm>
            <a:off x="2496552" y="3890246"/>
            <a:ext cx="3513222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Tartalom helye 3"/>
          <p:cNvSpPr>
            <a:spLocks noGrp="1"/>
          </p:cNvSpPr>
          <p:nvPr>
            <p:ph sz="half" idx="2"/>
          </p:nvPr>
        </p:nvSpPr>
        <p:spPr>
          <a:xfrm>
            <a:off x="2496551" y="1460907"/>
            <a:ext cx="3504114" cy="22329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15A9A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5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737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8778" y="1546057"/>
            <a:ext cx="4957011" cy="800100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93797" y="1546057"/>
            <a:ext cx="4944979" cy="450834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58778" y="2613340"/>
            <a:ext cx="4957011" cy="3435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2021. 02. 12.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Alcím 2"/>
          <p:cNvSpPr>
            <a:spLocks noGrp="1"/>
          </p:cNvSpPr>
          <p:nvPr>
            <p:ph type="subTitle" idx="14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506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2021. 02. 12.</a:t>
            </a:fld>
            <a:endParaRPr lang="hu-HU" dirty="0"/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058779" y="1735778"/>
            <a:ext cx="4099451" cy="1101188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4" name="Kép helye 2"/>
          <p:cNvSpPr>
            <a:spLocks noGrp="1"/>
          </p:cNvSpPr>
          <p:nvPr>
            <p:ph type="pic" idx="19"/>
          </p:nvPr>
        </p:nvSpPr>
        <p:spPr>
          <a:xfrm>
            <a:off x="8267463" y="1735778"/>
            <a:ext cx="2871313" cy="2099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5" name="Kép helye 2"/>
          <p:cNvSpPr>
            <a:spLocks noGrp="1"/>
          </p:cNvSpPr>
          <p:nvPr>
            <p:ph type="pic" idx="20"/>
          </p:nvPr>
        </p:nvSpPr>
        <p:spPr>
          <a:xfrm>
            <a:off x="8285283" y="4017767"/>
            <a:ext cx="2853493" cy="2120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Kép helye 2"/>
          <p:cNvSpPr>
            <a:spLocks noGrp="1"/>
          </p:cNvSpPr>
          <p:nvPr>
            <p:ph type="pic" idx="21"/>
          </p:nvPr>
        </p:nvSpPr>
        <p:spPr>
          <a:xfrm>
            <a:off x="5272295" y="4017766"/>
            <a:ext cx="2881105" cy="2120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7" name="Kép helye 2"/>
          <p:cNvSpPr>
            <a:spLocks noGrp="1"/>
          </p:cNvSpPr>
          <p:nvPr>
            <p:ph type="pic" idx="22"/>
          </p:nvPr>
        </p:nvSpPr>
        <p:spPr>
          <a:xfrm>
            <a:off x="5272294" y="1735777"/>
            <a:ext cx="2881105" cy="2099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8" name="Szöveg helye 3"/>
          <p:cNvSpPr>
            <a:spLocks noGrp="1"/>
          </p:cNvSpPr>
          <p:nvPr>
            <p:ph type="body" sz="half" idx="2"/>
          </p:nvPr>
        </p:nvSpPr>
        <p:spPr>
          <a:xfrm>
            <a:off x="1048987" y="3019944"/>
            <a:ext cx="4109243" cy="3118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32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0"/>
            <a:ext cx="12192000" cy="1269331"/>
          </a:xfrm>
          <a:prstGeom prst="rect">
            <a:avLst/>
          </a:prstGeom>
          <a:solidFill>
            <a:srgbClr val="0C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755" y="193964"/>
            <a:ext cx="1901292" cy="988592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 rot="-1620000">
            <a:off x="-993190" y="2266796"/>
            <a:ext cx="1646106" cy="1638154"/>
          </a:xfrm>
          <a:prstGeom prst="rect">
            <a:avLst/>
          </a:prstGeom>
          <a:solidFill>
            <a:srgbClr val="E5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>
          <a:xfrm rot="1620000">
            <a:off x="9958120" y="6358411"/>
            <a:ext cx="997030" cy="999178"/>
          </a:xfrm>
          <a:prstGeom prst="rect">
            <a:avLst/>
          </a:prstGeom>
          <a:solidFill>
            <a:srgbClr val="AD0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 userDrawn="1"/>
        </p:nvSpPr>
        <p:spPr>
          <a:xfrm rot="1620000">
            <a:off x="-557987" y="4733336"/>
            <a:ext cx="775700" cy="742117"/>
          </a:xfrm>
          <a:prstGeom prst="rect">
            <a:avLst/>
          </a:prstGeom>
          <a:solidFill>
            <a:srgbClr val="F5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/>
          <p:nvPr userDrawn="1"/>
        </p:nvSpPr>
        <p:spPr>
          <a:xfrm rot="1620000">
            <a:off x="2658255" y="-669587"/>
            <a:ext cx="896567" cy="927612"/>
          </a:xfrm>
          <a:prstGeom prst="rect">
            <a:avLst/>
          </a:prstGeom>
          <a:solidFill>
            <a:srgbClr val="15A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8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chest.2020.09.009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f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7"/>
          <p:cNvSpPr/>
          <p:nvPr/>
        </p:nvSpPr>
        <p:spPr>
          <a:xfrm>
            <a:off x="3593606" y="170863"/>
            <a:ext cx="51349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 err="1">
                <a:solidFill>
                  <a:prstClr val="white"/>
                </a:solidFill>
              </a:rPr>
              <a:t>Translational</a:t>
            </a:r>
            <a:r>
              <a:rPr lang="hu-HU" sz="3600" b="1" dirty="0">
                <a:solidFill>
                  <a:prstClr val="white"/>
                </a:solidFill>
              </a:rPr>
              <a:t> </a:t>
            </a:r>
            <a:r>
              <a:rPr lang="hu-HU" sz="3600" b="1" dirty="0" err="1">
                <a:solidFill>
                  <a:prstClr val="white"/>
                </a:solidFill>
              </a:rPr>
              <a:t>Medicine</a:t>
            </a:r>
            <a:endParaRPr lang="hu-HU" sz="3600" b="1" dirty="0">
              <a:solidFill>
                <a:prstClr val="white"/>
              </a:solidFill>
            </a:endParaRPr>
          </a:p>
          <a:p>
            <a:pPr algn="ctr"/>
            <a:r>
              <a:rPr lang="hu-HU" sz="2400" dirty="0" err="1">
                <a:solidFill>
                  <a:prstClr val="white"/>
                </a:solidFill>
                <a:latin typeface="Apple Chancery" charset="0"/>
                <a:ea typeface="Apple Chancery" charset="0"/>
                <a:cs typeface="Apple Chancery" charset="0"/>
              </a:rPr>
              <a:t>For</a:t>
            </a:r>
            <a:r>
              <a:rPr lang="hu-HU" sz="2400" dirty="0">
                <a:solidFill>
                  <a:prstClr val="white"/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hu-HU" sz="2400" dirty="0" err="1">
                <a:solidFill>
                  <a:prstClr val="white"/>
                </a:solidFill>
                <a:latin typeface="Apple Chancery" charset="0"/>
                <a:ea typeface="Apple Chancery" charset="0"/>
                <a:cs typeface="Apple Chancery" charset="0"/>
              </a:rPr>
              <a:t>better</a:t>
            </a:r>
            <a:r>
              <a:rPr lang="hu-HU" sz="2400" dirty="0">
                <a:solidFill>
                  <a:prstClr val="white"/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hu-HU" sz="2400" dirty="0" err="1">
                <a:solidFill>
                  <a:prstClr val="white"/>
                </a:solidFill>
                <a:latin typeface="Apple Chancery" charset="0"/>
                <a:ea typeface="Apple Chancery" charset="0"/>
                <a:cs typeface="Apple Chancery" charset="0"/>
              </a:rPr>
              <a:t>health</a:t>
            </a:r>
            <a:r>
              <a:rPr lang="hu-HU" sz="2400" dirty="0">
                <a:solidFill>
                  <a:prstClr val="white"/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hu-HU" sz="2400" dirty="0" err="1">
                <a:solidFill>
                  <a:prstClr val="white"/>
                </a:solidFill>
                <a:latin typeface="Apple Chancery" charset="0"/>
                <a:ea typeface="Apple Chancery" charset="0"/>
                <a:cs typeface="Apple Chancery" charset="0"/>
              </a:rPr>
              <a:t>care</a:t>
            </a:r>
            <a:endParaRPr lang="hu-HU" sz="2400" dirty="0">
              <a:solidFill>
                <a:prstClr val="white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1795" y="1605776"/>
            <a:ext cx="11638547" cy="1962614"/>
          </a:xfrm>
          <a:noFill/>
        </p:spPr>
        <p:txBody>
          <a:bodyPr anchor="ctr">
            <a:noAutofit/>
          </a:bodyPr>
          <a:lstStyle/>
          <a:p>
            <a:r>
              <a:rPr lang="hu-HU" sz="4400" b="1" dirty="0">
                <a:solidFill>
                  <a:srgbClr val="294143"/>
                </a:solidFill>
              </a:rPr>
              <a:t>SSC COVID-19 irányelv update: újdonságok, változások</a:t>
            </a:r>
            <a:br>
              <a:rPr lang="hu-HU" sz="4400" b="1" dirty="0">
                <a:solidFill>
                  <a:srgbClr val="294143"/>
                </a:solidFill>
              </a:rPr>
            </a:br>
            <a:r>
              <a:rPr lang="hu-HU" sz="1000" b="1" dirty="0">
                <a:solidFill>
                  <a:srgbClr val="294143"/>
                </a:solidFill>
              </a:rPr>
              <a:t> </a:t>
            </a:r>
            <a:r>
              <a:rPr lang="hu-HU" sz="4400" dirty="0">
                <a:solidFill>
                  <a:srgbClr val="294143"/>
                </a:solidFill>
              </a:rPr>
              <a:t/>
            </a:r>
            <a:br>
              <a:rPr lang="hu-HU" sz="4400" dirty="0">
                <a:solidFill>
                  <a:srgbClr val="294143"/>
                </a:solidFill>
              </a:rPr>
            </a:br>
            <a:r>
              <a:rPr lang="hu-HU" sz="1000" dirty="0">
                <a:solidFill>
                  <a:srgbClr val="294143"/>
                </a:solidFill>
              </a:rPr>
              <a:t> </a:t>
            </a:r>
            <a:r>
              <a:rPr lang="hu-HU" sz="3600" dirty="0">
                <a:solidFill>
                  <a:srgbClr val="294143"/>
                </a:solidFill>
              </a:rPr>
              <a:t/>
            </a:r>
            <a:br>
              <a:rPr lang="hu-HU" sz="3600" dirty="0">
                <a:solidFill>
                  <a:srgbClr val="294143"/>
                </a:solidFill>
              </a:rPr>
            </a:br>
            <a:r>
              <a:rPr lang="hu-HU" sz="2400" dirty="0">
                <a:solidFill>
                  <a:srgbClr val="265C65"/>
                </a:solidFill>
              </a:rPr>
              <a:t>Ruszkai Zoltán</a:t>
            </a:r>
            <a:endParaRPr lang="hu-HU" altLang="hu-HU" sz="2400" dirty="0">
              <a:solidFill>
                <a:srgbClr val="265C65"/>
              </a:solidFill>
            </a:endParaRPr>
          </a:p>
        </p:txBody>
      </p:sp>
      <p:pic>
        <p:nvPicPr>
          <p:cNvPr id="21" name="Kép 2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0709" y="3835185"/>
            <a:ext cx="5760720" cy="288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604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4E45D36-BE70-4C73-8167-D459C32B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22" y="1260467"/>
            <a:ext cx="7619081" cy="5309192"/>
          </a:xfrm>
          <a:prstGeom prst="rect">
            <a:avLst/>
          </a:prstGeom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Primer légzéstámogatási algoritmus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7FA256FE-7F9F-40BC-A3BA-651A14D21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BBF7AB7D-B778-4493-9267-733CD5D5529D}"/>
              </a:ext>
            </a:extLst>
          </p:cNvPr>
          <p:cNvSpPr/>
          <p:nvPr/>
        </p:nvSpPr>
        <p:spPr>
          <a:xfrm>
            <a:off x="4164376" y="2137272"/>
            <a:ext cx="3338111" cy="1291728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03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577515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„Akikre” számíthatunk...</a:t>
            </a:r>
          </a:p>
        </p:txBody>
      </p:sp>
      <p:sp>
        <p:nvSpPr>
          <p:cNvPr id="4" name="Lekerekített téglalap 2">
            <a:extLst>
              <a:ext uri="{FF2B5EF4-FFF2-40B4-BE49-F238E27FC236}">
                <a16:creationId xmlns:a16="http://schemas.microsoft.com/office/drawing/2014/main" id="{4ACF112F-0332-8747-8FB6-AA3D781A1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714" y="5657375"/>
            <a:ext cx="8636000" cy="77698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3600" dirty="0">
                <a:latin typeface="+mj-lt"/>
              </a:rPr>
              <a:t>… valamint a tapasztalat és a józan ész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F0C18D-D413-49F8-8E7F-E23EA23D6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294143"/>
                </a:solidFill>
              </a:rPr>
              <a:t>Keringés</a:t>
            </a:r>
          </a:p>
          <a:p>
            <a:pPr lvl="1"/>
            <a:r>
              <a:rPr lang="hu-HU" dirty="0">
                <a:solidFill>
                  <a:srgbClr val="265C65"/>
                </a:solidFill>
              </a:rPr>
              <a:t>HR, BP, EKG, Laktát, ScvO</a:t>
            </a:r>
            <a:r>
              <a:rPr lang="hu-HU" baseline="-25000" dirty="0">
                <a:solidFill>
                  <a:srgbClr val="265C65"/>
                </a:solidFill>
              </a:rPr>
              <a:t>2</a:t>
            </a:r>
            <a:r>
              <a:rPr lang="hu-HU" dirty="0">
                <a:solidFill>
                  <a:srgbClr val="265C65"/>
                </a:solidFill>
              </a:rPr>
              <a:t>, dCO</a:t>
            </a:r>
            <a:r>
              <a:rPr lang="hu-HU" baseline="-25000" dirty="0">
                <a:solidFill>
                  <a:srgbClr val="265C65"/>
                </a:solidFill>
              </a:rPr>
              <a:t>2</a:t>
            </a:r>
          </a:p>
          <a:p>
            <a:r>
              <a:rPr lang="hu-HU" dirty="0">
                <a:solidFill>
                  <a:srgbClr val="294143"/>
                </a:solidFill>
              </a:rPr>
              <a:t>Légzés</a:t>
            </a:r>
          </a:p>
          <a:p>
            <a:pPr lvl="1"/>
            <a:r>
              <a:rPr lang="hu-HU" dirty="0">
                <a:solidFill>
                  <a:srgbClr val="265C65"/>
                </a:solidFill>
              </a:rPr>
              <a:t>RR, </a:t>
            </a:r>
            <a:r>
              <a:rPr lang="hu-HU" dirty="0" err="1">
                <a:solidFill>
                  <a:srgbClr val="265C65"/>
                </a:solidFill>
              </a:rPr>
              <a:t>dyspnoe</a:t>
            </a:r>
            <a:r>
              <a:rPr lang="hu-HU" dirty="0">
                <a:solidFill>
                  <a:srgbClr val="265C65"/>
                </a:solidFill>
              </a:rPr>
              <a:t>, légzési </a:t>
            </a:r>
            <a:r>
              <a:rPr lang="hu-HU" dirty="0" err="1">
                <a:solidFill>
                  <a:srgbClr val="265C65"/>
                </a:solidFill>
              </a:rPr>
              <a:t>distressz</a:t>
            </a:r>
            <a:r>
              <a:rPr lang="hu-HU" dirty="0">
                <a:solidFill>
                  <a:srgbClr val="265C65"/>
                </a:solidFill>
              </a:rPr>
              <a:t> jelei</a:t>
            </a:r>
          </a:p>
          <a:p>
            <a:r>
              <a:rPr lang="hu-HU" dirty="0">
                <a:solidFill>
                  <a:srgbClr val="294143"/>
                </a:solidFill>
              </a:rPr>
              <a:t>Tudat</a:t>
            </a:r>
          </a:p>
          <a:p>
            <a:pPr lvl="1"/>
            <a:r>
              <a:rPr lang="hu-HU" dirty="0">
                <a:solidFill>
                  <a:srgbClr val="265C65"/>
                </a:solidFill>
              </a:rPr>
              <a:t>GCS, tolerancia, komfort</a:t>
            </a:r>
          </a:p>
          <a:p>
            <a:r>
              <a:rPr lang="hu-HU" dirty="0">
                <a:solidFill>
                  <a:srgbClr val="294143"/>
                </a:solidFill>
              </a:rPr>
              <a:t>Gázcsere</a:t>
            </a:r>
          </a:p>
          <a:p>
            <a:pPr lvl="1"/>
            <a:r>
              <a:rPr lang="hu-HU" dirty="0">
                <a:solidFill>
                  <a:srgbClr val="265C65"/>
                </a:solidFill>
              </a:rPr>
              <a:t>SpO</a:t>
            </a:r>
            <a:r>
              <a:rPr lang="hu-HU" baseline="-25000" dirty="0">
                <a:solidFill>
                  <a:srgbClr val="265C65"/>
                </a:solidFill>
              </a:rPr>
              <a:t>2</a:t>
            </a:r>
            <a:r>
              <a:rPr lang="hu-HU" dirty="0">
                <a:solidFill>
                  <a:srgbClr val="265C65"/>
                </a:solidFill>
              </a:rPr>
              <a:t>, PaO</a:t>
            </a:r>
            <a:r>
              <a:rPr lang="hu-HU" baseline="-25000" dirty="0">
                <a:solidFill>
                  <a:srgbClr val="265C65"/>
                </a:solidFill>
              </a:rPr>
              <a:t>2</a:t>
            </a:r>
            <a:r>
              <a:rPr lang="hu-HU" dirty="0">
                <a:solidFill>
                  <a:srgbClr val="265C65"/>
                </a:solidFill>
              </a:rPr>
              <a:t>/FiO</a:t>
            </a:r>
            <a:r>
              <a:rPr lang="hu-HU" baseline="-25000" dirty="0">
                <a:solidFill>
                  <a:srgbClr val="265C65"/>
                </a:solidFill>
              </a:rPr>
              <a:t>2</a:t>
            </a:r>
            <a:r>
              <a:rPr lang="hu-HU" dirty="0">
                <a:solidFill>
                  <a:srgbClr val="265C65"/>
                </a:solidFill>
              </a:rPr>
              <a:t> (SpO</a:t>
            </a:r>
            <a:r>
              <a:rPr lang="hu-HU" baseline="-25000" dirty="0">
                <a:solidFill>
                  <a:srgbClr val="265C65"/>
                </a:solidFill>
              </a:rPr>
              <a:t>2</a:t>
            </a:r>
            <a:r>
              <a:rPr lang="hu-HU" dirty="0">
                <a:solidFill>
                  <a:srgbClr val="265C65"/>
                </a:solidFill>
              </a:rPr>
              <a:t>/FiO</a:t>
            </a:r>
            <a:r>
              <a:rPr lang="hu-HU" baseline="-25000" dirty="0">
                <a:solidFill>
                  <a:srgbClr val="265C65"/>
                </a:solidFill>
              </a:rPr>
              <a:t>2</a:t>
            </a:r>
            <a:r>
              <a:rPr lang="hu-HU" dirty="0">
                <a:solidFill>
                  <a:srgbClr val="265C65"/>
                </a:solidFill>
              </a:rPr>
              <a:t>), EtCO</a:t>
            </a:r>
            <a:r>
              <a:rPr lang="hu-HU" baseline="-25000" dirty="0">
                <a:solidFill>
                  <a:srgbClr val="265C65"/>
                </a:solidFill>
              </a:rPr>
              <a:t>2</a:t>
            </a:r>
            <a:r>
              <a:rPr lang="hu-HU" dirty="0">
                <a:solidFill>
                  <a:srgbClr val="265C65"/>
                </a:solidFill>
              </a:rPr>
              <a:t>, PaCO</a:t>
            </a:r>
            <a:r>
              <a:rPr lang="hu-HU" baseline="-25000" dirty="0">
                <a:solidFill>
                  <a:srgbClr val="265C65"/>
                </a:solidFill>
              </a:rPr>
              <a:t>2</a:t>
            </a:r>
            <a:r>
              <a:rPr lang="hu-HU" dirty="0">
                <a:solidFill>
                  <a:srgbClr val="265C65"/>
                </a:solidFill>
              </a:rPr>
              <a:t>, (a-</a:t>
            </a:r>
            <a:r>
              <a:rPr lang="hu-HU" dirty="0" err="1">
                <a:solidFill>
                  <a:srgbClr val="265C65"/>
                </a:solidFill>
              </a:rPr>
              <a:t>Et</a:t>
            </a:r>
            <a:r>
              <a:rPr lang="hu-HU" dirty="0">
                <a:solidFill>
                  <a:srgbClr val="265C65"/>
                </a:solidFill>
              </a:rPr>
              <a:t>)PCO</a:t>
            </a:r>
            <a:r>
              <a:rPr lang="hu-HU" baseline="-25000" dirty="0">
                <a:solidFill>
                  <a:srgbClr val="265C65"/>
                </a:solidFill>
              </a:rPr>
              <a:t>2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1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6232907" y="288341"/>
            <a:ext cx="3596893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altLang="hu-HU" sz="2800" dirty="0">
                <a:solidFill>
                  <a:schemeClr val="bg1"/>
                </a:solidFill>
              </a:rPr>
              <a:t>Egy egyszerű eszköz?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A922520-F107-41A5-8A0F-695B8E5DA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07" y="2234212"/>
            <a:ext cx="9906786" cy="3908458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0C54BB-1477-4852-B738-1B26DD949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160" y="362691"/>
            <a:ext cx="3274935" cy="90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BC609B9-3C32-4399-AF3C-42EEAFBB2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160" y="1115999"/>
            <a:ext cx="6452354" cy="882434"/>
          </a:xfrm>
          <a:prstGeom prst="rect">
            <a:avLst/>
          </a:prstGeom>
          <a:effectLst>
            <a:outerShdw blurRad="762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B60739BC-2079-48A2-8EE8-98C043C42BFC}"/>
              </a:ext>
            </a:extLst>
          </p:cNvPr>
          <p:cNvSpPr txBox="1"/>
          <p:nvPr/>
        </p:nvSpPr>
        <p:spPr>
          <a:xfrm>
            <a:off x="6309773" y="1847171"/>
            <a:ext cx="3520027" cy="277611"/>
          </a:xfrm>
          <a:prstGeom prst="rect">
            <a:avLst/>
          </a:prstGeom>
          <a:solidFill>
            <a:schemeClr val="bg1"/>
          </a:solidFill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/>
              <a:t>DOI:</a:t>
            </a:r>
            <a:r>
              <a:rPr lang="hu-HU" sz="1200" dirty="0" err="1">
                <a:hlinkClick r:id="rId6"/>
              </a:rPr>
              <a:t>https</a:t>
            </a:r>
            <a:r>
              <a:rPr lang="hu-HU" sz="1200" dirty="0">
                <a:hlinkClick r:id="rId6"/>
              </a:rPr>
              <a:t>://doi.org/10.1016/j.chest.2020.09.009</a:t>
            </a:r>
            <a:endParaRPr lang="hu-HU" sz="1200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37FBFB7C-0DC5-4D3E-A0BE-009D9C77E154}"/>
              </a:ext>
            </a:extLst>
          </p:cNvPr>
          <p:cNvCxnSpPr>
            <a:cxnSpLocks/>
          </p:cNvCxnSpPr>
          <p:nvPr/>
        </p:nvCxnSpPr>
        <p:spPr>
          <a:xfrm>
            <a:off x="806607" y="4228197"/>
            <a:ext cx="9408811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F16A079D-B4F3-43CF-A341-86DBCC4DA544}"/>
              </a:ext>
            </a:extLst>
          </p:cNvPr>
          <p:cNvCxnSpPr/>
          <p:nvPr/>
        </p:nvCxnSpPr>
        <p:spPr>
          <a:xfrm>
            <a:off x="806607" y="4442441"/>
            <a:ext cx="9408811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0A40296F-150C-4FF0-999D-3BC5E81E6175}"/>
              </a:ext>
            </a:extLst>
          </p:cNvPr>
          <p:cNvCxnSpPr>
            <a:cxnSpLocks/>
          </p:cNvCxnSpPr>
          <p:nvPr/>
        </p:nvCxnSpPr>
        <p:spPr>
          <a:xfrm>
            <a:off x="6679096" y="4684294"/>
            <a:ext cx="3659087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7062CE10-3CB1-4329-AA73-DAF660D8DD6C}"/>
              </a:ext>
            </a:extLst>
          </p:cNvPr>
          <p:cNvCxnSpPr>
            <a:cxnSpLocks/>
          </p:cNvCxnSpPr>
          <p:nvPr/>
        </p:nvCxnSpPr>
        <p:spPr>
          <a:xfrm>
            <a:off x="806607" y="4932771"/>
            <a:ext cx="678688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D7CC97A2-7F2E-411C-B593-C9ABBE03FDBA}"/>
              </a:ext>
            </a:extLst>
          </p:cNvPr>
          <p:cNvCxnSpPr>
            <a:cxnSpLocks/>
          </p:cNvCxnSpPr>
          <p:nvPr/>
        </p:nvCxnSpPr>
        <p:spPr>
          <a:xfrm>
            <a:off x="807181" y="5369361"/>
            <a:ext cx="902261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C5C8BADF-7F3B-428A-A878-8B4268E470A6}"/>
              </a:ext>
            </a:extLst>
          </p:cNvPr>
          <p:cNvCxnSpPr>
            <a:cxnSpLocks/>
          </p:cNvCxnSpPr>
          <p:nvPr/>
        </p:nvCxnSpPr>
        <p:spPr>
          <a:xfrm>
            <a:off x="7096539" y="5141494"/>
            <a:ext cx="3616854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szédbuborék: ellipszis 17">
            <a:extLst>
              <a:ext uri="{FF2B5EF4-FFF2-40B4-BE49-F238E27FC236}">
                <a16:creationId xmlns:a16="http://schemas.microsoft.com/office/drawing/2014/main" id="{77990086-3337-44ED-AF1A-E618D2552834}"/>
              </a:ext>
            </a:extLst>
          </p:cNvPr>
          <p:cNvSpPr/>
          <p:nvPr/>
        </p:nvSpPr>
        <p:spPr>
          <a:xfrm>
            <a:off x="9205909" y="2313047"/>
            <a:ext cx="2854090" cy="1184565"/>
          </a:xfrm>
          <a:prstGeom prst="wedgeEllipseCallout">
            <a:avLst>
              <a:gd name="adj1" fmla="val -97990"/>
              <a:gd name="adj2" fmla="val 13199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HR &gt; 101.5/min</a:t>
            </a:r>
          </a:p>
        </p:txBody>
      </p:sp>
      <p:sp>
        <p:nvSpPr>
          <p:cNvPr id="19" name="Beszédbuborék: ellipszis 18">
            <a:extLst>
              <a:ext uri="{FF2B5EF4-FFF2-40B4-BE49-F238E27FC236}">
                <a16:creationId xmlns:a16="http://schemas.microsoft.com/office/drawing/2014/main" id="{A73D29B4-EBA8-48CC-BD8F-3F72E4449302}"/>
              </a:ext>
            </a:extLst>
          </p:cNvPr>
          <p:cNvSpPr/>
          <p:nvPr/>
        </p:nvSpPr>
        <p:spPr>
          <a:xfrm>
            <a:off x="5554010" y="2366634"/>
            <a:ext cx="2854090" cy="1184565"/>
          </a:xfrm>
          <a:prstGeom prst="wedgeEllipseCallout">
            <a:avLst>
              <a:gd name="adj1" fmla="val -127020"/>
              <a:gd name="adj2" fmla="val 14525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SpO</a:t>
            </a:r>
            <a:r>
              <a:rPr lang="hu-HU" sz="1600" b="1" baseline="-25000" dirty="0">
                <a:solidFill>
                  <a:schemeClr val="tx1"/>
                </a:solidFill>
              </a:rPr>
              <a:t>2</a:t>
            </a:r>
            <a:r>
              <a:rPr lang="hu-HU" sz="1600" b="1" dirty="0">
                <a:solidFill>
                  <a:schemeClr val="tx1"/>
                </a:solidFill>
              </a:rPr>
              <a:t>/FiO</a:t>
            </a:r>
            <a:r>
              <a:rPr lang="hu-HU" sz="1600" b="1" baseline="-25000" dirty="0">
                <a:solidFill>
                  <a:schemeClr val="tx1"/>
                </a:solidFill>
              </a:rPr>
              <a:t>2</a:t>
            </a:r>
            <a:r>
              <a:rPr lang="hu-HU" sz="1600" b="1" dirty="0">
                <a:solidFill>
                  <a:schemeClr val="tx1"/>
                </a:solidFill>
              </a:rPr>
              <a:t> &lt; 4.4</a:t>
            </a:r>
          </a:p>
        </p:txBody>
      </p:sp>
      <p:sp>
        <p:nvSpPr>
          <p:cNvPr id="20" name="Beszédbuborék: ellipszis 19">
            <a:extLst>
              <a:ext uri="{FF2B5EF4-FFF2-40B4-BE49-F238E27FC236}">
                <a16:creationId xmlns:a16="http://schemas.microsoft.com/office/drawing/2014/main" id="{71203D97-44B4-460A-BD89-3DBCD29C813C}"/>
              </a:ext>
            </a:extLst>
          </p:cNvPr>
          <p:cNvSpPr/>
          <p:nvPr/>
        </p:nvSpPr>
        <p:spPr>
          <a:xfrm>
            <a:off x="271852" y="1896479"/>
            <a:ext cx="2854090" cy="1184565"/>
          </a:xfrm>
          <a:prstGeom prst="wedgeEllipseCallout">
            <a:avLst>
              <a:gd name="adj1" fmla="val 40291"/>
              <a:gd name="adj2" fmla="val 146811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>
                <a:solidFill>
                  <a:schemeClr val="tx1"/>
                </a:solidFill>
              </a:rPr>
              <a:t>TnI</a:t>
            </a:r>
            <a:r>
              <a:rPr lang="hu-HU" sz="1600" b="1" dirty="0">
                <a:solidFill>
                  <a:schemeClr val="tx1"/>
                </a:solidFill>
              </a:rPr>
              <a:t> pozitivitás felvételkor</a:t>
            </a:r>
          </a:p>
        </p:txBody>
      </p:sp>
    </p:spTree>
    <p:extLst>
      <p:ext uri="{BB962C8B-B14F-4D97-AF65-F5344CB8AC3E}">
        <p14:creationId xmlns:p14="http://schemas.microsoft.com/office/powerpoint/2010/main" val="2771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4E45D36-BE70-4C73-8167-D459C32B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22" y="1260467"/>
            <a:ext cx="7619081" cy="5309192"/>
          </a:xfrm>
          <a:prstGeom prst="rect">
            <a:avLst/>
          </a:prstGeom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Primer légzéstámogatási algoritmus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7FA256FE-7F9F-40BC-A3BA-651A14D21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BBF7AB7D-B778-4493-9267-733CD5D5529D}"/>
              </a:ext>
            </a:extLst>
          </p:cNvPr>
          <p:cNvSpPr/>
          <p:nvPr/>
        </p:nvSpPr>
        <p:spPr>
          <a:xfrm>
            <a:off x="4164376" y="2137272"/>
            <a:ext cx="3338111" cy="1291728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9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00039 0.18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F099262D-6288-4ED0-BBE2-8BC9AB874A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56" y="1481026"/>
            <a:ext cx="4079359" cy="1224670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47E8C8-9F0A-4C15-B5E1-EE7F6C206F28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HFNC sikerességének előrejelzése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837952C-5569-4A56-8A95-428E9F83C3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164" y="1481026"/>
            <a:ext cx="6576340" cy="456136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18B28E5-2F5E-46C0-8B72-593704306A2B}"/>
              </a:ext>
            </a:extLst>
          </p:cNvPr>
          <p:cNvSpPr/>
          <p:nvPr/>
        </p:nvSpPr>
        <p:spPr>
          <a:xfrm>
            <a:off x="4327759" y="2154754"/>
            <a:ext cx="3073166" cy="402709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24EA4EC-97C9-4ECA-85BA-A406EB7B0B4D}"/>
              </a:ext>
            </a:extLst>
          </p:cNvPr>
          <p:cNvSpPr/>
          <p:nvPr/>
        </p:nvSpPr>
        <p:spPr>
          <a:xfrm>
            <a:off x="1068164" y="3359000"/>
            <a:ext cx="6576340" cy="1455888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236D01A-BFF8-4B57-9D87-4C57F68C9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57" y="1419563"/>
            <a:ext cx="7974236" cy="4952662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D5F3A76-60C6-4381-86F1-298495301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384300"/>
            <a:ext cx="11201400" cy="358140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6F20F20-2E9A-4BD2-9CAA-7ABE911B9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4919027"/>
            <a:ext cx="11182350" cy="1495425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51015F87-A7A8-42BA-808E-7644EDB4D853}"/>
              </a:ext>
            </a:extLst>
          </p:cNvPr>
          <p:cNvSpPr/>
          <p:nvPr/>
        </p:nvSpPr>
        <p:spPr>
          <a:xfrm>
            <a:off x="599038" y="3138518"/>
            <a:ext cx="10922401" cy="331757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22DC6EA-3E64-4067-992E-1700ECBCF3CD}"/>
              </a:ext>
            </a:extLst>
          </p:cNvPr>
          <p:cNvSpPr/>
          <p:nvPr/>
        </p:nvSpPr>
        <p:spPr>
          <a:xfrm>
            <a:off x="599038" y="4589707"/>
            <a:ext cx="10922401" cy="331757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C08A1344-B810-4897-BA7D-01039BB03F90}"/>
              </a:ext>
            </a:extLst>
          </p:cNvPr>
          <p:cNvSpPr/>
          <p:nvPr/>
        </p:nvSpPr>
        <p:spPr>
          <a:xfrm>
            <a:off x="599038" y="5321369"/>
            <a:ext cx="10922401" cy="1048847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910A38D5-DA97-41BE-B9FA-FF7C166859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83" y="237835"/>
            <a:ext cx="2718392" cy="816092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7189541A-ADE3-4C51-86B8-0BE00C2762B1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8740251" cy="838200"/>
          </a:xfrm>
          <a:prstGeom prst="rect">
            <a:avLst/>
          </a:prstGeom>
          <a:noFill/>
          <a:effectLst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altLang="hu-HU" sz="3200" dirty="0">
                <a:solidFill>
                  <a:schemeClr val="bg1"/>
                </a:solidFill>
              </a:rPr>
              <a:t>HFNC sikerességének előrejelzése</a:t>
            </a:r>
          </a:p>
        </p:txBody>
      </p:sp>
    </p:spTree>
    <p:extLst>
      <p:ext uri="{BB962C8B-B14F-4D97-AF65-F5344CB8AC3E}">
        <p14:creationId xmlns:p14="http://schemas.microsoft.com/office/powerpoint/2010/main" val="15312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C9515B5-3FC0-4CFD-AFF0-A0B37C723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38" y="1378083"/>
            <a:ext cx="9466924" cy="480935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47E8C8-9F0A-4C15-B5E1-EE7F6C206F28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8740251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altLang="hu-HU" sz="3200" dirty="0">
                <a:solidFill>
                  <a:schemeClr val="bg1"/>
                </a:solidFill>
              </a:rPr>
              <a:t>HFNC sikerességének előrejelzése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18B28E5-2F5E-46C0-8B72-593704306A2B}"/>
              </a:ext>
            </a:extLst>
          </p:cNvPr>
          <p:cNvSpPr/>
          <p:nvPr/>
        </p:nvSpPr>
        <p:spPr>
          <a:xfrm>
            <a:off x="6959198" y="1880700"/>
            <a:ext cx="3816000" cy="432000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24EA4EC-97C9-4ECA-85BA-A406EB7B0B4D}"/>
              </a:ext>
            </a:extLst>
          </p:cNvPr>
          <p:cNvSpPr/>
          <p:nvPr/>
        </p:nvSpPr>
        <p:spPr>
          <a:xfrm>
            <a:off x="1368000" y="2952000"/>
            <a:ext cx="7528074" cy="432000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A35797F-ADBA-4689-8701-7C6022DE2C18}"/>
              </a:ext>
            </a:extLst>
          </p:cNvPr>
          <p:cNvSpPr/>
          <p:nvPr/>
        </p:nvSpPr>
        <p:spPr>
          <a:xfrm>
            <a:off x="3417760" y="4084200"/>
            <a:ext cx="6996240" cy="432000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294ABC17-834A-4F43-A11C-D15A65EA6F88}"/>
              </a:ext>
            </a:extLst>
          </p:cNvPr>
          <p:cNvSpPr/>
          <p:nvPr/>
        </p:nvSpPr>
        <p:spPr>
          <a:xfrm>
            <a:off x="1362538" y="4635840"/>
            <a:ext cx="9051462" cy="432000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Beszédbuborék: ellipszis 12">
            <a:extLst>
              <a:ext uri="{FF2B5EF4-FFF2-40B4-BE49-F238E27FC236}">
                <a16:creationId xmlns:a16="http://schemas.microsoft.com/office/drawing/2014/main" id="{C89398E8-0693-4B4C-84C3-422611D208AE}"/>
              </a:ext>
            </a:extLst>
          </p:cNvPr>
          <p:cNvSpPr/>
          <p:nvPr/>
        </p:nvSpPr>
        <p:spPr>
          <a:xfrm>
            <a:off x="119452" y="4827688"/>
            <a:ext cx="3816000" cy="1836186"/>
          </a:xfrm>
          <a:prstGeom prst="wedgeEllipseCallout">
            <a:avLst>
              <a:gd name="adj1" fmla="val 127220"/>
              <a:gd name="adj2" fmla="val -18473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SAJÁT GYAKORLATUNK</a:t>
            </a:r>
          </a:p>
          <a:p>
            <a:pPr algn="ctr"/>
            <a:r>
              <a:rPr lang="hu-HU" sz="1600" b="1" dirty="0">
                <a:solidFill>
                  <a:schemeClr val="tx1"/>
                </a:solidFill>
              </a:rPr>
              <a:t>HFNC: 45.8%</a:t>
            </a:r>
          </a:p>
          <a:p>
            <a:pPr algn="ctr"/>
            <a:r>
              <a:rPr lang="hu-HU" sz="1600" b="1" dirty="0">
                <a:solidFill>
                  <a:schemeClr val="tx1"/>
                </a:solidFill>
              </a:rPr>
              <a:t>Sikertelenség: 39.5%</a:t>
            </a:r>
          </a:p>
          <a:p>
            <a:pPr algn="ctr"/>
            <a:endParaRPr lang="hu-HU" sz="1600" b="1" dirty="0">
              <a:solidFill>
                <a:schemeClr val="tx1"/>
              </a:solidFill>
            </a:endParaRPr>
          </a:p>
          <a:p>
            <a:pPr algn="ctr"/>
            <a:r>
              <a:rPr lang="hu-HU" sz="1600" b="1" dirty="0">
                <a:solidFill>
                  <a:schemeClr val="tx1"/>
                </a:solidFill>
              </a:rPr>
              <a:t>HFNC/NIV/O</a:t>
            </a:r>
            <a:r>
              <a:rPr lang="hu-HU" sz="1600" b="1" baseline="-25000" dirty="0">
                <a:solidFill>
                  <a:schemeClr val="tx1"/>
                </a:solidFill>
              </a:rPr>
              <a:t>2</a:t>
            </a:r>
            <a:r>
              <a:rPr lang="hu-HU" sz="1600" b="1" dirty="0">
                <a:solidFill>
                  <a:schemeClr val="tx1"/>
                </a:solidFill>
              </a:rPr>
              <a:t>: 61.4%</a:t>
            </a:r>
          </a:p>
          <a:p>
            <a:pPr algn="ctr"/>
            <a:r>
              <a:rPr lang="hu-HU" sz="1600" b="1" dirty="0">
                <a:solidFill>
                  <a:schemeClr val="tx1"/>
                </a:solidFill>
              </a:rPr>
              <a:t>Sikertelenség: 47.1%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FC42AE6-D562-4DF1-A4F2-949D86059B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83" y="237835"/>
            <a:ext cx="2718392" cy="816092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6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4E45D36-BE70-4C73-8167-D459C32B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22" y="1260467"/>
            <a:ext cx="7619081" cy="5309192"/>
          </a:xfrm>
          <a:prstGeom prst="rect">
            <a:avLst/>
          </a:prstGeom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Primer légzéstámogatási algoritmus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7FA256FE-7F9F-40BC-A3BA-651A14D21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BBF7AB7D-B778-4493-9267-733CD5D5529D}"/>
              </a:ext>
            </a:extLst>
          </p:cNvPr>
          <p:cNvSpPr/>
          <p:nvPr/>
        </p:nvSpPr>
        <p:spPr>
          <a:xfrm>
            <a:off x="4210306" y="3429000"/>
            <a:ext cx="3338111" cy="1291728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0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0039 0.1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47E8C8-9F0A-4C15-B5E1-EE7F6C206F28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CPAP sikertelenségének előrejelzése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BB68DC0-2CB5-4190-8BED-E36937ED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55" y="1300979"/>
            <a:ext cx="5873941" cy="1539121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F607B39-D6B1-4C6F-8C22-50496158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8" y="979144"/>
            <a:ext cx="2457450" cy="43815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5BF038D-7C98-482C-A491-2FFC351B9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117" y="1300979"/>
            <a:ext cx="4251680" cy="5436950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11A05A82-05E2-4420-8CD4-8FDC8E4B8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164" y="2967966"/>
            <a:ext cx="5210175" cy="135255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D4FE3BD-17E5-4653-A0BE-84CDA1FAE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164" y="4492450"/>
            <a:ext cx="5229225" cy="2276475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9A64171B-4A06-4FF0-8A5E-FEADEACAAA31}"/>
              </a:ext>
            </a:extLst>
          </p:cNvPr>
          <p:cNvCxnSpPr/>
          <p:nvPr/>
        </p:nvCxnSpPr>
        <p:spPr>
          <a:xfrm>
            <a:off x="3999122" y="4788000"/>
            <a:ext cx="22241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B702FF64-D827-47F8-87B8-4D6E4F200E38}"/>
              </a:ext>
            </a:extLst>
          </p:cNvPr>
          <p:cNvCxnSpPr/>
          <p:nvPr/>
        </p:nvCxnSpPr>
        <p:spPr>
          <a:xfrm>
            <a:off x="1368000" y="5292000"/>
            <a:ext cx="486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7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3600" dirty="0">
                <a:solidFill>
                  <a:schemeClr val="bg1"/>
                </a:solidFill>
              </a:rPr>
              <a:t>COVID-19 ARDS – Lélegeztetési alapelvek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8F7F8BE-A76F-4539-9AB6-5A92F3AB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35" y="1120186"/>
            <a:ext cx="7720529" cy="537487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7FA256FE-7F9F-40BC-A3BA-651A14D21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46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D35F018A-697C-418B-AEB9-8BE233047C22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Bevezetés</a:t>
            </a:r>
          </a:p>
        </p:txBody>
      </p:sp>
      <p:pic>
        <p:nvPicPr>
          <p:cNvPr id="15" name="Tartalom helye 5">
            <a:extLst>
              <a:ext uri="{FF2B5EF4-FFF2-40B4-BE49-F238E27FC236}">
                <a16:creationId xmlns:a16="http://schemas.microsoft.com/office/drawing/2014/main" id="{6A973880-987C-4E0C-B20A-D9E69A48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14" y="1997098"/>
            <a:ext cx="5200230" cy="385506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1CBAA6ED-C74D-4165-B5F3-4677CF578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714" y="1550874"/>
            <a:ext cx="1005539" cy="1546444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10FE37B8-4575-42E2-8B68-93FE9591E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994" y="2094916"/>
            <a:ext cx="1982772" cy="2004803"/>
          </a:xfrm>
          <a:prstGeom prst="rect">
            <a:avLst/>
          </a:prstGeom>
          <a:solidFill>
            <a:schemeClr val="bg1"/>
          </a:solidFill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1814E701-0904-468C-8F60-0B2BC578D28B}"/>
              </a:ext>
            </a:extLst>
          </p:cNvPr>
          <p:cNvSpPr txBox="1"/>
          <p:nvPr/>
        </p:nvSpPr>
        <p:spPr>
          <a:xfrm>
            <a:off x="7436714" y="4527296"/>
            <a:ext cx="340533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2020. február 11.</a:t>
            </a:r>
          </a:p>
          <a:p>
            <a:pPr algn="ctr"/>
            <a:r>
              <a:rPr lang="hu-HU" sz="2400" dirty="0"/>
              <a:t>COVID-19 </a:t>
            </a:r>
            <a:r>
              <a:rPr lang="hu-HU" sz="2400" dirty="0" err="1"/>
              <a:t>pandémia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91255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39B6A88-50C0-4647-91E6-E05364CC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00" y="1417816"/>
            <a:ext cx="5721854" cy="2462945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0EC2B35-E363-4910-916C-019BBFA3C6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032" y="1999945"/>
            <a:ext cx="3344256" cy="1298686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 err="1">
                <a:solidFill>
                  <a:schemeClr val="bg1"/>
                </a:solidFill>
              </a:rPr>
              <a:t>Hydroxychloroquin</a:t>
            </a:r>
            <a:endParaRPr lang="hu-HU" altLang="hu-HU" sz="3600" dirty="0">
              <a:solidFill>
                <a:schemeClr val="bg1"/>
              </a:solidFill>
            </a:endParaRP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4401041D-EE7B-43E1-BAB2-536FFC5D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79" y="1816768"/>
            <a:ext cx="6622182" cy="4229100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hu-HU" altLang="hu-HU" b="1" dirty="0">
                <a:solidFill>
                  <a:schemeClr val="tx1"/>
                </a:solidFill>
              </a:rPr>
              <a:t>A „</a:t>
            </a:r>
            <a:r>
              <a:rPr lang="hu-HU" altLang="hu-HU" b="1" dirty="0" err="1">
                <a:solidFill>
                  <a:schemeClr val="tx1"/>
                </a:solidFill>
              </a:rPr>
              <a:t>hydroxychloroquin</a:t>
            </a:r>
            <a:r>
              <a:rPr lang="hu-HU" altLang="hu-HU" b="1" dirty="0">
                <a:solidFill>
                  <a:schemeClr val="tx1"/>
                </a:solidFill>
              </a:rPr>
              <a:t>-teória” </a:t>
            </a:r>
          </a:p>
          <a:p>
            <a:pPr lvl="1">
              <a:spcBef>
                <a:spcPct val="0"/>
              </a:spcBef>
            </a:pPr>
            <a:r>
              <a:rPr lang="hu-HU" altLang="hu-HU" dirty="0"/>
              <a:t>in vitro SARS-CoV-2 replikáció gátlása</a:t>
            </a:r>
          </a:p>
          <a:p>
            <a:pPr marL="457200" lvl="1" indent="0">
              <a:spcBef>
                <a:spcPct val="0"/>
              </a:spcBef>
              <a:buNone/>
            </a:pPr>
            <a:endParaRPr lang="hu-HU" altLang="hu-HU" b="1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hu-HU" altLang="hu-HU" b="1" dirty="0" err="1">
                <a:solidFill>
                  <a:schemeClr val="tx1"/>
                </a:solidFill>
              </a:rPr>
              <a:t>Meta</a:t>
            </a:r>
            <a:r>
              <a:rPr lang="hu-HU" altLang="hu-HU" b="1" dirty="0">
                <a:solidFill>
                  <a:schemeClr val="tx1"/>
                </a:solidFill>
              </a:rPr>
              <a:t>-analízis (5 RCT)</a:t>
            </a:r>
          </a:p>
          <a:p>
            <a:pPr lvl="1">
              <a:spcBef>
                <a:spcPct val="0"/>
              </a:spcBef>
            </a:pPr>
            <a:r>
              <a:rPr lang="hu-HU" altLang="hu-HU" dirty="0">
                <a:solidFill>
                  <a:schemeClr val="tx1"/>
                </a:solidFill>
              </a:rPr>
              <a:t>28 napos mortalitás: RR=1.07 (0.97-1.19)</a:t>
            </a:r>
          </a:p>
          <a:p>
            <a:pPr lvl="1">
              <a:spcBef>
                <a:spcPct val="0"/>
              </a:spcBef>
            </a:pPr>
            <a:r>
              <a:rPr lang="hu-HU" altLang="hu-HU" dirty="0">
                <a:solidFill>
                  <a:schemeClr val="tx1"/>
                </a:solidFill>
              </a:rPr>
              <a:t>Gépi lélegeztetés: RR=:1.11 (0.9-1.36)</a:t>
            </a:r>
          </a:p>
          <a:p>
            <a:pPr lvl="1">
              <a:spcBef>
                <a:spcPct val="0"/>
              </a:spcBef>
            </a:pPr>
            <a:r>
              <a:rPr lang="hu-HU" altLang="hu-HU" dirty="0">
                <a:solidFill>
                  <a:schemeClr val="tx1"/>
                </a:solidFill>
              </a:rPr>
              <a:t>Mellékhatások: RR=2.63 (1.36-5.09)</a:t>
            </a:r>
          </a:p>
          <a:p>
            <a:pPr lvl="0">
              <a:spcBef>
                <a:spcPct val="0"/>
              </a:spcBef>
            </a:pPr>
            <a:endParaRPr lang="hu-HU" altLang="hu-HU" b="1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hu-HU" altLang="hu-HU" b="1" dirty="0" err="1">
                <a:solidFill>
                  <a:schemeClr val="tx1"/>
                </a:solidFill>
              </a:rPr>
              <a:t>Systematic</a:t>
            </a:r>
            <a:r>
              <a:rPr lang="hu-HU" altLang="hu-HU" b="1" dirty="0">
                <a:solidFill>
                  <a:schemeClr val="tx1"/>
                </a:solidFill>
              </a:rPr>
              <a:t> </a:t>
            </a:r>
            <a:r>
              <a:rPr lang="hu-HU" altLang="hu-HU" b="1" dirty="0" err="1">
                <a:solidFill>
                  <a:schemeClr val="tx1"/>
                </a:solidFill>
              </a:rPr>
              <a:t>review</a:t>
            </a:r>
            <a:r>
              <a:rPr lang="hu-HU" altLang="hu-HU" b="1" dirty="0">
                <a:solidFill>
                  <a:schemeClr val="tx1"/>
                </a:solidFill>
              </a:rPr>
              <a:t> (26 RCT)</a:t>
            </a:r>
          </a:p>
          <a:p>
            <a:pPr lvl="1">
              <a:spcBef>
                <a:spcPct val="0"/>
              </a:spcBef>
            </a:pPr>
            <a:r>
              <a:rPr lang="hu-HU" altLang="hu-HU" dirty="0">
                <a:solidFill>
                  <a:schemeClr val="tx1"/>
                </a:solidFill>
              </a:rPr>
              <a:t>Halálozás kockázata: OR=1.11 (1.02-1.2)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7FA256FE-7F9F-40BC-A3BA-651A14D21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4642C61C-14B7-4318-84AF-D539DF177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999" y="1338686"/>
            <a:ext cx="9432000" cy="2621207"/>
          </a:xfrm>
          <a:prstGeom prst="rect">
            <a:avLst/>
          </a:prstGeom>
          <a:effectLst>
            <a:outerShdw blurRad="76200" dist="1143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8B74FBC6-CE27-464A-BD50-C0796F36D878}"/>
              </a:ext>
            </a:extLst>
          </p:cNvPr>
          <p:cNvCxnSpPr>
            <a:cxnSpLocks/>
          </p:cNvCxnSpPr>
          <p:nvPr/>
        </p:nvCxnSpPr>
        <p:spPr>
          <a:xfrm>
            <a:off x="5004000" y="3456000"/>
            <a:ext cx="201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1831307A-0F84-46F1-B625-2099DD2941EA}"/>
              </a:ext>
            </a:extLst>
          </p:cNvPr>
          <p:cNvCxnSpPr>
            <a:cxnSpLocks/>
          </p:cNvCxnSpPr>
          <p:nvPr/>
        </p:nvCxnSpPr>
        <p:spPr>
          <a:xfrm>
            <a:off x="4104000" y="3708000"/>
            <a:ext cx="212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3.33333E-6 0.19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34F65C68-DD36-4F43-8AE4-784C362A0C89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 err="1">
                <a:solidFill>
                  <a:schemeClr val="bg1"/>
                </a:solidFill>
              </a:rPr>
              <a:t>Konvaleszcens</a:t>
            </a:r>
            <a:r>
              <a:rPr lang="hu-HU" altLang="hu-HU" sz="3600" dirty="0">
                <a:solidFill>
                  <a:schemeClr val="bg1"/>
                </a:solidFill>
              </a:rPr>
              <a:t> plazma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1982A91-BB96-458D-8A5E-BED9B0F6C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34" y="1399100"/>
            <a:ext cx="7437331" cy="4586354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6800131-811C-4FAE-89E4-A0EAD5EE317A}"/>
              </a:ext>
            </a:extLst>
          </p:cNvPr>
          <p:cNvSpPr/>
          <p:nvPr/>
        </p:nvSpPr>
        <p:spPr>
          <a:xfrm>
            <a:off x="775439" y="6231105"/>
            <a:ext cx="903922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u-HU" sz="1600" dirty="0"/>
              <a:t>https://covid.idea.medicine.uw.edu/page/treatment/drugs/human-coronavirus-immune-plasma-hcip</a:t>
            </a:r>
          </a:p>
        </p:txBody>
      </p:sp>
    </p:spTree>
    <p:extLst>
      <p:ext uri="{BB962C8B-B14F-4D97-AF65-F5344CB8AC3E}">
        <p14:creationId xmlns:p14="http://schemas.microsoft.com/office/powerpoint/2010/main" val="229699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5" y="288341"/>
            <a:ext cx="8837836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altLang="hu-HU" sz="3600" dirty="0" err="1">
                <a:solidFill>
                  <a:schemeClr val="bg1"/>
                </a:solidFill>
              </a:rPr>
              <a:t>Konvaleszcens</a:t>
            </a:r>
            <a:r>
              <a:rPr lang="hu-HU" altLang="hu-HU" sz="3600" dirty="0">
                <a:solidFill>
                  <a:schemeClr val="bg1"/>
                </a:solidFill>
              </a:rPr>
              <a:t> plazma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5370BB2-A958-4EF8-A9BB-8DD631C65A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4119"/>
            <a:ext cx="3139440" cy="601948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C766C12-FD6A-44D9-8F44-0B747BCCC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64" y="1590774"/>
            <a:ext cx="3076575" cy="419100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3319B13-DF7D-4688-8247-B2D9BC09B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612" y="1590774"/>
            <a:ext cx="3152775" cy="4191000"/>
          </a:xfrm>
          <a:prstGeom prst="rect">
            <a:avLst/>
          </a:prstGeom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5BD062E-4A15-42E8-BDFA-AD5D421D2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260" y="1590774"/>
            <a:ext cx="3190875" cy="4191000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2CC2E0D-9164-4D3C-803E-4BCEF6748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164" y="759463"/>
            <a:ext cx="2695893" cy="415334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FA39AEF-0841-49F6-9F04-19103AECD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525" y="2233612"/>
            <a:ext cx="9886950" cy="2390775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F7D0444F-8802-4B4D-90B1-8FD472552E5A}"/>
              </a:ext>
            </a:extLst>
          </p:cNvPr>
          <p:cNvCxnSpPr/>
          <p:nvPr/>
        </p:nvCxnSpPr>
        <p:spPr>
          <a:xfrm>
            <a:off x="1908000" y="2736000"/>
            <a:ext cx="291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A2E7A7F9-B058-4DDD-ABEE-0B18007461DF}"/>
              </a:ext>
            </a:extLst>
          </p:cNvPr>
          <p:cNvCxnSpPr/>
          <p:nvPr/>
        </p:nvCxnSpPr>
        <p:spPr>
          <a:xfrm>
            <a:off x="2484000" y="2988000"/>
            <a:ext cx="759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C5725811-E8EA-4D0D-BD54-CB4E477C0AC7}"/>
              </a:ext>
            </a:extLst>
          </p:cNvPr>
          <p:cNvCxnSpPr/>
          <p:nvPr/>
        </p:nvCxnSpPr>
        <p:spPr>
          <a:xfrm>
            <a:off x="2724535" y="3240000"/>
            <a:ext cx="583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34F65C68-DD36-4F43-8AE4-784C362A0C89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 err="1">
                <a:solidFill>
                  <a:schemeClr val="bg1"/>
                </a:solidFill>
              </a:rPr>
              <a:t>Konvaleszcens</a:t>
            </a:r>
            <a:r>
              <a:rPr lang="hu-HU" altLang="hu-HU" sz="3600" dirty="0">
                <a:solidFill>
                  <a:schemeClr val="bg1"/>
                </a:solidFill>
              </a:rPr>
              <a:t> plazma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9A64AEB-04AF-484C-B0F8-0F414804D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64" y="1646957"/>
            <a:ext cx="9396005" cy="146698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391C7A5-AD04-487A-8E43-5A34DE8B3849}"/>
              </a:ext>
            </a:extLst>
          </p:cNvPr>
          <p:cNvSpPr txBox="1"/>
          <p:nvPr/>
        </p:nvSpPr>
        <p:spPr>
          <a:xfrm>
            <a:off x="5890770" y="2960047"/>
            <a:ext cx="5581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400" dirty="0" err="1">
                <a:latin typeface="Arial" panose="020B0604020202020204" pitchFamily="34" charset="0"/>
              </a:rPr>
              <a:t>PLoS</a:t>
            </a:r>
            <a:r>
              <a:rPr lang="hu-HU" altLang="hu-HU" sz="1400" dirty="0">
                <a:latin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</a:rPr>
              <a:t>Med</a:t>
            </a:r>
            <a:r>
              <a:rPr lang="hu-HU" altLang="hu-HU" sz="1400" dirty="0">
                <a:latin typeface="Arial" panose="020B0604020202020204" pitchFamily="34" charset="0"/>
              </a:rPr>
              <a:t>. 2006 Sep;3(9):e343. doi:10.1371/journal.pmed.0030343. 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32485F7-D931-4B87-851F-99E685924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3709662"/>
            <a:ext cx="9210675" cy="1952625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CB08EC89-D1B3-464B-A518-C55235EBC9EC}"/>
              </a:ext>
            </a:extLst>
          </p:cNvPr>
          <p:cNvCxnSpPr/>
          <p:nvPr/>
        </p:nvCxnSpPr>
        <p:spPr>
          <a:xfrm>
            <a:off x="8208000" y="4464000"/>
            <a:ext cx="234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C82695D5-F232-41CD-99D1-E2817CDA7020}"/>
              </a:ext>
            </a:extLst>
          </p:cNvPr>
          <p:cNvCxnSpPr/>
          <p:nvPr/>
        </p:nvCxnSpPr>
        <p:spPr>
          <a:xfrm>
            <a:off x="1548000" y="4752000"/>
            <a:ext cx="90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3D1EE421-2216-4588-B870-18221BFDBD74}"/>
              </a:ext>
            </a:extLst>
          </p:cNvPr>
          <p:cNvCxnSpPr/>
          <p:nvPr/>
        </p:nvCxnSpPr>
        <p:spPr>
          <a:xfrm>
            <a:off x="1548000" y="5004000"/>
            <a:ext cx="133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46E3D563-289F-41D6-9178-B628C577AB51}"/>
              </a:ext>
            </a:extLst>
          </p:cNvPr>
          <p:cNvCxnSpPr>
            <a:cxnSpLocks/>
          </p:cNvCxnSpPr>
          <p:nvPr/>
        </p:nvCxnSpPr>
        <p:spPr>
          <a:xfrm>
            <a:off x="2952000" y="5004000"/>
            <a:ext cx="3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kerekített téglalap 2">
            <a:extLst>
              <a:ext uri="{FF2B5EF4-FFF2-40B4-BE49-F238E27FC236}">
                <a16:creationId xmlns:a16="http://schemas.microsoft.com/office/drawing/2014/main" id="{6F24C522-48BC-419B-A6EA-B5D867B9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062" y="5869519"/>
            <a:ext cx="4054207" cy="77698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3600" dirty="0">
                <a:latin typeface="+mj-lt"/>
              </a:rPr>
              <a:t>7/54 RCT</a:t>
            </a:r>
          </a:p>
        </p:txBody>
      </p:sp>
    </p:spTree>
    <p:extLst>
      <p:ext uri="{BB962C8B-B14F-4D97-AF65-F5344CB8AC3E}">
        <p14:creationId xmlns:p14="http://schemas.microsoft.com/office/powerpoint/2010/main" val="15460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34F65C68-DD36-4F43-8AE4-784C362A0C89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 err="1">
                <a:solidFill>
                  <a:schemeClr val="bg1"/>
                </a:solidFill>
              </a:rPr>
              <a:t>Konvaleszcens</a:t>
            </a:r>
            <a:r>
              <a:rPr lang="hu-HU" altLang="hu-HU" sz="3600" dirty="0">
                <a:solidFill>
                  <a:schemeClr val="bg1"/>
                </a:solidFill>
              </a:rPr>
              <a:t> plazma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5C52EC2-245A-476A-8368-6576C211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8256471-EC83-409B-8475-4A6167813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00" y="2312969"/>
            <a:ext cx="9432000" cy="2530146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87CE028-814B-43D4-9B45-52F7ED3929D9}"/>
              </a:ext>
            </a:extLst>
          </p:cNvPr>
          <p:cNvCxnSpPr/>
          <p:nvPr/>
        </p:nvCxnSpPr>
        <p:spPr>
          <a:xfrm>
            <a:off x="5076000" y="4078410"/>
            <a:ext cx="230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B11FB08B-E6B4-467F-9572-8CAC32045AF6}"/>
              </a:ext>
            </a:extLst>
          </p:cNvPr>
          <p:cNvCxnSpPr/>
          <p:nvPr/>
        </p:nvCxnSpPr>
        <p:spPr>
          <a:xfrm>
            <a:off x="4140000" y="4284000"/>
            <a:ext cx="345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2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5" y="288341"/>
            <a:ext cx="8847996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altLang="hu-HU" sz="3600" dirty="0" err="1">
                <a:solidFill>
                  <a:schemeClr val="bg1"/>
                </a:solidFill>
              </a:rPr>
              <a:t>Remdesivir</a:t>
            </a:r>
            <a:r>
              <a:rPr lang="hu-HU" altLang="hu-HU" sz="3600" dirty="0">
                <a:solidFill>
                  <a:schemeClr val="bg1"/>
                </a:solidFill>
              </a:rPr>
              <a:t> – ACTT-1 </a:t>
            </a:r>
            <a:r>
              <a:rPr lang="hu-HU" altLang="hu-HU" sz="3600" dirty="0" err="1">
                <a:solidFill>
                  <a:schemeClr val="bg1"/>
                </a:solidFill>
              </a:rPr>
              <a:t>Study</a:t>
            </a:r>
            <a:endParaRPr lang="hu-HU" altLang="hu-HU" sz="3600" dirty="0">
              <a:solidFill>
                <a:schemeClr val="bg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74BA8A2-EA4C-4AD0-880C-47519E7FA6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2526"/>
            <a:ext cx="3249835" cy="1014015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0AF0ADD-CFC2-4B98-A05A-EADA2ACAE00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0" y="2412581"/>
            <a:ext cx="5616000" cy="327600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8DB7163-0375-4AF2-8FDE-8558C03F3D2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1" y="2412000"/>
            <a:ext cx="5616000" cy="3276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A73A7C5-F1DB-458B-916A-E127F4DB38F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0388" y="2412000"/>
            <a:ext cx="5616000" cy="3276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BA9F0A-B846-46C2-8F4B-6726A54EB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535" y="1474050"/>
            <a:ext cx="5974625" cy="5172710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Lekerekített téglalap 2">
            <a:extLst>
              <a:ext uri="{FF2B5EF4-FFF2-40B4-BE49-F238E27FC236}">
                <a16:creationId xmlns:a16="http://schemas.microsoft.com/office/drawing/2014/main" id="{15CC2005-738D-42B3-8648-3048FE93A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379" y="1818641"/>
            <a:ext cx="8679242" cy="210097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3600" dirty="0">
                <a:latin typeface="+mj-lt"/>
              </a:rPr>
              <a:t>A </a:t>
            </a:r>
            <a:r>
              <a:rPr lang="hu-HU" altLang="hu-HU" sz="3600" dirty="0" err="1">
                <a:latin typeface="+mj-lt"/>
              </a:rPr>
              <a:t>remdesivir</a:t>
            </a:r>
            <a:r>
              <a:rPr lang="hu-HU" altLang="hu-HU" sz="3600" dirty="0">
                <a:latin typeface="+mj-lt"/>
              </a:rPr>
              <a:t> lerövidítette a gyógyulási időt és csökkentette az alsó légúti infekció kialakulásának kockázatát</a:t>
            </a:r>
          </a:p>
        </p:txBody>
      </p:sp>
      <p:sp>
        <p:nvSpPr>
          <p:cNvPr id="11" name="Lekerekített téglalap 2">
            <a:extLst>
              <a:ext uri="{FF2B5EF4-FFF2-40B4-BE49-F238E27FC236}">
                <a16:creationId xmlns:a16="http://schemas.microsoft.com/office/drawing/2014/main" id="{A8A7E6BA-0427-4D2B-B41F-33B06A7A8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379" y="4233725"/>
            <a:ext cx="8679242" cy="210097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3600" dirty="0">
                <a:latin typeface="+mj-lt"/>
              </a:rPr>
              <a:t>A gépi lélegeztetésre / ECMO-</a:t>
            </a:r>
            <a:r>
              <a:rPr lang="hu-HU" altLang="hu-HU" sz="3600" dirty="0" err="1">
                <a:latin typeface="+mj-lt"/>
              </a:rPr>
              <a:t>ra</a:t>
            </a:r>
            <a:r>
              <a:rPr lang="hu-HU" altLang="hu-HU" sz="3600" dirty="0">
                <a:latin typeface="+mj-lt"/>
              </a:rPr>
              <a:t> szoruló betegeknél ezek az előnyök nem igazolódtak </a:t>
            </a:r>
            <a:r>
              <a:rPr lang="hu-HU" altLang="hu-HU" sz="3600" dirty="0" err="1">
                <a:latin typeface="+mj-lt"/>
              </a:rPr>
              <a:t>placebóval</a:t>
            </a:r>
            <a:r>
              <a:rPr lang="hu-HU" altLang="hu-HU" sz="3600" dirty="0">
                <a:latin typeface="+mj-lt"/>
              </a:rPr>
              <a:t> szemben</a:t>
            </a:r>
          </a:p>
        </p:txBody>
      </p:sp>
    </p:spTree>
    <p:extLst>
      <p:ext uri="{BB962C8B-B14F-4D97-AF65-F5344CB8AC3E}">
        <p14:creationId xmlns:p14="http://schemas.microsoft.com/office/powerpoint/2010/main" val="42591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EED988E-3145-47D1-B423-2763DE2F6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71" y="1654175"/>
            <a:ext cx="8841258" cy="354965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1C8CE7AF-6863-4DA2-879C-5DFDFC8D75B2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5" y="288341"/>
            <a:ext cx="8847996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altLang="hu-HU" sz="3600" dirty="0" err="1">
                <a:solidFill>
                  <a:schemeClr val="bg1"/>
                </a:solidFill>
              </a:rPr>
              <a:t>Remdesivir</a:t>
            </a:r>
            <a:r>
              <a:rPr lang="hu-HU" altLang="hu-HU" sz="3600" dirty="0">
                <a:solidFill>
                  <a:schemeClr val="bg1"/>
                </a:solidFill>
              </a:rPr>
              <a:t> – SOLIDARITY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112FC2-6337-4369-9F3F-C79F2D2E4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1" y="115676"/>
            <a:ext cx="2787409" cy="1082444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Lekerekített téglalap 2">
            <a:extLst>
              <a:ext uri="{FF2B5EF4-FFF2-40B4-BE49-F238E27FC236}">
                <a16:creationId xmlns:a16="http://schemas.microsoft.com/office/drawing/2014/main" id="{7584F451-2209-420A-9617-03A9E205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379" y="5468489"/>
            <a:ext cx="8679242" cy="105048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dirty="0">
                <a:latin typeface="+mj-lt"/>
              </a:rPr>
              <a:t>Összesen: 11330 beteg</a:t>
            </a:r>
          </a:p>
          <a:p>
            <a:pPr lvl="0" algn="ctr">
              <a:spcBef>
                <a:spcPct val="0"/>
              </a:spcBef>
              <a:buNone/>
            </a:pPr>
            <a:r>
              <a:rPr lang="hu-HU" altLang="hu-HU" dirty="0" err="1">
                <a:latin typeface="+mj-lt"/>
              </a:rPr>
              <a:t>Remdesivirt</a:t>
            </a:r>
            <a:r>
              <a:rPr lang="hu-HU" altLang="hu-HU" dirty="0">
                <a:latin typeface="+mj-lt"/>
              </a:rPr>
              <a:t> kapott: 2750 beteg</a:t>
            </a:r>
          </a:p>
        </p:txBody>
      </p:sp>
    </p:spTree>
    <p:extLst>
      <p:ext uri="{BB962C8B-B14F-4D97-AF65-F5344CB8AC3E}">
        <p14:creationId xmlns:p14="http://schemas.microsoft.com/office/powerpoint/2010/main" val="2909980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 err="1">
                <a:solidFill>
                  <a:schemeClr val="bg1"/>
                </a:solidFill>
              </a:rPr>
              <a:t>Remdesivir</a:t>
            </a:r>
            <a:endParaRPr lang="hu-HU" altLang="hu-HU" sz="3600" dirty="0">
              <a:solidFill>
                <a:schemeClr val="bg1"/>
              </a:solidFill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7FA256FE-7F9F-40BC-A3BA-651A14D2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E56E57F7-5ACB-4FDA-AD74-DD8D68968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00" y="1297624"/>
            <a:ext cx="7776000" cy="4789305"/>
          </a:xfrm>
          <a:prstGeom prst="rect">
            <a:avLst/>
          </a:prstGeom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78DEF00-E56B-4F8B-AFDC-92A84F7C52DE}"/>
              </a:ext>
            </a:extLst>
          </p:cNvPr>
          <p:cNvCxnSpPr/>
          <p:nvPr/>
        </p:nvCxnSpPr>
        <p:spPr>
          <a:xfrm>
            <a:off x="4428000" y="2701302"/>
            <a:ext cx="255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E9E2A456-F2EA-44C8-B458-9F5A3FCD6555}"/>
              </a:ext>
            </a:extLst>
          </p:cNvPr>
          <p:cNvCxnSpPr/>
          <p:nvPr/>
        </p:nvCxnSpPr>
        <p:spPr>
          <a:xfrm>
            <a:off x="4428000" y="2886753"/>
            <a:ext cx="212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5325FA63-FF66-4F77-B41A-70BFB7EEE635}"/>
              </a:ext>
            </a:extLst>
          </p:cNvPr>
          <p:cNvCxnSpPr/>
          <p:nvPr/>
        </p:nvCxnSpPr>
        <p:spPr>
          <a:xfrm>
            <a:off x="4428000" y="4902839"/>
            <a:ext cx="230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6E6CAA1A-3B37-468E-94FB-07F289B23057}"/>
              </a:ext>
            </a:extLst>
          </p:cNvPr>
          <p:cNvCxnSpPr/>
          <p:nvPr/>
        </p:nvCxnSpPr>
        <p:spPr>
          <a:xfrm>
            <a:off x="4428000" y="5297610"/>
            <a:ext cx="255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772C2FC-087B-4E3B-B87E-1FF7828D8D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40" y="2943142"/>
            <a:ext cx="4672986" cy="2042112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80B868-65D2-4591-93CA-611A01F03DA7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5" y="288341"/>
            <a:ext cx="8830748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altLang="hu-HU" sz="3600" dirty="0" err="1">
                <a:solidFill>
                  <a:schemeClr val="bg1"/>
                </a:solidFill>
              </a:rPr>
              <a:t>Kortikoszteroid</a:t>
            </a:r>
            <a:r>
              <a:rPr lang="hu-HU" altLang="hu-HU" sz="3600" dirty="0">
                <a:solidFill>
                  <a:schemeClr val="bg1"/>
                </a:solidFill>
              </a:rPr>
              <a:t> terápia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8EB8002-0763-40F2-A742-F1FAE3FC35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219" y="1411150"/>
            <a:ext cx="5164353" cy="5101234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4013B99-644E-4248-BFD1-B43E2CA13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00" y="2023294"/>
            <a:ext cx="11094598" cy="3876946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5" y="288341"/>
            <a:ext cx="8830748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altLang="hu-HU" sz="3600" dirty="0" err="1">
                <a:solidFill>
                  <a:schemeClr val="bg1"/>
                </a:solidFill>
              </a:rPr>
              <a:t>Kortikoszteroid</a:t>
            </a:r>
            <a:r>
              <a:rPr lang="hu-HU" altLang="hu-HU" sz="3600" dirty="0">
                <a:solidFill>
                  <a:schemeClr val="bg1"/>
                </a:solidFill>
              </a:rPr>
              <a:t> terápia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7FA256FE-7F9F-40BC-A3BA-651A14D2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8" y="470397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6F88C742-98E4-4A5C-AE07-0563B24DA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003" y="1308597"/>
            <a:ext cx="7569994" cy="5377662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8C85E168-C718-4A1D-B7D6-7BA1DD0C90BE}"/>
              </a:ext>
            </a:extLst>
          </p:cNvPr>
          <p:cNvCxnSpPr/>
          <p:nvPr/>
        </p:nvCxnSpPr>
        <p:spPr>
          <a:xfrm>
            <a:off x="4500000" y="2664000"/>
            <a:ext cx="234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63FBBB4-CCF1-4A08-BD7E-F1172893D891}"/>
              </a:ext>
            </a:extLst>
          </p:cNvPr>
          <p:cNvCxnSpPr/>
          <p:nvPr/>
        </p:nvCxnSpPr>
        <p:spPr>
          <a:xfrm>
            <a:off x="4500000" y="2844975"/>
            <a:ext cx="262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D7FC5A1-3947-47E6-BA53-540C0ABFE7DA}"/>
              </a:ext>
            </a:extLst>
          </p:cNvPr>
          <p:cNvCxnSpPr/>
          <p:nvPr/>
        </p:nvCxnSpPr>
        <p:spPr>
          <a:xfrm>
            <a:off x="5940000" y="5377018"/>
            <a:ext cx="11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1FF4B66-87C9-4F2E-B300-F24CEB01BAB3}"/>
              </a:ext>
            </a:extLst>
          </p:cNvPr>
          <p:cNvCxnSpPr/>
          <p:nvPr/>
        </p:nvCxnSpPr>
        <p:spPr>
          <a:xfrm>
            <a:off x="4500000" y="5544000"/>
            <a:ext cx="280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D35F018A-697C-418B-AEB9-8BE233047C22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Mai helyzet, a </a:t>
            </a:r>
            <a:r>
              <a:rPr lang="hu-HU" altLang="hu-HU" sz="3600" dirty="0" err="1">
                <a:solidFill>
                  <a:schemeClr val="bg1"/>
                </a:solidFill>
              </a:rPr>
              <a:t>pandémia</a:t>
            </a:r>
            <a:r>
              <a:rPr lang="hu-HU" altLang="hu-HU" sz="3600" dirty="0">
                <a:solidFill>
                  <a:schemeClr val="bg1"/>
                </a:solidFill>
              </a:rPr>
              <a:t> 1. évfordulóján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59FAF00-9E56-4B96-873C-5E9D36D2C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64" y="1541750"/>
            <a:ext cx="10666771" cy="4452650"/>
          </a:xfrm>
          <a:prstGeom prst="rect">
            <a:avLst/>
          </a:prstGeom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57B5B71-22CF-4406-A3F3-F5218366B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135" y="1562070"/>
            <a:ext cx="9739479" cy="37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COVID-19 indukált </a:t>
            </a:r>
            <a:r>
              <a:rPr lang="hu-HU" altLang="hu-HU" sz="3600" dirty="0" err="1">
                <a:solidFill>
                  <a:schemeClr val="bg1"/>
                </a:solidFill>
              </a:rPr>
              <a:t>koagulopátia</a:t>
            </a:r>
            <a:endParaRPr lang="hu-HU" altLang="hu-HU" sz="3600" dirty="0">
              <a:solidFill>
                <a:schemeClr val="bg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42A2675-CCA7-430F-90BA-B91D43FF2A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066" y="3231596"/>
            <a:ext cx="4933934" cy="352552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17CE586-22B7-4CBE-B226-8ACCF8D74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182" y="1369746"/>
            <a:ext cx="3541815" cy="127474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7EB964B-46EE-419F-AD1D-86741FDBD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276" y="2638054"/>
            <a:ext cx="2333625" cy="485775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613CB19-DA40-4201-BEB0-0CD6FC796B53}"/>
              </a:ext>
            </a:extLst>
          </p:cNvPr>
          <p:cNvSpPr txBox="1"/>
          <p:nvPr/>
        </p:nvSpPr>
        <p:spPr>
          <a:xfrm>
            <a:off x="1863182" y="5710261"/>
            <a:ext cx="3322320" cy="646331"/>
          </a:xfrm>
          <a:prstGeom prst="rect">
            <a:avLst/>
          </a:prstGeom>
          <a:solidFill>
            <a:schemeClr val="lt1">
              <a:alpha val="60000"/>
            </a:schemeClr>
          </a:solidFill>
          <a:ln cap="rnd"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Thrombusok</a:t>
            </a:r>
            <a:r>
              <a:rPr lang="hu-HU" dirty="0"/>
              <a:t> az </a:t>
            </a:r>
            <a:r>
              <a:rPr lang="hu-HU" dirty="0" err="1"/>
              <a:t>interalveoláris</a:t>
            </a:r>
            <a:r>
              <a:rPr lang="hu-HU" dirty="0"/>
              <a:t> </a:t>
            </a:r>
            <a:r>
              <a:rPr lang="hu-HU" dirty="0" err="1"/>
              <a:t>septum</a:t>
            </a:r>
            <a:r>
              <a:rPr lang="hu-HU" dirty="0"/>
              <a:t> kapillárisaiban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1E9DD35-85AA-4D62-BB90-3593BE2A1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570" y="1494136"/>
            <a:ext cx="5477510" cy="1025960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E4A3060-8CE5-43B0-B0F9-82D6405C8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771" y="2421624"/>
            <a:ext cx="3162300" cy="247650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E9E1CDA-5AE4-4DDA-AC21-7C9B2DF60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570" y="3231596"/>
            <a:ext cx="5609989" cy="2132268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498E814F-06FD-4E3F-9611-893FE75FB3E2}"/>
              </a:ext>
            </a:extLst>
          </p:cNvPr>
          <p:cNvSpPr txBox="1"/>
          <p:nvPr/>
        </p:nvSpPr>
        <p:spPr>
          <a:xfrm>
            <a:off x="6521450" y="3380774"/>
            <a:ext cx="2470150" cy="369332"/>
          </a:xfrm>
          <a:prstGeom prst="rect">
            <a:avLst/>
          </a:prstGeom>
          <a:solidFill>
            <a:schemeClr val="lt1">
              <a:alpha val="60000"/>
            </a:schemeClr>
          </a:solidFill>
          <a:ln cap="rnd"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Masszív PE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F49BB71-5739-4E83-97F1-9C030194D5C1}"/>
              </a:ext>
            </a:extLst>
          </p:cNvPr>
          <p:cNvSpPr txBox="1"/>
          <p:nvPr/>
        </p:nvSpPr>
        <p:spPr>
          <a:xfrm>
            <a:off x="9345930" y="3369894"/>
            <a:ext cx="2470150" cy="369332"/>
          </a:xfrm>
          <a:prstGeom prst="rect">
            <a:avLst/>
          </a:prstGeom>
          <a:solidFill>
            <a:schemeClr val="lt1">
              <a:alpha val="60000"/>
            </a:schemeClr>
          </a:solidFill>
          <a:ln cap="rnd"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MVT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0AAA5F8-A5E8-4687-8DA6-A503916A92AD}"/>
              </a:ext>
            </a:extLst>
          </p:cNvPr>
          <p:cNvSpPr txBox="1"/>
          <p:nvPr/>
        </p:nvSpPr>
        <p:spPr>
          <a:xfrm>
            <a:off x="7327682" y="5513042"/>
            <a:ext cx="3631764" cy="646331"/>
          </a:xfrm>
          <a:prstGeom prst="rect">
            <a:avLst/>
          </a:prstGeom>
          <a:solidFill>
            <a:schemeClr val="lt1"/>
          </a:solidFill>
          <a:ln cap="rnd">
            <a:round/>
          </a:ln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7/12 beteg (58%) – MVT</a:t>
            </a:r>
          </a:p>
          <a:p>
            <a:pPr algn="ctr"/>
            <a:r>
              <a:rPr lang="hu-HU" dirty="0"/>
              <a:t>4/7 beteg (57%) – halál oka PE</a:t>
            </a:r>
          </a:p>
        </p:txBody>
      </p:sp>
    </p:spTree>
    <p:extLst>
      <p:ext uri="{BB962C8B-B14F-4D97-AF65-F5344CB8AC3E}">
        <p14:creationId xmlns:p14="http://schemas.microsoft.com/office/powerpoint/2010/main" val="3209376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5" y="288341"/>
            <a:ext cx="8802948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altLang="hu-HU" sz="3600" dirty="0">
                <a:solidFill>
                  <a:schemeClr val="bg1"/>
                </a:solidFill>
              </a:rPr>
              <a:t>COVID-19 és VTE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EE8F621-81DC-495D-A69F-2AFFBFEA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67" y="1676518"/>
            <a:ext cx="6783866" cy="4951540"/>
          </a:xfrm>
          <a:prstGeom prst="rect">
            <a:avLst/>
          </a:prstGeom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Beszédbuborék: négyszög 14">
            <a:extLst>
              <a:ext uri="{FF2B5EF4-FFF2-40B4-BE49-F238E27FC236}">
                <a16:creationId xmlns:a16="http://schemas.microsoft.com/office/drawing/2014/main" id="{5573AA2A-F3DC-482E-8B23-26AA2BA4DC63}"/>
              </a:ext>
            </a:extLst>
          </p:cNvPr>
          <p:cNvSpPr/>
          <p:nvPr/>
        </p:nvSpPr>
        <p:spPr>
          <a:xfrm>
            <a:off x="4320076" y="1977530"/>
            <a:ext cx="7425369" cy="1058692"/>
          </a:xfrm>
          <a:prstGeom prst="wedgeRectCallout">
            <a:avLst>
              <a:gd name="adj1" fmla="val -39675"/>
              <a:gd name="adj2" fmla="val 32993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1EC07791-6994-4711-8ED8-5259971A4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734" y="2087776"/>
            <a:ext cx="7256051" cy="838199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EF5CA5CF-B117-49A3-8349-1D2BA08B41B9}"/>
              </a:ext>
            </a:extLst>
          </p:cNvPr>
          <p:cNvSpPr txBox="1"/>
          <p:nvPr/>
        </p:nvSpPr>
        <p:spPr>
          <a:xfrm>
            <a:off x="5210310" y="2427101"/>
            <a:ext cx="1771379" cy="369332"/>
          </a:xfrm>
          <a:prstGeom prst="rect">
            <a:avLst/>
          </a:prstGeom>
          <a:solidFill>
            <a:schemeClr val="lt1"/>
          </a:solidFill>
          <a:ln cap="rnd">
            <a:round/>
          </a:ln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PE: 19%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153F0070-E687-4DB2-A4A7-88E7C0A633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49" y="212110"/>
            <a:ext cx="5335852" cy="838199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5EFA2891-E910-4430-9C0C-AC62C8934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014" y="959838"/>
            <a:ext cx="3514725" cy="257175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1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1D59C0B5-018D-47B7-8C21-13917CB6803C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COVID-19 indukált </a:t>
            </a:r>
            <a:r>
              <a:rPr lang="hu-HU" altLang="hu-HU" sz="3600" dirty="0" err="1">
                <a:solidFill>
                  <a:schemeClr val="bg1"/>
                </a:solidFill>
              </a:rPr>
              <a:t>koagulopátia</a:t>
            </a:r>
            <a:endParaRPr lang="hu-HU" altLang="hu-HU" sz="3600" dirty="0">
              <a:solidFill>
                <a:schemeClr val="bg1"/>
              </a:solidFill>
            </a:endParaRPr>
          </a:p>
          <a:p>
            <a:r>
              <a:rPr lang="hu-HU" altLang="hu-HU" sz="3600" dirty="0">
                <a:solidFill>
                  <a:schemeClr val="bg1"/>
                </a:solidFill>
              </a:rPr>
              <a:t>Tapasztalataink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6B1B14-2618-46E9-801B-5E0B4079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78" y="1816768"/>
            <a:ext cx="5618469" cy="2740652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Koaguláció napi kontrollja</a:t>
            </a:r>
          </a:p>
          <a:p>
            <a:r>
              <a:rPr lang="hu-HU" dirty="0">
                <a:solidFill>
                  <a:schemeClr val="tx1"/>
                </a:solidFill>
              </a:rPr>
              <a:t>Extrém magas </a:t>
            </a:r>
            <a:r>
              <a:rPr lang="hu-HU" dirty="0" err="1">
                <a:solidFill>
                  <a:schemeClr val="tx1"/>
                </a:solidFill>
              </a:rPr>
              <a:t>fibrinogén</a:t>
            </a:r>
            <a:r>
              <a:rPr lang="hu-HU" dirty="0">
                <a:solidFill>
                  <a:schemeClr val="tx1"/>
                </a:solidFill>
              </a:rPr>
              <a:t> szint</a:t>
            </a:r>
          </a:p>
          <a:p>
            <a:pPr lvl="1"/>
            <a:r>
              <a:rPr lang="hu-HU" dirty="0"/>
              <a:t>&gt; 8 g/L (!)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Jelentősen emelkedett D-</a:t>
            </a:r>
            <a:r>
              <a:rPr lang="hu-HU" dirty="0" err="1">
                <a:solidFill>
                  <a:schemeClr val="tx1"/>
                </a:solidFill>
              </a:rPr>
              <a:t>dimer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ROTEM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6D055BC-B394-4719-BF27-CD5576358D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54" y="1715167"/>
            <a:ext cx="4676359" cy="2740653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Lekerekített téglalap 2">
            <a:extLst>
              <a:ext uri="{FF2B5EF4-FFF2-40B4-BE49-F238E27FC236}">
                <a16:creationId xmlns:a16="http://schemas.microsoft.com/office/drawing/2014/main" id="{C9FB2F63-B0FB-4BFF-8ED8-7EDF8061E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379" y="4815839"/>
            <a:ext cx="8679242" cy="16204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3600" dirty="0">
                <a:latin typeface="+mj-lt"/>
              </a:rPr>
              <a:t>Indítanál terápiás </a:t>
            </a:r>
            <a:r>
              <a:rPr lang="hu-HU" altLang="hu-HU" sz="3600" dirty="0" err="1">
                <a:latin typeface="+mj-lt"/>
              </a:rPr>
              <a:t>antikoagulálást</a:t>
            </a:r>
            <a:r>
              <a:rPr lang="hu-HU" altLang="hu-HU" sz="36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15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1D59C0B5-018D-47B7-8C21-13917CB6803C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COVID-19 indukált </a:t>
            </a:r>
            <a:r>
              <a:rPr lang="hu-HU" altLang="hu-HU" sz="3600" dirty="0" err="1">
                <a:solidFill>
                  <a:schemeClr val="bg1"/>
                </a:solidFill>
              </a:rPr>
              <a:t>koagulopátia</a:t>
            </a:r>
            <a:endParaRPr lang="hu-HU" altLang="hu-HU" sz="3600" dirty="0">
              <a:solidFill>
                <a:schemeClr val="bg1"/>
              </a:solidFill>
            </a:endParaRPr>
          </a:p>
          <a:p>
            <a:r>
              <a:rPr lang="hu-HU" altLang="hu-HU" sz="3600" dirty="0">
                <a:solidFill>
                  <a:schemeClr val="bg1"/>
                </a:solidFill>
              </a:rPr>
              <a:t>Tapasztalataink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6B1B14-2618-46E9-801B-5E0B4079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78" y="1816768"/>
            <a:ext cx="5618469" cy="2740652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Koaguláció napi kontrollja</a:t>
            </a:r>
          </a:p>
          <a:p>
            <a:r>
              <a:rPr lang="hu-HU" dirty="0">
                <a:solidFill>
                  <a:schemeClr val="tx1"/>
                </a:solidFill>
              </a:rPr>
              <a:t>Extrém magas </a:t>
            </a:r>
            <a:r>
              <a:rPr lang="hu-HU" dirty="0" err="1">
                <a:solidFill>
                  <a:schemeClr val="tx1"/>
                </a:solidFill>
              </a:rPr>
              <a:t>fibrinogén</a:t>
            </a:r>
            <a:r>
              <a:rPr lang="hu-HU" dirty="0">
                <a:solidFill>
                  <a:schemeClr val="tx1"/>
                </a:solidFill>
              </a:rPr>
              <a:t> szint</a:t>
            </a:r>
          </a:p>
          <a:p>
            <a:pPr lvl="1"/>
            <a:r>
              <a:rPr lang="hu-HU" dirty="0"/>
              <a:t>&gt; 8 g/L (!)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Jelentősen emelkedett D-</a:t>
            </a:r>
            <a:r>
              <a:rPr lang="hu-HU" dirty="0" err="1">
                <a:solidFill>
                  <a:schemeClr val="tx1"/>
                </a:solidFill>
              </a:rPr>
              <a:t>dimer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ROTEM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6D055BC-B394-4719-BF27-CD5576358D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54" y="1715167"/>
            <a:ext cx="4676359" cy="2740653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Lekerekített téglalap 2">
            <a:extLst>
              <a:ext uri="{FF2B5EF4-FFF2-40B4-BE49-F238E27FC236}">
                <a16:creationId xmlns:a16="http://schemas.microsoft.com/office/drawing/2014/main" id="{C4DAD3AF-5E9D-4F86-983A-80886CE0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379" y="4815839"/>
            <a:ext cx="8679242" cy="16204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3600" dirty="0">
                <a:latin typeface="+mj-lt"/>
              </a:rPr>
              <a:t>Terápiás </a:t>
            </a:r>
            <a:r>
              <a:rPr lang="hu-HU" altLang="hu-HU" sz="3600" dirty="0" err="1">
                <a:latin typeface="+mj-lt"/>
              </a:rPr>
              <a:t>antikoagulálás</a:t>
            </a:r>
            <a:r>
              <a:rPr lang="hu-HU" altLang="hu-HU" sz="3600" dirty="0">
                <a:latin typeface="+mj-lt"/>
              </a:rPr>
              <a:t> mellett</a:t>
            </a:r>
          </a:p>
          <a:p>
            <a:pPr lvl="0" algn="ctr">
              <a:spcBef>
                <a:spcPct val="0"/>
              </a:spcBef>
              <a:buNone/>
            </a:pPr>
            <a:r>
              <a:rPr lang="hu-HU" altLang="hu-HU" sz="3600" dirty="0">
                <a:latin typeface="+mj-lt"/>
              </a:rPr>
              <a:t>diffúz vérzések…</a:t>
            </a:r>
          </a:p>
        </p:txBody>
      </p:sp>
    </p:spTree>
    <p:extLst>
      <p:ext uri="{BB962C8B-B14F-4D97-AF65-F5344CB8AC3E}">
        <p14:creationId xmlns:p14="http://schemas.microsoft.com/office/powerpoint/2010/main" val="23824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AD7BC41-3D4C-4B75-964F-4CAA397B41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80" y="1778000"/>
            <a:ext cx="5364326" cy="427736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00437BF-4FBE-4B83-A30D-B1718CF46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906" y="1467485"/>
            <a:ext cx="4909536" cy="5045075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5A1F19B6-9358-4C7C-938B-67AA78C29871}"/>
              </a:ext>
            </a:extLst>
          </p:cNvPr>
          <p:cNvSpPr/>
          <p:nvPr/>
        </p:nvSpPr>
        <p:spPr>
          <a:xfrm>
            <a:off x="6786880" y="1910080"/>
            <a:ext cx="4835562" cy="1117600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7CAFA68-EC43-4182-AF8F-92B463325C5B}"/>
              </a:ext>
            </a:extLst>
          </p:cNvPr>
          <p:cNvSpPr/>
          <p:nvPr/>
        </p:nvSpPr>
        <p:spPr>
          <a:xfrm>
            <a:off x="6786880" y="5390514"/>
            <a:ext cx="4837288" cy="1080000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8539597-8362-4F2A-A719-4B1C13A050CC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REMAP-CAP állásfoglalás</a:t>
            </a:r>
          </a:p>
        </p:txBody>
      </p:sp>
      <p:sp>
        <p:nvSpPr>
          <p:cNvPr id="10" name="Lekerekített téglalap 2">
            <a:extLst>
              <a:ext uri="{FF2B5EF4-FFF2-40B4-BE49-F238E27FC236}">
                <a16:creationId xmlns:a16="http://schemas.microsoft.com/office/drawing/2014/main" id="{7A009EE7-40A5-492B-8E8F-A032A49FF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379" y="3489375"/>
            <a:ext cx="8679242" cy="149970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3600" dirty="0">
                <a:latin typeface="+mj-lt"/>
              </a:rPr>
              <a:t>Ezen felül: egymásnak ellentmondó eredmények több RCT-</a:t>
            </a:r>
            <a:r>
              <a:rPr lang="hu-HU" altLang="hu-HU" sz="3600" dirty="0" err="1">
                <a:latin typeface="+mj-lt"/>
              </a:rPr>
              <a:t>ből</a:t>
            </a:r>
            <a:endParaRPr lang="hu-HU" altLang="hu-H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9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MVT-profilaxis </a:t>
            </a:r>
            <a:r>
              <a:rPr lang="hu-HU" altLang="hu-HU" sz="3600" dirty="0" err="1">
                <a:solidFill>
                  <a:schemeClr val="bg1"/>
                </a:solidFill>
              </a:rPr>
              <a:t>vs</a:t>
            </a:r>
            <a:r>
              <a:rPr lang="hu-HU" altLang="hu-HU" sz="3600" dirty="0">
                <a:solidFill>
                  <a:schemeClr val="bg1"/>
                </a:solidFill>
              </a:rPr>
              <a:t> terápiás </a:t>
            </a:r>
            <a:r>
              <a:rPr lang="hu-HU" altLang="hu-HU" sz="3600" dirty="0" err="1">
                <a:solidFill>
                  <a:schemeClr val="bg1"/>
                </a:solidFill>
              </a:rPr>
              <a:t>antikoaguláció</a:t>
            </a:r>
            <a:endParaRPr lang="hu-HU" altLang="hu-HU" sz="3600" dirty="0">
              <a:solidFill>
                <a:schemeClr val="bg1"/>
              </a:solidFill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7FA256FE-7F9F-40BC-A3BA-651A14D2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B70249CC-BAD3-48BC-9192-B32EE1FF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00" y="1591806"/>
            <a:ext cx="9432000" cy="4200942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71DBEC59-6F56-45B5-963E-F7F52CA3ADE7}"/>
              </a:ext>
            </a:extLst>
          </p:cNvPr>
          <p:cNvCxnSpPr>
            <a:cxnSpLocks/>
          </p:cNvCxnSpPr>
          <p:nvPr/>
        </p:nvCxnSpPr>
        <p:spPr>
          <a:xfrm>
            <a:off x="5112000" y="3312000"/>
            <a:ext cx="18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BC904971-EF68-4303-AF40-299EE4C1A156}"/>
              </a:ext>
            </a:extLst>
          </p:cNvPr>
          <p:cNvCxnSpPr>
            <a:cxnSpLocks/>
          </p:cNvCxnSpPr>
          <p:nvPr/>
        </p:nvCxnSpPr>
        <p:spPr>
          <a:xfrm>
            <a:off x="4104000" y="3528000"/>
            <a:ext cx="25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2B40A420-537A-4C64-A579-B59EDAFA5FAA}"/>
              </a:ext>
            </a:extLst>
          </p:cNvPr>
          <p:cNvCxnSpPr>
            <a:cxnSpLocks/>
          </p:cNvCxnSpPr>
          <p:nvPr/>
        </p:nvCxnSpPr>
        <p:spPr>
          <a:xfrm>
            <a:off x="4788000" y="4824000"/>
            <a:ext cx="266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7EBF045E-0BB9-491B-8471-B8158CDB26E0}"/>
              </a:ext>
            </a:extLst>
          </p:cNvPr>
          <p:cNvCxnSpPr>
            <a:cxnSpLocks/>
          </p:cNvCxnSpPr>
          <p:nvPr/>
        </p:nvCxnSpPr>
        <p:spPr>
          <a:xfrm>
            <a:off x="4104000" y="5076000"/>
            <a:ext cx="309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05944DEE-D4EB-44C6-B8BF-F07638911D93}"/>
              </a:ext>
            </a:extLst>
          </p:cNvPr>
          <p:cNvCxnSpPr>
            <a:cxnSpLocks/>
          </p:cNvCxnSpPr>
          <p:nvPr/>
        </p:nvCxnSpPr>
        <p:spPr>
          <a:xfrm>
            <a:off x="4104000" y="5292000"/>
            <a:ext cx="324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01259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Összefoglalva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5E7DE13-6F47-41DA-9482-DFF8A1C75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965" y="1333041"/>
            <a:ext cx="7704070" cy="5356849"/>
          </a:xfrm>
          <a:prstGeom prst="rect">
            <a:avLst/>
          </a:prstGeom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457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01259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És ha már annyi mindent kipróbáltunk...</a:t>
            </a:r>
          </a:p>
        </p:txBody>
      </p:sp>
      <p:sp>
        <p:nvSpPr>
          <p:cNvPr id="4" name="Lekerekített téglalap 2">
            <a:extLst>
              <a:ext uri="{FF2B5EF4-FFF2-40B4-BE49-F238E27FC236}">
                <a16:creationId xmlns:a16="http://schemas.microsoft.com/office/drawing/2014/main" id="{5024BAFC-FD05-4462-90BB-B637A1FF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523" y="3275561"/>
            <a:ext cx="9179135" cy="220380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3600" dirty="0" err="1">
                <a:latin typeface="+mj-lt"/>
              </a:rPr>
              <a:t>Tocilizumab</a:t>
            </a:r>
            <a:r>
              <a:rPr lang="hu-HU" altLang="hu-HU" sz="3600" dirty="0">
                <a:latin typeface="+mj-lt"/>
              </a:rPr>
              <a:t>?</a:t>
            </a:r>
          </a:p>
          <a:p>
            <a:pPr lvl="0" algn="ctr">
              <a:spcBef>
                <a:spcPct val="0"/>
              </a:spcBef>
              <a:buNone/>
            </a:pPr>
            <a:r>
              <a:rPr lang="hu-HU" altLang="hu-HU" sz="3600" dirty="0" err="1">
                <a:latin typeface="+mj-lt"/>
              </a:rPr>
              <a:t>Ivermectin</a:t>
            </a:r>
            <a:r>
              <a:rPr lang="hu-HU" altLang="hu-HU" sz="3600" dirty="0">
                <a:latin typeface="+mj-lt"/>
              </a:rPr>
              <a:t>?</a:t>
            </a:r>
          </a:p>
          <a:p>
            <a:pPr lvl="0" algn="ctr">
              <a:spcBef>
                <a:spcPct val="0"/>
              </a:spcBef>
              <a:buNone/>
            </a:pPr>
            <a:r>
              <a:rPr lang="hu-HU" altLang="hu-HU" sz="3600" dirty="0" err="1">
                <a:latin typeface="+mj-lt"/>
              </a:rPr>
              <a:t>Vakcináció</a:t>
            </a:r>
            <a:r>
              <a:rPr lang="hu-HU" altLang="hu-HU" sz="3600" dirty="0">
                <a:latin typeface="+mj-lt"/>
              </a:rPr>
              <a:t>?</a:t>
            </a:r>
          </a:p>
        </p:txBody>
      </p:sp>
      <p:sp>
        <p:nvSpPr>
          <p:cNvPr id="5" name="Lekerekített téglalap 2">
            <a:extLst>
              <a:ext uri="{FF2B5EF4-FFF2-40B4-BE49-F238E27FC236}">
                <a16:creationId xmlns:a16="http://schemas.microsoft.com/office/drawing/2014/main" id="{9BFAA0F1-4DD5-4119-8758-D913D858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522" y="1440669"/>
            <a:ext cx="9179135" cy="14587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3600" dirty="0">
                <a:latin typeface="+mj-lt"/>
              </a:rPr>
              <a:t>Mi jöhet még szóba?</a:t>
            </a:r>
          </a:p>
        </p:txBody>
      </p:sp>
    </p:spTree>
    <p:extLst>
      <p:ext uri="{BB962C8B-B14F-4D97-AF65-F5344CB8AC3E}">
        <p14:creationId xmlns:p14="http://schemas.microsoft.com/office/powerpoint/2010/main" val="23098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0D70922-3A02-4C90-8D25-435F89C2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88" y="1337722"/>
            <a:ext cx="8090823" cy="4981158"/>
          </a:xfrm>
          <a:prstGeom prst="rect">
            <a:avLst/>
          </a:prstGeom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B54BA725-8E43-2F4F-8085-0959AC30F675}"/>
              </a:ext>
            </a:extLst>
          </p:cNvPr>
          <p:cNvSpPr txBox="1">
            <a:spLocks noChangeArrowheads="1"/>
          </p:cNvSpPr>
          <p:nvPr/>
        </p:nvSpPr>
        <p:spPr>
          <a:xfrm>
            <a:off x="1110915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SSC COVID-19 irányelv – 2020.03.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BC04153-CB11-4D0C-A2D2-A3FF0BF2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588" y="1814337"/>
            <a:ext cx="8090823" cy="4504543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55CDE5F9-F247-4FFD-9C51-F39D21E5F997}"/>
              </a:ext>
            </a:extLst>
          </p:cNvPr>
          <p:cNvSpPr/>
          <p:nvPr/>
        </p:nvSpPr>
        <p:spPr>
          <a:xfrm>
            <a:off x="3191360" y="2140160"/>
            <a:ext cx="1116000" cy="324000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F606588-369C-4A6F-A4E5-FE77AF059A28}"/>
              </a:ext>
            </a:extLst>
          </p:cNvPr>
          <p:cNvSpPr/>
          <p:nvPr/>
        </p:nvSpPr>
        <p:spPr>
          <a:xfrm>
            <a:off x="4136240" y="2891900"/>
            <a:ext cx="1228240" cy="613299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40BA8C5-3947-4218-ADF3-489FC26762C5}"/>
              </a:ext>
            </a:extLst>
          </p:cNvPr>
          <p:cNvSpPr/>
          <p:nvPr/>
        </p:nvSpPr>
        <p:spPr>
          <a:xfrm>
            <a:off x="4400400" y="2284809"/>
            <a:ext cx="689760" cy="324000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526289E2-C01A-45DE-88B0-5BE804E1878B}"/>
              </a:ext>
            </a:extLst>
          </p:cNvPr>
          <p:cNvSpPr/>
          <p:nvPr/>
        </p:nvSpPr>
        <p:spPr>
          <a:xfrm>
            <a:off x="8179920" y="5005180"/>
            <a:ext cx="1228240" cy="1131460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18E3C843-C5DE-470F-9E1B-1F97AE783CA2}"/>
              </a:ext>
            </a:extLst>
          </p:cNvPr>
          <p:cNvSpPr/>
          <p:nvPr/>
        </p:nvSpPr>
        <p:spPr>
          <a:xfrm>
            <a:off x="5922114" y="1920169"/>
            <a:ext cx="905406" cy="324000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2">
            <a:extLst>
              <a:ext uri="{FF2B5EF4-FFF2-40B4-BE49-F238E27FC236}">
                <a16:creationId xmlns:a16="http://schemas.microsoft.com/office/drawing/2014/main" id="{23811449-3B85-4B55-BB88-B92ADE393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519" y="4734560"/>
            <a:ext cx="7426959" cy="183509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2800" b="1" dirty="0">
                <a:latin typeface="+mj-lt"/>
              </a:rPr>
              <a:t>50 pont + 4 alpont</a:t>
            </a:r>
          </a:p>
          <a:p>
            <a:pPr lvl="0" algn="ctr">
              <a:spcBef>
                <a:spcPct val="0"/>
              </a:spcBef>
              <a:buNone/>
            </a:pPr>
            <a:r>
              <a:rPr lang="hu-HU" altLang="hu-HU" sz="2800" dirty="0">
                <a:latin typeface="+mj-lt"/>
              </a:rPr>
              <a:t>37 gyenge + 8 erős ajánlás</a:t>
            </a:r>
          </a:p>
          <a:p>
            <a:pPr lvl="0" algn="ctr">
              <a:spcBef>
                <a:spcPct val="0"/>
              </a:spcBef>
              <a:buNone/>
            </a:pPr>
            <a:r>
              <a:rPr lang="hu-HU" altLang="hu-HU" sz="2800" dirty="0">
                <a:latin typeface="+mj-lt"/>
              </a:rPr>
              <a:t>4 BPS</a:t>
            </a:r>
          </a:p>
          <a:p>
            <a:pPr lvl="0" algn="ctr">
              <a:spcBef>
                <a:spcPct val="0"/>
              </a:spcBef>
              <a:buNone/>
            </a:pPr>
            <a:r>
              <a:rPr lang="hu-HU" altLang="hu-HU" sz="2800" dirty="0">
                <a:latin typeface="+mj-lt"/>
              </a:rPr>
              <a:t>5 NA </a:t>
            </a:r>
          </a:p>
        </p:txBody>
      </p:sp>
      <p:sp>
        <p:nvSpPr>
          <p:cNvPr id="15" name="Lekerekített téglalap 2">
            <a:extLst>
              <a:ext uri="{FF2B5EF4-FFF2-40B4-BE49-F238E27FC236}">
                <a16:creationId xmlns:a16="http://schemas.microsoft.com/office/drawing/2014/main" id="{9E05AF8E-84FF-495B-ACE1-C91F8FFAE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519" y="2511450"/>
            <a:ext cx="7426959" cy="183509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2800" b="1" dirty="0">
                <a:latin typeface="+mj-lt"/>
              </a:rPr>
              <a:t>5 téma</a:t>
            </a:r>
          </a:p>
          <a:p>
            <a:pPr lvl="0" algn="ctr">
              <a:spcBef>
                <a:spcPct val="0"/>
              </a:spcBef>
              <a:buNone/>
            </a:pPr>
            <a:r>
              <a:rPr lang="hu-HU" altLang="hu-HU" sz="2800" dirty="0">
                <a:latin typeface="+mj-lt"/>
              </a:rPr>
              <a:t>infekciókontroll, diagnosztika, </a:t>
            </a:r>
            <a:r>
              <a:rPr lang="hu-HU" altLang="hu-HU" sz="2800" dirty="0" err="1">
                <a:latin typeface="+mj-lt"/>
              </a:rPr>
              <a:t>hemodinamika</a:t>
            </a:r>
            <a:r>
              <a:rPr lang="hu-HU" altLang="hu-HU" sz="2800" dirty="0">
                <a:latin typeface="+mj-lt"/>
              </a:rPr>
              <a:t>, légzéstámogatás, terápia </a:t>
            </a:r>
          </a:p>
        </p:txBody>
      </p:sp>
    </p:spTree>
    <p:extLst>
      <p:ext uri="{BB962C8B-B14F-4D97-AF65-F5344CB8AC3E}">
        <p14:creationId xmlns:p14="http://schemas.microsoft.com/office/powerpoint/2010/main" val="18533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2C6EC06-A82A-4BFE-ACFE-AAF4693F68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77" y="5419356"/>
            <a:ext cx="3423448" cy="1150303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5DAFF4C0-F8E0-4AF7-9679-060B840E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1358423"/>
            <a:ext cx="10620375" cy="382905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5137AD9-B657-43CB-9FC8-CC0573FF0F66}"/>
              </a:ext>
            </a:extLst>
          </p:cNvPr>
          <p:cNvSpPr txBox="1">
            <a:spLocks noChangeArrowheads="1"/>
          </p:cNvSpPr>
          <p:nvPr/>
        </p:nvSpPr>
        <p:spPr>
          <a:xfrm>
            <a:off x="1110915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Egy kis „</a:t>
            </a:r>
            <a:r>
              <a:rPr lang="hu-HU" altLang="hu-HU" sz="3600" dirty="0" err="1">
                <a:solidFill>
                  <a:schemeClr val="bg1"/>
                </a:solidFill>
              </a:rPr>
              <a:t>Guidelineológia</a:t>
            </a:r>
            <a:r>
              <a:rPr lang="hu-HU" altLang="hu-HU" sz="3600" dirty="0">
                <a:solidFill>
                  <a:schemeClr val="bg1"/>
                </a:solidFill>
              </a:rPr>
              <a:t>”,</a:t>
            </a:r>
          </a:p>
          <a:p>
            <a:r>
              <a:rPr lang="hu-HU" altLang="hu-HU" sz="3600" dirty="0">
                <a:solidFill>
                  <a:schemeClr val="bg1"/>
                </a:solidFill>
              </a:rPr>
              <a:t>hogy egy nyelvet beszéljünk</a:t>
            </a:r>
          </a:p>
        </p:txBody>
      </p:sp>
    </p:spTree>
    <p:extLst>
      <p:ext uri="{BB962C8B-B14F-4D97-AF65-F5344CB8AC3E}">
        <p14:creationId xmlns:p14="http://schemas.microsoft.com/office/powerpoint/2010/main" val="265238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D156F5A3-EE93-4F9D-9F7E-00E1BE1B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20000"/>
            <a:ext cx="10260000" cy="227618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D35F018A-697C-418B-AEB9-8BE233047C22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Publikációk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EDD177B-E054-4545-81CF-4B6FA62D90D9}"/>
              </a:ext>
            </a:extLst>
          </p:cNvPr>
          <p:cNvSpPr/>
          <p:nvPr/>
        </p:nvSpPr>
        <p:spPr>
          <a:xfrm>
            <a:off x="3564000" y="3456000"/>
            <a:ext cx="1116000" cy="324000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F504BF54-7B78-455B-A1BA-8BEDAB46206A}"/>
              </a:ext>
            </a:extLst>
          </p:cNvPr>
          <p:cNvSpPr/>
          <p:nvPr/>
        </p:nvSpPr>
        <p:spPr>
          <a:xfrm>
            <a:off x="3564000" y="3456000"/>
            <a:ext cx="1116000" cy="324000"/>
          </a:xfrm>
          <a:prstGeom prst="rect">
            <a:avLst/>
          </a:prstGeom>
          <a:solidFill>
            <a:srgbClr val="FF0000">
              <a:alpha val="7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99.543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C10CA2FB-7962-4D97-9AC6-5AB0B3FB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2844000"/>
            <a:ext cx="10260000" cy="2196121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églalap 16">
            <a:extLst>
              <a:ext uri="{FF2B5EF4-FFF2-40B4-BE49-F238E27FC236}">
                <a16:creationId xmlns:a16="http://schemas.microsoft.com/office/drawing/2014/main" id="{70C9FF34-260C-4A44-A600-176E01140897}"/>
              </a:ext>
            </a:extLst>
          </p:cNvPr>
          <p:cNvSpPr/>
          <p:nvPr/>
        </p:nvSpPr>
        <p:spPr>
          <a:xfrm>
            <a:off x="3960000" y="4728825"/>
            <a:ext cx="1116000" cy="324000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7149BDE8-EA3A-400F-AE67-0FBEAF29A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00" y="4068000"/>
            <a:ext cx="10260000" cy="2225072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églalap 19">
            <a:extLst>
              <a:ext uri="{FF2B5EF4-FFF2-40B4-BE49-F238E27FC236}">
                <a16:creationId xmlns:a16="http://schemas.microsoft.com/office/drawing/2014/main" id="{DF3824BD-16DF-4C51-A82B-0D352C60D862}"/>
              </a:ext>
            </a:extLst>
          </p:cNvPr>
          <p:cNvSpPr/>
          <p:nvPr/>
        </p:nvSpPr>
        <p:spPr>
          <a:xfrm>
            <a:off x="4248000" y="5940000"/>
            <a:ext cx="1116000" cy="324000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C92B357B-B852-4434-8975-4BFB5C30FD3D}"/>
              </a:ext>
            </a:extLst>
          </p:cNvPr>
          <p:cNvSpPr/>
          <p:nvPr/>
        </p:nvSpPr>
        <p:spPr>
          <a:xfrm>
            <a:off x="4248000" y="5940000"/>
            <a:ext cx="1116000" cy="324000"/>
          </a:xfrm>
          <a:prstGeom prst="rect">
            <a:avLst/>
          </a:prstGeom>
          <a:solidFill>
            <a:srgbClr val="FF0000">
              <a:alpha val="7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131</a:t>
            </a:r>
          </a:p>
        </p:txBody>
      </p:sp>
    </p:spTree>
    <p:extLst>
      <p:ext uri="{BB962C8B-B14F-4D97-AF65-F5344CB8AC3E}">
        <p14:creationId xmlns:p14="http://schemas.microsoft.com/office/powerpoint/2010/main" val="6636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D35F018A-697C-418B-AEB9-8BE233047C22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SSC COVID-19 irányelv update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B559E1E-F08A-4880-9C7B-28D82E8B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64" y="1676400"/>
            <a:ext cx="10306050" cy="350520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94A5E1E-EA53-487A-A0FD-BFDA75E6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07" y="2652345"/>
            <a:ext cx="7530712" cy="3768776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73803FC-778D-4120-90C1-5F3C428D6F42}"/>
              </a:ext>
            </a:extLst>
          </p:cNvPr>
          <p:cNvCxnSpPr/>
          <p:nvPr/>
        </p:nvCxnSpPr>
        <p:spPr>
          <a:xfrm>
            <a:off x="2160000" y="3820160"/>
            <a:ext cx="70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FBE3E04-9418-4957-AAF3-69920C44766D}"/>
              </a:ext>
            </a:extLst>
          </p:cNvPr>
          <p:cNvCxnSpPr>
            <a:cxnSpLocks/>
          </p:cNvCxnSpPr>
          <p:nvPr/>
        </p:nvCxnSpPr>
        <p:spPr>
          <a:xfrm>
            <a:off x="3564000" y="4680000"/>
            <a:ext cx="601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BA25C2BC-1868-4875-88FF-CBEA384746A6}"/>
              </a:ext>
            </a:extLst>
          </p:cNvPr>
          <p:cNvCxnSpPr>
            <a:cxnSpLocks/>
          </p:cNvCxnSpPr>
          <p:nvPr/>
        </p:nvCxnSpPr>
        <p:spPr>
          <a:xfrm>
            <a:off x="2160000" y="4932000"/>
            <a:ext cx="34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32BA15BD-AC20-4431-89FC-72F63FE40305}"/>
              </a:ext>
            </a:extLst>
          </p:cNvPr>
          <p:cNvCxnSpPr>
            <a:cxnSpLocks/>
          </p:cNvCxnSpPr>
          <p:nvPr/>
        </p:nvCxnSpPr>
        <p:spPr>
          <a:xfrm>
            <a:off x="3420000" y="5220000"/>
            <a:ext cx="442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kerekített téglalap 2">
            <a:extLst>
              <a:ext uri="{FF2B5EF4-FFF2-40B4-BE49-F238E27FC236}">
                <a16:creationId xmlns:a16="http://schemas.microsoft.com/office/drawing/2014/main" id="{3708E4FB-9703-4808-A533-383CDB162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883" y="1293626"/>
            <a:ext cx="7426959" cy="220380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2800" b="1" dirty="0">
                <a:latin typeface="+mj-lt"/>
              </a:rPr>
              <a:t>9 új ajánlás</a:t>
            </a:r>
            <a:endParaRPr lang="hu-HU" altLang="hu-HU" sz="2800" dirty="0">
              <a:latin typeface="+mj-lt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hu-HU" altLang="hu-HU" sz="2800" dirty="0">
                <a:latin typeface="+mj-lt"/>
              </a:rPr>
              <a:t>lélegeztetés, </a:t>
            </a:r>
            <a:r>
              <a:rPr lang="hu-HU" altLang="hu-HU" sz="2800" dirty="0" err="1">
                <a:latin typeface="+mj-lt"/>
              </a:rPr>
              <a:t>antivirális</a:t>
            </a:r>
            <a:r>
              <a:rPr lang="hu-HU" altLang="hu-HU" sz="2800" dirty="0">
                <a:latin typeface="+mj-lt"/>
              </a:rPr>
              <a:t> kezelés (</a:t>
            </a:r>
            <a:r>
              <a:rPr lang="hu-HU" altLang="hu-HU" sz="2800" dirty="0" err="1">
                <a:latin typeface="+mj-lt"/>
              </a:rPr>
              <a:t>hydroxychloroquin</a:t>
            </a:r>
            <a:r>
              <a:rPr lang="hu-HU" altLang="hu-HU" sz="2800" dirty="0">
                <a:latin typeface="+mj-lt"/>
              </a:rPr>
              <a:t>, </a:t>
            </a:r>
            <a:r>
              <a:rPr lang="hu-HU" altLang="hu-HU" sz="2800" dirty="0" err="1">
                <a:latin typeface="+mj-lt"/>
              </a:rPr>
              <a:t>konvaleszcens</a:t>
            </a:r>
            <a:r>
              <a:rPr lang="hu-HU" altLang="hu-HU" sz="2800" dirty="0">
                <a:latin typeface="+mj-lt"/>
              </a:rPr>
              <a:t> plazma, </a:t>
            </a:r>
            <a:r>
              <a:rPr lang="hu-HU" altLang="hu-HU" sz="2800" dirty="0" err="1">
                <a:latin typeface="+mj-lt"/>
              </a:rPr>
              <a:t>remdesivir</a:t>
            </a:r>
            <a:r>
              <a:rPr lang="hu-HU" altLang="hu-HU" sz="2800" dirty="0">
                <a:latin typeface="+mj-lt"/>
              </a:rPr>
              <a:t>), </a:t>
            </a:r>
            <a:r>
              <a:rPr lang="hu-HU" altLang="hu-HU" sz="2800" dirty="0" err="1">
                <a:latin typeface="+mj-lt"/>
              </a:rPr>
              <a:t>kortikoszteroid</a:t>
            </a:r>
            <a:r>
              <a:rPr lang="hu-HU" altLang="hu-HU" sz="2800" dirty="0">
                <a:latin typeface="+mj-lt"/>
              </a:rPr>
              <a:t> terápia,</a:t>
            </a:r>
          </a:p>
          <a:p>
            <a:pPr lvl="0" algn="ctr">
              <a:spcBef>
                <a:spcPct val="0"/>
              </a:spcBef>
              <a:buNone/>
            </a:pPr>
            <a:r>
              <a:rPr lang="hu-HU" altLang="hu-HU" sz="2800" dirty="0">
                <a:latin typeface="+mj-lt"/>
              </a:rPr>
              <a:t>MVT profilaxis </a:t>
            </a:r>
            <a:r>
              <a:rPr lang="hu-HU" altLang="hu-HU" sz="2800" dirty="0" err="1">
                <a:latin typeface="+mj-lt"/>
              </a:rPr>
              <a:t>vs</a:t>
            </a:r>
            <a:r>
              <a:rPr lang="hu-HU" altLang="hu-HU" sz="2800" dirty="0">
                <a:latin typeface="+mj-lt"/>
              </a:rPr>
              <a:t> terápiás </a:t>
            </a:r>
            <a:r>
              <a:rPr lang="hu-HU" altLang="hu-HU" sz="2800" dirty="0" err="1">
                <a:latin typeface="+mj-lt"/>
              </a:rPr>
              <a:t>antikoagulálás</a:t>
            </a:r>
            <a:endParaRPr lang="hu-HU" altLang="hu-HU" sz="2800" dirty="0">
              <a:latin typeface="+mj-lt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0612DCC8-A6A6-4FB5-AFC4-8565F570A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137" y="3679378"/>
            <a:ext cx="3965863" cy="2923687"/>
          </a:xfrm>
          <a:prstGeom prst="rect">
            <a:avLst/>
          </a:prstGeom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7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D35F018A-697C-418B-AEB9-8BE233047C22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Lélegeztetés hasra fordítva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7B545A5-82BF-46EC-B7DD-0BBECEB4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zöveg helye 7">
            <a:extLst>
              <a:ext uri="{FF2B5EF4-FFF2-40B4-BE49-F238E27FC236}">
                <a16:creationId xmlns:a16="http://schemas.microsoft.com/office/drawing/2014/main" id="{327A7AE9-AFE0-4AA7-9FDE-B1925D126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hu-HU" dirty="0" err="1"/>
              <a:t>Patofiziológiai</a:t>
            </a:r>
            <a:r>
              <a:rPr lang="hu-HU" dirty="0"/>
              <a:t> racionalitás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F0551674-89DD-4A70-8EFF-5A3EC05B6D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Légúti váladék ürülése ↑</a:t>
            </a:r>
          </a:p>
          <a:p>
            <a:r>
              <a:rPr lang="hu-HU" dirty="0" err="1"/>
              <a:t>Atelectasia</a:t>
            </a:r>
            <a:r>
              <a:rPr lang="hu-HU" dirty="0"/>
              <a:t> ↓</a:t>
            </a:r>
          </a:p>
          <a:p>
            <a:r>
              <a:rPr lang="hu-HU" dirty="0"/>
              <a:t>Alsó tüdőlebenyek szív általi kompressziója ↓</a:t>
            </a:r>
          </a:p>
          <a:p>
            <a:r>
              <a:rPr lang="hu-HU" dirty="0"/>
              <a:t>P</a:t>
            </a:r>
            <a:r>
              <a:rPr lang="hu-HU" baseline="-25000" dirty="0"/>
              <a:t>TP</a:t>
            </a:r>
            <a:r>
              <a:rPr lang="hu-HU" dirty="0"/>
              <a:t> homogenitása ↑</a:t>
            </a:r>
          </a:p>
          <a:p>
            <a:r>
              <a:rPr lang="hu-HU" dirty="0" err="1"/>
              <a:t>Lung</a:t>
            </a:r>
            <a:r>
              <a:rPr lang="hu-HU" dirty="0"/>
              <a:t> </a:t>
            </a:r>
            <a:r>
              <a:rPr lang="hu-HU" dirty="0" err="1"/>
              <a:t>strain</a:t>
            </a:r>
            <a:r>
              <a:rPr lang="hu-HU" dirty="0"/>
              <a:t> ↓</a:t>
            </a:r>
          </a:p>
          <a:p>
            <a:r>
              <a:rPr lang="hu-HU" dirty="0"/>
              <a:t>V/Q eloszlás javul</a:t>
            </a:r>
          </a:p>
          <a:p>
            <a:endParaRPr lang="hu-HU" dirty="0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F5BDC721-EC08-46AB-B104-567902568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05374" y="944987"/>
            <a:ext cx="4260918" cy="5681224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D8D7F10E-1BDA-45CD-B986-9F55A836C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05374" y="944987"/>
            <a:ext cx="4260918" cy="5681224"/>
          </a:xfrm>
          <a:prstGeom prst="rect">
            <a:avLst/>
          </a:prstGeom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Beszédbuborék: ellipszis 17">
            <a:extLst>
              <a:ext uri="{FF2B5EF4-FFF2-40B4-BE49-F238E27FC236}">
                <a16:creationId xmlns:a16="http://schemas.microsoft.com/office/drawing/2014/main" id="{DDB377DE-16D8-4143-9303-4B4B3849774D}"/>
              </a:ext>
            </a:extLst>
          </p:cNvPr>
          <p:cNvSpPr/>
          <p:nvPr/>
        </p:nvSpPr>
        <p:spPr>
          <a:xfrm>
            <a:off x="8316000" y="2052000"/>
            <a:ext cx="3028950" cy="1511318"/>
          </a:xfrm>
          <a:prstGeom prst="wedgeEllipseCallout">
            <a:avLst>
              <a:gd name="adj1" fmla="val -81936"/>
              <a:gd name="adj2" fmla="val 6610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Ventiláció eloszlása háton fekve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(gépi lélegeztetett)</a:t>
            </a:r>
          </a:p>
        </p:txBody>
      </p:sp>
      <p:sp>
        <p:nvSpPr>
          <p:cNvPr id="19" name="Beszédbuborék: ellipszis 18">
            <a:extLst>
              <a:ext uri="{FF2B5EF4-FFF2-40B4-BE49-F238E27FC236}">
                <a16:creationId xmlns:a16="http://schemas.microsoft.com/office/drawing/2014/main" id="{B5C1A84C-93FD-4642-820A-6E8FA2B2F707}"/>
              </a:ext>
            </a:extLst>
          </p:cNvPr>
          <p:cNvSpPr/>
          <p:nvPr/>
        </p:nvSpPr>
        <p:spPr>
          <a:xfrm>
            <a:off x="8316000" y="2052000"/>
            <a:ext cx="3028950" cy="1511318"/>
          </a:xfrm>
          <a:prstGeom prst="wedgeEllipseCallout">
            <a:avLst>
              <a:gd name="adj1" fmla="val -81936"/>
              <a:gd name="adj2" fmla="val 6610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Ventiláció eloszlása </a:t>
            </a:r>
            <a:r>
              <a:rPr lang="hu-HU" dirty="0" err="1">
                <a:solidFill>
                  <a:schemeClr val="tx1"/>
                </a:solidFill>
              </a:rPr>
              <a:t>hasrafordítva</a:t>
            </a:r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(gépi lélegeztetett)</a:t>
            </a:r>
          </a:p>
        </p:txBody>
      </p:sp>
    </p:spTree>
    <p:extLst>
      <p:ext uri="{BB962C8B-B14F-4D97-AF65-F5344CB8AC3E}">
        <p14:creationId xmlns:p14="http://schemas.microsoft.com/office/powerpoint/2010/main" val="1709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F9484A6-9E25-49B4-9D45-D71947BCA5F0}"/>
              </a:ext>
            </a:extLst>
          </p:cNvPr>
          <p:cNvSpPr txBox="1">
            <a:spLocks noChangeArrowheads="1"/>
          </p:cNvSpPr>
          <p:nvPr/>
        </p:nvSpPr>
        <p:spPr>
          <a:xfrm>
            <a:off x="1068164" y="288341"/>
            <a:ext cx="9622399" cy="838200"/>
          </a:xfrm>
          <a:prstGeom prst="rect">
            <a:avLst/>
          </a:prstGeom>
          <a:noFill/>
        </p:spPr>
        <p:txBody>
          <a:bodyPr lIns="90488" tIns="44450" rIns="90488" bIns="4445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>
                <a:solidFill>
                  <a:schemeClr val="bg1"/>
                </a:solidFill>
              </a:rPr>
              <a:t>Éber </a:t>
            </a:r>
            <a:r>
              <a:rPr lang="hu-HU" altLang="hu-HU" sz="3600" dirty="0" err="1">
                <a:solidFill>
                  <a:schemeClr val="bg1"/>
                </a:solidFill>
              </a:rPr>
              <a:t>hasrafordítás</a:t>
            </a:r>
            <a:endParaRPr lang="hu-HU" altLang="hu-HU" sz="3600" dirty="0">
              <a:solidFill>
                <a:schemeClr val="bg1"/>
              </a:solidFill>
            </a:endParaRPr>
          </a:p>
          <a:p>
            <a:r>
              <a:rPr lang="hu-HU" altLang="hu-HU" sz="3600" dirty="0">
                <a:solidFill>
                  <a:schemeClr val="bg1"/>
                </a:solidFill>
              </a:rPr>
              <a:t>nem </a:t>
            </a:r>
            <a:r>
              <a:rPr lang="hu-HU" altLang="hu-HU" sz="3600" dirty="0" err="1">
                <a:solidFill>
                  <a:schemeClr val="bg1"/>
                </a:solidFill>
              </a:rPr>
              <a:t>intubált</a:t>
            </a:r>
            <a:r>
              <a:rPr lang="hu-HU" altLang="hu-HU" sz="3600" dirty="0">
                <a:solidFill>
                  <a:schemeClr val="bg1"/>
                </a:solidFill>
              </a:rPr>
              <a:t> COVID-19 betegeknél</a:t>
            </a: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4401041D-EE7B-43E1-BAB2-536FFC5DD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29 klinikai vizsgálat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protokollizált</a:t>
            </a:r>
            <a:r>
              <a:rPr lang="hu-HU" dirty="0">
                <a:solidFill>
                  <a:schemeClr val="tx1"/>
                </a:solidFill>
              </a:rPr>
              <a:t> éber </a:t>
            </a:r>
            <a:r>
              <a:rPr lang="hu-HU" dirty="0" err="1">
                <a:solidFill>
                  <a:schemeClr val="tx1"/>
                </a:solidFill>
              </a:rPr>
              <a:t>hasrafordítási</a:t>
            </a:r>
            <a:r>
              <a:rPr lang="hu-HU" dirty="0">
                <a:solidFill>
                  <a:schemeClr val="tx1"/>
                </a:solidFill>
              </a:rPr>
              <a:t> manőver 15 vizsgálatban</a:t>
            </a:r>
          </a:p>
          <a:p>
            <a:pPr lvl="1"/>
            <a:endParaRPr lang="hu-HU" dirty="0"/>
          </a:p>
          <a:p>
            <a:r>
              <a:rPr lang="hu-HU" b="1" dirty="0">
                <a:solidFill>
                  <a:schemeClr val="tx1"/>
                </a:solidFill>
              </a:rPr>
              <a:t>Eredmények:</a:t>
            </a:r>
          </a:p>
          <a:p>
            <a:pPr lvl="1"/>
            <a:r>
              <a:rPr lang="hu-HU" dirty="0" err="1"/>
              <a:t>oxigenizáció</a:t>
            </a:r>
            <a:r>
              <a:rPr lang="hu-HU" dirty="0"/>
              <a:t> átmenetileg javult hason fekvő helyzetben, azonban</a:t>
            </a:r>
          </a:p>
          <a:p>
            <a:pPr lvl="1"/>
            <a:r>
              <a:rPr lang="hu-HU" dirty="0"/>
              <a:t>a javulás mértéke,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 kimenetel (pl.: ETI szükségessége, mortalitás) és</a:t>
            </a:r>
          </a:p>
          <a:p>
            <a:pPr lvl="1"/>
            <a:r>
              <a:rPr lang="hu-HU" dirty="0"/>
              <a:t>a biztonságosság kérdéses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r>
              <a:rPr lang="hu-HU" dirty="0" err="1"/>
              <a:t>r</a:t>
            </a:r>
            <a:r>
              <a:rPr lang="hu-HU" dirty="0" err="1">
                <a:solidFill>
                  <a:schemeClr val="tx1"/>
                </a:solidFill>
              </a:rPr>
              <a:t>andomizác</a:t>
            </a:r>
            <a:r>
              <a:rPr lang="hu-HU" dirty="0" err="1"/>
              <a:t>ió</a:t>
            </a:r>
            <a:r>
              <a:rPr lang="hu-HU" dirty="0"/>
              <a:t> és kontroll csoport hiánya több vizsgálatban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7FA256FE-7F9F-40BC-A3BA-651A14D2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3893A05A-DD46-41B9-A87C-07A8632F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258013"/>
            <a:ext cx="4287398" cy="4740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3B82B8AC-8962-4ABC-B39A-E2D76CC5D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99" y="1280579"/>
            <a:ext cx="9432000" cy="2599708"/>
          </a:xfrm>
          <a:prstGeom prst="rect">
            <a:avLst/>
          </a:prstGeom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Lekerekített téglalap 2">
            <a:extLst>
              <a:ext uri="{FF2B5EF4-FFF2-40B4-BE49-F238E27FC236}">
                <a16:creationId xmlns:a16="http://schemas.microsoft.com/office/drawing/2014/main" id="{1DFC311E-0C70-433A-88CD-CFFC7CF44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520" y="4419599"/>
            <a:ext cx="7426959" cy="14409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hu-HU" sz="2800" dirty="0">
                <a:latin typeface="+mj-lt"/>
              </a:rPr>
              <a:t>A folyamatban lévő klinikai vizsgálatok eredménye szükséges, ajánlás megfogalmazásához</a:t>
            </a:r>
          </a:p>
        </p:txBody>
      </p: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5D755A87-A8D2-4C09-8691-4131E48DE560}"/>
              </a:ext>
            </a:extLst>
          </p:cNvPr>
          <p:cNvCxnSpPr>
            <a:cxnSpLocks/>
          </p:cNvCxnSpPr>
          <p:nvPr/>
        </p:nvCxnSpPr>
        <p:spPr>
          <a:xfrm>
            <a:off x="4103999" y="3155335"/>
            <a:ext cx="327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258DE046-C030-4D6E-B099-A0889477C8C6}"/>
              </a:ext>
            </a:extLst>
          </p:cNvPr>
          <p:cNvCxnSpPr>
            <a:cxnSpLocks/>
          </p:cNvCxnSpPr>
          <p:nvPr/>
        </p:nvCxnSpPr>
        <p:spPr>
          <a:xfrm>
            <a:off x="4104000" y="3376590"/>
            <a:ext cx="13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0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TM-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11705</TotalTime>
  <Words>562</Words>
  <Application>Microsoft Office PowerPoint</Application>
  <PresentationFormat>Szélesvásznú</PresentationFormat>
  <Paragraphs>141</Paragraphs>
  <Slides>37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1" baseType="lpstr">
      <vt:lpstr>Apple Chancery</vt:lpstr>
      <vt:lpstr>Arial</vt:lpstr>
      <vt:lpstr>Calibri</vt:lpstr>
      <vt:lpstr>1_TM-light</vt:lpstr>
      <vt:lpstr>SSC COVID-19 irányelv update: újdonságok, változások     Ruszkai Zoltán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Andi2</dc:creator>
  <cp:lastModifiedBy>Windows-felhasználó</cp:lastModifiedBy>
  <cp:revision>272</cp:revision>
  <dcterms:created xsi:type="dcterms:W3CDTF">2019-05-28T08:35:08Z</dcterms:created>
  <dcterms:modified xsi:type="dcterms:W3CDTF">2021-02-12T09:15:53Z</dcterms:modified>
</cp:coreProperties>
</file>