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 id="2147493292" r:id="rId2"/>
    <p:sldMasterId id="2147497865" r:id="rId3"/>
  </p:sldMasterIdLst>
  <p:notesMasterIdLst>
    <p:notesMasterId r:id="rId37"/>
  </p:notesMasterIdLst>
  <p:handoutMasterIdLst>
    <p:handoutMasterId r:id="rId38"/>
  </p:handoutMasterIdLst>
  <p:sldIdLst>
    <p:sldId id="1284" r:id="rId4"/>
    <p:sldId id="1217" r:id="rId5"/>
    <p:sldId id="1324" r:id="rId6"/>
    <p:sldId id="1251" r:id="rId7"/>
    <p:sldId id="1328" r:id="rId8"/>
    <p:sldId id="1325" r:id="rId9"/>
    <p:sldId id="1354" r:id="rId10"/>
    <p:sldId id="1329" r:id="rId11"/>
    <p:sldId id="1335" r:id="rId12"/>
    <p:sldId id="1330" r:id="rId13"/>
    <p:sldId id="1331" r:id="rId14"/>
    <p:sldId id="1334" r:id="rId15"/>
    <p:sldId id="1336" r:id="rId16"/>
    <p:sldId id="1332" r:id="rId17"/>
    <p:sldId id="1333" r:id="rId18"/>
    <p:sldId id="1337" r:id="rId19"/>
    <p:sldId id="1326" r:id="rId20"/>
    <p:sldId id="1339" r:id="rId21"/>
    <p:sldId id="1340" r:id="rId22"/>
    <p:sldId id="1342" r:id="rId23"/>
    <p:sldId id="1341" r:id="rId24"/>
    <p:sldId id="1343" r:id="rId25"/>
    <p:sldId id="1344" r:id="rId26"/>
    <p:sldId id="1345" r:id="rId27"/>
    <p:sldId id="1346" r:id="rId28"/>
    <p:sldId id="1347" r:id="rId29"/>
    <p:sldId id="1350" r:id="rId30"/>
    <p:sldId id="1351" r:id="rId31"/>
    <p:sldId id="1348" r:id="rId32"/>
    <p:sldId id="1349" r:id="rId33"/>
    <p:sldId id="1353" r:id="rId34"/>
    <p:sldId id="1352" r:id="rId35"/>
    <p:sldId id="1281" r:id="rId36"/>
  </p:sldIdLst>
  <p:sldSz cx="12192000" cy="6858000"/>
  <p:notesSz cx="6669088" cy="9926638"/>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43"/>
    <a:srgbClr val="153D6B"/>
    <a:srgbClr val="67AAA8"/>
    <a:srgbClr val="15AAA6"/>
    <a:srgbClr val="ECECEC"/>
    <a:srgbClr val="BBB2C0"/>
    <a:srgbClr val="C0A3AC"/>
    <a:srgbClr val="C06A70"/>
    <a:srgbClr val="C03844"/>
    <a:srgbClr val="D9F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1412" autoAdjust="0"/>
  </p:normalViewPr>
  <p:slideViewPr>
    <p:cSldViewPr>
      <p:cViewPr varScale="1">
        <p:scale>
          <a:sx n="48" d="100"/>
          <a:sy n="48" d="100"/>
        </p:scale>
        <p:origin x="232" y="896"/>
      </p:cViewPr>
      <p:guideLst>
        <p:guide orient="horz" pos="2160"/>
        <p:guide pos="3840"/>
      </p:guideLst>
    </p:cSldViewPr>
  </p:slideViewPr>
  <p:outlineViewPr>
    <p:cViewPr>
      <p:scale>
        <a:sx n="33" d="100"/>
        <a:sy n="33" d="100"/>
      </p:scale>
      <p:origin x="0" y="-57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82" d="100"/>
        <a:sy n="82" d="100"/>
      </p:scale>
      <p:origin x="0" y="0"/>
    </p:cViewPr>
  </p:sorterViewPr>
  <p:notesViewPr>
    <p:cSldViewPr>
      <p:cViewPr>
        <p:scale>
          <a:sx n="75" d="100"/>
          <a:sy n="75" d="100"/>
        </p:scale>
        <p:origin x="-780" y="58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8.xml"/><Relationship Id="rId18" Type="http://schemas.openxmlformats.org/officeDocument/2006/relationships/slide" Target="slides/slide24.xml"/><Relationship Id="rId26" Type="http://schemas.openxmlformats.org/officeDocument/2006/relationships/slide" Target="slides/slide33.xml"/><Relationship Id="rId3" Type="http://schemas.openxmlformats.org/officeDocument/2006/relationships/slide" Target="slides/slide5.xml"/><Relationship Id="rId21" Type="http://schemas.openxmlformats.org/officeDocument/2006/relationships/slide" Target="slides/slide27.xml"/><Relationship Id="rId7" Type="http://schemas.openxmlformats.org/officeDocument/2006/relationships/slide" Target="slides/slide11.xml"/><Relationship Id="rId12" Type="http://schemas.openxmlformats.org/officeDocument/2006/relationships/slide" Target="slides/slide17.xml"/><Relationship Id="rId17" Type="http://schemas.openxmlformats.org/officeDocument/2006/relationships/slide" Target="slides/slide23.xml"/><Relationship Id="rId25" Type="http://schemas.openxmlformats.org/officeDocument/2006/relationships/slide" Target="slides/slide32.xml"/><Relationship Id="rId2" Type="http://schemas.openxmlformats.org/officeDocument/2006/relationships/slide" Target="slides/slide4.xml"/><Relationship Id="rId16" Type="http://schemas.openxmlformats.org/officeDocument/2006/relationships/slide" Target="slides/slide22.xml"/><Relationship Id="rId20" Type="http://schemas.openxmlformats.org/officeDocument/2006/relationships/slide" Target="slides/slide26.xml"/><Relationship Id="rId1" Type="http://schemas.openxmlformats.org/officeDocument/2006/relationships/slide" Target="slides/slide3.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31.xml"/><Relationship Id="rId5" Type="http://schemas.openxmlformats.org/officeDocument/2006/relationships/slide" Target="slides/slide8.xml"/><Relationship Id="rId15" Type="http://schemas.openxmlformats.org/officeDocument/2006/relationships/slide" Target="slides/slide21.xml"/><Relationship Id="rId23" Type="http://schemas.openxmlformats.org/officeDocument/2006/relationships/slide" Target="slides/slide30.xml"/><Relationship Id="rId10" Type="http://schemas.openxmlformats.org/officeDocument/2006/relationships/slide" Target="slides/slide14.xml"/><Relationship Id="rId19" Type="http://schemas.openxmlformats.org/officeDocument/2006/relationships/slide" Target="slides/slide25.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19.xml"/><Relationship Id="rId22"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5FF8A-FA2F-5243-9A22-6E827A9C5CD4}"/>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Times New Roman" charset="0"/>
              </a:defRPr>
            </a:lvl1pPr>
          </a:lstStyle>
          <a:p>
            <a:pPr>
              <a:defRPr/>
            </a:pPr>
            <a:endParaRPr lang="hu-HU"/>
          </a:p>
        </p:txBody>
      </p:sp>
      <p:sp>
        <p:nvSpPr>
          <p:cNvPr id="3" name="Date Placeholder 2">
            <a:extLst>
              <a:ext uri="{FF2B5EF4-FFF2-40B4-BE49-F238E27FC236}">
                <a16:creationId xmlns:a16="http://schemas.microsoft.com/office/drawing/2014/main" id="{725A34FA-89EF-D145-854C-B472126F034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Times New Roman" charset="0"/>
              </a:defRPr>
            </a:lvl1pPr>
          </a:lstStyle>
          <a:p>
            <a:pPr>
              <a:defRPr/>
            </a:pPr>
            <a:fld id="{9823CFFD-9F6B-D140-9901-343183843C9D}" type="datetimeFigureOut">
              <a:rPr lang="hu-HU"/>
              <a:pPr>
                <a:defRPr/>
              </a:pPr>
              <a:t>2020. 12. 02.</a:t>
            </a:fld>
            <a:endParaRPr lang="hu-HU"/>
          </a:p>
        </p:txBody>
      </p:sp>
      <p:sp>
        <p:nvSpPr>
          <p:cNvPr id="4" name="Footer Placeholder 3">
            <a:extLst>
              <a:ext uri="{FF2B5EF4-FFF2-40B4-BE49-F238E27FC236}">
                <a16:creationId xmlns:a16="http://schemas.microsoft.com/office/drawing/2014/main" id="{552BE779-4822-8542-BC03-A49B20CED5B4}"/>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Times New Roman" charset="0"/>
              </a:defRPr>
            </a:lvl1pPr>
          </a:lstStyle>
          <a:p>
            <a:pPr>
              <a:defRPr/>
            </a:pPr>
            <a:endParaRPr lang="hu-HU"/>
          </a:p>
        </p:txBody>
      </p:sp>
      <p:sp>
        <p:nvSpPr>
          <p:cNvPr id="5" name="Slide Number Placeholder 4">
            <a:extLst>
              <a:ext uri="{FF2B5EF4-FFF2-40B4-BE49-F238E27FC236}">
                <a16:creationId xmlns:a16="http://schemas.microsoft.com/office/drawing/2014/main" id="{07EB9828-08CC-2044-8FDD-B5238C8ECF6A}"/>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atin typeface="Times New Roman" charset="0"/>
              </a:defRPr>
            </a:lvl1pPr>
          </a:lstStyle>
          <a:p>
            <a:pPr>
              <a:defRPr/>
            </a:pPr>
            <a:fld id="{64195B9D-8057-824F-BA83-4A5AB832B870}" type="slidenum">
              <a:rPr lang="hu-HU"/>
              <a:pPr>
                <a:defRPr/>
              </a:pPr>
              <a:t>‹#›</a:t>
            </a:fld>
            <a:endParaRPr 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0CCE19-C528-5143-B003-D7FBDA5D1D9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7171" name="Rectangle 3">
            <a:extLst>
              <a:ext uri="{FF2B5EF4-FFF2-40B4-BE49-F238E27FC236}">
                <a16:creationId xmlns:a16="http://schemas.microsoft.com/office/drawing/2014/main" id="{6A49A22A-BF8A-484A-996B-B5104676DE71}"/>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115716" name="Rectangle 4">
            <a:extLst>
              <a:ext uri="{FF2B5EF4-FFF2-40B4-BE49-F238E27FC236}">
                <a16:creationId xmlns:a16="http://schemas.microsoft.com/office/drawing/2014/main" id="{A544ABE9-4638-0D49-91D5-780D221C6FE4}"/>
              </a:ext>
            </a:extLst>
          </p:cNvPr>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73EAB0D-7909-2644-90D5-1CED7ACE322D}"/>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7174" name="Rectangle 6">
            <a:extLst>
              <a:ext uri="{FF2B5EF4-FFF2-40B4-BE49-F238E27FC236}">
                <a16:creationId xmlns:a16="http://schemas.microsoft.com/office/drawing/2014/main" id="{EEE28E13-0172-DB4A-90B0-A70424105BA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7175" name="Rectangle 7">
            <a:extLst>
              <a:ext uri="{FF2B5EF4-FFF2-40B4-BE49-F238E27FC236}">
                <a16:creationId xmlns:a16="http://schemas.microsoft.com/office/drawing/2014/main" id="{21B35AF0-C285-D645-86C5-2D3E27A58CD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E72698D6-28B8-2D4C-A1CE-BC9B9EEAB321}"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a:extLst>
              <a:ext uri="{FF2B5EF4-FFF2-40B4-BE49-F238E27FC236}">
                <a16:creationId xmlns:a16="http://schemas.microsoft.com/office/drawing/2014/main" id="{7FBAE239-F32B-654F-A668-E1118DE306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156E24-9F9D-E24E-9CEA-8C9E2CF23EB2}"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874" name="Rectangle 2">
            <a:extLst>
              <a:ext uri="{FF2B5EF4-FFF2-40B4-BE49-F238E27FC236}">
                <a16:creationId xmlns:a16="http://schemas.microsoft.com/office/drawing/2014/main" id="{359791E7-5A28-BE42-A338-E3FC137BF448}"/>
              </a:ext>
            </a:extLst>
          </p:cNvPr>
          <p:cNvSpPr>
            <a:spLocks noGrp="1" noRot="1" noChangeAspect="1" noChangeArrowheads="1" noTextEdit="1"/>
          </p:cNvSpPr>
          <p:nvPr>
            <p:ph type="sldImg"/>
          </p:nvPr>
        </p:nvSpPr>
        <p:spPr>
          <a:xfrm>
            <a:off x="26988" y="744538"/>
            <a:ext cx="6616700" cy="3722687"/>
          </a:xfrm>
          <a:ln/>
        </p:spPr>
      </p:sp>
      <p:sp>
        <p:nvSpPr>
          <p:cNvPr id="207875" name="Rectangle 3">
            <a:extLst>
              <a:ext uri="{FF2B5EF4-FFF2-40B4-BE49-F238E27FC236}">
                <a16:creationId xmlns:a16="http://schemas.microsoft.com/office/drawing/2014/main" id="{C10815D8-B71F-624A-8BC0-DB8151D0D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dirty="0"/>
          </a:p>
        </p:txBody>
      </p:sp>
    </p:spTree>
    <p:extLst>
      <p:ext uri="{BB962C8B-B14F-4D97-AF65-F5344CB8AC3E}">
        <p14:creationId xmlns:p14="http://schemas.microsoft.com/office/powerpoint/2010/main" val="146544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3977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3059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945570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3665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858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0159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16</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dirty="0"/>
          </a:p>
        </p:txBody>
      </p:sp>
    </p:spTree>
    <p:extLst>
      <p:ext uri="{BB962C8B-B14F-4D97-AF65-F5344CB8AC3E}">
        <p14:creationId xmlns:p14="http://schemas.microsoft.com/office/powerpoint/2010/main" val="72906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99336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3590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7322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2222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20</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dirty="0"/>
          </a:p>
        </p:txBody>
      </p:sp>
    </p:spTree>
    <p:extLst>
      <p:ext uri="{BB962C8B-B14F-4D97-AF65-F5344CB8AC3E}">
        <p14:creationId xmlns:p14="http://schemas.microsoft.com/office/powerpoint/2010/main" val="156695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0073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14639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861426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58866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791104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151745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365834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28</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dirty="0"/>
          </a:p>
        </p:txBody>
      </p:sp>
    </p:spTree>
    <p:extLst>
      <p:ext uri="{BB962C8B-B14F-4D97-AF65-F5344CB8AC3E}">
        <p14:creationId xmlns:p14="http://schemas.microsoft.com/office/powerpoint/2010/main" val="1212607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89797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940545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52284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733970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776698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16269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3039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4040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6</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146207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13778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24233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9</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04585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984BF067-6126-9748-A3F1-3252281BB95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B34D967-DD30-5847-9379-91AA753F55F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8517CCC3-59E0-1048-B06D-31194E24FB36}"/>
              </a:ext>
            </a:extLst>
          </p:cNvPr>
          <p:cNvSpPr>
            <a:spLocks noGrp="1" noChangeArrowheads="1"/>
          </p:cNvSpPr>
          <p:nvPr>
            <p:ph type="sldNum" sz="quarter" idx="12"/>
          </p:nvPr>
        </p:nvSpPr>
        <p:spPr>
          <a:ln/>
        </p:spPr>
        <p:txBody>
          <a:bodyPr/>
          <a:lstStyle>
            <a:lvl1pPr>
              <a:defRPr/>
            </a:lvl1pPr>
          </a:lstStyle>
          <a:p>
            <a:pPr>
              <a:defRPr/>
            </a:pPr>
            <a:fld id="{68E6839B-234E-6B4A-86BE-9046D1B4A514}" type="slidenum">
              <a:rPr lang="hu-HU"/>
              <a:pPr>
                <a:defRPr/>
              </a:pPr>
              <a:t>‹#›</a:t>
            </a:fld>
            <a:endParaRPr lang="hu-HU"/>
          </a:p>
        </p:txBody>
      </p:sp>
    </p:spTree>
    <p:extLst>
      <p:ext uri="{BB962C8B-B14F-4D97-AF65-F5344CB8AC3E}">
        <p14:creationId xmlns:p14="http://schemas.microsoft.com/office/powerpoint/2010/main" val="165538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791AEF48-3B8D-F643-AA0B-82244CCE9A4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6840A3D-E588-6746-83C9-168AD39E47F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23BF75A-074F-114F-ABA9-B318C4F3F9A0}"/>
              </a:ext>
            </a:extLst>
          </p:cNvPr>
          <p:cNvSpPr>
            <a:spLocks noGrp="1" noChangeArrowheads="1"/>
          </p:cNvSpPr>
          <p:nvPr>
            <p:ph type="sldNum" sz="quarter" idx="12"/>
          </p:nvPr>
        </p:nvSpPr>
        <p:spPr>
          <a:ln/>
        </p:spPr>
        <p:txBody>
          <a:bodyPr/>
          <a:lstStyle>
            <a:lvl1pPr>
              <a:defRPr/>
            </a:lvl1pPr>
          </a:lstStyle>
          <a:p>
            <a:pPr>
              <a:defRPr/>
            </a:pPr>
            <a:fld id="{7C6C2CDA-6A98-EE40-9A90-836DB73D87CE}" type="slidenum">
              <a:rPr lang="hu-HU"/>
              <a:pPr>
                <a:defRPr/>
              </a:pPr>
              <a:t>‹#›</a:t>
            </a:fld>
            <a:endParaRPr lang="hu-HU"/>
          </a:p>
        </p:txBody>
      </p:sp>
    </p:spTree>
    <p:extLst>
      <p:ext uri="{BB962C8B-B14F-4D97-AF65-F5344CB8AC3E}">
        <p14:creationId xmlns:p14="http://schemas.microsoft.com/office/powerpoint/2010/main" val="41494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A80D596-CD97-3448-8CE8-6870B4F4160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8DA8CCC-6172-384D-B8A9-2633C4905C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CBD1F14-B0DA-C040-824B-9FFA922A59EA}"/>
              </a:ext>
            </a:extLst>
          </p:cNvPr>
          <p:cNvSpPr>
            <a:spLocks noGrp="1" noChangeArrowheads="1"/>
          </p:cNvSpPr>
          <p:nvPr>
            <p:ph type="sldNum" sz="quarter" idx="12"/>
          </p:nvPr>
        </p:nvSpPr>
        <p:spPr>
          <a:ln/>
        </p:spPr>
        <p:txBody>
          <a:bodyPr/>
          <a:lstStyle>
            <a:lvl1pPr>
              <a:defRPr/>
            </a:lvl1pPr>
          </a:lstStyle>
          <a:p>
            <a:pPr>
              <a:defRPr/>
            </a:pPr>
            <a:fld id="{DD0B6027-B467-7843-8A9A-57BB96BCB026}" type="slidenum">
              <a:rPr lang="hu-HU"/>
              <a:pPr>
                <a:defRPr/>
              </a:pPr>
              <a:t>‹#›</a:t>
            </a:fld>
            <a:endParaRPr lang="hu-HU"/>
          </a:p>
        </p:txBody>
      </p:sp>
    </p:spTree>
    <p:extLst>
      <p:ext uri="{BB962C8B-B14F-4D97-AF65-F5344CB8AC3E}">
        <p14:creationId xmlns:p14="http://schemas.microsoft.com/office/powerpoint/2010/main" val="258803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E8790085-684B-2647-85B6-53DB3BBA028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82AA56BE-1100-6647-9564-AADDCC4513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4FAD1A7-9646-FB42-8DDF-D997B1CC0FEB}"/>
              </a:ext>
            </a:extLst>
          </p:cNvPr>
          <p:cNvSpPr>
            <a:spLocks noGrp="1" noChangeArrowheads="1"/>
          </p:cNvSpPr>
          <p:nvPr>
            <p:ph type="sldNum" sz="quarter" idx="12"/>
          </p:nvPr>
        </p:nvSpPr>
        <p:spPr>
          <a:ln/>
        </p:spPr>
        <p:txBody>
          <a:bodyPr/>
          <a:lstStyle>
            <a:lvl1pPr>
              <a:defRPr/>
            </a:lvl1pPr>
          </a:lstStyle>
          <a:p>
            <a:pPr>
              <a:defRPr/>
            </a:pPr>
            <a:fld id="{A9CBBF84-4A88-4648-AEF8-6DBE5B6B1D66}" type="slidenum">
              <a:rPr lang="hu-HU" altLang="hu-HU"/>
              <a:pPr>
                <a:defRPr/>
              </a:pPr>
              <a:t>‹#›</a:t>
            </a:fld>
            <a:endParaRPr lang="hu-HU" altLang="hu-HU"/>
          </a:p>
        </p:txBody>
      </p:sp>
    </p:spTree>
    <p:extLst>
      <p:ext uri="{BB962C8B-B14F-4D97-AF65-F5344CB8AC3E}">
        <p14:creationId xmlns:p14="http://schemas.microsoft.com/office/powerpoint/2010/main" val="279010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7BC61FE-2212-2345-AAA3-71E2F8BFE88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F1C1634A-7B9C-3140-99AF-3E7FAA26B4F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7BDF14F-1895-6A40-B8F6-922360448B9B}"/>
              </a:ext>
            </a:extLst>
          </p:cNvPr>
          <p:cNvSpPr>
            <a:spLocks noGrp="1" noChangeArrowheads="1"/>
          </p:cNvSpPr>
          <p:nvPr>
            <p:ph type="sldNum" sz="quarter" idx="12"/>
          </p:nvPr>
        </p:nvSpPr>
        <p:spPr>
          <a:ln/>
        </p:spPr>
        <p:txBody>
          <a:bodyPr/>
          <a:lstStyle>
            <a:lvl1pPr>
              <a:defRPr/>
            </a:lvl1pPr>
          </a:lstStyle>
          <a:p>
            <a:pPr>
              <a:defRPr/>
            </a:pPr>
            <a:fld id="{1136786D-F50E-DA48-83E5-54F3C79F54C4}" type="slidenum">
              <a:rPr lang="hu-HU" altLang="hu-HU"/>
              <a:pPr>
                <a:defRPr/>
              </a:pPr>
              <a:t>‹#›</a:t>
            </a:fld>
            <a:endParaRPr lang="hu-HU" altLang="hu-HU"/>
          </a:p>
        </p:txBody>
      </p:sp>
    </p:spTree>
    <p:extLst>
      <p:ext uri="{BB962C8B-B14F-4D97-AF65-F5344CB8AC3E}">
        <p14:creationId xmlns:p14="http://schemas.microsoft.com/office/powerpoint/2010/main" val="18655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1"/>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0158F853-4338-7A44-BEFC-0C9E6B5D189A}"/>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3416D6A0-B8DD-DA43-8C8B-6653DA658CF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0A07154-E2CD-CD44-88AC-17069E7222D4}"/>
              </a:ext>
            </a:extLst>
          </p:cNvPr>
          <p:cNvSpPr>
            <a:spLocks noGrp="1" noChangeArrowheads="1"/>
          </p:cNvSpPr>
          <p:nvPr>
            <p:ph type="sldNum" sz="quarter" idx="12"/>
          </p:nvPr>
        </p:nvSpPr>
        <p:spPr>
          <a:ln/>
        </p:spPr>
        <p:txBody>
          <a:bodyPr/>
          <a:lstStyle>
            <a:lvl1pPr>
              <a:defRPr/>
            </a:lvl1pPr>
          </a:lstStyle>
          <a:p>
            <a:pPr>
              <a:defRPr/>
            </a:pPr>
            <a:fld id="{0816ABE1-B7D2-584B-BB53-2F1FB750502E}" type="slidenum">
              <a:rPr lang="hu-HU" altLang="hu-HU"/>
              <a:pPr>
                <a:defRPr/>
              </a:pPr>
              <a:t>‹#›</a:t>
            </a:fld>
            <a:endParaRPr lang="hu-HU" altLang="hu-HU"/>
          </a:p>
        </p:txBody>
      </p:sp>
    </p:spTree>
    <p:extLst>
      <p:ext uri="{BB962C8B-B14F-4D97-AF65-F5344CB8AC3E}">
        <p14:creationId xmlns:p14="http://schemas.microsoft.com/office/powerpoint/2010/main" val="422573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1"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2"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79E3DFDC-6422-464B-A6D1-477F83C6188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9321763C-7508-A442-8C68-80B80AD957E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26F685C-6663-F24F-8268-9BC2591FAF53}"/>
              </a:ext>
            </a:extLst>
          </p:cNvPr>
          <p:cNvSpPr>
            <a:spLocks noGrp="1" noChangeArrowheads="1"/>
          </p:cNvSpPr>
          <p:nvPr>
            <p:ph type="sldNum" sz="quarter" idx="12"/>
          </p:nvPr>
        </p:nvSpPr>
        <p:spPr>
          <a:ln/>
        </p:spPr>
        <p:txBody>
          <a:bodyPr/>
          <a:lstStyle>
            <a:lvl1pPr>
              <a:defRPr/>
            </a:lvl1pPr>
          </a:lstStyle>
          <a:p>
            <a:pPr>
              <a:defRPr/>
            </a:pPr>
            <a:fld id="{364B2101-41B2-0D40-99CC-DAEAC85ECF4D}" type="slidenum">
              <a:rPr lang="hu-HU" altLang="hu-HU"/>
              <a:pPr>
                <a:defRPr/>
              </a:pPr>
              <a:t>‹#›</a:t>
            </a:fld>
            <a:endParaRPr lang="hu-HU" altLang="hu-HU"/>
          </a:p>
        </p:txBody>
      </p:sp>
    </p:spTree>
    <p:extLst>
      <p:ext uri="{BB962C8B-B14F-4D97-AF65-F5344CB8AC3E}">
        <p14:creationId xmlns:p14="http://schemas.microsoft.com/office/powerpoint/2010/main" val="413908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1" y="1535113"/>
            <a:ext cx="5386682"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1" y="2174875"/>
            <a:ext cx="5386682"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C071480-E842-994F-B5BD-D3E777CA1611}"/>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E0C57F7-63CE-2E40-9769-90836AB0BF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17B5F51E-0201-294C-8045-7AF1E3491E82}"/>
              </a:ext>
            </a:extLst>
          </p:cNvPr>
          <p:cNvSpPr>
            <a:spLocks noGrp="1" noChangeArrowheads="1"/>
          </p:cNvSpPr>
          <p:nvPr>
            <p:ph type="sldNum" sz="quarter" idx="12"/>
          </p:nvPr>
        </p:nvSpPr>
        <p:spPr>
          <a:ln/>
        </p:spPr>
        <p:txBody>
          <a:bodyPr/>
          <a:lstStyle>
            <a:lvl1pPr>
              <a:defRPr/>
            </a:lvl1pPr>
          </a:lstStyle>
          <a:p>
            <a:pPr>
              <a:defRPr/>
            </a:pPr>
            <a:fld id="{A2738195-A8F4-474E-A550-7A384600DF8B}" type="slidenum">
              <a:rPr lang="hu-HU" altLang="hu-HU"/>
              <a:pPr>
                <a:defRPr/>
              </a:pPr>
              <a:t>‹#›</a:t>
            </a:fld>
            <a:endParaRPr lang="hu-HU" altLang="hu-HU"/>
          </a:p>
        </p:txBody>
      </p:sp>
    </p:spTree>
    <p:extLst>
      <p:ext uri="{BB962C8B-B14F-4D97-AF65-F5344CB8AC3E}">
        <p14:creationId xmlns:p14="http://schemas.microsoft.com/office/powerpoint/2010/main" val="380905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EC81C77-393F-D74E-9BD3-38B57EBCE3C6}"/>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678F00AA-2648-BC49-B49E-BAF850F007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471CB9BF-11A7-0947-A1AF-B89FB288015F}"/>
              </a:ext>
            </a:extLst>
          </p:cNvPr>
          <p:cNvSpPr>
            <a:spLocks noGrp="1" noChangeArrowheads="1"/>
          </p:cNvSpPr>
          <p:nvPr>
            <p:ph type="sldNum" sz="quarter" idx="12"/>
          </p:nvPr>
        </p:nvSpPr>
        <p:spPr>
          <a:ln/>
        </p:spPr>
        <p:txBody>
          <a:bodyPr/>
          <a:lstStyle>
            <a:lvl1pPr>
              <a:defRPr/>
            </a:lvl1pPr>
          </a:lstStyle>
          <a:p>
            <a:pPr>
              <a:defRPr/>
            </a:pPr>
            <a:fld id="{DBD4A49D-4FAC-E647-8F48-1F78CF989072}" type="slidenum">
              <a:rPr lang="hu-HU" altLang="hu-HU"/>
              <a:pPr>
                <a:defRPr/>
              </a:pPr>
              <a:t>‹#›</a:t>
            </a:fld>
            <a:endParaRPr lang="hu-HU" altLang="hu-HU"/>
          </a:p>
        </p:txBody>
      </p:sp>
    </p:spTree>
    <p:extLst>
      <p:ext uri="{BB962C8B-B14F-4D97-AF65-F5344CB8AC3E}">
        <p14:creationId xmlns:p14="http://schemas.microsoft.com/office/powerpoint/2010/main" val="301478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26CF5A-1737-8E4A-9215-99F8E7A7FB74}"/>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27CC57DC-51E3-3443-AF4C-96D8F11C9CB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5C72A354-96AC-6648-98FE-A4785F0F013F}"/>
              </a:ext>
            </a:extLst>
          </p:cNvPr>
          <p:cNvSpPr>
            <a:spLocks noGrp="1" noChangeArrowheads="1"/>
          </p:cNvSpPr>
          <p:nvPr>
            <p:ph type="sldNum" sz="quarter" idx="12"/>
          </p:nvPr>
        </p:nvSpPr>
        <p:spPr>
          <a:ln/>
        </p:spPr>
        <p:txBody>
          <a:bodyPr/>
          <a:lstStyle>
            <a:lvl1pPr>
              <a:defRPr/>
            </a:lvl1pPr>
          </a:lstStyle>
          <a:p>
            <a:pPr>
              <a:defRPr/>
            </a:pPr>
            <a:fld id="{498D6034-6D16-7D41-8D40-667B641AAE8F}" type="slidenum">
              <a:rPr lang="hu-HU" altLang="hu-HU"/>
              <a:pPr>
                <a:defRPr/>
              </a:pPr>
              <a:t>‹#›</a:t>
            </a:fld>
            <a:endParaRPr lang="hu-HU" altLang="hu-HU"/>
          </a:p>
        </p:txBody>
      </p:sp>
    </p:spTree>
    <p:extLst>
      <p:ext uri="{BB962C8B-B14F-4D97-AF65-F5344CB8AC3E}">
        <p14:creationId xmlns:p14="http://schemas.microsoft.com/office/powerpoint/2010/main" val="126288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1"/>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1"/>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6D4E135C-9C3E-6645-8040-2F9B3C49FD6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8561683D-7679-CF4F-B72A-2CF7E94344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5922430-5245-6846-9707-FE5BFC94CBD6}"/>
              </a:ext>
            </a:extLst>
          </p:cNvPr>
          <p:cNvSpPr>
            <a:spLocks noGrp="1" noChangeArrowheads="1"/>
          </p:cNvSpPr>
          <p:nvPr>
            <p:ph type="sldNum" sz="quarter" idx="12"/>
          </p:nvPr>
        </p:nvSpPr>
        <p:spPr>
          <a:ln/>
        </p:spPr>
        <p:txBody>
          <a:bodyPr/>
          <a:lstStyle>
            <a:lvl1pPr>
              <a:defRPr/>
            </a:lvl1pPr>
          </a:lstStyle>
          <a:p>
            <a:pPr>
              <a:defRPr/>
            </a:pPr>
            <a:fld id="{7F6157AB-82BF-C647-9023-C17D4DCEFC07}" type="slidenum">
              <a:rPr lang="hu-HU" altLang="hu-HU"/>
              <a:pPr>
                <a:defRPr/>
              </a:pPr>
              <a:t>‹#›</a:t>
            </a:fld>
            <a:endParaRPr lang="hu-HU" altLang="hu-HU"/>
          </a:p>
        </p:txBody>
      </p:sp>
    </p:spTree>
    <p:extLst>
      <p:ext uri="{BB962C8B-B14F-4D97-AF65-F5344CB8AC3E}">
        <p14:creationId xmlns:p14="http://schemas.microsoft.com/office/powerpoint/2010/main" val="37221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B379CD05-60F3-6F44-A25C-3AE317851BB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4406F82-180D-6545-BE52-E396FFF7942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3A246087-3D68-4D4D-82ED-61A2BB6E0C86}"/>
              </a:ext>
            </a:extLst>
          </p:cNvPr>
          <p:cNvSpPr>
            <a:spLocks noGrp="1" noChangeArrowheads="1"/>
          </p:cNvSpPr>
          <p:nvPr>
            <p:ph type="sldNum" sz="quarter" idx="12"/>
          </p:nvPr>
        </p:nvSpPr>
        <p:spPr>
          <a:ln/>
        </p:spPr>
        <p:txBody>
          <a:bodyPr/>
          <a:lstStyle>
            <a:lvl1pPr>
              <a:defRPr/>
            </a:lvl1pPr>
          </a:lstStyle>
          <a:p>
            <a:pPr>
              <a:defRPr/>
            </a:pPr>
            <a:fld id="{1CD26CA6-049B-3E4B-8E25-05BB405D6F2D}" type="slidenum">
              <a:rPr lang="hu-HU"/>
              <a:pPr>
                <a:defRPr/>
              </a:pPr>
              <a:t>‹#›</a:t>
            </a:fld>
            <a:endParaRPr lang="hu-HU"/>
          </a:p>
        </p:txBody>
      </p:sp>
    </p:spTree>
    <p:extLst>
      <p:ext uri="{BB962C8B-B14F-4D97-AF65-F5344CB8AC3E}">
        <p14:creationId xmlns:p14="http://schemas.microsoft.com/office/powerpoint/2010/main" val="3192743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2D394D5-407D-C546-AAB0-7E20FD84D1F8}"/>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A5FBCCD8-6509-9846-AEC5-80DA7E8905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42B5DF39-E518-5145-B415-5BCA8CD74A66}"/>
              </a:ext>
            </a:extLst>
          </p:cNvPr>
          <p:cNvSpPr>
            <a:spLocks noGrp="1" noChangeArrowheads="1"/>
          </p:cNvSpPr>
          <p:nvPr>
            <p:ph type="sldNum" sz="quarter" idx="12"/>
          </p:nvPr>
        </p:nvSpPr>
        <p:spPr>
          <a:ln/>
        </p:spPr>
        <p:txBody>
          <a:bodyPr/>
          <a:lstStyle>
            <a:lvl1pPr>
              <a:defRPr/>
            </a:lvl1pPr>
          </a:lstStyle>
          <a:p>
            <a:pPr>
              <a:defRPr/>
            </a:pPr>
            <a:fld id="{E670733D-8108-794B-94C7-DED26235DA5B}" type="slidenum">
              <a:rPr lang="hu-HU" altLang="hu-HU"/>
              <a:pPr>
                <a:defRPr/>
              </a:pPr>
              <a:t>‹#›</a:t>
            </a:fld>
            <a:endParaRPr lang="hu-HU" altLang="hu-HU"/>
          </a:p>
        </p:txBody>
      </p:sp>
    </p:spTree>
    <p:extLst>
      <p:ext uri="{BB962C8B-B14F-4D97-AF65-F5344CB8AC3E}">
        <p14:creationId xmlns:p14="http://schemas.microsoft.com/office/powerpoint/2010/main" val="327752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BF5DE48-FE54-0948-94FE-A37F2E7295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AE5F7921-38BA-834C-9733-BD53BF2B5E1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6FC653BB-37DC-D848-A959-65C030F70E6D}"/>
              </a:ext>
            </a:extLst>
          </p:cNvPr>
          <p:cNvSpPr>
            <a:spLocks noGrp="1" noChangeArrowheads="1"/>
          </p:cNvSpPr>
          <p:nvPr>
            <p:ph type="sldNum" sz="quarter" idx="12"/>
          </p:nvPr>
        </p:nvSpPr>
        <p:spPr>
          <a:ln/>
        </p:spPr>
        <p:txBody>
          <a:bodyPr/>
          <a:lstStyle>
            <a:lvl1pPr>
              <a:defRPr/>
            </a:lvl1pPr>
          </a:lstStyle>
          <a:p>
            <a:pPr>
              <a:defRPr/>
            </a:pPr>
            <a:fld id="{40A9702E-1023-164A-A1E3-9E51C4FF7E77}" type="slidenum">
              <a:rPr lang="hu-HU" altLang="hu-HU"/>
              <a:pPr>
                <a:defRPr/>
              </a:pPr>
              <a:t>‹#›</a:t>
            </a:fld>
            <a:endParaRPr lang="hu-HU" altLang="hu-HU"/>
          </a:p>
        </p:txBody>
      </p:sp>
    </p:spTree>
    <p:extLst>
      <p:ext uri="{BB962C8B-B14F-4D97-AF65-F5344CB8AC3E}">
        <p14:creationId xmlns:p14="http://schemas.microsoft.com/office/powerpoint/2010/main" val="349452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1" y="609600"/>
            <a:ext cx="2590799"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5C53A57-855D-9E44-94A7-D8D37712D4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9FF7A205-7AAB-C045-8CF3-59B54A1E814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0A7ACD-B85C-A846-A211-3B25BA923136}"/>
              </a:ext>
            </a:extLst>
          </p:cNvPr>
          <p:cNvSpPr>
            <a:spLocks noGrp="1" noChangeArrowheads="1"/>
          </p:cNvSpPr>
          <p:nvPr>
            <p:ph type="sldNum" sz="quarter" idx="12"/>
          </p:nvPr>
        </p:nvSpPr>
        <p:spPr>
          <a:ln/>
        </p:spPr>
        <p:txBody>
          <a:bodyPr/>
          <a:lstStyle>
            <a:lvl1pPr>
              <a:defRPr/>
            </a:lvl1pPr>
          </a:lstStyle>
          <a:p>
            <a:pPr>
              <a:defRPr/>
            </a:pPr>
            <a:fld id="{8162B5B1-F68E-644B-AED9-A337BC14327B}" type="slidenum">
              <a:rPr lang="hu-HU" altLang="hu-HU"/>
              <a:pPr>
                <a:defRPr/>
              </a:pPr>
              <a:t>‹#›</a:t>
            </a:fld>
            <a:endParaRPr lang="hu-HU" altLang="hu-HU"/>
          </a:p>
        </p:txBody>
      </p:sp>
    </p:spTree>
    <p:extLst>
      <p:ext uri="{BB962C8B-B14F-4D97-AF65-F5344CB8AC3E}">
        <p14:creationId xmlns:p14="http://schemas.microsoft.com/office/powerpoint/2010/main" val="277805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914400" y="609600"/>
            <a:ext cx="103632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2">
            <a:extLst>
              <a:ext uri="{FF2B5EF4-FFF2-40B4-BE49-F238E27FC236}">
                <a16:creationId xmlns:a16="http://schemas.microsoft.com/office/drawing/2014/main" id="{4E852BE4-1687-4D4A-AFC0-435AFD634D83}"/>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2C1E06AA-755F-D744-A036-DCDE625972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28C8FF46-BE58-6B40-A77D-4D55617F35FC}"/>
              </a:ext>
            </a:extLst>
          </p:cNvPr>
          <p:cNvSpPr>
            <a:spLocks noGrp="1" noChangeArrowheads="1"/>
          </p:cNvSpPr>
          <p:nvPr>
            <p:ph type="sldNum" sz="quarter" idx="12"/>
          </p:nvPr>
        </p:nvSpPr>
        <p:spPr>
          <a:ln/>
        </p:spPr>
        <p:txBody>
          <a:bodyPr/>
          <a:lstStyle>
            <a:lvl1pPr>
              <a:defRPr/>
            </a:lvl1pPr>
          </a:lstStyle>
          <a:p>
            <a:pPr>
              <a:defRPr/>
            </a:pPr>
            <a:fld id="{23AE9A48-2BAF-BF44-BFFA-C2BB39CDB978}" type="slidenum">
              <a:rPr lang="hu-HU" altLang="hu-HU"/>
              <a:pPr>
                <a:defRPr/>
              </a:pPr>
              <a:t>‹#›</a:t>
            </a:fld>
            <a:endParaRPr lang="hu-HU" altLang="hu-HU"/>
          </a:p>
        </p:txBody>
      </p:sp>
    </p:spTree>
    <p:extLst>
      <p:ext uri="{BB962C8B-B14F-4D97-AF65-F5344CB8AC3E}">
        <p14:creationId xmlns:p14="http://schemas.microsoft.com/office/powerpoint/2010/main" val="60136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56C2B150-E730-4A49-B32A-24A3D59378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A92172D-562A-8041-B60B-303B4C5265C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9B6A03-2337-BF4F-82FD-A8AECD458997}"/>
              </a:ext>
            </a:extLst>
          </p:cNvPr>
          <p:cNvSpPr>
            <a:spLocks noGrp="1" noChangeArrowheads="1"/>
          </p:cNvSpPr>
          <p:nvPr>
            <p:ph type="sldNum" sz="quarter" idx="12"/>
          </p:nvPr>
        </p:nvSpPr>
        <p:spPr>
          <a:ln/>
        </p:spPr>
        <p:txBody>
          <a:bodyPr/>
          <a:lstStyle>
            <a:lvl1pPr>
              <a:defRPr/>
            </a:lvl1pPr>
          </a:lstStyle>
          <a:p>
            <a:pPr>
              <a:defRPr/>
            </a:pPr>
            <a:fld id="{A8BF49F0-C915-8D4B-8666-7B7A768E2738}" type="slidenum">
              <a:rPr lang="hu-HU"/>
              <a:pPr>
                <a:defRPr/>
              </a:pPr>
              <a:t>‹#›</a:t>
            </a:fld>
            <a:endParaRPr lang="hu-HU"/>
          </a:p>
        </p:txBody>
      </p:sp>
    </p:spTree>
    <p:extLst>
      <p:ext uri="{BB962C8B-B14F-4D97-AF65-F5344CB8AC3E}">
        <p14:creationId xmlns:p14="http://schemas.microsoft.com/office/powerpoint/2010/main" val="842398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F90AF19D-9446-E346-B32D-473AFB1A082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59ED30F5-EEF2-F345-A9A7-5ACECF05EF4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61C7FE7-2168-664D-ADF4-98929DC2F6AA}"/>
              </a:ext>
            </a:extLst>
          </p:cNvPr>
          <p:cNvSpPr>
            <a:spLocks noGrp="1" noChangeArrowheads="1"/>
          </p:cNvSpPr>
          <p:nvPr>
            <p:ph type="sldNum" sz="quarter" idx="12"/>
          </p:nvPr>
        </p:nvSpPr>
        <p:spPr>
          <a:ln/>
        </p:spPr>
        <p:txBody>
          <a:bodyPr/>
          <a:lstStyle>
            <a:lvl1pPr>
              <a:defRPr/>
            </a:lvl1pPr>
          </a:lstStyle>
          <a:p>
            <a:pPr>
              <a:defRPr/>
            </a:pPr>
            <a:fld id="{0C381E57-794A-9A47-8758-49B6B613A052}" type="slidenum">
              <a:rPr lang="hu-HU"/>
              <a:pPr>
                <a:defRPr/>
              </a:pPr>
              <a:t>‹#›</a:t>
            </a:fld>
            <a:endParaRPr lang="hu-HU"/>
          </a:p>
        </p:txBody>
      </p:sp>
    </p:spTree>
    <p:extLst>
      <p:ext uri="{BB962C8B-B14F-4D97-AF65-F5344CB8AC3E}">
        <p14:creationId xmlns:p14="http://schemas.microsoft.com/office/powerpoint/2010/main" val="135129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48A9DA5A-2C11-114D-8EC0-0DF3F25C988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796247FD-04A6-A34A-9A75-65ECC70F5A4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132C5DDC-F5AB-AB4A-8A25-2B4C2A776291}"/>
              </a:ext>
            </a:extLst>
          </p:cNvPr>
          <p:cNvSpPr>
            <a:spLocks noGrp="1" noChangeArrowheads="1"/>
          </p:cNvSpPr>
          <p:nvPr>
            <p:ph type="sldNum" sz="quarter" idx="12"/>
          </p:nvPr>
        </p:nvSpPr>
        <p:spPr>
          <a:ln/>
        </p:spPr>
        <p:txBody>
          <a:bodyPr/>
          <a:lstStyle>
            <a:lvl1pPr>
              <a:defRPr/>
            </a:lvl1pPr>
          </a:lstStyle>
          <a:p>
            <a:pPr>
              <a:defRPr/>
            </a:pPr>
            <a:fld id="{91CDED55-7B60-FD40-A019-FBA0B7F2A13A}" type="slidenum">
              <a:rPr lang="hu-HU"/>
              <a:pPr>
                <a:defRPr/>
              </a:pPr>
              <a:t>‹#›</a:t>
            </a:fld>
            <a:endParaRPr lang="hu-HU"/>
          </a:p>
        </p:txBody>
      </p:sp>
    </p:spTree>
    <p:extLst>
      <p:ext uri="{BB962C8B-B14F-4D97-AF65-F5344CB8AC3E}">
        <p14:creationId xmlns:p14="http://schemas.microsoft.com/office/powerpoint/2010/main" val="2213128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D0EEBCDA-5663-D249-8748-A9876C1F762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CB293379-0340-A548-A2AC-D6999BD71DC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DA6EEA8A-2AFF-1847-95B5-1A5A2DB43A59}"/>
              </a:ext>
            </a:extLst>
          </p:cNvPr>
          <p:cNvSpPr>
            <a:spLocks noGrp="1" noChangeArrowheads="1"/>
          </p:cNvSpPr>
          <p:nvPr>
            <p:ph type="sldNum" sz="quarter" idx="12"/>
          </p:nvPr>
        </p:nvSpPr>
        <p:spPr>
          <a:ln/>
        </p:spPr>
        <p:txBody>
          <a:bodyPr/>
          <a:lstStyle>
            <a:lvl1pPr>
              <a:defRPr/>
            </a:lvl1pPr>
          </a:lstStyle>
          <a:p>
            <a:pPr>
              <a:defRPr/>
            </a:pPr>
            <a:fld id="{57FA317B-F74B-9F41-9AED-45687523C62C}" type="slidenum">
              <a:rPr lang="hu-HU"/>
              <a:pPr>
                <a:defRPr/>
              </a:pPr>
              <a:t>‹#›</a:t>
            </a:fld>
            <a:endParaRPr lang="hu-HU"/>
          </a:p>
        </p:txBody>
      </p:sp>
    </p:spTree>
    <p:extLst>
      <p:ext uri="{BB962C8B-B14F-4D97-AF65-F5344CB8AC3E}">
        <p14:creationId xmlns:p14="http://schemas.microsoft.com/office/powerpoint/2010/main" val="2177235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E046A55-3C12-1B4B-9055-731202D10B62}"/>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D019590-32CD-9A42-961E-28AFAC9E1A3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328E80DF-A4D0-2A44-AFF4-587DDB6A606D}"/>
              </a:ext>
            </a:extLst>
          </p:cNvPr>
          <p:cNvSpPr>
            <a:spLocks noGrp="1" noChangeArrowheads="1"/>
          </p:cNvSpPr>
          <p:nvPr>
            <p:ph type="sldNum" sz="quarter" idx="12"/>
          </p:nvPr>
        </p:nvSpPr>
        <p:spPr>
          <a:ln/>
        </p:spPr>
        <p:txBody>
          <a:bodyPr/>
          <a:lstStyle>
            <a:lvl1pPr>
              <a:defRPr/>
            </a:lvl1pPr>
          </a:lstStyle>
          <a:p>
            <a:pPr>
              <a:defRPr/>
            </a:pPr>
            <a:fld id="{A5DB4037-AB18-F649-B81F-D4D13870EB66}" type="slidenum">
              <a:rPr lang="hu-HU"/>
              <a:pPr>
                <a:defRPr/>
              </a:pPr>
              <a:t>‹#›</a:t>
            </a:fld>
            <a:endParaRPr lang="hu-HU"/>
          </a:p>
        </p:txBody>
      </p:sp>
    </p:spTree>
    <p:extLst>
      <p:ext uri="{BB962C8B-B14F-4D97-AF65-F5344CB8AC3E}">
        <p14:creationId xmlns:p14="http://schemas.microsoft.com/office/powerpoint/2010/main" val="3303463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0D1257A-69FF-C643-954D-FB6B4E29C4C9}"/>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BAEB0B81-DC02-1245-989A-1B75A24E51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B14F02F-0A9B-0446-90B5-00FB26FAA643}"/>
              </a:ext>
            </a:extLst>
          </p:cNvPr>
          <p:cNvSpPr>
            <a:spLocks noGrp="1" noChangeArrowheads="1"/>
          </p:cNvSpPr>
          <p:nvPr>
            <p:ph type="sldNum" sz="quarter" idx="12"/>
          </p:nvPr>
        </p:nvSpPr>
        <p:spPr>
          <a:ln/>
        </p:spPr>
        <p:txBody>
          <a:bodyPr/>
          <a:lstStyle>
            <a:lvl1pPr>
              <a:defRPr/>
            </a:lvl1pPr>
          </a:lstStyle>
          <a:p>
            <a:pPr>
              <a:defRPr/>
            </a:pPr>
            <a:fld id="{5D490807-9DA1-FD40-B20B-CCCFE8ABD563}" type="slidenum">
              <a:rPr lang="hu-HU"/>
              <a:pPr>
                <a:defRPr/>
              </a:pPr>
              <a:t>‹#›</a:t>
            </a:fld>
            <a:endParaRPr lang="hu-HU"/>
          </a:p>
        </p:txBody>
      </p:sp>
    </p:spTree>
    <p:extLst>
      <p:ext uri="{BB962C8B-B14F-4D97-AF65-F5344CB8AC3E}">
        <p14:creationId xmlns:p14="http://schemas.microsoft.com/office/powerpoint/2010/main" val="336795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C0D8472B-812A-CE40-B815-5124690C87C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AC690FE-778B-E848-9B7B-79140EF05F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2C84B3B-C852-AD4F-8C04-B956C46FFE40}"/>
              </a:ext>
            </a:extLst>
          </p:cNvPr>
          <p:cNvSpPr>
            <a:spLocks noGrp="1" noChangeArrowheads="1"/>
          </p:cNvSpPr>
          <p:nvPr>
            <p:ph type="sldNum" sz="quarter" idx="12"/>
          </p:nvPr>
        </p:nvSpPr>
        <p:spPr>
          <a:ln/>
        </p:spPr>
        <p:txBody>
          <a:bodyPr/>
          <a:lstStyle>
            <a:lvl1pPr>
              <a:defRPr/>
            </a:lvl1pPr>
          </a:lstStyle>
          <a:p>
            <a:pPr>
              <a:defRPr/>
            </a:pPr>
            <a:fld id="{8DA4377B-2361-EF46-8B66-79093C44AF1C}" type="slidenum">
              <a:rPr lang="hu-HU"/>
              <a:pPr>
                <a:defRPr/>
              </a:pPr>
              <a:t>‹#›</a:t>
            </a:fld>
            <a:endParaRPr lang="hu-HU"/>
          </a:p>
        </p:txBody>
      </p:sp>
    </p:spTree>
    <p:extLst>
      <p:ext uri="{BB962C8B-B14F-4D97-AF65-F5344CB8AC3E}">
        <p14:creationId xmlns:p14="http://schemas.microsoft.com/office/powerpoint/2010/main" val="132500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39CD30-1DD8-F648-AD27-939E917353D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DFB662F0-B604-684D-A397-DFCEC425A8C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01072148-DEA2-D040-9C8B-613386B1197F}"/>
              </a:ext>
            </a:extLst>
          </p:cNvPr>
          <p:cNvSpPr>
            <a:spLocks noGrp="1" noChangeArrowheads="1"/>
          </p:cNvSpPr>
          <p:nvPr>
            <p:ph type="sldNum" sz="quarter" idx="12"/>
          </p:nvPr>
        </p:nvSpPr>
        <p:spPr>
          <a:ln/>
        </p:spPr>
        <p:txBody>
          <a:bodyPr/>
          <a:lstStyle>
            <a:lvl1pPr>
              <a:defRPr/>
            </a:lvl1pPr>
          </a:lstStyle>
          <a:p>
            <a:pPr>
              <a:defRPr/>
            </a:pPr>
            <a:fld id="{35E160FF-6534-7E45-93A3-96C0FED2DC6E}" type="slidenum">
              <a:rPr lang="hu-HU"/>
              <a:pPr>
                <a:defRPr/>
              </a:pPr>
              <a:t>‹#›</a:t>
            </a:fld>
            <a:endParaRPr lang="hu-HU"/>
          </a:p>
        </p:txBody>
      </p:sp>
    </p:spTree>
    <p:extLst>
      <p:ext uri="{BB962C8B-B14F-4D97-AF65-F5344CB8AC3E}">
        <p14:creationId xmlns:p14="http://schemas.microsoft.com/office/powerpoint/2010/main" val="233546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A11F2EB8-75B9-BB43-BE7D-6E5B1A5D13A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5CF4E6F6-DB6A-8F47-A733-D05BF5EDF26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E5AE4003-1215-2B41-B4BC-960C5C0E9985}"/>
              </a:ext>
            </a:extLst>
          </p:cNvPr>
          <p:cNvSpPr>
            <a:spLocks noGrp="1" noChangeArrowheads="1"/>
          </p:cNvSpPr>
          <p:nvPr>
            <p:ph type="sldNum" sz="quarter" idx="12"/>
          </p:nvPr>
        </p:nvSpPr>
        <p:spPr>
          <a:ln/>
        </p:spPr>
        <p:txBody>
          <a:bodyPr/>
          <a:lstStyle>
            <a:lvl1pPr>
              <a:defRPr/>
            </a:lvl1pPr>
          </a:lstStyle>
          <a:p>
            <a:pPr>
              <a:defRPr/>
            </a:pPr>
            <a:fld id="{AA966D30-E542-1A41-93C5-0EAE3FDF3E6E}" type="slidenum">
              <a:rPr lang="hu-HU"/>
              <a:pPr>
                <a:defRPr/>
              </a:pPr>
              <a:t>‹#›</a:t>
            </a:fld>
            <a:endParaRPr lang="hu-HU"/>
          </a:p>
        </p:txBody>
      </p:sp>
    </p:spTree>
    <p:extLst>
      <p:ext uri="{BB962C8B-B14F-4D97-AF65-F5344CB8AC3E}">
        <p14:creationId xmlns:p14="http://schemas.microsoft.com/office/powerpoint/2010/main" val="1100611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C196EFAB-7B51-C045-A76E-1072280E2E6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F66C6D57-981A-434E-93F8-A5FE3746BDE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8513DFF-F20A-6B4A-8A69-41014A6A2542}"/>
              </a:ext>
            </a:extLst>
          </p:cNvPr>
          <p:cNvSpPr>
            <a:spLocks noGrp="1" noChangeArrowheads="1"/>
          </p:cNvSpPr>
          <p:nvPr>
            <p:ph type="sldNum" sz="quarter" idx="12"/>
          </p:nvPr>
        </p:nvSpPr>
        <p:spPr>
          <a:ln/>
        </p:spPr>
        <p:txBody>
          <a:bodyPr/>
          <a:lstStyle>
            <a:lvl1pPr>
              <a:defRPr/>
            </a:lvl1pPr>
          </a:lstStyle>
          <a:p>
            <a:pPr>
              <a:defRPr/>
            </a:pPr>
            <a:fld id="{49F69F94-93C6-1C48-A209-16FA38628E9E}" type="slidenum">
              <a:rPr lang="hu-HU"/>
              <a:pPr>
                <a:defRPr/>
              </a:pPr>
              <a:t>‹#›</a:t>
            </a:fld>
            <a:endParaRPr lang="hu-HU"/>
          </a:p>
        </p:txBody>
      </p:sp>
    </p:spTree>
    <p:extLst>
      <p:ext uri="{BB962C8B-B14F-4D97-AF65-F5344CB8AC3E}">
        <p14:creationId xmlns:p14="http://schemas.microsoft.com/office/powerpoint/2010/main" val="424919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E86FA35-080C-9245-85B8-5D115812967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D0220EF0-DB6A-0D47-9C91-EF8715F5D8F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8271B3D-2157-4D42-A4AA-9C7AC5AE4722}"/>
              </a:ext>
            </a:extLst>
          </p:cNvPr>
          <p:cNvSpPr>
            <a:spLocks noGrp="1" noChangeArrowheads="1"/>
          </p:cNvSpPr>
          <p:nvPr>
            <p:ph type="sldNum" sz="quarter" idx="12"/>
          </p:nvPr>
        </p:nvSpPr>
        <p:spPr>
          <a:ln/>
        </p:spPr>
        <p:txBody>
          <a:bodyPr/>
          <a:lstStyle>
            <a:lvl1pPr>
              <a:defRPr/>
            </a:lvl1pPr>
          </a:lstStyle>
          <a:p>
            <a:pPr>
              <a:defRPr/>
            </a:pPr>
            <a:fld id="{5ECBECFB-4EB3-F744-92AD-62154FE18E70}" type="slidenum">
              <a:rPr lang="hu-HU"/>
              <a:pPr>
                <a:defRPr/>
              </a:pPr>
              <a:t>‹#›</a:t>
            </a:fld>
            <a:endParaRPr lang="hu-HU"/>
          </a:p>
        </p:txBody>
      </p:sp>
    </p:spTree>
    <p:extLst>
      <p:ext uri="{BB962C8B-B14F-4D97-AF65-F5344CB8AC3E}">
        <p14:creationId xmlns:p14="http://schemas.microsoft.com/office/powerpoint/2010/main" val="86870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260FF8F7-3AE1-4940-8CE1-611719366FE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E5D05E1-BC3F-F74D-8DE3-A4020AEE8F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BD267AE-D6EF-E64F-B8BF-4E22C42FA228}"/>
              </a:ext>
            </a:extLst>
          </p:cNvPr>
          <p:cNvSpPr>
            <a:spLocks noGrp="1" noChangeArrowheads="1"/>
          </p:cNvSpPr>
          <p:nvPr>
            <p:ph type="sldNum" sz="quarter" idx="12"/>
          </p:nvPr>
        </p:nvSpPr>
        <p:spPr>
          <a:ln/>
        </p:spPr>
        <p:txBody>
          <a:bodyPr/>
          <a:lstStyle>
            <a:lvl1pPr>
              <a:defRPr/>
            </a:lvl1pPr>
          </a:lstStyle>
          <a:p>
            <a:pPr>
              <a:defRPr/>
            </a:pPr>
            <a:fld id="{73C72C44-0922-144D-8E6E-83EB77A9BD99}" type="slidenum">
              <a:rPr lang="hu-HU"/>
              <a:pPr>
                <a:defRPr/>
              </a:pPr>
              <a:t>‹#›</a:t>
            </a:fld>
            <a:endParaRPr lang="hu-HU"/>
          </a:p>
        </p:txBody>
      </p:sp>
    </p:spTree>
    <p:extLst>
      <p:ext uri="{BB962C8B-B14F-4D97-AF65-F5344CB8AC3E}">
        <p14:creationId xmlns:p14="http://schemas.microsoft.com/office/powerpoint/2010/main" val="230855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0070E028-6E5F-FF4F-A83F-C97606CD355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70348A1-D407-6D4A-A345-0001B07AB5B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AD5DE376-83FD-5C46-9A1B-8E38CC28329B}"/>
              </a:ext>
            </a:extLst>
          </p:cNvPr>
          <p:cNvSpPr>
            <a:spLocks noGrp="1" noChangeArrowheads="1"/>
          </p:cNvSpPr>
          <p:nvPr>
            <p:ph type="sldNum" sz="quarter" idx="12"/>
          </p:nvPr>
        </p:nvSpPr>
        <p:spPr>
          <a:ln/>
        </p:spPr>
        <p:txBody>
          <a:bodyPr/>
          <a:lstStyle>
            <a:lvl1pPr>
              <a:defRPr/>
            </a:lvl1pPr>
          </a:lstStyle>
          <a:p>
            <a:pPr>
              <a:defRPr/>
            </a:pPr>
            <a:fld id="{F9BA32FB-5F1A-BE46-9034-3C59CD89E393}" type="slidenum">
              <a:rPr lang="hu-HU"/>
              <a:pPr>
                <a:defRPr/>
              </a:pPr>
              <a:t>‹#›</a:t>
            </a:fld>
            <a:endParaRPr lang="hu-HU"/>
          </a:p>
        </p:txBody>
      </p:sp>
    </p:spTree>
    <p:extLst>
      <p:ext uri="{BB962C8B-B14F-4D97-AF65-F5344CB8AC3E}">
        <p14:creationId xmlns:p14="http://schemas.microsoft.com/office/powerpoint/2010/main" val="149286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DB5526AE-B5A2-BB49-ADA7-A0B91B63828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C07857E8-464C-C346-A10B-8D5F2B1E5D8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795CBFE2-8676-3E40-A215-24459C6A56EE}"/>
              </a:ext>
            </a:extLst>
          </p:cNvPr>
          <p:cNvSpPr>
            <a:spLocks noGrp="1" noChangeArrowheads="1"/>
          </p:cNvSpPr>
          <p:nvPr>
            <p:ph type="sldNum" sz="quarter" idx="12"/>
          </p:nvPr>
        </p:nvSpPr>
        <p:spPr>
          <a:ln/>
        </p:spPr>
        <p:txBody>
          <a:bodyPr/>
          <a:lstStyle>
            <a:lvl1pPr>
              <a:defRPr/>
            </a:lvl1pPr>
          </a:lstStyle>
          <a:p>
            <a:pPr>
              <a:defRPr/>
            </a:pPr>
            <a:fld id="{FEECD50B-B455-E940-8326-15A97F82992C}" type="slidenum">
              <a:rPr lang="hu-HU"/>
              <a:pPr>
                <a:defRPr/>
              </a:pPr>
              <a:t>‹#›</a:t>
            </a:fld>
            <a:endParaRPr lang="hu-HU"/>
          </a:p>
        </p:txBody>
      </p:sp>
    </p:spTree>
    <p:extLst>
      <p:ext uri="{BB962C8B-B14F-4D97-AF65-F5344CB8AC3E}">
        <p14:creationId xmlns:p14="http://schemas.microsoft.com/office/powerpoint/2010/main" val="241009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9EE0C564-BCDD-DF45-92F1-1D50643C604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7E62E655-4780-8D4A-95D4-28C2A84E277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6E3305B-6DB2-2E4B-AC4B-38B062F47866}"/>
              </a:ext>
            </a:extLst>
          </p:cNvPr>
          <p:cNvSpPr>
            <a:spLocks noGrp="1" noChangeArrowheads="1"/>
          </p:cNvSpPr>
          <p:nvPr>
            <p:ph type="sldNum" sz="quarter" idx="12"/>
          </p:nvPr>
        </p:nvSpPr>
        <p:spPr>
          <a:ln/>
        </p:spPr>
        <p:txBody>
          <a:bodyPr/>
          <a:lstStyle>
            <a:lvl1pPr>
              <a:defRPr/>
            </a:lvl1pPr>
          </a:lstStyle>
          <a:p>
            <a:pPr>
              <a:defRPr/>
            </a:pPr>
            <a:fld id="{6019F62C-9E64-CC49-8BE9-73D0A032B6F9}" type="slidenum">
              <a:rPr lang="hu-HU"/>
              <a:pPr>
                <a:defRPr/>
              </a:pPr>
              <a:t>‹#›</a:t>
            </a:fld>
            <a:endParaRPr lang="hu-HU"/>
          </a:p>
        </p:txBody>
      </p:sp>
    </p:spTree>
    <p:extLst>
      <p:ext uri="{BB962C8B-B14F-4D97-AF65-F5344CB8AC3E}">
        <p14:creationId xmlns:p14="http://schemas.microsoft.com/office/powerpoint/2010/main" val="66027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92DDE4-AD90-4F4E-A369-B14AADBA0835}"/>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571C04D7-5B81-124B-B820-5D78665F46D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43E66C80-4108-8041-BE13-36229B7E1226}"/>
              </a:ext>
            </a:extLst>
          </p:cNvPr>
          <p:cNvSpPr>
            <a:spLocks noGrp="1" noChangeArrowheads="1"/>
          </p:cNvSpPr>
          <p:nvPr>
            <p:ph type="sldNum" sz="quarter" idx="12"/>
          </p:nvPr>
        </p:nvSpPr>
        <p:spPr>
          <a:ln/>
        </p:spPr>
        <p:txBody>
          <a:bodyPr/>
          <a:lstStyle>
            <a:lvl1pPr>
              <a:defRPr/>
            </a:lvl1pPr>
          </a:lstStyle>
          <a:p>
            <a:pPr>
              <a:defRPr/>
            </a:pPr>
            <a:fld id="{AFDABBF7-09FF-5549-9574-2F91120D906C}" type="slidenum">
              <a:rPr lang="hu-HU"/>
              <a:pPr>
                <a:defRPr/>
              </a:pPr>
              <a:t>‹#›</a:t>
            </a:fld>
            <a:endParaRPr lang="hu-HU"/>
          </a:p>
        </p:txBody>
      </p:sp>
    </p:spTree>
    <p:extLst>
      <p:ext uri="{BB962C8B-B14F-4D97-AF65-F5344CB8AC3E}">
        <p14:creationId xmlns:p14="http://schemas.microsoft.com/office/powerpoint/2010/main" val="19726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331FF83-582A-E149-AA4F-CB7DC5EAE1C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21E849C-933D-5544-BB65-1ACCC0448BB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512BDE1-D0EB-C542-AF5F-A45EB6D1BEF9}"/>
              </a:ext>
            </a:extLst>
          </p:cNvPr>
          <p:cNvSpPr>
            <a:spLocks noGrp="1" noChangeArrowheads="1"/>
          </p:cNvSpPr>
          <p:nvPr>
            <p:ph type="sldNum" sz="quarter" idx="12"/>
          </p:nvPr>
        </p:nvSpPr>
        <p:spPr>
          <a:ln/>
        </p:spPr>
        <p:txBody>
          <a:bodyPr/>
          <a:lstStyle>
            <a:lvl1pPr>
              <a:defRPr/>
            </a:lvl1pPr>
          </a:lstStyle>
          <a:p>
            <a:pPr>
              <a:defRPr/>
            </a:pPr>
            <a:fld id="{B64B0E90-5F55-E345-93F5-CFCB517DF6B9}" type="slidenum">
              <a:rPr lang="hu-HU"/>
              <a:pPr>
                <a:defRPr/>
              </a:pPr>
              <a:t>‹#›</a:t>
            </a:fld>
            <a:endParaRPr lang="hu-HU"/>
          </a:p>
        </p:txBody>
      </p:sp>
    </p:spTree>
    <p:extLst>
      <p:ext uri="{BB962C8B-B14F-4D97-AF65-F5344CB8AC3E}">
        <p14:creationId xmlns:p14="http://schemas.microsoft.com/office/powerpoint/2010/main" val="6808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9EB697C-EA0D-2741-9059-DEC18E27333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D3E6FC2A-0CA1-6B46-A79A-C97E5B78D2C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797CFE61-220F-DB47-AE1A-CE3B3122EB39}"/>
              </a:ext>
            </a:extLst>
          </p:cNvPr>
          <p:cNvSpPr>
            <a:spLocks noGrp="1" noChangeArrowheads="1"/>
          </p:cNvSpPr>
          <p:nvPr>
            <p:ph type="sldNum" sz="quarter" idx="12"/>
          </p:nvPr>
        </p:nvSpPr>
        <p:spPr>
          <a:ln/>
        </p:spPr>
        <p:txBody>
          <a:bodyPr/>
          <a:lstStyle>
            <a:lvl1pPr>
              <a:defRPr/>
            </a:lvl1pPr>
          </a:lstStyle>
          <a:p>
            <a:pPr>
              <a:defRPr/>
            </a:pPr>
            <a:fld id="{A9F6D733-7122-DD4C-8F5B-D92B4E0F177C}" type="slidenum">
              <a:rPr lang="hu-HU"/>
              <a:pPr>
                <a:defRPr/>
              </a:pPr>
              <a:t>‹#›</a:t>
            </a:fld>
            <a:endParaRPr lang="hu-HU"/>
          </a:p>
        </p:txBody>
      </p:sp>
    </p:spTree>
    <p:extLst>
      <p:ext uri="{BB962C8B-B14F-4D97-AF65-F5344CB8AC3E}">
        <p14:creationId xmlns:p14="http://schemas.microsoft.com/office/powerpoint/2010/main" val="39629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A0991C-395F-7642-83BD-7C6B4CCA6F1C}"/>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E888E0C5-F483-054B-A9C4-23C9F65F656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D3B33BB9-91A9-5D42-BD54-549B1D283909}"/>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1BA6AF18-C525-A249-AF24-24E47B1FD753}" type="slidenum">
              <a:rPr lang="hu-HU"/>
              <a:pPr>
                <a:defRPr/>
              </a:pPr>
              <a:t>‹#›</a:t>
            </a:fld>
            <a:endParaRPr lang="hu-HU"/>
          </a:p>
        </p:txBody>
      </p:sp>
      <p:sp>
        <p:nvSpPr>
          <p:cNvPr id="1029" name="Rectangle 5">
            <a:extLst>
              <a:ext uri="{FF2B5EF4-FFF2-40B4-BE49-F238E27FC236}">
                <a16:creationId xmlns:a16="http://schemas.microsoft.com/office/drawing/2014/main" id="{9A04999C-9D46-0B4E-995F-51D2B68CAE1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1030" name="Rectangle 6">
            <a:extLst>
              <a:ext uri="{FF2B5EF4-FFF2-40B4-BE49-F238E27FC236}">
                <a16:creationId xmlns:a16="http://schemas.microsoft.com/office/drawing/2014/main" id="{BAE4BB11-F47B-994B-AD53-65A6A3F533C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773" r:id="rId1"/>
    <p:sldLayoutId id="2147497774" r:id="rId2"/>
    <p:sldLayoutId id="2147497775" r:id="rId3"/>
    <p:sldLayoutId id="2147497776" r:id="rId4"/>
    <p:sldLayoutId id="2147497777" r:id="rId5"/>
    <p:sldLayoutId id="2147497778" r:id="rId6"/>
    <p:sldLayoutId id="2147497779" r:id="rId7"/>
    <p:sldLayoutId id="2147497780" r:id="rId8"/>
    <p:sldLayoutId id="2147497781" r:id="rId9"/>
    <p:sldLayoutId id="2147497782" r:id="rId10"/>
    <p:sldLayoutId id="2147497783"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425D16-C6BB-DD4F-91E9-38486CB8AB55}"/>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itchFamily="18" charset="0"/>
              </a:defRPr>
            </a:lvl1pPr>
          </a:lstStyle>
          <a:p>
            <a:pPr>
              <a:defRPr/>
            </a:pPr>
            <a:endParaRPr lang="hu-HU"/>
          </a:p>
        </p:txBody>
      </p:sp>
      <p:sp>
        <p:nvSpPr>
          <p:cNvPr id="1027" name="Rectangle 3">
            <a:extLst>
              <a:ext uri="{FF2B5EF4-FFF2-40B4-BE49-F238E27FC236}">
                <a16:creationId xmlns:a16="http://schemas.microsoft.com/office/drawing/2014/main" id="{FA172959-7775-F44E-859B-B567D9EC252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itchFamily="18" charset="0"/>
              </a:defRPr>
            </a:lvl1pPr>
          </a:lstStyle>
          <a:p>
            <a:pPr>
              <a:defRPr/>
            </a:pPr>
            <a:endParaRPr lang="hu-HU"/>
          </a:p>
        </p:txBody>
      </p:sp>
      <p:sp>
        <p:nvSpPr>
          <p:cNvPr id="1028" name="Rectangle 4">
            <a:extLst>
              <a:ext uri="{FF2B5EF4-FFF2-40B4-BE49-F238E27FC236}">
                <a16:creationId xmlns:a16="http://schemas.microsoft.com/office/drawing/2014/main" id="{845E36EC-CC62-C643-98E3-8C4FEA406DBB}"/>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E27DA7AF-FCD6-2844-A6C3-6E7AA96F546F}" type="slidenum">
              <a:rPr lang="hu-HU" altLang="hu-HU"/>
              <a:pPr>
                <a:defRPr/>
              </a:pPr>
              <a:t>‹#›</a:t>
            </a:fld>
            <a:endParaRPr lang="hu-HU" altLang="hu-HU"/>
          </a:p>
        </p:txBody>
      </p:sp>
      <p:sp>
        <p:nvSpPr>
          <p:cNvPr id="75781" name="Rectangle 5">
            <a:extLst>
              <a:ext uri="{FF2B5EF4-FFF2-40B4-BE49-F238E27FC236}">
                <a16:creationId xmlns:a16="http://schemas.microsoft.com/office/drawing/2014/main" id="{65504970-A9CD-6A43-9FC0-1BF67DF9031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75782" name="Rectangle 6">
            <a:extLst>
              <a:ext uri="{FF2B5EF4-FFF2-40B4-BE49-F238E27FC236}">
                <a16:creationId xmlns:a16="http://schemas.microsoft.com/office/drawing/2014/main" id="{64B07EAF-73BF-5C4F-B050-7C251E26BB1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840" r:id="rId1"/>
    <p:sldLayoutId id="2147497841" r:id="rId2"/>
    <p:sldLayoutId id="2147497842" r:id="rId3"/>
    <p:sldLayoutId id="2147497843" r:id="rId4"/>
    <p:sldLayoutId id="2147497844" r:id="rId5"/>
    <p:sldLayoutId id="2147497845" r:id="rId6"/>
    <p:sldLayoutId id="2147497846" r:id="rId7"/>
    <p:sldLayoutId id="2147497847" r:id="rId8"/>
    <p:sldLayoutId id="2147497848" r:id="rId9"/>
    <p:sldLayoutId id="2147497849" r:id="rId10"/>
    <p:sldLayoutId id="2147497850" r:id="rId11"/>
    <p:sldLayoutId id="2147497851" r:id="rId12"/>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charset="0"/>
        </a:defRPr>
      </a:lvl2pPr>
      <a:lvl3pPr algn="ctr" defTabSz="903122" rtl="0" eaLnBrk="0" fontAlgn="base" hangingPunct="0">
        <a:spcBef>
          <a:spcPct val="0"/>
        </a:spcBef>
        <a:spcAft>
          <a:spcPct val="0"/>
        </a:spcAft>
        <a:defRPr sz="5215">
          <a:solidFill>
            <a:schemeClr val="tx2"/>
          </a:solidFill>
          <a:latin typeface="Times New Roman" charset="0"/>
        </a:defRPr>
      </a:lvl3pPr>
      <a:lvl4pPr algn="ctr" defTabSz="903122" rtl="0" eaLnBrk="0" fontAlgn="base" hangingPunct="0">
        <a:spcBef>
          <a:spcPct val="0"/>
        </a:spcBef>
        <a:spcAft>
          <a:spcPct val="0"/>
        </a:spcAft>
        <a:defRPr sz="5215">
          <a:solidFill>
            <a:schemeClr val="tx2"/>
          </a:solidFill>
          <a:latin typeface="Times New Roman" charset="0"/>
        </a:defRPr>
      </a:lvl4pPr>
      <a:lvl5pPr algn="ctr" defTabSz="903122" rtl="0" eaLnBrk="0" fontAlgn="base" hangingPunct="0">
        <a:spcBef>
          <a:spcPct val="0"/>
        </a:spcBef>
        <a:spcAft>
          <a:spcPct val="0"/>
        </a:spcAft>
        <a:defRPr sz="5215">
          <a:solidFill>
            <a:schemeClr val="tx2"/>
          </a:solidFill>
          <a:latin typeface="Times New Roman" charset="0"/>
        </a:defRPr>
      </a:lvl5pPr>
      <a:lvl6pPr marL="541873" algn="ctr" defTabSz="903122" rtl="0" eaLnBrk="0" fontAlgn="base" hangingPunct="0">
        <a:spcBef>
          <a:spcPct val="0"/>
        </a:spcBef>
        <a:spcAft>
          <a:spcPct val="0"/>
        </a:spcAft>
        <a:defRPr sz="5215">
          <a:solidFill>
            <a:schemeClr val="tx2"/>
          </a:solidFill>
          <a:latin typeface="Times New Roman" charset="0"/>
        </a:defRPr>
      </a:lvl6pPr>
      <a:lvl7pPr marL="1083747" algn="ctr" defTabSz="903122" rtl="0" eaLnBrk="0" fontAlgn="base" hangingPunct="0">
        <a:spcBef>
          <a:spcPct val="0"/>
        </a:spcBef>
        <a:spcAft>
          <a:spcPct val="0"/>
        </a:spcAft>
        <a:defRPr sz="5215">
          <a:solidFill>
            <a:schemeClr val="tx2"/>
          </a:solidFill>
          <a:latin typeface="Times New Roman" charset="0"/>
        </a:defRPr>
      </a:lvl7pPr>
      <a:lvl8pPr marL="1625620" algn="ctr" defTabSz="903122" rtl="0" eaLnBrk="0" fontAlgn="base" hangingPunct="0">
        <a:spcBef>
          <a:spcPct val="0"/>
        </a:spcBef>
        <a:spcAft>
          <a:spcPct val="0"/>
        </a:spcAft>
        <a:defRPr sz="5215">
          <a:solidFill>
            <a:schemeClr val="tx2"/>
          </a:solidFill>
          <a:latin typeface="Times New Roman" charset="0"/>
        </a:defRPr>
      </a:lvl8pPr>
      <a:lvl9pPr marL="2167494" algn="ctr" defTabSz="903122" rtl="0" eaLnBrk="0" fontAlgn="base" hangingPunct="0">
        <a:spcBef>
          <a:spcPct val="0"/>
        </a:spcBef>
        <a:spcAft>
          <a:spcPct val="0"/>
        </a:spcAft>
        <a:defRPr sz="5215">
          <a:solidFill>
            <a:schemeClr val="tx2"/>
          </a:solidFill>
          <a:latin typeface="Times New Roman"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117782-FE93-FD42-9258-A96241B48E90}"/>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8FB897CC-ECB7-DC41-90B4-E213CBABE7F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30B18FA7-D7E1-384E-9CCC-2A6981315E40}"/>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84E64E17-FD07-744A-A262-78F25F3535CA}" type="slidenum">
              <a:rPr lang="hu-HU"/>
              <a:pPr>
                <a:defRPr/>
              </a:pPr>
              <a:t>‹#›</a:t>
            </a:fld>
            <a:endParaRPr lang="hu-HU"/>
          </a:p>
        </p:txBody>
      </p:sp>
      <p:sp>
        <p:nvSpPr>
          <p:cNvPr id="65541" name="Rectangle 5">
            <a:extLst>
              <a:ext uri="{FF2B5EF4-FFF2-40B4-BE49-F238E27FC236}">
                <a16:creationId xmlns:a16="http://schemas.microsoft.com/office/drawing/2014/main" id="{814052B9-7CA4-CA45-AA2B-5E958A1C5B8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65542" name="Rectangle 6">
            <a:extLst>
              <a:ext uri="{FF2B5EF4-FFF2-40B4-BE49-F238E27FC236}">
                <a16:creationId xmlns:a16="http://schemas.microsoft.com/office/drawing/2014/main" id="{777AF5F7-62F8-7C48-9B45-2C39297CE47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extLst>
      <p:ext uri="{BB962C8B-B14F-4D97-AF65-F5344CB8AC3E}">
        <p14:creationId xmlns:p14="http://schemas.microsoft.com/office/powerpoint/2010/main" val="4128504506"/>
      </p:ext>
    </p:extLst>
  </p:cSld>
  <p:clrMap bg1="lt1" tx1="dk1" bg2="lt2" tx2="dk2" accent1="accent1" accent2="accent2" accent3="accent3" accent4="accent4" accent5="accent5" accent6="accent6" hlink="hlink" folHlink="folHlink"/>
  <p:sldLayoutIdLst>
    <p:sldLayoutId id="2147497866" r:id="rId1"/>
    <p:sldLayoutId id="2147497867" r:id="rId2"/>
    <p:sldLayoutId id="2147497868" r:id="rId3"/>
    <p:sldLayoutId id="2147497869" r:id="rId4"/>
    <p:sldLayoutId id="2147497870" r:id="rId5"/>
    <p:sldLayoutId id="2147497871" r:id="rId6"/>
    <p:sldLayoutId id="2147497872" r:id="rId7"/>
    <p:sldLayoutId id="2147497873" r:id="rId8"/>
    <p:sldLayoutId id="2147497874" r:id="rId9"/>
    <p:sldLayoutId id="2147497875" r:id="rId10"/>
    <p:sldLayoutId id="2147497876"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hyperlink" Target="http://www.nice.org.uk/" TargetMode="External"/><Relationship Id="rId3" Type="http://schemas.openxmlformats.org/officeDocument/2006/relationships/notesSlide" Target="../notesSlides/notesSlide25.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slideLayout" Target="../slideLayouts/slideLayout25.xml"/><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1.png"/><Relationship Id="rId10" Type="http://schemas.openxmlformats.org/officeDocument/2006/relationships/image" Target="../media/image8.emf"/><Relationship Id="rId4" Type="http://schemas.openxmlformats.org/officeDocument/2006/relationships/notesSlide" Target="../notesSlides/notesSlide5.xml"/><Relationship Id="rId9"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a:extLst>
              <a:ext uri="{FF2B5EF4-FFF2-40B4-BE49-F238E27FC236}">
                <a16:creationId xmlns:a16="http://schemas.microsoft.com/office/drawing/2014/main" id="{C81BC33D-68E5-AD4C-B260-68DC0B9AF3C6}"/>
              </a:ext>
            </a:extLst>
          </p:cNvPr>
          <p:cNvSpPr>
            <a:spLocks noGrp="1" noChangeArrowheads="1"/>
          </p:cNvSpPr>
          <p:nvPr>
            <p:ph type="ctrTitle"/>
          </p:nvPr>
        </p:nvSpPr>
        <p:spPr>
          <a:xfrm>
            <a:off x="938712" y="2852936"/>
            <a:ext cx="10363200" cy="3412860"/>
          </a:xfrm>
          <a:noFill/>
        </p:spPr>
        <p:txBody>
          <a:bodyPr/>
          <a:lstStyle/>
          <a:p>
            <a:r>
              <a:rPr lang="hu-HU" altLang="hu-HU" sz="4741" dirty="0" err="1">
                <a:solidFill>
                  <a:srgbClr val="294143"/>
                </a:solidFill>
              </a:rPr>
              <a:t>Preoperatív</a:t>
            </a:r>
            <a:r>
              <a:rPr lang="hu-HU" altLang="hu-HU" sz="4741" dirty="0">
                <a:solidFill>
                  <a:srgbClr val="294143"/>
                </a:solidFill>
              </a:rPr>
              <a:t> előkészítés főbb szempontjai</a:t>
            </a:r>
            <a:br>
              <a:rPr lang="hu-HU" altLang="hu-HU" sz="4741" dirty="0">
                <a:solidFill>
                  <a:srgbClr val="294143"/>
                </a:solidFill>
              </a:rPr>
            </a:br>
            <a:br>
              <a:rPr lang="hu-HU" altLang="hu-HU" sz="2400" dirty="0">
                <a:solidFill>
                  <a:srgbClr val="294143"/>
                </a:solidFill>
              </a:rPr>
            </a:br>
            <a:r>
              <a:rPr lang="hu-HU" altLang="hu-HU" sz="3319" dirty="0">
                <a:solidFill>
                  <a:srgbClr val="294143"/>
                </a:solidFill>
              </a:rPr>
              <a:t>Molnár Zsolt</a:t>
            </a:r>
            <a:r>
              <a:rPr lang="hu-HU" altLang="hu-HU" sz="3319" baseline="30000" dirty="0">
                <a:solidFill>
                  <a:srgbClr val="294143"/>
                </a:solidFill>
              </a:rPr>
              <a:t>1,2,3,4</a:t>
            </a:r>
            <a:br>
              <a:rPr lang="hu-HU" altLang="hu-HU" sz="3319" baseline="30000" dirty="0">
                <a:solidFill>
                  <a:srgbClr val="294143"/>
                </a:solidFill>
              </a:rPr>
            </a:br>
            <a:br>
              <a:rPr lang="hu-HU" altLang="hu-HU" sz="2800" dirty="0">
                <a:solidFill>
                  <a:srgbClr val="294143"/>
                </a:solidFill>
              </a:rPr>
            </a:br>
            <a:r>
              <a:rPr lang="hu-HU" altLang="hu-HU" sz="1659" baseline="30000" dirty="0">
                <a:solidFill>
                  <a:srgbClr val="294143"/>
                </a:solidFill>
              </a:rPr>
              <a:t>1</a:t>
            </a:r>
            <a:r>
              <a:rPr lang="hu-HU" altLang="hu-HU" sz="1659" dirty="0">
                <a:solidFill>
                  <a:srgbClr val="294143"/>
                </a:solidFill>
              </a:rPr>
              <a:t>Medical </a:t>
            </a:r>
            <a:r>
              <a:rPr lang="hu-HU" altLang="hu-HU" sz="1659" dirty="0" err="1">
                <a:solidFill>
                  <a:srgbClr val="294143"/>
                </a:solidFill>
              </a:rPr>
              <a:t>Director</a:t>
            </a:r>
            <a:r>
              <a:rPr lang="hu-HU" altLang="hu-HU" sz="1659" dirty="0">
                <a:solidFill>
                  <a:srgbClr val="294143"/>
                </a:solidFill>
              </a:rPr>
              <a:t>: </a:t>
            </a:r>
            <a:r>
              <a:rPr lang="hu-HU" altLang="hu-HU" sz="1659" dirty="0" err="1">
                <a:solidFill>
                  <a:srgbClr val="294143"/>
                </a:solidFill>
              </a:rPr>
              <a:t>CytoSorbents</a:t>
            </a:r>
            <a:r>
              <a:rPr lang="hu-HU" altLang="hu-HU" sz="1659" dirty="0">
                <a:solidFill>
                  <a:srgbClr val="294143"/>
                </a:solidFill>
              </a:rPr>
              <a:t> Europe, Berlin, </a:t>
            </a:r>
            <a:r>
              <a:rPr lang="hu-HU" altLang="hu-HU" sz="1659" dirty="0" err="1">
                <a:solidFill>
                  <a:srgbClr val="294143"/>
                </a:solidFill>
              </a:rPr>
              <a:t>Germany</a:t>
            </a:r>
            <a:br>
              <a:rPr lang="hu-HU" altLang="hu-HU" sz="1659" dirty="0">
                <a:solidFill>
                  <a:srgbClr val="294143"/>
                </a:solidFill>
              </a:rPr>
            </a:br>
            <a:r>
              <a:rPr lang="hu-HU" altLang="hu-HU" sz="1659" baseline="30000" dirty="0">
                <a:solidFill>
                  <a:srgbClr val="294143"/>
                </a:solidFill>
              </a:rPr>
              <a:t>2</a:t>
            </a:r>
            <a:r>
              <a:rPr lang="hu-HU" altLang="hu-HU" sz="1659" dirty="0">
                <a:solidFill>
                  <a:srgbClr val="294143"/>
                </a:solidFill>
              </a:rPr>
              <a:t>Institute </a:t>
            </a:r>
            <a:r>
              <a:rPr lang="hu-HU" altLang="hu-HU" sz="1659" dirty="0" err="1">
                <a:solidFill>
                  <a:srgbClr val="294143"/>
                </a:solidFill>
              </a:rPr>
              <a:t>for</a:t>
            </a:r>
            <a:r>
              <a:rPr lang="hu-HU" altLang="hu-HU" sz="1659" dirty="0">
                <a:solidFill>
                  <a:srgbClr val="294143"/>
                </a:solidFill>
              </a:rPr>
              <a:t> </a:t>
            </a:r>
            <a:r>
              <a:rPr lang="hu-HU" altLang="hu-HU" sz="1659" dirty="0" err="1">
                <a:solidFill>
                  <a:srgbClr val="294143"/>
                </a:solidFill>
              </a:rPr>
              <a:t>Translational</a:t>
            </a:r>
            <a:r>
              <a:rPr lang="hu-HU" altLang="hu-HU" sz="1659" dirty="0">
                <a:solidFill>
                  <a:srgbClr val="294143"/>
                </a:solidFill>
              </a:rPr>
              <a:t> </a:t>
            </a:r>
            <a:r>
              <a:rPr lang="hu-HU" altLang="hu-HU" sz="1659" dirty="0" err="1">
                <a:solidFill>
                  <a:srgbClr val="294143"/>
                </a:solidFill>
              </a:rPr>
              <a:t>Medicine</a:t>
            </a:r>
            <a:r>
              <a:rPr lang="hu-HU" altLang="hu-HU" sz="1659" dirty="0">
                <a:solidFill>
                  <a:srgbClr val="294143"/>
                </a:solidFill>
              </a:rPr>
              <a:t>, </a:t>
            </a:r>
            <a:r>
              <a:rPr lang="hu-HU" altLang="hu-HU" sz="1659" dirty="0" err="1">
                <a:solidFill>
                  <a:srgbClr val="294143"/>
                </a:solidFill>
              </a:rPr>
              <a:t>School</a:t>
            </a:r>
            <a:r>
              <a:rPr lang="hu-HU" altLang="hu-HU" sz="1659" dirty="0">
                <a:solidFill>
                  <a:srgbClr val="294143"/>
                </a:solidFill>
              </a:rPr>
              <a:t> of </a:t>
            </a:r>
            <a:r>
              <a:rPr lang="hu-HU" altLang="hu-HU" sz="1659" dirty="0" err="1">
                <a:solidFill>
                  <a:srgbClr val="294143"/>
                </a:solidFill>
              </a:rPr>
              <a:t>Medicine</a:t>
            </a:r>
            <a:r>
              <a:rPr lang="hu-HU" altLang="hu-HU" sz="1659" dirty="0">
                <a:solidFill>
                  <a:srgbClr val="294143"/>
                </a:solidFill>
              </a:rPr>
              <a:t>, University of Pécs, Hungary</a:t>
            </a:r>
            <a:br>
              <a:rPr lang="hu-HU" altLang="hu-HU" sz="1659" dirty="0">
                <a:solidFill>
                  <a:srgbClr val="294143"/>
                </a:solidFill>
              </a:rPr>
            </a:br>
            <a:r>
              <a:rPr lang="hu-HU" altLang="hu-HU" sz="1659" baseline="30000" dirty="0">
                <a:solidFill>
                  <a:srgbClr val="294143"/>
                </a:solidFill>
              </a:rPr>
              <a:t>3</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Poznan University of </a:t>
            </a:r>
            <a:r>
              <a:rPr lang="hu-HU" altLang="hu-HU" sz="1659" dirty="0" err="1">
                <a:solidFill>
                  <a:srgbClr val="294143"/>
                </a:solidFill>
              </a:rPr>
              <a:t>Medical</a:t>
            </a:r>
            <a:r>
              <a:rPr lang="hu-HU" altLang="hu-HU" sz="1659" dirty="0">
                <a:solidFill>
                  <a:srgbClr val="294143"/>
                </a:solidFill>
              </a:rPr>
              <a:t> </a:t>
            </a:r>
            <a:r>
              <a:rPr lang="hu-HU" altLang="hu-HU" sz="1659" dirty="0" err="1">
                <a:solidFill>
                  <a:srgbClr val="294143"/>
                </a:solidFill>
              </a:rPr>
              <a:t>Sciences</a:t>
            </a:r>
            <a:r>
              <a:rPr lang="hu-HU" altLang="hu-HU" sz="1659" dirty="0">
                <a:solidFill>
                  <a:srgbClr val="294143"/>
                </a:solidFill>
              </a:rPr>
              <a:t>, Poznan, Poland</a:t>
            </a:r>
            <a:br>
              <a:rPr lang="hu-HU" altLang="hu-HU" sz="1659" dirty="0">
                <a:solidFill>
                  <a:srgbClr val="294143"/>
                </a:solidFill>
              </a:rPr>
            </a:br>
            <a:r>
              <a:rPr lang="hu-HU" altLang="hu-HU" sz="1659" baseline="30000" dirty="0">
                <a:solidFill>
                  <a:srgbClr val="294143"/>
                </a:solidFill>
              </a:rPr>
              <a:t>4</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a:t>
            </a:r>
            <a:r>
              <a:rPr lang="hu-HU" altLang="hu-HU" sz="1659" dirty="0" err="1">
                <a:solidFill>
                  <a:srgbClr val="294143"/>
                </a:solidFill>
              </a:rPr>
              <a:t>Markusovszky</a:t>
            </a:r>
            <a:r>
              <a:rPr lang="hu-HU" altLang="hu-HU" sz="1659" dirty="0">
                <a:solidFill>
                  <a:srgbClr val="294143"/>
                </a:solidFill>
              </a:rPr>
              <a:t> </a:t>
            </a:r>
            <a:r>
              <a:rPr lang="hu-HU" altLang="hu-HU" sz="1659" dirty="0" err="1">
                <a:solidFill>
                  <a:srgbClr val="294143"/>
                </a:solidFill>
              </a:rPr>
              <a:t>Teaching</a:t>
            </a:r>
            <a:r>
              <a:rPr lang="hu-HU" altLang="hu-HU" sz="1659" dirty="0">
                <a:solidFill>
                  <a:srgbClr val="294143"/>
                </a:solidFill>
              </a:rPr>
              <a:t> </a:t>
            </a:r>
            <a:r>
              <a:rPr lang="hu-HU" altLang="hu-HU" sz="1659" dirty="0" err="1">
                <a:solidFill>
                  <a:srgbClr val="294143"/>
                </a:solidFill>
              </a:rPr>
              <a:t>Hospital</a:t>
            </a:r>
            <a:r>
              <a:rPr lang="hu-HU" altLang="hu-HU" sz="1659" dirty="0">
                <a:solidFill>
                  <a:srgbClr val="294143"/>
                </a:solidFill>
              </a:rPr>
              <a:t>, Szombathely, Hungary</a:t>
            </a:r>
            <a:br>
              <a:rPr lang="hu-HU" altLang="hu-HU" sz="1659" dirty="0">
                <a:solidFill>
                  <a:srgbClr val="294143"/>
                </a:solidFill>
              </a:rPr>
            </a:br>
            <a:br>
              <a:rPr lang="hu-HU" altLang="hu-HU" sz="1659" dirty="0">
                <a:solidFill>
                  <a:srgbClr val="294143"/>
                </a:solidFill>
              </a:rPr>
            </a:br>
            <a:br>
              <a:rPr lang="hu-HU" altLang="hu-HU" sz="2844" dirty="0">
                <a:solidFill>
                  <a:srgbClr val="294143"/>
                </a:solidFill>
              </a:rPr>
            </a:br>
            <a:br>
              <a:rPr lang="hu-HU" altLang="hu-HU" sz="2844" dirty="0">
                <a:solidFill>
                  <a:srgbClr val="294143"/>
                </a:solidFill>
              </a:rPr>
            </a:br>
            <a:endParaRPr lang="hu-HU" altLang="hu-HU" sz="2844" dirty="0">
              <a:solidFill>
                <a:srgbClr val="294143"/>
              </a:solidFill>
            </a:endParaRPr>
          </a:p>
        </p:txBody>
      </p:sp>
      <p:pic>
        <p:nvPicPr>
          <p:cNvPr id="12" name="Kép 11">
            <a:extLst>
              <a:ext uri="{FF2B5EF4-FFF2-40B4-BE49-F238E27FC236}">
                <a16:creationId xmlns:a16="http://schemas.microsoft.com/office/drawing/2014/main" id="{6BC2AFB0-B426-8C4B-B365-76298B595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892" y="898430"/>
            <a:ext cx="1127884" cy="675923"/>
          </a:xfrm>
          <a:prstGeom prst="rect">
            <a:avLst/>
          </a:prstGeom>
        </p:spPr>
      </p:pic>
      <p:sp>
        <p:nvSpPr>
          <p:cNvPr id="2" name="Téglalap 1">
            <a:extLst>
              <a:ext uri="{FF2B5EF4-FFF2-40B4-BE49-F238E27FC236}">
                <a16:creationId xmlns:a16="http://schemas.microsoft.com/office/drawing/2014/main" id="{90AE2A71-64D9-CF4D-85CD-474E53CC3634}"/>
              </a:ext>
            </a:extLst>
          </p:cNvPr>
          <p:cNvSpPr/>
          <p:nvPr/>
        </p:nvSpPr>
        <p:spPr bwMode="auto">
          <a:xfrm>
            <a:off x="0" y="-27384"/>
            <a:ext cx="12192000" cy="668755"/>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8" name="Kép 7">
            <a:extLst>
              <a:ext uri="{FF2B5EF4-FFF2-40B4-BE49-F238E27FC236}">
                <a16:creationId xmlns:a16="http://schemas.microsoft.com/office/drawing/2014/main" id="{BAEDA0B6-F974-9A4F-B45D-409D3793A1BF}"/>
              </a:ext>
            </a:extLst>
          </p:cNvPr>
          <p:cNvPicPr>
            <a:picLocks noChangeAspect="1"/>
          </p:cNvPicPr>
          <p:nvPr/>
        </p:nvPicPr>
        <p:blipFill rotWithShape="1">
          <a:blip r:embed="rId4">
            <a:extLst>
              <a:ext uri="{28A0092B-C50C-407E-A947-70E740481C1C}">
                <a14:useLocalDpi xmlns:a14="http://schemas.microsoft.com/office/drawing/2010/main" val="0"/>
              </a:ext>
            </a:extLst>
          </a:blip>
          <a:srcRect b="20481"/>
          <a:stretch/>
        </p:blipFill>
        <p:spPr>
          <a:xfrm>
            <a:off x="4381585" y="124715"/>
            <a:ext cx="3156033" cy="411012"/>
          </a:xfrm>
          <a:prstGeom prst="rect">
            <a:avLst/>
          </a:prstGeom>
        </p:spPr>
      </p:pic>
      <p:sp>
        <p:nvSpPr>
          <p:cNvPr id="13" name="Rectangle 9" descr="Vastag átlós felfelé">
            <a:extLst>
              <a:ext uri="{FF2B5EF4-FFF2-40B4-BE49-F238E27FC236}">
                <a16:creationId xmlns:a16="http://schemas.microsoft.com/office/drawing/2014/main" id="{A477DAFB-D6D5-894C-81D7-A92A88D2DFD1}"/>
              </a:ext>
            </a:extLst>
          </p:cNvPr>
          <p:cNvSpPr>
            <a:spLocks noChangeArrowheads="1"/>
          </p:cNvSpPr>
          <p:nvPr/>
        </p:nvSpPr>
        <p:spPr bwMode="auto">
          <a:xfrm>
            <a:off x="5997" y="655359"/>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9" name="Kép 8">
            <a:extLst>
              <a:ext uri="{FF2B5EF4-FFF2-40B4-BE49-F238E27FC236}">
                <a16:creationId xmlns:a16="http://schemas.microsoft.com/office/drawing/2014/main" id="{FAB28DBF-4F40-BC49-B451-88C6EC6C1910}"/>
              </a:ext>
            </a:extLst>
          </p:cNvPr>
          <p:cNvPicPr>
            <a:picLocks noChangeAspect="1"/>
          </p:cNvPicPr>
          <p:nvPr/>
        </p:nvPicPr>
        <p:blipFill>
          <a:blip r:embed="rId5">
            <a:extLst>
              <a:ext uri="{BEBA8EAE-BF5A-486C-A8C5-ECC9F3942E4B}">
                <a14:imgProps xmlns:a14="http://schemas.microsoft.com/office/drawing/2010/main">
                  <a14:imgLayer>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824192" y="870890"/>
            <a:ext cx="1195031" cy="676666"/>
          </a:xfrm>
          <a:prstGeom prst="rect">
            <a:avLst/>
          </a:prstGeom>
        </p:spPr>
      </p:pic>
      <p:pic>
        <p:nvPicPr>
          <p:cNvPr id="5" name="Kép 4">
            <a:extLst>
              <a:ext uri="{FF2B5EF4-FFF2-40B4-BE49-F238E27FC236}">
                <a16:creationId xmlns:a16="http://schemas.microsoft.com/office/drawing/2014/main" id="{1617C4E3-B942-964F-94BF-6844AAC30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316" y="836712"/>
            <a:ext cx="852588" cy="852588"/>
          </a:xfrm>
          <a:prstGeom prst="rect">
            <a:avLst/>
          </a:prstGeom>
        </p:spPr>
      </p:pic>
      <p:pic>
        <p:nvPicPr>
          <p:cNvPr id="4" name="Kép 3">
            <a:extLst>
              <a:ext uri="{FF2B5EF4-FFF2-40B4-BE49-F238E27FC236}">
                <a16:creationId xmlns:a16="http://schemas.microsoft.com/office/drawing/2014/main" id="{A8E8D82A-DD87-054B-B700-F7023E274E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064" y="860129"/>
            <a:ext cx="858652" cy="82917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094084B2-C09D-3A45-83FB-93F96AA414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6878" y="837571"/>
            <a:ext cx="905449" cy="86429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3DD3977-0E33-6A49-9AFC-196E69F1C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184" y="5504544"/>
            <a:ext cx="2972256" cy="1031770"/>
          </a:xfrm>
          <a:prstGeom prst="rect">
            <a:avLst/>
          </a:prstGeom>
        </p:spPr>
      </p:pic>
    </p:spTree>
    <p:extLst>
      <p:ext uri="{BB962C8B-B14F-4D97-AF65-F5344CB8AC3E}">
        <p14:creationId xmlns:p14="http://schemas.microsoft.com/office/powerpoint/2010/main" val="41195954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3">
            <a:extLst>
              <a:ext uri="{FF2B5EF4-FFF2-40B4-BE49-F238E27FC236}">
                <a16:creationId xmlns:a16="http://schemas.microsoft.com/office/drawing/2014/main" id="{74348034-D7DE-BF49-852D-584C372AD471}"/>
              </a:ext>
            </a:extLst>
          </p:cNvPr>
          <p:cNvSpPr txBox="1">
            <a:spLocks noChangeArrowheads="1"/>
          </p:cNvSpPr>
          <p:nvPr/>
        </p:nvSpPr>
        <p:spPr bwMode="auto">
          <a:xfrm>
            <a:off x="2423418" y="1124744"/>
            <a:ext cx="79930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kern="0" dirty="0" err="1">
                <a:solidFill>
                  <a:srgbClr val="294143"/>
                </a:solidFill>
              </a:rPr>
              <a:t>Preoperatív</a:t>
            </a:r>
            <a:r>
              <a:rPr lang="hu-HU" altLang="hu-HU" kern="0" dirty="0">
                <a:solidFill>
                  <a:srgbClr val="294143"/>
                </a:solidFill>
              </a:rPr>
              <a:t> ambulancia</a:t>
            </a:r>
          </a:p>
          <a:p>
            <a:pPr lvl="3"/>
            <a:r>
              <a:rPr lang="hu-HU" altLang="hu-HU" kern="0" dirty="0">
                <a:solidFill>
                  <a:srgbClr val="294143"/>
                </a:solidFill>
              </a:rPr>
              <a:t>Kivizsgálás, felvilágosítás</a:t>
            </a:r>
          </a:p>
          <a:p>
            <a:pPr lvl="3"/>
            <a:r>
              <a:rPr lang="hu-HU" altLang="hu-HU" kern="0" dirty="0">
                <a:solidFill>
                  <a:srgbClr val="294143"/>
                </a:solidFill>
              </a:rPr>
              <a:t>≠ </a:t>
            </a:r>
            <a:r>
              <a:rPr lang="hu-HU" altLang="hu-HU" kern="0" dirty="0" err="1">
                <a:solidFill>
                  <a:srgbClr val="294143"/>
                </a:solidFill>
              </a:rPr>
              <a:t>preoperatív</a:t>
            </a:r>
            <a:r>
              <a:rPr lang="hu-HU" altLang="hu-HU" kern="0" dirty="0">
                <a:solidFill>
                  <a:srgbClr val="294143"/>
                </a:solidFill>
              </a:rPr>
              <a:t> vizit</a:t>
            </a:r>
          </a:p>
          <a:p>
            <a:r>
              <a:rPr lang="hu-HU" altLang="hu-HU" kern="0" dirty="0" err="1">
                <a:solidFill>
                  <a:srgbClr val="294143"/>
                </a:solidFill>
              </a:rPr>
              <a:t>Premedikáció</a:t>
            </a:r>
            <a:endParaRPr lang="hu-HU" altLang="hu-HU" kern="0" dirty="0">
              <a:solidFill>
                <a:srgbClr val="294143"/>
              </a:solidFill>
            </a:endParaRPr>
          </a:p>
          <a:p>
            <a:pPr lvl="3"/>
            <a:r>
              <a:rPr lang="hu-HU" altLang="hu-HU" kern="0" dirty="0">
                <a:solidFill>
                  <a:srgbClr val="294143"/>
                </a:solidFill>
              </a:rPr>
              <a:t>Gyógyszeres előkészítés</a:t>
            </a:r>
          </a:p>
          <a:p>
            <a:pPr lvl="3"/>
            <a:r>
              <a:rPr lang="hu-HU" altLang="hu-HU" kern="0" dirty="0">
                <a:solidFill>
                  <a:srgbClr val="294143"/>
                </a:solidFill>
              </a:rPr>
              <a:t>≠ </a:t>
            </a:r>
            <a:r>
              <a:rPr lang="hu-HU" altLang="hu-HU" kern="0" dirty="0" err="1">
                <a:solidFill>
                  <a:srgbClr val="294143"/>
                </a:solidFill>
              </a:rPr>
              <a:t>preoperatív</a:t>
            </a:r>
            <a:r>
              <a:rPr lang="hu-HU" altLang="hu-HU" kern="0" dirty="0">
                <a:solidFill>
                  <a:srgbClr val="294143"/>
                </a:solidFill>
              </a:rPr>
              <a:t> előkészítés</a:t>
            </a:r>
          </a:p>
          <a:p>
            <a:r>
              <a:rPr lang="hu-HU" altLang="hu-HU" kern="0" dirty="0" err="1">
                <a:solidFill>
                  <a:srgbClr val="294143"/>
                </a:solidFill>
              </a:rPr>
              <a:t>Preoperatív</a:t>
            </a:r>
            <a:r>
              <a:rPr lang="hu-HU" altLang="hu-HU" kern="0" dirty="0">
                <a:solidFill>
                  <a:srgbClr val="294143"/>
                </a:solidFill>
              </a:rPr>
              <a:t> „vizit”</a:t>
            </a:r>
          </a:p>
          <a:p>
            <a:pPr lvl="3"/>
            <a:r>
              <a:rPr lang="hu-HU" altLang="hu-HU" kern="0" dirty="0">
                <a:solidFill>
                  <a:srgbClr val="294143"/>
                </a:solidFill>
              </a:rPr>
              <a:t>A legfontosabb </a:t>
            </a:r>
            <a:r>
              <a:rPr lang="hu-HU" altLang="hu-HU" kern="0" dirty="0" err="1">
                <a:solidFill>
                  <a:srgbClr val="294143"/>
                </a:solidFill>
              </a:rPr>
              <a:t>preoperatív</a:t>
            </a:r>
            <a:r>
              <a:rPr lang="hu-HU" altLang="hu-HU" kern="0" dirty="0">
                <a:solidFill>
                  <a:srgbClr val="294143"/>
                </a:solidFill>
              </a:rPr>
              <a:t> teendője minden aneszteziológusnak</a:t>
            </a:r>
          </a:p>
          <a:p>
            <a:pPr lvl="3"/>
            <a:r>
              <a:rPr lang="hu-HU" altLang="hu-HU" kern="0" dirty="0">
                <a:solidFill>
                  <a:srgbClr val="294143"/>
                </a:solidFill>
              </a:rPr>
              <a:t>Semmivel nem helyettesíthető</a:t>
            </a:r>
          </a:p>
          <a:p>
            <a:pPr lvl="1">
              <a:buFontTx/>
              <a:buNone/>
            </a:pPr>
            <a:endParaRPr lang="hu-HU" altLang="hu-HU" kern="0" dirty="0">
              <a:solidFill>
                <a:srgbClr val="294143"/>
              </a:solidFill>
            </a:endParaRPr>
          </a:p>
        </p:txBody>
      </p:sp>
      <p:sp>
        <p:nvSpPr>
          <p:cNvPr id="11" name="Text Box 4">
            <a:extLst>
              <a:ext uri="{FF2B5EF4-FFF2-40B4-BE49-F238E27FC236}">
                <a16:creationId xmlns:a16="http://schemas.microsoft.com/office/drawing/2014/main" id="{A671F50D-3F7A-8340-BF3B-518A9D71159B}"/>
              </a:ext>
            </a:extLst>
          </p:cNvPr>
          <p:cNvSpPr txBox="1">
            <a:spLocks noChangeArrowheads="1"/>
          </p:cNvSpPr>
          <p:nvPr/>
        </p:nvSpPr>
        <p:spPr bwMode="auto">
          <a:xfrm>
            <a:off x="2411288" y="116632"/>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Alapfogalmak</a:t>
            </a:r>
          </a:p>
        </p:txBody>
      </p:sp>
    </p:spTree>
    <p:custDataLst>
      <p:tags r:id="rId1"/>
    </p:custDataLst>
    <p:extLst>
      <p:ext uri="{BB962C8B-B14F-4D97-AF65-F5344CB8AC3E}">
        <p14:creationId xmlns:p14="http://schemas.microsoft.com/office/powerpoint/2010/main" val="232874396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1000"/>
                                        <p:tgtEl>
                                          <p:spTgt spid="10">
                                            <p:txEl>
                                              <p:pRg st="3" end="3"/>
                                            </p:txEl>
                                          </p:spTgt>
                                        </p:tgtEl>
                                      </p:cBhvr>
                                    </p:animEffect>
                                    <p:anim calcmode="lin" valueType="num">
                                      <p:cBhvr>
                                        <p:cTn id="2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1000"/>
                                        <p:tgtEl>
                                          <p:spTgt spid="10">
                                            <p:txEl>
                                              <p:pRg st="4" end="4"/>
                                            </p:txEl>
                                          </p:spTgt>
                                        </p:tgtEl>
                                      </p:cBhvr>
                                    </p:animEffect>
                                    <p:anim calcmode="lin" valueType="num">
                                      <p:cBhvr>
                                        <p:cTn id="3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1000"/>
                                        <p:tgtEl>
                                          <p:spTgt spid="10">
                                            <p:txEl>
                                              <p:pRg st="5" end="5"/>
                                            </p:txEl>
                                          </p:spTgt>
                                        </p:tgtEl>
                                      </p:cBhvr>
                                    </p:animEffect>
                                    <p:anim calcmode="lin" valueType="num">
                                      <p:cBhvr>
                                        <p:cTn id="35"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fade">
                                      <p:cBhvr>
                                        <p:cTn id="41" dur="1000"/>
                                        <p:tgtEl>
                                          <p:spTgt spid="10">
                                            <p:txEl>
                                              <p:pRg st="6" end="6"/>
                                            </p:txEl>
                                          </p:spTgt>
                                        </p:tgtEl>
                                      </p:cBhvr>
                                    </p:animEffect>
                                    <p:anim calcmode="lin" valueType="num">
                                      <p:cBhvr>
                                        <p:cTn id="4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1000"/>
                                        <p:tgtEl>
                                          <p:spTgt spid="10">
                                            <p:txEl>
                                              <p:pRg st="7" end="7"/>
                                            </p:txEl>
                                          </p:spTgt>
                                        </p:tgtEl>
                                      </p:cBhvr>
                                    </p:animEffect>
                                    <p:anim calcmode="lin" valueType="num">
                                      <p:cBhvr>
                                        <p:cTn id="4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fade">
                                      <p:cBhvr>
                                        <p:cTn id="51" dur="1000"/>
                                        <p:tgtEl>
                                          <p:spTgt spid="10">
                                            <p:txEl>
                                              <p:pRg st="8" end="8"/>
                                            </p:txEl>
                                          </p:spTgt>
                                        </p:tgtEl>
                                      </p:cBhvr>
                                    </p:animEffect>
                                    <p:anim calcmode="lin" valueType="num">
                                      <p:cBhvr>
                                        <p:cTn id="52"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3">
            <a:extLst>
              <a:ext uri="{FF2B5EF4-FFF2-40B4-BE49-F238E27FC236}">
                <a16:creationId xmlns:a16="http://schemas.microsoft.com/office/drawing/2014/main" id="{AF8C86C4-297C-234E-88C9-87E99C7A7E9A}"/>
              </a:ext>
            </a:extLst>
          </p:cNvPr>
          <p:cNvSpPr txBox="1">
            <a:spLocks noChangeArrowheads="1"/>
          </p:cNvSpPr>
          <p:nvPr/>
        </p:nvSpPr>
        <p:spPr bwMode="auto">
          <a:xfrm>
            <a:off x="1842393" y="1440483"/>
            <a:ext cx="8280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a:defRPr/>
            </a:pPr>
            <a:r>
              <a:rPr lang="hu-HU" kern="0" dirty="0">
                <a:solidFill>
                  <a:srgbClr val="294143"/>
                </a:solidFill>
              </a:rPr>
              <a:t>A sebészeti beavatkozás</a:t>
            </a:r>
          </a:p>
          <a:p>
            <a:pPr marL="342900" lvl="1" indent="-342900" algn="r">
              <a:buFontTx/>
              <a:buNone/>
              <a:defRPr/>
            </a:pPr>
            <a:r>
              <a:rPr lang="hu-HU" sz="1600" kern="0" dirty="0">
                <a:solidFill>
                  <a:srgbClr val="294143"/>
                </a:solidFill>
              </a:rPr>
              <a:t>(American Society of </a:t>
            </a:r>
            <a:r>
              <a:rPr lang="hu-HU" sz="1600" kern="0" dirty="0" err="1">
                <a:solidFill>
                  <a:srgbClr val="294143"/>
                </a:solidFill>
              </a:rPr>
              <a:t>Anesthesiologists</a:t>
            </a:r>
            <a:r>
              <a:rPr lang="hu-HU" sz="1600" kern="0" dirty="0">
                <a:solidFill>
                  <a:srgbClr val="294143"/>
                </a:solidFill>
              </a:rPr>
              <a:t>. </a:t>
            </a:r>
            <a:r>
              <a:rPr lang="hu-HU" sz="1600" i="1" kern="0" dirty="0" err="1">
                <a:solidFill>
                  <a:srgbClr val="294143"/>
                </a:solidFill>
              </a:rPr>
              <a:t>Anesthesiology</a:t>
            </a:r>
            <a:r>
              <a:rPr lang="hu-HU" sz="1600" kern="0" dirty="0">
                <a:solidFill>
                  <a:srgbClr val="294143"/>
                </a:solidFill>
              </a:rPr>
              <a:t> 1963; 24: 111)</a:t>
            </a:r>
            <a:endParaRPr lang="hu-HU" kern="0" dirty="0">
              <a:solidFill>
                <a:srgbClr val="294143"/>
              </a:solidFill>
            </a:endParaRPr>
          </a:p>
          <a:p>
            <a:pPr marL="914400" lvl="2" indent="0">
              <a:buNone/>
              <a:defRPr/>
            </a:pPr>
            <a:endParaRPr lang="hu-HU" kern="0" dirty="0">
              <a:solidFill>
                <a:srgbClr val="294143"/>
              </a:solidFill>
            </a:endParaRPr>
          </a:p>
          <a:p>
            <a:pPr lvl="1">
              <a:buFontTx/>
              <a:buNone/>
              <a:defRPr/>
            </a:pPr>
            <a:endParaRPr lang="hu-HU" kern="0" dirty="0">
              <a:solidFill>
                <a:srgbClr val="294143"/>
              </a:solidFill>
            </a:endParaRPr>
          </a:p>
        </p:txBody>
      </p:sp>
      <p:sp>
        <p:nvSpPr>
          <p:cNvPr id="11" name="Text Box 4">
            <a:extLst>
              <a:ext uri="{FF2B5EF4-FFF2-40B4-BE49-F238E27FC236}">
                <a16:creationId xmlns:a16="http://schemas.microsoft.com/office/drawing/2014/main" id="{F3BE5EE1-117A-E64E-812F-C17FE465F516}"/>
              </a:ext>
            </a:extLst>
          </p:cNvPr>
          <p:cNvSpPr txBox="1">
            <a:spLocks noChangeArrowheads="1"/>
          </p:cNvSpPr>
          <p:nvPr/>
        </p:nvSpPr>
        <p:spPr bwMode="auto">
          <a:xfrm>
            <a:off x="2339280" y="66774"/>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Mi jelent kockázatot?</a:t>
            </a:r>
            <a:endParaRPr lang="hu-HU" altLang="hu-HU" sz="2400" dirty="0">
              <a:solidFill>
                <a:srgbClr val="294143"/>
              </a:solidFill>
            </a:endParaRPr>
          </a:p>
        </p:txBody>
      </p:sp>
      <p:pic>
        <p:nvPicPr>
          <p:cNvPr id="12" name="Picture 2">
            <a:extLst>
              <a:ext uri="{FF2B5EF4-FFF2-40B4-BE49-F238E27FC236}">
                <a16:creationId xmlns:a16="http://schemas.microsoft.com/office/drawing/2014/main" id="{42C1FC04-DB6E-9E4D-8137-562E2C963D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560" y="3068960"/>
            <a:ext cx="81391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4038384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3">
            <a:extLst>
              <a:ext uri="{FF2B5EF4-FFF2-40B4-BE49-F238E27FC236}">
                <a16:creationId xmlns:a16="http://schemas.microsoft.com/office/drawing/2014/main" id="{AF8C86C4-297C-234E-88C9-87E99C7A7E9A}"/>
              </a:ext>
            </a:extLst>
          </p:cNvPr>
          <p:cNvSpPr txBox="1">
            <a:spLocks noChangeArrowheads="1"/>
          </p:cNvSpPr>
          <p:nvPr/>
        </p:nvSpPr>
        <p:spPr bwMode="auto">
          <a:xfrm>
            <a:off x="1842393" y="1440483"/>
            <a:ext cx="8280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a:defRPr/>
            </a:pPr>
            <a:r>
              <a:rPr lang="hu-HU" kern="0" dirty="0">
                <a:solidFill>
                  <a:srgbClr val="294143"/>
                </a:solidFill>
              </a:rPr>
              <a:t>Egészségi állapot: ASA-osztályozás</a:t>
            </a:r>
          </a:p>
          <a:p>
            <a:pPr marL="342900" lvl="1" indent="-342900" algn="r">
              <a:buFontTx/>
              <a:buNone/>
              <a:defRPr/>
            </a:pPr>
            <a:r>
              <a:rPr lang="hu-HU" sz="1600" kern="0" dirty="0">
                <a:solidFill>
                  <a:srgbClr val="294143"/>
                </a:solidFill>
              </a:rPr>
              <a:t>(American Society of </a:t>
            </a:r>
            <a:r>
              <a:rPr lang="hu-HU" sz="1600" kern="0" dirty="0" err="1">
                <a:solidFill>
                  <a:srgbClr val="294143"/>
                </a:solidFill>
              </a:rPr>
              <a:t>Anesthesiologists</a:t>
            </a:r>
            <a:r>
              <a:rPr lang="hu-HU" sz="1600" kern="0" dirty="0">
                <a:solidFill>
                  <a:srgbClr val="294143"/>
                </a:solidFill>
              </a:rPr>
              <a:t>. </a:t>
            </a:r>
            <a:r>
              <a:rPr lang="hu-HU" sz="1600" i="1" kern="0" dirty="0" err="1">
                <a:solidFill>
                  <a:srgbClr val="294143"/>
                </a:solidFill>
              </a:rPr>
              <a:t>Anesthesiology</a:t>
            </a:r>
            <a:r>
              <a:rPr lang="hu-HU" sz="1600" kern="0" dirty="0">
                <a:solidFill>
                  <a:srgbClr val="294143"/>
                </a:solidFill>
              </a:rPr>
              <a:t> 1963; 24: 111)</a:t>
            </a:r>
            <a:endParaRPr lang="hu-HU" kern="0" dirty="0">
              <a:solidFill>
                <a:srgbClr val="294143"/>
              </a:solidFill>
            </a:endParaRPr>
          </a:p>
          <a:p>
            <a:pPr marL="914400" lvl="2" indent="0">
              <a:buNone/>
              <a:defRPr/>
            </a:pPr>
            <a:endParaRPr lang="hu-HU" kern="0" dirty="0">
              <a:solidFill>
                <a:srgbClr val="294143"/>
              </a:solidFill>
            </a:endParaRPr>
          </a:p>
          <a:p>
            <a:pPr lvl="1">
              <a:buFontTx/>
              <a:buNone/>
              <a:defRPr/>
            </a:pPr>
            <a:endParaRPr lang="hu-HU" kern="0" dirty="0">
              <a:solidFill>
                <a:srgbClr val="294143"/>
              </a:solidFill>
            </a:endParaRPr>
          </a:p>
        </p:txBody>
      </p:sp>
      <p:pic>
        <p:nvPicPr>
          <p:cNvPr id="12" name="Picture 7">
            <a:extLst>
              <a:ext uri="{FF2B5EF4-FFF2-40B4-BE49-F238E27FC236}">
                <a16:creationId xmlns:a16="http://schemas.microsoft.com/office/drawing/2014/main" id="{B9259510-263B-3D4B-86B7-ECBDFE3F09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8915" y="2924944"/>
            <a:ext cx="7422967" cy="19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id="{D19F6C3E-2666-0D4A-9B5C-4C8BD9D75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1466" y="4419857"/>
            <a:ext cx="7422966" cy="164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E52B4476-5107-2B42-81E1-1B3A68C5E060}"/>
              </a:ext>
            </a:extLst>
          </p:cNvPr>
          <p:cNvSpPr txBox="1">
            <a:spLocks noChangeArrowheads="1"/>
          </p:cNvSpPr>
          <p:nvPr/>
        </p:nvSpPr>
        <p:spPr bwMode="auto">
          <a:xfrm>
            <a:off x="2339280" y="66774"/>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Mi jelent kockázatot?</a:t>
            </a:r>
            <a:endParaRPr lang="hu-HU" altLang="hu-HU" sz="2400" dirty="0">
              <a:solidFill>
                <a:srgbClr val="294143"/>
              </a:solidFill>
            </a:endParaRPr>
          </a:p>
        </p:txBody>
      </p:sp>
    </p:spTree>
    <p:custDataLst>
      <p:tags r:id="rId1"/>
    </p:custDataLst>
    <p:extLst>
      <p:ext uri="{BB962C8B-B14F-4D97-AF65-F5344CB8AC3E}">
        <p14:creationId xmlns:p14="http://schemas.microsoft.com/office/powerpoint/2010/main" val="92665209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E52B4476-5107-2B42-81E1-1B3A68C5E060}"/>
              </a:ext>
            </a:extLst>
          </p:cNvPr>
          <p:cNvSpPr txBox="1">
            <a:spLocks noChangeArrowheads="1"/>
          </p:cNvSpPr>
          <p:nvPr/>
        </p:nvSpPr>
        <p:spPr bwMode="auto">
          <a:xfrm>
            <a:off x="2339280" y="66774"/>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Célja</a:t>
            </a:r>
            <a:endParaRPr lang="hu-HU" altLang="hu-HU" sz="2400" dirty="0">
              <a:solidFill>
                <a:srgbClr val="294143"/>
              </a:solidFill>
            </a:endParaRPr>
          </a:p>
        </p:txBody>
      </p:sp>
      <p:sp>
        <p:nvSpPr>
          <p:cNvPr id="17" name="Rectangle 3">
            <a:extLst>
              <a:ext uri="{FF2B5EF4-FFF2-40B4-BE49-F238E27FC236}">
                <a16:creationId xmlns:a16="http://schemas.microsoft.com/office/drawing/2014/main" id="{18903D94-CECC-264E-B137-283D98CA08E6}"/>
              </a:ext>
            </a:extLst>
          </p:cNvPr>
          <p:cNvSpPr txBox="1">
            <a:spLocks noChangeArrowheads="1"/>
          </p:cNvSpPr>
          <p:nvPr/>
        </p:nvSpPr>
        <p:spPr bwMode="auto">
          <a:xfrm>
            <a:off x="1618287" y="1556792"/>
            <a:ext cx="9505054" cy="387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kern="0" dirty="0">
                <a:solidFill>
                  <a:srgbClr val="294143"/>
                </a:solidFill>
              </a:rPr>
              <a:t>Megállapítani, van(</a:t>
            </a:r>
            <a:r>
              <a:rPr lang="hu-HU" altLang="hu-HU" kern="0" dirty="0" err="1">
                <a:solidFill>
                  <a:srgbClr val="294143"/>
                </a:solidFill>
              </a:rPr>
              <a:t>ak</a:t>
            </a:r>
            <a:r>
              <a:rPr lang="hu-HU" altLang="hu-HU" kern="0" dirty="0">
                <a:solidFill>
                  <a:srgbClr val="294143"/>
                </a:solidFill>
              </a:rPr>
              <a:t>)-e kísérőbetegség(</a:t>
            </a:r>
            <a:r>
              <a:rPr lang="hu-HU" altLang="hu-HU" kern="0" dirty="0" err="1">
                <a:solidFill>
                  <a:srgbClr val="294143"/>
                </a:solidFill>
              </a:rPr>
              <a:t>ek</a:t>
            </a:r>
            <a:r>
              <a:rPr lang="hu-HU" altLang="hu-HU" kern="0" dirty="0">
                <a:solidFill>
                  <a:srgbClr val="294143"/>
                </a:solidFill>
              </a:rPr>
              <a:t>)?</a:t>
            </a:r>
          </a:p>
          <a:p>
            <a:r>
              <a:rPr lang="hu-HU" altLang="hu-HU" kern="0" dirty="0">
                <a:solidFill>
                  <a:srgbClr val="294143"/>
                </a:solidFill>
              </a:rPr>
              <a:t>Akut vagy krónikus?</a:t>
            </a:r>
          </a:p>
          <a:p>
            <a:r>
              <a:rPr lang="hu-HU" altLang="hu-HU" kern="0" dirty="0">
                <a:solidFill>
                  <a:srgbClr val="294143"/>
                </a:solidFill>
              </a:rPr>
              <a:t>Kell-e, lehet-e, érdemes-e kezelni? </a:t>
            </a:r>
          </a:p>
          <a:p>
            <a:r>
              <a:rPr lang="hu-HU" altLang="hu-HU" kern="0" dirty="0">
                <a:solidFill>
                  <a:srgbClr val="294143"/>
                </a:solidFill>
              </a:rPr>
              <a:t>Konzílium (kardiológia, neurológia, </a:t>
            </a:r>
            <a:r>
              <a:rPr lang="hu-HU" altLang="hu-HU" kern="0" dirty="0" err="1">
                <a:solidFill>
                  <a:srgbClr val="294143"/>
                </a:solidFill>
              </a:rPr>
              <a:t>stb</a:t>
            </a:r>
            <a:r>
              <a:rPr lang="hu-HU" altLang="hu-HU" kern="0" dirty="0">
                <a:solidFill>
                  <a:srgbClr val="294143"/>
                </a:solidFill>
              </a:rPr>
              <a:t>) indikációja: javítható-e a beteg állapota?</a:t>
            </a:r>
          </a:p>
        </p:txBody>
      </p:sp>
    </p:spTree>
    <p:custDataLst>
      <p:tags r:id="rId1"/>
    </p:custDataLst>
    <p:extLst>
      <p:ext uri="{BB962C8B-B14F-4D97-AF65-F5344CB8AC3E}">
        <p14:creationId xmlns:p14="http://schemas.microsoft.com/office/powerpoint/2010/main" val="139796114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3">
            <a:extLst>
              <a:ext uri="{FF2B5EF4-FFF2-40B4-BE49-F238E27FC236}">
                <a16:creationId xmlns:a16="http://schemas.microsoft.com/office/drawing/2014/main" id="{6AD2B811-02D1-2E43-9F02-21DCD567BE82}"/>
              </a:ext>
            </a:extLst>
          </p:cNvPr>
          <p:cNvSpPr txBox="1">
            <a:spLocks noChangeArrowheads="1"/>
          </p:cNvSpPr>
          <p:nvPr/>
        </p:nvSpPr>
        <p:spPr bwMode="auto">
          <a:xfrm>
            <a:off x="2351584" y="1412776"/>
            <a:ext cx="79930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kern="0" dirty="0">
                <a:solidFill>
                  <a:srgbClr val="294143"/>
                </a:solidFill>
              </a:rPr>
              <a:t>Az aneszteziológus találkozik a betegével</a:t>
            </a:r>
          </a:p>
          <a:p>
            <a:r>
              <a:rPr lang="hu-HU" altLang="hu-HU" kern="0" dirty="0">
                <a:solidFill>
                  <a:srgbClr val="294143"/>
                </a:solidFill>
              </a:rPr>
              <a:t>Megnyugtató betegnek is, orvosnak is</a:t>
            </a:r>
          </a:p>
          <a:p>
            <a:r>
              <a:rPr lang="hu-HU" altLang="hu-HU" kern="0" dirty="0">
                <a:solidFill>
                  <a:srgbClr val="294143"/>
                </a:solidFill>
              </a:rPr>
              <a:t>Ránézésre:</a:t>
            </a:r>
          </a:p>
          <a:p>
            <a:pPr lvl="2"/>
            <a:r>
              <a:rPr lang="hu-HU" altLang="hu-HU" kern="0" dirty="0">
                <a:solidFill>
                  <a:srgbClr val="294143"/>
                </a:solidFill>
              </a:rPr>
              <a:t>Légzés, bőrszín, </a:t>
            </a:r>
            <a:r>
              <a:rPr lang="hu-HU" altLang="hu-HU" kern="0" dirty="0" err="1">
                <a:solidFill>
                  <a:srgbClr val="294143"/>
                </a:solidFill>
              </a:rPr>
              <a:t>obezitás</a:t>
            </a:r>
            <a:r>
              <a:rPr lang="hu-HU" altLang="hu-HU" kern="0" dirty="0">
                <a:solidFill>
                  <a:srgbClr val="294143"/>
                </a:solidFill>
              </a:rPr>
              <a:t>, nehéz </a:t>
            </a:r>
            <a:r>
              <a:rPr lang="hu-HU" altLang="hu-HU" kern="0" dirty="0" err="1">
                <a:solidFill>
                  <a:srgbClr val="294143"/>
                </a:solidFill>
              </a:rPr>
              <a:t>intubáció</a:t>
            </a:r>
            <a:r>
              <a:rPr lang="hu-HU" altLang="hu-HU" kern="0" dirty="0">
                <a:solidFill>
                  <a:srgbClr val="294143"/>
                </a:solidFill>
              </a:rPr>
              <a:t>,  stb.</a:t>
            </a:r>
          </a:p>
          <a:p>
            <a:r>
              <a:rPr lang="hu-HU" altLang="hu-HU" kern="0" dirty="0">
                <a:solidFill>
                  <a:srgbClr val="294143"/>
                </a:solidFill>
              </a:rPr>
              <a:t>A legjobb </a:t>
            </a:r>
            <a:r>
              <a:rPr lang="hu-HU" altLang="hu-HU" kern="0" dirty="0" err="1">
                <a:solidFill>
                  <a:srgbClr val="294143"/>
                </a:solidFill>
              </a:rPr>
              <a:t>premedikáció</a:t>
            </a:r>
            <a:endParaRPr lang="hu-HU" altLang="hu-HU" kern="0" dirty="0">
              <a:solidFill>
                <a:srgbClr val="294143"/>
              </a:solidFill>
            </a:endParaRPr>
          </a:p>
        </p:txBody>
      </p:sp>
      <p:sp>
        <p:nvSpPr>
          <p:cNvPr id="11" name="Text Box 4">
            <a:extLst>
              <a:ext uri="{FF2B5EF4-FFF2-40B4-BE49-F238E27FC236}">
                <a16:creationId xmlns:a16="http://schemas.microsoft.com/office/drawing/2014/main" id="{A398B3EB-649E-7C4C-947C-17BC7DE2B369}"/>
              </a:ext>
            </a:extLst>
          </p:cNvPr>
          <p:cNvSpPr txBox="1">
            <a:spLocks noChangeArrowheads="1"/>
          </p:cNvSpPr>
          <p:nvPr/>
        </p:nvSpPr>
        <p:spPr bwMode="auto">
          <a:xfrm>
            <a:off x="2351584" y="116632"/>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err="1">
                <a:solidFill>
                  <a:srgbClr val="294143"/>
                </a:solidFill>
              </a:rPr>
              <a:t>Preop</a:t>
            </a:r>
            <a:r>
              <a:rPr lang="hu-HU" altLang="hu-HU" sz="4400" dirty="0">
                <a:solidFill>
                  <a:srgbClr val="294143"/>
                </a:solidFill>
              </a:rPr>
              <a:t>. vizit jelentősége</a:t>
            </a:r>
            <a:endParaRPr lang="hu-HU" altLang="hu-HU" sz="2400" dirty="0">
              <a:solidFill>
                <a:srgbClr val="294143"/>
              </a:solidFill>
            </a:endParaRPr>
          </a:p>
        </p:txBody>
      </p:sp>
    </p:spTree>
    <p:custDataLst>
      <p:tags r:id="rId1"/>
    </p:custDataLst>
    <p:extLst>
      <p:ext uri="{BB962C8B-B14F-4D97-AF65-F5344CB8AC3E}">
        <p14:creationId xmlns:p14="http://schemas.microsoft.com/office/powerpoint/2010/main" val="60941029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1000"/>
                                        <p:tgtEl>
                                          <p:spTgt spid="10">
                                            <p:txEl>
                                              <p:pRg st="3" end="3"/>
                                            </p:txEl>
                                          </p:spTgt>
                                        </p:tgtEl>
                                      </p:cBhvr>
                                    </p:animEffect>
                                    <p:anim calcmode="lin" valueType="num">
                                      <p:cBhvr>
                                        <p:cTn id="2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3">
            <a:extLst>
              <a:ext uri="{FF2B5EF4-FFF2-40B4-BE49-F238E27FC236}">
                <a16:creationId xmlns:a16="http://schemas.microsoft.com/office/drawing/2014/main" id="{394D9D87-3005-694B-B61C-2D09B5D07E64}"/>
              </a:ext>
            </a:extLst>
          </p:cNvPr>
          <p:cNvSpPr txBox="1">
            <a:spLocks noChangeArrowheads="1"/>
          </p:cNvSpPr>
          <p:nvPr/>
        </p:nvSpPr>
        <p:spPr bwMode="auto">
          <a:xfrm>
            <a:off x="2783632" y="1165141"/>
            <a:ext cx="79930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kern="0" dirty="0">
                <a:solidFill>
                  <a:srgbClr val="294143"/>
                </a:solidFill>
              </a:rPr>
              <a:t>Volt-e már altatva?</a:t>
            </a:r>
          </a:p>
          <a:p>
            <a:pPr lvl="3"/>
            <a:r>
              <a:rPr lang="hu-HU" altLang="hu-HU" kern="0" dirty="0">
                <a:solidFill>
                  <a:srgbClr val="294143"/>
                </a:solidFill>
              </a:rPr>
              <a:t>Volt-e valamilyen probléma?</a:t>
            </a:r>
          </a:p>
          <a:p>
            <a:r>
              <a:rPr lang="hu-HU" altLang="hu-HU" kern="0" dirty="0">
                <a:solidFill>
                  <a:srgbClr val="294143"/>
                </a:solidFill>
              </a:rPr>
              <a:t>Van-e valamilyen betegsége?</a:t>
            </a:r>
          </a:p>
          <a:p>
            <a:pPr lvl="3"/>
            <a:r>
              <a:rPr lang="hu-HU" altLang="hu-HU" kern="0" dirty="0">
                <a:solidFill>
                  <a:srgbClr val="294143"/>
                </a:solidFill>
              </a:rPr>
              <a:t>Milyen gyógyszereket szed?</a:t>
            </a:r>
          </a:p>
          <a:p>
            <a:r>
              <a:rPr lang="hu-HU" altLang="hu-HU" kern="0" dirty="0">
                <a:solidFill>
                  <a:srgbClr val="294143"/>
                </a:solidFill>
              </a:rPr>
              <a:t>Van-e panasza?</a:t>
            </a:r>
          </a:p>
          <a:p>
            <a:r>
              <a:rPr lang="hu-HU" altLang="hu-HU" kern="0" dirty="0">
                <a:solidFill>
                  <a:srgbClr val="294143"/>
                </a:solidFill>
              </a:rPr>
              <a:t>Milyen a terhelhetősége?</a:t>
            </a:r>
          </a:p>
          <a:p>
            <a:pPr lvl="3"/>
            <a:r>
              <a:rPr lang="hu-HU" altLang="hu-HU" kern="0" dirty="0">
                <a:solidFill>
                  <a:srgbClr val="294143"/>
                </a:solidFill>
              </a:rPr>
              <a:t>Fel tud-e menni 1 </a:t>
            </a:r>
            <a:r>
              <a:rPr lang="hu-HU" altLang="hu-HU" kern="0" dirty="0" err="1">
                <a:solidFill>
                  <a:srgbClr val="294143"/>
                </a:solidFill>
              </a:rPr>
              <a:t>emeletnyit</a:t>
            </a:r>
            <a:r>
              <a:rPr lang="hu-HU" altLang="hu-HU" kern="0" dirty="0">
                <a:solidFill>
                  <a:srgbClr val="294143"/>
                </a:solidFill>
              </a:rPr>
              <a:t>?</a:t>
            </a:r>
          </a:p>
          <a:p>
            <a:pPr lvl="3"/>
            <a:r>
              <a:rPr lang="hu-HU" altLang="hu-HU" kern="0" dirty="0">
                <a:solidFill>
                  <a:srgbClr val="294143"/>
                </a:solidFill>
              </a:rPr>
              <a:t>Hány párnával alszik?</a:t>
            </a:r>
          </a:p>
          <a:p>
            <a:pPr lvl="3"/>
            <a:r>
              <a:rPr lang="hu-HU" altLang="hu-HU" kern="0" dirty="0">
                <a:solidFill>
                  <a:srgbClr val="294143"/>
                </a:solidFill>
              </a:rPr>
              <a:t>Fulladás, mellkasi szorító érzés, lábdagadás?</a:t>
            </a:r>
          </a:p>
        </p:txBody>
      </p:sp>
      <p:sp>
        <p:nvSpPr>
          <p:cNvPr id="12" name="Text Box 4">
            <a:extLst>
              <a:ext uri="{FF2B5EF4-FFF2-40B4-BE49-F238E27FC236}">
                <a16:creationId xmlns:a16="http://schemas.microsoft.com/office/drawing/2014/main" id="{FB41D7CA-CAFC-564C-8D6E-28EF5D403F87}"/>
              </a:ext>
            </a:extLst>
          </p:cNvPr>
          <p:cNvSpPr txBox="1">
            <a:spLocks noChangeArrowheads="1"/>
          </p:cNvSpPr>
          <p:nvPr/>
        </p:nvSpPr>
        <p:spPr bwMode="auto">
          <a:xfrm>
            <a:off x="2351584" y="116632"/>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Rutin kérdések</a:t>
            </a:r>
            <a:endParaRPr lang="hu-HU" altLang="hu-HU" sz="2400" dirty="0">
              <a:solidFill>
                <a:srgbClr val="294143"/>
              </a:solidFill>
            </a:endParaRPr>
          </a:p>
        </p:txBody>
      </p:sp>
    </p:spTree>
    <p:custDataLst>
      <p:tags r:id="rId1"/>
    </p:custDataLst>
    <p:extLst>
      <p:ext uri="{BB962C8B-B14F-4D97-AF65-F5344CB8AC3E}">
        <p14:creationId xmlns:p14="http://schemas.microsoft.com/office/powerpoint/2010/main" val="347611336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1000"/>
                                        <p:tgtEl>
                                          <p:spTgt spid="10">
                                            <p:txEl>
                                              <p:pRg st="3" end="3"/>
                                            </p:txEl>
                                          </p:spTgt>
                                        </p:tgtEl>
                                      </p:cBhvr>
                                    </p:animEffect>
                                    <p:anim calcmode="lin" valueType="num">
                                      <p:cBhvr>
                                        <p:cTn id="2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1000"/>
                                        <p:tgtEl>
                                          <p:spTgt spid="10">
                                            <p:txEl>
                                              <p:pRg st="4" end="4"/>
                                            </p:txEl>
                                          </p:spTgt>
                                        </p:tgtEl>
                                      </p:cBhvr>
                                    </p:animEffect>
                                    <p:anim calcmode="lin" valueType="num">
                                      <p:cBhvr>
                                        <p:cTn id="3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anim calcmode="lin" valueType="num">
                                      <p:cBhvr>
                                        <p:cTn id="3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anim calcmode="lin" valueType="num">
                                      <p:cBhvr>
                                        <p:cTn id="4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1000"/>
                                        <p:tgtEl>
                                          <p:spTgt spid="10">
                                            <p:txEl>
                                              <p:pRg st="7" end="7"/>
                                            </p:txEl>
                                          </p:spTgt>
                                        </p:tgtEl>
                                      </p:cBhvr>
                                    </p:animEffect>
                                    <p:anim calcmode="lin" valueType="num">
                                      <p:cBhvr>
                                        <p:cTn id="49"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fade">
                                      <p:cBhvr>
                                        <p:cTn id="53" dur="1000"/>
                                        <p:tgtEl>
                                          <p:spTgt spid="10">
                                            <p:txEl>
                                              <p:pRg st="8" end="8"/>
                                            </p:txEl>
                                          </p:spTgt>
                                        </p:tgtEl>
                                      </p:cBhvr>
                                    </p:animEffect>
                                    <p:anim calcmode="lin" valueType="num">
                                      <p:cBhvr>
                                        <p:cTn id="54"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2" y="4404"/>
            <a:ext cx="2109774" cy="1264356"/>
          </a:xfrm>
          <a:prstGeom prst="rect">
            <a:avLst/>
          </a:prstGeom>
        </p:spPr>
      </p:pic>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8"/>
            <a:ext cx="9577064" cy="906727"/>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err="1">
                <a:solidFill>
                  <a:srgbClr val="294143"/>
                </a:solidFill>
              </a:rPr>
              <a:t>Preoperatív</a:t>
            </a:r>
            <a:r>
              <a:rPr lang="hu-HU" altLang="hu-HU" sz="4400" dirty="0">
                <a:solidFill>
                  <a:srgbClr val="294143"/>
                </a:solidFill>
              </a:rPr>
              <a:t> előkészítés</a:t>
            </a:r>
          </a:p>
        </p:txBody>
      </p:sp>
    </p:spTree>
    <p:extLst>
      <p:ext uri="{BB962C8B-B14F-4D97-AF65-F5344CB8AC3E}">
        <p14:creationId xmlns:p14="http://schemas.microsoft.com/office/powerpoint/2010/main" val="1543460346"/>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2" name="Rectangle 7">
            <a:extLst>
              <a:ext uri="{FF2B5EF4-FFF2-40B4-BE49-F238E27FC236}">
                <a16:creationId xmlns:a16="http://schemas.microsoft.com/office/drawing/2014/main" id="{86E47AD0-8161-C04C-B3C3-EF1BFCA4AB8B}"/>
              </a:ext>
            </a:extLst>
          </p:cNvPr>
          <p:cNvSpPr txBox="1">
            <a:spLocks noChangeArrowheads="1"/>
          </p:cNvSpPr>
          <p:nvPr/>
        </p:nvSpPr>
        <p:spPr bwMode="auto">
          <a:xfrm>
            <a:off x="2351584" y="1310313"/>
            <a:ext cx="83756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eaLnBrk="1" hangingPunct="1">
              <a:lnSpc>
                <a:spcPct val="90000"/>
              </a:lnSpc>
            </a:pPr>
            <a:r>
              <a:rPr lang="hu-HU" altLang="hu-HU" kern="0" dirty="0">
                <a:solidFill>
                  <a:srgbClr val="294143"/>
                </a:solidFill>
              </a:rPr>
              <a:t>Kötelező:</a:t>
            </a:r>
          </a:p>
          <a:p>
            <a:pPr lvl="2" eaLnBrk="1" hangingPunct="1">
              <a:lnSpc>
                <a:spcPct val="90000"/>
              </a:lnSpc>
            </a:pPr>
            <a:r>
              <a:rPr lang="hu-HU" altLang="hu-HU" kern="0" dirty="0">
                <a:solidFill>
                  <a:srgbClr val="294143"/>
                </a:solidFill>
              </a:rPr>
              <a:t>Ionok (Na, K)</a:t>
            </a:r>
          </a:p>
          <a:p>
            <a:pPr lvl="2" eaLnBrk="1" hangingPunct="1">
              <a:lnSpc>
                <a:spcPct val="90000"/>
              </a:lnSpc>
            </a:pPr>
            <a:r>
              <a:rPr lang="hu-HU" altLang="hu-HU" kern="0" dirty="0">
                <a:solidFill>
                  <a:srgbClr val="294143"/>
                </a:solidFill>
              </a:rPr>
              <a:t>Vérkép, véralvadás</a:t>
            </a:r>
          </a:p>
          <a:p>
            <a:pPr lvl="2" eaLnBrk="1" hangingPunct="1">
              <a:lnSpc>
                <a:spcPct val="90000"/>
              </a:lnSpc>
            </a:pPr>
            <a:r>
              <a:rPr lang="hu-HU" altLang="hu-HU" kern="0" dirty="0">
                <a:solidFill>
                  <a:srgbClr val="294143"/>
                </a:solidFill>
              </a:rPr>
              <a:t>Vese-, májfunkció</a:t>
            </a:r>
          </a:p>
          <a:p>
            <a:pPr lvl="2" eaLnBrk="1" hangingPunct="1">
              <a:lnSpc>
                <a:spcPct val="90000"/>
              </a:lnSpc>
            </a:pPr>
            <a:r>
              <a:rPr lang="hu-HU" altLang="hu-HU" kern="0" dirty="0">
                <a:solidFill>
                  <a:srgbClr val="294143"/>
                </a:solidFill>
              </a:rPr>
              <a:t>EKG</a:t>
            </a:r>
          </a:p>
          <a:p>
            <a:pPr lvl="2" eaLnBrk="1" hangingPunct="1">
              <a:lnSpc>
                <a:spcPct val="90000"/>
              </a:lnSpc>
            </a:pPr>
            <a:r>
              <a:rPr lang="hu-HU" altLang="hu-HU" kern="0" dirty="0">
                <a:solidFill>
                  <a:srgbClr val="294143"/>
                </a:solidFill>
              </a:rPr>
              <a:t>Gyakran: MRTG</a:t>
            </a:r>
          </a:p>
          <a:p>
            <a:pPr eaLnBrk="1" hangingPunct="1">
              <a:lnSpc>
                <a:spcPct val="90000"/>
              </a:lnSpc>
            </a:pPr>
            <a:r>
              <a:rPr lang="hu-HU" altLang="hu-HU" kern="0" dirty="0">
                <a:solidFill>
                  <a:srgbClr val="294143"/>
                </a:solidFill>
              </a:rPr>
              <a:t>Nem kötelező: </a:t>
            </a:r>
            <a:r>
              <a:rPr lang="hu-HU" altLang="hu-HU" kern="0" dirty="0" err="1">
                <a:solidFill>
                  <a:srgbClr val="294143"/>
                </a:solidFill>
              </a:rPr>
              <a:t>preoperatív</a:t>
            </a:r>
            <a:r>
              <a:rPr lang="hu-HU" altLang="hu-HU" kern="0" dirty="0">
                <a:solidFill>
                  <a:srgbClr val="294143"/>
                </a:solidFill>
              </a:rPr>
              <a:t> vizit</a:t>
            </a:r>
          </a:p>
          <a:p>
            <a:pPr eaLnBrk="1" hangingPunct="1">
              <a:lnSpc>
                <a:spcPct val="90000"/>
              </a:lnSpc>
            </a:pPr>
            <a:r>
              <a:rPr lang="hu-HU" altLang="hu-HU" kern="0" dirty="0">
                <a:solidFill>
                  <a:srgbClr val="294143"/>
                </a:solidFill>
              </a:rPr>
              <a:t>Eredmény:</a:t>
            </a:r>
          </a:p>
          <a:p>
            <a:pPr lvl="2" eaLnBrk="1" hangingPunct="1">
              <a:lnSpc>
                <a:spcPct val="90000"/>
              </a:lnSpc>
            </a:pPr>
            <a:r>
              <a:rPr lang="hu-HU" altLang="hu-HU" kern="0" dirty="0">
                <a:solidFill>
                  <a:srgbClr val="294143"/>
                </a:solidFill>
              </a:rPr>
              <a:t>19 éves sportoló, </a:t>
            </a:r>
            <a:r>
              <a:rPr lang="hu-HU" altLang="hu-HU" kern="0" dirty="0" err="1">
                <a:solidFill>
                  <a:srgbClr val="294143"/>
                </a:solidFill>
              </a:rPr>
              <a:t>arthroscopia</a:t>
            </a:r>
            <a:r>
              <a:rPr lang="hu-HU" altLang="hu-HU" kern="0" dirty="0">
                <a:solidFill>
                  <a:srgbClr val="294143"/>
                </a:solidFill>
              </a:rPr>
              <a:t> </a:t>
            </a:r>
          </a:p>
          <a:p>
            <a:pPr lvl="2" eaLnBrk="1" hangingPunct="1">
              <a:lnSpc>
                <a:spcPct val="90000"/>
              </a:lnSpc>
            </a:pPr>
            <a:r>
              <a:rPr lang="hu-HU" altLang="hu-HU" kern="0" dirty="0">
                <a:solidFill>
                  <a:srgbClr val="294143"/>
                </a:solidFill>
              </a:rPr>
              <a:t>Nincsenek laborok = műtőasztalról levétel</a:t>
            </a:r>
          </a:p>
          <a:p>
            <a:pPr eaLnBrk="1" hangingPunct="1">
              <a:lnSpc>
                <a:spcPct val="90000"/>
              </a:lnSpc>
              <a:buFontTx/>
              <a:buNone/>
            </a:pPr>
            <a:endParaRPr lang="hu-HU" altLang="hu-HU" kern="0" dirty="0">
              <a:solidFill>
                <a:srgbClr val="294143"/>
              </a:solidFill>
            </a:endParaRPr>
          </a:p>
        </p:txBody>
      </p:sp>
      <p:sp>
        <p:nvSpPr>
          <p:cNvPr id="17" name="Text Box 10">
            <a:extLst>
              <a:ext uri="{FF2B5EF4-FFF2-40B4-BE49-F238E27FC236}">
                <a16:creationId xmlns:a16="http://schemas.microsoft.com/office/drawing/2014/main" id="{F05D8BC1-BAE8-724B-91E6-A84F8A5BD781}"/>
              </a:ext>
            </a:extLst>
          </p:cNvPr>
          <p:cNvSpPr txBox="1">
            <a:spLocks noChangeArrowheads="1"/>
          </p:cNvSpPr>
          <p:nvPr/>
        </p:nvSpPr>
        <p:spPr bwMode="auto">
          <a:xfrm>
            <a:off x="1901941" y="188898"/>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 Ahogyan én kezdtem 1988-ban…</a:t>
            </a:r>
            <a:endParaRPr lang="hu-HU" altLang="hu-HU" sz="4000" b="1" i="1" dirty="0">
              <a:solidFill>
                <a:srgbClr val="294143"/>
              </a:solidFill>
            </a:endParaRPr>
          </a:p>
        </p:txBody>
      </p:sp>
    </p:spTree>
    <p:custDataLst>
      <p:tags r:id="rId1"/>
    </p:custDataLst>
    <p:extLst>
      <p:ext uri="{BB962C8B-B14F-4D97-AF65-F5344CB8AC3E}">
        <p14:creationId xmlns:p14="http://schemas.microsoft.com/office/powerpoint/2010/main" val="1990143308"/>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animEffect transition="in" filter="fade">
                                      <p:cBhvr>
                                        <p:cTn id="7" dur="1000"/>
                                        <p:tgtEl>
                                          <p:spTgt spid="12">
                                            <p:txEl>
                                              <p:pRg st="7" end="7"/>
                                            </p:txEl>
                                          </p:spTgt>
                                        </p:tgtEl>
                                      </p:cBhvr>
                                    </p:animEffect>
                                    <p:anim calcmode="lin" valueType="num">
                                      <p:cBhvr>
                                        <p:cTn id="8"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xEl>
                                              <p:pRg st="8" end="8"/>
                                            </p:txEl>
                                          </p:spTgt>
                                        </p:tgtEl>
                                        <p:attrNameLst>
                                          <p:attrName>style.visibility</p:attrName>
                                        </p:attrNameLst>
                                      </p:cBhvr>
                                      <p:to>
                                        <p:strVal val="visible"/>
                                      </p:to>
                                    </p:set>
                                    <p:animEffect transition="in" filter="fade">
                                      <p:cBhvr>
                                        <p:cTn id="12" dur="1000"/>
                                        <p:tgtEl>
                                          <p:spTgt spid="12">
                                            <p:txEl>
                                              <p:pRg st="8" end="8"/>
                                            </p:txEl>
                                          </p:spTgt>
                                        </p:tgtEl>
                                      </p:cBhvr>
                                    </p:animEffect>
                                    <p:anim calcmode="lin" valueType="num">
                                      <p:cBhvr>
                                        <p:cTn id="13"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8" end="8"/>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xEl>
                                              <p:pRg st="9" end="9"/>
                                            </p:txEl>
                                          </p:spTgt>
                                        </p:tgtEl>
                                        <p:attrNameLst>
                                          <p:attrName>style.visibility</p:attrName>
                                        </p:attrNameLst>
                                      </p:cBhvr>
                                      <p:to>
                                        <p:strVal val="visible"/>
                                      </p:to>
                                    </p:set>
                                    <p:animEffect transition="in" filter="fade">
                                      <p:cBhvr>
                                        <p:cTn id="17" dur="1000"/>
                                        <p:tgtEl>
                                          <p:spTgt spid="12">
                                            <p:txEl>
                                              <p:pRg st="9" end="9"/>
                                            </p:txEl>
                                          </p:spTgt>
                                        </p:tgtEl>
                                      </p:cBhvr>
                                    </p:animEffect>
                                    <p:anim calcmode="lin" valueType="num">
                                      <p:cBhvr>
                                        <p:cTn id="18"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7">
            <a:extLst>
              <a:ext uri="{FF2B5EF4-FFF2-40B4-BE49-F238E27FC236}">
                <a16:creationId xmlns:a16="http://schemas.microsoft.com/office/drawing/2014/main" id="{B3C263B4-DE25-DC4B-A385-C4DBF0872831}"/>
              </a:ext>
            </a:extLst>
          </p:cNvPr>
          <p:cNvSpPr txBox="1">
            <a:spLocks noChangeArrowheads="1"/>
          </p:cNvSpPr>
          <p:nvPr/>
        </p:nvSpPr>
        <p:spPr bwMode="auto">
          <a:xfrm>
            <a:off x="2127771" y="1219611"/>
            <a:ext cx="83756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eaLnBrk="1" hangingPunct="1">
              <a:lnSpc>
                <a:spcPct val="90000"/>
              </a:lnSpc>
            </a:pPr>
            <a:r>
              <a:rPr lang="hu-HU" altLang="hu-HU" kern="0">
                <a:solidFill>
                  <a:srgbClr val="294143"/>
                </a:solidFill>
              </a:rPr>
              <a:t>24 éves ASA-I-es ffi, csuklótörés:</a:t>
            </a:r>
          </a:p>
          <a:p>
            <a:pPr lvl="2" eaLnBrk="1" hangingPunct="1">
              <a:lnSpc>
                <a:spcPct val="90000"/>
              </a:lnSpc>
            </a:pPr>
            <a:r>
              <a:rPr lang="hu-HU" altLang="hu-HU" kern="0">
                <a:solidFill>
                  <a:srgbClr val="294143"/>
                </a:solidFill>
              </a:rPr>
              <a:t>Telefon: „Beleegyeztettük axilláris érzéstelenítésbe, laborokat (ionok, vérkép, alvadás) elküldtük”</a:t>
            </a:r>
          </a:p>
          <a:p>
            <a:pPr eaLnBrk="1" hangingPunct="1">
              <a:lnSpc>
                <a:spcPct val="90000"/>
              </a:lnSpc>
            </a:pPr>
            <a:r>
              <a:rPr lang="hu-HU" altLang="hu-HU" kern="0">
                <a:solidFill>
                  <a:srgbClr val="294143"/>
                </a:solidFill>
              </a:rPr>
              <a:t>30 éve ASA-I-es nő, conisatio:</a:t>
            </a:r>
          </a:p>
          <a:p>
            <a:pPr lvl="2" eaLnBrk="1" hangingPunct="1">
              <a:lnSpc>
                <a:spcPct val="90000"/>
              </a:lnSpc>
            </a:pPr>
            <a:r>
              <a:rPr lang="hu-HU" altLang="hu-HU" kern="0">
                <a:solidFill>
                  <a:srgbClr val="294143"/>
                </a:solidFill>
              </a:rPr>
              <a:t>Teljes labor, EKG, MRTG</a:t>
            </a:r>
          </a:p>
          <a:p>
            <a:pPr eaLnBrk="1" hangingPunct="1">
              <a:lnSpc>
                <a:spcPct val="90000"/>
              </a:lnSpc>
            </a:pPr>
            <a:r>
              <a:rPr lang="hu-HU" altLang="hu-HU" kern="0">
                <a:solidFill>
                  <a:srgbClr val="294143"/>
                </a:solidFill>
              </a:rPr>
              <a:t>56 éves ffi, ASA-2, csípőprotézis műtét</a:t>
            </a:r>
          </a:p>
          <a:p>
            <a:pPr lvl="2" eaLnBrk="1" hangingPunct="1">
              <a:lnSpc>
                <a:spcPct val="90000"/>
              </a:lnSpc>
            </a:pPr>
            <a:r>
              <a:rPr lang="hu-HU" altLang="hu-HU" kern="0">
                <a:solidFill>
                  <a:srgbClr val="294143"/>
                </a:solidFill>
              </a:rPr>
              <a:t>Normális laborok, de: APTI~120 sec</a:t>
            </a:r>
          </a:p>
          <a:p>
            <a:pPr lvl="2" eaLnBrk="1" hangingPunct="1">
              <a:lnSpc>
                <a:spcPct val="90000"/>
              </a:lnSpc>
            </a:pPr>
            <a:r>
              <a:rPr lang="hu-HU" altLang="hu-HU" kern="0">
                <a:solidFill>
                  <a:srgbClr val="294143"/>
                </a:solidFill>
              </a:rPr>
              <a:t>Hematológiai kivizsgálás - negatív</a:t>
            </a:r>
          </a:p>
          <a:p>
            <a:pPr lvl="2" eaLnBrk="1" hangingPunct="1">
              <a:lnSpc>
                <a:spcPct val="90000"/>
              </a:lnSpc>
            </a:pPr>
            <a:r>
              <a:rPr lang="hu-HU" altLang="hu-HU" kern="0">
                <a:solidFill>
                  <a:srgbClr val="294143"/>
                </a:solidFill>
              </a:rPr>
              <a:t>Műtét késett 2 hónapot</a:t>
            </a:r>
          </a:p>
          <a:p>
            <a:pPr eaLnBrk="1" hangingPunct="1">
              <a:lnSpc>
                <a:spcPct val="90000"/>
              </a:lnSpc>
              <a:buFontTx/>
              <a:buNone/>
            </a:pPr>
            <a:endParaRPr lang="hu-HU" altLang="hu-HU" kern="0">
              <a:solidFill>
                <a:srgbClr val="294143"/>
              </a:solidFill>
            </a:endParaRPr>
          </a:p>
        </p:txBody>
      </p:sp>
      <p:sp>
        <p:nvSpPr>
          <p:cNvPr id="11" name="Text Box 10">
            <a:extLst>
              <a:ext uri="{FF2B5EF4-FFF2-40B4-BE49-F238E27FC236}">
                <a16:creationId xmlns:a16="http://schemas.microsoft.com/office/drawing/2014/main" id="{306019B0-AC9A-CC42-9291-E818A12E919F}"/>
              </a:ext>
            </a:extLst>
          </p:cNvPr>
          <p:cNvSpPr txBox="1">
            <a:spLocks noChangeArrowheads="1"/>
          </p:cNvSpPr>
          <p:nvPr/>
        </p:nvSpPr>
        <p:spPr bwMode="auto">
          <a:xfrm>
            <a:off x="2158223" y="200695"/>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4000" dirty="0">
                <a:solidFill>
                  <a:srgbClr val="294143"/>
                </a:solidFill>
              </a:rPr>
              <a:t> …és amivel szembesültem 2010-ben</a:t>
            </a:r>
            <a:endParaRPr lang="hu-HU" altLang="hu-HU" sz="4000" b="1" i="1" dirty="0">
              <a:solidFill>
                <a:srgbClr val="294143"/>
              </a:solidFill>
            </a:endParaRPr>
          </a:p>
        </p:txBody>
      </p:sp>
      <p:sp>
        <p:nvSpPr>
          <p:cNvPr id="12" name="Lekerekített téglalap 2">
            <a:extLst>
              <a:ext uri="{FF2B5EF4-FFF2-40B4-BE49-F238E27FC236}">
                <a16:creationId xmlns:a16="http://schemas.microsoft.com/office/drawing/2014/main" id="{67CD92E6-C8FF-4B42-A969-B73B44930E1C}"/>
              </a:ext>
            </a:extLst>
          </p:cNvPr>
          <p:cNvSpPr>
            <a:spLocks noChangeArrowheads="1"/>
          </p:cNvSpPr>
          <p:nvPr/>
        </p:nvSpPr>
        <p:spPr bwMode="auto">
          <a:xfrm>
            <a:off x="515755" y="3141068"/>
            <a:ext cx="10441160" cy="224622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2020:</a:t>
            </a:r>
          </a:p>
          <a:p>
            <a:pPr algn="ctr">
              <a:spcBef>
                <a:spcPct val="0"/>
              </a:spcBef>
              <a:buFontTx/>
              <a:buNone/>
            </a:pPr>
            <a:r>
              <a:rPr lang="hu-HU" altLang="hu-HU" sz="4400" dirty="0">
                <a:solidFill>
                  <a:srgbClr val="294143"/>
                </a:solidFill>
              </a:rPr>
              <a:t>A </a:t>
            </a:r>
            <a:r>
              <a:rPr lang="hu-HU" altLang="hu-HU" sz="4400" dirty="0" err="1">
                <a:solidFill>
                  <a:srgbClr val="294143"/>
                </a:solidFill>
              </a:rPr>
              <a:t>preop</a:t>
            </a:r>
            <a:r>
              <a:rPr lang="hu-HU" altLang="hu-HU" sz="4400" dirty="0">
                <a:solidFill>
                  <a:srgbClr val="294143"/>
                </a:solidFill>
              </a:rPr>
              <a:t>. vizit még mindig nem a kötelező rutin része</a:t>
            </a:r>
          </a:p>
        </p:txBody>
      </p:sp>
    </p:spTree>
    <p:custDataLst>
      <p:tags r:id="rId1"/>
    </p:custDataLst>
    <p:extLst>
      <p:ext uri="{BB962C8B-B14F-4D97-AF65-F5344CB8AC3E}">
        <p14:creationId xmlns:p14="http://schemas.microsoft.com/office/powerpoint/2010/main" val="254594497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1000"/>
                                        <p:tgtEl>
                                          <p:spTgt spid="10">
                                            <p:txEl>
                                              <p:pRg st="5" end="5"/>
                                            </p:txEl>
                                          </p:spTgt>
                                        </p:tgtEl>
                                      </p:cBhvr>
                                    </p:animEffect>
                                    <p:anim calcmode="lin" valueType="num">
                                      <p:cBhvr>
                                        <p:cTn id="1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1000"/>
                                        <p:tgtEl>
                                          <p:spTgt spid="10">
                                            <p:txEl>
                                              <p:pRg st="6" end="6"/>
                                            </p:txEl>
                                          </p:spTgt>
                                        </p:tgtEl>
                                      </p:cBhvr>
                                    </p:animEffect>
                                    <p:anim calcmode="lin" valueType="num">
                                      <p:cBhvr>
                                        <p:cTn id="1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1000"/>
                                        <p:tgtEl>
                                          <p:spTgt spid="10">
                                            <p:txEl>
                                              <p:pRg st="7" end="7"/>
                                            </p:txEl>
                                          </p:spTgt>
                                        </p:tgtEl>
                                      </p:cBhvr>
                                    </p:animEffect>
                                    <p:anim calcmode="lin" valueType="num">
                                      <p:cBhvr>
                                        <p:cTn id="2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7">
            <a:extLst>
              <a:ext uri="{FF2B5EF4-FFF2-40B4-BE49-F238E27FC236}">
                <a16:creationId xmlns:a16="http://schemas.microsoft.com/office/drawing/2014/main" id="{7C98B57B-B299-CF41-AB32-0348CF1B6683}"/>
              </a:ext>
            </a:extLst>
          </p:cNvPr>
          <p:cNvSpPr txBox="1">
            <a:spLocks noChangeArrowheads="1"/>
          </p:cNvSpPr>
          <p:nvPr/>
        </p:nvSpPr>
        <p:spPr bwMode="auto">
          <a:xfrm>
            <a:off x="1778062" y="1736725"/>
            <a:ext cx="9185504"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eaLnBrk="1" hangingPunct="1">
              <a:lnSpc>
                <a:spcPct val="90000"/>
              </a:lnSpc>
            </a:pPr>
            <a:r>
              <a:rPr lang="hu-HU" altLang="hu-HU" kern="0" dirty="0">
                <a:solidFill>
                  <a:srgbClr val="294143"/>
                </a:solidFill>
              </a:rPr>
              <a:t>Miért gondoljuk, hogy …</a:t>
            </a:r>
          </a:p>
          <a:p>
            <a:pPr lvl="3" eaLnBrk="1" hangingPunct="1">
              <a:lnSpc>
                <a:spcPct val="90000"/>
              </a:lnSpc>
            </a:pPr>
            <a:r>
              <a:rPr lang="hu-HU" altLang="hu-HU" kern="0" dirty="0">
                <a:solidFill>
                  <a:srgbClr val="294143"/>
                </a:solidFill>
              </a:rPr>
              <a:t>…gyógyszert nem szedő betegnek lehet alvadászavara?</a:t>
            </a:r>
          </a:p>
          <a:p>
            <a:pPr lvl="3" eaLnBrk="1" hangingPunct="1">
              <a:lnSpc>
                <a:spcPct val="90000"/>
              </a:lnSpc>
            </a:pPr>
            <a:r>
              <a:rPr lang="hu-HU" altLang="hu-HU" kern="0" dirty="0">
                <a:solidFill>
                  <a:srgbClr val="294143"/>
                </a:solidFill>
              </a:rPr>
              <a:t>…tünetmentes beteg ionjai, vesefunkciója kóros lehet?</a:t>
            </a:r>
          </a:p>
          <a:p>
            <a:pPr eaLnBrk="1" hangingPunct="1">
              <a:lnSpc>
                <a:spcPct val="90000"/>
              </a:lnSpc>
            </a:pPr>
            <a:r>
              <a:rPr lang="hu-HU" altLang="hu-HU" kern="0" dirty="0">
                <a:solidFill>
                  <a:srgbClr val="294143"/>
                </a:solidFill>
              </a:rPr>
              <a:t>S, ha igen, van-e jelentősége?</a:t>
            </a:r>
          </a:p>
          <a:p>
            <a:pPr eaLnBrk="1" hangingPunct="1">
              <a:lnSpc>
                <a:spcPct val="90000"/>
              </a:lnSpc>
            </a:pPr>
            <a:r>
              <a:rPr lang="hu-HU" altLang="hu-HU" kern="0" dirty="0" err="1">
                <a:solidFill>
                  <a:srgbClr val="294143"/>
                </a:solidFill>
              </a:rPr>
              <a:t>Preoperatív</a:t>
            </a:r>
            <a:r>
              <a:rPr lang="hu-HU" altLang="hu-HU" kern="0" dirty="0">
                <a:solidFill>
                  <a:srgbClr val="294143"/>
                </a:solidFill>
              </a:rPr>
              <a:t> kivizsgálás = szűrővizsgálat?</a:t>
            </a:r>
          </a:p>
          <a:p>
            <a:pPr eaLnBrk="1" hangingPunct="1">
              <a:lnSpc>
                <a:spcPct val="90000"/>
              </a:lnSpc>
            </a:pPr>
            <a:r>
              <a:rPr lang="hu-HU" altLang="hu-HU" kern="0" dirty="0">
                <a:solidFill>
                  <a:srgbClr val="294143"/>
                </a:solidFill>
              </a:rPr>
              <a:t>Hol lennének a „szűrővizsgálat” határai?</a:t>
            </a:r>
          </a:p>
          <a:p>
            <a:pPr eaLnBrk="1" hangingPunct="1">
              <a:lnSpc>
                <a:spcPct val="90000"/>
              </a:lnSpc>
              <a:buFontTx/>
              <a:buNone/>
            </a:pPr>
            <a:endParaRPr lang="hu-HU" altLang="hu-HU" kern="0" dirty="0">
              <a:solidFill>
                <a:srgbClr val="294143"/>
              </a:solidFill>
            </a:endParaRPr>
          </a:p>
        </p:txBody>
      </p:sp>
      <p:sp>
        <p:nvSpPr>
          <p:cNvPr id="11" name="Text Box 10">
            <a:extLst>
              <a:ext uri="{FF2B5EF4-FFF2-40B4-BE49-F238E27FC236}">
                <a16:creationId xmlns:a16="http://schemas.microsoft.com/office/drawing/2014/main" id="{AEB5CBDD-FB20-8C4F-AF2B-7AE2F3B68AAE}"/>
              </a:ext>
            </a:extLst>
          </p:cNvPr>
          <p:cNvSpPr txBox="1">
            <a:spLocks noChangeArrowheads="1"/>
          </p:cNvSpPr>
          <p:nvPr/>
        </p:nvSpPr>
        <p:spPr bwMode="auto">
          <a:xfrm>
            <a:off x="2214135" y="167220"/>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4000" dirty="0">
                <a:solidFill>
                  <a:srgbClr val="294143"/>
                </a:solidFill>
              </a:rPr>
              <a:t> Az „így szoktuk” helyett: józan ész!</a:t>
            </a:r>
            <a:endParaRPr lang="hu-HU" altLang="hu-HU" sz="4000" b="1" i="1" dirty="0">
              <a:solidFill>
                <a:srgbClr val="294143"/>
              </a:solidFill>
            </a:endParaRPr>
          </a:p>
        </p:txBody>
      </p:sp>
    </p:spTree>
    <p:custDataLst>
      <p:tags r:id="rId1"/>
    </p:custDataLst>
    <p:extLst>
      <p:ext uri="{BB962C8B-B14F-4D97-AF65-F5344CB8AC3E}">
        <p14:creationId xmlns:p14="http://schemas.microsoft.com/office/powerpoint/2010/main" val="423404256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1000"/>
                                        <p:tgtEl>
                                          <p:spTgt spid="10">
                                            <p:txEl>
                                              <p:pRg st="3" end="3"/>
                                            </p:txEl>
                                          </p:spTgt>
                                        </p:tgtEl>
                                      </p:cBhvr>
                                    </p:animEffect>
                                    <p:anim calcmode="lin" valueType="num">
                                      <p:cBhvr>
                                        <p:cTn id="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animEffect transition="in" filter="fade">
                                      <p:cBhvr>
                                        <p:cTn id="14" dur="1000"/>
                                        <p:tgtEl>
                                          <p:spTgt spid="10">
                                            <p:txEl>
                                              <p:pRg st="4" end="4"/>
                                            </p:txEl>
                                          </p:spTgt>
                                        </p:tgtEl>
                                      </p:cBhvr>
                                    </p:animEffect>
                                    <p:anim calcmode="lin" valueType="num">
                                      <p:cBhvr>
                                        <p:cTn id="1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1000"/>
                                        <p:tgtEl>
                                          <p:spTgt spid="10">
                                            <p:txEl>
                                              <p:pRg st="5" end="5"/>
                                            </p:txEl>
                                          </p:spTgt>
                                        </p:tgtEl>
                                      </p:cBhvr>
                                    </p:animEffect>
                                    <p:anim calcmode="lin" valueType="num">
                                      <p:cBhvr>
                                        <p:cTn id="2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2" y="4404"/>
            <a:ext cx="2109774" cy="1264356"/>
          </a:xfrm>
          <a:prstGeom prst="rect">
            <a:avLst/>
          </a:prstGeom>
        </p:spPr>
      </p:pic>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Veszélyes az anesztézia?</a:t>
            </a:r>
          </a:p>
        </p:txBody>
      </p:sp>
    </p:spTree>
    <p:extLst>
      <p:ext uri="{BB962C8B-B14F-4D97-AF65-F5344CB8AC3E}">
        <p14:creationId xmlns:p14="http://schemas.microsoft.com/office/powerpoint/2010/main" val="795827241"/>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2" y="4404"/>
            <a:ext cx="2109774" cy="1264356"/>
          </a:xfrm>
          <a:prstGeom prst="rect">
            <a:avLst/>
          </a:prstGeom>
        </p:spPr>
      </p:pic>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2852936"/>
            <a:ext cx="9577064" cy="1590118"/>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Paradigma váltás a nemzetközi gyakorlatban</a:t>
            </a:r>
          </a:p>
        </p:txBody>
      </p:sp>
    </p:spTree>
    <p:extLst>
      <p:ext uri="{BB962C8B-B14F-4D97-AF65-F5344CB8AC3E}">
        <p14:creationId xmlns:p14="http://schemas.microsoft.com/office/powerpoint/2010/main" val="2368834047"/>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10">
            <a:extLst>
              <a:ext uri="{FF2B5EF4-FFF2-40B4-BE49-F238E27FC236}">
                <a16:creationId xmlns:a16="http://schemas.microsoft.com/office/drawing/2014/main" id="{A505D964-C149-2F45-A6D6-B2BE50B99B6C}"/>
              </a:ext>
            </a:extLst>
          </p:cNvPr>
          <p:cNvSpPr txBox="1">
            <a:spLocks noChangeArrowheads="1"/>
          </p:cNvSpPr>
          <p:nvPr/>
        </p:nvSpPr>
        <p:spPr bwMode="auto">
          <a:xfrm>
            <a:off x="2362392" y="123955"/>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Kétségek</a:t>
            </a:r>
            <a:endParaRPr lang="hu-HU" altLang="hu-HU" sz="4400" b="1" i="1" dirty="0">
              <a:solidFill>
                <a:srgbClr val="294143"/>
              </a:solidFill>
            </a:endParaRPr>
          </a:p>
        </p:txBody>
      </p:sp>
      <p:sp>
        <p:nvSpPr>
          <p:cNvPr id="15" name="Téglalap 11">
            <a:extLst>
              <a:ext uri="{FF2B5EF4-FFF2-40B4-BE49-F238E27FC236}">
                <a16:creationId xmlns:a16="http://schemas.microsoft.com/office/drawing/2014/main" id="{DBEA196D-3D43-124D-82C5-D3CB681942D2}"/>
              </a:ext>
            </a:extLst>
          </p:cNvPr>
          <p:cNvSpPr>
            <a:spLocks noChangeArrowheads="1"/>
          </p:cNvSpPr>
          <p:nvPr/>
        </p:nvSpPr>
        <p:spPr bwMode="auto">
          <a:xfrm>
            <a:off x="2062931" y="2204864"/>
            <a:ext cx="813752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just">
              <a:spcBef>
                <a:spcPct val="0"/>
              </a:spcBef>
              <a:buSzTx/>
              <a:buFontTx/>
              <a:buNone/>
            </a:pPr>
            <a:r>
              <a:rPr lang="en-US" altLang="hu-HU" sz="2800"/>
              <a:t>‘</a:t>
            </a:r>
            <a:r>
              <a:rPr lang="hu-HU" altLang="hu-HU" sz="2800"/>
              <a:t>…preoperative investigations </a:t>
            </a:r>
            <a:r>
              <a:rPr lang="en-US" altLang="hu-HU" sz="2800"/>
              <a:t>may also cause harm, for example, from false positive</a:t>
            </a:r>
            <a:r>
              <a:rPr lang="hu-HU" altLang="hu-HU" sz="2800"/>
              <a:t> </a:t>
            </a:r>
            <a:r>
              <a:rPr lang="en-US" altLang="hu-HU" sz="2800"/>
              <a:t>findings leading to unnecessary, costly and possibly</a:t>
            </a:r>
            <a:r>
              <a:rPr lang="hu-HU" altLang="hu-HU" sz="2800"/>
              <a:t> </a:t>
            </a:r>
            <a:r>
              <a:rPr lang="en-US" altLang="hu-HU" sz="2800"/>
              <a:t>harmful treatments or further investigations and</a:t>
            </a:r>
            <a:r>
              <a:rPr lang="hu-HU" altLang="hu-HU" sz="2800"/>
              <a:t> delays in surgery’</a:t>
            </a:r>
          </a:p>
          <a:p>
            <a:pPr algn="r">
              <a:spcBef>
                <a:spcPct val="0"/>
              </a:spcBef>
              <a:buSzTx/>
              <a:buFontTx/>
              <a:buNone/>
            </a:pPr>
            <a:r>
              <a:rPr lang="hu-HU" altLang="hu-HU" sz="1600">
                <a:solidFill>
                  <a:srgbClr val="FF0000"/>
                </a:solidFill>
              </a:rPr>
              <a:t>Marcello PW, et al. </a:t>
            </a:r>
            <a:r>
              <a:rPr lang="en-US" altLang="hu-HU" sz="1600" i="1">
                <a:solidFill>
                  <a:srgbClr val="FF0000"/>
                </a:solidFill>
              </a:rPr>
              <a:t>Surg Clin North Am </a:t>
            </a:r>
            <a:r>
              <a:rPr lang="en-US" altLang="hu-HU" sz="1600">
                <a:solidFill>
                  <a:srgbClr val="FF0000"/>
                </a:solidFill>
              </a:rPr>
              <a:t>1996; 76:11-23.</a:t>
            </a:r>
          </a:p>
          <a:p>
            <a:pPr algn="r">
              <a:spcBef>
                <a:spcPct val="0"/>
              </a:spcBef>
              <a:buSzTx/>
              <a:buFontTx/>
              <a:buNone/>
            </a:pPr>
            <a:endParaRPr lang="hu-HU" altLang="hu-HU" sz="1600">
              <a:solidFill>
                <a:srgbClr val="FF0000"/>
              </a:solidFill>
            </a:endParaRPr>
          </a:p>
          <a:p>
            <a:pPr>
              <a:spcBef>
                <a:spcPct val="0"/>
              </a:spcBef>
              <a:buSzTx/>
              <a:buFontTx/>
              <a:buNone/>
            </a:pPr>
            <a:endParaRPr lang="hu-HU" altLang="hu-HU" sz="2800"/>
          </a:p>
        </p:txBody>
      </p:sp>
      <p:cxnSp>
        <p:nvCxnSpPr>
          <p:cNvPr id="16" name="Egyenes összekötő 11">
            <a:extLst>
              <a:ext uri="{FF2B5EF4-FFF2-40B4-BE49-F238E27FC236}">
                <a16:creationId xmlns:a16="http://schemas.microsoft.com/office/drawing/2014/main" id="{09492625-0B02-7A45-A29A-FF06CFD4D43E}"/>
              </a:ext>
            </a:extLst>
          </p:cNvPr>
          <p:cNvCxnSpPr>
            <a:cxnSpLocks noChangeShapeType="1"/>
          </p:cNvCxnSpPr>
          <p:nvPr/>
        </p:nvCxnSpPr>
        <p:spPr bwMode="auto">
          <a:xfrm>
            <a:off x="6671444" y="2636664"/>
            <a:ext cx="3455987"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68714351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10">
            <a:extLst>
              <a:ext uri="{FF2B5EF4-FFF2-40B4-BE49-F238E27FC236}">
                <a16:creationId xmlns:a16="http://schemas.microsoft.com/office/drawing/2014/main" id="{A505D964-C149-2F45-A6D6-B2BE50B99B6C}"/>
              </a:ext>
            </a:extLst>
          </p:cNvPr>
          <p:cNvSpPr txBox="1">
            <a:spLocks noChangeArrowheads="1"/>
          </p:cNvSpPr>
          <p:nvPr/>
        </p:nvSpPr>
        <p:spPr bwMode="auto">
          <a:xfrm>
            <a:off x="2362392" y="123955"/>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Kétségek</a:t>
            </a:r>
            <a:endParaRPr lang="hu-HU" altLang="hu-HU" sz="4400" b="1" i="1" dirty="0">
              <a:solidFill>
                <a:srgbClr val="294143"/>
              </a:solidFill>
            </a:endParaRPr>
          </a:p>
        </p:txBody>
      </p:sp>
      <p:sp>
        <p:nvSpPr>
          <p:cNvPr id="15" name="Téglalap 11">
            <a:extLst>
              <a:ext uri="{FF2B5EF4-FFF2-40B4-BE49-F238E27FC236}">
                <a16:creationId xmlns:a16="http://schemas.microsoft.com/office/drawing/2014/main" id="{145053C6-15EC-574C-BEFB-21CF95DD5A7A}"/>
              </a:ext>
            </a:extLst>
          </p:cNvPr>
          <p:cNvSpPr>
            <a:spLocks noChangeArrowheads="1"/>
          </p:cNvSpPr>
          <p:nvPr/>
        </p:nvSpPr>
        <p:spPr bwMode="auto">
          <a:xfrm>
            <a:off x="1630238" y="1988840"/>
            <a:ext cx="88582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just">
              <a:spcBef>
                <a:spcPct val="0"/>
              </a:spcBef>
              <a:buSzTx/>
              <a:buFontTx/>
              <a:buNone/>
            </a:pPr>
            <a:r>
              <a:rPr lang="en-US" altLang="hu-HU" sz="2800" dirty="0"/>
              <a:t>‘Routine preoperative tests (</a:t>
            </a:r>
            <a:r>
              <a:rPr lang="en-US" altLang="hu-HU" sz="2800" dirty="0" err="1"/>
              <a:t>ie</a:t>
            </a:r>
            <a:r>
              <a:rPr lang="en-US" altLang="hu-HU" sz="2800" dirty="0"/>
              <a:t> tests intended to</a:t>
            </a:r>
            <a:r>
              <a:rPr lang="hu-HU" altLang="hu-HU" sz="2800" dirty="0"/>
              <a:t> </a:t>
            </a:r>
            <a:r>
              <a:rPr lang="en-US" altLang="hu-HU" sz="2800" dirty="0"/>
              <a:t>discover a disease or disorder in an asymptomatic</a:t>
            </a:r>
            <a:r>
              <a:rPr lang="hu-HU" altLang="hu-HU" sz="2800" dirty="0"/>
              <a:t> </a:t>
            </a:r>
            <a:r>
              <a:rPr lang="en-US" altLang="hu-HU" sz="2800" dirty="0"/>
              <a:t>patient) do not make an important contribution</a:t>
            </a:r>
            <a:r>
              <a:rPr lang="hu-HU" altLang="hu-HU" sz="2800" dirty="0"/>
              <a:t> </a:t>
            </a:r>
            <a:r>
              <a:rPr lang="en-US" altLang="hu-HU" sz="2800" dirty="0"/>
              <a:t>to the process of perioperative assessment and</a:t>
            </a:r>
            <a:r>
              <a:rPr lang="hu-HU" altLang="hu-HU" sz="2800" dirty="0"/>
              <a:t> </a:t>
            </a:r>
            <a:r>
              <a:rPr lang="en-US" altLang="hu-HU" sz="2800" dirty="0"/>
              <a:t>management of the patient by the</a:t>
            </a:r>
          </a:p>
          <a:p>
            <a:pPr algn="just">
              <a:spcBef>
                <a:spcPct val="0"/>
              </a:spcBef>
              <a:buSzTx/>
              <a:buFontTx/>
              <a:buNone/>
            </a:pPr>
            <a:r>
              <a:rPr lang="hu-HU" altLang="hu-HU" sz="2800" dirty="0" err="1"/>
              <a:t>Anesthesiologist</a:t>
            </a:r>
            <a:r>
              <a:rPr lang="hu-HU" altLang="hu-HU" sz="2800" dirty="0"/>
              <a:t>.’</a:t>
            </a:r>
          </a:p>
          <a:p>
            <a:pPr algn="r">
              <a:spcBef>
                <a:spcPct val="0"/>
              </a:spcBef>
              <a:buSzTx/>
              <a:buFontTx/>
              <a:buNone/>
            </a:pPr>
            <a:r>
              <a:rPr lang="hu-HU" altLang="hu-HU" sz="1600" dirty="0" err="1">
                <a:solidFill>
                  <a:srgbClr val="FF0000"/>
                </a:solidFill>
              </a:rPr>
              <a:t>Munro</a:t>
            </a:r>
            <a:r>
              <a:rPr lang="hu-HU" altLang="hu-HU" sz="1600" dirty="0">
                <a:solidFill>
                  <a:srgbClr val="FF0000"/>
                </a:solidFill>
              </a:rPr>
              <a:t> J, et </a:t>
            </a:r>
            <a:r>
              <a:rPr lang="hu-HU" altLang="hu-HU" sz="1600" dirty="0" err="1">
                <a:solidFill>
                  <a:srgbClr val="FF0000"/>
                </a:solidFill>
              </a:rPr>
              <a:t>al</a:t>
            </a:r>
            <a:r>
              <a:rPr lang="hu-HU" altLang="hu-HU" sz="1600" dirty="0">
                <a:solidFill>
                  <a:srgbClr val="FF0000"/>
                </a:solidFill>
              </a:rPr>
              <a:t>. </a:t>
            </a:r>
            <a:r>
              <a:rPr lang="hu-HU" altLang="hu-HU" sz="1600" i="1" dirty="0">
                <a:solidFill>
                  <a:srgbClr val="FF0000"/>
                </a:solidFill>
              </a:rPr>
              <a:t>Health </a:t>
            </a:r>
            <a:r>
              <a:rPr lang="hu-HU" altLang="hu-HU" sz="1600" i="1" dirty="0" err="1">
                <a:solidFill>
                  <a:srgbClr val="FF0000"/>
                </a:solidFill>
              </a:rPr>
              <a:t>Technol</a:t>
            </a:r>
            <a:r>
              <a:rPr lang="hu-HU" altLang="hu-HU" sz="1600" i="1" dirty="0">
                <a:solidFill>
                  <a:srgbClr val="FF0000"/>
                </a:solidFill>
              </a:rPr>
              <a:t> </a:t>
            </a:r>
            <a:r>
              <a:rPr lang="hu-HU" altLang="hu-HU" sz="1600" i="1" dirty="0" err="1">
                <a:solidFill>
                  <a:srgbClr val="FF0000"/>
                </a:solidFill>
              </a:rPr>
              <a:t>Assess</a:t>
            </a:r>
            <a:r>
              <a:rPr lang="hu-HU" altLang="hu-HU" sz="1600" i="1" dirty="0">
                <a:solidFill>
                  <a:srgbClr val="FF0000"/>
                </a:solidFill>
              </a:rPr>
              <a:t> 1997; </a:t>
            </a:r>
            <a:r>
              <a:rPr lang="hu-HU" altLang="hu-HU" sz="1600" dirty="0">
                <a:solidFill>
                  <a:srgbClr val="FF0000"/>
                </a:solidFill>
              </a:rPr>
              <a:t>1(12)</a:t>
            </a:r>
          </a:p>
          <a:p>
            <a:pPr>
              <a:spcBef>
                <a:spcPct val="0"/>
              </a:spcBef>
              <a:buSzTx/>
              <a:buFontTx/>
              <a:buNone/>
            </a:pPr>
            <a:endParaRPr lang="hu-HU" altLang="hu-HU" sz="2800" dirty="0"/>
          </a:p>
        </p:txBody>
      </p:sp>
      <p:cxnSp>
        <p:nvCxnSpPr>
          <p:cNvPr id="16" name="Egyenes összekötő 11">
            <a:extLst>
              <a:ext uri="{FF2B5EF4-FFF2-40B4-BE49-F238E27FC236}">
                <a16:creationId xmlns:a16="http://schemas.microsoft.com/office/drawing/2014/main" id="{4843D616-12BF-0346-A7B1-E6A490523A6D}"/>
              </a:ext>
            </a:extLst>
          </p:cNvPr>
          <p:cNvCxnSpPr>
            <a:cxnSpLocks noChangeShapeType="1"/>
          </p:cNvCxnSpPr>
          <p:nvPr/>
        </p:nvCxnSpPr>
        <p:spPr bwMode="auto">
          <a:xfrm>
            <a:off x="8543801" y="2893715"/>
            <a:ext cx="1944687"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7" name="Egyenes összekötő 12">
            <a:extLst>
              <a:ext uri="{FF2B5EF4-FFF2-40B4-BE49-F238E27FC236}">
                <a16:creationId xmlns:a16="http://schemas.microsoft.com/office/drawing/2014/main" id="{914C5798-3A20-B54F-97CE-E596E08716BB}"/>
              </a:ext>
            </a:extLst>
          </p:cNvPr>
          <p:cNvCxnSpPr>
            <a:cxnSpLocks noChangeShapeType="1"/>
          </p:cNvCxnSpPr>
          <p:nvPr/>
        </p:nvCxnSpPr>
        <p:spPr bwMode="auto">
          <a:xfrm>
            <a:off x="1558801" y="3325515"/>
            <a:ext cx="4103687"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47101051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10">
            <a:extLst>
              <a:ext uri="{FF2B5EF4-FFF2-40B4-BE49-F238E27FC236}">
                <a16:creationId xmlns:a16="http://schemas.microsoft.com/office/drawing/2014/main" id="{A505D964-C149-2F45-A6D6-B2BE50B99B6C}"/>
              </a:ext>
            </a:extLst>
          </p:cNvPr>
          <p:cNvSpPr txBox="1">
            <a:spLocks noChangeArrowheads="1"/>
          </p:cNvSpPr>
          <p:nvPr/>
        </p:nvSpPr>
        <p:spPr bwMode="auto">
          <a:xfrm>
            <a:off x="2362392" y="123955"/>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Kétségek</a:t>
            </a:r>
            <a:endParaRPr lang="hu-HU" altLang="hu-HU" sz="4400" b="1" i="1" dirty="0">
              <a:solidFill>
                <a:srgbClr val="294143"/>
              </a:solidFill>
            </a:endParaRPr>
          </a:p>
        </p:txBody>
      </p:sp>
      <p:sp>
        <p:nvSpPr>
          <p:cNvPr id="18" name="Téglalap 11">
            <a:extLst>
              <a:ext uri="{FF2B5EF4-FFF2-40B4-BE49-F238E27FC236}">
                <a16:creationId xmlns:a16="http://schemas.microsoft.com/office/drawing/2014/main" id="{5720DA71-7625-E542-ADF7-4BFB16E2CB86}"/>
              </a:ext>
            </a:extLst>
          </p:cNvPr>
          <p:cNvSpPr>
            <a:spLocks noChangeArrowheads="1"/>
          </p:cNvSpPr>
          <p:nvPr/>
        </p:nvSpPr>
        <p:spPr bwMode="auto">
          <a:xfrm>
            <a:off x="2134939" y="4143276"/>
            <a:ext cx="8137525" cy="1878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just">
              <a:spcBef>
                <a:spcPct val="0"/>
              </a:spcBef>
              <a:buSzTx/>
              <a:buFontTx/>
              <a:buNone/>
            </a:pPr>
            <a:r>
              <a:rPr lang="en-US" altLang="hu-HU" sz="2800"/>
              <a:t>‘</a:t>
            </a:r>
            <a:r>
              <a:rPr lang="hu-HU" altLang="hu-HU" sz="2800"/>
              <a:t>…</a:t>
            </a:r>
            <a:r>
              <a:rPr lang="en-US" altLang="hu-HU" sz="2800"/>
              <a:t> clinicians do not change the management of their</a:t>
            </a:r>
            <a:r>
              <a:rPr lang="hu-HU" altLang="hu-HU" sz="2800"/>
              <a:t> </a:t>
            </a:r>
            <a:r>
              <a:rPr lang="en-US" altLang="hu-HU" sz="2800"/>
              <a:t>patients even in the light of true positive abnormal</a:t>
            </a:r>
            <a:endParaRPr lang="hu-HU" altLang="hu-HU" sz="2800"/>
          </a:p>
          <a:p>
            <a:pPr algn="just">
              <a:spcBef>
                <a:spcPct val="0"/>
              </a:spcBef>
              <a:buSzTx/>
              <a:buFontTx/>
              <a:buNone/>
            </a:pPr>
            <a:r>
              <a:rPr lang="en-US" altLang="hu-HU" sz="2800"/>
              <a:t>preoperative test findings in healthy individuals.</a:t>
            </a:r>
            <a:r>
              <a:rPr lang="hu-HU" altLang="hu-HU" sz="2800"/>
              <a:t>’</a:t>
            </a:r>
          </a:p>
          <a:p>
            <a:pPr algn="r">
              <a:spcBef>
                <a:spcPct val="0"/>
              </a:spcBef>
              <a:buSzTx/>
              <a:buFontTx/>
              <a:buNone/>
            </a:pPr>
            <a:r>
              <a:rPr lang="en-US" altLang="hu-HU" sz="1600">
                <a:solidFill>
                  <a:srgbClr val="FF0000"/>
                </a:solidFill>
              </a:rPr>
              <a:t>Institute of Medicine. Guidelines for clinical practice: from</a:t>
            </a:r>
          </a:p>
          <a:p>
            <a:pPr algn="r">
              <a:spcBef>
                <a:spcPct val="0"/>
              </a:spcBef>
              <a:buSzTx/>
              <a:buFontTx/>
              <a:buNone/>
            </a:pPr>
            <a:r>
              <a:rPr lang="en-US" altLang="hu-HU" sz="1600">
                <a:solidFill>
                  <a:srgbClr val="FF0000"/>
                </a:solidFill>
              </a:rPr>
              <a:t>development to use. Washington DC: National Academy Press; 1992.</a:t>
            </a:r>
            <a:endParaRPr lang="hu-HU" altLang="hu-HU" sz="2800"/>
          </a:p>
        </p:txBody>
      </p:sp>
      <p:sp>
        <p:nvSpPr>
          <p:cNvPr id="19" name="Rectangle 7">
            <a:extLst>
              <a:ext uri="{FF2B5EF4-FFF2-40B4-BE49-F238E27FC236}">
                <a16:creationId xmlns:a16="http://schemas.microsoft.com/office/drawing/2014/main" id="{19C99E19-F703-7A4B-A6B4-851BABC12552}"/>
              </a:ext>
            </a:extLst>
          </p:cNvPr>
          <p:cNvSpPr txBox="1">
            <a:spLocks noChangeArrowheads="1"/>
          </p:cNvSpPr>
          <p:nvPr/>
        </p:nvSpPr>
        <p:spPr bwMode="auto">
          <a:xfrm>
            <a:off x="2184846" y="1412776"/>
            <a:ext cx="8375650" cy="2663825"/>
          </a:xfrm>
          <a:prstGeom prst="rect">
            <a:avLst/>
          </a:prstGeom>
          <a:noFill/>
          <a:ln w="9525">
            <a:noFill/>
            <a:miter lim="800000"/>
            <a:headEnd/>
            <a:tailEnd/>
          </a:ln>
        </p:spPr>
        <p:txBody>
          <a:bodyPr lIns="92075" tIns="46038" rIns="92075" bIns="46038"/>
          <a:lstStyle/>
          <a:p>
            <a:pPr marL="342900" indent="-342900" defTabSz="762000" eaLnBrk="1" hangingPunct="1">
              <a:lnSpc>
                <a:spcPct val="90000"/>
              </a:lnSpc>
              <a:spcBef>
                <a:spcPct val="20000"/>
              </a:spcBef>
              <a:buSzPct val="100000"/>
              <a:buFontTx/>
              <a:buChar char="•"/>
              <a:defRPr/>
            </a:pPr>
            <a:r>
              <a:rPr lang="hu-HU" sz="3200" kern="0" dirty="0">
                <a:solidFill>
                  <a:srgbClr val="294143"/>
                </a:solidFill>
                <a:latin typeface="+mn-lt"/>
              </a:rPr>
              <a:t>Mire jó a rutin </a:t>
            </a:r>
            <a:r>
              <a:rPr lang="hu-HU" sz="3200" kern="0" dirty="0" err="1">
                <a:solidFill>
                  <a:srgbClr val="294143"/>
                </a:solidFill>
                <a:latin typeface="+mn-lt"/>
              </a:rPr>
              <a:t>preop</a:t>
            </a:r>
            <a:r>
              <a:rPr lang="hu-HU" sz="3200" kern="0" dirty="0">
                <a:solidFill>
                  <a:srgbClr val="294143"/>
                </a:solidFill>
                <a:latin typeface="+mn-lt"/>
              </a:rPr>
              <a:t>:</a:t>
            </a:r>
          </a:p>
          <a:p>
            <a:pPr marL="1143000" lvl="2" indent="-228600" defTabSz="762000" eaLnBrk="1" hangingPunct="1">
              <a:lnSpc>
                <a:spcPct val="90000"/>
              </a:lnSpc>
              <a:spcBef>
                <a:spcPct val="20000"/>
              </a:spcBef>
              <a:buSzPct val="100000"/>
              <a:buFontTx/>
              <a:buChar char="•"/>
              <a:defRPr/>
            </a:pPr>
            <a:r>
              <a:rPr lang="hu-HU" kern="0" dirty="0">
                <a:solidFill>
                  <a:srgbClr val="294143"/>
                </a:solidFill>
                <a:latin typeface="+mn-lt"/>
              </a:rPr>
              <a:t>MRTG</a:t>
            </a:r>
          </a:p>
          <a:p>
            <a:pPr marL="1143000" lvl="2" indent="-228600" defTabSz="762000" eaLnBrk="1" hangingPunct="1">
              <a:lnSpc>
                <a:spcPct val="90000"/>
              </a:lnSpc>
              <a:spcBef>
                <a:spcPct val="20000"/>
              </a:spcBef>
              <a:buSzPct val="100000"/>
              <a:buFontTx/>
              <a:buChar char="•"/>
              <a:defRPr/>
            </a:pPr>
            <a:r>
              <a:rPr lang="hu-HU" kern="0" dirty="0">
                <a:solidFill>
                  <a:srgbClr val="294143"/>
                </a:solidFill>
                <a:latin typeface="+mn-lt"/>
              </a:rPr>
              <a:t>Szív ECHO</a:t>
            </a:r>
          </a:p>
          <a:p>
            <a:pPr marL="1143000" lvl="2" indent="-228600" defTabSz="762000" eaLnBrk="1" hangingPunct="1">
              <a:lnSpc>
                <a:spcPct val="90000"/>
              </a:lnSpc>
              <a:spcBef>
                <a:spcPct val="20000"/>
              </a:spcBef>
              <a:buSzPct val="100000"/>
              <a:buFontTx/>
              <a:buChar char="•"/>
              <a:defRPr/>
            </a:pPr>
            <a:r>
              <a:rPr lang="hu-HU" kern="0" dirty="0">
                <a:solidFill>
                  <a:srgbClr val="294143"/>
                </a:solidFill>
                <a:latin typeface="+mn-lt"/>
              </a:rPr>
              <a:t>Na, K, vese-, májfunkció, vércukor</a:t>
            </a:r>
          </a:p>
          <a:p>
            <a:pPr marL="1143000" lvl="2" indent="-228600" defTabSz="762000" eaLnBrk="1" hangingPunct="1">
              <a:lnSpc>
                <a:spcPct val="90000"/>
              </a:lnSpc>
              <a:spcBef>
                <a:spcPct val="20000"/>
              </a:spcBef>
              <a:buSzPct val="100000"/>
              <a:buFontTx/>
              <a:buChar char="•"/>
              <a:defRPr/>
            </a:pPr>
            <a:r>
              <a:rPr lang="hu-HU" kern="0" dirty="0">
                <a:solidFill>
                  <a:srgbClr val="294143"/>
                </a:solidFill>
                <a:latin typeface="+mn-lt"/>
              </a:rPr>
              <a:t>Vérkép, Alvadás</a:t>
            </a:r>
          </a:p>
          <a:p>
            <a:pPr marL="1143000" lvl="2" indent="-228600" defTabSz="762000" eaLnBrk="1" hangingPunct="1">
              <a:lnSpc>
                <a:spcPct val="90000"/>
              </a:lnSpc>
              <a:spcBef>
                <a:spcPct val="20000"/>
              </a:spcBef>
              <a:buSzPct val="100000"/>
              <a:buFontTx/>
              <a:buChar char="•"/>
              <a:defRPr/>
            </a:pPr>
            <a:r>
              <a:rPr lang="hu-HU" kern="0" dirty="0">
                <a:solidFill>
                  <a:srgbClr val="294143"/>
                </a:solidFill>
                <a:latin typeface="+mn-lt"/>
              </a:rPr>
              <a:t>Vizelet rutin</a:t>
            </a:r>
          </a:p>
        </p:txBody>
      </p:sp>
    </p:spTree>
    <p:custDataLst>
      <p:tags r:id="rId1"/>
    </p:custDataLst>
    <p:extLst>
      <p:ext uri="{BB962C8B-B14F-4D97-AF65-F5344CB8AC3E}">
        <p14:creationId xmlns:p14="http://schemas.microsoft.com/office/powerpoint/2010/main" val="306544187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10">
            <a:extLst>
              <a:ext uri="{FF2B5EF4-FFF2-40B4-BE49-F238E27FC236}">
                <a16:creationId xmlns:a16="http://schemas.microsoft.com/office/drawing/2014/main" id="{A505D964-C149-2F45-A6D6-B2BE50B99B6C}"/>
              </a:ext>
            </a:extLst>
          </p:cNvPr>
          <p:cNvSpPr txBox="1">
            <a:spLocks noChangeArrowheads="1"/>
          </p:cNvSpPr>
          <p:nvPr/>
        </p:nvSpPr>
        <p:spPr bwMode="auto">
          <a:xfrm>
            <a:off x="2362392" y="123955"/>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Kétségek</a:t>
            </a:r>
            <a:endParaRPr lang="hu-HU" altLang="hu-HU" sz="4400" b="1" i="1" dirty="0">
              <a:solidFill>
                <a:srgbClr val="294143"/>
              </a:solidFill>
            </a:endParaRPr>
          </a:p>
        </p:txBody>
      </p:sp>
      <p:sp>
        <p:nvSpPr>
          <p:cNvPr id="15" name="Téglalap 11">
            <a:extLst>
              <a:ext uri="{FF2B5EF4-FFF2-40B4-BE49-F238E27FC236}">
                <a16:creationId xmlns:a16="http://schemas.microsoft.com/office/drawing/2014/main" id="{AC1992EE-5E04-C94C-99FF-F048B49DCC43}"/>
              </a:ext>
            </a:extLst>
          </p:cNvPr>
          <p:cNvSpPr>
            <a:spLocks noChangeArrowheads="1"/>
          </p:cNvSpPr>
          <p:nvPr/>
        </p:nvSpPr>
        <p:spPr bwMode="auto">
          <a:xfrm>
            <a:off x="2062931" y="4338303"/>
            <a:ext cx="8137525" cy="1631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800" b="1" dirty="0">
                <a:solidFill>
                  <a:srgbClr val="294143"/>
                </a:solidFill>
              </a:rPr>
              <a:t>ASA állásfoglalás 1996:</a:t>
            </a:r>
          </a:p>
          <a:p>
            <a:pPr algn="just">
              <a:spcBef>
                <a:spcPct val="0"/>
              </a:spcBef>
              <a:buSzTx/>
              <a:buFontTx/>
              <a:buNone/>
            </a:pPr>
            <a:r>
              <a:rPr lang="en-US" altLang="hu-HU" sz="2800" dirty="0">
                <a:solidFill>
                  <a:srgbClr val="294143"/>
                </a:solidFill>
              </a:rPr>
              <a:t>‘No routine laboratory or diagnostic screening</a:t>
            </a:r>
            <a:r>
              <a:rPr lang="hu-HU" altLang="hu-HU" sz="2800" dirty="0">
                <a:solidFill>
                  <a:srgbClr val="294143"/>
                </a:solidFill>
              </a:rPr>
              <a:t> </a:t>
            </a:r>
            <a:r>
              <a:rPr lang="en-US" altLang="hu-HU" sz="2800" dirty="0">
                <a:solidFill>
                  <a:srgbClr val="294143"/>
                </a:solidFill>
              </a:rPr>
              <a:t>is necessary for the </a:t>
            </a:r>
            <a:r>
              <a:rPr lang="en-US" altLang="hu-HU" sz="2800" dirty="0" err="1">
                <a:solidFill>
                  <a:srgbClr val="294143"/>
                </a:solidFill>
              </a:rPr>
              <a:t>preanaesthetic</a:t>
            </a:r>
            <a:r>
              <a:rPr lang="en-US" altLang="hu-HU" sz="2800" dirty="0">
                <a:solidFill>
                  <a:srgbClr val="294143"/>
                </a:solidFill>
              </a:rPr>
              <a:t> evaluation</a:t>
            </a:r>
            <a:r>
              <a:rPr lang="hu-HU" altLang="hu-HU" sz="2800" dirty="0">
                <a:solidFill>
                  <a:srgbClr val="294143"/>
                </a:solidFill>
              </a:rPr>
              <a:t> of </a:t>
            </a:r>
            <a:r>
              <a:rPr lang="hu-HU" altLang="hu-HU" sz="2800" dirty="0" err="1">
                <a:solidFill>
                  <a:srgbClr val="294143"/>
                </a:solidFill>
              </a:rPr>
              <a:t>patients</a:t>
            </a:r>
            <a:r>
              <a:rPr lang="hu-HU" altLang="hu-HU" sz="2800" dirty="0">
                <a:solidFill>
                  <a:srgbClr val="294143"/>
                </a:solidFill>
              </a:rPr>
              <a:t>.’</a:t>
            </a:r>
          </a:p>
          <a:p>
            <a:pPr algn="r">
              <a:spcBef>
                <a:spcPct val="0"/>
              </a:spcBef>
              <a:buSzTx/>
              <a:buFontTx/>
              <a:buNone/>
            </a:pPr>
            <a:r>
              <a:rPr lang="hu-HU" altLang="hu-HU" sz="1600" dirty="0" err="1">
                <a:solidFill>
                  <a:srgbClr val="FF0000"/>
                </a:solidFill>
              </a:rPr>
              <a:t>Weinstein</a:t>
            </a:r>
            <a:r>
              <a:rPr lang="hu-HU" altLang="hu-HU" sz="1600" dirty="0">
                <a:solidFill>
                  <a:srgbClr val="FF0000"/>
                </a:solidFill>
              </a:rPr>
              <a:t> MC, et </a:t>
            </a:r>
            <a:r>
              <a:rPr lang="hu-HU" altLang="hu-HU" sz="1600" dirty="0" err="1">
                <a:solidFill>
                  <a:srgbClr val="FF0000"/>
                </a:solidFill>
              </a:rPr>
              <a:t>al</a:t>
            </a:r>
            <a:r>
              <a:rPr lang="hu-HU" altLang="hu-HU" sz="1600" dirty="0">
                <a:solidFill>
                  <a:srgbClr val="FF0000"/>
                </a:solidFill>
              </a:rPr>
              <a:t>. </a:t>
            </a:r>
            <a:r>
              <a:rPr lang="hu-HU" altLang="hu-HU" sz="1600" i="1" dirty="0">
                <a:solidFill>
                  <a:srgbClr val="FF0000"/>
                </a:solidFill>
              </a:rPr>
              <a:t>JAMA</a:t>
            </a:r>
            <a:r>
              <a:rPr lang="hu-HU" altLang="hu-HU" sz="1600" dirty="0">
                <a:solidFill>
                  <a:srgbClr val="FF0000"/>
                </a:solidFill>
              </a:rPr>
              <a:t> 1996; 276:1253-1258. </a:t>
            </a:r>
            <a:endParaRPr lang="hu-HU" altLang="hu-HU" sz="2800" dirty="0"/>
          </a:p>
        </p:txBody>
      </p:sp>
      <p:sp>
        <p:nvSpPr>
          <p:cNvPr id="16" name="Rectangle 7">
            <a:extLst>
              <a:ext uri="{FF2B5EF4-FFF2-40B4-BE49-F238E27FC236}">
                <a16:creationId xmlns:a16="http://schemas.microsoft.com/office/drawing/2014/main" id="{C9437786-FCD4-5F40-A7E1-48897A3205FA}"/>
              </a:ext>
            </a:extLst>
          </p:cNvPr>
          <p:cNvSpPr txBox="1">
            <a:spLocks noChangeArrowheads="1"/>
          </p:cNvSpPr>
          <p:nvPr/>
        </p:nvSpPr>
        <p:spPr bwMode="auto">
          <a:xfrm>
            <a:off x="1824806" y="1340768"/>
            <a:ext cx="8375650" cy="2663825"/>
          </a:xfrm>
          <a:prstGeom prst="rect">
            <a:avLst/>
          </a:prstGeom>
          <a:noFill/>
          <a:ln w="9525">
            <a:noFill/>
            <a:miter lim="800000"/>
            <a:headEnd/>
            <a:tailEnd/>
          </a:ln>
        </p:spPr>
        <p:txBody>
          <a:bodyPr lIns="92075" tIns="46038" rIns="92075" bIns="46038"/>
          <a:lstStyle/>
          <a:p>
            <a:pPr marL="342900" indent="-342900" defTabSz="762000" eaLnBrk="1" hangingPunct="1">
              <a:lnSpc>
                <a:spcPct val="90000"/>
              </a:lnSpc>
              <a:spcBef>
                <a:spcPct val="20000"/>
              </a:spcBef>
              <a:buSzPct val="100000"/>
              <a:buFontTx/>
              <a:buChar char="•"/>
              <a:defRPr/>
            </a:pPr>
            <a:r>
              <a:rPr lang="hu-HU" sz="3200" kern="0" dirty="0">
                <a:solidFill>
                  <a:srgbClr val="294143"/>
                </a:solidFill>
                <a:latin typeface="+mn-lt"/>
              </a:rPr>
              <a:t>2 további nagy költséghatékonysági vizsgálat:</a:t>
            </a:r>
          </a:p>
          <a:p>
            <a:pPr algn="r">
              <a:defRPr/>
            </a:pPr>
            <a:r>
              <a:rPr lang="en-US" sz="1600" dirty="0">
                <a:solidFill>
                  <a:srgbClr val="FF0000"/>
                </a:solidFill>
              </a:rPr>
              <a:t>Gold MR, Siegel JE, Russell LB, Weinstein MC (Eds.). </a:t>
            </a:r>
            <a:r>
              <a:rPr lang="en-US" sz="1600" dirty="0" err="1">
                <a:solidFill>
                  <a:srgbClr val="FF0000"/>
                </a:solidFill>
              </a:rPr>
              <a:t>Costeffectiveness</a:t>
            </a:r>
            <a:endParaRPr lang="en-US" sz="1600" dirty="0">
              <a:solidFill>
                <a:srgbClr val="FF0000"/>
              </a:solidFill>
            </a:endParaRPr>
          </a:p>
          <a:p>
            <a:pPr algn="r">
              <a:defRPr/>
            </a:pPr>
            <a:r>
              <a:rPr lang="en-US" sz="1600" dirty="0">
                <a:solidFill>
                  <a:srgbClr val="FF0000"/>
                </a:solidFill>
              </a:rPr>
              <a:t>in health and medicine. New York City: Oxford</a:t>
            </a:r>
          </a:p>
          <a:p>
            <a:pPr algn="r">
              <a:defRPr/>
            </a:pPr>
            <a:r>
              <a:rPr lang="en-US" sz="1600" dirty="0">
                <a:solidFill>
                  <a:srgbClr val="FF0000"/>
                </a:solidFill>
              </a:rPr>
              <a:t>University Press; 1996.</a:t>
            </a:r>
          </a:p>
          <a:p>
            <a:pPr marL="1143000" lvl="2" indent="-228600" defTabSz="762000" eaLnBrk="1" hangingPunct="1">
              <a:lnSpc>
                <a:spcPct val="90000"/>
              </a:lnSpc>
              <a:spcBef>
                <a:spcPct val="20000"/>
              </a:spcBef>
              <a:buSzPct val="100000"/>
              <a:defRPr/>
            </a:pPr>
            <a:endParaRPr lang="hu-HU" kern="0" dirty="0">
              <a:latin typeface="+mn-lt"/>
            </a:endParaRPr>
          </a:p>
          <a:p>
            <a:pPr algn="r">
              <a:defRPr/>
            </a:pPr>
            <a:r>
              <a:rPr lang="en-US" sz="1600" dirty="0">
                <a:solidFill>
                  <a:srgbClr val="FF0000"/>
                </a:solidFill>
              </a:rPr>
              <a:t>Drummond MF, O’Brien B, </a:t>
            </a:r>
            <a:r>
              <a:rPr lang="en-US" sz="1600" dirty="0" err="1">
                <a:solidFill>
                  <a:srgbClr val="FF0000"/>
                </a:solidFill>
              </a:rPr>
              <a:t>Stoddart</a:t>
            </a:r>
            <a:r>
              <a:rPr lang="en-US" sz="1600" dirty="0">
                <a:solidFill>
                  <a:srgbClr val="FF0000"/>
                </a:solidFill>
              </a:rPr>
              <a:t> GL, Torrance GW. Methods for</a:t>
            </a:r>
          </a:p>
          <a:p>
            <a:pPr algn="r">
              <a:defRPr/>
            </a:pPr>
            <a:r>
              <a:rPr lang="en-US" sz="1600" dirty="0">
                <a:solidFill>
                  <a:srgbClr val="FF0000"/>
                </a:solidFill>
              </a:rPr>
              <a:t>the economic evaluation of health care </a:t>
            </a:r>
            <a:r>
              <a:rPr lang="en-US" sz="1600" dirty="0" err="1">
                <a:solidFill>
                  <a:srgbClr val="FF0000"/>
                </a:solidFill>
              </a:rPr>
              <a:t>programmes</a:t>
            </a:r>
            <a:r>
              <a:rPr lang="en-US" sz="1600" dirty="0">
                <a:solidFill>
                  <a:srgbClr val="FF0000"/>
                </a:solidFill>
              </a:rPr>
              <a:t>. Second Edition.</a:t>
            </a:r>
          </a:p>
          <a:p>
            <a:pPr algn="r">
              <a:defRPr/>
            </a:pPr>
            <a:r>
              <a:rPr lang="en-US" sz="1600" dirty="0">
                <a:solidFill>
                  <a:srgbClr val="FF0000"/>
                </a:solidFill>
              </a:rPr>
              <a:t>Oxford: Oxford Medical Publications; 1997.</a:t>
            </a:r>
          </a:p>
          <a:p>
            <a:pPr algn="r">
              <a:defRPr/>
            </a:pPr>
            <a:r>
              <a:rPr lang="en-US" sz="1600" dirty="0">
                <a:solidFill>
                  <a:srgbClr val="FF0000"/>
                </a:solidFill>
              </a:rPr>
              <a:t>.</a:t>
            </a:r>
          </a:p>
        </p:txBody>
      </p:sp>
    </p:spTree>
    <p:custDataLst>
      <p:tags r:id="rId1"/>
    </p:custDataLst>
    <p:extLst>
      <p:ext uri="{BB962C8B-B14F-4D97-AF65-F5344CB8AC3E}">
        <p14:creationId xmlns:p14="http://schemas.microsoft.com/office/powerpoint/2010/main" val="243699413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Rectangle 7">
            <a:extLst>
              <a:ext uri="{FF2B5EF4-FFF2-40B4-BE49-F238E27FC236}">
                <a16:creationId xmlns:a16="http://schemas.microsoft.com/office/drawing/2014/main" id="{E820CC32-6304-4A4F-92D4-EB64ED175FC2}"/>
              </a:ext>
            </a:extLst>
          </p:cNvPr>
          <p:cNvSpPr txBox="1">
            <a:spLocks noChangeArrowheads="1"/>
          </p:cNvSpPr>
          <p:nvPr/>
        </p:nvSpPr>
        <p:spPr bwMode="auto">
          <a:xfrm>
            <a:off x="2389188" y="1628800"/>
            <a:ext cx="8375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eaLnBrk="1" hangingPunct="1">
              <a:lnSpc>
                <a:spcPct val="90000"/>
              </a:lnSpc>
            </a:pPr>
            <a:r>
              <a:rPr lang="hu-HU" altLang="hu-HU" kern="0" dirty="0">
                <a:solidFill>
                  <a:srgbClr val="294143"/>
                </a:solidFill>
              </a:rPr>
              <a:t>National Institute </a:t>
            </a:r>
            <a:r>
              <a:rPr lang="hu-HU" altLang="hu-HU" kern="0" dirty="0" err="1">
                <a:solidFill>
                  <a:srgbClr val="294143"/>
                </a:solidFill>
              </a:rPr>
              <a:t>for</a:t>
            </a:r>
            <a:r>
              <a:rPr lang="hu-HU" altLang="hu-HU" kern="0" dirty="0">
                <a:solidFill>
                  <a:srgbClr val="294143"/>
                </a:solidFill>
              </a:rPr>
              <a:t> Health and </a:t>
            </a:r>
            <a:r>
              <a:rPr lang="hu-HU" altLang="hu-HU" kern="0" dirty="0" err="1">
                <a:solidFill>
                  <a:srgbClr val="294143"/>
                </a:solidFill>
              </a:rPr>
              <a:t>Clinical</a:t>
            </a:r>
            <a:r>
              <a:rPr lang="hu-HU" altLang="hu-HU" kern="0" dirty="0">
                <a:solidFill>
                  <a:srgbClr val="294143"/>
                </a:solidFill>
              </a:rPr>
              <a:t> Excellence (</a:t>
            </a:r>
            <a:r>
              <a:rPr lang="hu-HU" altLang="hu-HU" kern="0" dirty="0">
                <a:solidFill>
                  <a:srgbClr val="294143"/>
                </a:solidFill>
                <a:hlinkClick r:id="rId8">
                  <a:extLst>
                    <a:ext uri="{A12FA001-AC4F-418D-AE19-62706E023703}">
                      <ahyp:hlinkClr xmlns:ahyp="http://schemas.microsoft.com/office/drawing/2018/hyperlinkcolor" val="tx"/>
                    </a:ext>
                  </a:extLst>
                </a:hlinkClick>
              </a:rPr>
              <a:t>http://www.nice.org.uk/</a:t>
            </a:r>
            <a:r>
              <a:rPr lang="hu-HU" altLang="hu-HU" kern="0" dirty="0">
                <a:solidFill>
                  <a:srgbClr val="294143"/>
                </a:solidFill>
              </a:rPr>
              <a:t>)</a:t>
            </a:r>
          </a:p>
          <a:p>
            <a:pPr eaLnBrk="1" hangingPunct="1">
              <a:lnSpc>
                <a:spcPct val="90000"/>
              </a:lnSpc>
            </a:pPr>
            <a:r>
              <a:rPr lang="hu-HU" altLang="hu-HU" kern="0" dirty="0">
                <a:solidFill>
                  <a:srgbClr val="294143"/>
                </a:solidFill>
              </a:rPr>
              <a:t>4 M anesztézia/év</a:t>
            </a:r>
          </a:p>
          <a:p>
            <a:pPr eaLnBrk="1" hangingPunct="1">
              <a:lnSpc>
                <a:spcPct val="90000"/>
              </a:lnSpc>
            </a:pPr>
            <a:r>
              <a:rPr lang="hu-HU" altLang="hu-HU" kern="0" dirty="0">
                <a:solidFill>
                  <a:srgbClr val="294143"/>
                </a:solidFill>
              </a:rPr>
              <a:t>Rutin </a:t>
            </a:r>
            <a:r>
              <a:rPr lang="hu-HU" altLang="hu-HU" kern="0" dirty="0" err="1">
                <a:solidFill>
                  <a:srgbClr val="294143"/>
                </a:solidFill>
              </a:rPr>
              <a:t>preop</a:t>
            </a:r>
            <a:r>
              <a:rPr lang="hu-HU" altLang="hu-HU" kern="0" dirty="0">
                <a:solidFill>
                  <a:srgbClr val="294143"/>
                </a:solidFill>
              </a:rPr>
              <a:t> tesztek egészségesekben? </a:t>
            </a:r>
          </a:p>
          <a:p>
            <a:pPr lvl="2" eaLnBrk="1" hangingPunct="1">
              <a:lnSpc>
                <a:spcPct val="90000"/>
              </a:lnSpc>
            </a:pPr>
            <a:r>
              <a:rPr lang="hu-HU" altLang="hu-HU" kern="0" dirty="0">
                <a:solidFill>
                  <a:srgbClr val="294143"/>
                </a:solidFill>
              </a:rPr>
              <a:t>Tesztek: MRTG, VC, </a:t>
            </a:r>
            <a:r>
              <a:rPr lang="hu-HU" altLang="hu-HU" kern="0" dirty="0" err="1">
                <a:solidFill>
                  <a:srgbClr val="294143"/>
                </a:solidFill>
              </a:rPr>
              <a:t>homeosztázis</a:t>
            </a:r>
            <a:r>
              <a:rPr lang="hu-HU" altLang="hu-HU" kern="0" dirty="0">
                <a:solidFill>
                  <a:srgbClr val="294143"/>
                </a:solidFill>
              </a:rPr>
              <a:t>, sarlósejtes anémia</a:t>
            </a:r>
          </a:p>
          <a:p>
            <a:pPr eaLnBrk="1" hangingPunct="1">
              <a:lnSpc>
                <a:spcPct val="90000"/>
              </a:lnSpc>
            </a:pPr>
            <a:r>
              <a:rPr lang="hu-HU" altLang="hu-HU" kern="0" dirty="0">
                <a:solidFill>
                  <a:srgbClr val="294143"/>
                </a:solidFill>
              </a:rPr>
              <a:t>Irányelvre van szükség! </a:t>
            </a:r>
          </a:p>
        </p:txBody>
      </p:sp>
      <p:sp>
        <p:nvSpPr>
          <p:cNvPr id="18" name="Text Box 10">
            <a:extLst>
              <a:ext uri="{FF2B5EF4-FFF2-40B4-BE49-F238E27FC236}">
                <a16:creationId xmlns:a16="http://schemas.microsoft.com/office/drawing/2014/main" id="{943A3835-D72D-E746-A7B0-6DB79411A159}"/>
              </a:ext>
            </a:extLst>
          </p:cNvPr>
          <p:cNvSpPr txBox="1">
            <a:spLocks noChangeArrowheads="1"/>
          </p:cNvSpPr>
          <p:nvPr/>
        </p:nvSpPr>
        <p:spPr bwMode="auto">
          <a:xfrm>
            <a:off x="2617415" y="116632"/>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Következmények - 2002</a:t>
            </a:r>
            <a:endParaRPr lang="hu-HU" altLang="hu-HU" sz="4400" b="1" i="1" dirty="0">
              <a:solidFill>
                <a:srgbClr val="294143"/>
              </a:solidFill>
            </a:endParaRPr>
          </a:p>
        </p:txBody>
      </p:sp>
    </p:spTree>
    <p:custDataLst>
      <p:tags r:id="rId1"/>
    </p:custDataLst>
    <p:extLst>
      <p:ext uri="{BB962C8B-B14F-4D97-AF65-F5344CB8AC3E}">
        <p14:creationId xmlns:p14="http://schemas.microsoft.com/office/powerpoint/2010/main" val="1274330984"/>
      </p:ext>
    </p:extLst>
  </p:cSld>
  <p:clrMapOvr>
    <a:masterClrMapping/>
  </p:clrMapOvr>
  <p:transition advTm="10799"/>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2" name="Text Box 10">
            <a:extLst>
              <a:ext uri="{FF2B5EF4-FFF2-40B4-BE49-F238E27FC236}">
                <a16:creationId xmlns:a16="http://schemas.microsoft.com/office/drawing/2014/main" id="{DD4CADFE-61F6-564A-B5EB-6B067688DD1B}"/>
              </a:ext>
            </a:extLst>
          </p:cNvPr>
          <p:cNvSpPr txBox="1">
            <a:spLocks noChangeArrowheads="1"/>
          </p:cNvSpPr>
          <p:nvPr/>
        </p:nvSpPr>
        <p:spPr bwMode="auto">
          <a:xfrm>
            <a:off x="2617415" y="188640"/>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NICE-konszenzus panel</a:t>
            </a:r>
            <a:endParaRPr lang="hu-HU" altLang="hu-HU" sz="4400" b="1" i="1" dirty="0">
              <a:solidFill>
                <a:srgbClr val="294143"/>
              </a:solidFill>
            </a:endParaRPr>
          </a:p>
        </p:txBody>
      </p:sp>
      <p:pic>
        <p:nvPicPr>
          <p:cNvPr id="15" name="Picture 2">
            <a:extLst>
              <a:ext uri="{FF2B5EF4-FFF2-40B4-BE49-F238E27FC236}">
                <a16:creationId xmlns:a16="http://schemas.microsoft.com/office/drawing/2014/main" id="{830BACAE-AFF0-DC46-BA71-A134B54187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0253" y="1785665"/>
            <a:ext cx="74295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3689370"/>
      </p:ext>
    </p:extLst>
  </p:cSld>
  <p:clrMapOvr>
    <a:masterClrMapping/>
  </p:clrMapOvr>
  <p:transition advTm="10799"/>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2" name="Text Box 10">
            <a:extLst>
              <a:ext uri="{FF2B5EF4-FFF2-40B4-BE49-F238E27FC236}">
                <a16:creationId xmlns:a16="http://schemas.microsoft.com/office/drawing/2014/main" id="{DD4CADFE-61F6-564A-B5EB-6B067688DD1B}"/>
              </a:ext>
            </a:extLst>
          </p:cNvPr>
          <p:cNvSpPr txBox="1">
            <a:spLocks noChangeArrowheads="1"/>
          </p:cNvSpPr>
          <p:nvPr/>
        </p:nvSpPr>
        <p:spPr bwMode="auto">
          <a:xfrm>
            <a:off x="2617415" y="188640"/>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NICE-konszenzus panel</a:t>
            </a:r>
            <a:endParaRPr lang="hu-HU" altLang="hu-HU" sz="4400" b="1" i="1" dirty="0">
              <a:solidFill>
                <a:srgbClr val="294143"/>
              </a:solidFill>
            </a:endParaRPr>
          </a:p>
        </p:txBody>
      </p:sp>
      <p:pic>
        <p:nvPicPr>
          <p:cNvPr id="16" name="Picture 3">
            <a:extLst>
              <a:ext uri="{FF2B5EF4-FFF2-40B4-BE49-F238E27FC236}">
                <a16:creationId xmlns:a16="http://schemas.microsoft.com/office/drawing/2014/main" id="{D6C16905-E897-5A47-B6FF-46E1E779BC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217" y="2776761"/>
            <a:ext cx="74961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A048759E-D855-2C40-8A98-EEBFF031C8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0605" y="1052736"/>
            <a:ext cx="43926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0942561"/>
      </p:ext>
    </p:extLst>
  </p:cSld>
  <p:clrMapOvr>
    <a:masterClrMapping/>
  </p:clrMapOvr>
  <p:transition advTm="10799"/>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2" y="4404"/>
            <a:ext cx="2109774" cy="1264356"/>
          </a:xfrm>
          <a:prstGeom prst="rect">
            <a:avLst/>
          </a:prstGeom>
        </p:spPr>
      </p:pic>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8"/>
            <a:ext cx="9577064" cy="906727"/>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err="1">
                <a:solidFill>
                  <a:srgbClr val="294143"/>
                </a:solidFill>
              </a:rPr>
              <a:t>Preoperatív</a:t>
            </a:r>
            <a:r>
              <a:rPr lang="hu-HU" altLang="hu-HU" sz="4400" dirty="0">
                <a:solidFill>
                  <a:srgbClr val="294143"/>
                </a:solidFill>
              </a:rPr>
              <a:t> folyadékbevitel</a:t>
            </a:r>
          </a:p>
        </p:txBody>
      </p:sp>
    </p:spTree>
    <p:extLst>
      <p:ext uri="{BB962C8B-B14F-4D97-AF65-F5344CB8AC3E}">
        <p14:creationId xmlns:p14="http://schemas.microsoft.com/office/powerpoint/2010/main" val="3193311362"/>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4">
            <a:extLst>
              <a:ext uri="{FF2B5EF4-FFF2-40B4-BE49-F238E27FC236}">
                <a16:creationId xmlns:a16="http://schemas.microsoft.com/office/drawing/2014/main" id="{C3A30DA2-89D7-DE4C-AFAB-8A0D5709D78D}"/>
              </a:ext>
            </a:extLst>
          </p:cNvPr>
          <p:cNvSpPr txBox="1">
            <a:spLocks noChangeArrowheads="1"/>
          </p:cNvSpPr>
          <p:nvPr/>
        </p:nvSpPr>
        <p:spPr bwMode="auto">
          <a:xfrm>
            <a:off x="2279576" y="14672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en-US" sz="4400" dirty="0">
                <a:solidFill>
                  <a:srgbClr val="294143"/>
                </a:solidFill>
              </a:rPr>
              <a:t>ERAS – </a:t>
            </a:r>
            <a:r>
              <a:rPr lang="hu-HU" altLang="en-US" sz="4400" dirty="0" err="1">
                <a:solidFill>
                  <a:srgbClr val="294143"/>
                </a:solidFill>
              </a:rPr>
              <a:t>preop</a:t>
            </a:r>
            <a:r>
              <a:rPr lang="hu-HU" altLang="en-US" sz="4400" dirty="0">
                <a:solidFill>
                  <a:srgbClr val="294143"/>
                </a:solidFill>
              </a:rPr>
              <a:t> folyadék háztartás</a:t>
            </a:r>
          </a:p>
        </p:txBody>
      </p:sp>
      <p:pic>
        <p:nvPicPr>
          <p:cNvPr id="11" name="Picture 7">
            <a:extLst>
              <a:ext uri="{FF2B5EF4-FFF2-40B4-BE49-F238E27FC236}">
                <a16:creationId xmlns:a16="http://schemas.microsoft.com/office/drawing/2014/main" id="{66FDF61D-83F2-2847-900E-386C426C94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1129" y="976461"/>
            <a:ext cx="8135938" cy="54768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ekerekített téglalap 7">
            <a:extLst>
              <a:ext uri="{FF2B5EF4-FFF2-40B4-BE49-F238E27FC236}">
                <a16:creationId xmlns:a16="http://schemas.microsoft.com/office/drawing/2014/main" id="{C2538C27-9073-FF41-95CD-A69FE9548903}"/>
              </a:ext>
            </a:extLst>
          </p:cNvPr>
          <p:cNvSpPr>
            <a:spLocks noChangeArrowheads="1"/>
          </p:cNvSpPr>
          <p:nvPr/>
        </p:nvSpPr>
        <p:spPr bwMode="auto">
          <a:xfrm>
            <a:off x="3599879" y="5049986"/>
            <a:ext cx="1368425" cy="898525"/>
          </a:xfrm>
          <a:prstGeom prst="roundRect">
            <a:avLst>
              <a:gd name="adj" fmla="val 16667"/>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defTabSz="1028700">
              <a:spcBef>
                <a:spcPct val="20000"/>
              </a:spcBef>
              <a:buSzPct val="100000"/>
              <a:buChar char="•"/>
              <a:defRPr sz="3200">
                <a:solidFill>
                  <a:schemeClr val="tx1"/>
                </a:solidFill>
                <a:latin typeface="Times New Roman" panose="02020603050405020304" pitchFamily="18" charset="0"/>
              </a:defRPr>
            </a:lvl1pPr>
            <a:lvl2pPr marL="742950" indent="-285750" defTabSz="1028700">
              <a:spcBef>
                <a:spcPct val="20000"/>
              </a:spcBef>
              <a:buSzPct val="100000"/>
              <a:buChar char="–"/>
              <a:defRPr sz="2800">
                <a:solidFill>
                  <a:schemeClr val="tx1"/>
                </a:solidFill>
                <a:latin typeface="Times New Roman" panose="02020603050405020304" pitchFamily="18" charset="0"/>
              </a:defRPr>
            </a:lvl2pPr>
            <a:lvl3pPr marL="1143000" indent="-228600" defTabSz="1028700">
              <a:spcBef>
                <a:spcPct val="20000"/>
              </a:spcBef>
              <a:buSzPct val="100000"/>
              <a:buChar char="•"/>
              <a:defRPr sz="2400">
                <a:solidFill>
                  <a:schemeClr val="tx1"/>
                </a:solidFill>
                <a:latin typeface="Times New Roman" panose="02020603050405020304" pitchFamily="18" charset="0"/>
              </a:defRPr>
            </a:lvl3pPr>
            <a:lvl4pPr marL="1600200" indent="-228600" defTabSz="1028700">
              <a:spcBef>
                <a:spcPct val="20000"/>
              </a:spcBef>
              <a:buSzPct val="100000"/>
              <a:buChar char="–"/>
              <a:defRPr sz="2000">
                <a:solidFill>
                  <a:schemeClr val="tx1"/>
                </a:solidFill>
                <a:latin typeface="Times New Roman" panose="02020603050405020304" pitchFamily="18" charset="0"/>
              </a:defRPr>
            </a:lvl4pPr>
            <a:lvl5pPr marL="2057400" indent="-228600" defTabSz="1028700">
              <a:spcBef>
                <a:spcPct val="20000"/>
              </a:spcBef>
              <a:buSzPct val="100000"/>
              <a:buChar char="•"/>
              <a:defRPr sz="2000">
                <a:solidFill>
                  <a:schemeClr val="tx1"/>
                </a:solidFill>
                <a:latin typeface="Times New Roman" panose="02020603050405020304" pitchFamily="18" charset="0"/>
              </a:defRPr>
            </a:lvl5pPr>
            <a:lvl6pPr marL="25146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700">
              <a:solidFill>
                <a:srgbClr val="000000"/>
              </a:solidFill>
              <a:ea typeface="Microsoft YaHei" panose="020B0503020204020204" pitchFamily="34" charset="-122"/>
            </a:endParaRPr>
          </a:p>
        </p:txBody>
      </p:sp>
      <p:sp>
        <p:nvSpPr>
          <p:cNvPr id="15" name="Lekerekített téglalap 7">
            <a:extLst>
              <a:ext uri="{FF2B5EF4-FFF2-40B4-BE49-F238E27FC236}">
                <a16:creationId xmlns:a16="http://schemas.microsoft.com/office/drawing/2014/main" id="{540FC84A-21FF-DA44-B762-41C94EF68994}"/>
              </a:ext>
            </a:extLst>
          </p:cNvPr>
          <p:cNvSpPr>
            <a:spLocks noChangeArrowheads="1"/>
          </p:cNvSpPr>
          <p:nvPr/>
        </p:nvSpPr>
        <p:spPr bwMode="auto">
          <a:xfrm>
            <a:off x="4968304" y="5121424"/>
            <a:ext cx="1268413" cy="1260475"/>
          </a:xfrm>
          <a:prstGeom prst="roundRect">
            <a:avLst>
              <a:gd name="adj" fmla="val 16667"/>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defTabSz="1028700">
              <a:spcBef>
                <a:spcPct val="20000"/>
              </a:spcBef>
              <a:buSzPct val="100000"/>
              <a:buChar char="•"/>
              <a:defRPr sz="3200">
                <a:solidFill>
                  <a:schemeClr val="tx1"/>
                </a:solidFill>
                <a:latin typeface="Times New Roman" panose="02020603050405020304" pitchFamily="18" charset="0"/>
              </a:defRPr>
            </a:lvl1pPr>
            <a:lvl2pPr marL="742950" indent="-285750" defTabSz="1028700">
              <a:spcBef>
                <a:spcPct val="20000"/>
              </a:spcBef>
              <a:buSzPct val="100000"/>
              <a:buChar char="–"/>
              <a:defRPr sz="2800">
                <a:solidFill>
                  <a:schemeClr val="tx1"/>
                </a:solidFill>
                <a:latin typeface="Times New Roman" panose="02020603050405020304" pitchFamily="18" charset="0"/>
              </a:defRPr>
            </a:lvl2pPr>
            <a:lvl3pPr marL="1143000" indent="-228600" defTabSz="1028700">
              <a:spcBef>
                <a:spcPct val="20000"/>
              </a:spcBef>
              <a:buSzPct val="100000"/>
              <a:buChar char="•"/>
              <a:defRPr sz="2400">
                <a:solidFill>
                  <a:schemeClr val="tx1"/>
                </a:solidFill>
                <a:latin typeface="Times New Roman" panose="02020603050405020304" pitchFamily="18" charset="0"/>
              </a:defRPr>
            </a:lvl3pPr>
            <a:lvl4pPr marL="1600200" indent="-228600" defTabSz="1028700">
              <a:spcBef>
                <a:spcPct val="20000"/>
              </a:spcBef>
              <a:buSzPct val="100000"/>
              <a:buChar char="–"/>
              <a:defRPr sz="2000">
                <a:solidFill>
                  <a:schemeClr val="tx1"/>
                </a:solidFill>
                <a:latin typeface="Times New Roman" panose="02020603050405020304" pitchFamily="18" charset="0"/>
              </a:defRPr>
            </a:lvl4pPr>
            <a:lvl5pPr marL="2057400" indent="-228600" defTabSz="1028700">
              <a:spcBef>
                <a:spcPct val="20000"/>
              </a:spcBef>
              <a:buSzPct val="100000"/>
              <a:buChar char="•"/>
              <a:defRPr sz="2000">
                <a:solidFill>
                  <a:schemeClr val="tx1"/>
                </a:solidFill>
                <a:latin typeface="Times New Roman" panose="02020603050405020304" pitchFamily="18" charset="0"/>
              </a:defRPr>
            </a:lvl5pPr>
            <a:lvl6pPr marL="25146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700">
              <a:solidFill>
                <a:srgbClr val="000000"/>
              </a:solidFill>
              <a:ea typeface="Microsoft YaHei" panose="020B0503020204020204" pitchFamily="34" charset="-122"/>
            </a:endParaRPr>
          </a:p>
        </p:txBody>
      </p:sp>
      <p:sp>
        <p:nvSpPr>
          <p:cNvPr id="16" name="Lekerekített téglalap 7">
            <a:extLst>
              <a:ext uri="{FF2B5EF4-FFF2-40B4-BE49-F238E27FC236}">
                <a16:creationId xmlns:a16="http://schemas.microsoft.com/office/drawing/2014/main" id="{225FC18D-AC55-8748-8A23-9CB1503133D5}"/>
              </a:ext>
            </a:extLst>
          </p:cNvPr>
          <p:cNvSpPr>
            <a:spLocks noChangeArrowheads="1"/>
          </p:cNvSpPr>
          <p:nvPr/>
        </p:nvSpPr>
        <p:spPr bwMode="auto">
          <a:xfrm>
            <a:off x="2231454" y="3021161"/>
            <a:ext cx="4005263" cy="479425"/>
          </a:xfrm>
          <a:prstGeom prst="roundRect">
            <a:avLst>
              <a:gd name="adj" fmla="val 16667"/>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defTabSz="1028700">
              <a:spcBef>
                <a:spcPct val="20000"/>
              </a:spcBef>
              <a:buSzPct val="100000"/>
              <a:buChar char="•"/>
              <a:defRPr sz="3200">
                <a:solidFill>
                  <a:schemeClr val="tx1"/>
                </a:solidFill>
                <a:latin typeface="Times New Roman" panose="02020603050405020304" pitchFamily="18" charset="0"/>
              </a:defRPr>
            </a:lvl1pPr>
            <a:lvl2pPr marL="742950" indent="-285750" defTabSz="1028700">
              <a:spcBef>
                <a:spcPct val="20000"/>
              </a:spcBef>
              <a:buSzPct val="100000"/>
              <a:buChar char="–"/>
              <a:defRPr sz="2800">
                <a:solidFill>
                  <a:schemeClr val="tx1"/>
                </a:solidFill>
                <a:latin typeface="Times New Roman" panose="02020603050405020304" pitchFamily="18" charset="0"/>
              </a:defRPr>
            </a:lvl2pPr>
            <a:lvl3pPr marL="1143000" indent="-228600" defTabSz="1028700">
              <a:spcBef>
                <a:spcPct val="20000"/>
              </a:spcBef>
              <a:buSzPct val="100000"/>
              <a:buChar char="•"/>
              <a:defRPr sz="2400">
                <a:solidFill>
                  <a:schemeClr val="tx1"/>
                </a:solidFill>
                <a:latin typeface="Times New Roman" panose="02020603050405020304" pitchFamily="18" charset="0"/>
              </a:defRPr>
            </a:lvl3pPr>
            <a:lvl4pPr marL="1600200" indent="-228600" defTabSz="1028700">
              <a:spcBef>
                <a:spcPct val="20000"/>
              </a:spcBef>
              <a:buSzPct val="100000"/>
              <a:buChar char="–"/>
              <a:defRPr sz="2000">
                <a:solidFill>
                  <a:schemeClr val="tx1"/>
                </a:solidFill>
                <a:latin typeface="Times New Roman" panose="02020603050405020304" pitchFamily="18" charset="0"/>
              </a:defRPr>
            </a:lvl4pPr>
            <a:lvl5pPr marL="2057400" indent="-228600" defTabSz="1028700">
              <a:spcBef>
                <a:spcPct val="20000"/>
              </a:spcBef>
              <a:buSzPct val="100000"/>
              <a:buChar char="•"/>
              <a:defRPr sz="2000">
                <a:solidFill>
                  <a:schemeClr val="tx1"/>
                </a:solidFill>
                <a:latin typeface="Times New Roman" panose="02020603050405020304" pitchFamily="18" charset="0"/>
              </a:defRPr>
            </a:lvl5pPr>
            <a:lvl6pPr marL="25146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10287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700">
              <a:solidFill>
                <a:srgbClr val="000000"/>
              </a:solidFill>
              <a:ea typeface="Microsoft YaHei" panose="020B0503020204020204" pitchFamily="34" charset="-122"/>
            </a:endParaRPr>
          </a:p>
        </p:txBody>
      </p:sp>
    </p:spTree>
    <p:custDataLst>
      <p:tags r:id="rId1"/>
    </p:custDataLst>
    <p:extLst>
      <p:ext uri="{BB962C8B-B14F-4D97-AF65-F5344CB8AC3E}">
        <p14:creationId xmlns:p14="http://schemas.microsoft.com/office/powerpoint/2010/main" val="3384073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2" name="Rectangle 3">
            <a:extLst>
              <a:ext uri="{FF2B5EF4-FFF2-40B4-BE49-F238E27FC236}">
                <a16:creationId xmlns:a16="http://schemas.microsoft.com/office/drawing/2014/main" id="{090E2D19-E55D-BD4A-A618-5C2ACA9A5F36}"/>
              </a:ext>
            </a:extLst>
          </p:cNvPr>
          <p:cNvSpPr txBox="1">
            <a:spLocks noChangeArrowheads="1"/>
          </p:cNvSpPr>
          <p:nvPr/>
        </p:nvSpPr>
        <p:spPr bwMode="auto">
          <a:xfrm>
            <a:off x="2417192" y="1844824"/>
            <a:ext cx="7993062"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a:defRPr/>
            </a:pPr>
            <a:r>
              <a:rPr lang="hu-HU" kern="0" dirty="0" err="1">
                <a:solidFill>
                  <a:srgbClr val="294143"/>
                </a:solidFill>
              </a:rPr>
              <a:t>Anaesthesia</a:t>
            </a:r>
            <a:r>
              <a:rPr lang="hu-HU" kern="0" dirty="0">
                <a:solidFill>
                  <a:srgbClr val="294143"/>
                </a:solidFill>
              </a:rPr>
              <a:t> – </a:t>
            </a:r>
            <a:r>
              <a:rPr lang="hu-HU" kern="0" dirty="0" err="1">
                <a:solidFill>
                  <a:srgbClr val="294143"/>
                </a:solidFill>
              </a:rPr>
              <a:t>mortality</a:t>
            </a:r>
            <a:endParaRPr lang="hu-HU" kern="0" dirty="0">
              <a:solidFill>
                <a:srgbClr val="294143"/>
              </a:solidFill>
            </a:endParaRPr>
          </a:p>
          <a:p>
            <a:pPr lvl="1">
              <a:defRPr/>
            </a:pPr>
            <a:r>
              <a:rPr lang="hu-HU" sz="2400" kern="0" dirty="0">
                <a:solidFill>
                  <a:srgbClr val="294143"/>
                </a:solidFill>
              </a:rPr>
              <a:t>600 000 </a:t>
            </a:r>
            <a:r>
              <a:rPr lang="hu-HU" sz="2400" kern="0" dirty="0" err="1">
                <a:solidFill>
                  <a:srgbClr val="294143"/>
                </a:solidFill>
              </a:rPr>
              <a:t>anaesthesia</a:t>
            </a:r>
            <a:r>
              <a:rPr lang="hu-HU" sz="2400" kern="0" dirty="0">
                <a:solidFill>
                  <a:srgbClr val="294143"/>
                </a:solidFill>
              </a:rPr>
              <a:t> (1948-1952)</a:t>
            </a:r>
          </a:p>
          <a:p>
            <a:pPr lvl="1">
              <a:defRPr/>
            </a:pPr>
            <a:r>
              <a:rPr lang="hu-HU" sz="2400" kern="0" dirty="0" err="1">
                <a:solidFill>
                  <a:srgbClr val="294143"/>
                </a:solidFill>
              </a:rPr>
              <a:t>Mortality</a:t>
            </a:r>
            <a:r>
              <a:rPr lang="hu-HU" sz="2400" kern="0" dirty="0">
                <a:solidFill>
                  <a:srgbClr val="294143"/>
                </a:solidFill>
              </a:rPr>
              <a:t> - 1:1560</a:t>
            </a:r>
          </a:p>
          <a:p>
            <a:pPr lvl="1">
              <a:defRPr/>
            </a:pPr>
            <a:r>
              <a:rPr lang="hu-HU" sz="2400" kern="0" dirty="0" err="1">
                <a:solidFill>
                  <a:srgbClr val="294143"/>
                </a:solidFill>
              </a:rPr>
              <a:t>Cause</a:t>
            </a:r>
            <a:r>
              <a:rPr lang="hu-HU" sz="2400" kern="0" dirty="0">
                <a:solidFill>
                  <a:srgbClr val="294143"/>
                </a:solidFill>
              </a:rPr>
              <a:t>: ‘</a:t>
            </a:r>
            <a:r>
              <a:rPr lang="hu-HU" sz="2400" kern="0" dirty="0" err="1">
                <a:solidFill>
                  <a:srgbClr val="294143"/>
                </a:solidFill>
              </a:rPr>
              <a:t>inherent</a:t>
            </a:r>
            <a:r>
              <a:rPr lang="hu-HU" sz="2400" kern="0" dirty="0">
                <a:solidFill>
                  <a:srgbClr val="294143"/>
                </a:solidFill>
              </a:rPr>
              <a:t> </a:t>
            </a:r>
            <a:r>
              <a:rPr lang="hu-HU" sz="2400" kern="0" dirty="0" err="1">
                <a:solidFill>
                  <a:srgbClr val="294143"/>
                </a:solidFill>
              </a:rPr>
              <a:t>drug</a:t>
            </a:r>
            <a:r>
              <a:rPr lang="hu-HU" sz="2400" kern="0" dirty="0">
                <a:solidFill>
                  <a:srgbClr val="294143"/>
                </a:solidFill>
              </a:rPr>
              <a:t> [</a:t>
            </a:r>
            <a:r>
              <a:rPr lang="hu-HU" sz="2400" kern="0" dirty="0" err="1">
                <a:solidFill>
                  <a:srgbClr val="294143"/>
                </a:solidFill>
              </a:rPr>
              <a:t>curare</a:t>
            </a:r>
            <a:r>
              <a:rPr lang="hu-HU" sz="2400" kern="0" dirty="0">
                <a:solidFill>
                  <a:srgbClr val="294143"/>
                </a:solidFill>
              </a:rPr>
              <a:t>] </a:t>
            </a:r>
            <a:r>
              <a:rPr lang="hu-HU" sz="2400" kern="0" dirty="0" err="1">
                <a:solidFill>
                  <a:srgbClr val="294143"/>
                </a:solidFill>
              </a:rPr>
              <a:t>toxicity</a:t>
            </a:r>
            <a:r>
              <a:rPr lang="hu-HU" sz="2400" kern="0" dirty="0">
                <a:solidFill>
                  <a:srgbClr val="294143"/>
                </a:solidFill>
              </a:rPr>
              <a:t>’... </a:t>
            </a:r>
          </a:p>
          <a:p>
            <a:pPr lvl="1" algn="r">
              <a:buFontTx/>
              <a:buNone/>
              <a:defRPr/>
            </a:pPr>
            <a:r>
              <a:rPr lang="hu-HU" sz="1600" kern="0" dirty="0" err="1">
                <a:solidFill>
                  <a:srgbClr val="294143"/>
                </a:solidFill>
                <a:ea typeface="+mn-ea"/>
                <a:cs typeface="+mn-cs"/>
              </a:rPr>
              <a:t>Beecher</a:t>
            </a:r>
            <a:r>
              <a:rPr lang="hu-HU" sz="1600" kern="0" dirty="0">
                <a:solidFill>
                  <a:srgbClr val="294143"/>
                </a:solidFill>
                <a:ea typeface="+mn-ea"/>
                <a:cs typeface="+mn-cs"/>
              </a:rPr>
              <a:t> H, Todd DP. </a:t>
            </a:r>
            <a:r>
              <a:rPr lang="hu-HU" sz="1600" i="1" kern="0" dirty="0" err="1">
                <a:solidFill>
                  <a:srgbClr val="294143"/>
                </a:solidFill>
                <a:ea typeface="+mn-ea"/>
                <a:cs typeface="+mn-cs"/>
              </a:rPr>
              <a:t>Ann</a:t>
            </a:r>
            <a:r>
              <a:rPr lang="hu-HU" sz="1600" i="1" kern="0" dirty="0">
                <a:solidFill>
                  <a:srgbClr val="294143"/>
                </a:solidFill>
                <a:ea typeface="+mn-ea"/>
                <a:cs typeface="+mn-cs"/>
              </a:rPr>
              <a:t> </a:t>
            </a:r>
            <a:r>
              <a:rPr lang="hu-HU" sz="1600" i="1" kern="0" dirty="0" err="1">
                <a:solidFill>
                  <a:srgbClr val="294143"/>
                </a:solidFill>
                <a:ea typeface="+mn-ea"/>
                <a:cs typeface="+mn-cs"/>
              </a:rPr>
              <a:t>Surg</a:t>
            </a:r>
            <a:r>
              <a:rPr lang="hu-HU" sz="1600" kern="0" dirty="0">
                <a:solidFill>
                  <a:srgbClr val="294143"/>
                </a:solidFill>
              </a:rPr>
              <a:t> 1954; 140: 2</a:t>
            </a:r>
            <a:endParaRPr lang="hu-HU" kern="0" dirty="0">
              <a:solidFill>
                <a:srgbClr val="294143"/>
              </a:solidFill>
            </a:endParaRPr>
          </a:p>
          <a:p>
            <a:pPr lvl="1">
              <a:defRPr/>
            </a:pPr>
            <a:r>
              <a:rPr lang="hu-HU" sz="2400" kern="0" dirty="0">
                <a:solidFill>
                  <a:srgbClr val="294143"/>
                </a:solidFill>
              </a:rPr>
              <a:t>…</a:t>
            </a:r>
            <a:r>
              <a:rPr lang="hu-HU" sz="2400" kern="0" dirty="0" err="1">
                <a:solidFill>
                  <a:srgbClr val="294143"/>
                </a:solidFill>
              </a:rPr>
              <a:t>instead</a:t>
            </a:r>
            <a:r>
              <a:rPr lang="hu-HU" sz="2400" kern="0" dirty="0">
                <a:solidFill>
                  <a:srgbClr val="294143"/>
                </a:solidFill>
              </a:rPr>
              <a:t>: </a:t>
            </a:r>
            <a:r>
              <a:rPr lang="hu-HU" sz="2400" kern="0" dirty="0" err="1">
                <a:solidFill>
                  <a:srgbClr val="294143"/>
                </a:solidFill>
              </a:rPr>
              <a:t>postoperative</a:t>
            </a:r>
            <a:r>
              <a:rPr lang="hu-HU" sz="2400" kern="0" dirty="0">
                <a:solidFill>
                  <a:srgbClr val="294143"/>
                </a:solidFill>
              </a:rPr>
              <a:t> </a:t>
            </a:r>
            <a:r>
              <a:rPr lang="hu-HU" sz="2400" kern="0" dirty="0" err="1">
                <a:solidFill>
                  <a:srgbClr val="294143"/>
                </a:solidFill>
              </a:rPr>
              <a:t>respiratory</a:t>
            </a:r>
            <a:r>
              <a:rPr lang="hu-HU" sz="2400" kern="0" dirty="0">
                <a:solidFill>
                  <a:srgbClr val="294143"/>
                </a:solidFill>
              </a:rPr>
              <a:t> </a:t>
            </a:r>
            <a:r>
              <a:rPr lang="hu-HU" sz="2400" kern="0" dirty="0" err="1">
                <a:solidFill>
                  <a:srgbClr val="294143"/>
                </a:solidFill>
              </a:rPr>
              <a:t>insufficiency</a:t>
            </a:r>
            <a:endParaRPr lang="hu-HU" sz="2400" kern="0" dirty="0">
              <a:solidFill>
                <a:srgbClr val="294143"/>
              </a:solidFill>
            </a:endParaRPr>
          </a:p>
          <a:p>
            <a:pPr lvl="1">
              <a:defRPr/>
            </a:pPr>
            <a:r>
              <a:rPr lang="hu-HU" sz="2400" kern="0" dirty="0" err="1">
                <a:solidFill>
                  <a:srgbClr val="294143"/>
                </a:solidFill>
              </a:rPr>
              <a:t>Cause</a:t>
            </a:r>
            <a:r>
              <a:rPr lang="hu-HU" sz="2400" kern="0" dirty="0">
                <a:solidFill>
                  <a:srgbClr val="294143"/>
                </a:solidFill>
              </a:rPr>
              <a:t>: </a:t>
            </a:r>
            <a:r>
              <a:rPr lang="hu-HU" sz="2400" kern="0" dirty="0" err="1">
                <a:solidFill>
                  <a:srgbClr val="294143"/>
                </a:solidFill>
              </a:rPr>
              <a:t>lack</a:t>
            </a:r>
            <a:r>
              <a:rPr lang="hu-HU" sz="2400" kern="0" dirty="0">
                <a:solidFill>
                  <a:srgbClr val="294143"/>
                </a:solidFill>
              </a:rPr>
              <a:t> of </a:t>
            </a:r>
            <a:r>
              <a:rPr lang="hu-HU" sz="2400" kern="0" dirty="0" err="1">
                <a:solidFill>
                  <a:srgbClr val="294143"/>
                </a:solidFill>
              </a:rPr>
              <a:t>physiological</a:t>
            </a:r>
            <a:r>
              <a:rPr lang="hu-HU" sz="2400" kern="0" dirty="0">
                <a:solidFill>
                  <a:srgbClr val="294143"/>
                </a:solidFill>
              </a:rPr>
              <a:t> </a:t>
            </a:r>
            <a:r>
              <a:rPr lang="hu-HU" sz="2400" kern="0" dirty="0" err="1">
                <a:solidFill>
                  <a:srgbClr val="294143"/>
                </a:solidFill>
              </a:rPr>
              <a:t>knowledge</a:t>
            </a:r>
            <a:r>
              <a:rPr lang="hu-HU" sz="2400" kern="0" dirty="0">
                <a:solidFill>
                  <a:srgbClr val="294143"/>
                </a:solidFill>
              </a:rPr>
              <a:t> and monitoring </a:t>
            </a:r>
          </a:p>
          <a:p>
            <a:pPr lvl="1">
              <a:buFontTx/>
              <a:buNone/>
              <a:defRPr/>
            </a:pPr>
            <a:endParaRPr lang="hu-HU" kern="0" dirty="0">
              <a:solidFill>
                <a:srgbClr val="294143"/>
              </a:solidFill>
            </a:endParaRPr>
          </a:p>
        </p:txBody>
      </p:sp>
      <p:sp>
        <p:nvSpPr>
          <p:cNvPr id="17" name="Text Box 4">
            <a:extLst>
              <a:ext uri="{FF2B5EF4-FFF2-40B4-BE49-F238E27FC236}">
                <a16:creationId xmlns:a16="http://schemas.microsoft.com/office/drawing/2014/main" id="{F06AC66F-E86D-CD4E-AB10-22F36804DDAE}"/>
              </a:ext>
            </a:extLst>
          </p:cNvPr>
          <p:cNvSpPr txBox="1">
            <a:spLocks noChangeArrowheads="1"/>
          </p:cNvSpPr>
          <p:nvPr/>
        </p:nvSpPr>
        <p:spPr bwMode="auto">
          <a:xfrm>
            <a:off x="2207568" y="116632"/>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60 </a:t>
            </a:r>
            <a:r>
              <a:rPr lang="hu-HU" altLang="hu-HU" sz="4400" dirty="0" err="1">
                <a:solidFill>
                  <a:srgbClr val="294143"/>
                </a:solidFill>
              </a:rPr>
              <a:t>years</a:t>
            </a:r>
            <a:r>
              <a:rPr lang="hu-HU" altLang="hu-HU" sz="4400" dirty="0">
                <a:solidFill>
                  <a:srgbClr val="294143"/>
                </a:solidFill>
              </a:rPr>
              <a:t> </a:t>
            </a:r>
            <a:r>
              <a:rPr lang="hu-HU" altLang="hu-HU" sz="4400" dirty="0" err="1">
                <a:solidFill>
                  <a:srgbClr val="294143"/>
                </a:solidFill>
              </a:rPr>
              <a:t>ago</a:t>
            </a:r>
            <a:endParaRPr lang="hu-HU" altLang="hu-HU" sz="2400" dirty="0">
              <a:solidFill>
                <a:srgbClr val="294143"/>
              </a:solidFill>
            </a:endParaRPr>
          </a:p>
        </p:txBody>
      </p:sp>
    </p:spTree>
    <p:custDataLst>
      <p:tags r:id="rId1"/>
    </p:custDataLst>
    <p:extLst>
      <p:ext uri="{BB962C8B-B14F-4D97-AF65-F5344CB8AC3E}">
        <p14:creationId xmlns:p14="http://schemas.microsoft.com/office/powerpoint/2010/main" val="17678039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1000"/>
                                        <p:tgtEl>
                                          <p:spTgt spid="12">
                                            <p:txEl>
                                              <p:pRg st="5" end="5"/>
                                            </p:txEl>
                                          </p:spTgt>
                                        </p:tgtEl>
                                      </p:cBhvr>
                                    </p:animEffect>
                                    <p:anim calcmode="lin" valueType="num">
                                      <p:cBhvr>
                                        <p:cTn id="8"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1000"/>
                                        <p:tgtEl>
                                          <p:spTgt spid="12">
                                            <p:txEl>
                                              <p:pRg st="6" end="6"/>
                                            </p:txEl>
                                          </p:spTgt>
                                        </p:tgtEl>
                                      </p:cBhvr>
                                    </p:animEffect>
                                    <p:anim calcmode="lin" valueType="num">
                                      <p:cBhvr>
                                        <p:cTn id="1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0" name="Picture 2">
            <a:extLst>
              <a:ext uri="{FF2B5EF4-FFF2-40B4-BE49-F238E27FC236}">
                <a16:creationId xmlns:a16="http://schemas.microsoft.com/office/drawing/2014/main" id="{A122306A-9ABE-FA4D-9CB1-38EC32F63B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8012" y="217028"/>
            <a:ext cx="4395975" cy="228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47317D4-CCBF-CB4C-BEF8-54928D83EE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30302"/>
          <a:stretch>
            <a:fillRect/>
          </a:stretch>
        </p:blipFill>
        <p:spPr bwMode="auto">
          <a:xfrm>
            <a:off x="1436687" y="2615083"/>
            <a:ext cx="92678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ekerekített téglalap 2">
            <a:extLst>
              <a:ext uri="{FF2B5EF4-FFF2-40B4-BE49-F238E27FC236}">
                <a16:creationId xmlns:a16="http://schemas.microsoft.com/office/drawing/2014/main" id="{A0130C3F-DF86-8F4E-A1DF-565BF0624D36}"/>
              </a:ext>
            </a:extLst>
          </p:cNvPr>
          <p:cNvSpPr>
            <a:spLocks noChangeArrowheads="1"/>
          </p:cNvSpPr>
          <p:nvPr/>
        </p:nvSpPr>
        <p:spPr bwMode="auto">
          <a:xfrm>
            <a:off x="3336108" y="3025430"/>
            <a:ext cx="5616624" cy="468482"/>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800" dirty="0">
                <a:solidFill>
                  <a:srgbClr val="294143"/>
                </a:solidFill>
              </a:rPr>
              <a:t>2 órával a műtét előtt: vizet</a:t>
            </a:r>
          </a:p>
        </p:txBody>
      </p:sp>
      <p:sp>
        <p:nvSpPr>
          <p:cNvPr id="17" name="Lekerekített téglalap 2">
            <a:extLst>
              <a:ext uri="{FF2B5EF4-FFF2-40B4-BE49-F238E27FC236}">
                <a16:creationId xmlns:a16="http://schemas.microsoft.com/office/drawing/2014/main" id="{9F77053F-9E40-E74D-82F0-420B1CCB2FDC}"/>
              </a:ext>
            </a:extLst>
          </p:cNvPr>
          <p:cNvSpPr>
            <a:spLocks noChangeArrowheads="1"/>
          </p:cNvSpPr>
          <p:nvPr/>
        </p:nvSpPr>
        <p:spPr bwMode="auto">
          <a:xfrm>
            <a:off x="3359696" y="4904734"/>
            <a:ext cx="5616624" cy="468482"/>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800" dirty="0">
                <a:solidFill>
                  <a:srgbClr val="294143"/>
                </a:solidFill>
              </a:rPr>
              <a:t>2-3 órával a műtét előtt: cukros vizet</a:t>
            </a:r>
          </a:p>
        </p:txBody>
      </p:sp>
    </p:spTree>
    <p:custDataLst>
      <p:tags r:id="rId1"/>
    </p:custDataLst>
    <p:extLst>
      <p:ext uri="{BB962C8B-B14F-4D97-AF65-F5344CB8AC3E}">
        <p14:creationId xmlns:p14="http://schemas.microsoft.com/office/powerpoint/2010/main" val="242027835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0" name="Picture 9">
            <a:extLst>
              <a:ext uri="{FF2B5EF4-FFF2-40B4-BE49-F238E27FC236}">
                <a16:creationId xmlns:a16="http://schemas.microsoft.com/office/drawing/2014/main" id="{60479CAB-020E-284F-BB1B-87844CBC9A2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5614" y="3835400"/>
            <a:ext cx="5989637" cy="2143125"/>
          </a:xfrm>
          <a:prstGeom prst="rect">
            <a:avLst/>
          </a:prstGeom>
          <a:noFill/>
          <a:ln w="9525">
            <a:solidFill>
              <a:srgbClr val="D9D9D9"/>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DE5890B-4CA1-2B41-8F37-0E51A2A424B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62076" y="214313"/>
            <a:ext cx="6718300" cy="2768600"/>
          </a:xfrm>
          <a:prstGeom prst="rect">
            <a:avLst/>
          </a:prstGeom>
          <a:noFill/>
          <a:ln w="9525">
            <a:solidFill>
              <a:srgbClr val="D9D9D9"/>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9107063"/>
      </p:ext>
    </p:extLst>
  </p:cSld>
  <p:clrMapOvr>
    <a:masterClrMapping/>
  </p:clrMapOvr>
  <p:transition advTm="10799"/>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0" name="Picture 9">
            <a:extLst>
              <a:ext uri="{FF2B5EF4-FFF2-40B4-BE49-F238E27FC236}">
                <a16:creationId xmlns:a16="http://schemas.microsoft.com/office/drawing/2014/main" id="{99A29552-8715-AB44-93B5-42B0BAA7019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63552" y="4057650"/>
            <a:ext cx="3238500" cy="1892300"/>
          </a:xfrm>
          <a:prstGeom prst="rect">
            <a:avLst/>
          </a:prstGeom>
          <a:noFill/>
          <a:ln w="9525">
            <a:solidFill>
              <a:srgbClr val="D9D9D9"/>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B92F026-04B1-7A4E-B383-31D727458F8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22890" y="4108450"/>
            <a:ext cx="3565525" cy="1577975"/>
          </a:xfrm>
          <a:prstGeom prst="rect">
            <a:avLst/>
          </a:prstGeom>
          <a:noFill/>
          <a:ln w="9525">
            <a:solidFill>
              <a:srgbClr val="D9D9D9"/>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92EBEA5-9FA5-0146-9ADD-D7E7D83BA6F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63552" y="1952625"/>
            <a:ext cx="3521075" cy="1450975"/>
          </a:xfrm>
          <a:prstGeom prst="rect">
            <a:avLst/>
          </a:prstGeom>
          <a:noFill/>
          <a:ln w="9525">
            <a:solidFill>
              <a:srgbClr val="D9D9D9"/>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4405A19-63BE-734E-820E-C8987F2A6C9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22890" y="1952625"/>
            <a:ext cx="3565525" cy="1450975"/>
          </a:xfrm>
          <a:prstGeom prst="rect">
            <a:avLst/>
          </a:prstGeom>
          <a:noFill/>
          <a:ln w="9525">
            <a:solidFill>
              <a:srgbClr val="D9D9D9"/>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16" name="Text Box 4">
            <a:extLst>
              <a:ext uri="{FF2B5EF4-FFF2-40B4-BE49-F238E27FC236}">
                <a16:creationId xmlns:a16="http://schemas.microsoft.com/office/drawing/2014/main" id="{2B2E2107-0D47-8F4E-90A8-6583E0D4053F}"/>
              </a:ext>
            </a:extLst>
          </p:cNvPr>
          <p:cNvSpPr txBox="1">
            <a:spLocks noChangeArrowheads="1"/>
          </p:cNvSpPr>
          <p:nvPr/>
        </p:nvSpPr>
        <p:spPr bwMode="auto">
          <a:xfrm>
            <a:off x="2279576" y="14672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en-US" sz="4400" dirty="0" err="1">
                <a:solidFill>
                  <a:srgbClr val="294143"/>
                </a:solidFill>
              </a:rPr>
              <a:t>Preop</a:t>
            </a:r>
            <a:r>
              <a:rPr lang="hu-HU" altLang="en-US" sz="4400" dirty="0">
                <a:solidFill>
                  <a:srgbClr val="294143"/>
                </a:solidFill>
              </a:rPr>
              <a:t>. bélelőkészítés</a:t>
            </a:r>
          </a:p>
        </p:txBody>
      </p:sp>
    </p:spTree>
    <p:custDataLst>
      <p:tags r:id="rId1"/>
    </p:custDataLst>
    <p:extLst>
      <p:ext uri="{BB962C8B-B14F-4D97-AF65-F5344CB8AC3E}">
        <p14:creationId xmlns:p14="http://schemas.microsoft.com/office/powerpoint/2010/main" val="3407756127"/>
      </p:ext>
    </p:extLst>
  </p:cSld>
  <p:clrMapOvr>
    <a:masterClrMapping/>
  </p:clrMapOvr>
  <p:transition advTm="10799"/>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8" name="Text Box 3">
            <a:extLst>
              <a:ext uri="{FF2B5EF4-FFF2-40B4-BE49-F238E27FC236}">
                <a16:creationId xmlns:a16="http://schemas.microsoft.com/office/drawing/2014/main" id="{BCC792B1-6690-D148-A7A8-89F4AD4A96DD}"/>
              </a:ext>
            </a:extLst>
          </p:cNvPr>
          <p:cNvSpPr txBox="1">
            <a:spLocks noChangeArrowheads="1"/>
          </p:cNvSpPr>
          <p:nvPr/>
        </p:nvSpPr>
        <p:spPr bwMode="auto">
          <a:xfrm>
            <a:off x="1775520" y="116632"/>
            <a:ext cx="9047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Mottó</a:t>
            </a:r>
          </a:p>
        </p:txBody>
      </p:sp>
      <p:sp>
        <p:nvSpPr>
          <p:cNvPr id="10" name="Téglalap 40">
            <a:extLst>
              <a:ext uri="{FF2B5EF4-FFF2-40B4-BE49-F238E27FC236}">
                <a16:creationId xmlns:a16="http://schemas.microsoft.com/office/drawing/2014/main" id="{6C23D829-9411-D14E-96C2-F079CBA468E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Kép 44">
            <a:extLst>
              <a:ext uri="{FF2B5EF4-FFF2-40B4-BE49-F238E27FC236}">
                <a16:creationId xmlns:a16="http://schemas.microsoft.com/office/drawing/2014/main" id="{5EDF8335-9D53-8545-A462-5FF14B7A5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A040A33F-C248-324F-9EFB-9F2FEA1915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3" name="Lekerekített téglalap 2">
            <a:extLst>
              <a:ext uri="{FF2B5EF4-FFF2-40B4-BE49-F238E27FC236}">
                <a16:creationId xmlns:a16="http://schemas.microsoft.com/office/drawing/2014/main" id="{9BBD390F-9208-A94D-956E-6E5D65A736A4}"/>
              </a:ext>
            </a:extLst>
          </p:cNvPr>
          <p:cNvSpPr>
            <a:spLocks noChangeArrowheads="1"/>
          </p:cNvSpPr>
          <p:nvPr/>
        </p:nvSpPr>
        <p:spPr bwMode="auto">
          <a:xfrm>
            <a:off x="1307468" y="2207558"/>
            <a:ext cx="9577064" cy="3021642"/>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„És amint szeretnétek, hogy az emberek veletek bánjanak, ti is úgy bánjatok velük” </a:t>
            </a:r>
          </a:p>
          <a:p>
            <a:pPr algn="r">
              <a:spcBef>
                <a:spcPct val="0"/>
              </a:spcBef>
              <a:buSzTx/>
              <a:buFontTx/>
              <a:buNone/>
            </a:pPr>
            <a:r>
              <a:rPr lang="hu-HU" altLang="hu-HU" sz="4400" i="1" dirty="0">
                <a:solidFill>
                  <a:srgbClr val="294143"/>
                </a:solidFill>
              </a:rPr>
              <a:t>(</a:t>
            </a:r>
            <a:r>
              <a:rPr lang="hu-HU" altLang="hu-HU" sz="4400" i="1" dirty="0" err="1">
                <a:solidFill>
                  <a:srgbClr val="294143"/>
                </a:solidFill>
              </a:rPr>
              <a:t>Lk</a:t>
            </a:r>
            <a:r>
              <a:rPr lang="hu-HU" altLang="hu-HU" sz="4400" i="1" dirty="0">
                <a:solidFill>
                  <a:srgbClr val="294143"/>
                </a:solidFill>
              </a:rPr>
              <a:t>. 6, 31)</a:t>
            </a:r>
          </a:p>
        </p:txBody>
      </p:sp>
    </p:spTree>
    <p:custDataLst>
      <p:tags r:id="rId1"/>
    </p:custDataLst>
    <p:extLst>
      <p:ext uri="{BB962C8B-B14F-4D97-AF65-F5344CB8AC3E}">
        <p14:creationId xmlns:p14="http://schemas.microsoft.com/office/powerpoint/2010/main" val="13084421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16" name="Text Box 3">
            <a:extLst>
              <a:ext uri="{FF2B5EF4-FFF2-40B4-BE49-F238E27FC236}">
                <a16:creationId xmlns:a16="http://schemas.microsoft.com/office/drawing/2014/main" id="{1A7A6F28-268D-3846-8F6C-7A19D3DBF200}"/>
              </a:ext>
            </a:extLst>
          </p:cNvPr>
          <p:cNvSpPr txBox="1">
            <a:spLocks noChangeArrowheads="1"/>
          </p:cNvSpPr>
          <p:nvPr/>
        </p:nvSpPr>
        <p:spPr bwMode="auto">
          <a:xfrm>
            <a:off x="2836429" y="116632"/>
            <a:ext cx="6776864"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Mortalitás és anesztézia</a:t>
            </a:r>
          </a:p>
        </p:txBody>
      </p:sp>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Rectangle 2">
            <a:extLst>
              <a:ext uri="{FF2B5EF4-FFF2-40B4-BE49-F238E27FC236}">
                <a16:creationId xmlns:a16="http://schemas.microsoft.com/office/drawing/2014/main" id="{5887B5CE-CC20-1C48-9FE7-8B85BE95D24F}"/>
              </a:ext>
            </a:extLst>
          </p:cNvPr>
          <p:cNvSpPr>
            <a:spLocks noChangeArrowheads="1"/>
          </p:cNvSpPr>
          <p:nvPr/>
        </p:nvSpPr>
        <p:spPr bwMode="auto">
          <a:xfrm>
            <a:off x="5197921" y="5305425"/>
            <a:ext cx="1166813" cy="255588"/>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18" name="Line 3">
            <a:extLst>
              <a:ext uri="{FF2B5EF4-FFF2-40B4-BE49-F238E27FC236}">
                <a16:creationId xmlns:a16="http://schemas.microsoft.com/office/drawing/2014/main" id="{1FEA450F-37EF-F449-BAD8-943676B9BA08}"/>
              </a:ext>
            </a:extLst>
          </p:cNvPr>
          <p:cNvSpPr>
            <a:spLocks noChangeShapeType="1"/>
          </p:cNvSpPr>
          <p:nvPr/>
        </p:nvSpPr>
        <p:spPr bwMode="auto">
          <a:xfrm flipV="1">
            <a:off x="5186809" y="1390650"/>
            <a:ext cx="0" cy="4116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9" name="Rectangle 4">
            <a:extLst>
              <a:ext uri="{FF2B5EF4-FFF2-40B4-BE49-F238E27FC236}">
                <a16:creationId xmlns:a16="http://schemas.microsoft.com/office/drawing/2014/main" id="{DB0A9CE7-F70C-AB4B-B74D-880C9CBD938D}"/>
              </a:ext>
            </a:extLst>
          </p:cNvPr>
          <p:cNvSpPr>
            <a:spLocks noChangeArrowheads="1"/>
          </p:cNvSpPr>
          <p:nvPr/>
        </p:nvSpPr>
        <p:spPr bwMode="auto">
          <a:xfrm>
            <a:off x="5180459" y="1412776"/>
            <a:ext cx="5197475" cy="4510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20" name="Line 5">
            <a:extLst>
              <a:ext uri="{FF2B5EF4-FFF2-40B4-BE49-F238E27FC236}">
                <a16:creationId xmlns:a16="http://schemas.microsoft.com/office/drawing/2014/main" id="{C4749374-5E78-B045-9102-A16C26F768C8}"/>
              </a:ext>
            </a:extLst>
          </p:cNvPr>
          <p:cNvSpPr>
            <a:spLocks noChangeShapeType="1"/>
          </p:cNvSpPr>
          <p:nvPr/>
        </p:nvSpPr>
        <p:spPr bwMode="auto">
          <a:xfrm flipV="1">
            <a:off x="5186809" y="1390650"/>
            <a:ext cx="0" cy="3502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1" name="Line 6">
            <a:extLst>
              <a:ext uri="{FF2B5EF4-FFF2-40B4-BE49-F238E27FC236}">
                <a16:creationId xmlns:a16="http://schemas.microsoft.com/office/drawing/2014/main" id="{502CF00B-598C-DC40-98CE-363D37C08D31}"/>
              </a:ext>
            </a:extLst>
          </p:cNvPr>
          <p:cNvSpPr>
            <a:spLocks noChangeShapeType="1"/>
          </p:cNvSpPr>
          <p:nvPr/>
        </p:nvSpPr>
        <p:spPr bwMode="auto">
          <a:xfrm flipV="1">
            <a:off x="5197921" y="52451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2" name="Line 7">
            <a:extLst>
              <a:ext uri="{FF2B5EF4-FFF2-40B4-BE49-F238E27FC236}">
                <a16:creationId xmlns:a16="http://schemas.microsoft.com/office/drawing/2014/main" id="{060C92D7-A851-F94D-86A7-7320C47FB687}"/>
              </a:ext>
            </a:extLst>
          </p:cNvPr>
          <p:cNvSpPr>
            <a:spLocks noChangeShapeType="1"/>
          </p:cNvSpPr>
          <p:nvPr/>
        </p:nvSpPr>
        <p:spPr bwMode="auto">
          <a:xfrm flipV="1">
            <a:off x="5512246"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3" name="Line 8">
            <a:extLst>
              <a:ext uri="{FF2B5EF4-FFF2-40B4-BE49-F238E27FC236}">
                <a16:creationId xmlns:a16="http://schemas.microsoft.com/office/drawing/2014/main" id="{A7264E5F-60DB-5243-9EA8-1F76037C7894}"/>
              </a:ext>
            </a:extLst>
          </p:cNvPr>
          <p:cNvSpPr>
            <a:spLocks noChangeShapeType="1"/>
          </p:cNvSpPr>
          <p:nvPr/>
        </p:nvSpPr>
        <p:spPr bwMode="auto">
          <a:xfrm flipV="1">
            <a:off x="6161534"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4" name="Line 9">
            <a:extLst>
              <a:ext uri="{FF2B5EF4-FFF2-40B4-BE49-F238E27FC236}">
                <a16:creationId xmlns:a16="http://schemas.microsoft.com/office/drawing/2014/main" id="{E8D2898B-7CFF-9341-85A8-3D4385E566F1}"/>
              </a:ext>
            </a:extLst>
          </p:cNvPr>
          <p:cNvSpPr>
            <a:spLocks noChangeShapeType="1"/>
          </p:cNvSpPr>
          <p:nvPr/>
        </p:nvSpPr>
        <p:spPr bwMode="auto">
          <a:xfrm flipV="1">
            <a:off x="6812409"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5" name="Line 10">
            <a:extLst>
              <a:ext uri="{FF2B5EF4-FFF2-40B4-BE49-F238E27FC236}">
                <a16:creationId xmlns:a16="http://schemas.microsoft.com/office/drawing/2014/main" id="{B12B1CBF-6FBD-464B-B47D-F08C4321BC4D}"/>
              </a:ext>
            </a:extLst>
          </p:cNvPr>
          <p:cNvSpPr>
            <a:spLocks noChangeShapeType="1"/>
          </p:cNvSpPr>
          <p:nvPr/>
        </p:nvSpPr>
        <p:spPr bwMode="auto">
          <a:xfrm flipV="1">
            <a:off x="7461696"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6" name="Line 11">
            <a:extLst>
              <a:ext uri="{FF2B5EF4-FFF2-40B4-BE49-F238E27FC236}">
                <a16:creationId xmlns:a16="http://schemas.microsoft.com/office/drawing/2014/main" id="{DCC77590-9251-804D-959F-7A931A51D455}"/>
              </a:ext>
            </a:extLst>
          </p:cNvPr>
          <p:cNvSpPr>
            <a:spLocks noChangeShapeType="1"/>
          </p:cNvSpPr>
          <p:nvPr/>
        </p:nvSpPr>
        <p:spPr bwMode="auto">
          <a:xfrm flipV="1">
            <a:off x="8112571"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7" name="Line 12">
            <a:extLst>
              <a:ext uri="{FF2B5EF4-FFF2-40B4-BE49-F238E27FC236}">
                <a16:creationId xmlns:a16="http://schemas.microsoft.com/office/drawing/2014/main" id="{F6C14C0A-EA40-A140-86DB-35F36AE346DB}"/>
              </a:ext>
            </a:extLst>
          </p:cNvPr>
          <p:cNvSpPr>
            <a:spLocks noChangeShapeType="1"/>
          </p:cNvSpPr>
          <p:nvPr/>
        </p:nvSpPr>
        <p:spPr bwMode="auto">
          <a:xfrm flipV="1">
            <a:off x="8760271"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8" name="Line 13">
            <a:extLst>
              <a:ext uri="{FF2B5EF4-FFF2-40B4-BE49-F238E27FC236}">
                <a16:creationId xmlns:a16="http://schemas.microsoft.com/office/drawing/2014/main" id="{EB56AE55-6700-E34F-BBF5-EAE498BCD657}"/>
              </a:ext>
            </a:extLst>
          </p:cNvPr>
          <p:cNvSpPr>
            <a:spLocks noChangeShapeType="1"/>
          </p:cNvSpPr>
          <p:nvPr/>
        </p:nvSpPr>
        <p:spPr bwMode="auto">
          <a:xfrm flipV="1">
            <a:off x="9409559"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9" name="Line 14">
            <a:extLst>
              <a:ext uri="{FF2B5EF4-FFF2-40B4-BE49-F238E27FC236}">
                <a16:creationId xmlns:a16="http://schemas.microsoft.com/office/drawing/2014/main" id="{C3568045-5819-B34B-8EBD-B04CA3163B96}"/>
              </a:ext>
            </a:extLst>
          </p:cNvPr>
          <p:cNvSpPr>
            <a:spLocks noChangeShapeType="1"/>
          </p:cNvSpPr>
          <p:nvPr/>
        </p:nvSpPr>
        <p:spPr bwMode="auto">
          <a:xfrm flipV="1">
            <a:off x="10060434" y="5918200"/>
            <a:ext cx="0" cy="36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0" name="Line 15">
            <a:extLst>
              <a:ext uri="{FF2B5EF4-FFF2-40B4-BE49-F238E27FC236}">
                <a16:creationId xmlns:a16="http://schemas.microsoft.com/office/drawing/2014/main" id="{1193440A-BE0C-384E-9632-6ECCD570CD28}"/>
              </a:ext>
            </a:extLst>
          </p:cNvPr>
          <p:cNvSpPr>
            <a:spLocks noChangeShapeType="1"/>
          </p:cNvSpPr>
          <p:nvPr/>
        </p:nvSpPr>
        <p:spPr bwMode="auto">
          <a:xfrm flipV="1">
            <a:off x="5186809"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1" name="Line 16">
            <a:extLst>
              <a:ext uri="{FF2B5EF4-FFF2-40B4-BE49-F238E27FC236}">
                <a16:creationId xmlns:a16="http://schemas.microsoft.com/office/drawing/2014/main" id="{F2B8EC8F-209D-D34B-AFB6-153D13485856}"/>
              </a:ext>
            </a:extLst>
          </p:cNvPr>
          <p:cNvSpPr>
            <a:spLocks noChangeShapeType="1"/>
          </p:cNvSpPr>
          <p:nvPr/>
        </p:nvSpPr>
        <p:spPr bwMode="auto">
          <a:xfrm flipV="1">
            <a:off x="5836096"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2" name="Line 17">
            <a:extLst>
              <a:ext uri="{FF2B5EF4-FFF2-40B4-BE49-F238E27FC236}">
                <a16:creationId xmlns:a16="http://schemas.microsoft.com/office/drawing/2014/main" id="{08B856D4-3E87-DF4E-9113-4E5C88C14F76}"/>
              </a:ext>
            </a:extLst>
          </p:cNvPr>
          <p:cNvSpPr>
            <a:spLocks noChangeShapeType="1"/>
          </p:cNvSpPr>
          <p:nvPr/>
        </p:nvSpPr>
        <p:spPr bwMode="auto">
          <a:xfrm flipV="1">
            <a:off x="6486971"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3" name="Line 18">
            <a:extLst>
              <a:ext uri="{FF2B5EF4-FFF2-40B4-BE49-F238E27FC236}">
                <a16:creationId xmlns:a16="http://schemas.microsoft.com/office/drawing/2014/main" id="{2C8D2893-96D6-C34C-AFCF-2CA3AB9910CA}"/>
              </a:ext>
            </a:extLst>
          </p:cNvPr>
          <p:cNvSpPr>
            <a:spLocks noChangeShapeType="1"/>
          </p:cNvSpPr>
          <p:nvPr/>
        </p:nvSpPr>
        <p:spPr bwMode="auto">
          <a:xfrm flipV="1">
            <a:off x="7136259"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4" name="Line 19">
            <a:extLst>
              <a:ext uri="{FF2B5EF4-FFF2-40B4-BE49-F238E27FC236}">
                <a16:creationId xmlns:a16="http://schemas.microsoft.com/office/drawing/2014/main" id="{B15AB03B-B8A6-C643-8CAB-6E56F0D876C8}"/>
              </a:ext>
            </a:extLst>
          </p:cNvPr>
          <p:cNvSpPr>
            <a:spLocks noChangeShapeType="1"/>
          </p:cNvSpPr>
          <p:nvPr/>
        </p:nvSpPr>
        <p:spPr bwMode="auto">
          <a:xfrm flipV="1">
            <a:off x="7785546"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5" name="Line 20">
            <a:extLst>
              <a:ext uri="{FF2B5EF4-FFF2-40B4-BE49-F238E27FC236}">
                <a16:creationId xmlns:a16="http://schemas.microsoft.com/office/drawing/2014/main" id="{C70F1D44-B0D3-E747-A233-9E47E83F16E2}"/>
              </a:ext>
            </a:extLst>
          </p:cNvPr>
          <p:cNvSpPr>
            <a:spLocks noChangeShapeType="1"/>
          </p:cNvSpPr>
          <p:nvPr/>
        </p:nvSpPr>
        <p:spPr bwMode="auto">
          <a:xfrm flipV="1">
            <a:off x="8434834"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6" name="Line 21">
            <a:extLst>
              <a:ext uri="{FF2B5EF4-FFF2-40B4-BE49-F238E27FC236}">
                <a16:creationId xmlns:a16="http://schemas.microsoft.com/office/drawing/2014/main" id="{DA77DF99-D4EE-A347-A1E4-FBA9B9CD0449}"/>
              </a:ext>
            </a:extLst>
          </p:cNvPr>
          <p:cNvSpPr>
            <a:spLocks noChangeShapeType="1"/>
          </p:cNvSpPr>
          <p:nvPr/>
        </p:nvSpPr>
        <p:spPr bwMode="auto">
          <a:xfrm flipV="1">
            <a:off x="9085709"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7" name="Line 22">
            <a:extLst>
              <a:ext uri="{FF2B5EF4-FFF2-40B4-BE49-F238E27FC236}">
                <a16:creationId xmlns:a16="http://schemas.microsoft.com/office/drawing/2014/main" id="{47DA7FE4-F22C-974F-8E39-B473E8DD9D27}"/>
              </a:ext>
            </a:extLst>
          </p:cNvPr>
          <p:cNvSpPr>
            <a:spLocks noChangeShapeType="1"/>
          </p:cNvSpPr>
          <p:nvPr/>
        </p:nvSpPr>
        <p:spPr bwMode="auto">
          <a:xfrm flipV="1">
            <a:off x="9734996"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8" name="Line 23">
            <a:extLst>
              <a:ext uri="{FF2B5EF4-FFF2-40B4-BE49-F238E27FC236}">
                <a16:creationId xmlns:a16="http://schemas.microsoft.com/office/drawing/2014/main" id="{42455343-317F-974E-9FAE-2A9BA13652FA}"/>
              </a:ext>
            </a:extLst>
          </p:cNvPr>
          <p:cNvSpPr>
            <a:spLocks noChangeShapeType="1"/>
          </p:cNvSpPr>
          <p:nvPr/>
        </p:nvSpPr>
        <p:spPr bwMode="auto">
          <a:xfrm flipV="1">
            <a:off x="10371584" y="5918200"/>
            <a:ext cx="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9" name="Rectangle 24">
            <a:extLst>
              <a:ext uri="{FF2B5EF4-FFF2-40B4-BE49-F238E27FC236}">
                <a16:creationId xmlns:a16="http://schemas.microsoft.com/office/drawing/2014/main" id="{A0ED6968-8F22-1646-BD28-151768AFED51}"/>
              </a:ext>
            </a:extLst>
          </p:cNvPr>
          <p:cNvSpPr>
            <a:spLocks noChangeArrowheads="1"/>
          </p:cNvSpPr>
          <p:nvPr/>
        </p:nvSpPr>
        <p:spPr bwMode="auto">
          <a:xfrm>
            <a:off x="5180459" y="1414463"/>
            <a:ext cx="5186362" cy="255587"/>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latin typeface="Arial" panose="020B0604020202020204" pitchFamily="34" charset="0"/>
              <a:ea typeface="ＭＳ Ｐゴシック" panose="020B0600070205080204" pitchFamily="34" charset="-128"/>
            </a:endParaRPr>
          </a:p>
        </p:txBody>
      </p:sp>
      <p:sp>
        <p:nvSpPr>
          <p:cNvPr id="41" name="Rectangle 25">
            <a:extLst>
              <a:ext uri="{FF2B5EF4-FFF2-40B4-BE49-F238E27FC236}">
                <a16:creationId xmlns:a16="http://schemas.microsoft.com/office/drawing/2014/main" id="{5FA9D7D3-4BD2-CC43-BAE1-786E2AF923A0}"/>
              </a:ext>
            </a:extLst>
          </p:cNvPr>
          <p:cNvSpPr>
            <a:spLocks noChangeArrowheads="1"/>
          </p:cNvSpPr>
          <p:nvPr/>
        </p:nvSpPr>
        <p:spPr bwMode="auto">
          <a:xfrm>
            <a:off x="5180459" y="1695450"/>
            <a:ext cx="2346325" cy="254000"/>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42" name="Rectangle 26">
            <a:extLst>
              <a:ext uri="{FF2B5EF4-FFF2-40B4-BE49-F238E27FC236}">
                <a16:creationId xmlns:a16="http://schemas.microsoft.com/office/drawing/2014/main" id="{BE30A4BB-99E3-E443-AD04-A4E03CBE48E2}"/>
              </a:ext>
            </a:extLst>
          </p:cNvPr>
          <p:cNvSpPr>
            <a:spLocks noChangeArrowheads="1"/>
          </p:cNvSpPr>
          <p:nvPr/>
        </p:nvSpPr>
        <p:spPr bwMode="auto">
          <a:xfrm>
            <a:off x="5180459" y="1985963"/>
            <a:ext cx="2214562" cy="255587"/>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47" name="Rectangle 27">
            <a:extLst>
              <a:ext uri="{FF2B5EF4-FFF2-40B4-BE49-F238E27FC236}">
                <a16:creationId xmlns:a16="http://schemas.microsoft.com/office/drawing/2014/main" id="{34EF9190-4720-5F48-A5BE-390EA4FDFF0E}"/>
              </a:ext>
            </a:extLst>
          </p:cNvPr>
          <p:cNvSpPr>
            <a:spLocks noChangeArrowheads="1"/>
          </p:cNvSpPr>
          <p:nvPr/>
        </p:nvSpPr>
        <p:spPr bwMode="auto">
          <a:xfrm>
            <a:off x="5180459" y="2278063"/>
            <a:ext cx="2995612" cy="255587"/>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48" name="Rectangle 28">
            <a:extLst>
              <a:ext uri="{FF2B5EF4-FFF2-40B4-BE49-F238E27FC236}">
                <a16:creationId xmlns:a16="http://schemas.microsoft.com/office/drawing/2014/main" id="{51448D77-1F35-E94D-96BD-E1959413CE58}"/>
              </a:ext>
            </a:extLst>
          </p:cNvPr>
          <p:cNvSpPr>
            <a:spLocks noChangeArrowheads="1"/>
          </p:cNvSpPr>
          <p:nvPr/>
        </p:nvSpPr>
        <p:spPr bwMode="auto">
          <a:xfrm>
            <a:off x="5180459" y="2570163"/>
            <a:ext cx="2695575" cy="255587"/>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49" name="Rectangle 29">
            <a:extLst>
              <a:ext uri="{FF2B5EF4-FFF2-40B4-BE49-F238E27FC236}">
                <a16:creationId xmlns:a16="http://schemas.microsoft.com/office/drawing/2014/main" id="{2D9E7BDD-0B25-B04F-AB78-FF7D8673F7E5}"/>
              </a:ext>
            </a:extLst>
          </p:cNvPr>
          <p:cNvSpPr>
            <a:spLocks noChangeArrowheads="1"/>
          </p:cNvSpPr>
          <p:nvPr/>
        </p:nvSpPr>
        <p:spPr bwMode="auto">
          <a:xfrm>
            <a:off x="5180459" y="2862263"/>
            <a:ext cx="2695575" cy="255587"/>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50" name="Rectangle 30">
            <a:extLst>
              <a:ext uri="{FF2B5EF4-FFF2-40B4-BE49-F238E27FC236}">
                <a16:creationId xmlns:a16="http://schemas.microsoft.com/office/drawing/2014/main" id="{11F093FB-C7EC-474E-B12B-F3D8750F1DC7}"/>
              </a:ext>
            </a:extLst>
          </p:cNvPr>
          <p:cNvSpPr>
            <a:spLocks noChangeArrowheads="1"/>
          </p:cNvSpPr>
          <p:nvPr/>
        </p:nvSpPr>
        <p:spPr bwMode="auto">
          <a:xfrm>
            <a:off x="5180459" y="3154363"/>
            <a:ext cx="1300162" cy="254000"/>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51" name="Rectangle 31">
            <a:extLst>
              <a:ext uri="{FF2B5EF4-FFF2-40B4-BE49-F238E27FC236}">
                <a16:creationId xmlns:a16="http://schemas.microsoft.com/office/drawing/2014/main" id="{D3532FC6-4809-8648-9837-96FF1607F854}"/>
              </a:ext>
            </a:extLst>
          </p:cNvPr>
          <p:cNvSpPr>
            <a:spLocks noChangeArrowheads="1"/>
          </p:cNvSpPr>
          <p:nvPr/>
        </p:nvSpPr>
        <p:spPr bwMode="auto">
          <a:xfrm>
            <a:off x="5180459" y="3444875"/>
            <a:ext cx="1793875" cy="255588"/>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52" name="Rectangle 32">
            <a:extLst>
              <a:ext uri="{FF2B5EF4-FFF2-40B4-BE49-F238E27FC236}">
                <a16:creationId xmlns:a16="http://schemas.microsoft.com/office/drawing/2014/main" id="{662DD081-27CB-5C49-A9C6-5EED635147BD}"/>
              </a:ext>
            </a:extLst>
          </p:cNvPr>
          <p:cNvSpPr>
            <a:spLocks noChangeArrowheads="1"/>
          </p:cNvSpPr>
          <p:nvPr/>
        </p:nvSpPr>
        <p:spPr bwMode="auto">
          <a:xfrm>
            <a:off x="5197921" y="3849688"/>
            <a:ext cx="71438" cy="255587"/>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53" name="Rectangle 33">
            <a:extLst>
              <a:ext uri="{FF2B5EF4-FFF2-40B4-BE49-F238E27FC236}">
                <a16:creationId xmlns:a16="http://schemas.microsoft.com/office/drawing/2014/main" id="{1BFEAE11-92A2-AC47-8928-E7041D51AF31}"/>
              </a:ext>
            </a:extLst>
          </p:cNvPr>
          <p:cNvSpPr>
            <a:spLocks noChangeArrowheads="1"/>
          </p:cNvSpPr>
          <p:nvPr/>
        </p:nvSpPr>
        <p:spPr bwMode="auto">
          <a:xfrm>
            <a:off x="5197921" y="4127500"/>
            <a:ext cx="60325" cy="255588"/>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54" name="Rectangle 34">
            <a:extLst>
              <a:ext uri="{FF2B5EF4-FFF2-40B4-BE49-F238E27FC236}">
                <a16:creationId xmlns:a16="http://schemas.microsoft.com/office/drawing/2014/main" id="{A83FF584-40EB-B644-B067-AC0C7C755DBA}"/>
              </a:ext>
            </a:extLst>
          </p:cNvPr>
          <p:cNvSpPr>
            <a:spLocks noChangeArrowheads="1"/>
          </p:cNvSpPr>
          <p:nvPr/>
        </p:nvSpPr>
        <p:spPr bwMode="auto">
          <a:xfrm>
            <a:off x="5197921" y="4406900"/>
            <a:ext cx="203200" cy="255588"/>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55" name="Rectangle 35">
            <a:extLst>
              <a:ext uri="{FF2B5EF4-FFF2-40B4-BE49-F238E27FC236}">
                <a16:creationId xmlns:a16="http://schemas.microsoft.com/office/drawing/2014/main" id="{14B4D470-6315-4E4E-9ED6-3F12348CDE4A}"/>
              </a:ext>
            </a:extLst>
          </p:cNvPr>
          <p:cNvSpPr>
            <a:spLocks noChangeArrowheads="1"/>
          </p:cNvSpPr>
          <p:nvPr/>
        </p:nvSpPr>
        <p:spPr bwMode="auto">
          <a:xfrm>
            <a:off x="2646809" y="4325938"/>
            <a:ext cx="20764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Tikkanen (1992)</a:t>
            </a:r>
          </a:p>
        </p:txBody>
      </p:sp>
      <p:sp>
        <p:nvSpPr>
          <p:cNvPr id="56" name="Rectangle 36">
            <a:extLst>
              <a:ext uri="{FF2B5EF4-FFF2-40B4-BE49-F238E27FC236}">
                <a16:creationId xmlns:a16="http://schemas.microsoft.com/office/drawing/2014/main" id="{B2A20792-425A-2D45-925E-FC37241B5FC9}"/>
              </a:ext>
            </a:extLst>
          </p:cNvPr>
          <p:cNvSpPr>
            <a:spLocks noChangeArrowheads="1"/>
          </p:cNvSpPr>
          <p:nvPr/>
        </p:nvSpPr>
        <p:spPr bwMode="auto">
          <a:xfrm>
            <a:off x="2626171" y="4032250"/>
            <a:ext cx="20970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Eichhorn (1989)</a:t>
            </a:r>
          </a:p>
        </p:txBody>
      </p:sp>
      <p:sp>
        <p:nvSpPr>
          <p:cNvPr id="57" name="Rectangle 37">
            <a:extLst>
              <a:ext uri="{FF2B5EF4-FFF2-40B4-BE49-F238E27FC236}">
                <a16:creationId xmlns:a16="http://schemas.microsoft.com/office/drawing/2014/main" id="{5EC4A124-6DA3-E441-B597-BEB640C75CC7}"/>
              </a:ext>
            </a:extLst>
          </p:cNvPr>
          <p:cNvSpPr>
            <a:spLocks noChangeArrowheads="1"/>
          </p:cNvSpPr>
          <p:nvPr/>
        </p:nvSpPr>
        <p:spPr bwMode="auto">
          <a:xfrm>
            <a:off x="2000696" y="3751263"/>
            <a:ext cx="27098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Lunn &amp; Devlin (1987)</a:t>
            </a:r>
          </a:p>
        </p:txBody>
      </p:sp>
      <p:sp>
        <p:nvSpPr>
          <p:cNvPr id="58" name="Rectangle 38">
            <a:extLst>
              <a:ext uri="{FF2B5EF4-FFF2-40B4-BE49-F238E27FC236}">
                <a16:creationId xmlns:a16="http://schemas.microsoft.com/office/drawing/2014/main" id="{65C65DFC-38F6-0445-8987-0068EA5D0CCA}"/>
              </a:ext>
            </a:extLst>
          </p:cNvPr>
          <p:cNvSpPr>
            <a:spLocks noChangeArrowheads="1"/>
          </p:cNvSpPr>
          <p:nvPr/>
        </p:nvSpPr>
        <p:spPr bwMode="auto">
          <a:xfrm>
            <a:off x="2546796" y="3389313"/>
            <a:ext cx="21701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Tiret et al. (1985)</a:t>
            </a:r>
          </a:p>
        </p:txBody>
      </p:sp>
      <p:sp>
        <p:nvSpPr>
          <p:cNvPr id="59" name="Rectangle 39">
            <a:extLst>
              <a:ext uri="{FF2B5EF4-FFF2-40B4-BE49-F238E27FC236}">
                <a16:creationId xmlns:a16="http://schemas.microsoft.com/office/drawing/2014/main" id="{7321638A-3665-864D-AFD9-624C10FF11DF}"/>
              </a:ext>
            </a:extLst>
          </p:cNvPr>
          <p:cNvSpPr>
            <a:spLocks noChangeArrowheads="1"/>
          </p:cNvSpPr>
          <p:nvPr/>
        </p:nvSpPr>
        <p:spPr bwMode="auto">
          <a:xfrm>
            <a:off x="1878459" y="3097213"/>
            <a:ext cx="28384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Lunn &amp; Mushin (1982)</a:t>
            </a:r>
          </a:p>
        </p:txBody>
      </p:sp>
      <p:sp>
        <p:nvSpPr>
          <p:cNvPr id="60" name="Rectangle 40">
            <a:extLst>
              <a:ext uri="{FF2B5EF4-FFF2-40B4-BE49-F238E27FC236}">
                <a16:creationId xmlns:a16="http://schemas.microsoft.com/office/drawing/2014/main" id="{965D880A-5385-564C-8FA6-FE2319F41E0D}"/>
              </a:ext>
            </a:extLst>
          </p:cNvPr>
          <p:cNvSpPr>
            <a:spLocks noChangeArrowheads="1"/>
          </p:cNvSpPr>
          <p:nvPr/>
        </p:nvSpPr>
        <p:spPr bwMode="auto">
          <a:xfrm>
            <a:off x="2173734" y="2809875"/>
            <a:ext cx="25415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Hovi-Viander (1980)</a:t>
            </a:r>
          </a:p>
        </p:txBody>
      </p:sp>
      <p:sp>
        <p:nvSpPr>
          <p:cNvPr id="61" name="Rectangle 41">
            <a:extLst>
              <a:ext uri="{FF2B5EF4-FFF2-40B4-BE49-F238E27FC236}">
                <a16:creationId xmlns:a16="http://schemas.microsoft.com/office/drawing/2014/main" id="{8DDBA839-F7C5-1040-A87F-6238200E9148}"/>
              </a:ext>
            </a:extLst>
          </p:cNvPr>
          <p:cNvSpPr>
            <a:spLocks noChangeArrowheads="1"/>
          </p:cNvSpPr>
          <p:nvPr/>
        </p:nvSpPr>
        <p:spPr bwMode="auto">
          <a:xfrm>
            <a:off x="2080071" y="2516188"/>
            <a:ext cx="26368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dirty="0" err="1">
                <a:latin typeface="Arial" panose="020B0604020202020204" pitchFamily="34" charset="0"/>
                <a:ea typeface="ＭＳ Ｐゴシック" panose="020B0600070205080204" pitchFamily="34" charset="-128"/>
              </a:rPr>
              <a:t>Turnbull</a:t>
            </a:r>
            <a:r>
              <a:rPr lang="de-DE" altLang="hu-HU" sz="2000" b="1" dirty="0">
                <a:latin typeface="Arial" panose="020B0604020202020204" pitchFamily="34" charset="0"/>
                <a:ea typeface="ＭＳ Ｐゴシック" panose="020B0600070205080204" pitchFamily="34" charset="-128"/>
              </a:rPr>
              <a:t> et al. (1980)</a:t>
            </a:r>
          </a:p>
        </p:txBody>
      </p:sp>
      <p:sp>
        <p:nvSpPr>
          <p:cNvPr id="62" name="Rectangle 42">
            <a:extLst>
              <a:ext uri="{FF2B5EF4-FFF2-40B4-BE49-F238E27FC236}">
                <a16:creationId xmlns:a16="http://schemas.microsoft.com/office/drawing/2014/main" id="{B643EEAC-4D78-9F44-A377-F53FFCFD5069}"/>
              </a:ext>
            </a:extLst>
          </p:cNvPr>
          <p:cNvSpPr>
            <a:spLocks noChangeArrowheads="1"/>
          </p:cNvSpPr>
          <p:nvPr/>
        </p:nvSpPr>
        <p:spPr bwMode="auto">
          <a:xfrm>
            <a:off x="2616646" y="2222500"/>
            <a:ext cx="2109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Harrison  (1978)</a:t>
            </a:r>
          </a:p>
        </p:txBody>
      </p:sp>
      <p:sp>
        <p:nvSpPr>
          <p:cNvPr id="63" name="Rectangle 43">
            <a:extLst>
              <a:ext uri="{FF2B5EF4-FFF2-40B4-BE49-F238E27FC236}">
                <a16:creationId xmlns:a16="http://schemas.microsoft.com/office/drawing/2014/main" id="{355683D1-25CD-C44F-8710-63764070DFBB}"/>
              </a:ext>
            </a:extLst>
          </p:cNvPr>
          <p:cNvSpPr>
            <a:spLocks noChangeArrowheads="1"/>
          </p:cNvSpPr>
          <p:nvPr/>
        </p:nvSpPr>
        <p:spPr bwMode="auto">
          <a:xfrm>
            <a:off x="1781621" y="1928813"/>
            <a:ext cx="2935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Clifton &amp; Hotten (1963)</a:t>
            </a:r>
          </a:p>
        </p:txBody>
      </p:sp>
      <p:sp>
        <p:nvSpPr>
          <p:cNvPr id="64" name="Rectangle 44">
            <a:extLst>
              <a:ext uri="{FF2B5EF4-FFF2-40B4-BE49-F238E27FC236}">
                <a16:creationId xmlns:a16="http://schemas.microsoft.com/office/drawing/2014/main" id="{7B9DB624-1727-914F-9A34-926EAAD881CB}"/>
              </a:ext>
            </a:extLst>
          </p:cNvPr>
          <p:cNvSpPr>
            <a:spLocks noChangeArrowheads="1"/>
          </p:cNvSpPr>
          <p:nvPr/>
        </p:nvSpPr>
        <p:spPr bwMode="auto">
          <a:xfrm>
            <a:off x="2057846" y="1635125"/>
            <a:ext cx="2665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Hingson et al. (1956)</a:t>
            </a:r>
          </a:p>
        </p:txBody>
      </p:sp>
      <p:sp>
        <p:nvSpPr>
          <p:cNvPr id="65" name="Rectangle 45">
            <a:extLst>
              <a:ext uri="{FF2B5EF4-FFF2-40B4-BE49-F238E27FC236}">
                <a16:creationId xmlns:a16="http://schemas.microsoft.com/office/drawing/2014/main" id="{6FC571B1-9D7F-4741-90B2-C00BEE3EAC14}"/>
              </a:ext>
            </a:extLst>
          </p:cNvPr>
          <p:cNvSpPr>
            <a:spLocks noChangeArrowheads="1"/>
          </p:cNvSpPr>
          <p:nvPr/>
        </p:nvSpPr>
        <p:spPr bwMode="auto">
          <a:xfrm>
            <a:off x="1799084" y="1382713"/>
            <a:ext cx="2924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Beecher &amp; Todd (1954)</a:t>
            </a:r>
          </a:p>
        </p:txBody>
      </p:sp>
      <p:sp>
        <p:nvSpPr>
          <p:cNvPr id="66" name="Rectangle 46">
            <a:extLst>
              <a:ext uri="{FF2B5EF4-FFF2-40B4-BE49-F238E27FC236}">
                <a16:creationId xmlns:a16="http://schemas.microsoft.com/office/drawing/2014/main" id="{F1523580-DAD9-1B4E-A036-30E2C845C3B2}"/>
              </a:ext>
            </a:extLst>
          </p:cNvPr>
          <p:cNvSpPr>
            <a:spLocks noChangeArrowheads="1"/>
          </p:cNvSpPr>
          <p:nvPr/>
        </p:nvSpPr>
        <p:spPr bwMode="auto">
          <a:xfrm>
            <a:off x="5047109" y="6024563"/>
            <a:ext cx="3159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0</a:t>
            </a:r>
          </a:p>
        </p:txBody>
      </p:sp>
      <p:sp>
        <p:nvSpPr>
          <p:cNvPr id="67" name="Rectangle 47">
            <a:extLst>
              <a:ext uri="{FF2B5EF4-FFF2-40B4-BE49-F238E27FC236}">
                <a16:creationId xmlns:a16="http://schemas.microsoft.com/office/drawing/2014/main" id="{7BAE1D06-3145-6348-B10A-7B184D5F7D53}"/>
              </a:ext>
            </a:extLst>
          </p:cNvPr>
          <p:cNvSpPr>
            <a:spLocks noChangeArrowheads="1"/>
          </p:cNvSpPr>
          <p:nvPr/>
        </p:nvSpPr>
        <p:spPr bwMode="auto">
          <a:xfrm>
            <a:off x="5636071" y="6024563"/>
            <a:ext cx="530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0,5</a:t>
            </a:r>
          </a:p>
        </p:txBody>
      </p:sp>
      <p:sp>
        <p:nvSpPr>
          <p:cNvPr id="68" name="Rectangle 48">
            <a:extLst>
              <a:ext uri="{FF2B5EF4-FFF2-40B4-BE49-F238E27FC236}">
                <a16:creationId xmlns:a16="http://schemas.microsoft.com/office/drawing/2014/main" id="{195DF858-490C-F741-A6C6-A7FEEC1B39F8}"/>
              </a:ext>
            </a:extLst>
          </p:cNvPr>
          <p:cNvSpPr>
            <a:spLocks noChangeArrowheads="1"/>
          </p:cNvSpPr>
          <p:nvPr/>
        </p:nvSpPr>
        <p:spPr bwMode="auto">
          <a:xfrm>
            <a:off x="6347271" y="6024563"/>
            <a:ext cx="3159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1</a:t>
            </a:r>
          </a:p>
        </p:txBody>
      </p:sp>
      <p:sp>
        <p:nvSpPr>
          <p:cNvPr id="69" name="Rectangle 49">
            <a:extLst>
              <a:ext uri="{FF2B5EF4-FFF2-40B4-BE49-F238E27FC236}">
                <a16:creationId xmlns:a16="http://schemas.microsoft.com/office/drawing/2014/main" id="{F4D9CDB9-185F-464C-BA4E-F766A3A426B0}"/>
              </a:ext>
            </a:extLst>
          </p:cNvPr>
          <p:cNvSpPr>
            <a:spLocks noChangeArrowheads="1"/>
          </p:cNvSpPr>
          <p:nvPr/>
        </p:nvSpPr>
        <p:spPr bwMode="auto">
          <a:xfrm>
            <a:off x="6936234" y="6024563"/>
            <a:ext cx="530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1,5</a:t>
            </a:r>
          </a:p>
        </p:txBody>
      </p:sp>
      <p:sp>
        <p:nvSpPr>
          <p:cNvPr id="70" name="Rectangle 50">
            <a:extLst>
              <a:ext uri="{FF2B5EF4-FFF2-40B4-BE49-F238E27FC236}">
                <a16:creationId xmlns:a16="http://schemas.microsoft.com/office/drawing/2014/main" id="{CA36A8EE-1A9A-BD41-9D39-76C4B54B4F0A}"/>
              </a:ext>
            </a:extLst>
          </p:cNvPr>
          <p:cNvSpPr>
            <a:spLocks noChangeArrowheads="1"/>
          </p:cNvSpPr>
          <p:nvPr/>
        </p:nvSpPr>
        <p:spPr bwMode="auto">
          <a:xfrm>
            <a:off x="7645846" y="6024563"/>
            <a:ext cx="3159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2</a:t>
            </a:r>
          </a:p>
        </p:txBody>
      </p:sp>
      <p:sp>
        <p:nvSpPr>
          <p:cNvPr id="71" name="Rectangle 51">
            <a:extLst>
              <a:ext uri="{FF2B5EF4-FFF2-40B4-BE49-F238E27FC236}">
                <a16:creationId xmlns:a16="http://schemas.microsoft.com/office/drawing/2014/main" id="{1F1F8100-4E48-A947-A9B0-C033381CAC77}"/>
              </a:ext>
            </a:extLst>
          </p:cNvPr>
          <p:cNvSpPr>
            <a:spLocks noChangeArrowheads="1"/>
          </p:cNvSpPr>
          <p:nvPr/>
        </p:nvSpPr>
        <p:spPr bwMode="auto">
          <a:xfrm>
            <a:off x="8234809" y="6024563"/>
            <a:ext cx="530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2,5</a:t>
            </a:r>
          </a:p>
        </p:txBody>
      </p:sp>
      <p:sp>
        <p:nvSpPr>
          <p:cNvPr id="72" name="Rectangle 52">
            <a:extLst>
              <a:ext uri="{FF2B5EF4-FFF2-40B4-BE49-F238E27FC236}">
                <a16:creationId xmlns:a16="http://schemas.microsoft.com/office/drawing/2014/main" id="{6424336A-11C4-BA46-BDE7-4C6E7F228864}"/>
              </a:ext>
            </a:extLst>
          </p:cNvPr>
          <p:cNvSpPr>
            <a:spLocks noChangeArrowheads="1"/>
          </p:cNvSpPr>
          <p:nvPr/>
        </p:nvSpPr>
        <p:spPr bwMode="auto">
          <a:xfrm>
            <a:off x="8946009" y="6024563"/>
            <a:ext cx="3159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3</a:t>
            </a:r>
          </a:p>
        </p:txBody>
      </p:sp>
      <p:sp>
        <p:nvSpPr>
          <p:cNvPr id="73" name="Rectangle 53">
            <a:extLst>
              <a:ext uri="{FF2B5EF4-FFF2-40B4-BE49-F238E27FC236}">
                <a16:creationId xmlns:a16="http://schemas.microsoft.com/office/drawing/2014/main" id="{00DC7505-593C-D74A-893C-116002A824BE}"/>
              </a:ext>
            </a:extLst>
          </p:cNvPr>
          <p:cNvSpPr>
            <a:spLocks noChangeArrowheads="1"/>
          </p:cNvSpPr>
          <p:nvPr/>
        </p:nvSpPr>
        <p:spPr bwMode="auto">
          <a:xfrm>
            <a:off x="9534971" y="6024563"/>
            <a:ext cx="530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3,5</a:t>
            </a:r>
          </a:p>
        </p:txBody>
      </p:sp>
      <p:sp>
        <p:nvSpPr>
          <p:cNvPr id="74" name="Rectangle 54">
            <a:extLst>
              <a:ext uri="{FF2B5EF4-FFF2-40B4-BE49-F238E27FC236}">
                <a16:creationId xmlns:a16="http://schemas.microsoft.com/office/drawing/2014/main" id="{8ED70060-3D82-9A4B-A64A-83E6896B1144}"/>
              </a:ext>
            </a:extLst>
          </p:cNvPr>
          <p:cNvSpPr>
            <a:spLocks noChangeArrowheads="1"/>
          </p:cNvSpPr>
          <p:nvPr/>
        </p:nvSpPr>
        <p:spPr bwMode="auto">
          <a:xfrm>
            <a:off x="10244584" y="6024563"/>
            <a:ext cx="3159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a:latin typeface="Arial" panose="020B0604020202020204" pitchFamily="34" charset="0"/>
                <a:ea typeface="ＭＳ Ｐゴシック" panose="020B0600070205080204" pitchFamily="34" charset="-128"/>
              </a:rPr>
              <a:t>4</a:t>
            </a:r>
          </a:p>
        </p:txBody>
      </p:sp>
      <p:sp>
        <p:nvSpPr>
          <p:cNvPr id="75" name="Rectangle 55">
            <a:extLst>
              <a:ext uri="{FF2B5EF4-FFF2-40B4-BE49-F238E27FC236}">
                <a16:creationId xmlns:a16="http://schemas.microsoft.com/office/drawing/2014/main" id="{EDE45D0A-0D7D-764C-B934-696F094E7203}"/>
              </a:ext>
            </a:extLst>
          </p:cNvPr>
          <p:cNvSpPr>
            <a:spLocks noChangeArrowheads="1"/>
          </p:cNvSpPr>
          <p:nvPr/>
        </p:nvSpPr>
        <p:spPr bwMode="auto">
          <a:xfrm>
            <a:off x="6548884" y="6351588"/>
            <a:ext cx="2436812" cy="393700"/>
          </a:xfrm>
          <a:prstGeom prst="rect">
            <a:avLst/>
          </a:prstGeom>
          <a:solidFill>
            <a:schemeClr val="bg1"/>
          </a:solidFill>
          <a:ln>
            <a:noFill/>
          </a:ln>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2000" dirty="0" err="1">
                <a:latin typeface="Arial" panose="020B0604020202020204" pitchFamily="34" charset="0"/>
                <a:ea typeface="ＭＳ Ｐゴシック" panose="020B0600070205080204" pitchFamily="34" charset="-128"/>
              </a:rPr>
              <a:t>Mortality</a:t>
            </a:r>
            <a:r>
              <a:rPr lang="de-DE" altLang="hu-HU" sz="2000" dirty="0">
                <a:latin typeface="Arial" panose="020B0604020202020204" pitchFamily="34" charset="0"/>
                <a:ea typeface="ＭＳ Ｐゴシック" panose="020B0600070205080204" pitchFamily="34" charset="-128"/>
              </a:rPr>
              <a:t> per 10 000</a:t>
            </a:r>
          </a:p>
        </p:txBody>
      </p:sp>
      <p:sp>
        <p:nvSpPr>
          <p:cNvPr id="76" name="Rectangle 57">
            <a:extLst>
              <a:ext uri="{FF2B5EF4-FFF2-40B4-BE49-F238E27FC236}">
                <a16:creationId xmlns:a16="http://schemas.microsoft.com/office/drawing/2014/main" id="{7EC63CA0-E724-C547-B778-98DDE5A80E03}"/>
              </a:ext>
            </a:extLst>
          </p:cNvPr>
          <p:cNvSpPr>
            <a:spLocks noChangeArrowheads="1"/>
          </p:cNvSpPr>
          <p:nvPr/>
        </p:nvSpPr>
        <p:spPr bwMode="auto">
          <a:xfrm>
            <a:off x="5197921" y="4686300"/>
            <a:ext cx="1651000" cy="255588"/>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1800">
                <a:solidFill>
                  <a:srgbClr val="FFFFFF"/>
                </a:solidFill>
                <a:latin typeface="Arial" panose="020B0604020202020204" pitchFamily="34" charset="0"/>
                <a:ea typeface="ＭＳ Ｐゴシック" panose="020B0600070205080204" pitchFamily="34" charset="-128"/>
              </a:rPr>
              <a:t>  </a:t>
            </a:r>
          </a:p>
        </p:txBody>
      </p:sp>
      <p:sp>
        <p:nvSpPr>
          <p:cNvPr id="77" name="Rectangle 58">
            <a:extLst>
              <a:ext uri="{FF2B5EF4-FFF2-40B4-BE49-F238E27FC236}">
                <a16:creationId xmlns:a16="http://schemas.microsoft.com/office/drawing/2014/main" id="{8225A996-72BD-EF42-8FED-48453271C1B5}"/>
              </a:ext>
            </a:extLst>
          </p:cNvPr>
          <p:cNvSpPr>
            <a:spLocks noChangeArrowheads="1"/>
          </p:cNvSpPr>
          <p:nvPr/>
        </p:nvSpPr>
        <p:spPr bwMode="auto">
          <a:xfrm>
            <a:off x="2834134" y="4632325"/>
            <a:ext cx="18843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Arbous (2001)</a:t>
            </a:r>
          </a:p>
        </p:txBody>
      </p:sp>
      <p:sp>
        <p:nvSpPr>
          <p:cNvPr id="78" name="Line 59">
            <a:extLst>
              <a:ext uri="{FF2B5EF4-FFF2-40B4-BE49-F238E27FC236}">
                <a16:creationId xmlns:a16="http://schemas.microsoft.com/office/drawing/2014/main" id="{4B18F3BB-5801-6C4E-853F-D779C9D19828}"/>
              </a:ext>
            </a:extLst>
          </p:cNvPr>
          <p:cNvSpPr>
            <a:spLocks noChangeShapeType="1"/>
          </p:cNvSpPr>
          <p:nvPr/>
        </p:nvSpPr>
        <p:spPr bwMode="auto">
          <a:xfrm>
            <a:off x="5183634" y="1436688"/>
            <a:ext cx="0" cy="403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79" name="Rectangle 60">
            <a:extLst>
              <a:ext uri="{FF2B5EF4-FFF2-40B4-BE49-F238E27FC236}">
                <a16:creationId xmlns:a16="http://schemas.microsoft.com/office/drawing/2014/main" id="{5350C10F-C847-3B43-85A5-0A1AA059CE8A}"/>
              </a:ext>
            </a:extLst>
          </p:cNvPr>
          <p:cNvSpPr>
            <a:spLocks noChangeArrowheads="1"/>
          </p:cNvSpPr>
          <p:nvPr/>
        </p:nvSpPr>
        <p:spPr bwMode="auto">
          <a:xfrm>
            <a:off x="2689671" y="5226050"/>
            <a:ext cx="20399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Newland (2002)</a:t>
            </a:r>
          </a:p>
        </p:txBody>
      </p:sp>
      <p:sp>
        <p:nvSpPr>
          <p:cNvPr id="80" name="Text Box 61">
            <a:extLst>
              <a:ext uri="{FF2B5EF4-FFF2-40B4-BE49-F238E27FC236}">
                <a16:creationId xmlns:a16="http://schemas.microsoft.com/office/drawing/2014/main" id="{156B1EB0-58AE-C247-8D02-997C84CDC4E3}"/>
              </a:ext>
            </a:extLst>
          </p:cNvPr>
          <p:cNvSpPr txBox="1">
            <a:spLocks noChangeArrowheads="1"/>
          </p:cNvSpPr>
          <p:nvPr/>
        </p:nvSpPr>
        <p:spPr bwMode="auto">
          <a:xfrm>
            <a:off x="2726184" y="4926013"/>
            <a:ext cx="2005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Lagasse (2002)</a:t>
            </a:r>
          </a:p>
        </p:txBody>
      </p:sp>
      <p:sp>
        <p:nvSpPr>
          <p:cNvPr id="81" name="Rectangle 62">
            <a:extLst>
              <a:ext uri="{FF2B5EF4-FFF2-40B4-BE49-F238E27FC236}">
                <a16:creationId xmlns:a16="http://schemas.microsoft.com/office/drawing/2014/main" id="{6FCE21A9-78FD-0E44-AE4F-0197624D073F}"/>
              </a:ext>
            </a:extLst>
          </p:cNvPr>
          <p:cNvSpPr>
            <a:spLocks noChangeArrowheads="1"/>
          </p:cNvSpPr>
          <p:nvPr/>
        </p:nvSpPr>
        <p:spPr bwMode="auto">
          <a:xfrm>
            <a:off x="5197921" y="4984750"/>
            <a:ext cx="822325" cy="255588"/>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FFFF"/>
              </a:solidFill>
              <a:latin typeface="Arial" panose="020B0604020202020204" pitchFamily="34" charset="0"/>
              <a:ea typeface="ＭＳ Ｐゴシック" panose="020B0600070205080204" pitchFamily="34" charset="-128"/>
            </a:endParaRPr>
          </a:p>
        </p:txBody>
      </p:sp>
      <p:sp>
        <p:nvSpPr>
          <p:cNvPr id="82" name="Rectangle 63">
            <a:extLst>
              <a:ext uri="{FF2B5EF4-FFF2-40B4-BE49-F238E27FC236}">
                <a16:creationId xmlns:a16="http://schemas.microsoft.com/office/drawing/2014/main" id="{3FFABC7E-5C8E-8440-909F-336C09C4C569}"/>
              </a:ext>
            </a:extLst>
          </p:cNvPr>
          <p:cNvSpPr>
            <a:spLocks noChangeArrowheads="1"/>
          </p:cNvSpPr>
          <p:nvPr/>
        </p:nvSpPr>
        <p:spPr bwMode="auto">
          <a:xfrm>
            <a:off x="5197921" y="5584825"/>
            <a:ext cx="666750" cy="255588"/>
          </a:xfrm>
          <a:prstGeom prst="rect">
            <a:avLst/>
          </a:prstGeom>
          <a:solidFill>
            <a:srgbClr val="FFC000"/>
          </a:solidFill>
          <a:ln w="12700">
            <a:solidFill>
              <a:srgbClr val="FFFF00"/>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p>
        </p:txBody>
      </p:sp>
      <p:sp>
        <p:nvSpPr>
          <p:cNvPr id="83" name="Rectangle 64">
            <a:extLst>
              <a:ext uri="{FF2B5EF4-FFF2-40B4-BE49-F238E27FC236}">
                <a16:creationId xmlns:a16="http://schemas.microsoft.com/office/drawing/2014/main" id="{5A09E8F7-5FE5-894B-8FD1-7D1B9C4ED688}"/>
              </a:ext>
            </a:extLst>
          </p:cNvPr>
          <p:cNvSpPr>
            <a:spLocks noChangeArrowheads="1"/>
          </p:cNvSpPr>
          <p:nvPr/>
        </p:nvSpPr>
        <p:spPr bwMode="auto">
          <a:xfrm>
            <a:off x="2738884" y="5519738"/>
            <a:ext cx="1997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6081" tIns="42285" rIns="86081" bIns="42285">
            <a:spAutoFit/>
          </a:bodyPr>
          <a:lstStyle>
            <a:lvl1pPr defTabSz="869950">
              <a:spcBef>
                <a:spcPct val="20000"/>
              </a:spcBef>
              <a:buSzPct val="100000"/>
              <a:buChar char="•"/>
              <a:defRPr sz="3200">
                <a:solidFill>
                  <a:schemeClr val="tx1"/>
                </a:solidFill>
                <a:latin typeface="Times New Roman" panose="02020603050405020304" pitchFamily="18" charset="0"/>
              </a:defRPr>
            </a:lvl1pPr>
            <a:lvl2pPr marL="742950" indent="-285750" defTabSz="869950">
              <a:spcBef>
                <a:spcPct val="20000"/>
              </a:spcBef>
              <a:buSzPct val="100000"/>
              <a:buChar char="–"/>
              <a:defRPr sz="2800">
                <a:solidFill>
                  <a:schemeClr val="tx1"/>
                </a:solidFill>
                <a:latin typeface="Times New Roman" panose="02020603050405020304" pitchFamily="18" charset="0"/>
              </a:defRPr>
            </a:lvl2pPr>
            <a:lvl3pPr marL="1143000" indent="-228600" defTabSz="869950">
              <a:spcBef>
                <a:spcPct val="20000"/>
              </a:spcBef>
              <a:buSzPct val="100000"/>
              <a:buChar char="•"/>
              <a:defRPr sz="2400">
                <a:solidFill>
                  <a:schemeClr val="tx1"/>
                </a:solidFill>
                <a:latin typeface="Times New Roman" panose="02020603050405020304" pitchFamily="18" charset="0"/>
              </a:defRPr>
            </a:lvl3pPr>
            <a:lvl4pPr marL="1600200" indent="-228600" defTabSz="869950">
              <a:spcBef>
                <a:spcPct val="20000"/>
              </a:spcBef>
              <a:buSzPct val="100000"/>
              <a:buChar char="–"/>
              <a:defRPr sz="2000">
                <a:solidFill>
                  <a:schemeClr val="tx1"/>
                </a:solidFill>
                <a:latin typeface="Times New Roman" panose="02020603050405020304" pitchFamily="18" charset="0"/>
              </a:defRPr>
            </a:lvl4pPr>
            <a:lvl5pPr marL="2057400" indent="-228600" defTabSz="869950">
              <a:spcBef>
                <a:spcPct val="20000"/>
              </a:spcBef>
              <a:buSzPct val="100000"/>
              <a:buChar char="•"/>
              <a:defRPr sz="2000">
                <a:solidFill>
                  <a:schemeClr val="tx1"/>
                </a:solidFill>
                <a:latin typeface="Times New Roman" panose="02020603050405020304" pitchFamily="18" charset="0"/>
              </a:defRPr>
            </a:lvl5pPr>
            <a:lvl6pPr marL="25146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86995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de-DE" altLang="hu-HU" sz="2000" b="1">
                <a:latin typeface="Arial" panose="020B0604020202020204" pitchFamily="34" charset="0"/>
                <a:ea typeface="ＭＳ Ｐゴシック" panose="020B0600070205080204" pitchFamily="34" charset="-128"/>
              </a:rPr>
              <a:t>Lienhart (2006)</a:t>
            </a:r>
          </a:p>
        </p:txBody>
      </p:sp>
      <p:sp>
        <p:nvSpPr>
          <p:cNvPr id="84" name="Freeform 65">
            <a:extLst>
              <a:ext uri="{FF2B5EF4-FFF2-40B4-BE49-F238E27FC236}">
                <a16:creationId xmlns:a16="http://schemas.microsoft.com/office/drawing/2014/main" id="{28C0C1D4-3B9E-AC41-B7F3-2D79C1B83653}"/>
              </a:ext>
            </a:extLst>
          </p:cNvPr>
          <p:cNvSpPr>
            <a:spLocks/>
          </p:cNvSpPr>
          <p:nvPr/>
        </p:nvSpPr>
        <p:spPr bwMode="auto">
          <a:xfrm>
            <a:off x="9203184" y="1412875"/>
            <a:ext cx="128587" cy="246063"/>
          </a:xfrm>
          <a:custGeom>
            <a:avLst/>
            <a:gdLst>
              <a:gd name="T0" fmla="*/ 0 w 72"/>
              <a:gd name="T1" fmla="*/ 0 h 155"/>
              <a:gd name="T2" fmla="*/ 2147483646 w 72"/>
              <a:gd name="T3" fmla="*/ 2147483646 h 155"/>
              <a:gd name="T4" fmla="*/ 2147483646 w 72"/>
              <a:gd name="T5" fmla="*/ 2147483646 h 155"/>
              <a:gd name="T6" fmla="*/ 2147483646 w 72"/>
              <a:gd name="T7" fmla="*/ 2147483646 h 155"/>
              <a:gd name="T8" fmla="*/ 2147483646 w 72"/>
              <a:gd name="T9" fmla="*/ 2147483646 h 155"/>
              <a:gd name="T10" fmla="*/ 0 60000 65536"/>
              <a:gd name="T11" fmla="*/ 0 60000 65536"/>
              <a:gd name="T12" fmla="*/ 0 60000 65536"/>
              <a:gd name="T13" fmla="*/ 0 60000 65536"/>
              <a:gd name="T14" fmla="*/ 0 60000 65536"/>
              <a:gd name="T15" fmla="*/ 0 w 72"/>
              <a:gd name="T16" fmla="*/ 0 h 155"/>
              <a:gd name="T17" fmla="*/ 72 w 72"/>
              <a:gd name="T18" fmla="*/ 155 h 155"/>
            </a:gdLst>
            <a:ahLst/>
            <a:cxnLst>
              <a:cxn ang="T10">
                <a:pos x="T0" y="T1"/>
              </a:cxn>
              <a:cxn ang="T11">
                <a:pos x="T2" y="T3"/>
              </a:cxn>
              <a:cxn ang="T12">
                <a:pos x="T4" y="T5"/>
              </a:cxn>
              <a:cxn ang="T13">
                <a:pos x="T6" y="T7"/>
              </a:cxn>
              <a:cxn ang="T14">
                <a:pos x="T8" y="T9"/>
              </a:cxn>
            </a:cxnLst>
            <a:rect l="T15" t="T16" r="T17" b="T18"/>
            <a:pathLst>
              <a:path w="72" h="155">
                <a:moveTo>
                  <a:pt x="0" y="0"/>
                </a:moveTo>
                <a:cubicBezTo>
                  <a:pt x="30" y="15"/>
                  <a:pt x="61" y="31"/>
                  <a:pt x="62" y="45"/>
                </a:cubicBezTo>
                <a:cubicBezTo>
                  <a:pt x="63" y="59"/>
                  <a:pt x="8" y="72"/>
                  <a:pt x="9" y="84"/>
                </a:cubicBezTo>
                <a:cubicBezTo>
                  <a:pt x="10" y="96"/>
                  <a:pt x="72" y="108"/>
                  <a:pt x="71" y="120"/>
                </a:cubicBezTo>
                <a:cubicBezTo>
                  <a:pt x="70" y="132"/>
                  <a:pt x="15" y="149"/>
                  <a:pt x="4" y="155"/>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85" name="Text Box 66">
            <a:extLst>
              <a:ext uri="{FF2B5EF4-FFF2-40B4-BE49-F238E27FC236}">
                <a16:creationId xmlns:a16="http://schemas.microsoft.com/office/drawing/2014/main" id="{1B1D5D77-9706-7749-8099-66502B55F7EE}"/>
              </a:ext>
            </a:extLst>
          </p:cNvPr>
          <p:cNvSpPr txBox="1">
            <a:spLocks noChangeArrowheads="1"/>
          </p:cNvSpPr>
          <p:nvPr/>
        </p:nvSpPr>
        <p:spPr bwMode="auto">
          <a:xfrm>
            <a:off x="9422259" y="135255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1800" b="1">
                <a:latin typeface="Arial" panose="020B0604020202020204" pitchFamily="34" charset="0"/>
                <a:ea typeface="ＭＳ Ｐゴシック" panose="020B0600070205080204" pitchFamily="34" charset="-128"/>
              </a:rPr>
              <a:t>6,4</a:t>
            </a:r>
          </a:p>
        </p:txBody>
      </p:sp>
      <p:sp>
        <p:nvSpPr>
          <p:cNvPr id="86" name="Line 67">
            <a:extLst>
              <a:ext uri="{FF2B5EF4-FFF2-40B4-BE49-F238E27FC236}">
                <a16:creationId xmlns:a16="http://schemas.microsoft.com/office/drawing/2014/main" id="{21D84476-3E1B-E84C-BF18-97D70B56B155}"/>
              </a:ext>
            </a:extLst>
          </p:cNvPr>
          <p:cNvSpPr>
            <a:spLocks noChangeShapeType="1"/>
          </p:cNvSpPr>
          <p:nvPr/>
        </p:nvSpPr>
        <p:spPr bwMode="auto">
          <a:xfrm>
            <a:off x="5189984" y="3762375"/>
            <a:ext cx="5200650" cy="0"/>
          </a:xfrm>
          <a:prstGeom prst="line">
            <a:avLst/>
          </a:prstGeom>
          <a:noFill/>
          <a:ln w="285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en-DE"/>
          </a:p>
        </p:txBody>
      </p:sp>
      <p:sp>
        <p:nvSpPr>
          <p:cNvPr id="87" name="Text Box 68">
            <a:extLst>
              <a:ext uri="{FF2B5EF4-FFF2-40B4-BE49-F238E27FC236}">
                <a16:creationId xmlns:a16="http://schemas.microsoft.com/office/drawing/2014/main" id="{DC5996BA-77E8-7945-8838-7596781A310C}"/>
              </a:ext>
            </a:extLst>
          </p:cNvPr>
          <p:cNvSpPr txBox="1">
            <a:spLocks noChangeArrowheads="1"/>
          </p:cNvSpPr>
          <p:nvPr/>
        </p:nvSpPr>
        <p:spPr bwMode="auto">
          <a:xfrm>
            <a:off x="5999609" y="3863975"/>
            <a:ext cx="3852862"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1800">
                <a:latin typeface="Arial" panose="020B0604020202020204" pitchFamily="34" charset="0"/>
                <a:ea typeface="ＭＳ Ｐゴシック" panose="020B0600070205080204" pitchFamily="34" charset="-128"/>
              </a:rPr>
              <a:t>Implementation of Safety Standards</a:t>
            </a:r>
          </a:p>
          <a:p>
            <a:pPr>
              <a:spcBef>
                <a:spcPct val="0"/>
              </a:spcBef>
              <a:buSzTx/>
              <a:buFontTx/>
              <a:buNone/>
            </a:pPr>
            <a:r>
              <a:rPr lang="de-DE" altLang="hu-HU" sz="1800">
                <a:latin typeface="Arial" panose="020B0604020202020204" pitchFamily="34" charset="0"/>
                <a:ea typeface="ＭＳ Ｐゴシック" panose="020B0600070205080204" pitchFamily="34" charset="-128"/>
              </a:rPr>
              <a:t>(Pulsoximetry, Capnography)</a:t>
            </a:r>
          </a:p>
        </p:txBody>
      </p:sp>
      <p:sp>
        <p:nvSpPr>
          <p:cNvPr id="88" name="Text Box 69">
            <a:extLst>
              <a:ext uri="{FF2B5EF4-FFF2-40B4-BE49-F238E27FC236}">
                <a16:creationId xmlns:a16="http://schemas.microsoft.com/office/drawing/2014/main" id="{1A917345-39F2-EF4B-AAED-A2241812A30F}"/>
              </a:ext>
            </a:extLst>
          </p:cNvPr>
          <p:cNvSpPr txBox="1">
            <a:spLocks noChangeArrowheads="1"/>
          </p:cNvSpPr>
          <p:nvPr/>
        </p:nvSpPr>
        <p:spPr bwMode="auto">
          <a:xfrm>
            <a:off x="6575871" y="4941888"/>
            <a:ext cx="3287713"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de-DE" altLang="hu-HU" sz="1800">
                <a:latin typeface="Arial" panose="020B0604020202020204" pitchFamily="34" charset="0"/>
                <a:ea typeface="ＭＳ Ｐゴシック" panose="020B0600070205080204" pitchFamily="34" charset="-128"/>
              </a:rPr>
              <a:t>Increase in Age and Morbidity </a:t>
            </a:r>
          </a:p>
        </p:txBody>
      </p:sp>
    </p:spTree>
    <p:custDataLst>
      <p:tags r:id="rId1"/>
    </p:custDataLst>
    <p:extLst>
      <p:ext uri="{BB962C8B-B14F-4D97-AF65-F5344CB8AC3E}">
        <p14:creationId xmlns:p14="http://schemas.microsoft.com/office/powerpoint/2010/main" val="175779232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1000"/>
                                        <p:tgtEl>
                                          <p:spTgt spid="88"/>
                                        </p:tgtEl>
                                      </p:cBhvr>
                                    </p:animEffect>
                                    <p:anim calcmode="lin" valueType="num">
                                      <p:cBhvr>
                                        <p:cTn id="15" dur="1000" fill="hold"/>
                                        <p:tgtEl>
                                          <p:spTgt spid="88"/>
                                        </p:tgtEl>
                                        <p:attrNameLst>
                                          <p:attrName>ppt_x</p:attrName>
                                        </p:attrNameLst>
                                      </p:cBhvr>
                                      <p:tavLst>
                                        <p:tav tm="0">
                                          <p:val>
                                            <p:strVal val="#ppt_x"/>
                                          </p:val>
                                        </p:tav>
                                        <p:tav tm="100000">
                                          <p:val>
                                            <p:strVal val="#ppt_x"/>
                                          </p:val>
                                        </p:tav>
                                      </p:tavLst>
                                    </p:anim>
                                    <p:anim calcmode="lin" valueType="num">
                                      <p:cBhvr>
                                        <p:cTn id="1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graphicFrame>
        <p:nvGraphicFramePr>
          <p:cNvPr id="10" name="Object 6">
            <a:extLst>
              <a:ext uri="{FF2B5EF4-FFF2-40B4-BE49-F238E27FC236}">
                <a16:creationId xmlns:a16="http://schemas.microsoft.com/office/drawing/2014/main" id="{EBC3C6DE-DE70-0842-AD60-94127323A079}"/>
              </a:ext>
            </a:extLst>
          </p:cNvPr>
          <p:cNvGraphicFramePr>
            <a:graphicFrameLocks noChangeAspect="1"/>
          </p:cNvGraphicFramePr>
          <p:nvPr>
            <p:extLst>
              <p:ext uri="{D42A27DB-BD31-4B8C-83A1-F6EECF244321}">
                <p14:modId xmlns:p14="http://schemas.microsoft.com/office/powerpoint/2010/main" val="1069517063"/>
              </p:ext>
            </p:extLst>
          </p:nvPr>
        </p:nvGraphicFramePr>
        <p:xfrm>
          <a:off x="2548061" y="1774825"/>
          <a:ext cx="6667500" cy="4567238"/>
        </p:xfrm>
        <a:graphic>
          <a:graphicData uri="http://schemas.openxmlformats.org/presentationml/2006/ole">
            <mc:AlternateContent xmlns:mc="http://schemas.openxmlformats.org/markup-compatibility/2006">
              <mc:Choice xmlns:v="urn:schemas-microsoft-com:vml" Requires="v">
                <p:oleObj spid="_x0000_s2057" name="Prism Project" r:id="rId9" imgW="24155400" imgH="16535400" progId="Prism4.Document">
                  <p:embed/>
                </p:oleObj>
              </mc:Choice>
              <mc:Fallback>
                <p:oleObj name="Prism Project" r:id="rId9" imgW="24155400" imgH="16535400" progId="Prism4.Document">
                  <p:embed/>
                  <p:pic>
                    <p:nvPicPr>
                      <p:cNvPr id="88065" name="Object 6">
                        <a:extLst>
                          <a:ext uri="{FF2B5EF4-FFF2-40B4-BE49-F238E27FC236}">
                            <a16:creationId xmlns:a16="http://schemas.microsoft.com/office/drawing/2014/main" id="{7521A504-6ABE-2F45-A138-A9A0F0C9CE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8061" y="1774825"/>
                        <a:ext cx="6667500"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 name="Text Box 13">
            <a:extLst>
              <a:ext uri="{FF2B5EF4-FFF2-40B4-BE49-F238E27FC236}">
                <a16:creationId xmlns:a16="http://schemas.microsoft.com/office/drawing/2014/main" id="{C8C2159F-37FE-444C-A20E-8C07798C5658}"/>
              </a:ext>
            </a:extLst>
          </p:cNvPr>
          <p:cNvSpPr txBox="1">
            <a:spLocks noChangeArrowheads="1"/>
          </p:cNvSpPr>
          <p:nvPr/>
        </p:nvSpPr>
        <p:spPr bwMode="auto">
          <a:xfrm>
            <a:off x="3016373" y="5621338"/>
            <a:ext cx="6024563" cy="831850"/>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a:solidFill>
                  <a:srgbClr val="294143"/>
                </a:solidFill>
              </a:rPr>
              <a:t>Higher mortality in high risk patients is hidden </a:t>
            </a:r>
          </a:p>
          <a:p>
            <a:pPr algn="ctr">
              <a:spcBef>
                <a:spcPct val="0"/>
              </a:spcBef>
              <a:buFontTx/>
              <a:buNone/>
            </a:pPr>
            <a:r>
              <a:rPr lang="hu-HU" altLang="hu-HU" sz="2400">
                <a:solidFill>
                  <a:srgbClr val="294143"/>
                </a:solidFill>
              </a:rPr>
              <a:t>by the large number of cases</a:t>
            </a:r>
          </a:p>
        </p:txBody>
      </p:sp>
      <p:sp>
        <p:nvSpPr>
          <p:cNvPr id="12" name="Ellipszis feliratnak 14">
            <a:extLst>
              <a:ext uri="{FF2B5EF4-FFF2-40B4-BE49-F238E27FC236}">
                <a16:creationId xmlns:a16="http://schemas.microsoft.com/office/drawing/2014/main" id="{0A035132-545A-B048-87BA-F1EA2271702C}"/>
              </a:ext>
            </a:extLst>
          </p:cNvPr>
          <p:cNvSpPr>
            <a:spLocks noChangeArrowheads="1"/>
          </p:cNvSpPr>
          <p:nvPr/>
        </p:nvSpPr>
        <p:spPr bwMode="auto">
          <a:xfrm>
            <a:off x="4029198" y="4152900"/>
            <a:ext cx="1368425" cy="571500"/>
          </a:xfrm>
          <a:prstGeom prst="wedgeEllipseCallout">
            <a:avLst>
              <a:gd name="adj1" fmla="val 95727"/>
              <a:gd name="adj2" fmla="val 112995"/>
            </a:avLst>
          </a:prstGeom>
          <a:solidFill>
            <a:schemeClr val="bg1"/>
          </a:solidFill>
          <a:ln w="31750">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a:solidFill>
                  <a:srgbClr val="294143"/>
                </a:solidFill>
                <a:cs typeface="Arial" panose="020B0604020202020204" pitchFamily="34" charset="0"/>
              </a:rPr>
              <a:t>&lt;1%</a:t>
            </a:r>
          </a:p>
        </p:txBody>
      </p:sp>
      <p:pic>
        <p:nvPicPr>
          <p:cNvPr id="16" name="Kép 1">
            <a:extLst>
              <a:ext uri="{FF2B5EF4-FFF2-40B4-BE49-F238E27FC236}">
                <a16:creationId xmlns:a16="http://schemas.microsoft.com/office/drawing/2014/main" id="{8D350F47-8B7A-4244-A033-BE9FFDFFA67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16373" y="298450"/>
            <a:ext cx="6508750" cy="11144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ép 2">
            <a:extLst>
              <a:ext uri="{FF2B5EF4-FFF2-40B4-BE49-F238E27FC236}">
                <a16:creationId xmlns:a16="http://schemas.microsoft.com/office/drawing/2014/main" id="{E6F37B62-B135-A84E-9C5B-BE2A2BCBA3C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39248" y="1239838"/>
            <a:ext cx="128587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llipszis feliratnak 14">
            <a:extLst>
              <a:ext uri="{FF2B5EF4-FFF2-40B4-BE49-F238E27FC236}">
                <a16:creationId xmlns:a16="http://schemas.microsoft.com/office/drawing/2014/main" id="{D0C2D045-943A-E74E-93C0-EAB83899C986}"/>
              </a:ext>
            </a:extLst>
          </p:cNvPr>
          <p:cNvSpPr>
            <a:spLocks noChangeArrowheads="1"/>
          </p:cNvSpPr>
          <p:nvPr/>
        </p:nvSpPr>
        <p:spPr bwMode="auto">
          <a:xfrm>
            <a:off x="3525961" y="2060575"/>
            <a:ext cx="1368425" cy="571500"/>
          </a:xfrm>
          <a:prstGeom prst="wedgeEllipseCallout">
            <a:avLst>
              <a:gd name="adj1" fmla="val 95727"/>
              <a:gd name="adj2" fmla="val 112995"/>
            </a:avLst>
          </a:prstGeom>
          <a:solidFill>
            <a:schemeClr val="bg1"/>
          </a:solidFill>
          <a:ln w="31750">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a:solidFill>
                  <a:srgbClr val="294143"/>
                </a:solidFill>
                <a:cs typeface="Arial" panose="020B0604020202020204" pitchFamily="34" charset="0"/>
              </a:rPr>
              <a:t>90%</a:t>
            </a:r>
          </a:p>
        </p:txBody>
      </p:sp>
      <p:sp>
        <p:nvSpPr>
          <p:cNvPr id="19" name="Ellipszis feliratnak 14">
            <a:extLst>
              <a:ext uri="{FF2B5EF4-FFF2-40B4-BE49-F238E27FC236}">
                <a16:creationId xmlns:a16="http://schemas.microsoft.com/office/drawing/2014/main" id="{0244903E-742A-9749-A0E5-24DD22D5DB70}"/>
              </a:ext>
            </a:extLst>
          </p:cNvPr>
          <p:cNvSpPr>
            <a:spLocks noChangeArrowheads="1"/>
          </p:cNvSpPr>
          <p:nvPr/>
        </p:nvSpPr>
        <p:spPr bwMode="auto">
          <a:xfrm>
            <a:off x="5038848" y="3937000"/>
            <a:ext cx="1368425" cy="571500"/>
          </a:xfrm>
          <a:prstGeom prst="wedgeEllipseCallout">
            <a:avLst>
              <a:gd name="adj1" fmla="val 95727"/>
              <a:gd name="adj2" fmla="val 112995"/>
            </a:avLst>
          </a:prstGeom>
          <a:solidFill>
            <a:schemeClr val="bg1"/>
          </a:solidFill>
          <a:ln w="31750">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a:solidFill>
                  <a:srgbClr val="294143"/>
                </a:solidFill>
                <a:cs typeface="Arial" panose="020B0604020202020204" pitchFamily="34" charset="0"/>
              </a:rPr>
              <a:t>10%</a:t>
            </a:r>
          </a:p>
        </p:txBody>
      </p:sp>
      <p:sp>
        <p:nvSpPr>
          <p:cNvPr id="20" name="Lekerekített téglalap 2">
            <a:extLst>
              <a:ext uri="{FF2B5EF4-FFF2-40B4-BE49-F238E27FC236}">
                <a16:creationId xmlns:a16="http://schemas.microsoft.com/office/drawing/2014/main" id="{ABC3A916-7891-164B-ACB5-3F46E67A9329}"/>
              </a:ext>
            </a:extLst>
          </p:cNvPr>
          <p:cNvSpPr>
            <a:spLocks noChangeArrowheads="1"/>
          </p:cNvSpPr>
          <p:nvPr/>
        </p:nvSpPr>
        <p:spPr bwMode="auto">
          <a:xfrm>
            <a:off x="1620961" y="3549650"/>
            <a:ext cx="9299575" cy="1031875"/>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a:solidFill>
                  <a:srgbClr val="294143"/>
                </a:solidFill>
              </a:rPr>
              <a:t>„High risk surgical patient”</a:t>
            </a:r>
          </a:p>
        </p:txBody>
      </p:sp>
      <p:pic>
        <p:nvPicPr>
          <p:cNvPr id="2" name="Picture 1">
            <a:extLst>
              <a:ext uri="{FF2B5EF4-FFF2-40B4-BE49-F238E27FC236}">
                <a16:creationId xmlns:a16="http://schemas.microsoft.com/office/drawing/2014/main" id="{03F0F76F-C28D-3F45-8D8E-794296B9CC5C}"/>
              </a:ext>
            </a:extLst>
          </p:cNvPr>
          <p:cNvPicPr>
            <a:picLocks noChangeAspect="1"/>
          </p:cNvPicPr>
          <p:nvPr/>
        </p:nvPicPr>
        <p:blipFill>
          <a:blip r:embed="rId13"/>
          <a:stretch>
            <a:fillRect/>
          </a:stretch>
        </p:blipFill>
        <p:spPr>
          <a:xfrm>
            <a:off x="7749690" y="1966913"/>
            <a:ext cx="3225800" cy="749300"/>
          </a:xfrm>
          <a:prstGeom prst="rect">
            <a:avLst/>
          </a:prstGeom>
        </p:spPr>
      </p:pic>
    </p:spTree>
    <p:custDataLst>
      <p:tags r:id="rId2"/>
    </p:custDataLst>
    <p:extLst>
      <p:ext uri="{BB962C8B-B14F-4D97-AF65-F5344CB8AC3E}">
        <p14:creationId xmlns:p14="http://schemas.microsoft.com/office/powerpoint/2010/main" val="172143140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2" y="4404"/>
            <a:ext cx="2109774" cy="1264356"/>
          </a:xfrm>
          <a:prstGeom prst="rect">
            <a:avLst/>
          </a:prstGeom>
        </p:spPr>
      </p:pic>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8"/>
            <a:ext cx="9577064" cy="1374093"/>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err="1">
                <a:solidFill>
                  <a:srgbClr val="294143"/>
                </a:solidFill>
              </a:rPr>
              <a:t>Enhanced</a:t>
            </a:r>
            <a:r>
              <a:rPr lang="hu-HU" altLang="hu-HU" sz="4400" dirty="0">
                <a:solidFill>
                  <a:srgbClr val="294143"/>
                </a:solidFill>
              </a:rPr>
              <a:t> </a:t>
            </a:r>
            <a:r>
              <a:rPr lang="hu-HU" altLang="hu-HU" sz="4400" dirty="0" err="1">
                <a:solidFill>
                  <a:srgbClr val="294143"/>
                </a:solidFill>
              </a:rPr>
              <a:t>Recovery</a:t>
            </a:r>
            <a:r>
              <a:rPr lang="hu-HU" altLang="hu-HU" sz="4400" dirty="0">
                <a:solidFill>
                  <a:srgbClr val="294143"/>
                </a:solidFill>
              </a:rPr>
              <a:t> </a:t>
            </a:r>
            <a:r>
              <a:rPr lang="hu-HU" altLang="hu-HU" sz="4400" dirty="0" err="1">
                <a:solidFill>
                  <a:srgbClr val="294143"/>
                </a:solidFill>
              </a:rPr>
              <a:t>After</a:t>
            </a:r>
            <a:r>
              <a:rPr lang="hu-HU" altLang="hu-HU" sz="4400" dirty="0">
                <a:solidFill>
                  <a:srgbClr val="294143"/>
                </a:solidFill>
              </a:rPr>
              <a:t> </a:t>
            </a:r>
            <a:r>
              <a:rPr lang="hu-HU" altLang="hu-HU" sz="4400" dirty="0" err="1">
                <a:solidFill>
                  <a:srgbClr val="294143"/>
                </a:solidFill>
              </a:rPr>
              <a:t>Surgery</a:t>
            </a:r>
            <a:r>
              <a:rPr lang="hu-HU" altLang="hu-HU" sz="4400" dirty="0">
                <a:solidFill>
                  <a:srgbClr val="294143"/>
                </a:solidFill>
              </a:rPr>
              <a:t> (ERAS)</a:t>
            </a:r>
          </a:p>
        </p:txBody>
      </p:sp>
    </p:spTree>
    <p:extLst>
      <p:ext uri="{BB962C8B-B14F-4D97-AF65-F5344CB8AC3E}">
        <p14:creationId xmlns:p14="http://schemas.microsoft.com/office/powerpoint/2010/main" val="2038168649"/>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4">
            <a:extLst>
              <a:ext uri="{FF2B5EF4-FFF2-40B4-BE49-F238E27FC236}">
                <a16:creationId xmlns:a16="http://schemas.microsoft.com/office/drawing/2014/main" id="{1EA0F086-53C9-1C4C-BBC3-135B0ABAA046}"/>
              </a:ext>
            </a:extLst>
          </p:cNvPr>
          <p:cNvSpPr txBox="1">
            <a:spLocks noChangeArrowheads="1"/>
          </p:cNvSpPr>
          <p:nvPr/>
        </p:nvSpPr>
        <p:spPr bwMode="auto">
          <a:xfrm>
            <a:off x="2402904" y="-3026"/>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en-US" sz="4400" dirty="0">
                <a:solidFill>
                  <a:srgbClr val="000000"/>
                </a:solidFill>
              </a:rPr>
              <a:t>„</a:t>
            </a:r>
            <a:r>
              <a:rPr lang="hu-HU" altLang="en-US" sz="4400" dirty="0" err="1">
                <a:solidFill>
                  <a:srgbClr val="000000"/>
                </a:solidFill>
              </a:rPr>
              <a:t>Fast</a:t>
            </a:r>
            <a:r>
              <a:rPr lang="hu-HU" altLang="en-US" sz="4400" dirty="0">
                <a:solidFill>
                  <a:srgbClr val="000000"/>
                </a:solidFill>
              </a:rPr>
              <a:t> </a:t>
            </a:r>
            <a:r>
              <a:rPr lang="hu-HU" altLang="en-US" sz="4400" dirty="0" err="1">
                <a:solidFill>
                  <a:srgbClr val="000000"/>
                </a:solidFill>
              </a:rPr>
              <a:t>track</a:t>
            </a:r>
            <a:r>
              <a:rPr lang="hu-HU" altLang="en-US" sz="4400" dirty="0">
                <a:solidFill>
                  <a:srgbClr val="000000"/>
                </a:solidFill>
              </a:rPr>
              <a:t>” </a:t>
            </a:r>
          </a:p>
        </p:txBody>
      </p:sp>
      <p:pic>
        <p:nvPicPr>
          <p:cNvPr id="11" name="Picture 2">
            <a:extLst>
              <a:ext uri="{FF2B5EF4-FFF2-40B4-BE49-F238E27FC236}">
                <a16:creationId xmlns:a16="http://schemas.microsoft.com/office/drawing/2014/main" id="{30ABA426-1974-5E46-B9EF-B90D11B1E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3667" y="1217761"/>
            <a:ext cx="5145087" cy="5164138"/>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ebpom.org/images/news/uploads/EBPOM_00160_XL.jpg">
            <a:extLst>
              <a:ext uri="{FF2B5EF4-FFF2-40B4-BE49-F238E27FC236}">
                <a16:creationId xmlns:a16="http://schemas.microsoft.com/office/drawing/2014/main" id="{86D17616-1F34-C149-BD85-893D6E3C1F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5329" y="3806974"/>
            <a:ext cx="134461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473416BF-196A-D54F-8C65-43148830DF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2092" y="5784999"/>
            <a:ext cx="23622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2C16AB9-2453-6843-B67D-BE7F8097A2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3042" y="976461"/>
            <a:ext cx="8135937" cy="54768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llipszis feliratnak 14">
            <a:extLst>
              <a:ext uri="{FF2B5EF4-FFF2-40B4-BE49-F238E27FC236}">
                <a16:creationId xmlns:a16="http://schemas.microsoft.com/office/drawing/2014/main" id="{64551B3F-E997-854F-B8F4-6B3C6A5DA3BD}"/>
              </a:ext>
            </a:extLst>
          </p:cNvPr>
          <p:cNvSpPr>
            <a:spLocks noChangeArrowheads="1"/>
          </p:cNvSpPr>
          <p:nvPr/>
        </p:nvSpPr>
        <p:spPr bwMode="auto">
          <a:xfrm>
            <a:off x="2927648" y="4149080"/>
            <a:ext cx="2781102" cy="915690"/>
          </a:xfrm>
          <a:prstGeom prst="wedgeEllipseCallout">
            <a:avLst>
              <a:gd name="adj1" fmla="val -1458"/>
              <a:gd name="adj2" fmla="val -12786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hu-HU" sz="2400" dirty="0">
                <a:solidFill>
                  <a:srgbClr val="000000"/>
                </a:solidFill>
                <a:cs typeface="Arial" panose="020B0604020202020204" pitchFamily="34" charset="0"/>
              </a:rPr>
              <a:t>W</a:t>
            </a:r>
            <a:r>
              <a:rPr lang="hu-HU" altLang="hu-HU" sz="2400" dirty="0" err="1">
                <a:solidFill>
                  <a:srgbClr val="000000"/>
                </a:solidFill>
                <a:cs typeface="Arial" panose="020B0604020202020204" pitchFamily="34" charset="0"/>
              </a:rPr>
              <a:t>ell</a:t>
            </a:r>
            <a:r>
              <a:rPr lang="hu-HU" altLang="hu-HU" sz="2400" dirty="0">
                <a:solidFill>
                  <a:srgbClr val="000000"/>
                </a:solidFill>
                <a:cs typeface="Arial" panose="020B0604020202020204" pitchFamily="34" charset="0"/>
              </a:rPr>
              <a:t> </a:t>
            </a:r>
            <a:r>
              <a:rPr lang="hu-HU" altLang="hu-HU" sz="2400" dirty="0" err="1">
                <a:solidFill>
                  <a:srgbClr val="000000"/>
                </a:solidFill>
                <a:cs typeface="Arial" panose="020B0604020202020204" pitchFamily="34" charset="0"/>
              </a:rPr>
              <a:t>hydrated</a:t>
            </a:r>
            <a:r>
              <a:rPr lang="hu-HU" altLang="hu-HU" sz="2400" dirty="0">
                <a:solidFill>
                  <a:srgbClr val="000000"/>
                </a:solidFill>
                <a:cs typeface="Arial" panose="020B0604020202020204" pitchFamily="34" charset="0"/>
              </a:rPr>
              <a:t>, fed</a:t>
            </a:r>
          </a:p>
        </p:txBody>
      </p:sp>
      <p:sp>
        <p:nvSpPr>
          <p:cNvPr id="18" name="Ellipszis feliratnak 14">
            <a:extLst>
              <a:ext uri="{FF2B5EF4-FFF2-40B4-BE49-F238E27FC236}">
                <a16:creationId xmlns:a16="http://schemas.microsoft.com/office/drawing/2014/main" id="{EF95C83C-8742-F34A-9964-A95F3435E51A}"/>
              </a:ext>
            </a:extLst>
          </p:cNvPr>
          <p:cNvSpPr>
            <a:spLocks noChangeArrowheads="1"/>
          </p:cNvSpPr>
          <p:nvPr/>
        </p:nvSpPr>
        <p:spPr bwMode="auto">
          <a:xfrm>
            <a:off x="4968304" y="960791"/>
            <a:ext cx="3854450" cy="739569"/>
          </a:xfrm>
          <a:prstGeom prst="wedgeEllipseCallout">
            <a:avLst>
              <a:gd name="adj1" fmla="val 1639"/>
              <a:gd name="adj2" fmla="val 119125"/>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000000"/>
                </a:solidFill>
                <a:cs typeface="Arial" panose="020B0604020202020204" pitchFamily="34" charset="0"/>
              </a:rPr>
              <a:t>„Nil nocere”</a:t>
            </a:r>
          </a:p>
          <a:p>
            <a:pPr algn="ctr">
              <a:spcBef>
                <a:spcPct val="0"/>
              </a:spcBef>
              <a:buSzTx/>
              <a:buFontTx/>
              <a:buNone/>
            </a:pPr>
            <a:r>
              <a:rPr lang="hu-HU" altLang="hu-HU" sz="2400">
                <a:solidFill>
                  <a:srgbClr val="000000"/>
                </a:solidFill>
                <a:cs typeface="Arial" panose="020B0604020202020204" pitchFamily="34" charset="0"/>
              </a:rPr>
              <a:t>anaesth+surgery</a:t>
            </a:r>
          </a:p>
        </p:txBody>
      </p:sp>
      <p:sp>
        <p:nvSpPr>
          <p:cNvPr id="19" name="Ellipszis feliratnak 14">
            <a:extLst>
              <a:ext uri="{FF2B5EF4-FFF2-40B4-BE49-F238E27FC236}">
                <a16:creationId xmlns:a16="http://schemas.microsoft.com/office/drawing/2014/main" id="{96D3BAB4-9267-244F-AE3C-3F28189B883A}"/>
              </a:ext>
            </a:extLst>
          </p:cNvPr>
          <p:cNvSpPr>
            <a:spLocks noChangeArrowheads="1"/>
          </p:cNvSpPr>
          <p:nvPr/>
        </p:nvSpPr>
        <p:spPr bwMode="auto">
          <a:xfrm>
            <a:off x="7776592" y="3861048"/>
            <a:ext cx="2312987" cy="739570"/>
          </a:xfrm>
          <a:prstGeom prst="wedgeEllipseCallout">
            <a:avLst>
              <a:gd name="adj1" fmla="val -1458"/>
              <a:gd name="adj2" fmla="val -12786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000000"/>
                </a:solidFill>
                <a:cs typeface="Arial" panose="020B0604020202020204" pitchFamily="34" charset="0"/>
              </a:rPr>
              <a:t>Fast track</a:t>
            </a:r>
          </a:p>
        </p:txBody>
      </p:sp>
    </p:spTree>
    <p:custDataLst>
      <p:tags r:id="rId1"/>
    </p:custDataLst>
    <p:extLst>
      <p:ext uri="{BB962C8B-B14F-4D97-AF65-F5344CB8AC3E}">
        <p14:creationId xmlns:p14="http://schemas.microsoft.com/office/powerpoint/2010/main" val="279194544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5">
            <a:extLst>
              <a:ext uri="{FF2B5EF4-FFF2-40B4-BE49-F238E27FC236}">
                <a16:creationId xmlns:a16="http://schemas.microsoft.com/office/drawing/2014/main" id="{7EC1538D-46FF-4248-95BA-B33EB814C555}"/>
              </a:ext>
            </a:extLst>
          </p:cNvPr>
          <p:cNvSpPr txBox="1">
            <a:spLocks noChangeArrowheads="1"/>
          </p:cNvSpPr>
          <p:nvPr/>
        </p:nvSpPr>
        <p:spPr bwMode="auto">
          <a:xfrm>
            <a:off x="986854" y="6027911"/>
            <a:ext cx="134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en-US" sz="2000" i="1">
                <a:solidFill>
                  <a:srgbClr val="FFFFFF"/>
                </a:solidFill>
              </a:rPr>
              <a:t>Molnár ‘99</a:t>
            </a:r>
            <a:endParaRPr lang="hu-HU" altLang="en-US" sz="2400" i="1">
              <a:solidFill>
                <a:srgbClr val="000000"/>
              </a:solidFill>
            </a:endParaRPr>
          </a:p>
        </p:txBody>
      </p:sp>
      <p:pic>
        <p:nvPicPr>
          <p:cNvPr id="11" name="Picture 5">
            <a:extLst>
              <a:ext uri="{FF2B5EF4-FFF2-40B4-BE49-F238E27FC236}">
                <a16:creationId xmlns:a16="http://schemas.microsoft.com/office/drawing/2014/main" id="{92B15D79-B4FC-C34A-BC12-95973C2198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0962" y="44624"/>
            <a:ext cx="8167688" cy="1727200"/>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94E0FF85-74AF-0743-BA07-309AE97765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667" y="1916286"/>
            <a:ext cx="8789987" cy="45926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églalap 9">
            <a:extLst>
              <a:ext uri="{FF2B5EF4-FFF2-40B4-BE49-F238E27FC236}">
                <a16:creationId xmlns:a16="http://schemas.microsoft.com/office/drawing/2014/main" id="{644A8D59-6CE3-3E4E-9E91-BF465ED10FD9}"/>
              </a:ext>
            </a:extLst>
          </p:cNvPr>
          <p:cNvSpPr>
            <a:spLocks noChangeArrowheads="1"/>
          </p:cNvSpPr>
          <p:nvPr/>
        </p:nvSpPr>
        <p:spPr bwMode="auto">
          <a:xfrm>
            <a:off x="1429767" y="1845965"/>
            <a:ext cx="9072562" cy="4751387"/>
          </a:xfrm>
          <a:prstGeom prst="rect">
            <a:avLst/>
          </a:prstGeom>
          <a:solidFill>
            <a:srgbClr val="FFFFFF"/>
          </a:solidFill>
          <a:ln w="9525" algn="ctr">
            <a:solidFill>
              <a:srgbClr val="FFFFFF"/>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11" eaLnBrk="1" fontAlgn="auto" hangingPunct="1">
              <a:spcBef>
                <a:spcPct val="0"/>
              </a:spcBef>
              <a:spcAft>
                <a:spcPts val="0"/>
              </a:spcAft>
              <a:buFontTx/>
              <a:buNone/>
              <a:defRPr/>
            </a:pPr>
            <a:endParaRPr lang="hu-HU" altLang="hu-HU" sz="2400" kern="0">
              <a:solidFill>
                <a:srgbClr val="000000"/>
              </a:solidFill>
              <a:ea typeface="Microsoft YaHei" panose="020B0503020204020204" pitchFamily="34" charset="-122"/>
            </a:endParaRPr>
          </a:p>
        </p:txBody>
      </p:sp>
      <p:pic>
        <p:nvPicPr>
          <p:cNvPr id="16" name="Picture 10">
            <a:extLst>
              <a:ext uri="{FF2B5EF4-FFF2-40B4-BE49-F238E27FC236}">
                <a16:creationId xmlns:a16="http://schemas.microsoft.com/office/drawing/2014/main" id="{67521F83-2DD4-684A-86E6-79BDC55488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6742" y="5351165"/>
            <a:ext cx="9275762" cy="12461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1">
            <a:extLst>
              <a:ext uri="{FF2B5EF4-FFF2-40B4-BE49-F238E27FC236}">
                <a16:creationId xmlns:a16="http://schemas.microsoft.com/office/drawing/2014/main" id="{AD2E1272-2E69-234E-976A-B357F2EC79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6142" y="1916286"/>
            <a:ext cx="4275137" cy="3276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églalap 12">
            <a:extLst>
              <a:ext uri="{FF2B5EF4-FFF2-40B4-BE49-F238E27FC236}">
                <a16:creationId xmlns:a16="http://schemas.microsoft.com/office/drawing/2014/main" id="{8DB7CAEB-38CD-7C41-8CC3-52B9160D7550}"/>
              </a:ext>
            </a:extLst>
          </p:cNvPr>
          <p:cNvSpPr>
            <a:spLocks noChangeArrowheads="1"/>
          </p:cNvSpPr>
          <p:nvPr/>
        </p:nvSpPr>
        <p:spPr bwMode="auto">
          <a:xfrm>
            <a:off x="4176142" y="2276649"/>
            <a:ext cx="4248150" cy="431800"/>
          </a:xfrm>
          <a:prstGeom prst="rect">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000000"/>
              </a:solidFill>
              <a:ea typeface="Microsoft YaHei" panose="020B0503020204020204" pitchFamily="34" charset="-122"/>
            </a:endParaRPr>
          </a:p>
        </p:txBody>
      </p:sp>
      <p:sp>
        <p:nvSpPr>
          <p:cNvPr id="19" name="Téglalap 13">
            <a:extLst>
              <a:ext uri="{FF2B5EF4-FFF2-40B4-BE49-F238E27FC236}">
                <a16:creationId xmlns:a16="http://schemas.microsoft.com/office/drawing/2014/main" id="{044F9A49-425C-894C-8FB3-42232DE8B58F}"/>
              </a:ext>
            </a:extLst>
          </p:cNvPr>
          <p:cNvSpPr>
            <a:spLocks noChangeArrowheads="1"/>
          </p:cNvSpPr>
          <p:nvPr/>
        </p:nvSpPr>
        <p:spPr bwMode="auto">
          <a:xfrm>
            <a:off x="4176142" y="3284711"/>
            <a:ext cx="4248150" cy="576263"/>
          </a:xfrm>
          <a:prstGeom prst="rect">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000000"/>
              </a:solidFill>
              <a:ea typeface="Microsoft YaHei" panose="020B0503020204020204" pitchFamily="34" charset="-122"/>
            </a:endParaRPr>
          </a:p>
        </p:txBody>
      </p:sp>
      <p:sp>
        <p:nvSpPr>
          <p:cNvPr id="20" name="Téglalap 15">
            <a:extLst>
              <a:ext uri="{FF2B5EF4-FFF2-40B4-BE49-F238E27FC236}">
                <a16:creationId xmlns:a16="http://schemas.microsoft.com/office/drawing/2014/main" id="{4531C6E8-BE57-814A-9CA8-1E87566FA00C}"/>
              </a:ext>
            </a:extLst>
          </p:cNvPr>
          <p:cNvSpPr>
            <a:spLocks noChangeArrowheads="1"/>
          </p:cNvSpPr>
          <p:nvPr/>
        </p:nvSpPr>
        <p:spPr bwMode="auto">
          <a:xfrm>
            <a:off x="4176142" y="4653136"/>
            <a:ext cx="4248150" cy="503238"/>
          </a:xfrm>
          <a:prstGeom prst="rect">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000000"/>
              </a:solidFill>
              <a:ea typeface="Microsoft YaHei" panose="020B0503020204020204" pitchFamily="34" charset="-122"/>
            </a:endParaRPr>
          </a:p>
        </p:txBody>
      </p:sp>
    </p:spTree>
    <p:custDataLst>
      <p:tags r:id="rId1"/>
    </p:custDataLst>
    <p:extLst>
      <p:ext uri="{BB962C8B-B14F-4D97-AF65-F5344CB8AC3E}">
        <p14:creationId xmlns:p14="http://schemas.microsoft.com/office/powerpoint/2010/main" val="382771869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2" y="4404"/>
            <a:ext cx="2109774" cy="1264356"/>
          </a:xfrm>
          <a:prstGeom prst="rect">
            <a:avLst/>
          </a:prstGeom>
        </p:spPr>
      </p:pic>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8"/>
            <a:ext cx="9577064" cy="906727"/>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err="1">
                <a:solidFill>
                  <a:srgbClr val="294143"/>
                </a:solidFill>
              </a:rPr>
              <a:t>Preoperatív</a:t>
            </a:r>
            <a:r>
              <a:rPr lang="hu-HU" altLang="hu-HU" sz="4400" dirty="0">
                <a:solidFill>
                  <a:srgbClr val="294143"/>
                </a:solidFill>
              </a:rPr>
              <a:t> előkészítés</a:t>
            </a:r>
          </a:p>
        </p:txBody>
      </p:sp>
    </p:spTree>
    <p:extLst>
      <p:ext uri="{BB962C8B-B14F-4D97-AF65-F5344CB8AC3E}">
        <p14:creationId xmlns:p14="http://schemas.microsoft.com/office/powerpoint/2010/main" val="2848513327"/>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7|1.5"/>
</p:tagLst>
</file>

<file path=ppt/tags/tag10.xml><?xml version="1.0" encoding="utf-8"?>
<p:tagLst xmlns:a="http://schemas.openxmlformats.org/drawingml/2006/main" xmlns:r="http://schemas.openxmlformats.org/officeDocument/2006/relationships" xmlns:p="http://schemas.openxmlformats.org/presentationml/2006/main">
  <p:tag name="TIMING" val="|2.7|1.5"/>
</p:tagLst>
</file>

<file path=ppt/tags/tag11.xml><?xml version="1.0" encoding="utf-8"?>
<p:tagLst xmlns:a="http://schemas.openxmlformats.org/drawingml/2006/main" xmlns:r="http://schemas.openxmlformats.org/officeDocument/2006/relationships" xmlns:p="http://schemas.openxmlformats.org/presentationml/2006/main">
  <p:tag name="TIMING" val="|2.7|1.5"/>
</p:tagLst>
</file>

<file path=ppt/tags/tag12.xml><?xml version="1.0" encoding="utf-8"?>
<p:tagLst xmlns:a="http://schemas.openxmlformats.org/drawingml/2006/main" xmlns:r="http://schemas.openxmlformats.org/officeDocument/2006/relationships" xmlns:p="http://schemas.openxmlformats.org/presentationml/2006/main">
  <p:tag name="TIMING" val="|2.7|1.5"/>
</p:tagLst>
</file>

<file path=ppt/tags/tag13.xml><?xml version="1.0" encoding="utf-8"?>
<p:tagLst xmlns:a="http://schemas.openxmlformats.org/drawingml/2006/main" xmlns:r="http://schemas.openxmlformats.org/officeDocument/2006/relationships" xmlns:p="http://schemas.openxmlformats.org/presentationml/2006/main">
  <p:tag name="TIMING" val="|2.7|1.5"/>
</p:tagLst>
</file>

<file path=ppt/tags/tag14.xml><?xml version="1.0" encoding="utf-8"?>
<p:tagLst xmlns:a="http://schemas.openxmlformats.org/drawingml/2006/main" xmlns:r="http://schemas.openxmlformats.org/officeDocument/2006/relationships" xmlns:p="http://schemas.openxmlformats.org/presentationml/2006/main">
  <p:tag name="TIMING" val="|2.7|1.5"/>
</p:tagLst>
</file>

<file path=ppt/tags/tag15.xml><?xml version="1.0" encoding="utf-8"?>
<p:tagLst xmlns:a="http://schemas.openxmlformats.org/drawingml/2006/main" xmlns:r="http://schemas.openxmlformats.org/officeDocument/2006/relationships" xmlns:p="http://schemas.openxmlformats.org/presentationml/2006/main">
  <p:tag name="TIMING" val="|2.7|1.5"/>
</p:tagLst>
</file>

<file path=ppt/tags/tag16.xml><?xml version="1.0" encoding="utf-8"?>
<p:tagLst xmlns:a="http://schemas.openxmlformats.org/drawingml/2006/main" xmlns:r="http://schemas.openxmlformats.org/officeDocument/2006/relationships" xmlns:p="http://schemas.openxmlformats.org/presentationml/2006/main">
  <p:tag name="TIMING" val="|2.7|1.5"/>
</p:tagLst>
</file>

<file path=ppt/tags/tag17.xml><?xml version="1.0" encoding="utf-8"?>
<p:tagLst xmlns:a="http://schemas.openxmlformats.org/drawingml/2006/main" xmlns:r="http://schemas.openxmlformats.org/officeDocument/2006/relationships" xmlns:p="http://schemas.openxmlformats.org/presentationml/2006/main">
  <p:tag name="TIMING" val="|2.7|1.5"/>
</p:tagLst>
</file>

<file path=ppt/tags/tag18.xml><?xml version="1.0" encoding="utf-8"?>
<p:tagLst xmlns:a="http://schemas.openxmlformats.org/drawingml/2006/main" xmlns:r="http://schemas.openxmlformats.org/officeDocument/2006/relationships" xmlns:p="http://schemas.openxmlformats.org/presentationml/2006/main">
  <p:tag name="TIMING" val="|2.7|1.5"/>
</p:tagLst>
</file>

<file path=ppt/tags/tag19.xml><?xml version="1.0" encoding="utf-8"?>
<p:tagLst xmlns:a="http://schemas.openxmlformats.org/drawingml/2006/main" xmlns:r="http://schemas.openxmlformats.org/officeDocument/2006/relationships" xmlns:p="http://schemas.openxmlformats.org/presentationml/2006/main">
  <p:tag name="TIMING" val="|2.7|1.5"/>
</p:tagLst>
</file>

<file path=ppt/tags/tag2.xml><?xml version="1.0" encoding="utf-8"?>
<p:tagLst xmlns:a="http://schemas.openxmlformats.org/drawingml/2006/main" xmlns:r="http://schemas.openxmlformats.org/officeDocument/2006/relationships" xmlns:p="http://schemas.openxmlformats.org/presentationml/2006/main">
  <p:tag name="TIMING" val="|2.7|1.5"/>
</p:tagLst>
</file>

<file path=ppt/tags/tag20.xml><?xml version="1.0" encoding="utf-8"?>
<p:tagLst xmlns:a="http://schemas.openxmlformats.org/drawingml/2006/main" xmlns:r="http://schemas.openxmlformats.org/officeDocument/2006/relationships" xmlns:p="http://schemas.openxmlformats.org/presentationml/2006/main">
  <p:tag name="TIMING" val="|2.7|1.5"/>
</p:tagLst>
</file>

<file path=ppt/tags/tag21.xml><?xml version="1.0" encoding="utf-8"?>
<p:tagLst xmlns:a="http://schemas.openxmlformats.org/drawingml/2006/main" xmlns:r="http://schemas.openxmlformats.org/officeDocument/2006/relationships" xmlns:p="http://schemas.openxmlformats.org/presentationml/2006/main">
  <p:tag name="TIMING" val="|2.7|1.5"/>
</p:tagLst>
</file>

<file path=ppt/tags/tag22.xml><?xml version="1.0" encoding="utf-8"?>
<p:tagLst xmlns:a="http://schemas.openxmlformats.org/drawingml/2006/main" xmlns:r="http://schemas.openxmlformats.org/officeDocument/2006/relationships" xmlns:p="http://schemas.openxmlformats.org/presentationml/2006/main">
  <p:tag name="TIMING" val="|2.7|1.5"/>
</p:tagLst>
</file>

<file path=ppt/tags/tag23.xml><?xml version="1.0" encoding="utf-8"?>
<p:tagLst xmlns:a="http://schemas.openxmlformats.org/drawingml/2006/main" xmlns:r="http://schemas.openxmlformats.org/officeDocument/2006/relationships" xmlns:p="http://schemas.openxmlformats.org/presentationml/2006/main">
  <p:tag name="TIMING" val="|2.7|1.5"/>
</p:tagLst>
</file>

<file path=ppt/tags/tag24.xml><?xml version="1.0" encoding="utf-8"?>
<p:tagLst xmlns:a="http://schemas.openxmlformats.org/drawingml/2006/main" xmlns:r="http://schemas.openxmlformats.org/officeDocument/2006/relationships" xmlns:p="http://schemas.openxmlformats.org/presentationml/2006/main">
  <p:tag name="TIMING" val="|2.7|1.5"/>
</p:tagLst>
</file>

<file path=ppt/tags/tag25.xml><?xml version="1.0" encoding="utf-8"?>
<p:tagLst xmlns:a="http://schemas.openxmlformats.org/drawingml/2006/main" xmlns:r="http://schemas.openxmlformats.org/officeDocument/2006/relationships" xmlns:p="http://schemas.openxmlformats.org/presentationml/2006/main">
  <p:tag name="TIMING" val="|2.7|1.5"/>
</p:tagLst>
</file>

<file path=ppt/tags/tag26.xml><?xml version="1.0" encoding="utf-8"?>
<p:tagLst xmlns:a="http://schemas.openxmlformats.org/drawingml/2006/main" xmlns:r="http://schemas.openxmlformats.org/officeDocument/2006/relationships" xmlns:p="http://schemas.openxmlformats.org/presentationml/2006/main">
  <p:tag name="TIMING" val="|2.7|1.5"/>
</p:tagLst>
</file>

<file path=ppt/tags/tag3.xml><?xml version="1.0" encoding="utf-8"?>
<p:tagLst xmlns:a="http://schemas.openxmlformats.org/drawingml/2006/main" xmlns:r="http://schemas.openxmlformats.org/officeDocument/2006/relationships" xmlns:p="http://schemas.openxmlformats.org/presentationml/2006/main">
  <p:tag name="TIMING" val="|2.7|1.5"/>
</p:tagLst>
</file>

<file path=ppt/tags/tag4.xml><?xml version="1.0" encoding="utf-8"?>
<p:tagLst xmlns:a="http://schemas.openxmlformats.org/drawingml/2006/main" xmlns:r="http://schemas.openxmlformats.org/officeDocument/2006/relationships" xmlns:p="http://schemas.openxmlformats.org/presentationml/2006/main">
  <p:tag name="TIMING" val="|2.7|1.5"/>
</p:tagLst>
</file>

<file path=ppt/tags/tag5.xml><?xml version="1.0" encoding="utf-8"?>
<p:tagLst xmlns:a="http://schemas.openxmlformats.org/drawingml/2006/main" xmlns:r="http://schemas.openxmlformats.org/officeDocument/2006/relationships" xmlns:p="http://schemas.openxmlformats.org/presentationml/2006/main">
  <p:tag name="TIMING" val="|2.7|1.5"/>
</p:tagLst>
</file>

<file path=ppt/tags/tag6.xml><?xml version="1.0" encoding="utf-8"?>
<p:tagLst xmlns:a="http://schemas.openxmlformats.org/drawingml/2006/main" xmlns:r="http://schemas.openxmlformats.org/officeDocument/2006/relationships" xmlns:p="http://schemas.openxmlformats.org/presentationml/2006/main">
  <p:tag name="TIMING" val="|2.7|1.5"/>
</p:tagLst>
</file>

<file path=ppt/tags/tag7.xml><?xml version="1.0" encoding="utf-8"?>
<p:tagLst xmlns:a="http://schemas.openxmlformats.org/drawingml/2006/main" xmlns:r="http://schemas.openxmlformats.org/officeDocument/2006/relationships" xmlns:p="http://schemas.openxmlformats.org/presentationml/2006/main">
  <p:tag name="TIMING" val="|2.7|1.5"/>
</p:tagLst>
</file>

<file path=ppt/tags/tag8.xml><?xml version="1.0" encoding="utf-8"?>
<p:tagLst xmlns:a="http://schemas.openxmlformats.org/drawingml/2006/main" xmlns:r="http://schemas.openxmlformats.org/officeDocument/2006/relationships" xmlns:p="http://schemas.openxmlformats.org/presentationml/2006/main">
  <p:tag name="TIMING" val="|2.7|1.5"/>
</p:tagLst>
</file>

<file path=ppt/tags/tag9.xml><?xml version="1.0" encoding="utf-8"?>
<p:tagLst xmlns:a="http://schemas.openxmlformats.org/drawingml/2006/main" xmlns:r="http://schemas.openxmlformats.org/officeDocument/2006/relationships" xmlns:p="http://schemas.openxmlformats.org/presentationml/2006/main">
  <p:tag name="TIMING" val="|2.7|1.5"/>
</p:tagLst>
</file>

<file path=ppt/theme/theme1.xml><?xml version="1.0" encoding="utf-8"?>
<a:theme xmlns:a="http://schemas.openxmlformats.org/drawingml/2006/main" name="4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23142</TotalTime>
  <Words>1072</Words>
  <Application>Microsoft Macintosh PowerPoint</Application>
  <PresentationFormat>Widescreen</PresentationFormat>
  <Paragraphs>209</Paragraphs>
  <Slides>33</Slides>
  <Notes>33</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9" baseType="lpstr">
      <vt:lpstr>Arial</vt:lpstr>
      <vt:lpstr>Times New Roman</vt:lpstr>
      <vt:lpstr>4_Angol</vt:lpstr>
      <vt:lpstr>5_Angol</vt:lpstr>
      <vt:lpstr>6_Angol</vt:lpstr>
      <vt:lpstr>Prism Project</vt:lpstr>
      <vt:lpstr>Preoperatív előkészítés főbb szempontjai  Molnár Zsolt1,2,3,4  1Medical Director: CytoSorbents Europe, Berlin, Germany 2Institute for Translational Medicine, School of Medicine, University of Pécs, Hungary 3Department of Anaesthesiology and Intensive Therapy, Poznan University of Medical Sciences, Poznan, Poland 4Department of Anaesthesiology and Intensive Therapy, Markusovszky Teaching Hospital, Szombathely, Hungary    </vt:lpstr>
      <vt:lpstr> </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Manager/>
  <Company>POTE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ambuláns anesztézia korai és késői posztoperatív szövődményei</dc:title>
  <dc:subject/>
  <dc:creator>POTE, AITI</dc:creator>
  <cp:keywords/>
  <dc:description/>
  <cp:lastModifiedBy>Team3 Cytosorbents</cp:lastModifiedBy>
  <cp:revision>1169</cp:revision>
  <cp:lastPrinted>2002-11-05T09:37:16Z</cp:lastPrinted>
  <dcterms:created xsi:type="dcterms:W3CDTF">1999-04-15T15:00:26Z</dcterms:created>
  <dcterms:modified xsi:type="dcterms:W3CDTF">2020-12-02T15:42:25Z</dcterms:modified>
  <cp:category/>
</cp:coreProperties>
</file>