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  <p:sldMasterId id="2147483697" r:id="rId4"/>
    <p:sldMasterId id="2147483709" r:id="rId5"/>
    <p:sldMasterId id="2147483747" r:id="rId6"/>
    <p:sldMasterId id="2147483772" r:id="rId7"/>
    <p:sldMasterId id="2147483810" r:id="rId8"/>
  </p:sldMasterIdLst>
  <p:notesMasterIdLst>
    <p:notesMasterId r:id="rId55"/>
  </p:notesMasterIdLst>
  <p:handoutMasterIdLst>
    <p:handoutMasterId r:id="rId56"/>
  </p:handoutMasterIdLst>
  <p:sldIdLst>
    <p:sldId id="399" r:id="rId9"/>
    <p:sldId id="473" r:id="rId10"/>
    <p:sldId id="471" r:id="rId11"/>
    <p:sldId id="472" r:id="rId12"/>
    <p:sldId id="476" r:id="rId13"/>
    <p:sldId id="374" r:id="rId14"/>
    <p:sldId id="372" r:id="rId15"/>
    <p:sldId id="475" r:id="rId16"/>
    <p:sldId id="477" r:id="rId17"/>
    <p:sldId id="348" r:id="rId18"/>
    <p:sldId id="375" r:id="rId19"/>
    <p:sldId id="398" r:id="rId20"/>
    <p:sldId id="400" r:id="rId21"/>
    <p:sldId id="435" r:id="rId22"/>
    <p:sldId id="401" r:id="rId23"/>
    <p:sldId id="478" r:id="rId24"/>
    <p:sldId id="323" r:id="rId25"/>
    <p:sldId id="367" r:id="rId26"/>
    <p:sldId id="381" r:id="rId27"/>
    <p:sldId id="378" r:id="rId28"/>
    <p:sldId id="480" r:id="rId29"/>
    <p:sldId id="334" r:id="rId30"/>
    <p:sldId id="444" r:id="rId31"/>
    <p:sldId id="445" r:id="rId32"/>
    <p:sldId id="316" r:id="rId33"/>
    <p:sldId id="446" r:id="rId34"/>
    <p:sldId id="479" r:id="rId35"/>
    <p:sldId id="346" r:id="rId36"/>
    <p:sldId id="344" r:id="rId37"/>
    <p:sldId id="453" r:id="rId38"/>
    <p:sldId id="335" r:id="rId39"/>
    <p:sldId id="386" r:id="rId40"/>
    <p:sldId id="291" r:id="rId41"/>
    <p:sldId id="293" r:id="rId42"/>
    <p:sldId id="440" r:id="rId43"/>
    <p:sldId id="272" r:id="rId44"/>
    <p:sldId id="354" r:id="rId45"/>
    <p:sldId id="469" r:id="rId46"/>
    <p:sldId id="470" r:id="rId47"/>
    <p:sldId id="432" r:id="rId48"/>
    <p:sldId id="426" r:id="rId49"/>
    <p:sldId id="430" r:id="rId50"/>
    <p:sldId id="431" r:id="rId51"/>
    <p:sldId id="468" r:id="rId52"/>
    <p:sldId id="397" r:id="rId53"/>
    <p:sldId id="353" r:id="rId5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0066FF"/>
    <a:srgbClr val="996633"/>
    <a:srgbClr val="FFFF00"/>
    <a:srgbClr val="969696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86377" autoAdjust="0"/>
  </p:normalViewPr>
  <p:slideViewPr>
    <p:cSldViewPr>
      <p:cViewPr>
        <p:scale>
          <a:sx n="90" d="100"/>
          <a:sy n="90" d="100"/>
        </p:scale>
        <p:origin x="-837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87" y="-29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F688B-828A-4FD8-A169-826CBE10F9DC}" type="doc">
      <dgm:prSet loTypeId="urn:microsoft.com/office/officeart/2005/8/layout/cycle1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hu-HU"/>
        </a:p>
      </dgm:t>
    </dgm:pt>
    <dgm:pt modelId="{36863EB6-97C1-4F2F-A764-B464F8CEE2C9}">
      <dgm:prSet/>
      <dgm:spPr/>
      <dgm:t>
        <a:bodyPr/>
        <a:lstStyle/>
        <a:p>
          <a:pPr rtl="0"/>
          <a:endParaRPr lang="hu-HU" dirty="0"/>
        </a:p>
      </dgm:t>
    </dgm:pt>
    <dgm:pt modelId="{BC7BDFD4-AFFA-411F-9E6A-AD2438BF56AB}" type="parTrans" cxnId="{167D47BF-F8D8-4BCF-8E4D-6F4E58C71E65}">
      <dgm:prSet/>
      <dgm:spPr/>
      <dgm:t>
        <a:bodyPr/>
        <a:lstStyle/>
        <a:p>
          <a:endParaRPr lang="hu-HU"/>
        </a:p>
      </dgm:t>
    </dgm:pt>
    <dgm:pt modelId="{429D623A-0E94-4E14-8D70-B94B8765358F}" type="sibTrans" cxnId="{167D47BF-F8D8-4BCF-8E4D-6F4E58C71E65}">
      <dgm:prSet/>
      <dgm:spPr/>
      <dgm:t>
        <a:bodyPr/>
        <a:lstStyle/>
        <a:p>
          <a:endParaRPr lang="hu-HU"/>
        </a:p>
      </dgm:t>
    </dgm:pt>
    <dgm:pt modelId="{DA779B1C-B14E-4B0C-8B9F-DAF1C8F70633}">
      <dgm:prSet/>
      <dgm:spPr/>
      <dgm:t>
        <a:bodyPr/>
        <a:lstStyle/>
        <a:p>
          <a:pPr rtl="0"/>
          <a:endParaRPr lang="hu-HU" dirty="0"/>
        </a:p>
      </dgm:t>
    </dgm:pt>
    <dgm:pt modelId="{A55DC5C4-9ACE-4868-8C1A-F32C5EB9172D}" type="parTrans" cxnId="{053932FB-DB52-4080-AB43-7B7E380DDC4D}">
      <dgm:prSet/>
      <dgm:spPr/>
      <dgm:t>
        <a:bodyPr/>
        <a:lstStyle/>
        <a:p>
          <a:endParaRPr lang="hu-HU"/>
        </a:p>
      </dgm:t>
    </dgm:pt>
    <dgm:pt modelId="{52ECB446-C928-407C-A7FC-C97DC9F69E53}" type="sibTrans" cxnId="{053932FB-DB52-4080-AB43-7B7E380DDC4D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hu-HU"/>
        </a:p>
      </dgm:t>
    </dgm:pt>
    <dgm:pt modelId="{7448A442-C923-4192-B34A-2CAFC2AE2C96}">
      <dgm:prSet/>
      <dgm:spPr/>
      <dgm:t>
        <a:bodyPr/>
        <a:lstStyle/>
        <a:p>
          <a:pPr rtl="0"/>
          <a:endParaRPr lang="hu-HU" dirty="0"/>
        </a:p>
      </dgm:t>
    </dgm:pt>
    <dgm:pt modelId="{12A3703B-73E2-494F-ABF5-CC3BC555CC2C}" type="parTrans" cxnId="{862DAC9A-76B4-4F97-A0B0-F8036E6D316A}">
      <dgm:prSet/>
      <dgm:spPr/>
      <dgm:t>
        <a:bodyPr/>
        <a:lstStyle/>
        <a:p>
          <a:endParaRPr lang="hu-HU"/>
        </a:p>
      </dgm:t>
    </dgm:pt>
    <dgm:pt modelId="{37F5AF30-AD5A-4D1B-944C-43925B290B21}" type="sibTrans" cxnId="{862DAC9A-76B4-4F97-A0B0-F8036E6D316A}">
      <dgm:prSet/>
      <dgm:spPr/>
      <dgm:t>
        <a:bodyPr/>
        <a:lstStyle/>
        <a:p>
          <a:endParaRPr lang="hu-HU"/>
        </a:p>
      </dgm:t>
    </dgm:pt>
    <dgm:pt modelId="{EB42843D-A390-4C52-9A05-14DAFCA72A8E}" type="pres">
      <dgm:prSet presAssocID="{9EBF688B-828A-4FD8-A169-826CBE10F9D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53AF155-FD60-4DD2-A0FA-16713348D0EC}" type="pres">
      <dgm:prSet presAssocID="{36863EB6-97C1-4F2F-A764-B464F8CEE2C9}" presName="dummy" presStyleCnt="0"/>
      <dgm:spPr/>
    </dgm:pt>
    <dgm:pt modelId="{E404AD7C-161B-4A4D-892C-CA4941C9AB84}" type="pres">
      <dgm:prSet presAssocID="{36863EB6-97C1-4F2F-A764-B464F8CEE2C9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7C30E1B-D491-4EE5-AF06-E5AD50328E47}" type="pres">
      <dgm:prSet presAssocID="{429D623A-0E94-4E14-8D70-B94B8765358F}" presName="sibTrans" presStyleLbl="node1" presStyleIdx="0" presStyleCnt="3" custLinFactNeighborX="6109" custLinFactNeighborY="-15801" custRadScaleRad="98353" custRadScaleInc="-2147483648"/>
      <dgm:spPr/>
      <dgm:t>
        <a:bodyPr/>
        <a:lstStyle/>
        <a:p>
          <a:endParaRPr lang="hu-HU"/>
        </a:p>
      </dgm:t>
    </dgm:pt>
    <dgm:pt modelId="{9391BF66-9372-49F0-B1DC-2109D1A8262B}" type="pres">
      <dgm:prSet presAssocID="{DA779B1C-B14E-4B0C-8B9F-DAF1C8F70633}" presName="dummy" presStyleCnt="0"/>
      <dgm:spPr/>
    </dgm:pt>
    <dgm:pt modelId="{D16D0302-79C1-4E90-9F1C-702AF551D1C7}" type="pres">
      <dgm:prSet presAssocID="{DA779B1C-B14E-4B0C-8B9F-DAF1C8F70633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9B1E3C1-CABA-41EA-A154-ED2C69ABEE26}" type="pres">
      <dgm:prSet presAssocID="{52ECB446-C928-407C-A7FC-C97DC9F69E53}" presName="sibTrans" presStyleLbl="node1" presStyleIdx="1" presStyleCnt="3" custLinFactNeighborX="-7547" custLinFactNeighborY="-15801"/>
      <dgm:spPr/>
      <dgm:t>
        <a:bodyPr/>
        <a:lstStyle/>
        <a:p>
          <a:endParaRPr lang="hu-HU"/>
        </a:p>
      </dgm:t>
    </dgm:pt>
    <dgm:pt modelId="{324C51F0-190C-4AF7-9D91-A1C529094EA0}" type="pres">
      <dgm:prSet presAssocID="{7448A442-C923-4192-B34A-2CAFC2AE2C96}" presName="dummy" presStyleCnt="0"/>
      <dgm:spPr/>
    </dgm:pt>
    <dgm:pt modelId="{3AA7B651-C384-4953-999C-6DE7B7E3C48C}" type="pres">
      <dgm:prSet presAssocID="{7448A442-C923-4192-B34A-2CAFC2AE2C96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6EA21B3-6C2D-4551-B555-F7704FF8BB08}" type="pres">
      <dgm:prSet presAssocID="{37F5AF30-AD5A-4D1B-944C-43925B290B21}" presName="sibTrans" presStyleLbl="node1" presStyleIdx="2" presStyleCnt="3" custScaleX="107170" custScaleY="101414" custLinFactNeighborX="-354" custLinFactNeighborY="1463"/>
      <dgm:spPr/>
      <dgm:t>
        <a:bodyPr/>
        <a:lstStyle/>
        <a:p>
          <a:endParaRPr lang="hu-HU"/>
        </a:p>
      </dgm:t>
    </dgm:pt>
  </dgm:ptLst>
  <dgm:cxnLst>
    <dgm:cxn modelId="{862DAC9A-76B4-4F97-A0B0-F8036E6D316A}" srcId="{9EBF688B-828A-4FD8-A169-826CBE10F9DC}" destId="{7448A442-C923-4192-B34A-2CAFC2AE2C96}" srcOrd="2" destOrd="0" parTransId="{12A3703B-73E2-494F-ABF5-CC3BC555CC2C}" sibTransId="{37F5AF30-AD5A-4D1B-944C-43925B290B21}"/>
    <dgm:cxn modelId="{4DBB6240-57D0-4606-916D-30AD3F1D7AD7}" type="presOf" srcId="{37F5AF30-AD5A-4D1B-944C-43925B290B21}" destId="{16EA21B3-6C2D-4551-B555-F7704FF8BB08}" srcOrd="0" destOrd="0" presId="urn:microsoft.com/office/officeart/2005/8/layout/cycle1"/>
    <dgm:cxn modelId="{71BEDD66-E41A-4AAB-B479-F583BB6FB531}" type="presOf" srcId="{9EBF688B-828A-4FD8-A169-826CBE10F9DC}" destId="{EB42843D-A390-4C52-9A05-14DAFCA72A8E}" srcOrd="0" destOrd="0" presId="urn:microsoft.com/office/officeart/2005/8/layout/cycle1"/>
    <dgm:cxn modelId="{167D47BF-F8D8-4BCF-8E4D-6F4E58C71E65}" srcId="{9EBF688B-828A-4FD8-A169-826CBE10F9DC}" destId="{36863EB6-97C1-4F2F-A764-B464F8CEE2C9}" srcOrd="0" destOrd="0" parTransId="{BC7BDFD4-AFFA-411F-9E6A-AD2438BF56AB}" sibTransId="{429D623A-0E94-4E14-8D70-B94B8765358F}"/>
    <dgm:cxn modelId="{80E2303A-3FF9-418E-8969-3DB583EF7ED1}" type="presOf" srcId="{36863EB6-97C1-4F2F-A764-B464F8CEE2C9}" destId="{E404AD7C-161B-4A4D-892C-CA4941C9AB84}" srcOrd="0" destOrd="0" presId="urn:microsoft.com/office/officeart/2005/8/layout/cycle1"/>
    <dgm:cxn modelId="{053932FB-DB52-4080-AB43-7B7E380DDC4D}" srcId="{9EBF688B-828A-4FD8-A169-826CBE10F9DC}" destId="{DA779B1C-B14E-4B0C-8B9F-DAF1C8F70633}" srcOrd="1" destOrd="0" parTransId="{A55DC5C4-9ACE-4868-8C1A-F32C5EB9172D}" sibTransId="{52ECB446-C928-407C-A7FC-C97DC9F69E53}"/>
    <dgm:cxn modelId="{A052C6E3-17FC-46B5-83CC-0D95E6612E04}" type="presOf" srcId="{52ECB446-C928-407C-A7FC-C97DC9F69E53}" destId="{39B1E3C1-CABA-41EA-A154-ED2C69ABEE26}" srcOrd="0" destOrd="0" presId="urn:microsoft.com/office/officeart/2005/8/layout/cycle1"/>
    <dgm:cxn modelId="{9A558608-FBBC-4C60-B43E-182D6CE7BD96}" type="presOf" srcId="{7448A442-C923-4192-B34A-2CAFC2AE2C96}" destId="{3AA7B651-C384-4953-999C-6DE7B7E3C48C}" srcOrd="0" destOrd="0" presId="urn:microsoft.com/office/officeart/2005/8/layout/cycle1"/>
    <dgm:cxn modelId="{6974D3F6-8F37-4DBC-972E-6F49A9BD15F3}" type="presOf" srcId="{429D623A-0E94-4E14-8D70-B94B8765358F}" destId="{97C30E1B-D491-4EE5-AF06-E5AD50328E47}" srcOrd="0" destOrd="0" presId="urn:microsoft.com/office/officeart/2005/8/layout/cycle1"/>
    <dgm:cxn modelId="{255053EE-3986-4993-992F-EC281A57E1B2}" type="presOf" srcId="{DA779B1C-B14E-4B0C-8B9F-DAF1C8F70633}" destId="{D16D0302-79C1-4E90-9F1C-702AF551D1C7}" srcOrd="0" destOrd="0" presId="urn:microsoft.com/office/officeart/2005/8/layout/cycle1"/>
    <dgm:cxn modelId="{56880129-1D29-4D1F-B9DC-B35EB019FB3E}" type="presParOf" srcId="{EB42843D-A390-4C52-9A05-14DAFCA72A8E}" destId="{453AF155-FD60-4DD2-A0FA-16713348D0EC}" srcOrd="0" destOrd="0" presId="urn:microsoft.com/office/officeart/2005/8/layout/cycle1"/>
    <dgm:cxn modelId="{411F5DA7-AFCE-47CC-B6EF-1EF11E09E0CC}" type="presParOf" srcId="{EB42843D-A390-4C52-9A05-14DAFCA72A8E}" destId="{E404AD7C-161B-4A4D-892C-CA4941C9AB84}" srcOrd="1" destOrd="0" presId="urn:microsoft.com/office/officeart/2005/8/layout/cycle1"/>
    <dgm:cxn modelId="{4F836CA4-E3ED-4318-86D9-79D0AEBDDB1C}" type="presParOf" srcId="{EB42843D-A390-4C52-9A05-14DAFCA72A8E}" destId="{97C30E1B-D491-4EE5-AF06-E5AD50328E47}" srcOrd="2" destOrd="0" presId="urn:microsoft.com/office/officeart/2005/8/layout/cycle1"/>
    <dgm:cxn modelId="{5596FEEC-2C31-43B7-9D0B-8DE680C50C18}" type="presParOf" srcId="{EB42843D-A390-4C52-9A05-14DAFCA72A8E}" destId="{9391BF66-9372-49F0-B1DC-2109D1A8262B}" srcOrd="3" destOrd="0" presId="urn:microsoft.com/office/officeart/2005/8/layout/cycle1"/>
    <dgm:cxn modelId="{430BD6F6-9A45-475D-B47E-C8648315D62D}" type="presParOf" srcId="{EB42843D-A390-4C52-9A05-14DAFCA72A8E}" destId="{D16D0302-79C1-4E90-9F1C-702AF551D1C7}" srcOrd="4" destOrd="0" presId="urn:microsoft.com/office/officeart/2005/8/layout/cycle1"/>
    <dgm:cxn modelId="{2CF6E256-90AC-4603-A148-06AAC3FA96F2}" type="presParOf" srcId="{EB42843D-A390-4C52-9A05-14DAFCA72A8E}" destId="{39B1E3C1-CABA-41EA-A154-ED2C69ABEE26}" srcOrd="5" destOrd="0" presId="urn:microsoft.com/office/officeart/2005/8/layout/cycle1"/>
    <dgm:cxn modelId="{38F2DE7B-3A67-4402-9C4E-A8EA4B5DFD12}" type="presParOf" srcId="{EB42843D-A390-4C52-9A05-14DAFCA72A8E}" destId="{324C51F0-190C-4AF7-9D91-A1C529094EA0}" srcOrd="6" destOrd="0" presId="urn:microsoft.com/office/officeart/2005/8/layout/cycle1"/>
    <dgm:cxn modelId="{136D9F05-84B8-4D54-B74C-D8A3396720C0}" type="presParOf" srcId="{EB42843D-A390-4C52-9A05-14DAFCA72A8E}" destId="{3AA7B651-C384-4953-999C-6DE7B7E3C48C}" srcOrd="7" destOrd="0" presId="urn:microsoft.com/office/officeart/2005/8/layout/cycle1"/>
    <dgm:cxn modelId="{0967D273-E166-49A0-BD23-C82D39C3A7D5}" type="presParOf" srcId="{EB42843D-A390-4C52-9A05-14DAFCA72A8E}" destId="{16EA21B3-6C2D-4551-B555-F7704FF8BB08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04AD7C-161B-4A4D-892C-CA4941C9AB84}">
      <dsp:nvSpPr>
        <dsp:cNvPr id="0" name=""/>
        <dsp:cNvSpPr/>
      </dsp:nvSpPr>
      <dsp:spPr>
        <a:xfrm>
          <a:off x="5834111" y="415210"/>
          <a:ext cx="2116922" cy="2116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500" kern="1200" dirty="0"/>
        </a:p>
      </dsp:txBody>
      <dsp:txXfrm>
        <a:off x="5834111" y="415210"/>
        <a:ext cx="2116922" cy="2116922"/>
      </dsp:txXfrm>
    </dsp:sp>
    <dsp:sp modelId="{97C30E1B-D491-4EE5-AF06-E5AD50328E47}">
      <dsp:nvSpPr>
        <dsp:cNvPr id="0" name=""/>
        <dsp:cNvSpPr/>
      </dsp:nvSpPr>
      <dsp:spPr>
        <a:xfrm>
          <a:off x="2915759" y="-792077"/>
          <a:ext cx="5005145" cy="5005145"/>
        </a:xfrm>
        <a:prstGeom prst="circularArrow">
          <a:avLst>
            <a:gd name="adj1" fmla="val 8248"/>
            <a:gd name="adj2" fmla="val 576036"/>
            <a:gd name="adj3" fmla="val 2964225"/>
            <a:gd name="adj4" fmla="val 51475"/>
            <a:gd name="adj5" fmla="val 962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6D0302-79C1-4E90-9F1C-702AF551D1C7}">
      <dsp:nvSpPr>
        <dsp:cNvPr id="0" name=""/>
        <dsp:cNvSpPr/>
      </dsp:nvSpPr>
      <dsp:spPr>
        <a:xfrm>
          <a:off x="4054106" y="3498269"/>
          <a:ext cx="2116922" cy="2116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500" kern="1200" dirty="0"/>
        </a:p>
      </dsp:txBody>
      <dsp:txXfrm>
        <a:off x="4054106" y="3498269"/>
        <a:ext cx="2116922" cy="2116922"/>
      </dsp:txXfrm>
    </dsp:sp>
    <dsp:sp modelId="{39B1E3C1-CABA-41EA-A154-ED2C69ABEE26}">
      <dsp:nvSpPr>
        <dsp:cNvPr id="0" name=""/>
        <dsp:cNvSpPr/>
      </dsp:nvSpPr>
      <dsp:spPr>
        <a:xfrm>
          <a:off x="2232256" y="-792077"/>
          <a:ext cx="5005145" cy="5005145"/>
        </a:xfrm>
        <a:prstGeom prst="circularArrow">
          <a:avLst>
            <a:gd name="adj1" fmla="val 8248"/>
            <a:gd name="adj2" fmla="val 576036"/>
            <a:gd name="adj3" fmla="val 10172489"/>
            <a:gd name="adj4" fmla="val 7259738"/>
            <a:gd name="adj5" fmla="val 9622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3AA7B651-C384-4953-999C-6DE7B7E3C48C}">
      <dsp:nvSpPr>
        <dsp:cNvPr id="0" name=""/>
        <dsp:cNvSpPr/>
      </dsp:nvSpPr>
      <dsp:spPr>
        <a:xfrm>
          <a:off x="2274101" y="415210"/>
          <a:ext cx="2116922" cy="2116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500" kern="1200" dirty="0"/>
        </a:p>
      </dsp:txBody>
      <dsp:txXfrm>
        <a:off x="2274101" y="415210"/>
        <a:ext cx="2116922" cy="2116922"/>
      </dsp:txXfrm>
    </dsp:sp>
    <dsp:sp modelId="{16EA21B3-6C2D-4551-B555-F7704FF8BB08}">
      <dsp:nvSpPr>
        <dsp:cNvPr id="0" name=""/>
        <dsp:cNvSpPr/>
      </dsp:nvSpPr>
      <dsp:spPr>
        <a:xfrm>
          <a:off x="2412842" y="36624"/>
          <a:ext cx="5364014" cy="5075918"/>
        </a:xfrm>
        <a:prstGeom prst="circularArrow">
          <a:avLst>
            <a:gd name="adj1" fmla="val 8248"/>
            <a:gd name="adj2" fmla="val 576036"/>
            <a:gd name="adj3" fmla="val 16857066"/>
            <a:gd name="adj4" fmla="val 14966898"/>
            <a:gd name="adj5" fmla="val 962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0F500-BCFB-47E1-BF59-474C669B8C4E}" type="datetimeFigureOut">
              <a:rPr lang="hu-HU" smtClean="0"/>
              <a:pPr/>
              <a:t>2021.01.27.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1A822-254B-44D1-88C2-927FDD025FF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40EB5-45C6-4AA3-A538-2BBDB9DBA05E}" type="datetimeFigureOut">
              <a:rPr lang="hu-HU" smtClean="0"/>
              <a:pPr/>
              <a:t>2021.01.27.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299BB-AD0A-4B04-956A-DBDF1045194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Ladies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gentlemen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deer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collages</a:t>
            </a:r>
            <a:r>
              <a:rPr lang="hu-HU" baseline="0" dirty="0" smtClean="0"/>
              <a:t>! </a:t>
            </a:r>
            <a:r>
              <a:rPr lang="hu-HU" baseline="0" dirty="0" err="1" smtClean="0"/>
              <a:t>It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my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verygreat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pleasure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be here, and I am </a:t>
            </a:r>
            <a:r>
              <a:rPr lang="hu-HU" baseline="0" dirty="0" err="1" smtClean="0"/>
              <a:t>honored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talk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about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these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point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care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devices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about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our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experiences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gained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monitoring </a:t>
            </a:r>
            <a:r>
              <a:rPr lang="hu-HU" baseline="0" dirty="0" err="1" smtClean="0"/>
              <a:t>severly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bleeding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patients</a:t>
            </a:r>
            <a:r>
              <a:rPr lang="hu-HU" baseline="0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99BB-AD0A-4B04-956A-DBDF10451942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Beyond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abolute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platelet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count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function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just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important</a:t>
            </a:r>
            <a:r>
              <a:rPr lang="hu-HU" baseline="0" dirty="0" smtClean="0"/>
              <a:t>. </a:t>
            </a:r>
            <a:r>
              <a:rPr lang="hu-HU" baseline="0" dirty="0" err="1" smtClean="0"/>
              <a:t>During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primary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hemostasis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platelets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have</a:t>
            </a:r>
            <a:r>
              <a:rPr lang="hu-HU" baseline="0" dirty="0" smtClean="0"/>
              <a:t> 3 main </a:t>
            </a:r>
            <a:r>
              <a:rPr lang="hu-HU" baseline="0" dirty="0" err="1" smtClean="0"/>
              <a:t>function</a:t>
            </a:r>
            <a:r>
              <a:rPr lang="hu-HU" baseline="0" dirty="0" smtClean="0"/>
              <a:t>. </a:t>
            </a:r>
            <a:r>
              <a:rPr lang="hu-HU" baseline="0" dirty="0" err="1" smtClean="0"/>
              <a:t>Adhesion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with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vWF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collagen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endothelial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cells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then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activation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by</a:t>
            </a:r>
            <a:r>
              <a:rPr lang="hu-HU" baseline="0" dirty="0" smtClean="0"/>
              <a:t> ADP and TXA, and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platelet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aggregation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which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potentiated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thrombin</a:t>
            </a:r>
            <a:r>
              <a:rPr lang="hu-HU" baseline="0" dirty="0" smtClean="0"/>
              <a:t>. </a:t>
            </a:r>
            <a:r>
              <a:rPr lang="hu-HU" baseline="0" dirty="0" err="1" smtClean="0"/>
              <a:t>At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same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time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thrombocytes</a:t>
            </a:r>
            <a:r>
              <a:rPr lang="hu-HU" baseline="0" dirty="0" smtClean="0"/>
              <a:t> play a </a:t>
            </a:r>
            <a:r>
              <a:rPr lang="hu-HU" baseline="0" dirty="0" err="1" smtClean="0"/>
              <a:t>very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important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role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throughout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by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providing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surface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for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whole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process</a:t>
            </a:r>
            <a:r>
              <a:rPr lang="hu-HU" baseline="0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99BB-AD0A-4B04-956A-DBDF10451942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2B6CB1EF-66D9-4E9A-87C0-876A8218F4E8}" type="slidenum">
              <a:rPr lang="de-DE" altLang="hu-H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24</a:t>
            </a:fld>
            <a:endParaRPr lang="de-DE" altLang="hu-HU">
              <a:solidFill>
                <a:srgbClr val="000000"/>
              </a:solidFill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Activating</a:t>
            </a:r>
            <a:r>
              <a:rPr lang="hu-H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platelets</a:t>
            </a:r>
            <a:r>
              <a:rPr lang="hu-H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activators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activated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platelets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sticking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onto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electrodes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hence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increasing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eletrical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resistance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During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under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curve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shows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amount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activated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thrombocytes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Consequently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smaller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AUC,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worse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platelet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hu-HU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aseline="0" dirty="0" err="1" smtClean="0"/>
              <a:t>Regarding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viscoelastic</a:t>
            </a:r>
            <a:r>
              <a:rPr lang="hu-HU" baseline="0" dirty="0" smtClean="0"/>
              <a:t> test </a:t>
            </a:r>
            <a:r>
              <a:rPr lang="hu-HU" baseline="0" dirty="0" err="1" smtClean="0"/>
              <a:t>there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two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deviceses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which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avaiable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market. </a:t>
            </a:r>
            <a:r>
              <a:rPr lang="hu-HU" baseline="0" dirty="0" err="1" smtClean="0"/>
              <a:t>Thromboelastography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or</a:t>
            </a:r>
            <a:r>
              <a:rPr lang="hu-HU" baseline="0" dirty="0" smtClean="0"/>
              <a:t> TEG is </a:t>
            </a:r>
            <a:r>
              <a:rPr lang="hu-HU" baseline="0" dirty="0" err="1" smtClean="0"/>
              <a:t>from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United </a:t>
            </a:r>
            <a:r>
              <a:rPr lang="hu-HU" baseline="0" dirty="0" err="1" smtClean="0"/>
              <a:t>States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while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other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rotational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thromboelasthometry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or</a:t>
            </a:r>
            <a:r>
              <a:rPr lang="hu-HU" baseline="0" dirty="0" smtClean="0"/>
              <a:t> ROTEM  is a </a:t>
            </a:r>
            <a:r>
              <a:rPr lang="hu-HU" baseline="0" dirty="0" err="1" smtClean="0"/>
              <a:t>german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device</a:t>
            </a:r>
            <a:r>
              <a:rPr lang="hu-HU" baseline="0" dirty="0" smtClean="0"/>
              <a:t>.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Viscoelastic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 is a r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dynamic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POC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whole-blood coagulation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curve-analysis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valueable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initiation and kinetics of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clot formation,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firmness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clot breakdown.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mesuring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hemostasis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platlet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aggregometry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discussed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260E-B256-46DD-B7D9-9438C507335E}" type="slidenum">
              <a:rPr lang="hu-HU" smtClean="0">
                <a:solidFill>
                  <a:prstClr val="black"/>
                </a:solidFill>
              </a:rPr>
              <a:pPr/>
              <a:t>27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aseline="0" dirty="0" err="1" smtClean="0"/>
              <a:t>Regarding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viscoelastic</a:t>
            </a:r>
            <a:r>
              <a:rPr lang="hu-HU" baseline="0" dirty="0" smtClean="0"/>
              <a:t> test </a:t>
            </a:r>
            <a:r>
              <a:rPr lang="hu-HU" baseline="0" dirty="0" err="1" smtClean="0"/>
              <a:t>there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two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deviceses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which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avaiable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market. </a:t>
            </a:r>
            <a:r>
              <a:rPr lang="hu-HU" baseline="0" dirty="0" err="1" smtClean="0"/>
              <a:t>Thromboelastography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or</a:t>
            </a:r>
            <a:r>
              <a:rPr lang="hu-HU" baseline="0" dirty="0" smtClean="0"/>
              <a:t> TEG is </a:t>
            </a:r>
            <a:r>
              <a:rPr lang="hu-HU" baseline="0" dirty="0" err="1" smtClean="0"/>
              <a:t>from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United </a:t>
            </a:r>
            <a:r>
              <a:rPr lang="hu-HU" baseline="0" dirty="0" err="1" smtClean="0"/>
              <a:t>States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while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other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rotational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thromboelasthometry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or</a:t>
            </a:r>
            <a:r>
              <a:rPr lang="hu-HU" baseline="0" dirty="0" smtClean="0"/>
              <a:t> ROTEM  is a </a:t>
            </a:r>
            <a:r>
              <a:rPr lang="hu-HU" baseline="0" dirty="0" err="1" smtClean="0"/>
              <a:t>german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device</a:t>
            </a:r>
            <a:r>
              <a:rPr lang="hu-HU" baseline="0" dirty="0" smtClean="0"/>
              <a:t>.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Viscoelastic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 is a r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dynamic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POC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whole-blood coagulation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curve-analysis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valueable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initiation and kinetics of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clot formation,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firmness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clot breakdown.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mesuring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hemostasis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platlet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aggregometry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discussed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260E-B256-46DD-B7D9-9438C507335E}" type="slidenum">
              <a:rPr lang="hu-HU" smtClean="0">
                <a:solidFill>
                  <a:prstClr val="black"/>
                </a:solidFill>
              </a:rPr>
              <a:pPr/>
              <a:t>29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Regarding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standard </a:t>
            </a:r>
            <a:r>
              <a:rPr lang="hu-HU" dirty="0" err="1" smtClean="0"/>
              <a:t>plasma-based</a:t>
            </a:r>
            <a:r>
              <a:rPr lang="hu-HU" baseline="0" dirty="0" smtClean="0"/>
              <a:t> </a:t>
            </a:r>
            <a:r>
              <a:rPr lang="hu-HU" dirty="0" err="1" smtClean="0"/>
              <a:t>laboratory</a:t>
            </a:r>
            <a:r>
              <a:rPr lang="hu-HU" dirty="0" smtClean="0"/>
              <a:t> </a:t>
            </a:r>
            <a:r>
              <a:rPr lang="hu-HU" dirty="0" err="1" smtClean="0"/>
              <a:t>tests</a:t>
            </a:r>
            <a:r>
              <a:rPr lang="hu-HU" dirty="0" smtClean="0"/>
              <a:t>,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well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we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not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very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well</a:t>
            </a:r>
            <a:r>
              <a:rPr lang="hu-HU" baseline="0" dirty="0" smtClean="0"/>
              <a:t> of. Maybe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most </a:t>
            </a:r>
            <a:r>
              <a:rPr lang="hu-HU" baseline="0" dirty="0" err="1" smtClean="0"/>
              <a:t>commonly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used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parameters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from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these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tests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prothrombin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time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activated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thromboplastin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time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however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their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results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from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central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</a:t>
            </a:r>
            <a:r>
              <a:rPr lang="hu-HU" dirty="0" err="1" smtClean="0"/>
              <a:t>aboratory</a:t>
            </a:r>
            <a:r>
              <a:rPr lang="hu-HU" dirty="0" smtClean="0"/>
              <a:t> </a:t>
            </a:r>
            <a:r>
              <a:rPr lang="hu-HU" dirty="0" err="1" smtClean="0"/>
              <a:t>come</a:t>
            </a:r>
            <a:r>
              <a:rPr lang="hu-HU" dirty="0" smtClean="0"/>
              <a:t> far </a:t>
            </a:r>
            <a:r>
              <a:rPr lang="hu-HU" dirty="0" err="1" smtClean="0"/>
              <a:t>too</a:t>
            </a:r>
            <a:r>
              <a:rPr lang="hu-HU" dirty="0" smtClean="0"/>
              <a:t> </a:t>
            </a:r>
            <a:r>
              <a:rPr lang="hu-HU" dirty="0" err="1" smtClean="0"/>
              <a:t>late</a:t>
            </a:r>
            <a:r>
              <a:rPr lang="hu-HU" dirty="0" smtClean="0"/>
              <a:t>.  </a:t>
            </a:r>
            <a:r>
              <a:rPr lang="hu-HU" dirty="0" err="1" smtClean="0"/>
              <a:t>According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results</a:t>
            </a:r>
            <a:r>
              <a:rPr lang="hu-HU" dirty="0" smtClean="0"/>
              <a:t> of </a:t>
            </a:r>
            <a:r>
              <a:rPr lang="hu-HU" dirty="0" err="1" smtClean="0"/>
              <a:t>these</a:t>
            </a:r>
            <a:r>
              <a:rPr lang="hu-HU" dirty="0" smtClean="0"/>
              <a:t>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prospective</a:t>
            </a:r>
            <a:r>
              <a:rPr lang="hu-HU" dirty="0" smtClean="0"/>
              <a:t>, </a:t>
            </a:r>
            <a:r>
              <a:rPr lang="hu-HU" dirty="0" err="1" smtClean="0"/>
              <a:t>observational</a:t>
            </a:r>
            <a:r>
              <a:rPr lang="hu-HU" dirty="0" smtClean="0"/>
              <a:t> </a:t>
            </a:r>
            <a:r>
              <a:rPr lang="hu-HU" dirty="0" err="1" smtClean="0"/>
              <a:t>studies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standard </a:t>
            </a:r>
            <a:r>
              <a:rPr lang="hu-HU" dirty="0" err="1" smtClean="0"/>
              <a:t>coagulation</a:t>
            </a:r>
            <a:r>
              <a:rPr lang="hu-HU" dirty="0" smtClean="0"/>
              <a:t> </a:t>
            </a:r>
            <a:r>
              <a:rPr lang="hu-HU" dirty="0" err="1" smtClean="0"/>
              <a:t>tests</a:t>
            </a:r>
            <a:r>
              <a:rPr lang="hu-HU" dirty="0" smtClean="0"/>
              <a:t> </a:t>
            </a:r>
            <a:r>
              <a:rPr lang="hu-HU" dirty="0" err="1" smtClean="0"/>
              <a:t>were</a:t>
            </a:r>
            <a:r>
              <a:rPr lang="hu-HU" dirty="0" smtClean="0"/>
              <a:t> </a:t>
            </a:r>
            <a:r>
              <a:rPr lang="hu-HU" dirty="0" err="1" smtClean="0"/>
              <a:t>available</a:t>
            </a:r>
            <a:r>
              <a:rPr lang="hu-HU" dirty="0" smtClean="0"/>
              <a:t> </a:t>
            </a:r>
            <a:r>
              <a:rPr lang="hu-HU" dirty="0" err="1" smtClean="0"/>
              <a:t>just</a:t>
            </a:r>
            <a:r>
              <a:rPr lang="hu-HU" dirty="0" smtClean="0"/>
              <a:t> </a:t>
            </a:r>
            <a:r>
              <a:rPr lang="hu-HU" dirty="0" err="1" smtClean="0"/>
              <a:t>after</a:t>
            </a:r>
            <a:r>
              <a:rPr lang="hu-HU" dirty="0" smtClean="0"/>
              <a:t> 50 </a:t>
            </a:r>
            <a:r>
              <a:rPr lang="hu-HU" dirty="0" err="1" smtClean="0"/>
              <a:t>to</a:t>
            </a:r>
            <a:r>
              <a:rPr lang="hu-HU" dirty="0" smtClean="0"/>
              <a:t> 80 min,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which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may</a:t>
            </a:r>
            <a:r>
              <a:rPr lang="hu-HU" baseline="0" dirty="0" smtClean="0"/>
              <a:t> be </a:t>
            </a:r>
            <a:r>
              <a:rPr lang="hu-HU" baseline="0" dirty="0" err="1" smtClean="0"/>
              <a:t>inappropiate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case</a:t>
            </a:r>
            <a:r>
              <a:rPr lang="hu-HU" baseline="0" dirty="0" smtClean="0"/>
              <a:t> of a </a:t>
            </a:r>
            <a:r>
              <a:rPr lang="hu-HU" baseline="0" dirty="0" err="1" smtClean="0"/>
              <a:t>severly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bleeding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patients</a:t>
            </a:r>
            <a:r>
              <a:rPr lang="hu-HU" baseline="0" dirty="0" smtClean="0"/>
              <a:t>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99BB-AD0A-4B04-956A-DBDF10451942}" type="slidenum">
              <a:rPr lang="hu-HU" smtClean="0">
                <a:solidFill>
                  <a:prstClr val="black"/>
                </a:solidFill>
              </a:rPr>
              <a:pPr/>
              <a:t>31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aseline="0" dirty="0" err="1" smtClean="0"/>
              <a:t>Regarding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viscoelastic</a:t>
            </a:r>
            <a:r>
              <a:rPr lang="hu-HU" baseline="0" dirty="0" smtClean="0"/>
              <a:t> test </a:t>
            </a:r>
            <a:r>
              <a:rPr lang="hu-HU" baseline="0" dirty="0" err="1" smtClean="0"/>
              <a:t>there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two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deviceses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which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avaiable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market. </a:t>
            </a:r>
            <a:r>
              <a:rPr lang="hu-HU" baseline="0" dirty="0" err="1" smtClean="0"/>
              <a:t>Thromboelastography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or</a:t>
            </a:r>
            <a:r>
              <a:rPr lang="hu-HU" baseline="0" dirty="0" smtClean="0"/>
              <a:t> TEG is </a:t>
            </a:r>
            <a:r>
              <a:rPr lang="hu-HU" baseline="0" dirty="0" err="1" smtClean="0"/>
              <a:t>from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United </a:t>
            </a:r>
            <a:r>
              <a:rPr lang="hu-HU" baseline="0" dirty="0" err="1" smtClean="0"/>
              <a:t>States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while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other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rotational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thromboelasthometry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or</a:t>
            </a:r>
            <a:r>
              <a:rPr lang="hu-HU" baseline="0" dirty="0" smtClean="0"/>
              <a:t> ROTEM  is a </a:t>
            </a:r>
            <a:r>
              <a:rPr lang="hu-HU" baseline="0" dirty="0" err="1" smtClean="0"/>
              <a:t>german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device</a:t>
            </a:r>
            <a:r>
              <a:rPr lang="hu-HU" baseline="0" dirty="0" smtClean="0"/>
              <a:t>.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Viscoelastic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 is a r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dynamic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POC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whole-blood coagulation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curve-analysis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valueable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initiation and kinetics of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clot formation,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firmness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clot breakdown.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mesuring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hemostasis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platlet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aggregometry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discussed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260E-B256-46DD-B7D9-9438C507335E}" type="slidenum">
              <a:rPr lang="hu-HU" smtClean="0">
                <a:solidFill>
                  <a:prstClr val="black"/>
                </a:solidFill>
              </a:rPr>
              <a:pPr/>
              <a:t>32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Therefore</a:t>
            </a:r>
            <a:r>
              <a:rPr lang="hu-HU" dirty="0" smtClean="0"/>
              <a:t>,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complex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coagulopathy</a:t>
            </a:r>
            <a:r>
              <a:rPr lang="hu-HU" baseline="0" dirty="0" smtClean="0"/>
              <a:t>, an </a:t>
            </a:r>
            <a:r>
              <a:rPr lang="hu-HU" dirty="0" err="1" smtClean="0"/>
              <a:t>optimal</a:t>
            </a:r>
            <a:r>
              <a:rPr lang="hu-HU" baseline="0" dirty="0" smtClean="0"/>
              <a:t> test </a:t>
            </a:r>
            <a:r>
              <a:rPr lang="hu-HU" baseline="0" dirty="0" err="1" smtClean="0"/>
              <a:t>should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rapidly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on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individual patient’s coagulation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dynamically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critically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bleeding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patients</a:t>
            </a:r>
            <a:r>
              <a:rPr lang="hu-HU" baseline="0" dirty="0" smtClean="0"/>
              <a:t>. The </a:t>
            </a:r>
            <a:r>
              <a:rPr lang="hu-HU" baseline="0" dirty="0" err="1" smtClean="0"/>
              <a:t>optimal</a:t>
            </a:r>
            <a:r>
              <a:rPr lang="hu-HU" baseline="0" dirty="0" smtClean="0"/>
              <a:t> test </a:t>
            </a:r>
            <a:r>
              <a:rPr lang="hu-HU" baseline="0" dirty="0" err="1" smtClean="0"/>
              <a:t>should</a:t>
            </a:r>
            <a:r>
              <a:rPr lang="hu-HU" baseline="0" dirty="0" smtClean="0"/>
              <a:t> be </a:t>
            </a:r>
            <a:r>
              <a:rPr lang="hu-HU" baseline="0" dirty="0" err="1" smtClean="0"/>
              <a:t>performed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whole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blood</a:t>
            </a:r>
            <a:r>
              <a:rPr lang="hu-HU" baseline="0" dirty="0" smtClean="0"/>
              <a:t> and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a comprehensive overview of the entire coagulation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hemostasis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stability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260E-B256-46DD-B7D9-9438C507335E}" type="slidenum">
              <a:rPr lang="hu-HU" smtClean="0"/>
              <a:pPr/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aseline="0" dirty="0" err="1" smtClean="0"/>
              <a:t>Regarding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viscoelastic</a:t>
            </a:r>
            <a:r>
              <a:rPr lang="hu-HU" baseline="0" dirty="0" smtClean="0"/>
              <a:t> test </a:t>
            </a:r>
            <a:r>
              <a:rPr lang="hu-HU" baseline="0" dirty="0" err="1" smtClean="0"/>
              <a:t>there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two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deviceses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which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avaiable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market. </a:t>
            </a:r>
            <a:r>
              <a:rPr lang="hu-HU" baseline="0" dirty="0" err="1" smtClean="0"/>
              <a:t>Thromboelastography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or</a:t>
            </a:r>
            <a:r>
              <a:rPr lang="hu-HU" baseline="0" dirty="0" smtClean="0"/>
              <a:t> TEG is </a:t>
            </a:r>
            <a:r>
              <a:rPr lang="hu-HU" baseline="0" dirty="0" err="1" smtClean="0"/>
              <a:t>from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United </a:t>
            </a:r>
            <a:r>
              <a:rPr lang="hu-HU" baseline="0" dirty="0" err="1" smtClean="0"/>
              <a:t>States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while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other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rotational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thromboelasthometry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or</a:t>
            </a:r>
            <a:r>
              <a:rPr lang="hu-HU" baseline="0" dirty="0" smtClean="0"/>
              <a:t> ROTEM  is a </a:t>
            </a:r>
            <a:r>
              <a:rPr lang="hu-HU" baseline="0" dirty="0" err="1" smtClean="0"/>
              <a:t>german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device</a:t>
            </a:r>
            <a:r>
              <a:rPr lang="hu-HU" baseline="0" dirty="0" smtClean="0"/>
              <a:t>.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Viscoelastic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 is a r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dynamic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POC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whole-blood coagulation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curve-analysis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valueable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initiation and kinetics of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clot formation,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firmness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clot breakdown.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mesuring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hemostasis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platlet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aggregometry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discussed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260E-B256-46DD-B7D9-9438C507335E}" type="slidenum">
              <a:rPr lang="hu-HU" smtClean="0"/>
              <a:pPr/>
              <a:t>34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slide</a:t>
            </a:r>
            <a:r>
              <a:rPr lang="hu-HU" dirty="0" smtClean="0"/>
              <a:t> </a:t>
            </a:r>
            <a:r>
              <a:rPr lang="hu-HU" dirty="0" err="1" smtClean="0"/>
              <a:t>summarises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curve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analysis</a:t>
            </a:r>
            <a:r>
              <a:rPr lang="hu-HU" baseline="0" dirty="0" smtClean="0"/>
              <a:t>: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clotting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time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affected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ballance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pro and </a:t>
            </a:r>
            <a:r>
              <a:rPr lang="hu-HU" baseline="0" dirty="0" err="1" smtClean="0"/>
              <a:t>anticoagulation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plasmatic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factors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kinetic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clot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formation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represenred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by</a:t>
            </a:r>
            <a:r>
              <a:rPr lang="hu-HU" baseline="0" dirty="0" smtClean="0"/>
              <a:t> k, </a:t>
            </a:r>
            <a:r>
              <a:rPr lang="hu-HU" baseline="0" dirty="0" err="1" smtClean="0"/>
              <a:t>alpha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cft</a:t>
            </a:r>
            <a:r>
              <a:rPr lang="hu-HU" baseline="0" dirty="0" smtClean="0"/>
              <a:t>. The </a:t>
            </a:r>
            <a:r>
              <a:rPr lang="hu-HU" baseline="0" dirty="0" err="1" smtClean="0"/>
              <a:t>strenght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clot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affected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fibrin </a:t>
            </a:r>
            <a:r>
              <a:rPr lang="hu-HU" baseline="0" dirty="0" err="1" smtClean="0"/>
              <a:t>network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activated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platlets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while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clot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stability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fibrinolysis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shown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these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parameters</a:t>
            </a:r>
            <a:r>
              <a:rPr lang="hu-HU" baseline="0" dirty="0" smtClean="0"/>
              <a:t>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important to note that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 cannot be compared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directly with SCTs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 analyses are performed 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whole blood, whereas most SCTs are measured in plasma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Nonetheless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INR,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aPTT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pro and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anticoagulant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corralete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clotting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platlets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fibrinogen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MCF,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D.dimer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FDP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stability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767F2-E4CD-4936-8D35-16EB41BD5DC5}" type="slidenum">
              <a:rPr lang="hu-HU" smtClean="0">
                <a:solidFill>
                  <a:prstClr val="black"/>
                </a:solidFill>
              </a:rPr>
              <a:pPr/>
              <a:t>35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screen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curves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case</a:t>
            </a:r>
            <a:r>
              <a:rPr lang="hu-HU" dirty="0" smtClean="0"/>
              <a:t> of </a:t>
            </a:r>
            <a:r>
              <a:rPr lang="hu-HU" dirty="0" err="1" smtClean="0"/>
              <a:t>dilutional</a:t>
            </a:r>
            <a:r>
              <a:rPr lang="hu-HU" dirty="0" smtClean="0"/>
              <a:t> </a:t>
            </a:r>
            <a:r>
              <a:rPr lang="hu-HU" dirty="0" err="1" smtClean="0"/>
              <a:t>coagulopathy</a:t>
            </a:r>
            <a:r>
              <a:rPr lang="hu-HU" dirty="0" smtClean="0"/>
              <a:t>,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both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clotting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time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clot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stregth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impaired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due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dilution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couagulation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factors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platelets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fibrinogen</a:t>
            </a:r>
            <a:r>
              <a:rPr lang="hu-HU" baseline="0" dirty="0" smtClean="0"/>
              <a:t>.</a:t>
            </a:r>
          </a:p>
          <a:p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trhombocytopenia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clot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strength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affected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but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fibrinogen</a:t>
            </a:r>
            <a:r>
              <a:rPr lang="hu-HU" baseline="0" dirty="0" smtClean="0"/>
              <a:t> test is </a:t>
            </a:r>
            <a:r>
              <a:rPr lang="hu-HU" baseline="0" dirty="0" err="1" smtClean="0"/>
              <a:t>normal</a:t>
            </a:r>
            <a:r>
              <a:rPr lang="hu-HU" baseline="0" dirty="0" smtClean="0"/>
              <a:t>.</a:t>
            </a:r>
          </a:p>
          <a:p>
            <a:r>
              <a:rPr lang="hu-HU" baseline="0" dirty="0" smtClean="0"/>
              <a:t>Here </a:t>
            </a:r>
            <a:r>
              <a:rPr lang="hu-HU" baseline="0" dirty="0" err="1" smtClean="0"/>
              <a:t>you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see</a:t>
            </a:r>
            <a:r>
              <a:rPr lang="hu-HU" baseline="0" dirty="0" smtClean="0"/>
              <a:t> a </a:t>
            </a:r>
            <a:r>
              <a:rPr lang="hu-HU" baseline="0" dirty="0" err="1" smtClean="0"/>
              <a:t>typical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curve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hyperfibrinolysis</a:t>
            </a:r>
            <a:r>
              <a:rPr lang="hu-HU" baseline="0" dirty="0" smtClean="0"/>
              <a:t>. </a:t>
            </a:r>
            <a:r>
              <a:rPr lang="hu-HU" baseline="0" dirty="0" err="1" smtClean="0"/>
              <a:t>By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adding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aprotinin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sample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normalises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curve</a:t>
            </a:r>
            <a:r>
              <a:rPr lang="hu-HU" baseline="0" dirty="0" smtClean="0"/>
              <a:t>.</a:t>
            </a:r>
          </a:p>
          <a:p>
            <a:r>
              <a:rPr lang="hu-HU" baseline="0" dirty="0" smtClean="0"/>
              <a:t>And </a:t>
            </a:r>
            <a:r>
              <a:rPr lang="hu-HU" baseline="0" dirty="0" err="1" smtClean="0"/>
              <a:t>finally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as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last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example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prolonged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intrinsic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pathway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can</a:t>
            </a:r>
            <a:r>
              <a:rPr lang="hu-HU" baseline="0" dirty="0" smtClean="0"/>
              <a:t> be </a:t>
            </a:r>
            <a:r>
              <a:rPr lang="hu-HU" baseline="0" dirty="0" err="1" smtClean="0"/>
              <a:t>reversed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heparinase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if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long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clotting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time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result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heparin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effect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not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due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lack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pro-coagulation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factors</a:t>
            </a:r>
            <a:r>
              <a:rPr lang="hu-HU" baseline="0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767F2-E4CD-4936-8D35-16EB41BD5DC5}" type="slidenum">
              <a:rPr lang="hu-HU" smtClean="0"/>
              <a:pPr/>
              <a:t>36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 smtClean="0"/>
              <a:t>According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e</a:t>
            </a:r>
            <a:r>
              <a:rPr lang="en-US" dirty="0" err="1" smtClean="0"/>
              <a:t>uropean</a:t>
            </a:r>
            <a:r>
              <a:rPr lang="en-US" dirty="0" smtClean="0"/>
              <a:t> trauma registries, true </a:t>
            </a:r>
            <a:r>
              <a:rPr lang="en-US" dirty="0" err="1" smtClean="0"/>
              <a:t>polytrauma</a:t>
            </a:r>
            <a:r>
              <a:rPr lang="en-US" dirty="0" smtClean="0"/>
              <a:t> using AIS criteria occurs in only 10% of </a:t>
            </a:r>
            <a:r>
              <a:rPr lang="hu-HU" dirty="0" err="1" smtClean="0"/>
              <a:t>all</a:t>
            </a:r>
            <a:r>
              <a:rPr lang="hu-HU" dirty="0" smtClean="0"/>
              <a:t> trauma </a:t>
            </a:r>
            <a:r>
              <a:rPr lang="en-US" dirty="0" smtClean="0"/>
              <a:t>cases, but</a:t>
            </a:r>
            <a:r>
              <a:rPr lang="hu-HU" baseline="0" dirty="0" smtClean="0"/>
              <a:t> </a:t>
            </a:r>
            <a:r>
              <a:rPr lang="en-US" dirty="0" smtClean="0"/>
              <a:t>causes up to half of all deaths in </a:t>
            </a:r>
            <a:r>
              <a:rPr lang="hu-HU" dirty="0" smtClean="0"/>
              <a:t>trauma </a:t>
            </a:r>
            <a:r>
              <a:rPr lang="en-US" dirty="0" smtClean="0"/>
              <a:t>patients reaching hospital alive,</a:t>
            </a:r>
            <a:r>
              <a:rPr lang="hu-HU" dirty="0" smtClean="0"/>
              <a:t> and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moreover</a:t>
            </a:r>
            <a:r>
              <a:rPr lang="hu-HU" baseline="0" dirty="0" smtClean="0"/>
              <a:t> trauma is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leading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cause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death</a:t>
            </a:r>
            <a:r>
              <a:rPr lang="hu-HU" baseline="0" dirty="0" smtClean="0"/>
              <a:t> </a:t>
            </a:r>
            <a:r>
              <a:rPr lang="en-US" dirty="0" smtClean="0"/>
              <a:t> mainly in male children and </a:t>
            </a:r>
            <a:r>
              <a:rPr lang="hu-HU" dirty="0" err="1" smtClean="0"/>
              <a:t>young</a:t>
            </a:r>
            <a:r>
              <a:rPr lang="hu-HU" dirty="0" smtClean="0"/>
              <a:t> </a:t>
            </a:r>
            <a:r>
              <a:rPr lang="en-US" dirty="0" smtClean="0"/>
              <a:t>adults</a:t>
            </a:r>
            <a:r>
              <a:rPr lang="hu-HU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civil </a:t>
            </a:r>
            <a:r>
              <a:rPr lang="hu-HU" dirty="0" err="1" smtClean="0"/>
              <a:t>society</a:t>
            </a:r>
            <a:r>
              <a:rPr lang="hu-HU" dirty="0" smtClean="0"/>
              <a:t> r</a:t>
            </a:r>
            <a:r>
              <a:rPr lang="en-US" dirty="0" err="1" smtClean="0"/>
              <a:t>oad</a:t>
            </a:r>
            <a:r>
              <a:rPr lang="en-US" dirty="0" smtClean="0"/>
              <a:t> traffic collision</a:t>
            </a:r>
            <a:r>
              <a:rPr lang="hu-HU" dirty="0" smtClean="0"/>
              <a:t> and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blunt</a:t>
            </a:r>
            <a:r>
              <a:rPr lang="hu-HU" baseline="0" dirty="0" smtClean="0"/>
              <a:t> trauma is </a:t>
            </a:r>
            <a:r>
              <a:rPr lang="en-US" dirty="0" smtClean="0"/>
              <a:t>the predominant cause. The extremities and the pelvis are the most frequently injured body areas</a:t>
            </a:r>
            <a:r>
              <a:rPr lang="hu-HU" baseline="0" dirty="0" smtClean="0"/>
              <a:t> and </a:t>
            </a:r>
            <a:r>
              <a:rPr lang="en-US" dirty="0" smtClean="0"/>
              <a:t>most </a:t>
            </a:r>
            <a:r>
              <a:rPr lang="en-US" dirty="0" err="1" smtClean="0"/>
              <a:t>polytrauma</a:t>
            </a:r>
            <a:r>
              <a:rPr lang="en-US" dirty="0" smtClean="0"/>
              <a:t> deaths occur in the context of head and thoracic trauma. 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noProof="0" dirty="0" err="1" smtClean="0"/>
              <a:t>It</a:t>
            </a:r>
            <a:r>
              <a:rPr lang="hu-HU" baseline="0" noProof="0" dirty="0" smtClean="0"/>
              <a:t> is</a:t>
            </a:r>
            <a:r>
              <a:rPr lang="hu-HU" dirty="0" smtClean="0"/>
              <a:t> </a:t>
            </a:r>
            <a:r>
              <a:rPr lang="hu-HU" dirty="0" err="1" smtClean="0"/>
              <a:t>well</a:t>
            </a:r>
            <a:r>
              <a:rPr lang="hu-HU" dirty="0" smtClean="0"/>
              <a:t> </a:t>
            </a:r>
            <a:r>
              <a:rPr lang="hu-HU" dirty="0" err="1" smtClean="0"/>
              <a:t>known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that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there</a:t>
            </a:r>
            <a:r>
              <a:rPr lang="hu-HU" baseline="0" dirty="0" smtClean="0"/>
              <a:t> is a </a:t>
            </a:r>
            <a:r>
              <a:rPr lang="hu-HU" baseline="0" dirty="0" err="1" smtClean="0"/>
              <a:t>trimodal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distribution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mortality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severly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injured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patients</a:t>
            </a:r>
            <a:r>
              <a:rPr lang="hu-HU" baseline="0" dirty="0" smtClean="0"/>
              <a:t> – </a:t>
            </a:r>
            <a:r>
              <a:rPr lang="hu-HU" baseline="0" dirty="0" err="1" smtClean="0"/>
              <a:t>At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scene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of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injury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lacerations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vital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organs</a:t>
            </a:r>
            <a:r>
              <a:rPr lang="hu-HU" baseline="0" dirty="0" smtClean="0"/>
              <a:t> lead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immidiate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death</a:t>
            </a:r>
            <a:r>
              <a:rPr lang="hu-HU" baseline="0" dirty="0" smtClean="0"/>
              <a:t>.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patients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reaching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hospital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head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thoracic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injuries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mostly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bleeding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main </a:t>
            </a:r>
            <a:r>
              <a:rPr lang="hu-HU" baseline="0" dirty="0" err="1" smtClean="0"/>
              <a:t>causes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death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while</a:t>
            </a:r>
            <a:r>
              <a:rPr lang="hu-HU" baseline="0" dirty="0" smtClean="0"/>
              <a:t> a </a:t>
            </a:r>
            <a:r>
              <a:rPr lang="hu-HU" baseline="0" dirty="0" err="1" smtClean="0"/>
              <a:t>few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weeks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later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sepsis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caused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multiorgan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dyfunction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become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predominant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cause</a:t>
            </a:r>
            <a:r>
              <a:rPr lang="hu-HU" baseline="0" dirty="0" smtClean="0"/>
              <a:t>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this</a:t>
            </a:r>
            <a:r>
              <a:rPr lang="hu-HU" baseline="0" dirty="0" smtClean="0"/>
              <a:t> session </a:t>
            </a:r>
            <a:r>
              <a:rPr lang="hu-HU" baseline="0" dirty="0" err="1" smtClean="0"/>
              <a:t>we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will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have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presentations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about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head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chest</a:t>
            </a:r>
            <a:r>
              <a:rPr lang="hu-HU" baseline="0" dirty="0" smtClean="0"/>
              <a:t>  </a:t>
            </a:r>
            <a:r>
              <a:rPr lang="hu-HU" baseline="0" dirty="0" err="1" smtClean="0"/>
              <a:t>injuries</a:t>
            </a:r>
            <a:r>
              <a:rPr lang="hu-HU" baseline="0" dirty="0" smtClean="0"/>
              <a:t>, and </a:t>
            </a:r>
            <a:r>
              <a:rPr lang="hu-HU" baseline="0" dirty="0" err="1" smtClean="0"/>
              <a:t>yesterday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we</a:t>
            </a:r>
            <a:r>
              <a:rPr lang="hu-HU" baseline="0" dirty="0" smtClean="0"/>
              <a:t> had a </a:t>
            </a:r>
            <a:r>
              <a:rPr lang="hu-HU" baseline="0" dirty="0" err="1" smtClean="0"/>
              <a:t>whole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section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about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septic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patients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therefore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this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lecture</a:t>
            </a:r>
            <a:r>
              <a:rPr lang="hu-HU" baseline="0" dirty="0" smtClean="0"/>
              <a:t> I </a:t>
            </a:r>
            <a:r>
              <a:rPr lang="hu-HU" baseline="0" dirty="0" err="1" smtClean="0"/>
              <a:t>will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talk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mainly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about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bleeding</a:t>
            </a:r>
            <a:r>
              <a:rPr lang="hu-HU" baseline="0" dirty="0" smtClean="0"/>
              <a:t> management.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0B5C-01F5-41D4-A588-8D1258351975}" type="slidenum">
              <a:rPr lang="hu-HU" smtClean="0">
                <a:solidFill>
                  <a:prstClr val="black"/>
                </a:solidFill>
              </a:rPr>
              <a:pPr/>
              <a:t>3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 of weaning failure after a single SBT is reported to be 26–42%(table 2) [17, 22]. This variation in the rate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ofweaning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failure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 the studies may be due to differences in the definition of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weaning failure, especially differences in the subjective indexes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to define failed SBT, or variation in the patients studied.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instance, chronic obstructive pulmonary disease (COPD)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appears as an independent risk factor for increased duration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weaning and weaning failure [18]. VALLVERDU et al. [17] reported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weaning failure occurred in as many as 61% of COPD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patients, in 41% of neurological patients and in 38% of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hypoxaemic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patients. Contradictory results exist regarding 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 of weaning success among neurological patients [13, 17].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study by COPLIN et al. [13] of brain-injured patients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demonstrated that 80% of patients with a Glasgow coma score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,8 and 91% of patients with a Glasgow coma score ,4 were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successfully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extubated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Finally, as shown in table 2, in 2,486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from six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randomised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studies, 524 patients failed SBT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252 failed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extubation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after passing SBT, leading to a total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weaning failure rate of 31.2%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767F2-E4CD-4936-8D35-16EB41BD5DC5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CB2A6C-5F22-41F2-80C3-3C57CB42E2BE}" type="slidenum">
              <a:rPr lang="hu-HU" sz="1200">
                <a:solidFill>
                  <a:prstClr val="black"/>
                </a:solidFill>
              </a:rPr>
              <a:pPr algn="r"/>
              <a:t>5</a:t>
            </a:fld>
            <a:endParaRPr lang="hu-HU" sz="120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adequacy of tissue oxygenation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determined by the balance between the rate of oxygen transport to the tissues and the rate at which the oxygen is used by the tissues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eaLnBrk="1" hangingPunct="1"/>
            <a:endParaRPr lang="hu-H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maintain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balance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ensure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optimal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driving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pressure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sufficient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quantity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blood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eaLnBrk="1" hangingPunct="1"/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ere is no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hemodanamically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parameter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which one should treat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follow as a target, 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Rather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necessary to put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hemodynamic variables and measures of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oxigen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delivery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consumption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into context in a way that once macro-hemodynamic parameters are “normalized,” adequacy of treatment has to be checked by measures of oxygen debt.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hold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global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hemodynamic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optimization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shuoldnt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cerebral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hemodanymic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optimization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 eaLnBrk="1" hangingPunct="1"/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Measuring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ICP and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cerebral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perfusion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pressure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driving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pressure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estimate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cerebral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blood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flow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TCD,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oxigen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brian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tissue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tissue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oxigenisation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parameters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eaLnBrk="1" hangingPunct="1"/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08890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Jegyzetek helye 2"/>
          <p:cNvSpPr>
            <a:spLocks noGrp="1"/>
          </p:cNvSpPr>
          <p:nvPr>
            <p:ph type="body" idx="1"/>
          </p:nvPr>
        </p:nvSpPr>
        <p:spPr>
          <a:xfrm>
            <a:off x="685638" y="4343145"/>
            <a:ext cx="5486727" cy="4115019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Rate of weaning failure after a single SBT is reported to be 26–42%(table 2) [17, 22]. This variation in the rate ofweaning failure</a:t>
            </a:r>
            <a:r>
              <a:rPr lang="hu-HU" smtClean="0"/>
              <a:t> </a:t>
            </a:r>
            <a:r>
              <a:rPr lang="en-US" smtClean="0"/>
              <a:t>among the studies may be due to differences in the definition of</a:t>
            </a:r>
            <a:r>
              <a:rPr lang="hu-HU" smtClean="0"/>
              <a:t> </a:t>
            </a:r>
            <a:r>
              <a:rPr lang="en-US" smtClean="0"/>
              <a:t>weaning failure, especially differences in the subjective indexes</a:t>
            </a:r>
            <a:r>
              <a:rPr lang="hu-HU" smtClean="0"/>
              <a:t> </a:t>
            </a:r>
            <a:r>
              <a:rPr lang="en-US" smtClean="0"/>
              <a:t>used to define failed SBT, or variation in the patients studied. For</a:t>
            </a:r>
          </a:p>
          <a:p>
            <a:pPr>
              <a:spcBef>
                <a:spcPct val="0"/>
              </a:spcBef>
            </a:pPr>
            <a:r>
              <a:rPr lang="en-US" smtClean="0"/>
              <a:t>instance, chronic obstructive pulmonary disease (COPD)</a:t>
            </a:r>
            <a:r>
              <a:rPr lang="hu-HU" smtClean="0"/>
              <a:t> </a:t>
            </a:r>
            <a:r>
              <a:rPr lang="en-US" smtClean="0"/>
              <a:t>appears as an independent risk factor for increased duration of</a:t>
            </a:r>
          </a:p>
          <a:p>
            <a:pPr>
              <a:spcBef>
                <a:spcPct val="0"/>
              </a:spcBef>
            </a:pPr>
            <a:r>
              <a:rPr lang="en-US" smtClean="0"/>
              <a:t>weaning and weaning failure [18]. VALLVERDU et al. [17] reported</a:t>
            </a:r>
            <a:r>
              <a:rPr lang="hu-HU" smtClean="0"/>
              <a:t> </a:t>
            </a:r>
            <a:r>
              <a:rPr lang="en-US" smtClean="0"/>
              <a:t>that weaning failure occurred in as many as 61% of COPD</a:t>
            </a:r>
            <a:r>
              <a:rPr lang="hu-HU" smtClean="0"/>
              <a:t> </a:t>
            </a:r>
            <a:r>
              <a:rPr lang="en-US" smtClean="0"/>
              <a:t>patients, in 41% of neurological patients and in 38% of</a:t>
            </a:r>
            <a:r>
              <a:rPr lang="hu-HU" smtClean="0"/>
              <a:t> </a:t>
            </a:r>
            <a:r>
              <a:rPr lang="en-US" smtClean="0"/>
              <a:t>hypoxaemic patients. Contradictory results exist regarding the</a:t>
            </a:r>
            <a:r>
              <a:rPr lang="hu-HU" smtClean="0"/>
              <a:t> </a:t>
            </a:r>
            <a:r>
              <a:rPr lang="en-US" smtClean="0"/>
              <a:t>rate of weaning success among neurological patients [13, 17].</a:t>
            </a:r>
            <a:r>
              <a:rPr lang="hu-HU" smtClean="0"/>
              <a:t> </a:t>
            </a:r>
            <a:r>
              <a:rPr lang="en-US" smtClean="0"/>
              <a:t>The study by COPLIN et al. [13] of brain-injured patients</a:t>
            </a:r>
            <a:r>
              <a:rPr lang="hu-HU" smtClean="0"/>
              <a:t> </a:t>
            </a:r>
            <a:r>
              <a:rPr lang="en-US" smtClean="0"/>
              <a:t>demonstrated that 80% of patients with a Glasgow coma score</a:t>
            </a:r>
            <a:r>
              <a:rPr lang="hu-HU" smtClean="0"/>
              <a:t> </a:t>
            </a:r>
            <a:r>
              <a:rPr lang="en-US" smtClean="0"/>
              <a:t>,8 and 91% of patients with a Glasgow coma score ,4 were</a:t>
            </a:r>
            <a:r>
              <a:rPr lang="hu-HU" smtClean="0"/>
              <a:t> </a:t>
            </a:r>
            <a:r>
              <a:rPr lang="en-US" smtClean="0"/>
              <a:t>successfully extubated. Finally, as shown in table 2, in 2,486</a:t>
            </a:r>
            <a:r>
              <a:rPr lang="hu-HU" smtClean="0"/>
              <a:t> </a:t>
            </a:r>
            <a:r>
              <a:rPr lang="en-US" smtClean="0"/>
              <a:t>patients from six randomised studies, 524 patients failed SBT</a:t>
            </a:r>
            <a:r>
              <a:rPr lang="hu-HU" smtClean="0"/>
              <a:t> </a:t>
            </a:r>
            <a:r>
              <a:rPr lang="en-US" smtClean="0"/>
              <a:t>and 252 failed extubation after passing SBT, leading to a total</a:t>
            </a:r>
            <a:r>
              <a:rPr lang="hu-HU" smtClean="0"/>
              <a:t> </a:t>
            </a:r>
            <a:r>
              <a:rPr lang="en-US" smtClean="0"/>
              <a:t>weaning failure rate of 31.2%</a:t>
            </a:r>
            <a:endParaRPr lang="hu-HU" smtClean="0"/>
          </a:p>
        </p:txBody>
      </p:sp>
      <p:sp>
        <p:nvSpPr>
          <p:cNvPr id="36868" name="Dia számának helye 3"/>
          <p:cNvSpPr txBox="1">
            <a:spLocks noGrp="1"/>
          </p:cNvSpPr>
          <p:nvPr/>
        </p:nvSpPr>
        <p:spPr bwMode="auto">
          <a:xfrm>
            <a:off x="3885275" y="8684827"/>
            <a:ext cx="2971092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DAD3B46-81E2-4E3B-BFBA-A7F7496B9B0A}" type="slidenum">
              <a:rPr lang="hu-HU" sz="1200">
                <a:solidFill>
                  <a:prstClr val="black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hu-HU" sz="120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CB2A6C-5F22-41F2-80C3-3C57CB42E2BE}" type="slidenum">
              <a:rPr lang="hu-HU" sz="1200">
                <a:solidFill>
                  <a:prstClr val="black"/>
                </a:solidFill>
              </a:rPr>
              <a:pPr algn="r"/>
              <a:t>8</a:t>
            </a:fld>
            <a:endParaRPr lang="hu-HU" sz="120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adequacy of tissue oxygenation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determined by the balance between the rate of oxygen transport to the tissues and the rate at which the oxygen is used by the tissues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eaLnBrk="1" hangingPunct="1"/>
            <a:endParaRPr lang="hu-H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maintain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balance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ensure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optimal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driving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pressure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sufficient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quantity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blood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eaLnBrk="1" hangingPunct="1"/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ere is no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hemodanamically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parameter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which one should treat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follow as a target, 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Rather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necessary to put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hemodynamic variables and measures of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oxigen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delivery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consumption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into context in a way that once macro-hemodynamic parameters are “normalized,” adequacy of treatment has to be checked by measures of oxygen debt.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hold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global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hemodynamic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optimization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shuoldnt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cerebral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hemodanymic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optimization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 eaLnBrk="1" hangingPunct="1"/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Measuring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ICP and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cerebral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perfusion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pressure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driving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pressure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estimate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cerebral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blood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flow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TCD,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oxigen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brian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tissue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tissue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oxigenisation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parameters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eaLnBrk="1" hangingPunct="1"/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08890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CB2A6C-5F22-41F2-80C3-3C57CB42E2BE}" type="slidenum">
              <a:rPr lang="hu-HU" sz="1200">
                <a:solidFill>
                  <a:prstClr val="black"/>
                </a:solidFill>
              </a:rPr>
              <a:pPr algn="r"/>
              <a:t>9</a:t>
            </a:fld>
            <a:endParaRPr lang="hu-HU" sz="120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adequacy of tissue oxygenation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determined by the balance between the rate of oxygen transport to the tissues and the rate at which the oxygen is used by the tissues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eaLnBrk="1" hangingPunct="1"/>
            <a:endParaRPr lang="hu-H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maintain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balance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ensure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optimal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driving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pressure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sufficient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quantity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blood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eaLnBrk="1" hangingPunct="1"/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ere is no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hemodanamically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parameter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which one should treat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follow as a target, 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Rather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necessary to put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hemodynamic variables and measures of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oxigen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delivery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consumption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into context in a way that once macro-hemodynamic parameters are “normalized,” adequacy of treatment has to be checked by measures of oxygen debt.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hold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global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hemodynamic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optimization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shuoldnt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cerebral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hemodanymic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optimization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 eaLnBrk="1" hangingPunct="1"/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Measuring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ICP and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cerebral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perfusion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pressure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driving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pressure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estimate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cerebral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blood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flow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TCD,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oxigen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brian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tissue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tissue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oxigenisation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parameters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eaLnBrk="1" hangingPunct="1"/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08890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 of weaning failure after a single SBT is reported to be 26–42%(table 2) [17, 22]. This variation in the rate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ofweaning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failure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 the studies may be due to differences in the definition of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weaning failure, especially differences in the subjective indexes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to define failed SBT, or variation in the patients studied.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instance, chronic obstructive pulmonary disease (COPD)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appears as an independent risk factor for increased duration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weaning and weaning failure [18]. VALLVERDU et al. [17] reported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weaning failure occurred in as many as 61% of COPD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patients, in 41% of neurological patients and in 38% of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hypoxaemic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patients. Contradictory results exist regarding 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 of weaning success among neurological patients [13, 17].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study by COPLIN et al. [13] of brain-injured patients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demonstrated that 80% of patients with a Glasgow coma score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,8 and 91% of patients with a Glasgow coma score ,4 were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successfully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extubated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Finally, as shown in table 2, in 2,486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from six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randomised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studies, 524 patients failed SBT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252 failed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extubation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after passing SBT, leading to a total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weaning failure rate of 31.2%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767F2-E4CD-4936-8D35-16EB41BD5DC5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aseline="0" dirty="0" err="1" smtClean="0"/>
              <a:t>Regarding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viscoelastic</a:t>
            </a:r>
            <a:r>
              <a:rPr lang="hu-HU" baseline="0" dirty="0" smtClean="0"/>
              <a:t> test </a:t>
            </a:r>
            <a:r>
              <a:rPr lang="hu-HU" baseline="0" dirty="0" err="1" smtClean="0"/>
              <a:t>there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two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deviceses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which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avaiable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market. </a:t>
            </a:r>
            <a:r>
              <a:rPr lang="hu-HU" baseline="0" dirty="0" err="1" smtClean="0"/>
              <a:t>Thromboelastography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or</a:t>
            </a:r>
            <a:r>
              <a:rPr lang="hu-HU" baseline="0" dirty="0" smtClean="0"/>
              <a:t> TEG is </a:t>
            </a:r>
            <a:r>
              <a:rPr lang="hu-HU" baseline="0" dirty="0" err="1" smtClean="0"/>
              <a:t>from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United </a:t>
            </a:r>
            <a:r>
              <a:rPr lang="hu-HU" baseline="0" dirty="0" err="1" smtClean="0"/>
              <a:t>States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while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other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rotational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thromboelasthometry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or</a:t>
            </a:r>
            <a:r>
              <a:rPr lang="hu-HU" baseline="0" dirty="0" smtClean="0"/>
              <a:t> ROTEM  is a </a:t>
            </a:r>
            <a:r>
              <a:rPr lang="hu-HU" baseline="0" dirty="0" err="1" smtClean="0"/>
              <a:t>german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device</a:t>
            </a:r>
            <a:r>
              <a:rPr lang="hu-HU" baseline="0" dirty="0" smtClean="0"/>
              <a:t>.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Viscoelastic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 is a r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dynamic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POC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whole-blood coagulation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curve-analysis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valueable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initiation and kinetics of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clot formation,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firmness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clot breakdown.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mesuring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hemostasis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platlet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aggregometry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discussed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later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260E-B256-46DD-B7D9-9438C507335E}" type="slidenum">
              <a:rPr lang="hu-HU" smtClean="0">
                <a:solidFill>
                  <a:prstClr val="black"/>
                </a:solidFill>
              </a:rPr>
              <a:pPr/>
              <a:t>22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/>
              <a:pPr/>
              <a:t>2021.01.27.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/>
              <a:pPr/>
              <a:t>2021.01.27.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/>
              <a:pPr/>
              <a:t>2021.01.27.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AA90-9D71-4282-B87A-39C20C4EC67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474A-CC9D-4D64-8283-43BB6332C0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AA90-9D71-4282-B87A-39C20C4EC67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474A-CC9D-4D64-8283-43BB6332C0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AA90-9D71-4282-B87A-39C20C4EC67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474A-CC9D-4D64-8283-43BB6332C0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AA90-9D71-4282-B87A-39C20C4EC67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474A-CC9D-4D64-8283-43BB6332C0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AA90-9D71-4282-B87A-39C20C4EC67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474A-CC9D-4D64-8283-43BB6332C0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AA90-9D71-4282-B87A-39C20C4EC67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474A-CC9D-4D64-8283-43BB6332C0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AA90-9D71-4282-B87A-39C20C4EC67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474A-CC9D-4D64-8283-43BB6332C0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AA90-9D71-4282-B87A-39C20C4EC67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474A-CC9D-4D64-8283-43BB6332C0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/>
              <a:pPr/>
              <a:t>2021.01.27.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AA90-9D71-4282-B87A-39C20C4EC67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474A-CC9D-4D64-8283-43BB6332C0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AA90-9D71-4282-B87A-39C20C4EC67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474A-CC9D-4D64-8283-43BB6332C0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AA90-9D71-4282-B87A-39C20C4EC67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474A-CC9D-4D64-8283-43BB6332C0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5CCF-7C5F-43EF-8D81-9365BEEA8249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C269-76C1-48A0-96B3-F6EDE619014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5CCF-7C5F-43EF-8D81-9365BEEA8249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C269-76C1-48A0-96B3-F6EDE619014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5CCF-7C5F-43EF-8D81-9365BEEA8249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C269-76C1-48A0-96B3-F6EDE619014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5CCF-7C5F-43EF-8D81-9365BEEA8249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C269-76C1-48A0-96B3-F6EDE619014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5CCF-7C5F-43EF-8D81-9365BEEA8249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C269-76C1-48A0-96B3-F6EDE619014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5CCF-7C5F-43EF-8D81-9365BEEA8249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C269-76C1-48A0-96B3-F6EDE619014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5CCF-7C5F-43EF-8D81-9365BEEA8249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C269-76C1-48A0-96B3-F6EDE619014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/>
              <a:pPr/>
              <a:t>2021.01.27.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5CCF-7C5F-43EF-8D81-9365BEEA8249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C269-76C1-48A0-96B3-F6EDE619014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5CCF-7C5F-43EF-8D81-9365BEEA8249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C269-76C1-48A0-96B3-F6EDE619014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5CCF-7C5F-43EF-8D81-9365BEEA8249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C269-76C1-48A0-96B3-F6EDE619014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5CCF-7C5F-43EF-8D81-9365BEEA8249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C269-76C1-48A0-96B3-F6EDE619014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2A06-182D-49C4-8845-A71A926BD81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3DA4-8394-4ECF-AB7C-2A760931ECA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2A06-182D-49C4-8845-A71A926BD81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3DA4-8394-4ECF-AB7C-2A760931ECA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2A06-182D-49C4-8845-A71A926BD81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3DA4-8394-4ECF-AB7C-2A760931ECA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2A06-182D-49C4-8845-A71A926BD81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3DA4-8394-4ECF-AB7C-2A760931ECA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2A06-182D-49C4-8845-A71A926BD81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3DA4-8394-4ECF-AB7C-2A760931ECA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2A06-182D-49C4-8845-A71A926BD81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3DA4-8394-4ECF-AB7C-2A760931ECA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/>
              <a:pPr/>
              <a:t>2021.01.27.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2A06-182D-49C4-8845-A71A926BD81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3DA4-8394-4ECF-AB7C-2A760931ECA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2A06-182D-49C4-8845-A71A926BD81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3DA4-8394-4ECF-AB7C-2A760931ECA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2A06-182D-49C4-8845-A71A926BD81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3DA4-8394-4ECF-AB7C-2A760931ECA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2A06-182D-49C4-8845-A71A926BD81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3DA4-8394-4ECF-AB7C-2A760931ECA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2A06-182D-49C4-8845-A71A926BD81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3DA4-8394-4ECF-AB7C-2A760931ECA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/>
              <a:pPr/>
              <a:t>2021.01.27.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56E01-89EE-49AE-A74A-6F69CE3DA8D0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/>
              <a:pPr/>
              <a:t>2021.01.27.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56E01-89EE-49AE-A74A-6F69CE3DA8D0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/>
              <a:pPr/>
              <a:t>2021.01.27.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/>
              <a:pPr/>
              <a:t>2021.01.27.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56E01-89EE-49AE-A74A-6F69CE3DA8D0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80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A36E8-9DB0-4613-B769-AD38D74295DE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324F9-651F-4A75-9DB4-145FA3C0B7F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489" y="440695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BA7B7-21FB-4552-B4BC-0C6EB00B689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27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39761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F33E9-4DC6-4DAE-A67F-B9060A76EDD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6B9A4-D803-4278-872D-174D2A47A48B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68D9C-6F2F-4F83-A321-79456F75E317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234E4-DBDF-4F0B-848D-A0A4528DED2A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756" y="27310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8E13C-6B35-4DE3-8029-86F268C43C9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88F88-9139-472C-8CAE-446438DFB96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1-19C8-447D-8ACC-AAB3BC706A8C}" type="datetimeFigureOut">
              <a:rPr lang="hu-HU" smtClean="0"/>
              <a:pPr/>
              <a:t>2021.01.27.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339-BB0B-4BA2-9606-0FA2C9E311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7675-CFD3-497A-806B-C42432036879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93834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BD96F-81F7-44AC-A62C-D478F64659C0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5DAC-76B8-48FC-AD7A-B139E0B0986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27" y="1981200"/>
            <a:ext cx="3818467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39761" y="1981200"/>
            <a:ext cx="3818467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39761" y="4114800"/>
            <a:ext cx="3818467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A38C4-3F94-4E82-94C1-D0CFAC06D020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17C81-19C8-447D-8ACC-AAB3BC706A8C}" type="datetimeFigureOut">
              <a:rPr lang="hu-HU" smtClean="0"/>
              <a:pPr/>
              <a:t>2021.01.27.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8F339-BB0B-4BA2-9606-0FA2C9E3118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BAA90-9D71-4282-B87A-39C20C4EC67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F474A-CC9D-4D64-8283-43BB6332C0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55CCF-7C5F-43EF-8D81-9365BEEA8249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9C269-76C1-48A0-96B3-F6EDE619014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22A06-182D-49C4-8845-A71A926BD81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C3DA4-8394-4ECF-AB7C-2A760931ECA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17C81-19C8-447D-8ACC-AAB3BC706A8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2021.01.27.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8F339-BB0B-4BA2-9606-0FA2C9E31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F9C5B2-AF44-49CE-BE8C-A8BFEFD164B8}" type="slidenum">
              <a:rPr 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6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hyperlink" Target="http://www.google.hu/url?sa=i&amp;rct=j&amp;q=&amp;esrc=s&amp;frm=1&amp;source=images&amp;cd=&amp;cad=rja&amp;docid=v5Y-K_rCA5l55M&amp;tbnid=wuY_lxhtHUn5VM:&amp;ved=0CAUQjRw&amp;url=http://www.anesthesiologynews.com/bguide/1212/content/productpages/prod060.html?productname=ROTEM_delta_Hemostasis_Analyzer&amp;ei=5z44UrPfLMeItAbAwoHQCQ&amp;bvm=bv.52164340,d.Yms&amp;psig=AFQjCNEnr4mecrGVq3KOY9aPdzrAKemkKA&amp;ust=1379504210124228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jpeg"/><Relationship Id="rId5" Type="http://schemas.openxmlformats.org/officeDocument/2006/relationships/hyperlink" Target="http://www.google.hu/url?sa=i&amp;rct=j&amp;q=&amp;esrc=s&amp;frm=1&amp;source=images&amp;cd=&amp;cad=rja&amp;docid=mKf8ScKcAmelFM&amp;tbnid=pEzbVD_HpAHl3M:&amp;ved=0CAUQjRw&amp;url=http://www.genasiabiotech.com/products/teg.php&amp;ei=gj44Uq_1OIzUsgbTuIF4&amp;bvm=bv.52164340,d.Yms&amp;psig=AFQjCNFj9Lzi9WeT0lT_xz3qpfqJXc5xfQ&amp;ust=1379504117643599" TargetMode="External"/><Relationship Id="rId4" Type="http://schemas.openxmlformats.org/officeDocument/2006/relationships/image" Target="../media/image63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73.png"/><Relationship Id="rId3" Type="http://schemas.openxmlformats.org/officeDocument/2006/relationships/image" Target="../media/image66.png"/><Relationship Id="rId7" Type="http://schemas.openxmlformats.org/officeDocument/2006/relationships/hyperlink" Target="http://www.google.hu/url?sa=i&amp;rct=j&amp;q=&amp;esrc=s&amp;frm=1&amp;source=images&amp;cd=&amp;cad=rja&amp;docid=mKf8ScKcAmelFM&amp;tbnid=pEzbVD_HpAHl3M:&amp;ved=0CAUQjRw&amp;url=http://www.genasiabiotech.com/products/teg.php&amp;ei=gj44Uq_1OIzUsgbTuIF4&amp;bvm=bv.52164340,d.Yms&amp;psig=AFQjCNFj9Lzi9WeT0lT_xz3qpfqJXc5xfQ&amp;ust=1379504117643599" TargetMode="External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69.png"/><Relationship Id="rId11" Type="http://schemas.openxmlformats.org/officeDocument/2006/relationships/image" Target="../media/image71.png"/><Relationship Id="rId5" Type="http://schemas.openxmlformats.org/officeDocument/2006/relationships/image" Target="../media/image68.png"/><Relationship Id="rId10" Type="http://schemas.openxmlformats.org/officeDocument/2006/relationships/image" Target="../media/image63.jpeg"/><Relationship Id="rId4" Type="http://schemas.openxmlformats.org/officeDocument/2006/relationships/image" Target="../media/image67.png"/><Relationship Id="rId9" Type="http://schemas.openxmlformats.org/officeDocument/2006/relationships/hyperlink" Target="http://www.google.hu/url?sa=i&amp;rct=j&amp;q=&amp;esrc=s&amp;frm=1&amp;source=images&amp;cd=&amp;cad=rja&amp;docid=v5Y-K_rCA5l55M&amp;tbnid=wuY_lxhtHUn5VM:&amp;ved=0CAUQjRw&amp;url=http://www.anesthesiologynews.com/bguide/1212/content/productpages/prod060.html?productname=ROTEM_delta_Hemostasis_Analyzer&amp;ei=5z44UrPfLMeItAbAwoHQCQ&amp;bvm=bv.52164340,d.Yms&amp;psig=AFQjCNEnr4mecrGVq3KOY9aPdzrAKemkKA&amp;ust=1379504210124228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58.png"/><Relationship Id="rId5" Type="http://schemas.openxmlformats.org/officeDocument/2006/relationships/image" Target="../media/image79.png"/><Relationship Id="rId10" Type="http://schemas.openxmlformats.org/officeDocument/2006/relationships/image" Target="../media/image84.jpe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6.png"/><Relationship Id="rId5" Type="http://schemas.openxmlformats.org/officeDocument/2006/relationships/image" Target="../media/image79.png"/><Relationship Id="rId10" Type="http://schemas.openxmlformats.org/officeDocument/2006/relationships/image" Target="../media/image85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58.png"/><Relationship Id="rId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jpeg"/><Relationship Id="rId4" Type="http://schemas.openxmlformats.org/officeDocument/2006/relationships/image" Target="../media/image10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7" Type="http://schemas.openxmlformats.org/officeDocument/2006/relationships/image" Target="../media/image106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hyperlink" Target="http://www.google.hu/url?sa=i&amp;rct=j&amp;q=&amp;esrc=s&amp;frm=1&amp;source=images&amp;cd=&amp;cad=rja&amp;docid=v5Y-K_rCA5l55M&amp;tbnid=wuY_lxhtHUn5VM:&amp;ved=0CAUQjRw&amp;url=http://www.anesthesiologynews.com/bguide/1212/content/productpages/prod060.html?productname=ROTEM_delta_Hemostasis_Analyzer&amp;ei=5z44UrPfLMeItAbAwoHQCQ&amp;bvm=bv.52164340,d.Yms&amp;psig=AFQjCNEnr4mecrGVq3KOY9aPdzrAKemkKA&amp;ust=1379504210124228" TargetMode="External"/><Relationship Id="rId4" Type="http://schemas.openxmlformats.org/officeDocument/2006/relationships/image" Target="../media/image10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8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8.jpeg"/><Relationship Id="rId5" Type="http://schemas.openxmlformats.org/officeDocument/2006/relationships/image" Target="../media/image8.jpeg"/><Relationship Id="rId10" Type="http://schemas.openxmlformats.org/officeDocument/2006/relationships/image" Target="../media/image22.jpeg"/><Relationship Id="rId4" Type="http://schemas.openxmlformats.org/officeDocument/2006/relationships/image" Target="../media/image7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gyenes összekötő 6"/>
          <p:cNvCxnSpPr/>
          <p:nvPr/>
        </p:nvCxnSpPr>
        <p:spPr>
          <a:xfrm>
            <a:off x="395536" y="3251200"/>
            <a:ext cx="8424936" cy="0"/>
          </a:xfrm>
          <a:prstGeom prst="line">
            <a:avLst/>
          </a:prstGeom>
          <a:ln w="381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ím 1"/>
          <p:cNvSpPr>
            <a:spLocks noGrp="1"/>
          </p:cNvSpPr>
          <p:nvPr>
            <p:ph type="ctrTitle"/>
          </p:nvPr>
        </p:nvSpPr>
        <p:spPr>
          <a:xfrm>
            <a:off x="216024" y="2387603"/>
            <a:ext cx="8748464" cy="1470025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Vérzéses sokk, </a:t>
            </a:r>
            <a:r>
              <a:rPr lang="hu-HU" sz="4000" dirty="0" err="1" smtClean="0">
                <a:latin typeface="Times New Roman" pitchFamily="18" charset="0"/>
                <a:cs typeface="Times New Roman" pitchFamily="18" charset="0"/>
              </a:rPr>
              <a:t>hemosztázis</a:t>
            </a: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4000" dirty="0" smtClean="0">
                <a:latin typeface="Times New Roman" pitchFamily="18" charset="0"/>
                <a:cs typeface="Times New Roman" pitchFamily="18" charset="0"/>
              </a:rPr>
            </a:br>
            <a:endParaRPr lang="hu-HU" sz="2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4" name="AutoShape 2" descr="Képtalálat a következőre: „semmelweis egyetem címer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9876" name="AutoShape 4" descr="Képtalálat a következőre: „semmelweis egyetem címer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9878" name="AutoShape 6" descr="Képtalálat a következőre: „semmelweis egyetem címer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9880" name="AutoShape 8" descr="Képtalálat a következőre: „semmelweis egyetem címer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259632" y="3717032"/>
            <a:ext cx="6572296" cy="36933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i="1" dirty="0" smtClean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hu-HU" b="1" i="1" dirty="0" smtClean="0">
                <a:solidFill>
                  <a:srgbClr val="000000"/>
                </a:solidFill>
                <a:latin typeface="Times New Roman" pitchFamily="18" charset="0"/>
              </a:rPr>
              <a:t>Dr</a:t>
            </a:r>
            <a:r>
              <a:rPr lang="hu-HU" b="1" i="1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hu-HU" b="1" i="1" dirty="0" smtClean="0">
                <a:solidFill>
                  <a:srgbClr val="000000"/>
                </a:solidFill>
                <a:latin typeface="Times New Roman" pitchFamily="18" charset="0"/>
              </a:rPr>
              <a:t>Tánczos Krisztián, PhD </a:t>
            </a:r>
            <a:r>
              <a:rPr lang="hu-HU" i="1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endParaRPr lang="hu-HU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4146" name="AutoShape 2" descr="Képtalálat a következőre: „semmelweis logó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4148" name="AutoShape 4" descr="SEMMELWEIS EGYETEM Arculati kéziköny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533" y="332656"/>
            <a:ext cx="7381875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509120"/>
            <a:ext cx="54006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6092212"/>
            <a:ext cx="2552899" cy="50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-540568" y="1772816"/>
          <a:ext cx="1022513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Lekerekített téglalap 11"/>
          <p:cNvSpPr/>
          <p:nvPr/>
        </p:nvSpPr>
        <p:spPr>
          <a:xfrm>
            <a:off x="1043608" y="2348880"/>
            <a:ext cx="2304256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Mérés</a:t>
            </a:r>
            <a:endParaRPr lang="hu-H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5724128" y="2348880"/>
            <a:ext cx="2232248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Értékelés</a:t>
            </a:r>
            <a:endParaRPr lang="hu-H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Cím 1"/>
          <p:cNvSpPr txBox="1">
            <a:spLocks/>
          </p:cNvSpPr>
          <p:nvPr/>
        </p:nvSpPr>
        <p:spPr bwMode="auto">
          <a:xfrm>
            <a:off x="428596" y="366936"/>
            <a:ext cx="8277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hu-HU" sz="4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Dinamikus szemlélet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hu-HU" sz="36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kritikus állapot - 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hu-HU" sz="4000" b="1" kern="0" dirty="0" smtClean="0">
              <a:solidFill>
                <a:srgbClr val="29529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hu-HU" sz="4000" b="1" kern="0" dirty="0" smtClean="0">
              <a:solidFill>
                <a:srgbClr val="29529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hu-HU" sz="4000" b="1" kern="0" dirty="0" smtClean="0">
              <a:solidFill>
                <a:srgbClr val="29529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>
            <a:off x="971600" y="980728"/>
            <a:ext cx="7200800" cy="0"/>
          </a:xfrm>
          <a:prstGeom prst="line">
            <a:avLst/>
          </a:prstGeom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kerekített téglalap 12"/>
          <p:cNvSpPr/>
          <p:nvPr/>
        </p:nvSpPr>
        <p:spPr>
          <a:xfrm>
            <a:off x="3347864" y="5373216"/>
            <a:ext cx="2376264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Kezelés</a:t>
            </a:r>
            <a:endParaRPr lang="hu-H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3851920" y="3501008"/>
            <a:ext cx="1440160" cy="8640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IDŐ</a:t>
            </a: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496" y="260648"/>
            <a:ext cx="61438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1" y="404664"/>
            <a:ext cx="1924646" cy="1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2276872"/>
            <a:ext cx="420856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348880"/>
            <a:ext cx="2746920" cy="388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AutoShape 6" descr="Képtalálat a következőre: „vér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7" name="Téglalap 26"/>
          <p:cNvSpPr/>
          <p:nvPr/>
        </p:nvSpPr>
        <p:spPr>
          <a:xfrm>
            <a:off x="107504" y="3933056"/>
            <a:ext cx="5328592" cy="2924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/>
          <p:cNvSpPr/>
          <p:nvPr/>
        </p:nvSpPr>
        <p:spPr>
          <a:xfrm>
            <a:off x="3923928" y="2420888"/>
            <a:ext cx="18002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496" y="260648"/>
            <a:ext cx="61438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1" y="404664"/>
            <a:ext cx="1924646" cy="1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2276872"/>
            <a:ext cx="420856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9256" y="2348882"/>
            <a:ext cx="2746920" cy="388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Csoportba foglalás 10">
            <a:extLst>
              <a:ext uri="{FF2B5EF4-FFF2-40B4-BE49-F238E27FC236}">
                <a16:creationId xmlns:a16="http://schemas.microsoft.com/office/drawing/2014/main" xmlns="" id="{4E498EC5-4612-4512-9EE9-D3BAF24276DF}"/>
              </a:ext>
            </a:extLst>
          </p:cNvPr>
          <p:cNvGrpSpPr/>
          <p:nvPr/>
        </p:nvGrpSpPr>
        <p:grpSpPr>
          <a:xfrm>
            <a:off x="6012160" y="4149080"/>
            <a:ext cx="2952328" cy="2016224"/>
            <a:chOff x="899592" y="1700808"/>
            <a:chExt cx="3024336" cy="2167485"/>
          </a:xfrm>
        </p:grpSpPr>
        <p:pic>
          <p:nvPicPr>
            <p:cNvPr id="12" name="Picture 17">
              <a:extLst>
                <a:ext uri="{FF2B5EF4-FFF2-40B4-BE49-F238E27FC236}">
                  <a16:creationId xmlns:a16="http://schemas.microsoft.com/office/drawing/2014/main" xmlns="" id="{412AC2CA-F49E-4A10-87CB-1A70AF683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265" y="1700808"/>
              <a:ext cx="967655" cy="90087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8">
              <a:extLst>
                <a:ext uri="{FF2B5EF4-FFF2-40B4-BE49-F238E27FC236}">
                  <a16:creationId xmlns:a16="http://schemas.microsoft.com/office/drawing/2014/main" xmlns="" id="{22B2A6CE-E70D-4719-81D0-ACF0841A4A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634" y="3102233"/>
              <a:ext cx="985294" cy="76606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9">
              <a:extLst>
                <a:ext uri="{FF2B5EF4-FFF2-40B4-BE49-F238E27FC236}">
                  <a16:creationId xmlns:a16="http://schemas.microsoft.com/office/drawing/2014/main" xmlns="" id="{78C10C53-72AC-4B80-B48A-CBA9B3FD4D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908570"/>
              <a:ext cx="681642" cy="89079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F3209B5-034F-40C5-AEFC-3BFE4696A1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435" y="1700808"/>
              <a:ext cx="753460" cy="87567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4">
              <a:extLst>
                <a:ext uri="{FF2B5EF4-FFF2-40B4-BE49-F238E27FC236}">
                  <a16:creationId xmlns:a16="http://schemas.microsoft.com/office/drawing/2014/main" xmlns="" id="{F916AAB9-9612-4ED6-A13F-0A40499786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120" y="3273713"/>
              <a:ext cx="931680" cy="51532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8064" y="4957738"/>
            <a:ext cx="648072" cy="3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églalap 21"/>
          <p:cNvSpPr/>
          <p:nvPr/>
        </p:nvSpPr>
        <p:spPr>
          <a:xfrm>
            <a:off x="5868144" y="3933056"/>
            <a:ext cx="3168352" cy="23042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54" name="AutoShape 6" descr="Képtalálat a következőre: „vér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8" name="Picture 10" descr="Kapcsolódó ké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47839" y="4365104"/>
            <a:ext cx="764522" cy="10801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26" name="Lekerekített téglalap 25"/>
          <p:cNvSpPr/>
          <p:nvPr/>
        </p:nvSpPr>
        <p:spPr>
          <a:xfrm>
            <a:off x="6012160" y="3068960"/>
            <a:ext cx="2952328" cy="50405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„VÉRELÉGTELENSÉG”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3563888" y="3933056"/>
            <a:ext cx="180020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/>
          <p:cNvSpPr/>
          <p:nvPr/>
        </p:nvSpPr>
        <p:spPr>
          <a:xfrm>
            <a:off x="3923928" y="2420888"/>
            <a:ext cx="18002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3851920" y="3645024"/>
            <a:ext cx="18722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Szervelégtelenség</a:t>
            </a:r>
            <a:endParaRPr lang="hu-H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313" y="260648"/>
            <a:ext cx="7443787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203" y="1444282"/>
            <a:ext cx="2863205" cy="18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Lekerekített téglalap 19"/>
          <p:cNvSpPr/>
          <p:nvPr/>
        </p:nvSpPr>
        <p:spPr>
          <a:xfrm>
            <a:off x="3851920" y="2996952"/>
            <a:ext cx="2016224" cy="15121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Endothel</a:t>
            </a:r>
            <a:r>
              <a:rPr lang="hu-H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károsodás</a:t>
            </a:r>
            <a:endParaRPr lang="hu-H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313" y="260648"/>
            <a:ext cx="7443787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203" y="1444282"/>
            <a:ext cx="2863205" cy="18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ekerekített téglalap 18"/>
          <p:cNvSpPr/>
          <p:nvPr/>
        </p:nvSpPr>
        <p:spPr>
          <a:xfrm>
            <a:off x="395536" y="2996952"/>
            <a:ext cx="2304256" cy="151216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Oxigénadósság</a:t>
            </a:r>
            <a:endParaRPr lang="hu-H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Lekerekített téglalap 19"/>
          <p:cNvSpPr/>
          <p:nvPr/>
        </p:nvSpPr>
        <p:spPr>
          <a:xfrm>
            <a:off x="3851920" y="2996952"/>
            <a:ext cx="2016224" cy="15121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Endothel</a:t>
            </a:r>
            <a:r>
              <a:rPr lang="hu-H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károsodás</a:t>
            </a:r>
            <a:endParaRPr lang="hu-H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Lekerekített téglalap 20"/>
          <p:cNvSpPr/>
          <p:nvPr/>
        </p:nvSpPr>
        <p:spPr>
          <a:xfrm>
            <a:off x="6300192" y="2996952"/>
            <a:ext cx="2664296" cy="50405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prstClr val="black"/>
                </a:solidFill>
              </a:rPr>
              <a:t>Kapilláris „</a:t>
            </a:r>
            <a:r>
              <a:rPr lang="hu-HU" b="1" dirty="0" err="1" smtClean="0">
                <a:solidFill>
                  <a:prstClr val="black"/>
                </a:solidFill>
              </a:rPr>
              <a:t>leak</a:t>
            </a:r>
            <a:r>
              <a:rPr lang="hu-HU" b="1" dirty="0" smtClean="0">
                <a:solidFill>
                  <a:prstClr val="black"/>
                </a:solidFill>
              </a:rPr>
              <a:t>”</a:t>
            </a:r>
            <a:endParaRPr lang="hu-HU" b="1" dirty="0">
              <a:solidFill>
                <a:prstClr val="black"/>
              </a:solidFill>
            </a:endParaRPr>
          </a:p>
        </p:txBody>
      </p:sp>
      <p:sp>
        <p:nvSpPr>
          <p:cNvPr id="22" name="Lekerekített téglalap 21"/>
          <p:cNvSpPr/>
          <p:nvPr/>
        </p:nvSpPr>
        <p:spPr>
          <a:xfrm>
            <a:off x="251520" y="1988840"/>
            <a:ext cx="266429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prstClr val="white"/>
                </a:solidFill>
              </a:rPr>
              <a:t>Makrocirkuláció</a:t>
            </a:r>
            <a:endParaRPr lang="hu-HU" sz="2400" dirty="0">
              <a:solidFill>
                <a:prstClr val="white"/>
              </a:solidFill>
            </a:endParaRPr>
          </a:p>
        </p:txBody>
      </p:sp>
      <p:sp>
        <p:nvSpPr>
          <p:cNvPr id="23" name="Lekerekített téglalap 22"/>
          <p:cNvSpPr/>
          <p:nvPr/>
        </p:nvSpPr>
        <p:spPr>
          <a:xfrm>
            <a:off x="6300192" y="1988840"/>
            <a:ext cx="2664296" cy="50405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prstClr val="white"/>
                </a:solidFill>
              </a:rPr>
              <a:t>Mikrocirkuláció</a:t>
            </a:r>
            <a:endParaRPr lang="hu-HU" sz="2400" dirty="0">
              <a:solidFill>
                <a:prstClr val="white"/>
              </a:solidFill>
            </a:endParaRPr>
          </a:p>
        </p:txBody>
      </p:sp>
      <p:sp>
        <p:nvSpPr>
          <p:cNvPr id="24" name="Lekerekített téglalap 23"/>
          <p:cNvSpPr/>
          <p:nvPr/>
        </p:nvSpPr>
        <p:spPr>
          <a:xfrm>
            <a:off x="6300192" y="3717032"/>
            <a:ext cx="2664296" cy="50405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 smtClean="0">
                <a:solidFill>
                  <a:prstClr val="black"/>
                </a:solidFill>
              </a:rPr>
              <a:t>Diszregulált</a:t>
            </a:r>
            <a:endParaRPr lang="hu-HU" b="1" dirty="0" smtClean="0">
              <a:solidFill>
                <a:prstClr val="black"/>
              </a:solidFill>
            </a:endParaRPr>
          </a:p>
          <a:p>
            <a:pPr algn="ctr"/>
            <a:r>
              <a:rPr lang="hu-HU" b="1" dirty="0" smtClean="0">
                <a:solidFill>
                  <a:prstClr val="black"/>
                </a:solidFill>
              </a:rPr>
              <a:t>Kapilláris </a:t>
            </a:r>
            <a:r>
              <a:rPr lang="hu-HU" b="1" dirty="0" err="1" smtClean="0">
                <a:solidFill>
                  <a:prstClr val="black"/>
                </a:solidFill>
              </a:rPr>
              <a:t>denzitás</a:t>
            </a:r>
            <a:r>
              <a:rPr lang="hu-HU" b="1" dirty="0" smtClean="0">
                <a:solidFill>
                  <a:prstClr val="black"/>
                </a:solidFill>
              </a:rPr>
              <a:t>/flow</a:t>
            </a:r>
            <a:endParaRPr lang="hu-HU" b="1" dirty="0">
              <a:solidFill>
                <a:prstClr val="black"/>
              </a:solidFill>
            </a:endParaRPr>
          </a:p>
        </p:txBody>
      </p:sp>
      <p:sp>
        <p:nvSpPr>
          <p:cNvPr id="25" name="Lekerekített téglalap 24"/>
          <p:cNvSpPr/>
          <p:nvPr/>
        </p:nvSpPr>
        <p:spPr>
          <a:xfrm>
            <a:off x="6300192" y="4437112"/>
            <a:ext cx="2664296" cy="50405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 smtClean="0">
                <a:solidFill>
                  <a:prstClr val="black"/>
                </a:solidFill>
              </a:rPr>
              <a:t>Diszregulált</a:t>
            </a:r>
            <a:r>
              <a:rPr lang="hu-HU" b="1" dirty="0" smtClean="0">
                <a:solidFill>
                  <a:prstClr val="black"/>
                </a:solidFill>
              </a:rPr>
              <a:t> immunválasz</a:t>
            </a:r>
            <a:endParaRPr lang="hu-HU" b="1" dirty="0">
              <a:solidFill>
                <a:prstClr val="black"/>
              </a:solidFill>
            </a:endParaRPr>
          </a:p>
        </p:txBody>
      </p:sp>
      <p:sp>
        <p:nvSpPr>
          <p:cNvPr id="26" name="Lekerekített téglalap 25"/>
          <p:cNvSpPr/>
          <p:nvPr/>
        </p:nvSpPr>
        <p:spPr>
          <a:xfrm>
            <a:off x="6300192" y="5157192"/>
            <a:ext cx="2664296" cy="50405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 smtClean="0">
                <a:solidFill>
                  <a:prstClr val="black"/>
                </a:solidFill>
              </a:rPr>
              <a:t>Diszregulált</a:t>
            </a:r>
            <a:r>
              <a:rPr lang="hu-HU" b="1" dirty="0" smtClean="0">
                <a:solidFill>
                  <a:prstClr val="black"/>
                </a:solidFill>
              </a:rPr>
              <a:t> alvadás</a:t>
            </a:r>
            <a:endParaRPr lang="hu-HU" b="1" dirty="0">
              <a:solidFill>
                <a:prstClr val="black"/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6300192" y="5877272"/>
            <a:ext cx="2664296" cy="8640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„VÉR-ELÉGTELENSÉG”</a:t>
            </a:r>
            <a:endParaRPr lang="hu-H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Jobbra nyíl 27"/>
          <p:cNvSpPr/>
          <p:nvPr/>
        </p:nvSpPr>
        <p:spPr>
          <a:xfrm>
            <a:off x="3059832" y="2132856"/>
            <a:ext cx="309634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9" name="Lekerekített téglalap 28"/>
          <p:cNvSpPr/>
          <p:nvPr/>
        </p:nvSpPr>
        <p:spPr>
          <a:xfrm>
            <a:off x="3275856" y="1844824"/>
            <a:ext cx="2664296" cy="28803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 smtClean="0">
                <a:solidFill>
                  <a:prstClr val="black"/>
                </a:solidFill>
              </a:rPr>
              <a:t>Hemodinamikai</a:t>
            </a:r>
            <a:endParaRPr lang="hu-HU" b="1" dirty="0">
              <a:solidFill>
                <a:prstClr val="black"/>
              </a:solidFill>
            </a:endParaRPr>
          </a:p>
        </p:txBody>
      </p:sp>
      <p:sp>
        <p:nvSpPr>
          <p:cNvPr id="30" name="Lekerekített téglalap 29"/>
          <p:cNvSpPr/>
          <p:nvPr/>
        </p:nvSpPr>
        <p:spPr>
          <a:xfrm>
            <a:off x="3275856" y="2420888"/>
            <a:ext cx="2664296" cy="28803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prstClr val="black"/>
                </a:solidFill>
              </a:rPr>
              <a:t>Koherencia</a:t>
            </a:r>
            <a:endParaRPr lang="hu-HU" b="1" dirty="0">
              <a:solidFill>
                <a:prstClr val="black"/>
              </a:solidFill>
            </a:endParaRPr>
          </a:p>
        </p:txBody>
      </p:sp>
      <p:sp>
        <p:nvSpPr>
          <p:cNvPr id="31" name="Jobbra nyíl 30"/>
          <p:cNvSpPr/>
          <p:nvPr/>
        </p:nvSpPr>
        <p:spPr>
          <a:xfrm>
            <a:off x="2699792" y="3717032"/>
            <a:ext cx="1152128" cy="14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3" name="Jobbra nyíl 32"/>
          <p:cNvSpPr/>
          <p:nvPr/>
        </p:nvSpPr>
        <p:spPr>
          <a:xfrm>
            <a:off x="5940152" y="3717032"/>
            <a:ext cx="288032" cy="2160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4" name="Lekerekített téglalap 33"/>
          <p:cNvSpPr/>
          <p:nvPr/>
        </p:nvSpPr>
        <p:spPr>
          <a:xfrm>
            <a:off x="3851920" y="2996952"/>
            <a:ext cx="2016224" cy="15121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Endothel</a:t>
            </a:r>
            <a:r>
              <a:rPr lang="hu-H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aktiválódás</a:t>
            </a:r>
            <a:endParaRPr lang="hu-H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5940152" y="2780928"/>
            <a:ext cx="3096344" cy="2952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cxnSp>
        <p:nvCxnSpPr>
          <p:cNvPr id="37" name="Egyenes összekötő 36"/>
          <p:cNvCxnSpPr/>
          <p:nvPr/>
        </p:nvCxnSpPr>
        <p:spPr>
          <a:xfrm flipV="1">
            <a:off x="6156176" y="5877272"/>
            <a:ext cx="2880320" cy="8640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313" y="260648"/>
            <a:ext cx="7443787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203" y="1444282"/>
            <a:ext cx="2863205" cy="18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ekerekített téglalap 18"/>
          <p:cNvSpPr/>
          <p:nvPr/>
        </p:nvSpPr>
        <p:spPr>
          <a:xfrm>
            <a:off x="395536" y="2996952"/>
            <a:ext cx="2304256" cy="151216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Oxigénadósság</a:t>
            </a:r>
            <a:endParaRPr lang="hu-H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Lekerekített téglalap 19"/>
          <p:cNvSpPr/>
          <p:nvPr/>
        </p:nvSpPr>
        <p:spPr>
          <a:xfrm>
            <a:off x="3851920" y="2996952"/>
            <a:ext cx="2016224" cy="15121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Endothel</a:t>
            </a:r>
            <a:r>
              <a:rPr lang="hu-H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károsodás</a:t>
            </a:r>
            <a:endParaRPr lang="hu-H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Lekerekített téglalap 20"/>
          <p:cNvSpPr/>
          <p:nvPr/>
        </p:nvSpPr>
        <p:spPr>
          <a:xfrm>
            <a:off x="6300192" y="2996952"/>
            <a:ext cx="2664296" cy="50405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prstClr val="black"/>
                </a:solidFill>
              </a:rPr>
              <a:t>Kapilláris „</a:t>
            </a:r>
            <a:r>
              <a:rPr lang="hu-HU" b="1" dirty="0" err="1" smtClean="0">
                <a:solidFill>
                  <a:prstClr val="black"/>
                </a:solidFill>
              </a:rPr>
              <a:t>leak</a:t>
            </a:r>
            <a:r>
              <a:rPr lang="hu-HU" b="1" dirty="0" smtClean="0">
                <a:solidFill>
                  <a:prstClr val="black"/>
                </a:solidFill>
              </a:rPr>
              <a:t>”</a:t>
            </a:r>
            <a:endParaRPr lang="hu-HU" b="1" dirty="0">
              <a:solidFill>
                <a:prstClr val="black"/>
              </a:solidFill>
            </a:endParaRPr>
          </a:p>
        </p:txBody>
      </p:sp>
      <p:sp>
        <p:nvSpPr>
          <p:cNvPr id="22" name="Lekerekített téglalap 21"/>
          <p:cNvSpPr/>
          <p:nvPr/>
        </p:nvSpPr>
        <p:spPr>
          <a:xfrm>
            <a:off x="251520" y="1988840"/>
            <a:ext cx="266429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prstClr val="white"/>
                </a:solidFill>
              </a:rPr>
              <a:t>Makrocirkuláció</a:t>
            </a:r>
            <a:endParaRPr lang="hu-HU" sz="2400" dirty="0">
              <a:solidFill>
                <a:prstClr val="white"/>
              </a:solidFill>
            </a:endParaRPr>
          </a:p>
        </p:txBody>
      </p:sp>
      <p:sp>
        <p:nvSpPr>
          <p:cNvPr id="23" name="Lekerekített téglalap 22"/>
          <p:cNvSpPr/>
          <p:nvPr/>
        </p:nvSpPr>
        <p:spPr>
          <a:xfrm>
            <a:off x="6300192" y="1988840"/>
            <a:ext cx="2664296" cy="50405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prstClr val="white"/>
                </a:solidFill>
              </a:rPr>
              <a:t>Mikrocirkuláció</a:t>
            </a:r>
            <a:endParaRPr lang="hu-HU" sz="2400" dirty="0">
              <a:solidFill>
                <a:prstClr val="white"/>
              </a:solidFill>
            </a:endParaRPr>
          </a:p>
        </p:txBody>
      </p:sp>
      <p:sp>
        <p:nvSpPr>
          <p:cNvPr id="24" name="Lekerekített téglalap 23"/>
          <p:cNvSpPr/>
          <p:nvPr/>
        </p:nvSpPr>
        <p:spPr>
          <a:xfrm>
            <a:off x="6300192" y="3717032"/>
            <a:ext cx="2664296" cy="50405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 smtClean="0">
                <a:solidFill>
                  <a:prstClr val="black"/>
                </a:solidFill>
              </a:rPr>
              <a:t>Diszregulált</a:t>
            </a:r>
            <a:endParaRPr lang="hu-HU" b="1" dirty="0" smtClean="0">
              <a:solidFill>
                <a:prstClr val="black"/>
              </a:solidFill>
            </a:endParaRPr>
          </a:p>
          <a:p>
            <a:pPr algn="ctr"/>
            <a:r>
              <a:rPr lang="hu-HU" b="1" dirty="0" smtClean="0">
                <a:solidFill>
                  <a:prstClr val="black"/>
                </a:solidFill>
              </a:rPr>
              <a:t>Kapilláris </a:t>
            </a:r>
            <a:r>
              <a:rPr lang="hu-HU" b="1" dirty="0" err="1" smtClean="0">
                <a:solidFill>
                  <a:prstClr val="black"/>
                </a:solidFill>
              </a:rPr>
              <a:t>denzitás</a:t>
            </a:r>
            <a:r>
              <a:rPr lang="hu-HU" b="1" dirty="0" smtClean="0">
                <a:solidFill>
                  <a:prstClr val="black"/>
                </a:solidFill>
              </a:rPr>
              <a:t>/flow</a:t>
            </a:r>
            <a:endParaRPr lang="hu-HU" b="1" dirty="0">
              <a:solidFill>
                <a:prstClr val="black"/>
              </a:solidFill>
            </a:endParaRPr>
          </a:p>
        </p:txBody>
      </p:sp>
      <p:sp>
        <p:nvSpPr>
          <p:cNvPr id="25" name="Lekerekített téglalap 24"/>
          <p:cNvSpPr/>
          <p:nvPr/>
        </p:nvSpPr>
        <p:spPr>
          <a:xfrm>
            <a:off x="6300192" y="4437112"/>
            <a:ext cx="2664296" cy="50405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 smtClean="0">
                <a:solidFill>
                  <a:prstClr val="black"/>
                </a:solidFill>
              </a:rPr>
              <a:t>Diszregulált</a:t>
            </a:r>
            <a:r>
              <a:rPr lang="hu-HU" b="1" dirty="0" smtClean="0">
                <a:solidFill>
                  <a:prstClr val="black"/>
                </a:solidFill>
              </a:rPr>
              <a:t> immunválasz</a:t>
            </a:r>
            <a:endParaRPr lang="hu-HU" b="1" dirty="0">
              <a:solidFill>
                <a:prstClr val="black"/>
              </a:solidFill>
            </a:endParaRPr>
          </a:p>
        </p:txBody>
      </p:sp>
      <p:sp>
        <p:nvSpPr>
          <p:cNvPr id="26" name="Lekerekített téglalap 25"/>
          <p:cNvSpPr/>
          <p:nvPr/>
        </p:nvSpPr>
        <p:spPr>
          <a:xfrm>
            <a:off x="6300192" y="5157192"/>
            <a:ext cx="2664296" cy="50405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 smtClean="0">
                <a:solidFill>
                  <a:prstClr val="black"/>
                </a:solidFill>
              </a:rPr>
              <a:t>Diszregulált</a:t>
            </a:r>
            <a:r>
              <a:rPr lang="hu-HU" b="1" dirty="0" smtClean="0">
                <a:solidFill>
                  <a:prstClr val="black"/>
                </a:solidFill>
              </a:rPr>
              <a:t> alvadás</a:t>
            </a:r>
            <a:endParaRPr lang="hu-HU" b="1" dirty="0">
              <a:solidFill>
                <a:prstClr val="black"/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6300192" y="5877272"/>
            <a:ext cx="2664296" cy="8640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„VÉR-ELÉGTELENSÉG”</a:t>
            </a:r>
            <a:endParaRPr lang="hu-H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Lekerekített téglalap 28"/>
          <p:cNvSpPr/>
          <p:nvPr/>
        </p:nvSpPr>
        <p:spPr>
          <a:xfrm>
            <a:off x="3275856" y="1844824"/>
            <a:ext cx="2664296" cy="28803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 smtClean="0">
                <a:solidFill>
                  <a:prstClr val="black"/>
                </a:solidFill>
              </a:rPr>
              <a:t>Hemodinamikai</a:t>
            </a:r>
            <a:endParaRPr lang="hu-HU" b="1" dirty="0">
              <a:solidFill>
                <a:prstClr val="black"/>
              </a:solidFill>
            </a:endParaRPr>
          </a:p>
        </p:txBody>
      </p:sp>
      <p:sp>
        <p:nvSpPr>
          <p:cNvPr id="30" name="Lekerekített téglalap 29"/>
          <p:cNvSpPr/>
          <p:nvPr/>
        </p:nvSpPr>
        <p:spPr>
          <a:xfrm>
            <a:off x="3275856" y="2420888"/>
            <a:ext cx="2664296" cy="28803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 smtClean="0">
                <a:solidFill>
                  <a:prstClr val="black"/>
                </a:solidFill>
              </a:rPr>
              <a:t>INkoherencia</a:t>
            </a:r>
            <a:endParaRPr lang="hu-HU" b="1" dirty="0">
              <a:solidFill>
                <a:prstClr val="black"/>
              </a:solidFill>
            </a:endParaRPr>
          </a:p>
        </p:txBody>
      </p:sp>
      <p:sp>
        <p:nvSpPr>
          <p:cNvPr id="18" name="Jobbra nyíl 17"/>
          <p:cNvSpPr/>
          <p:nvPr/>
        </p:nvSpPr>
        <p:spPr>
          <a:xfrm>
            <a:off x="2699792" y="3717032"/>
            <a:ext cx="1152128" cy="14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1" name="Jobbra nyíl 30"/>
          <p:cNvSpPr/>
          <p:nvPr/>
        </p:nvSpPr>
        <p:spPr>
          <a:xfrm>
            <a:off x="5940152" y="3717032"/>
            <a:ext cx="288032" cy="2160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2" name="Balra-jobbra nyíl 31"/>
          <p:cNvSpPr/>
          <p:nvPr/>
        </p:nvSpPr>
        <p:spPr>
          <a:xfrm>
            <a:off x="3059832" y="2132856"/>
            <a:ext cx="3168352" cy="216024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8" name="Ellipszis 27"/>
          <p:cNvSpPr/>
          <p:nvPr/>
        </p:nvSpPr>
        <p:spPr>
          <a:xfrm>
            <a:off x="6300192" y="5157192"/>
            <a:ext cx="2592288" cy="50405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7778463" cy="496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églalap 8"/>
          <p:cNvSpPr/>
          <p:nvPr/>
        </p:nvSpPr>
        <p:spPr>
          <a:xfrm>
            <a:off x="4211960" y="960985"/>
            <a:ext cx="42004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Tánczos K. et </a:t>
            </a:r>
            <a:r>
              <a:rPr lang="hu-HU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hu-H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hu-HU" sz="1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Intensive</a:t>
            </a:r>
            <a:r>
              <a:rPr lang="hu-H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hu-H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hu-H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smtClean="0">
                <a:solidFill>
                  <a:srgbClr val="C00000"/>
                </a:solidFill>
                <a:cs typeface="Times New Roman" pitchFamily="18" charset="0"/>
              </a:rPr>
              <a:t>2015;41:712-715</a:t>
            </a:r>
            <a:endParaRPr lang="hu-H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Egyenes összekötő 9"/>
          <p:cNvCxnSpPr/>
          <p:nvPr/>
        </p:nvCxnSpPr>
        <p:spPr bwMode="auto">
          <a:xfrm>
            <a:off x="731579" y="908720"/>
            <a:ext cx="761684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cxnSp>
      <p:sp>
        <p:nvSpPr>
          <p:cNvPr id="11" name="Cím 1"/>
          <p:cNvSpPr txBox="1">
            <a:spLocks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3600" kern="0" dirty="0" smtClean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Paradigmaváltás az ellátásban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églalap 19"/>
          <p:cNvSpPr/>
          <p:nvPr/>
        </p:nvSpPr>
        <p:spPr>
          <a:xfrm>
            <a:off x="3851920" y="971436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Zhang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hu-H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Neurotrauma</a:t>
            </a:r>
            <a:r>
              <a:rPr lang="hu-H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2012; 29:2597–2605</a:t>
            </a:r>
            <a:endParaRPr lang="hu-H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971600" y="980728"/>
            <a:ext cx="7200800" cy="0"/>
          </a:xfrm>
          <a:prstGeom prst="line">
            <a:avLst/>
          </a:prstGeom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484786"/>
            <a:ext cx="7694439" cy="516080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9" name="Téglalap 8"/>
          <p:cNvSpPr/>
          <p:nvPr/>
        </p:nvSpPr>
        <p:spPr>
          <a:xfrm>
            <a:off x="6804248" y="3789040"/>
            <a:ext cx="36004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156176" y="1988840"/>
            <a:ext cx="136815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6984" y="1916834"/>
            <a:ext cx="1409352" cy="13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églalap 10"/>
          <p:cNvSpPr/>
          <p:nvPr/>
        </p:nvSpPr>
        <p:spPr>
          <a:xfrm>
            <a:off x="6084168" y="3356992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5364088" y="3789040"/>
            <a:ext cx="14401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" name="Egyenes összekötő nyíllal 13"/>
          <p:cNvCxnSpPr/>
          <p:nvPr/>
        </p:nvCxnSpPr>
        <p:spPr>
          <a:xfrm>
            <a:off x="3131840" y="4365104"/>
            <a:ext cx="0" cy="648072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3131840" y="4365104"/>
            <a:ext cx="288032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églalap 6"/>
          <p:cNvSpPr/>
          <p:nvPr/>
        </p:nvSpPr>
        <p:spPr>
          <a:xfrm>
            <a:off x="4211960" y="4293096"/>
            <a:ext cx="3672408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971600" y="4365104"/>
            <a:ext cx="3240360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5724128" y="1916834"/>
            <a:ext cx="21602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Fibrinolízis</a:t>
            </a:r>
            <a:endParaRPr lang="hu-H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979712" y="2564906"/>
            <a:ext cx="273630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Primer </a:t>
            </a:r>
            <a:r>
              <a:rPr lang="hu-H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hemosztázis</a:t>
            </a:r>
            <a:endParaRPr lang="hu-H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Ellipszis 21"/>
          <p:cNvSpPr/>
          <p:nvPr/>
        </p:nvSpPr>
        <p:spPr>
          <a:xfrm>
            <a:off x="2915816" y="4293096"/>
            <a:ext cx="4896544" cy="165618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Ellipszis 22"/>
          <p:cNvSpPr/>
          <p:nvPr/>
        </p:nvSpPr>
        <p:spPr>
          <a:xfrm>
            <a:off x="5796136" y="2564904"/>
            <a:ext cx="2376264" cy="1656184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zövegdoboz 24"/>
          <p:cNvSpPr txBox="1"/>
          <p:nvPr/>
        </p:nvSpPr>
        <p:spPr>
          <a:xfrm>
            <a:off x="4071934" y="4643448"/>
            <a:ext cx="259114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Trombingeneráció</a:t>
            </a:r>
            <a:endParaRPr lang="hu-H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Ellipszis 25"/>
          <p:cNvSpPr/>
          <p:nvPr/>
        </p:nvSpPr>
        <p:spPr>
          <a:xfrm>
            <a:off x="5436096" y="1844824"/>
            <a:ext cx="2808312" cy="57606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7" name="Egyenes összekötő nyíllal 26"/>
          <p:cNvCxnSpPr/>
          <p:nvPr/>
        </p:nvCxnSpPr>
        <p:spPr>
          <a:xfrm flipH="1" flipV="1">
            <a:off x="5364088" y="3645024"/>
            <a:ext cx="648072" cy="720080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flipV="1">
            <a:off x="6012160" y="3573016"/>
            <a:ext cx="216024" cy="792088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zis 18"/>
          <p:cNvSpPr/>
          <p:nvPr/>
        </p:nvSpPr>
        <p:spPr>
          <a:xfrm>
            <a:off x="1187624" y="2420888"/>
            <a:ext cx="4320480" cy="165618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övegdoboz 23"/>
          <p:cNvSpPr txBox="1"/>
          <p:nvPr/>
        </p:nvSpPr>
        <p:spPr>
          <a:xfrm>
            <a:off x="6012161" y="3140970"/>
            <a:ext cx="198829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Vérrög</a:t>
            </a:r>
            <a:endParaRPr lang="hu-H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Cím 1"/>
          <p:cNvSpPr txBox="1">
            <a:spLocks/>
          </p:cNvSpPr>
          <p:nvPr/>
        </p:nvSpPr>
        <p:spPr>
          <a:xfrm>
            <a:off x="579592" y="-184165"/>
            <a:ext cx="82786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algn="ctr"/>
            <a:r>
              <a:rPr lang="hu-H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véralvadás alapjai…</a:t>
            </a:r>
            <a:endParaRPr lang="hu-H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229202"/>
            <a:ext cx="3172520" cy="139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068960"/>
            <a:ext cx="30243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836712"/>
            <a:ext cx="2880320" cy="113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7" grpId="0" animBg="1"/>
      <p:bldP spid="7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2" grpId="0" animBg="1"/>
      <p:bldP spid="23" grpId="0" animBg="1"/>
      <p:bldP spid="25" grpId="0" animBg="1"/>
      <p:bldP spid="26" grpId="0" animBg="1"/>
      <p:bldP spid="19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/>
          <p:nvPr/>
        </p:nvSpPr>
        <p:spPr>
          <a:xfrm>
            <a:off x="971600" y="5229200"/>
            <a:ext cx="259228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/>
              <a:t>Thrombocita</a:t>
            </a:r>
            <a:endParaRPr lang="hu-HU" sz="2400" dirty="0"/>
          </a:p>
        </p:txBody>
      </p:sp>
      <p:sp>
        <p:nvSpPr>
          <p:cNvPr id="6" name="Ellipszis 5"/>
          <p:cNvSpPr/>
          <p:nvPr/>
        </p:nvSpPr>
        <p:spPr>
          <a:xfrm>
            <a:off x="5652120" y="5157192"/>
            <a:ext cx="259228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Plazma</a:t>
            </a:r>
            <a:endParaRPr lang="hu-HU" sz="2400" dirty="0"/>
          </a:p>
        </p:txBody>
      </p:sp>
      <p:sp>
        <p:nvSpPr>
          <p:cNvPr id="7" name="Ellipszis 6"/>
          <p:cNvSpPr/>
          <p:nvPr/>
        </p:nvSpPr>
        <p:spPr>
          <a:xfrm>
            <a:off x="3275856" y="2420888"/>
            <a:ext cx="259228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/>
              <a:t>Endothél</a:t>
            </a:r>
            <a:endParaRPr lang="hu-HU" sz="2400" dirty="0"/>
          </a:p>
        </p:txBody>
      </p:sp>
      <p:sp>
        <p:nvSpPr>
          <p:cNvPr id="8" name="Mínuszjel 7"/>
          <p:cNvSpPr/>
          <p:nvPr/>
        </p:nvSpPr>
        <p:spPr>
          <a:xfrm rot="18893574">
            <a:off x="1249689" y="4161748"/>
            <a:ext cx="4104876" cy="360040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Mínuszjel 8"/>
          <p:cNvSpPr/>
          <p:nvPr/>
        </p:nvSpPr>
        <p:spPr>
          <a:xfrm rot="2715525">
            <a:off x="3771011" y="4111237"/>
            <a:ext cx="3991665" cy="360040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Mínuszjel 9"/>
          <p:cNvSpPr/>
          <p:nvPr/>
        </p:nvSpPr>
        <p:spPr>
          <a:xfrm>
            <a:off x="2699793" y="5517232"/>
            <a:ext cx="3991665" cy="360040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467544" y="3759425"/>
            <a:ext cx="273630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Primer </a:t>
            </a:r>
            <a:r>
              <a:rPr lang="hu-H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hemosztázis</a:t>
            </a:r>
            <a:endParaRPr lang="hu-H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347864" y="6135689"/>
            <a:ext cx="259114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Trombingeneráció</a:t>
            </a:r>
            <a:endParaRPr lang="hu-H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5940152" y="3759425"/>
            <a:ext cx="273630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Fibrinolízis</a:t>
            </a:r>
            <a:endParaRPr lang="hu-H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Ellipszis 17"/>
          <p:cNvSpPr/>
          <p:nvPr/>
        </p:nvSpPr>
        <p:spPr>
          <a:xfrm>
            <a:off x="323528" y="548680"/>
            <a:ext cx="2952328" cy="122413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Szöveti sérülés</a:t>
            </a:r>
          </a:p>
          <a:p>
            <a:pPr algn="ctr"/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(Trauma, műtét)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Ellipszis 18"/>
          <p:cNvSpPr/>
          <p:nvPr/>
        </p:nvSpPr>
        <p:spPr>
          <a:xfrm>
            <a:off x="5796136" y="548680"/>
            <a:ext cx="3024336" cy="122413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Inflammáció</a:t>
            </a:r>
            <a:endParaRPr lang="hu-H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(fertőzés, égés..)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Ellipszis 19"/>
          <p:cNvSpPr/>
          <p:nvPr/>
        </p:nvSpPr>
        <p:spPr>
          <a:xfrm>
            <a:off x="3419872" y="1556792"/>
            <a:ext cx="2304256" cy="5760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Katekolamin</a:t>
            </a:r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Ellipszis 22"/>
          <p:cNvSpPr/>
          <p:nvPr/>
        </p:nvSpPr>
        <p:spPr>
          <a:xfrm>
            <a:off x="3275856" y="2420888"/>
            <a:ext cx="2592288" cy="93610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Endothél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aktiváció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Lefelé nyíl 23"/>
          <p:cNvSpPr/>
          <p:nvPr/>
        </p:nvSpPr>
        <p:spPr>
          <a:xfrm>
            <a:off x="4427984" y="2132856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Mínuszjel 24"/>
          <p:cNvSpPr/>
          <p:nvPr/>
        </p:nvSpPr>
        <p:spPr>
          <a:xfrm rot="1311266">
            <a:off x="2630665" y="1463100"/>
            <a:ext cx="1346649" cy="36004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Mínuszjel 25"/>
          <p:cNvSpPr/>
          <p:nvPr/>
        </p:nvSpPr>
        <p:spPr>
          <a:xfrm rot="19617243">
            <a:off x="5324899" y="1382126"/>
            <a:ext cx="1275613" cy="36004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429002"/>
            <a:ext cx="5096818" cy="3127971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04" y="44625"/>
            <a:ext cx="7401520" cy="164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Ellipszis 3"/>
          <p:cNvSpPr/>
          <p:nvPr/>
        </p:nvSpPr>
        <p:spPr>
          <a:xfrm>
            <a:off x="971600" y="5229200"/>
            <a:ext cx="259228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/>
              <a:t>Thrombocita</a:t>
            </a:r>
            <a:endParaRPr lang="hu-HU" sz="2400" dirty="0"/>
          </a:p>
        </p:txBody>
      </p:sp>
      <p:sp>
        <p:nvSpPr>
          <p:cNvPr id="6" name="Ellipszis 5"/>
          <p:cNvSpPr/>
          <p:nvPr/>
        </p:nvSpPr>
        <p:spPr>
          <a:xfrm>
            <a:off x="5652120" y="5157192"/>
            <a:ext cx="259228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Plazma</a:t>
            </a:r>
            <a:endParaRPr lang="hu-HU" sz="2400" dirty="0"/>
          </a:p>
        </p:txBody>
      </p:sp>
      <p:sp>
        <p:nvSpPr>
          <p:cNvPr id="7" name="Ellipszis 6"/>
          <p:cNvSpPr/>
          <p:nvPr/>
        </p:nvSpPr>
        <p:spPr>
          <a:xfrm>
            <a:off x="3275856" y="2420888"/>
            <a:ext cx="259228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/>
              <a:t>Endothél</a:t>
            </a:r>
            <a:endParaRPr lang="hu-HU" sz="2400" dirty="0"/>
          </a:p>
        </p:txBody>
      </p:sp>
      <p:sp>
        <p:nvSpPr>
          <p:cNvPr id="8" name="Mínuszjel 7"/>
          <p:cNvSpPr/>
          <p:nvPr/>
        </p:nvSpPr>
        <p:spPr>
          <a:xfrm rot="18893574">
            <a:off x="1249689" y="4161748"/>
            <a:ext cx="4104876" cy="360040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Mínuszjel 8"/>
          <p:cNvSpPr/>
          <p:nvPr/>
        </p:nvSpPr>
        <p:spPr>
          <a:xfrm rot="2715525">
            <a:off x="3771011" y="4111237"/>
            <a:ext cx="3991665" cy="360040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Mínuszjel 9"/>
          <p:cNvSpPr/>
          <p:nvPr/>
        </p:nvSpPr>
        <p:spPr>
          <a:xfrm>
            <a:off x="2699793" y="5517232"/>
            <a:ext cx="3991665" cy="360040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467544" y="3759425"/>
            <a:ext cx="273630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Primer </a:t>
            </a:r>
            <a:r>
              <a:rPr lang="hu-H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hemosztázis</a:t>
            </a:r>
            <a:endParaRPr lang="hu-H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347864" y="6135689"/>
            <a:ext cx="259114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Trombingeneráció</a:t>
            </a:r>
            <a:endParaRPr lang="hu-H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5940152" y="3759425"/>
            <a:ext cx="273630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Fibrinolízis</a:t>
            </a:r>
            <a:endParaRPr lang="hu-H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Ellipszis 17"/>
          <p:cNvSpPr/>
          <p:nvPr/>
        </p:nvSpPr>
        <p:spPr>
          <a:xfrm>
            <a:off x="467544" y="1916832"/>
            <a:ext cx="2448272" cy="122413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Oxigénadósság</a:t>
            </a:r>
            <a:endParaRPr lang="hu-HU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Ellipszis 18"/>
          <p:cNvSpPr/>
          <p:nvPr/>
        </p:nvSpPr>
        <p:spPr>
          <a:xfrm>
            <a:off x="6228184" y="1916832"/>
            <a:ext cx="2520280" cy="122413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Inflammáció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Ellipszis 19"/>
          <p:cNvSpPr/>
          <p:nvPr/>
        </p:nvSpPr>
        <p:spPr>
          <a:xfrm>
            <a:off x="3419872" y="1772816"/>
            <a:ext cx="2304256" cy="5760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Katekolamin</a:t>
            </a:r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Lefelé nyíl 20"/>
          <p:cNvSpPr/>
          <p:nvPr/>
        </p:nvSpPr>
        <p:spPr>
          <a:xfrm rot="10800000">
            <a:off x="5220072" y="1916832"/>
            <a:ext cx="144016" cy="28803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Ellipszis 22"/>
          <p:cNvSpPr/>
          <p:nvPr/>
        </p:nvSpPr>
        <p:spPr>
          <a:xfrm>
            <a:off x="3275856" y="2420888"/>
            <a:ext cx="2592288" cy="93610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Endothél</a:t>
            </a:r>
            <a:r>
              <a:rPr lang="hu-H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károsodás</a:t>
            </a:r>
            <a:endParaRPr lang="hu-H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Lefelé nyíl 23"/>
          <p:cNvSpPr/>
          <p:nvPr/>
        </p:nvSpPr>
        <p:spPr>
          <a:xfrm>
            <a:off x="4427984" y="2276872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Mínuszjel 24"/>
          <p:cNvSpPr/>
          <p:nvPr/>
        </p:nvSpPr>
        <p:spPr>
          <a:xfrm rot="20320417">
            <a:off x="2118814" y="2062296"/>
            <a:ext cx="2055733" cy="36004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Mínuszjel 25"/>
          <p:cNvSpPr/>
          <p:nvPr/>
        </p:nvSpPr>
        <p:spPr>
          <a:xfrm rot="1066306">
            <a:off x="5324899" y="2030803"/>
            <a:ext cx="1275613" cy="36004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/>
          <p:cNvSpPr/>
          <p:nvPr/>
        </p:nvSpPr>
        <p:spPr>
          <a:xfrm>
            <a:off x="3888432" y="81696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u-HU" sz="1400" b="1" i="1" dirty="0" smtClean="0"/>
              <a:t>J Trauma </a:t>
            </a:r>
            <a:r>
              <a:rPr lang="hu-HU" sz="1400" b="1" i="1" dirty="0" err="1" smtClean="0"/>
              <a:t>Acute</a:t>
            </a:r>
            <a:r>
              <a:rPr lang="hu-HU" sz="1400" b="1" i="1" dirty="0" smtClean="0"/>
              <a:t> </a:t>
            </a:r>
            <a:r>
              <a:rPr lang="hu-HU" sz="1400" b="1" i="1" dirty="0" err="1" smtClean="0"/>
              <a:t>Care</a:t>
            </a:r>
            <a:r>
              <a:rPr lang="hu-HU" sz="1400" b="1" i="1" dirty="0" smtClean="0"/>
              <a:t> </a:t>
            </a:r>
            <a:r>
              <a:rPr lang="hu-HU" sz="1400" b="1" i="1" dirty="0" err="1" smtClean="0"/>
              <a:t>Surg</a:t>
            </a:r>
            <a:r>
              <a:rPr lang="hu-HU" sz="1400" b="1" i="1" dirty="0" smtClean="0"/>
              <a:t>. </a:t>
            </a:r>
            <a:r>
              <a:rPr lang="hu-HU" sz="1400" b="1" dirty="0" smtClean="0"/>
              <a:t>2017;82:6,S41-49</a:t>
            </a:r>
            <a:endParaRPr lang="hu-HU" sz="1400" b="1" dirty="0"/>
          </a:p>
        </p:txBody>
      </p:sp>
      <p:sp>
        <p:nvSpPr>
          <p:cNvPr id="35" name="Mínuszjel 34"/>
          <p:cNvSpPr/>
          <p:nvPr/>
        </p:nvSpPr>
        <p:spPr>
          <a:xfrm rot="1167036">
            <a:off x="2430709" y="2577820"/>
            <a:ext cx="1436746" cy="36004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Lekerekített téglalap 21"/>
          <p:cNvSpPr/>
          <p:nvPr/>
        </p:nvSpPr>
        <p:spPr>
          <a:xfrm>
            <a:off x="1763688" y="1124744"/>
            <a:ext cx="6120680" cy="50405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„VÉRELÉGTELENSÉG”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35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3600" kern="0" dirty="0" smtClean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Epidemiológiai adatok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cxnSp>
        <p:nvCxnSpPr>
          <p:cNvPr id="5" name="Egyenes összekötő 4"/>
          <p:cNvCxnSpPr/>
          <p:nvPr/>
        </p:nvCxnSpPr>
        <p:spPr bwMode="auto">
          <a:xfrm>
            <a:off x="731579" y="908720"/>
            <a:ext cx="761684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10613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kerekített téglalap 7"/>
          <p:cNvSpPr/>
          <p:nvPr/>
        </p:nvSpPr>
        <p:spPr>
          <a:xfrm>
            <a:off x="467544" y="3573016"/>
            <a:ext cx="1944216" cy="122413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1067611" y="961004"/>
            <a:ext cx="734481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JW. Cannon. N </a:t>
            </a:r>
            <a:r>
              <a:rPr lang="en-US" sz="1400" dirty="0" err="1" smtClean="0">
                <a:solidFill>
                  <a:srgbClr val="C00000"/>
                </a:solidFill>
              </a:rPr>
              <a:t>Engl</a:t>
            </a:r>
            <a:r>
              <a:rPr lang="en-US" sz="1400" dirty="0" smtClean="0">
                <a:solidFill>
                  <a:srgbClr val="C00000"/>
                </a:solidFill>
              </a:rPr>
              <a:t> J Med 2018;378:370-9.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4067944" y="4797152"/>
            <a:ext cx="576064" cy="28803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Lekerekített téglalap 11"/>
          <p:cNvSpPr/>
          <p:nvPr/>
        </p:nvSpPr>
        <p:spPr>
          <a:xfrm>
            <a:off x="6516216" y="4797152"/>
            <a:ext cx="720080" cy="28803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kerekített téglalap 12"/>
          <p:cNvSpPr/>
          <p:nvPr/>
        </p:nvSpPr>
        <p:spPr>
          <a:xfrm>
            <a:off x="7740352" y="4509120"/>
            <a:ext cx="864096" cy="28803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kerekített téglalap 13"/>
          <p:cNvSpPr/>
          <p:nvPr/>
        </p:nvSpPr>
        <p:spPr>
          <a:xfrm>
            <a:off x="6516216" y="4509120"/>
            <a:ext cx="720080" cy="57606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Lekerekített téglalap 14"/>
          <p:cNvSpPr/>
          <p:nvPr/>
        </p:nvSpPr>
        <p:spPr>
          <a:xfrm>
            <a:off x="467544" y="4509120"/>
            <a:ext cx="1944216" cy="2880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04" y="44625"/>
            <a:ext cx="7401520" cy="164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Ellipszis 3"/>
          <p:cNvSpPr/>
          <p:nvPr/>
        </p:nvSpPr>
        <p:spPr>
          <a:xfrm>
            <a:off x="971600" y="5229200"/>
            <a:ext cx="259228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/>
              <a:t>Thrombocita</a:t>
            </a:r>
            <a:endParaRPr lang="hu-HU" sz="2400" dirty="0"/>
          </a:p>
        </p:txBody>
      </p:sp>
      <p:sp>
        <p:nvSpPr>
          <p:cNvPr id="6" name="Ellipszis 5"/>
          <p:cNvSpPr/>
          <p:nvPr/>
        </p:nvSpPr>
        <p:spPr>
          <a:xfrm>
            <a:off x="5652120" y="5157192"/>
            <a:ext cx="259228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Plazma</a:t>
            </a:r>
            <a:endParaRPr lang="hu-HU" sz="2400" dirty="0"/>
          </a:p>
        </p:txBody>
      </p:sp>
      <p:sp>
        <p:nvSpPr>
          <p:cNvPr id="7" name="Ellipszis 6"/>
          <p:cNvSpPr/>
          <p:nvPr/>
        </p:nvSpPr>
        <p:spPr>
          <a:xfrm>
            <a:off x="3275856" y="2420888"/>
            <a:ext cx="259228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/>
              <a:t>Endothél</a:t>
            </a:r>
            <a:endParaRPr lang="hu-HU" sz="2400" dirty="0"/>
          </a:p>
        </p:txBody>
      </p:sp>
      <p:sp>
        <p:nvSpPr>
          <p:cNvPr id="8" name="Mínuszjel 7"/>
          <p:cNvSpPr/>
          <p:nvPr/>
        </p:nvSpPr>
        <p:spPr>
          <a:xfrm rot="18893574">
            <a:off x="1249689" y="4161748"/>
            <a:ext cx="4104876" cy="360040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Mínuszjel 8"/>
          <p:cNvSpPr/>
          <p:nvPr/>
        </p:nvSpPr>
        <p:spPr>
          <a:xfrm rot="2715525">
            <a:off x="3771011" y="4111237"/>
            <a:ext cx="3991665" cy="360040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Mínuszjel 9"/>
          <p:cNvSpPr/>
          <p:nvPr/>
        </p:nvSpPr>
        <p:spPr>
          <a:xfrm>
            <a:off x="2699793" y="5517232"/>
            <a:ext cx="3991665" cy="360040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467544" y="3759425"/>
            <a:ext cx="273630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Primer </a:t>
            </a:r>
            <a:r>
              <a:rPr lang="hu-H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hemosztázis</a:t>
            </a:r>
            <a:endParaRPr lang="hu-H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347864" y="6135689"/>
            <a:ext cx="259114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Trombingeneráció</a:t>
            </a:r>
            <a:endParaRPr lang="hu-H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5940152" y="3759425"/>
            <a:ext cx="273630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Fibrinolízis</a:t>
            </a:r>
            <a:endParaRPr lang="hu-H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Ellipszis 17"/>
          <p:cNvSpPr/>
          <p:nvPr/>
        </p:nvSpPr>
        <p:spPr>
          <a:xfrm>
            <a:off x="467544" y="1916832"/>
            <a:ext cx="2448272" cy="122413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Oxigénadósság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Ellipszis 18"/>
          <p:cNvSpPr/>
          <p:nvPr/>
        </p:nvSpPr>
        <p:spPr>
          <a:xfrm>
            <a:off x="6228184" y="1916832"/>
            <a:ext cx="2520280" cy="122413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Inflammáció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Ellipszis 19"/>
          <p:cNvSpPr/>
          <p:nvPr/>
        </p:nvSpPr>
        <p:spPr>
          <a:xfrm>
            <a:off x="3419872" y="1772816"/>
            <a:ext cx="2304256" cy="5760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Katekolamin</a:t>
            </a:r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Lefelé nyíl 20"/>
          <p:cNvSpPr/>
          <p:nvPr/>
        </p:nvSpPr>
        <p:spPr>
          <a:xfrm rot="10800000">
            <a:off x="5220072" y="1916832"/>
            <a:ext cx="144016" cy="28803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Ellipszis 22"/>
          <p:cNvSpPr/>
          <p:nvPr/>
        </p:nvSpPr>
        <p:spPr>
          <a:xfrm>
            <a:off x="3275856" y="2420888"/>
            <a:ext cx="2592288" cy="93610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Endothél</a:t>
            </a:r>
            <a:r>
              <a:rPr lang="hu-H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károsodás</a:t>
            </a:r>
            <a:endParaRPr lang="hu-H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Lefelé nyíl 23"/>
          <p:cNvSpPr/>
          <p:nvPr/>
        </p:nvSpPr>
        <p:spPr>
          <a:xfrm>
            <a:off x="4427984" y="2276872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Mínuszjel 24"/>
          <p:cNvSpPr/>
          <p:nvPr/>
        </p:nvSpPr>
        <p:spPr>
          <a:xfrm rot="20320417">
            <a:off x="2118814" y="2062296"/>
            <a:ext cx="2055733" cy="36004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Mínuszjel 25"/>
          <p:cNvSpPr/>
          <p:nvPr/>
        </p:nvSpPr>
        <p:spPr>
          <a:xfrm rot="1066306">
            <a:off x="5324899" y="2030803"/>
            <a:ext cx="1275613" cy="36004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Szövegdoboz 26"/>
          <p:cNvSpPr txBox="1"/>
          <p:nvPr/>
        </p:nvSpPr>
        <p:spPr>
          <a:xfrm>
            <a:off x="467544" y="3759425"/>
            <a:ext cx="2736304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Thrombocita</a:t>
            </a:r>
            <a:r>
              <a:rPr lang="hu-H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diszfunkció</a:t>
            </a:r>
            <a:endParaRPr lang="hu-H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5940152" y="3380799"/>
            <a:ext cx="2736304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Hiperfibrinolízis</a:t>
            </a:r>
            <a:r>
              <a:rPr lang="hu-H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hu-H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Fibrinolizis</a:t>
            </a:r>
            <a:r>
              <a:rPr lang="hu-H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hu-H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shutdown</a:t>
            </a:r>
            <a:r>
              <a:rPr lang="hu-H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hu-H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3203848" y="6135689"/>
            <a:ext cx="288032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Autoantikoaguláció</a:t>
            </a:r>
            <a:endParaRPr lang="hu-H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3888432" y="81696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u-HU" sz="1400" b="1" i="1" dirty="0" smtClean="0"/>
              <a:t>J Trauma </a:t>
            </a:r>
            <a:r>
              <a:rPr lang="hu-HU" sz="1400" b="1" i="1" dirty="0" err="1" smtClean="0"/>
              <a:t>Acute</a:t>
            </a:r>
            <a:r>
              <a:rPr lang="hu-HU" sz="1400" b="1" i="1" dirty="0" smtClean="0"/>
              <a:t> </a:t>
            </a:r>
            <a:r>
              <a:rPr lang="hu-HU" sz="1400" b="1" i="1" dirty="0" err="1" smtClean="0"/>
              <a:t>Care</a:t>
            </a:r>
            <a:r>
              <a:rPr lang="hu-HU" sz="1400" b="1" i="1" dirty="0" smtClean="0"/>
              <a:t> </a:t>
            </a:r>
            <a:r>
              <a:rPr lang="hu-HU" sz="1400" b="1" i="1" dirty="0" err="1" smtClean="0"/>
              <a:t>Surg</a:t>
            </a:r>
            <a:r>
              <a:rPr lang="hu-HU" sz="1400" b="1" i="1" dirty="0" smtClean="0"/>
              <a:t>. </a:t>
            </a:r>
            <a:r>
              <a:rPr lang="hu-HU" sz="1400" b="1" dirty="0" smtClean="0"/>
              <a:t>2017;82:6,S41-49</a:t>
            </a:r>
            <a:endParaRPr lang="hu-HU" sz="1400" b="1" dirty="0"/>
          </a:p>
        </p:txBody>
      </p:sp>
      <p:sp>
        <p:nvSpPr>
          <p:cNvPr id="32" name="Mínuszjel 31"/>
          <p:cNvSpPr/>
          <p:nvPr/>
        </p:nvSpPr>
        <p:spPr>
          <a:xfrm rot="1167036">
            <a:off x="2430709" y="2577820"/>
            <a:ext cx="1436746" cy="36004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Lekerekített téglalap 29"/>
          <p:cNvSpPr/>
          <p:nvPr/>
        </p:nvSpPr>
        <p:spPr>
          <a:xfrm>
            <a:off x="1763688" y="1124744"/>
            <a:ext cx="6120680" cy="50405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„VÉRELÉGTELENSÉG”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7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04" y="44625"/>
            <a:ext cx="7401520" cy="164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Ellipszis 17"/>
          <p:cNvSpPr/>
          <p:nvPr/>
        </p:nvSpPr>
        <p:spPr>
          <a:xfrm>
            <a:off x="467544" y="1916832"/>
            <a:ext cx="2448272" cy="122413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Oxigénadósság</a:t>
            </a:r>
            <a:endParaRPr lang="hu-HU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Ellipszis 18"/>
          <p:cNvSpPr/>
          <p:nvPr/>
        </p:nvSpPr>
        <p:spPr>
          <a:xfrm>
            <a:off x="6228184" y="1916832"/>
            <a:ext cx="2520280" cy="122413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Inflammáció</a:t>
            </a:r>
            <a:endParaRPr lang="hu-H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Ellipszis 19"/>
          <p:cNvSpPr/>
          <p:nvPr/>
        </p:nvSpPr>
        <p:spPr>
          <a:xfrm>
            <a:off x="3419872" y="1772816"/>
            <a:ext cx="2304256" cy="5760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Katekolamin</a:t>
            </a:r>
            <a:r>
              <a:rPr lang="hu-H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u-HU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Lefelé nyíl 20"/>
          <p:cNvSpPr/>
          <p:nvPr/>
        </p:nvSpPr>
        <p:spPr>
          <a:xfrm rot="10800000">
            <a:off x="5220072" y="1916832"/>
            <a:ext cx="144016" cy="28803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3" name="Ellipszis 22"/>
          <p:cNvSpPr/>
          <p:nvPr/>
        </p:nvSpPr>
        <p:spPr>
          <a:xfrm>
            <a:off x="3275856" y="2708920"/>
            <a:ext cx="2592288" cy="93610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Endothél</a:t>
            </a:r>
            <a:r>
              <a:rPr lang="hu-H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károsodás</a:t>
            </a:r>
            <a:endParaRPr lang="hu-H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Lefelé nyíl 23"/>
          <p:cNvSpPr/>
          <p:nvPr/>
        </p:nvSpPr>
        <p:spPr>
          <a:xfrm>
            <a:off x="4427984" y="2348880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5" name="Mínuszjel 24"/>
          <p:cNvSpPr/>
          <p:nvPr/>
        </p:nvSpPr>
        <p:spPr>
          <a:xfrm rot="20320417">
            <a:off x="2118814" y="2062296"/>
            <a:ext cx="2055733" cy="36004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6" name="Mínuszjel 25"/>
          <p:cNvSpPr/>
          <p:nvPr/>
        </p:nvSpPr>
        <p:spPr>
          <a:xfrm rot="1066306">
            <a:off x="5324899" y="2030803"/>
            <a:ext cx="1275613" cy="36004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3203848" y="4038165"/>
            <a:ext cx="2736304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Thrombocita</a:t>
            </a:r>
            <a:r>
              <a:rPr lang="hu-H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diszfunkció</a:t>
            </a:r>
            <a:endParaRPr lang="hu-H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3203848" y="5775649"/>
            <a:ext cx="273630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Hiperfibrinolízis</a:t>
            </a:r>
            <a:endParaRPr lang="hu-H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3131840" y="5199585"/>
            <a:ext cx="288032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Autoantikoaguláció</a:t>
            </a:r>
            <a:endParaRPr lang="hu-H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3888432" y="81696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u-HU" sz="1400" b="1" i="1" dirty="0" smtClean="0">
                <a:solidFill>
                  <a:prstClr val="black"/>
                </a:solidFill>
              </a:rPr>
              <a:t>J Trauma </a:t>
            </a:r>
            <a:r>
              <a:rPr lang="hu-HU" sz="1400" b="1" i="1" dirty="0" err="1" smtClean="0">
                <a:solidFill>
                  <a:prstClr val="black"/>
                </a:solidFill>
              </a:rPr>
              <a:t>Acute</a:t>
            </a:r>
            <a:r>
              <a:rPr lang="hu-HU" sz="1400" b="1" i="1" dirty="0" smtClean="0">
                <a:solidFill>
                  <a:prstClr val="black"/>
                </a:solidFill>
              </a:rPr>
              <a:t> </a:t>
            </a:r>
            <a:r>
              <a:rPr lang="hu-HU" sz="1400" b="1" i="1" dirty="0" err="1" smtClean="0">
                <a:solidFill>
                  <a:prstClr val="black"/>
                </a:solidFill>
              </a:rPr>
              <a:t>Care</a:t>
            </a:r>
            <a:r>
              <a:rPr lang="hu-HU" sz="1400" b="1" i="1" dirty="0" smtClean="0">
                <a:solidFill>
                  <a:prstClr val="black"/>
                </a:solidFill>
              </a:rPr>
              <a:t> </a:t>
            </a:r>
            <a:r>
              <a:rPr lang="hu-HU" sz="1400" b="1" i="1" dirty="0" err="1" smtClean="0">
                <a:solidFill>
                  <a:prstClr val="black"/>
                </a:solidFill>
              </a:rPr>
              <a:t>Surg</a:t>
            </a:r>
            <a:r>
              <a:rPr lang="hu-HU" sz="1400" b="1" i="1" dirty="0" smtClean="0">
                <a:solidFill>
                  <a:prstClr val="black"/>
                </a:solidFill>
              </a:rPr>
              <a:t>. </a:t>
            </a:r>
            <a:r>
              <a:rPr lang="hu-HU" sz="1400" b="1" dirty="0" smtClean="0">
                <a:solidFill>
                  <a:prstClr val="black"/>
                </a:solidFill>
              </a:rPr>
              <a:t>2017;82:6,S41-49</a:t>
            </a:r>
            <a:endParaRPr lang="hu-HU" sz="1400" b="1" dirty="0">
              <a:solidFill>
                <a:prstClr val="black"/>
              </a:solidFill>
            </a:endParaRPr>
          </a:p>
        </p:txBody>
      </p:sp>
      <p:sp>
        <p:nvSpPr>
          <p:cNvPr id="32" name="Mínuszjel 31"/>
          <p:cNvSpPr/>
          <p:nvPr/>
        </p:nvSpPr>
        <p:spPr>
          <a:xfrm rot="1167036">
            <a:off x="2430709" y="2577820"/>
            <a:ext cx="1436746" cy="36004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3" name="Lefelé nyíl 32"/>
          <p:cNvSpPr/>
          <p:nvPr/>
        </p:nvSpPr>
        <p:spPr>
          <a:xfrm>
            <a:off x="4427984" y="364502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4" name="Pluszjel 33"/>
          <p:cNvSpPr/>
          <p:nvPr/>
        </p:nvSpPr>
        <p:spPr>
          <a:xfrm>
            <a:off x="4355976" y="4869160"/>
            <a:ext cx="288032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6" name="Ellipszis 35"/>
          <p:cNvSpPr/>
          <p:nvPr/>
        </p:nvSpPr>
        <p:spPr>
          <a:xfrm>
            <a:off x="6516216" y="4941168"/>
            <a:ext cx="2304256" cy="5760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Acidózis</a:t>
            </a:r>
            <a:endParaRPr lang="hu-HU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Ellipszis 36"/>
          <p:cNvSpPr/>
          <p:nvPr/>
        </p:nvSpPr>
        <p:spPr>
          <a:xfrm>
            <a:off x="6516216" y="4149080"/>
            <a:ext cx="2304256" cy="5760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Hipothermia</a:t>
            </a:r>
            <a:endParaRPr lang="hu-HU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Ellipszis 37"/>
          <p:cNvSpPr/>
          <p:nvPr/>
        </p:nvSpPr>
        <p:spPr>
          <a:xfrm>
            <a:off x="6516216" y="5661248"/>
            <a:ext cx="2304256" cy="5760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Dilúció</a:t>
            </a:r>
            <a:endParaRPr lang="hu-HU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Jobbra nyíl 40"/>
          <p:cNvSpPr/>
          <p:nvPr/>
        </p:nvSpPr>
        <p:spPr>
          <a:xfrm>
            <a:off x="3203848" y="6309320"/>
            <a:ext cx="5904656" cy="5040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43" name="Lekerekített téglalap 42"/>
          <p:cNvSpPr/>
          <p:nvPr/>
        </p:nvSpPr>
        <p:spPr>
          <a:xfrm>
            <a:off x="6444208" y="6309320"/>
            <a:ext cx="2376264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Reszuszcitáció</a:t>
            </a:r>
            <a:endParaRPr lang="hu-H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Jobbra nyíl 43"/>
          <p:cNvSpPr/>
          <p:nvPr/>
        </p:nvSpPr>
        <p:spPr>
          <a:xfrm>
            <a:off x="3203848" y="6309320"/>
            <a:ext cx="3240360" cy="5040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3707904" y="6309320"/>
            <a:ext cx="1584176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Sérülés</a:t>
            </a:r>
            <a:endParaRPr lang="hu-H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Mínuszjel 44"/>
          <p:cNvSpPr/>
          <p:nvPr/>
        </p:nvSpPr>
        <p:spPr>
          <a:xfrm>
            <a:off x="5580113" y="4293096"/>
            <a:ext cx="1275613" cy="36004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46" name="Mínuszjel 45"/>
          <p:cNvSpPr/>
          <p:nvPr/>
        </p:nvSpPr>
        <p:spPr>
          <a:xfrm>
            <a:off x="5719761" y="5112042"/>
            <a:ext cx="1275613" cy="36004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47" name="Mínuszjel 46"/>
          <p:cNvSpPr/>
          <p:nvPr/>
        </p:nvSpPr>
        <p:spPr>
          <a:xfrm rot="3373138">
            <a:off x="5066323" y="5046272"/>
            <a:ext cx="2243498" cy="36004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48" name="Mínuszjel 47"/>
          <p:cNvSpPr/>
          <p:nvPr/>
        </p:nvSpPr>
        <p:spPr>
          <a:xfrm rot="1688934">
            <a:off x="5735622" y="5605656"/>
            <a:ext cx="1241752" cy="36004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49" name="Mínuszjel 48"/>
          <p:cNvSpPr/>
          <p:nvPr/>
        </p:nvSpPr>
        <p:spPr>
          <a:xfrm>
            <a:off x="5652120" y="5805264"/>
            <a:ext cx="1241752" cy="36004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9" name="Lekerekített téglalap 38"/>
          <p:cNvSpPr/>
          <p:nvPr/>
        </p:nvSpPr>
        <p:spPr>
          <a:xfrm>
            <a:off x="1763688" y="1124744"/>
            <a:ext cx="6120680" cy="50405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„VÉRELÉGTELENSÉG”</a:t>
            </a:r>
            <a:endParaRPr lang="hu-H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1" grpId="0" animBg="1"/>
      <p:bldP spid="43" grpId="0" animBg="1"/>
      <p:bldP spid="44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87484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églalap 14"/>
          <p:cNvSpPr/>
          <p:nvPr/>
        </p:nvSpPr>
        <p:spPr>
          <a:xfrm>
            <a:off x="3059832" y="980728"/>
            <a:ext cx="6020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Bolliger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D </a:t>
            </a:r>
            <a:r>
              <a:rPr lang="nb-NO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Transfusion Medicine Reviews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2012; 26: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1-13</a:t>
            </a:r>
            <a:endParaRPr lang="hu-H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107504" y="1700808"/>
            <a:ext cx="1800200" cy="295232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6" name="Cím 1"/>
          <p:cNvSpPr txBox="1">
            <a:spLocks/>
          </p:cNvSpPr>
          <p:nvPr/>
        </p:nvSpPr>
        <p:spPr bwMode="auto">
          <a:xfrm>
            <a:off x="428596" y="314308"/>
            <a:ext cx="8277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hu-HU" sz="3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Konvencionális tesztek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hu-HU" sz="3600" b="1" kern="0" dirty="0" smtClean="0">
              <a:solidFill>
                <a:srgbClr val="29529B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hu-HU" sz="3600" b="1" kern="0" dirty="0" smtClean="0">
              <a:solidFill>
                <a:srgbClr val="29529B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hu-HU" sz="3600" b="1" kern="0" dirty="0" smtClean="0">
              <a:solidFill>
                <a:srgbClr val="295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Balra-jobbra nyíl 18"/>
          <p:cNvSpPr/>
          <p:nvPr/>
        </p:nvSpPr>
        <p:spPr>
          <a:xfrm>
            <a:off x="3563888" y="5157192"/>
            <a:ext cx="432048" cy="144016"/>
          </a:xfrm>
          <a:prstGeom prst="left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cxnSp>
        <p:nvCxnSpPr>
          <p:cNvPr id="17" name="Egyenes összekötő 16"/>
          <p:cNvCxnSpPr/>
          <p:nvPr/>
        </p:nvCxnSpPr>
        <p:spPr>
          <a:xfrm>
            <a:off x="971600" y="980728"/>
            <a:ext cx="7200800" cy="0"/>
          </a:xfrm>
          <a:prstGeom prst="line">
            <a:avLst/>
          </a:prstGeom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ím 1"/>
          <p:cNvSpPr txBox="1">
            <a:spLocks/>
          </p:cNvSpPr>
          <p:nvPr/>
        </p:nvSpPr>
        <p:spPr bwMode="auto">
          <a:xfrm>
            <a:off x="539552" y="222920"/>
            <a:ext cx="8277225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hu-HU" sz="3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Betegágy mellett…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hu-HU" sz="3600" b="1" kern="0" dirty="0" smtClean="0">
              <a:solidFill>
                <a:srgbClr val="29529B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hu-HU" sz="3600" b="1" kern="0" dirty="0" smtClean="0">
              <a:solidFill>
                <a:srgbClr val="29529B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hu-HU" sz="3600" b="1" kern="0" dirty="0" smtClean="0">
              <a:solidFill>
                <a:srgbClr val="29529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395536" y="-57249"/>
            <a:ext cx="82786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algn="ctr"/>
            <a:r>
              <a:rPr lang="hu-HU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Thrombocitafunkció</a:t>
            </a:r>
            <a:endParaRPr lang="hu-H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3851920" y="971436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Zhang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hu-H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Neurotrauma</a:t>
            </a:r>
            <a:r>
              <a:rPr lang="hu-H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2012; 29:2597–2605</a:t>
            </a:r>
            <a:endParaRPr lang="hu-H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971600" y="980728"/>
            <a:ext cx="7200800" cy="0"/>
          </a:xfrm>
          <a:prstGeom prst="line">
            <a:avLst/>
          </a:prstGeom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56" y="1285861"/>
            <a:ext cx="876776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Ellipszis 21"/>
          <p:cNvSpPr/>
          <p:nvPr/>
        </p:nvSpPr>
        <p:spPr>
          <a:xfrm>
            <a:off x="4499992" y="3000372"/>
            <a:ext cx="1080120" cy="128588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zis 23"/>
          <p:cNvSpPr/>
          <p:nvPr/>
        </p:nvSpPr>
        <p:spPr>
          <a:xfrm>
            <a:off x="5580112" y="3000372"/>
            <a:ext cx="1080120" cy="135732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 25"/>
          <p:cNvSpPr/>
          <p:nvPr/>
        </p:nvSpPr>
        <p:spPr>
          <a:xfrm>
            <a:off x="899592" y="2214554"/>
            <a:ext cx="28803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2414040" y="1857364"/>
            <a:ext cx="1872208" cy="976822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rIns="90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kern="0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Platelet</a:t>
            </a:r>
            <a:r>
              <a:rPr kumimoji="0" lang="hu-H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adhesion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4274279" y="1857364"/>
            <a:ext cx="1512168" cy="976822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rIns="90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kern="0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Platelet</a:t>
            </a:r>
            <a:r>
              <a:rPr kumimoji="0" lang="hu-H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hu-H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activation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5796136" y="1857364"/>
            <a:ext cx="2592288" cy="976822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rIns="90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Platelet</a:t>
            </a:r>
            <a:r>
              <a:rPr lang="hu-H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aggregation</a:t>
            </a:r>
            <a:endParaRPr lang="hu-HU" sz="1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hu-HU" sz="1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Thrombocyta</a:t>
            </a:r>
            <a:r>
              <a:rPr lang="hu-H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burst</a:t>
            </a:r>
            <a:r>
              <a:rPr lang="hu-H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Lekerekített téglalap 34"/>
          <p:cNvSpPr/>
          <p:nvPr/>
        </p:nvSpPr>
        <p:spPr>
          <a:xfrm>
            <a:off x="2500298" y="2500306"/>
            <a:ext cx="746008" cy="288032"/>
          </a:xfrm>
          <a:prstGeom prst="roundRect">
            <a:avLst/>
          </a:prstGeom>
          <a:solidFill>
            <a:schemeClr val="bg1"/>
          </a:solidFill>
          <a:ln w="53975"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vWF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ekerekített téglalap 35"/>
          <p:cNvSpPr/>
          <p:nvPr/>
        </p:nvSpPr>
        <p:spPr>
          <a:xfrm>
            <a:off x="3315886" y="2469753"/>
            <a:ext cx="898924" cy="316307"/>
          </a:xfrm>
          <a:prstGeom prst="roundRect">
            <a:avLst/>
          </a:prstGeom>
          <a:solidFill>
            <a:schemeClr val="bg1"/>
          </a:solidFill>
          <a:ln w="539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Collagen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Lekerekített téglalap 39"/>
          <p:cNvSpPr/>
          <p:nvPr/>
        </p:nvSpPr>
        <p:spPr>
          <a:xfrm>
            <a:off x="5000629" y="2469753"/>
            <a:ext cx="675375" cy="316307"/>
          </a:xfrm>
          <a:prstGeom prst="roundRect">
            <a:avLst/>
          </a:prstGeom>
          <a:solidFill>
            <a:schemeClr val="bg1"/>
          </a:solidFill>
          <a:ln w="539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TXA</a:t>
            </a:r>
            <a:r>
              <a:rPr lang="hu-HU" sz="16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1600" b="1" baseline="-2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Lekerekített téglalap 40"/>
          <p:cNvSpPr/>
          <p:nvPr/>
        </p:nvSpPr>
        <p:spPr>
          <a:xfrm>
            <a:off x="4325254" y="2469753"/>
            <a:ext cx="675375" cy="316307"/>
          </a:xfrm>
          <a:prstGeom prst="roundRect">
            <a:avLst/>
          </a:prstGeom>
          <a:solidFill>
            <a:schemeClr val="bg1"/>
          </a:solidFill>
          <a:ln w="53975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ADP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6636972" y="2469753"/>
            <a:ext cx="935424" cy="316307"/>
          </a:xfrm>
          <a:prstGeom prst="roundRect">
            <a:avLst/>
          </a:prstGeom>
          <a:solidFill>
            <a:schemeClr val="bg1"/>
          </a:solidFill>
          <a:ln w="539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Thrombin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Ellipszis 20"/>
          <p:cNvSpPr/>
          <p:nvPr/>
        </p:nvSpPr>
        <p:spPr>
          <a:xfrm>
            <a:off x="2843808" y="3286124"/>
            <a:ext cx="1728192" cy="142876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19" grpId="0" animBg="1"/>
      <p:bldP spid="32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Multiplate_pro-2 Kopie"/>
          <p:cNvPicPr>
            <a:picLocks noChangeAspect="1" noChangeArrowheads="1"/>
          </p:cNvPicPr>
          <p:nvPr/>
        </p:nvPicPr>
        <p:blipFill>
          <a:blip r:embed="rId3" cstate="print"/>
          <a:srcRect l="23747" t="8220" r="20412" b="4794"/>
          <a:stretch>
            <a:fillRect/>
          </a:stretch>
        </p:blipFill>
        <p:spPr bwMode="auto">
          <a:xfrm>
            <a:off x="6051550" y="1274763"/>
            <a:ext cx="2605088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1625" y="1246190"/>
            <a:ext cx="4718050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62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1" y="1557340"/>
            <a:ext cx="24669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629" name="Picture 6" descr="Thrombo mit Elektroden 1x"/>
          <p:cNvPicPr>
            <a:picLocks noChangeAspect="1" noChangeArrowheads="1"/>
          </p:cNvPicPr>
          <p:nvPr/>
        </p:nvPicPr>
        <p:blipFill>
          <a:blip r:embed="rId6" cstate="print">
            <a:lum contrast="6000"/>
          </a:blip>
          <a:srcRect/>
          <a:stretch>
            <a:fillRect/>
          </a:stretch>
        </p:blipFill>
        <p:spPr bwMode="auto">
          <a:xfrm>
            <a:off x="107951" y="4860927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0" name="Picture 7" descr="Thrombo mit Elektroden 2x"/>
          <p:cNvPicPr>
            <a:picLocks noChangeAspect="1" noChangeArrowheads="1"/>
          </p:cNvPicPr>
          <p:nvPr/>
        </p:nvPicPr>
        <p:blipFill>
          <a:blip r:embed="rId7" cstate="print">
            <a:lum contrast="6000"/>
          </a:blip>
          <a:srcRect/>
          <a:stretch>
            <a:fillRect/>
          </a:stretch>
        </p:blipFill>
        <p:spPr bwMode="auto">
          <a:xfrm>
            <a:off x="1979614" y="486886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1" name="Picture 8" descr="Thrombo mit Elektroden 3x"/>
          <p:cNvPicPr>
            <a:picLocks noChangeAspect="1" noChangeArrowheads="1"/>
          </p:cNvPicPr>
          <p:nvPr/>
        </p:nvPicPr>
        <p:blipFill>
          <a:blip r:embed="rId8" cstate="print">
            <a:lum contrast="6000"/>
          </a:blip>
          <a:srcRect/>
          <a:stretch>
            <a:fillRect/>
          </a:stretch>
        </p:blipFill>
        <p:spPr bwMode="auto">
          <a:xfrm>
            <a:off x="3851276" y="4860927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2" name="Picture 9" descr="00007092"/>
          <p:cNvPicPr>
            <a:picLocks noChangeAspect="1" noChangeArrowheads="1"/>
          </p:cNvPicPr>
          <p:nvPr/>
        </p:nvPicPr>
        <p:blipFill>
          <a:blip r:embed="rId9" cstate="print">
            <a:lum contrast="6000"/>
          </a:blip>
          <a:srcRect/>
          <a:stretch>
            <a:fillRect/>
          </a:stretch>
        </p:blipFill>
        <p:spPr bwMode="auto">
          <a:xfrm>
            <a:off x="6156325" y="4554538"/>
            <a:ext cx="2387600" cy="2303462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4826" name="Line 10"/>
          <p:cNvSpPr>
            <a:spLocks noChangeShapeType="1"/>
          </p:cNvSpPr>
          <p:nvPr/>
        </p:nvSpPr>
        <p:spPr bwMode="auto">
          <a:xfrm flipH="1">
            <a:off x="179389" y="3357563"/>
            <a:ext cx="1800225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2987675" y="3429002"/>
            <a:ext cx="2520950" cy="1368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" name="Ív 32"/>
          <p:cNvSpPr/>
          <p:nvPr/>
        </p:nvSpPr>
        <p:spPr>
          <a:xfrm>
            <a:off x="5292726" y="3203577"/>
            <a:ext cx="735013" cy="1196975"/>
          </a:xfrm>
          <a:prstGeom prst="arc">
            <a:avLst>
              <a:gd name="adj1" fmla="val 16200000"/>
              <a:gd name="adj2" fmla="val 917065"/>
            </a:avLst>
          </a:prstGeom>
          <a:ln w="19050">
            <a:solidFill>
              <a:schemeClr val="accent1">
                <a:lumMod val="75000"/>
              </a:schemeClr>
            </a:solidFill>
            <a:prstDash val="sysDot"/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2A79FF">
                  <a:lumMod val="75000"/>
                </a:srgbClr>
              </a:solidFill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5465763" y="3367089"/>
            <a:ext cx="38824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>
                <a:solidFill>
                  <a:srgbClr val="2A79FF">
                    <a:lumMod val="75000"/>
                  </a:srgbClr>
                </a:solidFill>
                <a:latin typeface="Calibri"/>
                <a:cs typeface="+mn-cs"/>
              </a:rPr>
              <a:t>α</a:t>
            </a:r>
            <a:endParaRPr lang="en-US" sz="2000" dirty="0">
              <a:solidFill>
                <a:srgbClr val="2A79FF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25" name="Szabadkézi sokszög 24"/>
          <p:cNvSpPr>
            <a:spLocks/>
          </p:cNvSpPr>
          <p:nvPr/>
        </p:nvSpPr>
        <p:spPr bwMode="auto">
          <a:xfrm>
            <a:off x="4921250" y="1728790"/>
            <a:ext cx="3735388" cy="2162175"/>
          </a:xfrm>
          <a:custGeom>
            <a:avLst/>
            <a:gdLst>
              <a:gd name="T0" fmla="*/ 246 w 4898003"/>
              <a:gd name="T1" fmla="*/ 9394 h 2878372"/>
              <a:gd name="T2" fmla="*/ 669 w 4898003"/>
              <a:gd name="T3" fmla="*/ 9342 h 2878372"/>
              <a:gd name="T4" fmla="*/ 915 w 4898003"/>
              <a:gd name="T5" fmla="*/ 9290 h 2878372"/>
              <a:gd name="T6" fmla="*/ 1057 w 4898003"/>
              <a:gd name="T7" fmla="*/ 9185 h 2878372"/>
              <a:gd name="T8" fmla="*/ 1374 w 4898003"/>
              <a:gd name="T9" fmla="*/ 9003 h 2878372"/>
              <a:gd name="T10" fmla="*/ 1691 w 4898003"/>
              <a:gd name="T11" fmla="*/ 8795 h 2878372"/>
              <a:gd name="T12" fmla="*/ 1761 w 4898003"/>
              <a:gd name="T13" fmla="*/ 8587 h 2878372"/>
              <a:gd name="T14" fmla="*/ 1832 w 4898003"/>
              <a:gd name="T15" fmla="*/ 8353 h 2878372"/>
              <a:gd name="T16" fmla="*/ 2219 w 4898003"/>
              <a:gd name="T17" fmla="*/ 8066 h 2878372"/>
              <a:gd name="T18" fmla="*/ 2536 w 4898003"/>
              <a:gd name="T19" fmla="*/ 7754 h 2878372"/>
              <a:gd name="T20" fmla="*/ 2677 w 4898003"/>
              <a:gd name="T21" fmla="*/ 7572 h 2878372"/>
              <a:gd name="T22" fmla="*/ 2853 w 4898003"/>
              <a:gd name="T23" fmla="*/ 7389 h 2878372"/>
              <a:gd name="T24" fmla="*/ 3029 w 4898003"/>
              <a:gd name="T25" fmla="*/ 7156 h 2878372"/>
              <a:gd name="T26" fmla="*/ 3240 w 4898003"/>
              <a:gd name="T27" fmla="*/ 6791 h 2878372"/>
              <a:gd name="T28" fmla="*/ 3382 w 4898003"/>
              <a:gd name="T29" fmla="*/ 6375 h 2878372"/>
              <a:gd name="T30" fmla="*/ 3486 w 4898003"/>
              <a:gd name="T31" fmla="*/ 5881 h 2878372"/>
              <a:gd name="T32" fmla="*/ 3557 w 4898003"/>
              <a:gd name="T33" fmla="*/ 5490 h 2878372"/>
              <a:gd name="T34" fmla="*/ 3769 w 4898003"/>
              <a:gd name="T35" fmla="*/ 5309 h 2878372"/>
              <a:gd name="T36" fmla="*/ 4156 w 4898003"/>
              <a:gd name="T37" fmla="*/ 4944 h 2878372"/>
              <a:gd name="T38" fmla="*/ 4262 w 4898003"/>
              <a:gd name="T39" fmla="*/ 4605 h 2878372"/>
              <a:gd name="T40" fmla="*/ 4614 w 4898003"/>
              <a:gd name="T41" fmla="*/ 4189 h 2878372"/>
              <a:gd name="T42" fmla="*/ 4895 w 4898003"/>
              <a:gd name="T43" fmla="*/ 3825 h 2878372"/>
              <a:gd name="T44" fmla="*/ 5142 w 4898003"/>
              <a:gd name="T45" fmla="*/ 3591 h 2878372"/>
              <a:gd name="T46" fmla="*/ 5248 w 4898003"/>
              <a:gd name="T47" fmla="*/ 3357 h 2878372"/>
              <a:gd name="T48" fmla="*/ 5671 w 4898003"/>
              <a:gd name="T49" fmla="*/ 3149 h 2878372"/>
              <a:gd name="T50" fmla="*/ 5882 w 4898003"/>
              <a:gd name="T51" fmla="*/ 2888 h 2878372"/>
              <a:gd name="T52" fmla="*/ 6234 w 4898003"/>
              <a:gd name="T53" fmla="*/ 2810 h 2878372"/>
              <a:gd name="T54" fmla="*/ 6551 w 4898003"/>
              <a:gd name="T55" fmla="*/ 2655 h 2878372"/>
              <a:gd name="T56" fmla="*/ 6973 w 4898003"/>
              <a:gd name="T57" fmla="*/ 2471 h 2878372"/>
              <a:gd name="T58" fmla="*/ 7185 w 4898003"/>
              <a:gd name="T59" fmla="*/ 2341 h 2878372"/>
              <a:gd name="T60" fmla="*/ 7889 w 4898003"/>
              <a:gd name="T61" fmla="*/ 2212 h 2878372"/>
              <a:gd name="T62" fmla="*/ 8382 w 4898003"/>
              <a:gd name="T63" fmla="*/ 2082 h 2878372"/>
              <a:gd name="T64" fmla="*/ 8805 w 4898003"/>
              <a:gd name="T65" fmla="*/ 1847 h 2878372"/>
              <a:gd name="T66" fmla="*/ 9227 w 4898003"/>
              <a:gd name="T67" fmla="*/ 1509 h 2878372"/>
              <a:gd name="T68" fmla="*/ 9861 w 4898003"/>
              <a:gd name="T69" fmla="*/ 1300 h 2878372"/>
              <a:gd name="T70" fmla="*/ 10319 w 4898003"/>
              <a:gd name="T71" fmla="*/ 1197 h 2878372"/>
              <a:gd name="T72" fmla="*/ 10671 w 4898003"/>
              <a:gd name="T73" fmla="*/ 1015 h 2878372"/>
              <a:gd name="T74" fmla="*/ 11129 w 4898003"/>
              <a:gd name="T75" fmla="*/ 937 h 2878372"/>
              <a:gd name="T76" fmla="*/ 11375 w 4898003"/>
              <a:gd name="T77" fmla="*/ 859 h 2878372"/>
              <a:gd name="T78" fmla="*/ 11693 w 4898003"/>
              <a:gd name="T79" fmla="*/ 781 h 2878372"/>
              <a:gd name="T80" fmla="*/ 12044 w 4898003"/>
              <a:gd name="T81" fmla="*/ 702 h 2878372"/>
              <a:gd name="T82" fmla="*/ 12291 w 4898003"/>
              <a:gd name="T83" fmla="*/ 651 h 2878372"/>
              <a:gd name="T84" fmla="*/ 12608 w 4898003"/>
              <a:gd name="T85" fmla="*/ 572 h 2878372"/>
              <a:gd name="T86" fmla="*/ 13664 w 4898003"/>
              <a:gd name="T87" fmla="*/ 495 h 2878372"/>
              <a:gd name="T88" fmla="*/ 14228 w 4898003"/>
              <a:gd name="T89" fmla="*/ 391 h 2878372"/>
              <a:gd name="T90" fmla="*/ 16130 w 4898003"/>
              <a:gd name="T91" fmla="*/ 260 h 2878372"/>
              <a:gd name="T92" fmla="*/ 16694 w 4898003"/>
              <a:gd name="T93" fmla="*/ 156 h 2878372"/>
              <a:gd name="T94" fmla="*/ 17503 w 4898003"/>
              <a:gd name="T95" fmla="*/ 52 h 2878372"/>
              <a:gd name="T96" fmla="*/ 17820 w 4898003"/>
              <a:gd name="T97" fmla="*/ 0 h 2878372"/>
              <a:gd name="T98" fmla="*/ 18314 w 4898003"/>
              <a:gd name="T99" fmla="*/ 104 h 2878372"/>
              <a:gd name="T100" fmla="*/ 18984 w 4898003"/>
              <a:gd name="T101" fmla="*/ 131 h 2878372"/>
              <a:gd name="T102" fmla="*/ 19335 w 4898003"/>
              <a:gd name="T103" fmla="*/ 156 h 2878372"/>
              <a:gd name="T104" fmla="*/ 21167 w 4898003"/>
              <a:gd name="T105" fmla="*/ 183 h 2878372"/>
              <a:gd name="T106" fmla="*/ 21695 w 4898003"/>
              <a:gd name="T107" fmla="*/ 78 h 28783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898003" h="2878372">
                <a:moveTo>
                  <a:pt x="0" y="2878372"/>
                </a:moveTo>
                <a:cubicBezTo>
                  <a:pt x="18553" y="2875722"/>
                  <a:pt x="37282" y="2874096"/>
                  <a:pt x="55659" y="2870421"/>
                </a:cubicBezTo>
                <a:cubicBezTo>
                  <a:pt x="63878" y="2868777"/>
                  <a:pt x="71246" y="2863848"/>
                  <a:pt x="79513" y="2862470"/>
                </a:cubicBezTo>
                <a:cubicBezTo>
                  <a:pt x="103187" y="2858524"/>
                  <a:pt x="127220" y="2857169"/>
                  <a:pt x="151074" y="2854518"/>
                </a:cubicBezTo>
                <a:cubicBezTo>
                  <a:pt x="159025" y="2851868"/>
                  <a:pt x="166869" y="2848869"/>
                  <a:pt x="174928" y="2846567"/>
                </a:cubicBezTo>
                <a:cubicBezTo>
                  <a:pt x="185436" y="2843565"/>
                  <a:pt x="198200" y="2845443"/>
                  <a:pt x="206734" y="2838616"/>
                </a:cubicBezTo>
                <a:cubicBezTo>
                  <a:pt x="213279" y="2833380"/>
                  <a:pt x="208758" y="2820689"/>
                  <a:pt x="214685" y="2814762"/>
                </a:cubicBezTo>
                <a:cubicBezTo>
                  <a:pt x="220612" y="2808835"/>
                  <a:pt x="230588" y="2809461"/>
                  <a:pt x="238539" y="2806811"/>
                </a:cubicBezTo>
                <a:cubicBezTo>
                  <a:pt x="297771" y="2767322"/>
                  <a:pt x="225017" y="2818079"/>
                  <a:pt x="286247" y="2767054"/>
                </a:cubicBezTo>
                <a:cubicBezTo>
                  <a:pt x="293588" y="2760936"/>
                  <a:pt x="302760" y="2757270"/>
                  <a:pt x="310101" y="2751152"/>
                </a:cubicBezTo>
                <a:cubicBezTo>
                  <a:pt x="318739" y="2743953"/>
                  <a:pt x="325316" y="2734497"/>
                  <a:pt x="333954" y="2727298"/>
                </a:cubicBezTo>
                <a:cubicBezTo>
                  <a:pt x="400381" y="2671940"/>
                  <a:pt x="311964" y="2757239"/>
                  <a:pt x="381662" y="2687541"/>
                </a:cubicBezTo>
                <a:cubicBezTo>
                  <a:pt x="384313" y="2674289"/>
                  <a:pt x="386336" y="2660896"/>
                  <a:pt x="389614" y="2647785"/>
                </a:cubicBezTo>
                <a:cubicBezTo>
                  <a:pt x="391647" y="2639654"/>
                  <a:pt x="395263" y="2631990"/>
                  <a:pt x="397565" y="2623931"/>
                </a:cubicBezTo>
                <a:cubicBezTo>
                  <a:pt x="400567" y="2613423"/>
                  <a:pt x="403145" y="2602793"/>
                  <a:pt x="405516" y="2592125"/>
                </a:cubicBezTo>
                <a:cubicBezTo>
                  <a:pt x="408448" y="2578932"/>
                  <a:pt x="407423" y="2564457"/>
                  <a:pt x="413467" y="2552369"/>
                </a:cubicBezTo>
                <a:cubicBezTo>
                  <a:pt x="421120" y="2537064"/>
                  <a:pt x="447476" y="2521745"/>
                  <a:pt x="461175" y="2512612"/>
                </a:cubicBezTo>
                <a:cubicBezTo>
                  <a:pt x="496327" y="2459885"/>
                  <a:pt x="455010" y="2518480"/>
                  <a:pt x="500932" y="2464905"/>
                </a:cubicBezTo>
                <a:cubicBezTo>
                  <a:pt x="540384" y="2418878"/>
                  <a:pt x="506646" y="2445192"/>
                  <a:pt x="548640" y="2417197"/>
                </a:cubicBezTo>
                <a:cubicBezTo>
                  <a:pt x="594212" y="2348836"/>
                  <a:pt x="539574" y="2435328"/>
                  <a:pt x="572494" y="2369489"/>
                </a:cubicBezTo>
                <a:cubicBezTo>
                  <a:pt x="576768" y="2360942"/>
                  <a:pt x="583655" y="2353932"/>
                  <a:pt x="588396" y="2345635"/>
                </a:cubicBezTo>
                <a:cubicBezTo>
                  <a:pt x="594277" y="2335344"/>
                  <a:pt x="598017" y="2323881"/>
                  <a:pt x="604299" y="2313830"/>
                </a:cubicBezTo>
                <a:cubicBezTo>
                  <a:pt x="611323" y="2302592"/>
                  <a:pt x="620450" y="2292809"/>
                  <a:pt x="628153" y="2282025"/>
                </a:cubicBezTo>
                <a:cubicBezTo>
                  <a:pt x="633707" y="2274249"/>
                  <a:pt x="638990" y="2266275"/>
                  <a:pt x="644055" y="2258171"/>
                </a:cubicBezTo>
                <a:cubicBezTo>
                  <a:pt x="652246" y="2245065"/>
                  <a:pt x="660403" y="2231924"/>
                  <a:pt x="667909" y="2218414"/>
                </a:cubicBezTo>
                <a:cubicBezTo>
                  <a:pt x="673665" y="2208053"/>
                  <a:pt x="676922" y="2196254"/>
                  <a:pt x="683812" y="2186609"/>
                </a:cubicBezTo>
                <a:cubicBezTo>
                  <a:pt x="690348" y="2177459"/>
                  <a:pt x="699715" y="2170706"/>
                  <a:pt x="707666" y="2162755"/>
                </a:cubicBezTo>
                <a:cubicBezTo>
                  <a:pt x="734558" y="2108969"/>
                  <a:pt x="717766" y="2150934"/>
                  <a:pt x="731520" y="2075291"/>
                </a:cubicBezTo>
                <a:cubicBezTo>
                  <a:pt x="737735" y="2041107"/>
                  <a:pt x="738905" y="2049440"/>
                  <a:pt x="747422" y="2019632"/>
                </a:cubicBezTo>
                <a:cubicBezTo>
                  <a:pt x="753805" y="1997292"/>
                  <a:pt x="759225" y="1970623"/>
                  <a:pt x="763325" y="1948070"/>
                </a:cubicBezTo>
                <a:cubicBezTo>
                  <a:pt x="785622" y="1825435"/>
                  <a:pt x="754013" y="1992686"/>
                  <a:pt x="779227" y="1828800"/>
                </a:cubicBezTo>
                <a:cubicBezTo>
                  <a:pt x="780889" y="1817999"/>
                  <a:pt x="784528" y="1807597"/>
                  <a:pt x="787179" y="1796995"/>
                </a:cubicBezTo>
                <a:cubicBezTo>
                  <a:pt x="789829" y="1773141"/>
                  <a:pt x="791958" y="1749223"/>
                  <a:pt x="795130" y="1725433"/>
                </a:cubicBezTo>
                <a:cubicBezTo>
                  <a:pt x="797261" y="1709452"/>
                  <a:pt x="795871" y="1692145"/>
                  <a:pt x="803081" y="1677725"/>
                </a:cubicBezTo>
                <a:cubicBezTo>
                  <a:pt x="809786" y="1664315"/>
                  <a:pt x="825129" y="1657304"/>
                  <a:pt x="834887" y="1645920"/>
                </a:cubicBezTo>
                <a:cubicBezTo>
                  <a:pt x="841106" y="1638664"/>
                  <a:pt x="844671" y="1629407"/>
                  <a:pt x="850789" y="1622066"/>
                </a:cubicBezTo>
                <a:cubicBezTo>
                  <a:pt x="869921" y="1599107"/>
                  <a:pt x="875042" y="1597946"/>
                  <a:pt x="898497" y="1582310"/>
                </a:cubicBezTo>
                <a:cubicBezTo>
                  <a:pt x="923349" y="1549175"/>
                  <a:pt x="925578" y="1551944"/>
                  <a:pt x="938254" y="1510748"/>
                </a:cubicBezTo>
                <a:cubicBezTo>
                  <a:pt x="944681" y="1489859"/>
                  <a:pt x="949870" y="1468569"/>
                  <a:pt x="954156" y="1447138"/>
                </a:cubicBezTo>
                <a:cubicBezTo>
                  <a:pt x="956806" y="1433886"/>
                  <a:pt x="957833" y="1420202"/>
                  <a:pt x="962107" y="1407381"/>
                </a:cubicBezTo>
                <a:cubicBezTo>
                  <a:pt x="968832" y="1387206"/>
                  <a:pt x="982280" y="1369171"/>
                  <a:pt x="993913" y="1351722"/>
                </a:cubicBezTo>
                <a:cubicBezTo>
                  <a:pt x="1013112" y="1294122"/>
                  <a:pt x="997111" y="1311953"/>
                  <a:pt x="1041621" y="1280160"/>
                </a:cubicBezTo>
                <a:cubicBezTo>
                  <a:pt x="1049397" y="1274606"/>
                  <a:pt x="1057523" y="1269559"/>
                  <a:pt x="1065474" y="1264258"/>
                </a:cubicBezTo>
                <a:cubicBezTo>
                  <a:pt x="1132526" y="1163682"/>
                  <a:pt x="1071951" y="1268683"/>
                  <a:pt x="1105231" y="1168842"/>
                </a:cubicBezTo>
                <a:cubicBezTo>
                  <a:pt x="1111811" y="1149103"/>
                  <a:pt x="1132687" y="1135895"/>
                  <a:pt x="1144987" y="1121134"/>
                </a:cubicBezTo>
                <a:cubicBezTo>
                  <a:pt x="1151105" y="1113793"/>
                  <a:pt x="1155589" y="1105231"/>
                  <a:pt x="1160890" y="1097280"/>
                </a:cubicBezTo>
                <a:lnTo>
                  <a:pt x="1176793" y="1049572"/>
                </a:lnTo>
                <a:cubicBezTo>
                  <a:pt x="1179443" y="1041621"/>
                  <a:pt x="1177770" y="1030367"/>
                  <a:pt x="1184744" y="1025718"/>
                </a:cubicBezTo>
                <a:lnTo>
                  <a:pt x="1256306" y="978011"/>
                </a:lnTo>
                <a:cubicBezTo>
                  <a:pt x="1264257" y="972710"/>
                  <a:pt x="1274426" y="969753"/>
                  <a:pt x="1280160" y="962108"/>
                </a:cubicBezTo>
                <a:lnTo>
                  <a:pt x="1304014" y="930303"/>
                </a:lnTo>
                <a:cubicBezTo>
                  <a:pt x="1308549" y="916697"/>
                  <a:pt x="1314656" y="891402"/>
                  <a:pt x="1327867" y="882595"/>
                </a:cubicBezTo>
                <a:cubicBezTo>
                  <a:pt x="1336960" y="876533"/>
                  <a:pt x="1349206" y="877784"/>
                  <a:pt x="1359673" y="874644"/>
                </a:cubicBezTo>
                <a:cubicBezTo>
                  <a:pt x="1375729" y="869827"/>
                  <a:pt x="1407381" y="858741"/>
                  <a:pt x="1407381" y="858741"/>
                </a:cubicBezTo>
                <a:cubicBezTo>
                  <a:pt x="1424968" y="841153"/>
                  <a:pt x="1432945" y="830056"/>
                  <a:pt x="1455088" y="818985"/>
                </a:cubicBezTo>
                <a:cubicBezTo>
                  <a:pt x="1462585" y="815237"/>
                  <a:pt x="1471584" y="815046"/>
                  <a:pt x="1478942" y="811033"/>
                </a:cubicBezTo>
                <a:cubicBezTo>
                  <a:pt x="1500893" y="799060"/>
                  <a:pt x="1520189" y="782460"/>
                  <a:pt x="1542553" y="771277"/>
                </a:cubicBezTo>
                <a:cubicBezTo>
                  <a:pt x="1553155" y="765976"/>
                  <a:pt x="1564067" y="761255"/>
                  <a:pt x="1574358" y="755374"/>
                </a:cubicBezTo>
                <a:cubicBezTo>
                  <a:pt x="1582655" y="750633"/>
                  <a:pt x="1590871" y="745590"/>
                  <a:pt x="1598212" y="739472"/>
                </a:cubicBezTo>
                <a:cubicBezTo>
                  <a:pt x="1606851" y="732273"/>
                  <a:pt x="1611318" y="718925"/>
                  <a:pt x="1622066" y="715618"/>
                </a:cubicBezTo>
                <a:cubicBezTo>
                  <a:pt x="1647525" y="707784"/>
                  <a:pt x="1675075" y="710317"/>
                  <a:pt x="1701579" y="707666"/>
                </a:cubicBezTo>
                <a:cubicBezTo>
                  <a:pt x="1728083" y="697064"/>
                  <a:pt x="1753100" y="681459"/>
                  <a:pt x="1781092" y="675861"/>
                </a:cubicBezTo>
                <a:cubicBezTo>
                  <a:pt x="1802431" y="671593"/>
                  <a:pt x="1851260" y="663537"/>
                  <a:pt x="1868556" y="652007"/>
                </a:cubicBezTo>
                <a:lnTo>
                  <a:pt x="1892410" y="636105"/>
                </a:lnTo>
                <a:cubicBezTo>
                  <a:pt x="1931155" y="577988"/>
                  <a:pt x="1879589" y="646789"/>
                  <a:pt x="1940118" y="596348"/>
                </a:cubicBezTo>
                <a:cubicBezTo>
                  <a:pt x="1987183" y="557127"/>
                  <a:pt x="1918047" y="581987"/>
                  <a:pt x="1987826" y="564543"/>
                </a:cubicBezTo>
                <a:cubicBezTo>
                  <a:pt x="1998428" y="548640"/>
                  <a:pt x="2006116" y="530350"/>
                  <a:pt x="2019631" y="516835"/>
                </a:cubicBezTo>
                <a:cubicBezTo>
                  <a:pt x="2052546" y="483920"/>
                  <a:pt x="2046743" y="486725"/>
                  <a:pt x="2083241" y="461176"/>
                </a:cubicBezTo>
                <a:cubicBezTo>
                  <a:pt x="2099733" y="449632"/>
                  <a:pt x="2139330" y="421276"/>
                  <a:pt x="2162754" y="413468"/>
                </a:cubicBezTo>
                <a:cubicBezTo>
                  <a:pt x="2218780" y="394793"/>
                  <a:pt x="2184698" y="415423"/>
                  <a:pt x="2226365" y="397565"/>
                </a:cubicBezTo>
                <a:cubicBezTo>
                  <a:pt x="2237260" y="392896"/>
                  <a:pt x="2247275" y="386332"/>
                  <a:pt x="2258170" y="381663"/>
                </a:cubicBezTo>
                <a:cubicBezTo>
                  <a:pt x="2283081" y="370987"/>
                  <a:pt x="2301143" y="370525"/>
                  <a:pt x="2329732" y="365760"/>
                </a:cubicBezTo>
                <a:cubicBezTo>
                  <a:pt x="2349177" y="356038"/>
                  <a:pt x="2368531" y="348005"/>
                  <a:pt x="2385391" y="333955"/>
                </a:cubicBezTo>
                <a:cubicBezTo>
                  <a:pt x="2394030" y="326756"/>
                  <a:pt x="2398804" y="314277"/>
                  <a:pt x="2409245" y="310101"/>
                </a:cubicBezTo>
                <a:cubicBezTo>
                  <a:pt x="2426646" y="303141"/>
                  <a:pt x="2446351" y="304800"/>
                  <a:pt x="2464904" y="302150"/>
                </a:cubicBezTo>
                <a:cubicBezTo>
                  <a:pt x="2480807" y="296849"/>
                  <a:pt x="2498664" y="295545"/>
                  <a:pt x="2512612" y="286247"/>
                </a:cubicBezTo>
                <a:cubicBezTo>
                  <a:pt x="2520563" y="280946"/>
                  <a:pt x="2527682" y="274109"/>
                  <a:pt x="2536466" y="270345"/>
                </a:cubicBezTo>
                <a:cubicBezTo>
                  <a:pt x="2546510" y="266040"/>
                  <a:pt x="2558039" y="266230"/>
                  <a:pt x="2568271" y="262393"/>
                </a:cubicBezTo>
                <a:cubicBezTo>
                  <a:pt x="2579369" y="258231"/>
                  <a:pt x="2588831" y="250239"/>
                  <a:pt x="2600076" y="246491"/>
                </a:cubicBezTo>
                <a:cubicBezTo>
                  <a:pt x="2612897" y="242217"/>
                  <a:pt x="2626640" y="241471"/>
                  <a:pt x="2639833" y="238539"/>
                </a:cubicBezTo>
                <a:cubicBezTo>
                  <a:pt x="2650501" y="236168"/>
                  <a:pt x="2661171" y="233728"/>
                  <a:pt x="2671638" y="230588"/>
                </a:cubicBezTo>
                <a:cubicBezTo>
                  <a:pt x="2687694" y="225771"/>
                  <a:pt x="2703443" y="219986"/>
                  <a:pt x="2719346" y="214685"/>
                </a:cubicBezTo>
                <a:cubicBezTo>
                  <a:pt x="2727297" y="212035"/>
                  <a:pt x="2735069" y="208767"/>
                  <a:pt x="2743200" y="206734"/>
                </a:cubicBezTo>
                <a:cubicBezTo>
                  <a:pt x="2753802" y="204084"/>
                  <a:pt x="2764538" y="201923"/>
                  <a:pt x="2775005" y="198783"/>
                </a:cubicBezTo>
                <a:cubicBezTo>
                  <a:pt x="2791061" y="193966"/>
                  <a:pt x="2806810" y="188181"/>
                  <a:pt x="2822713" y="182880"/>
                </a:cubicBezTo>
                <a:cubicBezTo>
                  <a:pt x="2830664" y="180230"/>
                  <a:pt x="2838193" y="175278"/>
                  <a:pt x="2846567" y="174929"/>
                </a:cubicBezTo>
                <a:lnTo>
                  <a:pt x="3037398" y="166978"/>
                </a:lnTo>
                <a:cubicBezTo>
                  <a:pt x="3053301" y="161677"/>
                  <a:pt x="3069788" y="157883"/>
                  <a:pt x="3085106" y="151075"/>
                </a:cubicBezTo>
                <a:cubicBezTo>
                  <a:pt x="3093839" y="147194"/>
                  <a:pt x="3100176" y="138936"/>
                  <a:pt x="3108960" y="135172"/>
                </a:cubicBezTo>
                <a:cubicBezTo>
                  <a:pt x="3133060" y="124843"/>
                  <a:pt x="3197964" y="120866"/>
                  <a:pt x="3212327" y="119270"/>
                </a:cubicBezTo>
                <a:cubicBezTo>
                  <a:pt x="3313819" y="93895"/>
                  <a:pt x="3154230" y="132112"/>
                  <a:pt x="3411109" y="95416"/>
                </a:cubicBezTo>
                <a:cubicBezTo>
                  <a:pt x="3524551" y="79211"/>
                  <a:pt x="3448046" y="88316"/>
                  <a:pt x="3641697" y="79513"/>
                </a:cubicBezTo>
                <a:cubicBezTo>
                  <a:pt x="3665551" y="74212"/>
                  <a:pt x="3689553" y="69538"/>
                  <a:pt x="3713259" y="63611"/>
                </a:cubicBezTo>
                <a:cubicBezTo>
                  <a:pt x="3731978" y="58931"/>
                  <a:pt x="3749997" y="51492"/>
                  <a:pt x="3768918" y="47708"/>
                </a:cubicBezTo>
                <a:cubicBezTo>
                  <a:pt x="3789871" y="43517"/>
                  <a:pt x="3811325" y="42407"/>
                  <a:pt x="3832528" y="39757"/>
                </a:cubicBezTo>
                <a:cubicBezTo>
                  <a:pt x="3965822" y="6433"/>
                  <a:pt x="3830341" y="37985"/>
                  <a:pt x="3951798" y="15903"/>
                </a:cubicBezTo>
                <a:cubicBezTo>
                  <a:pt x="3962550" y="13948"/>
                  <a:pt x="3972935" y="10323"/>
                  <a:pt x="3983603" y="7952"/>
                </a:cubicBezTo>
                <a:cubicBezTo>
                  <a:pt x="3996796" y="5020"/>
                  <a:pt x="4010108" y="2651"/>
                  <a:pt x="4023360" y="0"/>
                </a:cubicBezTo>
                <a:cubicBezTo>
                  <a:pt x="4055165" y="2651"/>
                  <a:pt x="4088088" y="-816"/>
                  <a:pt x="4118775" y="7952"/>
                </a:cubicBezTo>
                <a:cubicBezTo>
                  <a:pt x="4127963" y="10577"/>
                  <a:pt x="4127921" y="25048"/>
                  <a:pt x="4134678" y="31805"/>
                </a:cubicBezTo>
                <a:cubicBezTo>
                  <a:pt x="4141435" y="38562"/>
                  <a:pt x="4150581" y="42407"/>
                  <a:pt x="4158532" y="47708"/>
                </a:cubicBezTo>
                <a:cubicBezTo>
                  <a:pt x="4200939" y="45058"/>
                  <a:pt x="4243497" y="44205"/>
                  <a:pt x="4285753" y="39757"/>
                </a:cubicBezTo>
                <a:cubicBezTo>
                  <a:pt x="4294088" y="38880"/>
                  <a:pt x="4301225" y="31805"/>
                  <a:pt x="4309607" y="31805"/>
                </a:cubicBezTo>
                <a:cubicBezTo>
                  <a:pt x="4410008" y="31805"/>
                  <a:pt x="4284671" y="43960"/>
                  <a:pt x="4365266" y="47708"/>
                </a:cubicBezTo>
                <a:cubicBezTo>
                  <a:pt x="4471202" y="52635"/>
                  <a:pt x="4577301" y="53009"/>
                  <a:pt x="4683318" y="55659"/>
                </a:cubicBezTo>
                <a:cubicBezTo>
                  <a:pt x="4723299" y="68987"/>
                  <a:pt x="4717862" y="70877"/>
                  <a:pt x="4778734" y="55659"/>
                </a:cubicBezTo>
                <a:cubicBezTo>
                  <a:pt x="4788005" y="53341"/>
                  <a:pt x="4793454" y="42567"/>
                  <a:pt x="4802587" y="39757"/>
                </a:cubicBezTo>
                <a:cubicBezTo>
                  <a:pt x="4857651" y="22814"/>
                  <a:pt x="4860886" y="23854"/>
                  <a:pt x="4898003" y="23854"/>
                </a:cubicBezTo>
              </a:path>
            </a:pathLst>
          </a:custGeom>
          <a:noFill/>
          <a:ln w="508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6" name="Szabadkézi sokszög 25"/>
          <p:cNvSpPr>
            <a:spLocks/>
          </p:cNvSpPr>
          <p:nvPr/>
        </p:nvSpPr>
        <p:spPr bwMode="auto">
          <a:xfrm>
            <a:off x="4910139" y="2462213"/>
            <a:ext cx="3775075" cy="1471612"/>
          </a:xfrm>
          <a:custGeom>
            <a:avLst/>
            <a:gdLst>
              <a:gd name="T0" fmla="*/ 304 w 4898003"/>
              <a:gd name="T1" fmla="*/ 4 h 2878372"/>
              <a:gd name="T2" fmla="*/ 826 w 4898003"/>
              <a:gd name="T3" fmla="*/ 4 h 2878372"/>
              <a:gd name="T4" fmla="*/ 1131 w 4898003"/>
              <a:gd name="T5" fmla="*/ 4 h 2878372"/>
              <a:gd name="T6" fmla="*/ 1305 w 4898003"/>
              <a:gd name="T7" fmla="*/ 4 h 2878372"/>
              <a:gd name="T8" fmla="*/ 1696 w 4898003"/>
              <a:gd name="T9" fmla="*/ 4 h 2878372"/>
              <a:gd name="T10" fmla="*/ 2088 w 4898003"/>
              <a:gd name="T11" fmla="*/ 4 h 2878372"/>
              <a:gd name="T12" fmla="*/ 2176 w 4898003"/>
              <a:gd name="T13" fmla="*/ 4 h 2878372"/>
              <a:gd name="T14" fmla="*/ 2263 w 4898003"/>
              <a:gd name="T15" fmla="*/ 4 h 2878372"/>
              <a:gd name="T16" fmla="*/ 2741 w 4898003"/>
              <a:gd name="T17" fmla="*/ 4 h 2878372"/>
              <a:gd name="T18" fmla="*/ 3132 w 4898003"/>
              <a:gd name="T19" fmla="*/ 4 h 2878372"/>
              <a:gd name="T20" fmla="*/ 3306 w 4898003"/>
              <a:gd name="T21" fmla="*/ 4 h 2878372"/>
              <a:gd name="T22" fmla="*/ 3524 w 4898003"/>
              <a:gd name="T23" fmla="*/ 4 h 2878372"/>
              <a:gd name="T24" fmla="*/ 3742 w 4898003"/>
              <a:gd name="T25" fmla="*/ 4 h 2878372"/>
              <a:gd name="T26" fmla="*/ 4002 w 4898003"/>
              <a:gd name="T27" fmla="*/ 3 h 2878372"/>
              <a:gd name="T28" fmla="*/ 4177 w 4898003"/>
              <a:gd name="T29" fmla="*/ 3 h 2878372"/>
              <a:gd name="T30" fmla="*/ 4308 w 4898003"/>
              <a:gd name="T31" fmla="*/ 3 h 2878372"/>
              <a:gd name="T32" fmla="*/ 4395 w 4898003"/>
              <a:gd name="T33" fmla="*/ 3 h 2878372"/>
              <a:gd name="T34" fmla="*/ 4655 w 4898003"/>
              <a:gd name="T35" fmla="*/ 3 h 2878372"/>
              <a:gd name="T36" fmla="*/ 5134 w 4898003"/>
              <a:gd name="T37" fmla="*/ 3 h 2878372"/>
              <a:gd name="T38" fmla="*/ 5264 w 4898003"/>
              <a:gd name="T39" fmla="*/ 2 h 2878372"/>
              <a:gd name="T40" fmla="*/ 5700 w 4898003"/>
              <a:gd name="T41" fmla="*/ 2 h 2878372"/>
              <a:gd name="T42" fmla="*/ 6048 w 4898003"/>
              <a:gd name="T43" fmla="*/ 2 h 2878372"/>
              <a:gd name="T44" fmla="*/ 6352 w 4898003"/>
              <a:gd name="T45" fmla="*/ 2 h 2878372"/>
              <a:gd name="T46" fmla="*/ 6483 w 4898003"/>
              <a:gd name="T47" fmla="*/ 2 h 2878372"/>
              <a:gd name="T48" fmla="*/ 7005 w 4898003"/>
              <a:gd name="T49" fmla="*/ 2 h 2878372"/>
              <a:gd name="T50" fmla="*/ 7266 w 4898003"/>
              <a:gd name="T51" fmla="*/ 2 h 2878372"/>
              <a:gd name="T52" fmla="*/ 7701 w 4898003"/>
              <a:gd name="T53" fmla="*/ 2 h 2878372"/>
              <a:gd name="T54" fmla="*/ 8093 w 4898003"/>
              <a:gd name="T55" fmla="*/ 2 h 2878372"/>
              <a:gd name="T56" fmla="*/ 8614 w 4898003"/>
              <a:gd name="T57" fmla="*/ 1 h 2878372"/>
              <a:gd name="T58" fmla="*/ 8876 w 4898003"/>
              <a:gd name="T59" fmla="*/ 1 h 2878372"/>
              <a:gd name="T60" fmla="*/ 9746 w 4898003"/>
              <a:gd name="T61" fmla="*/ 1 h 2878372"/>
              <a:gd name="T62" fmla="*/ 10355 w 4898003"/>
              <a:gd name="T63" fmla="*/ 1 h 2878372"/>
              <a:gd name="T64" fmla="*/ 10877 w 4898003"/>
              <a:gd name="T65" fmla="*/ 1 h 2878372"/>
              <a:gd name="T66" fmla="*/ 11399 w 4898003"/>
              <a:gd name="T67" fmla="*/ 1 h 2878372"/>
              <a:gd name="T68" fmla="*/ 12182 w 4898003"/>
              <a:gd name="T69" fmla="*/ 1 h 2878372"/>
              <a:gd name="T70" fmla="*/ 12748 w 4898003"/>
              <a:gd name="T71" fmla="*/ 1 h 2878372"/>
              <a:gd name="T72" fmla="*/ 13183 w 4898003"/>
              <a:gd name="T73" fmla="*/ 1 h 2878372"/>
              <a:gd name="T74" fmla="*/ 13748 w 4898003"/>
              <a:gd name="T75" fmla="*/ 1 h 2878372"/>
              <a:gd name="T76" fmla="*/ 14053 w 4898003"/>
              <a:gd name="T77" fmla="*/ 1 h 2878372"/>
              <a:gd name="T78" fmla="*/ 14444 w 4898003"/>
              <a:gd name="T79" fmla="*/ 1 h 2878372"/>
              <a:gd name="T80" fmla="*/ 14880 w 4898003"/>
              <a:gd name="T81" fmla="*/ 1 h 2878372"/>
              <a:gd name="T82" fmla="*/ 15184 w 4898003"/>
              <a:gd name="T83" fmla="*/ 1 h 2878372"/>
              <a:gd name="T84" fmla="*/ 15576 w 4898003"/>
              <a:gd name="T85" fmla="*/ 1 h 2878372"/>
              <a:gd name="T86" fmla="*/ 16881 w 4898003"/>
              <a:gd name="T87" fmla="*/ 1 h 2878372"/>
              <a:gd name="T88" fmla="*/ 17577 w 4898003"/>
              <a:gd name="T89" fmla="*/ 1 h 2878372"/>
              <a:gd name="T90" fmla="*/ 19927 w 4898003"/>
              <a:gd name="T91" fmla="*/ 1 h 2878372"/>
              <a:gd name="T92" fmla="*/ 20623 w 4898003"/>
              <a:gd name="T93" fmla="*/ 1 h 2878372"/>
              <a:gd name="T94" fmla="*/ 21623 w 4898003"/>
              <a:gd name="T95" fmla="*/ 1 h 2878372"/>
              <a:gd name="T96" fmla="*/ 22015 w 4898003"/>
              <a:gd name="T97" fmla="*/ 0 h 2878372"/>
              <a:gd name="T98" fmla="*/ 22624 w 4898003"/>
              <a:gd name="T99" fmla="*/ 1 h 2878372"/>
              <a:gd name="T100" fmla="*/ 23450 w 4898003"/>
              <a:gd name="T101" fmla="*/ 1 h 2878372"/>
              <a:gd name="T102" fmla="*/ 23886 w 4898003"/>
              <a:gd name="T103" fmla="*/ 1 h 2878372"/>
              <a:gd name="T104" fmla="*/ 26148 w 4898003"/>
              <a:gd name="T105" fmla="*/ 1 h 2878372"/>
              <a:gd name="T106" fmla="*/ 26801 w 4898003"/>
              <a:gd name="T107" fmla="*/ 1 h 28783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898003" h="2878372">
                <a:moveTo>
                  <a:pt x="0" y="2878372"/>
                </a:moveTo>
                <a:cubicBezTo>
                  <a:pt x="18553" y="2875722"/>
                  <a:pt x="37282" y="2874096"/>
                  <a:pt x="55659" y="2870421"/>
                </a:cubicBezTo>
                <a:cubicBezTo>
                  <a:pt x="63878" y="2868777"/>
                  <a:pt x="71246" y="2863848"/>
                  <a:pt x="79513" y="2862470"/>
                </a:cubicBezTo>
                <a:cubicBezTo>
                  <a:pt x="103187" y="2858524"/>
                  <a:pt x="127220" y="2857169"/>
                  <a:pt x="151074" y="2854518"/>
                </a:cubicBezTo>
                <a:cubicBezTo>
                  <a:pt x="159025" y="2851868"/>
                  <a:pt x="166869" y="2848869"/>
                  <a:pt x="174928" y="2846567"/>
                </a:cubicBezTo>
                <a:cubicBezTo>
                  <a:pt x="185436" y="2843565"/>
                  <a:pt x="198200" y="2845443"/>
                  <a:pt x="206734" y="2838616"/>
                </a:cubicBezTo>
                <a:cubicBezTo>
                  <a:pt x="213279" y="2833380"/>
                  <a:pt x="208758" y="2820689"/>
                  <a:pt x="214685" y="2814762"/>
                </a:cubicBezTo>
                <a:cubicBezTo>
                  <a:pt x="220612" y="2808835"/>
                  <a:pt x="230588" y="2809461"/>
                  <a:pt x="238539" y="2806811"/>
                </a:cubicBezTo>
                <a:cubicBezTo>
                  <a:pt x="297771" y="2767322"/>
                  <a:pt x="225017" y="2818079"/>
                  <a:pt x="286247" y="2767054"/>
                </a:cubicBezTo>
                <a:cubicBezTo>
                  <a:pt x="293588" y="2760936"/>
                  <a:pt x="302760" y="2757270"/>
                  <a:pt x="310101" y="2751152"/>
                </a:cubicBezTo>
                <a:cubicBezTo>
                  <a:pt x="318739" y="2743953"/>
                  <a:pt x="325316" y="2734497"/>
                  <a:pt x="333954" y="2727298"/>
                </a:cubicBezTo>
                <a:cubicBezTo>
                  <a:pt x="400381" y="2671940"/>
                  <a:pt x="311964" y="2757239"/>
                  <a:pt x="381662" y="2687541"/>
                </a:cubicBezTo>
                <a:cubicBezTo>
                  <a:pt x="384313" y="2674289"/>
                  <a:pt x="386336" y="2660896"/>
                  <a:pt x="389614" y="2647785"/>
                </a:cubicBezTo>
                <a:cubicBezTo>
                  <a:pt x="391647" y="2639654"/>
                  <a:pt x="395263" y="2631990"/>
                  <a:pt x="397565" y="2623931"/>
                </a:cubicBezTo>
                <a:cubicBezTo>
                  <a:pt x="400567" y="2613423"/>
                  <a:pt x="403145" y="2602793"/>
                  <a:pt x="405516" y="2592125"/>
                </a:cubicBezTo>
                <a:cubicBezTo>
                  <a:pt x="408448" y="2578932"/>
                  <a:pt x="407423" y="2564457"/>
                  <a:pt x="413467" y="2552369"/>
                </a:cubicBezTo>
                <a:cubicBezTo>
                  <a:pt x="421120" y="2537064"/>
                  <a:pt x="447476" y="2521745"/>
                  <a:pt x="461175" y="2512612"/>
                </a:cubicBezTo>
                <a:cubicBezTo>
                  <a:pt x="496327" y="2459885"/>
                  <a:pt x="455010" y="2518480"/>
                  <a:pt x="500932" y="2464905"/>
                </a:cubicBezTo>
                <a:cubicBezTo>
                  <a:pt x="540384" y="2418878"/>
                  <a:pt x="506646" y="2445192"/>
                  <a:pt x="548640" y="2417197"/>
                </a:cubicBezTo>
                <a:cubicBezTo>
                  <a:pt x="594212" y="2348836"/>
                  <a:pt x="539574" y="2435328"/>
                  <a:pt x="572494" y="2369489"/>
                </a:cubicBezTo>
                <a:cubicBezTo>
                  <a:pt x="576768" y="2360942"/>
                  <a:pt x="583655" y="2353932"/>
                  <a:pt x="588396" y="2345635"/>
                </a:cubicBezTo>
                <a:cubicBezTo>
                  <a:pt x="594277" y="2335344"/>
                  <a:pt x="598017" y="2323881"/>
                  <a:pt x="604299" y="2313830"/>
                </a:cubicBezTo>
                <a:cubicBezTo>
                  <a:pt x="611323" y="2302592"/>
                  <a:pt x="620450" y="2292809"/>
                  <a:pt x="628153" y="2282025"/>
                </a:cubicBezTo>
                <a:cubicBezTo>
                  <a:pt x="633707" y="2274249"/>
                  <a:pt x="638990" y="2266275"/>
                  <a:pt x="644055" y="2258171"/>
                </a:cubicBezTo>
                <a:cubicBezTo>
                  <a:pt x="652246" y="2245065"/>
                  <a:pt x="660403" y="2231924"/>
                  <a:pt x="667909" y="2218414"/>
                </a:cubicBezTo>
                <a:cubicBezTo>
                  <a:pt x="673665" y="2208053"/>
                  <a:pt x="676922" y="2196254"/>
                  <a:pt x="683812" y="2186609"/>
                </a:cubicBezTo>
                <a:cubicBezTo>
                  <a:pt x="690348" y="2177459"/>
                  <a:pt x="699715" y="2170706"/>
                  <a:pt x="707666" y="2162755"/>
                </a:cubicBezTo>
                <a:cubicBezTo>
                  <a:pt x="734558" y="2108969"/>
                  <a:pt x="717766" y="2150934"/>
                  <a:pt x="731520" y="2075291"/>
                </a:cubicBezTo>
                <a:cubicBezTo>
                  <a:pt x="737735" y="2041107"/>
                  <a:pt x="738905" y="2049440"/>
                  <a:pt x="747422" y="2019632"/>
                </a:cubicBezTo>
                <a:cubicBezTo>
                  <a:pt x="753805" y="1997292"/>
                  <a:pt x="759225" y="1970623"/>
                  <a:pt x="763325" y="1948070"/>
                </a:cubicBezTo>
                <a:cubicBezTo>
                  <a:pt x="785622" y="1825435"/>
                  <a:pt x="754013" y="1992686"/>
                  <a:pt x="779227" y="1828800"/>
                </a:cubicBezTo>
                <a:cubicBezTo>
                  <a:pt x="780889" y="1817999"/>
                  <a:pt x="784528" y="1807597"/>
                  <a:pt x="787179" y="1796995"/>
                </a:cubicBezTo>
                <a:cubicBezTo>
                  <a:pt x="789829" y="1773141"/>
                  <a:pt x="791958" y="1749223"/>
                  <a:pt x="795130" y="1725433"/>
                </a:cubicBezTo>
                <a:cubicBezTo>
                  <a:pt x="797261" y="1709452"/>
                  <a:pt x="795871" y="1692145"/>
                  <a:pt x="803081" y="1677725"/>
                </a:cubicBezTo>
                <a:cubicBezTo>
                  <a:pt x="809786" y="1664315"/>
                  <a:pt x="825129" y="1657304"/>
                  <a:pt x="834887" y="1645920"/>
                </a:cubicBezTo>
                <a:cubicBezTo>
                  <a:pt x="841106" y="1638664"/>
                  <a:pt x="844671" y="1629407"/>
                  <a:pt x="850789" y="1622066"/>
                </a:cubicBezTo>
                <a:cubicBezTo>
                  <a:pt x="869921" y="1599107"/>
                  <a:pt x="875042" y="1597946"/>
                  <a:pt x="898497" y="1582310"/>
                </a:cubicBezTo>
                <a:cubicBezTo>
                  <a:pt x="923349" y="1549175"/>
                  <a:pt x="925578" y="1551944"/>
                  <a:pt x="938254" y="1510748"/>
                </a:cubicBezTo>
                <a:cubicBezTo>
                  <a:pt x="944681" y="1489859"/>
                  <a:pt x="949870" y="1468569"/>
                  <a:pt x="954156" y="1447138"/>
                </a:cubicBezTo>
                <a:cubicBezTo>
                  <a:pt x="956806" y="1433886"/>
                  <a:pt x="957833" y="1420202"/>
                  <a:pt x="962107" y="1407381"/>
                </a:cubicBezTo>
                <a:cubicBezTo>
                  <a:pt x="968832" y="1387206"/>
                  <a:pt x="982280" y="1369171"/>
                  <a:pt x="993913" y="1351722"/>
                </a:cubicBezTo>
                <a:cubicBezTo>
                  <a:pt x="1013112" y="1294122"/>
                  <a:pt x="997111" y="1311953"/>
                  <a:pt x="1041621" y="1280160"/>
                </a:cubicBezTo>
                <a:cubicBezTo>
                  <a:pt x="1049397" y="1274606"/>
                  <a:pt x="1057523" y="1269559"/>
                  <a:pt x="1065474" y="1264258"/>
                </a:cubicBezTo>
                <a:cubicBezTo>
                  <a:pt x="1132526" y="1163682"/>
                  <a:pt x="1071951" y="1268683"/>
                  <a:pt x="1105231" y="1168842"/>
                </a:cubicBezTo>
                <a:cubicBezTo>
                  <a:pt x="1111811" y="1149103"/>
                  <a:pt x="1132687" y="1135895"/>
                  <a:pt x="1144987" y="1121134"/>
                </a:cubicBezTo>
                <a:cubicBezTo>
                  <a:pt x="1151105" y="1113793"/>
                  <a:pt x="1155589" y="1105231"/>
                  <a:pt x="1160890" y="1097280"/>
                </a:cubicBezTo>
                <a:lnTo>
                  <a:pt x="1176793" y="1049572"/>
                </a:lnTo>
                <a:cubicBezTo>
                  <a:pt x="1179443" y="1041621"/>
                  <a:pt x="1177770" y="1030367"/>
                  <a:pt x="1184744" y="1025718"/>
                </a:cubicBezTo>
                <a:lnTo>
                  <a:pt x="1256306" y="978011"/>
                </a:lnTo>
                <a:cubicBezTo>
                  <a:pt x="1264257" y="972710"/>
                  <a:pt x="1274426" y="969753"/>
                  <a:pt x="1280160" y="962108"/>
                </a:cubicBezTo>
                <a:lnTo>
                  <a:pt x="1304014" y="930303"/>
                </a:lnTo>
                <a:cubicBezTo>
                  <a:pt x="1308549" y="916697"/>
                  <a:pt x="1314656" y="891402"/>
                  <a:pt x="1327867" y="882595"/>
                </a:cubicBezTo>
                <a:cubicBezTo>
                  <a:pt x="1336960" y="876533"/>
                  <a:pt x="1349206" y="877784"/>
                  <a:pt x="1359673" y="874644"/>
                </a:cubicBezTo>
                <a:cubicBezTo>
                  <a:pt x="1375729" y="869827"/>
                  <a:pt x="1407381" y="858741"/>
                  <a:pt x="1407381" y="858741"/>
                </a:cubicBezTo>
                <a:cubicBezTo>
                  <a:pt x="1424968" y="841153"/>
                  <a:pt x="1432945" y="830056"/>
                  <a:pt x="1455088" y="818985"/>
                </a:cubicBezTo>
                <a:cubicBezTo>
                  <a:pt x="1462585" y="815237"/>
                  <a:pt x="1471584" y="815046"/>
                  <a:pt x="1478942" y="811033"/>
                </a:cubicBezTo>
                <a:cubicBezTo>
                  <a:pt x="1500893" y="799060"/>
                  <a:pt x="1520189" y="782460"/>
                  <a:pt x="1542553" y="771277"/>
                </a:cubicBezTo>
                <a:cubicBezTo>
                  <a:pt x="1553155" y="765976"/>
                  <a:pt x="1564067" y="761255"/>
                  <a:pt x="1574358" y="755374"/>
                </a:cubicBezTo>
                <a:cubicBezTo>
                  <a:pt x="1582655" y="750633"/>
                  <a:pt x="1590871" y="745590"/>
                  <a:pt x="1598212" y="739472"/>
                </a:cubicBezTo>
                <a:cubicBezTo>
                  <a:pt x="1606851" y="732273"/>
                  <a:pt x="1611318" y="718925"/>
                  <a:pt x="1622066" y="715618"/>
                </a:cubicBezTo>
                <a:cubicBezTo>
                  <a:pt x="1647525" y="707784"/>
                  <a:pt x="1675075" y="710317"/>
                  <a:pt x="1701579" y="707666"/>
                </a:cubicBezTo>
                <a:cubicBezTo>
                  <a:pt x="1728083" y="697064"/>
                  <a:pt x="1753100" y="681459"/>
                  <a:pt x="1781092" y="675861"/>
                </a:cubicBezTo>
                <a:cubicBezTo>
                  <a:pt x="1802431" y="671593"/>
                  <a:pt x="1851260" y="663537"/>
                  <a:pt x="1868556" y="652007"/>
                </a:cubicBezTo>
                <a:lnTo>
                  <a:pt x="1892410" y="636105"/>
                </a:lnTo>
                <a:cubicBezTo>
                  <a:pt x="1931155" y="577988"/>
                  <a:pt x="1879589" y="646789"/>
                  <a:pt x="1940118" y="596348"/>
                </a:cubicBezTo>
                <a:cubicBezTo>
                  <a:pt x="1987183" y="557127"/>
                  <a:pt x="1918047" y="581987"/>
                  <a:pt x="1987826" y="564543"/>
                </a:cubicBezTo>
                <a:cubicBezTo>
                  <a:pt x="1998428" y="548640"/>
                  <a:pt x="2006116" y="530350"/>
                  <a:pt x="2019631" y="516835"/>
                </a:cubicBezTo>
                <a:cubicBezTo>
                  <a:pt x="2052546" y="483920"/>
                  <a:pt x="2046743" y="486725"/>
                  <a:pt x="2083241" y="461176"/>
                </a:cubicBezTo>
                <a:cubicBezTo>
                  <a:pt x="2099733" y="449632"/>
                  <a:pt x="2139330" y="421276"/>
                  <a:pt x="2162754" y="413468"/>
                </a:cubicBezTo>
                <a:cubicBezTo>
                  <a:pt x="2218780" y="394793"/>
                  <a:pt x="2184698" y="415423"/>
                  <a:pt x="2226365" y="397565"/>
                </a:cubicBezTo>
                <a:cubicBezTo>
                  <a:pt x="2237260" y="392896"/>
                  <a:pt x="2247275" y="386332"/>
                  <a:pt x="2258170" y="381663"/>
                </a:cubicBezTo>
                <a:cubicBezTo>
                  <a:pt x="2283081" y="370987"/>
                  <a:pt x="2301143" y="370525"/>
                  <a:pt x="2329732" y="365760"/>
                </a:cubicBezTo>
                <a:cubicBezTo>
                  <a:pt x="2349177" y="356038"/>
                  <a:pt x="2368531" y="348005"/>
                  <a:pt x="2385391" y="333955"/>
                </a:cubicBezTo>
                <a:cubicBezTo>
                  <a:pt x="2394030" y="326756"/>
                  <a:pt x="2398804" y="314277"/>
                  <a:pt x="2409245" y="310101"/>
                </a:cubicBezTo>
                <a:cubicBezTo>
                  <a:pt x="2426646" y="303141"/>
                  <a:pt x="2446351" y="304800"/>
                  <a:pt x="2464904" y="302150"/>
                </a:cubicBezTo>
                <a:cubicBezTo>
                  <a:pt x="2480807" y="296849"/>
                  <a:pt x="2498664" y="295545"/>
                  <a:pt x="2512612" y="286247"/>
                </a:cubicBezTo>
                <a:cubicBezTo>
                  <a:pt x="2520563" y="280946"/>
                  <a:pt x="2527682" y="274109"/>
                  <a:pt x="2536466" y="270345"/>
                </a:cubicBezTo>
                <a:cubicBezTo>
                  <a:pt x="2546510" y="266040"/>
                  <a:pt x="2558039" y="266230"/>
                  <a:pt x="2568271" y="262393"/>
                </a:cubicBezTo>
                <a:cubicBezTo>
                  <a:pt x="2579369" y="258231"/>
                  <a:pt x="2588831" y="250239"/>
                  <a:pt x="2600076" y="246491"/>
                </a:cubicBezTo>
                <a:cubicBezTo>
                  <a:pt x="2612897" y="242217"/>
                  <a:pt x="2626640" y="241471"/>
                  <a:pt x="2639833" y="238539"/>
                </a:cubicBezTo>
                <a:cubicBezTo>
                  <a:pt x="2650501" y="236168"/>
                  <a:pt x="2661171" y="233728"/>
                  <a:pt x="2671638" y="230588"/>
                </a:cubicBezTo>
                <a:cubicBezTo>
                  <a:pt x="2687694" y="225771"/>
                  <a:pt x="2703443" y="219986"/>
                  <a:pt x="2719346" y="214685"/>
                </a:cubicBezTo>
                <a:cubicBezTo>
                  <a:pt x="2727297" y="212035"/>
                  <a:pt x="2735069" y="208767"/>
                  <a:pt x="2743200" y="206734"/>
                </a:cubicBezTo>
                <a:cubicBezTo>
                  <a:pt x="2753802" y="204084"/>
                  <a:pt x="2764538" y="201923"/>
                  <a:pt x="2775005" y="198783"/>
                </a:cubicBezTo>
                <a:cubicBezTo>
                  <a:pt x="2791061" y="193966"/>
                  <a:pt x="2806810" y="188181"/>
                  <a:pt x="2822713" y="182880"/>
                </a:cubicBezTo>
                <a:cubicBezTo>
                  <a:pt x="2830664" y="180230"/>
                  <a:pt x="2838193" y="175278"/>
                  <a:pt x="2846567" y="174929"/>
                </a:cubicBezTo>
                <a:lnTo>
                  <a:pt x="3037398" y="166978"/>
                </a:lnTo>
                <a:cubicBezTo>
                  <a:pt x="3053301" y="161677"/>
                  <a:pt x="3069788" y="157883"/>
                  <a:pt x="3085106" y="151075"/>
                </a:cubicBezTo>
                <a:cubicBezTo>
                  <a:pt x="3093839" y="147194"/>
                  <a:pt x="3100176" y="138936"/>
                  <a:pt x="3108960" y="135172"/>
                </a:cubicBezTo>
                <a:cubicBezTo>
                  <a:pt x="3133060" y="124843"/>
                  <a:pt x="3197964" y="120866"/>
                  <a:pt x="3212327" y="119270"/>
                </a:cubicBezTo>
                <a:cubicBezTo>
                  <a:pt x="3313819" y="93895"/>
                  <a:pt x="3154230" y="132112"/>
                  <a:pt x="3411109" y="95416"/>
                </a:cubicBezTo>
                <a:cubicBezTo>
                  <a:pt x="3524551" y="79211"/>
                  <a:pt x="3448046" y="88316"/>
                  <a:pt x="3641697" y="79513"/>
                </a:cubicBezTo>
                <a:cubicBezTo>
                  <a:pt x="3665551" y="74212"/>
                  <a:pt x="3689553" y="69538"/>
                  <a:pt x="3713259" y="63611"/>
                </a:cubicBezTo>
                <a:cubicBezTo>
                  <a:pt x="3731978" y="58931"/>
                  <a:pt x="3749997" y="51492"/>
                  <a:pt x="3768918" y="47708"/>
                </a:cubicBezTo>
                <a:cubicBezTo>
                  <a:pt x="3789871" y="43517"/>
                  <a:pt x="3811325" y="42407"/>
                  <a:pt x="3832528" y="39757"/>
                </a:cubicBezTo>
                <a:cubicBezTo>
                  <a:pt x="3965822" y="6433"/>
                  <a:pt x="3830341" y="37985"/>
                  <a:pt x="3951798" y="15903"/>
                </a:cubicBezTo>
                <a:cubicBezTo>
                  <a:pt x="3962550" y="13948"/>
                  <a:pt x="3972935" y="10323"/>
                  <a:pt x="3983603" y="7952"/>
                </a:cubicBezTo>
                <a:cubicBezTo>
                  <a:pt x="3996796" y="5020"/>
                  <a:pt x="4010108" y="2651"/>
                  <a:pt x="4023360" y="0"/>
                </a:cubicBezTo>
                <a:cubicBezTo>
                  <a:pt x="4055165" y="2651"/>
                  <a:pt x="4088088" y="-816"/>
                  <a:pt x="4118775" y="7952"/>
                </a:cubicBezTo>
                <a:cubicBezTo>
                  <a:pt x="4127963" y="10577"/>
                  <a:pt x="4127921" y="25048"/>
                  <a:pt x="4134678" y="31805"/>
                </a:cubicBezTo>
                <a:cubicBezTo>
                  <a:pt x="4141435" y="38562"/>
                  <a:pt x="4150581" y="42407"/>
                  <a:pt x="4158532" y="47708"/>
                </a:cubicBezTo>
                <a:cubicBezTo>
                  <a:pt x="4200939" y="45058"/>
                  <a:pt x="4243497" y="44205"/>
                  <a:pt x="4285753" y="39757"/>
                </a:cubicBezTo>
                <a:cubicBezTo>
                  <a:pt x="4294088" y="38880"/>
                  <a:pt x="4301225" y="31805"/>
                  <a:pt x="4309607" y="31805"/>
                </a:cubicBezTo>
                <a:cubicBezTo>
                  <a:pt x="4410008" y="31805"/>
                  <a:pt x="4284671" y="43960"/>
                  <a:pt x="4365266" y="47708"/>
                </a:cubicBezTo>
                <a:cubicBezTo>
                  <a:pt x="4471202" y="52635"/>
                  <a:pt x="4577301" y="53009"/>
                  <a:pt x="4683318" y="55659"/>
                </a:cubicBezTo>
                <a:cubicBezTo>
                  <a:pt x="4723299" y="68987"/>
                  <a:pt x="4717862" y="70877"/>
                  <a:pt x="4778734" y="55659"/>
                </a:cubicBezTo>
                <a:cubicBezTo>
                  <a:pt x="4788005" y="53341"/>
                  <a:pt x="4793454" y="42567"/>
                  <a:pt x="4802587" y="39757"/>
                </a:cubicBezTo>
                <a:cubicBezTo>
                  <a:pt x="4857651" y="22814"/>
                  <a:pt x="4860886" y="23854"/>
                  <a:pt x="4898003" y="23854"/>
                </a:cubicBezTo>
              </a:path>
            </a:pathLst>
          </a:custGeom>
          <a:noFill/>
          <a:ln w="5080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cxnSp>
        <p:nvCxnSpPr>
          <p:cNvPr id="28" name="Egyenes összekötő 27"/>
          <p:cNvCxnSpPr/>
          <p:nvPr/>
        </p:nvCxnSpPr>
        <p:spPr>
          <a:xfrm flipV="1">
            <a:off x="6230939" y="1595438"/>
            <a:ext cx="2365375" cy="38100"/>
          </a:xfrm>
          <a:prstGeom prst="line">
            <a:avLst/>
          </a:prstGeom>
          <a:ln w="508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abadkézi sokszög 28"/>
          <p:cNvSpPr>
            <a:spLocks/>
          </p:cNvSpPr>
          <p:nvPr/>
        </p:nvSpPr>
        <p:spPr bwMode="auto">
          <a:xfrm>
            <a:off x="4873625" y="1628775"/>
            <a:ext cx="1371600" cy="2305050"/>
          </a:xfrm>
          <a:custGeom>
            <a:avLst/>
            <a:gdLst>
              <a:gd name="T0" fmla="*/ 328 w 1773141"/>
              <a:gd name="T1" fmla="*/ 21126 h 2949933"/>
              <a:gd name="T2" fmla="*/ 608 w 1773141"/>
              <a:gd name="T3" fmla="*/ 20840 h 2949933"/>
              <a:gd name="T4" fmla="*/ 702 w 1773141"/>
              <a:gd name="T5" fmla="*/ 20097 h 2949933"/>
              <a:gd name="T6" fmla="*/ 982 w 1773141"/>
              <a:gd name="T7" fmla="*/ 19581 h 2949933"/>
              <a:gd name="T8" fmla="*/ 1170 w 1773141"/>
              <a:gd name="T9" fmla="*/ 18894 h 2949933"/>
              <a:gd name="T10" fmla="*/ 1310 w 1773141"/>
              <a:gd name="T11" fmla="*/ 18550 h 2949933"/>
              <a:gd name="T12" fmla="*/ 1497 w 1773141"/>
              <a:gd name="T13" fmla="*/ 17920 h 2949933"/>
              <a:gd name="T14" fmla="*/ 1591 w 1773141"/>
              <a:gd name="T15" fmla="*/ 17290 h 2949933"/>
              <a:gd name="T16" fmla="*/ 1685 w 1773141"/>
              <a:gd name="T17" fmla="*/ 16604 h 2949933"/>
              <a:gd name="T18" fmla="*/ 1918 w 1773141"/>
              <a:gd name="T19" fmla="*/ 15401 h 2949933"/>
              <a:gd name="T20" fmla="*/ 2246 w 1773141"/>
              <a:gd name="T21" fmla="*/ 14256 h 2949933"/>
              <a:gd name="T22" fmla="*/ 2386 w 1773141"/>
              <a:gd name="T23" fmla="*/ 13455 h 2949933"/>
              <a:gd name="T24" fmla="*/ 2526 w 1773141"/>
              <a:gd name="T25" fmla="*/ 11222 h 2949933"/>
              <a:gd name="T26" fmla="*/ 2620 w 1773141"/>
              <a:gd name="T27" fmla="*/ 10649 h 2949933"/>
              <a:gd name="T28" fmla="*/ 2947 w 1773141"/>
              <a:gd name="T29" fmla="*/ 9676 h 2949933"/>
              <a:gd name="T30" fmla="*/ 3275 w 1773141"/>
              <a:gd name="T31" fmla="*/ 9045 h 2949933"/>
              <a:gd name="T32" fmla="*/ 3509 w 1773141"/>
              <a:gd name="T33" fmla="*/ 8473 h 2949933"/>
              <a:gd name="T34" fmla="*/ 3696 w 1773141"/>
              <a:gd name="T35" fmla="*/ 7787 h 2949933"/>
              <a:gd name="T36" fmla="*/ 4118 w 1773141"/>
              <a:gd name="T37" fmla="*/ 7157 h 2949933"/>
              <a:gd name="T38" fmla="*/ 4304 w 1773141"/>
              <a:gd name="T39" fmla="*/ 6298 h 2949933"/>
              <a:gd name="T40" fmla="*/ 4586 w 1773141"/>
              <a:gd name="T41" fmla="*/ 5553 h 2949933"/>
              <a:gd name="T42" fmla="*/ 4726 w 1773141"/>
              <a:gd name="T43" fmla="*/ 4809 h 2949933"/>
              <a:gd name="T44" fmla="*/ 4959 w 1773141"/>
              <a:gd name="T45" fmla="*/ 4123 h 2949933"/>
              <a:gd name="T46" fmla="*/ 5194 w 1773141"/>
              <a:gd name="T47" fmla="*/ 3436 h 2949933"/>
              <a:gd name="T48" fmla="*/ 5334 w 1773141"/>
              <a:gd name="T49" fmla="*/ 2862 h 2949933"/>
              <a:gd name="T50" fmla="*/ 5568 w 1773141"/>
              <a:gd name="T51" fmla="*/ 2462 h 2949933"/>
              <a:gd name="T52" fmla="*/ 6035 w 1773141"/>
              <a:gd name="T53" fmla="*/ 1546 h 2949933"/>
              <a:gd name="T54" fmla="*/ 6504 w 1773141"/>
              <a:gd name="T55" fmla="*/ 1317 h 2949933"/>
              <a:gd name="T56" fmla="*/ 6878 w 1773141"/>
              <a:gd name="T57" fmla="*/ 916 h 2949933"/>
              <a:gd name="T58" fmla="*/ 7299 w 1773141"/>
              <a:gd name="T59" fmla="*/ 630 h 2949933"/>
              <a:gd name="T60" fmla="*/ 7720 w 1773141"/>
              <a:gd name="T61" fmla="*/ 401 h 2949933"/>
              <a:gd name="T62" fmla="*/ 8702 w 1773141"/>
              <a:gd name="T63" fmla="*/ 229 h 2949933"/>
              <a:gd name="T64" fmla="*/ 9918 w 1773141"/>
              <a:gd name="T65" fmla="*/ 172 h 2949933"/>
              <a:gd name="T66" fmla="*/ 10433 w 1773141"/>
              <a:gd name="T67" fmla="*/ 0 h 294993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773141" h="2949933">
                <a:moveTo>
                  <a:pt x="0" y="2949933"/>
                </a:moveTo>
                <a:cubicBezTo>
                  <a:pt x="18553" y="2944632"/>
                  <a:pt x="38401" y="2942660"/>
                  <a:pt x="55659" y="2934031"/>
                </a:cubicBezTo>
                <a:cubicBezTo>
                  <a:pt x="65717" y="2929002"/>
                  <a:pt x="70874" y="2917376"/>
                  <a:pt x="79513" y="2910177"/>
                </a:cubicBezTo>
                <a:cubicBezTo>
                  <a:pt x="86854" y="2904059"/>
                  <a:pt x="95416" y="2899575"/>
                  <a:pt x="103367" y="2894274"/>
                </a:cubicBezTo>
                <a:cubicBezTo>
                  <a:pt x="108668" y="2886323"/>
                  <a:pt x="118214" y="2879918"/>
                  <a:pt x="119269" y="2870420"/>
                </a:cubicBezTo>
                <a:cubicBezTo>
                  <a:pt x="125409" y="2815156"/>
                  <a:pt x="96638" y="2836169"/>
                  <a:pt x="119269" y="2790907"/>
                </a:cubicBezTo>
                <a:cubicBezTo>
                  <a:pt x="127816" y="2773812"/>
                  <a:pt x="140472" y="2759102"/>
                  <a:pt x="151074" y="2743200"/>
                </a:cubicBezTo>
                <a:lnTo>
                  <a:pt x="166977" y="2719346"/>
                </a:lnTo>
                <a:lnTo>
                  <a:pt x="190831" y="2647784"/>
                </a:lnTo>
                <a:cubicBezTo>
                  <a:pt x="193481" y="2639833"/>
                  <a:pt x="194133" y="2630904"/>
                  <a:pt x="198782" y="2623930"/>
                </a:cubicBezTo>
                <a:lnTo>
                  <a:pt x="214685" y="2600076"/>
                </a:lnTo>
                <a:cubicBezTo>
                  <a:pt x="217335" y="2592125"/>
                  <a:pt x="218888" y="2583719"/>
                  <a:pt x="222636" y="2576222"/>
                </a:cubicBezTo>
                <a:cubicBezTo>
                  <a:pt x="226910" y="2567675"/>
                  <a:pt x="235273" y="2561349"/>
                  <a:pt x="238539" y="2552368"/>
                </a:cubicBezTo>
                <a:cubicBezTo>
                  <a:pt x="246008" y="2531828"/>
                  <a:pt x="247529" y="2509492"/>
                  <a:pt x="254441" y="2488758"/>
                </a:cubicBezTo>
                <a:lnTo>
                  <a:pt x="262393" y="2464904"/>
                </a:lnTo>
                <a:cubicBezTo>
                  <a:pt x="265043" y="2443700"/>
                  <a:pt x="266831" y="2422371"/>
                  <a:pt x="270344" y="2401293"/>
                </a:cubicBezTo>
                <a:cubicBezTo>
                  <a:pt x="272140" y="2390514"/>
                  <a:pt x="276498" y="2380267"/>
                  <a:pt x="278295" y="2369488"/>
                </a:cubicBezTo>
                <a:cubicBezTo>
                  <a:pt x="281808" y="2348410"/>
                  <a:pt x="282734" y="2326956"/>
                  <a:pt x="286247" y="2305878"/>
                </a:cubicBezTo>
                <a:cubicBezTo>
                  <a:pt x="289033" y="2289165"/>
                  <a:pt x="308580" y="2224879"/>
                  <a:pt x="310101" y="2218413"/>
                </a:cubicBezTo>
                <a:cubicBezTo>
                  <a:pt x="316292" y="2192102"/>
                  <a:pt x="318236" y="2164789"/>
                  <a:pt x="326003" y="2138900"/>
                </a:cubicBezTo>
                <a:cubicBezTo>
                  <a:pt x="334206" y="2111558"/>
                  <a:pt x="348378" y="2086330"/>
                  <a:pt x="357808" y="2059387"/>
                </a:cubicBezTo>
                <a:cubicBezTo>
                  <a:pt x="366949" y="2033269"/>
                  <a:pt x="373711" y="2006378"/>
                  <a:pt x="381662" y="1979874"/>
                </a:cubicBezTo>
                <a:cubicBezTo>
                  <a:pt x="384313" y="1961321"/>
                  <a:pt x="385687" y="1942540"/>
                  <a:pt x="389614" y="1924215"/>
                </a:cubicBezTo>
                <a:cubicBezTo>
                  <a:pt x="393657" y="1905348"/>
                  <a:pt x="401960" y="1887521"/>
                  <a:pt x="405516" y="1868556"/>
                </a:cubicBezTo>
                <a:cubicBezTo>
                  <a:pt x="409939" y="1844966"/>
                  <a:pt x="410817" y="1820848"/>
                  <a:pt x="413467" y="1796994"/>
                </a:cubicBezTo>
                <a:cubicBezTo>
                  <a:pt x="416495" y="1724333"/>
                  <a:pt x="412370" y="1634959"/>
                  <a:pt x="429370" y="1558455"/>
                </a:cubicBezTo>
                <a:cubicBezTo>
                  <a:pt x="431188" y="1550273"/>
                  <a:pt x="434671" y="1542552"/>
                  <a:pt x="437321" y="1534601"/>
                </a:cubicBezTo>
                <a:cubicBezTo>
                  <a:pt x="439972" y="1516048"/>
                  <a:pt x="438545" y="1496434"/>
                  <a:pt x="445273" y="1478942"/>
                </a:cubicBezTo>
                <a:cubicBezTo>
                  <a:pt x="452134" y="1461103"/>
                  <a:pt x="477078" y="1431234"/>
                  <a:pt x="477078" y="1431234"/>
                </a:cubicBezTo>
                <a:cubicBezTo>
                  <a:pt x="479509" y="1421512"/>
                  <a:pt x="492016" y="1364575"/>
                  <a:pt x="500932" y="1343770"/>
                </a:cubicBezTo>
                <a:cubicBezTo>
                  <a:pt x="510916" y="1320473"/>
                  <a:pt x="518476" y="1308076"/>
                  <a:pt x="532737" y="1288111"/>
                </a:cubicBezTo>
                <a:cubicBezTo>
                  <a:pt x="540440" y="1277327"/>
                  <a:pt x="548991" y="1267163"/>
                  <a:pt x="556591" y="1256306"/>
                </a:cubicBezTo>
                <a:cubicBezTo>
                  <a:pt x="567551" y="1240648"/>
                  <a:pt x="588396" y="1208598"/>
                  <a:pt x="588396" y="1208598"/>
                </a:cubicBezTo>
                <a:cubicBezTo>
                  <a:pt x="591046" y="1197996"/>
                  <a:pt x="592891" y="1187160"/>
                  <a:pt x="596347" y="1176793"/>
                </a:cubicBezTo>
                <a:cubicBezTo>
                  <a:pt x="613162" y="1126347"/>
                  <a:pt x="609029" y="1152284"/>
                  <a:pt x="620201" y="1113182"/>
                </a:cubicBezTo>
                <a:cubicBezTo>
                  <a:pt x="623203" y="1102674"/>
                  <a:pt x="623848" y="1091421"/>
                  <a:pt x="628153" y="1081377"/>
                </a:cubicBezTo>
                <a:cubicBezTo>
                  <a:pt x="631917" y="1072593"/>
                  <a:pt x="638501" y="1065299"/>
                  <a:pt x="644055" y="1057523"/>
                </a:cubicBezTo>
                <a:cubicBezTo>
                  <a:pt x="671428" y="1019201"/>
                  <a:pt x="664735" y="1028892"/>
                  <a:pt x="699714" y="993913"/>
                </a:cubicBezTo>
                <a:cubicBezTo>
                  <a:pt x="722463" y="925671"/>
                  <a:pt x="687633" y="1034288"/>
                  <a:pt x="715617" y="922351"/>
                </a:cubicBezTo>
                <a:cubicBezTo>
                  <a:pt x="719683" y="906089"/>
                  <a:pt x="728233" y="891080"/>
                  <a:pt x="731520" y="874643"/>
                </a:cubicBezTo>
                <a:cubicBezTo>
                  <a:pt x="734170" y="861391"/>
                  <a:pt x="735197" y="847708"/>
                  <a:pt x="739471" y="834887"/>
                </a:cubicBezTo>
                <a:cubicBezTo>
                  <a:pt x="750983" y="800351"/>
                  <a:pt x="759797" y="802364"/>
                  <a:pt x="779227" y="771276"/>
                </a:cubicBezTo>
                <a:cubicBezTo>
                  <a:pt x="785509" y="761225"/>
                  <a:pt x="789829" y="750073"/>
                  <a:pt x="795130" y="739471"/>
                </a:cubicBezTo>
                <a:cubicBezTo>
                  <a:pt x="797780" y="715617"/>
                  <a:pt x="799431" y="691631"/>
                  <a:pt x="803081" y="667909"/>
                </a:cubicBezTo>
                <a:cubicBezTo>
                  <a:pt x="806455" y="645981"/>
                  <a:pt x="817476" y="615265"/>
                  <a:pt x="826935" y="596347"/>
                </a:cubicBezTo>
                <a:cubicBezTo>
                  <a:pt x="831209" y="587799"/>
                  <a:pt x="837537" y="580444"/>
                  <a:pt x="842838" y="572493"/>
                </a:cubicBezTo>
                <a:cubicBezTo>
                  <a:pt x="871837" y="485495"/>
                  <a:pt x="825586" y="617276"/>
                  <a:pt x="866692" y="524786"/>
                </a:cubicBezTo>
                <a:cubicBezTo>
                  <a:pt x="873500" y="509468"/>
                  <a:pt x="877293" y="492981"/>
                  <a:pt x="882594" y="477078"/>
                </a:cubicBezTo>
                <a:cubicBezTo>
                  <a:pt x="901663" y="419871"/>
                  <a:pt x="878525" y="491325"/>
                  <a:pt x="898497" y="421419"/>
                </a:cubicBezTo>
                <a:cubicBezTo>
                  <a:pt x="900799" y="413360"/>
                  <a:pt x="901799" y="404539"/>
                  <a:pt x="906448" y="397565"/>
                </a:cubicBezTo>
                <a:cubicBezTo>
                  <a:pt x="912685" y="388209"/>
                  <a:pt x="923766" y="382861"/>
                  <a:pt x="930302" y="373711"/>
                </a:cubicBezTo>
                <a:cubicBezTo>
                  <a:pt x="937192" y="364066"/>
                  <a:pt x="940107" y="352070"/>
                  <a:pt x="946205" y="341906"/>
                </a:cubicBezTo>
                <a:cubicBezTo>
                  <a:pt x="946220" y="341881"/>
                  <a:pt x="985954" y="282283"/>
                  <a:pt x="993913" y="270344"/>
                </a:cubicBezTo>
                <a:cubicBezTo>
                  <a:pt x="1032655" y="212230"/>
                  <a:pt x="985366" y="285299"/>
                  <a:pt x="1025718" y="214685"/>
                </a:cubicBezTo>
                <a:cubicBezTo>
                  <a:pt x="1030459" y="206388"/>
                  <a:pt x="1032748" y="194380"/>
                  <a:pt x="1041621" y="190831"/>
                </a:cubicBezTo>
                <a:cubicBezTo>
                  <a:pt x="1061461" y="182895"/>
                  <a:pt x="1084028" y="185530"/>
                  <a:pt x="1105231" y="182880"/>
                </a:cubicBezTo>
                <a:cubicBezTo>
                  <a:pt x="1113182" y="180229"/>
                  <a:pt x="1122540" y="180164"/>
                  <a:pt x="1129085" y="174928"/>
                </a:cubicBezTo>
                <a:cubicBezTo>
                  <a:pt x="1202410" y="116266"/>
                  <a:pt x="1077999" y="187781"/>
                  <a:pt x="1168841" y="127220"/>
                </a:cubicBezTo>
                <a:cubicBezTo>
                  <a:pt x="1175815" y="122571"/>
                  <a:pt x="1185368" y="123339"/>
                  <a:pt x="1192695" y="119269"/>
                </a:cubicBezTo>
                <a:cubicBezTo>
                  <a:pt x="1209402" y="109987"/>
                  <a:pt x="1222271" y="93508"/>
                  <a:pt x="1240403" y="87464"/>
                </a:cubicBezTo>
                <a:cubicBezTo>
                  <a:pt x="1256306" y="82163"/>
                  <a:pt x="1274163" y="80859"/>
                  <a:pt x="1288111" y="71561"/>
                </a:cubicBezTo>
                <a:cubicBezTo>
                  <a:pt x="1296062" y="66260"/>
                  <a:pt x="1302899" y="58681"/>
                  <a:pt x="1311965" y="55659"/>
                </a:cubicBezTo>
                <a:cubicBezTo>
                  <a:pt x="1327260" y="50561"/>
                  <a:pt x="1343692" y="49838"/>
                  <a:pt x="1359673" y="47707"/>
                </a:cubicBezTo>
                <a:cubicBezTo>
                  <a:pt x="1505685" y="28238"/>
                  <a:pt x="1368312" y="50243"/>
                  <a:pt x="1478942" y="31805"/>
                </a:cubicBezTo>
                <a:cubicBezTo>
                  <a:pt x="1538050" y="12101"/>
                  <a:pt x="1468318" y="31805"/>
                  <a:pt x="1590261" y="31805"/>
                </a:cubicBezTo>
                <a:cubicBezTo>
                  <a:pt x="1622176" y="31805"/>
                  <a:pt x="1653871" y="26504"/>
                  <a:pt x="1685676" y="23853"/>
                </a:cubicBezTo>
                <a:cubicBezTo>
                  <a:pt x="1740203" y="5678"/>
                  <a:pt x="1672526" y="27140"/>
                  <a:pt x="1749287" y="7951"/>
                </a:cubicBezTo>
                <a:cubicBezTo>
                  <a:pt x="1757418" y="5918"/>
                  <a:pt x="1773141" y="0"/>
                  <a:pt x="1773141" y="0"/>
                </a:cubicBezTo>
              </a:path>
            </a:pathLst>
          </a:custGeom>
          <a:noFill/>
          <a:ln w="508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cxnSp>
        <p:nvCxnSpPr>
          <p:cNvPr id="10" name="Egyenes összekötő 9"/>
          <p:cNvCxnSpPr/>
          <p:nvPr/>
        </p:nvCxnSpPr>
        <p:spPr>
          <a:xfrm flipV="1">
            <a:off x="4932364" y="1452563"/>
            <a:ext cx="1538287" cy="2481262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 flipV="1">
            <a:off x="4932364" y="1268413"/>
            <a:ext cx="935037" cy="2665412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/>
          <p:nvPr/>
        </p:nvCxnSpPr>
        <p:spPr>
          <a:xfrm flipV="1">
            <a:off x="4932363" y="2492375"/>
            <a:ext cx="1439862" cy="144145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Ív 47"/>
          <p:cNvSpPr/>
          <p:nvPr/>
        </p:nvSpPr>
        <p:spPr>
          <a:xfrm>
            <a:off x="5148263" y="2600325"/>
            <a:ext cx="1223962" cy="2700338"/>
          </a:xfrm>
          <a:prstGeom prst="arc">
            <a:avLst>
              <a:gd name="adj1" fmla="val 16200000"/>
              <a:gd name="adj2" fmla="val 21316102"/>
            </a:avLst>
          </a:prstGeom>
          <a:ln w="19050">
            <a:solidFill>
              <a:schemeClr val="accent1">
                <a:lumMod val="75000"/>
              </a:schemeClr>
            </a:solidFill>
            <a:prstDash val="sysDot"/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2A79FF">
                  <a:lumMod val="75000"/>
                </a:srgbClr>
              </a:solidFill>
            </a:endParaRPr>
          </a:p>
        </p:txBody>
      </p:sp>
      <p:sp>
        <p:nvSpPr>
          <p:cNvPr id="49" name="Ív 48"/>
          <p:cNvSpPr/>
          <p:nvPr/>
        </p:nvSpPr>
        <p:spPr>
          <a:xfrm>
            <a:off x="4572001" y="1971675"/>
            <a:ext cx="2232025" cy="3760788"/>
          </a:xfrm>
          <a:prstGeom prst="arc">
            <a:avLst>
              <a:gd name="adj1" fmla="val 16058821"/>
              <a:gd name="adj2" fmla="val 214573"/>
            </a:avLst>
          </a:prstGeom>
          <a:ln w="19050">
            <a:solidFill>
              <a:schemeClr val="accent1">
                <a:lumMod val="75000"/>
              </a:schemeClr>
            </a:solidFill>
            <a:prstDash val="sysDot"/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2A79FF">
                  <a:lumMod val="75000"/>
                </a:srgbClr>
              </a:solidFill>
            </a:endParaRPr>
          </a:p>
        </p:txBody>
      </p:sp>
      <p:cxnSp>
        <p:nvCxnSpPr>
          <p:cNvPr id="38" name="Egyenes összekötő nyíllal 37"/>
          <p:cNvCxnSpPr/>
          <p:nvPr/>
        </p:nvCxnSpPr>
        <p:spPr>
          <a:xfrm>
            <a:off x="7683500" y="2519363"/>
            <a:ext cx="11113" cy="1414462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/>
          <p:cNvCxnSpPr/>
          <p:nvPr/>
        </p:nvCxnSpPr>
        <p:spPr>
          <a:xfrm>
            <a:off x="7885113" y="1790702"/>
            <a:ext cx="0" cy="2143125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nyíllal 61"/>
          <p:cNvCxnSpPr/>
          <p:nvPr/>
        </p:nvCxnSpPr>
        <p:spPr>
          <a:xfrm>
            <a:off x="8101013" y="1631952"/>
            <a:ext cx="0" cy="2297113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6818206" y="2862509"/>
            <a:ext cx="2160240" cy="584775"/>
          </a:xfrm>
          <a:prstGeom prst="rect">
            <a:avLst/>
          </a:prstGeom>
          <a:solidFill>
            <a:srgbClr val="7CBF33"/>
          </a:solidFill>
          <a:ln w="25400">
            <a:noFill/>
            <a:prstDash val="sysDash"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hu-HU" sz="16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under</a:t>
            </a:r>
            <a:r>
              <a:rPr lang="hu-HU" sz="16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6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curve</a:t>
            </a:r>
            <a:r>
              <a:rPr lang="hu-HU" sz="16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= AUC (AU x min)</a:t>
            </a:r>
            <a:endParaRPr lang="en-US" sz="16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654" name="_h1"/>
          <p:cNvSpPr txBox="1">
            <a:spLocks noChangeArrowheads="1"/>
          </p:cNvSpPr>
          <p:nvPr/>
        </p:nvSpPr>
        <p:spPr bwMode="gray">
          <a:xfrm>
            <a:off x="323850" y="332658"/>
            <a:ext cx="8496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hu-HU" altLang="hu-H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Multiple</a:t>
            </a:r>
            <a:r>
              <a:rPr lang="hu-HU" altLang="hu-H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Electrode</a:t>
            </a:r>
            <a:r>
              <a:rPr lang="hu-HU" altLang="hu-H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Aggregometry</a:t>
            </a:r>
            <a:r>
              <a:rPr lang="hu-HU" altLang="hu-H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(MEA) </a:t>
            </a:r>
            <a:r>
              <a:rPr lang="hu-HU" altLang="hu-H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Multiplate</a:t>
            </a:r>
            <a:r>
              <a:rPr lang="hu-HU" altLang="hu-H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® </a:t>
            </a:r>
          </a:p>
        </p:txBody>
      </p:sp>
      <p:cxnSp>
        <p:nvCxnSpPr>
          <p:cNvPr id="30" name="Egyenes összekötő 29"/>
          <p:cNvCxnSpPr/>
          <p:nvPr/>
        </p:nvCxnSpPr>
        <p:spPr>
          <a:xfrm>
            <a:off x="971600" y="836712"/>
            <a:ext cx="7200800" cy="0"/>
          </a:xfrm>
          <a:prstGeom prst="line">
            <a:avLst/>
          </a:prstGeom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zövegdoboz 30"/>
          <p:cNvSpPr txBox="1"/>
          <p:nvPr/>
        </p:nvSpPr>
        <p:spPr>
          <a:xfrm rot="16200000">
            <a:off x="3438310" y="2581063"/>
            <a:ext cx="192882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 smtClean="0"/>
              <a:t>Aggregation</a:t>
            </a:r>
            <a:r>
              <a:rPr lang="hu-HU" sz="1600" b="1" dirty="0" smtClean="0"/>
              <a:t> (AU)</a:t>
            </a:r>
            <a:endParaRPr lang="hu-HU" sz="1600" b="1" dirty="0"/>
          </a:p>
        </p:txBody>
      </p:sp>
      <p:sp>
        <p:nvSpPr>
          <p:cNvPr id="2" name="Téglalap 1"/>
          <p:cNvSpPr/>
          <p:nvPr/>
        </p:nvSpPr>
        <p:spPr bwMode="auto">
          <a:xfrm>
            <a:off x="4300538" y="1714488"/>
            <a:ext cx="271462" cy="2089150"/>
          </a:xfrm>
          <a:prstGeom prst="rect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6143636" y="4143380"/>
            <a:ext cx="121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Time (min</a:t>
            </a:r>
            <a:r>
              <a:rPr lang="hu-HU" dirty="0" smtClean="0"/>
              <a:t>)</a:t>
            </a:r>
            <a:endParaRPr lang="hu-H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 animBg="1"/>
      <p:bldP spid="34827" grpId="0" animBg="1"/>
      <p:bldP spid="34" grpId="0"/>
      <p:bldP spid="25" grpId="0" animBg="1"/>
      <p:bldP spid="26" grpId="0" animBg="1"/>
      <p:bldP spid="29" grpId="0" animBg="1"/>
      <p:bldP spid="31" grpId="0" animBg="1"/>
      <p:bldP spid="2" grpId="0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0559" name="Group 47"/>
          <p:cNvGraphicFramePr>
            <a:graphicFrameLocks noGrp="1"/>
          </p:cNvGraphicFramePr>
          <p:nvPr/>
        </p:nvGraphicFramePr>
        <p:xfrm>
          <a:off x="165130" y="1396151"/>
          <a:ext cx="8764588" cy="4655991"/>
        </p:xfrm>
        <a:graphic>
          <a:graphicData uri="http://schemas.openxmlformats.org/drawingml/2006/table">
            <a:tbl>
              <a:tblPr/>
              <a:tblGrid>
                <a:gridCol w="1276350"/>
                <a:gridCol w="4060825"/>
                <a:gridCol w="1987550"/>
                <a:gridCol w="1439863"/>
              </a:tblGrid>
              <a:tr h="579185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Activation</a:t>
                      </a: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Sensitive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Insensitive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28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RISTO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test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Ristocetin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: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vWF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dependen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platelet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a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ctivation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via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GpIb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receptor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Bernard-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Soulier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s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yndroma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s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evere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vWD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aspirin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28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COL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test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ollag</a:t>
                      </a: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</a:t>
                      </a: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: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platelet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activation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via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GpIV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and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β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receptor 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aspirin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IIb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IIIa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antagonists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clopidogrel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vWF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35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ASPI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test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arachidon</a:t>
                      </a: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hu-H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acid</a:t>
                      </a: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: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activation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via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COX - 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TXA</a:t>
                      </a:r>
                      <a:r>
                        <a:rPr kumimoji="0" lang="de-DE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pathway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aspirin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IIb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IIIa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antago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nist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clopidogrel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vWF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66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ADP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test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ADP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: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ligand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of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platelet’s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ADP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receptor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clopidogrel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IIb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IIIa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antagonist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aspirin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vWF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23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TRAP t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est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TRAP-6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: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thrombin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receptor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activating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peptide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IIb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IIIa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antagonist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vWF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aspirin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clopidogrel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ím 1"/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Aktivátorok</a:t>
            </a: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</a:p>
        </p:txBody>
      </p:sp>
      <p:cxnSp>
        <p:nvCxnSpPr>
          <p:cNvPr id="4" name="Egyenes összekötő 3"/>
          <p:cNvCxnSpPr/>
          <p:nvPr/>
        </p:nvCxnSpPr>
        <p:spPr>
          <a:xfrm>
            <a:off x="971600" y="980728"/>
            <a:ext cx="7200800" cy="0"/>
          </a:xfrm>
          <a:prstGeom prst="line">
            <a:avLst/>
          </a:prstGeom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196752"/>
            <a:ext cx="8705031" cy="530618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6" y="188642"/>
            <a:ext cx="8362950" cy="847725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96752"/>
            <a:ext cx="8784976" cy="535305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4067944" y="714182"/>
            <a:ext cx="47489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Wohlauer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 al.</a:t>
            </a:r>
            <a:r>
              <a:rPr lang="hu-H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 Am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Coll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Surg. 2012; 214(5): 739–746</a:t>
            </a:r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87484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églalap 14"/>
          <p:cNvSpPr/>
          <p:nvPr/>
        </p:nvSpPr>
        <p:spPr>
          <a:xfrm>
            <a:off x="3059832" y="980728"/>
            <a:ext cx="6020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Bolliger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D </a:t>
            </a:r>
            <a:r>
              <a:rPr lang="nb-NO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Transfusion Medicine Reviews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2012; 26: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1-13</a:t>
            </a:r>
            <a:endParaRPr lang="hu-H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2088232" y="1916832"/>
            <a:ext cx="6876256" cy="576064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1" name="Lefelé nyíl 20"/>
          <p:cNvSpPr/>
          <p:nvPr/>
        </p:nvSpPr>
        <p:spPr>
          <a:xfrm>
            <a:off x="3278706" y="3653004"/>
            <a:ext cx="357190" cy="10001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6" name="Cím 1"/>
          <p:cNvSpPr txBox="1">
            <a:spLocks/>
          </p:cNvSpPr>
          <p:nvPr/>
        </p:nvSpPr>
        <p:spPr bwMode="auto">
          <a:xfrm>
            <a:off x="428596" y="314308"/>
            <a:ext cx="8277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hu-HU" sz="3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Konvencionális tesztek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hu-HU" sz="3600" b="1" kern="0" dirty="0" smtClean="0">
              <a:solidFill>
                <a:srgbClr val="29529B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hu-HU" sz="3600" b="1" kern="0" dirty="0" smtClean="0">
              <a:solidFill>
                <a:srgbClr val="29529B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hu-HU" sz="3600" b="1" kern="0" dirty="0" smtClean="0">
              <a:solidFill>
                <a:srgbClr val="295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2123728" y="4797152"/>
            <a:ext cx="2664296" cy="7920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INR /APTI 	ATIII</a:t>
            </a:r>
            <a:endParaRPr lang="hu-H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Balra-jobbra nyíl 18"/>
          <p:cNvSpPr/>
          <p:nvPr/>
        </p:nvSpPr>
        <p:spPr>
          <a:xfrm>
            <a:off x="3563888" y="5157192"/>
            <a:ext cx="432048" cy="144016"/>
          </a:xfrm>
          <a:prstGeom prst="left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cxnSp>
        <p:nvCxnSpPr>
          <p:cNvPr id="17" name="Egyenes összekötő 16"/>
          <p:cNvCxnSpPr/>
          <p:nvPr/>
        </p:nvCxnSpPr>
        <p:spPr>
          <a:xfrm>
            <a:off x="971600" y="980728"/>
            <a:ext cx="7200800" cy="0"/>
          </a:xfrm>
          <a:prstGeom prst="line">
            <a:avLst/>
          </a:prstGeom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2780928"/>
            <a:ext cx="132314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2852936"/>
            <a:ext cx="1296144" cy="50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7632" y="2780930"/>
            <a:ext cx="1444328" cy="56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ím 1"/>
          <p:cNvSpPr txBox="1">
            <a:spLocks/>
          </p:cNvSpPr>
          <p:nvPr/>
        </p:nvSpPr>
        <p:spPr bwMode="auto">
          <a:xfrm>
            <a:off x="539552" y="222920"/>
            <a:ext cx="8277225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hu-HU" sz="3600" kern="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Koagulopátia</a:t>
            </a:r>
            <a:endParaRPr kumimoji="1" lang="hu-HU" sz="3600" kern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hu-HU" sz="3600" b="1" kern="0" dirty="0" smtClean="0">
              <a:solidFill>
                <a:srgbClr val="29529B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hu-HU" sz="3600" b="1" kern="0" dirty="0" smtClean="0">
              <a:solidFill>
                <a:srgbClr val="29529B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hu-HU" sz="3600" b="1" kern="0" dirty="0" smtClean="0">
              <a:solidFill>
                <a:srgbClr val="295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ím 1"/>
          <p:cNvSpPr txBox="1">
            <a:spLocks/>
          </p:cNvSpPr>
          <p:nvPr/>
        </p:nvSpPr>
        <p:spPr bwMode="auto">
          <a:xfrm>
            <a:off x="611560" y="188640"/>
            <a:ext cx="8277225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hu-HU" sz="3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Konvencionális vs. </a:t>
            </a:r>
            <a:r>
              <a:rPr kumimoji="1" lang="hu-HU" sz="3600" kern="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Viszkoelasztikus</a:t>
            </a:r>
            <a:r>
              <a:rPr kumimoji="1" lang="hu-HU" sz="3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tesztek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hu-HU" sz="3600" b="1" kern="0" dirty="0" smtClean="0">
              <a:solidFill>
                <a:srgbClr val="29529B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hu-HU" sz="3600" b="1" kern="0" dirty="0" smtClean="0">
              <a:solidFill>
                <a:srgbClr val="29529B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hu-HU" sz="3600" b="1" kern="0" dirty="0" smtClean="0">
              <a:solidFill>
                <a:srgbClr val="295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Ellipszis 21"/>
          <p:cNvSpPr/>
          <p:nvPr/>
        </p:nvSpPr>
        <p:spPr>
          <a:xfrm>
            <a:off x="2267744" y="1916832"/>
            <a:ext cx="2664296" cy="576064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16" grpId="0"/>
      <p:bldP spid="18" grpId="0" animBg="1"/>
      <p:bldP spid="14" grpId="0" animBg="1"/>
      <p:bldP spid="20" grpId="1" animBg="1"/>
      <p:bldP spid="20" grpId="2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5496" y="1700810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Orális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antikoagulánst</a:t>
            </a: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warfarint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) szedő beteg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76056" y="1711351"/>
            <a:ext cx="453650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Közepesen súlyos </a:t>
            </a:r>
          </a:p>
          <a:p>
            <a:pPr algn="ctr">
              <a:buNone/>
            </a:pP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májcirrózisban</a:t>
            </a: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szenvedő beteg 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971600" y="980728"/>
            <a:ext cx="7200800" cy="0"/>
          </a:xfrm>
          <a:prstGeom prst="line">
            <a:avLst/>
          </a:prstGeom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ím 1"/>
          <p:cNvSpPr txBox="1">
            <a:spLocks/>
          </p:cNvSpPr>
          <p:nvPr/>
        </p:nvSpPr>
        <p:spPr bwMode="auto">
          <a:xfrm>
            <a:off x="428596" y="314308"/>
            <a:ext cx="8277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hu-HU" sz="3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INR = 2.5 ?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hu-HU" sz="3600" b="1" kern="0" dirty="0" smtClean="0">
              <a:solidFill>
                <a:srgbClr val="29529B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hu-HU" sz="3600" b="1" kern="0" dirty="0" smtClean="0">
              <a:solidFill>
                <a:srgbClr val="29529B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hu-HU" sz="3600" b="1" kern="0" dirty="0" smtClean="0">
              <a:solidFill>
                <a:srgbClr val="29529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573016"/>
            <a:ext cx="2088232" cy="115212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412778"/>
            <a:ext cx="1923098" cy="147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Lefelé nyíl 9"/>
          <p:cNvSpPr/>
          <p:nvPr/>
        </p:nvSpPr>
        <p:spPr>
          <a:xfrm>
            <a:off x="4499992" y="2996952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felé nyíl 10"/>
          <p:cNvSpPr/>
          <p:nvPr/>
        </p:nvSpPr>
        <p:spPr>
          <a:xfrm>
            <a:off x="1835696" y="2996952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434" y="3573016"/>
            <a:ext cx="2722423" cy="136815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3" name="Ellipszis 12"/>
          <p:cNvSpPr/>
          <p:nvPr/>
        </p:nvSpPr>
        <p:spPr>
          <a:xfrm>
            <a:off x="683568" y="5229200"/>
            <a:ext cx="2448272" cy="432048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Jobban vérzik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efelé nyíl 13"/>
          <p:cNvSpPr/>
          <p:nvPr/>
        </p:nvSpPr>
        <p:spPr>
          <a:xfrm>
            <a:off x="7164288" y="2996952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1" name="Picture 3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573016"/>
            <a:ext cx="2952328" cy="115212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6" name="Ellipszis 15"/>
          <p:cNvSpPr/>
          <p:nvPr/>
        </p:nvSpPr>
        <p:spPr>
          <a:xfrm>
            <a:off x="5796136" y="5229200"/>
            <a:ext cx="2880320" cy="72008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vérzik jobban,</a:t>
            </a:r>
          </a:p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DE: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nincs tartaléka 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ekerekített téglalap 16"/>
          <p:cNvSpPr/>
          <p:nvPr/>
        </p:nvSpPr>
        <p:spPr>
          <a:xfrm>
            <a:off x="755576" y="6021288"/>
            <a:ext cx="216024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PCC terápia (FFP)</a:t>
            </a:r>
          </a:p>
          <a:p>
            <a:pPr algn="ctr"/>
            <a:r>
              <a:rPr lang="hu-HU" dirty="0" smtClean="0"/>
              <a:t>(koponyasérült !!)</a:t>
            </a:r>
            <a:endParaRPr lang="hu-HU" dirty="0"/>
          </a:p>
        </p:txBody>
      </p:sp>
      <p:sp>
        <p:nvSpPr>
          <p:cNvPr id="18" name="Lekerekített téglalap 17"/>
          <p:cNvSpPr/>
          <p:nvPr/>
        </p:nvSpPr>
        <p:spPr>
          <a:xfrm>
            <a:off x="6228184" y="6021288"/>
            <a:ext cx="216024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FFP + PCC terápia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87484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lipszis 12"/>
          <p:cNvSpPr/>
          <p:nvPr/>
        </p:nvSpPr>
        <p:spPr>
          <a:xfrm>
            <a:off x="7452320" y="1916832"/>
            <a:ext cx="1440160" cy="576064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059832" y="980728"/>
            <a:ext cx="6020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Bolliger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D </a:t>
            </a:r>
            <a:r>
              <a:rPr lang="nb-NO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Transfusion Medicine Reviews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2012; 26: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1-13</a:t>
            </a:r>
            <a:endParaRPr lang="hu-H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2267744" y="1916832"/>
            <a:ext cx="2304256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5076056" y="1916832"/>
            <a:ext cx="2304256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1" name="Lefelé nyíl 20"/>
          <p:cNvSpPr/>
          <p:nvPr/>
        </p:nvSpPr>
        <p:spPr>
          <a:xfrm>
            <a:off x="3278706" y="3653004"/>
            <a:ext cx="357190" cy="10001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2" name="Lefelé nyíl 21"/>
          <p:cNvSpPr/>
          <p:nvPr/>
        </p:nvSpPr>
        <p:spPr>
          <a:xfrm>
            <a:off x="6156177" y="3653004"/>
            <a:ext cx="357190" cy="10001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3" name="Lefelé nyíl 22"/>
          <p:cNvSpPr/>
          <p:nvPr/>
        </p:nvSpPr>
        <p:spPr>
          <a:xfrm>
            <a:off x="7959226" y="3653004"/>
            <a:ext cx="357190" cy="10001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6" name="Cím 1"/>
          <p:cNvSpPr txBox="1">
            <a:spLocks/>
          </p:cNvSpPr>
          <p:nvPr/>
        </p:nvSpPr>
        <p:spPr bwMode="auto">
          <a:xfrm>
            <a:off x="428596" y="314308"/>
            <a:ext cx="8277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hu-HU" sz="3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Konvencionális tesztek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hu-HU" sz="3600" b="1" kern="0" dirty="0" smtClean="0">
              <a:solidFill>
                <a:srgbClr val="29529B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hu-HU" sz="3600" b="1" kern="0" dirty="0" smtClean="0">
              <a:solidFill>
                <a:srgbClr val="29529B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hu-HU" sz="3600" b="1" kern="0" dirty="0" smtClean="0">
              <a:solidFill>
                <a:srgbClr val="295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2123728" y="4797152"/>
            <a:ext cx="2664296" cy="7920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INR /APTI 	ATIII</a:t>
            </a:r>
            <a:endParaRPr lang="hu-H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Balra-jobbra nyíl 18"/>
          <p:cNvSpPr/>
          <p:nvPr/>
        </p:nvSpPr>
        <p:spPr>
          <a:xfrm>
            <a:off x="3563888" y="5157192"/>
            <a:ext cx="432048" cy="144016"/>
          </a:xfrm>
          <a:prstGeom prst="left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20" name="Lekerekített téglalap 19"/>
          <p:cNvSpPr/>
          <p:nvPr/>
        </p:nvSpPr>
        <p:spPr>
          <a:xfrm>
            <a:off x="5292080" y="4797152"/>
            <a:ext cx="2016224" cy="7920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Fibrinogén</a:t>
            </a:r>
            <a:endParaRPr lang="hu-HU" sz="24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sz="2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thrombocita</a:t>
            </a:r>
            <a:endParaRPr lang="hu-H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Lekerekített téglalap 23"/>
          <p:cNvSpPr/>
          <p:nvPr/>
        </p:nvSpPr>
        <p:spPr>
          <a:xfrm>
            <a:off x="7452320" y="4797152"/>
            <a:ext cx="1440160" cy="7920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D-dimer</a:t>
            </a:r>
            <a:endParaRPr lang="hu-H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Egyenes összekötő 16"/>
          <p:cNvCxnSpPr/>
          <p:nvPr/>
        </p:nvCxnSpPr>
        <p:spPr>
          <a:xfrm>
            <a:off x="971600" y="980728"/>
            <a:ext cx="7200800" cy="0"/>
          </a:xfrm>
          <a:prstGeom prst="line">
            <a:avLst/>
          </a:prstGeom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22" grpId="0" animBg="1"/>
      <p:bldP spid="23" grpId="0" animBg="1"/>
      <p:bldP spid="20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448050" y="1201976"/>
            <a:ext cx="8604448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hu-H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súlyos sérülés (10%) 		a balesethez köthető halálozás  ~ 90 %-a</a:t>
            </a:r>
          </a:p>
          <a:p>
            <a:r>
              <a:rPr lang="hu-HU" dirty="0" smtClean="0">
                <a:solidFill>
                  <a:srgbClr val="000000"/>
                </a:solidFill>
                <a:cs typeface="Times New Roman" pitchFamily="18" charset="0"/>
              </a:rPr>
              <a:t>				</a:t>
            </a:r>
            <a:r>
              <a:rPr lang="hu-H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vezető halálok a 45 év alatti populációban</a:t>
            </a:r>
          </a:p>
          <a:p>
            <a:pPr>
              <a:buFont typeface="Arial" pitchFamily="34" charset="0"/>
              <a:buChar char="•"/>
            </a:pPr>
            <a:endParaRPr lang="hu-H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Egyenes összekötő 7"/>
          <p:cNvCxnSpPr/>
          <p:nvPr/>
        </p:nvCxnSpPr>
        <p:spPr bwMode="auto">
          <a:xfrm>
            <a:off x="731579" y="908720"/>
            <a:ext cx="761684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cxnSp>
      <p:sp>
        <p:nvSpPr>
          <p:cNvPr id="10" name="Cím 1"/>
          <p:cNvSpPr txBox="1">
            <a:spLocks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3600" kern="0" dirty="0" smtClean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Epidemiológiai adatok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067611" y="961004"/>
            <a:ext cx="734481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>
                <a:solidFill>
                  <a:srgbClr val="C00000"/>
                </a:solidFill>
              </a:rPr>
              <a:t>Shere</a:t>
            </a:r>
            <a:r>
              <a:rPr lang="en-US" sz="1400" dirty="0" smtClean="0">
                <a:solidFill>
                  <a:srgbClr val="C00000"/>
                </a:solidFill>
              </a:rPr>
              <a:t>-Wolfe et al. </a:t>
            </a:r>
            <a:r>
              <a:rPr lang="en-US" sz="1400" i="1" dirty="0" smtClean="0">
                <a:solidFill>
                  <a:srgbClr val="C00000"/>
                </a:solidFill>
              </a:rPr>
              <a:t>Scand J Trauma, Resuscitation</a:t>
            </a:r>
            <a:r>
              <a:rPr lang="hu-HU" sz="1400" i="1" dirty="0" smtClean="0">
                <a:solidFill>
                  <a:srgbClr val="C00000"/>
                </a:solidFill>
              </a:rPr>
              <a:t> </a:t>
            </a:r>
            <a:r>
              <a:rPr lang="en-US" sz="1400" i="1" dirty="0" smtClean="0">
                <a:solidFill>
                  <a:srgbClr val="C00000"/>
                </a:solidFill>
              </a:rPr>
              <a:t>and </a:t>
            </a:r>
            <a:r>
              <a:rPr lang="en-US" sz="1400" i="1" dirty="0" err="1" smtClean="0">
                <a:solidFill>
                  <a:srgbClr val="C00000"/>
                </a:solidFill>
              </a:rPr>
              <a:t>Em</a:t>
            </a:r>
            <a:r>
              <a:rPr lang="hu-HU" sz="1400" i="1" dirty="0" smtClean="0">
                <a:solidFill>
                  <a:srgbClr val="C00000"/>
                </a:solidFill>
              </a:rPr>
              <a:t> </a:t>
            </a:r>
            <a:r>
              <a:rPr lang="en-US" sz="1400" i="1" dirty="0" smtClean="0">
                <a:solidFill>
                  <a:srgbClr val="C00000"/>
                </a:solidFill>
              </a:rPr>
              <a:t>Med </a:t>
            </a:r>
            <a:r>
              <a:rPr lang="en-US" sz="1400" dirty="0" smtClean="0">
                <a:solidFill>
                  <a:srgbClr val="C00000"/>
                </a:solidFill>
              </a:rPr>
              <a:t>2012</a:t>
            </a:r>
            <a:r>
              <a:rPr lang="hu-HU" sz="1400" dirty="0" smtClean="0">
                <a:solidFill>
                  <a:srgbClr val="C00000"/>
                </a:solidFill>
              </a:rPr>
              <a:t>;</a:t>
            </a:r>
            <a:r>
              <a:rPr lang="en-US" sz="1400" dirty="0" smtClean="0">
                <a:solidFill>
                  <a:srgbClr val="C00000"/>
                </a:solidFill>
              </a:rPr>
              <a:t> 20:68</a:t>
            </a:r>
            <a:endParaRPr lang="hu-HU" sz="1400" dirty="0">
              <a:solidFill>
                <a:srgbClr val="C00000"/>
              </a:solidFill>
            </a:endParaRPr>
          </a:p>
        </p:txBody>
      </p:sp>
      <p:sp>
        <p:nvSpPr>
          <p:cNvPr id="16" name="Téglalap 15"/>
          <p:cNvSpPr/>
          <p:nvPr/>
        </p:nvSpPr>
        <p:spPr bwMode="auto">
          <a:xfrm>
            <a:off x="2907815" y="3284984"/>
            <a:ext cx="82464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7674" y="2564907"/>
            <a:ext cx="5824647" cy="4007667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4" name="Téglalap 13"/>
          <p:cNvSpPr/>
          <p:nvPr/>
        </p:nvSpPr>
        <p:spPr>
          <a:xfrm>
            <a:off x="5404094" y="2564904"/>
            <a:ext cx="2040227" cy="576064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 err="1" smtClean="0">
                <a:solidFill>
                  <a:srgbClr val="FFF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Trimodális</a:t>
            </a:r>
            <a:r>
              <a:rPr lang="hu-HU" sz="1800" dirty="0" smtClean="0">
                <a:solidFill>
                  <a:srgbClr val="FFF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eloszlás a mortalitásban</a:t>
            </a:r>
            <a:endParaRPr lang="hu-HU" sz="1800" dirty="0">
              <a:solidFill>
                <a:srgbClr val="FFFF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2195738" y="4725144"/>
            <a:ext cx="2568285" cy="7920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FFF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Vérzéses sokk</a:t>
            </a:r>
            <a:endParaRPr lang="hu-HU" sz="2400" dirty="0">
              <a:solidFill>
                <a:srgbClr val="FFFF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7504" y="836712"/>
            <a:ext cx="2664296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 smtClean="0">
                <a:solidFill>
                  <a:prstClr val="white"/>
                </a:solidFill>
              </a:rPr>
              <a:t>Preoperatív</a:t>
            </a:r>
            <a:r>
              <a:rPr lang="hu-HU" sz="2000" dirty="0" smtClean="0">
                <a:solidFill>
                  <a:prstClr val="white"/>
                </a:solidFill>
              </a:rPr>
              <a:t> időszak</a:t>
            </a:r>
            <a:endParaRPr lang="hu-HU" sz="2000" dirty="0">
              <a:solidFill>
                <a:prstClr val="white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275856" y="836712"/>
            <a:ext cx="2592288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 smtClean="0">
                <a:solidFill>
                  <a:prstClr val="white"/>
                </a:solidFill>
              </a:rPr>
              <a:t>Intraoperatív</a:t>
            </a:r>
            <a:r>
              <a:rPr lang="hu-HU" sz="2000" dirty="0" smtClean="0">
                <a:solidFill>
                  <a:prstClr val="white"/>
                </a:solidFill>
              </a:rPr>
              <a:t> időszak</a:t>
            </a:r>
            <a:endParaRPr lang="hu-HU" sz="2000" dirty="0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228184" y="836712"/>
            <a:ext cx="2808312" cy="72008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 smtClean="0">
                <a:solidFill>
                  <a:prstClr val="white"/>
                </a:solidFill>
              </a:rPr>
              <a:t>Posztperatív</a:t>
            </a:r>
            <a:r>
              <a:rPr lang="hu-HU" sz="2000" dirty="0" smtClean="0">
                <a:solidFill>
                  <a:prstClr val="white"/>
                </a:solidFill>
              </a:rPr>
              <a:t> időszak</a:t>
            </a:r>
            <a:endParaRPr lang="hu-HU" sz="2000" dirty="0">
              <a:solidFill>
                <a:prstClr val="white"/>
              </a:solidFill>
            </a:endParaRPr>
          </a:p>
        </p:txBody>
      </p:sp>
      <p:sp>
        <p:nvSpPr>
          <p:cNvPr id="7" name="Lefelé nyíl 6"/>
          <p:cNvSpPr/>
          <p:nvPr/>
        </p:nvSpPr>
        <p:spPr>
          <a:xfrm>
            <a:off x="1331640" y="1700808"/>
            <a:ext cx="216024" cy="576064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07504" y="2420888"/>
            <a:ext cx="273630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 smtClean="0">
                <a:solidFill>
                  <a:prstClr val="white"/>
                </a:solidFill>
              </a:rPr>
              <a:t>Folyadékreszponder</a:t>
            </a:r>
            <a:r>
              <a:rPr lang="hu-HU" dirty="0" smtClean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hu-HU" dirty="0" smtClean="0">
                <a:solidFill>
                  <a:prstClr val="white"/>
                </a:solidFill>
              </a:rPr>
              <a:t>(2+</a:t>
            </a:r>
            <a:r>
              <a:rPr lang="hu-HU" dirty="0" err="1" smtClean="0">
                <a:solidFill>
                  <a:prstClr val="white"/>
                </a:solidFill>
              </a:rPr>
              <a:t>2</a:t>
            </a:r>
            <a:r>
              <a:rPr lang="hu-HU" dirty="0" smtClean="0">
                <a:solidFill>
                  <a:prstClr val="white"/>
                </a:solidFill>
              </a:rPr>
              <a:t> E </a:t>
            </a:r>
            <a:r>
              <a:rPr lang="hu-HU" dirty="0" err="1" smtClean="0">
                <a:solidFill>
                  <a:prstClr val="white"/>
                </a:solidFill>
              </a:rPr>
              <a:t>vvt</a:t>
            </a:r>
            <a:r>
              <a:rPr lang="hu-HU" dirty="0" smtClean="0">
                <a:solidFill>
                  <a:prstClr val="white"/>
                </a:solidFill>
              </a:rPr>
              <a:t>)</a:t>
            </a:r>
          </a:p>
          <a:p>
            <a:pPr algn="ctr"/>
            <a:r>
              <a:rPr lang="hu-HU" dirty="0" smtClean="0">
                <a:solidFill>
                  <a:prstClr val="white"/>
                </a:solidFill>
              </a:rPr>
              <a:t>Nincs szervelégtelenség</a:t>
            </a:r>
            <a:endParaRPr lang="hu-HU" dirty="0">
              <a:solidFill>
                <a:prstClr val="white"/>
              </a:solidFill>
            </a:endParaRPr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/>
        </p:nvGraphicFramePr>
        <p:xfrm>
          <a:off x="179512" y="3501008"/>
          <a:ext cx="2592288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Labor</a:t>
                      </a:r>
                    </a:p>
                    <a:p>
                      <a:r>
                        <a:rPr lang="hu-HU" dirty="0" smtClean="0"/>
                        <a:t>paraméter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 smtClean="0"/>
                    </a:p>
                    <a:p>
                      <a:r>
                        <a:rPr lang="hu-HU" dirty="0" smtClean="0"/>
                        <a:t>érték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INR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1.24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APTI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44.5 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ATIII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72 %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TI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17.2 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Fibrinogén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3.44 g/l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D-Dimer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1.54 </a:t>
                      </a:r>
                      <a:r>
                        <a:rPr lang="hu-HU" dirty="0" err="1" smtClean="0"/>
                        <a:t>ug</a:t>
                      </a:r>
                      <a:r>
                        <a:rPr lang="hu-HU" dirty="0" smtClean="0"/>
                        <a:t>/ml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Tct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107 G/l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Lefelé nyíl 11"/>
          <p:cNvSpPr/>
          <p:nvPr/>
        </p:nvSpPr>
        <p:spPr>
          <a:xfrm>
            <a:off x="4427984" y="1700808"/>
            <a:ext cx="216024" cy="57606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3203848" y="2780928"/>
            <a:ext cx="2736304" cy="93610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prstClr val="white"/>
                </a:solidFill>
              </a:rPr>
              <a:t>Ballanszírozott folyadékterápia</a:t>
            </a: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203848" y="3789040"/>
            <a:ext cx="1359768" cy="93610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prstClr val="white"/>
                </a:solidFill>
              </a:rPr>
              <a:t>Folyadék</a:t>
            </a:r>
            <a:r>
              <a:rPr lang="hu-HU" b="1" dirty="0" smtClean="0">
                <a:solidFill>
                  <a:prstClr val="white"/>
                </a:solidFill>
              </a:rPr>
              <a:t> </a:t>
            </a:r>
            <a:r>
              <a:rPr lang="hu-HU" sz="1400" b="1" dirty="0" smtClean="0">
                <a:solidFill>
                  <a:prstClr val="white"/>
                </a:solidFill>
              </a:rPr>
              <a:t>(1000 ml) </a:t>
            </a:r>
            <a:endParaRPr lang="hu-HU" b="1" dirty="0" smtClean="0">
              <a:solidFill>
                <a:prstClr val="white"/>
              </a:solidFill>
            </a:endParaRPr>
          </a:p>
          <a:p>
            <a:pPr algn="ctr"/>
            <a:r>
              <a:rPr lang="hu-HU" sz="1600" b="1" dirty="0" smtClean="0">
                <a:solidFill>
                  <a:prstClr val="white"/>
                </a:solidFill>
              </a:rPr>
              <a:t>+ </a:t>
            </a:r>
            <a:r>
              <a:rPr lang="hu-HU" sz="1600" b="1" dirty="0" err="1" smtClean="0">
                <a:solidFill>
                  <a:prstClr val="white"/>
                </a:solidFill>
              </a:rPr>
              <a:t>Noradrenalin</a:t>
            </a:r>
            <a:endParaRPr lang="hu-HU" sz="1600" dirty="0">
              <a:solidFill>
                <a:prstClr val="white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4644008" y="3789040"/>
            <a:ext cx="1296144" cy="93610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prstClr val="white"/>
                </a:solidFill>
              </a:rPr>
              <a:t>2 E </a:t>
            </a:r>
            <a:r>
              <a:rPr lang="hu-HU" b="1" dirty="0" err="1" smtClean="0">
                <a:solidFill>
                  <a:prstClr val="white"/>
                </a:solidFill>
              </a:rPr>
              <a:t>vvt</a:t>
            </a:r>
            <a:r>
              <a:rPr lang="hu-HU" b="1" dirty="0" smtClean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hu-HU" sz="1400" b="1" dirty="0" smtClean="0">
                <a:solidFill>
                  <a:prstClr val="white"/>
                </a:solidFill>
              </a:rPr>
              <a:t>+ </a:t>
            </a:r>
            <a:endParaRPr lang="hu-HU" sz="1200" b="1" dirty="0">
              <a:solidFill>
                <a:prstClr val="white"/>
              </a:solidFill>
            </a:endParaRPr>
          </a:p>
          <a:p>
            <a:pPr algn="ctr"/>
            <a:r>
              <a:rPr lang="hu-HU" sz="1600" b="1" dirty="0" smtClean="0">
                <a:solidFill>
                  <a:prstClr val="white"/>
                </a:solidFill>
              </a:rPr>
              <a:t>2 E FFP/1gr </a:t>
            </a:r>
            <a:r>
              <a:rPr lang="hu-HU" sz="1600" b="1" dirty="0" err="1" smtClean="0">
                <a:solidFill>
                  <a:prstClr val="white"/>
                </a:solidFill>
              </a:rPr>
              <a:t>fibrinogén</a:t>
            </a:r>
            <a:endParaRPr lang="hu-HU" sz="1600" dirty="0">
              <a:solidFill>
                <a:prstClr val="white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3203848" y="2420888"/>
            <a:ext cx="2736304" cy="2880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prstClr val="white"/>
                </a:solidFill>
              </a:rPr>
              <a:t>Kb. 2 óra (≈ 500-700ml)</a:t>
            </a: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3203848" y="4797152"/>
            <a:ext cx="1368152" cy="19442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prstClr val="white"/>
                </a:solidFill>
              </a:rPr>
              <a:t>Ébredő, </a:t>
            </a:r>
            <a:r>
              <a:rPr lang="hu-HU" dirty="0" err="1" smtClean="0">
                <a:solidFill>
                  <a:prstClr val="white"/>
                </a:solidFill>
              </a:rPr>
              <a:t>extubálva</a:t>
            </a:r>
            <a:endParaRPr lang="hu-HU" dirty="0" smtClean="0">
              <a:solidFill>
                <a:prstClr val="white"/>
              </a:solidFill>
            </a:endParaRPr>
          </a:p>
          <a:p>
            <a:pPr algn="ctr"/>
            <a:endParaRPr lang="hu-HU" sz="900" dirty="0" smtClean="0">
              <a:solidFill>
                <a:prstClr val="white"/>
              </a:solidFill>
            </a:endParaRPr>
          </a:p>
          <a:p>
            <a:pPr algn="ctr"/>
            <a:r>
              <a:rPr lang="hu-HU" dirty="0" err="1" smtClean="0">
                <a:solidFill>
                  <a:prstClr val="white"/>
                </a:solidFill>
              </a:rPr>
              <a:t>Thő</a:t>
            </a:r>
            <a:r>
              <a:rPr lang="hu-HU" dirty="0" smtClean="0">
                <a:solidFill>
                  <a:prstClr val="white"/>
                </a:solidFill>
              </a:rPr>
              <a:t>: 35.9</a:t>
            </a:r>
          </a:p>
          <a:p>
            <a:pPr algn="ctr"/>
            <a:endParaRPr lang="hu-HU" sz="700" dirty="0" smtClean="0">
              <a:solidFill>
                <a:prstClr val="white"/>
              </a:solidFill>
            </a:endParaRPr>
          </a:p>
          <a:p>
            <a:pPr algn="ctr"/>
            <a:r>
              <a:rPr lang="hu-HU" sz="1600" dirty="0" err="1" smtClean="0">
                <a:solidFill>
                  <a:prstClr val="white"/>
                </a:solidFill>
              </a:rPr>
              <a:t>Noradrenalin</a:t>
            </a:r>
            <a:endParaRPr lang="hu-HU" sz="1600" dirty="0" smtClean="0">
              <a:solidFill>
                <a:prstClr val="white"/>
              </a:solidFill>
            </a:endParaRPr>
          </a:p>
          <a:p>
            <a:pPr algn="ctr"/>
            <a:r>
              <a:rPr lang="hu-HU" sz="1600" dirty="0" smtClean="0">
                <a:solidFill>
                  <a:prstClr val="white"/>
                </a:solidFill>
              </a:rPr>
              <a:t>(5-7 </a:t>
            </a:r>
            <a:r>
              <a:rPr lang="hu-HU" sz="1600" dirty="0" err="1" smtClean="0">
                <a:solidFill>
                  <a:prstClr val="white"/>
                </a:solidFill>
              </a:rPr>
              <a:t>ug</a:t>
            </a:r>
            <a:r>
              <a:rPr lang="hu-HU" sz="1600" dirty="0" smtClean="0">
                <a:solidFill>
                  <a:prstClr val="white"/>
                </a:solidFill>
              </a:rPr>
              <a:t>/min)</a:t>
            </a:r>
            <a:endParaRPr lang="hu-HU" dirty="0">
              <a:solidFill>
                <a:prstClr val="white"/>
              </a:solidFill>
            </a:endParaRPr>
          </a:p>
        </p:txBody>
      </p:sp>
      <p:graphicFrame>
        <p:nvGraphicFramePr>
          <p:cNvPr id="18" name="Táblázat 17"/>
          <p:cNvGraphicFramePr>
            <a:graphicFrameLocks noGrp="1"/>
          </p:cNvGraphicFramePr>
          <p:nvPr/>
        </p:nvGraphicFramePr>
        <p:xfrm>
          <a:off x="4644008" y="4801696"/>
          <a:ext cx="136815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6"/>
                <a:gridCol w="684076"/>
              </a:tblGrid>
              <a:tr h="119256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pH</a:t>
                      </a:r>
                      <a:endParaRPr lang="hu-HU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7.339</a:t>
                      </a:r>
                      <a:endParaRPr lang="hu-HU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27399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pO2</a:t>
                      </a:r>
                      <a:endParaRPr lang="hu-HU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125.7</a:t>
                      </a:r>
                      <a:endParaRPr lang="hu-HU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399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pCO2</a:t>
                      </a:r>
                      <a:endParaRPr lang="hu-HU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34.9</a:t>
                      </a:r>
                      <a:endParaRPr lang="hu-HU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7399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BE</a:t>
                      </a:r>
                      <a:endParaRPr lang="hu-HU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-4.5</a:t>
                      </a:r>
                      <a:endParaRPr lang="hu-HU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399">
                <a:tc>
                  <a:txBody>
                    <a:bodyPr/>
                    <a:lstStyle/>
                    <a:p>
                      <a:r>
                        <a:rPr lang="hu-HU" sz="1600" smtClean="0"/>
                        <a:t>Hct</a:t>
                      </a:r>
                      <a:endParaRPr lang="hu-HU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smtClean="0"/>
                        <a:t>23</a:t>
                      </a:r>
                      <a:r>
                        <a:rPr lang="hu-HU" sz="1600" baseline="0" smtClean="0"/>
                        <a:t> %</a:t>
                      </a:r>
                      <a:endParaRPr lang="hu-HU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7399"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Laktát</a:t>
                      </a:r>
                      <a:endParaRPr lang="hu-HU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2.9</a:t>
                      </a:r>
                      <a:endParaRPr lang="hu-HU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églalap 18"/>
          <p:cNvSpPr/>
          <p:nvPr/>
        </p:nvSpPr>
        <p:spPr>
          <a:xfrm>
            <a:off x="6228184" y="2420888"/>
            <a:ext cx="2736304" cy="9361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prstClr val="white"/>
                </a:solidFill>
              </a:rPr>
              <a:t>Jó tudat és gázcsere</a:t>
            </a:r>
          </a:p>
          <a:p>
            <a:pPr algn="ctr"/>
            <a:r>
              <a:rPr lang="hu-HU" b="1" dirty="0" smtClean="0">
                <a:solidFill>
                  <a:prstClr val="white"/>
                </a:solidFill>
              </a:rPr>
              <a:t>Növekvő </a:t>
            </a:r>
          </a:p>
          <a:p>
            <a:pPr algn="ctr"/>
            <a:r>
              <a:rPr lang="hu-HU" b="1" dirty="0" err="1" smtClean="0">
                <a:solidFill>
                  <a:prstClr val="white"/>
                </a:solidFill>
              </a:rPr>
              <a:t>noradrenalin</a:t>
            </a:r>
            <a:r>
              <a:rPr lang="hu-HU" b="1" dirty="0" smtClean="0">
                <a:solidFill>
                  <a:prstClr val="white"/>
                </a:solidFill>
              </a:rPr>
              <a:t> igény</a:t>
            </a:r>
            <a:endParaRPr lang="hu-HU" dirty="0">
              <a:solidFill>
                <a:prstClr val="white"/>
              </a:solidFill>
            </a:endParaRPr>
          </a:p>
        </p:txBody>
      </p:sp>
      <p:graphicFrame>
        <p:nvGraphicFramePr>
          <p:cNvPr id="20" name="Táblázat 19"/>
          <p:cNvGraphicFramePr>
            <a:graphicFrameLocks noGrp="1"/>
          </p:cNvGraphicFramePr>
          <p:nvPr/>
        </p:nvGraphicFramePr>
        <p:xfrm>
          <a:off x="6228184" y="3501008"/>
          <a:ext cx="136815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6"/>
                <a:gridCol w="684076"/>
              </a:tblGrid>
              <a:tr h="119256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pH</a:t>
                      </a:r>
                      <a:endParaRPr lang="hu-HU" sz="1600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7.31</a:t>
                      </a:r>
                      <a:endParaRPr lang="hu-HU" sz="1600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27399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pO2</a:t>
                      </a:r>
                      <a:endParaRPr lang="hu-HU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147.5</a:t>
                      </a:r>
                      <a:endParaRPr lang="hu-HU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7399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pCO2</a:t>
                      </a:r>
                      <a:endParaRPr lang="hu-HU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29.4</a:t>
                      </a:r>
                      <a:endParaRPr lang="hu-HU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7399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BE</a:t>
                      </a:r>
                      <a:endParaRPr lang="hu-HU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-7.9</a:t>
                      </a:r>
                      <a:endParaRPr lang="hu-HU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7399">
                <a:tc>
                  <a:txBody>
                    <a:bodyPr/>
                    <a:lstStyle/>
                    <a:p>
                      <a:r>
                        <a:rPr lang="hu-HU" sz="1600" dirty="0" err="1" smtClean="0"/>
                        <a:t>Hct</a:t>
                      </a:r>
                      <a:endParaRPr lang="hu-HU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baseline="0" dirty="0" smtClean="0"/>
                        <a:t>19 %</a:t>
                      </a:r>
                      <a:endParaRPr lang="hu-HU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7399"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Laktát</a:t>
                      </a:r>
                      <a:endParaRPr lang="hu-HU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4.9</a:t>
                      </a:r>
                      <a:endParaRPr lang="hu-HU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Téglalap 20"/>
          <p:cNvSpPr/>
          <p:nvPr/>
        </p:nvSpPr>
        <p:spPr>
          <a:xfrm>
            <a:off x="7668344" y="3501008"/>
            <a:ext cx="1296144" cy="9361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prstClr val="white"/>
                </a:solidFill>
              </a:rPr>
              <a:t>Hasi UH</a:t>
            </a:r>
          </a:p>
          <a:p>
            <a:pPr algn="ctr"/>
            <a:r>
              <a:rPr lang="hu-HU" sz="1600" b="1" dirty="0" smtClean="0">
                <a:solidFill>
                  <a:prstClr val="white"/>
                </a:solidFill>
              </a:rPr>
              <a:t>+</a:t>
            </a:r>
          </a:p>
          <a:p>
            <a:pPr algn="ctr"/>
            <a:r>
              <a:rPr lang="hu-HU" sz="1600" b="1" dirty="0" smtClean="0">
                <a:solidFill>
                  <a:prstClr val="white"/>
                </a:solidFill>
              </a:rPr>
              <a:t>Sebész </a:t>
            </a:r>
            <a:r>
              <a:rPr lang="hu-HU" sz="1600" b="1" dirty="0" err="1" smtClean="0">
                <a:solidFill>
                  <a:prstClr val="white"/>
                </a:solidFill>
              </a:rPr>
              <a:t>konz</a:t>
            </a:r>
            <a:r>
              <a:rPr lang="hu-HU" sz="1600" b="1" dirty="0" smtClean="0">
                <a:solidFill>
                  <a:prstClr val="white"/>
                </a:solidFill>
              </a:rPr>
              <a:t>.</a:t>
            </a:r>
            <a:endParaRPr lang="hu-HU" sz="1600" dirty="0">
              <a:solidFill>
                <a:prstClr val="white"/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7668344" y="4509120"/>
            <a:ext cx="1296144" cy="9361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 smtClean="0">
                <a:solidFill>
                  <a:prstClr val="white"/>
                </a:solidFill>
              </a:rPr>
              <a:t>Supportív</a:t>
            </a:r>
            <a:endParaRPr lang="hu-HU" b="1" dirty="0" smtClean="0">
              <a:solidFill>
                <a:prstClr val="white"/>
              </a:solidFill>
            </a:endParaRPr>
          </a:p>
          <a:p>
            <a:pPr algn="ctr"/>
            <a:r>
              <a:rPr lang="hu-HU" sz="1600" b="1" dirty="0" smtClean="0">
                <a:solidFill>
                  <a:prstClr val="white"/>
                </a:solidFill>
              </a:rPr>
              <a:t>terápia</a:t>
            </a:r>
            <a:endParaRPr lang="hu-HU" sz="1600" dirty="0">
              <a:solidFill>
                <a:prstClr val="white"/>
              </a:solidFill>
            </a:endParaRPr>
          </a:p>
        </p:txBody>
      </p:sp>
      <p:graphicFrame>
        <p:nvGraphicFramePr>
          <p:cNvPr id="23" name="Táblázat 22"/>
          <p:cNvGraphicFramePr>
            <a:graphicFrameLocks noGrp="1"/>
          </p:cNvGraphicFramePr>
          <p:nvPr/>
        </p:nvGraphicFramePr>
        <p:xfrm>
          <a:off x="6228184" y="3501008"/>
          <a:ext cx="2808312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/>
                <a:gridCol w="1404156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Labor</a:t>
                      </a:r>
                    </a:p>
                    <a:p>
                      <a:r>
                        <a:rPr lang="hu-HU" dirty="0" smtClean="0"/>
                        <a:t>paraméter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 smtClean="0"/>
                    </a:p>
                    <a:p>
                      <a:r>
                        <a:rPr lang="hu-HU" dirty="0" smtClean="0"/>
                        <a:t>érték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INR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1.38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APTI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49.5 s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ATIII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64 %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TI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19.2 s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Fibrinogén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1.99 g/l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D-Dimer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10.54 </a:t>
                      </a:r>
                      <a:r>
                        <a:rPr lang="hu-HU" dirty="0" err="1" smtClean="0"/>
                        <a:t>ug</a:t>
                      </a:r>
                      <a:r>
                        <a:rPr lang="hu-HU" dirty="0" smtClean="0"/>
                        <a:t>/ml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Tct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99 G/l</a:t>
                      </a:r>
                      <a:endParaRPr lang="hu-H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Téglalap 23"/>
          <p:cNvSpPr/>
          <p:nvPr/>
        </p:nvSpPr>
        <p:spPr>
          <a:xfrm>
            <a:off x="2987824" y="548680"/>
            <a:ext cx="3096344" cy="6309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5" name="Jobbra nyíl 24"/>
          <p:cNvSpPr/>
          <p:nvPr/>
        </p:nvSpPr>
        <p:spPr>
          <a:xfrm>
            <a:off x="3419872" y="4797152"/>
            <a:ext cx="2160240" cy="504056"/>
          </a:xfrm>
          <a:prstGeom prst="rightArrow">
            <a:avLst/>
          </a:prstGeom>
          <a:gradFill flip="none" rotWithShape="1">
            <a:gsLst>
              <a:gs pos="29000">
                <a:schemeClr val="accent3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3131840" y="3501008"/>
            <a:ext cx="2808312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prstClr val="white"/>
                </a:solidFill>
              </a:rPr>
              <a:t>Konvencionális labor</a:t>
            </a:r>
            <a:endParaRPr lang="hu-HU" sz="2000" dirty="0">
              <a:solidFill>
                <a:prstClr val="white"/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3203848" y="5373216"/>
            <a:ext cx="2808312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prstClr val="white"/>
                </a:solidFill>
              </a:rPr>
              <a:t>FIBRINOGÉN !!</a:t>
            </a:r>
          </a:p>
        </p:txBody>
      </p:sp>
      <p:sp>
        <p:nvSpPr>
          <p:cNvPr id="29" name="Téglalap 28"/>
          <p:cNvSpPr/>
          <p:nvPr/>
        </p:nvSpPr>
        <p:spPr>
          <a:xfrm>
            <a:off x="3203848" y="6093296"/>
            <a:ext cx="2808312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 smtClean="0">
                <a:solidFill>
                  <a:prstClr val="white"/>
                </a:solidFill>
              </a:rPr>
              <a:t>Tranexámsav</a:t>
            </a:r>
            <a:r>
              <a:rPr lang="hu-HU" sz="2000" dirty="0" smtClean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hu-HU" sz="2000" dirty="0" smtClean="0">
                <a:solidFill>
                  <a:prstClr val="white"/>
                </a:solidFill>
              </a:rPr>
              <a:t> </a:t>
            </a:r>
            <a:r>
              <a:rPr lang="hu-HU" sz="2000" dirty="0" err="1" smtClean="0">
                <a:solidFill>
                  <a:prstClr val="white"/>
                </a:solidFill>
              </a:rPr>
              <a:t>Fibrinogén</a:t>
            </a:r>
            <a:r>
              <a:rPr lang="hu-HU" sz="2000" dirty="0" smtClean="0">
                <a:solidFill>
                  <a:prstClr val="white"/>
                </a:solidFill>
              </a:rPr>
              <a:t> + FFP</a:t>
            </a:r>
          </a:p>
        </p:txBody>
      </p:sp>
      <p:sp>
        <p:nvSpPr>
          <p:cNvPr id="30" name="Lefelé nyíl 29"/>
          <p:cNvSpPr/>
          <p:nvPr/>
        </p:nvSpPr>
        <p:spPr>
          <a:xfrm>
            <a:off x="7524328" y="1700808"/>
            <a:ext cx="216024" cy="576064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59394" name="Picture 2" descr="Képtalálat a következőre: „pelvic fracture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9880" y="908720"/>
            <a:ext cx="4758384" cy="3960440"/>
          </a:xfrm>
          <a:prstGeom prst="rect">
            <a:avLst/>
          </a:prstGeom>
          <a:noFill/>
        </p:spPr>
      </p:pic>
      <p:pic>
        <p:nvPicPr>
          <p:cNvPr id="31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733256"/>
            <a:ext cx="979343" cy="93610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8498" y="1650504"/>
            <a:ext cx="2933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églalap 10"/>
          <p:cNvSpPr/>
          <p:nvPr/>
        </p:nvSpPr>
        <p:spPr>
          <a:xfrm>
            <a:off x="3714744" y="1774559"/>
            <a:ext cx="115212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PT / INR</a:t>
            </a:r>
          </a:p>
          <a:p>
            <a:pPr algn="ctr"/>
            <a:r>
              <a:rPr lang="hu-H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aPTT</a:t>
            </a:r>
            <a:r>
              <a:rPr lang="hu-H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4499992" y="259684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5 %</a:t>
            </a:r>
          </a:p>
        </p:txBody>
      </p:sp>
      <p:sp>
        <p:nvSpPr>
          <p:cNvPr id="15" name="Téglalap 14"/>
          <p:cNvSpPr/>
          <p:nvPr/>
        </p:nvSpPr>
        <p:spPr>
          <a:xfrm>
            <a:off x="5364088" y="2906911"/>
            <a:ext cx="3528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Mann KG et </a:t>
            </a:r>
            <a:r>
              <a:rPr lang="hu-H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hu-H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Circulation</a:t>
            </a:r>
            <a:r>
              <a:rPr lang="hu-H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2011; 124:225-235 </a:t>
            </a:r>
          </a:p>
        </p:txBody>
      </p:sp>
      <p:sp>
        <p:nvSpPr>
          <p:cNvPr id="21" name="Téglalap 20"/>
          <p:cNvSpPr/>
          <p:nvPr/>
        </p:nvSpPr>
        <p:spPr>
          <a:xfrm>
            <a:off x="642910" y="3429000"/>
            <a:ext cx="7820942" cy="89255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hu-H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hu-H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hu-H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late</a:t>
            </a:r>
            <a:r>
              <a:rPr lang="hu-H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tests</a:t>
            </a:r>
            <a:endParaRPr lang="hu-H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hu-H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Tanaka</a:t>
            </a:r>
            <a:r>
              <a:rPr lang="hu-H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KA et </a:t>
            </a:r>
            <a:r>
              <a:rPr lang="hu-H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hu-H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Anesth</a:t>
            </a:r>
            <a:r>
              <a:rPr lang="hu-H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Analg</a:t>
            </a:r>
            <a:r>
              <a:rPr lang="hu-H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2009; </a:t>
            </a:r>
            <a:r>
              <a:rPr lang="hu-H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108:1433-1446</a:t>
            </a:r>
          </a:p>
          <a:p>
            <a:pPr algn="r"/>
            <a:r>
              <a:rPr lang="hu-H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Toulon </a:t>
            </a:r>
            <a:r>
              <a:rPr lang="hu-H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 et </a:t>
            </a:r>
            <a:r>
              <a:rPr lang="hu-H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hu-H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Thromb</a:t>
            </a:r>
            <a:r>
              <a:rPr lang="hu-H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Haemost</a:t>
            </a:r>
            <a:r>
              <a:rPr lang="hu-H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2009;101:394-401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234" y="1285860"/>
            <a:ext cx="8358246" cy="547260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3" y="1268762"/>
            <a:ext cx="8358246" cy="5448077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Cím 1"/>
          <p:cNvSpPr txBox="1">
            <a:spLocks/>
          </p:cNvSpPr>
          <p:nvPr/>
        </p:nvSpPr>
        <p:spPr bwMode="auto">
          <a:xfrm>
            <a:off x="428596" y="314308"/>
            <a:ext cx="8277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hu-HU" sz="3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Konvencionális tesztek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hu-HU" sz="3600" b="1" kern="0" dirty="0" smtClean="0">
              <a:solidFill>
                <a:srgbClr val="29529B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hu-HU" sz="3600" b="1" kern="0" dirty="0" smtClean="0">
              <a:solidFill>
                <a:srgbClr val="29529B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hu-HU" sz="3600" b="1" kern="0" dirty="0" smtClean="0">
              <a:solidFill>
                <a:srgbClr val="29529B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Egyenes összekötő 13"/>
          <p:cNvCxnSpPr/>
          <p:nvPr/>
        </p:nvCxnSpPr>
        <p:spPr>
          <a:xfrm>
            <a:off x="971600" y="980728"/>
            <a:ext cx="7200800" cy="0"/>
          </a:xfrm>
          <a:prstGeom prst="line">
            <a:avLst/>
          </a:prstGeom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87484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lipszis 12"/>
          <p:cNvSpPr/>
          <p:nvPr/>
        </p:nvSpPr>
        <p:spPr>
          <a:xfrm>
            <a:off x="7452320" y="1916832"/>
            <a:ext cx="1440160" cy="576064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059832" y="980728"/>
            <a:ext cx="6020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Bolliger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D </a:t>
            </a:r>
            <a:r>
              <a:rPr lang="nb-NO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Transfusion Medicine Reviews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2012; 26: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1-13</a:t>
            </a:r>
            <a:endParaRPr lang="hu-H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2267744" y="1916832"/>
            <a:ext cx="2304256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5076056" y="1916832"/>
            <a:ext cx="2304256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1" name="Lefelé nyíl 20"/>
          <p:cNvSpPr/>
          <p:nvPr/>
        </p:nvSpPr>
        <p:spPr>
          <a:xfrm>
            <a:off x="3278706" y="3653004"/>
            <a:ext cx="357190" cy="10001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2" name="Lefelé nyíl 21"/>
          <p:cNvSpPr/>
          <p:nvPr/>
        </p:nvSpPr>
        <p:spPr>
          <a:xfrm>
            <a:off x="6156177" y="3653004"/>
            <a:ext cx="357190" cy="10001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3" name="Lefelé nyíl 22"/>
          <p:cNvSpPr/>
          <p:nvPr/>
        </p:nvSpPr>
        <p:spPr>
          <a:xfrm>
            <a:off x="7959226" y="3653004"/>
            <a:ext cx="357190" cy="10001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6" name="Cím 1"/>
          <p:cNvSpPr txBox="1">
            <a:spLocks/>
          </p:cNvSpPr>
          <p:nvPr/>
        </p:nvSpPr>
        <p:spPr bwMode="auto">
          <a:xfrm>
            <a:off x="428596" y="314308"/>
            <a:ext cx="8277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hu-HU" sz="3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Konvencionális tesztek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hu-HU" sz="3600" b="1" kern="0" dirty="0" smtClean="0">
              <a:solidFill>
                <a:srgbClr val="29529B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hu-HU" sz="3600" b="1" kern="0" dirty="0" smtClean="0">
              <a:solidFill>
                <a:srgbClr val="29529B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hu-HU" sz="3600" b="1" kern="0" dirty="0" smtClean="0">
              <a:solidFill>
                <a:srgbClr val="295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2123728" y="4797152"/>
            <a:ext cx="2664296" cy="7920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INR /APTI 	ATIII</a:t>
            </a:r>
            <a:endParaRPr lang="hu-H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Balra-jobbra nyíl 18"/>
          <p:cNvSpPr/>
          <p:nvPr/>
        </p:nvSpPr>
        <p:spPr>
          <a:xfrm>
            <a:off x="3563888" y="5157192"/>
            <a:ext cx="432048" cy="144016"/>
          </a:xfrm>
          <a:prstGeom prst="left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20" name="Lekerekített téglalap 19"/>
          <p:cNvSpPr/>
          <p:nvPr/>
        </p:nvSpPr>
        <p:spPr>
          <a:xfrm>
            <a:off x="5292080" y="4797152"/>
            <a:ext cx="2016224" cy="7920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Fibrinogén</a:t>
            </a:r>
            <a:endParaRPr lang="hu-HU" sz="24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sz="2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thrombocita</a:t>
            </a:r>
            <a:endParaRPr lang="hu-H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Lekerekített téglalap 23"/>
          <p:cNvSpPr/>
          <p:nvPr/>
        </p:nvSpPr>
        <p:spPr>
          <a:xfrm>
            <a:off x="7452320" y="4797152"/>
            <a:ext cx="1440160" cy="7920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D-dimer</a:t>
            </a:r>
            <a:endParaRPr lang="hu-H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971600" y="5991673"/>
            <a:ext cx="7200800" cy="46166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Gyors –  Dinamikus ?</a:t>
            </a:r>
          </a:p>
        </p:txBody>
      </p:sp>
      <p:cxnSp>
        <p:nvCxnSpPr>
          <p:cNvPr id="17" name="Egyenes összekötő 16"/>
          <p:cNvCxnSpPr/>
          <p:nvPr/>
        </p:nvCxnSpPr>
        <p:spPr>
          <a:xfrm>
            <a:off x="971600" y="980728"/>
            <a:ext cx="7200800" cy="0"/>
          </a:xfrm>
          <a:prstGeom prst="line">
            <a:avLst/>
          </a:prstGeom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323528" y="230784"/>
            <a:ext cx="856895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algn="ctr"/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Optimális alvadási teszt:</a:t>
            </a:r>
          </a:p>
          <a:p>
            <a:pPr marL="457200" indent="-457200" algn="ctr"/>
            <a:r>
              <a:rPr lang="hu-HU" sz="3200" i="1" dirty="0" smtClean="0">
                <a:latin typeface="Times New Roman" pitchFamily="18" charset="0"/>
                <a:cs typeface="Times New Roman" pitchFamily="18" charset="0"/>
              </a:rPr>
              <a:t>- súlyos vérzés esetén -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971600" y="1772816"/>
            <a:ext cx="7200800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Gyors – Teljes vér - Dinamikus</a:t>
            </a:r>
          </a:p>
          <a:p>
            <a:pPr algn="ctr"/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Egyenes összekötő 13"/>
          <p:cNvCxnSpPr/>
          <p:nvPr/>
        </p:nvCxnSpPr>
        <p:spPr>
          <a:xfrm>
            <a:off x="971600" y="980728"/>
            <a:ext cx="7200800" cy="0"/>
          </a:xfrm>
          <a:prstGeom prst="line">
            <a:avLst/>
          </a:prstGeom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8"/>
            <a:ext cx="8784976" cy="270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luszjel 15"/>
          <p:cNvSpPr/>
          <p:nvPr/>
        </p:nvSpPr>
        <p:spPr>
          <a:xfrm>
            <a:off x="4283968" y="3356992"/>
            <a:ext cx="576064" cy="576064"/>
          </a:xfrm>
          <a:prstGeom prst="mathPlus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http://www.anesthesiologynews.com/bguide/1212/images/060rotemmonito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534596"/>
            <a:ext cx="2286016" cy="28232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9" name="Picture 4" descr="http://www.genasiabiotech.com/images/TE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2500306"/>
            <a:ext cx="2500330" cy="280356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323528" y="-57249"/>
            <a:ext cx="856895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algn="ctr"/>
            <a:r>
              <a:rPr lang="hu-HU" sz="3600" dirty="0" err="1" smtClean="0">
                <a:latin typeface="Times New Roman" pitchFamily="18" charset="0"/>
                <a:cs typeface="Times New Roman" pitchFamily="18" charset="0"/>
              </a:rPr>
              <a:t>Viszkoelasztikus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 tesztek (TEG</a:t>
            </a:r>
            <a:r>
              <a:rPr lang="hu-HU" sz="3600" baseline="30000" dirty="0" smtClean="0"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, ROTEM</a:t>
            </a:r>
            <a:r>
              <a:rPr lang="hu-HU" sz="3600" baseline="30000" dirty="0" smtClean="0"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988840"/>
            <a:ext cx="87484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lipszis 12"/>
          <p:cNvSpPr/>
          <p:nvPr/>
        </p:nvSpPr>
        <p:spPr>
          <a:xfrm>
            <a:off x="7452320" y="1916832"/>
            <a:ext cx="1440160" cy="576064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3059832" y="980728"/>
            <a:ext cx="6020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Bolliger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D </a:t>
            </a:r>
            <a:r>
              <a:rPr lang="nb-NO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Transfusion Medicine Reviews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2012; 26: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1-13</a:t>
            </a:r>
            <a:endParaRPr lang="hu-H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2267744" y="1916832"/>
            <a:ext cx="2304256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5076056" y="1916832"/>
            <a:ext cx="2304256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" name="Egyenes összekötő 13"/>
          <p:cNvCxnSpPr/>
          <p:nvPr/>
        </p:nvCxnSpPr>
        <p:spPr>
          <a:xfrm>
            <a:off x="971600" y="980728"/>
            <a:ext cx="7200800" cy="0"/>
          </a:xfrm>
          <a:prstGeom prst="line">
            <a:avLst/>
          </a:prstGeom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églalap 26"/>
          <p:cNvSpPr/>
          <p:nvPr/>
        </p:nvSpPr>
        <p:spPr>
          <a:xfrm>
            <a:off x="32257" y="5013178"/>
            <a:ext cx="2006511" cy="830997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hu-H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Platelet</a:t>
            </a:r>
            <a:r>
              <a:rPr lang="hu-H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hu-H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aggregometry</a:t>
            </a:r>
            <a:endParaRPr lang="hu-H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efelé nyíl 27"/>
          <p:cNvSpPr/>
          <p:nvPr/>
        </p:nvSpPr>
        <p:spPr>
          <a:xfrm>
            <a:off x="971600" y="4293096"/>
            <a:ext cx="216024" cy="64807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5" y="3243456"/>
            <a:ext cx="57272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Szövegdoboz 28"/>
          <p:cNvSpPr txBox="1"/>
          <p:nvPr/>
        </p:nvSpPr>
        <p:spPr>
          <a:xfrm>
            <a:off x="971600" y="1383161"/>
            <a:ext cx="72008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Fast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Whole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Dynamic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efelé nyíl 20"/>
          <p:cNvSpPr/>
          <p:nvPr/>
        </p:nvSpPr>
        <p:spPr>
          <a:xfrm>
            <a:off x="4429124" y="2714620"/>
            <a:ext cx="357190" cy="10001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Lefelé nyíl 21"/>
          <p:cNvSpPr/>
          <p:nvPr/>
        </p:nvSpPr>
        <p:spPr>
          <a:xfrm>
            <a:off x="6215074" y="2714620"/>
            <a:ext cx="357190" cy="10001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Lefelé nyíl 22"/>
          <p:cNvSpPr/>
          <p:nvPr/>
        </p:nvSpPr>
        <p:spPr>
          <a:xfrm>
            <a:off x="7429521" y="2714620"/>
            <a:ext cx="357190" cy="10001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  <p:bldP spid="27" grpId="0" animBg="1"/>
      <p:bldP spid="28" grpId="0" animBg="1"/>
      <p:bldP spid="29" grpId="0" animBg="1"/>
      <p:bldP spid="21" grpId="0" animBg="1"/>
      <p:bldP spid="22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08" y="1571613"/>
            <a:ext cx="819535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TEG® vs. ROTEM®</a:t>
            </a:r>
          </a:p>
        </p:txBody>
      </p:sp>
      <p:sp>
        <p:nvSpPr>
          <p:cNvPr id="18" name="Téglalap 17"/>
          <p:cNvSpPr/>
          <p:nvPr/>
        </p:nvSpPr>
        <p:spPr>
          <a:xfrm>
            <a:off x="4104456" y="6381328"/>
            <a:ext cx="464400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Stravicz</a:t>
            </a:r>
            <a:r>
              <a:rPr lang="hu-H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RT et </a:t>
            </a:r>
            <a:r>
              <a:rPr lang="hu-H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hu-H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Gastroent</a:t>
            </a:r>
            <a:r>
              <a:rPr lang="hu-H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Hepat</a:t>
            </a:r>
            <a:r>
              <a:rPr lang="hu-H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2012;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hu-H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513-520</a:t>
            </a:r>
            <a:endParaRPr lang="hu-H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5" y="5157192"/>
            <a:ext cx="2016223" cy="1224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9" y="5805264"/>
            <a:ext cx="2376265" cy="576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8590" y="5786454"/>
            <a:ext cx="2423939" cy="576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9" name="Egyenes összekötő 18"/>
          <p:cNvCxnSpPr/>
          <p:nvPr/>
        </p:nvCxnSpPr>
        <p:spPr>
          <a:xfrm>
            <a:off x="971600" y="980728"/>
            <a:ext cx="7200800" cy="0"/>
          </a:xfrm>
          <a:prstGeom prst="line">
            <a:avLst/>
          </a:prstGeom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http://www.genasiabiotech.com/images/TEG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446458"/>
            <a:ext cx="1008112" cy="111033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7" name="Picture 6" descr="http://www.anesthesiologynews.com/bguide/1212/images/060rotemmonitor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460110"/>
            <a:ext cx="888002" cy="109668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2" name="Szövegdoboz 11"/>
          <p:cNvSpPr txBox="1"/>
          <p:nvPr/>
        </p:nvSpPr>
        <p:spPr>
          <a:xfrm>
            <a:off x="2571736" y="2714622"/>
            <a:ext cx="1428760" cy="3231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5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Clot</a:t>
            </a:r>
            <a:r>
              <a:rPr lang="hu-H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5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strength</a:t>
            </a:r>
            <a:endParaRPr lang="hu-H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9592" y="3140968"/>
            <a:ext cx="1263298" cy="72008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800" y="980728"/>
            <a:ext cx="1296144" cy="864096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84368" y="1628800"/>
            <a:ext cx="1029269" cy="1479894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0" name="Téglalap 19"/>
          <p:cNvSpPr/>
          <p:nvPr/>
        </p:nvSpPr>
        <p:spPr>
          <a:xfrm>
            <a:off x="467544" y="5733256"/>
            <a:ext cx="81369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PCC +/- FPP	</a:t>
            </a:r>
            <a:r>
              <a:rPr lang="hu-HU" sz="2000" dirty="0" err="1" smtClean="0"/>
              <a:t>Fibrinogén</a:t>
            </a:r>
            <a:r>
              <a:rPr lang="hu-HU" sz="2000" dirty="0" smtClean="0"/>
              <a:t> konc, FFP, </a:t>
            </a:r>
            <a:r>
              <a:rPr lang="hu-HU" sz="2000" dirty="0" err="1" smtClean="0"/>
              <a:t>Tct</a:t>
            </a:r>
            <a:r>
              <a:rPr lang="hu-HU" sz="2000" dirty="0" smtClean="0"/>
              <a:t> konc  	     </a:t>
            </a:r>
            <a:r>
              <a:rPr lang="hu-HU" sz="2000" dirty="0" err="1" smtClean="0"/>
              <a:t>Tranexámsav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TEG/ROTEM </a:t>
            </a:r>
            <a:r>
              <a:rPr lang="hu-HU" sz="3600" dirty="0" err="1" smtClean="0">
                <a:latin typeface="Times New Roman" pitchFamily="18" charset="0"/>
                <a:cs typeface="Times New Roman" pitchFamily="18" charset="0"/>
              </a:rPr>
              <a:t>curves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12282"/>
            <a:ext cx="8784976" cy="558507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9" name="Téglalap 18"/>
          <p:cNvSpPr/>
          <p:nvPr/>
        </p:nvSpPr>
        <p:spPr>
          <a:xfrm>
            <a:off x="2123728" y="1196752"/>
            <a:ext cx="1728192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Téglalap 26"/>
          <p:cNvSpPr/>
          <p:nvPr/>
        </p:nvSpPr>
        <p:spPr>
          <a:xfrm>
            <a:off x="3779912" y="1196752"/>
            <a:ext cx="1728192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/>
          <p:cNvSpPr/>
          <p:nvPr/>
        </p:nvSpPr>
        <p:spPr>
          <a:xfrm>
            <a:off x="5508104" y="1196752"/>
            <a:ext cx="1728192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/>
          <p:cNvSpPr/>
          <p:nvPr/>
        </p:nvSpPr>
        <p:spPr>
          <a:xfrm>
            <a:off x="7236296" y="1196752"/>
            <a:ext cx="1728192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971600" y="908720"/>
            <a:ext cx="7200800" cy="0"/>
          </a:xfrm>
          <a:prstGeom prst="line">
            <a:avLst/>
          </a:prstGeom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7" grpId="0" animBg="1"/>
      <p:bldP spid="27" grpId="1" animBg="1"/>
      <p:bldP spid="28" grpId="0" animBg="1"/>
      <p:bldP spid="28" grpId="1" animBg="1"/>
      <p:bldP spid="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4286248" y="384548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&gt;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448" y="260648"/>
            <a:ext cx="363448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3565" y="260650"/>
            <a:ext cx="3586907" cy="266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7535" y="4149080"/>
            <a:ext cx="358293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983" y="4149080"/>
            <a:ext cx="372695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88642"/>
            <a:ext cx="3744416" cy="276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188642"/>
            <a:ext cx="3672408" cy="272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488" y="4149082"/>
            <a:ext cx="3884464" cy="263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4149080"/>
            <a:ext cx="38164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efelé nyíl 12"/>
          <p:cNvSpPr/>
          <p:nvPr/>
        </p:nvSpPr>
        <p:spPr>
          <a:xfrm>
            <a:off x="1763688" y="3212976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felé nyíl 13"/>
          <p:cNvSpPr/>
          <p:nvPr/>
        </p:nvSpPr>
        <p:spPr>
          <a:xfrm>
            <a:off x="7308304" y="3212976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1691680" y="3068960"/>
            <a:ext cx="5040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7236296" y="3140968"/>
            <a:ext cx="5040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Lefelé nyíl 14"/>
          <p:cNvSpPr/>
          <p:nvPr/>
        </p:nvSpPr>
        <p:spPr>
          <a:xfrm rot="10800000">
            <a:off x="1763688" y="3140968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felé nyíl 17"/>
          <p:cNvSpPr/>
          <p:nvPr/>
        </p:nvSpPr>
        <p:spPr>
          <a:xfrm rot="10800000">
            <a:off x="7308304" y="3140968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1691680" y="3068960"/>
            <a:ext cx="5040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/>
          <p:cNvSpPr/>
          <p:nvPr/>
        </p:nvSpPr>
        <p:spPr>
          <a:xfrm>
            <a:off x="7236296" y="3068960"/>
            <a:ext cx="50405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Lefelé nyíl 20"/>
          <p:cNvSpPr/>
          <p:nvPr/>
        </p:nvSpPr>
        <p:spPr>
          <a:xfrm>
            <a:off x="1763688" y="3140968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Lefelé nyíl 21"/>
          <p:cNvSpPr/>
          <p:nvPr/>
        </p:nvSpPr>
        <p:spPr>
          <a:xfrm>
            <a:off x="7308304" y="3284984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Szövegdoboz 26"/>
          <p:cNvSpPr txBox="1"/>
          <p:nvPr/>
        </p:nvSpPr>
        <p:spPr>
          <a:xfrm>
            <a:off x="2915816" y="2969076"/>
            <a:ext cx="3528392" cy="110799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39 éves ffi</a:t>
            </a:r>
          </a:p>
          <a:p>
            <a:pPr algn="ctr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„C”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tipusú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medencetörés</a:t>
            </a:r>
          </a:p>
          <a:p>
            <a:pPr algn="ctr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hólyagsérülés</a:t>
            </a:r>
            <a:endParaRPr lang="hu-H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2915816" y="2852936"/>
            <a:ext cx="352839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10 E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vvt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/ 10 E FFP</a:t>
            </a:r>
          </a:p>
          <a:p>
            <a:pPr algn="ctr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2000 E PPC</a:t>
            </a:r>
          </a:p>
          <a:p>
            <a:pPr algn="ctr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3 gr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fibrinogén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12 E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Tct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2915816" y="2852936"/>
            <a:ext cx="352839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7 E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vvt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/ 8 E FFP</a:t>
            </a:r>
          </a:p>
          <a:p>
            <a:pPr algn="ctr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500 E PPC</a:t>
            </a:r>
          </a:p>
          <a:p>
            <a:pPr algn="ctr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2 gr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fibrinogén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2915816" y="2852936"/>
            <a:ext cx="352839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2 E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vvt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AutoShape 2" descr="Képtalálat a következőre: „kérdője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340" name="AutoShape 4" descr="Képtalálat a következőre: „kérdője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4342" name="Picture 6" descr="KEP=-{kerdojel-1049}-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9952" y="4797152"/>
            <a:ext cx="850960" cy="1248186"/>
          </a:xfrm>
          <a:prstGeom prst="rect">
            <a:avLst/>
          </a:prstGeom>
          <a:noFill/>
        </p:spPr>
      </p:pic>
      <p:pic>
        <p:nvPicPr>
          <p:cNvPr id="32" name="Picture 2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40352" y="5589240"/>
            <a:ext cx="1054677" cy="1008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9" grpId="0" animBg="1"/>
      <p:bldP spid="3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448" y="260648"/>
            <a:ext cx="363448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3565" y="260650"/>
            <a:ext cx="3586907" cy="266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7535" y="4149080"/>
            <a:ext cx="358293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983" y="4149080"/>
            <a:ext cx="372695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88642"/>
            <a:ext cx="3744416" cy="276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188642"/>
            <a:ext cx="3672408" cy="272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488" y="4149082"/>
            <a:ext cx="3884464" cy="263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4149080"/>
            <a:ext cx="38164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2" y="188643"/>
            <a:ext cx="3960439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8064" y="188640"/>
            <a:ext cx="3726954" cy="2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efelé nyíl 12"/>
          <p:cNvSpPr/>
          <p:nvPr/>
        </p:nvSpPr>
        <p:spPr>
          <a:xfrm>
            <a:off x="1763688" y="3212976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felé nyíl 13"/>
          <p:cNvSpPr/>
          <p:nvPr/>
        </p:nvSpPr>
        <p:spPr>
          <a:xfrm>
            <a:off x="7308304" y="3212976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1691680" y="3068960"/>
            <a:ext cx="5040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7236296" y="3140968"/>
            <a:ext cx="5040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Lefelé nyíl 14"/>
          <p:cNvSpPr/>
          <p:nvPr/>
        </p:nvSpPr>
        <p:spPr>
          <a:xfrm rot="10800000">
            <a:off x="1763688" y="3140968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felé nyíl 17"/>
          <p:cNvSpPr/>
          <p:nvPr/>
        </p:nvSpPr>
        <p:spPr>
          <a:xfrm rot="10800000">
            <a:off x="7308304" y="3140968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1691680" y="3068960"/>
            <a:ext cx="5040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/>
          <p:cNvSpPr/>
          <p:nvPr/>
        </p:nvSpPr>
        <p:spPr>
          <a:xfrm>
            <a:off x="7236296" y="3068960"/>
            <a:ext cx="50405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Lefelé nyíl 20"/>
          <p:cNvSpPr/>
          <p:nvPr/>
        </p:nvSpPr>
        <p:spPr>
          <a:xfrm>
            <a:off x="1763688" y="3140968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Lefelé nyíl 21"/>
          <p:cNvSpPr/>
          <p:nvPr/>
        </p:nvSpPr>
        <p:spPr>
          <a:xfrm>
            <a:off x="7308304" y="3284984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1691680" y="3068960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7236296" y="3140968"/>
            <a:ext cx="5040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Lefelé nyíl 24"/>
          <p:cNvSpPr/>
          <p:nvPr/>
        </p:nvSpPr>
        <p:spPr>
          <a:xfrm rot="10800000">
            <a:off x="1763688" y="3212976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Lefelé nyíl 25"/>
          <p:cNvSpPr/>
          <p:nvPr/>
        </p:nvSpPr>
        <p:spPr>
          <a:xfrm rot="10800000">
            <a:off x="7308304" y="3212976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Szövegdoboz 26"/>
          <p:cNvSpPr txBox="1"/>
          <p:nvPr/>
        </p:nvSpPr>
        <p:spPr>
          <a:xfrm>
            <a:off x="2915816" y="2969076"/>
            <a:ext cx="3528392" cy="110799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39 éves ffi</a:t>
            </a:r>
          </a:p>
          <a:p>
            <a:pPr algn="ctr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„C”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tipusú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medencetörés</a:t>
            </a:r>
          </a:p>
          <a:p>
            <a:pPr algn="ctr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hólyagsérülés</a:t>
            </a:r>
            <a:endParaRPr lang="hu-H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2915816" y="2852936"/>
            <a:ext cx="352839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10 E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vvt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/ 10 E FFP</a:t>
            </a:r>
          </a:p>
          <a:p>
            <a:pPr algn="ctr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2000 E PPC</a:t>
            </a:r>
          </a:p>
          <a:p>
            <a:pPr algn="ctr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3 gr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fibrinogén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12 E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Tct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2915816" y="2852936"/>
            <a:ext cx="352839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7 E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vvt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/ 8 E FFP</a:t>
            </a:r>
          </a:p>
          <a:p>
            <a:pPr algn="ctr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500 E PPC</a:t>
            </a:r>
          </a:p>
          <a:p>
            <a:pPr algn="ctr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2 gr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fibrinogén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2915816" y="2852936"/>
            <a:ext cx="352839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2 E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vvt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2915816" y="2852936"/>
            <a:ext cx="352839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2 E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vvt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 1 gr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fibrinogén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8 E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Tct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mikrogr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DDAVP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4221088"/>
            <a:ext cx="8568952" cy="2636912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972" y="1340162"/>
            <a:ext cx="7778463" cy="496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églalap 8"/>
          <p:cNvSpPr/>
          <p:nvPr/>
        </p:nvSpPr>
        <p:spPr>
          <a:xfrm>
            <a:off x="4211960" y="960985"/>
            <a:ext cx="42004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Tánczos K. et </a:t>
            </a:r>
            <a:r>
              <a:rPr lang="hu-HU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hu-H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hu-HU" sz="1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Intensive</a:t>
            </a:r>
            <a:r>
              <a:rPr lang="hu-H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hu-H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hu-H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smtClean="0">
                <a:solidFill>
                  <a:srgbClr val="C00000"/>
                </a:solidFill>
                <a:cs typeface="Times New Roman" pitchFamily="18" charset="0"/>
              </a:rPr>
              <a:t>2015;41:712-715</a:t>
            </a:r>
            <a:endParaRPr lang="hu-H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Egyenes összekötő 9"/>
          <p:cNvCxnSpPr/>
          <p:nvPr/>
        </p:nvCxnSpPr>
        <p:spPr bwMode="auto">
          <a:xfrm>
            <a:off x="731579" y="908720"/>
            <a:ext cx="761684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cxnSp>
      <p:sp>
        <p:nvSpPr>
          <p:cNvPr id="11" name="Cím 1"/>
          <p:cNvSpPr txBox="1">
            <a:spLocks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3600" kern="0" dirty="0" smtClean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Paradigmaváltás az ellátásban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2267744" y="1340768"/>
            <a:ext cx="453650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251520" y="5445224"/>
            <a:ext cx="42849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4607496" y="5445224"/>
            <a:ext cx="42849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Traumás </a:t>
            </a:r>
            <a:r>
              <a:rPr lang="hu-HU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diszfibrinogenémia</a:t>
            </a:r>
            <a:endParaRPr lang="hu-HU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971600" y="980728"/>
            <a:ext cx="7200800" cy="0"/>
          </a:xfrm>
          <a:prstGeom prst="line">
            <a:avLst/>
          </a:prstGeom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églalap 3"/>
          <p:cNvSpPr/>
          <p:nvPr/>
        </p:nvSpPr>
        <p:spPr>
          <a:xfrm>
            <a:off x="4355976" y="1268760"/>
            <a:ext cx="4248472" cy="100811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u="sng" dirty="0" smtClean="0">
                <a:solidFill>
                  <a:prstClr val="white"/>
                </a:solidFill>
              </a:rPr>
              <a:t>Konvencionális teszt </a:t>
            </a:r>
          </a:p>
          <a:p>
            <a:pPr algn="ctr"/>
            <a:r>
              <a:rPr lang="hu-HU" sz="2800" dirty="0" err="1" smtClean="0">
                <a:solidFill>
                  <a:prstClr val="white"/>
                </a:solidFill>
              </a:rPr>
              <a:t>fibrinogén</a:t>
            </a:r>
            <a:r>
              <a:rPr lang="hu-HU" sz="2800" dirty="0" smtClean="0">
                <a:solidFill>
                  <a:prstClr val="white"/>
                </a:solidFill>
              </a:rPr>
              <a:t> szint: 2.2 g/l</a:t>
            </a:r>
            <a:endParaRPr lang="hu-HU" sz="2800" dirty="0">
              <a:solidFill>
                <a:prstClr val="white"/>
              </a:solidFill>
            </a:endParaRPr>
          </a:p>
        </p:txBody>
      </p:sp>
      <p:pic>
        <p:nvPicPr>
          <p:cNvPr id="5" name="Picture 5" descr="http://www.hindawi.com/journals/ijvm/2012/753596.fig.00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2"/>
            <a:ext cx="2592288" cy="28849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églalap 5"/>
          <p:cNvSpPr/>
          <p:nvPr/>
        </p:nvSpPr>
        <p:spPr>
          <a:xfrm>
            <a:off x="4355976" y="3068960"/>
            <a:ext cx="4248472" cy="100811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u="sng" dirty="0" err="1" smtClean="0">
                <a:solidFill>
                  <a:prstClr val="white"/>
                </a:solidFill>
              </a:rPr>
              <a:t>Viszkoelasztikus</a:t>
            </a:r>
            <a:r>
              <a:rPr lang="hu-HU" sz="2800" u="sng" dirty="0" smtClean="0">
                <a:solidFill>
                  <a:prstClr val="white"/>
                </a:solidFill>
              </a:rPr>
              <a:t> teszt</a:t>
            </a:r>
            <a:endParaRPr lang="hu-HU" sz="2800" dirty="0">
              <a:solidFill>
                <a:prstClr val="white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7494" y="4293096"/>
            <a:ext cx="3222898" cy="239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006" y="4287187"/>
            <a:ext cx="3366914" cy="238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elfelé-lefelé nyíl 8"/>
          <p:cNvSpPr/>
          <p:nvPr/>
        </p:nvSpPr>
        <p:spPr>
          <a:xfrm>
            <a:off x="6300192" y="2276872"/>
            <a:ext cx="288032" cy="792088"/>
          </a:xfrm>
          <a:prstGeom prst="up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9012" y="5589240"/>
            <a:ext cx="1054677" cy="1008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496" y="260648"/>
            <a:ext cx="61438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1" y="404664"/>
            <a:ext cx="1924646" cy="1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0871" y="2708920"/>
            <a:ext cx="567145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75935"/>
            <a:ext cx="6620421" cy="1989171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600" y="260650"/>
            <a:ext cx="8483873" cy="173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2658"/>
            <a:ext cx="2816920" cy="24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224236"/>
            <a:ext cx="7416824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32658"/>
            <a:ext cx="8235652" cy="139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9" y="764706"/>
            <a:ext cx="3321745" cy="21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7" y="2780928"/>
            <a:ext cx="7645415" cy="305105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780930"/>
            <a:ext cx="4248472" cy="305381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4208" y="1556792"/>
            <a:ext cx="3810000" cy="36750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661248"/>
            <a:ext cx="1054677" cy="1008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64553"/>
            <a:ext cx="3312368" cy="483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„Vérelégtelenség”</a:t>
            </a:r>
          </a:p>
        </p:txBody>
      </p:sp>
      <p:cxnSp>
        <p:nvCxnSpPr>
          <p:cNvPr id="4" name="Egyenes összekötő 3"/>
          <p:cNvCxnSpPr/>
          <p:nvPr/>
        </p:nvCxnSpPr>
        <p:spPr>
          <a:xfrm>
            <a:off x="971600" y="1124744"/>
            <a:ext cx="7200800" cy="0"/>
          </a:xfrm>
          <a:prstGeom prst="line">
            <a:avLst/>
          </a:prstGeom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églalap 4"/>
          <p:cNvSpPr/>
          <p:nvPr/>
        </p:nvSpPr>
        <p:spPr>
          <a:xfrm>
            <a:off x="3347864" y="1196754"/>
            <a:ext cx="4896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1200" dirty="0" smtClean="0">
                <a:solidFill>
                  <a:schemeClr val="accent2"/>
                </a:solidFill>
              </a:rPr>
              <a:t>White NJ et </a:t>
            </a:r>
            <a:r>
              <a:rPr lang="hu-HU" sz="1200" dirty="0" err="1" smtClean="0">
                <a:solidFill>
                  <a:schemeClr val="accent2"/>
                </a:solidFill>
              </a:rPr>
              <a:t>al</a:t>
            </a:r>
            <a:r>
              <a:rPr lang="hu-HU" sz="1200" dirty="0" smtClean="0">
                <a:solidFill>
                  <a:schemeClr val="accent2"/>
                </a:solidFill>
              </a:rPr>
              <a:t>, J Trauma </a:t>
            </a:r>
            <a:r>
              <a:rPr lang="hu-HU" sz="1200" dirty="0" err="1" smtClean="0">
                <a:solidFill>
                  <a:schemeClr val="accent2"/>
                </a:solidFill>
              </a:rPr>
              <a:t>Acute</a:t>
            </a:r>
            <a:r>
              <a:rPr lang="hu-HU" sz="1200" dirty="0" smtClean="0">
                <a:solidFill>
                  <a:schemeClr val="accent2"/>
                </a:solidFill>
              </a:rPr>
              <a:t> </a:t>
            </a:r>
            <a:r>
              <a:rPr lang="hu-HU" sz="1200" dirty="0" err="1" smtClean="0">
                <a:solidFill>
                  <a:schemeClr val="accent2"/>
                </a:solidFill>
              </a:rPr>
              <a:t>Care</a:t>
            </a:r>
            <a:r>
              <a:rPr lang="hu-HU" sz="1200" dirty="0" smtClean="0">
                <a:solidFill>
                  <a:schemeClr val="accent2"/>
                </a:solidFill>
              </a:rPr>
              <a:t> </a:t>
            </a:r>
            <a:r>
              <a:rPr lang="hu-HU" sz="1200" dirty="0" err="1" smtClean="0">
                <a:solidFill>
                  <a:schemeClr val="accent2"/>
                </a:solidFill>
              </a:rPr>
              <a:t>Surg</a:t>
            </a:r>
            <a:r>
              <a:rPr lang="hu-HU" sz="1200" dirty="0" smtClean="0">
                <a:solidFill>
                  <a:schemeClr val="accent2"/>
                </a:solidFill>
              </a:rPr>
              <a:t> 2017;82, S41-49</a:t>
            </a:r>
            <a:endParaRPr lang="hu-HU" sz="1200" dirty="0">
              <a:solidFill>
                <a:schemeClr val="accent2"/>
              </a:solidFill>
            </a:endParaRPr>
          </a:p>
        </p:txBody>
      </p:sp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916832"/>
            <a:ext cx="1673176" cy="72217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3140968"/>
            <a:ext cx="1661178" cy="7920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0080" y="4437112"/>
            <a:ext cx="1108384" cy="64807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607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81776" y="5529708"/>
            <a:ext cx="1926729" cy="8516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" name="Szövegdoboz 9"/>
          <p:cNvSpPr txBox="1"/>
          <p:nvPr/>
        </p:nvSpPr>
        <p:spPr>
          <a:xfrm>
            <a:off x="2699792" y="206085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Cambria Math" pitchFamily="18" charset="0"/>
                <a:ea typeface="Cambria Math" pitchFamily="18" charset="0"/>
              </a:rPr>
              <a:t>1. Fizesd ki az oxigénadósságot!</a:t>
            </a:r>
            <a:endParaRPr lang="hu-HU" sz="2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843808" y="328498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Cambria Math" pitchFamily="18" charset="0"/>
                <a:ea typeface="Cambria Math" pitchFamily="18" charset="0"/>
              </a:rPr>
              <a:t>2. Javítsd meg a </a:t>
            </a:r>
            <a:r>
              <a:rPr lang="hu-HU" sz="2400" b="1" dirty="0" err="1" smtClean="0">
                <a:latin typeface="Cambria Math" pitchFamily="18" charset="0"/>
                <a:ea typeface="Cambria Math" pitchFamily="18" charset="0"/>
              </a:rPr>
              <a:t>glykocalixot</a:t>
            </a:r>
            <a:r>
              <a:rPr lang="hu-HU" sz="2400" b="1" dirty="0" smtClean="0">
                <a:latin typeface="Cambria Math" pitchFamily="18" charset="0"/>
                <a:ea typeface="Cambria Math" pitchFamily="18" charset="0"/>
              </a:rPr>
              <a:t>!</a:t>
            </a:r>
            <a:endParaRPr lang="hu-HU" sz="2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843808" y="450912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Cambria Math" pitchFamily="18" charset="0"/>
                <a:ea typeface="Cambria Math" pitchFamily="18" charset="0"/>
              </a:rPr>
              <a:t>3. Állítsd meg a </a:t>
            </a:r>
            <a:r>
              <a:rPr lang="hu-HU" sz="2400" b="1" dirty="0" err="1" smtClean="0">
                <a:latin typeface="Cambria Math" pitchFamily="18" charset="0"/>
                <a:ea typeface="Cambria Math" pitchFamily="18" charset="0"/>
              </a:rPr>
              <a:t>fibrinolízist</a:t>
            </a:r>
            <a:r>
              <a:rPr lang="hu-HU" sz="2400" b="1" dirty="0" smtClean="0">
                <a:latin typeface="Cambria Math" pitchFamily="18" charset="0"/>
                <a:ea typeface="Cambria Math" pitchFamily="18" charset="0"/>
              </a:rPr>
              <a:t>!</a:t>
            </a:r>
            <a:endParaRPr lang="hu-HU" sz="2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699792" y="5703641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Cambria Math" pitchFamily="18" charset="0"/>
                <a:ea typeface="Cambria Math" pitchFamily="18" charset="0"/>
              </a:rPr>
              <a:t>4. Pótold, ami elveszett!</a:t>
            </a:r>
            <a:endParaRPr lang="hu-HU" sz="2400" b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30712 0.0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2483770" y="980728"/>
            <a:ext cx="6227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Tánczos K et </a:t>
            </a:r>
            <a:r>
              <a:rPr lang="hu-H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hu-H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Intensive</a:t>
            </a:r>
            <a:r>
              <a:rPr lang="hu-H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hu-H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hu-H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2015; DOI </a:t>
            </a:r>
            <a:r>
              <a:rPr lang="hu-H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10.1007/s00134-015-3658-8</a:t>
            </a:r>
            <a:endParaRPr lang="hu-H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 bwMode="auto">
          <a:xfrm>
            <a:off x="428596" y="242870"/>
            <a:ext cx="8277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82500"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hu-HU" sz="3600" b="1" kern="0" dirty="0" smtClean="0">
                <a:solidFill>
                  <a:srgbClr val="29529B"/>
                </a:solidFill>
                <a:latin typeface="Arial" pitchFamily="34" charset="0"/>
                <a:ea typeface="+mj-ea"/>
                <a:cs typeface="Arial" pitchFamily="34" charset="0"/>
              </a:rPr>
              <a:t>Kezelési</a:t>
            </a:r>
            <a:r>
              <a:rPr kumimoji="1" lang="hu-H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stratégia</a:t>
            </a:r>
            <a:r>
              <a:rPr kumimoji="1" lang="hu-HU" sz="3600" b="1" i="0" u="none" strike="noStrike" kern="0" cap="none" spc="0" normalizeH="0" noProof="0" dirty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súlyosan vérző betegeknél</a:t>
            </a:r>
            <a:endParaRPr kumimoji="1" lang="hu-HU" sz="3600" b="1" i="0" u="none" strike="noStrike" kern="0" cap="none" spc="0" normalizeH="0" baseline="-25000" noProof="0" dirty="0" smtClean="0">
              <a:ln>
                <a:noFill/>
              </a:ln>
              <a:solidFill>
                <a:srgbClr val="29529B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Egyenes összekötő 12"/>
          <p:cNvCxnSpPr/>
          <p:nvPr/>
        </p:nvCxnSpPr>
        <p:spPr>
          <a:xfrm>
            <a:off x="971600" y="908720"/>
            <a:ext cx="7200800" cy="0"/>
          </a:xfrm>
          <a:prstGeom prst="line">
            <a:avLst/>
          </a:prstGeom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8"/>
            <a:ext cx="7079506" cy="529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roche.hu/content/dam/roche_hungary/hu_HU/images/dia-productdb/b221g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97154"/>
            <a:ext cx="936104" cy="102128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 descr="MP inkl Soft V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564904"/>
            <a:ext cx="936104" cy="108012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6" descr="http://www.anesthesiologynews.com/bguide/1212/images/060rotemmonito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2564904"/>
            <a:ext cx="936104" cy="108012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052736"/>
            <a:ext cx="871296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llipszis 13"/>
          <p:cNvSpPr/>
          <p:nvPr/>
        </p:nvSpPr>
        <p:spPr>
          <a:xfrm>
            <a:off x="1691680" y="1916832"/>
            <a:ext cx="5832648" cy="144016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Dinamikusan működő rendszer !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74888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Téglalap 42"/>
          <p:cNvSpPr/>
          <p:nvPr/>
        </p:nvSpPr>
        <p:spPr bwMode="auto">
          <a:xfrm>
            <a:off x="1547664" y="5805264"/>
            <a:ext cx="5904656" cy="7920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467544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hu-HU" sz="3200" dirty="0">
              <a:solidFill>
                <a:srgbClr val="00000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2771800" y="6536377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hu-HU" altLang="hu-HU" sz="1200" dirty="0" err="1" smtClean="0">
                <a:solidFill>
                  <a:srgbClr val="C00000"/>
                </a:solidFill>
              </a:rPr>
              <a:t>Squara</a:t>
            </a:r>
            <a:r>
              <a:rPr lang="hu-HU" altLang="hu-HU" sz="1200" dirty="0" smtClean="0">
                <a:solidFill>
                  <a:srgbClr val="C00000"/>
                </a:solidFill>
              </a:rPr>
              <a:t> </a:t>
            </a:r>
            <a:r>
              <a:rPr lang="hu-HU" altLang="hu-HU" sz="1200" dirty="0" err="1" smtClean="0">
                <a:solidFill>
                  <a:srgbClr val="C00000"/>
                </a:solidFill>
              </a:rPr>
              <a:t>Critical</a:t>
            </a:r>
            <a:r>
              <a:rPr lang="hu-HU" altLang="hu-HU" sz="1200" dirty="0" smtClean="0">
                <a:solidFill>
                  <a:srgbClr val="C00000"/>
                </a:solidFill>
              </a:rPr>
              <a:t> </a:t>
            </a:r>
            <a:r>
              <a:rPr lang="hu-HU" altLang="hu-HU" sz="1200" dirty="0" err="1" smtClean="0">
                <a:solidFill>
                  <a:srgbClr val="C00000"/>
                </a:solidFill>
              </a:rPr>
              <a:t>Care</a:t>
            </a:r>
            <a:r>
              <a:rPr lang="hu-HU" altLang="hu-HU" sz="1200" dirty="0" smtClean="0">
                <a:solidFill>
                  <a:srgbClr val="C00000"/>
                </a:solidFill>
              </a:rPr>
              <a:t> 2014, 18:579</a:t>
            </a:r>
            <a:endParaRPr lang="hu-HU" sz="12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092280" y="3585210"/>
            <a:ext cx="1296144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libri" pitchFamily="34" charset="0"/>
              </a:rPr>
              <a:t>Tudat, </a:t>
            </a:r>
            <a:r>
              <a:rPr lang="hu-HU" sz="2000" b="1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Calibri" pitchFamily="34" charset="0"/>
              </a:rPr>
              <a:t>diurézis</a:t>
            </a:r>
            <a:r>
              <a:rPr lang="hu-HU" sz="20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libri" pitchFamily="34" charset="0"/>
              </a:rPr>
              <a:t>…</a:t>
            </a:r>
            <a:endParaRPr lang="hu-HU" sz="2000" dirty="0" smtClean="0">
              <a:solidFill>
                <a:srgbClr val="000000">
                  <a:lumMod val="85000"/>
                  <a:lumOff val="15000"/>
                </a:srgbClr>
              </a:solidFill>
              <a:latin typeface="Calibri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 rot="3717921">
            <a:off x="5938562" y="3722184"/>
            <a:ext cx="1296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</a:rPr>
              <a:t>Organ</a:t>
            </a:r>
            <a:r>
              <a:rPr lang="hu-HU" sz="1300" dirty="0" smtClean="0">
                <a:solidFill>
                  <a:srgbClr val="363636"/>
                </a:solidFill>
                <a:latin typeface="Calibri" pitchFamily="34" charset="0"/>
              </a:rPr>
              <a:t> </a:t>
            </a:r>
            <a:endParaRPr lang="hu-HU" sz="1300" dirty="0">
              <a:solidFill>
                <a:srgbClr val="363636"/>
              </a:solidFill>
              <a:latin typeface="Calibri" pitchFamily="34" charset="0"/>
            </a:endParaRPr>
          </a:p>
        </p:txBody>
      </p:sp>
      <p:cxnSp>
        <p:nvCxnSpPr>
          <p:cNvPr id="27" name="Egyenes összekötő 26"/>
          <p:cNvCxnSpPr/>
          <p:nvPr/>
        </p:nvCxnSpPr>
        <p:spPr>
          <a:xfrm>
            <a:off x="971600" y="692696"/>
            <a:ext cx="7200800" cy="0"/>
          </a:xfrm>
          <a:prstGeom prst="line">
            <a:avLst/>
          </a:prstGeom>
          <a:ln w="381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291734"/>
            <a:ext cx="5832648" cy="123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Lekerekített téglalap 49"/>
          <p:cNvSpPr/>
          <p:nvPr/>
        </p:nvSpPr>
        <p:spPr bwMode="auto">
          <a:xfrm>
            <a:off x="7524328" y="5589240"/>
            <a:ext cx="1152128" cy="648072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600" dirty="0" smtClean="0">
                <a:solidFill>
                  <a:schemeClr val="bg1"/>
                </a:solidFill>
                <a:latin typeface="Calibri" pitchFamily="34" charset="0"/>
              </a:rPr>
              <a:t>V</a:t>
            </a:r>
            <a:r>
              <a:rPr kumimoji="0" lang="hu-H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O</a:t>
            </a:r>
            <a:r>
              <a:rPr kumimoji="0" lang="hu-HU" sz="36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2</a:t>
            </a:r>
          </a:p>
        </p:txBody>
      </p:sp>
      <p:sp>
        <p:nvSpPr>
          <p:cNvPr id="23" name="Téglalap 22"/>
          <p:cNvSpPr/>
          <p:nvPr/>
        </p:nvSpPr>
        <p:spPr>
          <a:xfrm>
            <a:off x="3131841" y="4437112"/>
            <a:ext cx="2808311" cy="954107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u-HU" sz="2800" b="1" dirty="0" err="1" smtClean="0">
                <a:solidFill>
                  <a:schemeClr val="tx1"/>
                </a:solidFill>
                <a:latin typeface="Calibri" pitchFamily="34" charset="0"/>
              </a:rPr>
              <a:t>Oxigénextrakció</a:t>
            </a:r>
            <a:endParaRPr lang="hu-HU" sz="28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hu-HU" sz="2800" b="1" dirty="0" smtClean="0">
                <a:solidFill>
                  <a:schemeClr val="tx1"/>
                </a:solidFill>
                <a:latin typeface="Calibri" pitchFamily="34" charset="0"/>
              </a:rPr>
              <a:t>ScvO</a:t>
            </a:r>
            <a:r>
              <a:rPr lang="hu-HU" sz="2800" b="1" baseline="-25000" dirty="0" smtClean="0">
                <a:solidFill>
                  <a:schemeClr val="tx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5" name="Cím 1"/>
          <p:cNvSpPr txBox="1">
            <a:spLocks/>
          </p:cNvSpPr>
          <p:nvPr/>
        </p:nvSpPr>
        <p:spPr bwMode="auto">
          <a:xfrm>
            <a:off x="518864" y="-27384"/>
            <a:ext cx="8229600" cy="7116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Oxigénháztartás - Élettan</a:t>
            </a:r>
            <a:endParaRPr kumimoji="0" lang="hu-HU" sz="9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4067944" y="1844824"/>
            <a:ext cx="936104" cy="830997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Hgb</a:t>
            </a:r>
            <a:endParaRPr lang="hu-H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hu-H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SaO</a:t>
            </a:r>
            <a:r>
              <a:rPr lang="hu-HU" sz="24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  <a:endParaRPr lang="hu-HU" sz="24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1187624" y="764704"/>
            <a:ext cx="6768752" cy="52322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b="1" dirty="0" err="1" smtClean="0">
                <a:solidFill>
                  <a:schemeClr val="tx1"/>
                </a:solidFill>
                <a:latin typeface="Calibri" pitchFamily="34" charset="0"/>
              </a:rPr>
              <a:t>Neuro-hormonális</a:t>
            </a:r>
            <a:r>
              <a:rPr lang="hu-HU" sz="2800" b="1" dirty="0" smtClean="0">
                <a:solidFill>
                  <a:schemeClr val="tx1"/>
                </a:solidFill>
                <a:latin typeface="Calibri" pitchFamily="34" charset="0"/>
              </a:rPr>
              <a:t> kontroll</a:t>
            </a:r>
            <a:endParaRPr lang="hu-HU" sz="2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9" name="Lefelé nyíl 28"/>
          <p:cNvSpPr/>
          <p:nvPr/>
        </p:nvSpPr>
        <p:spPr bwMode="auto">
          <a:xfrm rot="10800000">
            <a:off x="6228184" y="1340769"/>
            <a:ext cx="288032" cy="432048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Lefelé nyíl 29"/>
          <p:cNvSpPr/>
          <p:nvPr/>
        </p:nvSpPr>
        <p:spPr bwMode="auto">
          <a:xfrm>
            <a:off x="4427984" y="1340768"/>
            <a:ext cx="288032" cy="443746"/>
          </a:xfrm>
          <a:prstGeom prst="downArrow">
            <a:avLst/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Lefelé nyíl 31"/>
          <p:cNvSpPr/>
          <p:nvPr/>
        </p:nvSpPr>
        <p:spPr bwMode="auto">
          <a:xfrm>
            <a:off x="2699792" y="1412776"/>
            <a:ext cx="288032" cy="792088"/>
          </a:xfrm>
          <a:prstGeom prst="downArrow">
            <a:avLst/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Lefelé nyíl 32"/>
          <p:cNvSpPr/>
          <p:nvPr/>
        </p:nvSpPr>
        <p:spPr bwMode="auto">
          <a:xfrm>
            <a:off x="1187624" y="1340768"/>
            <a:ext cx="288032" cy="2088232"/>
          </a:xfrm>
          <a:prstGeom prst="downArrow">
            <a:avLst/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Lefelé nyíl 33"/>
          <p:cNvSpPr/>
          <p:nvPr/>
        </p:nvSpPr>
        <p:spPr bwMode="auto">
          <a:xfrm>
            <a:off x="4355976" y="3429000"/>
            <a:ext cx="288032" cy="57606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Lefelé nyíl 34"/>
          <p:cNvSpPr/>
          <p:nvPr/>
        </p:nvSpPr>
        <p:spPr bwMode="auto">
          <a:xfrm rot="1496555">
            <a:off x="5256098" y="3573016"/>
            <a:ext cx="288032" cy="57606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Lefelé nyíl 35"/>
          <p:cNvSpPr/>
          <p:nvPr/>
        </p:nvSpPr>
        <p:spPr bwMode="auto">
          <a:xfrm rot="19465684">
            <a:off x="3488544" y="3603043"/>
            <a:ext cx="288032" cy="57606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28706" name="Picture 2" descr="Piros nyíl Szabad kép - Public Domain Pictur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4000" y="5877272"/>
            <a:ext cx="432048" cy="432048"/>
          </a:xfrm>
          <a:prstGeom prst="rect">
            <a:avLst/>
          </a:prstGeom>
          <a:noFill/>
        </p:spPr>
      </p:pic>
      <p:pic>
        <p:nvPicPr>
          <p:cNvPr id="37" name="Picture 2" descr="Piros nyíl Szabad kép - Public Domain Pictur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35496" y="5445224"/>
            <a:ext cx="432048" cy="432048"/>
          </a:xfrm>
          <a:prstGeom prst="rect">
            <a:avLst/>
          </a:prstGeom>
          <a:solidFill>
            <a:srgbClr val="0066FF"/>
          </a:solidFill>
        </p:spPr>
      </p:pic>
      <p:pic>
        <p:nvPicPr>
          <p:cNvPr id="38" name="Picture 2" descr="Piros nyíl Szabad kép - Public Domain Pictur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8676456" y="5445224"/>
            <a:ext cx="432048" cy="432048"/>
          </a:xfrm>
          <a:prstGeom prst="rect">
            <a:avLst/>
          </a:prstGeom>
          <a:noFill/>
        </p:spPr>
      </p:pic>
      <p:pic>
        <p:nvPicPr>
          <p:cNvPr id="40" name="Picture 2" descr="Piros nyíl Szabad kép - Public Domain Pictur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694000" y="5877272"/>
            <a:ext cx="432048" cy="432048"/>
          </a:xfrm>
          <a:prstGeom prst="rect">
            <a:avLst/>
          </a:prstGeom>
          <a:noFill/>
        </p:spPr>
      </p:pic>
      <p:sp>
        <p:nvSpPr>
          <p:cNvPr id="49" name="Lekerekített téglalap 48"/>
          <p:cNvSpPr/>
          <p:nvPr/>
        </p:nvSpPr>
        <p:spPr bwMode="auto">
          <a:xfrm>
            <a:off x="467544" y="5517232"/>
            <a:ext cx="1152128" cy="648072"/>
          </a:xfrm>
          <a:prstGeom prst="roundRect">
            <a:avLst/>
          </a:prstGeom>
          <a:solidFill>
            <a:srgbClr val="0066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DO</a:t>
            </a:r>
            <a:r>
              <a:rPr kumimoji="0" lang="hu-HU" sz="36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2</a:t>
            </a:r>
          </a:p>
        </p:txBody>
      </p:sp>
      <p:pic>
        <p:nvPicPr>
          <p:cNvPr id="41" name="Picture 2" descr="Piros nyíl Szabad kép - Public Domain Pictur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6012160" y="4509120"/>
            <a:ext cx="432048" cy="432048"/>
          </a:xfrm>
          <a:prstGeom prst="rect">
            <a:avLst/>
          </a:prstGeom>
          <a:solidFill>
            <a:srgbClr val="0066FF"/>
          </a:solidFill>
        </p:spPr>
      </p:pic>
      <p:pic>
        <p:nvPicPr>
          <p:cNvPr id="42" name="Picture 2" descr="Piros nyíl Szabad kép - Public Domain Pictur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627784" y="4509120"/>
            <a:ext cx="432048" cy="432048"/>
          </a:xfrm>
          <a:prstGeom prst="rect">
            <a:avLst/>
          </a:prstGeom>
          <a:noFill/>
        </p:spPr>
      </p:pic>
      <p:sp>
        <p:nvSpPr>
          <p:cNvPr id="45" name="Ellipszis 44"/>
          <p:cNvSpPr/>
          <p:nvPr/>
        </p:nvSpPr>
        <p:spPr bwMode="auto">
          <a:xfrm>
            <a:off x="1547664" y="3861048"/>
            <a:ext cx="432048" cy="50405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Ellipszis 45"/>
          <p:cNvSpPr/>
          <p:nvPr/>
        </p:nvSpPr>
        <p:spPr bwMode="auto">
          <a:xfrm>
            <a:off x="2843808" y="2708920"/>
            <a:ext cx="288032" cy="36004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Ellipszis 46"/>
          <p:cNvSpPr/>
          <p:nvPr/>
        </p:nvSpPr>
        <p:spPr bwMode="auto">
          <a:xfrm>
            <a:off x="5724128" y="2564904"/>
            <a:ext cx="432048" cy="432048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580112" y="1857598"/>
            <a:ext cx="1512168" cy="92333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Calibri" pitchFamily="34" charset="0"/>
              </a:rPr>
              <a:t>Aktivitás</a:t>
            </a:r>
          </a:p>
          <a:p>
            <a:pPr algn="ctr"/>
            <a:r>
              <a:rPr lang="hu-HU" dirty="0" smtClean="0">
                <a:solidFill>
                  <a:schemeClr val="bg1"/>
                </a:solidFill>
                <a:latin typeface="Calibri" pitchFamily="34" charset="0"/>
              </a:rPr>
              <a:t>Kor</a:t>
            </a:r>
          </a:p>
          <a:p>
            <a:pPr algn="ctr"/>
            <a:r>
              <a:rPr lang="hu-HU" dirty="0" smtClean="0">
                <a:solidFill>
                  <a:schemeClr val="bg1"/>
                </a:solidFill>
                <a:latin typeface="Calibri" pitchFamily="34" charset="0"/>
              </a:rPr>
              <a:t>Hőmérséklet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827584" y="3543399"/>
            <a:ext cx="936104" cy="461665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MAP</a:t>
            </a:r>
            <a:endParaRPr lang="hu-H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339752" y="2319263"/>
            <a:ext cx="936104" cy="461665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</a:t>
            </a:r>
            <a:endParaRPr lang="hu-H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8" name="Téglalap 47"/>
          <p:cNvSpPr/>
          <p:nvPr/>
        </p:nvSpPr>
        <p:spPr bwMode="auto">
          <a:xfrm>
            <a:off x="7452320" y="5229200"/>
            <a:ext cx="1584176" cy="122413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Téglalap 50"/>
          <p:cNvSpPr/>
          <p:nvPr/>
        </p:nvSpPr>
        <p:spPr bwMode="auto">
          <a:xfrm>
            <a:off x="107504" y="5229200"/>
            <a:ext cx="1584176" cy="122413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Lekerekített téglalap 51"/>
          <p:cNvSpPr/>
          <p:nvPr/>
        </p:nvSpPr>
        <p:spPr bwMode="auto">
          <a:xfrm>
            <a:off x="1763688" y="5661248"/>
            <a:ext cx="5616624" cy="648072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Dinamikusan változó paraméterek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9" grpId="0" animBg="1"/>
      <p:bldP spid="29" grpId="1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8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75" y="1484785"/>
            <a:ext cx="7794626" cy="528002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2" name="Téglalap 31"/>
          <p:cNvSpPr/>
          <p:nvPr/>
        </p:nvSpPr>
        <p:spPr bwMode="auto">
          <a:xfrm>
            <a:off x="6876257" y="1484784"/>
            <a:ext cx="1600185" cy="194421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u-H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Hipovolémia</a:t>
            </a:r>
            <a:endParaRPr kumimoji="0" lang="hu-H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Anémia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u-H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Hipoperfúzió</a:t>
            </a:r>
            <a:endParaRPr kumimoji="0" lang="hu-H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Fájdalom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Stressz</a:t>
            </a: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90" name="Cím 1"/>
          <p:cNvSpPr>
            <a:spLocks noGrp="1"/>
          </p:cNvSpPr>
          <p:nvPr>
            <p:ph type="title" idx="4294967295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hu-HU" sz="3600" dirty="0" smtClean="0">
                <a:cs typeface="Times New Roman" pitchFamily="18" charset="0"/>
              </a:rPr>
              <a:t>Súlyos vérzés = oxigéndeficit</a:t>
            </a:r>
            <a:endParaRPr lang="hu-HU" sz="900" dirty="0">
              <a:cs typeface="Times New Roman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779913" y="1455199"/>
            <a:ext cx="308834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B7A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DO</a:t>
            </a:r>
            <a:r>
              <a:rPr lang="hu-HU" sz="2800" baseline="-25000" dirty="0" smtClean="0"/>
              <a:t>2</a:t>
            </a:r>
            <a:r>
              <a:rPr lang="hu-HU" sz="2800" dirty="0" smtClean="0"/>
              <a:t> = </a:t>
            </a:r>
            <a:r>
              <a:rPr lang="hu-HU" sz="2000" dirty="0" smtClean="0"/>
              <a:t>(</a:t>
            </a:r>
            <a:r>
              <a:rPr lang="hu-HU" sz="2000" dirty="0" err="1" smtClean="0"/>
              <a:t>SVxP</a:t>
            </a:r>
            <a:r>
              <a:rPr lang="hu-HU" sz="2000" dirty="0" smtClean="0"/>
              <a:t>) x CaO</a:t>
            </a:r>
            <a:r>
              <a:rPr lang="hu-HU" sz="2000" baseline="-25000" dirty="0" smtClean="0"/>
              <a:t>2</a:t>
            </a:r>
            <a:endParaRPr lang="hu-HU" sz="2800" baseline="-25000" dirty="0"/>
          </a:p>
        </p:txBody>
      </p:sp>
      <p:cxnSp>
        <p:nvCxnSpPr>
          <p:cNvPr id="18" name="Egyenes összekötő 17"/>
          <p:cNvCxnSpPr/>
          <p:nvPr/>
        </p:nvCxnSpPr>
        <p:spPr bwMode="auto">
          <a:xfrm>
            <a:off x="3707904" y="1556792"/>
            <a:ext cx="0" cy="43204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Szövegdoboz 19"/>
          <p:cNvSpPr txBox="1"/>
          <p:nvPr/>
        </p:nvSpPr>
        <p:spPr>
          <a:xfrm>
            <a:off x="1835696" y="1455201"/>
            <a:ext cx="1728192" cy="461665"/>
          </a:xfrm>
          <a:prstGeom prst="rect">
            <a:avLst/>
          </a:prstGeom>
          <a:solidFill>
            <a:srgbClr val="FFCCCC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DO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 &lt; VO</a:t>
            </a:r>
            <a:r>
              <a:rPr lang="hu-HU" sz="2400" baseline="-25000" dirty="0" smtClean="0"/>
              <a:t>2</a:t>
            </a:r>
            <a:endParaRPr lang="hu-HU" sz="2400" baseline="-250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2051720" y="2852970"/>
            <a:ext cx="1224136" cy="461665"/>
          </a:xfrm>
          <a:prstGeom prst="rect">
            <a:avLst/>
          </a:prstGeom>
          <a:solidFill>
            <a:srgbClr val="FFCCCC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/>
              <a:t>laktát</a:t>
            </a:r>
            <a:endParaRPr lang="hu-HU" sz="2400" baseline="-25000" dirty="0"/>
          </a:p>
        </p:txBody>
      </p:sp>
      <p:sp>
        <p:nvSpPr>
          <p:cNvPr id="23" name="Felfelé nyíl 22"/>
          <p:cNvSpPr/>
          <p:nvPr/>
        </p:nvSpPr>
        <p:spPr bwMode="auto">
          <a:xfrm>
            <a:off x="2123728" y="2924944"/>
            <a:ext cx="72008" cy="288032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" name="Egyenes összekötő nyíllal 24"/>
          <p:cNvCxnSpPr/>
          <p:nvPr/>
        </p:nvCxnSpPr>
        <p:spPr bwMode="auto">
          <a:xfrm>
            <a:off x="2699792" y="1946483"/>
            <a:ext cx="0" cy="83447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757937" y="778337"/>
            <a:ext cx="370851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</a:pPr>
            <a:r>
              <a:rPr lang="hu-HU" sz="1400" dirty="0">
                <a:solidFill>
                  <a:srgbClr val="C00000"/>
                </a:solidFill>
                <a:cs typeface="Arial" charset="0"/>
              </a:rPr>
              <a:t>Vincent </a:t>
            </a:r>
            <a:r>
              <a:rPr lang="hu-HU" sz="1400" dirty="0" smtClean="0">
                <a:solidFill>
                  <a:srgbClr val="C00000"/>
                </a:solidFill>
                <a:cs typeface="Arial" charset="0"/>
              </a:rPr>
              <a:t>JL et </a:t>
            </a:r>
            <a:r>
              <a:rPr lang="hu-HU" sz="1400" dirty="0" err="1">
                <a:solidFill>
                  <a:srgbClr val="C00000"/>
                </a:solidFill>
                <a:cs typeface="Arial" charset="0"/>
              </a:rPr>
              <a:t>al</a:t>
            </a:r>
            <a:r>
              <a:rPr lang="hu-HU" sz="1400" dirty="0">
                <a:solidFill>
                  <a:srgbClr val="C00000"/>
                </a:solidFill>
                <a:cs typeface="Arial" charset="0"/>
              </a:rPr>
              <a:t>. </a:t>
            </a:r>
            <a:r>
              <a:rPr lang="hu-HU" sz="1400" i="1" dirty="0" smtClean="0">
                <a:solidFill>
                  <a:srgbClr val="C00000"/>
                </a:solidFill>
                <a:cs typeface="Arial" charset="0"/>
              </a:rPr>
              <a:t>Int. </a:t>
            </a:r>
            <a:r>
              <a:rPr lang="hu-HU" sz="1400" i="1" dirty="0" err="1" smtClean="0">
                <a:solidFill>
                  <a:srgbClr val="C00000"/>
                </a:solidFill>
                <a:cs typeface="Arial" charset="0"/>
              </a:rPr>
              <a:t>Care</a:t>
            </a:r>
            <a:r>
              <a:rPr lang="hu-HU" sz="1400" i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hu-HU" sz="1400" i="1" dirty="0" err="1">
                <a:solidFill>
                  <a:srgbClr val="C00000"/>
                </a:solidFill>
                <a:cs typeface="Arial" charset="0"/>
              </a:rPr>
              <a:t>Med</a:t>
            </a:r>
            <a:r>
              <a:rPr lang="hu-HU" sz="1400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hu-HU" sz="1400" dirty="0" smtClean="0">
                <a:solidFill>
                  <a:srgbClr val="C00000"/>
                </a:solidFill>
                <a:cs typeface="Arial" charset="0"/>
              </a:rPr>
              <a:t>1990; 1</a:t>
            </a:r>
            <a:r>
              <a:rPr lang="en-US" sz="1400" dirty="0" smtClean="0">
                <a:solidFill>
                  <a:srgbClr val="C00000"/>
                </a:solidFill>
                <a:ea typeface="Times New Roman"/>
                <a:cs typeface="Times New Roman"/>
              </a:rPr>
              <a:t>6:145–148</a:t>
            </a:r>
            <a:endParaRPr lang="hu-HU" sz="1400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4" name="Oval 26"/>
          <p:cNvSpPr>
            <a:spLocks noChangeArrowheads="1"/>
          </p:cNvSpPr>
          <p:nvPr/>
        </p:nvSpPr>
        <p:spPr bwMode="auto">
          <a:xfrm>
            <a:off x="6300196" y="2060848"/>
            <a:ext cx="144463" cy="215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26" name="Ellipszis 25"/>
          <p:cNvSpPr/>
          <p:nvPr/>
        </p:nvSpPr>
        <p:spPr bwMode="auto">
          <a:xfrm>
            <a:off x="5380102" y="3501008"/>
            <a:ext cx="2008223" cy="504056"/>
          </a:xfrm>
          <a:prstGeom prst="ellips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dirty="0" smtClean="0">
                <a:latin typeface="Times New Roman" pitchFamily="18" charset="0"/>
              </a:rPr>
              <a:t>pulzusszám</a:t>
            </a:r>
            <a:endParaRPr kumimoji="0" 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Ellipszis 30"/>
          <p:cNvSpPr/>
          <p:nvPr/>
        </p:nvSpPr>
        <p:spPr bwMode="auto">
          <a:xfrm>
            <a:off x="3611894" y="2852936"/>
            <a:ext cx="1984220" cy="720080"/>
          </a:xfrm>
          <a:prstGeom prst="ellips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dirty="0" smtClean="0">
                <a:latin typeface="Times New Roman" pitchFamily="18" charset="0"/>
              </a:rPr>
              <a:t>Oxigén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dirty="0" err="1" smtClean="0">
                <a:latin typeface="Times New Roman" pitchFamily="18" charset="0"/>
              </a:rPr>
              <a:t>extrakció</a:t>
            </a:r>
            <a:endParaRPr kumimoji="0" lang="hu-HU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9" name="Egyenes összekötő nyíllal 38"/>
          <p:cNvCxnSpPr/>
          <p:nvPr/>
        </p:nvCxnSpPr>
        <p:spPr bwMode="auto">
          <a:xfrm flipH="1" flipV="1">
            <a:off x="3707904" y="2348880"/>
            <a:ext cx="864096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Egyenes összekötő nyíllal 39"/>
          <p:cNvCxnSpPr/>
          <p:nvPr/>
        </p:nvCxnSpPr>
        <p:spPr bwMode="auto">
          <a:xfrm flipH="1" flipV="1">
            <a:off x="5364088" y="2420888"/>
            <a:ext cx="1008112" cy="10801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Egyenes összekötő 26"/>
          <p:cNvCxnSpPr/>
          <p:nvPr/>
        </p:nvCxnSpPr>
        <p:spPr bwMode="auto">
          <a:xfrm>
            <a:off x="731579" y="908720"/>
            <a:ext cx="761684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cxnSp>
      <p:sp>
        <p:nvSpPr>
          <p:cNvPr id="29" name="Ellipszis 28"/>
          <p:cNvSpPr/>
          <p:nvPr/>
        </p:nvSpPr>
        <p:spPr bwMode="auto">
          <a:xfrm>
            <a:off x="5076057" y="1556792"/>
            <a:ext cx="384043" cy="36004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Ellipszis 29"/>
          <p:cNvSpPr/>
          <p:nvPr/>
        </p:nvSpPr>
        <p:spPr bwMode="auto">
          <a:xfrm>
            <a:off x="5868144" y="1556792"/>
            <a:ext cx="768085" cy="36004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9334E-6 L -0.34653 -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-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53 -0.00509 L -0.43316 0.3200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16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" grpId="0" animBg="1"/>
      <p:bldP spid="21" grpId="0" animBg="1"/>
      <p:bldP spid="23" grpId="0" animBg="1"/>
      <p:bldP spid="24" grpId="0" animBg="1"/>
      <p:bldP spid="24" grpId="1" animBg="1"/>
      <p:bldP spid="26" grpId="0" animBg="1"/>
      <p:bldP spid="26" grpId="1" animBg="1"/>
      <p:bldP spid="31" grpId="0" animBg="1"/>
      <p:bldP spid="31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496" y="260648"/>
            <a:ext cx="61438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1" y="404664"/>
            <a:ext cx="1924646" cy="1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0871" y="2708920"/>
            <a:ext cx="567145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églalap 12"/>
          <p:cNvSpPr/>
          <p:nvPr/>
        </p:nvSpPr>
        <p:spPr>
          <a:xfrm>
            <a:off x="4644008" y="2420888"/>
            <a:ext cx="3024336" cy="4248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3" y="4653136"/>
            <a:ext cx="3240360" cy="144016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6" name="Lefelé nyíl 15"/>
          <p:cNvSpPr/>
          <p:nvPr/>
        </p:nvSpPr>
        <p:spPr>
          <a:xfrm>
            <a:off x="6660232" y="4221088"/>
            <a:ext cx="288032" cy="28803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9" y="44624"/>
            <a:ext cx="340805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3" y="3861048"/>
            <a:ext cx="3210054" cy="144016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0" name="Jobbra nyíl 9"/>
          <p:cNvSpPr/>
          <p:nvPr/>
        </p:nvSpPr>
        <p:spPr>
          <a:xfrm>
            <a:off x="3419872" y="2060848"/>
            <a:ext cx="978408" cy="288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96067E-6 L -0.00225 -0.178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8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5826E-6 L -0.21267 0.0053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ile.scirp.org/Html/htmlimages%5C3-1920266x%5Cbd15c397-7912-47b3-b736-eb0657b7c9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493" y="1462624"/>
            <a:ext cx="7448947" cy="491870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12776"/>
            <a:ext cx="74888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3" name="Téglalap 42"/>
          <p:cNvSpPr/>
          <p:nvPr/>
        </p:nvSpPr>
        <p:spPr bwMode="auto">
          <a:xfrm>
            <a:off x="1547664" y="5805264"/>
            <a:ext cx="5904656" cy="7920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smtClean="0">
              <a:solidFill>
                <a:srgbClr val="000000"/>
              </a:solidFill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467544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3200" kern="0" dirty="0" smtClean="0">
                <a:solidFill>
                  <a:srgbClr val="000000"/>
                </a:solidFill>
                <a:cs typeface="Times New Roman" pitchFamily="18" charset="0"/>
              </a:rPr>
              <a:t>Az oxigéndeficit felismerése</a:t>
            </a:r>
            <a:endParaRPr lang="hu-HU" sz="3200" dirty="0">
              <a:solidFill>
                <a:srgbClr val="00000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2195736" y="83671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hu-HU" altLang="hu-HU" sz="1200" dirty="0">
                <a:solidFill>
                  <a:srgbClr val="C00000"/>
                </a:solidFill>
              </a:rPr>
              <a:t>Tánczos K, Németh M, Molnár </a:t>
            </a:r>
            <a:r>
              <a:rPr lang="hu-HU" altLang="hu-HU" sz="1200" dirty="0" smtClean="0">
                <a:solidFill>
                  <a:srgbClr val="C00000"/>
                </a:solidFill>
              </a:rPr>
              <a:t>Z. </a:t>
            </a:r>
            <a:r>
              <a:rPr lang="en-US" altLang="hu-HU" sz="1200" i="1" dirty="0" smtClean="0">
                <a:solidFill>
                  <a:srgbClr val="C00000"/>
                </a:solidFill>
              </a:rPr>
              <a:t>Ann</a:t>
            </a:r>
            <a:r>
              <a:rPr lang="hu-HU" altLang="hu-HU" sz="1200" i="1" dirty="0">
                <a:solidFill>
                  <a:srgbClr val="C00000"/>
                </a:solidFill>
              </a:rPr>
              <a:t>.</a:t>
            </a:r>
            <a:r>
              <a:rPr lang="en-US" altLang="hu-HU" sz="1200" i="1" dirty="0">
                <a:solidFill>
                  <a:srgbClr val="C00000"/>
                </a:solidFill>
              </a:rPr>
              <a:t> Up</a:t>
            </a:r>
            <a:r>
              <a:rPr lang="hu-HU" altLang="hu-HU" sz="1200" i="1" dirty="0">
                <a:solidFill>
                  <a:srgbClr val="C00000"/>
                </a:solidFill>
              </a:rPr>
              <a:t>.</a:t>
            </a:r>
            <a:r>
              <a:rPr lang="en-US" altLang="hu-HU" sz="1200" i="1" dirty="0">
                <a:solidFill>
                  <a:srgbClr val="C00000"/>
                </a:solidFill>
              </a:rPr>
              <a:t> in </a:t>
            </a:r>
            <a:r>
              <a:rPr lang="en-US" altLang="hu-HU" sz="1200" i="1" dirty="0" err="1">
                <a:solidFill>
                  <a:srgbClr val="C00000"/>
                </a:solidFill>
              </a:rPr>
              <a:t>Int</a:t>
            </a:r>
            <a:r>
              <a:rPr lang="hu-HU" altLang="hu-HU" sz="1200" i="1" dirty="0">
                <a:solidFill>
                  <a:srgbClr val="C00000"/>
                </a:solidFill>
              </a:rPr>
              <a:t>.</a:t>
            </a:r>
            <a:r>
              <a:rPr lang="en-US" altLang="hu-HU" sz="1200" i="1" dirty="0">
                <a:solidFill>
                  <a:srgbClr val="C00000"/>
                </a:solidFill>
              </a:rPr>
              <a:t> Care and </a:t>
            </a:r>
            <a:r>
              <a:rPr lang="en-US" altLang="hu-HU" sz="1200" i="1" dirty="0" err="1">
                <a:solidFill>
                  <a:srgbClr val="C00000"/>
                </a:solidFill>
              </a:rPr>
              <a:t>Em</a:t>
            </a:r>
            <a:r>
              <a:rPr lang="hu-HU" altLang="hu-HU" sz="1200" i="1" dirty="0">
                <a:solidFill>
                  <a:srgbClr val="C00000"/>
                </a:solidFill>
              </a:rPr>
              <a:t>.</a:t>
            </a:r>
            <a:r>
              <a:rPr lang="en-US" altLang="hu-HU" sz="1200" i="1" dirty="0">
                <a:solidFill>
                  <a:srgbClr val="C00000"/>
                </a:solidFill>
              </a:rPr>
              <a:t> Med</a:t>
            </a:r>
            <a:r>
              <a:rPr lang="hu-HU" altLang="hu-HU" sz="1200" dirty="0">
                <a:solidFill>
                  <a:srgbClr val="C00000"/>
                </a:solidFill>
              </a:rPr>
              <a:t>. 2014, </a:t>
            </a:r>
            <a:r>
              <a:rPr lang="hu-HU" altLang="hu-HU" sz="1200" dirty="0" smtClean="0">
                <a:solidFill>
                  <a:srgbClr val="C00000"/>
                </a:solidFill>
              </a:rPr>
              <a:t>pp:355</a:t>
            </a:r>
            <a:endParaRPr lang="hu-HU" sz="1200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r"/>
            <a:r>
              <a:rPr lang="hu-HU" sz="1200" dirty="0" err="1" smtClean="0">
                <a:solidFill>
                  <a:srgbClr val="C00000"/>
                </a:solidFill>
                <a:cs typeface="Times New Roman" pitchFamily="18" charset="0"/>
              </a:rPr>
              <a:t>Pandin</a:t>
            </a:r>
            <a:r>
              <a:rPr lang="hu-HU" sz="1200" dirty="0" smtClean="0">
                <a:solidFill>
                  <a:srgbClr val="C00000"/>
                </a:solidFill>
                <a:cs typeface="Times New Roman" pitchFamily="18" charset="0"/>
              </a:rPr>
              <a:t> P. et </a:t>
            </a:r>
            <a:r>
              <a:rPr lang="hu-HU" sz="1200" dirty="0" err="1" smtClean="0">
                <a:solidFill>
                  <a:srgbClr val="C00000"/>
                </a:solidFill>
                <a:cs typeface="Times New Roman" pitchFamily="18" charset="0"/>
              </a:rPr>
              <a:t>al</a:t>
            </a:r>
            <a:r>
              <a:rPr lang="hu-HU" sz="1200" dirty="0" smtClean="0">
                <a:solidFill>
                  <a:srgbClr val="C00000"/>
                </a:solidFill>
                <a:cs typeface="Times New Roman" pitchFamily="18" charset="0"/>
              </a:rPr>
              <a:t>.:</a:t>
            </a:r>
            <a:r>
              <a:rPr lang="en-US" sz="1200" dirty="0" smtClean="0">
                <a:solidFill>
                  <a:srgbClr val="C00000"/>
                </a:solidFill>
                <a:cs typeface="Times New Roman" pitchFamily="18" charset="0"/>
              </a:rPr>
              <a:t>Open Journal of Anesthesiology, 2014, 4, 131-152</a:t>
            </a:r>
            <a:endParaRPr lang="hu-HU" sz="12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115616" y="350100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66FF"/>
                </a:solidFill>
                <a:latin typeface="Calibri" pitchFamily="34" charset="0"/>
              </a:rPr>
              <a:t>MAP</a:t>
            </a:r>
            <a:endParaRPr lang="hu-HU" sz="2400" b="1" dirty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995936" y="1713002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 smtClean="0">
                <a:solidFill>
                  <a:srgbClr val="0066FF"/>
                </a:solidFill>
                <a:latin typeface="Calibri" pitchFamily="34" charset="0"/>
              </a:rPr>
              <a:t>Hgb</a:t>
            </a:r>
            <a:endParaRPr lang="hu-HU" sz="2000" b="1" dirty="0" smtClean="0">
              <a:solidFill>
                <a:srgbClr val="0066FF"/>
              </a:solidFill>
              <a:latin typeface="Calibri" pitchFamily="34" charset="0"/>
            </a:endParaRPr>
          </a:p>
          <a:p>
            <a:pPr algn="ctr"/>
            <a:r>
              <a:rPr lang="hu-HU" sz="2000" b="1" dirty="0" smtClean="0">
                <a:solidFill>
                  <a:srgbClr val="0066FF"/>
                </a:solidFill>
                <a:latin typeface="Calibri" pitchFamily="34" charset="0"/>
              </a:rPr>
              <a:t>SpO</a:t>
            </a:r>
            <a:r>
              <a:rPr lang="hu-HU" sz="2000" b="1" baseline="-25000" dirty="0" smtClean="0">
                <a:solidFill>
                  <a:srgbClr val="0066FF"/>
                </a:solidFill>
                <a:latin typeface="Calibri" pitchFamily="34" charset="0"/>
              </a:rPr>
              <a:t>2</a:t>
            </a:r>
            <a:endParaRPr lang="hu-HU" sz="2000" dirty="0">
              <a:solidFill>
                <a:srgbClr val="0066FF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 rot="3717921">
            <a:off x="5938562" y="3722184"/>
            <a:ext cx="1296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</a:rPr>
              <a:t>Organ</a:t>
            </a:r>
            <a:r>
              <a:rPr lang="hu-HU" sz="1300" dirty="0" smtClean="0">
                <a:solidFill>
                  <a:srgbClr val="363636"/>
                </a:solidFill>
                <a:latin typeface="Calibri" pitchFamily="34" charset="0"/>
              </a:rPr>
              <a:t> </a:t>
            </a:r>
            <a:endParaRPr lang="hu-HU" sz="1300" dirty="0">
              <a:solidFill>
                <a:srgbClr val="363636"/>
              </a:solidFill>
              <a:latin typeface="Calibri" pitchFamily="34" charset="0"/>
            </a:endParaRPr>
          </a:p>
        </p:txBody>
      </p:sp>
      <p:cxnSp>
        <p:nvCxnSpPr>
          <p:cNvPr id="27" name="Egyenes összekötő 26"/>
          <p:cNvCxnSpPr/>
          <p:nvPr/>
        </p:nvCxnSpPr>
        <p:spPr>
          <a:xfrm>
            <a:off x="971600" y="836712"/>
            <a:ext cx="7200800" cy="0"/>
          </a:xfrm>
          <a:prstGeom prst="line">
            <a:avLst/>
          </a:prstGeom>
          <a:ln w="381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5517232"/>
            <a:ext cx="408554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4" name="Picture 2" descr="KÃ©ptalÃ¡lat a kÃ¶vetkezÅre: â1â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356992"/>
            <a:ext cx="1045862" cy="836712"/>
          </a:xfrm>
          <a:prstGeom prst="rect">
            <a:avLst/>
          </a:prstGeom>
          <a:noFill/>
        </p:spPr>
      </p:pic>
      <p:sp>
        <p:nvSpPr>
          <p:cNvPr id="473090" name="AutoShape 2" descr="Mérleg Stock vektorok, Mérleg Jogdíjmentes illusztrációk |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473092" name="AutoShape 4" descr="Mérleg Stock vektorok, Mérleg Jogdíjmentes illusztrációk |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srgbClr val="000000"/>
              </a:solidFill>
            </a:endParaRPr>
          </a:p>
        </p:txBody>
      </p:sp>
      <p:pic>
        <p:nvPicPr>
          <p:cNvPr id="473094" name="Picture 6" descr="Mérleg Stock vektorok, Mérleg Jogdíjmentes illusztrációk | Depositphotos®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4581128"/>
            <a:ext cx="936104" cy="936104"/>
          </a:xfrm>
          <a:prstGeom prst="rect">
            <a:avLst/>
          </a:prstGeom>
          <a:noFill/>
        </p:spPr>
      </p:pic>
      <p:sp>
        <p:nvSpPr>
          <p:cNvPr id="23" name="Téglalap 22"/>
          <p:cNvSpPr/>
          <p:nvPr/>
        </p:nvSpPr>
        <p:spPr>
          <a:xfrm>
            <a:off x="3347864" y="4149080"/>
            <a:ext cx="2238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C00000"/>
                </a:solidFill>
                <a:latin typeface="Calibri" pitchFamily="34" charset="0"/>
              </a:rPr>
              <a:t>ScvO</a:t>
            </a:r>
            <a:r>
              <a:rPr lang="hu-HU" sz="2400" b="1" baseline="-25000" dirty="0" smtClean="0">
                <a:solidFill>
                  <a:srgbClr val="C00000"/>
                </a:solidFill>
                <a:latin typeface="Calibri" pitchFamily="34" charset="0"/>
              </a:rPr>
              <a:t>2 </a:t>
            </a:r>
            <a:r>
              <a:rPr lang="hu-HU" sz="2400" b="1" dirty="0" smtClean="0">
                <a:solidFill>
                  <a:srgbClr val="C00000"/>
                </a:solidFill>
                <a:latin typeface="Calibri" pitchFamily="34" charset="0"/>
              </a:rPr>
              <a:t>és </a:t>
            </a:r>
            <a:r>
              <a:rPr lang="hu-HU" sz="2400" b="1" dirty="0" err="1" smtClean="0">
                <a:solidFill>
                  <a:srgbClr val="C00000"/>
                </a:solidFill>
                <a:latin typeface="Calibri" pitchFamily="34" charset="0"/>
              </a:rPr>
              <a:t>laktát</a:t>
            </a:r>
            <a:endParaRPr lang="hu-HU" sz="2400" b="1" baseline="-25000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5" name="Lekerekített téglalap 24"/>
          <p:cNvSpPr/>
          <p:nvPr/>
        </p:nvSpPr>
        <p:spPr bwMode="auto">
          <a:xfrm>
            <a:off x="6876256" y="5661248"/>
            <a:ext cx="1152128" cy="648072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3600" dirty="0" smtClean="0">
                <a:solidFill>
                  <a:srgbClr val="FFFFFF"/>
                </a:solidFill>
                <a:latin typeface="Calibri" pitchFamily="34" charset="0"/>
              </a:rPr>
              <a:t>VO</a:t>
            </a:r>
            <a:r>
              <a:rPr lang="hu-HU" sz="3600" baseline="-250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6" name="Lekerekített téglalap 25"/>
          <p:cNvSpPr/>
          <p:nvPr/>
        </p:nvSpPr>
        <p:spPr bwMode="auto">
          <a:xfrm>
            <a:off x="1187624" y="5661248"/>
            <a:ext cx="1152128" cy="648072"/>
          </a:xfrm>
          <a:prstGeom prst="roundRect">
            <a:avLst/>
          </a:prstGeom>
          <a:solidFill>
            <a:srgbClr val="0066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3600" dirty="0" smtClean="0">
                <a:solidFill>
                  <a:srgbClr val="FFFFFF"/>
                </a:solidFill>
                <a:latin typeface="Calibri" pitchFamily="34" charset="0"/>
              </a:rPr>
              <a:t>DO</a:t>
            </a:r>
            <a:r>
              <a:rPr lang="hu-HU" sz="3600" baseline="-250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8" name="Téglalap 27"/>
          <p:cNvSpPr/>
          <p:nvPr/>
        </p:nvSpPr>
        <p:spPr bwMode="auto">
          <a:xfrm>
            <a:off x="6660232" y="5373216"/>
            <a:ext cx="1584176" cy="122413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smtClean="0">
              <a:solidFill>
                <a:srgbClr val="000000"/>
              </a:solidFill>
            </a:endParaRPr>
          </a:p>
        </p:txBody>
      </p:sp>
      <p:sp>
        <p:nvSpPr>
          <p:cNvPr id="30" name="Ellipszis 29"/>
          <p:cNvSpPr/>
          <p:nvPr/>
        </p:nvSpPr>
        <p:spPr bwMode="auto">
          <a:xfrm>
            <a:off x="2843808" y="2708920"/>
            <a:ext cx="288032" cy="36004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smtClean="0">
              <a:solidFill>
                <a:srgbClr val="000000"/>
              </a:solidFill>
            </a:endParaRPr>
          </a:p>
        </p:txBody>
      </p:sp>
      <p:sp>
        <p:nvSpPr>
          <p:cNvPr id="32" name="Ellipszis 31"/>
          <p:cNvSpPr/>
          <p:nvPr/>
        </p:nvSpPr>
        <p:spPr bwMode="auto">
          <a:xfrm>
            <a:off x="4355976" y="2348880"/>
            <a:ext cx="288032" cy="36004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smtClean="0">
              <a:solidFill>
                <a:srgbClr val="000000"/>
              </a:solidFill>
            </a:endParaRPr>
          </a:p>
        </p:txBody>
      </p:sp>
      <p:sp>
        <p:nvSpPr>
          <p:cNvPr id="33" name="Ellipszis 32"/>
          <p:cNvSpPr/>
          <p:nvPr/>
        </p:nvSpPr>
        <p:spPr bwMode="auto">
          <a:xfrm>
            <a:off x="5724128" y="2636912"/>
            <a:ext cx="360040" cy="36004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smtClean="0">
              <a:solidFill>
                <a:srgbClr val="000000"/>
              </a:solidFill>
            </a:endParaRPr>
          </a:p>
        </p:txBody>
      </p:sp>
      <p:sp>
        <p:nvSpPr>
          <p:cNvPr id="34" name="Ellipszis 33"/>
          <p:cNvSpPr/>
          <p:nvPr/>
        </p:nvSpPr>
        <p:spPr bwMode="auto">
          <a:xfrm>
            <a:off x="7092280" y="3933056"/>
            <a:ext cx="360040" cy="432048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smtClean="0">
              <a:solidFill>
                <a:srgbClr val="000000"/>
              </a:solidFill>
            </a:endParaRPr>
          </a:p>
        </p:txBody>
      </p:sp>
      <p:sp>
        <p:nvSpPr>
          <p:cNvPr id="35" name="Ellipszis 34"/>
          <p:cNvSpPr/>
          <p:nvPr/>
        </p:nvSpPr>
        <p:spPr bwMode="auto">
          <a:xfrm>
            <a:off x="1619672" y="3933056"/>
            <a:ext cx="360040" cy="36004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smtClean="0">
              <a:solidFill>
                <a:srgbClr val="00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876256" y="2852936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latin typeface="Calibri" pitchFamily="34" charset="0"/>
              </a:rPr>
              <a:t>Tudat, </a:t>
            </a:r>
            <a:r>
              <a:rPr lang="hu-HU" b="1" dirty="0" err="1" smtClean="0">
                <a:solidFill>
                  <a:srgbClr val="C00000"/>
                </a:solidFill>
                <a:latin typeface="Calibri" pitchFamily="34" charset="0"/>
              </a:rPr>
              <a:t>diurézis</a:t>
            </a:r>
            <a:r>
              <a:rPr lang="hu-HU" b="1" dirty="0" smtClean="0">
                <a:solidFill>
                  <a:srgbClr val="C00000"/>
                </a:solidFill>
                <a:latin typeface="Calibri" pitchFamily="34" charset="0"/>
              </a:rPr>
              <a:t>, Periféria </a:t>
            </a:r>
          </a:p>
          <a:p>
            <a:pPr algn="ctr"/>
            <a:r>
              <a:rPr lang="hu-HU" b="1" dirty="0" smtClean="0">
                <a:solidFill>
                  <a:srgbClr val="C00000"/>
                </a:solidFill>
                <a:latin typeface="Calibri" pitchFamily="34" charset="0"/>
              </a:rPr>
              <a:t>(hő, szín, CRT</a:t>
            </a:r>
            <a:endParaRPr lang="hu-HU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123728" y="1601505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66FF"/>
                </a:solidFill>
                <a:latin typeface="Calibri" pitchFamily="34" charset="0"/>
              </a:rPr>
              <a:t>CI</a:t>
            </a:r>
          </a:p>
          <a:p>
            <a:pPr algn="ctr"/>
            <a:r>
              <a:rPr lang="hu-HU" sz="2000" b="1" dirty="0" smtClean="0">
                <a:solidFill>
                  <a:srgbClr val="0066FF"/>
                </a:solidFill>
                <a:latin typeface="Calibri" pitchFamily="34" charset="0"/>
              </a:rPr>
              <a:t>SVI</a:t>
            </a:r>
          </a:p>
          <a:p>
            <a:pPr algn="ctr"/>
            <a:r>
              <a:rPr lang="hu-HU" sz="2000" dirty="0" smtClean="0">
                <a:solidFill>
                  <a:srgbClr val="0066FF"/>
                </a:solidFill>
                <a:latin typeface="Calibri" pitchFamily="34" charset="0"/>
              </a:rPr>
              <a:t>GEDVI</a:t>
            </a:r>
          </a:p>
          <a:p>
            <a:pPr algn="ctr"/>
            <a:r>
              <a:rPr lang="hu-HU" sz="2000" b="1" dirty="0" smtClean="0">
                <a:solidFill>
                  <a:srgbClr val="0066FF"/>
                </a:solidFill>
                <a:latin typeface="Calibri" pitchFamily="34" charset="0"/>
              </a:rPr>
              <a:t>CO</a:t>
            </a:r>
            <a:r>
              <a:rPr lang="hu-HU" sz="2000" b="1" baseline="-25000" dirty="0" smtClean="0">
                <a:solidFill>
                  <a:srgbClr val="0066FF"/>
                </a:solidFill>
                <a:latin typeface="Calibri" pitchFamily="34" charset="0"/>
              </a:rPr>
              <a:t>2</a:t>
            </a:r>
            <a:r>
              <a:rPr lang="hu-HU" sz="2000" b="1" dirty="0" smtClean="0">
                <a:solidFill>
                  <a:srgbClr val="0066FF"/>
                </a:solidFill>
                <a:latin typeface="Calibri" pitchFamily="34" charset="0"/>
              </a:rPr>
              <a:t> rés</a:t>
            </a:r>
            <a:endParaRPr lang="hu-HU" sz="2000" dirty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5724128" y="1837273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  <a:latin typeface="Calibri" pitchFamily="34" charset="0"/>
              </a:rPr>
              <a:t>Agitáció</a:t>
            </a:r>
          </a:p>
          <a:p>
            <a:pPr algn="ctr"/>
            <a:r>
              <a:rPr lang="hu-HU" sz="2000" b="1" dirty="0" smtClean="0">
                <a:solidFill>
                  <a:srgbClr val="C00000"/>
                </a:solidFill>
                <a:latin typeface="Calibri" pitchFamily="34" charset="0"/>
              </a:rPr>
              <a:t>Fájdalom</a:t>
            </a:r>
          </a:p>
          <a:p>
            <a:pPr algn="ctr"/>
            <a:r>
              <a:rPr lang="hu-HU" sz="2000" b="1" dirty="0" smtClean="0">
                <a:solidFill>
                  <a:srgbClr val="C00000"/>
                </a:solidFill>
                <a:latin typeface="Calibri" pitchFamily="34" charset="0"/>
              </a:rPr>
              <a:t>Láz</a:t>
            </a:r>
            <a:endParaRPr lang="hu-HU" sz="2000" dirty="0">
              <a:solidFill>
                <a:srgbClr val="C00000"/>
              </a:solidFill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795587" y="3573016"/>
            <a:ext cx="1328145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dirty="0" err="1" smtClean="0">
                <a:solidFill>
                  <a:srgbClr val="FFFFFF"/>
                </a:solidFill>
                <a:latin typeface="Calibri" pitchFamily="34" charset="0"/>
              </a:rPr>
              <a:t>Vazopresszor</a:t>
            </a:r>
            <a:endParaRPr lang="hu-H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1843700" y="1628800"/>
            <a:ext cx="1216135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dirty="0" smtClean="0">
                <a:solidFill>
                  <a:srgbClr val="FFFFFF"/>
                </a:solidFill>
                <a:latin typeface="Calibri" pitchFamily="34" charset="0"/>
              </a:rPr>
              <a:t>Folyadék</a:t>
            </a:r>
            <a:endParaRPr lang="hu-H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1843700" y="2132856"/>
            <a:ext cx="1216135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dirty="0" err="1" smtClean="0">
                <a:solidFill>
                  <a:srgbClr val="FFFFFF"/>
                </a:solidFill>
                <a:latin typeface="Calibri" pitchFamily="34" charset="0"/>
              </a:rPr>
              <a:t>Inotróp</a:t>
            </a:r>
            <a:endParaRPr lang="hu-H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3931932" y="1484784"/>
            <a:ext cx="1216135" cy="338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dirty="0" smtClean="0">
                <a:solidFill>
                  <a:srgbClr val="FFFFFF"/>
                </a:solidFill>
                <a:latin typeface="Calibri" pitchFamily="34" charset="0"/>
              </a:rPr>
              <a:t>Transzfúzió</a:t>
            </a:r>
            <a:endParaRPr lang="hu-H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3923931" y="1916832"/>
            <a:ext cx="1216135" cy="338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dirty="0" smtClean="0">
                <a:solidFill>
                  <a:srgbClr val="FFFFFF"/>
                </a:solidFill>
                <a:latin typeface="Calibri" pitchFamily="34" charset="0"/>
              </a:rPr>
              <a:t>Oxigén</a:t>
            </a:r>
            <a:endParaRPr lang="hu-H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4" name="Szövegdoboz 43"/>
          <p:cNvSpPr txBox="1"/>
          <p:nvPr/>
        </p:nvSpPr>
        <p:spPr>
          <a:xfrm>
            <a:off x="5740132" y="1650286"/>
            <a:ext cx="1856207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dirty="0" smtClean="0">
                <a:solidFill>
                  <a:srgbClr val="FFFFFF"/>
                </a:solidFill>
                <a:latin typeface="Calibri" pitchFamily="34" charset="0"/>
              </a:rPr>
              <a:t>Fájdalomcsillapítás</a:t>
            </a:r>
            <a:endParaRPr lang="hu-H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5724128" y="2010326"/>
            <a:ext cx="1344149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dirty="0" err="1" smtClean="0">
                <a:solidFill>
                  <a:srgbClr val="FFFFFF"/>
                </a:solidFill>
                <a:latin typeface="Calibri" pitchFamily="34" charset="0"/>
              </a:rPr>
              <a:t>Szedáció</a:t>
            </a:r>
            <a:endParaRPr lang="hu-H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6" name="Picture 2" descr="KÃ©ptalÃ¡lat a kÃ¶vetkezÅre: â2â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3356992"/>
            <a:ext cx="778830" cy="792088"/>
          </a:xfrm>
          <a:prstGeom prst="rect">
            <a:avLst/>
          </a:prstGeom>
          <a:noFill/>
        </p:spPr>
      </p:pic>
      <p:pic>
        <p:nvPicPr>
          <p:cNvPr id="473096" name="Picture 8" descr="3D-s fényes piros 3-as szá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3356992"/>
            <a:ext cx="792088" cy="792088"/>
          </a:xfrm>
          <a:prstGeom prst="rect">
            <a:avLst/>
          </a:prstGeom>
          <a:noFill/>
        </p:spPr>
      </p:pic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395536" y="-18256"/>
            <a:ext cx="8229600" cy="7829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3200" kern="0" dirty="0" smtClean="0">
                <a:solidFill>
                  <a:srgbClr val="000000"/>
                </a:solidFill>
                <a:cs typeface="Times New Roman" pitchFamily="18" charset="0"/>
              </a:rPr>
              <a:t>Az oxigéndeficit oka</a:t>
            </a:r>
            <a:endParaRPr lang="hu-HU" sz="3200" dirty="0">
              <a:solidFill>
                <a:srgbClr val="000000"/>
              </a:solidFill>
            </a:endParaRP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539552" y="-27384"/>
            <a:ext cx="8229600" cy="7829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3200" kern="0" dirty="0" smtClean="0">
                <a:solidFill>
                  <a:srgbClr val="000000"/>
                </a:solidFill>
                <a:cs typeface="Times New Roman" pitchFamily="18" charset="0"/>
              </a:rPr>
              <a:t>Az oxigéndeficit kezelése</a:t>
            </a:r>
            <a:endParaRPr lang="hu-HU" sz="3200" dirty="0">
              <a:solidFill>
                <a:srgbClr val="000000"/>
              </a:solidFill>
            </a:endParaRPr>
          </a:p>
        </p:txBody>
      </p:sp>
      <p:sp>
        <p:nvSpPr>
          <p:cNvPr id="52" name="Szövegdoboz 51"/>
          <p:cNvSpPr txBox="1"/>
          <p:nvPr/>
        </p:nvSpPr>
        <p:spPr>
          <a:xfrm>
            <a:off x="5724128" y="2370366"/>
            <a:ext cx="1344149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dirty="0" smtClean="0">
                <a:solidFill>
                  <a:srgbClr val="FFFFFF"/>
                </a:solidFill>
                <a:latin typeface="Calibri" pitchFamily="34" charset="0"/>
              </a:rPr>
              <a:t>Lázcsillapítás</a:t>
            </a:r>
            <a:endParaRPr lang="hu-H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9" name="Lekerekített téglalap 48"/>
          <p:cNvSpPr/>
          <p:nvPr/>
        </p:nvSpPr>
        <p:spPr bwMode="auto">
          <a:xfrm>
            <a:off x="1259632" y="4797152"/>
            <a:ext cx="1008112" cy="576064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400" b="1" dirty="0" smtClean="0">
                <a:solidFill>
                  <a:srgbClr val="000000"/>
                </a:solidFill>
              </a:rPr>
              <a:t>CÉL</a:t>
            </a:r>
          </a:p>
        </p:txBody>
      </p:sp>
      <p:sp>
        <p:nvSpPr>
          <p:cNvPr id="50" name="Lekerekített téglalap 49"/>
          <p:cNvSpPr/>
          <p:nvPr/>
        </p:nvSpPr>
        <p:spPr bwMode="auto">
          <a:xfrm>
            <a:off x="3563888" y="2708920"/>
            <a:ext cx="1872208" cy="576064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400" b="1" dirty="0" smtClean="0">
                <a:solidFill>
                  <a:srgbClr val="000000"/>
                </a:solidFill>
              </a:rPr>
              <a:t>ESZKÖZ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35123E-6 L -0.62986 0.005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7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3" grpId="0"/>
      <p:bldP spid="23" grpId="1"/>
      <p:bldP spid="28" grpId="0" animBg="1"/>
      <p:bldP spid="28" grpId="1" animBg="1"/>
      <p:bldP spid="11" grpId="0"/>
      <p:bldP spid="11" grpId="1"/>
      <p:bldP spid="8" grpId="0"/>
      <p:bldP spid="36" grpId="0"/>
      <p:bldP spid="47" grpId="0" animBg="1"/>
      <p:bldP spid="48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ile.scirp.org/Html/htmlimages%5C3-1920266x%5Cbd15c397-7912-47b3-b736-eb0657b7c9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493" y="1462624"/>
            <a:ext cx="7448947" cy="491870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12776"/>
            <a:ext cx="74888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3" name="Téglalap 42"/>
          <p:cNvSpPr/>
          <p:nvPr/>
        </p:nvSpPr>
        <p:spPr bwMode="auto">
          <a:xfrm>
            <a:off x="1547664" y="5805264"/>
            <a:ext cx="5904656" cy="7920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467544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3200" kern="0" dirty="0" smtClean="0">
                <a:solidFill>
                  <a:srgbClr val="000000"/>
                </a:solidFill>
                <a:cs typeface="Times New Roman" pitchFamily="18" charset="0"/>
              </a:rPr>
              <a:t>Az oxigéndeficit felismerése</a:t>
            </a:r>
            <a:endParaRPr lang="hu-HU" sz="3200" dirty="0">
              <a:solidFill>
                <a:srgbClr val="00000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2195736" y="83671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hu-HU" altLang="hu-HU" sz="1200" dirty="0">
                <a:solidFill>
                  <a:srgbClr val="C00000"/>
                </a:solidFill>
              </a:rPr>
              <a:t>Tánczos K, Németh M, Molnár </a:t>
            </a:r>
            <a:r>
              <a:rPr lang="hu-HU" altLang="hu-HU" sz="1200" dirty="0" smtClean="0">
                <a:solidFill>
                  <a:srgbClr val="C00000"/>
                </a:solidFill>
              </a:rPr>
              <a:t>Z. </a:t>
            </a:r>
            <a:r>
              <a:rPr lang="en-US" altLang="hu-HU" sz="1200" i="1" dirty="0" smtClean="0">
                <a:solidFill>
                  <a:srgbClr val="C00000"/>
                </a:solidFill>
              </a:rPr>
              <a:t>Ann</a:t>
            </a:r>
            <a:r>
              <a:rPr lang="hu-HU" altLang="hu-HU" sz="1200" i="1" dirty="0">
                <a:solidFill>
                  <a:srgbClr val="C00000"/>
                </a:solidFill>
              </a:rPr>
              <a:t>.</a:t>
            </a:r>
            <a:r>
              <a:rPr lang="en-US" altLang="hu-HU" sz="1200" i="1" dirty="0">
                <a:solidFill>
                  <a:srgbClr val="C00000"/>
                </a:solidFill>
              </a:rPr>
              <a:t> Up</a:t>
            </a:r>
            <a:r>
              <a:rPr lang="hu-HU" altLang="hu-HU" sz="1200" i="1" dirty="0">
                <a:solidFill>
                  <a:srgbClr val="C00000"/>
                </a:solidFill>
              </a:rPr>
              <a:t>.</a:t>
            </a:r>
            <a:r>
              <a:rPr lang="en-US" altLang="hu-HU" sz="1200" i="1" dirty="0">
                <a:solidFill>
                  <a:srgbClr val="C00000"/>
                </a:solidFill>
              </a:rPr>
              <a:t> in </a:t>
            </a:r>
            <a:r>
              <a:rPr lang="en-US" altLang="hu-HU" sz="1200" i="1" dirty="0" err="1">
                <a:solidFill>
                  <a:srgbClr val="C00000"/>
                </a:solidFill>
              </a:rPr>
              <a:t>Int</a:t>
            </a:r>
            <a:r>
              <a:rPr lang="hu-HU" altLang="hu-HU" sz="1200" i="1" dirty="0">
                <a:solidFill>
                  <a:srgbClr val="C00000"/>
                </a:solidFill>
              </a:rPr>
              <a:t>.</a:t>
            </a:r>
            <a:r>
              <a:rPr lang="en-US" altLang="hu-HU" sz="1200" i="1" dirty="0">
                <a:solidFill>
                  <a:srgbClr val="C00000"/>
                </a:solidFill>
              </a:rPr>
              <a:t> Care and </a:t>
            </a:r>
            <a:r>
              <a:rPr lang="en-US" altLang="hu-HU" sz="1200" i="1" dirty="0" err="1">
                <a:solidFill>
                  <a:srgbClr val="C00000"/>
                </a:solidFill>
              </a:rPr>
              <a:t>Em</a:t>
            </a:r>
            <a:r>
              <a:rPr lang="hu-HU" altLang="hu-HU" sz="1200" i="1" dirty="0">
                <a:solidFill>
                  <a:srgbClr val="C00000"/>
                </a:solidFill>
              </a:rPr>
              <a:t>.</a:t>
            </a:r>
            <a:r>
              <a:rPr lang="en-US" altLang="hu-HU" sz="1200" i="1" dirty="0">
                <a:solidFill>
                  <a:srgbClr val="C00000"/>
                </a:solidFill>
              </a:rPr>
              <a:t> Med</a:t>
            </a:r>
            <a:r>
              <a:rPr lang="hu-HU" altLang="hu-HU" sz="1200" dirty="0">
                <a:solidFill>
                  <a:srgbClr val="C00000"/>
                </a:solidFill>
              </a:rPr>
              <a:t>. 2014, </a:t>
            </a:r>
            <a:r>
              <a:rPr lang="hu-HU" altLang="hu-HU" sz="1200" dirty="0" smtClean="0">
                <a:solidFill>
                  <a:srgbClr val="C00000"/>
                </a:solidFill>
              </a:rPr>
              <a:t>pp:355</a:t>
            </a:r>
            <a:endParaRPr lang="hu-HU" sz="1200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r"/>
            <a:r>
              <a:rPr lang="hu-HU" sz="1200" dirty="0" err="1" smtClean="0">
                <a:solidFill>
                  <a:srgbClr val="C00000"/>
                </a:solidFill>
                <a:cs typeface="Times New Roman" pitchFamily="18" charset="0"/>
              </a:rPr>
              <a:t>Pandin</a:t>
            </a:r>
            <a:r>
              <a:rPr lang="hu-HU" sz="1200" dirty="0" smtClean="0">
                <a:solidFill>
                  <a:srgbClr val="C00000"/>
                </a:solidFill>
                <a:cs typeface="Times New Roman" pitchFamily="18" charset="0"/>
              </a:rPr>
              <a:t> P. et </a:t>
            </a:r>
            <a:r>
              <a:rPr lang="hu-HU" sz="1200" dirty="0" err="1" smtClean="0">
                <a:solidFill>
                  <a:srgbClr val="C00000"/>
                </a:solidFill>
                <a:cs typeface="Times New Roman" pitchFamily="18" charset="0"/>
              </a:rPr>
              <a:t>al</a:t>
            </a:r>
            <a:r>
              <a:rPr lang="hu-HU" sz="1200" dirty="0" smtClean="0">
                <a:solidFill>
                  <a:srgbClr val="C00000"/>
                </a:solidFill>
                <a:cs typeface="Times New Roman" pitchFamily="18" charset="0"/>
              </a:rPr>
              <a:t>.:</a:t>
            </a:r>
            <a:r>
              <a:rPr lang="en-US" sz="1200" dirty="0" smtClean="0">
                <a:solidFill>
                  <a:srgbClr val="C00000"/>
                </a:solidFill>
                <a:cs typeface="Times New Roman" pitchFamily="18" charset="0"/>
              </a:rPr>
              <a:t>Open Journal of Anesthesiology, 2014, 4, 131-152</a:t>
            </a:r>
            <a:endParaRPr lang="hu-HU" sz="12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115616" y="350100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66FF"/>
                </a:solidFill>
                <a:latin typeface="Calibri" pitchFamily="34" charset="0"/>
              </a:rPr>
              <a:t>MAP</a:t>
            </a:r>
            <a:endParaRPr lang="hu-HU" sz="2400" b="1" dirty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 rot="3717921">
            <a:off x="5938562" y="3722184"/>
            <a:ext cx="1296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</a:rPr>
              <a:t>Organ</a:t>
            </a:r>
            <a:r>
              <a:rPr lang="hu-HU" sz="1300" dirty="0" smtClean="0">
                <a:solidFill>
                  <a:srgbClr val="363636"/>
                </a:solidFill>
                <a:latin typeface="Calibri" pitchFamily="34" charset="0"/>
              </a:rPr>
              <a:t> </a:t>
            </a:r>
            <a:endParaRPr lang="hu-HU" sz="1300" dirty="0">
              <a:solidFill>
                <a:srgbClr val="363636"/>
              </a:solidFill>
              <a:latin typeface="Calibri" pitchFamily="34" charset="0"/>
            </a:endParaRPr>
          </a:p>
        </p:txBody>
      </p:sp>
      <p:cxnSp>
        <p:nvCxnSpPr>
          <p:cNvPr id="27" name="Egyenes összekötő 26"/>
          <p:cNvCxnSpPr/>
          <p:nvPr/>
        </p:nvCxnSpPr>
        <p:spPr>
          <a:xfrm>
            <a:off x="971600" y="836712"/>
            <a:ext cx="7200800" cy="0"/>
          </a:xfrm>
          <a:prstGeom prst="line">
            <a:avLst/>
          </a:prstGeom>
          <a:ln w="381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5517232"/>
            <a:ext cx="408554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4" name="Picture 2" descr="KÃ©ptalÃ¡lat a kÃ¶vetkezÅre: â1â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356992"/>
            <a:ext cx="1045862" cy="836712"/>
          </a:xfrm>
          <a:prstGeom prst="rect">
            <a:avLst/>
          </a:prstGeom>
          <a:noFill/>
        </p:spPr>
      </p:pic>
      <p:sp>
        <p:nvSpPr>
          <p:cNvPr id="473090" name="AutoShape 2" descr="Mérleg Stock vektorok, Mérleg Jogdíjmentes illusztrációk |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73092" name="AutoShape 4" descr="Mérleg Stock vektorok, Mérleg Jogdíjmentes illusztrációk |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73094" name="Picture 6" descr="Mérleg Stock vektorok, Mérleg Jogdíjmentes illusztrációk | Depositphotos®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4581128"/>
            <a:ext cx="936104" cy="936104"/>
          </a:xfrm>
          <a:prstGeom prst="rect">
            <a:avLst/>
          </a:prstGeom>
          <a:noFill/>
        </p:spPr>
      </p:pic>
      <p:sp>
        <p:nvSpPr>
          <p:cNvPr id="23" name="Téglalap 22"/>
          <p:cNvSpPr/>
          <p:nvPr/>
        </p:nvSpPr>
        <p:spPr>
          <a:xfrm>
            <a:off x="3347864" y="4149080"/>
            <a:ext cx="2238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C00000"/>
                </a:solidFill>
                <a:latin typeface="Calibri" pitchFamily="34" charset="0"/>
              </a:rPr>
              <a:t>ScvO</a:t>
            </a:r>
            <a:r>
              <a:rPr lang="hu-HU" sz="2400" b="1" baseline="-25000" dirty="0" smtClean="0">
                <a:solidFill>
                  <a:srgbClr val="C00000"/>
                </a:solidFill>
                <a:latin typeface="Calibri" pitchFamily="34" charset="0"/>
              </a:rPr>
              <a:t>2 </a:t>
            </a:r>
            <a:r>
              <a:rPr lang="hu-HU" sz="2400" b="1" dirty="0" smtClean="0">
                <a:solidFill>
                  <a:srgbClr val="C00000"/>
                </a:solidFill>
                <a:latin typeface="Calibri" pitchFamily="34" charset="0"/>
              </a:rPr>
              <a:t>és </a:t>
            </a:r>
            <a:r>
              <a:rPr lang="hu-HU" sz="2400" b="1" dirty="0" err="1" smtClean="0">
                <a:solidFill>
                  <a:srgbClr val="C00000"/>
                </a:solidFill>
                <a:latin typeface="Calibri" pitchFamily="34" charset="0"/>
              </a:rPr>
              <a:t>laktát</a:t>
            </a:r>
            <a:endParaRPr lang="hu-HU" sz="2400" b="1" baseline="-25000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5" name="Lekerekített téglalap 24"/>
          <p:cNvSpPr/>
          <p:nvPr/>
        </p:nvSpPr>
        <p:spPr bwMode="auto">
          <a:xfrm>
            <a:off x="6876256" y="5661248"/>
            <a:ext cx="1152128" cy="648072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600" dirty="0" smtClean="0">
                <a:solidFill>
                  <a:schemeClr val="bg1"/>
                </a:solidFill>
                <a:latin typeface="Calibri" pitchFamily="34" charset="0"/>
              </a:rPr>
              <a:t>V</a:t>
            </a:r>
            <a:r>
              <a:rPr kumimoji="0" lang="hu-H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O</a:t>
            </a:r>
            <a:r>
              <a:rPr kumimoji="0" lang="hu-HU" sz="36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2</a:t>
            </a:r>
          </a:p>
        </p:txBody>
      </p:sp>
      <p:sp>
        <p:nvSpPr>
          <p:cNvPr id="26" name="Lekerekített téglalap 25"/>
          <p:cNvSpPr/>
          <p:nvPr/>
        </p:nvSpPr>
        <p:spPr bwMode="auto">
          <a:xfrm>
            <a:off x="1187624" y="5661248"/>
            <a:ext cx="1152128" cy="648072"/>
          </a:xfrm>
          <a:prstGeom prst="roundRect">
            <a:avLst/>
          </a:prstGeom>
          <a:solidFill>
            <a:srgbClr val="0066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DO</a:t>
            </a:r>
            <a:r>
              <a:rPr kumimoji="0" lang="hu-HU" sz="36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2</a:t>
            </a:r>
          </a:p>
        </p:txBody>
      </p:sp>
      <p:sp>
        <p:nvSpPr>
          <p:cNvPr id="28" name="Téglalap 27"/>
          <p:cNvSpPr/>
          <p:nvPr/>
        </p:nvSpPr>
        <p:spPr bwMode="auto">
          <a:xfrm>
            <a:off x="899592" y="5373216"/>
            <a:ext cx="1584176" cy="122413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Ellipszis 29"/>
          <p:cNvSpPr/>
          <p:nvPr/>
        </p:nvSpPr>
        <p:spPr bwMode="auto">
          <a:xfrm>
            <a:off x="2843808" y="2708920"/>
            <a:ext cx="288032" cy="36004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Ellipszis 31"/>
          <p:cNvSpPr/>
          <p:nvPr/>
        </p:nvSpPr>
        <p:spPr bwMode="auto">
          <a:xfrm>
            <a:off x="4355976" y="2348880"/>
            <a:ext cx="288032" cy="36004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Ellipszis 32"/>
          <p:cNvSpPr/>
          <p:nvPr/>
        </p:nvSpPr>
        <p:spPr bwMode="auto">
          <a:xfrm>
            <a:off x="5724128" y="2636912"/>
            <a:ext cx="360040" cy="36004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Ellipszis 33"/>
          <p:cNvSpPr/>
          <p:nvPr/>
        </p:nvSpPr>
        <p:spPr bwMode="auto">
          <a:xfrm>
            <a:off x="7092280" y="3933056"/>
            <a:ext cx="360040" cy="432048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Ellipszis 34"/>
          <p:cNvSpPr/>
          <p:nvPr/>
        </p:nvSpPr>
        <p:spPr bwMode="auto">
          <a:xfrm>
            <a:off x="1619672" y="3933056"/>
            <a:ext cx="360040" cy="36004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876256" y="2852936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latin typeface="Calibri" pitchFamily="34" charset="0"/>
              </a:rPr>
              <a:t>Tudat, </a:t>
            </a:r>
            <a:r>
              <a:rPr lang="hu-HU" b="1" dirty="0" err="1" smtClean="0">
                <a:solidFill>
                  <a:srgbClr val="C00000"/>
                </a:solidFill>
                <a:latin typeface="Calibri" pitchFamily="34" charset="0"/>
              </a:rPr>
              <a:t>diurézis</a:t>
            </a:r>
            <a:r>
              <a:rPr lang="hu-HU" b="1" dirty="0" smtClean="0">
                <a:solidFill>
                  <a:srgbClr val="C00000"/>
                </a:solidFill>
                <a:latin typeface="Calibri" pitchFamily="34" charset="0"/>
              </a:rPr>
              <a:t>, Periféria </a:t>
            </a:r>
          </a:p>
          <a:p>
            <a:pPr algn="ctr"/>
            <a:r>
              <a:rPr lang="hu-HU" b="1" dirty="0" smtClean="0">
                <a:solidFill>
                  <a:srgbClr val="C00000"/>
                </a:solidFill>
                <a:latin typeface="Calibri" pitchFamily="34" charset="0"/>
              </a:rPr>
              <a:t>(hő, szín, CRT</a:t>
            </a:r>
            <a:endParaRPr lang="hu-HU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795587" y="3573016"/>
            <a:ext cx="1328145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dirty="0" err="1" smtClean="0">
                <a:solidFill>
                  <a:srgbClr val="FFFFFF"/>
                </a:solidFill>
                <a:latin typeface="Calibri" pitchFamily="34" charset="0"/>
              </a:rPr>
              <a:t>Vazopresszor</a:t>
            </a:r>
            <a:endParaRPr lang="hu-H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1843700" y="1628800"/>
            <a:ext cx="1216135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dirty="0" smtClean="0">
                <a:solidFill>
                  <a:srgbClr val="FFFFFF"/>
                </a:solidFill>
                <a:latin typeface="Calibri" pitchFamily="34" charset="0"/>
              </a:rPr>
              <a:t>Folyadék</a:t>
            </a:r>
            <a:endParaRPr lang="hu-H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1843700" y="2132856"/>
            <a:ext cx="1216135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dirty="0" err="1" smtClean="0">
                <a:solidFill>
                  <a:srgbClr val="FFFFFF"/>
                </a:solidFill>
                <a:latin typeface="Calibri" pitchFamily="34" charset="0"/>
              </a:rPr>
              <a:t>Inotróp</a:t>
            </a:r>
            <a:endParaRPr lang="hu-H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3931932" y="1484784"/>
            <a:ext cx="1216135" cy="338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dirty="0" smtClean="0">
                <a:solidFill>
                  <a:srgbClr val="FFFFFF"/>
                </a:solidFill>
                <a:latin typeface="Calibri" pitchFamily="34" charset="0"/>
              </a:rPr>
              <a:t>Transzfúzió</a:t>
            </a:r>
            <a:endParaRPr lang="hu-H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3923931" y="1916832"/>
            <a:ext cx="1216135" cy="338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dirty="0" smtClean="0">
                <a:solidFill>
                  <a:srgbClr val="FFFFFF"/>
                </a:solidFill>
                <a:latin typeface="Calibri" pitchFamily="34" charset="0"/>
              </a:rPr>
              <a:t>Oxigén</a:t>
            </a:r>
            <a:endParaRPr lang="hu-H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4" name="Szövegdoboz 43"/>
          <p:cNvSpPr txBox="1"/>
          <p:nvPr/>
        </p:nvSpPr>
        <p:spPr>
          <a:xfrm>
            <a:off x="5740132" y="1650286"/>
            <a:ext cx="1856207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dirty="0" smtClean="0">
                <a:solidFill>
                  <a:srgbClr val="FFFFFF"/>
                </a:solidFill>
                <a:latin typeface="Calibri" pitchFamily="34" charset="0"/>
              </a:rPr>
              <a:t>Fájdalomcsillapítás</a:t>
            </a:r>
            <a:endParaRPr lang="hu-H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5724128" y="2010326"/>
            <a:ext cx="1344149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dirty="0" err="1" smtClean="0">
                <a:solidFill>
                  <a:srgbClr val="FFFFFF"/>
                </a:solidFill>
                <a:latin typeface="Calibri" pitchFamily="34" charset="0"/>
              </a:rPr>
              <a:t>Szedáció</a:t>
            </a:r>
            <a:endParaRPr lang="hu-H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6" name="Picture 2" descr="KÃ©ptalÃ¡lat a kÃ¶vetkezÅre: â2â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3356992"/>
            <a:ext cx="778830" cy="792088"/>
          </a:xfrm>
          <a:prstGeom prst="rect">
            <a:avLst/>
          </a:prstGeom>
          <a:noFill/>
        </p:spPr>
      </p:pic>
      <p:pic>
        <p:nvPicPr>
          <p:cNvPr id="473096" name="Picture 8" descr="3D-s fényes piros 3-as szá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3356992"/>
            <a:ext cx="792088" cy="792088"/>
          </a:xfrm>
          <a:prstGeom prst="rect">
            <a:avLst/>
          </a:prstGeom>
          <a:noFill/>
        </p:spPr>
      </p:pic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395536" y="-18256"/>
            <a:ext cx="8229600" cy="7829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3200" kern="0" dirty="0" smtClean="0">
                <a:solidFill>
                  <a:srgbClr val="000000"/>
                </a:solidFill>
                <a:cs typeface="Times New Roman" pitchFamily="18" charset="0"/>
              </a:rPr>
              <a:t>Az oxigéndeficit kezelése</a:t>
            </a:r>
            <a:endParaRPr lang="hu-HU" sz="3200" dirty="0">
              <a:solidFill>
                <a:srgbClr val="000000"/>
              </a:solidFill>
            </a:endParaRP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539552" y="-27384"/>
            <a:ext cx="8229600" cy="7829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3200" kern="0" dirty="0" smtClean="0">
                <a:solidFill>
                  <a:srgbClr val="000000"/>
                </a:solidFill>
                <a:cs typeface="Times New Roman" pitchFamily="18" charset="0"/>
              </a:rPr>
              <a:t>Az oxigéndeficit kezelése </a:t>
            </a:r>
            <a:r>
              <a:rPr lang="hu-HU" sz="3200" b="1" kern="0" dirty="0" smtClean="0">
                <a:solidFill>
                  <a:srgbClr val="C00000"/>
                </a:solidFill>
                <a:cs typeface="Times New Roman" pitchFamily="18" charset="0"/>
              </a:rPr>
              <a:t>= precíziós medicina</a:t>
            </a:r>
            <a:endParaRPr lang="hu-HU" sz="3200" b="1" dirty="0">
              <a:solidFill>
                <a:srgbClr val="C00000"/>
              </a:solidFill>
            </a:endParaRPr>
          </a:p>
        </p:txBody>
      </p:sp>
      <p:sp>
        <p:nvSpPr>
          <p:cNvPr id="52" name="Szövegdoboz 51"/>
          <p:cNvSpPr txBox="1"/>
          <p:nvPr/>
        </p:nvSpPr>
        <p:spPr>
          <a:xfrm>
            <a:off x="5724128" y="2370366"/>
            <a:ext cx="1344149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dirty="0" smtClean="0">
                <a:solidFill>
                  <a:srgbClr val="FFFFFF"/>
                </a:solidFill>
                <a:latin typeface="Calibri" pitchFamily="34" charset="0"/>
              </a:rPr>
              <a:t>Lázcsillapítás</a:t>
            </a:r>
            <a:endParaRPr lang="hu-H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9" name="Lekerekített téglalap 48"/>
          <p:cNvSpPr/>
          <p:nvPr/>
        </p:nvSpPr>
        <p:spPr bwMode="auto">
          <a:xfrm>
            <a:off x="1259632" y="4725144"/>
            <a:ext cx="1008112" cy="576064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CÉL</a:t>
            </a:r>
          </a:p>
        </p:txBody>
      </p:sp>
      <p:sp>
        <p:nvSpPr>
          <p:cNvPr id="50" name="Lekerekített téglalap 49"/>
          <p:cNvSpPr/>
          <p:nvPr/>
        </p:nvSpPr>
        <p:spPr bwMode="auto">
          <a:xfrm>
            <a:off x="3563888" y="2708920"/>
            <a:ext cx="1872208" cy="576064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ESZKÖZ</a:t>
            </a:r>
          </a:p>
        </p:txBody>
      </p:sp>
      <p:pic>
        <p:nvPicPr>
          <p:cNvPr id="51" name="Picture 2" descr="3D-s fényes piros 4-es számú — Stock Fotó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3356992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35123E-6 L 0.63785 -0.005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-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087E-6 L 0.62205 -2.08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  <p:bldP spid="11" grpId="0"/>
      <p:bldP spid="48" grpId="0" animBg="1"/>
      <p:bldP spid="49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9500</TotalTime>
  <Words>3785</Words>
  <Application>Microsoft Office PowerPoint</Application>
  <PresentationFormat>Diavetítés a képernyőre (4:3 oldalarány)</PresentationFormat>
  <Paragraphs>512</Paragraphs>
  <Slides>46</Slides>
  <Notes>19</Notes>
  <HiddenSlides>1</HiddenSlides>
  <MMClips>0</MMClips>
  <ScaleCrop>false</ScaleCrop>
  <HeadingPairs>
    <vt:vector size="4" baseType="variant">
      <vt:variant>
        <vt:lpstr>Téma</vt:lpstr>
      </vt:variant>
      <vt:variant>
        <vt:i4>8</vt:i4>
      </vt:variant>
      <vt:variant>
        <vt:lpstr>Diacímek</vt:lpstr>
      </vt:variant>
      <vt:variant>
        <vt:i4>46</vt:i4>
      </vt:variant>
    </vt:vector>
  </HeadingPairs>
  <TitlesOfParts>
    <vt:vector size="54" baseType="lpstr">
      <vt:lpstr>Office-téma</vt:lpstr>
      <vt:lpstr>1_Office-téma</vt:lpstr>
      <vt:lpstr>2_Office-téma</vt:lpstr>
      <vt:lpstr>3_Office-téma</vt:lpstr>
      <vt:lpstr>4_Office-téma</vt:lpstr>
      <vt:lpstr>6_Office-téma</vt:lpstr>
      <vt:lpstr>8_Office-téma</vt:lpstr>
      <vt:lpstr>1_Alapértelmezett terv</vt:lpstr>
      <vt:lpstr>Vérzéses sokk, hemosztázis </vt:lpstr>
      <vt:lpstr>2. dia</vt:lpstr>
      <vt:lpstr>3. dia</vt:lpstr>
      <vt:lpstr>4. dia</vt:lpstr>
      <vt:lpstr>5. dia</vt:lpstr>
      <vt:lpstr>Súlyos vérzés = oxigéndeficit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TEG® vs. ROTEM®</vt:lpstr>
      <vt:lpstr>TEG/ROTEM curves…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  <vt:lpstr>46. dia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Viszkoelasztikus tesztek  (TEG®, ROTEM®)</dc:title>
  <dc:creator>Krisztián</dc:creator>
  <cp:lastModifiedBy>Krisztián Tánczos</cp:lastModifiedBy>
  <cp:revision>563</cp:revision>
  <dcterms:created xsi:type="dcterms:W3CDTF">2013-09-17T09:42:54Z</dcterms:created>
  <dcterms:modified xsi:type="dcterms:W3CDTF">2021-01-27T16:07:01Z</dcterms:modified>
</cp:coreProperties>
</file>