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image/x-emf" Extension="emf"/>
  <Default ContentType="application/vnd.openxmlformats-package.relationships+xml" Extension="rels"/>
  <Default ContentType="application/xml" Extension="xml"/>
  <Default ContentType="image/tiff" Extension="tiff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2" r:id="rId4"/>
    <p:sldId id="283" r:id="rId5"/>
    <p:sldId id="302" r:id="rId6"/>
    <p:sldId id="306" r:id="rId7"/>
    <p:sldId id="304" r:id="rId8"/>
    <p:sldId id="305" r:id="rId9"/>
    <p:sldId id="307" r:id="rId10"/>
    <p:sldId id="267" r:id="rId11"/>
    <p:sldId id="268" r:id="rId12"/>
    <p:sldId id="308" r:id="rId13"/>
    <p:sldId id="270" r:id="rId14"/>
    <p:sldId id="285" r:id="rId15"/>
    <p:sldId id="284" r:id="rId16"/>
    <p:sldId id="309" r:id="rId17"/>
    <p:sldId id="287" r:id="rId18"/>
    <p:sldId id="286" r:id="rId19"/>
    <p:sldId id="288" r:id="rId20"/>
    <p:sldId id="294" r:id="rId21"/>
    <p:sldId id="289" r:id="rId22"/>
    <p:sldId id="310" r:id="rId23"/>
    <p:sldId id="295" r:id="rId24"/>
    <p:sldId id="311" r:id="rId25"/>
    <p:sldId id="358" r:id="rId26"/>
    <p:sldId id="296" r:id="rId27"/>
    <p:sldId id="315" r:id="rId28"/>
    <p:sldId id="356" r:id="rId29"/>
    <p:sldId id="314" r:id="rId30"/>
    <p:sldId id="355" r:id="rId31"/>
    <p:sldId id="312" r:id="rId32"/>
    <p:sldId id="354" r:id="rId33"/>
    <p:sldId id="339" r:id="rId34"/>
    <p:sldId id="343" r:id="rId35"/>
    <p:sldId id="353" r:id="rId36"/>
    <p:sldId id="359" r:id="rId37"/>
    <p:sldId id="360" r:id="rId38"/>
    <p:sldId id="352" r:id="rId39"/>
    <p:sldId id="313" r:id="rId40"/>
    <p:sldId id="357" r:id="rId41"/>
    <p:sldId id="279" r:id="rId42"/>
    <p:sldId id="301" r:id="rId4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846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32" autoAdjust="0"/>
    <p:restoredTop sz="95646" autoAdjust="0"/>
  </p:normalViewPr>
  <p:slideViewPr>
    <p:cSldViewPr snapToGrid="0">
      <p:cViewPr varScale="1">
        <p:scale>
          <a:sx n="103" d="100"/>
          <a:sy n="103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4DF41-A7A1-42DF-9F2F-D819FE4734A4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201C3-3BC3-4DED-BE5E-D55AD51412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891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0419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8796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506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769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5121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093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261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2990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201C3-3BC3-4DED-BE5E-D55AD5141293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6193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Adataink kiértékelésébe nem vettük be azokat a betegeket, amelyek esetén….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3AEF9EC-8318-4FF6-847E-A85BBD2B7E49}" type="slidenum">
              <a:rPr lang="hu-HU" smtClean="0"/>
              <a:t>33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398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70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345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167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42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75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74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830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58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35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222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152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096F8-4888-4068-B22C-6B610A79E5AD}" type="datetimeFigureOut">
              <a:rPr lang="hu-HU" smtClean="0"/>
              <a:t>2021. 05. 10.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D3420-0A65-41FD-89DD-0BE7EE343B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84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 ?><Relationships xmlns="http://schemas.openxmlformats.org/package/2006/relationships"><Relationship Id="rId3" Target="../media/image9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3.jpeg" Type="http://schemas.openxmlformats.org/officeDocument/2006/relationships/image"/></Relationships>
</file>

<file path=ppt/slides/_rels/slide11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10.pn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11.jpe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3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yes" ?><Relationships xmlns="http://schemas.openxmlformats.org/package/2006/relationships"><Relationship Id="rId3" Target="../media/image13.jpeg" Type="http://schemas.openxmlformats.org/officeDocument/2006/relationships/image"/><Relationship Id="rId2" Target="../media/image12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3.jpe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15.emf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6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7.xml.rels><?xml version="1.0" encoding="UTF-8" standalone="yes" ?><Relationships xmlns="http://schemas.openxmlformats.org/package/2006/relationships"><Relationship Id="rId3" Target="../media/image17.png" Type="http://schemas.openxmlformats.org/officeDocument/2006/relationships/image"/><Relationship Id="rId2" Target="../media/image16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3.jpe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18.xml.rels><?xml version="1.0" encoding="UTF-8" standalone="yes" ?><Relationships xmlns="http://schemas.openxmlformats.org/package/2006/relationships"><Relationship Id="rId3" Target="../media/image19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3.jpeg" Type="http://schemas.openxmlformats.org/officeDocument/2006/relationships/image"/></Relationships>
</file>

<file path=ppt/slides/_rels/slide19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0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0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1.xml.rels><?xml version="1.0" encoding="UTF-8" standalone="yes" ?><Relationships xmlns="http://schemas.openxmlformats.org/package/2006/relationships"><Relationship Id="rId3" Target="../media/image21.pn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2.xml" Type="http://schemas.openxmlformats.org/officeDocument/2006/relationships/slideLayout"/><Relationship Id="rId5" Target="../media/image3.jpe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22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3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4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5.xml.rels><?xml version="1.0" encoding="UTF-8" standalone="yes" ?><Relationships xmlns="http://schemas.openxmlformats.org/package/2006/relationships"><Relationship Id="rId3" Target="../media/image18.png" Type="http://schemas.openxmlformats.org/officeDocument/2006/relationships/image"/><Relationship Id="rId2" Target="../notesSlides/notesSlide4.xml" Type="http://schemas.openxmlformats.org/officeDocument/2006/relationships/notesSlide"/><Relationship Id="rId1" Target="../slideLayouts/slideLayout2.xml" Type="http://schemas.openxmlformats.org/officeDocument/2006/relationships/slideLayout"/><Relationship Id="rId5" Target="../media/image24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26.xml.rels><?xml version="1.0" encoding="UTF-8" standalone="yes" ?><Relationships xmlns="http://schemas.openxmlformats.org/package/2006/relationships"><Relationship Id="rId3" Target="../media/image25.png" Type="http://schemas.openxmlformats.org/officeDocument/2006/relationships/image"/><Relationship Id="rId2" Target="../notesSlides/notesSlide5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3.jpeg" Type="http://schemas.openxmlformats.org/officeDocument/2006/relationships/image"/></Relationships>
</file>

<file path=ppt/slides/_rels/slide27.xml.rels><?xml version="1.0" encoding="UTF-8" standalone="yes" ?><Relationships xmlns="http://schemas.openxmlformats.org/package/2006/relationships"><Relationship Id="rId3" Target="../media/image18.png" Type="http://schemas.openxmlformats.org/officeDocument/2006/relationships/image"/><Relationship Id="rId2" Target="../notesSlides/notesSlide6.xml" Type="http://schemas.openxmlformats.org/officeDocument/2006/relationships/notesSlide"/><Relationship Id="rId1" Target="../slideLayouts/slideLayout2.xml" Type="http://schemas.openxmlformats.org/officeDocument/2006/relationships/slideLayout"/><Relationship Id="rId5" Target="../media/image26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28.xml.rels><?xml version="1.0" encoding="UTF-8" standalone="yes" ?><Relationships xmlns="http://schemas.openxmlformats.org/package/2006/relationships"><Relationship Id="rId3" Target="../media/image18.png" Type="http://schemas.openxmlformats.org/officeDocument/2006/relationships/image"/><Relationship Id="rId2" Target="../notesSlides/notesSlide7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3.jpeg" Type="http://schemas.openxmlformats.org/officeDocument/2006/relationships/image"/></Relationships>
</file>

<file path=ppt/slides/_rels/slide29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notesSlides/notesSlide8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3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0.xml.rels><?xml version="1.0" encoding="UTF-8" standalone="yes" ?><Relationships xmlns="http://schemas.openxmlformats.org/package/2006/relationships"><Relationship Id="rId3" Target="../media/image27.jpe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1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2.xml.rels><?xml version="1.0" encoding="UTF-8" standalone="yes" ?><Relationships xmlns="http://schemas.openxmlformats.org/package/2006/relationships"><Relationship Id="rId3" Target="../media/image28.pn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7.xml" Type="http://schemas.openxmlformats.org/officeDocument/2006/relationships/slideLayout"/><Relationship Id="rId4" Target="../media/image29.jpeg" Type="http://schemas.openxmlformats.org/officeDocument/2006/relationships/image"/></Relationships>
</file>

<file path=ppt/slides/_rels/slide34.xml.rels><?xml version="1.0" encoding="UTF-8" standalone="yes" ?><Relationships xmlns="http://schemas.openxmlformats.org/package/2006/relationships"><Relationship Id="rId3" Target="../media/image31.jpeg" Type="http://schemas.openxmlformats.org/officeDocument/2006/relationships/image"/><Relationship Id="rId7" Target="../media/image3.jpeg" Type="http://schemas.openxmlformats.org/officeDocument/2006/relationships/image"/><Relationship Id="rId2" Target="../media/image30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34.jpeg" Type="http://schemas.openxmlformats.org/officeDocument/2006/relationships/image"/><Relationship Id="rId5" Target="../media/image33.jpeg" Type="http://schemas.openxmlformats.org/officeDocument/2006/relationships/image"/><Relationship Id="rId4" Target="../media/image32.jpeg" Type="http://schemas.openxmlformats.org/officeDocument/2006/relationships/image"/></Relationships>
</file>

<file path=ppt/slides/_rels/slide35.xml.rels><?xml version="1.0" encoding="UTF-8" standalone="yes" ?><Relationships xmlns="http://schemas.openxmlformats.org/package/2006/relationships"><Relationship Id="rId3" Target="../media/image35.jpe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 ?><Relationships xmlns="http://schemas.openxmlformats.org/package/2006/relationships"><Relationship Id="rId3" Target="../media/image36.jpe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 ?><Relationships xmlns="http://schemas.openxmlformats.org/package/2006/relationships"><Relationship Id="rId3" Target="../media/image37.pn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yes" ?><Relationships xmlns="http://schemas.openxmlformats.org/package/2006/relationships"><Relationship Id="rId3" Target="../media/image5.jpe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0.xml.rels><?xml version="1.0" encoding="UTF-8" standalone="yes" ?><Relationships xmlns="http://schemas.openxmlformats.org/package/2006/relationships"><Relationship Id="rId3" Target="../media/image18.png" Type="http://schemas.openxmlformats.org/officeDocument/2006/relationships/image"/><Relationship Id="rId2" Target="../notesSlides/notesSlide10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39.png" Type="http://schemas.openxmlformats.org/officeDocument/2006/relationships/image"/><Relationship Id="rId5" Target="../media/image38.jpe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41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2.xml.rels><?xml version="1.0" encoding="UTF-8" standalone="yes" ?><Relationships xmlns="http://schemas.openxmlformats.org/package/2006/relationships"><Relationship Id="rId2" Target="../media/image40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.xml.rels><?xml version="1.0" encoding="UTF-8" standalone="yes" ?><Relationships xmlns="http://schemas.openxmlformats.org/package/2006/relationships"><Relationship Id="rId3" Target="../media/image7.emf" Type="http://schemas.openxmlformats.org/officeDocument/2006/relationships/image"/><Relationship Id="rId2" Target="../media/image6.pn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3.jpe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8.emf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yes" ?>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B8C4D75-773E-C042-9238-08A588CA70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410" y="2707802"/>
            <a:ext cx="6868590" cy="4141031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 rot="10800000" flipV="1">
            <a:off x="224853" y="99132"/>
            <a:ext cx="11562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err="1">
                <a:solidFill>
                  <a:schemeClr val="accent6">
                    <a:lumMod val="50000"/>
                  </a:schemeClr>
                </a:solidFill>
              </a:rPr>
              <a:t>Prehabilitáció</a:t>
            </a:r>
            <a:r>
              <a:rPr lang="hu-HU" sz="4800" b="1" dirty="0">
                <a:solidFill>
                  <a:schemeClr val="accent6">
                    <a:lumMod val="50000"/>
                  </a:schemeClr>
                </a:solidFill>
              </a:rPr>
              <a:t>. N.E.W. Koncepció (</a:t>
            </a:r>
            <a:r>
              <a:rPr lang="hu-HU" sz="4800" b="1" dirty="0" err="1">
                <a:solidFill>
                  <a:schemeClr val="accent6">
                    <a:lumMod val="50000"/>
                  </a:schemeClr>
                </a:solidFill>
              </a:rPr>
              <a:t>nutrition-exercise-worry</a:t>
            </a:r>
            <a:r>
              <a:rPr lang="hu-HU" sz="4800" b="1" dirty="0">
                <a:solidFill>
                  <a:schemeClr val="accent6">
                    <a:lumMod val="50000"/>
                  </a:schemeClr>
                </a:solidFill>
              </a:rPr>
              <a:t> management). Hogyan tegyük hatékonyabbá az ERAS-t?</a:t>
            </a:r>
            <a:endParaRPr lang="hu-HU" sz="4800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24853" y="2634061"/>
            <a:ext cx="4812659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Dr</a:t>
            </a:r>
            <a:r>
              <a:rPr lang="hu-HU" sz="2800" b="1" dirty="0"/>
              <a:t> Fülöp András</a:t>
            </a:r>
            <a:endParaRPr lang="hu-HU" sz="2800" b="1" baseline="30000" dirty="0"/>
          </a:p>
          <a:p>
            <a:endParaRPr lang="hu-HU" sz="2800" b="1" baseline="30000" dirty="0"/>
          </a:p>
          <a:p>
            <a:r>
              <a:rPr lang="hu-HU" dirty="0"/>
              <a:t>Semmelweis Egyetem - I. sz. Sebészeti és Intervenciós </a:t>
            </a:r>
            <a:r>
              <a:rPr lang="hu-HU" dirty="0" err="1"/>
              <a:t>Gasztroenterológiai</a:t>
            </a:r>
            <a:r>
              <a:rPr lang="hu-HU" dirty="0"/>
              <a:t> Klinika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01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5813" y="1181790"/>
            <a:ext cx="8236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21E1F"/>
                </a:solidFill>
              </a:rPr>
              <a:t>Kezdetben a </a:t>
            </a:r>
            <a:r>
              <a:rPr lang="hu-HU" dirty="0" err="1">
                <a:solidFill>
                  <a:srgbClr val="221E1F"/>
                </a:solidFill>
              </a:rPr>
              <a:t>PREhabilitáció</a:t>
            </a:r>
            <a:r>
              <a:rPr lang="hu-HU" dirty="0">
                <a:solidFill>
                  <a:srgbClr val="221E1F"/>
                </a:solidFill>
              </a:rPr>
              <a:t> koncepciója </a:t>
            </a:r>
            <a:r>
              <a:rPr lang="hu-HU" b="1" dirty="0">
                <a:solidFill>
                  <a:srgbClr val="FF0000"/>
                </a:solidFill>
              </a:rPr>
              <a:t>csak</a:t>
            </a:r>
            <a:r>
              <a:rPr lang="hu-HU" dirty="0">
                <a:solidFill>
                  <a:srgbClr val="221E1F"/>
                </a:solidFill>
              </a:rPr>
              <a:t> a betegek </a:t>
            </a:r>
            <a:r>
              <a:rPr lang="hu-HU" b="1" dirty="0" err="1">
                <a:solidFill>
                  <a:srgbClr val="FF0000"/>
                </a:solidFill>
              </a:rPr>
              <a:t>preoperativ</a:t>
            </a:r>
            <a:r>
              <a:rPr lang="hu-HU" b="1" dirty="0">
                <a:solidFill>
                  <a:srgbClr val="FF0000"/>
                </a:solidFill>
              </a:rPr>
              <a:t> fizikai státuszának </a:t>
            </a:r>
            <a:r>
              <a:rPr lang="hu-HU" dirty="0">
                <a:solidFill>
                  <a:srgbClr val="221E1F"/>
                </a:solidFill>
              </a:rPr>
              <a:t>javítására koncentrált.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55812" y="2163244"/>
            <a:ext cx="823685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err="1">
                <a:solidFill>
                  <a:srgbClr val="000000"/>
                </a:solidFill>
                <a:latin typeface="+mj-lt"/>
              </a:rPr>
              <a:t>Colorectalis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resection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átesett betegek esetén a 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fizikai </a:t>
            </a:r>
            <a:r>
              <a:rPr lang="hu-HU" b="1" dirty="0" err="1">
                <a:solidFill>
                  <a:srgbClr val="FF0000"/>
                </a:solidFill>
                <a:latin typeface="+mj-lt"/>
              </a:rPr>
              <a:t>PREhabilitáció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érdemben 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nem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b="1" dirty="0">
                <a:solidFill>
                  <a:srgbClr val="FF0000"/>
                </a:solidFill>
                <a:latin typeface="+mj-lt"/>
              </a:rPr>
              <a:t>csökkentette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a </a:t>
            </a:r>
            <a:r>
              <a:rPr lang="hu-HU" dirty="0" err="1">
                <a:solidFill>
                  <a:srgbClr val="000000"/>
                </a:solidFill>
                <a:latin typeface="+mj-lt"/>
              </a:rPr>
              <a:t>postoperativ</a:t>
            </a:r>
            <a:r>
              <a:rPr lang="hu-HU" dirty="0">
                <a:solidFill>
                  <a:srgbClr val="000000"/>
                </a:solidFill>
                <a:latin typeface="+mj-lt"/>
              </a:rPr>
              <a:t> komplikációk arányát (RCT). </a:t>
            </a:r>
          </a:p>
          <a:p>
            <a:pPr algn="just"/>
            <a:r>
              <a:rPr lang="hu-HU" dirty="0">
                <a:solidFill>
                  <a:srgbClr val="000000"/>
                </a:solidFill>
                <a:latin typeface="+mj-lt"/>
              </a:rPr>
              <a:t>Prediktív tényezők az eredménytelenség hátterében: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b="1" dirty="0">
                <a:solidFill>
                  <a:srgbClr val="000000"/>
                </a:solidFill>
                <a:latin typeface="+mj-lt"/>
              </a:rPr>
              <a:t>Stressz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b="1" dirty="0">
                <a:solidFill>
                  <a:srgbClr val="000000"/>
                </a:solidFill>
                <a:latin typeface="+mj-lt"/>
              </a:rPr>
              <a:t>Szorongás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b="1" dirty="0" err="1">
                <a:solidFill>
                  <a:srgbClr val="000000"/>
                </a:solidFill>
                <a:latin typeface="+mj-lt"/>
              </a:rPr>
              <a:t>Katabolikus</a:t>
            </a:r>
            <a:r>
              <a:rPr lang="hu-HU" b="1" dirty="0">
                <a:solidFill>
                  <a:srgbClr val="000000"/>
                </a:solidFill>
                <a:latin typeface="+mj-lt"/>
              </a:rPr>
              <a:t> állapot</a:t>
            </a:r>
          </a:p>
        </p:txBody>
      </p:sp>
      <p:sp>
        <p:nvSpPr>
          <p:cNvPr id="7" name="Téglalap 6"/>
          <p:cNvSpPr/>
          <p:nvPr/>
        </p:nvSpPr>
        <p:spPr>
          <a:xfrm>
            <a:off x="975360" y="4487539"/>
            <a:ext cx="10412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000000"/>
                </a:solidFill>
              </a:rPr>
              <a:t>A fizikális állapot fejlesztés önmagában nem elégséges a </a:t>
            </a:r>
            <a:r>
              <a:rPr lang="hu-HU" sz="2400" b="1" dirty="0" err="1">
                <a:solidFill>
                  <a:srgbClr val="000000"/>
                </a:solidFill>
              </a:rPr>
              <a:t>postoperativ</a:t>
            </a:r>
            <a:r>
              <a:rPr lang="hu-HU" sz="2400" b="1" dirty="0">
                <a:solidFill>
                  <a:srgbClr val="000000"/>
                </a:solidFill>
              </a:rPr>
              <a:t> komplikációk csökkentésére. A </a:t>
            </a:r>
            <a:r>
              <a:rPr lang="hu-HU" sz="2400" b="1" dirty="0" err="1">
                <a:solidFill>
                  <a:srgbClr val="000000"/>
                </a:solidFill>
              </a:rPr>
              <a:t>PREhabilitációnak</a:t>
            </a:r>
            <a:r>
              <a:rPr lang="hu-HU" sz="2400" b="1" dirty="0">
                <a:solidFill>
                  <a:srgbClr val="000000"/>
                </a:solidFill>
              </a:rPr>
              <a:t> magába kell foglalnia a p</a:t>
            </a:r>
            <a:r>
              <a:rPr lang="en-US" sz="2400" b="1" dirty="0" err="1">
                <a:solidFill>
                  <a:srgbClr val="000000"/>
                </a:solidFill>
              </a:rPr>
              <a:t>reoperativ</a:t>
            </a:r>
            <a:r>
              <a:rPr lang="hu-HU" sz="2400" b="1" dirty="0">
                <a:solidFill>
                  <a:srgbClr val="000000"/>
                </a:solidFill>
              </a:rPr>
              <a:t> táplálást és a megfelelő stressz/szorongás kezelést.</a:t>
            </a:r>
          </a:p>
          <a:p>
            <a:pPr algn="ctr"/>
            <a:r>
              <a:rPr lang="hu-HU" sz="2400" b="1" dirty="0">
                <a:solidFill>
                  <a:srgbClr val="FF0000"/>
                </a:solidFill>
              </a:rPr>
              <a:t>A </a:t>
            </a:r>
            <a:r>
              <a:rPr lang="hu-HU" sz="2400" b="1" dirty="0" err="1">
                <a:solidFill>
                  <a:srgbClr val="FF0000"/>
                </a:solidFill>
              </a:rPr>
              <a:t>PREhabilitáció</a:t>
            </a:r>
            <a:r>
              <a:rPr lang="hu-HU" sz="2400" b="1" dirty="0">
                <a:solidFill>
                  <a:srgbClr val="FF0000"/>
                </a:solidFill>
              </a:rPr>
              <a:t> tehát egy multidiszciplináris </a:t>
            </a:r>
            <a:r>
              <a:rPr lang="hu-HU" sz="2400" b="1" dirty="0" err="1">
                <a:solidFill>
                  <a:srgbClr val="FF0000"/>
                </a:solidFill>
              </a:rPr>
              <a:t>preoperatív</a:t>
            </a:r>
            <a:r>
              <a:rPr lang="hu-HU" sz="2400" b="1" dirty="0">
                <a:solidFill>
                  <a:srgbClr val="FF0000"/>
                </a:solidFill>
              </a:rPr>
              <a:t> program, amely célja a beteg fizikális-, tápláltsági és mentális állapotának javítása.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633" y="1219331"/>
            <a:ext cx="3048000" cy="2028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églalap 8"/>
          <p:cNvSpPr/>
          <p:nvPr/>
        </p:nvSpPr>
        <p:spPr>
          <a:xfrm>
            <a:off x="9617" y="6581001"/>
            <a:ext cx="121823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 Roy B</a:t>
            </a:r>
            <a:r>
              <a:rPr lang="hu-HU" sz="1200" dirty="0"/>
              <a:t>. et al: </a:t>
            </a:r>
            <a:r>
              <a:rPr lang="en-US" sz="1200" dirty="0"/>
              <a:t>The concept of </a:t>
            </a:r>
            <a:r>
              <a:rPr lang="en-US" sz="1200" dirty="0" err="1"/>
              <a:t>prehabilitation</a:t>
            </a:r>
            <a:r>
              <a:rPr lang="en-US" sz="1200" dirty="0"/>
              <a:t>: What the surgeon needs to know? J </a:t>
            </a:r>
            <a:r>
              <a:rPr lang="en-US" sz="1200" dirty="0" err="1"/>
              <a:t>Visc</a:t>
            </a:r>
            <a:r>
              <a:rPr lang="en-US" sz="1200" dirty="0"/>
              <a:t> Surg. 2016;153(2):109-12. 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A206A153-BF9F-7E43-B119-13F9E2CB46DF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PREHABILITÁCIÓ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FB37239B-5ABC-5042-8064-3FD5E942DB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8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3246" y="1152191"/>
            <a:ext cx="7802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</a:rPr>
              <a:t>OPTIMÁLIS IDŐTARTAM – HATÉKONYSÁG VS BETEG EGYÜTTMŰKÖDÉSE</a:t>
            </a:r>
            <a:r>
              <a:rPr lang="hu-HU" dirty="0">
                <a:solidFill>
                  <a:srgbClr val="000000"/>
                </a:solidFill>
              </a:rPr>
              <a:t>: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hu-HU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4</a:t>
            </a:r>
            <a:r>
              <a:rPr lang="hu-HU" dirty="0">
                <a:solidFill>
                  <a:srgbClr val="000000"/>
                </a:solidFill>
              </a:rPr>
              <a:t> hét elégtelen hatás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000000"/>
                </a:solidFill>
              </a:rPr>
              <a:t>12 hét </a:t>
            </a:r>
            <a:r>
              <a:rPr lang="en-US" dirty="0">
                <a:solidFill>
                  <a:srgbClr val="000000"/>
                </a:solidFill>
              </a:rPr>
              <a:t>compliance </a:t>
            </a:r>
            <a:r>
              <a:rPr lang="hu-HU" dirty="0">
                <a:solidFill>
                  <a:srgbClr val="000000"/>
                </a:solidFill>
              </a:rPr>
              <a:t>csökken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000000"/>
                </a:solidFill>
              </a:rPr>
              <a:t>ideális </a:t>
            </a:r>
            <a:r>
              <a:rPr lang="hu-HU" b="1" dirty="0">
                <a:solidFill>
                  <a:srgbClr val="FF0000"/>
                </a:solidFill>
              </a:rPr>
              <a:t>6-</a:t>
            </a:r>
            <a:r>
              <a:rPr lang="en-US" b="1" dirty="0">
                <a:solidFill>
                  <a:srgbClr val="FF0000"/>
                </a:solidFill>
              </a:rPr>
              <a:t>8</a:t>
            </a:r>
            <a:r>
              <a:rPr lang="hu-HU" b="1" dirty="0">
                <a:solidFill>
                  <a:srgbClr val="FF0000"/>
                </a:solidFill>
              </a:rPr>
              <a:t> hét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hu-HU" b="1" dirty="0">
              <a:solidFill>
                <a:srgbClr val="FF00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341" y="4804052"/>
            <a:ext cx="6623123" cy="2033958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142239" y="4081937"/>
            <a:ext cx="4540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</a:rPr>
              <a:t>ÖNMAGÁBAN ELÉGTELEN</a:t>
            </a:r>
            <a:r>
              <a:rPr lang="hu-HU" dirty="0">
                <a:solidFill>
                  <a:srgbClr val="000000"/>
                </a:solidFill>
              </a:rPr>
              <a:t>:  </a:t>
            </a:r>
          </a:p>
          <a:p>
            <a:r>
              <a:rPr lang="hu-HU" dirty="0">
                <a:solidFill>
                  <a:srgbClr val="000000"/>
                </a:solidFill>
              </a:rPr>
              <a:t>Folytonos ellátás része, ami magába foglalja a </a:t>
            </a:r>
            <a:r>
              <a:rPr lang="hu-HU" b="1" dirty="0">
                <a:solidFill>
                  <a:srgbClr val="FF0000"/>
                </a:solidFill>
              </a:rPr>
              <a:t>PRE</a:t>
            </a:r>
            <a:r>
              <a:rPr lang="hu-HU" dirty="0">
                <a:solidFill>
                  <a:srgbClr val="000000"/>
                </a:solidFill>
              </a:rPr>
              <a:t>-, </a:t>
            </a:r>
            <a:r>
              <a:rPr lang="hu-HU" b="1" dirty="0">
                <a:solidFill>
                  <a:srgbClr val="FF0000"/>
                </a:solidFill>
              </a:rPr>
              <a:t>PERI (ERAS</a:t>
            </a:r>
            <a:r>
              <a:rPr lang="hu-HU" dirty="0">
                <a:solidFill>
                  <a:srgbClr val="FF0000"/>
                </a:solidFill>
              </a:rPr>
              <a:t>)</a:t>
            </a:r>
            <a:r>
              <a:rPr lang="hu-HU" dirty="0">
                <a:solidFill>
                  <a:srgbClr val="000000"/>
                </a:solidFill>
              </a:rPr>
              <a:t>- és </a:t>
            </a:r>
            <a:r>
              <a:rPr lang="hu-HU" b="1" dirty="0" err="1">
                <a:solidFill>
                  <a:srgbClr val="FF0000"/>
                </a:solidFill>
              </a:rPr>
              <a:t>POST</a:t>
            </a:r>
            <a:r>
              <a:rPr lang="hu-HU" dirty="0" err="1">
                <a:solidFill>
                  <a:srgbClr val="000000"/>
                </a:solidFill>
              </a:rPr>
              <a:t>operativ</a:t>
            </a:r>
            <a:r>
              <a:rPr lang="hu-HU" dirty="0">
                <a:solidFill>
                  <a:srgbClr val="000000"/>
                </a:solidFill>
              </a:rPr>
              <a:t> időszakot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E15F4867-DCBE-CF46-AC30-52293400276F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PREHABILITÁCIÓ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B69E4D7-B1CB-F646-B6DF-8CB7E1C1BB99}"/>
              </a:ext>
            </a:extLst>
          </p:cNvPr>
          <p:cNvSpPr/>
          <p:nvPr/>
        </p:nvSpPr>
        <p:spPr>
          <a:xfrm>
            <a:off x="153246" y="2576084"/>
            <a:ext cx="6279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</a:rPr>
              <a:t>ONKOLÓGIAI KOCKÁZAT: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A diagnózis és a műtét </a:t>
            </a:r>
            <a:r>
              <a:rPr lang="hu-HU" dirty="0" err="1">
                <a:solidFill>
                  <a:srgbClr val="000000"/>
                </a:solidFill>
              </a:rPr>
              <a:t>dőpontjaközött</a:t>
            </a:r>
            <a:r>
              <a:rPr lang="hu-HU" dirty="0">
                <a:solidFill>
                  <a:srgbClr val="000000"/>
                </a:solidFill>
              </a:rPr>
              <a:t> eltelt idő (4-,8-,12 hét) nem befolyásolja a teljes, illetve az 5-éves túlélést</a:t>
            </a:r>
          </a:p>
          <a:p>
            <a:r>
              <a:rPr lang="hu-HU" b="1" dirty="0">
                <a:solidFill>
                  <a:srgbClr val="FB0207"/>
                </a:solidFill>
              </a:rPr>
              <a:t>Biztonságos időablak a </a:t>
            </a:r>
            <a:r>
              <a:rPr lang="hu-HU" b="1" dirty="0" err="1">
                <a:solidFill>
                  <a:srgbClr val="FB0207"/>
                </a:solidFill>
              </a:rPr>
              <a:t>prehabilitáció</a:t>
            </a:r>
            <a:r>
              <a:rPr lang="hu-HU" b="1" dirty="0">
                <a:solidFill>
                  <a:srgbClr val="FB0207"/>
                </a:solidFill>
              </a:rPr>
              <a:t> számára</a:t>
            </a:r>
            <a:endParaRPr lang="hu-HU" dirty="0">
              <a:solidFill>
                <a:srgbClr val="FB0207"/>
              </a:solidFill>
              <a:effectLst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06EC9805-F3AD-1F4A-9AF9-3EA652518FAC}"/>
              </a:ext>
            </a:extLst>
          </p:cNvPr>
          <p:cNvSpPr/>
          <p:nvPr/>
        </p:nvSpPr>
        <p:spPr>
          <a:xfrm>
            <a:off x="0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dirty="0" err="1">
                <a:solidFill>
                  <a:srgbClr val="000000"/>
                </a:solidFill>
              </a:rPr>
              <a:t>Carli</a:t>
            </a:r>
            <a:r>
              <a:rPr lang="hu-HU" sz="1200" dirty="0">
                <a:solidFill>
                  <a:srgbClr val="000000"/>
                </a:solidFill>
              </a:rPr>
              <a:t> F. et </a:t>
            </a:r>
            <a:r>
              <a:rPr lang="hu-HU" sz="1200" dirty="0" err="1">
                <a:solidFill>
                  <a:srgbClr val="000000"/>
                </a:solidFill>
              </a:rPr>
              <a:t>al</a:t>
            </a:r>
            <a:r>
              <a:rPr lang="hu-HU" sz="1200" dirty="0">
                <a:solidFill>
                  <a:srgbClr val="000000"/>
                </a:solidFill>
              </a:rPr>
              <a:t>. </a:t>
            </a:r>
            <a:r>
              <a:rPr lang="hu-HU" sz="1200" dirty="0" err="1">
                <a:solidFill>
                  <a:srgbClr val="000000"/>
                </a:solidFill>
              </a:rPr>
              <a:t>Phys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dirty="0" err="1">
                <a:solidFill>
                  <a:srgbClr val="000000"/>
                </a:solidFill>
              </a:rPr>
              <a:t>Med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dirty="0" err="1">
                <a:solidFill>
                  <a:srgbClr val="000000"/>
                </a:solidFill>
              </a:rPr>
              <a:t>Rehabil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dirty="0" err="1">
                <a:solidFill>
                  <a:srgbClr val="000000"/>
                </a:solidFill>
              </a:rPr>
              <a:t>Clin</a:t>
            </a:r>
            <a:r>
              <a:rPr lang="hu-HU" sz="1200" dirty="0">
                <a:solidFill>
                  <a:srgbClr val="000000"/>
                </a:solidFill>
              </a:rPr>
              <a:t> N Am. 2017;28(1):49-64.</a:t>
            </a:r>
          </a:p>
          <a:p>
            <a:r>
              <a:rPr lang="hu-HU" sz="1200" dirty="0">
                <a:solidFill>
                  <a:srgbClr val="000000"/>
                </a:solidFill>
              </a:rPr>
              <a:t>Santa </a:t>
            </a:r>
            <a:r>
              <a:rPr lang="hu-HU" sz="1200" dirty="0" err="1">
                <a:solidFill>
                  <a:srgbClr val="000000"/>
                </a:solidFill>
              </a:rPr>
              <a:t>Mina</a:t>
            </a:r>
            <a:r>
              <a:rPr lang="hu-HU" sz="1200" dirty="0">
                <a:solidFill>
                  <a:srgbClr val="000000"/>
                </a:solidFill>
              </a:rPr>
              <a:t> D et </a:t>
            </a:r>
            <a:r>
              <a:rPr lang="hu-HU" sz="1200" dirty="0" err="1">
                <a:solidFill>
                  <a:srgbClr val="000000"/>
                </a:solidFill>
              </a:rPr>
              <a:t>al</a:t>
            </a:r>
            <a:r>
              <a:rPr lang="hu-HU" sz="1200" dirty="0">
                <a:solidFill>
                  <a:srgbClr val="000000"/>
                </a:solidFill>
              </a:rPr>
              <a:t>. Front </a:t>
            </a:r>
            <a:r>
              <a:rPr lang="hu-HU" sz="1200" dirty="0" err="1">
                <a:solidFill>
                  <a:srgbClr val="000000"/>
                </a:solidFill>
              </a:rPr>
              <a:t>Oncol</a:t>
            </a:r>
            <a:r>
              <a:rPr lang="hu-HU" sz="1200" dirty="0">
                <a:solidFill>
                  <a:srgbClr val="000000"/>
                </a:solidFill>
              </a:rPr>
              <a:t>. 2021 (</a:t>
            </a:r>
            <a:r>
              <a:rPr lang="hu-HU" sz="1200" dirty="0" err="1">
                <a:solidFill>
                  <a:srgbClr val="000000"/>
                </a:solidFill>
              </a:rPr>
              <a:t>ahaed</a:t>
            </a:r>
            <a:r>
              <a:rPr lang="hu-HU" sz="1200" dirty="0">
                <a:solidFill>
                  <a:srgbClr val="000000"/>
                </a:solidFill>
              </a:rPr>
              <a:t> of print)</a:t>
            </a:r>
            <a:endParaRPr lang="hu-HU" sz="12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CFCF9F0-8D55-6F48-ADFC-B9DBD35779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3DC1CD1-5F47-1F47-9CB9-10D2AAA9F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114039"/>
            <a:ext cx="5602013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Prehabilitáció</a:t>
            </a:r>
            <a:endParaRPr lang="hu-HU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rgbClr val="FF0000"/>
                </a:solidFill>
              </a:rPr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Preoperativ</a:t>
            </a:r>
            <a:r>
              <a:rPr lang="hu-HU" sz="2400" b="1" dirty="0"/>
              <a:t> szorongás (</a:t>
            </a:r>
            <a:r>
              <a:rPr lang="hu-HU" sz="2400" b="1" dirty="0" err="1"/>
              <a:t>mentálhigénia</a:t>
            </a:r>
            <a:r>
              <a:rPr lang="hu-HU" sz="2400" b="1" dirty="0"/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9063370-3908-D84A-ABF4-6354277396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167640" y="910166"/>
            <a:ext cx="112200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HAGYOMÁNYOS FELFOGÁS -&gt; FIZIKAI KÍMÉLET A PREOPERATIV IDŐSZAKBAN</a:t>
            </a:r>
          </a:p>
          <a:p>
            <a:endParaRPr lang="hu-HU" dirty="0"/>
          </a:p>
          <a:p>
            <a:r>
              <a:rPr lang="hu-HU" b="1" dirty="0">
                <a:solidFill>
                  <a:srgbClr val="FF0000"/>
                </a:solidFill>
              </a:rPr>
              <a:t>Ülő életmód, ágynyugalom </a:t>
            </a:r>
            <a:r>
              <a:rPr lang="hu-HU" dirty="0"/>
              <a:t>jelentős mértékben </a:t>
            </a:r>
            <a:r>
              <a:rPr lang="hu-HU" b="1" dirty="0">
                <a:solidFill>
                  <a:srgbClr val="FF0000"/>
                </a:solidFill>
              </a:rPr>
              <a:t>csökkenti</a:t>
            </a:r>
            <a:r>
              <a:rPr lang="hu-HU" dirty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Nyers izomtömeget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Funkcionális kapacitást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Alsóvégtagi/légzőszervi izomerőt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Aerob kapacitást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Inzulin szenzitivitást</a:t>
            </a:r>
            <a:endParaRPr lang="en-US" dirty="0"/>
          </a:p>
          <a:p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0" y="6581001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Coker RH</a:t>
            </a:r>
            <a:r>
              <a:rPr lang="hu-HU" sz="1200" dirty="0"/>
              <a:t>. </a:t>
            </a:r>
            <a:r>
              <a:rPr lang="en-US" sz="1200" dirty="0"/>
              <a:t>et al</a:t>
            </a:r>
            <a:r>
              <a:rPr lang="hu-HU" sz="1200" dirty="0"/>
              <a:t>:</a:t>
            </a:r>
            <a:r>
              <a:rPr lang="en-US" sz="1200" dirty="0"/>
              <a:t> Bed rest promotes reductions</a:t>
            </a:r>
            <a:r>
              <a:rPr lang="hu-HU" sz="1200" dirty="0"/>
              <a:t> </a:t>
            </a:r>
            <a:r>
              <a:rPr lang="en-US" sz="1200" dirty="0"/>
              <a:t>in walking speed, functional parameters, and aerobic fitness</a:t>
            </a:r>
            <a:r>
              <a:rPr lang="hu-HU" sz="1200" dirty="0"/>
              <a:t> </a:t>
            </a:r>
            <a:r>
              <a:rPr lang="en-US" sz="1200" dirty="0"/>
              <a:t>in older, healthy adults. J </a:t>
            </a:r>
            <a:r>
              <a:rPr lang="en-US" sz="1200" dirty="0" err="1"/>
              <a:t>Gerontol</a:t>
            </a:r>
            <a:r>
              <a:rPr lang="en-US" sz="1200" dirty="0"/>
              <a:t> A </a:t>
            </a:r>
            <a:r>
              <a:rPr lang="en-US" sz="1200" dirty="0" err="1"/>
              <a:t>Biol</a:t>
            </a:r>
            <a:r>
              <a:rPr lang="en-US" sz="1200" dirty="0"/>
              <a:t> Sci Med Sci.</a:t>
            </a:r>
            <a:r>
              <a:rPr lang="hu-HU" sz="1200" dirty="0"/>
              <a:t> 2015;70:91–96.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330950" y="4763173"/>
            <a:ext cx="5068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rgbClr val="FF0000"/>
                </a:solidFill>
              </a:rPr>
              <a:t>A szervezet ellenállóképessége növekszik, mely következtében a sebészi beavatkozás jelentette stressz reakciónak jobban ellen áll, rövidítve ezzel a </a:t>
            </a:r>
            <a:r>
              <a:rPr lang="hu-HU" b="1" dirty="0" err="1">
                <a:solidFill>
                  <a:srgbClr val="FF0000"/>
                </a:solidFill>
              </a:rPr>
              <a:t>postoperativ</a:t>
            </a:r>
            <a:r>
              <a:rPr lang="hu-HU" b="1" dirty="0">
                <a:solidFill>
                  <a:srgbClr val="FF0000"/>
                </a:solidFill>
              </a:rPr>
              <a:t> felépülést.</a:t>
            </a:r>
          </a:p>
        </p:txBody>
      </p:sp>
      <p:sp>
        <p:nvSpPr>
          <p:cNvPr id="15" name="Téglalap 14"/>
          <p:cNvSpPr/>
          <p:nvPr/>
        </p:nvSpPr>
        <p:spPr>
          <a:xfrm>
            <a:off x="167640" y="3378179"/>
            <a:ext cx="86842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PREHABILITÁCÓ -&gt; FIZIKAI AKTIVITÁS NÖVELÉS A PREOPERATIV IDŐSZAKBAN</a:t>
            </a:r>
            <a:endParaRPr lang="hu-HU" b="1" dirty="0">
              <a:solidFill>
                <a:srgbClr val="FF0000"/>
              </a:solidFill>
            </a:endParaRPr>
          </a:p>
          <a:p>
            <a:endParaRPr lang="hu-HU" b="1" dirty="0">
              <a:solidFill>
                <a:srgbClr val="FF0000"/>
              </a:solidFill>
            </a:endParaRPr>
          </a:p>
          <a:p>
            <a:r>
              <a:rPr lang="hu-HU" b="1" dirty="0">
                <a:solidFill>
                  <a:srgbClr val="FF0000"/>
                </a:solidFill>
              </a:rPr>
              <a:t>Rendszeres testmozgás</a:t>
            </a:r>
            <a:r>
              <a:rPr lang="hu-HU" dirty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csökkenti az </a:t>
            </a:r>
            <a:r>
              <a:rPr lang="hu-HU" dirty="0" err="1"/>
              <a:t>ischaemiás</a:t>
            </a:r>
            <a:r>
              <a:rPr lang="hu-HU" dirty="0"/>
              <a:t> szívbetegség előfordulását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csökkenti a </a:t>
            </a:r>
            <a:r>
              <a:rPr lang="en-US" dirty="0"/>
              <a:t>diabetes</a:t>
            </a:r>
            <a:r>
              <a:rPr lang="hu-HU" dirty="0"/>
              <a:t> gyakoriságát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csökkenti a magasvérnyomás mértékét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csökkenti a </a:t>
            </a:r>
            <a:r>
              <a:rPr lang="en-US" dirty="0"/>
              <a:t>stroke</a:t>
            </a:r>
            <a:r>
              <a:rPr lang="hu-HU" dirty="0"/>
              <a:t> előfordulását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csökkenti a csonttörések gyakoriságát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javítja az aerob kapacitást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növeli az inzulin szenzitivitást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növeli az izomtömeg/test zsír arányt</a:t>
            </a:r>
          </a:p>
        </p:txBody>
      </p:sp>
      <p:sp>
        <p:nvSpPr>
          <p:cNvPr id="16" name="Jobb oldali kapcsos zárójel 15"/>
          <p:cNvSpPr/>
          <p:nvPr/>
        </p:nvSpPr>
        <p:spPr>
          <a:xfrm>
            <a:off x="5731934" y="4307752"/>
            <a:ext cx="45719" cy="21111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878C4414-D697-7449-BC81-E8FBF4084919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FIZIKAI ÁLLAPOT JAVÍTÁSA - TRÉNING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D6D258AE-0060-6649-8AD2-6969D562BC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running elderly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05" y="3134792"/>
            <a:ext cx="2383790" cy="35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églalap: lekerekített 14"/>
          <p:cNvSpPr/>
          <p:nvPr/>
        </p:nvSpPr>
        <p:spPr>
          <a:xfrm>
            <a:off x="63500" y="942886"/>
            <a:ext cx="2313940" cy="2004860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886199" y="1548820"/>
            <a:ext cx="8081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Állóképességi gyakorlatok </a:t>
            </a:r>
            <a:r>
              <a:rPr lang="hu-HU" sz="1600" dirty="0">
                <a:solidFill>
                  <a:srgbClr val="211D1E"/>
                </a:solidFill>
              </a:rPr>
              <a:t>- (kardiovaszkuláris státusz, állóképesség javítás):</a:t>
            </a:r>
          </a:p>
          <a:p>
            <a:r>
              <a:rPr lang="hu-HU" sz="1600" dirty="0">
                <a:solidFill>
                  <a:srgbClr val="211D1E"/>
                </a:solidFill>
              </a:rPr>
              <a:t>- séta, kocogás, futás (idősek) </a:t>
            </a:r>
          </a:p>
          <a:p>
            <a:r>
              <a:rPr lang="hu-HU" sz="1600" dirty="0">
                <a:solidFill>
                  <a:srgbClr val="211D1E"/>
                </a:solidFill>
              </a:rPr>
              <a:t>- kerékpározás, úszás (</a:t>
            </a:r>
            <a:r>
              <a:rPr lang="en-US" sz="1600" dirty="0">
                <a:solidFill>
                  <a:srgbClr val="211D1E"/>
                </a:solidFill>
              </a:rPr>
              <a:t>musculoskeletal</a:t>
            </a:r>
            <a:r>
              <a:rPr lang="hu-HU" sz="1600" dirty="0">
                <a:solidFill>
                  <a:srgbClr val="211D1E"/>
                </a:solidFill>
              </a:rPr>
              <a:t>is betegségek, </a:t>
            </a:r>
            <a:r>
              <a:rPr lang="hu-HU" sz="1600" dirty="0" err="1">
                <a:solidFill>
                  <a:srgbClr val="211D1E"/>
                </a:solidFill>
              </a:rPr>
              <a:t>pl:arthritis</a:t>
            </a:r>
            <a:r>
              <a:rPr lang="hu-HU" sz="1600" dirty="0">
                <a:solidFill>
                  <a:srgbClr val="211D1E"/>
                </a:solidFill>
              </a:rPr>
              <a:t>) </a:t>
            </a:r>
          </a:p>
          <a:p>
            <a:endParaRPr lang="hu-HU" sz="1600" dirty="0">
              <a:solidFill>
                <a:srgbClr val="211D1E"/>
              </a:solidFill>
            </a:endParaRPr>
          </a:p>
          <a:p>
            <a:r>
              <a:rPr lang="hu-HU" sz="1600" b="1" dirty="0">
                <a:solidFill>
                  <a:srgbClr val="FF0000"/>
                </a:solidFill>
              </a:rPr>
              <a:t>Erőnléti, erőfejlesztő gyakorlatok </a:t>
            </a:r>
            <a:r>
              <a:rPr lang="hu-HU" sz="1600" b="1" dirty="0"/>
              <a:t>- </a:t>
            </a:r>
            <a:r>
              <a:rPr lang="hu-HU" sz="1600" dirty="0"/>
              <a:t>(izomtömeg növelő gyakorlatok)</a:t>
            </a:r>
            <a:r>
              <a:rPr lang="hu-HU" sz="1600" dirty="0">
                <a:solidFill>
                  <a:srgbClr val="211D1E"/>
                </a:solidFill>
              </a:rPr>
              <a:t>: </a:t>
            </a:r>
          </a:p>
          <a:p>
            <a:r>
              <a:rPr lang="hu-HU" sz="1600" dirty="0">
                <a:solidFill>
                  <a:srgbClr val="211D1E"/>
                </a:solidFill>
              </a:rPr>
              <a:t>- valamennyi izomcsoport amit a mindennapi éleben használunk </a:t>
            </a:r>
            <a:r>
              <a:rPr lang="en-US" sz="1600" dirty="0">
                <a:solidFill>
                  <a:srgbClr val="211D1E"/>
                </a:solidFill>
              </a:rPr>
              <a:t>(</a:t>
            </a:r>
            <a:r>
              <a:rPr lang="hu-HU" sz="1600" dirty="0">
                <a:solidFill>
                  <a:srgbClr val="211D1E"/>
                </a:solidFill>
              </a:rPr>
              <a:t>karok, váll, has, csípő, comb) </a:t>
            </a:r>
          </a:p>
          <a:p>
            <a:r>
              <a:rPr lang="hu-HU" sz="1600" dirty="0">
                <a:solidFill>
                  <a:srgbClr val="211D1E"/>
                </a:solidFill>
              </a:rPr>
              <a:t>- megfelelő felszerelés és képzett edző (súlyzó, rugalmas kötelek)</a:t>
            </a:r>
            <a:endParaRPr lang="hu-HU" sz="1600" dirty="0"/>
          </a:p>
        </p:txBody>
      </p:sp>
      <p:sp>
        <p:nvSpPr>
          <p:cNvPr id="10" name="Téglalap 9"/>
          <p:cNvSpPr/>
          <p:nvPr/>
        </p:nvSpPr>
        <p:spPr>
          <a:xfrm>
            <a:off x="3886199" y="4453759"/>
            <a:ext cx="8081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  <a:latin typeface="+mj-lt"/>
              </a:rPr>
              <a:t>Időtartamot és gyakoriságot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tekintve jelenleg nincs elfogadott ajánlás</a:t>
            </a:r>
          </a:p>
          <a:p>
            <a:r>
              <a:rPr lang="en-US" sz="1600" b="1" dirty="0">
                <a:solidFill>
                  <a:srgbClr val="FF0000"/>
                </a:solidFill>
                <a:latin typeface="+mj-lt"/>
              </a:rPr>
              <a:t>American Cancer Society</a:t>
            </a:r>
            <a:r>
              <a:rPr lang="hu-HU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guidelines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: 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</a:rPr>
              <a:t>- legalább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150 </a:t>
            </a:r>
            <a:r>
              <a:rPr lang="hu-HU" sz="1600" b="1" dirty="0">
                <a:solidFill>
                  <a:srgbClr val="000000"/>
                </a:solidFill>
                <a:latin typeface="+mj-lt"/>
              </a:rPr>
              <a:t>perc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mérsékelt vagy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75 </a:t>
            </a:r>
            <a:r>
              <a:rPr lang="hu-HU" sz="1600" b="1" dirty="0">
                <a:solidFill>
                  <a:srgbClr val="000000"/>
                </a:solidFill>
                <a:latin typeface="+mj-lt"/>
              </a:rPr>
              <a:t>perc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erőtejes intenzitású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(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vagy ezek kombinációja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)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állóképeséig gyakorlatot </a:t>
            </a:r>
            <a:r>
              <a:rPr lang="hu-HU" sz="1600" b="1" dirty="0">
                <a:solidFill>
                  <a:srgbClr val="000000"/>
                </a:solidFill>
                <a:latin typeface="+mj-lt"/>
              </a:rPr>
              <a:t>hetente</a:t>
            </a:r>
          </a:p>
          <a:p>
            <a:r>
              <a:rPr lang="hu-HU" sz="16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hu-HU" sz="1600" b="1" dirty="0">
                <a:solidFill>
                  <a:srgbClr val="000000"/>
                </a:solidFill>
                <a:latin typeface="+mj-lt"/>
              </a:rPr>
              <a:t>2-3 alkalommal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erőnléti edzés (főbb izomcsoportok)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.</a:t>
            </a:r>
            <a:endParaRPr lang="hu-HU" sz="1600" dirty="0">
              <a:latin typeface="+mj-lt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886200" y="958125"/>
            <a:ext cx="8081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Felügylet mellet </a:t>
            </a:r>
            <a:r>
              <a:rPr lang="hu-HU" sz="1600" dirty="0"/>
              <a:t>(személyi edző, csoportos </a:t>
            </a:r>
            <a:r>
              <a:rPr lang="hu-HU" sz="1600" dirty="0" err="1"/>
              <a:t>training</a:t>
            </a:r>
            <a:r>
              <a:rPr lang="hu-HU" sz="1600" dirty="0"/>
              <a:t>) </a:t>
            </a:r>
            <a:r>
              <a:rPr lang="hu-HU" sz="1600" dirty="0" err="1"/>
              <a:t>vs</a:t>
            </a:r>
            <a:r>
              <a:rPr lang="hu-HU" sz="1600" dirty="0"/>
              <a:t>. </a:t>
            </a:r>
            <a:r>
              <a:rPr lang="hu-HU" sz="1600" b="1" dirty="0">
                <a:solidFill>
                  <a:srgbClr val="FF0000"/>
                </a:solidFill>
              </a:rPr>
              <a:t>otthoni egyéni </a:t>
            </a:r>
            <a:r>
              <a:rPr lang="hu-HU" sz="1600" dirty="0"/>
              <a:t>edzés</a:t>
            </a:r>
          </a:p>
        </p:txBody>
      </p:sp>
      <p:sp>
        <p:nvSpPr>
          <p:cNvPr id="2" name="Téglalap 1"/>
          <p:cNvSpPr/>
          <p:nvPr/>
        </p:nvSpPr>
        <p:spPr>
          <a:xfrm>
            <a:off x="139700" y="958125"/>
            <a:ext cx="363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Előírt gyakorlatok:</a:t>
            </a:r>
          </a:p>
          <a:p>
            <a:endParaRPr lang="hu-H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b="1" dirty="0"/>
              <a:t>Felügyelet/vezetés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b="1" dirty="0"/>
              <a:t>Módszer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b="1" dirty="0"/>
              <a:t>Intenzitás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b="1" dirty="0"/>
              <a:t>Időtartam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b="1" dirty="0"/>
              <a:t>Gyakoriság</a:t>
            </a:r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886200" y="3616843"/>
            <a:ext cx="8081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>
                <a:solidFill>
                  <a:srgbClr val="000000"/>
                </a:solidFill>
              </a:rPr>
              <a:t>Az </a:t>
            </a:r>
            <a:r>
              <a:rPr lang="hu-HU" sz="1600" b="1" dirty="0">
                <a:solidFill>
                  <a:srgbClr val="FF0000"/>
                </a:solidFill>
              </a:rPr>
              <a:t>intenzitást a beteg igénye szerint </a:t>
            </a:r>
            <a:r>
              <a:rPr lang="hu-HU" sz="1600" dirty="0">
                <a:solidFill>
                  <a:srgbClr val="000000"/>
                </a:solidFill>
              </a:rPr>
              <a:t>kell növelni. Ha hozzászokott a terheléshez az intenzitás tovább növelhető (</a:t>
            </a:r>
            <a:r>
              <a:rPr lang="hu-HU" sz="1600" b="1" dirty="0" err="1">
                <a:solidFill>
                  <a:srgbClr val="FF0000"/>
                </a:solidFill>
              </a:rPr>
              <a:t>Borg</a:t>
            </a:r>
            <a:r>
              <a:rPr lang="hu-HU" sz="1600" b="1" dirty="0">
                <a:solidFill>
                  <a:srgbClr val="FF0000"/>
                </a:solidFill>
              </a:rPr>
              <a:t> </a:t>
            </a:r>
            <a:r>
              <a:rPr lang="hu-HU" sz="1600" b="1" dirty="0" err="1">
                <a:solidFill>
                  <a:srgbClr val="FF0000"/>
                </a:solidFill>
              </a:rPr>
              <a:t>scale</a:t>
            </a:r>
            <a:r>
              <a:rPr lang="hu-HU" sz="1600" dirty="0">
                <a:solidFill>
                  <a:srgbClr val="000000"/>
                </a:solidFill>
              </a:rPr>
              <a:t>). A túl intenzív gyakorlatok csökkentik a beteg együttműködését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3059203"/>
            <a:ext cx="3632200" cy="361095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516392"/>
            <a:ext cx="2325370" cy="290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églalap 15">
            <a:extLst>
              <a:ext uri="{FF2B5EF4-FFF2-40B4-BE49-F238E27FC236}">
                <a16:creationId xmlns:a16="http://schemas.microsoft.com/office/drawing/2014/main" id="{BF8EAB1D-46D0-2D4C-92C3-4EB174A29264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FIZIKAI ÁLLAPOT JAVÍTÁSA - TRÉNING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AB434674-E579-B548-B7B9-70A45C7B71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3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-35551" y="6581001"/>
            <a:ext cx="12192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Carli F</a:t>
            </a:r>
            <a:r>
              <a:rPr lang="hu-HU" sz="1200" dirty="0"/>
              <a:t>. et al: </a:t>
            </a:r>
            <a:r>
              <a:rPr lang="en-US" sz="1200" dirty="0"/>
              <a:t>Promoting a culture of </a:t>
            </a:r>
            <a:r>
              <a:rPr lang="en-US" sz="1200" dirty="0" err="1"/>
              <a:t>prehabilitation</a:t>
            </a:r>
            <a:r>
              <a:rPr lang="en-US" sz="1200" dirty="0"/>
              <a:t> for the surgical cancer patient.</a:t>
            </a:r>
            <a:r>
              <a:rPr lang="hu-HU" sz="1200" dirty="0"/>
              <a:t> </a:t>
            </a:r>
            <a:r>
              <a:rPr lang="en-US" sz="1200" dirty="0"/>
              <a:t>Acta </a:t>
            </a:r>
            <a:r>
              <a:rPr lang="en-US" sz="1200" dirty="0" err="1"/>
              <a:t>Oncol</a:t>
            </a:r>
            <a:r>
              <a:rPr lang="en-US" sz="1200" dirty="0"/>
              <a:t>. 2017 Feb;56(2):128-133</a:t>
            </a:r>
            <a:r>
              <a:rPr lang="hu-HU" sz="1200" dirty="0"/>
              <a:t>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8642F5A-EA2B-134A-9F2A-A2F08D509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70" b="3105"/>
          <a:stretch/>
        </p:blipFill>
        <p:spPr>
          <a:xfrm>
            <a:off x="29980" y="2230581"/>
            <a:ext cx="12100796" cy="3449783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1ABA7873-B883-4B47-A12D-97E6FBDF0A1B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FIZIKAI ÁLLAPOT JAVÍTÁSA - TRÉNING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C1FF1E2-3454-0342-A82B-64FFB1299A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Prehabilitáció</a:t>
            </a:r>
            <a:endParaRPr lang="hu-HU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rgbClr val="FF0000"/>
                </a:solidFill>
              </a:rPr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Preoperativ</a:t>
            </a:r>
            <a:r>
              <a:rPr lang="hu-HU" sz="2400" b="1" dirty="0"/>
              <a:t> szorongás (</a:t>
            </a:r>
            <a:r>
              <a:rPr lang="hu-HU" sz="2400" b="1" dirty="0" err="1"/>
              <a:t>mentálhigénia</a:t>
            </a:r>
            <a:r>
              <a:rPr lang="hu-HU" sz="2400" b="1" dirty="0"/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4728C98-FAD5-7145-94D6-D0299A984A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1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6667"/>
            <a:ext cx="5312229" cy="536500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0" b="17787"/>
          <a:stretch/>
        </p:blipFill>
        <p:spPr bwMode="auto">
          <a:xfrm>
            <a:off x="5413829" y="3134282"/>
            <a:ext cx="6653736" cy="23376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225738"/>
            <a:ext cx="1211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i="1" dirty="0" err="1"/>
              <a:t>Consensus</a:t>
            </a:r>
            <a:r>
              <a:rPr lang="hu-HU" sz="1200" i="1" dirty="0"/>
              <a:t> </a:t>
            </a:r>
            <a:r>
              <a:rPr lang="hu-HU" sz="1200" i="1" dirty="0" err="1"/>
              <a:t>Statement</a:t>
            </a:r>
            <a:r>
              <a:rPr lang="hu-HU" sz="1200" i="1" dirty="0"/>
              <a:t> of </a:t>
            </a:r>
            <a:r>
              <a:rPr lang="hu-HU" sz="1200" i="1" dirty="0" err="1"/>
              <a:t>the</a:t>
            </a:r>
            <a:r>
              <a:rPr lang="hu-HU" sz="1200" i="1" dirty="0"/>
              <a:t> </a:t>
            </a:r>
            <a:r>
              <a:rPr lang="hu-HU" sz="1200" i="1" dirty="0" err="1"/>
              <a:t>Academy</a:t>
            </a:r>
            <a:r>
              <a:rPr lang="hu-HU" sz="1200" i="1" dirty="0"/>
              <a:t> of </a:t>
            </a:r>
            <a:r>
              <a:rPr lang="hu-HU" sz="1200" i="1" dirty="0" err="1"/>
              <a:t>Nutrition</a:t>
            </a:r>
            <a:r>
              <a:rPr lang="hu-HU" sz="1200" i="1" dirty="0"/>
              <a:t> and </a:t>
            </a:r>
            <a:r>
              <a:rPr lang="hu-HU" sz="1200" i="1" dirty="0" err="1"/>
              <a:t>Dietetics</a:t>
            </a:r>
            <a:r>
              <a:rPr lang="hu-HU" sz="1200" i="1" dirty="0"/>
              <a:t>/American Society </a:t>
            </a:r>
            <a:r>
              <a:rPr lang="hu-HU" sz="1200" i="1" dirty="0" err="1"/>
              <a:t>for</a:t>
            </a:r>
            <a:r>
              <a:rPr lang="hu-HU" sz="1200" i="1" dirty="0"/>
              <a:t> </a:t>
            </a:r>
            <a:r>
              <a:rPr lang="hu-HU" sz="1200" i="1" dirty="0" err="1"/>
              <a:t>Parenteral</a:t>
            </a:r>
            <a:r>
              <a:rPr lang="hu-HU" sz="1200" i="1" dirty="0"/>
              <a:t> and </a:t>
            </a:r>
            <a:r>
              <a:rPr lang="hu-HU" sz="1200" i="1" dirty="0" err="1"/>
              <a:t>Enteral</a:t>
            </a:r>
            <a:r>
              <a:rPr lang="hu-HU" sz="1200" i="1" dirty="0"/>
              <a:t>  </a:t>
            </a:r>
            <a:r>
              <a:rPr lang="hu-HU" sz="1200" i="1" dirty="0" err="1"/>
              <a:t>Nutrition</a:t>
            </a:r>
            <a:r>
              <a:rPr lang="hu-HU" sz="1200" i="1" dirty="0"/>
              <a:t>: </a:t>
            </a:r>
            <a:r>
              <a:rPr lang="hu-HU" sz="1200" i="1" dirty="0" err="1"/>
              <a:t>Characterisitcs</a:t>
            </a:r>
            <a:r>
              <a:rPr lang="hu-HU" sz="1200" i="1" dirty="0"/>
              <a:t> </a:t>
            </a:r>
            <a:r>
              <a:rPr lang="hu-HU" sz="1200" i="1" dirty="0" err="1"/>
              <a:t>Recomended</a:t>
            </a:r>
            <a:r>
              <a:rPr lang="hu-HU" sz="1200" i="1" dirty="0"/>
              <a:t> </a:t>
            </a:r>
            <a:r>
              <a:rPr lang="hu-HU" sz="1200" i="1" dirty="0" err="1"/>
              <a:t>for</a:t>
            </a:r>
            <a:r>
              <a:rPr lang="hu-HU" sz="1200" i="1" dirty="0"/>
              <a:t> </a:t>
            </a:r>
            <a:r>
              <a:rPr lang="hu-HU" sz="1200" i="1" dirty="0" err="1"/>
              <a:t>the</a:t>
            </a:r>
            <a:r>
              <a:rPr lang="hu-HU" sz="1200" i="1" dirty="0"/>
              <a:t> </a:t>
            </a:r>
            <a:r>
              <a:rPr lang="hu-HU" sz="1200" i="1" dirty="0" err="1"/>
              <a:t>Identification</a:t>
            </a:r>
            <a:r>
              <a:rPr lang="hu-HU" sz="1200" i="1" dirty="0"/>
              <a:t> and </a:t>
            </a:r>
            <a:r>
              <a:rPr lang="hu-HU" sz="1200" i="1" dirty="0" err="1"/>
              <a:t>Documentation</a:t>
            </a:r>
            <a:r>
              <a:rPr lang="hu-HU" sz="1200" i="1" dirty="0"/>
              <a:t> of </a:t>
            </a:r>
            <a:r>
              <a:rPr lang="hu-HU" sz="1200" i="1" dirty="0" err="1"/>
              <a:t>Adult</a:t>
            </a:r>
            <a:r>
              <a:rPr lang="hu-HU" sz="1200" i="1" dirty="0"/>
              <a:t> </a:t>
            </a:r>
            <a:r>
              <a:rPr lang="hu-HU" sz="1200" i="1" dirty="0" err="1"/>
              <a:t>Malnutrition</a:t>
            </a:r>
            <a:r>
              <a:rPr lang="hu-HU" sz="1200" i="1" dirty="0"/>
              <a:t> (</a:t>
            </a:r>
            <a:r>
              <a:rPr lang="hu-HU" sz="1200" i="1" dirty="0" err="1"/>
              <a:t>Undernutrition</a:t>
            </a:r>
            <a:r>
              <a:rPr lang="hu-HU" sz="1200" i="1" dirty="0"/>
              <a:t>), Jane V. White et </a:t>
            </a:r>
            <a:r>
              <a:rPr lang="hu-HU" sz="1200" i="1" dirty="0" err="1"/>
              <a:t>al</a:t>
            </a:r>
            <a:r>
              <a:rPr lang="hu-HU" sz="1200" i="1" dirty="0"/>
              <a:t>. 2012 </a:t>
            </a:r>
          </a:p>
          <a:p>
            <a:r>
              <a:rPr lang="hu-HU" sz="1200" i="1" dirty="0">
                <a:solidFill>
                  <a:srgbClr val="000000"/>
                </a:solidFill>
              </a:rPr>
              <a:t>T. </a:t>
            </a:r>
            <a:r>
              <a:rPr lang="hu-HU" sz="1200" i="1" dirty="0" err="1">
                <a:solidFill>
                  <a:srgbClr val="000000"/>
                </a:solidFill>
              </a:rPr>
              <a:t>Cederholm</a:t>
            </a:r>
            <a:r>
              <a:rPr lang="hu-HU" sz="1200" i="1" dirty="0">
                <a:solidFill>
                  <a:srgbClr val="000000"/>
                </a:solidFill>
              </a:rPr>
              <a:t> et. </a:t>
            </a:r>
            <a:r>
              <a:rPr lang="hu-HU" sz="1200" i="1" dirty="0" err="1">
                <a:solidFill>
                  <a:srgbClr val="000000"/>
                </a:solidFill>
              </a:rPr>
              <a:t>al</a:t>
            </a:r>
            <a:r>
              <a:rPr lang="hu-HU" sz="1200" i="1" dirty="0">
                <a:solidFill>
                  <a:srgbClr val="000000"/>
                </a:solidFill>
              </a:rPr>
              <a:t>., </a:t>
            </a:r>
            <a:r>
              <a:rPr lang="hu-HU" sz="1200" i="1" dirty="0" err="1">
                <a:solidFill>
                  <a:srgbClr val="000000"/>
                </a:solidFill>
              </a:rPr>
              <a:t>Diagnostic</a:t>
            </a:r>
            <a:r>
              <a:rPr lang="hu-HU" sz="1200" i="1" dirty="0">
                <a:solidFill>
                  <a:srgbClr val="000000"/>
                </a:solidFill>
              </a:rPr>
              <a:t> </a:t>
            </a:r>
            <a:r>
              <a:rPr lang="hu-HU" sz="1200" i="1" dirty="0" err="1">
                <a:solidFill>
                  <a:srgbClr val="000000"/>
                </a:solidFill>
              </a:rPr>
              <a:t>criteria</a:t>
            </a:r>
            <a:r>
              <a:rPr lang="hu-HU" sz="1200" i="1" dirty="0">
                <a:solidFill>
                  <a:srgbClr val="000000"/>
                </a:solidFill>
              </a:rPr>
              <a:t> </a:t>
            </a:r>
            <a:r>
              <a:rPr lang="hu-HU" sz="1200" i="1" dirty="0" err="1">
                <a:solidFill>
                  <a:srgbClr val="000000"/>
                </a:solidFill>
              </a:rPr>
              <a:t>for</a:t>
            </a:r>
            <a:r>
              <a:rPr lang="hu-HU" sz="1200" i="1" dirty="0">
                <a:solidFill>
                  <a:srgbClr val="000000"/>
                </a:solidFill>
              </a:rPr>
              <a:t> </a:t>
            </a:r>
            <a:r>
              <a:rPr lang="hu-HU" sz="1200" i="1" dirty="0" err="1">
                <a:solidFill>
                  <a:srgbClr val="000000"/>
                </a:solidFill>
              </a:rPr>
              <a:t>malnutrition</a:t>
            </a:r>
            <a:r>
              <a:rPr lang="hu-HU" sz="1200" i="1" dirty="0">
                <a:solidFill>
                  <a:srgbClr val="000000"/>
                </a:solidFill>
              </a:rPr>
              <a:t> – An ESPEN </a:t>
            </a:r>
            <a:r>
              <a:rPr lang="hu-HU" sz="1200" i="1" dirty="0" err="1">
                <a:solidFill>
                  <a:srgbClr val="000000"/>
                </a:solidFill>
              </a:rPr>
              <a:t>Consensus</a:t>
            </a:r>
            <a:r>
              <a:rPr lang="hu-HU" sz="1200" i="1" dirty="0">
                <a:solidFill>
                  <a:srgbClr val="000000"/>
                </a:solidFill>
              </a:rPr>
              <a:t> </a:t>
            </a:r>
            <a:r>
              <a:rPr lang="hu-HU" sz="1200" i="1" dirty="0" err="1">
                <a:solidFill>
                  <a:srgbClr val="000000"/>
                </a:solidFill>
              </a:rPr>
              <a:t>Statement</a:t>
            </a:r>
            <a:r>
              <a:rPr lang="hu-HU" sz="1200" i="1" dirty="0">
                <a:solidFill>
                  <a:srgbClr val="000000"/>
                </a:solidFill>
              </a:rPr>
              <a:t>, 2015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3829" y="1170952"/>
            <a:ext cx="704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MALNUTRICIÓ</a:t>
            </a:r>
            <a:r>
              <a:rPr lang="hu-HU" sz="2400" dirty="0"/>
              <a:t>: a tápláltsági állapot egyensúlyának bármely irányba történő felborulása</a:t>
            </a:r>
          </a:p>
        </p:txBody>
      </p:sp>
      <p:sp>
        <p:nvSpPr>
          <p:cNvPr id="10" name="Szövegdoboz 3"/>
          <p:cNvSpPr txBox="1"/>
          <p:nvPr/>
        </p:nvSpPr>
        <p:spPr>
          <a:xfrm>
            <a:off x="76200" y="6400800"/>
            <a:ext cx="899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E492628-E888-8D46-A27B-0753B4B3C853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TÁPLÁLTSÁGI ÁLLAPOT JAVÍTÁSA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6F786C8-4514-1248-9DE2-56888DCA28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078" y="-54375"/>
            <a:ext cx="832941" cy="86360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B883885-D28C-EA4A-B922-3DCECB265A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3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85B59AC-AE26-FF40-BDC3-5F7865AB5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364" y="848685"/>
            <a:ext cx="3602636" cy="6009315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54B988A2-779F-3944-858E-39E6B1E8B678}"/>
              </a:ext>
            </a:extLst>
          </p:cNvPr>
          <p:cNvSpPr/>
          <p:nvPr/>
        </p:nvSpPr>
        <p:spPr>
          <a:xfrm>
            <a:off x="109928" y="1176329"/>
            <a:ext cx="8119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B0207"/>
                </a:solidFill>
              </a:rPr>
              <a:t>Sebészeti betegek és a </a:t>
            </a:r>
            <a:r>
              <a:rPr lang="hu-HU" b="1" dirty="0" err="1">
                <a:solidFill>
                  <a:srgbClr val="FB0207"/>
                </a:solidFill>
              </a:rPr>
              <a:t>malnutrició</a:t>
            </a:r>
            <a:r>
              <a:rPr lang="hu-HU" b="1" dirty="0">
                <a:solidFill>
                  <a:srgbClr val="FB0207"/>
                </a:solidFill>
              </a:rPr>
              <a:t>:</a:t>
            </a:r>
            <a:endParaRPr lang="hu-HU" dirty="0">
              <a:solidFill>
                <a:srgbClr val="FB0207"/>
              </a:solidFill>
            </a:endParaRPr>
          </a:p>
          <a:p>
            <a:pPr algn="just"/>
            <a:r>
              <a:rPr lang="hu-HU" dirty="0">
                <a:solidFill>
                  <a:srgbClr val="000000"/>
                </a:solidFill>
              </a:rPr>
              <a:t>„…</a:t>
            </a:r>
            <a:r>
              <a:rPr lang="hu-HU" dirty="0">
                <a:solidFill>
                  <a:srgbClr val="FB0207"/>
                </a:solidFill>
              </a:rPr>
              <a:t>50% of </a:t>
            </a:r>
            <a:r>
              <a:rPr lang="hu-HU" dirty="0" err="1">
                <a:solidFill>
                  <a:srgbClr val="FB0207"/>
                </a:solidFill>
              </a:rPr>
              <a:t>general</a:t>
            </a:r>
            <a:r>
              <a:rPr lang="hu-HU" dirty="0">
                <a:solidFill>
                  <a:srgbClr val="FB0207"/>
                </a:solidFill>
              </a:rPr>
              <a:t> </a:t>
            </a:r>
            <a:r>
              <a:rPr lang="hu-HU" dirty="0" err="1">
                <a:solidFill>
                  <a:srgbClr val="FB0207"/>
                </a:solidFill>
              </a:rPr>
              <a:t>surgical</a:t>
            </a:r>
            <a:r>
              <a:rPr lang="hu-HU" dirty="0">
                <a:solidFill>
                  <a:srgbClr val="FB0207"/>
                </a:solidFill>
              </a:rPr>
              <a:t> </a:t>
            </a:r>
            <a:r>
              <a:rPr lang="hu-HU" dirty="0" err="1">
                <a:solidFill>
                  <a:srgbClr val="FB0207"/>
                </a:solidFill>
              </a:rPr>
              <a:t>patients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have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some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features</a:t>
            </a:r>
            <a:r>
              <a:rPr lang="hu-HU" dirty="0">
                <a:solidFill>
                  <a:srgbClr val="000000"/>
                </a:solidFill>
              </a:rPr>
              <a:t> of protein-</a:t>
            </a:r>
            <a:r>
              <a:rPr lang="hu-HU" dirty="0" err="1">
                <a:solidFill>
                  <a:srgbClr val="000000"/>
                </a:solidFill>
              </a:rPr>
              <a:t>energy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malnutrition</a:t>
            </a:r>
            <a:r>
              <a:rPr lang="hu-HU" dirty="0">
                <a:solidFill>
                  <a:srgbClr val="000000"/>
                </a:solidFill>
              </a:rPr>
              <a:t>” (</a:t>
            </a:r>
            <a:r>
              <a:rPr lang="hu-HU" dirty="0" err="1">
                <a:solidFill>
                  <a:srgbClr val="000000"/>
                </a:solidFill>
              </a:rPr>
              <a:t>Bistrian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i="1" dirty="0">
                <a:solidFill>
                  <a:srgbClr val="000000"/>
                </a:solidFill>
              </a:rPr>
              <a:t>JAMA</a:t>
            </a:r>
            <a:r>
              <a:rPr lang="hu-HU" dirty="0">
                <a:solidFill>
                  <a:srgbClr val="000000"/>
                </a:solidFill>
              </a:rPr>
              <a:t> 1974)</a:t>
            </a:r>
          </a:p>
          <a:p>
            <a:pPr algn="just"/>
            <a:r>
              <a:rPr lang="hu-HU" dirty="0">
                <a:solidFill>
                  <a:srgbClr val="000000"/>
                </a:solidFill>
              </a:rPr>
              <a:t>„…</a:t>
            </a:r>
            <a:r>
              <a:rPr lang="hu-HU" dirty="0">
                <a:solidFill>
                  <a:srgbClr val="FB0207"/>
                </a:solidFill>
              </a:rPr>
              <a:t>26% of </a:t>
            </a:r>
            <a:r>
              <a:rPr lang="hu-HU" dirty="0" err="1">
                <a:solidFill>
                  <a:srgbClr val="FB0207"/>
                </a:solidFill>
              </a:rPr>
              <a:t>surgical</a:t>
            </a:r>
            <a:r>
              <a:rPr lang="hu-HU" dirty="0">
                <a:solidFill>
                  <a:srgbClr val="FB0207"/>
                </a:solidFill>
              </a:rPr>
              <a:t> </a:t>
            </a:r>
            <a:r>
              <a:rPr lang="hu-HU" dirty="0" err="1">
                <a:solidFill>
                  <a:srgbClr val="FB0207"/>
                </a:solidFill>
              </a:rPr>
              <a:t>patients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are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hypoalbumenic</a:t>
            </a:r>
            <a:r>
              <a:rPr lang="hu-HU" dirty="0">
                <a:solidFill>
                  <a:srgbClr val="000000"/>
                </a:solidFill>
              </a:rPr>
              <a:t>” (Hill </a:t>
            </a:r>
            <a:r>
              <a:rPr lang="hu-HU" i="1" dirty="0" err="1">
                <a:solidFill>
                  <a:srgbClr val="000000"/>
                </a:solidFill>
              </a:rPr>
              <a:t>Lancet</a:t>
            </a:r>
            <a:r>
              <a:rPr lang="hu-HU" dirty="0">
                <a:solidFill>
                  <a:srgbClr val="000000"/>
                </a:solidFill>
              </a:rPr>
              <a:t> 1981)</a:t>
            </a:r>
            <a:endParaRPr lang="hu-HU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410B2F24-D88F-CA4E-A5F8-2C194899DE61}"/>
              </a:ext>
            </a:extLst>
          </p:cNvPr>
          <p:cNvSpPr/>
          <p:nvPr/>
        </p:nvSpPr>
        <p:spPr>
          <a:xfrm>
            <a:off x="109928" y="2701500"/>
            <a:ext cx="798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B0207"/>
                </a:solidFill>
              </a:rPr>
              <a:t>A </a:t>
            </a:r>
            <a:r>
              <a:rPr lang="hu-HU" b="1" dirty="0" err="1">
                <a:solidFill>
                  <a:srgbClr val="FB0207"/>
                </a:solidFill>
              </a:rPr>
              <a:t>malnutríció</a:t>
            </a:r>
            <a:r>
              <a:rPr lang="hu-HU" b="1" dirty="0">
                <a:solidFill>
                  <a:srgbClr val="FB0207"/>
                </a:solidFill>
              </a:rPr>
              <a:t> következményei a sebészeti kórállapotokban:</a:t>
            </a:r>
            <a:endParaRPr lang="hu-HU" dirty="0">
              <a:solidFill>
                <a:srgbClr val="FB0207"/>
              </a:solidFill>
            </a:endParaRPr>
          </a:p>
          <a:p>
            <a:r>
              <a:rPr lang="hu-HU" b="1" dirty="0">
                <a:solidFill>
                  <a:srgbClr val="000000"/>
                </a:solidFill>
              </a:rPr>
              <a:t>Elsődleges </a:t>
            </a:r>
            <a:r>
              <a:rPr lang="hu-HU" b="1" dirty="0">
                <a:solidFill>
                  <a:srgbClr val="FB0207"/>
                </a:solidFill>
              </a:rPr>
              <a:t>                                    </a:t>
            </a:r>
            <a:r>
              <a:rPr lang="hu-HU" b="1" dirty="0">
                <a:solidFill>
                  <a:srgbClr val="000000"/>
                </a:solidFill>
              </a:rPr>
              <a:t>Másodlagos</a:t>
            </a:r>
            <a:endParaRPr lang="hu-HU" dirty="0">
              <a:solidFill>
                <a:srgbClr val="FB0207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- Gyakoribb fertőzés                            - Magasabb morbiditás</a:t>
            </a:r>
          </a:p>
          <a:p>
            <a:r>
              <a:rPr lang="hu-HU" dirty="0">
                <a:solidFill>
                  <a:srgbClr val="000000"/>
                </a:solidFill>
              </a:rPr>
              <a:t>- Elhúzódó sebgyógyulás                        - Hosszabb kezelési idő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</a:rPr>
              <a:t>Gyakoribb varratelégtelenség               - Magasabb mortalitás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</a:rPr>
              <a:t>Csökkent </a:t>
            </a:r>
            <a:r>
              <a:rPr lang="hu-HU" dirty="0" err="1">
                <a:solidFill>
                  <a:srgbClr val="000000"/>
                </a:solidFill>
              </a:rPr>
              <a:t>bélmotilitás</a:t>
            </a:r>
            <a:r>
              <a:rPr lang="hu-HU" dirty="0">
                <a:solidFill>
                  <a:srgbClr val="000000"/>
                </a:solidFill>
              </a:rPr>
              <a:t>                            - Megnövekvő költség</a:t>
            </a:r>
            <a:endParaRPr lang="hu-HU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8B85255-FE8D-0746-BFB2-A19950B94947}"/>
              </a:ext>
            </a:extLst>
          </p:cNvPr>
          <p:cNvSpPr/>
          <p:nvPr/>
        </p:nvSpPr>
        <p:spPr>
          <a:xfrm>
            <a:off x="109928" y="4780668"/>
            <a:ext cx="8119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i="1" dirty="0">
                <a:solidFill>
                  <a:srgbClr val="000000"/>
                </a:solidFill>
              </a:rPr>
              <a:t>…malnutrition cost the small-town hospital an additional </a:t>
            </a:r>
            <a:r>
              <a:rPr lang="en" i="1" dirty="0">
                <a:solidFill>
                  <a:srgbClr val="FB0207"/>
                </a:solidFill>
              </a:rPr>
              <a:t>19.4%</a:t>
            </a:r>
            <a:r>
              <a:rPr lang="en" i="1" dirty="0">
                <a:solidFill>
                  <a:srgbClr val="000000"/>
                </a:solidFill>
              </a:rPr>
              <a:t> and the large hospital an additional </a:t>
            </a:r>
            <a:r>
              <a:rPr lang="en" i="1" dirty="0">
                <a:solidFill>
                  <a:srgbClr val="FB0207"/>
                </a:solidFill>
              </a:rPr>
              <a:t>37.6%</a:t>
            </a:r>
            <a:r>
              <a:rPr lang="en" i="1" dirty="0">
                <a:solidFill>
                  <a:srgbClr val="000000"/>
                </a:solidFill>
              </a:rPr>
              <a:t>.”  (P Smith 8th Ross Roundtable, NCMI Chicago 1991)</a:t>
            </a:r>
            <a:endParaRPr lang="en" dirty="0">
              <a:solidFill>
                <a:srgbClr val="000000"/>
              </a:solidFill>
              <a:effectLst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F0CBECA0-4FDD-DE45-85C6-968A00CEE59E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TÁPLÁLTSÁGI ÁLLAPOT JAVÍTÁSA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A000B96-910A-F849-904A-3E9A37D8C0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DE15E3E-B2F1-A44C-AA71-632BD58D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986" y="846667"/>
            <a:ext cx="3396013" cy="6011333"/>
          </a:xfrm>
          <a:prstGeom prst="rect">
            <a:avLst/>
          </a:prstGeom>
        </p:spPr>
      </p:pic>
      <p:sp>
        <p:nvSpPr>
          <p:cNvPr id="7" name="Téglalap 2"/>
          <p:cNvSpPr/>
          <p:nvPr/>
        </p:nvSpPr>
        <p:spPr>
          <a:xfrm>
            <a:off x="175845" y="1063937"/>
            <a:ext cx="8620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rgbClr val="000000"/>
                </a:solidFill>
              </a:rPr>
              <a:t>A </a:t>
            </a:r>
            <a:r>
              <a:rPr lang="hu-HU" b="1" dirty="0" err="1">
                <a:solidFill>
                  <a:srgbClr val="000000"/>
                </a:solidFill>
              </a:rPr>
              <a:t>perioperative</a:t>
            </a:r>
            <a:r>
              <a:rPr lang="hu-HU" b="1" dirty="0">
                <a:solidFill>
                  <a:srgbClr val="000000"/>
                </a:solidFill>
              </a:rPr>
              <a:t> táplálásra vonatkozóan egyértelmű ajánlások állnak rendelkezésre, így a </a:t>
            </a:r>
            <a:r>
              <a:rPr lang="hu-HU" b="1" dirty="0" err="1">
                <a:solidFill>
                  <a:srgbClr val="000000"/>
                </a:solidFill>
              </a:rPr>
              <a:t>PREhabilitációnak</a:t>
            </a:r>
            <a:r>
              <a:rPr lang="hu-HU" b="1" dirty="0">
                <a:solidFill>
                  <a:srgbClr val="000000"/>
                </a:solidFill>
              </a:rPr>
              <a:t> e ajánlásokat kell követnie.  </a:t>
            </a:r>
            <a:endParaRPr lang="hu-HU" b="1" dirty="0"/>
          </a:p>
        </p:txBody>
      </p:sp>
      <p:sp>
        <p:nvSpPr>
          <p:cNvPr id="2" name="Téglalap 1"/>
          <p:cNvSpPr/>
          <p:nvPr/>
        </p:nvSpPr>
        <p:spPr>
          <a:xfrm>
            <a:off x="-2" y="6581001"/>
            <a:ext cx="12192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/>
              <a:t>Correia</a:t>
            </a:r>
            <a:r>
              <a:rPr lang="hu-HU" sz="1200" dirty="0"/>
              <a:t> MITD. et </a:t>
            </a:r>
            <a:r>
              <a:rPr lang="hu-HU" sz="1200" dirty="0" err="1"/>
              <a:t>al</a:t>
            </a:r>
            <a:r>
              <a:rPr lang="hu-HU" sz="1200" dirty="0"/>
              <a:t>: The </a:t>
            </a:r>
            <a:r>
              <a:rPr lang="hu-HU" sz="1200" dirty="0" err="1"/>
              <a:t>impact</a:t>
            </a:r>
            <a:r>
              <a:rPr lang="hu-HU" sz="1200" dirty="0"/>
              <a:t> of </a:t>
            </a:r>
            <a:r>
              <a:rPr lang="hu-HU" sz="1200" dirty="0" err="1"/>
              <a:t>malnutrition</a:t>
            </a:r>
            <a:r>
              <a:rPr lang="hu-HU" sz="1200" dirty="0"/>
              <a:t> </a:t>
            </a:r>
            <a:r>
              <a:rPr lang="hu-HU" sz="1200" dirty="0" err="1"/>
              <a:t>on</a:t>
            </a:r>
            <a:r>
              <a:rPr lang="hu-HU" sz="1200" dirty="0"/>
              <a:t> </a:t>
            </a:r>
            <a:r>
              <a:rPr lang="hu-HU" sz="1200" dirty="0" err="1"/>
              <a:t>morbidity</a:t>
            </a:r>
            <a:r>
              <a:rPr lang="hu-HU" sz="1200" dirty="0"/>
              <a:t>, </a:t>
            </a:r>
            <a:r>
              <a:rPr lang="hu-HU" sz="1200" dirty="0" err="1"/>
              <a:t>mortality</a:t>
            </a:r>
            <a:r>
              <a:rPr lang="hu-HU" sz="1200" dirty="0"/>
              <a:t>, </a:t>
            </a:r>
            <a:r>
              <a:rPr lang="hu-HU" sz="1200" dirty="0" err="1"/>
              <a:t>length</a:t>
            </a:r>
            <a:r>
              <a:rPr lang="hu-HU" sz="1200" dirty="0"/>
              <a:t> of </a:t>
            </a:r>
            <a:r>
              <a:rPr lang="hu-HU" sz="1200" dirty="0" err="1"/>
              <a:t>hospital</a:t>
            </a:r>
            <a:r>
              <a:rPr lang="hu-HU" sz="1200" dirty="0"/>
              <a:t> </a:t>
            </a:r>
            <a:r>
              <a:rPr lang="hu-HU" sz="1200" dirty="0" err="1"/>
              <a:t>stay</a:t>
            </a:r>
            <a:r>
              <a:rPr lang="hu-HU" sz="1200" dirty="0"/>
              <a:t> and </a:t>
            </a:r>
            <a:r>
              <a:rPr lang="hu-HU" sz="1200" dirty="0" err="1"/>
              <a:t>costs</a:t>
            </a:r>
            <a:r>
              <a:rPr lang="hu-HU" sz="1200" dirty="0"/>
              <a:t> </a:t>
            </a:r>
            <a:r>
              <a:rPr lang="hu-HU" sz="1200" dirty="0" err="1"/>
              <a:t>evaluated</a:t>
            </a:r>
            <a:r>
              <a:rPr lang="hu-HU" sz="1200" dirty="0"/>
              <a:t> </a:t>
            </a:r>
            <a:r>
              <a:rPr lang="hu-HU" sz="1200" dirty="0" err="1"/>
              <a:t>through</a:t>
            </a:r>
            <a:r>
              <a:rPr lang="hu-HU" sz="1200" dirty="0"/>
              <a:t> a </a:t>
            </a:r>
            <a:r>
              <a:rPr lang="hu-HU" sz="1200" dirty="0" err="1"/>
              <a:t>multivariate</a:t>
            </a:r>
            <a:r>
              <a:rPr lang="hu-HU" sz="1200" dirty="0"/>
              <a:t> </a:t>
            </a:r>
            <a:r>
              <a:rPr lang="hu-HU" sz="1200" dirty="0" err="1"/>
              <a:t>model</a:t>
            </a:r>
            <a:r>
              <a:rPr lang="hu-HU" sz="1200" dirty="0"/>
              <a:t> </a:t>
            </a:r>
            <a:r>
              <a:rPr lang="hu-HU" sz="1200" dirty="0" err="1"/>
              <a:t>analysis</a:t>
            </a:r>
            <a:r>
              <a:rPr lang="hu-HU" sz="1200" dirty="0"/>
              <a:t>. </a:t>
            </a:r>
            <a:r>
              <a:rPr lang="hu-HU" sz="1200" dirty="0" err="1"/>
              <a:t>Clin</a:t>
            </a:r>
            <a:r>
              <a:rPr lang="hu-HU" sz="1200" dirty="0"/>
              <a:t> </a:t>
            </a:r>
            <a:r>
              <a:rPr lang="hu-HU" sz="1200" dirty="0" err="1"/>
              <a:t>Nutr</a:t>
            </a:r>
            <a:r>
              <a:rPr lang="hu-HU" sz="1200" dirty="0"/>
              <a:t> 2003;22(3):235—9.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8EDADEC4-DB9B-A447-B937-1D26776FB5A1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TÁPLÁLTSÁGI ÁLLAPOT JAVÍTÁSA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81A2E4C-B5A4-304A-8931-2FC5DB4D3F1D}"/>
              </a:ext>
            </a:extLst>
          </p:cNvPr>
          <p:cNvSpPr txBox="1"/>
          <p:nvPr/>
        </p:nvSpPr>
        <p:spPr>
          <a:xfrm>
            <a:off x="261761" y="1495360"/>
            <a:ext cx="965947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FF0000"/>
              </a:solidFill>
            </a:endParaRPr>
          </a:p>
          <a:p>
            <a:r>
              <a:rPr lang="hu-HU" b="1" dirty="0">
                <a:solidFill>
                  <a:srgbClr val="FF0000"/>
                </a:solidFill>
              </a:rPr>
              <a:t>MALNUTRICIÓ – ESPEN DEFINICIÓ:</a:t>
            </a:r>
            <a:endParaRPr lang="hu-HU" b="1" dirty="0"/>
          </a:p>
          <a:p>
            <a:pPr marL="285750" indent="-285750">
              <a:buFont typeface="Wingdings" charset="2"/>
              <a:buChar char="v"/>
            </a:pPr>
            <a:r>
              <a:rPr lang="hu-HU" dirty="0"/>
              <a:t>BMI «18.5kg/m</a:t>
            </a:r>
            <a:r>
              <a:rPr lang="hu-HU" baseline="30000" dirty="0"/>
              <a:t>2</a:t>
            </a:r>
          </a:p>
          <a:p>
            <a:pPr marL="285750" indent="-285750">
              <a:buFont typeface="Wingdings" charset="2"/>
              <a:buChar char="v"/>
            </a:pPr>
            <a:r>
              <a:rPr lang="hu-HU" b="1" dirty="0"/>
              <a:t>kombináció:</a:t>
            </a:r>
          </a:p>
          <a:p>
            <a:pPr marL="742950" lvl="1" indent="-285750">
              <a:buFont typeface="Wingdings" charset="2"/>
              <a:buChar char="v"/>
            </a:pPr>
            <a:r>
              <a:rPr lang="hu-HU" dirty="0"/>
              <a:t>Testtömeg vesztés »10% vagy »5% az utolsó 3 hónapban</a:t>
            </a:r>
          </a:p>
          <a:p>
            <a:pPr marL="742950" lvl="1" indent="-285750">
              <a:buFont typeface="Wingdings" charset="2"/>
              <a:buChar char="v"/>
            </a:pPr>
            <a:r>
              <a:rPr lang="hu-HU" dirty="0"/>
              <a:t>ÉS csökkent BMI vagy alacsony “</a:t>
            </a:r>
            <a:r>
              <a:rPr lang="hu-HU" dirty="0" err="1"/>
              <a:t>fat</a:t>
            </a:r>
            <a:r>
              <a:rPr lang="hu-HU" dirty="0"/>
              <a:t> free </a:t>
            </a:r>
            <a:r>
              <a:rPr lang="hu-HU" dirty="0" err="1"/>
              <a:t>mass</a:t>
            </a:r>
            <a:r>
              <a:rPr lang="hu-HU" dirty="0"/>
              <a:t> index” (FFMI)</a:t>
            </a:r>
          </a:p>
          <a:p>
            <a:r>
              <a:rPr lang="hu-HU" sz="1400" dirty="0"/>
              <a:t>                 csökkent BMI: «20kg/m</a:t>
            </a:r>
            <a:r>
              <a:rPr lang="hu-HU" sz="1400" baseline="30000" dirty="0"/>
              <a:t>2</a:t>
            </a:r>
            <a:r>
              <a:rPr lang="hu-HU" sz="1400" dirty="0"/>
              <a:t> 70 év alatti beteg esetén</a:t>
            </a:r>
          </a:p>
          <a:p>
            <a:r>
              <a:rPr lang="hu-HU" sz="1400" dirty="0"/>
              <a:t>                                           «22kg/m</a:t>
            </a:r>
            <a:r>
              <a:rPr lang="hu-HU" sz="1400" baseline="30000" dirty="0"/>
              <a:t>2</a:t>
            </a:r>
            <a:r>
              <a:rPr lang="hu-HU" sz="1400" dirty="0"/>
              <a:t> 70 év feletti betegek esetén</a:t>
            </a:r>
          </a:p>
          <a:p>
            <a:r>
              <a:rPr lang="hu-HU" sz="1400" dirty="0"/>
              <a:t>                 alacsony  FFMI: «15kg/m</a:t>
            </a:r>
            <a:r>
              <a:rPr lang="hu-HU" sz="1400" baseline="30000" dirty="0"/>
              <a:t>2</a:t>
            </a:r>
            <a:r>
              <a:rPr lang="hu-HU" sz="1400" dirty="0"/>
              <a:t> nők esetén</a:t>
            </a:r>
          </a:p>
          <a:p>
            <a:r>
              <a:rPr lang="hu-HU" sz="1400" dirty="0"/>
              <a:t>                                             «17kg/m</a:t>
            </a:r>
            <a:r>
              <a:rPr lang="hu-HU" sz="1400" baseline="30000" dirty="0"/>
              <a:t>2</a:t>
            </a:r>
            <a:r>
              <a:rPr lang="hu-HU" sz="1400" dirty="0"/>
              <a:t> férfiak esetén</a:t>
            </a:r>
            <a:endParaRPr lang="hu-HU" dirty="0"/>
          </a:p>
          <a:p>
            <a:endParaRPr lang="hu-HU" b="1" dirty="0">
              <a:solidFill>
                <a:srgbClr val="FF0000"/>
              </a:solidFill>
            </a:endParaRPr>
          </a:p>
          <a:p>
            <a:r>
              <a:rPr lang="hu-HU" b="1" dirty="0">
                <a:solidFill>
                  <a:srgbClr val="FF0000"/>
                </a:solidFill>
              </a:rPr>
              <a:t>Kiket </a:t>
            </a:r>
            <a:r>
              <a:rPr lang="hu-HU" b="1" dirty="0" err="1">
                <a:solidFill>
                  <a:srgbClr val="FF0000"/>
                </a:solidFill>
              </a:rPr>
              <a:t>tápkláljunk</a:t>
            </a:r>
            <a:r>
              <a:rPr lang="hu-HU" b="1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Wingdings" charset="2"/>
              <a:buChar char="v"/>
            </a:pPr>
            <a:r>
              <a:rPr lang="hu-HU" dirty="0"/>
              <a:t>Testtömeg vesztés » 10-15% az utolsó 6 hónapban</a:t>
            </a:r>
          </a:p>
          <a:p>
            <a:pPr marL="742950" lvl="1" indent="-285750">
              <a:buFont typeface="Wingdings" charset="2"/>
              <a:buChar char="v"/>
            </a:pPr>
            <a:r>
              <a:rPr lang="hu-HU" dirty="0"/>
              <a:t>BMI «18.5kg/m</a:t>
            </a:r>
            <a:r>
              <a:rPr lang="hu-HU" baseline="30000" dirty="0"/>
              <a:t>2</a:t>
            </a:r>
          </a:p>
          <a:p>
            <a:pPr marL="742950" lvl="1" indent="-285750">
              <a:buFont typeface="Wingdings" charset="2"/>
              <a:buChar char="v"/>
            </a:pPr>
            <a:r>
              <a:rPr lang="hu-HU" dirty="0" err="1"/>
              <a:t>Subjective</a:t>
            </a:r>
            <a:r>
              <a:rPr lang="hu-HU" dirty="0"/>
              <a:t> </a:t>
            </a:r>
            <a:r>
              <a:rPr lang="hu-HU" dirty="0" err="1"/>
              <a:t>global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 (SGA) </a:t>
            </a:r>
            <a:r>
              <a:rPr lang="hu-HU" dirty="0" err="1"/>
              <a:t>Grade</a:t>
            </a:r>
            <a:r>
              <a:rPr lang="hu-HU" dirty="0"/>
              <a:t> C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Nutrition</a:t>
            </a:r>
            <a:r>
              <a:rPr lang="hu-HU" dirty="0"/>
              <a:t> </a:t>
            </a:r>
            <a:r>
              <a:rPr lang="hu-HU" dirty="0" err="1"/>
              <a:t>Risk</a:t>
            </a:r>
            <a:r>
              <a:rPr lang="hu-HU" dirty="0"/>
              <a:t> </a:t>
            </a:r>
            <a:r>
              <a:rPr lang="hu-HU" dirty="0" err="1"/>
              <a:t>Screening</a:t>
            </a:r>
            <a:r>
              <a:rPr lang="hu-HU" dirty="0"/>
              <a:t> (NRS) »5</a:t>
            </a:r>
          </a:p>
          <a:p>
            <a:pPr marL="742950" lvl="1" indent="-285750">
              <a:buFont typeface="Wingdings" charset="2"/>
              <a:buChar char="v"/>
            </a:pPr>
            <a:r>
              <a:rPr lang="hu-HU" dirty="0" err="1"/>
              <a:t>Serum</a:t>
            </a:r>
            <a:r>
              <a:rPr lang="hu-HU" dirty="0"/>
              <a:t> albumin «30g/l </a:t>
            </a:r>
          </a:p>
          <a:p>
            <a:pPr marL="742950" lvl="1" indent="-285750">
              <a:buFont typeface="Wingdings" charset="2"/>
              <a:buChar char="v"/>
            </a:pPr>
            <a:r>
              <a:rPr lang="hu-HU" dirty="0" err="1"/>
              <a:t>sarcopenia</a:t>
            </a:r>
            <a:r>
              <a:rPr lang="hu-HU" dirty="0"/>
              <a:t> és/vagy </a:t>
            </a:r>
            <a:r>
              <a:rPr lang="hu-HU" dirty="0" err="1"/>
              <a:t>myosteatosis</a:t>
            </a: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24EA120-C071-2845-B44C-582F64CB50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rgbClr val="FF0000"/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Prehabilitáció</a:t>
            </a:r>
            <a:endParaRPr lang="hu-HU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Preoperativ</a:t>
            </a:r>
            <a:r>
              <a:rPr lang="hu-HU" sz="2400" b="1" dirty="0"/>
              <a:t> szorongás (</a:t>
            </a:r>
            <a:r>
              <a:rPr lang="hu-HU" sz="2400" b="1" dirty="0" err="1"/>
              <a:t>mentálhigénia</a:t>
            </a:r>
            <a:r>
              <a:rPr lang="hu-HU" sz="2400" b="1" dirty="0"/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09589C3-CEEC-CC42-8BAE-85728D6025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10"/>
          <p:cNvSpPr/>
          <p:nvPr/>
        </p:nvSpPr>
        <p:spPr>
          <a:xfrm>
            <a:off x="685766" y="1173660"/>
            <a:ext cx="7098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Azok a betegek akiknek magasabb a </a:t>
            </a:r>
            <a:r>
              <a:rPr lang="hu-HU" b="1" dirty="0" err="1"/>
              <a:t>preoperativ</a:t>
            </a:r>
            <a:r>
              <a:rPr lang="hu-HU" b="1" dirty="0"/>
              <a:t> zsírmentes testtömegük -&gt; jobban tolerálják a sebészi stresszt (kevesebb szövődmény)</a:t>
            </a:r>
          </a:p>
        </p:txBody>
      </p:sp>
      <p:sp>
        <p:nvSpPr>
          <p:cNvPr id="2" name="Téglalap 1"/>
          <p:cNvSpPr/>
          <p:nvPr/>
        </p:nvSpPr>
        <p:spPr>
          <a:xfrm>
            <a:off x="3045361" y="4303985"/>
            <a:ext cx="6957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zsírmentes testtömeg növeléshez (fenntartásához) </a:t>
            </a:r>
            <a:r>
              <a:rPr lang="hu-HU" b="1" dirty="0" err="1">
                <a:solidFill>
                  <a:srgbClr val="FF0000"/>
                </a:solidFill>
              </a:rPr>
              <a:t>exogen</a:t>
            </a:r>
            <a:r>
              <a:rPr lang="hu-HU" b="1" dirty="0">
                <a:solidFill>
                  <a:srgbClr val="FF0000"/>
                </a:solidFill>
              </a:rPr>
              <a:t> aminosav bevitel </a:t>
            </a:r>
            <a:r>
              <a:rPr lang="hu-HU" dirty="0"/>
              <a:t>szükséges, hogy a fehérje szintézis meghaladja a lebontást.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041959" y="2388077"/>
            <a:ext cx="61080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A sebészeti kórképekben a fehérje felhasználás megnövekszik: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daganat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akut fázis fehérjék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immun fehérjék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sebgyógyulás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tályog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024005" y="5384070"/>
            <a:ext cx="6126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Sebészeti (daganatos) betegek optimális fehérje igénye vitatott:</a:t>
            </a:r>
          </a:p>
          <a:p>
            <a:r>
              <a:rPr lang="hu-HU" b="1" dirty="0">
                <a:solidFill>
                  <a:srgbClr val="FF0000"/>
                </a:solidFill>
              </a:rPr>
              <a:t>-&gt; legalább 1,2-2g / kg / nap</a:t>
            </a:r>
          </a:p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629158" y="1035160"/>
            <a:ext cx="274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0000"/>
                </a:solidFill>
              </a:rPr>
              <a:t>CÉL A ZSÍRMENTES TESTTÖMEG NÖVELÉSE/FENNTARTÁSA</a:t>
            </a:r>
          </a:p>
        </p:txBody>
      </p:sp>
      <p:sp>
        <p:nvSpPr>
          <p:cNvPr id="14" name="Jobbra nyíl 13"/>
          <p:cNvSpPr/>
          <p:nvPr/>
        </p:nvSpPr>
        <p:spPr>
          <a:xfrm>
            <a:off x="7901351" y="1379594"/>
            <a:ext cx="610576" cy="23446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-50042" y="6581001"/>
            <a:ext cx="122420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/>
              <a:t>Pichard</a:t>
            </a:r>
            <a:r>
              <a:rPr lang="hu-HU" sz="1200" dirty="0"/>
              <a:t> C. et </a:t>
            </a:r>
            <a:r>
              <a:rPr lang="hu-HU" sz="1200" dirty="0" err="1"/>
              <a:t>al</a:t>
            </a:r>
            <a:r>
              <a:rPr lang="hu-HU" sz="1200" dirty="0"/>
              <a:t>: </a:t>
            </a:r>
            <a:r>
              <a:rPr lang="hu-HU" sz="1200" dirty="0" err="1"/>
              <a:t>Nutritional</a:t>
            </a:r>
            <a:r>
              <a:rPr lang="hu-HU" sz="1200" dirty="0"/>
              <a:t> </a:t>
            </a:r>
            <a:r>
              <a:rPr lang="hu-HU" sz="1200" dirty="0" err="1"/>
              <a:t>assessment</a:t>
            </a:r>
            <a:r>
              <a:rPr lang="hu-HU" sz="1200" dirty="0"/>
              <a:t>: </a:t>
            </a:r>
            <a:r>
              <a:rPr lang="hu-HU" sz="1200" dirty="0" err="1"/>
              <a:t>lean</a:t>
            </a:r>
            <a:r>
              <a:rPr lang="hu-HU" sz="1200" dirty="0"/>
              <a:t> body </a:t>
            </a:r>
            <a:r>
              <a:rPr lang="hu-HU" sz="1200" dirty="0" err="1"/>
              <a:t>mass</a:t>
            </a:r>
            <a:r>
              <a:rPr lang="hu-HU" sz="1200" dirty="0"/>
              <a:t> </a:t>
            </a:r>
            <a:r>
              <a:rPr lang="hu-HU" sz="1200" dirty="0" err="1"/>
              <a:t>depletion</a:t>
            </a:r>
            <a:r>
              <a:rPr lang="hu-HU" sz="1200" dirty="0"/>
              <a:t> </a:t>
            </a:r>
            <a:r>
              <a:rPr lang="hu-HU" sz="1200" dirty="0" err="1"/>
              <a:t>at</a:t>
            </a:r>
            <a:r>
              <a:rPr lang="hu-HU" sz="1200" dirty="0"/>
              <a:t> </a:t>
            </a:r>
            <a:r>
              <a:rPr lang="hu-HU" sz="1200" dirty="0" err="1"/>
              <a:t>hospital</a:t>
            </a:r>
            <a:r>
              <a:rPr lang="hu-HU" sz="1200" dirty="0"/>
              <a:t> </a:t>
            </a:r>
            <a:r>
              <a:rPr lang="hu-HU" sz="1200" dirty="0" err="1"/>
              <a:t>admission</a:t>
            </a:r>
            <a:r>
              <a:rPr lang="hu-HU" sz="1200" dirty="0"/>
              <a:t> is </a:t>
            </a:r>
            <a:r>
              <a:rPr lang="hu-HU" sz="1200" dirty="0" err="1"/>
              <a:t>associated</a:t>
            </a:r>
            <a:r>
              <a:rPr lang="hu-HU" sz="1200" dirty="0"/>
              <a:t> </a:t>
            </a:r>
            <a:r>
              <a:rPr lang="hu-HU" sz="1200" dirty="0" err="1"/>
              <a:t>with</a:t>
            </a:r>
            <a:r>
              <a:rPr lang="hu-HU" sz="1200" dirty="0"/>
              <a:t> an </a:t>
            </a:r>
            <a:r>
              <a:rPr lang="hu-HU" sz="1200" dirty="0" err="1"/>
              <a:t>increased</a:t>
            </a:r>
            <a:r>
              <a:rPr lang="hu-HU" sz="1200" dirty="0"/>
              <a:t> </a:t>
            </a:r>
            <a:r>
              <a:rPr lang="hu-HU" sz="1200" dirty="0" err="1"/>
              <a:t>length</a:t>
            </a:r>
            <a:r>
              <a:rPr lang="hu-HU" sz="1200" dirty="0"/>
              <a:t> of </a:t>
            </a:r>
            <a:r>
              <a:rPr lang="hu-HU" sz="1200" dirty="0" err="1"/>
              <a:t>stay</a:t>
            </a:r>
            <a:r>
              <a:rPr lang="hu-HU" sz="1200" dirty="0"/>
              <a:t>. Am J </a:t>
            </a:r>
            <a:r>
              <a:rPr lang="hu-HU" sz="1200" dirty="0" err="1"/>
              <a:t>Clin</a:t>
            </a:r>
            <a:r>
              <a:rPr lang="hu-HU" sz="1200" dirty="0"/>
              <a:t> </a:t>
            </a:r>
            <a:r>
              <a:rPr lang="hu-HU" sz="1200" dirty="0" err="1"/>
              <a:t>Nutr</a:t>
            </a:r>
            <a:r>
              <a:rPr lang="hu-HU" sz="1200" dirty="0"/>
              <a:t> 2004;79(4):613–8.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4ABE5BCE-7D08-8846-96B8-D2E58B1AE4D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TÁPLÁLTSÁGI ÁLLAPOT JAVÍTÁSA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CAC402EC-1179-2D4F-9208-E224373B1B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81" y="3568188"/>
            <a:ext cx="11195471" cy="262687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13155" y="1059938"/>
            <a:ext cx="108945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/>
              <a:t>Fehérje bevitel önmagában elégtelen  - &gt; megfelelő izomtömeg növeléshez EDZÉS szükséges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953921" y="1704096"/>
            <a:ext cx="10624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Erőnléti edzést követő </a:t>
            </a:r>
            <a:r>
              <a:rPr lang="hu-HU" b="1" dirty="0">
                <a:solidFill>
                  <a:srgbClr val="FF0000"/>
                </a:solidFill>
              </a:rPr>
              <a:t>24 órában </a:t>
            </a:r>
            <a:r>
              <a:rPr lang="hu-HU" dirty="0"/>
              <a:t>a fehérje bevitel  jelentős mértékben fokozza </a:t>
            </a:r>
            <a:r>
              <a:rPr lang="hu-HU" dirty="0" err="1"/>
              <a:t>myofibrillaris</a:t>
            </a:r>
            <a:r>
              <a:rPr lang="hu-HU" dirty="0"/>
              <a:t> fehérjék szintézisét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„</a:t>
            </a:r>
            <a:r>
              <a:rPr lang="hu-HU" b="1" dirty="0">
                <a:solidFill>
                  <a:srgbClr val="FF0000"/>
                </a:solidFill>
              </a:rPr>
              <a:t>anabolikus ablak</a:t>
            </a:r>
            <a:r>
              <a:rPr lang="hu-HU" dirty="0"/>
              <a:t>”  - &gt; izom fehérje szintézis (MPS) a legérzékenyebb az </a:t>
            </a:r>
            <a:r>
              <a:rPr lang="hu-HU" dirty="0" err="1"/>
              <a:t>aminoacidémiára</a:t>
            </a:r>
            <a:endParaRPr lang="hu-HU" dirty="0"/>
          </a:p>
          <a:p>
            <a:pPr algn="ctr"/>
            <a:endParaRPr lang="hu-HU" dirty="0"/>
          </a:p>
          <a:p>
            <a:pPr algn="ctr"/>
            <a:r>
              <a:rPr lang="hu-HU" dirty="0"/>
              <a:t>egészséges önkéntesekben </a:t>
            </a:r>
            <a:r>
              <a:rPr lang="hu-HU" b="1" dirty="0">
                <a:solidFill>
                  <a:srgbClr val="FF0000"/>
                </a:solidFill>
              </a:rPr>
              <a:t>20g fehérje bevitel </a:t>
            </a:r>
            <a:r>
              <a:rPr lang="hu-HU" dirty="0"/>
              <a:t>edzés után</a:t>
            </a:r>
          </a:p>
          <a:p>
            <a:pPr algn="ctr"/>
            <a:r>
              <a:rPr lang="hu-HU" dirty="0"/>
              <a:t>kellőképen </a:t>
            </a:r>
            <a:r>
              <a:rPr lang="hu-HU" dirty="0" err="1"/>
              <a:t>simulálja</a:t>
            </a:r>
            <a:r>
              <a:rPr lang="hu-HU" dirty="0"/>
              <a:t> az izom fehérje szintézist</a:t>
            </a:r>
          </a:p>
        </p:txBody>
      </p:sp>
      <p:sp>
        <p:nvSpPr>
          <p:cNvPr id="12" name="Téglalap 11"/>
          <p:cNvSpPr/>
          <p:nvPr/>
        </p:nvSpPr>
        <p:spPr>
          <a:xfrm>
            <a:off x="-35551" y="6581001"/>
            <a:ext cx="12192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Carli F</a:t>
            </a:r>
            <a:r>
              <a:rPr lang="hu-HU" sz="1200" dirty="0"/>
              <a:t>. et al: </a:t>
            </a:r>
            <a:r>
              <a:rPr lang="en-US" sz="1200" dirty="0"/>
              <a:t>Promoting a culture of </a:t>
            </a:r>
            <a:r>
              <a:rPr lang="en-US" sz="1200" dirty="0" err="1"/>
              <a:t>prehabilitation</a:t>
            </a:r>
            <a:r>
              <a:rPr lang="en-US" sz="1200" dirty="0"/>
              <a:t> for the surgical cancer patient.</a:t>
            </a:r>
            <a:r>
              <a:rPr lang="hu-HU" sz="1200" dirty="0"/>
              <a:t> </a:t>
            </a:r>
            <a:r>
              <a:rPr lang="en-US" sz="1200" dirty="0"/>
              <a:t>Acta </a:t>
            </a:r>
            <a:r>
              <a:rPr lang="en-US" sz="1200" dirty="0" err="1"/>
              <a:t>Oncol</a:t>
            </a:r>
            <a:r>
              <a:rPr lang="en-US" sz="1200" dirty="0"/>
              <a:t>. 2017 Feb;56(2):128-133</a:t>
            </a:r>
            <a:r>
              <a:rPr lang="hu-HU" sz="1200" dirty="0"/>
              <a:t>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4"/>
          <a:stretch/>
        </p:blipFill>
        <p:spPr>
          <a:xfrm>
            <a:off x="3722313" y="2183300"/>
            <a:ext cx="4676268" cy="3705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6D577024-C9E0-164C-93A1-9AC505B959F8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TÁPLÁLTSÁGI ÁLLAPOT JAVÍTÁSA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66257619-418E-8C4E-8C9B-B8AFC1177E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Prehabilitáció</a:t>
            </a:r>
            <a:endParaRPr lang="hu-HU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>
                <a:solidFill>
                  <a:srgbClr val="FF0000"/>
                </a:solidFill>
              </a:rPr>
              <a:t>Preoperativ</a:t>
            </a:r>
            <a:r>
              <a:rPr lang="hu-HU" sz="2400" b="1" dirty="0">
                <a:solidFill>
                  <a:srgbClr val="FF0000"/>
                </a:solidFill>
              </a:rPr>
              <a:t> szorongás (</a:t>
            </a:r>
            <a:r>
              <a:rPr lang="hu-HU" sz="2400" b="1" dirty="0" err="1">
                <a:solidFill>
                  <a:srgbClr val="FF0000"/>
                </a:solidFill>
              </a:rPr>
              <a:t>mentálhigénia</a:t>
            </a:r>
            <a:r>
              <a:rPr lang="hu-HU" sz="2400" b="1" dirty="0">
                <a:solidFill>
                  <a:srgbClr val="FF0000"/>
                </a:solidFill>
              </a:rPr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609A569-3973-B740-9CC8-56DBB8D7C0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188" y="1082345"/>
            <a:ext cx="77938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Mentális állapot </a:t>
            </a:r>
            <a:r>
              <a:rPr lang="hu-HU" b="1" dirty="0"/>
              <a:t>(</a:t>
            </a:r>
            <a:r>
              <a:rPr lang="hu-HU" b="1" dirty="0">
                <a:solidFill>
                  <a:srgbClr val="FF0000"/>
                </a:solidFill>
              </a:rPr>
              <a:t>szorongás, depresszió</a:t>
            </a:r>
            <a:r>
              <a:rPr lang="hu-HU" b="1" dirty="0"/>
              <a:t>) </a:t>
            </a:r>
            <a:r>
              <a:rPr lang="hu-HU" dirty="0"/>
              <a:t>befolyásolja a </a:t>
            </a:r>
            <a:r>
              <a:rPr lang="hu-HU" dirty="0" err="1"/>
              <a:t>postoperativ</a:t>
            </a:r>
            <a:r>
              <a:rPr lang="hu-HU" dirty="0"/>
              <a:t> kimenetelt: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</a:t>
            </a:r>
            <a:r>
              <a:rPr lang="hu-HU" dirty="0" err="1"/>
              <a:t>sökken</a:t>
            </a:r>
            <a:r>
              <a:rPr lang="hu-HU" dirty="0"/>
              <a:t> a </a:t>
            </a:r>
            <a:r>
              <a:rPr lang="hu-HU" dirty="0" err="1"/>
              <a:t>complience</a:t>
            </a:r>
            <a:endParaRPr lang="hu-H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</a:t>
            </a:r>
            <a:r>
              <a:rPr lang="hu-HU" dirty="0" err="1"/>
              <a:t>sökken</a:t>
            </a:r>
            <a:r>
              <a:rPr lang="hu-HU" dirty="0"/>
              <a:t> az immunválasz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lassabb a sebgyógyulás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jelentősebb a </a:t>
            </a:r>
            <a:r>
              <a:rPr lang="hu-HU" dirty="0" err="1"/>
              <a:t>postoperativ</a:t>
            </a:r>
            <a:r>
              <a:rPr lang="hu-HU" dirty="0"/>
              <a:t> fájdalom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elhúzódóbb a felépülés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hosszabb a kórházi tartózkodás</a:t>
            </a:r>
          </a:p>
        </p:txBody>
      </p:sp>
      <p:sp>
        <p:nvSpPr>
          <p:cNvPr id="3" name="Téglalap 2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/>
              <a:t>Munafò</a:t>
            </a:r>
            <a:r>
              <a:rPr lang="hu-HU" sz="1200" dirty="0"/>
              <a:t> MR. et </a:t>
            </a:r>
            <a:r>
              <a:rPr lang="hu-HU" sz="1200" dirty="0" err="1"/>
              <a:t>al</a:t>
            </a:r>
            <a:r>
              <a:rPr lang="hu-HU" sz="1200" dirty="0"/>
              <a:t>: </a:t>
            </a:r>
            <a:r>
              <a:rPr lang="hu-HU" sz="1200" dirty="0" err="1"/>
              <a:t>Anxiety</a:t>
            </a:r>
            <a:r>
              <a:rPr lang="hu-HU" sz="1200" dirty="0"/>
              <a:t> and </a:t>
            </a:r>
            <a:r>
              <a:rPr lang="hu-HU" sz="1200" dirty="0" err="1"/>
              <a:t>surgical</a:t>
            </a:r>
            <a:r>
              <a:rPr lang="hu-HU" sz="1200" dirty="0"/>
              <a:t> </a:t>
            </a:r>
            <a:r>
              <a:rPr lang="hu-HU" sz="1200" dirty="0" err="1"/>
              <a:t>recovery</a:t>
            </a:r>
            <a:r>
              <a:rPr lang="hu-HU" sz="1200" dirty="0"/>
              <a:t>. </a:t>
            </a:r>
            <a:r>
              <a:rPr lang="hu-HU" sz="1200" dirty="0" err="1"/>
              <a:t>Reinterpreting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literature</a:t>
            </a:r>
            <a:r>
              <a:rPr lang="hu-HU" sz="1200" dirty="0"/>
              <a:t>. J </a:t>
            </a:r>
            <a:r>
              <a:rPr lang="hu-HU" sz="1200" dirty="0" err="1"/>
              <a:t>Psychosom</a:t>
            </a:r>
            <a:r>
              <a:rPr lang="hu-HU" sz="1200" dirty="0"/>
              <a:t> Res 2001;51(4): 589—96.</a:t>
            </a:r>
          </a:p>
          <a:p>
            <a:r>
              <a:rPr lang="hu-HU" sz="1200" dirty="0" err="1"/>
              <a:t>Gouin</a:t>
            </a:r>
            <a:r>
              <a:rPr lang="hu-HU" sz="1200" dirty="0"/>
              <a:t> J-P. et </a:t>
            </a:r>
            <a:r>
              <a:rPr lang="hu-HU" sz="1200" dirty="0" err="1"/>
              <a:t>al</a:t>
            </a:r>
            <a:r>
              <a:rPr lang="hu-HU" sz="1200" dirty="0"/>
              <a:t>: The </a:t>
            </a:r>
            <a:r>
              <a:rPr lang="hu-HU" sz="1200" dirty="0" err="1"/>
              <a:t>impact</a:t>
            </a:r>
            <a:r>
              <a:rPr lang="hu-HU" sz="1200" dirty="0"/>
              <a:t> of </a:t>
            </a:r>
            <a:r>
              <a:rPr lang="hu-HU" sz="1200" dirty="0" err="1"/>
              <a:t>psychological</a:t>
            </a:r>
            <a:r>
              <a:rPr lang="hu-HU" sz="1200" dirty="0"/>
              <a:t> </a:t>
            </a:r>
            <a:r>
              <a:rPr lang="hu-HU" sz="1200" dirty="0" err="1"/>
              <a:t>stress</a:t>
            </a:r>
            <a:r>
              <a:rPr lang="hu-HU" sz="1200" dirty="0"/>
              <a:t> </a:t>
            </a:r>
            <a:r>
              <a:rPr lang="hu-HU" sz="1200" dirty="0" err="1"/>
              <a:t>on</a:t>
            </a:r>
            <a:r>
              <a:rPr lang="hu-HU" sz="1200" dirty="0"/>
              <a:t> </a:t>
            </a:r>
            <a:r>
              <a:rPr lang="hu-HU" sz="1200" dirty="0" err="1"/>
              <a:t>wound</a:t>
            </a:r>
            <a:r>
              <a:rPr lang="hu-HU" sz="1200" dirty="0"/>
              <a:t> </a:t>
            </a:r>
            <a:r>
              <a:rPr lang="hu-HU" sz="1200" dirty="0" err="1"/>
              <a:t>healing</a:t>
            </a:r>
            <a:r>
              <a:rPr lang="hu-HU" sz="1200" dirty="0"/>
              <a:t>: </a:t>
            </a:r>
            <a:r>
              <a:rPr lang="hu-HU" sz="1200" dirty="0" err="1"/>
              <a:t>methods</a:t>
            </a:r>
            <a:r>
              <a:rPr lang="hu-HU" sz="1200" dirty="0"/>
              <a:t> and </a:t>
            </a:r>
            <a:r>
              <a:rPr lang="hu-HU" sz="1200" dirty="0" err="1"/>
              <a:t>mechanisms</a:t>
            </a:r>
            <a:r>
              <a:rPr lang="hu-HU" sz="1200" dirty="0"/>
              <a:t>. </a:t>
            </a:r>
            <a:r>
              <a:rPr lang="hu-HU" sz="1200" dirty="0" err="1"/>
              <a:t>Immunol</a:t>
            </a:r>
            <a:r>
              <a:rPr lang="hu-HU" sz="1200" dirty="0"/>
              <a:t> </a:t>
            </a:r>
            <a:r>
              <a:rPr lang="hu-HU" sz="1200" dirty="0" err="1"/>
              <a:t>Allergy</a:t>
            </a:r>
            <a:r>
              <a:rPr lang="hu-HU" sz="1200" dirty="0"/>
              <a:t> </a:t>
            </a:r>
            <a:r>
              <a:rPr lang="hu-HU" sz="1200" dirty="0" err="1"/>
              <a:t>Clin</a:t>
            </a:r>
            <a:r>
              <a:rPr lang="hu-HU" sz="1200" dirty="0"/>
              <a:t> </a:t>
            </a:r>
            <a:r>
              <a:rPr lang="hu-HU" sz="1200" dirty="0" err="1"/>
              <a:t>North</a:t>
            </a:r>
            <a:r>
              <a:rPr lang="hu-HU" sz="1200" dirty="0"/>
              <a:t> Am 2011;31(1):81—93.</a:t>
            </a:r>
          </a:p>
          <a:p>
            <a:r>
              <a:rPr lang="hu-HU" sz="1200" dirty="0" err="1"/>
              <a:t>Walburn</a:t>
            </a:r>
            <a:r>
              <a:rPr lang="hu-HU" sz="1200" dirty="0"/>
              <a:t> J. et </a:t>
            </a:r>
            <a:r>
              <a:rPr lang="hu-HU" sz="1200" dirty="0" err="1"/>
              <a:t>al</a:t>
            </a:r>
            <a:r>
              <a:rPr lang="hu-HU" sz="1200" dirty="0"/>
              <a:t>: </a:t>
            </a:r>
            <a:r>
              <a:rPr lang="hu-HU" sz="1200" dirty="0" err="1"/>
              <a:t>Psychological</a:t>
            </a:r>
            <a:r>
              <a:rPr lang="hu-HU" sz="1200" dirty="0"/>
              <a:t> </a:t>
            </a:r>
            <a:r>
              <a:rPr lang="hu-HU" sz="1200" dirty="0" err="1"/>
              <a:t>stress</a:t>
            </a:r>
            <a:r>
              <a:rPr lang="hu-HU" sz="1200" dirty="0"/>
              <a:t> and </a:t>
            </a:r>
            <a:r>
              <a:rPr lang="hu-HU" sz="1200" dirty="0" err="1"/>
              <a:t>wound</a:t>
            </a:r>
            <a:r>
              <a:rPr lang="hu-HU" sz="1200" dirty="0"/>
              <a:t> </a:t>
            </a:r>
            <a:r>
              <a:rPr lang="hu-HU" sz="1200" dirty="0" err="1"/>
              <a:t>healing</a:t>
            </a:r>
            <a:r>
              <a:rPr lang="hu-HU" sz="1200" dirty="0"/>
              <a:t> </a:t>
            </a:r>
            <a:r>
              <a:rPr lang="hu-HU" sz="1200" dirty="0" err="1"/>
              <a:t>in</a:t>
            </a:r>
            <a:r>
              <a:rPr lang="hu-HU" sz="1200" dirty="0"/>
              <a:t> </a:t>
            </a:r>
            <a:r>
              <a:rPr lang="hu-HU" sz="1200" dirty="0" err="1"/>
              <a:t>humans</a:t>
            </a:r>
            <a:r>
              <a:rPr lang="hu-HU" sz="1200" dirty="0"/>
              <a:t>: a </a:t>
            </a:r>
            <a:r>
              <a:rPr lang="hu-HU" sz="1200" dirty="0" err="1"/>
              <a:t>systematic</a:t>
            </a:r>
            <a:r>
              <a:rPr lang="hu-HU" sz="1200" dirty="0"/>
              <a:t> </a:t>
            </a:r>
            <a:r>
              <a:rPr lang="hu-HU" sz="1200" dirty="0" err="1"/>
              <a:t>review</a:t>
            </a:r>
            <a:r>
              <a:rPr lang="hu-HU" sz="1200" dirty="0"/>
              <a:t> and </a:t>
            </a:r>
            <a:r>
              <a:rPr lang="hu-HU" sz="1200" dirty="0" err="1"/>
              <a:t>meta-analysis</a:t>
            </a:r>
            <a:r>
              <a:rPr lang="hu-HU" sz="1200" dirty="0"/>
              <a:t>. J </a:t>
            </a:r>
            <a:r>
              <a:rPr lang="hu-HU" sz="1200" dirty="0" err="1"/>
              <a:t>Psychosom</a:t>
            </a:r>
            <a:r>
              <a:rPr lang="hu-HU" sz="1200" dirty="0"/>
              <a:t> Res 2009;67(3):253—71.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12188" y="3439432"/>
            <a:ext cx="6497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Sebészi/daganatos betegnél a depresszió szorongás aránya magas</a:t>
            </a:r>
            <a:r>
              <a:rPr lang="hu-HU" dirty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/>
              <a:t>100 beteg (</a:t>
            </a:r>
            <a:r>
              <a:rPr lang="hu-HU" dirty="0" err="1"/>
              <a:t>colorectalis</a:t>
            </a:r>
            <a:r>
              <a:rPr lang="hu-HU" dirty="0"/>
              <a:t> daganat) – </a:t>
            </a:r>
            <a:r>
              <a:rPr lang="hu-HU" dirty="0">
                <a:solidFill>
                  <a:srgbClr val="FF0000"/>
                </a:solidFill>
              </a:rPr>
              <a:t>42% </a:t>
            </a:r>
            <a:r>
              <a:rPr lang="hu-HU" dirty="0"/>
              <a:t>jelentős szorongás</a:t>
            </a:r>
          </a:p>
          <a:p>
            <a:r>
              <a:rPr lang="hu-HU" dirty="0"/>
              <a:t>                                                               – </a:t>
            </a:r>
            <a:r>
              <a:rPr lang="hu-HU" dirty="0">
                <a:solidFill>
                  <a:srgbClr val="FF0000"/>
                </a:solidFill>
              </a:rPr>
              <a:t>32%</a:t>
            </a:r>
            <a:r>
              <a:rPr lang="hu-HU" dirty="0"/>
              <a:t> depresszió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188" y="4688524"/>
            <a:ext cx="7010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Pszichés vezetést </a:t>
            </a:r>
            <a:r>
              <a:rPr lang="hu-HU" b="1" dirty="0"/>
              <a:t>is magába foglaló </a:t>
            </a:r>
            <a:r>
              <a:rPr lang="hu-HU" b="1" dirty="0" err="1"/>
              <a:t>PREhabilitáció</a:t>
            </a:r>
            <a:r>
              <a:rPr lang="hu-HU" dirty="0"/>
              <a:t>: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/>
              <a:t>c</a:t>
            </a:r>
            <a:r>
              <a:rPr lang="hu-HU" dirty="0" err="1"/>
              <a:t>sökkenti</a:t>
            </a:r>
            <a:r>
              <a:rPr lang="hu-HU" dirty="0"/>
              <a:t> a műtét </a:t>
            </a:r>
            <a:r>
              <a:rPr lang="hu-HU" dirty="0" err="1"/>
              <a:t>elötti</a:t>
            </a:r>
            <a:r>
              <a:rPr lang="hu-HU" dirty="0"/>
              <a:t> szorongás mértékét</a:t>
            </a:r>
          </a:p>
          <a:p>
            <a:pPr marL="285750" indent="-285750">
              <a:buFont typeface="Wingdings" charset="2"/>
              <a:buChar char="v"/>
            </a:pPr>
            <a:r>
              <a:rPr lang="hu-HU" dirty="0"/>
              <a:t>csökkenti a depresszió (</a:t>
            </a:r>
            <a:r>
              <a:rPr lang="hu-HU" dirty="0" err="1"/>
              <a:t>hospital</a:t>
            </a:r>
            <a:r>
              <a:rPr lang="hu-HU" dirty="0"/>
              <a:t> </a:t>
            </a:r>
            <a:r>
              <a:rPr lang="hu-HU" dirty="0" err="1"/>
              <a:t>anxiety</a:t>
            </a:r>
            <a:r>
              <a:rPr lang="hu-HU" dirty="0"/>
              <a:t> </a:t>
            </a:r>
            <a:r>
              <a:rPr lang="hu-HU" dirty="0" err="1"/>
              <a:t>depression</a:t>
            </a:r>
            <a:r>
              <a:rPr lang="hu-HU" dirty="0"/>
              <a:t> </a:t>
            </a:r>
            <a:r>
              <a:rPr lang="hu-HU" dirty="0" err="1"/>
              <a:t>scale</a:t>
            </a:r>
            <a:r>
              <a:rPr lang="hu-HU" dirty="0"/>
              <a:t>) súlyosságát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/>
              <a:t>növeli</a:t>
            </a:r>
            <a:r>
              <a:rPr lang="en-US" dirty="0"/>
              <a:t> </a:t>
            </a:r>
            <a:r>
              <a:rPr lang="hu-HU" dirty="0"/>
              <a:t>a fizikai-és táplálási </a:t>
            </a:r>
            <a:r>
              <a:rPr lang="hu-HU" dirty="0" err="1"/>
              <a:t>PREhabilitáció</a:t>
            </a:r>
            <a:r>
              <a:rPr lang="hu-HU" dirty="0"/>
              <a:t> eredményességét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468" y="1171736"/>
            <a:ext cx="3346830" cy="487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BE0E5CCB-7768-9642-A896-E7D3B7F9060F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PREOPERATIV SZORONGÁS CSÖKKENTÉSE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3150131-AB2C-C649-88F0-8C2483D305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Prehabilitáció</a:t>
            </a:r>
            <a:endParaRPr lang="hu-HU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Preoperativ</a:t>
            </a:r>
            <a:r>
              <a:rPr lang="hu-HU" sz="2400" b="1" dirty="0"/>
              <a:t> szorongás (</a:t>
            </a:r>
            <a:r>
              <a:rPr lang="hu-HU" sz="2400" b="1" dirty="0" err="1"/>
              <a:t>mentálhigénia</a:t>
            </a:r>
            <a:r>
              <a:rPr lang="hu-HU" sz="2400" b="1" dirty="0"/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rgbClr val="FF0000"/>
                </a:solidFill>
              </a:rPr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82C3D5E-C800-BF4F-AE65-70C4E66EA9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9968" y="46836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"/>
              </a:rPr>
              <a:t> 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25384A6-37D5-0448-9133-22F9E42D1D13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IRODALMI ADATOK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8013953-8FA6-BD49-90A3-7D622C9871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078" y="-54375"/>
            <a:ext cx="832941" cy="86360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5CBA5D3-3CF0-0C40-9C60-28158A8988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B86F177-DBC7-9749-A52E-A37FBC944997}"/>
              </a:ext>
            </a:extLst>
          </p:cNvPr>
          <p:cNvSpPr txBox="1"/>
          <p:nvPr/>
        </p:nvSpPr>
        <p:spPr>
          <a:xfrm>
            <a:off x="5913466" y="3006880"/>
            <a:ext cx="6012928" cy="1676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b="1" dirty="0" err="1"/>
              <a:t>Prehabilitáció</a:t>
            </a:r>
            <a:r>
              <a:rPr lang="hu-HU" b="1" dirty="0"/>
              <a:t> egy relatív új koncepció (10 év)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b="1" dirty="0"/>
              <a:t>Csupán néhány észak-amerikai és nyugat-európai centrum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b="1" dirty="0"/>
              <a:t>Kevés evidencia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D3BF2350-3D8C-554A-8403-AC0ED680226F}"/>
              </a:ext>
            </a:extLst>
          </p:cNvPr>
          <p:cNvSpPr/>
          <p:nvPr/>
        </p:nvSpPr>
        <p:spPr>
          <a:xfrm>
            <a:off x="6066019" y="636036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dirty="0" err="1">
                <a:solidFill>
                  <a:srgbClr val="212121"/>
                </a:solidFill>
                <a:latin typeface="system-ui"/>
              </a:rPr>
              <a:t>Gillis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C.: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Current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Landscape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of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Nutrition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Within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Prehabilitation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Oncology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Research: A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Scoping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Review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. Front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Nutr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. 2021 9;8:644723. </a:t>
            </a:r>
            <a:endParaRPr lang="hu-HU" sz="1200" dirty="0"/>
          </a:p>
        </p:txBody>
      </p:sp>
      <p:pic>
        <p:nvPicPr>
          <p:cNvPr id="7" name="Kép 6" descr="A képen asztal látható&#10;&#10;Automatikusan generált leírás">
            <a:extLst>
              <a:ext uri="{FF2B5EF4-FFF2-40B4-BE49-F238E27FC236}">
                <a16:creationId xmlns:a16="http://schemas.microsoft.com/office/drawing/2014/main" id="{A3E07BC5-D21A-BC47-A421-DC15E2861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0" y="884108"/>
            <a:ext cx="5629987" cy="5952139"/>
          </a:xfrm>
          <a:prstGeom prst="rect">
            <a:avLst/>
          </a:prstGeom>
        </p:spPr>
      </p:pic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B5200761-8138-2D44-87CA-2313F96A2467}"/>
              </a:ext>
            </a:extLst>
          </p:cNvPr>
          <p:cNvSpPr/>
          <p:nvPr/>
        </p:nvSpPr>
        <p:spPr>
          <a:xfrm>
            <a:off x="29980" y="2159876"/>
            <a:ext cx="5377592" cy="6936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C8AC6B52-E135-3C4B-937A-0596018E0FF7}"/>
              </a:ext>
            </a:extLst>
          </p:cNvPr>
          <p:cNvSpPr/>
          <p:nvPr/>
        </p:nvSpPr>
        <p:spPr>
          <a:xfrm>
            <a:off x="0" y="5563987"/>
            <a:ext cx="5377592" cy="5057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60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9968" y="46836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"/>
              </a:rPr>
              <a:t> </a:t>
            </a:r>
            <a:endParaRPr lang="hu-HU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935" y="1018215"/>
            <a:ext cx="4724698" cy="3850072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ADD21F07-05A4-7142-8B7B-ECC7E2170A1E}"/>
              </a:ext>
            </a:extLst>
          </p:cNvPr>
          <p:cNvSpPr/>
          <p:nvPr/>
        </p:nvSpPr>
        <p:spPr>
          <a:xfrm>
            <a:off x="152792" y="948690"/>
            <a:ext cx="82417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>
                <a:solidFill>
                  <a:srgbClr val="FF0000"/>
                </a:solidFill>
              </a:rPr>
              <a:t>Colorecalis</a:t>
            </a:r>
            <a:r>
              <a:rPr lang="hu-HU" b="1" dirty="0">
                <a:solidFill>
                  <a:srgbClr val="FF0000"/>
                </a:solidFill>
              </a:rPr>
              <a:t> daganatos betegek </a:t>
            </a:r>
            <a:r>
              <a:rPr lang="hu-HU" b="1" dirty="0"/>
              <a:t>(</a:t>
            </a:r>
            <a:r>
              <a:rPr lang="hu-HU" b="1" dirty="0" err="1"/>
              <a:t>PubMed</a:t>
            </a:r>
            <a:r>
              <a:rPr lang="hu-HU" b="1" dirty="0"/>
              <a:t>: « 50 közlemény 2011-):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sz="1600" b="1" dirty="0" err="1"/>
              <a:t>Chen</a:t>
            </a:r>
            <a:r>
              <a:rPr lang="hu-HU" sz="1600" b="1" dirty="0"/>
              <a:t> BP. et </a:t>
            </a:r>
            <a:r>
              <a:rPr lang="hu-HU" sz="1600" b="1" dirty="0" err="1"/>
              <a:t>al</a:t>
            </a:r>
            <a:r>
              <a:rPr lang="hu-HU" sz="1600" b="1" dirty="0"/>
              <a:t>. </a:t>
            </a:r>
            <a:r>
              <a:rPr lang="hu-HU" sz="1600" b="1" dirty="0" err="1"/>
              <a:t>Support</a:t>
            </a:r>
            <a:r>
              <a:rPr lang="hu-HU" sz="1600" b="1" dirty="0"/>
              <a:t> </a:t>
            </a:r>
            <a:r>
              <a:rPr lang="hu-HU" sz="1600" b="1" dirty="0" err="1"/>
              <a:t>Care</a:t>
            </a:r>
            <a:r>
              <a:rPr lang="hu-HU" sz="1600" b="1" dirty="0"/>
              <a:t> </a:t>
            </a:r>
            <a:r>
              <a:rPr lang="hu-HU" sz="1600" b="1" dirty="0" err="1"/>
              <a:t>Cancer</a:t>
            </a:r>
            <a:r>
              <a:rPr lang="hu-HU" sz="1600" b="1" dirty="0"/>
              <a:t>. 2017;25(1):33-40. </a:t>
            </a:r>
            <a:r>
              <a:rPr lang="hu-HU" sz="1600" dirty="0"/>
              <a:t> </a:t>
            </a:r>
          </a:p>
          <a:p>
            <a:r>
              <a:rPr lang="hu-HU" sz="1600" dirty="0"/>
              <a:t>	57 beteg </a:t>
            </a:r>
            <a:r>
              <a:rPr lang="hu-HU" sz="1600" dirty="0" err="1"/>
              <a:t>Prehabilitáció</a:t>
            </a:r>
            <a:r>
              <a:rPr lang="hu-HU" sz="1600" dirty="0"/>
              <a:t> vs. 59 beteg kontroll</a:t>
            </a:r>
          </a:p>
          <a:p>
            <a:r>
              <a:rPr lang="hu-HU" sz="1600" b="1" dirty="0" err="1"/>
              <a:t>Li</a:t>
            </a:r>
            <a:r>
              <a:rPr lang="hu-HU" sz="1600" b="1" dirty="0"/>
              <a:t> C. et </a:t>
            </a:r>
            <a:r>
              <a:rPr lang="hu-HU" sz="1600" b="1" dirty="0" err="1"/>
              <a:t>al</a:t>
            </a:r>
            <a:r>
              <a:rPr lang="hu-HU" sz="1600" b="1" dirty="0"/>
              <a:t>. </a:t>
            </a:r>
            <a:r>
              <a:rPr lang="hu-HU" sz="1600" b="1" dirty="0" err="1"/>
              <a:t>Surg</a:t>
            </a:r>
            <a:r>
              <a:rPr lang="hu-HU" sz="1600" b="1" dirty="0"/>
              <a:t> </a:t>
            </a:r>
            <a:r>
              <a:rPr lang="hu-HU" sz="1600" b="1" dirty="0" err="1"/>
              <a:t>Endosc</a:t>
            </a:r>
            <a:r>
              <a:rPr lang="hu-HU" sz="1600" b="1" dirty="0"/>
              <a:t>. 2013 Apr;27(4):1072-82. </a:t>
            </a:r>
          </a:p>
          <a:p>
            <a:r>
              <a:rPr lang="hu-HU" sz="1600" dirty="0"/>
              <a:t>	42 beteg </a:t>
            </a:r>
            <a:r>
              <a:rPr lang="hu-HU" sz="1600" dirty="0" err="1"/>
              <a:t>Prehabilitáció</a:t>
            </a:r>
            <a:r>
              <a:rPr lang="hu-HU" sz="1600" dirty="0"/>
              <a:t> </a:t>
            </a:r>
            <a:r>
              <a:rPr lang="hu-HU" sz="1600" dirty="0" err="1"/>
              <a:t>vs</a:t>
            </a:r>
            <a:r>
              <a:rPr lang="hu-HU" sz="1600" dirty="0"/>
              <a:t> 47 beteg kontroll</a:t>
            </a:r>
          </a:p>
          <a:p>
            <a:r>
              <a:rPr lang="hu-HU" sz="1600" b="1" dirty="0" err="1"/>
              <a:t>Minnella</a:t>
            </a:r>
            <a:r>
              <a:rPr lang="hu-HU" sz="1600" b="1" dirty="0"/>
              <a:t> EM. et </a:t>
            </a:r>
            <a:r>
              <a:rPr lang="hu-HU" sz="1600" b="1" dirty="0" err="1"/>
              <a:t>al</a:t>
            </a:r>
            <a:r>
              <a:rPr lang="hu-HU" sz="1600" b="1" dirty="0"/>
              <a:t>. </a:t>
            </a:r>
            <a:r>
              <a:rPr lang="hu-HU" sz="1600" b="1" dirty="0" err="1"/>
              <a:t>Acta</a:t>
            </a:r>
            <a:r>
              <a:rPr lang="hu-HU" sz="1600" b="1" dirty="0"/>
              <a:t> </a:t>
            </a:r>
            <a:r>
              <a:rPr lang="hu-HU" sz="1600" b="1" dirty="0" err="1"/>
              <a:t>Oncol</a:t>
            </a:r>
            <a:r>
              <a:rPr lang="hu-HU" sz="1600" b="1" dirty="0"/>
              <a:t>. 2017;56(2):295-300.</a:t>
            </a:r>
            <a:r>
              <a:rPr lang="hu-HU" sz="1600" dirty="0"/>
              <a:t>   </a:t>
            </a:r>
          </a:p>
          <a:p>
            <a:r>
              <a:rPr lang="hu-HU" sz="1600" dirty="0"/>
              <a:t>	113 beteg </a:t>
            </a:r>
            <a:r>
              <a:rPr lang="hu-HU" sz="1600" dirty="0" err="1"/>
              <a:t>Prehabilitáció</a:t>
            </a:r>
            <a:r>
              <a:rPr lang="hu-HU" sz="1600" dirty="0"/>
              <a:t> </a:t>
            </a:r>
            <a:r>
              <a:rPr lang="hu-HU" sz="1600" dirty="0" err="1"/>
              <a:t>vs</a:t>
            </a:r>
            <a:r>
              <a:rPr lang="hu-HU" sz="1600" dirty="0"/>
              <a:t> 65 beteg kontroll/rehabilitáció</a:t>
            </a:r>
          </a:p>
          <a:p>
            <a:r>
              <a:rPr lang="hu-HU" sz="1600" b="1" dirty="0" err="1"/>
              <a:t>Gillis</a:t>
            </a:r>
            <a:r>
              <a:rPr lang="hu-HU" sz="1600" b="1" dirty="0"/>
              <a:t> C. et </a:t>
            </a:r>
            <a:r>
              <a:rPr lang="hu-HU" sz="1600" b="1" dirty="0" err="1"/>
              <a:t>al</a:t>
            </a:r>
            <a:r>
              <a:rPr lang="hu-HU" sz="1600" b="1" dirty="0"/>
              <a:t>. </a:t>
            </a:r>
            <a:r>
              <a:rPr lang="hu-HU" sz="1600" b="1" dirty="0" err="1"/>
              <a:t>Anesthesiology</a:t>
            </a:r>
            <a:r>
              <a:rPr lang="hu-HU" sz="1600" b="1" dirty="0"/>
              <a:t> 2014;121:937-47</a:t>
            </a:r>
            <a:r>
              <a:rPr lang="hu-HU" sz="1600" dirty="0"/>
              <a:t>.</a:t>
            </a:r>
          </a:p>
          <a:p>
            <a:r>
              <a:rPr lang="hu-HU" sz="1600" dirty="0"/>
              <a:t>	38 beteg </a:t>
            </a:r>
            <a:r>
              <a:rPr lang="hu-HU" sz="1600" dirty="0" err="1"/>
              <a:t>prehabilitáció</a:t>
            </a:r>
            <a:r>
              <a:rPr lang="hu-HU" sz="1600" dirty="0"/>
              <a:t> </a:t>
            </a:r>
            <a:r>
              <a:rPr lang="hu-HU" sz="1600" dirty="0" err="1"/>
              <a:t>vs</a:t>
            </a:r>
            <a:r>
              <a:rPr lang="hu-HU" sz="1600" dirty="0"/>
              <a:t> 39 beteg </a:t>
            </a:r>
            <a:r>
              <a:rPr lang="hu-HU" sz="1600" dirty="0" err="1"/>
              <a:t>rehabiltáció</a:t>
            </a:r>
            <a:endParaRPr lang="hu-HU" sz="1600" dirty="0"/>
          </a:p>
          <a:p>
            <a:r>
              <a:rPr lang="en" sz="1600" b="1" dirty="0"/>
              <a:t>West MA. </a:t>
            </a:r>
            <a:r>
              <a:rPr lang="hu-HU" sz="1600" b="1" dirty="0"/>
              <a:t>e</a:t>
            </a:r>
            <a:r>
              <a:rPr lang="en" sz="1600" b="1" dirty="0"/>
              <a:t>t al. Acta Oncol. 2019;6:1-8</a:t>
            </a:r>
            <a:r>
              <a:rPr lang="en" sz="1600" dirty="0"/>
              <a:t>.</a:t>
            </a:r>
          </a:p>
          <a:p>
            <a:r>
              <a:rPr lang="hu-HU" sz="1600" dirty="0"/>
              <a:t>	26 beteg </a:t>
            </a:r>
            <a:r>
              <a:rPr lang="hu-HU" sz="1600" dirty="0" err="1"/>
              <a:t>Prehabilitáció</a:t>
            </a:r>
            <a:r>
              <a:rPr lang="hu-HU" sz="1600" dirty="0"/>
              <a:t> vs. 9 beteg kontroll</a:t>
            </a:r>
          </a:p>
          <a:p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FF0000"/>
                </a:solidFill>
              </a:rPr>
              <a:t>aktivitási szint </a:t>
            </a:r>
            <a:r>
              <a:rPr lang="hu-HU" sz="1600" dirty="0"/>
              <a:t>(CHAMPS) növekszik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FF0000"/>
                </a:solidFill>
              </a:rPr>
              <a:t>életminőség</a:t>
            </a:r>
            <a:r>
              <a:rPr lang="hu-HU" sz="1600" dirty="0"/>
              <a:t> (SF-36) növekszik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FF0000"/>
                </a:solidFill>
              </a:rPr>
              <a:t>funkcionális státusz</a:t>
            </a:r>
            <a:r>
              <a:rPr lang="hu-HU" sz="1600" dirty="0"/>
              <a:t> (6MWD - járástávolság) javul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FF0000"/>
                </a:solidFill>
              </a:rPr>
              <a:t>gyorsabb a funkcionális állapot műtét utáni felépülése </a:t>
            </a:r>
            <a:r>
              <a:rPr lang="hu-HU" sz="1600" b="1" dirty="0"/>
              <a:t>-  </a:t>
            </a:r>
            <a:r>
              <a:rPr lang="hu-HU" sz="1600" dirty="0"/>
              <a:t>korábban elkezdhető </a:t>
            </a:r>
            <a:r>
              <a:rPr lang="hu-HU" sz="1600" dirty="0" err="1"/>
              <a:t>adjuváns</a:t>
            </a:r>
            <a:r>
              <a:rPr lang="hu-HU" sz="1600" dirty="0"/>
              <a:t> terápia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/>
              <a:t>Neoadjuváns</a:t>
            </a:r>
            <a:r>
              <a:rPr lang="hu-HU" sz="1600" dirty="0"/>
              <a:t> </a:t>
            </a:r>
            <a:r>
              <a:rPr lang="hu-HU" sz="1600" dirty="0" err="1"/>
              <a:t>chemoradiotherapiára</a:t>
            </a:r>
            <a:r>
              <a:rPr lang="hu-HU" sz="1600" dirty="0"/>
              <a:t> adott </a:t>
            </a:r>
            <a:r>
              <a:rPr lang="hu-HU" sz="1600" b="1" dirty="0">
                <a:solidFill>
                  <a:srgbClr val="FF0000"/>
                </a:solidFill>
              </a:rPr>
              <a:t>tumor regresszió </a:t>
            </a:r>
            <a:r>
              <a:rPr lang="hu-HU" sz="1600" dirty="0"/>
              <a:t>növekszik</a:t>
            </a:r>
          </a:p>
          <a:p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r>
              <a:rPr lang="hu-HU" b="1" dirty="0">
                <a:solidFill>
                  <a:srgbClr val="FF0000"/>
                </a:solidFill>
              </a:rPr>
              <a:t>MORTALITÁS/MORBIDITÁS/LOS NEM VÁLTOZIK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25384A6-37D5-0448-9133-22F9E42D1D13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IRODALMI ADATOK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97CB5B3-0DC4-A54A-86EB-D83B7ACA82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9968" y="46836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"/>
              </a:rPr>
              <a:t> 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25384A6-37D5-0448-9133-22F9E42D1D13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IRODALMI ADATOK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8013953-8FA6-BD49-90A3-7D622C9871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078" y="-54375"/>
            <a:ext cx="832941" cy="86360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5CBA5D3-3CF0-0C40-9C60-28158A8988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464DAD2-7211-EA40-AE43-9559BE19A3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894" y="868451"/>
            <a:ext cx="7852755" cy="5680129"/>
          </a:xfrm>
          <a:prstGeom prst="rect">
            <a:avLst/>
          </a:prstGeom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48A2394A-C676-6D45-82D0-BF9344309A8C}"/>
              </a:ext>
            </a:extLst>
          </p:cNvPr>
          <p:cNvSpPr/>
          <p:nvPr/>
        </p:nvSpPr>
        <p:spPr>
          <a:xfrm>
            <a:off x="0" y="64524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dirty="0">
                <a:solidFill>
                  <a:srgbClr val="212121"/>
                </a:solidFill>
                <a:latin typeface="system-ui"/>
              </a:rPr>
              <a:t>Moore J.: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Implementing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a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system-wide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cancer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prehabilitation programme: The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journey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of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Greater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Manchester's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'Prehab4cancer'.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Eur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J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Surg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hu-HU" sz="1200" dirty="0" err="1">
                <a:solidFill>
                  <a:srgbClr val="212121"/>
                </a:solidFill>
                <a:latin typeface="system-ui"/>
              </a:rPr>
              <a:t>Oncol</a:t>
            </a:r>
            <a:r>
              <a:rPr lang="hu-HU" sz="1200" dirty="0">
                <a:solidFill>
                  <a:srgbClr val="212121"/>
                </a:solidFill>
                <a:latin typeface="system-ui"/>
              </a:rPr>
              <a:t>. 2021 Mar;47(3 Pt A):524-532.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3257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9968" y="46836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"/>
              </a:rPr>
              <a:t> 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25384A6-37D5-0448-9133-22F9E42D1D13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IRODALMI ADATOK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8013953-8FA6-BD49-90A3-7D622C9871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078" y="-54375"/>
            <a:ext cx="832941" cy="86360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6FCFD55-DAFD-3842-B639-B3640AFBC824}"/>
              </a:ext>
            </a:extLst>
          </p:cNvPr>
          <p:cNvSpPr/>
          <p:nvPr/>
        </p:nvSpPr>
        <p:spPr>
          <a:xfrm>
            <a:off x="98617" y="902471"/>
            <a:ext cx="479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</a:rPr>
              <a:t>Ideális beteg csoport keresés - “</a:t>
            </a:r>
            <a:r>
              <a:rPr lang="hu-HU" b="1" dirty="0">
                <a:solidFill>
                  <a:srgbClr val="FB0207"/>
                </a:solidFill>
              </a:rPr>
              <a:t>IDŐSEK (»60év)</a:t>
            </a:r>
            <a:r>
              <a:rPr lang="hu-HU" b="1" dirty="0">
                <a:solidFill>
                  <a:srgbClr val="000000"/>
                </a:solidFill>
              </a:rPr>
              <a:t>”</a:t>
            </a:r>
            <a:endParaRPr lang="hu-HU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B80763F7-A3F6-994D-8871-9A9D7750E5CB}"/>
              </a:ext>
            </a:extLst>
          </p:cNvPr>
          <p:cNvSpPr/>
          <p:nvPr/>
        </p:nvSpPr>
        <p:spPr>
          <a:xfrm>
            <a:off x="855884" y="1364137"/>
            <a:ext cx="102718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>
                <a:solidFill>
                  <a:srgbClr val="000000"/>
                </a:solidFill>
              </a:rPr>
              <a:t>Bruns</a:t>
            </a:r>
            <a:r>
              <a:rPr lang="hu-HU" sz="1600" dirty="0">
                <a:solidFill>
                  <a:srgbClr val="000000"/>
                </a:solidFill>
              </a:rPr>
              <a:t> ER et </a:t>
            </a:r>
            <a:r>
              <a:rPr lang="hu-HU" sz="1600" dirty="0" err="1">
                <a:solidFill>
                  <a:srgbClr val="000000"/>
                </a:solidFill>
              </a:rPr>
              <a:t>al</a:t>
            </a:r>
            <a:r>
              <a:rPr lang="hu-HU" sz="1600" dirty="0">
                <a:solidFill>
                  <a:srgbClr val="000000"/>
                </a:solidFill>
              </a:rPr>
              <a:t>.:</a:t>
            </a:r>
            <a:r>
              <a:rPr lang="hu-HU" sz="1600" b="1" dirty="0">
                <a:solidFill>
                  <a:srgbClr val="000000"/>
                </a:solidFill>
              </a:rPr>
              <a:t>The </a:t>
            </a:r>
            <a:r>
              <a:rPr lang="hu-HU" sz="1600" b="1" dirty="0" err="1">
                <a:solidFill>
                  <a:srgbClr val="000000"/>
                </a:solidFill>
              </a:rPr>
              <a:t>effects</a:t>
            </a:r>
            <a:r>
              <a:rPr lang="hu-HU" sz="1600" b="1" dirty="0">
                <a:solidFill>
                  <a:srgbClr val="000000"/>
                </a:solidFill>
              </a:rPr>
              <a:t> of </a:t>
            </a:r>
            <a:r>
              <a:rPr lang="hu-HU" sz="1600" b="1" dirty="0" err="1">
                <a:solidFill>
                  <a:srgbClr val="000000"/>
                </a:solidFill>
              </a:rPr>
              <a:t>physical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prehabilitation</a:t>
            </a:r>
            <a:r>
              <a:rPr lang="hu-HU" sz="1600" b="1" dirty="0">
                <a:solidFill>
                  <a:srgbClr val="000000"/>
                </a:solidFill>
              </a:rPr>
              <a:t> in </a:t>
            </a:r>
            <a:r>
              <a:rPr lang="hu-HU" sz="1600" b="1" dirty="0" err="1">
                <a:solidFill>
                  <a:srgbClr val="FB0207"/>
                </a:solidFill>
              </a:rPr>
              <a:t>elderly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patients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undergoing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colorectal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surgery</a:t>
            </a:r>
            <a:r>
              <a:rPr lang="hu-HU" sz="1600" b="1" dirty="0">
                <a:solidFill>
                  <a:srgbClr val="000000"/>
                </a:solidFill>
              </a:rPr>
              <a:t>: a </a:t>
            </a:r>
            <a:r>
              <a:rPr lang="hu-HU" sz="1600" b="1" dirty="0" err="1">
                <a:solidFill>
                  <a:srgbClr val="000000"/>
                </a:solidFill>
              </a:rPr>
              <a:t>systematic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review</a:t>
            </a:r>
            <a:r>
              <a:rPr lang="hu-HU" sz="1600" dirty="0">
                <a:solidFill>
                  <a:srgbClr val="000000"/>
                </a:solidFill>
              </a:rPr>
              <a:t>. </a:t>
            </a:r>
            <a:r>
              <a:rPr lang="hu-HU" sz="1600" dirty="0" err="1">
                <a:solidFill>
                  <a:srgbClr val="000000"/>
                </a:solidFill>
              </a:rPr>
              <a:t>Colorectal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Dis</a:t>
            </a:r>
            <a:r>
              <a:rPr lang="hu-HU" sz="1600" dirty="0">
                <a:solidFill>
                  <a:srgbClr val="000000"/>
                </a:solidFill>
              </a:rPr>
              <a:t>. 2016;18(8):267-77.</a:t>
            </a:r>
          </a:p>
          <a:p>
            <a:endParaRPr lang="hu-HU" sz="1600" dirty="0">
              <a:solidFill>
                <a:srgbClr val="000000"/>
              </a:solidFill>
            </a:endParaRPr>
          </a:p>
          <a:p>
            <a:r>
              <a:rPr lang="hu-HU" sz="1600" dirty="0" err="1">
                <a:solidFill>
                  <a:srgbClr val="000000"/>
                </a:solidFill>
              </a:rPr>
              <a:t>Looijaard</a:t>
            </a:r>
            <a:r>
              <a:rPr lang="hu-HU" sz="1600" dirty="0">
                <a:solidFill>
                  <a:srgbClr val="000000"/>
                </a:solidFill>
              </a:rPr>
              <a:t> SM et </a:t>
            </a:r>
            <a:r>
              <a:rPr lang="hu-HU" sz="1600" dirty="0" err="1">
                <a:solidFill>
                  <a:srgbClr val="000000"/>
                </a:solidFill>
              </a:rPr>
              <a:t>al</a:t>
            </a:r>
            <a:r>
              <a:rPr lang="hu-HU" sz="1600" dirty="0">
                <a:solidFill>
                  <a:srgbClr val="000000"/>
                </a:solidFill>
              </a:rPr>
              <a:t>.:</a:t>
            </a:r>
            <a:r>
              <a:rPr lang="hu-HU" sz="1600" b="1" dirty="0" err="1">
                <a:solidFill>
                  <a:srgbClr val="000000"/>
                </a:solidFill>
              </a:rPr>
              <a:t>Physical</a:t>
            </a:r>
            <a:r>
              <a:rPr lang="hu-HU" sz="1600" b="1" dirty="0">
                <a:solidFill>
                  <a:srgbClr val="000000"/>
                </a:solidFill>
              </a:rPr>
              <a:t> and </a:t>
            </a:r>
            <a:r>
              <a:rPr lang="hu-HU" sz="1600" b="1" dirty="0" err="1">
                <a:solidFill>
                  <a:srgbClr val="000000"/>
                </a:solidFill>
              </a:rPr>
              <a:t>Nutritional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Prehabilitation</a:t>
            </a:r>
            <a:r>
              <a:rPr lang="hu-HU" sz="1600" b="1" dirty="0">
                <a:solidFill>
                  <a:srgbClr val="000000"/>
                </a:solidFill>
              </a:rPr>
              <a:t> in </a:t>
            </a:r>
            <a:r>
              <a:rPr lang="hu-HU" sz="1600" b="1" dirty="0" err="1">
                <a:solidFill>
                  <a:srgbClr val="FB0207"/>
                </a:solidFill>
              </a:rPr>
              <a:t>Older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Patients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With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Colorectal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Carcinoma</a:t>
            </a:r>
            <a:r>
              <a:rPr lang="hu-HU" sz="1600" b="1" dirty="0">
                <a:solidFill>
                  <a:srgbClr val="000000"/>
                </a:solidFill>
              </a:rPr>
              <a:t>: A </a:t>
            </a:r>
            <a:r>
              <a:rPr lang="hu-HU" sz="1600" b="1" dirty="0" err="1">
                <a:solidFill>
                  <a:srgbClr val="000000"/>
                </a:solidFill>
              </a:rPr>
              <a:t>Systematic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Review</a:t>
            </a:r>
            <a:r>
              <a:rPr lang="hu-HU" sz="1600" b="1" dirty="0">
                <a:solidFill>
                  <a:srgbClr val="000000"/>
                </a:solidFill>
              </a:rPr>
              <a:t>. </a:t>
            </a:r>
            <a:r>
              <a:rPr lang="hu-HU" sz="1600" dirty="0">
                <a:solidFill>
                  <a:srgbClr val="000000"/>
                </a:solidFill>
              </a:rPr>
              <a:t>J </a:t>
            </a:r>
            <a:r>
              <a:rPr lang="hu-HU" sz="1600" dirty="0" err="1">
                <a:solidFill>
                  <a:srgbClr val="000000"/>
                </a:solidFill>
              </a:rPr>
              <a:t>Geriatr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Phys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Ther</a:t>
            </a:r>
            <a:r>
              <a:rPr lang="hu-HU" sz="1600" dirty="0">
                <a:solidFill>
                  <a:srgbClr val="000000"/>
                </a:solidFill>
              </a:rPr>
              <a:t>. 2017 Mar 1.[</a:t>
            </a:r>
            <a:r>
              <a:rPr lang="hu-HU" sz="1600" dirty="0" err="1">
                <a:solidFill>
                  <a:srgbClr val="000000"/>
                </a:solidFill>
              </a:rPr>
              <a:t>Epub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ahead</a:t>
            </a:r>
            <a:r>
              <a:rPr lang="hu-HU" sz="1600" dirty="0">
                <a:solidFill>
                  <a:srgbClr val="000000"/>
                </a:solidFill>
              </a:rPr>
              <a:t> of print]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0000"/>
                </a:solidFill>
              </a:rPr>
              <a:t>Fizikai státusz javul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b="1" u="sng" dirty="0">
                <a:solidFill>
                  <a:srgbClr val="FB0207"/>
                </a:solidFill>
              </a:rPr>
              <a:t>MORBIDITÁS/MORTALITÁS/LOS NEM VÁLTOZIK</a:t>
            </a:r>
            <a:endParaRPr lang="hu-HU" sz="1600" dirty="0">
              <a:solidFill>
                <a:srgbClr val="FB0207"/>
              </a:solidFill>
              <a:effectLst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081F0A61-7B6C-9D4F-86C4-880C7FC2A4F1}"/>
              </a:ext>
            </a:extLst>
          </p:cNvPr>
          <p:cNvSpPr/>
          <p:nvPr/>
        </p:nvSpPr>
        <p:spPr>
          <a:xfrm>
            <a:off x="126317" y="3414965"/>
            <a:ext cx="4772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</a:rPr>
              <a:t>Ideális beteg csoport keresés - “</a:t>
            </a:r>
            <a:r>
              <a:rPr lang="hu-HU" b="1" dirty="0">
                <a:solidFill>
                  <a:srgbClr val="FB0207"/>
                </a:solidFill>
              </a:rPr>
              <a:t>SÉRÜLÉKENYEK</a:t>
            </a:r>
            <a:r>
              <a:rPr lang="hu-HU" b="1" dirty="0">
                <a:solidFill>
                  <a:srgbClr val="000000"/>
                </a:solidFill>
              </a:rPr>
              <a:t>”</a:t>
            </a:r>
            <a:endParaRPr lang="hu-HU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98A26F6A-206D-8949-8884-7B8A9497B179}"/>
              </a:ext>
            </a:extLst>
          </p:cNvPr>
          <p:cNvSpPr/>
          <p:nvPr/>
        </p:nvSpPr>
        <p:spPr>
          <a:xfrm>
            <a:off x="855884" y="3781704"/>
            <a:ext cx="10473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000000"/>
                </a:solidFill>
              </a:rPr>
              <a:t>van </a:t>
            </a:r>
            <a:r>
              <a:rPr lang="hu-HU" sz="1600" dirty="0" err="1">
                <a:solidFill>
                  <a:srgbClr val="000000"/>
                </a:solidFill>
              </a:rPr>
              <a:t>Rooijen</a:t>
            </a:r>
            <a:r>
              <a:rPr lang="hu-HU" sz="1600" dirty="0">
                <a:solidFill>
                  <a:srgbClr val="000000"/>
                </a:solidFill>
              </a:rPr>
              <a:t> S et </a:t>
            </a:r>
            <a:r>
              <a:rPr lang="hu-HU" sz="1600" dirty="0" err="1">
                <a:solidFill>
                  <a:srgbClr val="000000"/>
                </a:solidFill>
              </a:rPr>
              <a:t>al</a:t>
            </a:r>
            <a:r>
              <a:rPr lang="hu-HU" sz="1600" dirty="0">
                <a:solidFill>
                  <a:srgbClr val="000000"/>
                </a:solidFill>
              </a:rPr>
              <a:t>.: </a:t>
            </a:r>
            <a:r>
              <a:rPr lang="hu-HU" sz="1600" b="1" dirty="0" err="1">
                <a:solidFill>
                  <a:srgbClr val="000000"/>
                </a:solidFill>
              </a:rPr>
              <a:t>Preoperative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modifiable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FB0207"/>
                </a:solidFill>
              </a:rPr>
              <a:t>risk</a:t>
            </a:r>
            <a:r>
              <a:rPr lang="hu-HU" sz="1600" b="1" dirty="0">
                <a:solidFill>
                  <a:srgbClr val="FB0207"/>
                </a:solidFill>
              </a:rPr>
              <a:t> </a:t>
            </a:r>
            <a:r>
              <a:rPr lang="hu-HU" sz="1600" b="1" dirty="0" err="1">
                <a:solidFill>
                  <a:srgbClr val="FB0207"/>
                </a:solidFill>
              </a:rPr>
              <a:t>factors</a:t>
            </a:r>
            <a:r>
              <a:rPr lang="hu-HU" sz="1600" b="1" dirty="0">
                <a:solidFill>
                  <a:srgbClr val="000000"/>
                </a:solidFill>
              </a:rPr>
              <a:t> in </a:t>
            </a:r>
            <a:r>
              <a:rPr lang="hu-HU" sz="1600" b="1" dirty="0" err="1">
                <a:solidFill>
                  <a:srgbClr val="000000"/>
                </a:solidFill>
              </a:rPr>
              <a:t>colorectal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surgery</a:t>
            </a:r>
            <a:r>
              <a:rPr lang="hu-HU" sz="1600" b="1" dirty="0">
                <a:solidFill>
                  <a:srgbClr val="000000"/>
                </a:solidFill>
              </a:rPr>
              <a:t>: an </a:t>
            </a:r>
            <a:r>
              <a:rPr lang="hu-HU" sz="1600" b="1" dirty="0" err="1">
                <a:solidFill>
                  <a:srgbClr val="000000"/>
                </a:solidFill>
              </a:rPr>
              <a:t>observational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cohort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study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identifying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the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possible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value</a:t>
            </a:r>
            <a:r>
              <a:rPr lang="hu-HU" sz="1600" b="1" dirty="0">
                <a:solidFill>
                  <a:srgbClr val="000000"/>
                </a:solidFill>
              </a:rPr>
              <a:t> of </a:t>
            </a:r>
            <a:r>
              <a:rPr lang="hu-HU" sz="1600" b="1" dirty="0" err="1">
                <a:solidFill>
                  <a:srgbClr val="000000"/>
                </a:solidFill>
              </a:rPr>
              <a:t>rehabilitation</a:t>
            </a:r>
            <a:r>
              <a:rPr lang="hu-HU" sz="1600" dirty="0">
                <a:solidFill>
                  <a:srgbClr val="000000"/>
                </a:solidFill>
              </a:rPr>
              <a:t>. </a:t>
            </a:r>
            <a:r>
              <a:rPr lang="hu-HU" sz="1600" dirty="0" err="1">
                <a:solidFill>
                  <a:srgbClr val="000000"/>
                </a:solidFill>
              </a:rPr>
              <a:t>Acta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Oncol</a:t>
            </a:r>
            <a:r>
              <a:rPr lang="hu-HU" sz="1600" dirty="0">
                <a:solidFill>
                  <a:srgbClr val="000000"/>
                </a:solidFill>
              </a:rPr>
              <a:t>. 2017;56(2):329-334.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FB0207"/>
                </a:solidFill>
              </a:rPr>
              <a:t>dohányzás/alkohol fogyasztás/</a:t>
            </a:r>
            <a:r>
              <a:rPr lang="hu-HU" sz="1600" b="1" dirty="0" err="1">
                <a:solidFill>
                  <a:srgbClr val="FB0207"/>
                </a:solidFill>
              </a:rPr>
              <a:t>neoadjuvansterápia</a:t>
            </a:r>
            <a:r>
              <a:rPr lang="hu-HU" sz="1600" b="1" dirty="0">
                <a:solidFill>
                  <a:srgbClr val="FB0207"/>
                </a:solidFill>
              </a:rPr>
              <a:t>/idős kór/férfi nem/ASA III</a:t>
            </a:r>
            <a:endParaRPr lang="hu-HU" sz="1600" dirty="0">
              <a:solidFill>
                <a:srgbClr val="FB0207"/>
              </a:solidFill>
              <a:effectLst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BF6C7BAB-E06E-8A48-9A07-B7FCDE1E66BA}"/>
              </a:ext>
            </a:extLst>
          </p:cNvPr>
          <p:cNvSpPr/>
          <p:nvPr/>
        </p:nvSpPr>
        <p:spPr>
          <a:xfrm>
            <a:off x="855883" y="4925411"/>
            <a:ext cx="10473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>
                <a:solidFill>
                  <a:srgbClr val="000000"/>
                </a:solidFill>
              </a:rPr>
              <a:t>Wong</a:t>
            </a:r>
            <a:r>
              <a:rPr lang="hu-HU" sz="1600" dirty="0">
                <a:solidFill>
                  <a:srgbClr val="000000"/>
                </a:solidFill>
              </a:rPr>
              <a:t> SG </a:t>
            </a:r>
            <a:r>
              <a:rPr lang="hu-HU" sz="1600" dirty="0" err="1">
                <a:solidFill>
                  <a:srgbClr val="000000"/>
                </a:solidFill>
              </a:rPr>
              <a:t>etal</a:t>
            </a:r>
            <a:r>
              <a:rPr lang="hu-HU" sz="1600" dirty="0">
                <a:solidFill>
                  <a:srgbClr val="000000"/>
                </a:solidFill>
              </a:rPr>
              <a:t>.: </a:t>
            </a:r>
            <a:r>
              <a:rPr lang="hu-HU" sz="1600" b="1" dirty="0" err="1">
                <a:solidFill>
                  <a:srgbClr val="000000"/>
                </a:solidFill>
              </a:rPr>
              <a:t>Evaluation</a:t>
            </a:r>
            <a:r>
              <a:rPr lang="hu-HU" sz="1600" b="1" dirty="0">
                <a:solidFill>
                  <a:srgbClr val="000000"/>
                </a:solidFill>
              </a:rPr>
              <a:t> of a </a:t>
            </a:r>
            <a:r>
              <a:rPr lang="hu-HU" sz="1600" b="1" dirty="0" err="1">
                <a:solidFill>
                  <a:srgbClr val="000000"/>
                </a:solidFill>
              </a:rPr>
              <a:t>physiatrist-directed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prehabilitation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intervention</a:t>
            </a:r>
            <a:r>
              <a:rPr lang="hu-HU" sz="1600" b="1" dirty="0">
                <a:solidFill>
                  <a:srgbClr val="000000"/>
                </a:solidFill>
              </a:rPr>
              <a:t> in </a:t>
            </a:r>
            <a:r>
              <a:rPr lang="hu-HU" sz="1600" b="1" dirty="0" err="1">
                <a:solidFill>
                  <a:srgbClr val="FB0207"/>
                </a:solidFill>
              </a:rPr>
              <a:t>frail</a:t>
            </a:r>
            <a:r>
              <a:rPr lang="hu-HU" sz="1600" b="1" dirty="0">
                <a:solidFill>
                  <a:srgbClr val="FB0207"/>
                </a:solidFill>
              </a:rPr>
              <a:t> </a:t>
            </a:r>
            <a:r>
              <a:rPr lang="hu-HU" sz="1600" b="1" dirty="0" err="1">
                <a:solidFill>
                  <a:srgbClr val="FB0207"/>
                </a:solidFill>
              </a:rPr>
              <a:t>patients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with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colorectal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cancer</a:t>
            </a:r>
            <a:r>
              <a:rPr lang="hu-HU" sz="1600" b="1" dirty="0">
                <a:solidFill>
                  <a:srgbClr val="000000"/>
                </a:solidFill>
              </a:rPr>
              <a:t>: a </a:t>
            </a:r>
            <a:r>
              <a:rPr lang="hu-HU" sz="1600" b="1" dirty="0" err="1">
                <a:solidFill>
                  <a:srgbClr val="000000"/>
                </a:solidFill>
              </a:rPr>
              <a:t>randomised</a:t>
            </a:r>
            <a:r>
              <a:rPr lang="hu-HU" sz="1600" b="1" dirty="0">
                <a:solidFill>
                  <a:srgbClr val="000000"/>
                </a:solidFill>
              </a:rPr>
              <a:t> pilot </a:t>
            </a:r>
            <a:r>
              <a:rPr lang="hu-HU" sz="1600" b="1" dirty="0" err="1">
                <a:solidFill>
                  <a:srgbClr val="000000"/>
                </a:solidFill>
              </a:rPr>
              <a:t>study</a:t>
            </a:r>
            <a:r>
              <a:rPr lang="hu-HU" sz="1600" b="1" dirty="0">
                <a:solidFill>
                  <a:srgbClr val="000000"/>
                </a:solidFill>
              </a:rPr>
              <a:t> </a:t>
            </a:r>
            <a:r>
              <a:rPr lang="hu-HU" sz="1600" b="1" dirty="0" err="1">
                <a:solidFill>
                  <a:srgbClr val="000000"/>
                </a:solidFill>
              </a:rPr>
              <a:t>protocol</a:t>
            </a:r>
            <a:r>
              <a:rPr lang="hu-HU" sz="1600" b="1" dirty="0">
                <a:solidFill>
                  <a:srgbClr val="000000"/>
                </a:solidFill>
              </a:rPr>
              <a:t>.</a:t>
            </a:r>
            <a:r>
              <a:rPr lang="hu-HU" sz="1600" dirty="0">
                <a:solidFill>
                  <a:srgbClr val="000000"/>
                </a:solidFill>
              </a:rPr>
              <a:t> BMJ Open. 2017;7(6):e015565. doi:10.1136/bmjopen-2016-015565.</a:t>
            </a:r>
            <a:endParaRPr lang="hu-HU" sz="160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E57BB99-85DE-504E-8BD1-AA7EFE9328CA}"/>
              </a:ext>
            </a:extLst>
          </p:cNvPr>
          <p:cNvSpPr/>
          <p:nvPr/>
        </p:nvSpPr>
        <p:spPr>
          <a:xfrm>
            <a:off x="855883" y="5845523"/>
            <a:ext cx="102718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600" dirty="0" err="1">
                <a:solidFill>
                  <a:srgbClr val="000000"/>
                </a:solidFill>
              </a:rPr>
              <a:t>Berkel</a:t>
            </a:r>
            <a:r>
              <a:rPr lang="en" sz="1600" dirty="0">
                <a:solidFill>
                  <a:srgbClr val="000000"/>
                </a:solidFill>
              </a:rPr>
              <a:t> AEM et al.: </a:t>
            </a:r>
            <a:r>
              <a:rPr lang="en" sz="1600" b="1" dirty="0">
                <a:solidFill>
                  <a:srgbClr val="000000"/>
                </a:solidFill>
              </a:rPr>
              <a:t>The effects of </a:t>
            </a:r>
            <a:r>
              <a:rPr lang="en" sz="1600" b="1" dirty="0" err="1">
                <a:solidFill>
                  <a:srgbClr val="000000"/>
                </a:solidFill>
              </a:rPr>
              <a:t>prehabilitation</a:t>
            </a:r>
            <a:r>
              <a:rPr lang="en" sz="1600" b="1" dirty="0">
                <a:solidFill>
                  <a:srgbClr val="000000"/>
                </a:solidFill>
              </a:rPr>
              <a:t> versus usual care to reduce postoperative complications in </a:t>
            </a:r>
            <a:r>
              <a:rPr lang="en" sz="1600" b="1" dirty="0">
                <a:solidFill>
                  <a:srgbClr val="FB0207"/>
                </a:solidFill>
              </a:rPr>
              <a:t>high-risk patients</a:t>
            </a:r>
            <a:r>
              <a:rPr lang="en" sz="1600" b="1" dirty="0">
                <a:solidFill>
                  <a:srgbClr val="000000"/>
                </a:solidFill>
              </a:rPr>
              <a:t> with colorectal cancer or dysplasia scheduled for elective colorectal resection: study protocol of a randomized controlled trial. </a:t>
            </a:r>
            <a:r>
              <a:rPr lang="en" sz="1600" dirty="0">
                <a:solidFill>
                  <a:srgbClr val="000000"/>
                </a:solidFill>
              </a:rPr>
              <a:t>BMC Gastroenterol. 2018;18(1):29.</a:t>
            </a:r>
            <a:endParaRPr lang="en" sz="16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5CBA5D3-3CF0-0C40-9C60-28158A8988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9968" y="46836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"/>
              </a:rPr>
              <a:t> 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25384A6-37D5-0448-9133-22F9E42D1D13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IRODALMI ADATOK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37921514-30C6-AC44-BC5A-CBC8B403E769}"/>
              </a:ext>
            </a:extLst>
          </p:cNvPr>
          <p:cNvSpPr/>
          <p:nvPr/>
        </p:nvSpPr>
        <p:spPr>
          <a:xfrm>
            <a:off x="154899" y="1009804"/>
            <a:ext cx="1000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Nakajima</a:t>
            </a:r>
            <a:r>
              <a:rPr lang="hu-HU" dirty="0"/>
              <a:t> H et </a:t>
            </a:r>
            <a:r>
              <a:rPr lang="hu-HU" dirty="0" err="1"/>
              <a:t>al</a:t>
            </a:r>
            <a:r>
              <a:rPr lang="hu-HU" dirty="0"/>
              <a:t>.: </a:t>
            </a:r>
            <a:r>
              <a:rPr lang="hu-HU" dirty="0" err="1"/>
              <a:t>Clinical</a:t>
            </a:r>
            <a:r>
              <a:rPr lang="hu-HU" dirty="0"/>
              <a:t> Benefit of </a:t>
            </a:r>
            <a:r>
              <a:rPr lang="hu-HU" dirty="0" err="1"/>
              <a:t>Preoperative</a:t>
            </a:r>
            <a:r>
              <a:rPr lang="hu-HU" dirty="0"/>
              <a:t> </a:t>
            </a:r>
            <a:r>
              <a:rPr lang="hu-HU" dirty="0" err="1"/>
              <a:t>Exercise</a:t>
            </a:r>
            <a:r>
              <a:rPr lang="hu-HU" dirty="0"/>
              <a:t> and </a:t>
            </a:r>
            <a:r>
              <a:rPr lang="hu-HU" dirty="0" err="1"/>
              <a:t>Nutritional</a:t>
            </a:r>
            <a:r>
              <a:rPr lang="hu-HU" dirty="0"/>
              <a:t> </a:t>
            </a:r>
            <a:r>
              <a:rPr lang="hu-HU" dirty="0" err="1"/>
              <a:t>Therapy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Patients</a:t>
            </a:r>
            <a:r>
              <a:rPr lang="hu-HU" dirty="0"/>
              <a:t> </a:t>
            </a:r>
            <a:r>
              <a:rPr lang="hu-HU" dirty="0" err="1"/>
              <a:t>Undergoing</a:t>
            </a:r>
            <a:r>
              <a:rPr lang="hu-HU" dirty="0"/>
              <a:t> </a:t>
            </a:r>
            <a:r>
              <a:rPr lang="hu-HU" b="1" dirty="0" err="1">
                <a:solidFill>
                  <a:srgbClr val="FF0000"/>
                </a:solidFill>
              </a:rPr>
              <a:t>Hepato-Pancreato-Biliary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Surgeries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Malignancy</a:t>
            </a:r>
            <a:r>
              <a:rPr lang="hu-HU" dirty="0"/>
              <a:t>. </a:t>
            </a:r>
            <a:r>
              <a:rPr lang="hu-HU" dirty="0" err="1"/>
              <a:t>Ann</a:t>
            </a:r>
            <a:r>
              <a:rPr lang="hu-HU" dirty="0"/>
              <a:t> </a:t>
            </a:r>
            <a:r>
              <a:rPr lang="hu-HU" dirty="0" err="1"/>
              <a:t>Surg</a:t>
            </a:r>
            <a:r>
              <a:rPr lang="hu-HU" dirty="0"/>
              <a:t> </a:t>
            </a:r>
            <a:r>
              <a:rPr lang="hu-HU" dirty="0" err="1"/>
              <a:t>Oncol</a:t>
            </a:r>
            <a:r>
              <a:rPr lang="hu-HU" dirty="0"/>
              <a:t>. 2019;26(1):264-272.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064DE37-AEFA-574A-9078-F5CEC4F31608}"/>
              </a:ext>
            </a:extLst>
          </p:cNvPr>
          <p:cNvSpPr/>
          <p:nvPr/>
        </p:nvSpPr>
        <p:spPr>
          <a:xfrm>
            <a:off x="154898" y="2864590"/>
            <a:ext cx="9633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Dewberry</a:t>
            </a:r>
            <a:r>
              <a:rPr lang="hu-HU" dirty="0"/>
              <a:t> LC et </a:t>
            </a:r>
            <a:r>
              <a:rPr lang="hu-HU" dirty="0" err="1"/>
              <a:t>al</a:t>
            </a:r>
            <a:r>
              <a:rPr lang="hu-HU" dirty="0"/>
              <a:t>.:Pilot </a:t>
            </a:r>
            <a:r>
              <a:rPr lang="hu-HU" dirty="0" err="1"/>
              <a:t>Prehabilitation</a:t>
            </a:r>
            <a:r>
              <a:rPr lang="hu-HU" dirty="0"/>
              <a:t> Program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Patients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b="1" dirty="0" err="1">
                <a:solidFill>
                  <a:srgbClr val="FF0000"/>
                </a:solidFill>
              </a:rPr>
              <a:t>Esophageal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Cancer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dirty="0"/>
              <a:t>During </a:t>
            </a:r>
            <a:r>
              <a:rPr lang="hu-HU" dirty="0" err="1"/>
              <a:t>Neoadjuvant</a:t>
            </a:r>
            <a:r>
              <a:rPr lang="hu-HU" dirty="0"/>
              <a:t> </a:t>
            </a:r>
            <a:r>
              <a:rPr lang="hu-HU" dirty="0" err="1"/>
              <a:t>Therapy</a:t>
            </a:r>
            <a:r>
              <a:rPr lang="hu-HU" dirty="0"/>
              <a:t> and </a:t>
            </a:r>
            <a:r>
              <a:rPr lang="hu-HU" dirty="0" err="1"/>
              <a:t>Surgery</a:t>
            </a:r>
            <a:r>
              <a:rPr lang="hu-HU" dirty="0"/>
              <a:t>. J </a:t>
            </a:r>
            <a:r>
              <a:rPr lang="hu-HU" dirty="0" err="1"/>
              <a:t>Surg</a:t>
            </a:r>
            <a:r>
              <a:rPr lang="hu-HU" dirty="0"/>
              <a:t> Res. 2019;235:66-72. </a:t>
            </a:r>
          </a:p>
          <a:p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D2B2662-9EF7-E047-9B35-6485D8A485D5}"/>
              </a:ext>
            </a:extLst>
          </p:cNvPr>
          <p:cNvSpPr/>
          <p:nvPr/>
        </p:nvSpPr>
        <p:spPr>
          <a:xfrm>
            <a:off x="154897" y="3787920"/>
            <a:ext cx="9633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/>
              <a:t>Moran J et </a:t>
            </a:r>
            <a:r>
              <a:rPr lang="en" dirty="0" err="1"/>
              <a:t>al.:The</a:t>
            </a:r>
            <a:r>
              <a:rPr lang="en" dirty="0"/>
              <a:t> ability of </a:t>
            </a:r>
            <a:r>
              <a:rPr lang="en" dirty="0" err="1"/>
              <a:t>prehabilitation</a:t>
            </a:r>
            <a:r>
              <a:rPr lang="en" dirty="0"/>
              <a:t> to influence postoperative outcome after </a:t>
            </a:r>
            <a:r>
              <a:rPr lang="en" b="1" dirty="0">
                <a:solidFill>
                  <a:srgbClr val="FF0000"/>
                </a:solidFill>
              </a:rPr>
              <a:t>intra-abdominal operation</a:t>
            </a:r>
            <a:r>
              <a:rPr lang="en" dirty="0"/>
              <a:t>: A systematic review and meta-analysis. Surgery. 2016;160(5):1189-1201. </a:t>
            </a:r>
          </a:p>
          <a:p>
            <a:endParaRPr lang="en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31220608-8214-6249-B919-61CA82763351}"/>
              </a:ext>
            </a:extLst>
          </p:cNvPr>
          <p:cNvSpPr/>
          <p:nvPr/>
        </p:nvSpPr>
        <p:spPr>
          <a:xfrm>
            <a:off x="3048000" y="494380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000" b="1" dirty="0">
                <a:solidFill>
                  <a:srgbClr val="000000"/>
                </a:solidFill>
              </a:rPr>
              <a:t>Az alkalmazott módszerek kvalitása alacsony.</a:t>
            </a:r>
            <a:endParaRPr lang="hu-HU" sz="2000" dirty="0">
              <a:solidFill>
                <a:srgbClr val="000000"/>
              </a:solidFill>
            </a:endParaRPr>
          </a:p>
          <a:p>
            <a:pPr algn="ctr"/>
            <a:r>
              <a:rPr lang="hu-HU" sz="2000" b="1" dirty="0" err="1">
                <a:solidFill>
                  <a:srgbClr val="000000"/>
                </a:solidFill>
              </a:rPr>
              <a:t>Prehabilitáció</a:t>
            </a:r>
            <a:r>
              <a:rPr lang="hu-HU" sz="2000" b="1" dirty="0">
                <a:solidFill>
                  <a:srgbClr val="000000"/>
                </a:solidFill>
              </a:rPr>
              <a:t> alkalmas módszer lehet a </a:t>
            </a:r>
            <a:r>
              <a:rPr lang="hu-HU" sz="2000" b="1" dirty="0" err="1">
                <a:solidFill>
                  <a:srgbClr val="000000"/>
                </a:solidFill>
              </a:rPr>
              <a:t>postoperativ</a:t>
            </a:r>
            <a:r>
              <a:rPr lang="hu-HU" sz="2000" b="1" dirty="0">
                <a:solidFill>
                  <a:srgbClr val="000000"/>
                </a:solidFill>
              </a:rPr>
              <a:t> komplikációk csökkentésére, DE további “</a:t>
            </a:r>
            <a:r>
              <a:rPr lang="hu-HU" sz="2000" b="1" dirty="0" err="1">
                <a:solidFill>
                  <a:srgbClr val="000000"/>
                </a:solidFill>
              </a:rPr>
              <a:t>high-quality</a:t>
            </a:r>
            <a:r>
              <a:rPr lang="hu-HU" sz="2000" b="1" dirty="0">
                <a:solidFill>
                  <a:srgbClr val="000000"/>
                </a:solidFill>
              </a:rPr>
              <a:t>” tanulmányok szükségesek a módszer </a:t>
            </a:r>
            <a:r>
              <a:rPr lang="hu-HU" sz="2000" b="1" dirty="0" err="1">
                <a:solidFill>
                  <a:srgbClr val="000000"/>
                </a:solidFill>
              </a:rPr>
              <a:t>validálásához</a:t>
            </a:r>
            <a:r>
              <a:rPr lang="hu-HU" sz="2000" b="1" dirty="0">
                <a:solidFill>
                  <a:srgbClr val="000000"/>
                </a:solidFill>
              </a:rPr>
              <a:t>.</a:t>
            </a:r>
            <a:endParaRPr lang="hu-HU" sz="200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35E0543-EBA8-0C4F-9668-0934436B54A7}"/>
              </a:ext>
            </a:extLst>
          </p:cNvPr>
          <p:cNvSpPr/>
          <p:nvPr/>
        </p:nvSpPr>
        <p:spPr>
          <a:xfrm>
            <a:off x="154899" y="1937849"/>
            <a:ext cx="9633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Dunne</a:t>
            </a:r>
            <a:r>
              <a:rPr lang="hu-HU" dirty="0"/>
              <a:t> DF  et </a:t>
            </a:r>
            <a:r>
              <a:rPr lang="hu-HU" dirty="0" err="1"/>
              <a:t>al</a:t>
            </a:r>
            <a:r>
              <a:rPr lang="hu-HU" dirty="0"/>
              <a:t>.: </a:t>
            </a:r>
            <a:r>
              <a:rPr lang="hu-HU" dirty="0" err="1"/>
              <a:t>Randomized</a:t>
            </a:r>
            <a:r>
              <a:rPr lang="hu-HU" dirty="0"/>
              <a:t> </a:t>
            </a:r>
            <a:r>
              <a:rPr lang="hu-HU" dirty="0" err="1"/>
              <a:t>clinical</a:t>
            </a:r>
            <a:r>
              <a:rPr lang="hu-HU" dirty="0"/>
              <a:t> </a:t>
            </a:r>
            <a:r>
              <a:rPr lang="hu-HU" dirty="0" err="1"/>
              <a:t>trial</a:t>
            </a:r>
            <a:r>
              <a:rPr lang="hu-HU" dirty="0"/>
              <a:t> of </a:t>
            </a:r>
            <a:r>
              <a:rPr lang="hu-HU" dirty="0" err="1"/>
              <a:t>prehabilitation</a:t>
            </a:r>
            <a:r>
              <a:rPr lang="hu-HU" dirty="0"/>
              <a:t> </a:t>
            </a:r>
            <a:r>
              <a:rPr lang="hu-HU" dirty="0" err="1"/>
              <a:t>before</a:t>
            </a:r>
            <a:r>
              <a:rPr lang="hu-HU" dirty="0"/>
              <a:t> </a:t>
            </a:r>
            <a:r>
              <a:rPr lang="hu-HU" dirty="0" err="1"/>
              <a:t>planned</a:t>
            </a:r>
            <a:r>
              <a:rPr lang="hu-HU" b="1" dirty="0">
                <a:solidFill>
                  <a:srgbClr val="FF0000"/>
                </a:solidFill>
              </a:rPr>
              <a:t> </a:t>
            </a:r>
            <a:r>
              <a:rPr lang="hu-HU" b="1" dirty="0" err="1">
                <a:solidFill>
                  <a:srgbClr val="FF0000"/>
                </a:solidFill>
              </a:rPr>
              <a:t>liver</a:t>
            </a:r>
            <a:r>
              <a:rPr lang="hu-HU" b="1" dirty="0">
                <a:solidFill>
                  <a:srgbClr val="FF0000"/>
                </a:solidFill>
              </a:rPr>
              <a:t> </a:t>
            </a:r>
            <a:r>
              <a:rPr lang="hu-HU" b="1" dirty="0" err="1">
                <a:solidFill>
                  <a:srgbClr val="FF0000"/>
                </a:solidFill>
              </a:rPr>
              <a:t>resection</a:t>
            </a:r>
            <a:r>
              <a:rPr lang="hu-HU" dirty="0"/>
              <a:t>. </a:t>
            </a:r>
            <a:r>
              <a:rPr lang="hu-HU" dirty="0" err="1"/>
              <a:t>Br</a:t>
            </a:r>
            <a:r>
              <a:rPr lang="hu-HU" dirty="0"/>
              <a:t> J </a:t>
            </a:r>
            <a:r>
              <a:rPr lang="hu-HU" dirty="0" err="1"/>
              <a:t>Surg</a:t>
            </a:r>
            <a:r>
              <a:rPr lang="hu-HU" dirty="0"/>
              <a:t>. 2016;103(5):504-12. </a:t>
            </a:r>
          </a:p>
        </p:txBody>
      </p:sp>
      <p:sp>
        <p:nvSpPr>
          <p:cNvPr id="8" name="Lekerekített téglalap 7">
            <a:extLst>
              <a:ext uri="{FF2B5EF4-FFF2-40B4-BE49-F238E27FC236}">
                <a16:creationId xmlns:a16="http://schemas.microsoft.com/office/drawing/2014/main" id="{AFC3EE9E-A2B4-6C47-872F-770C2B69C762}"/>
              </a:ext>
            </a:extLst>
          </p:cNvPr>
          <p:cNvSpPr/>
          <p:nvPr/>
        </p:nvSpPr>
        <p:spPr>
          <a:xfrm>
            <a:off x="2818151" y="4711250"/>
            <a:ext cx="6610662" cy="19293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A6F2249-D927-F145-95D3-0C151B8C54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0" y="1190567"/>
            <a:ext cx="3688825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/>
              <a:t>A </a:t>
            </a:r>
            <a:r>
              <a:rPr lang="hu-HU" b="1" dirty="0">
                <a:solidFill>
                  <a:srgbClr val="FF0000"/>
                </a:solidFill>
              </a:rPr>
              <a:t>major sebészeti beavatkozáson </a:t>
            </a:r>
            <a:r>
              <a:rPr lang="hu-HU" dirty="0"/>
              <a:t>átesett betegek </a:t>
            </a:r>
            <a:r>
              <a:rPr lang="hu-HU" b="1" dirty="0">
                <a:solidFill>
                  <a:srgbClr val="FF0000"/>
                </a:solidFill>
              </a:rPr>
              <a:t>mortalitása</a:t>
            </a:r>
            <a:r>
              <a:rPr lang="hu-HU" dirty="0"/>
              <a:t> eléri a </a:t>
            </a:r>
            <a:r>
              <a:rPr lang="hu-HU" b="1" dirty="0">
                <a:solidFill>
                  <a:srgbClr val="FF0000"/>
                </a:solidFill>
              </a:rPr>
              <a:t>4-9%</a:t>
            </a:r>
            <a:r>
              <a:rPr lang="hu-HU" dirty="0"/>
              <a:t>-ot, míg a </a:t>
            </a:r>
            <a:r>
              <a:rPr lang="hu-HU" b="1" dirty="0">
                <a:solidFill>
                  <a:srgbClr val="FF0000"/>
                </a:solidFill>
              </a:rPr>
              <a:t>morbiditása 25-50% </a:t>
            </a:r>
            <a:r>
              <a:rPr lang="hu-HU" dirty="0"/>
              <a:t>között alakúl.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/>
              <a:t>Azon betegeknél akiknél nem lép fel komplikáció, hozzávetőleg </a:t>
            </a:r>
            <a:r>
              <a:rPr lang="hu-HU" b="1" dirty="0">
                <a:solidFill>
                  <a:srgbClr val="FF0000"/>
                </a:solidFill>
              </a:rPr>
              <a:t>40%</a:t>
            </a:r>
            <a:r>
              <a:rPr lang="hu-HU" dirty="0"/>
              <a:t>-ban kell számolni a </a:t>
            </a:r>
            <a:r>
              <a:rPr lang="hu-HU" b="1" dirty="0">
                <a:solidFill>
                  <a:srgbClr val="FF0000"/>
                </a:solidFill>
              </a:rPr>
              <a:t>fizikális állapot, funkcionális kapacitás </a:t>
            </a:r>
            <a:r>
              <a:rPr lang="hu-HU" dirty="0"/>
              <a:t>kisebb-nagyobb mértékű </a:t>
            </a:r>
            <a:r>
              <a:rPr lang="hu-HU" b="1" dirty="0">
                <a:solidFill>
                  <a:srgbClr val="FF0000"/>
                </a:solidFill>
              </a:rPr>
              <a:t>romlásával</a:t>
            </a:r>
            <a:r>
              <a:rPr lang="hu-HU" dirty="0"/>
              <a:t>. </a:t>
            </a:r>
          </a:p>
        </p:txBody>
      </p:sp>
      <p:sp>
        <p:nvSpPr>
          <p:cNvPr id="16" name="Téglalap 15"/>
          <p:cNvSpPr/>
          <p:nvPr/>
        </p:nvSpPr>
        <p:spPr>
          <a:xfrm>
            <a:off x="0" y="6396335"/>
            <a:ext cx="11947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/>
              <a:t>Schilling PL. et al: </a:t>
            </a:r>
            <a:r>
              <a:rPr lang="hu-HU" sz="1200" dirty="0" err="1"/>
              <a:t>Prioritizing</a:t>
            </a:r>
            <a:r>
              <a:rPr lang="hu-HU" sz="1200" dirty="0"/>
              <a:t> </a:t>
            </a:r>
            <a:r>
              <a:rPr lang="hu-HU" sz="1200" dirty="0" err="1"/>
              <a:t>qual-ity</a:t>
            </a:r>
            <a:r>
              <a:rPr lang="hu-HU" sz="1200" dirty="0"/>
              <a:t> </a:t>
            </a:r>
            <a:r>
              <a:rPr lang="hu-HU" sz="1200" dirty="0" err="1"/>
              <a:t>improvement</a:t>
            </a:r>
            <a:r>
              <a:rPr lang="hu-HU" sz="1200" dirty="0"/>
              <a:t> in </a:t>
            </a:r>
            <a:r>
              <a:rPr lang="hu-HU" sz="1200" dirty="0" err="1"/>
              <a:t>general</a:t>
            </a:r>
            <a:r>
              <a:rPr lang="hu-HU" sz="1200" dirty="0"/>
              <a:t> </a:t>
            </a:r>
            <a:r>
              <a:rPr lang="hu-HU" sz="1200" dirty="0" err="1"/>
              <a:t>surgery</a:t>
            </a:r>
            <a:r>
              <a:rPr lang="hu-HU" sz="1200" dirty="0"/>
              <a:t>. J Am Coll Surg2008;207:698—704.</a:t>
            </a:r>
          </a:p>
          <a:p>
            <a:r>
              <a:rPr lang="en-US" sz="1200" dirty="0" err="1"/>
              <a:t>Khuri</a:t>
            </a:r>
            <a:r>
              <a:rPr lang="en-US" sz="1200" dirty="0"/>
              <a:t> SF</a:t>
            </a:r>
            <a:r>
              <a:rPr lang="hu-HU" sz="1200" dirty="0"/>
              <a:t>.</a:t>
            </a:r>
            <a:r>
              <a:rPr lang="en-US" sz="1200" dirty="0"/>
              <a:t> et al</a:t>
            </a:r>
            <a:r>
              <a:rPr lang="hu-HU" sz="1200" dirty="0"/>
              <a:t>:</a:t>
            </a:r>
            <a:r>
              <a:rPr lang="en-US" sz="1200" dirty="0"/>
              <a:t> Determinants of long-term survival</a:t>
            </a:r>
            <a:r>
              <a:rPr lang="hu-HU" sz="1200" dirty="0"/>
              <a:t> </a:t>
            </a:r>
            <a:r>
              <a:rPr lang="en-US" sz="1200" dirty="0"/>
              <a:t>after major surgery and the adverse effect of postoperative complications. Ann</a:t>
            </a:r>
            <a:r>
              <a:rPr lang="hu-HU" sz="1200" dirty="0"/>
              <a:t> </a:t>
            </a:r>
            <a:r>
              <a:rPr lang="en-US" sz="1200" dirty="0" err="1"/>
              <a:t>Surg</a:t>
            </a:r>
            <a:r>
              <a:rPr lang="en-US" sz="1200" dirty="0"/>
              <a:t> 2005;242(3):326–41</a:t>
            </a:r>
            <a:r>
              <a:rPr lang="hu-HU" sz="1200" dirty="0"/>
              <a:t>.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BA7BAC3-5D78-3A4A-AB3D-56F55257945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BEVEZETÉS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EEECDA-0F8E-4E4B-9CD8-11B7EE4AD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825" y="1301252"/>
            <a:ext cx="8473194" cy="4766173"/>
          </a:xfrm>
          <a:prstGeom prst="rect">
            <a:avLst/>
          </a:prstGeom>
        </p:spPr>
      </p:pic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AF532BC1-1C12-5447-84C9-E4223AFCCFCE}"/>
              </a:ext>
            </a:extLst>
          </p:cNvPr>
          <p:cNvSpPr/>
          <p:nvPr/>
        </p:nvSpPr>
        <p:spPr>
          <a:xfrm>
            <a:off x="5256530" y="2273699"/>
            <a:ext cx="792000" cy="21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25C92227-FE06-8B45-B018-C46846185D86}"/>
              </a:ext>
            </a:extLst>
          </p:cNvPr>
          <p:cNvSpPr/>
          <p:nvPr/>
        </p:nvSpPr>
        <p:spPr>
          <a:xfrm>
            <a:off x="9970957" y="2273699"/>
            <a:ext cx="1271665" cy="21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6749885-7C3D-1A45-B4B0-8D5F81AFF6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EA858848-3078-A64B-B911-4C536CD8CEB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IRODALMI ADATOK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5C651FC-A4B3-6345-86FE-6D7154FA6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0C620A0-3C8C-1248-B488-D9C366DAC25D}"/>
              </a:ext>
            </a:extLst>
          </p:cNvPr>
          <p:cNvSpPr txBox="1"/>
          <p:nvPr/>
        </p:nvSpPr>
        <p:spPr>
          <a:xfrm>
            <a:off x="312729" y="1259981"/>
            <a:ext cx="10693716" cy="198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JELENLEG FUTÓ, NAGY ESETSZÁMÚ, MULTICENTRIKUS VIZSGÁLATOK: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The </a:t>
            </a:r>
            <a:r>
              <a:rPr lang="hu-HU" dirty="0" err="1"/>
              <a:t>Wessex</a:t>
            </a:r>
            <a:r>
              <a:rPr lang="hu-HU" dirty="0"/>
              <a:t> Fit-4-Cancer </a:t>
            </a:r>
            <a:r>
              <a:rPr lang="hu-HU" dirty="0" err="1"/>
              <a:t>Surgery</a:t>
            </a:r>
            <a:r>
              <a:rPr lang="hu-HU" dirty="0"/>
              <a:t> </a:t>
            </a:r>
            <a:r>
              <a:rPr lang="hu-HU" dirty="0" err="1"/>
              <a:t>Trial</a:t>
            </a:r>
            <a:r>
              <a:rPr lang="hu-HU" dirty="0"/>
              <a:t> (</a:t>
            </a:r>
            <a:r>
              <a:rPr lang="hu-HU" dirty="0" err="1"/>
              <a:t>WesFit</a:t>
            </a:r>
            <a:r>
              <a:rPr lang="hu-HU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/>
              <a:t>Multimodal</a:t>
            </a:r>
            <a:r>
              <a:rPr lang="hu-HU" dirty="0"/>
              <a:t> prehabilitation in </a:t>
            </a:r>
            <a:r>
              <a:rPr lang="hu-HU" dirty="0" err="1"/>
              <a:t>colorectal</a:t>
            </a:r>
            <a:r>
              <a:rPr lang="hu-HU" dirty="0"/>
              <a:t> </a:t>
            </a:r>
            <a:r>
              <a:rPr lang="hu-HU" dirty="0" err="1"/>
              <a:t>cancer</a:t>
            </a:r>
            <a:r>
              <a:rPr lang="hu-HU" dirty="0"/>
              <a:t> </a:t>
            </a:r>
            <a:r>
              <a:rPr lang="hu-HU" dirty="0" err="1"/>
              <a:t>patients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improve</a:t>
            </a:r>
            <a:r>
              <a:rPr lang="hu-HU" dirty="0"/>
              <a:t> </a:t>
            </a:r>
            <a:r>
              <a:rPr lang="hu-HU" dirty="0" err="1"/>
              <a:t>functional</a:t>
            </a:r>
            <a:r>
              <a:rPr lang="hu-HU" dirty="0"/>
              <a:t> </a:t>
            </a:r>
            <a:r>
              <a:rPr lang="hu-HU" dirty="0" err="1"/>
              <a:t>capacity</a:t>
            </a:r>
            <a:r>
              <a:rPr lang="hu-HU" dirty="0"/>
              <a:t> and </a:t>
            </a:r>
            <a:r>
              <a:rPr lang="hu-HU" dirty="0" err="1"/>
              <a:t>reduce</a:t>
            </a:r>
            <a:r>
              <a:rPr lang="hu-HU" dirty="0"/>
              <a:t> </a:t>
            </a:r>
            <a:r>
              <a:rPr lang="hu-HU" dirty="0" err="1"/>
              <a:t>postoperative</a:t>
            </a:r>
            <a:r>
              <a:rPr lang="hu-HU" dirty="0"/>
              <a:t> </a:t>
            </a:r>
            <a:r>
              <a:rPr lang="hu-HU" dirty="0" err="1"/>
              <a:t>complications</a:t>
            </a:r>
            <a:r>
              <a:rPr lang="hu-HU" dirty="0"/>
              <a:t>: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international</a:t>
            </a:r>
            <a:r>
              <a:rPr lang="hu-HU" dirty="0"/>
              <a:t> </a:t>
            </a:r>
            <a:r>
              <a:rPr lang="hu-HU" dirty="0" err="1"/>
              <a:t>randomized</a:t>
            </a:r>
            <a:r>
              <a:rPr lang="hu-HU" dirty="0"/>
              <a:t> </a:t>
            </a:r>
            <a:r>
              <a:rPr lang="hu-HU" dirty="0" err="1"/>
              <a:t>controlled</a:t>
            </a:r>
            <a:r>
              <a:rPr lang="hu-HU" dirty="0"/>
              <a:t> </a:t>
            </a:r>
            <a:r>
              <a:rPr lang="hu-HU" dirty="0" err="1"/>
              <a:t>trial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multimodal</a:t>
            </a:r>
            <a:r>
              <a:rPr lang="hu-HU" dirty="0"/>
              <a:t> prehabilitation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A </a:t>
            </a:r>
            <a:r>
              <a:rPr lang="hu-HU" dirty="0" err="1"/>
              <a:t>trial</a:t>
            </a:r>
            <a:r>
              <a:rPr lang="hu-HU" dirty="0"/>
              <a:t> </a:t>
            </a:r>
            <a:r>
              <a:rPr lang="hu-HU" dirty="0" err="1"/>
              <a:t>looking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exercise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help</a:t>
            </a:r>
            <a:r>
              <a:rPr lang="hu-HU" dirty="0"/>
              <a:t> </a:t>
            </a:r>
            <a:r>
              <a:rPr lang="hu-HU" dirty="0" err="1"/>
              <a:t>recovery</a:t>
            </a:r>
            <a:r>
              <a:rPr lang="hu-HU" dirty="0"/>
              <a:t> 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bowel</a:t>
            </a:r>
            <a:r>
              <a:rPr lang="hu-HU" dirty="0"/>
              <a:t> </a:t>
            </a:r>
            <a:r>
              <a:rPr lang="hu-HU" dirty="0" err="1"/>
              <a:t>cancer</a:t>
            </a:r>
            <a:r>
              <a:rPr lang="hu-HU" dirty="0"/>
              <a:t> </a:t>
            </a:r>
            <a:r>
              <a:rPr lang="hu-HU" dirty="0" err="1"/>
              <a:t>surgery</a:t>
            </a:r>
            <a:r>
              <a:rPr lang="hu-HU" dirty="0"/>
              <a:t> (PREPARE ABC)</a:t>
            </a:r>
          </a:p>
        </p:txBody>
      </p:sp>
      <p:pic>
        <p:nvPicPr>
          <p:cNvPr id="2050" name="Picture 2" descr="Fit4Surgery on Strikingly">
            <a:extLst>
              <a:ext uri="{FF2B5EF4-FFF2-40B4-BE49-F238E27FC236}">
                <a16:creationId xmlns:a16="http://schemas.microsoft.com/office/drawing/2014/main" id="{BD4CF922-3C7B-5044-BD8E-C41F167FD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825" y="3273181"/>
            <a:ext cx="6594349" cy="358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Prehabilitáció</a:t>
            </a:r>
            <a:endParaRPr lang="hu-HU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Preoperativ</a:t>
            </a:r>
            <a:r>
              <a:rPr lang="hu-HU" sz="2400" b="1" dirty="0"/>
              <a:t> szorongás (</a:t>
            </a:r>
            <a:r>
              <a:rPr lang="hu-HU" sz="2400" b="1" dirty="0" err="1"/>
              <a:t>mentálhigénia</a:t>
            </a:r>
            <a:r>
              <a:rPr lang="hu-HU" sz="2400" b="1" dirty="0"/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rgbClr val="FF0000"/>
                </a:solidFill>
              </a:rPr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7D51012-E35B-5F44-B2AA-E81489CFCF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>
            <a:extLst>
              <a:ext uri="{FF2B5EF4-FFF2-40B4-BE49-F238E27FC236}">
                <a16:creationId xmlns:a16="http://schemas.microsoft.com/office/drawing/2014/main" id="{C0DEDE78-C049-3845-A9AF-4896C4F4FB3A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EREDMÉNYEK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1C80B48-E227-0347-A2F2-BDB57DB033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626B3484-55A4-1B46-A525-3AF158DAD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" y="1263650"/>
            <a:ext cx="117729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églalap 47">
            <a:extLst>
              <a:ext uri="{FF2B5EF4-FFF2-40B4-BE49-F238E27FC236}">
                <a16:creationId xmlns:a16="http://schemas.microsoft.com/office/drawing/2014/main" id="{F70DBFC3-16A0-9145-B267-D6AC05832AE2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KÍSÉRLETI ELRENDEZÉS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7909501" y="11115"/>
            <a:ext cx="3244669" cy="799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Etikai engedélyszám: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48931-9/2018/EKU</a:t>
            </a:r>
            <a:endParaRPr kumimoji="0" lang="hu-HU" sz="2000" b="0" i="0" u="sng" strike="noStrike" kern="1200" cap="none" spc="0" normalizeH="0" baseline="0" noProof="0" dirty="0">
              <a:ln>
                <a:noFill/>
              </a:ln>
              <a:solidFill>
                <a:srgbClr val="2E2B21">
                  <a:lumMod val="90000"/>
                  <a:lumOff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9430026F-ACD0-E043-AA8D-5FDB7D4AD4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2DCBB1F-9431-634B-BF1D-B262114A4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834" y="874716"/>
            <a:ext cx="6729115" cy="584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zövegdoboz 41"/>
          <p:cNvSpPr txBox="1"/>
          <p:nvPr/>
        </p:nvSpPr>
        <p:spPr>
          <a:xfrm>
            <a:off x="7233273" y="4450637"/>
            <a:ext cx="30804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Tanácsadás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Rizikóbecslés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 konzultáció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</a:t>
            </a: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oktatás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Emissziós terv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Csoportos relaxációs terápia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Alkohol- és dohányzástilalom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Visszajelzés a fejlődésről</a:t>
            </a:r>
          </a:p>
        </p:txBody>
      </p:sp>
      <p:sp>
        <p:nvSpPr>
          <p:cNvPr id="30" name="Téglalap 29"/>
          <p:cNvSpPr/>
          <p:nvPr/>
        </p:nvSpPr>
        <p:spPr>
          <a:xfrm>
            <a:off x="1252556" y="4001908"/>
            <a:ext cx="3878638" cy="3949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49" y="3914569"/>
            <a:ext cx="1825623" cy="277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368465" y="1391189"/>
            <a:ext cx="4462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Napi séta, hetente emelkedő szinttel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Oktatás</a:t>
            </a:r>
          </a:p>
        </p:txBody>
      </p:sp>
      <p:sp>
        <p:nvSpPr>
          <p:cNvPr id="19" name="Téglalap 18"/>
          <p:cNvSpPr/>
          <p:nvPr/>
        </p:nvSpPr>
        <p:spPr>
          <a:xfrm>
            <a:off x="307138" y="1049862"/>
            <a:ext cx="8340473" cy="3949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139" y="942898"/>
            <a:ext cx="3493477" cy="2628159"/>
          </a:xfrm>
          <a:prstGeom prst="rect">
            <a:avLst/>
          </a:prstGeom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186C9A73-5791-4BB2-9996-45AD5AB810CE}"/>
              </a:ext>
            </a:extLst>
          </p:cNvPr>
          <p:cNvGrpSpPr/>
          <p:nvPr/>
        </p:nvGrpSpPr>
        <p:grpSpPr>
          <a:xfrm>
            <a:off x="2988490" y="139158"/>
            <a:ext cx="562709" cy="540000"/>
            <a:chOff x="4206440" y="5731866"/>
            <a:chExt cx="994536" cy="1126134"/>
          </a:xfrm>
          <a:solidFill>
            <a:schemeClr val="bg1">
              <a:lumMod val="90000"/>
              <a:lumOff val="10000"/>
            </a:schemeClr>
          </a:solidFill>
        </p:grpSpPr>
        <p:sp>
          <p:nvSpPr>
            <p:cNvPr id="5" name="Ellipszis 4">
              <a:extLst>
                <a:ext uri="{FF2B5EF4-FFF2-40B4-BE49-F238E27FC236}">
                  <a16:creationId xmlns:a16="http://schemas.microsoft.com/office/drawing/2014/main" id="{94845D4B-A7CB-4880-AC32-5363D5FA347F}"/>
                </a:ext>
              </a:extLst>
            </p:cNvPr>
            <p:cNvSpPr/>
            <p:nvPr/>
          </p:nvSpPr>
          <p:spPr>
            <a:xfrm>
              <a:off x="4467907" y="6059400"/>
              <a:ext cx="471601" cy="47106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ánk 45">
              <a:extLst>
                <a:ext uri="{FF2B5EF4-FFF2-40B4-BE49-F238E27FC236}">
                  <a16:creationId xmlns:a16="http://schemas.microsoft.com/office/drawing/2014/main" id="{2497B35D-3C36-4418-9A03-742771F55A98}"/>
                </a:ext>
              </a:extLst>
            </p:cNvPr>
            <p:cNvSpPr/>
            <p:nvPr/>
          </p:nvSpPr>
          <p:spPr>
            <a:xfrm>
              <a:off x="4206440" y="5731866"/>
              <a:ext cx="994536" cy="1126134"/>
            </a:xfrm>
            <a:prstGeom prst="donut">
              <a:avLst>
                <a:gd name="adj" fmla="val 2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FD7ABA7-D7FA-4F29-90AC-445C3CDD74E3}"/>
              </a:ext>
            </a:extLst>
          </p:cNvPr>
          <p:cNvSpPr txBox="1"/>
          <p:nvPr/>
        </p:nvSpPr>
        <p:spPr>
          <a:xfrm>
            <a:off x="472240" y="969198"/>
            <a:ext cx="794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Fizikai aktivitás növelése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4418508" y="1383260"/>
            <a:ext cx="4332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Légzési tréning -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spirométer</a:t>
            </a:r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Oktatás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F3E94769-5BE3-488D-AD96-2FA12521B64E}"/>
              </a:ext>
            </a:extLst>
          </p:cNvPr>
          <p:cNvSpPr/>
          <p:nvPr/>
        </p:nvSpPr>
        <p:spPr>
          <a:xfrm>
            <a:off x="641962" y="2061583"/>
            <a:ext cx="3746797" cy="1385955"/>
          </a:xfrm>
          <a:prstGeom prst="rect">
            <a:avLst/>
          </a:prstGeom>
          <a:solidFill>
            <a:srgbClr val="A9A57C"/>
          </a:solidFill>
          <a:ln w="76200">
            <a:solidFill>
              <a:srgbClr val="A9A5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F3E94769-5BE3-488D-AD96-2FA12521B64E}"/>
              </a:ext>
            </a:extLst>
          </p:cNvPr>
          <p:cNvSpPr/>
          <p:nvPr/>
        </p:nvSpPr>
        <p:spPr>
          <a:xfrm>
            <a:off x="4723585" y="2071646"/>
            <a:ext cx="3471248" cy="1388752"/>
          </a:xfrm>
          <a:prstGeom prst="rect">
            <a:avLst/>
          </a:prstGeom>
          <a:solidFill>
            <a:srgbClr val="A9A57C"/>
          </a:solidFill>
          <a:ln w="76200">
            <a:solidFill>
              <a:srgbClr val="A9A5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589203" y="1985632"/>
            <a:ext cx="385231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Mérés: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Visszajelzés (CRF) a napi sétáról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Mérve: diagnóziskor, </a:t>
            </a:r>
            <a:r>
              <a:rPr lang="hu-H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preoperatívan</a:t>
            </a: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hetente, operáció előtt, posztoperatív 4. hét, posztoperatív 8. hét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4676022" y="1994851"/>
            <a:ext cx="3672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Mérés: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Légzési tréner oktatás, mérés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Légzési funkció (FVC) mérve: diagnóziskor, </a:t>
            </a:r>
            <a:r>
              <a:rPr lang="hu-H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preoperatívan</a:t>
            </a:r>
            <a:r>
              <a:rPr 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hetente, operáció előtt, posztoperatív 4. hét, posztoperatív 8. hét</a:t>
            </a: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139" y="937471"/>
            <a:ext cx="3497098" cy="26308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F3E94769-5BE3-488D-AD96-2FA12521B64E}"/>
              </a:ext>
            </a:extLst>
          </p:cNvPr>
          <p:cNvSpPr/>
          <p:nvPr/>
        </p:nvSpPr>
        <p:spPr>
          <a:xfrm>
            <a:off x="307138" y="887918"/>
            <a:ext cx="11610478" cy="2704817"/>
          </a:xfrm>
          <a:prstGeom prst="rect">
            <a:avLst/>
          </a:prstGeom>
          <a:noFill/>
          <a:ln w="76200">
            <a:solidFill>
              <a:srgbClr val="9CBE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F3E94769-5BE3-488D-AD96-2FA12521B64E}"/>
              </a:ext>
            </a:extLst>
          </p:cNvPr>
          <p:cNvSpPr/>
          <p:nvPr/>
        </p:nvSpPr>
        <p:spPr>
          <a:xfrm>
            <a:off x="169818" y="3863487"/>
            <a:ext cx="4961376" cy="2824696"/>
          </a:xfrm>
          <a:prstGeom prst="rect">
            <a:avLst/>
          </a:prstGeom>
          <a:noFill/>
          <a:ln w="76200">
            <a:solidFill>
              <a:srgbClr val="9CBE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églalap 27">
            <a:extLst>
              <a:ext uri="{FF2B5EF4-FFF2-40B4-BE49-F238E27FC236}">
                <a16:creationId xmlns:a16="http://schemas.microsoft.com/office/drawing/2014/main" id="{F3E94769-5BE3-488D-AD96-2FA12521B64E}"/>
              </a:ext>
            </a:extLst>
          </p:cNvPr>
          <p:cNvSpPr/>
          <p:nvPr/>
        </p:nvSpPr>
        <p:spPr>
          <a:xfrm>
            <a:off x="2675604" y="5452921"/>
            <a:ext cx="1759118" cy="1083770"/>
          </a:xfrm>
          <a:prstGeom prst="rect">
            <a:avLst/>
          </a:prstGeom>
          <a:solidFill>
            <a:srgbClr val="A9A57C"/>
          </a:solidFill>
          <a:ln w="76200">
            <a:solidFill>
              <a:srgbClr val="A9A5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églalap 31"/>
          <p:cNvSpPr/>
          <p:nvPr/>
        </p:nvSpPr>
        <p:spPr>
          <a:xfrm>
            <a:off x="7234831" y="4009837"/>
            <a:ext cx="4782997" cy="3949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églalap 32">
            <a:extLst>
              <a:ext uri="{FF2B5EF4-FFF2-40B4-BE49-F238E27FC236}">
                <a16:creationId xmlns:a16="http://schemas.microsoft.com/office/drawing/2014/main" id="{F3E94769-5BE3-488D-AD96-2FA12521B64E}"/>
              </a:ext>
            </a:extLst>
          </p:cNvPr>
          <p:cNvSpPr/>
          <p:nvPr/>
        </p:nvSpPr>
        <p:spPr>
          <a:xfrm>
            <a:off x="10208240" y="5323198"/>
            <a:ext cx="1662809" cy="1208480"/>
          </a:xfrm>
          <a:prstGeom prst="rect">
            <a:avLst/>
          </a:prstGeom>
          <a:solidFill>
            <a:srgbClr val="A9A57C"/>
          </a:solidFill>
          <a:ln w="76200">
            <a:solidFill>
              <a:srgbClr val="A9A57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églalap 33">
            <a:extLst>
              <a:ext uri="{FF2B5EF4-FFF2-40B4-BE49-F238E27FC236}">
                <a16:creationId xmlns:a16="http://schemas.microsoft.com/office/drawing/2014/main" id="{F3E94769-5BE3-488D-AD96-2FA12521B64E}"/>
              </a:ext>
            </a:extLst>
          </p:cNvPr>
          <p:cNvSpPr/>
          <p:nvPr/>
        </p:nvSpPr>
        <p:spPr>
          <a:xfrm>
            <a:off x="7200049" y="3863487"/>
            <a:ext cx="4817780" cy="2824696"/>
          </a:xfrm>
          <a:prstGeom prst="rect">
            <a:avLst/>
          </a:prstGeom>
          <a:noFill/>
          <a:ln w="76200">
            <a:solidFill>
              <a:srgbClr val="9CBE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FFD7ABA7-D7FA-4F29-90AC-445C3CDD74E3}"/>
              </a:ext>
            </a:extLst>
          </p:cNvPr>
          <p:cNvSpPr txBox="1"/>
          <p:nvPr/>
        </p:nvSpPr>
        <p:spPr>
          <a:xfrm>
            <a:off x="7021088" y="3992141"/>
            <a:ext cx="513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Pszichés támogatás –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életvitelbeli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tanácsadás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FFD7ABA7-D7FA-4F29-90AC-445C3CDD74E3}"/>
              </a:ext>
            </a:extLst>
          </p:cNvPr>
          <p:cNvSpPr txBox="1"/>
          <p:nvPr/>
        </p:nvSpPr>
        <p:spPr>
          <a:xfrm>
            <a:off x="1526714" y="4022597"/>
            <a:ext cx="4047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Tápláltsági állapot javítása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2164322" y="4362868"/>
            <a:ext cx="2772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Tápszer</a:t>
            </a: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Immunonutriens</a:t>
            </a:r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9CBEBD"/>
              </a:buClr>
              <a:buFont typeface="Arial" panose="020B0604020202020204" pitchFamily="34" charset="0"/>
              <a:buChar char="•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Tanácsadás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2698869" y="5431723"/>
            <a:ext cx="17125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Mérés: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Testzsírszázalék</a:t>
            </a: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167" y="4549788"/>
            <a:ext cx="643144" cy="65819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848" y="4544390"/>
            <a:ext cx="635888" cy="637842"/>
          </a:xfrm>
          <a:prstGeom prst="rect">
            <a:avLst/>
          </a:prstGeom>
        </p:spPr>
      </p:pic>
      <p:sp>
        <p:nvSpPr>
          <p:cNvPr id="41" name="Szövegdoboz 40"/>
          <p:cNvSpPr txBox="1"/>
          <p:nvPr/>
        </p:nvSpPr>
        <p:spPr>
          <a:xfrm>
            <a:off x="10358772" y="5362015"/>
            <a:ext cx="13895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Mérés: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Compliance</a:t>
            </a:r>
            <a:endParaRPr lang="hu-HU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SF-36</a:t>
            </a:r>
          </a:p>
        </p:txBody>
      </p:sp>
      <p:sp>
        <p:nvSpPr>
          <p:cNvPr id="56" name="Szalagnyíl felfelé 55"/>
          <p:cNvSpPr/>
          <p:nvPr/>
        </p:nvSpPr>
        <p:spPr>
          <a:xfrm>
            <a:off x="5406776" y="5431723"/>
            <a:ext cx="1614312" cy="810932"/>
          </a:xfrm>
          <a:prstGeom prst="curvedUpArrow">
            <a:avLst/>
          </a:prstGeom>
          <a:solidFill>
            <a:srgbClr val="4742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7" name="Szalagnyíl felfelé 56"/>
          <p:cNvSpPr/>
          <p:nvPr/>
        </p:nvSpPr>
        <p:spPr>
          <a:xfrm rot="10636574">
            <a:off x="5318825" y="4328859"/>
            <a:ext cx="1614312" cy="810932"/>
          </a:xfrm>
          <a:prstGeom prst="curvedUpArrow">
            <a:avLst/>
          </a:prstGeom>
          <a:solidFill>
            <a:srgbClr val="4742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8" name="Cím 1">
            <a:extLst>
              <a:ext uri="{FF2B5EF4-FFF2-40B4-BE49-F238E27FC236}">
                <a16:creationId xmlns:a16="http://schemas.microsoft.com/office/drawing/2014/main" id="{1CF387DA-D6E0-43C2-AB11-CE8BA733364B}"/>
              </a:ext>
            </a:extLst>
          </p:cNvPr>
          <p:cNvSpPr txBox="1">
            <a:spLocks/>
          </p:cNvSpPr>
          <p:nvPr/>
        </p:nvSpPr>
        <p:spPr>
          <a:xfrm>
            <a:off x="5572510" y="4961997"/>
            <a:ext cx="1211772" cy="58866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rgbClr val="2E2B21">
                    <a:lumMod val="90000"/>
                    <a:lumOff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/>
              </a:rPr>
              <a:t>4 HÉT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90000"/>
                  <a:lumOff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49FCEAC4-5C30-8143-866C-BC0948A174D6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PREHABILITÁCIÓS PROTOKOLL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1B7AD640-B3DD-7145-ADF4-1D239B99CA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>
            <a:extLst>
              <a:ext uri="{FF2B5EF4-FFF2-40B4-BE49-F238E27FC236}">
                <a16:creationId xmlns:a16="http://schemas.microsoft.com/office/drawing/2014/main" id="{C0DEDE78-C049-3845-A9AF-4896C4F4FB3A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EREDMÉNYEK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2123D53-ECEE-4B4A-9279-B357D00636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3" name="Kép 2" descr="A képen asztal látható&#10;&#10;Automatikusan generált leírás">
            <a:extLst>
              <a:ext uri="{FF2B5EF4-FFF2-40B4-BE49-F238E27FC236}">
                <a16:creationId xmlns:a16="http://schemas.microsoft.com/office/drawing/2014/main" id="{30F74EDB-7451-5841-8115-CD857C1F6D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516" y="846667"/>
            <a:ext cx="7848382" cy="6011333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9E6823A3-46F6-914D-8849-435D00FC7BE6}"/>
              </a:ext>
            </a:extLst>
          </p:cNvPr>
          <p:cNvSpPr/>
          <p:nvPr/>
        </p:nvSpPr>
        <p:spPr>
          <a:xfrm>
            <a:off x="2323475" y="1618938"/>
            <a:ext cx="7585023" cy="419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731D69A-F148-3B45-8B9E-146CD6622FAE}"/>
              </a:ext>
            </a:extLst>
          </p:cNvPr>
          <p:cNvSpPr/>
          <p:nvPr/>
        </p:nvSpPr>
        <p:spPr>
          <a:xfrm>
            <a:off x="2344195" y="2626750"/>
            <a:ext cx="7585023" cy="275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21EC5E5-4853-824A-B16C-0621AD7DBA34}"/>
              </a:ext>
            </a:extLst>
          </p:cNvPr>
          <p:cNvSpPr/>
          <p:nvPr/>
        </p:nvSpPr>
        <p:spPr>
          <a:xfrm>
            <a:off x="2344195" y="3439064"/>
            <a:ext cx="7585023" cy="275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00450E1-443C-1B4A-8CFB-2C4F9BB8E3D0}"/>
              </a:ext>
            </a:extLst>
          </p:cNvPr>
          <p:cNvSpPr/>
          <p:nvPr/>
        </p:nvSpPr>
        <p:spPr>
          <a:xfrm>
            <a:off x="2394461" y="6319674"/>
            <a:ext cx="7585023" cy="275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3607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>
            <a:extLst>
              <a:ext uri="{FF2B5EF4-FFF2-40B4-BE49-F238E27FC236}">
                <a16:creationId xmlns:a16="http://schemas.microsoft.com/office/drawing/2014/main" id="{C0DEDE78-C049-3845-A9AF-4896C4F4FB3A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EREDMÉNYEK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2123D53-ECEE-4B4A-9279-B357D00636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73FD96D-4B07-914A-8EE5-EFE824E2C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975" y="1399973"/>
            <a:ext cx="8178800" cy="4953000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id="{BC697E79-46C9-5F45-85FB-AEED1B8AFC9D}"/>
              </a:ext>
            </a:extLst>
          </p:cNvPr>
          <p:cNvSpPr/>
          <p:nvPr/>
        </p:nvSpPr>
        <p:spPr>
          <a:xfrm>
            <a:off x="5074596" y="1245140"/>
            <a:ext cx="2042808" cy="1011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D0B551BB-CBFA-A04D-9768-B45639D06314}"/>
              </a:ext>
            </a:extLst>
          </p:cNvPr>
          <p:cNvSpPr/>
          <p:nvPr/>
        </p:nvSpPr>
        <p:spPr>
          <a:xfrm>
            <a:off x="7117403" y="1883067"/>
            <a:ext cx="2795621" cy="1011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1637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>
            <a:extLst>
              <a:ext uri="{FF2B5EF4-FFF2-40B4-BE49-F238E27FC236}">
                <a16:creationId xmlns:a16="http://schemas.microsoft.com/office/drawing/2014/main" id="{C0DEDE78-C049-3845-A9AF-4896C4F4FB3A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EREDMÉNYEK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2123D53-ECEE-4B4A-9279-B357D00636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7" name="Kép 6" descr="A képen asztal látható&#10;&#10;Automatikusan generált leírás">
            <a:extLst>
              <a:ext uri="{FF2B5EF4-FFF2-40B4-BE49-F238E27FC236}">
                <a16:creationId xmlns:a16="http://schemas.microsoft.com/office/drawing/2014/main" id="{BEADDDE3-F07F-F440-AEB3-6E1C3DF32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1809750"/>
            <a:ext cx="10617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328ECBE2-BD12-E643-91DD-D1BA82213A83}"/>
              </a:ext>
            </a:extLst>
          </p:cNvPr>
          <p:cNvSpPr/>
          <p:nvPr/>
        </p:nvSpPr>
        <p:spPr>
          <a:xfrm>
            <a:off x="2263515" y="4980649"/>
            <a:ext cx="7779895" cy="181588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 </a:t>
            </a:r>
            <a:r>
              <a:rPr lang="hu-H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prehabilitáció</a:t>
            </a: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mint új irányelv, Magyarországon is megvalósítható, és a jelenleg elérhető irodalmi adatoknak megfelelően produkálja eredményességét.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B39A525-1DC2-D647-80F5-858BEF547C6D}"/>
              </a:ext>
            </a:extLst>
          </p:cNvPr>
          <p:cNvSpPr txBox="1"/>
          <p:nvPr/>
        </p:nvSpPr>
        <p:spPr>
          <a:xfrm>
            <a:off x="263236" y="1279570"/>
            <a:ext cx="11665528" cy="954107"/>
          </a:xfrm>
          <a:prstGeom prst="rect">
            <a:avLst/>
          </a:prstGeom>
          <a:noFill/>
          <a:ln w="57150">
            <a:solidFill>
              <a:srgbClr val="4742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</a:t>
            </a:r>
            <a:r>
              <a:rPr kumimoji="0" lang="hu-HU" sz="28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program hatékonysága a legalább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 hétig tartó </a:t>
            </a:r>
            <a:r>
              <a:rPr kumimoji="0" lang="hu-HU" sz="2800" b="0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prehabilitációs</a:t>
            </a:r>
            <a:r>
              <a:rPr kumimoji="0" lang="hu-HU" sz="2800" b="0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program teljesítése esetén figyelhető meg.</a:t>
            </a:r>
            <a:endParaRPr kumimoji="0" lang="hu-HU" sz="28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47423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D961F68-524C-C74B-8446-5D74D540B752}"/>
              </a:ext>
            </a:extLst>
          </p:cNvPr>
          <p:cNvSpPr txBox="1"/>
          <p:nvPr/>
        </p:nvSpPr>
        <p:spPr>
          <a:xfrm>
            <a:off x="263236" y="2448066"/>
            <a:ext cx="11665528" cy="954107"/>
          </a:xfrm>
          <a:prstGeom prst="rect">
            <a:avLst/>
          </a:prstGeom>
          <a:noFill/>
          <a:ln w="57150">
            <a:solidFill>
              <a:srgbClr val="4742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</a:t>
            </a:r>
            <a:r>
              <a:rPr kumimoji="0" lang="hu-HU" sz="2800" b="0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prehabilitáció</a:t>
            </a:r>
            <a:r>
              <a:rPr kumimoji="0" lang="hu-HU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hatására funkcionális állapotjavulás egyértelműen megfigyelhető a betegek körében.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53085FC-CDB6-6B47-A820-70719C5ED79E}"/>
              </a:ext>
            </a:extLst>
          </p:cNvPr>
          <p:cNvSpPr txBox="1"/>
          <p:nvPr/>
        </p:nvSpPr>
        <p:spPr>
          <a:xfrm>
            <a:off x="263235" y="3616562"/>
            <a:ext cx="11665527" cy="954107"/>
          </a:xfrm>
          <a:prstGeom prst="rect">
            <a:avLst/>
          </a:prstGeom>
          <a:noFill/>
          <a:ln w="57150">
            <a:solidFill>
              <a:srgbClr val="4742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47423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mortalitásban és a morbiditásban még nem mutatható ki szignifikáns különbség.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C9DAD71-3A16-8D45-827A-02FDD4903049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ÖSSZEFOGLALÁS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8652BD9-C1D3-814B-9EE6-5DF0140215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90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Prehabilitáció</a:t>
            </a:r>
            <a:endParaRPr lang="hu-HU" sz="2400" b="1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Preoperativ</a:t>
            </a:r>
            <a:r>
              <a:rPr lang="hu-HU" sz="2400" b="1" dirty="0"/>
              <a:t> szorongás (</a:t>
            </a:r>
            <a:r>
              <a:rPr lang="hu-HU" sz="2400" b="1" dirty="0" err="1"/>
              <a:t>mentálhigénia</a:t>
            </a:r>
            <a:r>
              <a:rPr lang="hu-HU" sz="2400" b="1" dirty="0"/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rgbClr val="FF0000"/>
                </a:solidFill>
              </a:rPr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B0DB429-26B7-3446-9374-98A3F32FB5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4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160BC502-CCC9-D84B-8539-C5F7C59CD82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BEVEZETÉS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522F84E7-4DDC-3F42-A7CD-5F19AB67F7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C95D104-203E-5340-AAA5-DCCEE838FE14}"/>
              </a:ext>
            </a:extLst>
          </p:cNvPr>
          <p:cNvSpPr txBox="1"/>
          <p:nvPr/>
        </p:nvSpPr>
        <p:spPr>
          <a:xfrm>
            <a:off x="-1" y="936964"/>
            <a:ext cx="5628069" cy="489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IDŐS / ELESETT BETEGEK (FRAILTY):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65 év felettiek aránya a következő években </a:t>
            </a:r>
            <a:r>
              <a:rPr lang="hu-HU" dirty="0">
                <a:solidFill>
                  <a:srgbClr val="FF0000"/>
                </a:solidFill>
              </a:rPr>
              <a:t>105%</a:t>
            </a:r>
            <a:r>
              <a:rPr lang="hu-HU" dirty="0"/>
              <a:t>-</a:t>
            </a:r>
            <a:r>
              <a:rPr lang="hu-HU" dirty="0" err="1"/>
              <a:t>al</a:t>
            </a:r>
            <a:r>
              <a:rPr lang="hu-HU" dirty="0"/>
              <a:t> növekszik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A sebészi beavatkozások több mint </a:t>
            </a:r>
            <a:r>
              <a:rPr lang="hu-HU" dirty="0">
                <a:solidFill>
                  <a:srgbClr val="FF0000"/>
                </a:solidFill>
              </a:rPr>
              <a:t>30% </a:t>
            </a:r>
            <a:r>
              <a:rPr lang="hu-HU" dirty="0"/>
              <a:t>a idős betegeken történik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b="1" dirty="0"/>
              <a:t>GOSAFE</a:t>
            </a:r>
            <a:r>
              <a:rPr lang="hu-HU" dirty="0"/>
              <a:t> - </a:t>
            </a:r>
            <a:r>
              <a:rPr lang="hu-HU" dirty="0" err="1"/>
              <a:t>Geriatric</a:t>
            </a:r>
            <a:r>
              <a:rPr lang="hu-HU" dirty="0"/>
              <a:t> </a:t>
            </a:r>
            <a:r>
              <a:rPr lang="hu-HU" dirty="0" err="1"/>
              <a:t>Oncology</a:t>
            </a:r>
            <a:r>
              <a:rPr lang="hu-HU" dirty="0"/>
              <a:t> </a:t>
            </a:r>
            <a:r>
              <a:rPr lang="hu-HU" dirty="0" err="1"/>
              <a:t>Surgical</a:t>
            </a:r>
            <a:r>
              <a:rPr lang="hu-HU" dirty="0"/>
              <a:t> </a:t>
            </a:r>
            <a:r>
              <a:rPr lang="hu-HU" dirty="0" err="1"/>
              <a:t>Assessment</a:t>
            </a:r>
            <a:r>
              <a:rPr lang="hu-HU" dirty="0"/>
              <a:t> and </a:t>
            </a:r>
            <a:r>
              <a:rPr lang="hu-HU" dirty="0" err="1"/>
              <a:t>Functional</a:t>
            </a:r>
            <a:r>
              <a:rPr lang="hu-HU" dirty="0"/>
              <a:t> </a:t>
            </a:r>
            <a:r>
              <a:rPr lang="hu-HU" dirty="0" err="1"/>
              <a:t>rEcovery</a:t>
            </a:r>
            <a:r>
              <a:rPr lang="hu-HU" dirty="0"/>
              <a:t> 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Surgery</a:t>
            </a:r>
            <a:r>
              <a:rPr lang="hu-HU" dirty="0"/>
              <a:t>: </a:t>
            </a:r>
            <a:r>
              <a:rPr lang="hu-HU" dirty="0">
                <a:solidFill>
                  <a:srgbClr val="FF0000"/>
                </a:solidFill>
              </a:rPr>
              <a:t>az idős betegek közel 1/3-a ASA III-IV, ECOG»2, </a:t>
            </a:r>
            <a:r>
              <a:rPr lang="hu-HU" dirty="0" err="1">
                <a:solidFill>
                  <a:srgbClr val="FF0000"/>
                </a:solidFill>
              </a:rPr>
              <a:t>Charlson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Comorbidity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Indey</a:t>
            </a:r>
            <a:r>
              <a:rPr lang="hu-HU" dirty="0">
                <a:solidFill>
                  <a:srgbClr val="FF0000"/>
                </a:solidFill>
              </a:rPr>
              <a:t> »7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Idős kórban a szervezet tartalékai kimerülnek, ami fokozott ”</a:t>
            </a:r>
            <a:r>
              <a:rPr lang="hu-HU" dirty="0">
                <a:solidFill>
                  <a:srgbClr val="FF0000"/>
                </a:solidFill>
              </a:rPr>
              <a:t>sérülékenységhez</a:t>
            </a:r>
            <a:r>
              <a:rPr lang="hu-HU" dirty="0"/>
              <a:t>” és így a műtétből való elhúzódó felépüléshez vezethet.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4EEC428-1210-4342-BA29-A7C8C1099582}"/>
              </a:ext>
            </a:extLst>
          </p:cNvPr>
          <p:cNvSpPr/>
          <p:nvPr/>
        </p:nvSpPr>
        <p:spPr>
          <a:xfrm>
            <a:off x="0" y="6332332"/>
            <a:ext cx="9624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/>
              <a:t>Kamil</a:t>
            </a:r>
            <a:r>
              <a:rPr lang="hu-HU" sz="1200" dirty="0"/>
              <a:t> .:The </a:t>
            </a:r>
            <a:r>
              <a:rPr lang="hu-HU" sz="1200" dirty="0" err="1"/>
              <a:t>role</a:t>
            </a:r>
            <a:r>
              <a:rPr lang="hu-HU" sz="1200" dirty="0"/>
              <a:t> of </a:t>
            </a:r>
            <a:r>
              <a:rPr lang="hu-HU" sz="1200" dirty="0" err="1"/>
              <a:t>frailty</a:t>
            </a:r>
            <a:r>
              <a:rPr lang="hu-HU" sz="1200" dirty="0"/>
              <a:t> and prehabilitation in </a:t>
            </a:r>
            <a:r>
              <a:rPr lang="hu-HU" sz="1200" dirty="0" err="1"/>
              <a:t>surgery</a:t>
            </a:r>
            <a:r>
              <a:rPr lang="hu-HU" sz="1200" dirty="0"/>
              <a:t>. </a:t>
            </a:r>
            <a:r>
              <a:rPr lang="hu-HU" sz="1200" dirty="0" err="1"/>
              <a:t>Curr</a:t>
            </a:r>
            <a:r>
              <a:rPr lang="hu-HU" sz="1200" dirty="0"/>
              <a:t> </a:t>
            </a:r>
            <a:r>
              <a:rPr lang="hu-HU" sz="1200" dirty="0" err="1"/>
              <a:t>Opin</a:t>
            </a:r>
            <a:r>
              <a:rPr lang="hu-HU" sz="1200" dirty="0"/>
              <a:t> </a:t>
            </a:r>
            <a:r>
              <a:rPr lang="hu-HU" sz="1200" dirty="0" err="1"/>
              <a:t>Crit</a:t>
            </a:r>
            <a:r>
              <a:rPr lang="hu-HU" sz="1200" dirty="0"/>
              <a:t> </a:t>
            </a:r>
            <a:r>
              <a:rPr lang="hu-HU" sz="1200" dirty="0" err="1"/>
              <a:t>Care</a:t>
            </a:r>
            <a:r>
              <a:rPr lang="hu-HU" sz="1200" dirty="0"/>
              <a:t>. 2019;25(6):717-722.</a:t>
            </a:r>
          </a:p>
          <a:p>
            <a:r>
              <a:rPr lang="hu-HU" sz="1200" dirty="0" err="1"/>
              <a:t>Panayi</a:t>
            </a:r>
            <a:r>
              <a:rPr lang="hu-HU" sz="1200" dirty="0"/>
              <a:t>, A C et </a:t>
            </a:r>
            <a:r>
              <a:rPr lang="hu-HU" sz="1200" dirty="0" err="1"/>
              <a:t>al</a:t>
            </a:r>
            <a:r>
              <a:rPr lang="hu-HU" sz="1200" dirty="0"/>
              <a:t>. “</a:t>
            </a:r>
            <a:r>
              <a:rPr lang="hu-HU" sz="1200" dirty="0" err="1"/>
              <a:t>Impact</a:t>
            </a:r>
            <a:r>
              <a:rPr lang="hu-HU" sz="1200" dirty="0"/>
              <a:t> of </a:t>
            </a:r>
            <a:r>
              <a:rPr lang="hu-HU" sz="1200" dirty="0" err="1"/>
              <a:t>frailty</a:t>
            </a:r>
            <a:r>
              <a:rPr lang="hu-HU" sz="1200" dirty="0"/>
              <a:t> </a:t>
            </a:r>
            <a:r>
              <a:rPr lang="hu-HU" sz="1200" dirty="0" err="1"/>
              <a:t>on</a:t>
            </a:r>
            <a:r>
              <a:rPr lang="hu-HU" sz="1200" dirty="0"/>
              <a:t> </a:t>
            </a:r>
            <a:r>
              <a:rPr lang="hu-HU" sz="1200" dirty="0" err="1"/>
              <a:t>outcomes</a:t>
            </a:r>
            <a:r>
              <a:rPr lang="hu-HU" sz="1200" dirty="0"/>
              <a:t> in </a:t>
            </a:r>
            <a:r>
              <a:rPr lang="hu-HU" sz="1200" dirty="0" err="1"/>
              <a:t>surgical</a:t>
            </a:r>
            <a:r>
              <a:rPr lang="hu-HU" sz="1200" dirty="0"/>
              <a:t> </a:t>
            </a:r>
            <a:r>
              <a:rPr lang="hu-HU" sz="1200" dirty="0" err="1"/>
              <a:t>patients</a:t>
            </a:r>
            <a:r>
              <a:rPr lang="hu-HU" sz="1200" dirty="0"/>
              <a:t>: A </a:t>
            </a:r>
            <a:r>
              <a:rPr lang="hu-HU" sz="1200" dirty="0" err="1"/>
              <a:t>systematic</a:t>
            </a:r>
            <a:r>
              <a:rPr lang="hu-HU" sz="1200" dirty="0"/>
              <a:t> </a:t>
            </a:r>
            <a:r>
              <a:rPr lang="hu-HU" sz="1200" dirty="0" err="1"/>
              <a:t>review</a:t>
            </a:r>
            <a:r>
              <a:rPr lang="hu-HU" sz="1200" dirty="0"/>
              <a:t> and </a:t>
            </a:r>
            <a:r>
              <a:rPr lang="hu-HU" sz="1200" dirty="0" err="1"/>
              <a:t>meta-analysis</a:t>
            </a:r>
            <a:r>
              <a:rPr lang="hu-HU" sz="1200" dirty="0"/>
              <a:t>.” American </a:t>
            </a:r>
            <a:r>
              <a:rPr lang="hu-HU" sz="1200" dirty="0" err="1"/>
              <a:t>journal</a:t>
            </a:r>
            <a:r>
              <a:rPr lang="hu-HU" sz="1200" dirty="0"/>
              <a:t> of </a:t>
            </a:r>
            <a:r>
              <a:rPr lang="hu-HU" sz="1200" dirty="0" err="1"/>
              <a:t>surger</a:t>
            </a:r>
            <a:r>
              <a:rPr lang="hu-HU" sz="1200" dirty="0"/>
              <a:t>. 2019: 393-400.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CE141FE-002A-A546-8C86-34CCEC3A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5891" y="2099774"/>
            <a:ext cx="6351112" cy="311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3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59968" y="46836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"/>
              </a:rPr>
              <a:t> </a:t>
            </a:r>
            <a:endParaRPr lang="hu-HU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925384A6-37D5-0448-9133-22F9E42D1D13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</a:rPr>
              <a:t>ÖSSZEFOGLALÁS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8013953-8FA6-BD49-90A3-7D622C9871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078" y="-54375"/>
            <a:ext cx="832941" cy="86360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5CBA5D3-3CF0-0C40-9C60-28158A8988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D105786-00FB-2347-B547-1FB4707355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326" y="3075710"/>
            <a:ext cx="6296674" cy="378229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78" y="3847836"/>
            <a:ext cx="5727948" cy="273841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7378" y="1045679"/>
            <a:ext cx="83579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Prehabilitácó</a:t>
            </a:r>
            <a:r>
              <a:rPr lang="hu-HU" b="1" dirty="0" smtClean="0"/>
              <a:t>:</a:t>
            </a:r>
          </a:p>
          <a:p>
            <a:r>
              <a:rPr lang="hu-HU" b="1" dirty="0" smtClean="0"/>
              <a:t>1.) Műtéti indikáció felállítás</a:t>
            </a:r>
          </a:p>
          <a:p>
            <a:r>
              <a:rPr lang="hu-HU" b="1" dirty="0" smtClean="0"/>
              <a:t>2.) ÁLLAPOTFELMÉRÉS</a:t>
            </a:r>
          </a:p>
          <a:p>
            <a:r>
              <a:rPr lang="hu-HU" b="1" dirty="0"/>
              <a:t>	</a:t>
            </a:r>
            <a:r>
              <a:rPr lang="hu-HU" b="1" dirty="0" smtClean="0"/>
              <a:t>a.) kielégítő állapot -&gt; ERAS</a:t>
            </a:r>
          </a:p>
          <a:p>
            <a:r>
              <a:rPr lang="hu-HU" b="1" dirty="0"/>
              <a:t>	</a:t>
            </a:r>
            <a:r>
              <a:rPr lang="hu-HU" b="1" dirty="0" smtClean="0"/>
              <a:t>b.) csökkent funkcionális tartalék -&gt; általános PREHABILITÁCIÓ+ERAS</a:t>
            </a:r>
          </a:p>
          <a:p>
            <a:r>
              <a:rPr lang="hu-HU" b="1" dirty="0"/>
              <a:t>	</a:t>
            </a:r>
            <a:r>
              <a:rPr lang="hu-HU" b="1" dirty="0" smtClean="0"/>
              <a:t>c.) jelentősen csökkent funkcionális állapot -&gt; célzott PREHABILITÁCIÓ+ERAS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123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6" y="910166"/>
            <a:ext cx="1176760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Major sebészeti beavatkozások után a betegek fizikai aktivitása (kapacitása) nem vagy lassan áll helyre – nagyobb valószínűséggel alakul ki szövődmény, romlik az életminőség.</a:t>
            </a:r>
          </a:p>
          <a:p>
            <a:pPr algn="ctr"/>
            <a:r>
              <a:rPr lang="hu-HU" sz="1600" dirty="0"/>
              <a:t>✻✻✻</a:t>
            </a:r>
            <a:endParaRPr lang="hu-HU" b="1" dirty="0"/>
          </a:p>
          <a:p>
            <a:pPr algn="ctr"/>
            <a:r>
              <a:rPr lang="hu-HU" b="1" dirty="0" err="1"/>
              <a:t>Prehabilitáció</a:t>
            </a:r>
            <a:r>
              <a:rPr lang="hu-HU" b="1" dirty="0"/>
              <a:t> célja a beteg </a:t>
            </a:r>
            <a:r>
              <a:rPr lang="hu-HU" b="1" dirty="0" err="1"/>
              <a:t>perioperativ</a:t>
            </a:r>
            <a:r>
              <a:rPr lang="hu-HU" b="1" dirty="0"/>
              <a:t> funkcionális kapacitásának növelése és így a szövődmények csökkentése, a műtét utáni felépülés elősegítése.</a:t>
            </a:r>
          </a:p>
          <a:p>
            <a:pPr algn="ctr"/>
            <a:r>
              <a:rPr lang="hu-HU" sz="1600" dirty="0"/>
              <a:t>✻✻✻</a:t>
            </a:r>
            <a:endParaRPr lang="hu-HU" sz="1600" b="1" dirty="0"/>
          </a:p>
          <a:p>
            <a:pPr algn="ctr"/>
            <a:r>
              <a:rPr lang="hu-HU" b="1" dirty="0"/>
              <a:t>A kezelés multimodális, amely magába foglalja a beteg fizikális-, tápláltsági-, mentális állapotának javítását, ideálisan a műtétet megelőző 4-8 hétben.</a:t>
            </a:r>
          </a:p>
          <a:p>
            <a:pPr algn="ctr"/>
            <a:r>
              <a:rPr lang="hu-HU" sz="1600" b="1" dirty="0"/>
              <a:t> </a:t>
            </a:r>
            <a:r>
              <a:rPr lang="hu-HU" sz="1600" dirty="0"/>
              <a:t>✻✻✻</a:t>
            </a:r>
            <a:endParaRPr lang="hu-HU" sz="1600" b="1" dirty="0"/>
          </a:p>
          <a:p>
            <a:pPr algn="ctr"/>
            <a:r>
              <a:rPr lang="hu-HU" b="1" dirty="0"/>
              <a:t>Hasi sebészeti kórképek esetén a </a:t>
            </a:r>
            <a:r>
              <a:rPr lang="hu-HU" b="1" dirty="0" err="1"/>
              <a:t>prehabilitáió</a:t>
            </a:r>
            <a:r>
              <a:rPr lang="hu-HU" b="1" dirty="0"/>
              <a:t> szerepe ma még vitatott.</a:t>
            </a:r>
          </a:p>
          <a:p>
            <a:pPr algn="ctr"/>
            <a:r>
              <a:rPr lang="hu-HU" sz="1600" dirty="0"/>
              <a:t>✻✻✻</a:t>
            </a:r>
            <a:endParaRPr lang="hu-HU" sz="1600" b="1" dirty="0"/>
          </a:p>
          <a:p>
            <a:pPr algn="ctr"/>
            <a:r>
              <a:rPr lang="hu-HU" b="1" dirty="0"/>
              <a:t>A legtöbb adat </a:t>
            </a:r>
            <a:r>
              <a:rPr lang="hu-HU" b="1" dirty="0" err="1"/>
              <a:t>colorectalis</a:t>
            </a:r>
            <a:r>
              <a:rPr lang="hu-HU" b="1" dirty="0"/>
              <a:t> daganatok sebészi ellátásával kapcsolatban áll rendelkezésre.</a:t>
            </a:r>
          </a:p>
          <a:p>
            <a:pPr algn="ctr"/>
            <a:r>
              <a:rPr lang="hu-HU" sz="1600" dirty="0"/>
              <a:t>✻✻✻</a:t>
            </a:r>
            <a:endParaRPr lang="hu-HU" sz="1600" b="1" dirty="0"/>
          </a:p>
          <a:p>
            <a:pPr algn="ctr"/>
            <a:r>
              <a:rPr lang="hu-HU" b="1" dirty="0"/>
              <a:t>A legtöbb tanulmány </a:t>
            </a:r>
            <a:r>
              <a:rPr lang="hu-HU" b="1" dirty="0" err="1"/>
              <a:t>prehabilitációt</a:t>
            </a:r>
            <a:r>
              <a:rPr lang="hu-HU" b="1" dirty="0"/>
              <a:t> követően nem igazolt javulást a </a:t>
            </a:r>
            <a:r>
              <a:rPr lang="hu-HU" b="1" dirty="0" err="1"/>
              <a:t>postoperativ</a:t>
            </a:r>
            <a:r>
              <a:rPr lang="hu-HU" b="1" dirty="0"/>
              <a:t> mortalitás és morbiditás tekintetében.</a:t>
            </a:r>
          </a:p>
          <a:p>
            <a:pPr algn="ctr"/>
            <a:r>
              <a:rPr lang="hu-HU" sz="1600" dirty="0"/>
              <a:t>✻✻✻</a:t>
            </a:r>
            <a:endParaRPr lang="hu-HU" sz="1600" b="1" dirty="0"/>
          </a:p>
          <a:p>
            <a:pPr algn="ctr"/>
            <a:r>
              <a:rPr lang="hu-HU" b="1" dirty="0"/>
              <a:t>Ugyanakkor a betegek </a:t>
            </a:r>
            <a:r>
              <a:rPr lang="hu-HU" b="1" dirty="0" err="1"/>
              <a:t>preoperativ</a:t>
            </a:r>
            <a:r>
              <a:rPr lang="hu-HU" b="1" dirty="0"/>
              <a:t> funkcionális állapota szignifikánsan javult, a betegek terhelhetősége gyorsabban és jelentősebb mértékben épült fel </a:t>
            </a:r>
            <a:r>
              <a:rPr lang="hu-HU" b="1" dirty="0" err="1"/>
              <a:t>prehabilitációt</a:t>
            </a:r>
            <a:r>
              <a:rPr lang="hu-HU" b="1" dirty="0"/>
              <a:t> követően – további onkológiai kezelés!</a:t>
            </a:r>
          </a:p>
          <a:p>
            <a:pPr algn="ctr"/>
            <a:r>
              <a:rPr lang="hu-HU" sz="1600" b="1" dirty="0"/>
              <a:t> </a:t>
            </a:r>
            <a:r>
              <a:rPr lang="hu-HU" sz="1600" dirty="0"/>
              <a:t>✻✻✻</a:t>
            </a:r>
            <a:endParaRPr lang="hu-HU" sz="1600" b="1" dirty="0"/>
          </a:p>
          <a:p>
            <a:pPr algn="ctr"/>
            <a:r>
              <a:rPr lang="hu-HU" b="1" dirty="0"/>
              <a:t>Kevés és „l</a:t>
            </a:r>
            <a:r>
              <a:rPr lang="en-US" b="1" dirty="0"/>
              <a:t>ow-quality</a:t>
            </a:r>
            <a:r>
              <a:rPr lang="hu-HU" b="1" dirty="0"/>
              <a:t>” tanulmány áll rendelkezésre.</a:t>
            </a:r>
          </a:p>
          <a:p>
            <a:pPr algn="ctr"/>
            <a:r>
              <a:rPr lang="hu-HU" sz="1600" dirty="0"/>
              <a:t>✻✻✻</a:t>
            </a:r>
            <a:endParaRPr lang="hu-HU" sz="1600" b="1" dirty="0"/>
          </a:p>
          <a:p>
            <a:pPr algn="ctr"/>
            <a:r>
              <a:rPr lang="hu-HU" b="1" dirty="0"/>
              <a:t>További vizsgálatok szükségesek </a:t>
            </a:r>
            <a:r>
              <a:rPr lang="hu-HU" b="1" dirty="0" err="1"/>
              <a:t>prehabilitáció</a:t>
            </a:r>
            <a:r>
              <a:rPr lang="hu-HU" b="1" dirty="0"/>
              <a:t> szerepének és optimális kivitelezésének vizsgálatára hasi sebészeti </a:t>
            </a:r>
            <a:r>
              <a:rPr lang="hu-HU" b="1" dirty="0" err="1"/>
              <a:t>kórkpekben</a:t>
            </a:r>
            <a:r>
              <a:rPr lang="hu-HU" b="1" dirty="0"/>
              <a:t>.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26A906F-33E7-8E42-A7D9-6FCEF07FFCE4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ÖSSZEFOGLALÁS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DF5761A-A606-C646-95E4-B65E2976D2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986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3086" y="3044279"/>
            <a:ext cx="5511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/>
              <a:t>Köszönöm </a:t>
            </a:r>
            <a:r>
              <a:rPr lang="hu-HU" sz="4400" b="1"/>
              <a:t>a figyelmet</a:t>
            </a:r>
            <a:r>
              <a:rPr lang="hu-HU" sz="4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045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160BC502-CCC9-D84B-8539-C5F7C59CD82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BEVEZETÉS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AE9B221F-BD55-224E-BB79-5D737BEE046F}"/>
              </a:ext>
            </a:extLst>
          </p:cNvPr>
          <p:cNvCxnSpPr>
            <a:cxnSpLocks/>
          </p:cNvCxnSpPr>
          <p:nvPr/>
        </p:nvCxnSpPr>
        <p:spPr>
          <a:xfrm flipV="1">
            <a:off x="974361" y="2023671"/>
            <a:ext cx="0" cy="42494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D9DDCE76-BDEF-AB42-8030-F169D8E287C8}"/>
              </a:ext>
            </a:extLst>
          </p:cNvPr>
          <p:cNvCxnSpPr>
            <a:cxnSpLocks/>
          </p:cNvCxnSpPr>
          <p:nvPr/>
        </p:nvCxnSpPr>
        <p:spPr>
          <a:xfrm flipV="1">
            <a:off x="974361" y="3732550"/>
            <a:ext cx="6721938" cy="149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E8E1368C-DD77-B54D-8AED-3F63017AEA35}"/>
              </a:ext>
            </a:extLst>
          </p:cNvPr>
          <p:cNvSpPr txBox="1"/>
          <p:nvPr/>
        </p:nvSpPr>
        <p:spPr>
          <a:xfrm rot="16200000">
            <a:off x="-411947" y="3622834"/>
            <a:ext cx="203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Funkcionális állapot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C87541D-F0D0-E54D-A274-F4C697A7B841}"/>
              </a:ext>
            </a:extLst>
          </p:cNvPr>
          <p:cNvSpPr txBox="1"/>
          <p:nvPr/>
        </p:nvSpPr>
        <p:spPr>
          <a:xfrm>
            <a:off x="7689952" y="3562873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Idő</a:t>
            </a:r>
          </a:p>
        </p:txBody>
      </p:sp>
      <p:sp>
        <p:nvSpPr>
          <p:cNvPr id="28" name="Szabadkézi sokszög 27">
            <a:extLst>
              <a:ext uri="{FF2B5EF4-FFF2-40B4-BE49-F238E27FC236}">
                <a16:creationId xmlns:a16="http://schemas.microsoft.com/office/drawing/2014/main" id="{6E6BA4A7-5033-BE47-B031-7400074B6D27}"/>
              </a:ext>
            </a:extLst>
          </p:cNvPr>
          <p:cNvSpPr/>
          <p:nvPr/>
        </p:nvSpPr>
        <p:spPr>
          <a:xfrm>
            <a:off x="1024117" y="3732550"/>
            <a:ext cx="6001488" cy="1909169"/>
          </a:xfrm>
          <a:custGeom>
            <a:avLst/>
            <a:gdLst>
              <a:gd name="connsiteX0" fmla="*/ 0 w 6283447"/>
              <a:gd name="connsiteY0" fmla="*/ 110135 h 1909169"/>
              <a:gd name="connsiteX1" fmla="*/ 1034321 w 6283447"/>
              <a:gd name="connsiteY1" fmla="*/ 1908955 h 1909169"/>
              <a:gd name="connsiteX2" fmla="*/ 3402767 w 6283447"/>
              <a:gd name="connsiteY2" fmla="*/ 230056 h 1909169"/>
              <a:gd name="connsiteX3" fmla="*/ 6130977 w 6283447"/>
              <a:gd name="connsiteY3" fmla="*/ 20194 h 1909169"/>
              <a:gd name="connsiteX4" fmla="*/ 5696262 w 6283447"/>
              <a:gd name="connsiteY4" fmla="*/ 20194 h 190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3447" h="1909169">
                <a:moveTo>
                  <a:pt x="0" y="110135"/>
                </a:moveTo>
                <a:cubicBezTo>
                  <a:pt x="233596" y="999551"/>
                  <a:pt x="467193" y="1888968"/>
                  <a:pt x="1034321" y="1908955"/>
                </a:cubicBezTo>
                <a:cubicBezTo>
                  <a:pt x="1601449" y="1928942"/>
                  <a:pt x="2553324" y="544849"/>
                  <a:pt x="3402767" y="230056"/>
                </a:cubicBezTo>
                <a:cubicBezTo>
                  <a:pt x="4252210" y="-84737"/>
                  <a:pt x="5748728" y="55171"/>
                  <a:pt x="6130977" y="20194"/>
                </a:cubicBezTo>
                <a:cubicBezTo>
                  <a:pt x="6513226" y="-14783"/>
                  <a:pt x="6104744" y="2705"/>
                  <a:pt x="5696262" y="20194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abadkézi sokszög 29">
            <a:extLst>
              <a:ext uri="{FF2B5EF4-FFF2-40B4-BE49-F238E27FC236}">
                <a16:creationId xmlns:a16="http://schemas.microsoft.com/office/drawing/2014/main" id="{9408C0DB-2BA0-0546-9EAE-B1C9D55CBCD0}"/>
              </a:ext>
            </a:extLst>
          </p:cNvPr>
          <p:cNvSpPr/>
          <p:nvPr/>
        </p:nvSpPr>
        <p:spPr>
          <a:xfrm>
            <a:off x="1034321" y="3695883"/>
            <a:ext cx="6182244" cy="1445771"/>
          </a:xfrm>
          <a:custGeom>
            <a:avLst/>
            <a:gdLst>
              <a:gd name="connsiteX0" fmla="*/ 0 w 6182244"/>
              <a:gd name="connsiteY0" fmla="*/ 171578 h 1445771"/>
              <a:gd name="connsiteX1" fmla="*/ 944381 w 6182244"/>
              <a:gd name="connsiteY1" fmla="*/ 1445742 h 1445771"/>
              <a:gd name="connsiteX2" fmla="*/ 2203555 w 6182244"/>
              <a:gd name="connsiteY2" fmla="*/ 141597 h 1445771"/>
              <a:gd name="connsiteX3" fmla="*/ 5966086 w 6182244"/>
              <a:gd name="connsiteY3" fmla="*/ 21676 h 1445771"/>
              <a:gd name="connsiteX4" fmla="*/ 5396459 w 6182244"/>
              <a:gd name="connsiteY4" fmla="*/ 21676 h 144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44" h="1445771">
                <a:moveTo>
                  <a:pt x="0" y="171578"/>
                </a:moveTo>
                <a:cubicBezTo>
                  <a:pt x="288561" y="811158"/>
                  <a:pt x="577122" y="1450739"/>
                  <a:pt x="944381" y="1445742"/>
                </a:cubicBezTo>
                <a:cubicBezTo>
                  <a:pt x="1311640" y="1440745"/>
                  <a:pt x="1366604" y="378941"/>
                  <a:pt x="2203555" y="141597"/>
                </a:cubicBezTo>
                <a:cubicBezTo>
                  <a:pt x="3040506" y="-95747"/>
                  <a:pt x="5433935" y="41663"/>
                  <a:pt x="5966086" y="21676"/>
                </a:cubicBezTo>
                <a:cubicBezTo>
                  <a:pt x="6498237" y="1689"/>
                  <a:pt x="5947348" y="11682"/>
                  <a:pt x="5396459" y="2167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Villám 30">
            <a:extLst>
              <a:ext uri="{FF2B5EF4-FFF2-40B4-BE49-F238E27FC236}">
                <a16:creationId xmlns:a16="http://schemas.microsoft.com/office/drawing/2014/main" id="{BEFDE68E-A66B-2742-A74D-230561114BCC}"/>
              </a:ext>
            </a:extLst>
          </p:cNvPr>
          <p:cNvSpPr/>
          <p:nvPr/>
        </p:nvSpPr>
        <p:spPr>
          <a:xfrm>
            <a:off x="1543986" y="2847499"/>
            <a:ext cx="524656" cy="829242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B0F03AC8-5C65-7C4E-837A-97905527D107}"/>
              </a:ext>
            </a:extLst>
          </p:cNvPr>
          <p:cNvSpPr txBox="1"/>
          <p:nvPr/>
        </p:nvSpPr>
        <p:spPr>
          <a:xfrm>
            <a:off x="883068" y="2206915"/>
            <a:ext cx="175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Sebészi stressz / műtét</a:t>
            </a:r>
          </a:p>
        </p:txBody>
      </p: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421FC6D7-FC6D-A243-9688-FEA2D9298683}"/>
              </a:ext>
            </a:extLst>
          </p:cNvPr>
          <p:cNvCxnSpPr/>
          <p:nvPr/>
        </p:nvCxnSpPr>
        <p:spPr>
          <a:xfrm>
            <a:off x="2983044" y="5561349"/>
            <a:ext cx="12741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>
            <a:extLst>
              <a:ext uri="{FF2B5EF4-FFF2-40B4-BE49-F238E27FC236}">
                <a16:creationId xmlns:a16="http://schemas.microsoft.com/office/drawing/2014/main" id="{3083EE89-71D4-C644-B54B-16242785AD4D}"/>
              </a:ext>
            </a:extLst>
          </p:cNvPr>
          <p:cNvCxnSpPr/>
          <p:nvPr/>
        </p:nvCxnSpPr>
        <p:spPr>
          <a:xfrm>
            <a:off x="2983044" y="6088503"/>
            <a:ext cx="1274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EBAEF603-FDDC-B942-8A5B-5D2D308F5F78}"/>
              </a:ext>
            </a:extLst>
          </p:cNvPr>
          <p:cNvSpPr txBox="1"/>
          <p:nvPr/>
        </p:nvSpPr>
        <p:spPr>
          <a:xfrm>
            <a:off x="4377128" y="5376683"/>
            <a:ext cx="215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Hagyományos ellátás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96955553-C68B-0046-B71E-4DF74CA2149F}"/>
              </a:ext>
            </a:extLst>
          </p:cNvPr>
          <p:cNvSpPr txBox="1"/>
          <p:nvPr/>
        </p:nvSpPr>
        <p:spPr>
          <a:xfrm>
            <a:off x="4392118" y="5903837"/>
            <a:ext cx="397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Enhanced</a:t>
            </a:r>
            <a:r>
              <a:rPr lang="hu-HU" dirty="0"/>
              <a:t> </a:t>
            </a:r>
            <a:r>
              <a:rPr lang="hu-HU" dirty="0" err="1"/>
              <a:t>Recovery</a:t>
            </a:r>
            <a:r>
              <a:rPr lang="hu-HU" dirty="0"/>
              <a:t> </a:t>
            </a:r>
            <a:r>
              <a:rPr lang="hu-HU" dirty="0" err="1"/>
              <a:t>After</a:t>
            </a:r>
            <a:r>
              <a:rPr lang="hu-HU" dirty="0"/>
              <a:t> </a:t>
            </a:r>
            <a:r>
              <a:rPr lang="hu-HU" dirty="0" err="1"/>
              <a:t>Surgery</a:t>
            </a:r>
            <a:r>
              <a:rPr lang="hu-HU" dirty="0"/>
              <a:t> (ERAS)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D8C163EA-93C7-A94D-A4C9-3E2361C7DFDA}"/>
              </a:ext>
            </a:extLst>
          </p:cNvPr>
          <p:cNvSpPr/>
          <p:nvPr/>
        </p:nvSpPr>
        <p:spPr>
          <a:xfrm>
            <a:off x="0" y="6596384"/>
            <a:ext cx="855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 err="1"/>
              <a:t>Kehlet</a:t>
            </a:r>
            <a:r>
              <a:rPr lang="en" sz="1200" dirty="0"/>
              <a:t> H.: Multimodal approach to control postoperative pathophysiology and rehabilitation. Br J </a:t>
            </a:r>
            <a:r>
              <a:rPr lang="en" sz="1200" dirty="0" err="1"/>
              <a:t>Anaesth</a:t>
            </a:r>
            <a:r>
              <a:rPr lang="en" sz="1200" dirty="0"/>
              <a:t>. 1997;78(5):606-17.</a:t>
            </a:r>
          </a:p>
          <a:p>
            <a:endParaRPr lang="en" sz="1200" dirty="0"/>
          </a:p>
          <a:p>
            <a:endParaRPr lang="en" sz="1200" dirty="0"/>
          </a:p>
        </p:txBody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E737435F-3DB1-C646-8205-1B44A2646F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776" y="875225"/>
            <a:ext cx="8801832" cy="2033223"/>
          </a:xfrm>
          <a:prstGeom prst="rect">
            <a:avLst/>
          </a:prstGeom>
        </p:spPr>
      </p:pic>
      <p:sp>
        <p:nvSpPr>
          <p:cNvPr id="42" name="Téglalap 41">
            <a:extLst>
              <a:ext uri="{FF2B5EF4-FFF2-40B4-BE49-F238E27FC236}">
                <a16:creationId xmlns:a16="http://schemas.microsoft.com/office/drawing/2014/main" id="{F4F8F518-C975-B042-A5C4-5C752284996C}"/>
              </a:ext>
            </a:extLst>
          </p:cNvPr>
          <p:cNvSpPr/>
          <p:nvPr/>
        </p:nvSpPr>
        <p:spPr>
          <a:xfrm>
            <a:off x="5225647" y="836579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http://</a:t>
            </a:r>
            <a:r>
              <a:rPr lang="hu-HU" dirty="0" err="1"/>
              <a:t>erassociety.org</a:t>
            </a:r>
            <a:r>
              <a:rPr lang="hu-HU" dirty="0"/>
              <a:t>/</a:t>
            </a: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D2A93ECA-2C38-A442-880B-CCFDA6B04E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62" t="19154" r="4060" b="12515"/>
          <a:stretch/>
        </p:blipFill>
        <p:spPr>
          <a:xfrm>
            <a:off x="8707718" y="2075705"/>
            <a:ext cx="3381304" cy="4686125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936A08FC-AFC2-6846-A82C-7BF35B798A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160BC502-CCC9-D84B-8539-C5F7C59CD82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BEVEZETÉS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8EF53DB4-17DE-974E-B12A-1F17ACECAFF6}"/>
              </a:ext>
            </a:extLst>
          </p:cNvPr>
          <p:cNvCxnSpPr/>
          <p:nvPr/>
        </p:nvCxnSpPr>
        <p:spPr>
          <a:xfrm>
            <a:off x="869430" y="3043003"/>
            <a:ext cx="104596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DA1500D4-6FA6-2B48-9BC9-62FE9992B713}"/>
              </a:ext>
            </a:extLst>
          </p:cNvPr>
          <p:cNvCxnSpPr>
            <a:cxnSpLocks/>
          </p:cNvCxnSpPr>
          <p:nvPr/>
        </p:nvCxnSpPr>
        <p:spPr>
          <a:xfrm flipV="1">
            <a:off x="2758189" y="1956216"/>
            <a:ext cx="0" cy="26757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648BD87-2BEA-5F49-BE3B-20A0E50AD747}"/>
              </a:ext>
            </a:extLst>
          </p:cNvPr>
          <p:cNvSpPr txBox="1"/>
          <p:nvPr/>
        </p:nvSpPr>
        <p:spPr>
          <a:xfrm rot="16200000">
            <a:off x="1985279" y="2011513"/>
            <a:ext cx="111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Funkció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CE291802-DAAF-684F-A0D6-235CB0DBA483}"/>
              </a:ext>
            </a:extLst>
          </p:cNvPr>
          <p:cNvCxnSpPr/>
          <p:nvPr/>
        </p:nvCxnSpPr>
        <p:spPr>
          <a:xfrm>
            <a:off x="5411449" y="2855625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43891BA7-126C-3047-B781-A1EBBB4696CE}"/>
              </a:ext>
            </a:extLst>
          </p:cNvPr>
          <p:cNvCxnSpPr/>
          <p:nvPr/>
        </p:nvCxnSpPr>
        <p:spPr>
          <a:xfrm>
            <a:off x="10270761" y="2861867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5BE8DC8F-5F39-6645-B7B0-4FAB93712B26}"/>
              </a:ext>
            </a:extLst>
          </p:cNvPr>
          <p:cNvCxnSpPr/>
          <p:nvPr/>
        </p:nvCxnSpPr>
        <p:spPr>
          <a:xfrm>
            <a:off x="8519410" y="2855622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EBAAFC2C-67C9-DC4D-8158-0E1EE4A5517B}"/>
              </a:ext>
            </a:extLst>
          </p:cNvPr>
          <p:cNvCxnSpPr/>
          <p:nvPr/>
        </p:nvCxnSpPr>
        <p:spPr>
          <a:xfrm>
            <a:off x="6887980" y="2855623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7A160C37-8F1D-0D4E-96A9-0C78E67DF8C5}"/>
              </a:ext>
            </a:extLst>
          </p:cNvPr>
          <p:cNvCxnSpPr/>
          <p:nvPr/>
        </p:nvCxnSpPr>
        <p:spPr>
          <a:xfrm>
            <a:off x="6260892" y="2855624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A270CB8-8948-2A46-AE95-3BE1A078A5D8}"/>
              </a:ext>
            </a:extLst>
          </p:cNvPr>
          <p:cNvSpPr txBox="1"/>
          <p:nvPr/>
        </p:nvSpPr>
        <p:spPr>
          <a:xfrm>
            <a:off x="2220925" y="1478445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Diagnózis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AE8D202F-3AEE-AB40-8C48-CDC7E1D48EE2}"/>
              </a:ext>
            </a:extLst>
          </p:cNvPr>
          <p:cNvSpPr txBox="1"/>
          <p:nvPr/>
        </p:nvSpPr>
        <p:spPr>
          <a:xfrm>
            <a:off x="4874186" y="1478445"/>
            <a:ext cx="76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Műtét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2A676B4-3FB2-C64C-8C9A-8EBF9D005E12}"/>
              </a:ext>
            </a:extLst>
          </p:cNvPr>
          <p:cNvSpPr txBox="1"/>
          <p:nvPr/>
        </p:nvSpPr>
        <p:spPr>
          <a:xfrm>
            <a:off x="6059011" y="1482036"/>
            <a:ext cx="97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Emisszió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E0CA735-D094-2F4E-94F5-A60FFE70020A}"/>
              </a:ext>
            </a:extLst>
          </p:cNvPr>
          <p:cNvSpPr txBox="1"/>
          <p:nvPr/>
        </p:nvSpPr>
        <p:spPr>
          <a:xfrm>
            <a:off x="7761029" y="1484935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Kontroll 4. hét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1615D4F-DD30-1745-A7FC-9B9830DAA0DB}"/>
              </a:ext>
            </a:extLst>
          </p:cNvPr>
          <p:cNvSpPr txBox="1"/>
          <p:nvPr/>
        </p:nvSpPr>
        <p:spPr>
          <a:xfrm>
            <a:off x="9512380" y="1494312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Kontroll 8. hét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5C5A8E9-3C85-DC4D-8617-73C00C1EF806}"/>
              </a:ext>
            </a:extLst>
          </p:cNvPr>
          <p:cNvSpPr txBox="1"/>
          <p:nvPr/>
        </p:nvSpPr>
        <p:spPr>
          <a:xfrm>
            <a:off x="10897849" y="317986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 (nap)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7E3868D2-F82A-5248-A6EB-A9828A911462}"/>
              </a:ext>
            </a:extLst>
          </p:cNvPr>
          <p:cNvSpPr txBox="1"/>
          <p:nvPr/>
        </p:nvSpPr>
        <p:spPr>
          <a:xfrm>
            <a:off x="5283769" y="2550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0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53276BDC-DCE8-E949-BF2A-AD49316D7ACB}"/>
              </a:ext>
            </a:extLst>
          </p:cNvPr>
          <p:cNvSpPr txBox="1"/>
          <p:nvPr/>
        </p:nvSpPr>
        <p:spPr>
          <a:xfrm>
            <a:off x="6119507" y="2550280"/>
            <a:ext cx="30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CB2EF36F-8F78-A44C-A5AA-98DBA1EB796F}"/>
              </a:ext>
            </a:extLst>
          </p:cNvPr>
          <p:cNvSpPr txBox="1"/>
          <p:nvPr/>
        </p:nvSpPr>
        <p:spPr>
          <a:xfrm>
            <a:off x="6679071" y="2565169"/>
            <a:ext cx="4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10</a:t>
            </a:r>
          </a:p>
        </p:txBody>
      </p: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FA727D35-46A5-844F-89A0-778CA0B2F32F}"/>
              </a:ext>
            </a:extLst>
          </p:cNvPr>
          <p:cNvCxnSpPr/>
          <p:nvPr/>
        </p:nvCxnSpPr>
        <p:spPr>
          <a:xfrm>
            <a:off x="869430" y="2964301"/>
            <a:ext cx="45420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43D3CE7B-412F-134C-AA9D-DAAD954B6979}"/>
              </a:ext>
            </a:extLst>
          </p:cNvPr>
          <p:cNvCxnSpPr>
            <a:cxnSpLocks/>
          </p:cNvCxnSpPr>
          <p:nvPr/>
        </p:nvCxnSpPr>
        <p:spPr>
          <a:xfrm>
            <a:off x="5411449" y="2964301"/>
            <a:ext cx="14990" cy="150276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9681D348-CBD0-EF40-9B00-B54D6CE94E3A}"/>
              </a:ext>
            </a:extLst>
          </p:cNvPr>
          <p:cNvCxnSpPr>
            <a:cxnSpLocks/>
          </p:cNvCxnSpPr>
          <p:nvPr/>
        </p:nvCxnSpPr>
        <p:spPr>
          <a:xfrm flipH="1">
            <a:off x="5426439" y="3061000"/>
            <a:ext cx="5439815" cy="140606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BF79D814-F897-FD48-9DAB-A809EAA53344}"/>
              </a:ext>
            </a:extLst>
          </p:cNvPr>
          <p:cNvCxnSpPr>
            <a:cxnSpLocks/>
          </p:cNvCxnSpPr>
          <p:nvPr/>
        </p:nvCxnSpPr>
        <p:spPr>
          <a:xfrm>
            <a:off x="7936119" y="5951090"/>
            <a:ext cx="179882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32B0C197-59DA-8A49-ADFF-A39950465362}"/>
              </a:ext>
            </a:extLst>
          </p:cNvPr>
          <p:cNvSpPr txBox="1"/>
          <p:nvPr/>
        </p:nvSpPr>
        <p:spPr>
          <a:xfrm>
            <a:off x="9773982" y="5766424"/>
            <a:ext cx="215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Hagyományos ellátás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014BCAC2-FB2E-3040-8136-C040218C4DA2}"/>
              </a:ext>
            </a:extLst>
          </p:cNvPr>
          <p:cNvSpPr txBox="1"/>
          <p:nvPr/>
        </p:nvSpPr>
        <p:spPr>
          <a:xfrm>
            <a:off x="3140439" y="825693"/>
            <a:ext cx="660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Műtétes beteg életútja a diagnózistól a felépülésig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3E920B6D-FE6A-8C41-8CC5-B5ADD77310A7}"/>
              </a:ext>
            </a:extLst>
          </p:cNvPr>
          <p:cNvSpPr/>
          <p:nvPr/>
        </p:nvSpPr>
        <p:spPr>
          <a:xfrm>
            <a:off x="-26315" y="6591482"/>
            <a:ext cx="105702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Carli F</a:t>
            </a:r>
            <a:r>
              <a:rPr lang="hu-HU" sz="1200" dirty="0"/>
              <a:t>. et </a:t>
            </a:r>
            <a:r>
              <a:rPr lang="hu-HU" sz="1200" dirty="0" err="1"/>
              <a:t>al</a:t>
            </a:r>
            <a:r>
              <a:rPr lang="hu-HU" sz="1200" dirty="0"/>
              <a:t>: </a:t>
            </a:r>
            <a:r>
              <a:rPr lang="en-US" sz="1200" dirty="0"/>
              <a:t>Phys Med </a:t>
            </a:r>
            <a:r>
              <a:rPr lang="en-US" sz="1200" dirty="0" err="1"/>
              <a:t>Rehabil</a:t>
            </a:r>
            <a:r>
              <a:rPr lang="en-US" sz="1200" dirty="0"/>
              <a:t> </a:t>
            </a:r>
            <a:r>
              <a:rPr lang="en-US" sz="1200" dirty="0" err="1"/>
              <a:t>Clin</a:t>
            </a:r>
            <a:r>
              <a:rPr lang="en-US" sz="1200" dirty="0"/>
              <a:t> N Am. 2017;28(1):49-64. - ALAPJÁN</a:t>
            </a:r>
          </a:p>
        </p:txBody>
      </p:sp>
      <p:sp>
        <p:nvSpPr>
          <p:cNvPr id="44" name="Jobbra mutató nyíl 43">
            <a:extLst>
              <a:ext uri="{FF2B5EF4-FFF2-40B4-BE49-F238E27FC236}">
                <a16:creationId xmlns:a16="http://schemas.microsoft.com/office/drawing/2014/main" id="{2E29D102-258A-CC48-B572-E5316CD5D6DC}"/>
              </a:ext>
            </a:extLst>
          </p:cNvPr>
          <p:cNvSpPr/>
          <p:nvPr/>
        </p:nvSpPr>
        <p:spPr>
          <a:xfrm>
            <a:off x="5411449" y="4735391"/>
            <a:ext cx="1184825" cy="799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Jobbra mutató nyíl 44">
            <a:extLst>
              <a:ext uri="{FF2B5EF4-FFF2-40B4-BE49-F238E27FC236}">
                <a16:creationId xmlns:a16="http://schemas.microsoft.com/office/drawing/2014/main" id="{7B116792-D356-C847-8DE1-383E0F54EBC5}"/>
              </a:ext>
            </a:extLst>
          </p:cNvPr>
          <p:cNvSpPr/>
          <p:nvPr/>
        </p:nvSpPr>
        <p:spPr>
          <a:xfrm>
            <a:off x="6887980" y="4419742"/>
            <a:ext cx="3382778" cy="1411424"/>
          </a:xfrm>
          <a:prstGeom prst="rightArrow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C8ABCA76-BEAE-714D-A066-86408AC19CA8}"/>
              </a:ext>
            </a:extLst>
          </p:cNvPr>
          <p:cNvSpPr txBox="1"/>
          <p:nvPr/>
        </p:nvSpPr>
        <p:spPr>
          <a:xfrm>
            <a:off x="7034670" y="4811856"/>
            <a:ext cx="243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Rehabilitáció, </a:t>
            </a:r>
            <a:r>
              <a:rPr lang="hu-HU" dirty="0" err="1"/>
              <a:t>adjuváns</a:t>
            </a:r>
            <a:r>
              <a:rPr lang="hu-HU" dirty="0"/>
              <a:t> onkológiai kezelés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921BCE56-7547-854D-9EF8-A38C74DB4976}"/>
              </a:ext>
            </a:extLst>
          </p:cNvPr>
          <p:cNvSpPr txBox="1"/>
          <p:nvPr/>
        </p:nvSpPr>
        <p:spPr>
          <a:xfrm>
            <a:off x="5436919" y="4940768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ERAS</a:t>
            </a:r>
          </a:p>
        </p:txBody>
      </p: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D9BB80F2-4D25-C646-9D63-B667E9566E86}"/>
              </a:ext>
            </a:extLst>
          </p:cNvPr>
          <p:cNvCxnSpPr/>
          <p:nvPr/>
        </p:nvCxnSpPr>
        <p:spPr>
          <a:xfrm>
            <a:off x="869430" y="2855622"/>
            <a:ext cx="4608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C5928873-F22C-C642-8774-D1382A674F95}"/>
              </a:ext>
            </a:extLst>
          </p:cNvPr>
          <p:cNvCxnSpPr>
            <a:cxnSpLocks/>
          </p:cNvCxnSpPr>
          <p:nvPr/>
        </p:nvCxnSpPr>
        <p:spPr>
          <a:xfrm>
            <a:off x="5478638" y="2855622"/>
            <a:ext cx="0" cy="1152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F8C4859A-8E61-FC4D-83F9-2945F9AE3444}"/>
              </a:ext>
            </a:extLst>
          </p:cNvPr>
          <p:cNvCxnSpPr>
            <a:cxnSpLocks/>
          </p:cNvCxnSpPr>
          <p:nvPr/>
        </p:nvCxnSpPr>
        <p:spPr>
          <a:xfrm flipV="1">
            <a:off x="5477430" y="3055645"/>
            <a:ext cx="3570089" cy="9556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D464E578-E240-4B4D-9F61-75DA96CE0D36}"/>
              </a:ext>
            </a:extLst>
          </p:cNvPr>
          <p:cNvCxnSpPr>
            <a:cxnSpLocks/>
          </p:cNvCxnSpPr>
          <p:nvPr/>
        </p:nvCxnSpPr>
        <p:spPr>
          <a:xfrm flipV="1">
            <a:off x="7936119" y="6316255"/>
            <a:ext cx="1764000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129685FE-783A-4A40-861A-20D1342991EF}"/>
              </a:ext>
            </a:extLst>
          </p:cNvPr>
          <p:cNvSpPr txBox="1"/>
          <p:nvPr/>
        </p:nvSpPr>
        <p:spPr>
          <a:xfrm>
            <a:off x="9773982" y="613158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ERAS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730F3A4C-AC83-2C4D-A314-25EC0EF93A52}"/>
              </a:ext>
            </a:extLst>
          </p:cNvPr>
          <p:cNvSpPr/>
          <p:nvPr/>
        </p:nvSpPr>
        <p:spPr>
          <a:xfrm>
            <a:off x="74950" y="4102956"/>
            <a:ext cx="2549278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000000"/>
                </a:solidFill>
                <a:cs typeface="Aharoni" panose="020F0502020204030204" pitchFamily="34" charset="0"/>
              </a:rPr>
              <a:t>A </a:t>
            </a:r>
            <a:r>
              <a:rPr lang="hu-HU" sz="1400" dirty="0" err="1">
                <a:solidFill>
                  <a:srgbClr val="000000"/>
                </a:solidFill>
                <a:cs typeface="Aharoni" panose="020F0502020204030204" pitchFamily="34" charset="0"/>
              </a:rPr>
              <a:t>preoperativ</a:t>
            </a:r>
            <a:r>
              <a:rPr lang="hu-HU" sz="1400" dirty="0">
                <a:solidFill>
                  <a:srgbClr val="000000"/>
                </a:solidFill>
                <a:cs typeface="Aharoni" panose="020F0502020204030204" pitchFamily="34" charset="0"/>
              </a:rPr>
              <a:t> fizikális /funkcionális állapot fontos prediktív faktor a </a:t>
            </a:r>
            <a:r>
              <a:rPr lang="hu-HU" sz="1400" dirty="0" err="1">
                <a:solidFill>
                  <a:srgbClr val="000000"/>
                </a:solidFill>
                <a:cs typeface="Aharoni" panose="020F0502020204030204" pitchFamily="34" charset="0"/>
              </a:rPr>
              <a:t>postoperativ</a:t>
            </a:r>
            <a:r>
              <a:rPr lang="hu-HU" sz="1400" dirty="0">
                <a:solidFill>
                  <a:srgbClr val="000000"/>
                </a:solidFill>
                <a:cs typeface="Aharoni" panose="020F0502020204030204" pitchFamily="34" charset="0"/>
              </a:rPr>
              <a:t> mortalitás és morbiditás szempontjából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000000"/>
                </a:solidFill>
                <a:cs typeface="Aharoni" panose="020F0502020204030204" pitchFamily="34" charset="0"/>
              </a:rPr>
              <a:t>A műtét előtti periódus a legalkalmasabb időszak a betegek fizikális/funkcionális állapotának javítására </a:t>
            </a:r>
          </a:p>
        </p:txBody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A738CF97-E120-4A44-8EB2-AC1AB396F8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7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160BC502-CCC9-D84B-8539-C5F7C59CD82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BEVEZETÉS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7DE8AFB-B191-5741-89BF-AC6D46339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45" b="24613"/>
          <a:stretch/>
        </p:blipFill>
        <p:spPr>
          <a:xfrm>
            <a:off x="439712" y="884108"/>
            <a:ext cx="11527437" cy="502671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BAED473-DA4F-BE4D-B63F-E9DCEF6D851E}"/>
              </a:ext>
            </a:extLst>
          </p:cNvPr>
          <p:cNvSpPr txBox="1"/>
          <p:nvPr/>
        </p:nvSpPr>
        <p:spPr>
          <a:xfrm>
            <a:off x="515715" y="5910827"/>
            <a:ext cx="11375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accent6">
                    <a:lumMod val="50000"/>
                  </a:schemeClr>
                </a:solidFill>
              </a:rPr>
              <a:t>KÉSZÍTSÜK FEL A BETEGET A MŰTÉTRE, AKÁR EGY FUTÓ FELKÉSZÜL A HASONLÓ MEGTERHELÉST JELENTŐ MARATHON FUTÁSRA!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BFB0563-33FE-D348-945A-DBB2B44C49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>
            <a:extLst>
              <a:ext uri="{FF2B5EF4-FFF2-40B4-BE49-F238E27FC236}">
                <a16:creationId xmlns:a16="http://schemas.microsoft.com/office/drawing/2014/main" id="{160BC502-CCC9-D84B-8539-C5F7C59CD82C}"/>
              </a:ext>
            </a:extLst>
          </p:cNvPr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BEVEZETÉS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8EF53DB4-17DE-974E-B12A-1F17ACECAFF6}"/>
              </a:ext>
            </a:extLst>
          </p:cNvPr>
          <p:cNvCxnSpPr/>
          <p:nvPr/>
        </p:nvCxnSpPr>
        <p:spPr>
          <a:xfrm>
            <a:off x="869430" y="3043003"/>
            <a:ext cx="104596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DA1500D4-6FA6-2B48-9BC9-62FE9992B713}"/>
              </a:ext>
            </a:extLst>
          </p:cNvPr>
          <p:cNvCxnSpPr>
            <a:cxnSpLocks/>
          </p:cNvCxnSpPr>
          <p:nvPr/>
        </p:nvCxnSpPr>
        <p:spPr>
          <a:xfrm flipV="1">
            <a:off x="2758189" y="1956216"/>
            <a:ext cx="0" cy="26757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648BD87-2BEA-5F49-BE3B-20A0E50AD747}"/>
              </a:ext>
            </a:extLst>
          </p:cNvPr>
          <p:cNvSpPr txBox="1"/>
          <p:nvPr/>
        </p:nvSpPr>
        <p:spPr>
          <a:xfrm rot="16200000">
            <a:off x="1985279" y="2011513"/>
            <a:ext cx="111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Funkció</a:t>
            </a:r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CE291802-DAAF-684F-A0D6-235CB0DBA483}"/>
              </a:ext>
            </a:extLst>
          </p:cNvPr>
          <p:cNvCxnSpPr/>
          <p:nvPr/>
        </p:nvCxnSpPr>
        <p:spPr>
          <a:xfrm>
            <a:off x="5411449" y="2855625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43891BA7-126C-3047-B781-A1EBBB4696CE}"/>
              </a:ext>
            </a:extLst>
          </p:cNvPr>
          <p:cNvCxnSpPr/>
          <p:nvPr/>
        </p:nvCxnSpPr>
        <p:spPr>
          <a:xfrm>
            <a:off x="10270761" y="2861867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5BE8DC8F-5F39-6645-B7B0-4FAB93712B26}"/>
              </a:ext>
            </a:extLst>
          </p:cNvPr>
          <p:cNvCxnSpPr/>
          <p:nvPr/>
        </p:nvCxnSpPr>
        <p:spPr>
          <a:xfrm>
            <a:off x="8519410" y="2855622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EBAAFC2C-67C9-DC4D-8158-0E1EE4A5517B}"/>
              </a:ext>
            </a:extLst>
          </p:cNvPr>
          <p:cNvCxnSpPr/>
          <p:nvPr/>
        </p:nvCxnSpPr>
        <p:spPr>
          <a:xfrm>
            <a:off x="6887980" y="2855623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7A160C37-8F1D-0D4E-96A9-0C78E67DF8C5}"/>
              </a:ext>
            </a:extLst>
          </p:cNvPr>
          <p:cNvCxnSpPr/>
          <p:nvPr/>
        </p:nvCxnSpPr>
        <p:spPr>
          <a:xfrm>
            <a:off x="6260892" y="2855624"/>
            <a:ext cx="0" cy="367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A270CB8-8948-2A46-AE95-3BE1A078A5D8}"/>
              </a:ext>
            </a:extLst>
          </p:cNvPr>
          <p:cNvSpPr txBox="1"/>
          <p:nvPr/>
        </p:nvSpPr>
        <p:spPr>
          <a:xfrm>
            <a:off x="2220925" y="1478445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Diagnózis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AE8D202F-3AEE-AB40-8C48-CDC7E1D48EE2}"/>
              </a:ext>
            </a:extLst>
          </p:cNvPr>
          <p:cNvSpPr txBox="1"/>
          <p:nvPr/>
        </p:nvSpPr>
        <p:spPr>
          <a:xfrm>
            <a:off x="4874186" y="1478445"/>
            <a:ext cx="76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Műtét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2A676B4-3FB2-C64C-8C9A-8EBF9D005E12}"/>
              </a:ext>
            </a:extLst>
          </p:cNvPr>
          <p:cNvSpPr txBox="1"/>
          <p:nvPr/>
        </p:nvSpPr>
        <p:spPr>
          <a:xfrm>
            <a:off x="6059011" y="1482036"/>
            <a:ext cx="977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Emisszió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E0CA735-D094-2F4E-94F5-A60FFE70020A}"/>
              </a:ext>
            </a:extLst>
          </p:cNvPr>
          <p:cNvSpPr txBox="1"/>
          <p:nvPr/>
        </p:nvSpPr>
        <p:spPr>
          <a:xfrm>
            <a:off x="7761029" y="1484935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Kontroll 4. hét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1615D4F-DD30-1745-A7FC-9B9830DAA0DB}"/>
              </a:ext>
            </a:extLst>
          </p:cNvPr>
          <p:cNvSpPr txBox="1"/>
          <p:nvPr/>
        </p:nvSpPr>
        <p:spPr>
          <a:xfrm>
            <a:off x="9512380" y="1494312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Kontroll 8. hét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35C5A8E9-3C85-DC4D-8617-73C00C1EF806}"/>
              </a:ext>
            </a:extLst>
          </p:cNvPr>
          <p:cNvSpPr txBox="1"/>
          <p:nvPr/>
        </p:nvSpPr>
        <p:spPr>
          <a:xfrm>
            <a:off x="10897849" y="3179865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 (nap)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7E3868D2-F82A-5248-A6EB-A9828A911462}"/>
              </a:ext>
            </a:extLst>
          </p:cNvPr>
          <p:cNvSpPr txBox="1"/>
          <p:nvPr/>
        </p:nvSpPr>
        <p:spPr>
          <a:xfrm>
            <a:off x="5283769" y="2550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0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53276BDC-DCE8-E949-BF2A-AD49316D7ACB}"/>
              </a:ext>
            </a:extLst>
          </p:cNvPr>
          <p:cNvSpPr txBox="1"/>
          <p:nvPr/>
        </p:nvSpPr>
        <p:spPr>
          <a:xfrm>
            <a:off x="6119507" y="2550280"/>
            <a:ext cx="30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CB2EF36F-8F78-A44C-A5AA-98DBA1EB796F}"/>
              </a:ext>
            </a:extLst>
          </p:cNvPr>
          <p:cNvSpPr txBox="1"/>
          <p:nvPr/>
        </p:nvSpPr>
        <p:spPr>
          <a:xfrm>
            <a:off x="6679071" y="2565169"/>
            <a:ext cx="49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10</a:t>
            </a:r>
          </a:p>
        </p:txBody>
      </p: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FA727D35-46A5-844F-89A0-778CA0B2F32F}"/>
              </a:ext>
            </a:extLst>
          </p:cNvPr>
          <p:cNvCxnSpPr/>
          <p:nvPr/>
        </p:nvCxnSpPr>
        <p:spPr>
          <a:xfrm>
            <a:off x="869430" y="2964301"/>
            <a:ext cx="45420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43D3CE7B-412F-134C-AA9D-DAAD954B6979}"/>
              </a:ext>
            </a:extLst>
          </p:cNvPr>
          <p:cNvCxnSpPr>
            <a:cxnSpLocks/>
          </p:cNvCxnSpPr>
          <p:nvPr/>
        </p:nvCxnSpPr>
        <p:spPr>
          <a:xfrm>
            <a:off x="5411449" y="2964301"/>
            <a:ext cx="14990" cy="150276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>
            <a:extLst>
              <a:ext uri="{FF2B5EF4-FFF2-40B4-BE49-F238E27FC236}">
                <a16:creationId xmlns:a16="http://schemas.microsoft.com/office/drawing/2014/main" id="{9681D348-CBD0-EF40-9B00-B54D6CE94E3A}"/>
              </a:ext>
            </a:extLst>
          </p:cNvPr>
          <p:cNvCxnSpPr>
            <a:cxnSpLocks/>
          </p:cNvCxnSpPr>
          <p:nvPr/>
        </p:nvCxnSpPr>
        <p:spPr>
          <a:xfrm flipH="1">
            <a:off x="5426439" y="3061000"/>
            <a:ext cx="5439815" cy="140606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>
            <a:extLst>
              <a:ext uri="{FF2B5EF4-FFF2-40B4-BE49-F238E27FC236}">
                <a16:creationId xmlns:a16="http://schemas.microsoft.com/office/drawing/2014/main" id="{BF79D814-F897-FD48-9DAB-A809EAA53344}"/>
              </a:ext>
            </a:extLst>
          </p:cNvPr>
          <p:cNvCxnSpPr>
            <a:cxnSpLocks/>
          </p:cNvCxnSpPr>
          <p:nvPr/>
        </p:nvCxnSpPr>
        <p:spPr>
          <a:xfrm>
            <a:off x="7936119" y="5951090"/>
            <a:ext cx="179882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32B0C197-59DA-8A49-ADFF-A39950465362}"/>
              </a:ext>
            </a:extLst>
          </p:cNvPr>
          <p:cNvSpPr txBox="1"/>
          <p:nvPr/>
        </p:nvSpPr>
        <p:spPr>
          <a:xfrm>
            <a:off x="9773982" y="5766424"/>
            <a:ext cx="215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Hagyományos ellátás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014BCAC2-FB2E-3040-8136-C040218C4DA2}"/>
              </a:ext>
            </a:extLst>
          </p:cNvPr>
          <p:cNvSpPr txBox="1"/>
          <p:nvPr/>
        </p:nvSpPr>
        <p:spPr>
          <a:xfrm>
            <a:off x="3140439" y="825693"/>
            <a:ext cx="660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Műtétes beteg életútja a diagnózistól a felépülésig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3E920B6D-FE6A-8C41-8CC5-B5ADD77310A7}"/>
              </a:ext>
            </a:extLst>
          </p:cNvPr>
          <p:cNvSpPr/>
          <p:nvPr/>
        </p:nvSpPr>
        <p:spPr>
          <a:xfrm>
            <a:off x="-26315" y="6591482"/>
            <a:ext cx="105702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Carli F</a:t>
            </a:r>
            <a:r>
              <a:rPr lang="hu-HU" sz="1200" dirty="0"/>
              <a:t>. et </a:t>
            </a:r>
            <a:r>
              <a:rPr lang="hu-HU" sz="1200" dirty="0" err="1"/>
              <a:t>al</a:t>
            </a:r>
            <a:r>
              <a:rPr lang="hu-HU" sz="1200" dirty="0"/>
              <a:t>: </a:t>
            </a:r>
            <a:r>
              <a:rPr lang="en-US" sz="1200" dirty="0"/>
              <a:t>Phys Med </a:t>
            </a:r>
            <a:r>
              <a:rPr lang="en-US" sz="1200" dirty="0" err="1"/>
              <a:t>Rehabil</a:t>
            </a:r>
            <a:r>
              <a:rPr lang="en-US" sz="1200" dirty="0"/>
              <a:t> </a:t>
            </a:r>
            <a:r>
              <a:rPr lang="en-US" sz="1200" dirty="0" err="1"/>
              <a:t>Clin</a:t>
            </a:r>
            <a:r>
              <a:rPr lang="en-US" sz="1200" dirty="0"/>
              <a:t> N Am. 2017;28(1):49-64. - ALAPJÁN</a:t>
            </a:r>
          </a:p>
        </p:txBody>
      </p:sp>
      <p:sp>
        <p:nvSpPr>
          <p:cNvPr id="44" name="Jobbra mutató nyíl 43">
            <a:extLst>
              <a:ext uri="{FF2B5EF4-FFF2-40B4-BE49-F238E27FC236}">
                <a16:creationId xmlns:a16="http://schemas.microsoft.com/office/drawing/2014/main" id="{2E29D102-258A-CC48-B572-E5316CD5D6DC}"/>
              </a:ext>
            </a:extLst>
          </p:cNvPr>
          <p:cNvSpPr/>
          <p:nvPr/>
        </p:nvSpPr>
        <p:spPr>
          <a:xfrm>
            <a:off x="5411449" y="4735391"/>
            <a:ext cx="1184825" cy="799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Jobbra mutató nyíl 44">
            <a:extLst>
              <a:ext uri="{FF2B5EF4-FFF2-40B4-BE49-F238E27FC236}">
                <a16:creationId xmlns:a16="http://schemas.microsoft.com/office/drawing/2014/main" id="{7B116792-D356-C847-8DE1-383E0F54EBC5}"/>
              </a:ext>
            </a:extLst>
          </p:cNvPr>
          <p:cNvSpPr/>
          <p:nvPr/>
        </p:nvSpPr>
        <p:spPr>
          <a:xfrm>
            <a:off x="6887980" y="4419742"/>
            <a:ext cx="3382778" cy="1411424"/>
          </a:xfrm>
          <a:prstGeom prst="rightArrow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C8ABCA76-BEAE-714D-A066-86408AC19CA8}"/>
              </a:ext>
            </a:extLst>
          </p:cNvPr>
          <p:cNvSpPr txBox="1"/>
          <p:nvPr/>
        </p:nvSpPr>
        <p:spPr>
          <a:xfrm>
            <a:off x="7034670" y="4811856"/>
            <a:ext cx="243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Rehabilitáció, </a:t>
            </a:r>
            <a:r>
              <a:rPr lang="hu-HU" dirty="0" err="1"/>
              <a:t>adjuváns</a:t>
            </a:r>
            <a:r>
              <a:rPr lang="hu-HU" dirty="0"/>
              <a:t> onkológiai kezelés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921BCE56-7547-854D-9EF8-A38C74DB4976}"/>
              </a:ext>
            </a:extLst>
          </p:cNvPr>
          <p:cNvSpPr txBox="1"/>
          <p:nvPr/>
        </p:nvSpPr>
        <p:spPr>
          <a:xfrm>
            <a:off x="5436919" y="4940768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</a:rPr>
              <a:t>ERAS</a:t>
            </a:r>
          </a:p>
        </p:txBody>
      </p: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D9BB80F2-4D25-C646-9D63-B667E9566E86}"/>
              </a:ext>
            </a:extLst>
          </p:cNvPr>
          <p:cNvCxnSpPr/>
          <p:nvPr/>
        </p:nvCxnSpPr>
        <p:spPr>
          <a:xfrm>
            <a:off x="869430" y="2855622"/>
            <a:ext cx="4608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C5928873-F22C-C642-8774-D1382A674F95}"/>
              </a:ext>
            </a:extLst>
          </p:cNvPr>
          <p:cNvCxnSpPr>
            <a:cxnSpLocks/>
          </p:cNvCxnSpPr>
          <p:nvPr/>
        </p:nvCxnSpPr>
        <p:spPr>
          <a:xfrm>
            <a:off x="5478638" y="2855622"/>
            <a:ext cx="0" cy="1152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F8C4859A-8E61-FC4D-83F9-2945F9AE3444}"/>
              </a:ext>
            </a:extLst>
          </p:cNvPr>
          <p:cNvCxnSpPr>
            <a:cxnSpLocks/>
          </p:cNvCxnSpPr>
          <p:nvPr/>
        </p:nvCxnSpPr>
        <p:spPr>
          <a:xfrm flipV="1">
            <a:off x="5477430" y="3055645"/>
            <a:ext cx="3570089" cy="9556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D464E578-E240-4B4D-9F61-75DA96CE0D36}"/>
              </a:ext>
            </a:extLst>
          </p:cNvPr>
          <p:cNvCxnSpPr>
            <a:cxnSpLocks/>
          </p:cNvCxnSpPr>
          <p:nvPr/>
        </p:nvCxnSpPr>
        <p:spPr>
          <a:xfrm flipV="1">
            <a:off x="7936119" y="6316255"/>
            <a:ext cx="1764000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129685FE-783A-4A40-861A-20D1342991EF}"/>
              </a:ext>
            </a:extLst>
          </p:cNvPr>
          <p:cNvSpPr txBox="1"/>
          <p:nvPr/>
        </p:nvSpPr>
        <p:spPr>
          <a:xfrm>
            <a:off x="9773982" y="6131589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ERAS</a:t>
            </a:r>
          </a:p>
        </p:txBody>
      </p:sp>
      <p:sp>
        <p:nvSpPr>
          <p:cNvPr id="38" name="Jobbra mutató nyíl 37">
            <a:extLst>
              <a:ext uri="{FF2B5EF4-FFF2-40B4-BE49-F238E27FC236}">
                <a16:creationId xmlns:a16="http://schemas.microsoft.com/office/drawing/2014/main" id="{44AC96A3-A100-164A-8BAB-5F806BE910DE}"/>
              </a:ext>
            </a:extLst>
          </p:cNvPr>
          <p:cNvSpPr/>
          <p:nvPr/>
        </p:nvSpPr>
        <p:spPr>
          <a:xfrm>
            <a:off x="3296293" y="4434101"/>
            <a:ext cx="3382778" cy="141142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45C917A4-5E89-4B42-B77B-B00673AB6725}"/>
              </a:ext>
            </a:extLst>
          </p:cNvPr>
          <p:cNvCxnSpPr>
            <a:cxnSpLocks/>
          </p:cNvCxnSpPr>
          <p:nvPr/>
        </p:nvCxnSpPr>
        <p:spPr>
          <a:xfrm flipV="1">
            <a:off x="7938619" y="6678515"/>
            <a:ext cx="17640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43BBC05A-7982-114A-933C-11F2FB2BCCF5}"/>
              </a:ext>
            </a:extLst>
          </p:cNvPr>
          <p:cNvSpPr txBox="1"/>
          <p:nvPr/>
        </p:nvSpPr>
        <p:spPr>
          <a:xfrm>
            <a:off x="9776482" y="6493849"/>
            <a:ext cx="14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Prehabilitáció</a:t>
            </a:r>
            <a:endParaRPr lang="hu-HU" dirty="0"/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5D02B559-4D76-EB4C-8103-5DECCFAFB4C7}"/>
              </a:ext>
            </a:extLst>
          </p:cNvPr>
          <p:cNvSpPr txBox="1"/>
          <p:nvPr/>
        </p:nvSpPr>
        <p:spPr>
          <a:xfrm>
            <a:off x="3542812" y="4950355"/>
            <a:ext cx="14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Prehabilitáció</a:t>
            </a:r>
            <a:endParaRPr lang="hu-HU" dirty="0"/>
          </a:p>
        </p:txBody>
      </p:sp>
      <p:cxnSp>
        <p:nvCxnSpPr>
          <p:cNvPr id="54" name="Egyenes összekötő 53">
            <a:extLst>
              <a:ext uri="{FF2B5EF4-FFF2-40B4-BE49-F238E27FC236}">
                <a16:creationId xmlns:a16="http://schemas.microsoft.com/office/drawing/2014/main" id="{62113AD9-7765-C041-AD0A-A23529174654}"/>
              </a:ext>
            </a:extLst>
          </p:cNvPr>
          <p:cNvCxnSpPr>
            <a:cxnSpLocks/>
          </p:cNvCxnSpPr>
          <p:nvPr/>
        </p:nvCxnSpPr>
        <p:spPr>
          <a:xfrm>
            <a:off x="901910" y="2723212"/>
            <a:ext cx="18562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468295B4-624D-8843-8E40-4B0AD16DD41B}"/>
              </a:ext>
            </a:extLst>
          </p:cNvPr>
          <p:cNvCxnSpPr>
            <a:cxnSpLocks/>
          </p:cNvCxnSpPr>
          <p:nvPr/>
        </p:nvCxnSpPr>
        <p:spPr>
          <a:xfrm flipV="1">
            <a:off x="2758187" y="2072323"/>
            <a:ext cx="2786431" cy="665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>
            <a:extLst>
              <a:ext uri="{FF2B5EF4-FFF2-40B4-BE49-F238E27FC236}">
                <a16:creationId xmlns:a16="http://schemas.microsoft.com/office/drawing/2014/main" id="{446C49F3-EAD1-2E49-BC87-2FD7EBA369E6}"/>
              </a:ext>
            </a:extLst>
          </p:cNvPr>
          <p:cNvCxnSpPr>
            <a:cxnSpLocks/>
          </p:cNvCxnSpPr>
          <p:nvPr/>
        </p:nvCxnSpPr>
        <p:spPr>
          <a:xfrm>
            <a:off x="5529627" y="2064407"/>
            <a:ext cx="1" cy="1469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42A7C71B-2AE0-4446-A731-8F62E7DCD659}"/>
              </a:ext>
            </a:extLst>
          </p:cNvPr>
          <p:cNvCxnSpPr>
            <a:cxnSpLocks/>
          </p:cNvCxnSpPr>
          <p:nvPr/>
        </p:nvCxnSpPr>
        <p:spPr>
          <a:xfrm flipH="1">
            <a:off x="5529627" y="2608093"/>
            <a:ext cx="3502902" cy="9253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Kép 47">
            <a:extLst>
              <a:ext uri="{FF2B5EF4-FFF2-40B4-BE49-F238E27FC236}">
                <a16:creationId xmlns:a16="http://schemas.microsoft.com/office/drawing/2014/main" id="{A158F6DA-707A-9D4B-9945-1639F7CDA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39A3281-FF88-4449-8C05-4C301BCC99D9}"/>
              </a:ext>
            </a:extLst>
          </p:cNvPr>
          <p:cNvSpPr txBox="1"/>
          <p:nvPr/>
        </p:nvSpPr>
        <p:spPr>
          <a:xfrm>
            <a:off x="263455" y="4548047"/>
            <a:ext cx="11704134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/>
              <a:t>ÚJ SZEMLÉLET</a:t>
            </a:r>
          </a:p>
          <a:p>
            <a:pPr algn="ctr"/>
            <a:r>
              <a:rPr lang="hu-HU" sz="4800" b="1" dirty="0">
                <a:solidFill>
                  <a:srgbClr val="FF0000"/>
                </a:solidFill>
              </a:rPr>
              <a:t>Várólista helyett „felkészülési” lista</a:t>
            </a:r>
          </a:p>
        </p:txBody>
      </p:sp>
    </p:spTree>
    <p:extLst>
      <p:ext uri="{BB962C8B-B14F-4D97-AF65-F5344CB8AC3E}">
        <p14:creationId xmlns:p14="http://schemas.microsoft.com/office/powerpoint/2010/main" val="18213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-16934"/>
            <a:ext cx="12192000" cy="863601"/>
          </a:xfrm>
          <a:prstGeom prst="rect">
            <a:avLst/>
          </a:prstGeom>
          <a:solidFill>
            <a:srgbClr val="F5F5F5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TARTALOM</a:t>
            </a:r>
            <a:endParaRPr lang="hu-HU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9981" y="1246840"/>
            <a:ext cx="742013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</a:rPr>
              <a:t>Bevezetés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>
                <a:solidFill>
                  <a:srgbClr val="FF0000"/>
                </a:solidFill>
              </a:rPr>
              <a:t>Prehabilitáció</a:t>
            </a:r>
            <a:endParaRPr lang="hu-HU" sz="2400" b="1"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>
                <a:solidFill>
                  <a:srgbClr val="FF0000"/>
                </a:solidFill>
              </a:rPr>
              <a:t>Alapok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Fizikális állapot (edzettség)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Tápláltsági állapot javítása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 err="1"/>
              <a:t>Preoperativ</a:t>
            </a:r>
            <a:r>
              <a:rPr lang="hu-HU" sz="2400" b="1" dirty="0"/>
              <a:t> szorongás (</a:t>
            </a:r>
            <a:r>
              <a:rPr lang="hu-HU" sz="2400" b="1" dirty="0" err="1"/>
              <a:t>mentálhigénia</a:t>
            </a:r>
            <a:r>
              <a:rPr lang="hu-HU" sz="2400" b="1" dirty="0"/>
              <a:t>) csökkentése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Irodalmi áttekintés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Saját eredmények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400" b="1" dirty="0"/>
              <a:t>Összefoglalás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34958DD-C839-DA4C-91A0-F6F18955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111" y="1204383"/>
            <a:ext cx="4711908" cy="508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41FB250-E2F5-4640-B729-5C6DEF1180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640" y="17873"/>
            <a:ext cx="1333500" cy="8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3108</Words>
  <Application>Microsoft Office PowerPoint</Application>
  <PresentationFormat>Szélesvásznú</PresentationFormat>
  <Paragraphs>430</Paragraphs>
  <Slides>42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52" baseType="lpstr">
      <vt:lpstr>Aharoni</vt:lpstr>
      <vt:lpstr>Arial</vt:lpstr>
      <vt:lpstr>Calibri</vt:lpstr>
      <vt:lpstr>Calibri Light</vt:lpstr>
      <vt:lpstr>Georgia</vt:lpstr>
      <vt:lpstr>system-ui</vt:lpstr>
      <vt:lpstr>Tw Cen MT</vt:lpstr>
      <vt:lpstr>Tw Cen MT Condensed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kljlkl</dc:title>
  <dc:creator>Kísérleti Centrál</dc:creator>
  <cp:lastModifiedBy>Windows-felhasználó</cp:lastModifiedBy>
  <cp:revision>166</cp:revision>
  <dcterms:created xsi:type="dcterms:W3CDTF">2017-04-18T12:07:42Z</dcterms:created>
  <dcterms:modified xsi:type="dcterms:W3CDTF">2021-05-10T11:53:56Z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12355649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S9.0.3</vt:lpwstr>
  </property>
</Properties>
</file>