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sldIdLst>
    <p:sldId id="256" r:id="rId2"/>
    <p:sldId id="259" r:id="rId3"/>
    <p:sldId id="265" r:id="rId4"/>
    <p:sldId id="257" r:id="rId5"/>
    <p:sldId id="258" r:id="rId6"/>
    <p:sldId id="272" r:id="rId7"/>
    <p:sldId id="261" r:id="rId8"/>
    <p:sldId id="260" r:id="rId9"/>
    <p:sldId id="262" r:id="rId10"/>
    <p:sldId id="263" r:id="rId11"/>
    <p:sldId id="264" r:id="rId12"/>
    <p:sldId id="266" r:id="rId13"/>
    <p:sldId id="267" r:id="rId14"/>
    <p:sldId id="273" r:id="rId15"/>
    <p:sldId id="268" r:id="rId16"/>
    <p:sldId id="275" r:id="rId17"/>
    <p:sldId id="269" r:id="rId18"/>
    <p:sldId id="277" r:id="rId19"/>
    <p:sldId id="270" r:id="rId20"/>
    <p:sldId id="274" r:id="rId21"/>
    <p:sldId id="271" r:id="rId22"/>
    <p:sldId id="280" r:id="rId23"/>
    <p:sldId id="27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a" initials="V" lastIdx="1" clrIdx="0">
    <p:extLst>
      <p:ext uri="{19B8F6BF-5375-455C-9EA6-DF929625EA0E}">
        <p15:presenceInfo xmlns:p15="http://schemas.microsoft.com/office/powerpoint/2012/main" userId="Ve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DDF4-F2EB-4CC4-85D1-85037E6140C6}" type="datetimeFigureOut">
              <a:rPr lang="hu-HU" smtClean="0"/>
              <a:t>2021. 03. 18.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0FD4-FD97-4541-83B6-4DD306CB28C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0608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DDF4-F2EB-4CC4-85D1-85037E6140C6}" type="datetimeFigureOut">
              <a:rPr lang="hu-HU" smtClean="0"/>
              <a:t>2021. 03. 18.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0FD4-FD97-4541-83B6-4DD306CB28C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452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DDF4-F2EB-4CC4-85D1-85037E6140C6}" type="datetimeFigureOut">
              <a:rPr lang="hu-HU" smtClean="0"/>
              <a:t>2021. 03. 18.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0FD4-FD97-4541-83B6-4DD306CB28C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9323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DDF4-F2EB-4CC4-85D1-85037E6140C6}" type="datetimeFigureOut">
              <a:rPr lang="hu-HU" smtClean="0"/>
              <a:t>2021. 03. 18.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0FD4-FD97-4541-83B6-4DD306CB28C7}" type="slidenum">
              <a:rPr lang="hu-HU" smtClean="0"/>
              <a:t>‹#›</a:t>
            </a:fld>
            <a:endParaRPr lang="hu-H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691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DDF4-F2EB-4CC4-85D1-85037E6140C6}" type="datetimeFigureOut">
              <a:rPr lang="hu-HU" smtClean="0"/>
              <a:t>2021. 03. 18.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0FD4-FD97-4541-83B6-4DD306CB28C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1684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DDF4-F2EB-4CC4-85D1-85037E6140C6}" type="datetimeFigureOut">
              <a:rPr lang="hu-HU" smtClean="0"/>
              <a:t>2021. 03. 18.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0FD4-FD97-4541-83B6-4DD306CB28C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8530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DDF4-F2EB-4CC4-85D1-85037E6140C6}" type="datetimeFigureOut">
              <a:rPr lang="hu-HU" smtClean="0"/>
              <a:t>2021. 03. 18.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0FD4-FD97-4541-83B6-4DD306CB28C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1048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DDF4-F2EB-4CC4-85D1-85037E6140C6}" type="datetimeFigureOut">
              <a:rPr lang="hu-HU" smtClean="0"/>
              <a:t>2021. 03. 18.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0FD4-FD97-4541-83B6-4DD306CB28C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7000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DDF4-F2EB-4CC4-85D1-85037E6140C6}" type="datetimeFigureOut">
              <a:rPr lang="hu-HU" smtClean="0"/>
              <a:t>2021. 03. 18.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0FD4-FD97-4541-83B6-4DD306CB28C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9939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DDF4-F2EB-4CC4-85D1-85037E6140C6}" type="datetimeFigureOut">
              <a:rPr lang="hu-HU" smtClean="0"/>
              <a:t>2021. 03. 18.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0FD4-FD97-4541-83B6-4DD306CB28C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0229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DDF4-F2EB-4CC4-85D1-85037E6140C6}" type="datetimeFigureOut">
              <a:rPr lang="hu-HU" smtClean="0"/>
              <a:t>2021. 03. 18.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0FD4-FD97-4541-83B6-4DD306CB28C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1528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DDF4-F2EB-4CC4-85D1-85037E6140C6}" type="datetimeFigureOut">
              <a:rPr lang="hu-HU" smtClean="0"/>
              <a:t>2021. 03. 18.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0FD4-FD97-4541-83B6-4DD306CB28C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822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DDF4-F2EB-4CC4-85D1-85037E6140C6}" type="datetimeFigureOut">
              <a:rPr lang="hu-HU" smtClean="0"/>
              <a:t>2021. 03. 18.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0FD4-FD97-4541-83B6-4DD306CB28C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8674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DDF4-F2EB-4CC4-85D1-85037E6140C6}" type="datetimeFigureOut">
              <a:rPr lang="hu-HU" smtClean="0"/>
              <a:t>2021. 03. 18.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0FD4-FD97-4541-83B6-4DD306CB28C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395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DDF4-F2EB-4CC4-85D1-85037E6140C6}" type="datetimeFigureOut">
              <a:rPr lang="hu-HU" smtClean="0"/>
              <a:t>2021. 03. 18.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0FD4-FD97-4541-83B6-4DD306CB28C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262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DDF4-F2EB-4CC4-85D1-85037E6140C6}" type="datetimeFigureOut">
              <a:rPr lang="hu-HU" smtClean="0"/>
              <a:t>2021. 03. 18.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0FD4-FD97-4541-83B6-4DD306CB28C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2446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DDF4-F2EB-4CC4-85D1-85037E6140C6}" type="datetimeFigureOut">
              <a:rPr lang="hu-HU" smtClean="0"/>
              <a:t>2021. 03. 18.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0FD4-FD97-4541-83B6-4DD306CB28C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7985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DDF4-F2EB-4CC4-85D1-85037E6140C6}" type="datetimeFigureOut">
              <a:rPr lang="hu-HU" smtClean="0"/>
              <a:t>2021. 03. 18.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0FD4-FD97-4541-83B6-4DD306CB28C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611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DDF4-F2EB-4CC4-85D1-85037E6140C6}" type="datetimeFigureOut">
              <a:rPr lang="hu-HU" smtClean="0"/>
              <a:t>2021. 03. 18.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0FD4-FD97-4541-83B6-4DD306CB28C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0992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E99DDF4-F2EB-4CC4-85D1-85037E6140C6}" type="datetimeFigureOut">
              <a:rPr lang="hu-HU" smtClean="0"/>
              <a:t>2021. 03. 18.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FDB0FD4-FD97-4541-83B6-4DD306CB28C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12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  <p:sldLayoutId id="2147483800" r:id="rId18"/>
    <p:sldLayoutId id="2147483801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8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05730-E907-4089-9379-EFC58DE31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6363"/>
            <a:ext cx="9144000" cy="2521594"/>
          </a:xfrm>
        </p:spPr>
        <p:txBody>
          <a:bodyPr>
            <a:normAutofit/>
          </a:bodyPr>
          <a:lstStyle/>
          <a:p>
            <a:r>
              <a:rPr lang="hu-HU" sz="7000" dirty="0"/>
              <a:t>MIS-C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89A583-3532-40CC-B73F-23B2C3D090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17728"/>
            <a:ext cx="9144000" cy="944339"/>
          </a:xfrm>
        </p:spPr>
        <p:txBody>
          <a:bodyPr>
            <a:normAutofit/>
          </a:bodyPr>
          <a:lstStyle/>
          <a:p>
            <a:r>
              <a:rPr lang="hu-HU" dirty="0"/>
              <a:t>A gyermekintenzív osztály szerepe a pandémiában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34146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91721-EE76-4F5E-986A-42A683F7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291"/>
            <a:ext cx="10515600" cy="1090658"/>
          </a:xfrm>
        </p:spPr>
        <p:txBody>
          <a:bodyPr/>
          <a:lstStyle/>
          <a:p>
            <a:pPr algn="ctr"/>
            <a:r>
              <a:rPr lang="hu-HU" dirty="0"/>
              <a:t>Terápia</a:t>
            </a:r>
            <a:br>
              <a:rPr lang="hu-HU" dirty="0"/>
            </a:br>
            <a:r>
              <a:rPr lang="hu-HU" dirty="0"/>
              <a:t>Második</a:t>
            </a:r>
            <a:r>
              <a:rPr lang="hu-HU" sz="3600" dirty="0"/>
              <a:t> </a:t>
            </a:r>
            <a:r>
              <a:rPr lang="hu-HU" dirty="0"/>
              <a:t>vonal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5B68BFF5-59C6-4F55-8743-1FDC4060EE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539733"/>
              </p:ext>
            </p:extLst>
          </p:nvPr>
        </p:nvGraphicFramePr>
        <p:xfrm>
          <a:off x="838200" y="1205949"/>
          <a:ext cx="10588240" cy="5203335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864858">
                  <a:extLst>
                    <a:ext uri="{9D8B030D-6E8A-4147-A177-3AD203B41FA5}">
                      <a16:colId xmlns:a16="http://schemas.microsoft.com/office/drawing/2014/main" val="3259433021"/>
                    </a:ext>
                  </a:extLst>
                </a:gridCol>
                <a:gridCol w="1325217">
                  <a:extLst>
                    <a:ext uri="{9D8B030D-6E8A-4147-A177-3AD203B41FA5}">
                      <a16:colId xmlns:a16="http://schemas.microsoft.com/office/drawing/2014/main" val="735793548"/>
                    </a:ext>
                  </a:extLst>
                </a:gridCol>
                <a:gridCol w="980661">
                  <a:extLst>
                    <a:ext uri="{9D8B030D-6E8A-4147-A177-3AD203B41FA5}">
                      <a16:colId xmlns:a16="http://schemas.microsoft.com/office/drawing/2014/main" val="2079894636"/>
                    </a:ext>
                  </a:extLst>
                </a:gridCol>
                <a:gridCol w="2623930">
                  <a:extLst>
                    <a:ext uri="{9D8B030D-6E8A-4147-A177-3AD203B41FA5}">
                      <a16:colId xmlns:a16="http://schemas.microsoft.com/office/drawing/2014/main" val="714858263"/>
                    </a:ext>
                  </a:extLst>
                </a:gridCol>
                <a:gridCol w="106018">
                  <a:extLst>
                    <a:ext uri="{9D8B030D-6E8A-4147-A177-3AD203B41FA5}">
                      <a16:colId xmlns:a16="http://schemas.microsoft.com/office/drawing/2014/main" val="3398733122"/>
                    </a:ext>
                  </a:extLst>
                </a:gridCol>
                <a:gridCol w="2478156">
                  <a:extLst>
                    <a:ext uri="{9D8B030D-6E8A-4147-A177-3AD203B41FA5}">
                      <a16:colId xmlns:a16="http://schemas.microsoft.com/office/drawing/2014/main" val="3710437230"/>
                    </a:ext>
                  </a:extLst>
                </a:gridCol>
                <a:gridCol w="2209400">
                  <a:extLst>
                    <a:ext uri="{9D8B030D-6E8A-4147-A177-3AD203B41FA5}">
                      <a16:colId xmlns:a16="http://schemas.microsoft.com/office/drawing/2014/main" val="834709126"/>
                    </a:ext>
                  </a:extLst>
                </a:gridCol>
              </a:tblGrid>
              <a:tr h="476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6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Gyógyszer</a:t>
                      </a:r>
                      <a:endParaRPr lang="hu-HU" sz="1060" baseline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" marR="68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6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Beadás módja</a:t>
                      </a:r>
                      <a:endParaRPr lang="hu-HU" sz="1060" baseline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" marR="68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60" baseline="0">
                          <a:solidFill>
                            <a:sysClr val="windowText" lastClr="000000"/>
                          </a:solidFill>
                          <a:effectLst/>
                        </a:rPr>
                        <a:t>Életkor/súly</a:t>
                      </a:r>
                      <a:endParaRPr lang="hu-HU" sz="106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" marR="68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6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Dózis</a:t>
                      </a:r>
                      <a:endParaRPr lang="hu-HU" sz="1060" baseline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" marR="686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60" baseline="0">
                          <a:solidFill>
                            <a:sysClr val="windowText" lastClr="000000"/>
                          </a:solidFill>
                          <a:effectLst/>
                        </a:rPr>
                        <a:t>Terápia időtartama</a:t>
                      </a:r>
                      <a:endParaRPr lang="hu-HU" sz="106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" marR="686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60" baseline="0">
                          <a:effectLst/>
                        </a:rPr>
                        <a:t>Terápia időtartama</a:t>
                      </a:r>
                      <a:endParaRPr lang="hu-HU" sz="106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" marR="68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60" baseline="0">
                          <a:solidFill>
                            <a:sysClr val="windowText" lastClr="000000"/>
                          </a:solidFill>
                          <a:effectLst/>
                        </a:rPr>
                        <a:t>Megjegyzés</a:t>
                      </a:r>
                      <a:endParaRPr lang="hu-HU" sz="106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" marR="6864" marT="0" marB="0" anchor="ctr"/>
                </a:tc>
                <a:extLst>
                  <a:ext uri="{0D108BD9-81ED-4DB2-BD59-A6C34878D82A}">
                    <a16:rowId xmlns:a16="http://schemas.microsoft.com/office/drawing/2014/main" val="1360467028"/>
                  </a:ext>
                </a:extLst>
              </a:tr>
              <a:tr h="618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60" baseline="0">
                          <a:solidFill>
                            <a:sysClr val="windowText" lastClr="000000"/>
                          </a:solidFill>
                          <a:effectLst/>
                        </a:rPr>
                        <a:t>Infliximab</a:t>
                      </a:r>
                      <a:endParaRPr lang="hu-HU" sz="106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" marR="68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60" baseline="0">
                          <a:solidFill>
                            <a:sysClr val="windowText" lastClr="000000"/>
                          </a:solidFill>
                          <a:effectLst/>
                        </a:rPr>
                        <a:t>iv.</a:t>
                      </a:r>
                      <a:endParaRPr lang="hu-HU" sz="106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" marR="68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60" baseline="0">
                          <a:solidFill>
                            <a:sysClr val="windowText" lastClr="000000"/>
                          </a:solidFill>
                          <a:effectLst/>
                        </a:rPr>
                        <a:t>mind</a:t>
                      </a:r>
                      <a:endParaRPr lang="hu-HU" sz="106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" marR="68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6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5 mg/kg</a:t>
                      </a:r>
                      <a:endParaRPr lang="hu-HU" sz="1060" baseline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" marR="686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6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egyszeri ds.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6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multidiszciplináris egyeztetés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6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hu-HU" sz="1060" baseline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" marR="686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60" baseline="0">
                          <a:effectLst/>
                        </a:rPr>
                        <a:t>egyszeri ds.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60" baseline="0">
                          <a:effectLst/>
                        </a:rPr>
                        <a:t>multidiszciplináris egyeztetés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60" baseline="0">
                          <a:effectLst/>
                        </a:rPr>
                        <a:t> </a:t>
                      </a:r>
                      <a:endParaRPr lang="hu-HU" sz="106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" marR="68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6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2 órás infúzió, 250 ml fiz.sóban. 15 kg alatt 1-4 mg/ml koncentráció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6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Komplett Kawasaki-kór esetén</a:t>
                      </a:r>
                      <a:endParaRPr lang="hu-HU" sz="1060" baseline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" marR="6864" marT="0" marB="0" anchor="ctr"/>
                </a:tc>
                <a:extLst>
                  <a:ext uri="{0D108BD9-81ED-4DB2-BD59-A6C34878D82A}">
                    <a16:rowId xmlns:a16="http://schemas.microsoft.com/office/drawing/2014/main" val="2948225910"/>
                  </a:ext>
                </a:extLst>
              </a:tr>
              <a:tr h="906601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6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Anakinra</a:t>
                      </a:r>
                      <a:endParaRPr lang="hu-HU" sz="1060" baseline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" marR="68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60" baseline="0">
                          <a:solidFill>
                            <a:sysClr val="windowText" lastClr="000000"/>
                          </a:solidFill>
                          <a:effectLst/>
                        </a:rPr>
                        <a:t>sc (preferált)</a:t>
                      </a:r>
                      <a:endParaRPr lang="hu-HU" sz="106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" marR="68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60" baseline="0">
                          <a:solidFill>
                            <a:sysClr val="windowText" lastClr="000000"/>
                          </a:solidFill>
                          <a:effectLst/>
                        </a:rPr>
                        <a:t>mind</a:t>
                      </a:r>
                      <a:endParaRPr lang="hu-HU" sz="106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" marR="68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6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4-6mg/kg/die, max 100mg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6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(hatástalanság esetén 2m/kg/die-vel emelhető, 8mg/kg.ig, max 400mg)</a:t>
                      </a:r>
                      <a:endParaRPr lang="hu-HU" sz="1060" baseline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" marR="686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6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multidiszciplináris egyeztetés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6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hu-HU" sz="1060" baseline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" marR="686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60" baseline="0">
                          <a:effectLst/>
                        </a:rPr>
                        <a:t>multidiszciplináris egyeztetés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60" baseline="0">
                          <a:effectLst/>
                        </a:rPr>
                        <a:t> </a:t>
                      </a:r>
                      <a:endParaRPr lang="hu-HU" sz="106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" marR="68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6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Terápiacsökkentés: 3 napig  az eredeti dózis 50%-a, aztán leállítani</a:t>
                      </a:r>
                      <a:endParaRPr lang="hu-HU" sz="1060" baseline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" marR="6864" marT="0" marB="0" anchor="ctr"/>
                </a:tc>
                <a:extLst>
                  <a:ext uri="{0D108BD9-81ED-4DB2-BD59-A6C34878D82A}">
                    <a16:rowId xmlns:a16="http://schemas.microsoft.com/office/drawing/2014/main" val="1091293641"/>
                  </a:ext>
                </a:extLst>
              </a:tr>
              <a:tr h="50881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60" baseline="0">
                          <a:solidFill>
                            <a:sysClr val="windowText" lastClr="000000"/>
                          </a:solidFill>
                          <a:effectLst/>
                        </a:rPr>
                        <a:t>iv</a:t>
                      </a:r>
                      <a:endParaRPr lang="hu-HU" sz="106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" marR="686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60" baseline="0">
                          <a:solidFill>
                            <a:sysClr val="windowText" lastClr="000000"/>
                          </a:solidFill>
                          <a:effectLst/>
                        </a:rPr>
                        <a:t>&lt;20kg</a:t>
                      </a:r>
                      <a:endParaRPr lang="hu-HU" sz="106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" marR="6864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6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2mg/kg stat telítő ds IV (max. 100mg), majd folyamatos infúzió  0.02ml/kg/hr (2mg/kg/day), hatástalanság esetén 2m/kg/die-vel emelhető 12 óránként (max 12mg/kg , 400mg/day kivéve telítés).</a:t>
                      </a:r>
                      <a:endParaRPr lang="hu-HU" sz="1060" baseline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" marR="6864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193281"/>
                  </a:ext>
                </a:extLst>
              </a:tr>
              <a:tr h="33582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60" baseline="0">
                          <a:solidFill>
                            <a:sysClr val="windowText" lastClr="000000"/>
                          </a:solidFill>
                          <a:effectLst/>
                        </a:rPr>
                        <a:t>Minden 100 mg-os fecskendő tartalma 24 ml-ig fiz. sóval kihigítandó. Fecskendő 8 óránként cserélendő.</a:t>
                      </a:r>
                      <a:endParaRPr lang="hu-HU" sz="106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" marR="6864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109227"/>
                  </a:ext>
                </a:extLst>
              </a:tr>
              <a:tr h="33582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60" baseline="0">
                          <a:solidFill>
                            <a:sysClr val="windowText" lastClr="000000"/>
                          </a:solidFill>
                          <a:effectLst/>
                        </a:rPr>
                        <a:t>iv</a:t>
                      </a:r>
                      <a:endParaRPr lang="hu-HU" sz="106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" marR="686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60" baseline="0">
                          <a:solidFill>
                            <a:sysClr val="windowText" lastClr="000000"/>
                          </a:solidFill>
                          <a:effectLst/>
                        </a:rPr>
                        <a:t>&gt;20kg</a:t>
                      </a:r>
                      <a:endParaRPr lang="hu-HU" sz="106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" marR="6864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60" baseline="0">
                          <a:solidFill>
                            <a:sysClr val="windowText" lastClr="000000"/>
                          </a:solidFill>
                          <a:effectLst/>
                        </a:rPr>
                        <a:t>2mg/kg stat telítő ds IV (max 100mg), majd folyamatos infúzió 0.01ml/kg/hr (2mg/kg/day).</a:t>
                      </a:r>
                      <a:endParaRPr lang="hu-HU" sz="106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" marR="6864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918706"/>
                  </a:ext>
                </a:extLst>
              </a:tr>
              <a:tr h="33582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60" baseline="0">
                          <a:solidFill>
                            <a:sysClr val="windowText" lastClr="000000"/>
                          </a:solidFill>
                          <a:effectLst/>
                        </a:rPr>
                        <a:t>Minden 100 mg-os fecskendő tartalma 12 ml-ig fiz. sóval kihigítandó. Fecskendő 8 óránként cserélendő.</a:t>
                      </a:r>
                      <a:endParaRPr lang="hu-HU" sz="106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" marR="6864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669570"/>
                  </a:ext>
                </a:extLst>
              </a:tr>
              <a:tr h="47575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60" baseline="0">
                          <a:solidFill>
                            <a:sysClr val="windowText" lastClr="000000"/>
                          </a:solidFill>
                          <a:effectLst/>
                        </a:rPr>
                        <a:t>Tocilizumab</a:t>
                      </a:r>
                      <a:endParaRPr lang="hu-HU" sz="106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" marR="68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60" baseline="0">
                          <a:solidFill>
                            <a:sysClr val="windowText" lastClr="000000"/>
                          </a:solidFill>
                          <a:effectLst/>
                        </a:rPr>
                        <a:t>iv</a:t>
                      </a:r>
                      <a:endParaRPr lang="hu-HU" sz="106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" marR="68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60" baseline="0">
                          <a:solidFill>
                            <a:sysClr val="windowText" lastClr="000000"/>
                          </a:solidFill>
                          <a:effectLst/>
                        </a:rPr>
                        <a:t>≥1év és &lt;30kg</a:t>
                      </a:r>
                      <a:endParaRPr lang="hu-HU" sz="106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" marR="686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60" baseline="0">
                          <a:solidFill>
                            <a:sysClr val="windowText" lastClr="000000"/>
                          </a:solidFill>
                          <a:effectLst/>
                        </a:rPr>
                        <a:t>12mg/kg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60" baseline="0">
                          <a:solidFill>
                            <a:sysClr val="windowText" lastClr="000000"/>
                          </a:solidFill>
                          <a:effectLst/>
                        </a:rPr>
                        <a:t>50ml fiz sóban</a:t>
                      </a:r>
                      <a:endParaRPr lang="hu-HU" sz="106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" marR="686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u-HU" sz="106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" marR="68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60" baseline="0">
                          <a:solidFill>
                            <a:sysClr val="windowText" lastClr="000000"/>
                          </a:solidFill>
                          <a:effectLst/>
                        </a:rPr>
                        <a:t>egyszeri ds, multidiszciplináris egyeztetés</a:t>
                      </a:r>
                      <a:endParaRPr lang="hu-HU" sz="106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" marR="686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60" baseline="0">
                          <a:solidFill>
                            <a:sysClr val="windowText" lastClr="000000"/>
                          </a:solidFill>
                          <a:effectLst/>
                        </a:rPr>
                        <a:t>Egyelőre gyerekkori hatékonysága bizonytalan. 12-24 óra múlva, ha a beteg állapota nem javult második adag megfontolandó</a:t>
                      </a:r>
                      <a:endParaRPr lang="hu-HU" sz="106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" marR="6864" marT="0" marB="0" anchor="ctr"/>
                </a:tc>
                <a:extLst>
                  <a:ext uri="{0D108BD9-81ED-4DB2-BD59-A6C34878D82A}">
                    <a16:rowId xmlns:a16="http://schemas.microsoft.com/office/drawing/2014/main" val="969977130"/>
                  </a:ext>
                </a:extLst>
              </a:tr>
              <a:tr h="70992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60" baseline="0">
                          <a:solidFill>
                            <a:sysClr val="windowText" lastClr="000000"/>
                          </a:solidFill>
                          <a:effectLst/>
                        </a:rPr>
                        <a:t>iv</a:t>
                      </a:r>
                      <a:endParaRPr lang="hu-HU" sz="106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" marR="68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60" baseline="0">
                          <a:solidFill>
                            <a:sysClr val="windowText" lastClr="000000"/>
                          </a:solidFill>
                          <a:effectLst/>
                        </a:rPr>
                        <a:t>≥30kg</a:t>
                      </a:r>
                      <a:endParaRPr lang="hu-HU" sz="106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" marR="686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60" baseline="0">
                          <a:solidFill>
                            <a:sysClr val="windowText" lastClr="000000"/>
                          </a:solidFill>
                          <a:effectLst/>
                        </a:rPr>
                        <a:t>8mg/kg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60" baseline="0">
                          <a:solidFill>
                            <a:sysClr val="windowText" lastClr="000000"/>
                          </a:solidFill>
                          <a:effectLst/>
                        </a:rPr>
                        <a:t>50ml fiz sóban </a:t>
                      </a:r>
                      <a:endParaRPr lang="hu-HU" sz="106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" marR="686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u-HU" sz="106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" marR="68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60" baseline="0">
                          <a:solidFill>
                            <a:sysClr val="windowText" lastClr="000000"/>
                          </a:solidFill>
                          <a:effectLst/>
                        </a:rPr>
                        <a:t>egyszeri ds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60" baseline="0">
                          <a:solidFill>
                            <a:sysClr val="windowText" lastClr="000000"/>
                          </a:solidFill>
                          <a:effectLst/>
                        </a:rPr>
                        <a:t>multidiszciplináris egyeztetés</a:t>
                      </a:r>
                      <a:endParaRPr lang="hu-HU" sz="106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" marR="6864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u-HU" sz="106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" marR="6864" marT="0" marB="0" anchor="ctr"/>
                </a:tc>
                <a:extLst>
                  <a:ext uri="{0D108BD9-81ED-4DB2-BD59-A6C34878D82A}">
                    <a16:rowId xmlns:a16="http://schemas.microsoft.com/office/drawing/2014/main" val="1991351597"/>
                  </a:ext>
                </a:extLst>
              </a:tr>
              <a:tr h="47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6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Remdesivir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6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Favipiravir</a:t>
                      </a:r>
                      <a:endParaRPr lang="hu-HU" sz="1060" baseline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" marR="6864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60" baseline="0">
                          <a:solidFill>
                            <a:sysClr val="windowText" lastClr="000000"/>
                          </a:solidFill>
                          <a:effectLst/>
                        </a:rPr>
                        <a:t>PCR-ral bizonyított SARS-CoV-2 infekcióban</a:t>
                      </a:r>
                      <a:endParaRPr lang="hu-HU" sz="106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" marR="6864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6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COVID-19 Intézeti protokoll szerint </a:t>
                      </a:r>
                      <a:endParaRPr lang="hu-HU" sz="1060" baseline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4" marR="6864" marT="0" marB="0" anchor="ctr"/>
                </a:tc>
                <a:extLst>
                  <a:ext uri="{0D108BD9-81ED-4DB2-BD59-A6C34878D82A}">
                    <a16:rowId xmlns:a16="http://schemas.microsoft.com/office/drawing/2014/main" val="1487281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0066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E3254AE-C4CD-426D-A6E8-7FA13B0F8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-up of a person's chest&#10;&#10;Description automatically generated with low confidence">
            <a:extLst>
              <a:ext uri="{FF2B5EF4-FFF2-40B4-BE49-F238E27FC236}">
                <a16:creationId xmlns:a16="http://schemas.microsoft.com/office/drawing/2014/main" id="{8016C378-4B7A-489D-B6F4-3948447CC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971" y="1999069"/>
            <a:ext cx="4283927" cy="3792130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5C53434-A0C7-4A81-8EB0-D460DAD9B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BBE464-979B-4A5C-96FB-3D21CA1FE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hu-HU"/>
              <a:t>Szupportív intenzív terápia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ECE8F-9DC2-4B84-8C39-B157B206B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999070"/>
            <a:ext cx="5182226" cy="3792130"/>
          </a:xfrm>
        </p:spPr>
        <p:txBody>
          <a:bodyPr>
            <a:normAutofit/>
          </a:bodyPr>
          <a:lstStyle/>
          <a:p>
            <a:r>
              <a:rPr lang="hu-HU" sz="2200" dirty="0"/>
              <a:t>Korai vazoaktív és inotróp terápia</a:t>
            </a:r>
          </a:p>
          <a:p>
            <a:pPr lvl="1"/>
            <a:r>
              <a:rPr lang="hu-HU" dirty="0"/>
              <a:t>Milrinone</a:t>
            </a:r>
          </a:p>
          <a:p>
            <a:pPr lvl="1"/>
            <a:r>
              <a:rPr lang="hu-HU" dirty="0"/>
              <a:t>Noradrenalin</a:t>
            </a:r>
          </a:p>
          <a:p>
            <a:r>
              <a:rPr lang="hu-HU" sz="2200" dirty="0"/>
              <a:t>Korai légzéstámogatás</a:t>
            </a:r>
          </a:p>
          <a:p>
            <a:pPr lvl="1"/>
            <a:r>
              <a:rPr lang="hu-HU" dirty="0"/>
              <a:t>HFNC</a:t>
            </a:r>
          </a:p>
          <a:p>
            <a:pPr lvl="1"/>
            <a:r>
              <a:rPr lang="hu-HU" dirty="0"/>
              <a:t>NIV</a:t>
            </a:r>
          </a:p>
          <a:p>
            <a:pPr lvl="1"/>
            <a:r>
              <a:rPr lang="hu-HU" dirty="0"/>
              <a:t>IPPV</a:t>
            </a:r>
          </a:p>
        </p:txBody>
      </p:sp>
    </p:spTree>
    <p:extLst>
      <p:ext uri="{BB962C8B-B14F-4D97-AF65-F5344CB8AC3E}">
        <p14:creationId xmlns:p14="http://schemas.microsoft.com/office/powerpoint/2010/main" val="81368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4F95DE6-BC61-4DB8-97B8-E32959EA0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D9C176-456B-4F71-AB87-9D14B8B3D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0" y="138157"/>
            <a:ext cx="1712063" cy="1045389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D5518E-E724-4D6A-8ADE-7AE3611B1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532" y="110726"/>
            <a:ext cx="7859564" cy="1408586"/>
          </a:xfrm>
        </p:spPr>
        <p:txBody>
          <a:bodyPr>
            <a:normAutofit/>
          </a:bodyPr>
          <a:lstStyle/>
          <a:p>
            <a:r>
              <a:rPr lang="hu-HU" sz="4000" dirty="0"/>
              <a:t>Tapasztalataink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F97C55-868F-4FDD-BD3C-D2F191796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3" t="89413" r="18746"/>
          <a:stretch/>
        </p:blipFill>
        <p:spPr>
          <a:xfrm>
            <a:off x="8404564" y="0"/>
            <a:ext cx="2589690" cy="5915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722FB9-EA01-42A6-96B2-185F5CC12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0213"/>
          <a:stretch/>
        </p:blipFill>
        <p:spPr>
          <a:xfrm>
            <a:off x="10471066" y="183232"/>
            <a:ext cx="1720934" cy="16835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F5B35-C74C-4F72-94B3-F4EBADED4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2" y="1321704"/>
            <a:ext cx="9166659" cy="510907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u-HU" sz="2200" dirty="0"/>
              <a:t>2020 október 19 óta összesen 24 MIS-C-s gyermek került ITO-ra</a:t>
            </a:r>
          </a:p>
          <a:p>
            <a:pPr lvl="1">
              <a:lnSpc>
                <a:spcPct val="110000"/>
              </a:lnSpc>
            </a:pPr>
            <a:r>
              <a:rPr lang="hu-HU" dirty="0"/>
              <a:t>Az esetek 60%-a</a:t>
            </a:r>
          </a:p>
          <a:p>
            <a:pPr>
              <a:lnSpc>
                <a:spcPct val="110000"/>
              </a:lnSpc>
            </a:pPr>
            <a:r>
              <a:rPr lang="hu-HU" sz="2200" dirty="0"/>
              <a:t>Első 9 esetünk részletes vizsgálata:</a:t>
            </a:r>
            <a:r>
              <a:rPr lang="hu-HU" sz="1400" dirty="0"/>
              <a:t>	</a:t>
            </a:r>
          </a:p>
          <a:p>
            <a:pPr lvl="1">
              <a:lnSpc>
                <a:spcPct val="110000"/>
              </a:lnSpc>
            </a:pPr>
            <a:r>
              <a:rPr lang="hu-HU" dirty="0"/>
              <a:t>Átlagéletkor 11 év (5-16), többségük fiú (6/9)</a:t>
            </a:r>
          </a:p>
          <a:p>
            <a:pPr lvl="1">
              <a:lnSpc>
                <a:spcPct val="110000"/>
              </a:lnSpc>
            </a:pPr>
            <a:r>
              <a:rPr lang="hu-HU" dirty="0"/>
              <a:t>Tünetek kezdetétől ITO felvételig átlagosan 6 nap telt el</a:t>
            </a:r>
          </a:p>
          <a:p>
            <a:pPr lvl="1">
              <a:lnSpc>
                <a:spcPct val="110000"/>
              </a:lnSpc>
            </a:pPr>
            <a:r>
              <a:rPr lang="hu-HU" dirty="0"/>
              <a:t>Leggyakoribb klinikai tünetek:</a:t>
            </a:r>
          </a:p>
          <a:p>
            <a:pPr lvl="2">
              <a:lnSpc>
                <a:spcPct val="110000"/>
              </a:lnSpc>
            </a:pP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láz (9/9), hasi fájdalom (8/9), hányás/hasmenés (8/9), hypotonia (6/9), bőr- és nyálkahártya elváltozások (5/9) és légzési nehezítettség (5/9) </a:t>
            </a:r>
          </a:p>
          <a:p>
            <a:pPr lvl="1">
              <a:lnSpc>
                <a:spcPct val="110000"/>
              </a:lnSpc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COVID anamnézis 5 esetben volt pozitív</a:t>
            </a:r>
          </a:p>
          <a:p>
            <a:pPr lvl="1">
              <a:lnSpc>
                <a:spcPct val="110000"/>
              </a:lnSpc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A fertőzés minden esetben antitesttel bizonyítható volt, az esetek többségében tünetmentesen zajlott</a:t>
            </a:r>
          </a:p>
          <a:p>
            <a:pPr lvl="1">
              <a:lnSpc>
                <a:spcPct val="110000"/>
              </a:lnSpc>
            </a:pPr>
            <a:endParaRPr lang="hu-HU" sz="1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2B4E49C-E7B4-4F6A-8B93-646A0E241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0341"/>
          <a:stretch/>
        </p:blipFill>
        <p:spPr>
          <a:xfrm>
            <a:off x="11494523" y="2664767"/>
            <a:ext cx="635958" cy="764233"/>
          </a:xfrm>
          <a:custGeom>
            <a:avLst/>
            <a:gdLst>
              <a:gd name="connsiteX0" fmla="*/ 0 w 984308"/>
              <a:gd name="connsiteY0" fmla="*/ 0 h 1182847"/>
              <a:gd name="connsiteX1" fmla="*/ 984308 w 984308"/>
              <a:gd name="connsiteY1" fmla="*/ 0 h 1182847"/>
              <a:gd name="connsiteX2" fmla="*/ 984308 w 984308"/>
              <a:gd name="connsiteY2" fmla="*/ 1161661 h 1182847"/>
              <a:gd name="connsiteX3" fmla="*/ 966627 w 984308"/>
              <a:gd name="connsiteY3" fmla="*/ 1165915 h 1182847"/>
              <a:gd name="connsiteX4" fmla="*/ 787132 w 984308"/>
              <a:gd name="connsiteY4" fmla="*/ 1182847 h 1182847"/>
              <a:gd name="connsiteX5" fmla="*/ 48601 w 984308"/>
              <a:gd name="connsiteY5" fmla="*/ 815395 h 1182847"/>
              <a:gd name="connsiteX6" fmla="*/ 0 w 984308"/>
              <a:gd name="connsiteY6" fmla="*/ 731606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4308" h="1182847">
                <a:moveTo>
                  <a:pt x="0" y="0"/>
                </a:moveTo>
                <a:lnTo>
                  <a:pt x="984308" y="0"/>
                </a:lnTo>
                <a:lnTo>
                  <a:pt x="984308" y="1161661"/>
                </a:lnTo>
                <a:lnTo>
                  <a:pt x="966627" y="1165915"/>
                </a:lnTo>
                <a:cubicBezTo>
                  <a:pt x="908648" y="1177017"/>
                  <a:pt x="848618" y="1182847"/>
                  <a:pt x="787132" y="1182847"/>
                </a:cubicBezTo>
                <a:cubicBezTo>
                  <a:pt x="479703" y="1182847"/>
                  <a:pt x="208655" y="1037089"/>
                  <a:pt x="48601" y="815395"/>
                </a:cubicBezTo>
                <a:lnTo>
                  <a:pt x="0" y="731606"/>
                </a:lnTo>
                <a:close/>
              </a:path>
            </a:pathLst>
          </a:cu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528FBF-1727-4546-8131-BA22ED8B5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3" t="81531" r="19879"/>
          <a:stretch/>
        </p:blipFill>
        <p:spPr>
          <a:xfrm>
            <a:off x="8887626" y="5982056"/>
            <a:ext cx="1192806" cy="875944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5179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4F95DE6-BC61-4DB8-97B8-E32959EA0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D9C176-456B-4F71-AB87-9D14B8B3D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0" y="138157"/>
            <a:ext cx="1712063" cy="1045389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2A11F4-5457-45D8-A8C2-972C22946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062" y="124792"/>
            <a:ext cx="7859564" cy="1248237"/>
          </a:xfrm>
        </p:spPr>
        <p:txBody>
          <a:bodyPr>
            <a:normAutofit/>
          </a:bodyPr>
          <a:lstStyle/>
          <a:p>
            <a:r>
              <a:rPr lang="hu-HU" sz="4000" dirty="0"/>
              <a:t>Tapasztalataink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F97C55-868F-4FDD-BD3C-D2F191796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3" t="89413" r="18746"/>
          <a:stretch/>
        </p:blipFill>
        <p:spPr>
          <a:xfrm>
            <a:off x="8404564" y="0"/>
            <a:ext cx="2589690" cy="5915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722FB9-EA01-42A6-96B2-185F5CC12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0213"/>
          <a:stretch/>
        </p:blipFill>
        <p:spPr>
          <a:xfrm>
            <a:off x="10471066" y="183232"/>
            <a:ext cx="1720934" cy="16835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EC49F-A0E3-424E-9AC9-8EB951BB0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317" y="1386394"/>
            <a:ext cx="9886749" cy="483459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u-HU" sz="2200" dirty="0"/>
              <a:t>Gyulladásos markerek:</a:t>
            </a:r>
          </a:p>
          <a:p>
            <a:pPr lvl="1">
              <a:lnSpc>
                <a:spcPct val="110000"/>
              </a:lnSpc>
            </a:pPr>
            <a:r>
              <a:rPr lang="hu-HU" dirty="0">
                <a:effectLst/>
                <a:latin typeface="Tw Cen MT" panose="020B0602020104020603" pitchFamily="34" charset="-18"/>
                <a:ea typeface="Calibri" panose="020F0502020204030204" pitchFamily="34" charset="0"/>
              </a:rPr>
              <a:t>emelkedett CRP (117-412 mg/l), melyet hat esetben kísért egyértelmű PCT emelkedés (&gt;2 mcg/l)</a:t>
            </a:r>
          </a:p>
          <a:p>
            <a:pPr lvl="1">
              <a:lnSpc>
                <a:spcPct val="110000"/>
              </a:lnSpc>
            </a:pPr>
            <a:r>
              <a:rPr lang="hu-HU" dirty="0">
                <a:effectLst/>
                <a:latin typeface="Tw Cen MT" panose="020B0602020104020603" pitchFamily="34" charset="-18"/>
                <a:ea typeface="Calibri" panose="020F0502020204030204" pitchFamily="34" charset="0"/>
              </a:rPr>
              <a:t>hypalbuminaemia (7/9),</a:t>
            </a:r>
          </a:p>
          <a:p>
            <a:pPr lvl="1">
              <a:lnSpc>
                <a:spcPct val="110000"/>
              </a:lnSpc>
            </a:pPr>
            <a:r>
              <a:rPr lang="hu-HU" dirty="0">
                <a:effectLst/>
                <a:latin typeface="Tw Cen MT" panose="020B0602020104020603" pitchFamily="34" charset="-18"/>
                <a:ea typeface="Calibri" panose="020F0502020204030204" pitchFamily="34" charset="0"/>
              </a:rPr>
              <a:t>emelkedett D-dimer (7/9) </a:t>
            </a:r>
          </a:p>
          <a:p>
            <a:pPr lvl="1">
              <a:lnSpc>
                <a:spcPct val="110000"/>
              </a:lnSpc>
            </a:pPr>
            <a:r>
              <a:rPr lang="hu-HU" dirty="0">
                <a:effectLst/>
                <a:latin typeface="Tw Cen MT" panose="020B0602020104020603" pitchFamily="34" charset="-18"/>
                <a:ea typeface="Calibri" panose="020F0502020204030204" pitchFamily="34" charset="0"/>
              </a:rPr>
              <a:t>lymphocytopenia (6/9)</a:t>
            </a:r>
          </a:p>
          <a:p>
            <a:pPr>
              <a:lnSpc>
                <a:spcPct val="110000"/>
              </a:lnSpc>
            </a:pPr>
            <a:r>
              <a:rPr lang="hu-HU" sz="2200" dirty="0">
                <a:latin typeface="Tw Cen MT" panose="020B0602020104020603" pitchFamily="34" charset="-18"/>
              </a:rPr>
              <a:t>Kardiális markerek </a:t>
            </a:r>
          </a:p>
          <a:p>
            <a:pPr lvl="1">
              <a:lnSpc>
                <a:spcPct val="110000"/>
              </a:lnSpc>
            </a:pPr>
            <a:r>
              <a:rPr lang="hu-HU" dirty="0">
                <a:latin typeface="Tw Cen MT" panose="020B0602020104020603" pitchFamily="34" charset="-18"/>
              </a:rPr>
              <a:t>emelkedett HS Troponin T  minden esetben (max: 1815 ng/ml)</a:t>
            </a:r>
          </a:p>
          <a:p>
            <a:pPr lvl="1">
              <a:lnSpc>
                <a:spcPct val="110000"/>
              </a:lnSpc>
            </a:pPr>
            <a:r>
              <a:rPr lang="hu-HU" dirty="0">
                <a:latin typeface="Tw Cen MT" panose="020B0602020104020603" pitchFamily="34" charset="-18"/>
              </a:rPr>
              <a:t>emelkedett  proBNP minden esetben (max.: 47440 pg/ml)</a:t>
            </a:r>
          </a:p>
          <a:p>
            <a:pPr>
              <a:lnSpc>
                <a:spcPct val="110000"/>
              </a:lnSpc>
            </a:pPr>
            <a:r>
              <a:rPr lang="hu-HU" sz="2200" dirty="0">
                <a:latin typeface="Tw Cen MT" panose="020B0602020104020603" pitchFamily="34" charset="-18"/>
              </a:rPr>
              <a:t>ECHO eltérés:</a:t>
            </a:r>
          </a:p>
          <a:p>
            <a:pPr lvl="1">
              <a:lnSpc>
                <a:spcPct val="110000"/>
              </a:lnSpc>
            </a:pPr>
            <a:r>
              <a:rPr lang="hu-HU" dirty="0">
                <a:latin typeface="Tw Cen MT" panose="020B0602020104020603" pitchFamily="34" charset="-18"/>
              </a:rPr>
              <a:t>Koronáriatágulatot egy esetben sem találtunk</a:t>
            </a:r>
          </a:p>
          <a:p>
            <a:pPr lvl="1">
              <a:lnSpc>
                <a:spcPct val="110000"/>
              </a:lnSpc>
            </a:pPr>
            <a:r>
              <a:rPr lang="hu-HU" dirty="0">
                <a:latin typeface="Tw Cen MT" panose="020B0602020104020603" pitchFamily="34" charset="-18"/>
              </a:rPr>
              <a:t>3 esetben volt csak minimális eltérés, MRI: myocarditis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2B4E49C-E7B4-4F6A-8B93-646A0E241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0341"/>
          <a:stretch/>
        </p:blipFill>
        <p:spPr>
          <a:xfrm>
            <a:off x="11494523" y="2664767"/>
            <a:ext cx="635958" cy="764233"/>
          </a:xfrm>
          <a:custGeom>
            <a:avLst/>
            <a:gdLst>
              <a:gd name="connsiteX0" fmla="*/ 0 w 984308"/>
              <a:gd name="connsiteY0" fmla="*/ 0 h 1182847"/>
              <a:gd name="connsiteX1" fmla="*/ 984308 w 984308"/>
              <a:gd name="connsiteY1" fmla="*/ 0 h 1182847"/>
              <a:gd name="connsiteX2" fmla="*/ 984308 w 984308"/>
              <a:gd name="connsiteY2" fmla="*/ 1161661 h 1182847"/>
              <a:gd name="connsiteX3" fmla="*/ 966627 w 984308"/>
              <a:gd name="connsiteY3" fmla="*/ 1165915 h 1182847"/>
              <a:gd name="connsiteX4" fmla="*/ 787132 w 984308"/>
              <a:gd name="connsiteY4" fmla="*/ 1182847 h 1182847"/>
              <a:gd name="connsiteX5" fmla="*/ 48601 w 984308"/>
              <a:gd name="connsiteY5" fmla="*/ 815395 h 1182847"/>
              <a:gd name="connsiteX6" fmla="*/ 0 w 984308"/>
              <a:gd name="connsiteY6" fmla="*/ 731606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4308" h="1182847">
                <a:moveTo>
                  <a:pt x="0" y="0"/>
                </a:moveTo>
                <a:lnTo>
                  <a:pt x="984308" y="0"/>
                </a:lnTo>
                <a:lnTo>
                  <a:pt x="984308" y="1161661"/>
                </a:lnTo>
                <a:lnTo>
                  <a:pt x="966627" y="1165915"/>
                </a:lnTo>
                <a:cubicBezTo>
                  <a:pt x="908648" y="1177017"/>
                  <a:pt x="848618" y="1182847"/>
                  <a:pt x="787132" y="1182847"/>
                </a:cubicBezTo>
                <a:cubicBezTo>
                  <a:pt x="479703" y="1182847"/>
                  <a:pt x="208655" y="1037089"/>
                  <a:pt x="48601" y="815395"/>
                </a:cubicBezTo>
                <a:lnTo>
                  <a:pt x="0" y="731606"/>
                </a:lnTo>
                <a:close/>
              </a:path>
            </a:pathLst>
          </a:cu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528FBF-1727-4546-8131-BA22ED8B5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3" t="81531" r="19879"/>
          <a:stretch/>
        </p:blipFill>
        <p:spPr>
          <a:xfrm>
            <a:off x="8887626" y="5982056"/>
            <a:ext cx="1192806" cy="875944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42507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4F95DE6-BC61-4DB8-97B8-E32959EA0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D9C176-456B-4F71-AB87-9D14B8B3D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0" y="138157"/>
            <a:ext cx="1712063" cy="1045389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5A8575-4C28-4C68-8F89-7095CCE25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062" y="0"/>
            <a:ext cx="7859564" cy="1596177"/>
          </a:xfrm>
        </p:spPr>
        <p:txBody>
          <a:bodyPr>
            <a:normAutofit/>
          </a:bodyPr>
          <a:lstStyle/>
          <a:p>
            <a:r>
              <a:rPr lang="hu-HU" sz="4000" dirty="0"/>
              <a:t>Tapasztalataink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F97C55-868F-4FDD-BD3C-D2F191796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3" t="89413" r="18746"/>
          <a:stretch/>
        </p:blipFill>
        <p:spPr>
          <a:xfrm>
            <a:off x="8404564" y="0"/>
            <a:ext cx="2589690" cy="5915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722FB9-EA01-42A6-96B2-185F5CC12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0213"/>
          <a:stretch/>
        </p:blipFill>
        <p:spPr>
          <a:xfrm>
            <a:off x="10471066" y="183232"/>
            <a:ext cx="1720934" cy="16835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D86EC-9187-43F7-B86D-1EEA79617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3" y="1321704"/>
            <a:ext cx="8853079" cy="446949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u-HU" sz="2200" dirty="0"/>
              <a:t>Protokoll szerinti ellátás, másodvonalbeli kezelésre nem került sor</a:t>
            </a:r>
          </a:p>
          <a:p>
            <a:pPr>
              <a:lnSpc>
                <a:spcPct val="110000"/>
              </a:lnSpc>
            </a:pPr>
            <a:r>
              <a:rPr lang="hu-HU" sz="2200" dirty="0"/>
              <a:t>Keringéstámogatás (milrinon és/vagy noradrenalin) (5/9)</a:t>
            </a:r>
          </a:p>
          <a:p>
            <a:pPr>
              <a:lnSpc>
                <a:spcPct val="110000"/>
              </a:lnSpc>
            </a:pPr>
            <a:r>
              <a:rPr lang="hu-HU" sz="2200" dirty="0"/>
              <a:t>NIV (3/9)</a:t>
            </a:r>
          </a:p>
          <a:p>
            <a:pPr>
              <a:lnSpc>
                <a:spcPct val="110000"/>
              </a:lnSpc>
            </a:pPr>
            <a:r>
              <a:rPr lang="hu-HU" sz="2200" dirty="0"/>
              <a:t>IPPV (4/9)</a:t>
            </a:r>
          </a:p>
          <a:p>
            <a:pPr>
              <a:lnSpc>
                <a:spcPct val="110000"/>
              </a:lnSpc>
            </a:pPr>
            <a:r>
              <a:rPr lang="hu-HU" sz="2200" dirty="0"/>
              <a:t>Lélegeztetett napok: 4,75 (3-8)</a:t>
            </a:r>
          </a:p>
          <a:p>
            <a:pPr>
              <a:lnSpc>
                <a:spcPct val="110000"/>
              </a:lnSpc>
            </a:pPr>
            <a:r>
              <a:rPr lang="hu-HU" sz="2200" dirty="0"/>
              <a:t>ITO-napok: 5,33 (2-10)</a:t>
            </a:r>
          </a:p>
          <a:p>
            <a:pPr>
              <a:lnSpc>
                <a:spcPct val="110000"/>
              </a:lnSpc>
            </a:pPr>
            <a:r>
              <a:rPr lang="hu-HU" sz="2200" dirty="0"/>
              <a:t>Minden beteg javuló állapotban került kiadásra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2B4E49C-E7B4-4F6A-8B93-646A0E241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0341"/>
          <a:stretch/>
        </p:blipFill>
        <p:spPr>
          <a:xfrm>
            <a:off x="11494523" y="2664767"/>
            <a:ext cx="635958" cy="764233"/>
          </a:xfrm>
          <a:custGeom>
            <a:avLst/>
            <a:gdLst>
              <a:gd name="connsiteX0" fmla="*/ 0 w 984308"/>
              <a:gd name="connsiteY0" fmla="*/ 0 h 1182847"/>
              <a:gd name="connsiteX1" fmla="*/ 984308 w 984308"/>
              <a:gd name="connsiteY1" fmla="*/ 0 h 1182847"/>
              <a:gd name="connsiteX2" fmla="*/ 984308 w 984308"/>
              <a:gd name="connsiteY2" fmla="*/ 1161661 h 1182847"/>
              <a:gd name="connsiteX3" fmla="*/ 966627 w 984308"/>
              <a:gd name="connsiteY3" fmla="*/ 1165915 h 1182847"/>
              <a:gd name="connsiteX4" fmla="*/ 787132 w 984308"/>
              <a:gd name="connsiteY4" fmla="*/ 1182847 h 1182847"/>
              <a:gd name="connsiteX5" fmla="*/ 48601 w 984308"/>
              <a:gd name="connsiteY5" fmla="*/ 815395 h 1182847"/>
              <a:gd name="connsiteX6" fmla="*/ 0 w 984308"/>
              <a:gd name="connsiteY6" fmla="*/ 731606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4308" h="1182847">
                <a:moveTo>
                  <a:pt x="0" y="0"/>
                </a:moveTo>
                <a:lnTo>
                  <a:pt x="984308" y="0"/>
                </a:lnTo>
                <a:lnTo>
                  <a:pt x="984308" y="1161661"/>
                </a:lnTo>
                <a:lnTo>
                  <a:pt x="966627" y="1165915"/>
                </a:lnTo>
                <a:cubicBezTo>
                  <a:pt x="908648" y="1177017"/>
                  <a:pt x="848618" y="1182847"/>
                  <a:pt x="787132" y="1182847"/>
                </a:cubicBezTo>
                <a:cubicBezTo>
                  <a:pt x="479703" y="1182847"/>
                  <a:pt x="208655" y="1037089"/>
                  <a:pt x="48601" y="815395"/>
                </a:cubicBezTo>
                <a:lnTo>
                  <a:pt x="0" y="731606"/>
                </a:lnTo>
                <a:close/>
              </a:path>
            </a:pathLst>
          </a:cu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528FBF-1727-4546-8131-BA22ED8B5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3" t="81531" r="19879"/>
          <a:stretch/>
        </p:blipFill>
        <p:spPr>
          <a:xfrm>
            <a:off x="8887626" y="5982056"/>
            <a:ext cx="1192806" cy="875944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71030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4F95DE6-BC61-4DB8-97B8-E32959EA0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D9C176-456B-4F71-AB87-9D14B8B3D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0" y="138157"/>
            <a:ext cx="1712063" cy="1045389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DD2A3D-F00B-4195-A2FC-EE7E9994B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527" y="0"/>
            <a:ext cx="7859564" cy="1300291"/>
          </a:xfrm>
        </p:spPr>
        <p:txBody>
          <a:bodyPr>
            <a:normAutofit/>
          </a:bodyPr>
          <a:lstStyle/>
          <a:p>
            <a:r>
              <a:rPr lang="hu-HU" sz="4000" dirty="0"/>
              <a:t>Eset #1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F97C55-868F-4FDD-BD3C-D2F191796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3" t="89413" r="18746"/>
          <a:stretch/>
        </p:blipFill>
        <p:spPr>
          <a:xfrm>
            <a:off x="8404564" y="0"/>
            <a:ext cx="2589690" cy="5915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722FB9-EA01-42A6-96B2-185F5CC12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0213"/>
          <a:stretch/>
        </p:blipFill>
        <p:spPr>
          <a:xfrm>
            <a:off x="10471066" y="183232"/>
            <a:ext cx="1720934" cy="16835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25C59-6A90-444B-A795-1F4CB4C84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3" y="1300292"/>
            <a:ext cx="9166659" cy="527376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u-HU" sz="2400" dirty="0"/>
              <a:t>13 éves fiú, negatív távolabbi anamnézis</a:t>
            </a:r>
          </a:p>
          <a:p>
            <a:pPr>
              <a:lnSpc>
                <a:spcPct val="110000"/>
              </a:lnSpc>
            </a:pPr>
            <a:r>
              <a:rPr lang="hu-HU" sz="2400" dirty="0"/>
              <a:t>7 napos panaszok:</a:t>
            </a:r>
          </a:p>
          <a:p>
            <a:pPr lvl="1">
              <a:lnSpc>
                <a:spcPct val="110000"/>
              </a:lnSpc>
            </a:pPr>
            <a:r>
              <a:rPr lang="hu-HU" dirty="0"/>
              <a:t>Láz, hasi panaszok, hányás, bőrtünetek</a:t>
            </a:r>
          </a:p>
          <a:p>
            <a:pPr>
              <a:lnSpc>
                <a:spcPct val="110000"/>
              </a:lnSpc>
            </a:pPr>
            <a:r>
              <a:rPr lang="hu-HU" sz="2400" b="0" i="0" u="none" strike="noStrike" dirty="0">
                <a:effectLst/>
              </a:rPr>
              <a:t>Gyulladásos markerek</a:t>
            </a:r>
            <a:r>
              <a:rPr lang="hu-HU" b="0" i="0" u="none" strike="noStrike" dirty="0">
                <a:effectLst/>
              </a:rPr>
              <a:t>:</a:t>
            </a:r>
          </a:p>
          <a:p>
            <a:pPr lvl="1">
              <a:lnSpc>
                <a:spcPct val="110000"/>
              </a:lnSpc>
            </a:pPr>
            <a:r>
              <a:rPr lang="hu-HU" b="0" i="0" u="none" strike="noStrike" dirty="0">
                <a:effectLst/>
              </a:rPr>
              <a:t>CRP: 244 mg/l;</a:t>
            </a:r>
            <a:r>
              <a:rPr lang="hu-HU" dirty="0"/>
              <a:t> </a:t>
            </a:r>
            <a:r>
              <a:rPr lang="hu-HU" b="0" i="0" u="none" strike="noStrike" dirty="0">
                <a:effectLst/>
              </a:rPr>
              <a:t>PCT: 13,69 ng/ml;</a:t>
            </a:r>
            <a:r>
              <a:rPr lang="hu-HU" dirty="0"/>
              <a:t> </a:t>
            </a:r>
            <a:r>
              <a:rPr lang="hu-HU" b="0" i="0" u="none" strike="noStrike" dirty="0">
                <a:effectLst/>
              </a:rPr>
              <a:t>D-dimer:</a:t>
            </a:r>
            <a:r>
              <a:rPr lang="hu-HU" dirty="0"/>
              <a:t> </a:t>
            </a:r>
            <a:r>
              <a:rPr lang="hu-HU" b="0" i="0" u="none" strike="noStrike" dirty="0">
                <a:effectLst/>
              </a:rPr>
              <a:t>2700 ng/ml; Ferritin: 1482 mg/l;</a:t>
            </a:r>
            <a:r>
              <a:rPr lang="hu-HU" dirty="0"/>
              <a:t> </a:t>
            </a:r>
            <a:r>
              <a:rPr lang="hu-HU" b="0" i="0" u="none" strike="noStrike" dirty="0">
                <a:effectLst/>
              </a:rPr>
              <a:t>abs. lymphocyta: 0,3 G/l;</a:t>
            </a:r>
            <a:r>
              <a:rPr lang="hu-HU" dirty="0"/>
              <a:t> </a:t>
            </a:r>
            <a:r>
              <a:rPr lang="hu-HU" b="0" i="0" u="none" strike="noStrike" dirty="0">
                <a:effectLst/>
              </a:rPr>
              <a:t>Albumin: 19,5 g/l</a:t>
            </a:r>
            <a:r>
              <a:rPr lang="hu-HU" dirty="0"/>
              <a:t> </a:t>
            </a:r>
            <a:endParaRPr lang="hu-HU" b="0" i="0" u="none" strike="noStrike" dirty="0">
              <a:effectLst/>
            </a:endParaRPr>
          </a:p>
          <a:p>
            <a:pPr>
              <a:lnSpc>
                <a:spcPct val="110000"/>
              </a:lnSpc>
            </a:pPr>
            <a:r>
              <a:rPr lang="hu-HU" dirty="0"/>
              <a:t> </a:t>
            </a:r>
            <a:r>
              <a:rPr lang="hu-HU" sz="2400" dirty="0"/>
              <a:t>Kardiális markerek:</a:t>
            </a:r>
          </a:p>
          <a:p>
            <a:pPr lvl="1">
              <a:lnSpc>
                <a:spcPct val="110000"/>
              </a:lnSpc>
            </a:pPr>
            <a:r>
              <a:rPr lang="hu-HU" b="0" i="0" u="none" strike="noStrike" dirty="0">
                <a:effectLst/>
              </a:rPr>
              <a:t>pro BNP felvételi: 1860 pg/ml;</a:t>
            </a:r>
            <a:r>
              <a:rPr lang="hu-HU" dirty="0"/>
              <a:t> HS </a:t>
            </a:r>
            <a:r>
              <a:rPr lang="hu-HU" b="0" i="0" u="none" strike="noStrike" dirty="0">
                <a:effectLst/>
              </a:rPr>
              <a:t>TroponinT: 47,54 ng/ml</a:t>
            </a:r>
          </a:p>
          <a:p>
            <a:pPr>
              <a:lnSpc>
                <a:spcPct val="110000"/>
              </a:lnSpc>
            </a:pPr>
            <a:r>
              <a:rPr lang="hu-HU" sz="2200" dirty="0"/>
              <a:t>Egyéb szerv érintettség markerei</a:t>
            </a:r>
            <a:r>
              <a:rPr lang="hu-HU" dirty="0"/>
              <a:t>:</a:t>
            </a:r>
          </a:p>
          <a:p>
            <a:pPr lvl="1">
              <a:lnSpc>
                <a:spcPct val="110000"/>
              </a:lnSpc>
            </a:pPr>
            <a:r>
              <a:rPr lang="hu-HU" b="0" i="0" u="none" strike="noStrike" dirty="0">
                <a:effectLst/>
              </a:rPr>
              <a:t>kreatinin: 126 mmol/l;</a:t>
            </a:r>
            <a:r>
              <a:rPr lang="hu-HU" dirty="0"/>
              <a:t> </a:t>
            </a:r>
            <a:r>
              <a:rPr lang="hu-HU" b="0" i="0" u="none" strike="noStrike" dirty="0">
                <a:effectLst/>
              </a:rPr>
              <a:t>karbamid: 17,9 mmol/l; LDH: 683 U/l;</a:t>
            </a:r>
            <a:r>
              <a:rPr lang="hu-HU" dirty="0"/>
              <a:t> </a:t>
            </a:r>
            <a:r>
              <a:rPr lang="hu-HU" b="0" i="0" u="none" strike="noStrike" dirty="0">
                <a:effectLst/>
              </a:rPr>
              <a:t>GOT: 188</a:t>
            </a:r>
            <a:r>
              <a:rPr lang="hu-HU" dirty="0"/>
              <a:t> U/l; </a:t>
            </a:r>
            <a:r>
              <a:rPr lang="hu-HU" b="0" i="0" u="none" strike="noStrike" dirty="0">
                <a:effectLst/>
              </a:rPr>
              <a:t>GPT: 103 U/l;</a:t>
            </a:r>
            <a:r>
              <a:rPr lang="hu-HU" dirty="0"/>
              <a:t> </a:t>
            </a:r>
            <a:r>
              <a:rPr lang="hu-HU" b="0" i="0" u="none" strike="noStrike" dirty="0">
                <a:effectLst/>
              </a:rPr>
              <a:t>GGT: 166 U/l</a:t>
            </a:r>
          </a:p>
          <a:p>
            <a:pPr>
              <a:lnSpc>
                <a:spcPct val="110000"/>
              </a:lnSpc>
            </a:pPr>
            <a:r>
              <a:rPr lang="hu-HU" sz="2200" dirty="0"/>
              <a:t>MRTG.: mko. Fedett tüdő, pangás/pneumonia?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2B4E49C-E7B4-4F6A-8B93-646A0E241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0341"/>
          <a:stretch/>
        </p:blipFill>
        <p:spPr>
          <a:xfrm>
            <a:off x="11494523" y="2664767"/>
            <a:ext cx="635958" cy="764233"/>
          </a:xfrm>
          <a:custGeom>
            <a:avLst/>
            <a:gdLst>
              <a:gd name="connsiteX0" fmla="*/ 0 w 984308"/>
              <a:gd name="connsiteY0" fmla="*/ 0 h 1182847"/>
              <a:gd name="connsiteX1" fmla="*/ 984308 w 984308"/>
              <a:gd name="connsiteY1" fmla="*/ 0 h 1182847"/>
              <a:gd name="connsiteX2" fmla="*/ 984308 w 984308"/>
              <a:gd name="connsiteY2" fmla="*/ 1161661 h 1182847"/>
              <a:gd name="connsiteX3" fmla="*/ 966627 w 984308"/>
              <a:gd name="connsiteY3" fmla="*/ 1165915 h 1182847"/>
              <a:gd name="connsiteX4" fmla="*/ 787132 w 984308"/>
              <a:gd name="connsiteY4" fmla="*/ 1182847 h 1182847"/>
              <a:gd name="connsiteX5" fmla="*/ 48601 w 984308"/>
              <a:gd name="connsiteY5" fmla="*/ 815395 h 1182847"/>
              <a:gd name="connsiteX6" fmla="*/ 0 w 984308"/>
              <a:gd name="connsiteY6" fmla="*/ 731606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4308" h="1182847">
                <a:moveTo>
                  <a:pt x="0" y="0"/>
                </a:moveTo>
                <a:lnTo>
                  <a:pt x="984308" y="0"/>
                </a:lnTo>
                <a:lnTo>
                  <a:pt x="984308" y="1161661"/>
                </a:lnTo>
                <a:lnTo>
                  <a:pt x="966627" y="1165915"/>
                </a:lnTo>
                <a:cubicBezTo>
                  <a:pt x="908648" y="1177017"/>
                  <a:pt x="848618" y="1182847"/>
                  <a:pt x="787132" y="1182847"/>
                </a:cubicBezTo>
                <a:cubicBezTo>
                  <a:pt x="479703" y="1182847"/>
                  <a:pt x="208655" y="1037089"/>
                  <a:pt x="48601" y="815395"/>
                </a:cubicBezTo>
                <a:lnTo>
                  <a:pt x="0" y="731606"/>
                </a:lnTo>
                <a:close/>
              </a:path>
            </a:pathLst>
          </a:cu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528FBF-1727-4546-8131-BA22ED8B5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3" t="81531" r="19879"/>
          <a:stretch/>
        </p:blipFill>
        <p:spPr>
          <a:xfrm>
            <a:off x="8887626" y="5982056"/>
            <a:ext cx="1192806" cy="875944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53242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44F95DE6-BC61-4DB8-97B8-E32959EA0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D9C176-456B-4F71-AB87-9D14B8B3D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0" y="138157"/>
            <a:ext cx="1712063" cy="1045389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95A11D-FB43-4380-AD01-14B18058E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751" y="0"/>
            <a:ext cx="7859564" cy="1596177"/>
          </a:xfrm>
        </p:spPr>
        <p:txBody>
          <a:bodyPr>
            <a:normAutofit/>
          </a:bodyPr>
          <a:lstStyle/>
          <a:p>
            <a:r>
              <a:rPr lang="hu-HU" sz="4000" dirty="0"/>
              <a:t>Eset #1</a:t>
            </a: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CFF97C55-868F-4FDD-BD3C-D2F191796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3" t="89413" r="18746"/>
          <a:stretch/>
        </p:blipFill>
        <p:spPr>
          <a:xfrm>
            <a:off x="8404564" y="0"/>
            <a:ext cx="2589690" cy="5915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722FB9-EA01-42A6-96B2-185F5CC12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0213"/>
          <a:stretch/>
        </p:blipFill>
        <p:spPr>
          <a:xfrm>
            <a:off x="10471066" y="183232"/>
            <a:ext cx="1720934" cy="16835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3B18E-7B5E-491F-9A9A-1CD682172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45" y="1596177"/>
            <a:ext cx="9921901" cy="475019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u-HU" sz="2200" dirty="0"/>
              <a:t>ITO-felvétel: </a:t>
            </a:r>
          </a:p>
          <a:p>
            <a:pPr lvl="1">
              <a:lnSpc>
                <a:spcPct val="110000"/>
              </a:lnSpc>
            </a:pPr>
            <a:r>
              <a:rPr lang="hu-HU" dirty="0"/>
              <a:t>volumenpótlás mellett stabil keringés, MIS-C protokoll szerinti kezelés</a:t>
            </a:r>
            <a:r>
              <a:rPr lang="hu-HU" sz="2000" dirty="0">
                <a:cs typeface="Calibri" panose="020F0502020204030204" pitchFamily="34" charset="0"/>
              </a:rPr>
              <a:t>→</a:t>
            </a:r>
            <a:endParaRPr lang="hu-HU" sz="2000" dirty="0"/>
          </a:p>
          <a:p>
            <a:pPr>
              <a:lnSpc>
                <a:spcPct val="110000"/>
              </a:lnSpc>
            </a:pPr>
            <a:r>
              <a:rPr lang="hu-HU" sz="2200" dirty="0"/>
              <a:t>Második ápolási nap éjszakáján hirtelen hypotensio</a:t>
            </a:r>
            <a:r>
              <a:rPr lang="hu-HU" sz="1500" dirty="0"/>
              <a:t>	</a:t>
            </a:r>
            <a:r>
              <a:rPr lang="hu-HU" dirty="0">
                <a:cs typeface="Calibri" panose="020F0502020204030204" pitchFamily="34" charset="0"/>
              </a:rPr>
              <a:t>→</a:t>
            </a:r>
            <a:endParaRPr lang="hu-HU" dirty="0"/>
          </a:p>
          <a:p>
            <a:pPr lvl="1">
              <a:lnSpc>
                <a:spcPct val="110000"/>
              </a:lnSpc>
            </a:pPr>
            <a:r>
              <a:rPr lang="hu-HU" dirty="0"/>
              <a:t>NA	</a:t>
            </a:r>
            <a:r>
              <a:rPr lang="hu-HU" dirty="0">
                <a:cs typeface="Calibri" panose="020F0502020204030204" pitchFamily="34" charset="0"/>
              </a:rPr>
              <a:t>→</a:t>
            </a:r>
            <a:r>
              <a:rPr lang="hu-HU" dirty="0"/>
              <a:t>	keskeny QRS pótritmus, bradyarrythmia, keringési elégtelenség</a:t>
            </a:r>
          </a:p>
          <a:p>
            <a:pPr lvl="1">
              <a:lnSpc>
                <a:spcPct val="110000"/>
              </a:lnSpc>
            </a:pPr>
            <a:r>
              <a:rPr lang="hu-HU" dirty="0"/>
              <a:t> A+Milrinone+NA		</a:t>
            </a:r>
            <a:r>
              <a:rPr lang="hu-HU" dirty="0">
                <a:cs typeface="Calibri" panose="020F0502020204030204" pitchFamily="34" charset="0"/>
              </a:rPr>
              <a:t>→</a:t>
            </a:r>
            <a:r>
              <a:rPr lang="hu-HU" dirty="0"/>
              <a:t>	 stabilizálódó keringés</a:t>
            </a:r>
          </a:p>
          <a:p>
            <a:pPr lvl="1">
              <a:lnSpc>
                <a:spcPct val="110000"/>
              </a:lnSpc>
            </a:pPr>
            <a:r>
              <a:rPr lang="hu-HU" dirty="0"/>
              <a:t>ECHO: tájékozódó vizsgálattal hypokinetikus bal kamra</a:t>
            </a:r>
          </a:p>
          <a:p>
            <a:pPr>
              <a:lnSpc>
                <a:spcPct val="110000"/>
              </a:lnSpc>
            </a:pPr>
            <a:r>
              <a:rPr lang="hu-HU" sz="2200" dirty="0"/>
              <a:t>4 nap IPPV,  2 nap NA, 3 nap Milrinone</a:t>
            </a:r>
          </a:p>
          <a:p>
            <a:pPr>
              <a:lnSpc>
                <a:spcPct val="110000"/>
              </a:lnSpc>
            </a:pPr>
            <a:r>
              <a:rPr lang="hu-HU" sz="2200" dirty="0"/>
              <a:t>6 ITO nap után Belosztályra	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2B4E49C-E7B4-4F6A-8B93-646A0E241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0341"/>
          <a:stretch/>
        </p:blipFill>
        <p:spPr>
          <a:xfrm>
            <a:off x="11494523" y="2664767"/>
            <a:ext cx="635958" cy="764233"/>
          </a:xfrm>
          <a:custGeom>
            <a:avLst/>
            <a:gdLst>
              <a:gd name="connsiteX0" fmla="*/ 0 w 984308"/>
              <a:gd name="connsiteY0" fmla="*/ 0 h 1182847"/>
              <a:gd name="connsiteX1" fmla="*/ 984308 w 984308"/>
              <a:gd name="connsiteY1" fmla="*/ 0 h 1182847"/>
              <a:gd name="connsiteX2" fmla="*/ 984308 w 984308"/>
              <a:gd name="connsiteY2" fmla="*/ 1161661 h 1182847"/>
              <a:gd name="connsiteX3" fmla="*/ 966627 w 984308"/>
              <a:gd name="connsiteY3" fmla="*/ 1165915 h 1182847"/>
              <a:gd name="connsiteX4" fmla="*/ 787132 w 984308"/>
              <a:gd name="connsiteY4" fmla="*/ 1182847 h 1182847"/>
              <a:gd name="connsiteX5" fmla="*/ 48601 w 984308"/>
              <a:gd name="connsiteY5" fmla="*/ 815395 h 1182847"/>
              <a:gd name="connsiteX6" fmla="*/ 0 w 984308"/>
              <a:gd name="connsiteY6" fmla="*/ 731606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4308" h="1182847">
                <a:moveTo>
                  <a:pt x="0" y="0"/>
                </a:moveTo>
                <a:lnTo>
                  <a:pt x="984308" y="0"/>
                </a:lnTo>
                <a:lnTo>
                  <a:pt x="984308" y="1161661"/>
                </a:lnTo>
                <a:lnTo>
                  <a:pt x="966627" y="1165915"/>
                </a:lnTo>
                <a:cubicBezTo>
                  <a:pt x="908648" y="1177017"/>
                  <a:pt x="848618" y="1182847"/>
                  <a:pt x="787132" y="1182847"/>
                </a:cubicBezTo>
                <a:cubicBezTo>
                  <a:pt x="479703" y="1182847"/>
                  <a:pt x="208655" y="1037089"/>
                  <a:pt x="48601" y="815395"/>
                </a:cubicBezTo>
                <a:lnTo>
                  <a:pt x="0" y="731606"/>
                </a:lnTo>
                <a:close/>
              </a:path>
            </a:pathLst>
          </a:cu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528FBF-1727-4546-8131-BA22ED8B5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3" t="81531" r="19879"/>
          <a:stretch/>
        </p:blipFill>
        <p:spPr>
          <a:xfrm>
            <a:off x="8887626" y="5982056"/>
            <a:ext cx="1192806" cy="875944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880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4F95DE6-BC61-4DB8-97B8-E32959EA0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8D9C176-456B-4F71-AB87-9D14B8B3D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0" y="138157"/>
            <a:ext cx="1712063" cy="1045389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FA3957-E524-4108-8905-D0956FBE2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532" y="160416"/>
            <a:ext cx="7859564" cy="104539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dirty="0" err="1"/>
              <a:t>Eset</a:t>
            </a:r>
            <a:r>
              <a:rPr lang="en-US" sz="4000" dirty="0"/>
              <a:t> #2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F97C55-868F-4FDD-BD3C-D2F191796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3" t="89413" r="18746"/>
          <a:stretch/>
        </p:blipFill>
        <p:spPr>
          <a:xfrm>
            <a:off x="8404564" y="0"/>
            <a:ext cx="2589690" cy="59154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9722FB9-EA01-42A6-96B2-185F5CC12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0213"/>
          <a:stretch/>
        </p:blipFill>
        <p:spPr>
          <a:xfrm>
            <a:off x="10471066" y="183232"/>
            <a:ext cx="1720934" cy="16835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64552-D55F-43F9-AF3C-D5EC92F1A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3" y="1550504"/>
            <a:ext cx="10241907" cy="480809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hu-HU" sz="2200" dirty="0"/>
              <a:t>7,5 éves fiú, anamnézisben jobb vese agenesia, adenotomia</a:t>
            </a:r>
          </a:p>
          <a:p>
            <a:r>
              <a:rPr lang="hu-HU" sz="2200" dirty="0"/>
              <a:t>2 napos anamnézis:</a:t>
            </a:r>
          </a:p>
          <a:p>
            <a:pPr lvl="1"/>
            <a:r>
              <a:rPr lang="hu-HU" sz="1900" dirty="0"/>
              <a:t>Láz, hasi fájdalom, hányás, arc petechiák</a:t>
            </a:r>
          </a:p>
          <a:p>
            <a:pPr lvl="1"/>
            <a:r>
              <a:rPr lang="hu-HU" sz="1900" dirty="0">
                <a:cs typeface="Calibri" panose="020F0502020204030204" pitchFamily="34" charset="0"/>
              </a:rPr>
              <a:t>Területen augmentin	→</a:t>
            </a:r>
          </a:p>
          <a:p>
            <a:r>
              <a:rPr lang="hu-HU" sz="2200" dirty="0"/>
              <a:t>Felvétel a megyei Kórházba</a:t>
            </a:r>
          </a:p>
          <a:p>
            <a:pPr lvl="1"/>
            <a:r>
              <a:rPr lang="hu-HU" sz="1900" dirty="0"/>
              <a:t>Hasi UH: szabad hasi folyadék, lymphadenomegalia	</a:t>
            </a:r>
            <a:r>
              <a:rPr lang="hu-HU" sz="1900" dirty="0">
                <a:cs typeface="Calibri" panose="020F0502020204030204" pitchFamily="34" charset="0"/>
              </a:rPr>
              <a:t>→</a:t>
            </a:r>
          </a:p>
          <a:p>
            <a:pPr lvl="1"/>
            <a:r>
              <a:rPr lang="hu-HU" sz="1900" dirty="0"/>
              <a:t>Ceftriaxon indul, laboreredmények és COVID AT pozitivitás </a:t>
            </a:r>
            <a:r>
              <a:rPr lang="hu-HU" sz="1900" dirty="0">
                <a:cs typeface="Calibri" panose="020F0502020204030204" pitchFamily="34" charset="0"/>
              </a:rPr>
              <a:t>→ MIS-C gyanú	→</a:t>
            </a:r>
          </a:p>
          <a:p>
            <a:pPr lvl="1"/>
            <a:r>
              <a:rPr lang="hu-HU" sz="1900" dirty="0">
                <a:cs typeface="Calibri" panose="020F0502020204030204" pitchFamily="34" charset="0"/>
              </a:rPr>
              <a:t>IVIG + szteroid </a:t>
            </a:r>
          </a:p>
          <a:p>
            <a:pPr lvl="1"/>
            <a:r>
              <a:rPr lang="hu-HU" sz="1900" dirty="0">
                <a:cs typeface="Calibri" panose="020F0502020204030204" pitchFamily="34" charset="0"/>
              </a:rPr>
              <a:t>Hypotensio → ECHO: mitralis insuff, Milrinone+NA</a:t>
            </a:r>
          </a:p>
          <a:p>
            <a:pPr lvl="1"/>
            <a:r>
              <a:rPr lang="hu-HU" sz="1900" dirty="0">
                <a:cs typeface="Calibri" panose="020F0502020204030204" pitchFamily="34" charset="0"/>
              </a:rPr>
              <a:t>4. napon állapotromlás, PCT emelkedés → tazocin</a:t>
            </a:r>
          </a:p>
          <a:p>
            <a:pPr lvl="1"/>
            <a:r>
              <a:rPr lang="hu-HU" sz="1900" dirty="0">
                <a:cs typeface="Calibri" panose="020F0502020204030204" pitchFamily="34" charset="0"/>
              </a:rPr>
              <a:t>Klinikai kép felveti a mesenterialis thrombosis lehetőségét → áthelyezés HOGYI ITO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2B4E49C-E7B4-4F6A-8B93-646A0E241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0341"/>
          <a:stretch/>
        </p:blipFill>
        <p:spPr>
          <a:xfrm>
            <a:off x="11494523" y="2664767"/>
            <a:ext cx="635958" cy="764233"/>
          </a:xfrm>
          <a:custGeom>
            <a:avLst/>
            <a:gdLst>
              <a:gd name="connsiteX0" fmla="*/ 0 w 984308"/>
              <a:gd name="connsiteY0" fmla="*/ 0 h 1182847"/>
              <a:gd name="connsiteX1" fmla="*/ 984308 w 984308"/>
              <a:gd name="connsiteY1" fmla="*/ 0 h 1182847"/>
              <a:gd name="connsiteX2" fmla="*/ 984308 w 984308"/>
              <a:gd name="connsiteY2" fmla="*/ 1161661 h 1182847"/>
              <a:gd name="connsiteX3" fmla="*/ 966627 w 984308"/>
              <a:gd name="connsiteY3" fmla="*/ 1165915 h 1182847"/>
              <a:gd name="connsiteX4" fmla="*/ 787132 w 984308"/>
              <a:gd name="connsiteY4" fmla="*/ 1182847 h 1182847"/>
              <a:gd name="connsiteX5" fmla="*/ 48601 w 984308"/>
              <a:gd name="connsiteY5" fmla="*/ 815395 h 1182847"/>
              <a:gd name="connsiteX6" fmla="*/ 0 w 984308"/>
              <a:gd name="connsiteY6" fmla="*/ 731606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4308" h="1182847">
                <a:moveTo>
                  <a:pt x="0" y="0"/>
                </a:moveTo>
                <a:lnTo>
                  <a:pt x="984308" y="0"/>
                </a:lnTo>
                <a:lnTo>
                  <a:pt x="984308" y="1161661"/>
                </a:lnTo>
                <a:lnTo>
                  <a:pt x="966627" y="1165915"/>
                </a:lnTo>
                <a:cubicBezTo>
                  <a:pt x="908648" y="1177017"/>
                  <a:pt x="848618" y="1182847"/>
                  <a:pt x="787132" y="1182847"/>
                </a:cubicBezTo>
                <a:cubicBezTo>
                  <a:pt x="479703" y="1182847"/>
                  <a:pt x="208655" y="1037089"/>
                  <a:pt x="48601" y="815395"/>
                </a:cubicBezTo>
                <a:lnTo>
                  <a:pt x="0" y="731606"/>
                </a:lnTo>
                <a:close/>
              </a:path>
            </a:pathLst>
          </a:cu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6528FBF-1727-4546-8131-BA22ED8B5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3" t="81531" r="19879"/>
          <a:stretch/>
        </p:blipFill>
        <p:spPr>
          <a:xfrm>
            <a:off x="8887626" y="5982056"/>
            <a:ext cx="1192806" cy="875944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5798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4F95DE6-BC61-4DB8-97B8-E32959EA0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D9C176-456B-4F71-AB87-9D14B8B3D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0" y="138157"/>
            <a:ext cx="1712063" cy="1045389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C78C0-811F-4FFA-8E87-3617EA0CA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746" y="195483"/>
            <a:ext cx="7859564" cy="1045389"/>
          </a:xfrm>
        </p:spPr>
        <p:txBody>
          <a:bodyPr>
            <a:normAutofit/>
          </a:bodyPr>
          <a:lstStyle/>
          <a:p>
            <a:r>
              <a:rPr lang="hu-HU" sz="4000" dirty="0"/>
              <a:t>Eset#2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F97C55-868F-4FDD-BD3C-D2F191796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3" t="89413" r="18746"/>
          <a:stretch/>
        </p:blipFill>
        <p:spPr>
          <a:xfrm>
            <a:off x="8404564" y="0"/>
            <a:ext cx="2589690" cy="5915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722FB9-EA01-42A6-96B2-185F5CC12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0213"/>
          <a:stretch/>
        </p:blipFill>
        <p:spPr>
          <a:xfrm>
            <a:off x="10471066" y="183232"/>
            <a:ext cx="1720934" cy="16835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5E0BA-37E7-46DC-9745-D8FFCE39F57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1436355"/>
            <a:ext cx="9665132" cy="435484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u-HU" sz="2200" dirty="0"/>
              <a:t>HOGYI ITO</a:t>
            </a:r>
          </a:p>
          <a:p>
            <a:pPr lvl="1">
              <a:lnSpc>
                <a:spcPct val="110000"/>
              </a:lnSpc>
            </a:pPr>
            <a:r>
              <a:rPr lang="hu-HU" sz="2000" dirty="0"/>
              <a:t>Magas láz, crp: 399 mg/l, PCT: 10,18 ng/ml, MKO. PLEURALIS FOLYADÉK, ANAEMIA, THROMBOPAENIA </a:t>
            </a:r>
            <a:r>
              <a:rPr lang="hu-HU" sz="2000" dirty="0">
                <a:cs typeface="Calibri" panose="020F0502020204030204" pitchFamily="34" charset="0"/>
              </a:rPr>
              <a:t>→ MERONEM, HASI UH ÉS CT: INVAGINATUMNAK IMPONÁLÓ KÉPLET→</a:t>
            </a:r>
          </a:p>
          <a:p>
            <a:pPr lvl="1">
              <a:lnSpc>
                <a:spcPct val="110000"/>
              </a:lnSpc>
            </a:pPr>
            <a:r>
              <a:rPr lang="hu-HU" sz="2000" dirty="0">
                <a:cs typeface="Calibri" panose="020F0502020204030204" pitchFamily="34" charset="0"/>
              </a:rPr>
              <a:t>HASI MŰTÉT: ISCHAEMIÁS VÉKONYBÉL MIATT 80 CM-ES BÉLSZAKASZ ELTÁVOLÍTÁSA</a:t>
            </a:r>
          </a:p>
          <a:p>
            <a:pPr lvl="1">
              <a:lnSpc>
                <a:spcPct val="110000"/>
              </a:lnSpc>
            </a:pPr>
            <a:r>
              <a:rPr lang="hu-HU" sz="2000" dirty="0">
                <a:cs typeface="Calibri" panose="020F0502020204030204" pitchFamily="34" charset="0"/>
              </a:rPr>
              <a:t>SZÖVETTAN: APP.AC., MECKEL DIVERTICULUM, VÉKONYBÉLBEN VASCULITIS</a:t>
            </a:r>
          </a:p>
          <a:p>
            <a:pPr lvl="1">
              <a:lnSpc>
                <a:spcPct val="110000"/>
              </a:lnSpc>
            </a:pPr>
            <a:r>
              <a:rPr lang="hu-HU" sz="2000" dirty="0">
                <a:cs typeface="Calibri" panose="020F0502020204030204" pitchFamily="34" charset="0"/>
              </a:rPr>
              <a:t>POSTOP 1. NAP KERINGÉSTÁMOGATÁS LEÁLL</a:t>
            </a:r>
          </a:p>
          <a:p>
            <a:pPr lvl="1">
              <a:lnSpc>
                <a:spcPct val="110000"/>
              </a:lnSpc>
            </a:pPr>
            <a:r>
              <a:rPr lang="hu-HU" sz="2000" dirty="0">
                <a:cs typeface="Calibri" panose="020F0502020204030204" pitchFamily="34" charset="0"/>
              </a:rPr>
              <a:t>POSTOP 2. NAP EXTUBÁCIÓ</a:t>
            </a:r>
          </a:p>
          <a:p>
            <a:pPr lvl="1">
              <a:lnSpc>
                <a:spcPct val="110000"/>
              </a:lnSpc>
            </a:pPr>
            <a:r>
              <a:rPr lang="hu-HU" sz="2000" dirty="0">
                <a:cs typeface="Calibri" panose="020F0502020204030204" pitchFamily="34" charset="0"/>
              </a:rPr>
              <a:t>ITO NAPOK SZÁMA: 5 NAP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2B4E49C-E7B4-4F6A-8B93-646A0E241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0341"/>
          <a:stretch/>
        </p:blipFill>
        <p:spPr>
          <a:xfrm>
            <a:off x="11494523" y="2664767"/>
            <a:ext cx="635958" cy="764233"/>
          </a:xfrm>
          <a:custGeom>
            <a:avLst/>
            <a:gdLst>
              <a:gd name="connsiteX0" fmla="*/ 0 w 984308"/>
              <a:gd name="connsiteY0" fmla="*/ 0 h 1182847"/>
              <a:gd name="connsiteX1" fmla="*/ 984308 w 984308"/>
              <a:gd name="connsiteY1" fmla="*/ 0 h 1182847"/>
              <a:gd name="connsiteX2" fmla="*/ 984308 w 984308"/>
              <a:gd name="connsiteY2" fmla="*/ 1161661 h 1182847"/>
              <a:gd name="connsiteX3" fmla="*/ 966627 w 984308"/>
              <a:gd name="connsiteY3" fmla="*/ 1165915 h 1182847"/>
              <a:gd name="connsiteX4" fmla="*/ 787132 w 984308"/>
              <a:gd name="connsiteY4" fmla="*/ 1182847 h 1182847"/>
              <a:gd name="connsiteX5" fmla="*/ 48601 w 984308"/>
              <a:gd name="connsiteY5" fmla="*/ 815395 h 1182847"/>
              <a:gd name="connsiteX6" fmla="*/ 0 w 984308"/>
              <a:gd name="connsiteY6" fmla="*/ 731606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4308" h="1182847">
                <a:moveTo>
                  <a:pt x="0" y="0"/>
                </a:moveTo>
                <a:lnTo>
                  <a:pt x="984308" y="0"/>
                </a:lnTo>
                <a:lnTo>
                  <a:pt x="984308" y="1161661"/>
                </a:lnTo>
                <a:lnTo>
                  <a:pt x="966627" y="1165915"/>
                </a:lnTo>
                <a:cubicBezTo>
                  <a:pt x="908648" y="1177017"/>
                  <a:pt x="848618" y="1182847"/>
                  <a:pt x="787132" y="1182847"/>
                </a:cubicBezTo>
                <a:cubicBezTo>
                  <a:pt x="479703" y="1182847"/>
                  <a:pt x="208655" y="1037089"/>
                  <a:pt x="48601" y="815395"/>
                </a:cubicBezTo>
                <a:lnTo>
                  <a:pt x="0" y="731606"/>
                </a:lnTo>
                <a:close/>
              </a:path>
            </a:pathLst>
          </a:cu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528FBF-1727-4546-8131-BA22ED8B5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3" t="81531" r="19879"/>
          <a:stretch/>
        </p:blipFill>
        <p:spPr>
          <a:xfrm>
            <a:off x="8887626" y="5982056"/>
            <a:ext cx="1192806" cy="875944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99480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4F95DE6-BC61-4DB8-97B8-E32959EA0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D9C176-456B-4F71-AB87-9D14B8B3D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0" y="138157"/>
            <a:ext cx="1712063" cy="1045389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DCD202-2E9A-4CA9-BC73-AB45FF8C9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746" y="137929"/>
            <a:ext cx="7859564" cy="1045389"/>
          </a:xfrm>
        </p:spPr>
        <p:txBody>
          <a:bodyPr>
            <a:normAutofit/>
          </a:bodyPr>
          <a:lstStyle/>
          <a:p>
            <a:r>
              <a:rPr lang="hu-HU" sz="4000" dirty="0"/>
              <a:t>Eset #3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F97C55-868F-4FDD-BD3C-D2F191796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3" t="89413" r="18746"/>
          <a:stretch/>
        </p:blipFill>
        <p:spPr>
          <a:xfrm>
            <a:off x="8404564" y="0"/>
            <a:ext cx="2589690" cy="5915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722FB9-EA01-42A6-96B2-185F5CC12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0213"/>
          <a:stretch/>
        </p:blipFill>
        <p:spPr>
          <a:xfrm>
            <a:off x="10471066" y="183232"/>
            <a:ext cx="1720934" cy="16835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9252A-0082-4F27-8DAE-031B1AFB2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2" y="1183318"/>
            <a:ext cx="10706142" cy="503460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u-HU" sz="2200" dirty="0"/>
              <a:t>9,5 éves fiú, negatív távolabbi anamnézissel</a:t>
            </a:r>
          </a:p>
          <a:p>
            <a:pPr>
              <a:lnSpc>
                <a:spcPct val="110000"/>
              </a:lnSpc>
            </a:pPr>
            <a:r>
              <a:rPr lang="hu-HU" sz="2200" dirty="0"/>
              <a:t>6 napos panaszok:</a:t>
            </a:r>
          </a:p>
          <a:p>
            <a:pPr lvl="1">
              <a:lnSpc>
                <a:spcPct val="110000"/>
              </a:lnSpc>
            </a:pPr>
            <a:r>
              <a:rPr lang="hu-HU" dirty="0"/>
              <a:t>Láz, hasi fájdalom, hasmenés, köhögés, jobb oldali mellkasi fájdalom</a:t>
            </a:r>
          </a:p>
          <a:p>
            <a:pPr>
              <a:lnSpc>
                <a:spcPct val="110000"/>
              </a:lnSpc>
            </a:pPr>
            <a:r>
              <a:rPr lang="hu-HU" sz="2200" dirty="0"/>
              <a:t>Felvétel a területileg illetékes Intézménybe</a:t>
            </a:r>
          </a:p>
          <a:p>
            <a:pPr>
              <a:lnSpc>
                <a:spcPct val="110000"/>
              </a:lnSpc>
            </a:pPr>
            <a:r>
              <a:rPr lang="hu-HU" sz="2200" dirty="0"/>
              <a:t>tachypnoe (48/min), dyspnoe, tachycardia (140/min), hypotinia (83/49 Hgmm) gyengült légzés a bázisok felett</a:t>
            </a:r>
          </a:p>
          <a:p>
            <a:pPr>
              <a:lnSpc>
                <a:spcPct val="110000"/>
              </a:lnSpc>
            </a:pPr>
            <a:r>
              <a:rPr lang="hu-HU" sz="2200" dirty="0"/>
              <a:t>neutrophilia (14,8 G/l), lymphopenia (0,75 G/l), CRP: 255,7 mg/l, PCT: 8,59 ng/l</a:t>
            </a:r>
          </a:p>
          <a:p>
            <a:pPr>
              <a:lnSpc>
                <a:spcPct val="110000"/>
              </a:lnSpc>
            </a:pPr>
            <a:r>
              <a:rPr lang="hu-HU" sz="2200" dirty="0"/>
              <a:t>Ceftriaxon indult, szepszis gyanú (hasi UH és mrtg negatív)</a:t>
            </a:r>
          </a:p>
          <a:p>
            <a:pPr>
              <a:lnSpc>
                <a:spcPct val="110000"/>
              </a:lnSpc>
            </a:pPr>
            <a:r>
              <a:rPr lang="hu-HU" sz="2200" dirty="0"/>
              <a:t>Következő ápolási napon kétoldali nem purulens conjunctivitis	→ MIS-C gyanúja, átvétel intézetünkbe</a:t>
            </a:r>
          </a:p>
          <a:p>
            <a:pPr>
              <a:lnSpc>
                <a:spcPct val="110000"/>
              </a:lnSpc>
            </a:pPr>
            <a:endParaRPr lang="hu-HU" sz="13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2B4E49C-E7B4-4F6A-8B93-646A0E241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0341"/>
          <a:stretch/>
        </p:blipFill>
        <p:spPr>
          <a:xfrm>
            <a:off x="11494523" y="2664767"/>
            <a:ext cx="635958" cy="764233"/>
          </a:xfrm>
          <a:custGeom>
            <a:avLst/>
            <a:gdLst>
              <a:gd name="connsiteX0" fmla="*/ 0 w 984308"/>
              <a:gd name="connsiteY0" fmla="*/ 0 h 1182847"/>
              <a:gd name="connsiteX1" fmla="*/ 984308 w 984308"/>
              <a:gd name="connsiteY1" fmla="*/ 0 h 1182847"/>
              <a:gd name="connsiteX2" fmla="*/ 984308 w 984308"/>
              <a:gd name="connsiteY2" fmla="*/ 1161661 h 1182847"/>
              <a:gd name="connsiteX3" fmla="*/ 966627 w 984308"/>
              <a:gd name="connsiteY3" fmla="*/ 1165915 h 1182847"/>
              <a:gd name="connsiteX4" fmla="*/ 787132 w 984308"/>
              <a:gd name="connsiteY4" fmla="*/ 1182847 h 1182847"/>
              <a:gd name="connsiteX5" fmla="*/ 48601 w 984308"/>
              <a:gd name="connsiteY5" fmla="*/ 815395 h 1182847"/>
              <a:gd name="connsiteX6" fmla="*/ 0 w 984308"/>
              <a:gd name="connsiteY6" fmla="*/ 731606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4308" h="1182847">
                <a:moveTo>
                  <a:pt x="0" y="0"/>
                </a:moveTo>
                <a:lnTo>
                  <a:pt x="984308" y="0"/>
                </a:lnTo>
                <a:lnTo>
                  <a:pt x="984308" y="1161661"/>
                </a:lnTo>
                <a:lnTo>
                  <a:pt x="966627" y="1165915"/>
                </a:lnTo>
                <a:cubicBezTo>
                  <a:pt x="908648" y="1177017"/>
                  <a:pt x="848618" y="1182847"/>
                  <a:pt x="787132" y="1182847"/>
                </a:cubicBezTo>
                <a:cubicBezTo>
                  <a:pt x="479703" y="1182847"/>
                  <a:pt x="208655" y="1037089"/>
                  <a:pt x="48601" y="815395"/>
                </a:cubicBezTo>
                <a:lnTo>
                  <a:pt x="0" y="731606"/>
                </a:lnTo>
                <a:close/>
              </a:path>
            </a:pathLst>
          </a:cu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528FBF-1727-4546-8131-BA22ED8B5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3" t="81531" r="19879"/>
          <a:stretch/>
        </p:blipFill>
        <p:spPr>
          <a:xfrm>
            <a:off x="8887626" y="5982056"/>
            <a:ext cx="1192806" cy="875944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3576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B352C-37BC-4289-A49F-74B88FB2D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419900"/>
            <a:ext cx="2844002" cy="4018201"/>
          </a:xfrm>
        </p:spPr>
        <p:txBody>
          <a:bodyPr>
            <a:normAutofit/>
          </a:bodyPr>
          <a:lstStyle/>
          <a:p>
            <a:pPr algn="l"/>
            <a:r>
              <a:rPr lang="hu-HU" sz="4100"/>
              <a:t>Több szervi gyulladás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BFE77-999A-4EC9-AAA6-00F0B7AC7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8748" y="848139"/>
            <a:ext cx="6718852" cy="4816287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hu-HU" sz="1900" dirty="0"/>
              <a:t>2019-ben Vuhanból induló pandémia</a:t>
            </a:r>
          </a:p>
          <a:p>
            <a:pPr>
              <a:lnSpc>
                <a:spcPct val="110000"/>
              </a:lnSpc>
            </a:pPr>
            <a:r>
              <a:rPr lang="hu-HU" sz="1900" dirty="0"/>
              <a:t>2020 tavaszán olasz majd később brit és amerikai közlemények Kawasaki-kórhoz hasonló kórképek halmozódásáról</a:t>
            </a:r>
          </a:p>
          <a:p>
            <a:pPr>
              <a:lnSpc>
                <a:spcPct val="110000"/>
              </a:lnSpc>
            </a:pPr>
            <a:r>
              <a:rPr lang="hu-HU" sz="1900" dirty="0"/>
              <a:t>SARS-CoV-2 kóroki szerepe valószínűsíthető, jellemzően a fertőzést követően 2-4 héttel </a:t>
            </a:r>
          </a:p>
          <a:p>
            <a:pPr>
              <a:lnSpc>
                <a:spcPct val="110000"/>
              </a:lnSpc>
            </a:pPr>
            <a:r>
              <a:rPr lang="hu-HU" sz="1900" dirty="0"/>
              <a:t>PIMS-TS (</a:t>
            </a:r>
            <a:r>
              <a:rPr lang="en-US" sz="1900" dirty="0"/>
              <a:t>Pediatric multisystem inflammatory syndrome temporally associated with COVID-19</a:t>
            </a:r>
            <a:r>
              <a:rPr lang="hu-HU" sz="1900" dirty="0"/>
              <a:t>), MIS-C (Multiinflammatory Syndrome in Children), post-COVID Kawasaki-like Syndrome</a:t>
            </a:r>
          </a:p>
          <a:p>
            <a:pPr>
              <a:lnSpc>
                <a:spcPct val="110000"/>
              </a:lnSpc>
            </a:pPr>
            <a:r>
              <a:rPr lang="hu-HU" sz="1900" dirty="0"/>
              <a:t>WHO, CDC, Royal College of Pediatrics and Child Health</a:t>
            </a:r>
          </a:p>
          <a:p>
            <a:pPr>
              <a:lnSpc>
                <a:spcPct val="110000"/>
              </a:lnSpc>
            </a:pPr>
            <a:endParaRPr lang="hu-HU" sz="1900" dirty="0"/>
          </a:p>
        </p:txBody>
      </p:sp>
    </p:spTree>
    <p:extLst>
      <p:ext uri="{BB962C8B-B14F-4D97-AF65-F5344CB8AC3E}">
        <p14:creationId xmlns:p14="http://schemas.microsoft.com/office/powerpoint/2010/main" val="3406144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61C5F934-4BC1-43BC-8C11-D7FF80425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7949F07E-43A8-4AE5-8071-17DADB607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ounded Rectangle 14">
            <a:extLst>
              <a:ext uri="{FF2B5EF4-FFF2-40B4-BE49-F238E27FC236}">
                <a16:creationId xmlns:a16="http://schemas.microsoft.com/office/drawing/2014/main" id="{59C354C0-0CDD-46A0-8C70-01B09B611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8579" y="618517"/>
            <a:ext cx="3427091" cy="5596019"/>
          </a:xfrm>
          <a:prstGeom prst="roundRect">
            <a:avLst>
              <a:gd name="adj" fmla="val 483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blackboard, dark&#10;&#10;Description automatically generated">
            <a:extLst>
              <a:ext uri="{FF2B5EF4-FFF2-40B4-BE49-F238E27FC236}">
                <a16:creationId xmlns:a16="http://schemas.microsoft.com/office/drawing/2014/main" id="{1FC5FFF2-DBD0-4B36-828E-3DB2BAB64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220" y="783108"/>
            <a:ext cx="2786939" cy="2550050"/>
          </a:xfrm>
          <a:prstGeom prst="roundRect">
            <a:avLst>
              <a:gd name="adj" fmla="val 5301"/>
            </a:avLst>
          </a:prstGeom>
          <a:ln w="82550" cap="sq">
            <a:noFill/>
            <a:miter lim="800000"/>
          </a:ln>
          <a:effectLst/>
        </p:spPr>
      </p:pic>
      <p:pic>
        <p:nvPicPr>
          <p:cNvPr id="5" name="Picture 4" descr="A close-up of a brain&#10;&#10;Description automatically generated with medium confidence">
            <a:extLst>
              <a:ext uri="{FF2B5EF4-FFF2-40B4-BE49-F238E27FC236}">
                <a16:creationId xmlns:a16="http://schemas.microsoft.com/office/drawing/2014/main" id="{EEE52EED-E913-4801-BF36-2763ACFAAB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439" y="3451659"/>
            <a:ext cx="2426125" cy="2622838"/>
          </a:xfrm>
          <a:prstGeom prst="roundRect">
            <a:avLst>
              <a:gd name="adj" fmla="val 5301"/>
            </a:avLst>
          </a:prstGeom>
          <a:ln w="82550" cap="sq">
            <a:noFill/>
            <a:miter lim="800000"/>
          </a:ln>
          <a:effectLst/>
        </p:spPr>
      </p:pic>
      <p:pic>
        <p:nvPicPr>
          <p:cNvPr id="36" name="Picture 28">
            <a:extLst>
              <a:ext uri="{FF2B5EF4-FFF2-40B4-BE49-F238E27FC236}">
                <a16:creationId xmlns:a16="http://schemas.microsoft.com/office/drawing/2014/main" id="{BB8235C7-5B79-431E-A6E2-DA88CDDFD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B30C74-5698-4DE5-B8EC-03B0F5718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841" y="-3824"/>
            <a:ext cx="6564205" cy="1077251"/>
          </a:xfrm>
        </p:spPr>
        <p:txBody>
          <a:bodyPr>
            <a:normAutofit/>
          </a:bodyPr>
          <a:lstStyle/>
          <a:p>
            <a:r>
              <a:rPr lang="hu-HU" dirty="0"/>
              <a:t>Eset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85EB6-FB88-4048-A6F9-894D081EF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132" y="1408044"/>
            <a:ext cx="7545277" cy="527105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hu-HU" sz="2600" dirty="0"/>
              <a:t>Intézeti protokoll szerinti kezelés, hypotensio volumenpótlással rendeződött</a:t>
            </a:r>
          </a:p>
          <a:p>
            <a:pPr>
              <a:lnSpc>
                <a:spcPct val="110000"/>
              </a:lnSpc>
            </a:pPr>
            <a:r>
              <a:rPr lang="hu-HU" sz="2600" dirty="0"/>
              <a:t>Mrtg.: jobb oldali pneumonia, cardiomegalia</a:t>
            </a:r>
          </a:p>
          <a:p>
            <a:pPr>
              <a:lnSpc>
                <a:spcPct val="110000"/>
              </a:lnSpc>
            </a:pPr>
            <a:r>
              <a:rPr lang="hu-HU" sz="2600" dirty="0"/>
              <a:t>ECHO: enyhén </a:t>
            </a:r>
            <a:r>
              <a:rPr lang="en-US" sz="2600" dirty="0"/>
              <a:t>h</a:t>
            </a:r>
            <a:r>
              <a:rPr lang="hu-HU" sz="2600" dirty="0"/>
              <a:t>i</a:t>
            </a:r>
            <a:r>
              <a:rPr lang="en-US" sz="2600" dirty="0" err="1"/>
              <a:t>pokineti</a:t>
            </a:r>
            <a:r>
              <a:rPr lang="hu-HU" sz="2600" dirty="0"/>
              <a:t>kus</a:t>
            </a:r>
            <a:r>
              <a:rPr lang="en-US" sz="2600" dirty="0"/>
              <a:t> </a:t>
            </a:r>
            <a:r>
              <a:rPr lang="hu-HU" sz="2600" dirty="0"/>
              <a:t>bal kamra</a:t>
            </a:r>
            <a:r>
              <a:rPr lang="en-US" sz="2600" dirty="0"/>
              <a:t> (FS: 33% EF: 58%)</a:t>
            </a:r>
            <a:endParaRPr lang="hu-HU" sz="2600" dirty="0"/>
          </a:p>
          <a:p>
            <a:pPr>
              <a:lnSpc>
                <a:spcPct val="110000"/>
              </a:lnSpc>
            </a:pPr>
            <a:r>
              <a:rPr lang="hu-HU" sz="2600" dirty="0"/>
              <a:t>CVC-biztosítás általános anesztéziában</a:t>
            </a:r>
          </a:p>
          <a:p>
            <a:pPr lvl="1">
              <a:lnSpc>
                <a:spcPct val="110000"/>
              </a:lnSpc>
            </a:pPr>
            <a:r>
              <a:rPr lang="hu-HU" sz="2300" dirty="0"/>
              <a:t>Légúti váladékfelszaporodás miatt laryngo-, bronchospasmus→ intubáció</a:t>
            </a:r>
          </a:p>
          <a:p>
            <a:pPr>
              <a:lnSpc>
                <a:spcPct val="110000"/>
              </a:lnSpc>
            </a:pPr>
            <a:r>
              <a:rPr lang="hu-HU" sz="2400" dirty="0"/>
              <a:t>Egy napig IPPV, majd NIV és fizioterápia mellett állapota rendeződött</a:t>
            </a:r>
          </a:p>
          <a:p>
            <a:pPr>
              <a:lnSpc>
                <a:spcPct val="110000"/>
              </a:lnSpc>
            </a:pPr>
            <a:r>
              <a:rPr lang="hu-HU" sz="2400" dirty="0"/>
              <a:t>Stabil állapotban belosztályra helyezve, ahol fél óra múlva bal oldali hemiplegia	</a:t>
            </a:r>
            <a:r>
              <a:rPr lang="hu-HU" sz="2400" dirty="0">
                <a:cs typeface="Calibri" panose="020F0502020204030204" pitchFamily="34" charset="0"/>
              </a:rPr>
              <a:t>→ </a:t>
            </a:r>
            <a:r>
              <a:rPr lang="hu-HU" sz="2400" dirty="0"/>
              <a:t>koponya MRI: jobb ACM elzáródás</a:t>
            </a:r>
          </a:p>
          <a:p>
            <a:pPr>
              <a:lnSpc>
                <a:spcPct val="110000"/>
              </a:lnSpc>
            </a:pPr>
            <a:r>
              <a:rPr lang="hu-HU" sz="2400" dirty="0"/>
              <a:t>Időablakon belüli endovascularis thrombectomia (OKITI, dr. Kis Balázs)</a:t>
            </a:r>
          </a:p>
          <a:p>
            <a:pPr>
              <a:lnSpc>
                <a:spcPct val="110000"/>
              </a:lnSpc>
            </a:pPr>
            <a:r>
              <a:rPr lang="hu-HU" sz="2400" dirty="0"/>
              <a:t>Kontroll MRI-n 4x4cm-es vérzés</a:t>
            </a:r>
            <a:r>
              <a:rPr lang="hu-HU" sz="2400" dirty="0">
                <a:cs typeface="Calibri" panose="020F0502020204030204" pitchFamily="34" charset="0"/>
              </a:rPr>
              <a:t> → </a:t>
            </a:r>
            <a:r>
              <a:rPr lang="hu-HU" sz="2400" dirty="0"/>
              <a:t>bal kar 1/5 paresis 2 hét múlva</a:t>
            </a:r>
          </a:p>
        </p:txBody>
      </p:sp>
    </p:spTree>
    <p:extLst>
      <p:ext uri="{BB962C8B-B14F-4D97-AF65-F5344CB8AC3E}">
        <p14:creationId xmlns:p14="http://schemas.microsoft.com/office/powerpoint/2010/main" val="280355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4F95DE6-BC61-4DB8-97B8-E32959EA0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D9C176-456B-4F71-AB87-9D14B8B3D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0" y="138157"/>
            <a:ext cx="1712063" cy="1045389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2E4717-916E-4E59-803F-A266A06B3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532" y="-27432"/>
            <a:ext cx="7859564" cy="1596177"/>
          </a:xfrm>
        </p:spPr>
        <p:txBody>
          <a:bodyPr>
            <a:normAutofit/>
          </a:bodyPr>
          <a:lstStyle/>
          <a:p>
            <a:r>
              <a:rPr lang="hu-HU" sz="4000" dirty="0"/>
              <a:t>Összegzés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F97C55-868F-4FDD-BD3C-D2F191796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3" t="89413" r="18746"/>
          <a:stretch/>
        </p:blipFill>
        <p:spPr>
          <a:xfrm>
            <a:off x="8404564" y="0"/>
            <a:ext cx="2589690" cy="5915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722FB9-EA01-42A6-96B2-185F5CC12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0213"/>
          <a:stretch/>
        </p:blipFill>
        <p:spPr>
          <a:xfrm>
            <a:off x="10471066" y="183232"/>
            <a:ext cx="1720934" cy="16835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E1C82-7628-4667-9C4D-4B4DF0C75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3" y="1210978"/>
            <a:ext cx="9032085" cy="458022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u-HU" sz="2200" dirty="0"/>
              <a:t>MIS-C, MIS-A</a:t>
            </a:r>
          </a:p>
          <a:p>
            <a:pPr lvl="1">
              <a:lnSpc>
                <a:spcPct val="110000"/>
              </a:lnSpc>
            </a:pPr>
            <a:r>
              <a:rPr lang="hu-HU" dirty="0"/>
              <a:t>Több szakterületet is érint (felnőtt ellátás is)</a:t>
            </a:r>
          </a:p>
          <a:p>
            <a:pPr lvl="1">
              <a:lnSpc>
                <a:spcPct val="110000"/>
              </a:lnSpc>
            </a:pPr>
            <a:r>
              <a:rPr lang="hu-HU" dirty="0"/>
              <a:t>Gondoljunk rá</a:t>
            </a:r>
          </a:p>
          <a:p>
            <a:pPr>
              <a:lnSpc>
                <a:spcPct val="110000"/>
              </a:lnSpc>
            </a:pPr>
            <a:r>
              <a:rPr lang="hu-HU" sz="2200" dirty="0"/>
              <a:t>Differenciáldiagnosztika</a:t>
            </a:r>
          </a:p>
          <a:p>
            <a:pPr lvl="1">
              <a:lnSpc>
                <a:spcPct val="110000"/>
              </a:lnSpc>
            </a:pPr>
            <a:r>
              <a:rPr lang="hu-HU" dirty="0"/>
              <a:t>MIS-C egyéb kórképpel is szövődhet!</a:t>
            </a:r>
          </a:p>
          <a:p>
            <a:pPr>
              <a:lnSpc>
                <a:spcPct val="110000"/>
              </a:lnSpc>
            </a:pPr>
            <a:r>
              <a:rPr lang="hu-HU" sz="2200" dirty="0"/>
              <a:t>Centrumokban történő ellátás</a:t>
            </a:r>
          </a:p>
          <a:p>
            <a:pPr lvl="1">
              <a:lnSpc>
                <a:spcPct val="110000"/>
              </a:lnSpc>
            </a:pPr>
            <a:r>
              <a:rPr lang="hu-HU" dirty="0"/>
              <a:t>Hirtelen állapotromlás</a:t>
            </a:r>
          </a:p>
          <a:p>
            <a:pPr lvl="1">
              <a:lnSpc>
                <a:spcPct val="110000"/>
              </a:lnSpc>
            </a:pPr>
            <a:r>
              <a:rPr lang="hu-HU" dirty="0"/>
              <a:t>Multidiszciplináris konzíliárusi háttér 24/7 biztosított</a:t>
            </a:r>
          </a:p>
          <a:p>
            <a:pPr lvl="1">
              <a:lnSpc>
                <a:spcPct val="110000"/>
              </a:lnSpc>
            </a:pPr>
            <a:r>
              <a:rPr lang="hu-HU" dirty="0"/>
              <a:t>Diagnosztika 24/7</a:t>
            </a:r>
          </a:p>
          <a:p>
            <a:pPr>
              <a:lnSpc>
                <a:spcPct val="110000"/>
              </a:lnSpc>
            </a:pPr>
            <a:r>
              <a:rPr lang="hu-HU" sz="2200" dirty="0"/>
              <a:t>Folyamatos felvétel az ország bármely részéből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2B4E49C-E7B4-4F6A-8B93-646A0E241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0341"/>
          <a:stretch/>
        </p:blipFill>
        <p:spPr>
          <a:xfrm>
            <a:off x="11494523" y="2664767"/>
            <a:ext cx="635958" cy="764233"/>
          </a:xfrm>
          <a:custGeom>
            <a:avLst/>
            <a:gdLst>
              <a:gd name="connsiteX0" fmla="*/ 0 w 984308"/>
              <a:gd name="connsiteY0" fmla="*/ 0 h 1182847"/>
              <a:gd name="connsiteX1" fmla="*/ 984308 w 984308"/>
              <a:gd name="connsiteY1" fmla="*/ 0 h 1182847"/>
              <a:gd name="connsiteX2" fmla="*/ 984308 w 984308"/>
              <a:gd name="connsiteY2" fmla="*/ 1161661 h 1182847"/>
              <a:gd name="connsiteX3" fmla="*/ 966627 w 984308"/>
              <a:gd name="connsiteY3" fmla="*/ 1165915 h 1182847"/>
              <a:gd name="connsiteX4" fmla="*/ 787132 w 984308"/>
              <a:gd name="connsiteY4" fmla="*/ 1182847 h 1182847"/>
              <a:gd name="connsiteX5" fmla="*/ 48601 w 984308"/>
              <a:gd name="connsiteY5" fmla="*/ 815395 h 1182847"/>
              <a:gd name="connsiteX6" fmla="*/ 0 w 984308"/>
              <a:gd name="connsiteY6" fmla="*/ 731606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4308" h="1182847">
                <a:moveTo>
                  <a:pt x="0" y="0"/>
                </a:moveTo>
                <a:lnTo>
                  <a:pt x="984308" y="0"/>
                </a:lnTo>
                <a:lnTo>
                  <a:pt x="984308" y="1161661"/>
                </a:lnTo>
                <a:lnTo>
                  <a:pt x="966627" y="1165915"/>
                </a:lnTo>
                <a:cubicBezTo>
                  <a:pt x="908648" y="1177017"/>
                  <a:pt x="848618" y="1182847"/>
                  <a:pt x="787132" y="1182847"/>
                </a:cubicBezTo>
                <a:cubicBezTo>
                  <a:pt x="479703" y="1182847"/>
                  <a:pt x="208655" y="1037089"/>
                  <a:pt x="48601" y="815395"/>
                </a:cubicBezTo>
                <a:lnTo>
                  <a:pt x="0" y="731606"/>
                </a:lnTo>
                <a:close/>
              </a:path>
            </a:pathLst>
          </a:cu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528FBF-1727-4546-8131-BA22ED8B5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3" t="81531" r="19879"/>
          <a:stretch/>
        </p:blipFill>
        <p:spPr>
          <a:xfrm>
            <a:off x="8887626" y="5982056"/>
            <a:ext cx="1192806" cy="875944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19229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4F95DE6-BC61-4DB8-97B8-E32959EA0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D9C176-456B-4F71-AB87-9D14B8B3D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0" y="138157"/>
            <a:ext cx="1712063" cy="1045389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8C57C1-5A26-4FA9-A770-6DC3F0473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751" y="96657"/>
            <a:ext cx="7859564" cy="1248237"/>
          </a:xfrm>
        </p:spPr>
        <p:txBody>
          <a:bodyPr>
            <a:normAutofit/>
          </a:bodyPr>
          <a:lstStyle/>
          <a:p>
            <a:r>
              <a:rPr lang="hu-HU" dirty="0"/>
              <a:t>GYEREKINTENZÍV OSZTÁLY A PANDÉMIÁBAN 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F97C55-868F-4FDD-BD3C-D2F191796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3" t="89413" r="18746"/>
          <a:stretch/>
        </p:blipFill>
        <p:spPr>
          <a:xfrm>
            <a:off x="8404564" y="0"/>
            <a:ext cx="2589690" cy="5915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722FB9-EA01-42A6-96B2-185F5CC12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0213"/>
          <a:stretch/>
        </p:blipFill>
        <p:spPr>
          <a:xfrm>
            <a:off x="10471066" y="183232"/>
            <a:ext cx="1720934" cy="16835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342C9-29CF-42B7-9157-648AA4DB7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82" y="1866754"/>
            <a:ext cx="11580709" cy="4637162"/>
          </a:xfrm>
        </p:spPr>
        <p:txBody>
          <a:bodyPr>
            <a:normAutofit/>
          </a:bodyPr>
          <a:lstStyle/>
          <a:p>
            <a:r>
              <a:rPr lang="hu-HU" sz="2200" dirty="0"/>
              <a:t>AZ EGÉSZ ORSZÁGBÓL FOLYAMATOS FELVÉTEL ≤ 18 ÉV</a:t>
            </a:r>
          </a:p>
          <a:p>
            <a:pPr lvl="1"/>
            <a:r>
              <a:rPr lang="hu-HU" dirty="0"/>
              <a:t>FELNŐTT ELLÁTÓ HELYEK TERHEINEK CSÖKKENTÉSE</a:t>
            </a:r>
          </a:p>
          <a:p>
            <a:r>
              <a:rPr lang="hu-HU" sz="2200" dirty="0"/>
              <a:t>KAPACITÁSAINK NÖVELÉSE : INTENZÍV ELLÁTÁST IGÉNYLŐ BETEGEK ÁTVÉTELE ≤ 25 ÉV (≤35 ÉV)</a:t>
            </a:r>
          </a:p>
          <a:p>
            <a:pPr lvl="1"/>
            <a:r>
              <a:rPr lang="hu-HU" dirty="0"/>
              <a:t>ANESZT-INTENZÍV SZAKORVOS</a:t>
            </a:r>
          </a:p>
          <a:p>
            <a:r>
              <a:rPr lang="hu-HU" sz="2200" dirty="0"/>
              <a:t>GYERMEK V-V ecmo CENTRUM</a:t>
            </a:r>
          </a:p>
          <a:p>
            <a:pPr lvl="1"/>
            <a:r>
              <a:rPr lang="hu-HU" dirty="0"/>
              <a:t>&gt;5000 ÓRA ecmo</a:t>
            </a:r>
          </a:p>
          <a:p>
            <a:pPr lvl="1"/>
            <a:r>
              <a:rPr lang="hu-HU" dirty="0"/>
              <a:t>0-18 ÉVIG (5KG-130KG)</a:t>
            </a:r>
          </a:p>
          <a:p>
            <a:pPr lvl="1"/>
            <a:r>
              <a:rPr lang="hu-HU" dirty="0"/>
              <a:t>FELNŐTT covid PNEUMONIA ecmo KEZELÉSE egyedi elbírálás alapján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2B4E49C-E7B4-4F6A-8B93-646A0E241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0341"/>
          <a:stretch/>
        </p:blipFill>
        <p:spPr>
          <a:xfrm>
            <a:off x="11494523" y="2664767"/>
            <a:ext cx="635958" cy="764233"/>
          </a:xfrm>
          <a:custGeom>
            <a:avLst/>
            <a:gdLst>
              <a:gd name="connsiteX0" fmla="*/ 0 w 984308"/>
              <a:gd name="connsiteY0" fmla="*/ 0 h 1182847"/>
              <a:gd name="connsiteX1" fmla="*/ 984308 w 984308"/>
              <a:gd name="connsiteY1" fmla="*/ 0 h 1182847"/>
              <a:gd name="connsiteX2" fmla="*/ 984308 w 984308"/>
              <a:gd name="connsiteY2" fmla="*/ 1161661 h 1182847"/>
              <a:gd name="connsiteX3" fmla="*/ 966627 w 984308"/>
              <a:gd name="connsiteY3" fmla="*/ 1165915 h 1182847"/>
              <a:gd name="connsiteX4" fmla="*/ 787132 w 984308"/>
              <a:gd name="connsiteY4" fmla="*/ 1182847 h 1182847"/>
              <a:gd name="connsiteX5" fmla="*/ 48601 w 984308"/>
              <a:gd name="connsiteY5" fmla="*/ 815395 h 1182847"/>
              <a:gd name="connsiteX6" fmla="*/ 0 w 984308"/>
              <a:gd name="connsiteY6" fmla="*/ 731606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4308" h="1182847">
                <a:moveTo>
                  <a:pt x="0" y="0"/>
                </a:moveTo>
                <a:lnTo>
                  <a:pt x="984308" y="0"/>
                </a:lnTo>
                <a:lnTo>
                  <a:pt x="984308" y="1161661"/>
                </a:lnTo>
                <a:lnTo>
                  <a:pt x="966627" y="1165915"/>
                </a:lnTo>
                <a:cubicBezTo>
                  <a:pt x="908648" y="1177017"/>
                  <a:pt x="848618" y="1182847"/>
                  <a:pt x="787132" y="1182847"/>
                </a:cubicBezTo>
                <a:cubicBezTo>
                  <a:pt x="479703" y="1182847"/>
                  <a:pt x="208655" y="1037089"/>
                  <a:pt x="48601" y="815395"/>
                </a:cubicBezTo>
                <a:lnTo>
                  <a:pt x="0" y="731606"/>
                </a:lnTo>
                <a:close/>
              </a:path>
            </a:pathLst>
          </a:cu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528FBF-1727-4546-8131-BA22ED8B5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3" t="81531" r="19879"/>
          <a:stretch/>
        </p:blipFill>
        <p:spPr>
          <a:xfrm>
            <a:off x="8887626" y="5982056"/>
            <a:ext cx="1192806" cy="875944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5582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2ECA3-F741-41FF-98A4-12BBF68CBC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Köszönjük a figyelmet!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D4DBB5-6038-479E-AA72-A3328B221C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1602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FC85B-D749-49F2-9448-1864A9BCB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4562"/>
          </a:xfrm>
        </p:spPr>
        <p:txBody>
          <a:bodyPr/>
          <a:lstStyle/>
          <a:p>
            <a:pPr algn="ctr"/>
            <a:r>
              <a:rPr lang="hu-HU" dirty="0"/>
              <a:t>Immunológia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65321-55C7-4AFE-B79F-2052B0733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9689"/>
            <a:ext cx="10995990" cy="4651512"/>
          </a:xfrm>
        </p:spPr>
        <p:txBody>
          <a:bodyPr>
            <a:normAutofit fontScale="92500"/>
          </a:bodyPr>
          <a:lstStyle/>
          <a:p>
            <a:r>
              <a:rPr lang="hu-HU" sz="2400" dirty="0"/>
              <a:t>Citokin profil különbözik a súlyos állapotú SARS-CoV-2 fertőzött betegekétől</a:t>
            </a:r>
          </a:p>
          <a:p>
            <a:pPr lvl="1"/>
            <a:r>
              <a:rPr lang="hu-HU" dirty="0"/>
              <a:t>Emelkedett IL-8 COVID-19-ben → lymphopaenia</a:t>
            </a:r>
          </a:p>
          <a:p>
            <a:pPr lvl="1"/>
            <a:r>
              <a:rPr lang="hu-HU" dirty="0"/>
              <a:t>Emelkedett IL-7 COVID-19-ben → T-sejtszám</a:t>
            </a:r>
          </a:p>
          <a:p>
            <a:r>
              <a:rPr lang="hu-HU" sz="2400" dirty="0"/>
              <a:t>Sok hasonlóságot mutat a Kawasaki-kórral, de</a:t>
            </a:r>
          </a:p>
          <a:p>
            <a:pPr lvl="1"/>
            <a:r>
              <a:rPr lang="en-US" dirty="0" err="1"/>
              <a:t>Folli</a:t>
            </a:r>
            <a:r>
              <a:rPr lang="hu-HU" dirty="0"/>
              <a:t>kuláris</a:t>
            </a:r>
            <a:r>
              <a:rPr lang="en-US" dirty="0"/>
              <a:t> helper T</a:t>
            </a:r>
            <a:r>
              <a:rPr lang="hu-HU" dirty="0"/>
              <a:t>-sejtszám alacsonyabb a </a:t>
            </a:r>
            <a:r>
              <a:rPr lang="en-US" dirty="0"/>
              <a:t>SARS-CoV-2 </a:t>
            </a:r>
            <a:r>
              <a:rPr lang="hu-HU" dirty="0"/>
              <a:t>infekción átesett gyerekeknél</a:t>
            </a:r>
          </a:p>
          <a:p>
            <a:pPr lvl="1"/>
            <a:r>
              <a:rPr lang="en-US" dirty="0"/>
              <a:t>SARS-CoV-2 </a:t>
            </a:r>
            <a:r>
              <a:rPr lang="hu-HU" dirty="0"/>
              <a:t>infekción átesettek esetén magasabb volt a </a:t>
            </a:r>
            <a:r>
              <a:rPr lang="en-US" dirty="0"/>
              <a:t>central mem</a:t>
            </a:r>
            <a:r>
              <a:rPr lang="hu-HU" dirty="0"/>
              <a:t>ória</a:t>
            </a:r>
            <a:r>
              <a:rPr lang="en-US" dirty="0"/>
              <a:t> (CM)</a:t>
            </a:r>
            <a:r>
              <a:rPr lang="hu-HU" dirty="0"/>
              <a:t> és </a:t>
            </a:r>
            <a:r>
              <a:rPr lang="en-US" dirty="0"/>
              <a:t>effector mem</a:t>
            </a:r>
            <a:r>
              <a:rPr lang="hu-HU" dirty="0"/>
              <a:t>ória</a:t>
            </a:r>
            <a:r>
              <a:rPr lang="en-US" dirty="0"/>
              <a:t> (EM) CD4+ T </a:t>
            </a:r>
            <a:r>
              <a:rPr lang="hu-HU" dirty="0"/>
              <a:t>sejtszám</a:t>
            </a:r>
            <a:r>
              <a:rPr lang="en-US" dirty="0"/>
              <a:t>, </a:t>
            </a:r>
            <a:r>
              <a:rPr lang="hu-HU" dirty="0"/>
              <a:t>de alacsonyabb a </a:t>
            </a:r>
            <a:r>
              <a:rPr lang="en-US" dirty="0"/>
              <a:t> </a:t>
            </a:r>
            <a:r>
              <a:rPr lang="en-US" dirty="0" err="1"/>
              <a:t>naiv</a:t>
            </a:r>
            <a:r>
              <a:rPr lang="en-US" dirty="0"/>
              <a:t> CD4+ T </a:t>
            </a:r>
            <a:r>
              <a:rPr lang="hu-HU" dirty="0"/>
              <a:t>sejtszám, mint</a:t>
            </a:r>
            <a:r>
              <a:rPr lang="en-US" dirty="0"/>
              <a:t> Kawasaki</a:t>
            </a:r>
            <a:r>
              <a:rPr lang="hu-HU" dirty="0"/>
              <a:t>-kór esetén</a:t>
            </a:r>
          </a:p>
          <a:p>
            <a:pPr lvl="1"/>
            <a:r>
              <a:rPr lang="en-US" dirty="0"/>
              <a:t>CD4</a:t>
            </a:r>
            <a:r>
              <a:rPr lang="hu-HU" dirty="0"/>
              <a:t>- </a:t>
            </a:r>
            <a:r>
              <a:rPr lang="en-US" dirty="0"/>
              <a:t>T</a:t>
            </a:r>
            <a:r>
              <a:rPr lang="hu-HU" dirty="0"/>
              <a:t>-sejtszám</a:t>
            </a:r>
            <a:r>
              <a:rPr lang="en-US" dirty="0"/>
              <a:t> (</a:t>
            </a:r>
            <a:r>
              <a:rPr lang="hu-HU" dirty="0"/>
              <a:t>ált.</a:t>
            </a:r>
            <a:r>
              <a:rPr lang="en-US" dirty="0"/>
              <a:t> CD8+ T</a:t>
            </a:r>
            <a:r>
              <a:rPr lang="hu-HU" dirty="0"/>
              <a:t>-sejt</a:t>
            </a:r>
            <a:r>
              <a:rPr lang="en-US" dirty="0"/>
              <a:t>) </a:t>
            </a:r>
            <a:r>
              <a:rPr lang="hu-HU" dirty="0"/>
              <a:t>szignifikánsan alacsonyabb volt</a:t>
            </a:r>
            <a:r>
              <a:rPr lang="en-US" dirty="0"/>
              <a:t> MIS-C</a:t>
            </a:r>
            <a:r>
              <a:rPr lang="hu-HU" dirty="0"/>
              <a:t>-s gyerekeknél, mint</a:t>
            </a:r>
            <a:r>
              <a:rPr lang="en-US" dirty="0"/>
              <a:t> </a:t>
            </a:r>
            <a:r>
              <a:rPr lang="hu-HU" dirty="0"/>
              <a:t>enyhe</a:t>
            </a:r>
            <a:r>
              <a:rPr lang="en-US" dirty="0"/>
              <a:t> SARS-CoV-2 </a:t>
            </a:r>
            <a:r>
              <a:rPr lang="hu-HU" dirty="0"/>
              <a:t>fertőzöttek esetén</a:t>
            </a:r>
            <a:r>
              <a:rPr lang="en-US" dirty="0"/>
              <a:t>. </a:t>
            </a:r>
            <a:r>
              <a:rPr lang="hu-HU" dirty="0"/>
              <a:t> </a:t>
            </a:r>
          </a:p>
          <a:p>
            <a:pPr lvl="1"/>
            <a:r>
              <a:rPr lang="en-US" dirty="0"/>
              <a:t>IL-17A </a:t>
            </a:r>
            <a:r>
              <a:rPr lang="hu-HU" dirty="0"/>
              <a:t>szerepe fontos </a:t>
            </a:r>
            <a:r>
              <a:rPr lang="en-US" dirty="0"/>
              <a:t>Kawasaki</a:t>
            </a:r>
            <a:r>
              <a:rPr lang="hu-HU" dirty="0"/>
              <a:t>-kór esetén </a:t>
            </a:r>
            <a:r>
              <a:rPr lang="en-US" dirty="0"/>
              <a:t>(Jia et al., 2010), </a:t>
            </a:r>
            <a:r>
              <a:rPr lang="hu-HU" dirty="0"/>
              <a:t>de szignifikánsan alacsonyabb szintje volt, mint a </a:t>
            </a:r>
            <a:r>
              <a:rPr lang="en-US" dirty="0"/>
              <a:t>MIS-C</a:t>
            </a:r>
            <a:r>
              <a:rPr lang="hu-HU" dirty="0"/>
              <a:t>-s betegekben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6F105F-3D58-456C-8CC8-08CC9F99F1AD}"/>
              </a:ext>
            </a:extLst>
          </p:cNvPr>
          <p:cNvSpPr txBox="1"/>
          <p:nvPr/>
        </p:nvSpPr>
        <p:spPr>
          <a:xfrm>
            <a:off x="596348" y="5887248"/>
            <a:ext cx="112378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Consiglio</a:t>
            </a:r>
            <a:r>
              <a:rPr lang="en-US" sz="1600" dirty="0"/>
              <a:t> et al., The Immunology of Multisystem Inflammatory Syndrome in Children with COVID-19, Cell (2020), https://doi.org/10.1016/j.cell.2020.09.016</a:t>
            </a:r>
            <a:endParaRPr lang="hu-HU" sz="1600" dirty="0"/>
          </a:p>
          <a:p>
            <a:endParaRPr lang="hu-H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6AD054-3639-4E12-8DCB-988CAA30A48A}"/>
              </a:ext>
            </a:extLst>
          </p:cNvPr>
          <p:cNvSpPr txBox="1"/>
          <p:nvPr/>
        </p:nvSpPr>
        <p:spPr>
          <a:xfrm>
            <a:off x="6619461" y="5950226"/>
            <a:ext cx="1729409" cy="542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3151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455E233-884E-4889-A690-AA50C9A121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0505312"/>
              </p:ext>
            </p:extLst>
          </p:nvPr>
        </p:nvGraphicFramePr>
        <p:xfrm>
          <a:off x="643467" y="727939"/>
          <a:ext cx="11044949" cy="540212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900973">
                  <a:extLst>
                    <a:ext uri="{9D8B030D-6E8A-4147-A177-3AD203B41FA5}">
                      <a16:colId xmlns:a16="http://schemas.microsoft.com/office/drawing/2014/main" val="2667565950"/>
                    </a:ext>
                  </a:extLst>
                </a:gridCol>
                <a:gridCol w="2872673">
                  <a:extLst>
                    <a:ext uri="{9D8B030D-6E8A-4147-A177-3AD203B41FA5}">
                      <a16:colId xmlns:a16="http://schemas.microsoft.com/office/drawing/2014/main" val="2176646858"/>
                    </a:ext>
                  </a:extLst>
                </a:gridCol>
                <a:gridCol w="1662765">
                  <a:extLst>
                    <a:ext uri="{9D8B030D-6E8A-4147-A177-3AD203B41FA5}">
                      <a16:colId xmlns:a16="http://schemas.microsoft.com/office/drawing/2014/main" val="177778086"/>
                    </a:ext>
                  </a:extLst>
                </a:gridCol>
                <a:gridCol w="1354592">
                  <a:extLst>
                    <a:ext uri="{9D8B030D-6E8A-4147-A177-3AD203B41FA5}">
                      <a16:colId xmlns:a16="http://schemas.microsoft.com/office/drawing/2014/main" val="4262964354"/>
                    </a:ext>
                  </a:extLst>
                </a:gridCol>
                <a:gridCol w="1393663">
                  <a:extLst>
                    <a:ext uri="{9D8B030D-6E8A-4147-A177-3AD203B41FA5}">
                      <a16:colId xmlns:a16="http://schemas.microsoft.com/office/drawing/2014/main" val="2543142778"/>
                    </a:ext>
                  </a:extLst>
                </a:gridCol>
                <a:gridCol w="1397851">
                  <a:extLst>
                    <a:ext uri="{9D8B030D-6E8A-4147-A177-3AD203B41FA5}">
                      <a16:colId xmlns:a16="http://schemas.microsoft.com/office/drawing/2014/main" val="3032264637"/>
                    </a:ext>
                  </a:extLst>
                </a:gridCol>
                <a:gridCol w="1462432">
                  <a:extLst>
                    <a:ext uri="{9D8B030D-6E8A-4147-A177-3AD203B41FA5}">
                      <a16:colId xmlns:a16="http://schemas.microsoft.com/office/drawing/2014/main" val="3395971166"/>
                    </a:ext>
                  </a:extLst>
                </a:gridCol>
              </a:tblGrid>
              <a:tr h="308042">
                <a:tc>
                  <a:txBody>
                    <a:bodyPr/>
                    <a:lstStyle/>
                    <a:p>
                      <a:pPr marL="1206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dirty="0">
                          <a:effectLst/>
                        </a:rPr>
                        <a:t> 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6" marR="56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dirty="0">
                          <a:solidFill>
                            <a:srgbClr val="000000"/>
                          </a:solidFill>
                          <a:effectLst/>
                        </a:rPr>
                        <a:t>COVID 19 asszociált MIS-C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6" marR="56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>
                          <a:solidFill>
                            <a:srgbClr val="000000"/>
                          </a:solidFill>
                          <a:effectLst/>
                        </a:rPr>
                        <a:t>PIMS-TS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6" marR="56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>
                          <a:solidFill>
                            <a:srgbClr val="000000"/>
                          </a:solidFill>
                          <a:effectLst/>
                        </a:rPr>
                        <a:t>COVID 19 asszociált MIS-C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6" marR="56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>
                          <a:solidFill>
                            <a:srgbClr val="000000"/>
                          </a:solidFill>
                          <a:effectLst/>
                        </a:rPr>
                        <a:t>Teljes Kawasaki kór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6" marR="56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>
                          <a:solidFill>
                            <a:srgbClr val="000000"/>
                          </a:solidFill>
                          <a:effectLst/>
                        </a:rPr>
                        <a:t>Nem teljes Kawassaki kór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6" marR="56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>
                          <a:solidFill>
                            <a:srgbClr val="000000"/>
                          </a:solidFill>
                          <a:effectLst/>
                        </a:rPr>
                        <a:t>Kawasaki kór shock szindróma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6" marR="56216" marT="0" marB="0"/>
                </a:tc>
                <a:extLst>
                  <a:ext uri="{0D108BD9-81ED-4DB2-BD59-A6C34878D82A}">
                    <a16:rowId xmlns:a16="http://schemas.microsoft.com/office/drawing/2014/main" val="1098593516"/>
                  </a:ext>
                </a:extLst>
              </a:tr>
              <a:tr h="308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dirty="0">
                          <a:effectLst/>
                        </a:rPr>
                        <a:t>szervezet vagy publikáció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6" marR="56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>
                          <a:effectLst/>
                        </a:rPr>
                        <a:t>WHO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6" marR="56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>
                          <a:effectLst/>
                        </a:rPr>
                        <a:t>Royal College of Pediatrics and Child Health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6" marR="56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>
                          <a:effectLst/>
                        </a:rPr>
                        <a:t>US Centers for Disease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>
                          <a:effectLst/>
                        </a:rPr>
                        <a:t>Control and Prevention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6" marR="56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>
                          <a:effectLst/>
                        </a:rPr>
                        <a:t>American Heart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>
                          <a:effectLst/>
                        </a:rPr>
                        <a:t>Association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6" marR="56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>
                          <a:effectLst/>
                        </a:rPr>
                        <a:t>American Heart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>
                          <a:effectLst/>
                        </a:rPr>
                        <a:t>Association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6" marR="56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>
                          <a:effectLst/>
                        </a:rPr>
                        <a:t>Kanegaye et al,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6" marR="56216" marT="0" marB="0"/>
                </a:tc>
                <a:extLst>
                  <a:ext uri="{0D108BD9-81ED-4DB2-BD59-A6C34878D82A}">
                    <a16:rowId xmlns:a16="http://schemas.microsoft.com/office/drawing/2014/main" val="2681629389"/>
                  </a:ext>
                </a:extLst>
              </a:tr>
              <a:tr h="308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>
                          <a:solidFill>
                            <a:srgbClr val="000000"/>
                          </a:solidFill>
                          <a:effectLst/>
                        </a:rPr>
                        <a:t>Életkor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6" marR="56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>
                          <a:solidFill>
                            <a:srgbClr val="000000"/>
                          </a:solidFill>
                          <a:effectLst/>
                        </a:rPr>
                        <a:t>0-19 év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6" marR="56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>
                          <a:solidFill>
                            <a:srgbClr val="000000"/>
                          </a:solidFill>
                          <a:effectLst/>
                        </a:rPr>
                        <a:t>Gyermek (életkor nem meghatározott)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6" marR="56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dirty="0">
                          <a:solidFill>
                            <a:srgbClr val="000000"/>
                          </a:solidFill>
                          <a:effectLst/>
                        </a:rPr>
                        <a:t>&lt; 21 év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6" marR="56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dirty="0">
                          <a:solidFill>
                            <a:srgbClr val="000000"/>
                          </a:solidFill>
                          <a:effectLst/>
                        </a:rPr>
                        <a:t>Gyermek (életkor nem meghatározott)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6" marR="56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>
                          <a:solidFill>
                            <a:srgbClr val="000000"/>
                          </a:solidFill>
                          <a:effectLst/>
                        </a:rPr>
                        <a:t>Gyermek (életkor nem meghatározott)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6" marR="56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>
                          <a:solidFill>
                            <a:srgbClr val="000000"/>
                          </a:solidFill>
                          <a:effectLst/>
                        </a:rPr>
                        <a:t>Gyermek (életkor nem meghatározott)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6" marR="56216" marT="0" marB="0"/>
                </a:tc>
                <a:extLst>
                  <a:ext uri="{0D108BD9-81ED-4DB2-BD59-A6C34878D82A}">
                    <a16:rowId xmlns:a16="http://schemas.microsoft.com/office/drawing/2014/main" val="2585911208"/>
                  </a:ext>
                </a:extLst>
              </a:tr>
              <a:tr h="699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>
                          <a:effectLst/>
                        </a:rPr>
                        <a:t>Gyulladás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6" marR="56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>
                          <a:effectLst/>
                        </a:rPr>
                        <a:t>Láz és emelkedett gyulladásos paraméterek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>
                          <a:effectLst/>
                        </a:rPr>
                        <a:t>3 vagy több napig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6" marR="56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>
                          <a:effectLst/>
                        </a:rPr>
                        <a:t>Láz és emelkedett gyulladásos paraméterek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>
                          <a:effectLst/>
                        </a:rPr>
                        <a:t> 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6" marR="56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>
                          <a:effectLst/>
                        </a:rPr>
                        <a:t>Láz és emelkedett gyulladásos paraméterek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>
                          <a:effectLst/>
                        </a:rPr>
                        <a:t> 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6" marR="56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>
                          <a:effectLst/>
                        </a:rPr>
                        <a:t>Láz, több mint 5 napig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6" marR="56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>
                          <a:effectLst/>
                        </a:rPr>
                        <a:t>Láz, több mint 5 napig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6" marR="56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>
                          <a:effectLst/>
                        </a:rPr>
                        <a:t>Láz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6" marR="56216" marT="0" marB="0"/>
                </a:tc>
                <a:extLst>
                  <a:ext uri="{0D108BD9-81ED-4DB2-BD59-A6C34878D82A}">
                    <a16:rowId xmlns:a16="http://schemas.microsoft.com/office/drawing/2014/main" val="1751639621"/>
                  </a:ext>
                </a:extLst>
              </a:tr>
              <a:tr h="2031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>
                          <a:solidFill>
                            <a:srgbClr val="000000"/>
                          </a:solidFill>
                          <a:effectLst/>
                        </a:rPr>
                        <a:t>Főbb jellemzők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6" marR="56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>
                          <a:solidFill>
                            <a:srgbClr val="000000"/>
                          </a:solidFill>
                          <a:effectLst/>
                        </a:rPr>
                        <a:t>Kettő a következőkből:</a:t>
                      </a:r>
                      <a:endParaRPr lang="hu-HU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>
                          <a:solidFill>
                            <a:srgbClr val="000000"/>
                          </a:solidFill>
                          <a:effectLst/>
                        </a:rPr>
                        <a:t>(A) kiütés vagy két oldali nem gennyes conjunctivitis vagy mukokután gyulladásos jelek (száj, kéz vagy láb);</a:t>
                      </a:r>
                      <a:endParaRPr lang="hu-HU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>
                          <a:solidFill>
                            <a:srgbClr val="000000"/>
                          </a:solidFill>
                          <a:effectLst/>
                        </a:rPr>
                        <a:t>(B) hypotenzió vagy shock</a:t>
                      </a:r>
                      <a:endParaRPr lang="hu-HU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>
                          <a:solidFill>
                            <a:srgbClr val="000000"/>
                          </a:solidFill>
                          <a:effectLst/>
                        </a:rPr>
                        <a:t>(C) myocardialis dysfunkció jelei, pericarditis,</a:t>
                      </a:r>
                      <a:endParaRPr lang="hu-HU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>
                          <a:solidFill>
                            <a:srgbClr val="000000"/>
                          </a:solidFill>
                          <a:effectLst/>
                        </a:rPr>
                        <a:t>valvulitis, vagy koronária eltérések (ECHO eltérések vagy emelkedett Troponin, N-terminális pro B-típusú natriureticus peptid értékeket beleértve);</a:t>
                      </a:r>
                      <a:endParaRPr lang="hu-HU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>
                          <a:solidFill>
                            <a:srgbClr val="000000"/>
                          </a:solidFill>
                          <a:effectLst/>
                        </a:rPr>
                        <a:t>(D) koagulopátia</a:t>
                      </a:r>
                      <a:endParaRPr lang="hu-HU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>
                          <a:solidFill>
                            <a:srgbClr val="000000"/>
                          </a:solidFill>
                          <a:effectLst/>
                        </a:rPr>
                        <a:t>(emelkedett prothrombin idő,</a:t>
                      </a:r>
                      <a:endParaRPr lang="hu-HU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>
                          <a:solidFill>
                            <a:srgbClr val="000000"/>
                          </a:solidFill>
                          <a:effectLst/>
                        </a:rPr>
                        <a:t>parciális thromboplastin idő,</a:t>
                      </a:r>
                      <a:endParaRPr lang="hu-HU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>
                          <a:solidFill>
                            <a:srgbClr val="000000"/>
                          </a:solidFill>
                          <a:effectLst/>
                        </a:rPr>
                        <a:t>és emelkedett D-dimer); és</a:t>
                      </a:r>
                      <a:endParaRPr lang="hu-HU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>
                          <a:solidFill>
                            <a:srgbClr val="000000"/>
                          </a:solidFill>
                          <a:effectLst/>
                        </a:rPr>
                        <a:t>(E) akut gasztrointesztinális tünetek (hasmenés, hányás vagy hasi fájdalom)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6" marR="56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dirty="0">
                          <a:solidFill>
                            <a:srgbClr val="000000"/>
                          </a:solidFill>
                          <a:effectLst/>
                        </a:rPr>
                        <a:t>Egy vagy több szerv elégtelensége (shock vagy légzési, vese, gasztrointesztinális vagy neurológiai eltérések)</a:t>
                      </a:r>
                      <a:endParaRPr lang="hu-HU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dirty="0">
                          <a:effectLst/>
                        </a:rPr>
                        <a:t> 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6" marR="56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>
                          <a:solidFill>
                            <a:srgbClr val="000000"/>
                          </a:solidFill>
                          <a:effectLst/>
                        </a:rPr>
                        <a:t>Súlyos klinikai állapot, mely kórházi kezelést igényel;</a:t>
                      </a:r>
                      <a:endParaRPr lang="hu-HU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>
                          <a:solidFill>
                            <a:srgbClr val="000000"/>
                          </a:solidFill>
                          <a:effectLst/>
                        </a:rPr>
                        <a:t>és szisztémás több (2 vagy több) szerv érintettség (kardiális, vese, légzőrendszer, hematológiai, gasztrointesztinális, bőr vagy idegrendszeri)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6" marR="56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>
                          <a:solidFill>
                            <a:srgbClr val="000000"/>
                          </a:solidFill>
                          <a:effectLst/>
                        </a:rPr>
                        <a:t>Négy vagy több fő klinikai jellemző:</a:t>
                      </a:r>
                      <a:endParaRPr lang="hu-HU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>
                          <a:solidFill>
                            <a:srgbClr val="000000"/>
                          </a:solidFill>
                          <a:effectLst/>
                        </a:rPr>
                        <a:t>(A) erythema és szájszárazság, málnanyelv vagy szájüregi és garat nyálkahártya érintettség; (B) kétoldali nem gennyes conjunctivitis; (C) kiütés;</a:t>
                      </a:r>
                      <a:endParaRPr lang="hu-HU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>
                          <a:solidFill>
                            <a:srgbClr val="000000"/>
                          </a:solidFill>
                          <a:effectLst/>
                        </a:rPr>
                        <a:t>(D) kéz és láb erythema és ödéma az akut fázisban és hámlás a szubakut fázisban; és (E) nyaki lymphadenopathia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6" marR="56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>
                          <a:solidFill>
                            <a:srgbClr val="000000"/>
                          </a:solidFill>
                          <a:effectLst/>
                        </a:rPr>
                        <a:t>Két vagy három fő klinikai jellemző vagy pozitív echokardiográfia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6" marR="56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>
                          <a:solidFill>
                            <a:srgbClr val="000000"/>
                          </a:solidFill>
                          <a:effectLst/>
                        </a:rPr>
                        <a:t>Kawasaki kór-jellegű klinikai jellemzők és bármelyik az alábbi volumenpótlást, vazoaktív terápiát vagy intenzív osztályos ellátást igénylő állapotok közül: korspecifikus szisztolés,</a:t>
                      </a:r>
                      <a:endParaRPr lang="hu-HU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>
                          <a:solidFill>
                            <a:srgbClr val="000000"/>
                          </a:solidFill>
                          <a:effectLst/>
                        </a:rPr>
                        <a:t>vagy ≥20%-os szisztolés vérnyomásesés, vagy keringési zavar klinikai jelei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6" marR="56216" marT="0" marB="0"/>
                </a:tc>
                <a:extLst>
                  <a:ext uri="{0D108BD9-81ED-4DB2-BD59-A6C34878D82A}">
                    <a16:rowId xmlns:a16="http://schemas.microsoft.com/office/drawing/2014/main" val="482787171"/>
                  </a:ext>
                </a:extLst>
              </a:tr>
              <a:tr h="308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>
                          <a:effectLst/>
                        </a:rPr>
                        <a:t>Kizárható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6" marR="56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dirty="0">
                          <a:effectLst/>
                        </a:rPr>
                        <a:t>Egyéb mikrobiológiai ok a gyulladás hátterében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6" marR="56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>
                          <a:effectLst/>
                        </a:rPr>
                        <a:t>Bármely más mikrobiológiai ok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6" marR="56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>
                          <a:effectLst/>
                        </a:rPr>
                        <a:t>Egyéb kézenfekvő diagnózis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6" marR="56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>
                          <a:effectLst/>
                        </a:rPr>
                        <a:t> 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6" marR="56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>
                          <a:effectLst/>
                        </a:rPr>
                        <a:t> 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6" marR="56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>
                          <a:effectLst/>
                        </a:rPr>
                        <a:t>Egyéb mikrobiológiai ok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6" marR="56216" marT="0" marB="0"/>
                </a:tc>
                <a:extLst>
                  <a:ext uri="{0D108BD9-81ED-4DB2-BD59-A6C34878D82A}">
                    <a16:rowId xmlns:a16="http://schemas.microsoft.com/office/drawing/2014/main" val="1620652684"/>
                  </a:ext>
                </a:extLst>
              </a:tr>
              <a:tr h="1026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>
                          <a:solidFill>
                            <a:srgbClr val="000000"/>
                          </a:solidFill>
                          <a:effectLst/>
                        </a:rPr>
                        <a:t>SARS-CoV 2 státusz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6" marR="56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>
                          <a:solidFill>
                            <a:srgbClr val="000000"/>
                          </a:solidFill>
                          <a:effectLst/>
                        </a:rPr>
                        <a:t>Pozitív RT-PCR, antigén teszt, vagy szerológia; vagy bármilyen kontaktus igazolt COVID 19 fertőzöttel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6" marR="56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>
                          <a:solidFill>
                            <a:srgbClr val="000000"/>
                          </a:solidFill>
                          <a:effectLst/>
                        </a:rPr>
                        <a:t>RT-PCR pozitív vagy negatív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6" marR="56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>
                          <a:solidFill>
                            <a:srgbClr val="000000"/>
                          </a:solidFill>
                          <a:effectLst/>
                        </a:rPr>
                        <a:t>Pozitív RT-PCR,</a:t>
                      </a:r>
                      <a:endParaRPr lang="hu-HU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>
                          <a:solidFill>
                            <a:srgbClr val="000000"/>
                          </a:solidFill>
                          <a:effectLst/>
                        </a:rPr>
                        <a:t>szerológia, vagy antigén teszt;</a:t>
                      </a:r>
                      <a:endParaRPr lang="hu-HU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>
                          <a:solidFill>
                            <a:srgbClr val="000000"/>
                          </a:solidFill>
                          <a:effectLst/>
                        </a:rPr>
                        <a:t>vagy COVID-19 ewpozíció</a:t>
                      </a:r>
                      <a:endParaRPr lang="hu-HU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>
                          <a:solidFill>
                            <a:srgbClr val="000000"/>
                          </a:solidFill>
                          <a:effectLst/>
                        </a:rPr>
                        <a:t>a tüneteket megelőző 4 hétben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6" marR="56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>
                          <a:effectLst/>
                        </a:rPr>
                        <a:t> 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6" marR="56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>
                          <a:effectLst/>
                        </a:rPr>
                        <a:t> 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6" marR="56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>
                          <a:effectLst/>
                        </a:rPr>
                        <a:t> 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6" marR="56216" marT="0" marB="0"/>
                </a:tc>
                <a:extLst>
                  <a:ext uri="{0D108BD9-81ED-4DB2-BD59-A6C34878D82A}">
                    <a16:rowId xmlns:a16="http://schemas.microsoft.com/office/drawing/2014/main" val="3501353292"/>
                  </a:ext>
                </a:extLst>
              </a:tr>
              <a:tr h="412145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dirty="0">
                          <a:effectLst/>
                        </a:rPr>
                        <a:t>MIS-C=multisystem inflammatory syndrome in children. PIMS-TS=paediatric inflammatory multisystem syndrome temporally associated with SARS-CoV-2. SARS-CoV-2=severe acute respiratory syndrome coronavirus 2.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dirty="0">
                          <a:effectLst/>
                        </a:rPr>
                        <a:t> 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6" marR="56216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445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609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4F95DE6-BC61-4DB8-97B8-E32959EA0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D9C176-456B-4F71-AB87-9D14B8B3D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0" y="138157"/>
            <a:ext cx="1712063" cy="1045389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4002C8-D66B-48D0-A1EE-BEA24C6E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532" y="33865"/>
            <a:ext cx="7859564" cy="1596177"/>
          </a:xfrm>
        </p:spPr>
        <p:txBody>
          <a:bodyPr>
            <a:normAutofit/>
          </a:bodyPr>
          <a:lstStyle/>
          <a:p>
            <a:r>
              <a:rPr lang="hu-HU" sz="4000" dirty="0"/>
              <a:t>CDC kritériumrendszere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F97C55-868F-4FDD-BD3C-D2F191796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3" t="89413" r="18746"/>
          <a:stretch/>
        </p:blipFill>
        <p:spPr>
          <a:xfrm>
            <a:off x="8404564" y="0"/>
            <a:ext cx="2589690" cy="5915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722FB9-EA01-42A6-96B2-185F5CC12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0213"/>
          <a:stretch/>
        </p:blipFill>
        <p:spPr>
          <a:xfrm>
            <a:off x="10471066" y="183232"/>
            <a:ext cx="1720934" cy="16835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0A3B3-CBBE-46DF-91A5-506BFBA16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978" y="1663906"/>
            <a:ext cx="10659247" cy="45548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hu-HU" sz="2200" dirty="0"/>
              <a:t>Életkor ≤ 21 év</a:t>
            </a:r>
          </a:p>
          <a:p>
            <a:pPr>
              <a:lnSpc>
                <a:spcPct val="110000"/>
              </a:lnSpc>
            </a:pPr>
            <a:r>
              <a:rPr lang="hu-H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24 órán túl tartó 38 fok feletti láz vagy láz szubjektív érzése</a:t>
            </a:r>
          </a:p>
          <a:p>
            <a:pPr>
              <a:lnSpc>
                <a:spcPct val="110000"/>
              </a:lnSpc>
            </a:pPr>
            <a:r>
              <a:rPr lang="hu-H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gyulladás laboratóriumi leletei </a:t>
            </a:r>
          </a:p>
          <a:p>
            <a:pPr lvl="1">
              <a:lnSpc>
                <a:spcPct val="110000"/>
              </a:lnSpc>
            </a:pPr>
            <a:r>
              <a:rPr lang="hu-H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CRP, süllyedés, prokalcitonin, fibrinogén, D-dimer, ferritin, laktát, LDH, IL-6, neutrophilia, lymphocytopenia, hypalbuminaemia</a:t>
            </a:r>
          </a:p>
          <a:p>
            <a:pPr>
              <a:lnSpc>
                <a:spcPct val="110000"/>
              </a:lnSpc>
            </a:pPr>
            <a:r>
              <a:rPr lang="hu-H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kórházi kezelést igénylő súlyos állapot, legalább két szerv vagy szervrendszer érintettségével </a:t>
            </a:r>
          </a:p>
          <a:p>
            <a:pPr lvl="1">
              <a:lnSpc>
                <a:spcPct val="110000"/>
              </a:lnSpc>
            </a:pPr>
            <a:r>
              <a:rPr lang="hu-H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keringés, vese, légzés, vérképzés, gasztrointesztinális rendszer, bőr, idegrendszer</a:t>
            </a:r>
          </a:p>
          <a:p>
            <a:pPr>
              <a:lnSpc>
                <a:spcPct val="110000"/>
              </a:lnSpc>
            </a:pPr>
            <a:r>
              <a:rPr lang="hu-H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más valószínűsíthető diagnózis hiánya</a:t>
            </a:r>
          </a:p>
          <a:p>
            <a:pPr>
              <a:lnSpc>
                <a:spcPct val="110000"/>
              </a:lnSpc>
            </a:pPr>
            <a:r>
              <a:rPr lang="hu-H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jelenlegi vagy nemrégi SARS-CoV-2 infekció </a:t>
            </a:r>
          </a:p>
          <a:p>
            <a:pPr lvl="1">
              <a:lnSpc>
                <a:spcPct val="110000"/>
              </a:lnSpc>
            </a:pPr>
            <a:r>
              <a:rPr lang="hu-H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PCR, antigén vagy antitest pozitivitás, illetve négy héten belüli kontaktus igazolt vagy valószínűsített COVID-19 esettel</a:t>
            </a:r>
          </a:p>
          <a:p>
            <a:pPr marL="0" indent="0">
              <a:lnSpc>
                <a:spcPct val="110000"/>
              </a:lnSpc>
              <a:buNone/>
            </a:pPr>
            <a:endParaRPr lang="hu-HU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hu-HU" sz="11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2B4E49C-E7B4-4F6A-8B93-646A0E241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0341"/>
          <a:stretch/>
        </p:blipFill>
        <p:spPr>
          <a:xfrm>
            <a:off x="11494523" y="2664767"/>
            <a:ext cx="635958" cy="764233"/>
          </a:xfrm>
          <a:custGeom>
            <a:avLst/>
            <a:gdLst>
              <a:gd name="connsiteX0" fmla="*/ 0 w 984308"/>
              <a:gd name="connsiteY0" fmla="*/ 0 h 1182847"/>
              <a:gd name="connsiteX1" fmla="*/ 984308 w 984308"/>
              <a:gd name="connsiteY1" fmla="*/ 0 h 1182847"/>
              <a:gd name="connsiteX2" fmla="*/ 984308 w 984308"/>
              <a:gd name="connsiteY2" fmla="*/ 1161661 h 1182847"/>
              <a:gd name="connsiteX3" fmla="*/ 966627 w 984308"/>
              <a:gd name="connsiteY3" fmla="*/ 1165915 h 1182847"/>
              <a:gd name="connsiteX4" fmla="*/ 787132 w 984308"/>
              <a:gd name="connsiteY4" fmla="*/ 1182847 h 1182847"/>
              <a:gd name="connsiteX5" fmla="*/ 48601 w 984308"/>
              <a:gd name="connsiteY5" fmla="*/ 815395 h 1182847"/>
              <a:gd name="connsiteX6" fmla="*/ 0 w 984308"/>
              <a:gd name="connsiteY6" fmla="*/ 731606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4308" h="1182847">
                <a:moveTo>
                  <a:pt x="0" y="0"/>
                </a:moveTo>
                <a:lnTo>
                  <a:pt x="984308" y="0"/>
                </a:lnTo>
                <a:lnTo>
                  <a:pt x="984308" y="1161661"/>
                </a:lnTo>
                <a:lnTo>
                  <a:pt x="966627" y="1165915"/>
                </a:lnTo>
                <a:cubicBezTo>
                  <a:pt x="908648" y="1177017"/>
                  <a:pt x="848618" y="1182847"/>
                  <a:pt x="787132" y="1182847"/>
                </a:cubicBezTo>
                <a:cubicBezTo>
                  <a:pt x="479703" y="1182847"/>
                  <a:pt x="208655" y="1037089"/>
                  <a:pt x="48601" y="815395"/>
                </a:cubicBezTo>
                <a:lnTo>
                  <a:pt x="0" y="731606"/>
                </a:lnTo>
                <a:close/>
              </a:path>
            </a:pathLst>
          </a:cu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528FBF-1727-4546-8131-BA22ED8B5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3" t="81531" r="19879"/>
          <a:stretch/>
        </p:blipFill>
        <p:spPr>
          <a:xfrm>
            <a:off x="8887626" y="5982056"/>
            <a:ext cx="1192806" cy="875944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7248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B5D56-820A-40B6-AA20-90181A791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252" y="0"/>
            <a:ext cx="5301496" cy="1303048"/>
          </a:xfrm>
        </p:spPr>
        <p:txBody>
          <a:bodyPr/>
          <a:lstStyle/>
          <a:p>
            <a:pPr algn="ctr"/>
            <a:r>
              <a:rPr lang="hu-HU"/>
              <a:t>Csekklista</a:t>
            </a:r>
            <a:endParaRPr lang="hu-HU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3CEFD6D-2E58-4AC3-81A4-48345AA408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0842" y="910902"/>
            <a:ext cx="4900913" cy="5922524"/>
          </a:xfrm>
          <a:ln>
            <a:solidFill>
              <a:schemeClr val="tx1"/>
            </a:solidFill>
          </a:ln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595AEF0-3426-4A92-AF27-0E5617E35F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59680" y="935475"/>
            <a:ext cx="4900912" cy="5922525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9475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44F95DE6-BC61-4DB8-97B8-E32959EA0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48D9C176-456B-4F71-AB87-9D14B8B3D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0" y="138157"/>
            <a:ext cx="1712063" cy="1045389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4E11BF-00D8-4A27-A158-702C48E2B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532" y="127664"/>
            <a:ext cx="7859564" cy="1596177"/>
          </a:xfrm>
        </p:spPr>
        <p:txBody>
          <a:bodyPr>
            <a:normAutofit/>
          </a:bodyPr>
          <a:lstStyle/>
          <a:p>
            <a:r>
              <a:rPr lang="hu-HU" sz="4000" dirty="0"/>
              <a:t>Differenciáldiagnózis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F97C55-868F-4FDD-BD3C-D2F191796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3" t="89413" r="18746"/>
          <a:stretch/>
        </p:blipFill>
        <p:spPr>
          <a:xfrm>
            <a:off x="8404564" y="0"/>
            <a:ext cx="2589690" cy="5915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722FB9-EA01-42A6-96B2-185F5CC12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0213"/>
          <a:stretch/>
        </p:blipFill>
        <p:spPr>
          <a:xfrm>
            <a:off x="10471066" y="183232"/>
            <a:ext cx="1720934" cy="16835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640D8-9107-46C7-9254-69706B2B0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031" y="1676573"/>
            <a:ext cx="8877341" cy="4352751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hu-HU" sz="2200" dirty="0"/>
              <a:t>Akut hasi kórképek </a:t>
            </a:r>
          </a:p>
          <a:p>
            <a:pPr lvl="1">
              <a:lnSpc>
                <a:spcPct val="110000"/>
              </a:lnSpc>
            </a:pPr>
            <a:r>
              <a:rPr lang="hu-HU" sz="2000" dirty="0"/>
              <a:t>Képalkotó vizsgálatok</a:t>
            </a:r>
          </a:p>
          <a:p>
            <a:pPr lvl="1">
              <a:lnSpc>
                <a:spcPct val="110000"/>
              </a:lnSpc>
            </a:pPr>
            <a:r>
              <a:rPr lang="hu-HU" sz="2000" dirty="0"/>
              <a:t>Fizikális vizsgálat</a:t>
            </a:r>
          </a:p>
          <a:p>
            <a:pPr>
              <a:lnSpc>
                <a:spcPct val="110000"/>
              </a:lnSpc>
            </a:pPr>
            <a:r>
              <a:rPr lang="hu-HU" sz="2200" dirty="0"/>
              <a:t>Szepszis</a:t>
            </a:r>
          </a:p>
          <a:p>
            <a:pPr lvl="1">
              <a:lnSpc>
                <a:spcPct val="110000"/>
              </a:lnSpc>
            </a:pPr>
            <a:r>
              <a:rPr lang="hu-HU" sz="2000" dirty="0"/>
              <a:t>Tenyésztések</a:t>
            </a:r>
          </a:p>
          <a:p>
            <a:pPr lvl="1">
              <a:lnSpc>
                <a:spcPct val="110000"/>
              </a:lnSpc>
            </a:pPr>
            <a:r>
              <a:rPr lang="hu-HU" sz="2000" dirty="0"/>
              <a:t>Képalkotó vizsgálatok</a:t>
            </a:r>
          </a:p>
          <a:p>
            <a:pPr>
              <a:lnSpc>
                <a:spcPct val="110000"/>
              </a:lnSpc>
            </a:pPr>
            <a:r>
              <a:rPr lang="hu-HU" sz="2200" dirty="0"/>
              <a:t>Pneumonia</a:t>
            </a:r>
          </a:p>
          <a:p>
            <a:pPr>
              <a:lnSpc>
                <a:spcPct val="110000"/>
              </a:lnSpc>
            </a:pPr>
            <a:r>
              <a:rPr lang="hu-HU" sz="2200" dirty="0"/>
              <a:t>Meningitis</a:t>
            </a:r>
          </a:p>
          <a:p>
            <a:pPr>
              <a:lnSpc>
                <a:spcPct val="110000"/>
              </a:lnSpc>
            </a:pPr>
            <a:r>
              <a:rPr lang="hu-HU" sz="2200" dirty="0"/>
              <a:t>Hematoonkológiai kórképek</a:t>
            </a:r>
          </a:p>
          <a:p>
            <a:pPr>
              <a:lnSpc>
                <a:spcPct val="110000"/>
              </a:lnSpc>
            </a:pPr>
            <a:r>
              <a:rPr lang="hu-HU" sz="2200" dirty="0"/>
              <a:t>Immunológiai folyamatok</a:t>
            </a:r>
          </a:p>
          <a:p>
            <a:pPr lvl="1">
              <a:lnSpc>
                <a:spcPct val="110000"/>
              </a:lnSpc>
            </a:pPr>
            <a:endParaRPr lang="hu-HU" sz="20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2B4E49C-E7B4-4F6A-8B93-646A0E241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0341"/>
          <a:stretch/>
        </p:blipFill>
        <p:spPr>
          <a:xfrm>
            <a:off x="11494523" y="2664767"/>
            <a:ext cx="635958" cy="764233"/>
          </a:xfrm>
          <a:custGeom>
            <a:avLst/>
            <a:gdLst>
              <a:gd name="connsiteX0" fmla="*/ 0 w 984308"/>
              <a:gd name="connsiteY0" fmla="*/ 0 h 1182847"/>
              <a:gd name="connsiteX1" fmla="*/ 984308 w 984308"/>
              <a:gd name="connsiteY1" fmla="*/ 0 h 1182847"/>
              <a:gd name="connsiteX2" fmla="*/ 984308 w 984308"/>
              <a:gd name="connsiteY2" fmla="*/ 1161661 h 1182847"/>
              <a:gd name="connsiteX3" fmla="*/ 966627 w 984308"/>
              <a:gd name="connsiteY3" fmla="*/ 1165915 h 1182847"/>
              <a:gd name="connsiteX4" fmla="*/ 787132 w 984308"/>
              <a:gd name="connsiteY4" fmla="*/ 1182847 h 1182847"/>
              <a:gd name="connsiteX5" fmla="*/ 48601 w 984308"/>
              <a:gd name="connsiteY5" fmla="*/ 815395 h 1182847"/>
              <a:gd name="connsiteX6" fmla="*/ 0 w 984308"/>
              <a:gd name="connsiteY6" fmla="*/ 731606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4308" h="1182847">
                <a:moveTo>
                  <a:pt x="0" y="0"/>
                </a:moveTo>
                <a:lnTo>
                  <a:pt x="984308" y="0"/>
                </a:lnTo>
                <a:lnTo>
                  <a:pt x="984308" y="1161661"/>
                </a:lnTo>
                <a:lnTo>
                  <a:pt x="966627" y="1165915"/>
                </a:lnTo>
                <a:cubicBezTo>
                  <a:pt x="908648" y="1177017"/>
                  <a:pt x="848618" y="1182847"/>
                  <a:pt x="787132" y="1182847"/>
                </a:cubicBezTo>
                <a:cubicBezTo>
                  <a:pt x="479703" y="1182847"/>
                  <a:pt x="208655" y="1037089"/>
                  <a:pt x="48601" y="815395"/>
                </a:cubicBezTo>
                <a:lnTo>
                  <a:pt x="0" y="731606"/>
                </a:lnTo>
                <a:close/>
              </a:path>
            </a:pathLst>
          </a:cu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528FBF-1727-4546-8131-BA22ED8B5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3" t="81531" r="19879"/>
          <a:stretch/>
        </p:blipFill>
        <p:spPr>
          <a:xfrm>
            <a:off x="8887626" y="5982056"/>
            <a:ext cx="1192806" cy="875944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32682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4F95DE6-BC61-4DB8-97B8-E32959EA0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D9C176-456B-4F71-AB87-9D14B8B3D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0" y="138157"/>
            <a:ext cx="1712063" cy="1045389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4E9C5B-5B73-4ED9-B183-9BCC11B8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062" y="703"/>
            <a:ext cx="7859564" cy="1596177"/>
          </a:xfrm>
        </p:spPr>
        <p:txBody>
          <a:bodyPr>
            <a:normAutofit/>
          </a:bodyPr>
          <a:lstStyle/>
          <a:p>
            <a:r>
              <a:rPr lang="hu-HU" sz="4000" dirty="0"/>
              <a:t>Diagnosztika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F97C55-868F-4FDD-BD3C-D2F191796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3" t="89413" r="18746"/>
          <a:stretch/>
        </p:blipFill>
        <p:spPr>
          <a:xfrm>
            <a:off x="8404564" y="0"/>
            <a:ext cx="2589690" cy="5915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722FB9-EA01-42A6-96B2-185F5CC12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0213"/>
          <a:stretch/>
        </p:blipFill>
        <p:spPr>
          <a:xfrm>
            <a:off x="10471066" y="183232"/>
            <a:ext cx="1720934" cy="16835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B8535-5810-4B58-8F7E-64DC17753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3" y="1183546"/>
            <a:ext cx="9290401" cy="460765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hu-HU" sz="2200" dirty="0"/>
              <a:t>Laboratóriumi vizsgálatok:	</a:t>
            </a:r>
          </a:p>
          <a:p>
            <a:pPr lvl="1">
              <a:lnSpc>
                <a:spcPct val="110000"/>
              </a:lnSpc>
            </a:pPr>
            <a:r>
              <a:rPr lang="hu-HU" dirty="0"/>
              <a:t>Vérkép (granulocytosis, lymphopenia)</a:t>
            </a:r>
          </a:p>
          <a:p>
            <a:pPr lvl="1">
              <a:lnSpc>
                <a:spcPct val="110000"/>
              </a:lnSpc>
            </a:pPr>
            <a:r>
              <a:rPr lang="hu-HU" dirty="0"/>
              <a:t>Gyulladásos markerek (CRP, PCT, ferritin)</a:t>
            </a:r>
          </a:p>
          <a:p>
            <a:pPr lvl="1">
              <a:lnSpc>
                <a:spcPct val="110000"/>
              </a:lnSpc>
            </a:pPr>
            <a:r>
              <a:rPr lang="hu-HU" dirty="0"/>
              <a:t>Véralvadási rendszer (emelkedett D-dimer, fibrinogén, alvadási zavarok) </a:t>
            </a:r>
          </a:p>
          <a:p>
            <a:pPr lvl="1">
              <a:lnSpc>
                <a:spcPct val="110000"/>
              </a:lnSpc>
            </a:pPr>
            <a:r>
              <a:rPr lang="hu-HU" dirty="0"/>
              <a:t>Szervi érintettség jelei (Troponin, proBNP, vesefunkció, májfunkció)</a:t>
            </a:r>
          </a:p>
          <a:p>
            <a:pPr lvl="1">
              <a:lnSpc>
                <a:spcPct val="110000"/>
              </a:lnSpc>
            </a:pPr>
            <a:r>
              <a:rPr lang="hu-HU" dirty="0"/>
              <a:t>Mikrobiológiai vizsgálatok (SARS-CoV-2 PCR, AT, hemokultúra, tenyésztések)</a:t>
            </a:r>
          </a:p>
          <a:p>
            <a:pPr lvl="1">
              <a:lnSpc>
                <a:spcPct val="110000"/>
              </a:lnSpc>
            </a:pPr>
            <a:r>
              <a:rPr lang="hu-HU" dirty="0"/>
              <a:t>Immunglobulin szintek</a:t>
            </a:r>
          </a:p>
          <a:p>
            <a:pPr>
              <a:lnSpc>
                <a:spcPct val="110000"/>
              </a:lnSpc>
            </a:pPr>
            <a:r>
              <a:rPr lang="hu-HU" sz="2200" dirty="0"/>
              <a:t>Képalkotó vizsgálatok</a:t>
            </a:r>
          </a:p>
          <a:p>
            <a:pPr lvl="1">
              <a:lnSpc>
                <a:spcPct val="110000"/>
              </a:lnSpc>
            </a:pPr>
            <a:r>
              <a:rPr lang="hu-HU" dirty="0"/>
              <a:t>Hasi, mellkasi UH</a:t>
            </a:r>
          </a:p>
          <a:p>
            <a:pPr lvl="1">
              <a:lnSpc>
                <a:spcPct val="110000"/>
              </a:lnSpc>
            </a:pPr>
            <a:r>
              <a:rPr lang="hu-HU" dirty="0"/>
              <a:t>ECHO</a:t>
            </a:r>
          </a:p>
          <a:p>
            <a:pPr>
              <a:lnSpc>
                <a:spcPct val="110000"/>
              </a:lnSpc>
            </a:pPr>
            <a:r>
              <a:rPr lang="hu-HU" sz="2200" dirty="0"/>
              <a:t>EKG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hu-HU" sz="20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2B4E49C-E7B4-4F6A-8B93-646A0E241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0341"/>
          <a:stretch/>
        </p:blipFill>
        <p:spPr>
          <a:xfrm>
            <a:off x="11494523" y="2664767"/>
            <a:ext cx="635958" cy="764233"/>
          </a:xfrm>
          <a:custGeom>
            <a:avLst/>
            <a:gdLst>
              <a:gd name="connsiteX0" fmla="*/ 0 w 984308"/>
              <a:gd name="connsiteY0" fmla="*/ 0 h 1182847"/>
              <a:gd name="connsiteX1" fmla="*/ 984308 w 984308"/>
              <a:gd name="connsiteY1" fmla="*/ 0 h 1182847"/>
              <a:gd name="connsiteX2" fmla="*/ 984308 w 984308"/>
              <a:gd name="connsiteY2" fmla="*/ 1161661 h 1182847"/>
              <a:gd name="connsiteX3" fmla="*/ 966627 w 984308"/>
              <a:gd name="connsiteY3" fmla="*/ 1165915 h 1182847"/>
              <a:gd name="connsiteX4" fmla="*/ 787132 w 984308"/>
              <a:gd name="connsiteY4" fmla="*/ 1182847 h 1182847"/>
              <a:gd name="connsiteX5" fmla="*/ 48601 w 984308"/>
              <a:gd name="connsiteY5" fmla="*/ 815395 h 1182847"/>
              <a:gd name="connsiteX6" fmla="*/ 0 w 984308"/>
              <a:gd name="connsiteY6" fmla="*/ 731606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4308" h="1182847">
                <a:moveTo>
                  <a:pt x="0" y="0"/>
                </a:moveTo>
                <a:lnTo>
                  <a:pt x="984308" y="0"/>
                </a:lnTo>
                <a:lnTo>
                  <a:pt x="984308" y="1161661"/>
                </a:lnTo>
                <a:lnTo>
                  <a:pt x="966627" y="1165915"/>
                </a:lnTo>
                <a:cubicBezTo>
                  <a:pt x="908648" y="1177017"/>
                  <a:pt x="848618" y="1182847"/>
                  <a:pt x="787132" y="1182847"/>
                </a:cubicBezTo>
                <a:cubicBezTo>
                  <a:pt x="479703" y="1182847"/>
                  <a:pt x="208655" y="1037089"/>
                  <a:pt x="48601" y="815395"/>
                </a:cubicBezTo>
                <a:lnTo>
                  <a:pt x="0" y="731606"/>
                </a:lnTo>
                <a:close/>
              </a:path>
            </a:pathLst>
          </a:cu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528FBF-1727-4546-8131-BA22ED8B5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3" t="81531" r="19879"/>
          <a:stretch/>
        </p:blipFill>
        <p:spPr>
          <a:xfrm>
            <a:off x="8887626" y="5982056"/>
            <a:ext cx="1192806" cy="875944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34349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11696-4236-4005-BFC4-890BCDED6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1207"/>
            <a:ext cx="10515600" cy="1137994"/>
          </a:xfrm>
        </p:spPr>
        <p:txBody>
          <a:bodyPr/>
          <a:lstStyle/>
          <a:p>
            <a:pPr algn="ctr"/>
            <a:r>
              <a:rPr lang="hu-HU" dirty="0"/>
              <a:t>Terápia</a:t>
            </a:r>
            <a:br>
              <a:rPr lang="hu-HU" dirty="0"/>
            </a:br>
            <a:r>
              <a:rPr lang="hu-HU" dirty="0"/>
              <a:t>Első vonal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4D2746F-05C9-4876-ABB3-8E19454494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99956"/>
              </p:ext>
            </p:extLst>
          </p:nvPr>
        </p:nvGraphicFramePr>
        <p:xfrm>
          <a:off x="1126434" y="1219201"/>
          <a:ext cx="10227365" cy="5364065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1387983">
                  <a:extLst>
                    <a:ext uri="{9D8B030D-6E8A-4147-A177-3AD203B41FA5}">
                      <a16:colId xmlns:a16="http://schemas.microsoft.com/office/drawing/2014/main" val="3769167179"/>
                    </a:ext>
                  </a:extLst>
                </a:gridCol>
                <a:gridCol w="996677">
                  <a:extLst>
                    <a:ext uri="{9D8B030D-6E8A-4147-A177-3AD203B41FA5}">
                      <a16:colId xmlns:a16="http://schemas.microsoft.com/office/drawing/2014/main" val="3018993582"/>
                    </a:ext>
                  </a:extLst>
                </a:gridCol>
                <a:gridCol w="146506">
                  <a:extLst>
                    <a:ext uri="{9D8B030D-6E8A-4147-A177-3AD203B41FA5}">
                      <a16:colId xmlns:a16="http://schemas.microsoft.com/office/drawing/2014/main" val="2897944213"/>
                    </a:ext>
                  </a:extLst>
                </a:gridCol>
                <a:gridCol w="1422035">
                  <a:extLst>
                    <a:ext uri="{9D8B030D-6E8A-4147-A177-3AD203B41FA5}">
                      <a16:colId xmlns:a16="http://schemas.microsoft.com/office/drawing/2014/main" val="2682407939"/>
                    </a:ext>
                  </a:extLst>
                </a:gridCol>
                <a:gridCol w="1568541">
                  <a:extLst>
                    <a:ext uri="{9D8B030D-6E8A-4147-A177-3AD203B41FA5}">
                      <a16:colId xmlns:a16="http://schemas.microsoft.com/office/drawing/2014/main" val="2390347721"/>
                    </a:ext>
                  </a:extLst>
                </a:gridCol>
                <a:gridCol w="1568541">
                  <a:extLst>
                    <a:ext uri="{9D8B030D-6E8A-4147-A177-3AD203B41FA5}">
                      <a16:colId xmlns:a16="http://schemas.microsoft.com/office/drawing/2014/main" val="269286925"/>
                    </a:ext>
                  </a:extLst>
                </a:gridCol>
                <a:gridCol w="1568541">
                  <a:extLst>
                    <a:ext uri="{9D8B030D-6E8A-4147-A177-3AD203B41FA5}">
                      <a16:colId xmlns:a16="http://schemas.microsoft.com/office/drawing/2014/main" val="1719983474"/>
                    </a:ext>
                  </a:extLst>
                </a:gridCol>
                <a:gridCol w="1568541">
                  <a:extLst>
                    <a:ext uri="{9D8B030D-6E8A-4147-A177-3AD203B41FA5}">
                      <a16:colId xmlns:a16="http://schemas.microsoft.com/office/drawing/2014/main" val="2358013666"/>
                    </a:ext>
                  </a:extLst>
                </a:gridCol>
              </a:tblGrid>
              <a:tr h="338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Gygysz. csoport</a:t>
                      </a:r>
                      <a:endParaRPr lang="hu-HU" sz="1000" baseline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Gyógyszer</a:t>
                      </a:r>
                      <a:endParaRPr lang="hu-HU" sz="1000" baseline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Beadás módja</a:t>
                      </a:r>
                      <a:endParaRPr lang="hu-HU" sz="100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u-HU" sz="100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Életkor/súly</a:t>
                      </a:r>
                      <a:endParaRPr lang="hu-HU" sz="1000" baseline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Dózis</a:t>
                      </a:r>
                      <a:endParaRPr lang="hu-HU" sz="100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Terápia időtartama</a:t>
                      </a:r>
                      <a:endParaRPr lang="hu-HU" sz="100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Megjegyzés</a:t>
                      </a:r>
                      <a:endParaRPr lang="hu-HU" sz="100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extLst>
                  <a:ext uri="{0D108BD9-81ED-4DB2-BD59-A6C34878D82A}">
                    <a16:rowId xmlns:a16="http://schemas.microsoft.com/office/drawing/2014/main" val="3524807999"/>
                  </a:ext>
                </a:extLst>
              </a:tr>
              <a:tr h="338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Antibiotikumok</a:t>
                      </a:r>
                      <a:endParaRPr lang="hu-HU" sz="100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Tenyésztési eredményekig rossz állapotú betegeknek 100mg/kg ceftriaxon (max. 4g), shock klinikai jelei esetén 10mg/kg/dosi clindamycin iv.</a:t>
                      </a:r>
                      <a:endParaRPr lang="hu-HU" sz="100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106591"/>
                  </a:ext>
                </a:extLst>
              </a:tr>
              <a:tr h="373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„vérkészítmények”</a:t>
                      </a:r>
                      <a:endParaRPr lang="hu-HU" sz="100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IVIG</a:t>
                      </a:r>
                      <a:endParaRPr lang="hu-HU" sz="100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iv.</a:t>
                      </a:r>
                      <a:endParaRPr lang="hu-HU" sz="100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iv.</a:t>
                      </a:r>
                      <a:endParaRPr lang="hu-HU" sz="100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mind</a:t>
                      </a:r>
                      <a:endParaRPr lang="hu-HU" sz="100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2g/kg</a:t>
                      </a:r>
                      <a:endParaRPr lang="hu-HU" sz="100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egyszeri adag</a:t>
                      </a:r>
                      <a:endParaRPr lang="hu-HU" sz="100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túlsúlyos betegek esetén ideális testsúlyra számolandó</a:t>
                      </a:r>
                      <a:endParaRPr lang="hu-HU" sz="100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extLst>
                  <a:ext uri="{0D108BD9-81ED-4DB2-BD59-A6C34878D82A}">
                    <a16:rowId xmlns:a16="http://schemas.microsoft.com/office/drawing/2014/main" val="2036968110"/>
                  </a:ext>
                </a:extLst>
              </a:tr>
              <a:tr h="491660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Kortikoszteroidok</a:t>
                      </a:r>
                      <a:endParaRPr lang="hu-HU" sz="100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hydrocortison</a:t>
                      </a:r>
                      <a:endParaRPr lang="hu-HU" sz="100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iv.</a:t>
                      </a:r>
                      <a:endParaRPr lang="hu-HU" sz="100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iv.</a:t>
                      </a:r>
                      <a:endParaRPr lang="hu-HU" sz="100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mind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újszülött is</a:t>
                      </a:r>
                      <a:endParaRPr lang="hu-HU" sz="100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4x1mg/kg</a:t>
                      </a:r>
                      <a:endParaRPr lang="hu-HU" sz="100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shock fennállásáig</a:t>
                      </a:r>
                      <a:endParaRPr lang="hu-HU" sz="100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shockos gyerekeknél, </a:t>
                      </a:r>
                      <a:endParaRPr lang="hu-HU" sz="100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extLst>
                  <a:ext uri="{0D108BD9-81ED-4DB2-BD59-A6C34878D82A}">
                    <a16:rowId xmlns:a16="http://schemas.microsoft.com/office/drawing/2014/main" val="1616893984"/>
                  </a:ext>
                </a:extLst>
              </a:tr>
              <a:tr h="96011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methylprednisolon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lökés</a:t>
                      </a:r>
                      <a:endParaRPr lang="hu-HU" sz="100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iv.</a:t>
                      </a:r>
                      <a:endParaRPr lang="hu-HU" sz="100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iv.</a:t>
                      </a:r>
                      <a:endParaRPr lang="hu-HU" sz="100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mind</a:t>
                      </a:r>
                      <a:endParaRPr lang="hu-HU" sz="1000" baseline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30mg/kg/die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2 részre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max. 1g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hu-HU" sz="1000" baseline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3 napig</a:t>
                      </a:r>
                      <a:endParaRPr lang="hu-HU" sz="100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refrakter hyperinflamáció</a:t>
                      </a:r>
                      <a:endParaRPr lang="hu-HU" sz="100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extLst>
                  <a:ext uri="{0D108BD9-81ED-4DB2-BD59-A6C34878D82A}">
                    <a16:rowId xmlns:a16="http://schemas.microsoft.com/office/drawing/2014/main" val="2796765342"/>
                  </a:ext>
                </a:extLst>
              </a:tr>
              <a:tr h="51326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methylprednisolon</a:t>
                      </a:r>
                      <a:endParaRPr lang="hu-HU" sz="100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iv.</a:t>
                      </a:r>
                      <a:endParaRPr lang="hu-HU" sz="100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iv.</a:t>
                      </a:r>
                      <a:endParaRPr lang="hu-HU" sz="100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mind</a:t>
                      </a:r>
                      <a:endParaRPr lang="hu-HU" sz="100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2mg/kg/die</a:t>
                      </a:r>
                      <a:endParaRPr lang="hu-HU" sz="100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3 napig</a:t>
                      </a:r>
                      <a:endParaRPr lang="hu-HU" sz="100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ismeretlen hyperinfáció</a:t>
                      </a:r>
                      <a:endParaRPr lang="hu-HU" sz="100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extLst>
                  <a:ext uri="{0D108BD9-81ED-4DB2-BD59-A6C34878D82A}">
                    <a16:rowId xmlns:a16="http://schemas.microsoft.com/office/drawing/2014/main" val="2841389447"/>
                  </a:ext>
                </a:extLst>
              </a:tr>
              <a:tr h="61517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prednisolon</a:t>
                      </a:r>
                      <a:endParaRPr lang="hu-HU" sz="1000" baseline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p.o.</a:t>
                      </a:r>
                      <a:endParaRPr lang="hu-HU" sz="1000" baseline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p.o.</a:t>
                      </a:r>
                      <a:endParaRPr lang="hu-HU" sz="1000" baseline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mind</a:t>
                      </a:r>
                      <a:endParaRPr lang="hu-HU" sz="100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2mg/kg/die max. 60 mg</a:t>
                      </a:r>
                      <a:endParaRPr lang="hu-HU" sz="100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Minden 3-5 napon csökkenteni a dózist, összesen 2-3 hét alatt. Anakinra mellett csak az anakinra teljes elvétele után.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hu-HU" sz="1000" baseline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54829"/>
                  </a:ext>
                </a:extLst>
              </a:tr>
              <a:tr h="68776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Thromboprofilaxis</a:t>
                      </a:r>
                      <a:endParaRPr lang="hu-HU" sz="100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kompressziós harisnya</a:t>
                      </a:r>
                      <a:endParaRPr lang="hu-HU" sz="100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térd alatt</a:t>
                      </a:r>
                      <a:endParaRPr lang="hu-HU" sz="100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térd alatt</a:t>
                      </a:r>
                      <a:endParaRPr lang="hu-HU" sz="100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&gt;12 év</a:t>
                      </a:r>
                      <a:endParaRPr lang="hu-HU" sz="100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minden 12 év feletti gyereknél a kórházi tartózkodás idejére</a:t>
                      </a:r>
                      <a:endParaRPr lang="hu-HU" sz="100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120404"/>
                  </a:ext>
                </a:extLst>
              </a:tr>
              <a:tr h="1685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LMWH</a:t>
                      </a:r>
                      <a:endParaRPr lang="hu-HU" sz="100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sc</a:t>
                      </a:r>
                      <a:endParaRPr lang="hu-HU" sz="100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sc</a:t>
                      </a:r>
                      <a:endParaRPr lang="hu-HU" sz="100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helyi profilaxis guideline</a:t>
                      </a:r>
                      <a:endParaRPr lang="hu-HU" sz="100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284637"/>
                  </a:ext>
                </a:extLst>
              </a:tr>
              <a:tr h="42090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ASA (alacsony dózisú)</a:t>
                      </a:r>
                      <a:endParaRPr lang="hu-HU" sz="100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po</a:t>
                      </a:r>
                      <a:endParaRPr lang="hu-HU" sz="100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po</a:t>
                      </a:r>
                      <a:endParaRPr lang="hu-HU" sz="1000" baseline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mind</a:t>
                      </a:r>
                      <a:endParaRPr lang="hu-HU" sz="100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>
                          <a:solidFill>
                            <a:sysClr val="windowText" lastClr="000000"/>
                          </a:solidFill>
                          <a:effectLst/>
                        </a:rPr>
                        <a:t>3-5mg/kg/die, max 150 mg</a:t>
                      </a:r>
                      <a:endParaRPr lang="hu-HU" sz="1000" baseline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u-HU" sz="1000" baseline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minden gyermek esetén szükséges</a:t>
                      </a:r>
                      <a:endParaRPr lang="hu-HU" sz="1000" baseline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4" marR="54694" marT="0" marB="0" anchor="ctr"/>
                </a:tc>
                <a:extLst>
                  <a:ext uri="{0D108BD9-81ED-4DB2-BD59-A6C34878D82A}">
                    <a16:rowId xmlns:a16="http://schemas.microsoft.com/office/drawing/2014/main" val="18667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205372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24665</TotalTime>
  <Words>2267</Words>
  <Application>Microsoft Office PowerPoint</Application>
  <PresentationFormat>Widescreen</PresentationFormat>
  <Paragraphs>353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Tw Cen MT</vt:lpstr>
      <vt:lpstr>Droplet</vt:lpstr>
      <vt:lpstr>MIS-C</vt:lpstr>
      <vt:lpstr>Több szervi gyulladás</vt:lpstr>
      <vt:lpstr>Immunológia</vt:lpstr>
      <vt:lpstr>PowerPoint Presentation</vt:lpstr>
      <vt:lpstr>CDC kritériumrendszere</vt:lpstr>
      <vt:lpstr>Csekklista</vt:lpstr>
      <vt:lpstr>Differenciáldiagnózis</vt:lpstr>
      <vt:lpstr>Diagnosztika</vt:lpstr>
      <vt:lpstr>Terápia Első vonal</vt:lpstr>
      <vt:lpstr>Terápia Második vonal</vt:lpstr>
      <vt:lpstr>Szupportív intenzív terápia</vt:lpstr>
      <vt:lpstr>Tapasztalataink</vt:lpstr>
      <vt:lpstr>Tapasztalataink</vt:lpstr>
      <vt:lpstr>Tapasztalataink</vt:lpstr>
      <vt:lpstr>Eset #1</vt:lpstr>
      <vt:lpstr>Eset #1</vt:lpstr>
      <vt:lpstr>Eset #2</vt:lpstr>
      <vt:lpstr>Eset#2</vt:lpstr>
      <vt:lpstr>Eset #3</vt:lpstr>
      <vt:lpstr>Eset #3</vt:lpstr>
      <vt:lpstr>Összegzés</vt:lpstr>
      <vt:lpstr>GYEREKINTENZÍV OSZTÁLY A PANDÉMIÁBAN ?</vt:lpstr>
      <vt:lpstr>Köszönjük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MIS-C</dc:title>
  <dc:creator>Vera</dc:creator>
  <cp:lastModifiedBy>Vera</cp:lastModifiedBy>
  <cp:revision>61</cp:revision>
  <dcterms:created xsi:type="dcterms:W3CDTF">2021-02-27T18:48:27Z</dcterms:created>
  <dcterms:modified xsi:type="dcterms:W3CDTF">2021-03-18T12:34:07Z</dcterms:modified>
</cp:coreProperties>
</file>