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7" r:id="rId6"/>
    <p:sldId id="269" r:id="rId7"/>
    <p:sldId id="270" r:id="rId8"/>
    <p:sldId id="258" r:id="rId9"/>
    <p:sldId id="259" r:id="rId10"/>
    <p:sldId id="260" r:id="rId11"/>
    <p:sldId id="272" r:id="rId12"/>
    <p:sldId id="273" r:id="rId13"/>
    <p:sldId id="261" r:id="rId14"/>
    <p:sldId id="276" r:id="rId15"/>
    <p:sldId id="278" r:id="rId16"/>
    <p:sldId id="275" r:id="rId17"/>
    <p:sldId id="280" r:id="rId18"/>
    <p:sldId id="274" r:id="rId19"/>
    <p:sldId id="277" r:id="rId20"/>
    <p:sldId id="263" r:id="rId21"/>
    <p:sldId id="268" r:id="rId22"/>
    <p:sldId id="264" r:id="rId23"/>
    <p:sldId id="265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F782-7002-4ECE-B4CA-9F673B35FEC6}" type="datetimeFigureOut">
              <a:rPr lang="hu-HU" smtClean="0"/>
              <a:pPr/>
              <a:t>2021.07.08.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0B35-1304-48F2-9A5E-905D7DCA948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38760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Rajtunk is múlik!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sz="4000" dirty="0" smtClean="0"/>
              <a:t>A gerincvelő sérült betegek intenzív ellátása </a:t>
            </a:r>
            <a:r>
              <a:rPr lang="hu-HU" dirty="0" smtClean="0"/>
              <a:t>-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319606"/>
            <a:ext cx="6400800" cy="17526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Dr. Nardai Gábor</a:t>
            </a:r>
          </a:p>
          <a:p>
            <a:r>
              <a:rPr lang="hu-HU" sz="2400" dirty="0" smtClean="0"/>
              <a:t>Országos Traumatológiai Intézet</a:t>
            </a:r>
          </a:p>
          <a:p>
            <a:r>
              <a:rPr lang="hu-HU" sz="2400" dirty="0" smtClean="0"/>
              <a:t>Mentorháló Továbbképző Fórum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086887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ép 4" descr="BK Logo_szin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0"/>
            <a:ext cx="1948812" cy="19150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9198"/>
            <a:ext cx="1439067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ellátás - 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39341"/>
            <a:ext cx="8686800" cy="479005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Menteni a </a:t>
            </a:r>
            <a:r>
              <a:rPr lang="hu-HU" dirty="0" smtClean="0"/>
              <a:t>menthetőt!</a:t>
            </a:r>
          </a:p>
          <a:p>
            <a:r>
              <a:rPr lang="hu-HU" i="1" dirty="0" err="1" smtClean="0">
                <a:solidFill>
                  <a:srgbClr val="0070C0"/>
                </a:solidFill>
              </a:rPr>
              <a:t>Cave</a:t>
            </a:r>
            <a:r>
              <a:rPr lang="hu-HU" i="1" dirty="0">
                <a:solidFill>
                  <a:srgbClr val="0070C0"/>
                </a:solidFill>
              </a:rPr>
              <a:t>: </a:t>
            </a:r>
            <a:r>
              <a:rPr lang="hu-HU" i="1" dirty="0" err="1">
                <a:solidFill>
                  <a:srgbClr val="0070C0"/>
                </a:solidFill>
              </a:rPr>
              <a:t>hipoxia</a:t>
            </a:r>
            <a:r>
              <a:rPr lang="hu-HU" i="1" dirty="0">
                <a:solidFill>
                  <a:srgbClr val="0070C0"/>
                </a:solidFill>
              </a:rPr>
              <a:t>, </a:t>
            </a:r>
            <a:r>
              <a:rPr lang="hu-HU" i="1" dirty="0" err="1">
                <a:solidFill>
                  <a:srgbClr val="0070C0"/>
                </a:solidFill>
              </a:rPr>
              <a:t>hipotenzió</a:t>
            </a:r>
            <a:endParaRPr lang="hu-HU" i="1" dirty="0">
              <a:solidFill>
                <a:srgbClr val="0070C0"/>
              </a:solidFill>
            </a:endParaRPr>
          </a:p>
          <a:p>
            <a:r>
              <a:rPr lang="hu-HU" dirty="0" smtClean="0"/>
              <a:t>A-B: Nehéz légút! (VL, </a:t>
            </a:r>
            <a:r>
              <a:rPr lang="hu-HU" dirty="0" err="1" smtClean="0"/>
              <a:t>fiberoszkópos</a:t>
            </a:r>
            <a:r>
              <a:rPr lang="hu-HU" dirty="0" smtClean="0"/>
              <a:t>), O2</a:t>
            </a:r>
          </a:p>
          <a:p>
            <a:r>
              <a:rPr lang="hu-HU" dirty="0" smtClean="0"/>
              <a:t>C: vérzéscsillapítás, GV perfúzió!!!</a:t>
            </a:r>
          </a:p>
          <a:p>
            <a:pPr lvl="1"/>
            <a:r>
              <a:rPr lang="hu-HU" dirty="0" smtClean="0"/>
              <a:t>Korai </a:t>
            </a:r>
            <a:r>
              <a:rPr lang="hu-HU" dirty="0" err="1" smtClean="0"/>
              <a:t>hipotenzió</a:t>
            </a:r>
            <a:r>
              <a:rPr lang="hu-HU" dirty="0" smtClean="0"/>
              <a:t> = magasabb halálozás</a:t>
            </a:r>
          </a:p>
          <a:p>
            <a:pPr lvl="1"/>
            <a:r>
              <a:rPr lang="hu-HU" dirty="0" smtClean="0"/>
              <a:t>RR </a:t>
            </a:r>
            <a:r>
              <a:rPr lang="hu-HU" dirty="0" err="1" smtClean="0"/>
              <a:t>syst</a:t>
            </a:r>
            <a:r>
              <a:rPr lang="hu-HU" dirty="0" smtClean="0"/>
              <a:t> &gt; 110-120 Hgmm</a:t>
            </a:r>
          </a:p>
          <a:p>
            <a:pPr>
              <a:buNone/>
            </a:pPr>
            <a:r>
              <a:rPr lang="hu-HU" sz="2200" dirty="0" smtClean="0"/>
              <a:t>	</a:t>
            </a:r>
          </a:p>
          <a:p>
            <a:pPr>
              <a:buNone/>
            </a:pPr>
            <a:r>
              <a:rPr lang="hu-HU" sz="2200" dirty="0" smtClean="0"/>
              <a:t>	</a:t>
            </a:r>
            <a:r>
              <a:rPr lang="hu-HU" sz="2000" dirty="0" err="1" smtClean="0"/>
              <a:t>Shibahashi</a:t>
            </a:r>
            <a:r>
              <a:rPr lang="hu-HU" sz="2000" dirty="0" smtClean="0"/>
              <a:t> </a:t>
            </a:r>
            <a:r>
              <a:rPr lang="hu-HU" sz="2000" dirty="0"/>
              <a:t>K, </a:t>
            </a:r>
            <a:r>
              <a:rPr lang="hu-HU" sz="2000" dirty="0" err="1"/>
              <a:t>Nishida</a:t>
            </a:r>
            <a:r>
              <a:rPr lang="hu-HU" sz="2000" dirty="0"/>
              <a:t> M, </a:t>
            </a:r>
            <a:r>
              <a:rPr lang="hu-HU" sz="2000" dirty="0" err="1"/>
              <a:t>Okura</a:t>
            </a:r>
            <a:r>
              <a:rPr lang="hu-HU" sz="2000" dirty="0"/>
              <a:t> Y, </a:t>
            </a:r>
            <a:r>
              <a:rPr lang="hu-HU" sz="2000" dirty="0" err="1"/>
              <a:t>Hamabe</a:t>
            </a:r>
            <a:r>
              <a:rPr lang="hu-HU" sz="2000" dirty="0"/>
              <a:t> </a:t>
            </a:r>
            <a:r>
              <a:rPr lang="hu-HU" sz="2000" dirty="0" err="1"/>
              <a:t>Y.Spine</a:t>
            </a:r>
            <a:r>
              <a:rPr lang="hu-HU" sz="2000" dirty="0"/>
              <a:t> (</a:t>
            </a:r>
            <a:r>
              <a:rPr lang="hu-HU" sz="2000" dirty="0" err="1"/>
              <a:t>Phila</a:t>
            </a:r>
            <a:r>
              <a:rPr lang="hu-HU" sz="2000" dirty="0"/>
              <a:t> Pa 1976). 2019 </a:t>
            </a:r>
            <a:r>
              <a:rPr lang="hu-HU" sz="2000" dirty="0" err="1"/>
              <a:t>Apr</a:t>
            </a:r>
            <a:r>
              <a:rPr lang="hu-HU" sz="2000" dirty="0"/>
              <a:t> 1;44(7):479-487</a:t>
            </a:r>
            <a:r>
              <a:rPr lang="hu-HU" sz="2000" dirty="0" smtClean="0"/>
              <a:t>.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sz="2000" dirty="0" err="1" smtClean="0"/>
              <a:t>Roquilly</a:t>
            </a:r>
            <a:r>
              <a:rPr lang="hu-HU" sz="2000" dirty="0" smtClean="0"/>
              <a:t> </a:t>
            </a:r>
            <a:r>
              <a:rPr lang="hu-HU" sz="2000" dirty="0"/>
              <a:t>A, </a:t>
            </a:r>
            <a:r>
              <a:rPr lang="hu-HU" sz="2000" dirty="0" smtClean="0"/>
              <a:t>et </a:t>
            </a:r>
            <a:r>
              <a:rPr lang="hu-HU" sz="2000" dirty="0" err="1" smtClean="0"/>
              <a:t>al</a:t>
            </a:r>
            <a:r>
              <a:rPr lang="hu-HU" sz="2000" dirty="0" smtClean="0"/>
              <a:t>. </a:t>
            </a:r>
            <a:r>
              <a:rPr lang="hu-HU" sz="2000" dirty="0" err="1" smtClean="0"/>
              <a:t>Anaesth</a:t>
            </a:r>
            <a:r>
              <a:rPr lang="hu-HU" sz="2000" dirty="0" smtClean="0"/>
              <a:t> </a:t>
            </a:r>
            <a:r>
              <a:rPr lang="hu-HU" sz="2000" dirty="0" err="1"/>
              <a:t>Crit</a:t>
            </a:r>
            <a:r>
              <a:rPr lang="hu-HU" sz="2000" dirty="0"/>
              <a:t> </a:t>
            </a:r>
            <a:r>
              <a:rPr lang="hu-HU" sz="2000" dirty="0" err="1"/>
              <a:t>Care</a:t>
            </a:r>
            <a:r>
              <a:rPr lang="hu-HU" sz="2000" dirty="0"/>
              <a:t> </a:t>
            </a:r>
            <a:r>
              <a:rPr lang="hu-HU" sz="2000" dirty="0" err="1"/>
              <a:t>Pain</a:t>
            </a:r>
            <a:r>
              <a:rPr lang="hu-HU" sz="2000" dirty="0"/>
              <a:t> </a:t>
            </a:r>
            <a:r>
              <a:rPr lang="hu-HU" sz="2000" dirty="0" err="1"/>
              <a:t>Med</a:t>
            </a:r>
            <a:r>
              <a:rPr lang="hu-HU" sz="2000" dirty="0"/>
              <a:t>. 2020 </a:t>
            </a:r>
            <a:r>
              <a:rPr lang="hu-HU" sz="2000" dirty="0" err="1"/>
              <a:t>Apr</a:t>
            </a:r>
            <a:r>
              <a:rPr lang="hu-HU" sz="2000" dirty="0"/>
              <a:t>;39(2):279-289. </a:t>
            </a:r>
            <a:r>
              <a:rPr lang="hu-HU" sz="2000" dirty="0" err="1"/>
              <a:t>doi</a:t>
            </a:r>
            <a:r>
              <a:rPr lang="hu-HU" sz="2000" dirty="0"/>
              <a:t>: 10.1016/j.accpm.2020.02.003. </a:t>
            </a:r>
            <a:r>
              <a:rPr lang="hu-HU" sz="2000" dirty="0" err="1"/>
              <a:t>Epub</a:t>
            </a:r>
            <a:r>
              <a:rPr lang="hu-HU" sz="2000" dirty="0"/>
              <a:t> 2020 Mar </a:t>
            </a:r>
            <a:r>
              <a:rPr lang="hu-HU" sz="2000" dirty="0" smtClean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hu-HU" dirty="0" smtClean="0"/>
              <a:t>Első ellátás - 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836912"/>
          </a:xfrm>
        </p:spPr>
        <p:txBody>
          <a:bodyPr/>
          <a:lstStyle/>
          <a:p>
            <a:r>
              <a:rPr lang="hu-HU" dirty="0"/>
              <a:t>Korai </a:t>
            </a:r>
            <a:r>
              <a:rPr lang="hu-HU" dirty="0" smtClean="0"/>
              <a:t>dekompressziós, (stabilizáló?) műtét</a:t>
            </a:r>
          </a:p>
          <a:p>
            <a:pPr lvl="1"/>
            <a:r>
              <a:rPr lang="hu-HU" dirty="0" smtClean="0"/>
              <a:t>Primer-szekunder károsodás mérséklése</a:t>
            </a:r>
          </a:p>
          <a:p>
            <a:pPr lvl="1"/>
            <a:r>
              <a:rPr lang="hu-HU" dirty="0" smtClean="0"/>
              <a:t>Korai(</a:t>
            </a:r>
            <a:r>
              <a:rPr lang="hu-HU" dirty="0" err="1" smtClean="0"/>
              <a:t>bb</a:t>
            </a:r>
            <a:r>
              <a:rPr lang="hu-HU" dirty="0" smtClean="0"/>
              <a:t>) mobilizáció</a:t>
            </a:r>
          </a:p>
          <a:p>
            <a:pPr lvl="1"/>
            <a:r>
              <a:rPr lang="hu-HU" dirty="0" smtClean="0"/>
              <a:t>Minimál </a:t>
            </a:r>
            <a:r>
              <a:rPr lang="hu-HU" dirty="0" err="1" smtClean="0"/>
              <a:t>invazív</a:t>
            </a:r>
            <a:r>
              <a:rPr lang="hu-HU" dirty="0" smtClean="0"/>
              <a:t> technika!</a:t>
            </a:r>
          </a:p>
          <a:p>
            <a:pPr lvl="1"/>
            <a:r>
              <a:rPr lang="hu-HU" dirty="0" smtClean="0"/>
              <a:t>Kérdés: </a:t>
            </a:r>
            <a:r>
              <a:rPr lang="hu-HU" dirty="0" err="1" smtClean="0"/>
              <a:t>duranyitás</a:t>
            </a:r>
            <a:r>
              <a:rPr lang="hu-HU" dirty="0" smtClean="0"/>
              <a:t>?, ha nincs csontos sérülés?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786190"/>
            <a:ext cx="3822695" cy="26699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2910" y="5546727"/>
            <a:ext cx="814393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70C0"/>
                </a:solidFill>
              </a:rPr>
              <a:t>A 24 órán (8 órán) belüli dekompressziós műtét mellett  nagyobb az esély a neurológiai javulásra!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36942" y="6488668"/>
            <a:ext cx="540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Fehlings</a:t>
            </a:r>
            <a:r>
              <a:rPr lang="hu-HU" dirty="0" smtClean="0"/>
              <a:t> MG, et </a:t>
            </a:r>
            <a:r>
              <a:rPr lang="hu-HU" dirty="0" err="1" smtClean="0"/>
              <a:t>al</a:t>
            </a:r>
            <a:r>
              <a:rPr lang="hu-HU" dirty="0" smtClean="0"/>
              <a:t>. (STASCIS). </a:t>
            </a:r>
            <a:r>
              <a:rPr lang="hu-HU" dirty="0" err="1" smtClean="0"/>
              <a:t>PLoS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2012; 7: e32037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0320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Szteroid?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6371638"/>
              </p:ext>
            </p:extLst>
          </p:nvPr>
        </p:nvGraphicFramePr>
        <p:xfrm>
          <a:off x="457200" y="2574932"/>
          <a:ext cx="533893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515616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Neurol</a:t>
                      </a:r>
                      <a:r>
                        <a:rPr lang="hu-HU" dirty="0" smtClean="0"/>
                        <a:t> javulás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Infekció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NASCIS 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NASCIS II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NASCIS III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Canadian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cohort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study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64591" y="141763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sérülést követő 8 órán belül beadott nagy dózisú (1g) </a:t>
            </a:r>
            <a:r>
              <a:rPr lang="hu-HU" sz="2400" dirty="0" err="1" smtClean="0"/>
              <a:t>metilprednizolon</a:t>
            </a:r>
            <a:r>
              <a:rPr lang="hu-HU" sz="2400" dirty="0" smtClean="0"/>
              <a:t> javítja-e a neurológiai kimenetelt?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621456"/>
            <a:ext cx="2192808" cy="18791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44" y="5189537"/>
            <a:ext cx="883934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70C0"/>
                </a:solidFill>
              </a:rPr>
              <a:t>A szteroid hatásossága nem bizonyított, veszélyessége igen!</a:t>
            </a:r>
          </a:p>
          <a:p>
            <a:pPr algn="ctr"/>
            <a:r>
              <a:rPr lang="hu-HU" sz="2800" dirty="0" smtClean="0">
                <a:solidFill>
                  <a:srgbClr val="0070C0"/>
                </a:solidFill>
              </a:rPr>
              <a:t>Alkalmazása rutinszerűen nem javasolt.</a:t>
            </a:r>
            <a:endParaRPr lang="hu-H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7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hu-HU" dirty="0" smtClean="0"/>
              <a:t>Intenzív osztályos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043245"/>
          </a:xfrm>
        </p:spPr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A gerincvelő fiziológiai igényeihez igazított </a:t>
            </a:r>
            <a:r>
              <a:rPr lang="hu-HU" dirty="0" err="1" smtClean="0">
                <a:solidFill>
                  <a:srgbClr val="0070C0"/>
                </a:solidFill>
              </a:rPr>
              <a:t>neuroprotektív</a:t>
            </a:r>
            <a:r>
              <a:rPr lang="hu-HU" dirty="0" smtClean="0">
                <a:solidFill>
                  <a:srgbClr val="0070C0"/>
                </a:solidFill>
              </a:rPr>
              <a:t> célvezérelt kezelés</a:t>
            </a:r>
          </a:p>
          <a:p>
            <a:r>
              <a:rPr lang="hu-HU" dirty="0" smtClean="0"/>
              <a:t>???</a:t>
            </a:r>
          </a:p>
          <a:p>
            <a:pPr lvl="1"/>
            <a:r>
              <a:rPr lang="hu-HU" sz="2400" dirty="0" smtClean="0"/>
              <a:t>Mik az igények?</a:t>
            </a:r>
          </a:p>
          <a:p>
            <a:pPr lvl="1"/>
            <a:r>
              <a:rPr lang="hu-HU" sz="2400" dirty="0" smtClean="0"/>
              <a:t>Melyik szakaszon?</a:t>
            </a:r>
          </a:p>
          <a:p>
            <a:pPr lvl="1"/>
            <a:r>
              <a:rPr lang="hu-HU" sz="2400" dirty="0" smtClean="0"/>
              <a:t>Idővel hogy változik?</a:t>
            </a:r>
            <a:endParaRPr lang="hu-HU" sz="24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57158" y="4643446"/>
            <a:ext cx="4429156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Célparaméterek: inkább ésszerű, mint bizonyított…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024462" y="4561546"/>
          <a:ext cx="37623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90486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Normoxia</a:t>
                      </a:r>
                      <a:r>
                        <a:rPr lang="hu-HU" dirty="0" smtClean="0"/>
                        <a:t>, pO2 80-100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Normokapnia</a:t>
                      </a:r>
                      <a:r>
                        <a:rPr lang="hu-HU" dirty="0" smtClean="0"/>
                        <a:t>,</a:t>
                      </a:r>
                      <a:r>
                        <a:rPr lang="hu-HU" baseline="0" dirty="0" smtClean="0"/>
                        <a:t> pCO2 35-40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Normotermia</a:t>
                      </a:r>
                      <a:r>
                        <a:rPr lang="hu-HU" dirty="0" smtClean="0"/>
                        <a:t>, T 36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Normoglikémia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vc</a:t>
                      </a:r>
                      <a:r>
                        <a:rPr lang="hu-HU" dirty="0" smtClean="0"/>
                        <a:t> 4-8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Osmolaritás</a:t>
                      </a:r>
                      <a:r>
                        <a:rPr lang="hu-HU" dirty="0" smtClean="0"/>
                        <a:t>  &gt; 280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Hgb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Intenzív osztályos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/>
          <a:lstStyle/>
          <a:p>
            <a:r>
              <a:rPr lang="hu-HU" dirty="0" smtClean="0"/>
              <a:t>Légzés, lélegeztetés</a:t>
            </a:r>
          </a:p>
          <a:p>
            <a:pPr lvl="1"/>
            <a:r>
              <a:rPr lang="hu-HU" dirty="0" err="1" smtClean="0"/>
              <a:t>Intubáció</a:t>
            </a:r>
            <a:r>
              <a:rPr lang="hu-HU" dirty="0" smtClean="0"/>
              <a:t> kerülése, Lehetőleg spontán légzés (C5 felett?)</a:t>
            </a:r>
          </a:p>
          <a:p>
            <a:pPr lvl="1"/>
            <a:r>
              <a:rPr lang="hu-HU" dirty="0" smtClean="0"/>
              <a:t>Intenzív fizioterápia</a:t>
            </a:r>
          </a:p>
          <a:p>
            <a:pPr lvl="1"/>
            <a:r>
              <a:rPr lang="hu-HU" dirty="0" smtClean="0"/>
              <a:t>Mobilizálás, </a:t>
            </a:r>
            <a:r>
              <a:rPr lang="hu-HU" dirty="0" err="1" smtClean="0"/>
              <a:t>Hasrafektetés</a:t>
            </a:r>
            <a:endParaRPr lang="hu-HU" dirty="0" smtClean="0"/>
          </a:p>
          <a:p>
            <a:pPr lvl="1"/>
            <a:r>
              <a:rPr lang="hu-HU" dirty="0" smtClean="0"/>
              <a:t>NIV, </a:t>
            </a:r>
            <a:r>
              <a:rPr lang="hu-HU" dirty="0" err="1" smtClean="0"/>
              <a:t>Cough</a:t>
            </a:r>
            <a:r>
              <a:rPr lang="hu-HU" dirty="0" smtClean="0"/>
              <a:t> </a:t>
            </a:r>
            <a:r>
              <a:rPr lang="hu-HU" dirty="0" err="1" smtClean="0"/>
              <a:t>assist</a:t>
            </a:r>
            <a:r>
              <a:rPr lang="hu-HU" dirty="0" smtClean="0"/>
              <a:t>, </a:t>
            </a:r>
            <a:r>
              <a:rPr lang="hu-HU" dirty="0" err="1" smtClean="0"/>
              <a:t>incentív</a:t>
            </a:r>
            <a:r>
              <a:rPr lang="hu-HU" dirty="0" smtClean="0"/>
              <a:t> </a:t>
            </a:r>
            <a:r>
              <a:rPr lang="hu-HU" dirty="0" err="1" smtClean="0"/>
              <a:t>spirometria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Intenzív osztályos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3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hu-HU" dirty="0" smtClean="0"/>
              <a:t>Keringés - </a:t>
            </a:r>
            <a:r>
              <a:rPr lang="hu-HU" dirty="0" smtClean="0">
                <a:solidFill>
                  <a:srgbClr val="FF0000"/>
                </a:solidFill>
              </a:rPr>
              <a:t>Gerincvelői perfúzió </a:t>
            </a:r>
            <a:r>
              <a:rPr lang="hu-HU" dirty="0" smtClean="0"/>
              <a:t>biztosítása</a:t>
            </a:r>
          </a:p>
          <a:p>
            <a:pPr lvl="1">
              <a:lnSpc>
                <a:spcPct val="160000"/>
              </a:lnSpc>
            </a:pPr>
            <a:r>
              <a:rPr lang="hu-HU" dirty="0" smtClean="0"/>
              <a:t>Sérülés következtében a vérellátás romlik</a:t>
            </a:r>
          </a:p>
          <a:p>
            <a:pPr lvl="1">
              <a:lnSpc>
                <a:spcPct val="160000"/>
              </a:lnSpc>
            </a:pPr>
            <a:r>
              <a:rPr lang="hu-HU" dirty="0" smtClean="0"/>
              <a:t>Az emelt szisztémás vérnyomás növeli a </a:t>
            </a:r>
            <a:r>
              <a:rPr lang="hu-HU" dirty="0" err="1" smtClean="0"/>
              <a:t>gv</a:t>
            </a:r>
            <a:r>
              <a:rPr lang="hu-HU" dirty="0" smtClean="0"/>
              <a:t> perfúziót</a:t>
            </a:r>
          </a:p>
          <a:p>
            <a:pPr lvl="1">
              <a:lnSpc>
                <a:spcPct val="160000"/>
              </a:lnSpc>
            </a:pPr>
            <a:r>
              <a:rPr lang="hu-HU" dirty="0" smtClean="0"/>
              <a:t>Magasabb szisztémás vérnyomás mellett javul a neurológiai kimenetel!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42976" y="5643578"/>
            <a:ext cx="690663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MAP  &gt; 85 Hgmm az első 5-7 nap során!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36553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00306"/>
            <a:ext cx="5896722" cy="4357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0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0" y="6457950"/>
            <a:ext cx="232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072" y="1028813"/>
            <a:ext cx="3810522" cy="31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928794" y="0"/>
            <a:ext cx="6224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err="1" smtClean="0"/>
              <a:t>Intraspinális</a:t>
            </a:r>
            <a:r>
              <a:rPr lang="hu-HU" sz="3200" dirty="0" smtClean="0"/>
              <a:t> nyomás – ISP</a:t>
            </a:r>
          </a:p>
          <a:p>
            <a:pPr algn="ctr"/>
            <a:r>
              <a:rPr lang="hu-HU" sz="3200" dirty="0" smtClean="0"/>
              <a:t>Gerincvelői perfúziós nyomás - SCPP</a:t>
            </a:r>
            <a:endParaRPr lang="hu-H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51765"/>
            <a:ext cx="5091127" cy="30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71472" y="4119268"/>
          <a:ext cx="6096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Beavatkozás</a:t>
                      </a:r>
                      <a:endParaRPr lang="hu-H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ISP/SCPP</a:t>
                      </a:r>
                      <a:endParaRPr lang="hu-H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pCO2 - csökkentés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 hatás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Mannitol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Nincs hatás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Hipertoniás</a:t>
                      </a:r>
                      <a:r>
                        <a:rPr lang="hu-HU" dirty="0" smtClean="0"/>
                        <a:t> só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?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MAP emelés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SCPP nő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Liquordrainage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Gyenge hatás – ISP csökken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Sebészi dekompresszió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ISP csökken (ha </a:t>
                      </a:r>
                      <a:r>
                        <a:rPr lang="hu-HU" dirty="0" err="1" smtClean="0"/>
                        <a:t>dura</a:t>
                      </a:r>
                      <a:r>
                        <a:rPr lang="hu-HU" dirty="0" smtClean="0"/>
                        <a:t> is nyitva)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642918"/>
            <a:ext cx="3286116" cy="44969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28934"/>
            <a:ext cx="6223145" cy="23574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5822702" cy="271464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200024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ISP/SCPP vezérelt kezelés? – Lehet, de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Méréstechnika?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Normál érték?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Kockázatok?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0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Intenzív osztályos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Thromboprofilaxis</a:t>
            </a:r>
            <a:endParaRPr lang="hu-HU" dirty="0" smtClean="0"/>
          </a:p>
          <a:p>
            <a:pPr lvl="1"/>
            <a:r>
              <a:rPr lang="hu-HU" dirty="0" smtClean="0"/>
              <a:t>Mechanikus módszerek azonnal (elasztikus harisnya, IPD, ágykerékpár)</a:t>
            </a:r>
          </a:p>
          <a:p>
            <a:pPr lvl="1"/>
            <a:r>
              <a:rPr lang="hu-HU" dirty="0" smtClean="0"/>
              <a:t>Ha nincs vérzés, </a:t>
            </a:r>
            <a:r>
              <a:rPr lang="hu-HU" dirty="0" err="1" smtClean="0"/>
              <a:t>spinalis</a:t>
            </a:r>
            <a:r>
              <a:rPr lang="hu-HU" dirty="0" smtClean="0"/>
              <a:t> </a:t>
            </a:r>
            <a:r>
              <a:rPr lang="hu-HU" dirty="0" err="1" smtClean="0"/>
              <a:t>hematoma</a:t>
            </a:r>
            <a:r>
              <a:rPr lang="hu-HU" dirty="0" smtClean="0"/>
              <a:t> – 72 órán belül LMWH</a:t>
            </a:r>
          </a:p>
          <a:p>
            <a:r>
              <a:rPr lang="hu-HU" dirty="0" err="1" smtClean="0"/>
              <a:t>Decubitus</a:t>
            </a:r>
            <a:r>
              <a:rPr lang="hu-HU" dirty="0" smtClean="0"/>
              <a:t> profilaxis</a:t>
            </a:r>
          </a:p>
          <a:p>
            <a:pPr lvl="1"/>
            <a:r>
              <a:rPr lang="hu-HU" dirty="0" smtClean="0"/>
              <a:t>Mobilizáció, fektető párnák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1470" y="274638"/>
            <a:ext cx="8229600" cy="1143000"/>
          </a:xfrm>
        </p:spPr>
        <p:txBody>
          <a:bodyPr/>
          <a:lstStyle/>
          <a:p>
            <a:r>
              <a:rPr lang="hu-HU" dirty="0" smtClean="0"/>
              <a:t>Fontos 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17681"/>
            <a:ext cx="8715436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Nem egy népbetegség…</a:t>
            </a:r>
          </a:p>
          <a:p>
            <a:pPr lvl="1"/>
            <a:r>
              <a:rPr lang="hu-HU" dirty="0"/>
              <a:t>10-80 eset/millió lakos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kb. 4-500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itthon</a:t>
            </a:r>
            <a:endParaRPr lang="hu-HU" dirty="0" smtClean="0"/>
          </a:p>
          <a:p>
            <a:r>
              <a:rPr lang="hu-HU" dirty="0" smtClean="0"/>
              <a:t>Pesszimista hozzáállás</a:t>
            </a:r>
            <a:r>
              <a:rPr lang="hu-HU" dirty="0" smtClean="0"/>
              <a:t>…- rossz kimenetel</a:t>
            </a:r>
            <a:endParaRPr lang="hu-HU" dirty="0" smtClean="0"/>
          </a:p>
          <a:p>
            <a:r>
              <a:rPr lang="hu-HU" dirty="0" smtClean="0"/>
              <a:t>FONTOS, mert</a:t>
            </a:r>
          </a:p>
          <a:p>
            <a:pPr lvl="1"/>
            <a:r>
              <a:rPr lang="hu-HU" dirty="0" smtClean="0"/>
              <a:t>Fiatalok vezető rokkantsági oka</a:t>
            </a:r>
          </a:p>
          <a:p>
            <a:pPr lvl="1"/>
            <a:r>
              <a:rPr lang="hu-HU" dirty="0" smtClean="0"/>
              <a:t>Jelentős hatás életminőségre, szociális kapcsolatokra, társadalomra</a:t>
            </a:r>
          </a:p>
          <a:p>
            <a:pPr lvl="1"/>
            <a:r>
              <a:rPr lang="hu-HU" dirty="0" smtClean="0"/>
              <a:t>Korszerű ellátással a kimenetel javítható (túlélési lánc)</a:t>
            </a:r>
          </a:p>
        </p:txBody>
      </p:sp>
      <p:pic>
        <p:nvPicPr>
          <p:cNvPr id="4" name="Kép 3" descr="wheelchair-disinfection-so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-24"/>
            <a:ext cx="3000364" cy="156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Prognózis,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Inkomplett</a:t>
            </a:r>
            <a:r>
              <a:rPr lang="hu-HU" sz="2800" dirty="0" smtClean="0"/>
              <a:t> sérülés (</a:t>
            </a:r>
            <a:r>
              <a:rPr lang="hu-HU" sz="2800" dirty="0" err="1" smtClean="0"/>
              <a:t>sacral</a:t>
            </a:r>
            <a:r>
              <a:rPr lang="hu-HU" sz="2800" dirty="0" smtClean="0"/>
              <a:t> </a:t>
            </a:r>
            <a:r>
              <a:rPr lang="hu-HU" sz="2800" dirty="0" err="1" smtClean="0"/>
              <a:t>sparing</a:t>
            </a:r>
            <a:r>
              <a:rPr lang="hu-HU" sz="2800" dirty="0" smtClean="0"/>
              <a:t>) kimenetele jobb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Javulás ált 9-12 hónapig várható (néha utána is…)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Minél előbb szakszerű rehabilitációs elhelyezés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Pontos dokumentáció: ASIA </a:t>
            </a:r>
            <a:r>
              <a:rPr lang="hu-HU" sz="2800" dirty="0" err="1" smtClean="0"/>
              <a:t>Score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40" y="805453"/>
            <a:ext cx="7143919" cy="5247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 regeneratív  terápia…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1396752"/>
          </a:xfrm>
        </p:spPr>
        <p:txBody>
          <a:bodyPr/>
          <a:lstStyle/>
          <a:p>
            <a:r>
              <a:rPr lang="hu-HU" dirty="0" smtClean="0"/>
              <a:t>Számos sejttípus, számos technológia</a:t>
            </a:r>
          </a:p>
          <a:p>
            <a:r>
              <a:rPr lang="hu-HU" dirty="0" smtClean="0"/>
              <a:t>Növekvő fázis I-II vizsgálatok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67544" y="5318396"/>
            <a:ext cx="8229600" cy="13967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Bíztató kezdetek, Sok-sok kérdés</a:t>
            </a:r>
          </a:p>
          <a:p>
            <a:r>
              <a:rPr lang="hu-HU" dirty="0" smtClean="0"/>
              <a:t>Jelenleg megbízhatóan nem áll rendelkezésre… </a:t>
            </a:r>
            <a:r>
              <a:rPr lang="hu-HU" dirty="0" smtClean="0">
                <a:sym typeface="Wingdings" pitchFamily="2" charset="2"/>
              </a:rPr>
              <a:t>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221589"/>
            <a:ext cx="7157189" cy="30647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26" y="2071678"/>
            <a:ext cx="4699468" cy="31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múlik rajtunk?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-36512" y="2348880"/>
            <a:ext cx="20985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835696" y="2353393"/>
            <a:ext cx="20985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769568" y="2318593"/>
            <a:ext cx="20985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713784" y="2301130"/>
            <a:ext cx="20985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153944" y="2276872"/>
            <a:ext cx="20985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51520" y="2535287"/>
            <a:ext cx="151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M</a:t>
            </a:r>
            <a:r>
              <a:rPr lang="hu-HU" sz="2400" dirty="0" smtClean="0"/>
              <a:t>egelőzés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83551" y="2348880"/>
            <a:ext cx="150400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Sürgősségi</a:t>
            </a:r>
          </a:p>
          <a:p>
            <a:pPr algn="ctr"/>
            <a:r>
              <a:rPr lang="hu-HU" sz="2400" dirty="0" smtClean="0"/>
              <a:t>ellátás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14810" y="2348880"/>
            <a:ext cx="116749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Intenzív</a:t>
            </a:r>
          </a:p>
          <a:p>
            <a:pPr algn="ctr"/>
            <a:r>
              <a:rPr lang="hu-HU" sz="2400" dirty="0" smtClean="0"/>
              <a:t>ellátás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868144" y="2492896"/>
            <a:ext cx="35832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Rehabilitáció/</a:t>
            </a:r>
            <a:r>
              <a:rPr lang="hu-HU" sz="2400" dirty="0" err="1" smtClean="0"/>
              <a:t>Reintegráció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85720" y="4000504"/>
            <a:ext cx="872610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További károsodások megelőzése (immobilizáció, A-B-C)</a:t>
            </a:r>
          </a:p>
          <a:p>
            <a:r>
              <a:rPr lang="hu-HU" sz="2400" dirty="0" err="1" smtClean="0"/>
              <a:t>Neuroprotektív</a:t>
            </a:r>
            <a:r>
              <a:rPr lang="hu-HU" sz="2400" dirty="0" smtClean="0"/>
              <a:t> intenzív ellátás – Perfúzió (MAP&gt;85 Hgmm)</a:t>
            </a:r>
          </a:p>
          <a:p>
            <a:r>
              <a:rPr lang="hu-HU" sz="2400" dirty="0" smtClean="0"/>
              <a:t>Betegre szabott légzéstámogatás</a:t>
            </a:r>
          </a:p>
          <a:p>
            <a:r>
              <a:rPr lang="hu-HU" sz="2400" dirty="0" smtClean="0"/>
              <a:t>Korai mobilizáció, Fizioterápia</a:t>
            </a:r>
          </a:p>
          <a:p>
            <a:r>
              <a:rPr lang="hu-HU" sz="2400" dirty="0" smtClean="0"/>
              <a:t>Szövődmények megelőzése (</a:t>
            </a:r>
            <a:r>
              <a:rPr lang="hu-HU" sz="2400" dirty="0" err="1" smtClean="0"/>
              <a:t>tromboprofilaxis</a:t>
            </a:r>
            <a:r>
              <a:rPr lang="hu-HU" sz="2400" dirty="0" smtClean="0"/>
              <a:t>, </a:t>
            </a:r>
            <a:r>
              <a:rPr lang="hu-HU" sz="2400" dirty="0" err="1" smtClean="0"/>
              <a:t>Dekubitusz</a:t>
            </a:r>
            <a:r>
              <a:rPr lang="hu-HU" sz="2400" dirty="0" smtClean="0"/>
              <a:t> prevenció)</a:t>
            </a:r>
          </a:p>
          <a:p>
            <a:r>
              <a:rPr lang="hu-HU" sz="2400" dirty="0" smtClean="0"/>
              <a:t>Rehabilitációs elhelyezés</a:t>
            </a:r>
            <a:endParaRPr lang="hu-HU" sz="2400" dirty="0"/>
          </a:p>
        </p:txBody>
      </p:sp>
      <p:sp>
        <p:nvSpPr>
          <p:cNvPr id="14" name="Bal oldali kapcsos zárójel 13"/>
          <p:cNvSpPr/>
          <p:nvPr/>
        </p:nvSpPr>
        <p:spPr>
          <a:xfrm rot="16200000">
            <a:off x="3607587" y="1750208"/>
            <a:ext cx="500066" cy="37147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 rot="20810713">
            <a:off x="2616898" y="1144890"/>
            <a:ext cx="386516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Comic Sans MS" pitchFamily="66" charset="0"/>
              </a:rPr>
              <a:t>SOKMINDEN !</a:t>
            </a:r>
            <a:endParaRPr lang="hu-H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Traumás gerincvelő sérülés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Inkább férfiak</a:t>
            </a:r>
          </a:p>
          <a:p>
            <a:r>
              <a:rPr lang="hu-HU" i="1" dirty="0" smtClean="0">
                <a:cs typeface="Times New Roman" panose="02020603050405020304" pitchFamily="18" charset="0"/>
              </a:rPr>
              <a:t>F</a:t>
            </a:r>
            <a:r>
              <a:rPr lang="hu-HU" i="1" dirty="0" smtClean="0">
                <a:cs typeface="Times New Roman" panose="02020603050405020304" pitchFamily="18" charset="0"/>
              </a:rPr>
              <a:t>iatalok</a:t>
            </a:r>
            <a:r>
              <a:rPr lang="hu-HU" dirty="0" smtClean="0">
                <a:cs typeface="Times New Roman" panose="02020603050405020304" pitchFamily="18" charset="0"/>
              </a:rPr>
              <a:t>-nagy </a:t>
            </a:r>
            <a:r>
              <a:rPr lang="hu-HU" dirty="0" smtClean="0">
                <a:cs typeface="Times New Roman" panose="02020603050405020304" pitchFamily="18" charset="0"/>
              </a:rPr>
              <a:t>energia, </a:t>
            </a:r>
            <a:r>
              <a:rPr lang="hu-HU" i="1" dirty="0" smtClean="0">
                <a:cs typeface="Times New Roman" panose="02020603050405020304" pitchFamily="18" charset="0"/>
              </a:rPr>
              <a:t>Idősek </a:t>
            </a:r>
            <a:r>
              <a:rPr lang="hu-HU" dirty="0" smtClean="0">
                <a:cs typeface="Times New Roman" panose="02020603050405020304" pitchFamily="18" charset="0"/>
              </a:rPr>
              <a:t>– kis energia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+/- csigolyatörés (SCIWORA)</a:t>
            </a:r>
          </a:p>
          <a:p>
            <a:r>
              <a:rPr lang="hu-HU" dirty="0" smtClean="0">
                <a:cs typeface="Times New Roman" panose="02020603050405020304" pitchFamily="18" charset="0"/>
              </a:rPr>
              <a:t>50% </a:t>
            </a:r>
            <a:r>
              <a:rPr lang="hu-HU" dirty="0" err="1" smtClean="0">
                <a:cs typeface="Times New Roman" panose="02020603050405020304" pitchFamily="18" charset="0"/>
              </a:rPr>
              <a:t>inkomplett</a:t>
            </a:r>
            <a:r>
              <a:rPr lang="hu-HU" dirty="0" smtClean="0">
                <a:cs typeface="Times New Roman" panose="02020603050405020304" pitchFamily="18" charset="0"/>
              </a:rPr>
              <a:t> → </a:t>
            </a:r>
            <a:r>
              <a:rPr lang="hu-HU" dirty="0" err="1" smtClean="0">
                <a:cs typeface="Times New Roman" panose="02020603050405020304" pitchFamily="18" charset="0"/>
              </a:rPr>
              <a:t>kb</a:t>
            </a:r>
            <a:r>
              <a:rPr lang="hu-HU" dirty="0" smtClean="0"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cs typeface="Times New Roman" panose="02020603050405020304" pitchFamily="18" charset="0"/>
              </a:rPr>
              <a:t>50%</a:t>
            </a:r>
            <a:r>
              <a:rPr lang="hu-HU" dirty="0" smtClean="0">
                <a:cs typeface="Times New Roman" panose="02020603050405020304" pitchFamily="18" charset="0"/>
              </a:rPr>
              <a:t> javul</a:t>
            </a:r>
          </a:p>
          <a:p>
            <a:r>
              <a:rPr lang="hu-HU" dirty="0" smtClean="0"/>
              <a:t>55% nyaki, 15% háti, 15% </a:t>
            </a:r>
            <a:r>
              <a:rPr lang="hu-HU" dirty="0" err="1" smtClean="0"/>
              <a:t>thoracolumbalis</a:t>
            </a:r>
            <a:r>
              <a:rPr lang="hu-HU" dirty="0" smtClean="0"/>
              <a:t>, </a:t>
            </a:r>
            <a:r>
              <a:rPr lang="hu-HU" dirty="0" err="1" smtClean="0"/>
              <a:t>15%</a:t>
            </a:r>
            <a:r>
              <a:rPr lang="hu-HU" dirty="0" smtClean="0"/>
              <a:t> </a:t>
            </a:r>
            <a:r>
              <a:rPr lang="hu-HU" dirty="0" err="1" smtClean="0"/>
              <a:t>lumbalis</a:t>
            </a:r>
            <a:endParaRPr lang="hu-HU" dirty="0" smtClean="0"/>
          </a:p>
          <a:p>
            <a:r>
              <a:rPr lang="hu-HU" dirty="0" smtClean="0"/>
              <a:t>Agysérüléssel gyakran társul</a:t>
            </a:r>
            <a:r>
              <a:rPr lang="hu-HU" dirty="0" smtClean="0"/>
              <a:t>!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(</a:t>
            </a:r>
            <a:r>
              <a:rPr lang="hu-HU" dirty="0" smtClean="0"/>
              <a:t>CT: koponya+nyaki gerinc)</a:t>
            </a:r>
            <a:endParaRPr lang="hu-HU" dirty="0"/>
          </a:p>
        </p:txBody>
      </p:sp>
      <p:pic>
        <p:nvPicPr>
          <p:cNvPr id="4" name="Kép 3" descr="diagram-spine@3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3842" y="4572008"/>
            <a:ext cx="1961628" cy="2285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80512" cy="13652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0" y="1480893"/>
            <a:ext cx="3790542" cy="31075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484784"/>
            <a:ext cx="5201599" cy="26903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0" y="4437112"/>
            <a:ext cx="4308794" cy="2420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779" y="4404339"/>
            <a:ext cx="5367005" cy="2446219"/>
          </a:xfrm>
          <a:prstGeom prst="rect">
            <a:avLst/>
          </a:prstGeom>
        </p:spPr>
      </p:pic>
      <p:pic>
        <p:nvPicPr>
          <p:cNvPr id="7" name="Kép 6" descr="BK Logo_szin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448746" cy="1423672"/>
          </a:xfrm>
          <a:prstGeom prst="rect">
            <a:avLst/>
          </a:prstGeom>
        </p:spPr>
      </p:pic>
      <p:pic>
        <p:nvPicPr>
          <p:cNvPr id="8" name="Kép 7" descr="Prosafe_800-p6oa24f9lymcz7gnvvq98uap9kfqjizfhzq955h0k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-23"/>
            <a:ext cx="1428760" cy="142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Traumás gerincvelő sérülés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Primer – mechanikus (tompa – áthatoló) </a:t>
            </a:r>
            <a:r>
              <a:rPr lang="hu-HU" dirty="0" err="1" smtClean="0"/>
              <a:t>Luxatio</a:t>
            </a:r>
            <a:r>
              <a:rPr lang="hu-HU" dirty="0"/>
              <a:t>, </a:t>
            </a:r>
            <a:r>
              <a:rPr lang="hu-HU" dirty="0" err="1"/>
              <a:t>distractio</a:t>
            </a:r>
            <a:r>
              <a:rPr lang="hu-HU" dirty="0"/>
              <a:t>, </a:t>
            </a:r>
            <a:r>
              <a:rPr lang="hu-HU" dirty="0" err="1"/>
              <a:t>compressio</a:t>
            </a:r>
            <a:r>
              <a:rPr lang="hu-HU" dirty="0"/>
              <a:t> (csont, </a:t>
            </a:r>
            <a:r>
              <a:rPr lang="hu-HU" dirty="0" err="1"/>
              <a:t>discus</a:t>
            </a:r>
            <a:r>
              <a:rPr lang="hu-HU" dirty="0"/>
              <a:t>, </a:t>
            </a:r>
            <a:r>
              <a:rPr lang="hu-HU" dirty="0" err="1"/>
              <a:t>hematoma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Secunder</a:t>
            </a:r>
            <a:r>
              <a:rPr lang="hu-HU" dirty="0" smtClean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vascularis</a:t>
            </a:r>
            <a:r>
              <a:rPr lang="hu-HU" dirty="0" smtClean="0"/>
              <a:t>, </a:t>
            </a:r>
            <a:r>
              <a:rPr lang="hu-HU" dirty="0" err="1" smtClean="0"/>
              <a:t>hipoxiás</a:t>
            </a:r>
            <a:r>
              <a:rPr lang="hu-HU" dirty="0" smtClean="0"/>
              <a:t>, gyulladásos,…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928934"/>
            <a:ext cx="2183904" cy="21839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429000"/>
            <a:ext cx="1926724" cy="2582416"/>
          </a:xfrm>
          <a:prstGeom prst="rect">
            <a:avLst/>
          </a:prstGeom>
        </p:spPr>
      </p:pic>
      <p:pic>
        <p:nvPicPr>
          <p:cNvPr id="7" name="Kép 6" descr="Contu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214686"/>
            <a:ext cx="1695235" cy="2486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64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8821563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5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 történet…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23 éves férfi, medencébe fejest ugrott…</a:t>
            </a:r>
          </a:p>
          <a:p>
            <a:r>
              <a:rPr lang="hu-HU" dirty="0" smtClean="0"/>
              <a:t>Kihúzzák – magánál van, fáj a nyaka, mindene zsibbad, lába nem mozog,(kezei furán)</a:t>
            </a:r>
          </a:p>
          <a:p>
            <a:r>
              <a:rPr lang="hu-HU" dirty="0" smtClean="0"/>
              <a:t>Nyaki rögzítésben helyi kórház, betegszállító átrakja a vizsgálóágyra</a:t>
            </a:r>
          </a:p>
          <a:p>
            <a:r>
              <a:rPr lang="hu-HU" dirty="0" smtClean="0"/>
              <a:t>Kis légszomja van, fura </a:t>
            </a:r>
            <a:r>
              <a:rPr lang="hu-HU" dirty="0" err="1" smtClean="0"/>
              <a:t>légzőmozgások</a:t>
            </a:r>
            <a:r>
              <a:rPr lang="hu-HU" dirty="0" smtClean="0"/>
              <a:t> – O2</a:t>
            </a:r>
          </a:p>
          <a:p>
            <a:r>
              <a:rPr lang="hu-HU" dirty="0" smtClean="0"/>
              <a:t>Vérnyomása (ha mérnek) 80 Hgmm, de beszél, bőre meleg</a:t>
            </a:r>
          </a:p>
          <a:p>
            <a:r>
              <a:rPr lang="hu-HU" dirty="0" smtClean="0"/>
              <a:t>Betegszállító elviszi CT-be (O2 le): C5-6 </a:t>
            </a:r>
            <a:r>
              <a:rPr lang="hu-HU" dirty="0" err="1" smtClean="0"/>
              <a:t>luxatios</a:t>
            </a:r>
            <a:r>
              <a:rPr lang="hu-HU" dirty="0" smtClean="0"/>
              <a:t> </a:t>
            </a:r>
            <a:r>
              <a:rPr lang="hu-HU" dirty="0" err="1" smtClean="0"/>
              <a:t>fractura</a:t>
            </a:r>
            <a:endParaRPr lang="hu-HU" dirty="0" smtClean="0"/>
          </a:p>
          <a:p>
            <a:r>
              <a:rPr lang="hu-HU" dirty="0" smtClean="0"/>
              <a:t>Mentő átszállítja regionális kórházba – idegsebész </a:t>
            </a:r>
            <a:r>
              <a:rPr lang="hu-HU" dirty="0" err="1" smtClean="0"/>
              <a:t>MR-t</a:t>
            </a:r>
            <a:r>
              <a:rPr lang="hu-HU" dirty="0" smtClean="0"/>
              <a:t> kér</a:t>
            </a:r>
          </a:p>
          <a:p>
            <a:r>
              <a:rPr lang="hu-HU" dirty="0" smtClean="0"/>
              <a:t>Műtét „majd hétfőn” – trauma osztályra kerül, ahol légzési elégtelen lesz…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544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pine-C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40" y="3500438"/>
            <a:ext cx="2465710" cy="33575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pont mi?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Sokszor </a:t>
            </a:r>
            <a:r>
              <a:rPr lang="hu-HU" dirty="0" err="1" smtClean="0"/>
              <a:t>politrauma</a:t>
            </a:r>
            <a:r>
              <a:rPr lang="hu-HU" dirty="0" smtClean="0"/>
              <a:t> része</a:t>
            </a:r>
          </a:p>
          <a:p>
            <a:r>
              <a:rPr lang="hu-HU" dirty="0" smtClean="0"/>
              <a:t>Érinti a légzést, keringést (A-B-C-D)</a:t>
            </a:r>
          </a:p>
          <a:p>
            <a:r>
              <a:rPr lang="hu-HU" dirty="0" err="1" smtClean="0"/>
              <a:t>Sürgősségi-perioperatív-intenzív</a:t>
            </a:r>
            <a:r>
              <a:rPr lang="hu-HU" dirty="0" smtClean="0"/>
              <a:t> ellátást is igényel</a:t>
            </a:r>
          </a:p>
          <a:p>
            <a:r>
              <a:rPr lang="hu-HU" dirty="0">
                <a:solidFill>
                  <a:srgbClr val="0070C0"/>
                </a:solidFill>
              </a:rPr>
              <a:t>Ez is központi idegrendszer</a:t>
            </a:r>
            <a:r>
              <a:rPr lang="hu-HU" dirty="0" smtClean="0">
                <a:solidFill>
                  <a:srgbClr val="0070C0"/>
                </a:solidFill>
              </a:rPr>
              <a:t>!!!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Másodlagos károsodások megelőzése a cél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Az idő számít!</a:t>
            </a:r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Neuroprotektív</a:t>
            </a:r>
            <a:r>
              <a:rPr lang="hu-HU" dirty="0" smtClean="0">
                <a:solidFill>
                  <a:srgbClr val="0070C0"/>
                </a:solidFill>
              </a:rPr>
              <a:t>, célvezérelt kezelés kell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Betegre adaptált </a:t>
            </a:r>
            <a:r>
              <a:rPr lang="hu-HU" dirty="0" err="1" smtClean="0">
                <a:solidFill>
                  <a:srgbClr val="0070C0"/>
                </a:solidFill>
              </a:rPr>
              <a:t>szupportív</a:t>
            </a:r>
            <a:r>
              <a:rPr lang="hu-HU" dirty="0" smtClean="0">
                <a:solidFill>
                  <a:srgbClr val="0070C0"/>
                </a:solidFill>
              </a:rPr>
              <a:t> kezelés kell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tehetünk?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Első ellátás </a:t>
            </a:r>
          </a:p>
          <a:p>
            <a:r>
              <a:rPr lang="hu-HU" dirty="0" err="1" smtClean="0"/>
              <a:t>Triage</a:t>
            </a:r>
            <a:r>
              <a:rPr lang="hu-HU" dirty="0" smtClean="0"/>
              <a:t> – Trauma Team</a:t>
            </a:r>
          </a:p>
          <a:p>
            <a:r>
              <a:rPr lang="hu-HU" dirty="0" smtClean="0"/>
              <a:t>Immobilizáció</a:t>
            </a:r>
          </a:p>
          <a:p>
            <a:r>
              <a:rPr lang="hu-HU" dirty="0" smtClean="0"/>
              <a:t>Prioritások: A&gt;B&gt;C … &gt;D</a:t>
            </a:r>
          </a:p>
          <a:p>
            <a:r>
              <a:rPr lang="hu-HU" dirty="0" smtClean="0"/>
              <a:t>Társsérülések!</a:t>
            </a:r>
          </a:p>
          <a:p>
            <a:r>
              <a:rPr lang="hu-HU" dirty="0" err="1" smtClean="0"/>
              <a:t>Neurogén</a:t>
            </a:r>
            <a:r>
              <a:rPr lang="hu-HU" dirty="0" smtClean="0"/>
              <a:t> sokk + vérzés?</a:t>
            </a:r>
          </a:p>
          <a:p>
            <a:r>
              <a:rPr lang="hu-HU" dirty="0" smtClean="0"/>
              <a:t>Diagnosztika – ha indokolt</a:t>
            </a:r>
          </a:p>
          <a:p>
            <a:pPr lvl="1"/>
            <a:r>
              <a:rPr lang="hu-HU" dirty="0" smtClean="0"/>
              <a:t>Monitorozás (EKG, SpO2, N/IBP) </a:t>
            </a:r>
          </a:p>
          <a:p>
            <a:pPr lvl="1"/>
            <a:r>
              <a:rPr lang="hu-HU" dirty="0" smtClean="0"/>
              <a:t>Koponya+Nyaki gerinc CT, teljes gerinc végig</a:t>
            </a:r>
          </a:p>
          <a:p>
            <a:pPr lvl="1"/>
            <a:r>
              <a:rPr lang="hu-HU" dirty="0" smtClean="0"/>
              <a:t>MRI?</a:t>
            </a:r>
          </a:p>
          <a:p>
            <a:r>
              <a:rPr lang="hu-HU" dirty="0" smtClean="0"/>
              <a:t>Diszpozíció: </a:t>
            </a:r>
            <a:r>
              <a:rPr lang="hu-HU" dirty="0" err="1" smtClean="0"/>
              <a:t>Neurotrauma</a:t>
            </a:r>
            <a:r>
              <a:rPr lang="hu-HU" dirty="0" smtClean="0"/>
              <a:t> Centrum!</a:t>
            </a:r>
            <a:endParaRPr lang="hu-HU" dirty="0"/>
          </a:p>
        </p:txBody>
      </p:sp>
      <p:pic>
        <p:nvPicPr>
          <p:cNvPr id="4" name="Kép 3" descr="immob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500174"/>
            <a:ext cx="2263140" cy="1295400"/>
          </a:xfrm>
          <a:prstGeom prst="rect">
            <a:avLst/>
          </a:prstGeom>
        </p:spPr>
      </p:pic>
      <p:pic>
        <p:nvPicPr>
          <p:cNvPr id="5" name="Kép 4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286124"/>
            <a:ext cx="2523810" cy="1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795</Words>
  <Application>Microsoft Office PowerPoint</Application>
  <PresentationFormat>Diavetítés a képernyőre (4:3 oldalarány)</PresentationFormat>
  <Paragraphs>175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Rajtunk is múlik! - A gerincvelő sérült betegek intenzív ellátása - </vt:lpstr>
      <vt:lpstr>Fontos ez?</vt:lpstr>
      <vt:lpstr>Traumás gerincvelő sérülés</vt:lpstr>
      <vt:lpstr>4. dia</vt:lpstr>
      <vt:lpstr>Traumás gerincvelő sérülés</vt:lpstr>
      <vt:lpstr>6. dia</vt:lpstr>
      <vt:lpstr>Jellemző történet…</vt:lpstr>
      <vt:lpstr>Miért pont mi?</vt:lpstr>
      <vt:lpstr>Mit tehetünk?</vt:lpstr>
      <vt:lpstr>Első ellátás - Célok</vt:lpstr>
      <vt:lpstr>Első ellátás - Célok</vt:lpstr>
      <vt:lpstr>Szteroid?</vt:lpstr>
      <vt:lpstr>Intenzív osztályos ellátás</vt:lpstr>
      <vt:lpstr>Intenzív osztályos ellátás</vt:lpstr>
      <vt:lpstr>Intenzív osztályos ellátás</vt:lpstr>
      <vt:lpstr>16. dia</vt:lpstr>
      <vt:lpstr>17. dia</vt:lpstr>
      <vt:lpstr>18. dia</vt:lpstr>
      <vt:lpstr>Intenzív osztályos ellátás</vt:lpstr>
      <vt:lpstr>Prognózis, Tájékoztatás</vt:lpstr>
      <vt:lpstr>21. dia</vt:lpstr>
      <vt:lpstr>És a regeneratív  terápia…</vt:lpstr>
      <vt:lpstr>Mi múlik rajtunk? </vt:lpstr>
    </vt:vector>
  </TitlesOfParts>
  <Company>Péterfy sándor utcai Kórház-Rendelőintézet és BKP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Rajtunk is múlik! - A gerincvelő sérült betegek intenzív ellátása - </dc:title>
  <dc:creator>AIBO</dc:creator>
  <cp:lastModifiedBy>AIBO</cp:lastModifiedBy>
  <cp:revision>71</cp:revision>
  <dcterms:created xsi:type="dcterms:W3CDTF">2021-07-06T09:08:42Z</dcterms:created>
  <dcterms:modified xsi:type="dcterms:W3CDTF">2021-07-08T13:48:35Z</dcterms:modified>
</cp:coreProperties>
</file>