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2" r:id="rId3"/>
    <p:sldId id="286" r:id="rId4"/>
    <p:sldId id="259" r:id="rId5"/>
    <p:sldId id="300" r:id="rId6"/>
    <p:sldId id="303" r:id="rId7"/>
    <p:sldId id="304" r:id="rId8"/>
    <p:sldId id="306" r:id="rId9"/>
    <p:sldId id="298" r:id="rId10"/>
    <p:sldId id="294" r:id="rId11"/>
    <p:sldId id="297" r:id="rId12"/>
    <p:sldId id="273" r:id="rId13"/>
    <p:sldId id="311" r:id="rId14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swald" pitchFamily="2" charset="-18"/>
      <p:regular r:id="rId21"/>
      <p:bold r:id="rId22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/>
    <p:restoredTop sz="90598" autoAdjust="0"/>
  </p:normalViewPr>
  <p:slideViewPr>
    <p:cSldViewPr snapToGrid="0">
      <p:cViewPr>
        <p:scale>
          <a:sx n="50" d="100"/>
          <a:sy n="50" d="100"/>
        </p:scale>
        <p:origin x="1188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C4B46-2B0E-4FF3-95E9-185CE6AE5A52}" type="datetimeFigureOut">
              <a:rPr lang="hu-HU" smtClean="0"/>
              <a:t>2023. 12. 11.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7B120-DEA2-41C3-8110-9AF1DBD70C7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1551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A5DF8-B858-466F-B2C6-550EB961A70F}" type="datetimeFigureOut">
              <a:rPr lang="hu-HU" smtClean="0"/>
              <a:t>2023. 12. 11.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12CE8-059B-432E-96BA-C0E40CB1A1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603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2CE8-059B-432E-96BA-C0E40CB1A12E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5547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2CE8-059B-432E-96BA-C0E40CB1A12E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6761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2CE8-059B-432E-96BA-C0E40CB1A12E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3516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2CE8-059B-432E-96BA-C0E40CB1A12E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8046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2CE8-059B-432E-96BA-C0E40CB1A12E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8990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2CE8-059B-432E-96BA-C0E40CB1A12E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8603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2CE8-059B-432E-96BA-C0E40CB1A12E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82413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2CE8-059B-432E-96BA-C0E40CB1A12E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209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812CE8-059B-432E-96BA-C0E40CB1A12E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579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8200" y="2904755"/>
            <a:ext cx="10515600" cy="805218"/>
          </a:xfrm>
        </p:spPr>
        <p:txBody>
          <a:bodyPr anchor="b"/>
          <a:lstStyle>
            <a:lvl1pPr algn="ctr">
              <a:defRPr baseline="0"/>
            </a:lvl1pPr>
          </a:lstStyle>
          <a:p>
            <a:r>
              <a:rPr lang="hu-HU"/>
              <a:t>TITLE OF THE PRESENTATION</a:t>
            </a:r>
          </a:p>
        </p:txBody>
      </p:sp>
      <p:grpSp>
        <p:nvGrpSpPr>
          <p:cNvPr id="6" name="Group 4"/>
          <p:cNvGrpSpPr/>
          <p:nvPr userDrawn="1"/>
        </p:nvGrpSpPr>
        <p:grpSpPr>
          <a:xfrm>
            <a:off x="4" y="3086102"/>
            <a:ext cx="3777945" cy="3771901"/>
            <a:chOff x="0" y="0"/>
            <a:chExt cx="6350000" cy="6339840"/>
          </a:xfrm>
          <a:solidFill>
            <a:schemeClr val="accent2"/>
          </a:solidFill>
        </p:grpSpPr>
        <p:sp>
          <p:nvSpPr>
            <p:cNvPr id="7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8" name="Group 6"/>
          <p:cNvGrpSpPr/>
          <p:nvPr userDrawn="1"/>
        </p:nvGrpSpPr>
        <p:grpSpPr>
          <a:xfrm rot="-10800000">
            <a:off x="9443570" y="5"/>
            <a:ext cx="2748433" cy="2744035"/>
            <a:chOff x="0" y="0"/>
            <a:chExt cx="6350000" cy="6339840"/>
          </a:xfrm>
          <a:solidFill>
            <a:schemeClr val="accent2"/>
          </a:solidFill>
        </p:grpSpPr>
        <p:sp>
          <p:nvSpPr>
            <p:cNvPr id="9" name="Freeform 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 userDrawn="1"/>
        </p:nvGrpSpPr>
        <p:grpSpPr>
          <a:xfrm>
            <a:off x="2983469" y="3503927"/>
            <a:ext cx="6225064" cy="489429"/>
            <a:chOff x="0" y="0"/>
            <a:chExt cx="7268925" cy="571500"/>
          </a:xfrm>
          <a:solidFill>
            <a:schemeClr val="accent2"/>
          </a:solidFill>
        </p:grpSpPr>
        <p:sp>
          <p:nvSpPr>
            <p:cNvPr id="11" name="Freeform 11"/>
            <p:cNvSpPr/>
            <p:nvPr/>
          </p:nvSpPr>
          <p:spPr>
            <a:xfrm>
              <a:off x="0" y="255270"/>
              <a:ext cx="7268925" cy="69850"/>
            </a:xfrm>
            <a:custGeom>
              <a:avLst/>
              <a:gdLst/>
              <a:ahLst/>
              <a:cxnLst/>
              <a:rect l="l" t="t" r="r" b="b"/>
              <a:pathLst>
                <a:path w="7268925" h="69850">
                  <a:moveTo>
                    <a:pt x="697809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7268925" y="69850"/>
                  </a:lnTo>
                  <a:lnTo>
                    <a:pt x="7268925" y="0"/>
                  </a:lnTo>
                  <a:close/>
                </a:path>
              </a:pathLst>
            </a:custGeom>
            <a:grpFill/>
          </p:spPr>
        </p:sp>
      </p:grpSp>
      <p:sp>
        <p:nvSpPr>
          <p:cNvPr id="14" name="Szöveg helye 13"/>
          <p:cNvSpPr>
            <a:spLocks noGrp="1"/>
          </p:cNvSpPr>
          <p:nvPr>
            <p:ph type="body" sz="quarter" idx="10" hasCustomPrompt="1"/>
          </p:nvPr>
        </p:nvSpPr>
        <p:spPr>
          <a:xfrm>
            <a:off x="2982914" y="3782357"/>
            <a:ext cx="6225620" cy="431355"/>
          </a:xfrm>
        </p:spPr>
        <p:txBody>
          <a:bodyPr/>
          <a:lstStyle>
            <a:lvl1pPr marL="0" indent="0" algn="ctr">
              <a:buNone/>
              <a:defRPr i="1" baseline="0"/>
            </a:lvl1pPr>
            <a:lvl2pPr algn="ctr">
              <a:defRPr i="1"/>
            </a:lvl2pPr>
          </a:lstStyle>
          <a:p>
            <a:pPr lvl="1"/>
            <a:r>
              <a:rPr lang="hu-HU" err="1"/>
              <a:t>Subtitle</a:t>
            </a:r>
            <a:r>
              <a:rPr lang="hu-HU"/>
              <a:t> of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presentation</a:t>
            </a:r>
            <a:endParaRPr lang="hu-HU"/>
          </a:p>
        </p:txBody>
      </p:sp>
      <p:sp>
        <p:nvSpPr>
          <p:cNvPr id="15" name="Szöveg helye 13"/>
          <p:cNvSpPr>
            <a:spLocks noGrp="1"/>
          </p:cNvSpPr>
          <p:nvPr>
            <p:ph type="body" sz="quarter" idx="11" hasCustomPrompt="1"/>
          </p:nvPr>
        </p:nvSpPr>
        <p:spPr>
          <a:xfrm>
            <a:off x="8525139" y="6085553"/>
            <a:ext cx="3311156" cy="363093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/>
            </a:lvl1pPr>
            <a:lvl2pPr algn="ctr">
              <a:defRPr i="1"/>
            </a:lvl2pPr>
            <a:lvl3pPr algn="ctr">
              <a:defRPr i="1"/>
            </a:lvl3pPr>
          </a:lstStyle>
          <a:p>
            <a:pPr lvl="2"/>
            <a:r>
              <a:rPr lang="hu-HU" err="1"/>
              <a:t>Creator</a:t>
            </a:r>
            <a:r>
              <a:rPr lang="hu-HU"/>
              <a:t> </a:t>
            </a:r>
            <a:r>
              <a:rPr lang="hu-HU" err="1"/>
              <a:t>or</a:t>
            </a:r>
            <a:r>
              <a:rPr lang="hu-HU"/>
              <a:t> </a:t>
            </a:r>
            <a:r>
              <a:rPr lang="hu-HU" err="1"/>
              <a:t>date</a:t>
            </a:r>
            <a:r>
              <a:rPr lang="hu-HU"/>
              <a:t> of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presentation</a:t>
            </a:r>
            <a:endParaRPr lang="hu-HU"/>
          </a:p>
        </p:txBody>
      </p:sp>
      <p:pic>
        <p:nvPicPr>
          <p:cNvPr id="12" name="Picture 4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4512068" y="676539"/>
            <a:ext cx="2968407" cy="182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656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982237" y="2363524"/>
            <a:ext cx="8227528" cy="4100320"/>
          </a:xfrm>
          <a:prstGeom prst="rect">
            <a:avLst/>
          </a:prstGeom>
        </p:spPr>
      </p:pic>
      <p:grpSp>
        <p:nvGrpSpPr>
          <p:cNvPr id="6" name="Group 4"/>
          <p:cNvGrpSpPr/>
          <p:nvPr userDrawn="1"/>
        </p:nvGrpSpPr>
        <p:grpSpPr>
          <a:xfrm>
            <a:off x="0" y="5"/>
            <a:ext cx="12192000" cy="300352"/>
            <a:chOff x="0" y="0"/>
            <a:chExt cx="6186311" cy="152400"/>
          </a:xfrm>
          <a:solidFill>
            <a:schemeClr val="accent2"/>
          </a:solidFill>
        </p:grpSpPr>
        <p:sp>
          <p:nvSpPr>
            <p:cNvPr id="7" name="Freeform 5"/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 userDrawn="1"/>
        </p:nvGrpSpPr>
        <p:grpSpPr>
          <a:xfrm rot="-5400000">
            <a:off x="10769331" y="5435325"/>
            <a:ext cx="1423815" cy="1421536"/>
            <a:chOff x="0" y="0"/>
            <a:chExt cx="6350000" cy="6339840"/>
          </a:xfrm>
          <a:solidFill>
            <a:schemeClr val="accent2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 userDrawn="1"/>
        </p:nvGrpSpPr>
        <p:grpSpPr>
          <a:xfrm>
            <a:off x="8676625" y="4"/>
            <a:ext cx="2284107" cy="1344085"/>
            <a:chOff x="0" y="0"/>
            <a:chExt cx="4975860" cy="2928049"/>
          </a:xfrm>
          <a:solidFill>
            <a:schemeClr val="accent2"/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75860" cy="2928049"/>
            </a:xfrm>
            <a:custGeom>
              <a:avLst/>
              <a:gdLst/>
              <a:ahLst/>
              <a:cxnLst/>
              <a:rect l="l" t="t" r="r" b="b"/>
              <a:pathLst>
                <a:path w="4975860" h="2928049">
                  <a:moveTo>
                    <a:pt x="4975860" y="0"/>
                  </a:moveTo>
                  <a:lnTo>
                    <a:pt x="4975860" y="2056829"/>
                  </a:lnTo>
                  <a:lnTo>
                    <a:pt x="2486660" y="2928049"/>
                  </a:lnTo>
                  <a:lnTo>
                    <a:pt x="0" y="2056829"/>
                  </a:lnTo>
                  <a:lnTo>
                    <a:pt x="1270" y="1340549"/>
                  </a:lnTo>
                  <a:lnTo>
                    <a:pt x="6350" y="746131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 userDrawn="1"/>
        </p:nvGrpSpPr>
        <p:grpSpPr>
          <a:xfrm>
            <a:off x="9025657" y="-577451"/>
            <a:ext cx="1586048" cy="1586048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2" name="Cím 1"/>
          <p:cNvSpPr>
            <a:spLocks noGrp="1"/>
          </p:cNvSpPr>
          <p:nvPr>
            <p:ph type="title" hasCustomPrompt="1"/>
          </p:nvPr>
        </p:nvSpPr>
        <p:spPr>
          <a:xfrm>
            <a:off x="1980253" y="741085"/>
            <a:ext cx="7838425" cy="617323"/>
          </a:xfrm>
        </p:spPr>
        <p:txBody>
          <a:bodyPr anchor="b">
            <a:normAutofit/>
          </a:bodyPr>
          <a:lstStyle>
            <a:lvl1pPr algn="ctr">
              <a:defRPr sz="4000" b="1"/>
            </a:lvl1pPr>
          </a:lstStyle>
          <a:p>
            <a:r>
              <a:rPr lang="hu-HU"/>
              <a:t>TITLE OF THE SLIDE</a:t>
            </a:r>
          </a:p>
        </p:txBody>
      </p:sp>
      <p:sp>
        <p:nvSpPr>
          <p:cNvPr id="65" name="Szöveg helye 2"/>
          <p:cNvSpPr>
            <a:spLocks noGrp="1"/>
          </p:cNvSpPr>
          <p:nvPr>
            <p:ph type="body" sz="quarter" idx="25" hasCustomPrompt="1"/>
          </p:nvPr>
        </p:nvSpPr>
        <p:spPr>
          <a:xfrm>
            <a:off x="566708" y="4727754"/>
            <a:ext cx="2270353" cy="1595422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i="0" baseline="0"/>
            </a:lvl1pPr>
          </a:lstStyle>
          <a:p>
            <a:pPr lvl="0"/>
            <a:r>
              <a:rPr lang="hu-HU" err="1"/>
              <a:t>meaning</a:t>
            </a:r>
            <a:r>
              <a:rPr lang="hu-HU"/>
              <a:t> of </a:t>
            </a:r>
            <a:r>
              <a:rPr lang="hu-HU" err="1"/>
              <a:t>blue</a:t>
            </a:r>
            <a:endParaRPr lang="hu-HU"/>
          </a:p>
          <a:p>
            <a:pPr lvl="0"/>
            <a:r>
              <a:rPr lang="hu-HU" err="1"/>
              <a:t>meaning</a:t>
            </a:r>
            <a:r>
              <a:rPr lang="hu-HU"/>
              <a:t> of </a:t>
            </a:r>
            <a:r>
              <a:rPr lang="hu-HU" err="1"/>
              <a:t>yellow</a:t>
            </a:r>
            <a:endParaRPr lang="hu-HU"/>
          </a:p>
          <a:p>
            <a:pPr lvl="0"/>
            <a:r>
              <a:rPr lang="hu-HU" err="1"/>
              <a:t>meaning</a:t>
            </a:r>
            <a:r>
              <a:rPr lang="hu-HU"/>
              <a:t> of </a:t>
            </a:r>
            <a:r>
              <a:rPr lang="hu-HU" err="1"/>
              <a:t>red</a:t>
            </a:r>
            <a:endParaRPr lang="hu-HU"/>
          </a:p>
          <a:p>
            <a:pPr lvl="0"/>
            <a:r>
              <a:rPr lang="hu-HU" err="1"/>
              <a:t>meaning</a:t>
            </a:r>
            <a:r>
              <a:rPr lang="hu-HU"/>
              <a:t> of </a:t>
            </a:r>
            <a:r>
              <a:rPr lang="hu-HU" err="1"/>
              <a:t>green</a:t>
            </a:r>
            <a:endParaRPr lang="hu-HU"/>
          </a:p>
          <a:p>
            <a:pPr lvl="0"/>
            <a:r>
              <a:rPr lang="hu-HU" err="1"/>
              <a:t>meaning</a:t>
            </a:r>
            <a:r>
              <a:rPr lang="hu-HU"/>
              <a:t> of </a:t>
            </a:r>
            <a:r>
              <a:rPr lang="hu-HU" err="1"/>
              <a:t>purple</a:t>
            </a:r>
            <a:endParaRPr lang="hu-HU"/>
          </a:p>
        </p:txBody>
      </p:sp>
      <p:grpSp>
        <p:nvGrpSpPr>
          <p:cNvPr id="33" name="Group 22"/>
          <p:cNvGrpSpPr/>
          <p:nvPr userDrawn="1"/>
        </p:nvGrpSpPr>
        <p:grpSpPr>
          <a:xfrm>
            <a:off x="8331203" y="3012239"/>
            <a:ext cx="101600" cy="101600"/>
            <a:chOff x="0" y="0"/>
            <a:chExt cx="6350000" cy="6350000"/>
          </a:xfrm>
        </p:grpSpPr>
        <p:sp>
          <p:nvSpPr>
            <p:cNvPr id="34" name="Freeform 2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1BF1A"/>
            </a:solidFill>
          </p:spPr>
        </p:sp>
      </p:grpSp>
      <p:grpSp>
        <p:nvGrpSpPr>
          <p:cNvPr id="35" name="Group 24"/>
          <p:cNvGrpSpPr/>
          <p:nvPr userDrawn="1"/>
        </p:nvGrpSpPr>
        <p:grpSpPr>
          <a:xfrm rot="-2451143">
            <a:off x="8245500" y="2324551"/>
            <a:ext cx="1691221" cy="268923"/>
            <a:chOff x="0" y="0"/>
            <a:chExt cx="3594100" cy="571500"/>
          </a:xfrm>
        </p:grpSpPr>
        <p:sp>
          <p:nvSpPr>
            <p:cNvPr id="36" name="Freeform 25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424A52"/>
            </a:solidFill>
          </p:spPr>
        </p:sp>
      </p:grpSp>
      <p:grpSp>
        <p:nvGrpSpPr>
          <p:cNvPr id="37" name="Group 34"/>
          <p:cNvGrpSpPr/>
          <p:nvPr userDrawn="1"/>
        </p:nvGrpSpPr>
        <p:grpSpPr>
          <a:xfrm>
            <a:off x="5719307" y="4093939"/>
            <a:ext cx="101600" cy="101600"/>
            <a:chOff x="0" y="0"/>
            <a:chExt cx="6350000" cy="6350000"/>
          </a:xfrm>
        </p:grpSpPr>
        <p:sp>
          <p:nvSpPr>
            <p:cNvPr id="38" name="Freeform 3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60D2E"/>
            </a:solidFill>
          </p:spPr>
        </p:sp>
      </p:grpSp>
      <p:grpSp>
        <p:nvGrpSpPr>
          <p:cNvPr id="39" name="Group 36"/>
          <p:cNvGrpSpPr/>
          <p:nvPr userDrawn="1"/>
        </p:nvGrpSpPr>
        <p:grpSpPr>
          <a:xfrm rot="6169429">
            <a:off x="5142771" y="4572491"/>
            <a:ext cx="978581" cy="268923"/>
            <a:chOff x="0" y="0"/>
            <a:chExt cx="2079632" cy="571500"/>
          </a:xfrm>
        </p:grpSpPr>
        <p:sp>
          <p:nvSpPr>
            <p:cNvPr id="40" name="Freeform 37"/>
            <p:cNvSpPr/>
            <p:nvPr/>
          </p:nvSpPr>
          <p:spPr>
            <a:xfrm>
              <a:off x="0" y="255270"/>
              <a:ext cx="2079632" cy="69850"/>
            </a:xfrm>
            <a:custGeom>
              <a:avLst/>
              <a:gdLst/>
              <a:ahLst/>
              <a:cxnLst/>
              <a:rect l="l" t="t" r="r" b="b"/>
              <a:pathLst>
                <a:path w="2079632" h="69850">
                  <a:moveTo>
                    <a:pt x="178880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079632" y="69850"/>
                  </a:lnTo>
                  <a:lnTo>
                    <a:pt x="2079632" y="0"/>
                  </a:lnTo>
                  <a:close/>
                </a:path>
              </a:pathLst>
            </a:custGeom>
            <a:solidFill>
              <a:srgbClr val="424A52"/>
            </a:solidFill>
          </p:spPr>
        </p:sp>
      </p:grpSp>
      <p:grpSp>
        <p:nvGrpSpPr>
          <p:cNvPr id="41" name="Group 39"/>
          <p:cNvGrpSpPr/>
          <p:nvPr userDrawn="1"/>
        </p:nvGrpSpPr>
        <p:grpSpPr>
          <a:xfrm>
            <a:off x="3232617" y="3594905"/>
            <a:ext cx="101600" cy="101600"/>
            <a:chOff x="0" y="0"/>
            <a:chExt cx="6350000" cy="6350000"/>
          </a:xfrm>
        </p:grpSpPr>
        <p:sp>
          <p:nvSpPr>
            <p:cNvPr id="42" name="Freeform 4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CD647"/>
            </a:solidFill>
          </p:spPr>
        </p:sp>
      </p:grpSp>
      <p:grpSp>
        <p:nvGrpSpPr>
          <p:cNvPr id="43" name="Group 41"/>
          <p:cNvGrpSpPr/>
          <p:nvPr userDrawn="1"/>
        </p:nvGrpSpPr>
        <p:grpSpPr>
          <a:xfrm rot="9485576">
            <a:off x="2239204" y="3758255"/>
            <a:ext cx="978581" cy="268923"/>
            <a:chOff x="0" y="0"/>
            <a:chExt cx="2079632" cy="571500"/>
          </a:xfrm>
        </p:grpSpPr>
        <p:sp>
          <p:nvSpPr>
            <p:cNvPr id="44" name="Freeform 42"/>
            <p:cNvSpPr/>
            <p:nvPr/>
          </p:nvSpPr>
          <p:spPr>
            <a:xfrm>
              <a:off x="0" y="255270"/>
              <a:ext cx="2079632" cy="69850"/>
            </a:xfrm>
            <a:custGeom>
              <a:avLst/>
              <a:gdLst/>
              <a:ahLst/>
              <a:cxnLst/>
              <a:rect l="l" t="t" r="r" b="b"/>
              <a:pathLst>
                <a:path w="2079632" h="69850">
                  <a:moveTo>
                    <a:pt x="178880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079632" y="69850"/>
                  </a:lnTo>
                  <a:lnTo>
                    <a:pt x="2079632" y="0"/>
                  </a:lnTo>
                  <a:close/>
                </a:path>
              </a:pathLst>
            </a:custGeom>
            <a:solidFill>
              <a:srgbClr val="424A52"/>
            </a:solidFill>
          </p:spPr>
        </p:sp>
      </p:grpSp>
      <p:sp>
        <p:nvSpPr>
          <p:cNvPr id="46" name="Szöveg helye 2"/>
          <p:cNvSpPr>
            <a:spLocks noGrp="1"/>
          </p:cNvSpPr>
          <p:nvPr>
            <p:ph type="body" sz="quarter" idx="26" hasCustomPrompt="1"/>
          </p:nvPr>
        </p:nvSpPr>
        <p:spPr>
          <a:xfrm>
            <a:off x="852094" y="3734722"/>
            <a:ext cx="1415529" cy="2356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1" i="0" baseline="0"/>
            </a:lvl1pPr>
          </a:lstStyle>
          <a:p>
            <a:pPr lvl="0"/>
            <a:r>
              <a:rPr lang="hu-HU" err="1"/>
              <a:t>lorem</a:t>
            </a:r>
            <a:r>
              <a:rPr lang="hu-HU"/>
              <a:t> </a:t>
            </a:r>
            <a:r>
              <a:rPr lang="hu-HU" err="1"/>
              <a:t>ipsum</a:t>
            </a:r>
            <a:endParaRPr lang="hu-HU"/>
          </a:p>
        </p:txBody>
      </p:sp>
      <p:sp>
        <p:nvSpPr>
          <p:cNvPr id="47" name="Szöveg helye 2"/>
          <p:cNvSpPr>
            <a:spLocks noGrp="1"/>
          </p:cNvSpPr>
          <p:nvPr>
            <p:ph type="body" sz="quarter" idx="27" hasCustomPrompt="1"/>
          </p:nvPr>
        </p:nvSpPr>
        <p:spPr>
          <a:xfrm>
            <a:off x="852093" y="3992095"/>
            <a:ext cx="1415530" cy="23366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i="0" baseline="0"/>
            </a:lvl1pPr>
          </a:lstStyle>
          <a:p>
            <a:pPr lvl="0"/>
            <a:r>
              <a:rPr lang="hu-HU"/>
              <a:t>country/city</a:t>
            </a:r>
          </a:p>
        </p:txBody>
      </p:sp>
      <p:sp>
        <p:nvSpPr>
          <p:cNvPr id="58" name="Szöveg helye 2"/>
          <p:cNvSpPr>
            <a:spLocks noGrp="1"/>
          </p:cNvSpPr>
          <p:nvPr>
            <p:ph type="body" sz="quarter" idx="28" hasCustomPrompt="1"/>
          </p:nvPr>
        </p:nvSpPr>
        <p:spPr>
          <a:xfrm>
            <a:off x="4797634" y="5434921"/>
            <a:ext cx="1415529" cy="2356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1" i="0" baseline="0"/>
            </a:lvl1pPr>
          </a:lstStyle>
          <a:p>
            <a:pPr lvl="0"/>
            <a:r>
              <a:rPr lang="hu-HU" err="1"/>
              <a:t>lorem</a:t>
            </a:r>
            <a:r>
              <a:rPr lang="hu-HU"/>
              <a:t> </a:t>
            </a:r>
            <a:r>
              <a:rPr lang="hu-HU" err="1"/>
              <a:t>ipsum</a:t>
            </a:r>
            <a:endParaRPr lang="hu-HU"/>
          </a:p>
        </p:txBody>
      </p:sp>
      <p:sp>
        <p:nvSpPr>
          <p:cNvPr id="67" name="Szöveg helye 2"/>
          <p:cNvSpPr>
            <a:spLocks noGrp="1"/>
          </p:cNvSpPr>
          <p:nvPr>
            <p:ph type="body" sz="quarter" idx="29" hasCustomPrompt="1"/>
          </p:nvPr>
        </p:nvSpPr>
        <p:spPr>
          <a:xfrm>
            <a:off x="4797633" y="5692294"/>
            <a:ext cx="1415530" cy="23366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i="0" baseline="0"/>
            </a:lvl1pPr>
          </a:lstStyle>
          <a:p>
            <a:pPr lvl="0"/>
            <a:r>
              <a:rPr lang="hu-HU"/>
              <a:t>country/city</a:t>
            </a:r>
          </a:p>
        </p:txBody>
      </p:sp>
      <p:sp>
        <p:nvSpPr>
          <p:cNvPr id="68" name="Szöveg helye 2"/>
          <p:cNvSpPr>
            <a:spLocks noGrp="1"/>
          </p:cNvSpPr>
          <p:nvPr>
            <p:ph type="body" sz="quarter" idx="30" hasCustomPrompt="1"/>
          </p:nvPr>
        </p:nvSpPr>
        <p:spPr>
          <a:xfrm>
            <a:off x="9600326" y="1541763"/>
            <a:ext cx="1415529" cy="2356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1" i="0" baseline="0"/>
            </a:lvl1pPr>
          </a:lstStyle>
          <a:p>
            <a:pPr lvl="0"/>
            <a:r>
              <a:rPr lang="hu-HU" err="1"/>
              <a:t>lorem</a:t>
            </a:r>
            <a:r>
              <a:rPr lang="hu-HU"/>
              <a:t> </a:t>
            </a:r>
            <a:r>
              <a:rPr lang="hu-HU" err="1"/>
              <a:t>ipsum</a:t>
            </a:r>
            <a:endParaRPr lang="hu-HU"/>
          </a:p>
        </p:txBody>
      </p:sp>
      <p:sp>
        <p:nvSpPr>
          <p:cNvPr id="69" name="Szöveg helye 2"/>
          <p:cNvSpPr>
            <a:spLocks noGrp="1"/>
          </p:cNvSpPr>
          <p:nvPr>
            <p:ph type="body" sz="quarter" idx="31" hasCustomPrompt="1"/>
          </p:nvPr>
        </p:nvSpPr>
        <p:spPr>
          <a:xfrm>
            <a:off x="9600325" y="1799136"/>
            <a:ext cx="1415530" cy="23366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i="0" baseline="0"/>
            </a:lvl1pPr>
          </a:lstStyle>
          <a:p>
            <a:pPr lvl="0"/>
            <a:r>
              <a:rPr lang="hu-HU"/>
              <a:t>country/city</a:t>
            </a:r>
          </a:p>
        </p:txBody>
      </p:sp>
      <p:grpSp>
        <p:nvGrpSpPr>
          <p:cNvPr id="72" name="Group 11"/>
          <p:cNvGrpSpPr/>
          <p:nvPr userDrawn="1"/>
        </p:nvGrpSpPr>
        <p:grpSpPr>
          <a:xfrm>
            <a:off x="378543" y="4790890"/>
            <a:ext cx="188165" cy="188165"/>
            <a:chOff x="0" y="0"/>
            <a:chExt cx="6350000" cy="6350000"/>
          </a:xfrm>
        </p:grpSpPr>
        <p:sp>
          <p:nvSpPr>
            <p:cNvPr id="73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BDB5"/>
            </a:solidFill>
          </p:spPr>
        </p:sp>
      </p:grpSp>
      <p:grpSp>
        <p:nvGrpSpPr>
          <p:cNvPr id="74" name="Group 13"/>
          <p:cNvGrpSpPr/>
          <p:nvPr userDrawn="1"/>
        </p:nvGrpSpPr>
        <p:grpSpPr>
          <a:xfrm>
            <a:off x="378543" y="5085506"/>
            <a:ext cx="188165" cy="188165"/>
            <a:chOff x="0" y="0"/>
            <a:chExt cx="6350000" cy="6350000"/>
          </a:xfrm>
        </p:grpSpPr>
        <p:sp>
          <p:nvSpPr>
            <p:cNvPr id="75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CD647"/>
            </a:solidFill>
          </p:spPr>
        </p:sp>
      </p:grpSp>
      <p:grpSp>
        <p:nvGrpSpPr>
          <p:cNvPr id="76" name="Group 15"/>
          <p:cNvGrpSpPr/>
          <p:nvPr userDrawn="1"/>
        </p:nvGrpSpPr>
        <p:grpSpPr>
          <a:xfrm>
            <a:off x="378543" y="5416222"/>
            <a:ext cx="188165" cy="188165"/>
            <a:chOff x="0" y="0"/>
            <a:chExt cx="6350000" cy="6350000"/>
          </a:xfrm>
        </p:grpSpPr>
        <p:sp>
          <p:nvSpPr>
            <p:cNvPr id="77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60D2E"/>
            </a:solidFill>
          </p:spPr>
        </p:sp>
      </p:grpSp>
      <p:grpSp>
        <p:nvGrpSpPr>
          <p:cNvPr id="78" name="Group 17"/>
          <p:cNvGrpSpPr/>
          <p:nvPr userDrawn="1"/>
        </p:nvGrpSpPr>
        <p:grpSpPr>
          <a:xfrm>
            <a:off x="378543" y="5722871"/>
            <a:ext cx="188165" cy="188165"/>
            <a:chOff x="0" y="0"/>
            <a:chExt cx="6350000" cy="6350000"/>
          </a:xfrm>
        </p:grpSpPr>
        <p:sp>
          <p:nvSpPr>
            <p:cNvPr id="79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1BF1A"/>
            </a:solidFill>
          </p:spPr>
        </p:sp>
      </p:grpSp>
      <p:grpSp>
        <p:nvGrpSpPr>
          <p:cNvPr id="80" name="Group 19"/>
          <p:cNvGrpSpPr/>
          <p:nvPr userDrawn="1"/>
        </p:nvGrpSpPr>
        <p:grpSpPr>
          <a:xfrm>
            <a:off x="378543" y="6065617"/>
            <a:ext cx="188165" cy="188165"/>
            <a:chOff x="0" y="0"/>
            <a:chExt cx="6350000" cy="6350000"/>
          </a:xfrm>
        </p:grpSpPr>
        <p:sp>
          <p:nvSpPr>
            <p:cNvPr id="81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D0DA6"/>
            </a:solidFill>
          </p:spPr>
        </p:sp>
      </p:grpSp>
      <p:sp>
        <p:nvSpPr>
          <p:cNvPr id="82" name="Szöveg helye 31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1546424"/>
            <a:ext cx="10804357" cy="348615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tx1"/>
                </a:solidFill>
              </a:defRPr>
            </a:lvl1pPr>
          </a:lstStyle>
          <a:p>
            <a:pPr algn="ctr">
              <a:lnSpc>
                <a:spcPts val="2333"/>
              </a:lnSpc>
            </a:pPr>
            <a:r>
              <a:rPr lang="hu-HU" sz="1800" err="1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hu-HU" sz="1800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here </a:t>
            </a:r>
            <a:r>
              <a:rPr lang="hu-HU" sz="1800" err="1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1800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err="1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hu-HU" sz="1800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</a:t>
            </a:r>
            <a:endParaRPr lang="en-US" sz="1800">
              <a:solidFill>
                <a:srgbClr val="424A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14"/>
          <p:cNvPicPr>
            <a:picLocks noChangeAspect="1"/>
          </p:cNvPicPr>
          <p:nvPr userDrawn="1"/>
        </p:nvPicPr>
        <p:blipFill>
          <a:blip r:embed="rId3"/>
          <a:srcRect l="249" r="249"/>
          <a:stretch>
            <a:fillRect/>
          </a:stretch>
        </p:blipFill>
        <p:spPr>
          <a:xfrm>
            <a:off x="9333026" y="131452"/>
            <a:ext cx="958597" cy="60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42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of Hung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2876580" y="2349760"/>
            <a:ext cx="6438848" cy="4040061"/>
          </a:xfrm>
          <a:prstGeom prst="rect">
            <a:avLst/>
          </a:prstGeom>
        </p:spPr>
      </p:pic>
      <p:grpSp>
        <p:nvGrpSpPr>
          <p:cNvPr id="6" name="Group 4"/>
          <p:cNvGrpSpPr/>
          <p:nvPr userDrawn="1"/>
        </p:nvGrpSpPr>
        <p:grpSpPr>
          <a:xfrm>
            <a:off x="0" y="5"/>
            <a:ext cx="12192000" cy="300352"/>
            <a:chOff x="0" y="0"/>
            <a:chExt cx="6186311" cy="152400"/>
          </a:xfrm>
          <a:solidFill>
            <a:schemeClr val="accent2"/>
          </a:solidFill>
        </p:grpSpPr>
        <p:sp>
          <p:nvSpPr>
            <p:cNvPr id="7" name="Freeform 5"/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 userDrawn="1"/>
        </p:nvGrpSpPr>
        <p:grpSpPr>
          <a:xfrm rot="-5400000">
            <a:off x="10769331" y="5435325"/>
            <a:ext cx="1423815" cy="1421536"/>
            <a:chOff x="0" y="0"/>
            <a:chExt cx="6350000" cy="6339840"/>
          </a:xfrm>
          <a:solidFill>
            <a:schemeClr val="accent2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 userDrawn="1"/>
        </p:nvGrpSpPr>
        <p:grpSpPr>
          <a:xfrm>
            <a:off x="8676625" y="4"/>
            <a:ext cx="2284107" cy="1344085"/>
            <a:chOff x="0" y="0"/>
            <a:chExt cx="4975860" cy="2928049"/>
          </a:xfrm>
          <a:solidFill>
            <a:schemeClr val="accent2"/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75860" cy="2928049"/>
            </a:xfrm>
            <a:custGeom>
              <a:avLst/>
              <a:gdLst/>
              <a:ahLst/>
              <a:cxnLst/>
              <a:rect l="l" t="t" r="r" b="b"/>
              <a:pathLst>
                <a:path w="4975860" h="2928049">
                  <a:moveTo>
                    <a:pt x="4975860" y="0"/>
                  </a:moveTo>
                  <a:lnTo>
                    <a:pt x="4975860" y="2056829"/>
                  </a:lnTo>
                  <a:lnTo>
                    <a:pt x="2486660" y="2928049"/>
                  </a:lnTo>
                  <a:lnTo>
                    <a:pt x="0" y="2056829"/>
                  </a:lnTo>
                  <a:lnTo>
                    <a:pt x="1270" y="1340549"/>
                  </a:lnTo>
                  <a:lnTo>
                    <a:pt x="6350" y="746131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 userDrawn="1"/>
        </p:nvGrpSpPr>
        <p:grpSpPr>
          <a:xfrm>
            <a:off x="9025657" y="-577451"/>
            <a:ext cx="1586048" cy="1586048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2" name="Cím 1"/>
          <p:cNvSpPr>
            <a:spLocks noGrp="1"/>
          </p:cNvSpPr>
          <p:nvPr>
            <p:ph type="title" hasCustomPrompt="1"/>
          </p:nvPr>
        </p:nvSpPr>
        <p:spPr>
          <a:xfrm>
            <a:off x="1980253" y="741085"/>
            <a:ext cx="7838425" cy="617323"/>
          </a:xfrm>
        </p:spPr>
        <p:txBody>
          <a:bodyPr anchor="b">
            <a:normAutofit/>
          </a:bodyPr>
          <a:lstStyle>
            <a:lvl1pPr algn="ctr">
              <a:defRPr sz="4000" b="1"/>
            </a:lvl1pPr>
          </a:lstStyle>
          <a:p>
            <a:r>
              <a:rPr lang="hu-HU"/>
              <a:t>TITLE OF THE SLIDE</a:t>
            </a:r>
          </a:p>
        </p:txBody>
      </p:sp>
      <p:sp>
        <p:nvSpPr>
          <p:cNvPr id="51" name="Szöveg helye 31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1546425"/>
            <a:ext cx="10804357" cy="332992"/>
          </a:xfrm>
        </p:spPr>
        <p:txBody>
          <a:bodyPr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tx1"/>
                </a:solidFill>
              </a:defRPr>
            </a:lvl1pPr>
          </a:lstStyle>
          <a:p>
            <a:pPr algn="ctr">
              <a:lnSpc>
                <a:spcPts val="2333"/>
              </a:lnSpc>
            </a:pPr>
            <a:r>
              <a:rPr lang="hu-HU" sz="1800" err="1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hu-HU" sz="1800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here </a:t>
            </a:r>
            <a:r>
              <a:rPr lang="hu-HU" sz="1800" err="1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1800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err="1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hu-HU" sz="1800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</a:t>
            </a:r>
            <a:endParaRPr lang="en-US" sz="1800">
              <a:solidFill>
                <a:srgbClr val="424A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Szöveg helye 2"/>
          <p:cNvSpPr>
            <a:spLocks noGrp="1"/>
          </p:cNvSpPr>
          <p:nvPr>
            <p:ph type="body" sz="quarter" idx="25" hasCustomPrompt="1"/>
          </p:nvPr>
        </p:nvSpPr>
        <p:spPr>
          <a:xfrm>
            <a:off x="566708" y="4727754"/>
            <a:ext cx="2270353" cy="1595422"/>
          </a:xfrm>
        </p:spPr>
        <p:txBody>
          <a:bodyPr anchor="t">
            <a:normAutofit/>
          </a:bodyPr>
          <a:lstStyle>
            <a:lvl1pPr marL="0" indent="0" algn="l">
              <a:buNone/>
              <a:defRPr sz="1400" i="0" baseline="0"/>
            </a:lvl1pPr>
          </a:lstStyle>
          <a:p>
            <a:pPr lvl="0"/>
            <a:r>
              <a:rPr lang="hu-HU" err="1"/>
              <a:t>meaning</a:t>
            </a:r>
            <a:r>
              <a:rPr lang="hu-HU"/>
              <a:t> of </a:t>
            </a:r>
            <a:r>
              <a:rPr lang="hu-HU" err="1"/>
              <a:t>blue</a:t>
            </a:r>
            <a:endParaRPr lang="hu-HU"/>
          </a:p>
          <a:p>
            <a:pPr lvl="0"/>
            <a:r>
              <a:rPr lang="hu-HU" err="1"/>
              <a:t>meaning</a:t>
            </a:r>
            <a:r>
              <a:rPr lang="hu-HU"/>
              <a:t> of </a:t>
            </a:r>
            <a:r>
              <a:rPr lang="hu-HU" err="1"/>
              <a:t>yellow</a:t>
            </a:r>
            <a:endParaRPr lang="hu-HU"/>
          </a:p>
          <a:p>
            <a:pPr lvl="0"/>
            <a:r>
              <a:rPr lang="hu-HU" err="1"/>
              <a:t>meaning</a:t>
            </a:r>
            <a:r>
              <a:rPr lang="hu-HU"/>
              <a:t> of </a:t>
            </a:r>
            <a:r>
              <a:rPr lang="hu-HU" err="1"/>
              <a:t>red</a:t>
            </a:r>
            <a:endParaRPr lang="hu-HU"/>
          </a:p>
          <a:p>
            <a:pPr lvl="0"/>
            <a:r>
              <a:rPr lang="hu-HU" err="1"/>
              <a:t>meaning</a:t>
            </a:r>
            <a:r>
              <a:rPr lang="hu-HU"/>
              <a:t> of </a:t>
            </a:r>
            <a:r>
              <a:rPr lang="hu-HU" err="1"/>
              <a:t>green</a:t>
            </a:r>
            <a:endParaRPr lang="hu-HU"/>
          </a:p>
          <a:p>
            <a:pPr lvl="0"/>
            <a:r>
              <a:rPr lang="hu-HU" err="1"/>
              <a:t>meaning</a:t>
            </a:r>
            <a:r>
              <a:rPr lang="hu-HU"/>
              <a:t> of </a:t>
            </a:r>
            <a:r>
              <a:rPr lang="hu-HU" err="1"/>
              <a:t>purple</a:t>
            </a:r>
            <a:endParaRPr lang="hu-HU"/>
          </a:p>
        </p:txBody>
      </p:sp>
      <p:sp>
        <p:nvSpPr>
          <p:cNvPr id="46" name="Szöveg helye 2"/>
          <p:cNvSpPr>
            <a:spLocks noGrp="1"/>
          </p:cNvSpPr>
          <p:nvPr>
            <p:ph type="body" sz="quarter" idx="26" hasCustomPrompt="1"/>
          </p:nvPr>
        </p:nvSpPr>
        <p:spPr>
          <a:xfrm>
            <a:off x="3535136" y="2508622"/>
            <a:ext cx="1415529" cy="2356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1" i="0" baseline="0"/>
            </a:lvl1pPr>
          </a:lstStyle>
          <a:p>
            <a:pPr lvl="0"/>
            <a:r>
              <a:rPr lang="hu-HU" err="1"/>
              <a:t>lorem</a:t>
            </a:r>
            <a:r>
              <a:rPr lang="hu-HU"/>
              <a:t> </a:t>
            </a:r>
            <a:r>
              <a:rPr lang="hu-HU" err="1"/>
              <a:t>ipsum</a:t>
            </a:r>
            <a:endParaRPr lang="hu-HU"/>
          </a:p>
        </p:txBody>
      </p:sp>
      <p:sp>
        <p:nvSpPr>
          <p:cNvPr id="47" name="Szöveg helye 2"/>
          <p:cNvSpPr>
            <a:spLocks noGrp="1"/>
          </p:cNvSpPr>
          <p:nvPr>
            <p:ph type="body" sz="quarter" idx="27" hasCustomPrompt="1"/>
          </p:nvPr>
        </p:nvSpPr>
        <p:spPr>
          <a:xfrm>
            <a:off x="3535135" y="2765995"/>
            <a:ext cx="1415530" cy="23366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i="0" baseline="0"/>
            </a:lvl1pPr>
          </a:lstStyle>
          <a:p>
            <a:pPr lvl="0"/>
            <a:r>
              <a:rPr lang="hu-HU"/>
              <a:t>country/city</a:t>
            </a:r>
          </a:p>
        </p:txBody>
      </p:sp>
      <p:sp>
        <p:nvSpPr>
          <p:cNvPr id="58" name="Szöveg helye 2"/>
          <p:cNvSpPr>
            <a:spLocks noGrp="1"/>
          </p:cNvSpPr>
          <p:nvPr>
            <p:ph type="body" sz="quarter" idx="28" hasCustomPrompt="1"/>
          </p:nvPr>
        </p:nvSpPr>
        <p:spPr>
          <a:xfrm>
            <a:off x="8138647" y="5269582"/>
            <a:ext cx="1415529" cy="2356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1" i="0" baseline="0"/>
            </a:lvl1pPr>
          </a:lstStyle>
          <a:p>
            <a:pPr lvl="0"/>
            <a:r>
              <a:rPr lang="hu-HU" err="1"/>
              <a:t>lorem</a:t>
            </a:r>
            <a:r>
              <a:rPr lang="hu-HU"/>
              <a:t> </a:t>
            </a:r>
            <a:r>
              <a:rPr lang="hu-HU" err="1"/>
              <a:t>ipsum</a:t>
            </a:r>
            <a:endParaRPr lang="hu-HU"/>
          </a:p>
        </p:txBody>
      </p:sp>
      <p:sp>
        <p:nvSpPr>
          <p:cNvPr id="67" name="Szöveg helye 2"/>
          <p:cNvSpPr>
            <a:spLocks noGrp="1"/>
          </p:cNvSpPr>
          <p:nvPr>
            <p:ph type="body" sz="quarter" idx="29" hasCustomPrompt="1"/>
          </p:nvPr>
        </p:nvSpPr>
        <p:spPr>
          <a:xfrm>
            <a:off x="8138646" y="5526955"/>
            <a:ext cx="1415530" cy="23366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i="0" baseline="0"/>
            </a:lvl1pPr>
          </a:lstStyle>
          <a:p>
            <a:pPr lvl="0"/>
            <a:r>
              <a:rPr lang="hu-HU"/>
              <a:t>country/city</a:t>
            </a:r>
          </a:p>
        </p:txBody>
      </p:sp>
      <p:sp>
        <p:nvSpPr>
          <p:cNvPr id="68" name="Szöveg helye 2"/>
          <p:cNvSpPr>
            <a:spLocks noGrp="1"/>
          </p:cNvSpPr>
          <p:nvPr>
            <p:ph type="body" sz="quarter" idx="30" hasCustomPrompt="1"/>
          </p:nvPr>
        </p:nvSpPr>
        <p:spPr>
          <a:xfrm>
            <a:off x="9029197" y="1793151"/>
            <a:ext cx="1415529" cy="2356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 b="1" i="0" baseline="0"/>
            </a:lvl1pPr>
          </a:lstStyle>
          <a:p>
            <a:pPr lvl="0"/>
            <a:r>
              <a:rPr lang="hu-HU" err="1"/>
              <a:t>lorem</a:t>
            </a:r>
            <a:r>
              <a:rPr lang="hu-HU"/>
              <a:t> </a:t>
            </a:r>
            <a:r>
              <a:rPr lang="hu-HU" err="1"/>
              <a:t>ipsum</a:t>
            </a:r>
            <a:endParaRPr lang="hu-HU"/>
          </a:p>
        </p:txBody>
      </p:sp>
      <p:sp>
        <p:nvSpPr>
          <p:cNvPr id="69" name="Szöveg helye 2"/>
          <p:cNvSpPr>
            <a:spLocks noGrp="1"/>
          </p:cNvSpPr>
          <p:nvPr>
            <p:ph type="body" sz="quarter" idx="31" hasCustomPrompt="1"/>
          </p:nvPr>
        </p:nvSpPr>
        <p:spPr>
          <a:xfrm>
            <a:off x="9029196" y="2050524"/>
            <a:ext cx="1415530" cy="233660"/>
          </a:xfrm>
        </p:spPr>
        <p:txBody>
          <a:bodyPr anchor="t">
            <a:noAutofit/>
          </a:bodyPr>
          <a:lstStyle>
            <a:lvl1pPr marL="0" indent="0" algn="ctr">
              <a:buNone/>
              <a:defRPr sz="1400" b="0" i="0" baseline="0"/>
            </a:lvl1pPr>
          </a:lstStyle>
          <a:p>
            <a:pPr lvl="0"/>
            <a:r>
              <a:rPr lang="hu-HU"/>
              <a:t>country/city</a:t>
            </a:r>
          </a:p>
        </p:txBody>
      </p:sp>
      <p:grpSp>
        <p:nvGrpSpPr>
          <p:cNvPr id="72" name="Group 11"/>
          <p:cNvGrpSpPr/>
          <p:nvPr userDrawn="1"/>
        </p:nvGrpSpPr>
        <p:grpSpPr>
          <a:xfrm>
            <a:off x="378543" y="4790890"/>
            <a:ext cx="188165" cy="188165"/>
            <a:chOff x="0" y="0"/>
            <a:chExt cx="6350000" cy="6350000"/>
          </a:xfrm>
        </p:grpSpPr>
        <p:sp>
          <p:nvSpPr>
            <p:cNvPr id="73" name="Freeform 1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BDB5"/>
            </a:solidFill>
          </p:spPr>
        </p:sp>
      </p:grpSp>
      <p:grpSp>
        <p:nvGrpSpPr>
          <p:cNvPr id="74" name="Group 13"/>
          <p:cNvGrpSpPr/>
          <p:nvPr userDrawn="1"/>
        </p:nvGrpSpPr>
        <p:grpSpPr>
          <a:xfrm>
            <a:off x="378543" y="5085506"/>
            <a:ext cx="188165" cy="188165"/>
            <a:chOff x="0" y="0"/>
            <a:chExt cx="6350000" cy="6350000"/>
          </a:xfrm>
        </p:grpSpPr>
        <p:sp>
          <p:nvSpPr>
            <p:cNvPr id="75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CD647"/>
            </a:solidFill>
          </p:spPr>
        </p:sp>
      </p:grpSp>
      <p:grpSp>
        <p:nvGrpSpPr>
          <p:cNvPr id="76" name="Group 15"/>
          <p:cNvGrpSpPr/>
          <p:nvPr userDrawn="1"/>
        </p:nvGrpSpPr>
        <p:grpSpPr>
          <a:xfrm>
            <a:off x="378543" y="5416222"/>
            <a:ext cx="188165" cy="188165"/>
            <a:chOff x="0" y="0"/>
            <a:chExt cx="6350000" cy="6350000"/>
          </a:xfrm>
        </p:grpSpPr>
        <p:sp>
          <p:nvSpPr>
            <p:cNvPr id="77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60D2E"/>
            </a:solidFill>
          </p:spPr>
        </p:sp>
      </p:grpSp>
      <p:grpSp>
        <p:nvGrpSpPr>
          <p:cNvPr id="78" name="Group 17"/>
          <p:cNvGrpSpPr/>
          <p:nvPr userDrawn="1"/>
        </p:nvGrpSpPr>
        <p:grpSpPr>
          <a:xfrm>
            <a:off x="378543" y="5722871"/>
            <a:ext cx="188165" cy="188165"/>
            <a:chOff x="0" y="0"/>
            <a:chExt cx="6350000" cy="6350000"/>
          </a:xfrm>
        </p:grpSpPr>
        <p:sp>
          <p:nvSpPr>
            <p:cNvPr id="79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1BF1A"/>
            </a:solidFill>
          </p:spPr>
        </p:sp>
      </p:grpSp>
      <p:grpSp>
        <p:nvGrpSpPr>
          <p:cNvPr id="80" name="Group 19"/>
          <p:cNvGrpSpPr/>
          <p:nvPr userDrawn="1"/>
        </p:nvGrpSpPr>
        <p:grpSpPr>
          <a:xfrm>
            <a:off x="378543" y="6065617"/>
            <a:ext cx="188165" cy="188165"/>
            <a:chOff x="0" y="0"/>
            <a:chExt cx="6350000" cy="6350000"/>
          </a:xfrm>
        </p:grpSpPr>
        <p:sp>
          <p:nvSpPr>
            <p:cNvPr id="81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D0DA6"/>
            </a:solidFill>
          </p:spPr>
        </p:sp>
      </p:grpSp>
      <p:grpSp>
        <p:nvGrpSpPr>
          <p:cNvPr id="48" name="Group 12"/>
          <p:cNvGrpSpPr/>
          <p:nvPr userDrawn="1"/>
        </p:nvGrpSpPr>
        <p:grpSpPr>
          <a:xfrm>
            <a:off x="7471669" y="4318991"/>
            <a:ext cx="101600" cy="101600"/>
            <a:chOff x="0" y="0"/>
            <a:chExt cx="6350000" cy="6350000"/>
          </a:xfrm>
        </p:grpSpPr>
        <p:sp>
          <p:nvSpPr>
            <p:cNvPr id="49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00BDB5"/>
            </a:solidFill>
          </p:spPr>
        </p:sp>
      </p:grpSp>
      <p:grpSp>
        <p:nvGrpSpPr>
          <p:cNvPr id="50" name="Group 14"/>
          <p:cNvGrpSpPr/>
          <p:nvPr userDrawn="1"/>
        </p:nvGrpSpPr>
        <p:grpSpPr>
          <a:xfrm rot="2700000">
            <a:off x="7433236" y="4673337"/>
            <a:ext cx="1041781" cy="268923"/>
            <a:chOff x="0" y="0"/>
            <a:chExt cx="2213943" cy="571500"/>
          </a:xfrm>
        </p:grpSpPr>
        <p:sp>
          <p:nvSpPr>
            <p:cNvPr id="52" name="Freeform 15"/>
            <p:cNvSpPr/>
            <p:nvPr/>
          </p:nvSpPr>
          <p:spPr>
            <a:xfrm>
              <a:off x="0" y="255270"/>
              <a:ext cx="2213943" cy="69850"/>
            </a:xfrm>
            <a:custGeom>
              <a:avLst/>
              <a:gdLst/>
              <a:ahLst/>
              <a:cxnLst/>
              <a:rect l="l" t="t" r="r" b="b"/>
              <a:pathLst>
                <a:path w="2213943" h="69850">
                  <a:moveTo>
                    <a:pt x="192311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213943" y="69850"/>
                  </a:lnTo>
                  <a:lnTo>
                    <a:pt x="2213943" y="0"/>
                  </a:lnTo>
                  <a:close/>
                </a:path>
              </a:pathLst>
            </a:custGeom>
            <a:solidFill>
              <a:srgbClr val="424A52"/>
            </a:solidFill>
          </p:spPr>
        </p:sp>
      </p:grpSp>
      <p:grpSp>
        <p:nvGrpSpPr>
          <p:cNvPr id="53" name="Group 18"/>
          <p:cNvGrpSpPr/>
          <p:nvPr userDrawn="1"/>
        </p:nvGrpSpPr>
        <p:grpSpPr>
          <a:xfrm>
            <a:off x="5115819" y="4090389"/>
            <a:ext cx="101600" cy="101600"/>
            <a:chOff x="0" y="0"/>
            <a:chExt cx="6350000" cy="6350000"/>
          </a:xfrm>
        </p:grpSpPr>
        <p:sp>
          <p:nvSpPr>
            <p:cNvPr id="54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AD0DA6"/>
            </a:solidFill>
          </p:spPr>
        </p:sp>
      </p:grpSp>
      <p:grpSp>
        <p:nvGrpSpPr>
          <p:cNvPr id="55" name="Group 20"/>
          <p:cNvGrpSpPr/>
          <p:nvPr userDrawn="1"/>
        </p:nvGrpSpPr>
        <p:grpSpPr>
          <a:xfrm rot="3559632">
            <a:off x="4334435" y="3460487"/>
            <a:ext cx="1041781" cy="268923"/>
            <a:chOff x="0" y="0"/>
            <a:chExt cx="2213943" cy="571500"/>
          </a:xfrm>
        </p:grpSpPr>
        <p:sp>
          <p:nvSpPr>
            <p:cNvPr id="56" name="Freeform 21"/>
            <p:cNvSpPr/>
            <p:nvPr/>
          </p:nvSpPr>
          <p:spPr>
            <a:xfrm>
              <a:off x="0" y="255270"/>
              <a:ext cx="2213943" cy="69850"/>
            </a:xfrm>
            <a:custGeom>
              <a:avLst/>
              <a:gdLst/>
              <a:ahLst/>
              <a:cxnLst/>
              <a:rect l="l" t="t" r="r" b="b"/>
              <a:pathLst>
                <a:path w="2213943" h="69850">
                  <a:moveTo>
                    <a:pt x="192311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213943" y="69850"/>
                  </a:lnTo>
                  <a:lnTo>
                    <a:pt x="2213943" y="0"/>
                  </a:lnTo>
                  <a:close/>
                </a:path>
              </a:pathLst>
            </a:custGeom>
            <a:solidFill>
              <a:srgbClr val="424A52"/>
            </a:solidFill>
          </p:spPr>
        </p:sp>
      </p:grpSp>
      <p:grpSp>
        <p:nvGrpSpPr>
          <p:cNvPr id="57" name="Group 24"/>
          <p:cNvGrpSpPr/>
          <p:nvPr userDrawn="1"/>
        </p:nvGrpSpPr>
        <p:grpSpPr>
          <a:xfrm>
            <a:off x="8138420" y="2824337"/>
            <a:ext cx="101600" cy="101600"/>
            <a:chOff x="0" y="0"/>
            <a:chExt cx="6350000" cy="6350000"/>
          </a:xfrm>
        </p:grpSpPr>
        <p:sp>
          <p:nvSpPr>
            <p:cNvPr id="59" name="Freeform 2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61BF1A"/>
            </a:solidFill>
          </p:spPr>
        </p:sp>
      </p:grpSp>
      <p:grpSp>
        <p:nvGrpSpPr>
          <p:cNvPr id="60" name="Group 26"/>
          <p:cNvGrpSpPr/>
          <p:nvPr userDrawn="1"/>
        </p:nvGrpSpPr>
        <p:grpSpPr>
          <a:xfrm rot="-2279734">
            <a:off x="8155736" y="2364856"/>
            <a:ext cx="1041781" cy="268923"/>
            <a:chOff x="0" y="0"/>
            <a:chExt cx="2213943" cy="571500"/>
          </a:xfrm>
        </p:grpSpPr>
        <p:sp>
          <p:nvSpPr>
            <p:cNvPr id="61" name="Freeform 27"/>
            <p:cNvSpPr/>
            <p:nvPr/>
          </p:nvSpPr>
          <p:spPr>
            <a:xfrm>
              <a:off x="0" y="255270"/>
              <a:ext cx="2213943" cy="69850"/>
            </a:xfrm>
            <a:custGeom>
              <a:avLst/>
              <a:gdLst/>
              <a:ahLst/>
              <a:cxnLst/>
              <a:rect l="l" t="t" r="r" b="b"/>
              <a:pathLst>
                <a:path w="2213943" h="69850">
                  <a:moveTo>
                    <a:pt x="1923113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213943" y="69850"/>
                  </a:lnTo>
                  <a:lnTo>
                    <a:pt x="2213943" y="0"/>
                  </a:lnTo>
                  <a:close/>
                </a:path>
              </a:pathLst>
            </a:custGeom>
            <a:solidFill>
              <a:srgbClr val="424A52"/>
            </a:solidFill>
          </p:spPr>
        </p:sp>
      </p:grpSp>
      <p:pic>
        <p:nvPicPr>
          <p:cNvPr id="44" name="Picture 14"/>
          <p:cNvPicPr>
            <a:picLocks noChangeAspect="1"/>
          </p:cNvPicPr>
          <p:nvPr userDrawn="1"/>
        </p:nvPicPr>
        <p:blipFill>
          <a:blip r:embed="rId3"/>
          <a:srcRect l="249" r="249"/>
          <a:stretch>
            <a:fillRect/>
          </a:stretch>
        </p:blipFill>
        <p:spPr>
          <a:xfrm>
            <a:off x="9333026" y="131452"/>
            <a:ext cx="958597" cy="60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6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ép helye 2"/>
          <p:cNvSpPr>
            <a:spLocks noGrp="1"/>
          </p:cNvSpPr>
          <p:nvPr>
            <p:ph type="pic" sz="quarter" idx="10" hasCustomPrompt="1"/>
          </p:nvPr>
        </p:nvSpPr>
        <p:spPr>
          <a:xfrm>
            <a:off x="1346200" y="1465263"/>
            <a:ext cx="3620946" cy="3518796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on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icon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insert</a:t>
            </a:r>
            <a:r>
              <a:rPr lang="hu-HU"/>
              <a:t> a </a:t>
            </a:r>
            <a:r>
              <a:rPr lang="hu-HU" err="1"/>
              <a:t>picture</a:t>
            </a:r>
            <a:endParaRPr lang="hu-HU"/>
          </a:p>
        </p:txBody>
      </p:sp>
      <p:grpSp>
        <p:nvGrpSpPr>
          <p:cNvPr id="6" name="Group 4"/>
          <p:cNvGrpSpPr/>
          <p:nvPr userDrawn="1"/>
        </p:nvGrpSpPr>
        <p:grpSpPr>
          <a:xfrm>
            <a:off x="0" y="5"/>
            <a:ext cx="12192000" cy="300352"/>
            <a:chOff x="0" y="0"/>
            <a:chExt cx="6186311" cy="152400"/>
          </a:xfrm>
          <a:solidFill>
            <a:schemeClr val="accent2"/>
          </a:solidFill>
        </p:grpSpPr>
        <p:sp>
          <p:nvSpPr>
            <p:cNvPr id="7" name="Freeform 5"/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 userDrawn="1"/>
        </p:nvGrpSpPr>
        <p:grpSpPr>
          <a:xfrm rot="-5400000">
            <a:off x="10769331" y="5435325"/>
            <a:ext cx="1423815" cy="1421536"/>
            <a:chOff x="0" y="0"/>
            <a:chExt cx="6350000" cy="6339840"/>
          </a:xfrm>
          <a:solidFill>
            <a:schemeClr val="accent2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 userDrawn="1"/>
        </p:nvGrpSpPr>
        <p:grpSpPr>
          <a:xfrm>
            <a:off x="8676625" y="4"/>
            <a:ext cx="2284107" cy="1344085"/>
            <a:chOff x="0" y="0"/>
            <a:chExt cx="4975860" cy="2928049"/>
          </a:xfrm>
          <a:solidFill>
            <a:schemeClr val="accent2"/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75860" cy="2928049"/>
            </a:xfrm>
            <a:custGeom>
              <a:avLst/>
              <a:gdLst/>
              <a:ahLst/>
              <a:cxnLst/>
              <a:rect l="l" t="t" r="r" b="b"/>
              <a:pathLst>
                <a:path w="4975860" h="2928049">
                  <a:moveTo>
                    <a:pt x="4975860" y="0"/>
                  </a:moveTo>
                  <a:lnTo>
                    <a:pt x="4975860" y="2056829"/>
                  </a:lnTo>
                  <a:lnTo>
                    <a:pt x="2486660" y="2928049"/>
                  </a:lnTo>
                  <a:lnTo>
                    <a:pt x="0" y="2056829"/>
                  </a:lnTo>
                  <a:lnTo>
                    <a:pt x="1270" y="1340549"/>
                  </a:lnTo>
                  <a:lnTo>
                    <a:pt x="6350" y="746131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 userDrawn="1"/>
        </p:nvGrpSpPr>
        <p:grpSpPr>
          <a:xfrm>
            <a:off x="9025657" y="-577451"/>
            <a:ext cx="1586048" cy="1586048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2" name="Cím 1"/>
          <p:cNvSpPr>
            <a:spLocks noGrp="1"/>
          </p:cNvSpPr>
          <p:nvPr>
            <p:ph type="title" hasCustomPrompt="1"/>
          </p:nvPr>
        </p:nvSpPr>
        <p:spPr>
          <a:xfrm>
            <a:off x="5502248" y="3156263"/>
            <a:ext cx="4324294" cy="617323"/>
          </a:xfrm>
        </p:spPr>
        <p:txBody>
          <a:bodyPr anchor="t">
            <a:noAutofit/>
          </a:bodyPr>
          <a:lstStyle>
            <a:lvl1pPr algn="r">
              <a:defRPr sz="5000" b="1"/>
            </a:lvl1pPr>
          </a:lstStyle>
          <a:p>
            <a:r>
              <a:rPr lang="hu-HU"/>
              <a:t>QUESTIONS</a:t>
            </a:r>
          </a:p>
        </p:txBody>
      </p:sp>
      <p:grpSp>
        <p:nvGrpSpPr>
          <p:cNvPr id="62" name="Group 14"/>
          <p:cNvGrpSpPr/>
          <p:nvPr userDrawn="1"/>
        </p:nvGrpSpPr>
        <p:grpSpPr>
          <a:xfrm>
            <a:off x="1346200" y="4654044"/>
            <a:ext cx="3620947" cy="738840"/>
            <a:chOff x="0" y="0"/>
            <a:chExt cx="2800842" cy="571500"/>
          </a:xfrm>
          <a:solidFill>
            <a:schemeClr val="accent2"/>
          </a:solidFill>
        </p:grpSpPr>
        <p:sp>
          <p:nvSpPr>
            <p:cNvPr id="63" name="Freeform 15"/>
            <p:cNvSpPr/>
            <p:nvPr/>
          </p:nvSpPr>
          <p:spPr>
            <a:xfrm>
              <a:off x="0" y="255270"/>
              <a:ext cx="2800842" cy="69850"/>
            </a:xfrm>
            <a:custGeom>
              <a:avLst/>
              <a:gdLst/>
              <a:ahLst/>
              <a:cxnLst/>
              <a:rect l="l" t="t" r="r" b="b"/>
              <a:pathLst>
                <a:path w="2800842" h="69850">
                  <a:moveTo>
                    <a:pt x="2510012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800842" y="69850"/>
                  </a:lnTo>
                  <a:lnTo>
                    <a:pt x="2800842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64" name="Group 17"/>
          <p:cNvGrpSpPr/>
          <p:nvPr userDrawn="1"/>
        </p:nvGrpSpPr>
        <p:grpSpPr>
          <a:xfrm rot="-5400000">
            <a:off x="9323521" y="3095505"/>
            <a:ext cx="2155055" cy="738840"/>
            <a:chOff x="0" y="0"/>
            <a:chExt cx="1666958" cy="571500"/>
          </a:xfrm>
          <a:solidFill>
            <a:schemeClr val="accent2"/>
          </a:solidFill>
        </p:grpSpPr>
        <p:sp>
          <p:nvSpPr>
            <p:cNvPr id="66" name="Freeform 18"/>
            <p:cNvSpPr/>
            <p:nvPr/>
          </p:nvSpPr>
          <p:spPr>
            <a:xfrm>
              <a:off x="0" y="255270"/>
              <a:ext cx="1666958" cy="69850"/>
            </a:xfrm>
            <a:custGeom>
              <a:avLst/>
              <a:gdLst/>
              <a:ahLst/>
              <a:cxnLst/>
              <a:rect l="l" t="t" r="r" b="b"/>
              <a:pathLst>
                <a:path w="1666958" h="69850">
                  <a:moveTo>
                    <a:pt x="137612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666958" y="69850"/>
                  </a:lnTo>
                  <a:lnTo>
                    <a:pt x="1666958" y="0"/>
                  </a:lnTo>
                  <a:close/>
                </a:path>
              </a:pathLst>
            </a:custGeom>
            <a:grpFill/>
          </p:spPr>
        </p:sp>
      </p:grpSp>
      <p:pic>
        <p:nvPicPr>
          <p:cNvPr id="18" name="Picture 14"/>
          <p:cNvPicPr>
            <a:picLocks noChangeAspect="1"/>
          </p:cNvPicPr>
          <p:nvPr userDrawn="1"/>
        </p:nvPicPr>
        <p:blipFill>
          <a:blip r:embed="rId2"/>
          <a:srcRect l="249" r="249"/>
          <a:stretch>
            <a:fillRect/>
          </a:stretch>
        </p:blipFill>
        <p:spPr>
          <a:xfrm>
            <a:off x="9333026" y="131452"/>
            <a:ext cx="958597" cy="60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48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"/>
          <p:cNvGrpSpPr/>
          <p:nvPr userDrawn="1"/>
        </p:nvGrpSpPr>
        <p:grpSpPr>
          <a:xfrm>
            <a:off x="8341037" y="4"/>
            <a:ext cx="2948931" cy="6858001"/>
            <a:chOff x="0" y="0"/>
            <a:chExt cx="1496309" cy="3479800"/>
          </a:xfrm>
          <a:solidFill>
            <a:schemeClr val="accent2"/>
          </a:solidFill>
        </p:grpSpPr>
        <p:sp>
          <p:nvSpPr>
            <p:cNvPr id="18" name="Freeform 3"/>
            <p:cNvSpPr/>
            <p:nvPr/>
          </p:nvSpPr>
          <p:spPr>
            <a:xfrm>
              <a:off x="0" y="0"/>
              <a:ext cx="1496309" cy="3479800"/>
            </a:xfrm>
            <a:custGeom>
              <a:avLst/>
              <a:gdLst/>
              <a:ahLst/>
              <a:cxnLst/>
              <a:rect l="l" t="t" r="r" b="b"/>
              <a:pathLst>
                <a:path w="1496309" h="3479800">
                  <a:moveTo>
                    <a:pt x="0" y="0"/>
                  </a:moveTo>
                  <a:lnTo>
                    <a:pt x="1496309" y="0"/>
                  </a:lnTo>
                  <a:lnTo>
                    <a:pt x="1496309" y="3479800"/>
                  </a:lnTo>
                  <a:lnTo>
                    <a:pt x="0" y="34798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9" name="Group 4"/>
          <p:cNvGrpSpPr/>
          <p:nvPr userDrawn="1"/>
        </p:nvGrpSpPr>
        <p:grpSpPr>
          <a:xfrm>
            <a:off x="8671839" y="5714340"/>
            <a:ext cx="2287328" cy="2287328"/>
            <a:chOff x="0" y="0"/>
            <a:chExt cx="6350000" cy="6350000"/>
          </a:xfrm>
        </p:grpSpPr>
        <p:sp>
          <p:nvSpPr>
            <p:cNvPr id="20" name="Freeform 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3" name="Group 8"/>
          <p:cNvGrpSpPr/>
          <p:nvPr userDrawn="1"/>
        </p:nvGrpSpPr>
        <p:grpSpPr>
          <a:xfrm>
            <a:off x="5" y="4960939"/>
            <a:ext cx="1900104" cy="1897064"/>
            <a:chOff x="0" y="0"/>
            <a:chExt cx="6350000" cy="6339840"/>
          </a:xfrm>
          <a:solidFill>
            <a:schemeClr val="accent2"/>
          </a:solidFill>
        </p:grpSpPr>
        <p:sp>
          <p:nvSpPr>
            <p:cNvPr id="24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25" name="Group 10"/>
          <p:cNvGrpSpPr/>
          <p:nvPr userDrawn="1"/>
        </p:nvGrpSpPr>
        <p:grpSpPr>
          <a:xfrm>
            <a:off x="1339110" y="1498354"/>
            <a:ext cx="6029821" cy="693052"/>
            <a:chOff x="0" y="0"/>
            <a:chExt cx="4972277" cy="571500"/>
          </a:xfrm>
          <a:solidFill>
            <a:schemeClr val="accent2"/>
          </a:solidFill>
        </p:grpSpPr>
        <p:sp>
          <p:nvSpPr>
            <p:cNvPr id="26" name="Freeform 11"/>
            <p:cNvSpPr/>
            <p:nvPr/>
          </p:nvSpPr>
          <p:spPr>
            <a:xfrm>
              <a:off x="0" y="255270"/>
              <a:ext cx="4972277" cy="69850"/>
            </a:xfrm>
            <a:custGeom>
              <a:avLst/>
              <a:gdLst/>
              <a:ahLst/>
              <a:cxnLst/>
              <a:rect l="l" t="t" r="r" b="b"/>
              <a:pathLst>
                <a:path w="4972277" h="69850">
                  <a:moveTo>
                    <a:pt x="468144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972277" y="69850"/>
                  </a:lnTo>
                  <a:lnTo>
                    <a:pt x="4972277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27" name="Group 12"/>
          <p:cNvGrpSpPr/>
          <p:nvPr userDrawn="1"/>
        </p:nvGrpSpPr>
        <p:grpSpPr>
          <a:xfrm>
            <a:off x="1339110" y="4389034"/>
            <a:ext cx="6029821" cy="693052"/>
            <a:chOff x="0" y="0"/>
            <a:chExt cx="4972277" cy="571500"/>
          </a:xfrm>
          <a:solidFill>
            <a:schemeClr val="accent2"/>
          </a:solidFill>
        </p:grpSpPr>
        <p:sp>
          <p:nvSpPr>
            <p:cNvPr id="28" name="Freeform 13"/>
            <p:cNvSpPr/>
            <p:nvPr/>
          </p:nvSpPr>
          <p:spPr>
            <a:xfrm>
              <a:off x="0" y="255270"/>
              <a:ext cx="4972277" cy="69850"/>
            </a:xfrm>
            <a:custGeom>
              <a:avLst/>
              <a:gdLst/>
              <a:ahLst/>
              <a:cxnLst/>
              <a:rect l="l" t="t" r="r" b="b"/>
              <a:pathLst>
                <a:path w="4972277" h="69850">
                  <a:moveTo>
                    <a:pt x="468144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4972277" y="69850"/>
                  </a:lnTo>
                  <a:lnTo>
                    <a:pt x="4972277" y="0"/>
                  </a:lnTo>
                  <a:close/>
                </a:path>
              </a:pathLst>
            </a:custGeom>
            <a:grpFill/>
          </p:spPr>
        </p:sp>
      </p:grpSp>
      <p:sp>
        <p:nvSpPr>
          <p:cNvPr id="29" name="Cím 1"/>
          <p:cNvSpPr>
            <a:spLocks noGrp="1"/>
          </p:cNvSpPr>
          <p:nvPr>
            <p:ph type="title" hasCustomPrompt="1"/>
          </p:nvPr>
        </p:nvSpPr>
        <p:spPr>
          <a:xfrm>
            <a:off x="1275610" y="2419666"/>
            <a:ext cx="6156819" cy="1751888"/>
          </a:xfrm>
        </p:spPr>
        <p:txBody>
          <a:bodyPr anchor="t">
            <a:noAutofit/>
          </a:bodyPr>
          <a:lstStyle>
            <a:lvl1pPr algn="ctr">
              <a:defRPr sz="6500" b="1" baseline="0"/>
            </a:lvl1pPr>
          </a:lstStyle>
          <a:p>
            <a:r>
              <a:rPr lang="hu-HU"/>
              <a:t>THANK YOU FOR</a:t>
            </a:r>
            <a:br>
              <a:rPr lang="hu-HU"/>
            </a:br>
            <a:r>
              <a:rPr lang="hu-HU"/>
              <a:t>YOUR ATTENTION!</a:t>
            </a:r>
          </a:p>
        </p:txBody>
      </p:sp>
      <p:pic>
        <p:nvPicPr>
          <p:cNvPr id="15" name="Picture 9"/>
          <p:cNvPicPr>
            <a:picLocks noChangeAspect="1"/>
          </p:cNvPicPr>
          <p:nvPr userDrawn="1"/>
        </p:nvPicPr>
        <p:blipFill>
          <a:blip r:embed="rId2"/>
          <a:srcRect l="249" r="249"/>
          <a:stretch>
            <a:fillRect/>
          </a:stretch>
        </p:blipFill>
        <p:spPr>
          <a:xfrm>
            <a:off x="9182735" y="6065463"/>
            <a:ext cx="1265529" cy="79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04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/>
          <p:nvPr userDrawn="1"/>
        </p:nvGrpSpPr>
        <p:grpSpPr>
          <a:xfrm>
            <a:off x="0" y="5"/>
            <a:ext cx="12192000" cy="300352"/>
            <a:chOff x="0" y="0"/>
            <a:chExt cx="6186311" cy="152400"/>
          </a:xfrm>
          <a:solidFill>
            <a:schemeClr val="accent2"/>
          </a:solidFill>
        </p:grpSpPr>
        <p:sp>
          <p:nvSpPr>
            <p:cNvPr id="7" name="Freeform 5"/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 userDrawn="1"/>
        </p:nvGrpSpPr>
        <p:grpSpPr>
          <a:xfrm rot="-5400000">
            <a:off x="10769331" y="5435325"/>
            <a:ext cx="1423815" cy="1421536"/>
            <a:chOff x="0" y="0"/>
            <a:chExt cx="6350000" cy="6339840"/>
          </a:xfrm>
          <a:solidFill>
            <a:schemeClr val="accent2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 userDrawn="1"/>
        </p:nvGrpSpPr>
        <p:grpSpPr>
          <a:xfrm>
            <a:off x="8676625" y="4"/>
            <a:ext cx="2284107" cy="1344085"/>
            <a:chOff x="0" y="0"/>
            <a:chExt cx="4975860" cy="2928049"/>
          </a:xfrm>
          <a:solidFill>
            <a:schemeClr val="accent2"/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75860" cy="2928049"/>
            </a:xfrm>
            <a:custGeom>
              <a:avLst/>
              <a:gdLst/>
              <a:ahLst/>
              <a:cxnLst/>
              <a:rect l="l" t="t" r="r" b="b"/>
              <a:pathLst>
                <a:path w="4975860" h="2928049">
                  <a:moveTo>
                    <a:pt x="4975860" y="0"/>
                  </a:moveTo>
                  <a:lnTo>
                    <a:pt x="4975860" y="2056829"/>
                  </a:lnTo>
                  <a:lnTo>
                    <a:pt x="2486660" y="2928049"/>
                  </a:lnTo>
                  <a:lnTo>
                    <a:pt x="0" y="2056829"/>
                  </a:lnTo>
                  <a:lnTo>
                    <a:pt x="1270" y="1340549"/>
                  </a:lnTo>
                  <a:lnTo>
                    <a:pt x="6350" y="746131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 userDrawn="1"/>
        </p:nvGrpSpPr>
        <p:grpSpPr>
          <a:xfrm>
            <a:off x="9025657" y="-577451"/>
            <a:ext cx="1586048" cy="1586048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4" name="Picture 14"/>
          <p:cNvPicPr>
            <a:picLocks noChangeAspect="1"/>
          </p:cNvPicPr>
          <p:nvPr userDrawn="1"/>
        </p:nvPicPr>
        <p:blipFill>
          <a:blip r:embed="rId2"/>
          <a:srcRect l="249" r="249"/>
          <a:stretch>
            <a:fillRect/>
          </a:stretch>
        </p:blipFill>
        <p:spPr>
          <a:xfrm>
            <a:off x="9333026" y="131452"/>
            <a:ext cx="958597" cy="60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68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3896" y="1267691"/>
            <a:ext cx="8820885" cy="48215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5A9A6"/>
                </a:solidFill>
              </a:defRPr>
            </a:lvl1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9" name="Dátum helye 3"/>
          <p:cNvSpPr>
            <a:spLocks noGrp="1"/>
          </p:cNvSpPr>
          <p:nvPr>
            <p:ph type="dt" sz="half" idx="11"/>
          </p:nvPr>
        </p:nvSpPr>
        <p:spPr>
          <a:xfrm>
            <a:off x="7012126" y="6321586"/>
            <a:ext cx="2152655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fld id="{6765D25C-CCBC-43AC-AEB2-5ECA4BD0AFEE}" type="datetimeFigureOut">
              <a:rPr lang="hu-HU" smtClean="0"/>
              <a:pPr/>
              <a:t>2023. 12. 11.</a:t>
            </a:fld>
            <a:endParaRPr lang="hu-HU" dirty="0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576945" y="6321587"/>
            <a:ext cx="4350327" cy="259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424A52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3"/>
          </p:nvPr>
        </p:nvSpPr>
        <p:spPr>
          <a:xfrm>
            <a:off x="343896" y="6321587"/>
            <a:ext cx="2152655" cy="2635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24A52"/>
                </a:solidFill>
              </a:defRPr>
            </a:lvl1pPr>
          </a:lstStyle>
          <a:p>
            <a:fld id="{D004CE88-95FF-42B0-9C3C-B7F47A8B1CAC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2" name="Kép helye 2"/>
          <p:cNvSpPr>
            <a:spLocks noGrp="1"/>
          </p:cNvSpPr>
          <p:nvPr>
            <p:ph type="pic" idx="14"/>
          </p:nvPr>
        </p:nvSpPr>
        <p:spPr>
          <a:xfrm>
            <a:off x="343897" y="204805"/>
            <a:ext cx="1870910" cy="9742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8" name="Alcím 2"/>
          <p:cNvSpPr>
            <a:spLocks noGrp="1"/>
          </p:cNvSpPr>
          <p:nvPr>
            <p:ph type="subTitle" idx="15"/>
          </p:nvPr>
        </p:nvSpPr>
        <p:spPr>
          <a:xfrm>
            <a:off x="2496551" y="609396"/>
            <a:ext cx="6668231" cy="37823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/>
              <a:t>Alcím mintájának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22988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229101" y="865466"/>
            <a:ext cx="6225065" cy="706755"/>
          </a:xfrm>
        </p:spPr>
        <p:txBody>
          <a:bodyPr anchor="b">
            <a:normAutofit/>
          </a:bodyPr>
          <a:lstStyle>
            <a:lvl1pPr>
              <a:defRPr sz="4000" b="1" baseline="0"/>
            </a:lvl1pPr>
          </a:lstStyle>
          <a:p>
            <a:r>
              <a:rPr lang="hu-HU"/>
              <a:t>ABOUT THE LECTURER</a:t>
            </a:r>
          </a:p>
        </p:txBody>
      </p:sp>
      <p:grpSp>
        <p:nvGrpSpPr>
          <p:cNvPr id="8" name="Group 2"/>
          <p:cNvGrpSpPr/>
          <p:nvPr userDrawn="1"/>
        </p:nvGrpSpPr>
        <p:grpSpPr>
          <a:xfrm>
            <a:off x="685804" y="4"/>
            <a:ext cx="2948931" cy="6858001"/>
            <a:chOff x="0" y="0"/>
            <a:chExt cx="1496309" cy="3479800"/>
          </a:xfrm>
          <a:solidFill>
            <a:schemeClr val="accent2"/>
          </a:solidFill>
        </p:grpSpPr>
        <p:sp>
          <p:nvSpPr>
            <p:cNvPr id="9" name="Freeform 3"/>
            <p:cNvSpPr/>
            <p:nvPr/>
          </p:nvSpPr>
          <p:spPr>
            <a:xfrm>
              <a:off x="0" y="0"/>
              <a:ext cx="1496309" cy="3479800"/>
            </a:xfrm>
            <a:custGeom>
              <a:avLst/>
              <a:gdLst/>
              <a:ahLst/>
              <a:cxnLst/>
              <a:rect l="l" t="t" r="r" b="b"/>
              <a:pathLst>
                <a:path w="1496309" h="3479800">
                  <a:moveTo>
                    <a:pt x="0" y="0"/>
                  </a:moveTo>
                  <a:lnTo>
                    <a:pt x="1496309" y="0"/>
                  </a:lnTo>
                  <a:lnTo>
                    <a:pt x="1496309" y="3479800"/>
                  </a:lnTo>
                  <a:lnTo>
                    <a:pt x="0" y="34798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0" name="Group 5"/>
          <p:cNvGrpSpPr/>
          <p:nvPr userDrawn="1"/>
        </p:nvGrpSpPr>
        <p:grpSpPr>
          <a:xfrm>
            <a:off x="4229101" y="1323700"/>
            <a:ext cx="6225064" cy="489429"/>
            <a:chOff x="0" y="0"/>
            <a:chExt cx="7268925" cy="571500"/>
          </a:xfrm>
          <a:solidFill>
            <a:schemeClr val="accent2"/>
          </a:solidFill>
        </p:grpSpPr>
        <p:sp>
          <p:nvSpPr>
            <p:cNvPr id="11" name="Freeform 6"/>
            <p:cNvSpPr/>
            <p:nvPr/>
          </p:nvSpPr>
          <p:spPr>
            <a:xfrm>
              <a:off x="0" y="255270"/>
              <a:ext cx="7268925" cy="69850"/>
            </a:xfrm>
            <a:custGeom>
              <a:avLst/>
              <a:gdLst/>
              <a:ahLst/>
              <a:cxnLst/>
              <a:rect l="l" t="t" r="r" b="b"/>
              <a:pathLst>
                <a:path w="7268925" h="69850">
                  <a:moveTo>
                    <a:pt x="697809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7268925" y="69850"/>
                  </a:lnTo>
                  <a:lnTo>
                    <a:pt x="7268925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2" name="Group 7"/>
          <p:cNvGrpSpPr/>
          <p:nvPr userDrawn="1"/>
        </p:nvGrpSpPr>
        <p:grpSpPr>
          <a:xfrm>
            <a:off x="1016607" y="5714340"/>
            <a:ext cx="2287328" cy="2287328"/>
            <a:chOff x="0" y="0"/>
            <a:chExt cx="6350000" cy="6350000"/>
          </a:xfrm>
        </p:grpSpPr>
        <p:sp>
          <p:nvSpPr>
            <p:cNvPr id="13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5" name="Group 10"/>
          <p:cNvGrpSpPr/>
          <p:nvPr userDrawn="1"/>
        </p:nvGrpSpPr>
        <p:grpSpPr>
          <a:xfrm rot="-5400000">
            <a:off x="10293423" y="4959417"/>
            <a:ext cx="1900104" cy="1897064"/>
            <a:chOff x="0" y="0"/>
            <a:chExt cx="6350000" cy="6339840"/>
          </a:xfrm>
          <a:solidFill>
            <a:schemeClr val="accent2"/>
          </a:solidFill>
        </p:grpSpPr>
        <p:sp>
          <p:nvSpPr>
            <p:cNvPr id="16" name="Freeform 11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grpFill/>
          </p:spPr>
        </p:sp>
      </p:grpSp>
      <p:sp>
        <p:nvSpPr>
          <p:cNvPr id="27" name="Téglalap 26"/>
          <p:cNvSpPr/>
          <p:nvPr userDrawn="1"/>
        </p:nvSpPr>
        <p:spPr>
          <a:xfrm>
            <a:off x="928515" y="504023"/>
            <a:ext cx="2465409" cy="33082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Kép helye 25"/>
          <p:cNvSpPr>
            <a:spLocks noGrp="1"/>
          </p:cNvSpPr>
          <p:nvPr>
            <p:ph type="pic" sz="quarter" idx="14" hasCustomPrompt="1"/>
          </p:nvPr>
        </p:nvSpPr>
        <p:spPr>
          <a:xfrm>
            <a:off x="1202714" y="802416"/>
            <a:ext cx="1917010" cy="270369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1"/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on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icon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insert</a:t>
            </a:r>
            <a:r>
              <a:rPr lang="hu-HU"/>
              <a:t> a </a:t>
            </a:r>
            <a:r>
              <a:rPr lang="hu-HU" err="1"/>
              <a:t>picture</a:t>
            </a:r>
            <a:endParaRPr lang="hu-HU"/>
          </a:p>
        </p:txBody>
      </p:sp>
      <p:sp>
        <p:nvSpPr>
          <p:cNvPr id="32" name="Szöveg helye 31"/>
          <p:cNvSpPr>
            <a:spLocks noGrp="1"/>
          </p:cNvSpPr>
          <p:nvPr>
            <p:ph type="body" sz="quarter" idx="15" hasCustomPrompt="1"/>
          </p:nvPr>
        </p:nvSpPr>
        <p:spPr>
          <a:xfrm>
            <a:off x="928688" y="3998913"/>
            <a:ext cx="2465387" cy="742950"/>
          </a:xfrm>
        </p:spPr>
        <p:txBody>
          <a:bodyPr/>
          <a:lstStyle>
            <a:lvl1pPr marL="0" indent="0" algn="ctr">
              <a:buNone/>
              <a:defRPr sz="28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/>
              <a:t>NAME OF THE LECTURER</a:t>
            </a:r>
          </a:p>
          <a:p>
            <a:pPr lvl="0"/>
            <a:endParaRPr lang="hu-HU"/>
          </a:p>
        </p:txBody>
      </p:sp>
      <p:sp>
        <p:nvSpPr>
          <p:cNvPr id="33" name="Szöveg helye 31"/>
          <p:cNvSpPr>
            <a:spLocks noGrp="1"/>
          </p:cNvSpPr>
          <p:nvPr>
            <p:ph type="body" sz="quarter" idx="16" hasCustomPrompt="1"/>
          </p:nvPr>
        </p:nvSpPr>
        <p:spPr>
          <a:xfrm>
            <a:off x="928537" y="4876717"/>
            <a:ext cx="2465387" cy="353010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u-HU" err="1"/>
              <a:t>Name</a:t>
            </a:r>
            <a:r>
              <a:rPr lang="hu-HU"/>
              <a:t> of </a:t>
            </a:r>
            <a:r>
              <a:rPr lang="hu-HU" err="1"/>
              <a:t>position</a:t>
            </a:r>
            <a:endParaRPr lang="hu-HU"/>
          </a:p>
        </p:txBody>
      </p:sp>
      <p:sp>
        <p:nvSpPr>
          <p:cNvPr id="35" name="Szöveg helye 34"/>
          <p:cNvSpPr>
            <a:spLocks noGrp="1"/>
          </p:cNvSpPr>
          <p:nvPr>
            <p:ph type="body" sz="quarter" idx="17" hasCustomPrompt="1"/>
          </p:nvPr>
        </p:nvSpPr>
        <p:spPr>
          <a:xfrm>
            <a:off x="4229101" y="1738268"/>
            <a:ext cx="6825588" cy="390783"/>
          </a:xfrm>
        </p:spPr>
        <p:txBody>
          <a:bodyPr/>
          <a:lstStyle>
            <a:lvl1pPr>
              <a:defRPr b="1" i="1" baseline="0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pPr lvl="0"/>
            <a:r>
              <a:rPr lang="hu-HU" err="1"/>
              <a:t>Contacts</a:t>
            </a:r>
            <a:endParaRPr lang="hu-HU"/>
          </a:p>
        </p:txBody>
      </p:sp>
      <p:sp>
        <p:nvSpPr>
          <p:cNvPr id="41" name="Szöveg helye 40"/>
          <p:cNvSpPr>
            <a:spLocks noGrp="1"/>
          </p:cNvSpPr>
          <p:nvPr>
            <p:ph type="body" sz="quarter" idx="18" hasCustomPrompt="1"/>
          </p:nvPr>
        </p:nvSpPr>
        <p:spPr>
          <a:xfrm>
            <a:off x="4229100" y="2290743"/>
            <a:ext cx="6826249" cy="1464332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hu-HU" err="1"/>
              <a:t>Click</a:t>
            </a:r>
            <a:r>
              <a:rPr lang="hu-HU"/>
              <a:t> here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text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2" name="Szöveg helye 34"/>
          <p:cNvSpPr>
            <a:spLocks noGrp="1"/>
          </p:cNvSpPr>
          <p:nvPr>
            <p:ph type="body" sz="quarter" idx="19" hasCustomPrompt="1"/>
          </p:nvPr>
        </p:nvSpPr>
        <p:spPr>
          <a:xfrm>
            <a:off x="4229101" y="3918969"/>
            <a:ext cx="6825588" cy="390783"/>
          </a:xfrm>
        </p:spPr>
        <p:txBody>
          <a:bodyPr/>
          <a:lstStyle>
            <a:lvl1pPr>
              <a:defRPr b="1" i="1" baseline="0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pPr lvl="0"/>
            <a:r>
              <a:rPr lang="hu-HU" err="1"/>
              <a:t>Other</a:t>
            </a:r>
            <a:r>
              <a:rPr lang="hu-HU"/>
              <a:t> </a:t>
            </a:r>
            <a:r>
              <a:rPr lang="hu-HU" err="1"/>
              <a:t>informations</a:t>
            </a:r>
            <a:r>
              <a:rPr lang="hu-HU"/>
              <a:t> and </a:t>
            </a:r>
            <a:r>
              <a:rPr lang="hu-HU" err="1"/>
              <a:t>things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know</a:t>
            </a:r>
            <a:endParaRPr lang="hu-HU"/>
          </a:p>
        </p:txBody>
      </p:sp>
      <p:sp>
        <p:nvSpPr>
          <p:cNvPr id="43" name="Szöveg helye 40"/>
          <p:cNvSpPr>
            <a:spLocks noGrp="1"/>
          </p:cNvSpPr>
          <p:nvPr>
            <p:ph type="body" sz="quarter" idx="20" hasCustomPrompt="1"/>
          </p:nvPr>
        </p:nvSpPr>
        <p:spPr>
          <a:xfrm>
            <a:off x="4228440" y="4497685"/>
            <a:ext cx="6826249" cy="1464332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hu-HU" err="1"/>
              <a:t>Click</a:t>
            </a:r>
            <a:r>
              <a:rPr lang="hu-HU"/>
              <a:t> here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text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pic>
        <p:nvPicPr>
          <p:cNvPr id="21" name="Picture 9"/>
          <p:cNvPicPr>
            <a:picLocks noChangeAspect="1"/>
          </p:cNvPicPr>
          <p:nvPr userDrawn="1"/>
        </p:nvPicPr>
        <p:blipFill>
          <a:blip r:embed="rId2"/>
          <a:srcRect l="208" r="208"/>
          <a:stretch>
            <a:fillRect/>
          </a:stretch>
        </p:blipFill>
        <p:spPr>
          <a:xfrm>
            <a:off x="1527501" y="6065463"/>
            <a:ext cx="1265529" cy="79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7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85803" y="852407"/>
            <a:ext cx="6225064" cy="689904"/>
          </a:xfrm>
        </p:spPr>
        <p:txBody>
          <a:bodyPr anchor="b">
            <a:normAutofit/>
          </a:bodyPr>
          <a:lstStyle>
            <a:lvl1pPr>
              <a:defRPr sz="4000" b="1" baseline="0"/>
            </a:lvl1pPr>
          </a:lstStyle>
          <a:p>
            <a:r>
              <a:rPr lang="hu-HU"/>
              <a:t>TITLE OF THE SLIDE</a:t>
            </a:r>
          </a:p>
        </p:txBody>
      </p:sp>
      <p:grpSp>
        <p:nvGrpSpPr>
          <p:cNvPr id="6" name="Group 2"/>
          <p:cNvGrpSpPr/>
          <p:nvPr userDrawn="1"/>
        </p:nvGrpSpPr>
        <p:grpSpPr>
          <a:xfrm>
            <a:off x="8341037" y="4"/>
            <a:ext cx="2948931" cy="6858001"/>
            <a:chOff x="0" y="0"/>
            <a:chExt cx="1496309" cy="3479800"/>
          </a:xfrm>
          <a:solidFill>
            <a:schemeClr val="accent2"/>
          </a:solidFill>
        </p:grpSpPr>
        <p:sp>
          <p:nvSpPr>
            <p:cNvPr id="7" name="Freeform 3"/>
            <p:cNvSpPr/>
            <p:nvPr/>
          </p:nvSpPr>
          <p:spPr>
            <a:xfrm>
              <a:off x="0" y="0"/>
              <a:ext cx="1496309" cy="3479800"/>
            </a:xfrm>
            <a:custGeom>
              <a:avLst/>
              <a:gdLst/>
              <a:ahLst/>
              <a:cxnLst/>
              <a:rect l="l" t="t" r="r" b="b"/>
              <a:pathLst>
                <a:path w="1496309" h="3479800">
                  <a:moveTo>
                    <a:pt x="0" y="0"/>
                  </a:moveTo>
                  <a:lnTo>
                    <a:pt x="1496309" y="0"/>
                  </a:lnTo>
                  <a:lnTo>
                    <a:pt x="1496309" y="3479800"/>
                  </a:lnTo>
                  <a:lnTo>
                    <a:pt x="0" y="34798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8" name="Group 5"/>
          <p:cNvGrpSpPr/>
          <p:nvPr userDrawn="1"/>
        </p:nvGrpSpPr>
        <p:grpSpPr>
          <a:xfrm>
            <a:off x="685803" y="1323700"/>
            <a:ext cx="6225064" cy="489429"/>
            <a:chOff x="0" y="0"/>
            <a:chExt cx="7268925" cy="571500"/>
          </a:xfrm>
          <a:solidFill>
            <a:schemeClr val="accent2"/>
          </a:solidFill>
        </p:grpSpPr>
        <p:sp>
          <p:nvSpPr>
            <p:cNvPr id="9" name="Freeform 6"/>
            <p:cNvSpPr/>
            <p:nvPr/>
          </p:nvSpPr>
          <p:spPr>
            <a:xfrm>
              <a:off x="0" y="255270"/>
              <a:ext cx="7268925" cy="69850"/>
            </a:xfrm>
            <a:custGeom>
              <a:avLst/>
              <a:gdLst/>
              <a:ahLst/>
              <a:cxnLst/>
              <a:rect l="l" t="t" r="r" b="b"/>
              <a:pathLst>
                <a:path w="7268925" h="69850">
                  <a:moveTo>
                    <a:pt x="6978095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7268925" y="69850"/>
                  </a:lnTo>
                  <a:lnTo>
                    <a:pt x="7268925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0" name="Group 7"/>
          <p:cNvGrpSpPr/>
          <p:nvPr userDrawn="1"/>
        </p:nvGrpSpPr>
        <p:grpSpPr>
          <a:xfrm>
            <a:off x="8671839" y="5714340"/>
            <a:ext cx="2287328" cy="2287328"/>
            <a:chOff x="0" y="0"/>
            <a:chExt cx="6350000" cy="6350000"/>
          </a:xfrm>
        </p:grpSpPr>
        <p:sp>
          <p:nvSpPr>
            <p:cNvPr id="11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3" name="Group 10"/>
          <p:cNvGrpSpPr/>
          <p:nvPr userDrawn="1"/>
        </p:nvGrpSpPr>
        <p:grpSpPr>
          <a:xfrm>
            <a:off x="5" y="4960939"/>
            <a:ext cx="1900104" cy="1897064"/>
            <a:chOff x="0" y="0"/>
            <a:chExt cx="6350000" cy="6339840"/>
          </a:xfrm>
          <a:solidFill>
            <a:schemeClr val="accent2"/>
          </a:solidFill>
        </p:grpSpPr>
        <p:sp>
          <p:nvSpPr>
            <p:cNvPr id="14" name="Freeform 11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grpFill/>
          </p:spPr>
        </p:sp>
      </p:grpSp>
      <p:sp>
        <p:nvSpPr>
          <p:cNvPr id="17" name="Szöveg helye 31"/>
          <p:cNvSpPr>
            <a:spLocks noGrp="1"/>
          </p:cNvSpPr>
          <p:nvPr>
            <p:ph type="body" sz="quarter" idx="15" hasCustomPrompt="1"/>
          </p:nvPr>
        </p:nvSpPr>
        <p:spPr>
          <a:xfrm>
            <a:off x="8571013" y="2712553"/>
            <a:ext cx="2465387" cy="742950"/>
          </a:xfr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hu-HU"/>
              <a:t>TITLE OF THE PRESENTATION</a:t>
            </a:r>
          </a:p>
          <a:p>
            <a:pPr lvl="0"/>
            <a:endParaRPr lang="hu-HU"/>
          </a:p>
        </p:txBody>
      </p:sp>
      <p:sp>
        <p:nvSpPr>
          <p:cNvPr id="18" name="Szöveg helye 31"/>
          <p:cNvSpPr>
            <a:spLocks noGrp="1"/>
          </p:cNvSpPr>
          <p:nvPr>
            <p:ph type="body" sz="quarter" idx="16" hasCustomPrompt="1"/>
          </p:nvPr>
        </p:nvSpPr>
        <p:spPr>
          <a:xfrm>
            <a:off x="8570862" y="3590356"/>
            <a:ext cx="2465387" cy="59950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hu-HU" err="1"/>
              <a:t>Subtitle</a:t>
            </a:r>
            <a:r>
              <a:rPr lang="hu-HU"/>
              <a:t> of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presentation</a:t>
            </a:r>
            <a:endParaRPr lang="hu-HU"/>
          </a:p>
        </p:txBody>
      </p:sp>
      <p:sp>
        <p:nvSpPr>
          <p:cNvPr id="23" name="Szöveg helye 40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1708461"/>
            <a:ext cx="6888704" cy="32235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hu-HU" err="1"/>
              <a:t>Click</a:t>
            </a:r>
            <a:r>
              <a:rPr lang="hu-HU"/>
              <a:t> here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text</a:t>
            </a:r>
          </a:p>
        </p:txBody>
      </p:sp>
      <p:pic>
        <p:nvPicPr>
          <p:cNvPr id="16" name="Picture 9"/>
          <p:cNvPicPr>
            <a:picLocks noChangeAspect="1"/>
          </p:cNvPicPr>
          <p:nvPr userDrawn="1"/>
        </p:nvPicPr>
        <p:blipFill>
          <a:blip r:embed="rId2"/>
          <a:srcRect l="249" r="249"/>
          <a:stretch>
            <a:fillRect/>
          </a:stretch>
        </p:blipFill>
        <p:spPr>
          <a:xfrm>
            <a:off x="9182735" y="6065463"/>
            <a:ext cx="1265529" cy="79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50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8200" y="726766"/>
            <a:ext cx="10515600" cy="617323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hu-HU"/>
              <a:t>TITLE OF THE SLIDE</a:t>
            </a:r>
          </a:p>
        </p:txBody>
      </p:sp>
      <p:grpSp>
        <p:nvGrpSpPr>
          <p:cNvPr id="6" name="Group 4"/>
          <p:cNvGrpSpPr/>
          <p:nvPr userDrawn="1"/>
        </p:nvGrpSpPr>
        <p:grpSpPr>
          <a:xfrm>
            <a:off x="0" y="4"/>
            <a:ext cx="12192000" cy="300352"/>
            <a:chOff x="0" y="0"/>
            <a:chExt cx="6186311" cy="152400"/>
          </a:xfrm>
          <a:solidFill>
            <a:schemeClr val="accent2"/>
          </a:solidFill>
        </p:grpSpPr>
        <p:sp>
          <p:nvSpPr>
            <p:cNvPr id="7" name="Freeform 5"/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 userDrawn="1"/>
        </p:nvGrpSpPr>
        <p:grpSpPr>
          <a:xfrm rot="-5400000">
            <a:off x="10769331" y="5435324"/>
            <a:ext cx="1423815" cy="1421536"/>
            <a:chOff x="0" y="0"/>
            <a:chExt cx="6350000" cy="6339840"/>
          </a:xfrm>
          <a:solidFill>
            <a:schemeClr val="accent2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 userDrawn="1"/>
        </p:nvGrpSpPr>
        <p:grpSpPr>
          <a:xfrm>
            <a:off x="8676625" y="3"/>
            <a:ext cx="2284107" cy="1344085"/>
            <a:chOff x="0" y="0"/>
            <a:chExt cx="4975860" cy="2928049"/>
          </a:xfrm>
          <a:solidFill>
            <a:schemeClr val="accent2"/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75860" cy="2928049"/>
            </a:xfrm>
            <a:custGeom>
              <a:avLst/>
              <a:gdLst/>
              <a:ahLst/>
              <a:cxnLst/>
              <a:rect l="l" t="t" r="r" b="b"/>
              <a:pathLst>
                <a:path w="4975860" h="2928049">
                  <a:moveTo>
                    <a:pt x="4975860" y="0"/>
                  </a:moveTo>
                  <a:lnTo>
                    <a:pt x="4975860" y="2056829"/>
                  </a:lnTo>
                  <a:lnTo>
                    <a:pt x="2486660" y="2928049"/>
                  </a:lnTo>
                  <a:lnTo>
                    <a:pt x="0" y="2056829"/>
                  </a:lnTo>
                  <a:lnTo>
                    <a:pt x="1270" y="1340549"/>
                  </a:lnTo>
                  <a:lnTo>
                    <a:pt x="6350" y="746131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 userDrawn="1"/>
        </p:nvGrpSpPr>
        <p:grpSpPr>
          <a:xfrm>
            <a:off x="9025657" y="-577451"/>
            <a:ext cx="1586048" cy="1586048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3" name="Szöveg helye 34"/>
          <p:cNvSpPr>
            <a:spLocks noGrp="1"/>
          </p:cNvSpPr>
          <p:nvPr>
            <p:ph type="body" sz="quarter" idx="17" hasCustomPrompt="1"/>
          </p:nvPr>
        </p:nvSpPr>
        <p:spPr>
          <a:xfrm>
            <a:off x="838199" y="1486045"/>
            <a:ext cx="10514583" cy="390783"/>
          </a:xfrm>
        </p:spPr>
        <p:txBody>
          <a:bodyPr/>
          <a:lstStyle>
            <a:lvl1pPr>
              <a:defRPr b="1" i="1" baseline="0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pPr lvl="0"/>
            <a:r>
              <a:rPr lang="hu-HU" err="1"/>
              <a:t>This</a:t>
            </a:r>
            <a:r>
              <a:rPr lang="hu-HU"/>
              <a:t> is a </a:t>
            </a:r>
            <a:r>
              <a:rPr lang="hu-HU" err="1"/>
              <a:t>subtitle</a:t>
            </a:r>
            <a:endParaRPr lang="hu-HU"/>
          </a:p>
        </p:txBody>
      </p:sp>
      <p:sp>
        <p:nvSpPr>
          <p:cNvPr id="34" name="Szöveg helye 40"/>
          <p:cNvSpPr>
            <a:spLocks noGrp="1"/>
          </p:cNvSpPr>
          <p:nvPr>
            <p:ph type="body" sz="quarter" idx="18" hasCustomPrompt="1"/>
          </p:nvPr>
        </p:nvSpPr>
        <p:spPr>
          <a:xfrm>
            <a:off x="838199" y="2038520"/>
            <a:ext cx="10515601" cy="1464332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hu-HU" err="1"/>
              <a:t>Click</a:t>
            </a:r>
            <a:r>
              <a:rPr lang="hu-HU"/>
              <a:t> here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text</a:t>
            </a:r>
          </a:p>
        </p:txBody>
      </p:sp>
      <p:sp>
        <p:nvSpPr>
          <p:cNvPr id="35" name="Szöveg helye 34"/>
          <p:cNvSpPr>
            <a:spLocks noGrp="1"/>
          </p:cNvSpPr>
          <p:nvPr>
            <p:ph type="body" sz="quarter" idx="19" hasCustomPrompt="1"/>
          </p:nvPr>
        </p:nvSpPr>
        <p:spPr>
          <a:xfrm>
            <a:off x="838199" y="3666746"/>
            <a:ext cx="10514583" cy="390783"/>
          </a:xfrm>
        </p:spPr>
        <p:txBody>
          <a:bodyPr/>
          <a:lstStyle>
            <a:lvl1pPr>
              <a:defRPr b="1" i="1" baseline="0">
                <a:solidFill>
                  <a:schemeClr val="accent1"/>
                </a:solidFill>
              </a:defRPr>
            </a:lvl1pPr>
            <a:lvl2pPr>
              <a:defRPr/>
            </a:lvl2pPr>
          </a:lstStyle>
          <a:p>
            <a:pPr lvl="0"/>
            <a:r>
              <a:rPr lang="hu-HU" err="1"/>
              <a:t>This</a:t>
            </a:r>
            <a:r>
              <a:rPr lang="hu-HU"/>
              <a:t> is </a:t>
            </a:r>
            <a:r>
              <a:rPr lang="hu-HU" err="1"/>
              <a:t>another</a:t>
            </a:r>
            <a:r>
              <a:rPr lang="hu-HU"/>
              <a:t> </a:t>
            </a:r>
            <a:r>
              <a:rPr lang="hu-HU" err="1"/>
              <a:t>subtitle</a:t>
            </a:r>
            <a:endParaRPr lang="hu-HU"/>
          </a:p>
        </p:txBody>
      </p:sp>
      <p:sp>
        <p:nvSpPr>
          <p:cNvPr id="36" name="Szöveg helye 40"/>
          <p:cNvSpPr>
            <a:spLocks noGrp="1"/>
          </p:cNvSpPr>
          <p:nvPr>
            <p:ph type="body" sz="quarter" idx="20" hasCustomPrompt="1"/>
          </p:nvPr>
        </p:nvSpPr>
        <p:spPr>
          <a:xfrm>
            <a:off x="837539" y="4245462"/>
            <a:ext cx="10515601" cy="1464332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hu-HU" err="1"/>
              <a:t>Click</a:t>
            </a:r>
            <a:r>
              <a:rPr lang="hu-HU"/>
              <a:t> here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text</a:t>
            </a:r>
          </a:p>
        </p:txBody>
      </p:sp>
      <p:pic>
        <p:nvPicPr>
          <p:cNvPr id="17" name="Picture 14"/>
          <p:cNvPicPr>
            <a:picLocks noChangeAspect="1"/>
          </p:cNvPicPr>
          <p:nvPr userDrawn="1"/>
        </p:nvPicPr>
        <p:blipFill>
          <a:blip r:embed="rId2"/>
          <a:srcRect l="249" r="249"/>
          <a:stretch>
            <a:fillRect/>
          </a:stretch>
        </p:blipFill>
        <p:spPr>
          <a:xfrm>
            <a:off x="9333026" y="131452"/>
            <a:ext cx="958597" cy="60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2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/>
          <p:cNvSpPr>
            <a:spLocks noGrp="1"/>
          </p:cNvSpPr>
          <p:nvPr>
            <p:ph type="body" sz="quarter" idx="23"/>
          </p:nvPr>
        </p:nvSpPr>
        <p:spPr>
          <a:xfrm>
            <a:off x="838200" y="1609725"/>
            <a:ext cx="4502150" cy="3452813"/>
          </a:xfrm>
          <a:solidFill>
            <a:schemeClr val="accent2"/>
          </a:solidFill>
        </p:spPr>
        <p:txBody>
          <a:bodyPr/>
          <a:lstStyle>
            <a:lvl1pPr marL="542925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542925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542925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542925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542925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838200" y="726766"/>
            <a:ext cx="10122531" cy="617323"/>
          </a:xfrm>
        </p:spPr>
        <p:txBody>
          <a:bodyPr anchor="b">
            <a:normAutofit/>
          </a:bodyPr>
          <a:lstStyle>
            <a:lvl1pPr>
              <a:defRPr sz="4000" b="1" baseline="0"/>
            </a:lvl1pPr>
          </a:lstStyle>
          <a:p>
            <a:r>
              <a:rPr lang="hu-HU"/>
              <a:t>TITLE OF THE SLIDE</a:t>
            </a:r>
          </a:p>
        </p:txBody>
      </p:sp>
      <p:grpSp>
        <p:nvGrpSpPr>
          <p:cNvPr id="6" name="Group 4"/>
          <p:cNvGrpSpPr/>
          <p:nvPr userDrawn="1"/>
        </p:nvGrpSpPr>
        <p:grpSpPr>
          <a:xfrm>
            <a:off x="0" y="5"/>
            <a:ext cx="12192000" cy="300352"/>
            <a:chOff x="0" y="0"/>
            <a:chExt cx="6186311" cy="152400"/>
          </a:xfrm>
          <a:solidFill>
            <a:schemeClr val="accent2"/>
          </a:solidFill>
        </p:grpSpPr>
        <p:sp>
          <p:nvSpPr>
            <p:cNvPr id="7" name="Freeform 5"/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 userDrawn="1"/>
        </p:nvGrpSpPr>
        <p:grpSpPr>
          <a:xfrm rot="-5400000">
            <a:off x="10769331" y="5435325"/>
            <a:ext cx="1423815" cy="1421536"/>
            <a:chOff x="0" y="0"/>
            <a:chExt cx="6350000" cy="6339840"/>
          </a:xfrm>
          <a:solidFill>
            <a:schemeClr val="accent2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 userDrawn="1"/>
        </p:nvGrpSpPr>
        <p:grpSpPr>
          <a:xfrm>
            <a:off x="8676625" y="4"/>
            <a:ext cx="2284107" cy="1344085"/>
            <a:chOff x="0" y="0"/>
            <a:chExt cx="4975860" cy="2928049"/>
          </a:xfrm>
          <a:solidFill>
            <a:schemeClr val="accent2"/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75860" cy="2928049"/>
            </a:xfrm>
            <a:custGeom>
              <a:avLst/>
              <a:gdLst/>
              <a:ahLst/>
              <a:cxnLst/>
              <a:rect l="l" t="t" r="r" b="b"/>
              <a:pathLst>
                <a:path w="4975860" h="2928049">
                  <a:moveTo>
                    <a:pt x="4975860" y="0"/>
                  </a:moveTo>
                  <a:lnTo>
                    <a:pt x="4975860" y="2056829"/>
                  </a:lnTo>
                  <a:lnTo>
                    <a:pt x="2486660" y="2928049"/>
                  </a:lnTo>
                  <a:lnTo>
                    <a:pt x="0" y="2056829"/>
                  </a:lnTo>
                  <a:lnTo>
                    <a:pt x="1270" y="1340549"/>
                  </a:lnTo>
                  <a:lnTo>
                    <a:pt x="6350" y="746131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 userDrawn="1"/>
        </p:nvGrpSpPr>
        <p:grpSpPr>
          <a:xfrm>
            <a:off x="9025657" y="-577451"/>
            <a:ext cx="1586048" cy="1586048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4" name="Szöveg helye 40"/>
          <p:cNvSpPr>
            <a:spLocks noGrp="1"/>
          </p:cNvSpPr>
          <p:nvPr>
            <p:ph type="body" sz="quarter" idx="20" hasCustomPrompt="1"/>
          </p:nvPr>
        </p:nvSpPr>
        <p:spPr>
          <a:xfrm>
            <a:off x="839925" y="5272461"/>
            <a:ext cx="9767749" cy="323447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hu-HU" err="1"/>
              <a:t>Click</a:t>
            </a:r>
            <a:r>
              <a:rPr lang="hu-HU"/>
              <a:t> here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text</a:t>
            </a:r>
          </a:p>
        </p:txBody>
      </p:sp>
      <p:pic>
        <p:nvPicPr>
          <p:cNvPr id="16" name="Picture 14"/>
          <p:cNvPicPr>
            <a:picLocks noChangeAspect="1"/>
          </p:cNvPicPr>
          <p:nvPr userDrawn="1"/>
        </p:nvPicPr>
        <p:blipFill>
          <a:blip r:embed="rId2"/>
          <a:srcRect l="249" r="249"/>
          <a:stretch>
            <a:fillRect/>
          </a:stretch>
        </p:blipFill>
        <p:spPr>
          <a:xfrm>
            <a:off x="9333026" y="131452"/>
            <a:ext cx="958597" cy="600321"/>
          </a:xfrm>
          <a:prstGeom prst="rect">
            <a:avLst/>
          </a:prstGeom>
        </p:spPr>
      </p:pic>
      <p:sp>
        <p:nvSpPr>
          <p:cNvPr id="20" name="Szöveg helye 4"/>
          <p:cNvSpPr>
            <a:spLocks noGrp="1"/>
          </p:cNvSpPr>
          <p:nvPr>
            <p:ph type="body" sz="quarter" idx="24"/>
          </p:nvPr>
        </p:nvSpPr>
        <p:spPr>
          <a:xfrm>
            <a:off x="6105525" y="1609725"/>
            <a:ext cx="4502150" cy="3452813"/>
          </a:xfrm>
          <a:solidFill>
            <a:schemeClr val="accent2"/>
          </a:solidFill>
        </p:spPr>
        <p:txBody>
          <a:bodyPr/>
          <a:lstStyle>
            <a:lvl1pPr marL="542925" indent="-28575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542925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542925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542925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542925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38110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6096000" y="1961718"/>
            <a:ext cx="5219124" cy="617323"/>
          </a:xfrm>
        </p:spPr>
        <p:txBody>
          <a:bodyPr anchor="b">
            <a:normAutofit/>
          </a:bodyPr>
          <a:lstStyle>
            <a:lvl1pPr>
              <a:defRPr sz="4000" b="1" baseline="0"/>
            </a:lvl1pPr>
          </a:lstStyle>
          <a:p>
            <a:r>
              <a:rPr lang="hu-HU"/>
              <a:t>TITLE OF THE SLIDE</a:t>
            </a:r>
          </a:p>
        </p:txBody>
      </p:sp>
      <p:grpSp>
        <p:nvGrpSpPr>
          <p:cNvPr id="6" name="Group 4"/>
          <p:cNvGrpSpPr/>
          <p:nvPr userDrawn="1"/>
        </p:nvGrpSpPr>
        <p:grpSpPr>
          <a:xfrm>
            <a:off x="0" y="5"/>
            <a:ext cx="12192000" cy="300352"/>
            <a:chOff x="0" y="0"/>
            <a:chExt cx="6186311" cy="152400"/>
          </a:xfrm>
          <a:solidFill>
            <a:schemeClr val="accent2"/>
          </a:solidFill>
        </p:grpSpPr>
        <p:sp>
          <p:nvSpPr>
            <p:cNvPr id="7" name="Freeform 5"/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 userDrawn="1"/>
        </p:nvGrpSpPr>
        <p:grpSpPr>
          <a:xfrm rot="-5400000">
            <a:off x="10769331" y="5435325"/>
            <a:ext cx="1423815" cy="1421536"/>
            <a:chOff x="0" y="0"/>
            <a:chExt cx="6350000" cy="6339840"/>
          </a:xfrm>
          <a:solidFill>
            <a:schemeClr val="accent2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 userDrawn="1"/>
        </p:nvGrpSpPr>
        <p:grpSpPr>
          <a:xfrm>
            <a:off x="8676625" y="4"/>
            <a:ext cx="2284107" cy="1344085"/>
            <a:chOff x="0" y="0"/>
            <a:chExt cx="4975860" cy="2928049"/>
          </a:xfrm>
          <a:solidFill>
            <a:schemeClr val="accent2"/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75860" cy="2928049"/>
            </a:xfrm>
            <a:custGeom>
              <a:avLst/>
              <a:gdLst/>
              <a:ahLst/>
              <a:cxnLst/>
              <a:rect l="l" t="t" r="r" b="b"/>
              <a:pathLst>
                <a:path w="4975860" h="2928049">
                  <a:moveTo>
                    <a:pt x="4975860" y="0"/>
                  </a:moveTo>
                  <a:lnTo>
                    <a:pt x="4975860" y="2056829"/>
                  </a:lnTo>
                  <a:lnTo>
                    <a:pt x="2486660" y="2928049"/>
                  </a:lnTo>
                  <a:lnTo>
                    <a:pt x="0" y="2056829"/>
                  </a:lnTo>
                  <a:lnTo>
                    <a:pt x="1270" y="1340549"/>
                  </a:lnTo>
                  <a:lnTo>
                    <a:pt x="6350" y="746131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 userDrawn="1"/>
        </p:nvGrpSpPr>
        <p:grpSpPr>
          <a:xfrm>
            <a:off x="9025657" y="-577451"/>
            <a:ext cx="1586048" cy="1586048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0" name="Freeform 17"/>
          <p:cNvSpPr/>
          <p:nvPr/>
        </p:nvSpPr>
        <p:spPr>
          <a:xfrm>
            <a:off x="685800" y="5789613"/>
            <a:ext cx="4775200" cy="122526"/>
          </a:xfrm>
          <a:custGeom>
            <a:avLst/>
            <a:gdLst/>
            <a:ahLst/>
            <a:cxnLst/>
            <a:rect l="l" t="t" r="r" b="b"/>
            <a:pathLst>
              <a:path w="2722253" h="69850">
                <a:moveTo>
                  <a:pt x="2431423" y="0"/>
                </a:moveTo>
                <a:lnTo>
                  <a:pt x="0" y="0"/>
                </a:lnTo>
                <a:lnTo>
                  <a:pt x="0" y="69850"/>
                </a:lnTo>
                <a:lnTo>
                  <a:pt x="2722253" y="69850"/>
                </a:lnTo>
                <a:lnTo>
                  <a:pt x="2722253" y="0"/>
                </a:lnTo>
                <a:close/>
              </a:path>
            </a:pathLst>
          </a:custGeom>
          <a:solidFill>
            <a:schemeClr val="accent2"/>
          </a:solidFill>
        </p:spPr>
      </p:sp>
      <p:grpSp>
        <p:nvGrpSpPr>
          <p:cNvPr id="21" name="Group 18"/>
          <p:cNvGrpSpPr/>
          <p:nvPr userDrawn="1"/>
        </p:nvGrpSpPr>
        <p:grpSpPr>
          <a:xfrm>
            <a:off x="7546326" y="4697992"/>
            <a:ext cx="4645679" cy="489429"/>
            <a:chOff x="0" y="0"/>
            <a:chExt cx="5424698" cy="571500"/>
          </a:xfrm>
          <a:solidFill>
            <a:schemeClr val="accent2"/>
          </a:solidFill>
        </p:grpSpPr>
        <p:sp>
          <p:nvSpPr>
            <p:cNvPr id="23" name="Freeform 19"/>
            <p:cNvSpPr/>
            <p:nvPr/>
          </p:nvSpPr>
          <p:spPr>
            <a:xfrm>
              <a:off x="0" y="255270"/>
              <a:ext cx="5424698" cy="69850"/>
            </a:xfrm>
            <a:custGeom>
              <a:avLst/>
              <a:gdLst/>
              <a:ahLst/>
              <a:cxnLst/>
              <a:rect l="l" t="t" r="r" b="b"/>
              <a:pathLst>
                <a:path w="5424698" h="69850">
                  <a:moveTo>
                    <a:pt x="513386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5424698" y="69850"/>
                  </a:lnTo>
                  <a:lnTo>
                    <a:pt x="5424698" y="0"/>
                  </a:lnTo>
                  <a:close/>
                </a:path>
              </a:pathLst>
            </a:custGeom>
            <a:grpFill/>
          </p:spPr>
        </p:sp>
      </p:grpSp>
      <p:sp>
        <p:nvSpPr>
          <p:cNvPr id="25" name="Szöveg helye 1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096000" y="2738392"/>
            <a:ext cx="5219123" cy="328639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accent1"/>
                </a:solidFill>
              </a:defRPr>
            </a:lvl1pPr>
          </a:lstStyle>
          <a:p>
            <a:pPr lvl="0"/>
            <a:r>
              <a:rPr lang="hu-HU" err="1"/>
              <a:t>This</a:t>
            </a:r>
            <a:r>
              <a:rPr lang="hu-HU"/>
              <a:t> is a </a:t>
            </a:r>
            <a:r>
              <a:rPr lang="hu-HU" err="1"/>
              <a:t>subtitle</a:t>
            </a:r>
            <a:endParaRPr lang="hu-HU"/>
          </a:p>
        </p:txBody>
      </p:sp>
      <p:sp>
        <p:nvSpPr>
          <p:cNvPr id="4" name="Kép helye 3"/>
          <p:cNvSpPr>
            <a:spLocks noGrp="1"/>
          </p:cNvSpPr>
          <p:nvPr userDrawn="1">
            <p:ph type="pic" sz="quarter" idx="15" hasCustomPrompt="1"/>
          </p:nvPr>
        </p:nvSpPr>
        <p:spPr>
          <a:xfrm>
            <a:off x="685800" y="1008597"/>
            <a:ext cx="4775200" cy="4781016"/>
          </a:xfrm>
          <a:ln w="25400" cap="sq" cmpd="sng">
            <a:noFill/>
            <a:miter lim="800000"/>
          </a:ln>
        </p:spPr>
        <p:txBody>
          <a:bodyPr>
            <a:normAutofit/>
          </a:bodyPr>
          <a:lstStyle>
            <a:lvl1pPr>
              <a:defRPr sz="1800" baseline="0"/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on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icon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insert</a:t>
            </a:r>
            <a:r>
              <a:rPr lang="hu-HU"/>
              <a:t> a </a:t>
            </a:r>
            <a:r>
              <a:rPr lang="hu-HU" err="1"/>
              <a:t>picture</a:t>
            </a:r>
            <a:endParaRPr lang="hu-HU"/>
          </a:p>
        </p:txBody>
      </p:sp>
      <p:sp>
        <p:nvSpPr>
          <p:cNvPr id="18" name="Szöveg helye 40"/>
          <p:cNvSpPr>
            <a:spLocks noGrp="1"/>
          </p:cNvSpPr>
          <p:nvPr>
            <p:ph type="body" sz="quarter" idx="20" hasCustomPrompt="1"/>
          </p:nvPr>
        </p:nvSpPr>
        <p:spPr>
          <a:xfrm>
            <a:off x="6095999" y="3259535"/>
            <a:ext cx="5219123" cy="26525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hu-HU" err="1"/>
              <a:t>Click</a:t>
            </a:r>
            <a:r>
              <a:rPr lang="hu-HU"/>
              <a:t> here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text</a:t>
            </a:r>
          </a:p>
        </p:txBody>
      </p:sp>
      <p:pic>
        <p:nvPicPr>
          <p:cNvPr id="22" name="Picture 14"/>
          <p:cNvPicPr>
            <a:picLocks noChangeAspect="1"/>
          </p:cNvPicPr>
          <p:nvPr userDrawn="1"/>
        </p:nvPicPr>
        <p:blipFill>
          <a:blip r:embed="rId2"/>
          <a:srcRect l="249" r="249"/>
          <a:stretch>
            <a:fillRect/>
          </a:stretch>
        </p:blipFill>
        <p:spPr>
          <a:xfrm>
            <a:off x="9333026" y="131452"/>
            <a:ext cx="958597" cy="60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77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zöveg helye 15"/>
          <p:cNvSpPr>
            <a:spLocks noGrp="1"/>
          </p:cNvSpPr>
          <p:nvPr>
            <p:ph type="body" sz="quarter" idx="20" hasCustomPrompt="1"/>
          </p:nvPr>
        </p:nvSpPr>
        <p:spPr>
          <a:xfrm>
            <a:off x="8124032" y="4786126"/>
            <a:ext cx="3366128" cy="639934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err="1"/>
              <a:t>click</a:t>
            </a:r>
            <a:r>
              <a:rPr lang="hu-HU"/>
              <a:t> here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caption</a:t>
            </a:r>
            <a:endParaRPr lang="hu-HU"/>
          </a:p>
        </p:txBody>
      </p:sp>
      <p:sp>
        <p:nvSpPr>
          <p:cNvPr id="47" name="Szöveg helye 15"/>
          <p:cNvSpPr>
            <a:spLocks noGrp="1"/>
          </p:cNvSpPr>
          <p:nvPr>
            <p:ph type="body" sz="quarter" idx="19" hasCustomPrompt="1"/>
          </p:nvPr>
        </p:nvSpPr>
        <p:spPr>
          <a:xfrm>
            <a:off x="4396894" y="4780105"/>
            <a:ext cx="3366128" cy="639934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err="1"/>
              <a:t>click</a:t>
            </a:r>
            <a:r>
              <a:rPr lang="hu-HU"/>
              <a:t> here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caption</a:t>
            </a:r>
            <a:endParaRPr lang="hu-HU"/>
          </a:p>
        </p:txBody>
      </p:sp>
      <p:grpSp>
        <p:nvGrpSpPr>
          <p:cNvPr id="6" name="Group 4"/>
          <p:cNvGrpSpPr/>
          <p:nvPr userDrawn="1"/>
        </p:nvGrpSpPr>
        <p:grpSpPr>
          <a:xfrm>
            <a:off x="0" y="5"/>
            <a:ext cx="12192000" cy="300352"/>
            <a:chOff x="0" y="0"/>
            <a:chExt cx="6186311" cy="152400"/>
          </a:xfrm>
          <a:solidFill>
            <a:schemeClr val="accent2"/>
          </a:solidFill>
        </p:grpSpPr>
        <p:sp>
          <p:nvSpPr>
            <p:cNvPr id="7" name="Freeform 5"/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 userDrawn="1"/>
        </p:nvGrpSpPr>
        <p:grpSpPr>
          <a:xfrm rot="-5400000">
            <a:off x="10769331" y="5435325"/>
            <a:ext cx="1423815" cy="1421536"/>
            <a:chOff x="0" y="0"/>
            <a:chExt cx="6350000" cy="6339840"/>
          </a:xfrm>
          <a:solidFill>
            <a:schemeClr val="accent2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 userDrawn="1"/>
        </p:nvGrpSpPr>
        <p:grpSpPr>
          <a:xfrm>
            <a:off x="8676625" y="4"/>
            <a:ext cx="2284107" cy="1344085"/>
            <a:chOff x="0" y="0"/>
            <a:chExt cx="4975860" cy="2928049"/>
          </a:xfrm>
          <a:solidFill>
            <a:schemeClr val="accent2"/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75860" cy="2928049"/>
            </a:xfrm>
            <a:custGeom>
              <a:avLst/>
              <a:gdLst/>
              <a:ahLst/>
              <a:cxnLst/>
              <a:rect l="l" t="t" r="r" b="b"/>
              <a:pathLst>
                <a:path w="4975860" h="2928049">
                  <a:moveTo>
                    <a:pt x="4975860" y="0"/>
                  </a:moveTo>
                  <a:lnTo>
                    <a:pt x="4975860" y="2056829"/>
                  </a:lnTo>
                  <a:lnTo>
                    <a:pt x="2486660" y="2928049"/>
                  </a:lnTo>
                  <a:lnTo>
                    <a:pt x="0" y="2056829"/>
                  </a:lnTo>
                  <a:lnTo>
                    <a:pt x="1270" y="1340549"/>
                  </a:lnTo>
                  <a:lnTo>
                    <a:pt x="6350" y="746131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 userDrawn="1"/>
        </p:nvGrpSpPr>
        <p:grpSpPr>
          <a:xfrm>
            <a:off x="9025657" y="-577451"/>
            <a:ext cx="1586048" cy="1586048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2" name="Szöveg helye 31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3" y="5683103"/>
            <a:ext cx="10599553" cy="563260"/>
          </a:xfrm>
        </p:spPr>
        <p:txBody>
          <a:bodyPr anchor="t"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tx1"/>
                </a:solidFill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1800" err="1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hu-HU" sz="1800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here </a:t>
            </a:r>
            <a:r>
              <a:rPr lang="hu-HU" sz="1800" err="1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1800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err="1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hu-HU" sz="1800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</a:t>
            </a:r>
            <a:endParaRPr lang="hu-HU"/>
          </a:p>
        </p:txBody>
      </p:sp>
      <p:sp>
        <p:nvSpPr>
          <p:cNvPr id="22" name="Cím 1"/>
          <p:cNvSpPr>
            <a:spLocks noGrp="1"/>
          </p:cNvSpPr>
          <p:nvPr>
            <p:ph type="title" hasCustomPrompt="1"/>
          </p:nvPr>
        </p:nvSpPr>
        <p:spPr>
          <a:xfrm>
            <a:off x="1980253" y="741085"/>
            <a:ext cx="7838425" cy="617323"/>
          </a:xfrm>
        </p:spPr>
        <p:txBody>
          <a:bodyPr anchor="b">
            <a:normAutofit/>
          </a:bodyPr>
          <a:lstStyle>
            <a:lvl1pPr algn="ctr">
              <a:defRPr sz="4000" b="1"/>
            </a:lvl1pPr>
          </a:lstStyle>
          <a:p>
            <a:r>
              <a:rPr lang="hu-HU"/>
              <a:t>TITLE OF THE SLIDE</a:t>
            </a:r>
          </a:p>
        </p:txBody>
      </p:sp>
      <p:grpSp>
        <p:nvGrpSpPr>
          <p:cNvPr id="31" name="Group 19"/>
          <p:cNvGrpSpPr/>
          <p:nvPr userDrawn="1"/>
        </p:nvGrpSpPr>
        <p:grpSpPr>
          <a:xfrm>
            <a:off x="685804" y="2291715"/>
            <a:ext cx="3366120" cy="122526"/>
            <a:chOff x="0" y="255271"/>
            <a:chExt cx="1918967" cy="69850"/>
          </a:xfrm>
          <a:solidFill>
            <a:schemeClr val="accent2"/>
          </a:solidFill>
        </p:grpSpPr>
        <p:sp>
          <p:nvSpPr>
            <p:cNvPr id="33" name="Freeform 20"/>
            <p:cNvSpPr/>
            <p:nvPr/>
          </p:nvSpPr>
          <p:spPr>
            <a:xfrm>
              <a:off x="0" y="255271"/>
              <a:ext cx="1918967" cy="69850"/>
            </a:xfrm>
            <a:custGeom>
              <a:avLst/>
              <a:gdLst/>
              <a:ahLst/>
              <a:cxnLst/>
              <a:rect l="l" t="t" r="r" b="b"/>
              <a:pathLst>
                <a:path w="1918967" h="69850">
                  <a:moveTo>
                    <a:pt x="162813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918967" y="69850"/>
                  </a:lnTo>
                  <a:lnTo>
                    <a:pt x="1918967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34" name="Group 21"/>
          <p:cNvGrpSpPr/>
          <p:nvPr userDrawn="1"/>
        </p:nvGrpSpPr>
        <p:grpSpPr>
          <a:xfrm>
            <a:off x="4412940" y="1843937"/>
            <a:ext cx="3366122" cy="1002488"/>
            <a:chOff x="0" y="0"/>
            <a:chExt cx="1918967" cy="571500"/>
          </a:xfrm>
          <a:solidFill>
            <a:schemeClr val="accent2"/>
          </a:solidFill>
        </p:grpSpPr>
        <p:sp>
          <p:nvSpPr>
            <p:cNvPr id="35" name="Freeform 22"/>
            <p:cNvSpPr/>
            <p:nvPr/>
          </p:nvSpPr>
          <p:spPr>
            <a:xfrm>
              <a:off x="0" y="255270"/>
              <a:ext cx="1918967" cy="69850"/>
            </a:xfrm>
            <a:custGeom>
              <a:avLst/>
              <a:gdLst/>
              <a:ahLst/>
              <a:cxnLst/>
              <a:rect l="l" t="t" r="r" b="b"/>
              <a:pathLst>
                <a:path w="1918967" h="69850">
                  <a:moveTo>
                    <a:pt x="162813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918967" y="69850"/>
                  </a:lnTo>
                  <a:lnTo>
                    <a:pt x="1918967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36" name="Group 23"/>
          <p:cNvGrpSpPr/>
          <p:nvPr userDrawn="1"/>
        </p:nvGrpSpPr>
        <p:grpSpPr>
          <a:xfrm>
            <a:off x="8140076" y="1843937"/>
            <a:ext cx="3366128" cy="1002488"/>
            <a:chOff x="0" y="0"/>
            <a:chExt cx="1918967" cy="571500"/>
          </a:xfrm>
          <a:solidFill>
            <a:schemeClr val="accent2"/>
          </a:solidFill>
        </p:grpSpPr>
        <p:sp>
          <p:nvSpPr>
            <p:cNvPr id="37" name="Freeform 24"/>
            <p:cNvSpPr/>
            <p:nvPr/>
          </p:nvSpPr>
          <p:spPr>
            <a:xfrm>
              <a:off x="0" y="255270"/>
              <a:ext cx="1918967" cy="69850"/>
            </a:xfrm>
            <a:custGeom>
              <a:avLst/>
              <a:gdLst/>
              <a:ahLst/>
              <a:cxnLst/>
              <a:rect l="l" t="t" r="r" b="b"/>
              <a:pathLst>
                <a:path w="1918967" h="69850">
                  <a:moveTo>
                    <a:pt x="1628137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918967" y="69850"/>
                  </a:lnTo>
                  <a:lnTo>
                    <a:pt x="1918967" y="0"/>
                  </a:lnTo>
                  <a:close/>
                </a:path>
              </a:pathLst>
            </a:custGeom>
            <a:grpFill/>
          </p:spPr>
        </p:sp>
      </p:grpSp>
      <p:sp>
        <p:nvSpPr>
          <p:cNvPr id="5" name="Kép helye 4"/>
          <p:cNvSpPr>
            <a:spLocks noGrp="1"/>
          </p:cNvSpPr>
          <p:nvPr>
            <p:ph type="pic" sz="quarter" idx="15" hasCustomPrompt="1"/>
          </p:nvPr>
        </p:nvSpPr>
        <p:spPr>
          <a:xfrm>
            <a:off x="685802" y="2414242"/>
            <a:ext cx="3350078" cy="2114842"/>
          </a:xfr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on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icon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insert</a:t>
            </a:r>
            <a:r>
              <a:rPr lang="hu-HU"/>
              <a:t> a </a:t>
            </a:r>
            <a:r>
              <a:rPr lang="hu-HU" err="1"/>
              <a:t>picture</a:t>
            </a:r>
            <a:endParaRPr lang="hu-HU"/>
          </a:p>
          <a:p>
            <a:endParaRPr lang="hu-HU"/>
          </a:p>
        </p:txBody>
      </p:sp>
      <p:sp>
        <p:nvSpPr>
          <p:cNvPr id="44" name="Kép helye 4"/>
          <p:cNvSpPr>
            <a:spLocks noGrp="1"/>
          </p:cNvSpPr>
          <p:nvPr>
            <p:ph type="pic" sz="quarter" idx="16" hasCustomPrompt="1"/>
          </p:nvPr>
        </p:nvSpPr>
        <p:spPr>
          <a:xfrm>
            <a:off x="4412938" y="2414242"/>
            <a:ext cx="3350084" cy="21148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on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icon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insert</a:t>
            </a:r>
            <a:r>
              <a:rPr lang="hu-HU"/>
              <a:t> a </a:t>
            </a:r>
            <a:r>
              <a:rPr lang="hu-HU" err="1"/>
              <a:t>picture</a:t>
            </a:r>
            <a:endParaRPr lang="hu-HU"/>
          </a:p>
        </p:txBody>
      </p:sp>
      <p:sp>
        <p:nvSpPr>
          <p:cNvPr id="45" name="Kép helye 4"/>
          <p:cNvSpPr>
            <a:spLocks noGrp="1"/>
          </p:cNvSpPr>
          <p:nvPr>
            <p:ph type="pic" sz="quarter" idx="17" hasCustomPrompt="1"/>
          </p:nvPr>
        </p:nvSpPr>
        <p:spPr>
          <a:xfrm>
            <a:off x="8140076" y="2414242"/>
            <a:ext cx="3350084" cy="211484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on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icon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insert</a:t>
            </a:r>
            <a:r>
              <a:rPr lang="hu-HU"/>
              <a:t> a </a:t>
            </a:r>
            <a:r>
              <a:rPr lang="hu-HU" err="1"/>
              <a:t>picture</a:t>
            </a:r>
            <a:endParaRPr lang="hu-HU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2" y="4808485"/>
            <a:ext cx="3366124" cy="639934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err="1"/>
              <a:t>click</a:t>
            </a:r>
            <a:r>
              <a:rPr lang="hu-HU"/>
              <a:t> here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caption</a:t>
            </a:r>
            <a:endParaRPr lang="hu-HU"/>
          </a:p>
        </p:txBody>
      </p:sp>
      <p:sp>
        <p:nvSpPr>
          <p:cNvPr id="51" name="Szöveg helye 31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1546425"/>
            <a:ext cx="10804357" cy="56326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sz="1800" err="1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hu-HU" sz="1800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here </a:t>
            </a:r>
            <a:r>
              <a:rPr lang="hu-HU" sz="1800" err="1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1800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err="1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hu-HU" sz="1800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</a:t>
            </a:r>
            <a:endParaRPr lang="hu-HU"/>
          </a:p>
        </p:txBody>
      </p:sp>
      <p:pic>
        <p:nvPicPr>
          <p:cNvPr id="27" name="Picture 14"/>
          <p:cNvPicPr>
            <a:picLocks noChangeAspect="1"/>
          </p:cNvPicPr>
          <p:nvPr userDrawn="1"/>
        </p:nvPicPr>
        <p:blipFill>
          <a:blip r:embed="rId2"/>
          <a:srcRect l="249" r="249"/>
          <a:stretch>
            <a:fillRect/>
          </a:stretch>
        </p:blipFill>
        <p:spPr>
          <a:xfrm>
            <a:off x="9333026" y="131452"/>
            <a:ext cx="958597" cy="60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59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zöveg helye 15"/>
          <p:cNvSpPr>
            <a:spLocks noGrp="1"/>
          </p:cNvSpPr>
          <p:nvPr>
            <p:ph type="body" sz="quarter" idx="23" hasCustomPrompt="1"/>
          </p:nvPr>
        </p:nvSpPr>
        <p:spPr>
          <a:xfrm>
            <a:off x="4207143" y="4047894"/>
            <a:ext cx="3366128" cy="649950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err="1"/>
              <a:t>consectetur</a:t>
            </a:r>
            <a:r>
              <a:rPr lang="hu-HU"/>
              <a:t> </a:t>
            </a:r>
            <a:r>
              <a:rPr lang="hu-HU" err="1"/>
              <a:t>adispicing</a:t>
            </a:r>
            <a:endParaRPr lang="hu-HU"/>
          </a:p>
        </p:txBody>
      </p:sp>
      <p:sp>
        <p:nvSpPr>
          <p:cNvPr id="50" name="Szöveg helye 15"/>
          <p:cNvSpPr>
            <a:spLocks noGrp="1"/>
          </p:cNvSpPr>
          <p:nvPr>
            <p:ph type="body" sz="quarter" idx="20" hasCustomPrompt="1"/>
          </p:nvPr>
        </p:nvSpPr>
        <p:spPr>
          <a:xfrm>
            <a:off x="4207143" y="3275400"/>
            <a:ext cx="3366128" cy="639934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err="1"/>
              <a:t>dolor</a:t>
            </a:r>
            <a:r>
              <a:rPr lang="hu-HU"/>
              <a:t> </a:t>
            </a:r>
            <a:r>
              <a:rPr lang="hu-HU" err="1"/>
              <a:t>sit</a:t>
            </a:r>
            <a:r>
              <a:rPr lang="hu-HU"/>
              <a:t> </a:t>
            </a:r>
            <a:r>
              <a:rPr lang="hu-HU" err="1"/>
              <a:t>amet</a:t>
            </a:r>
            <a:endParaRPr lang="hu-HU"/>
          </a:p>
        </p:txBody>
      </p:sp>
      <p:sp>
        <p:nvSpPr>
          <p:cNvPr id="63" name="Szöveg helye 15"/>
          <p:cNvSpPr>
            <a:spLocks noGrp="1"/>
          </p:cNvSpPr>
          <p:nvPr>
            <p:ph type="body" sz="quarter" idx="22" hasCustomPrompt="1"/>
          </p:nvPr>
        </p:nvSpPr>
        <p:spPr>
          <a:xfrm>
            <a:off x="4207143" y="2492683"/>
            <a:ext cx="3366128" cy="639934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err="1"/>
              <a:t>lorem</a:t>
            </a:r>
            <a:r>
              <a:rPr lang="hu-HU"/>
              <a:t> </a:t>
            </a:r>
            <a:r>
              <a:rPr lang="hu-HU" err="1"/>
              <a:t>ipsum</a:t>
            </a:r>
            <a:endParaRPr lang="hu-HU"/>
          </a:p>
        </p:txBody>
      </p:sp>
      <p:grpSp>
        <p:nvGrpSpPr>
          <p:cNvPr id="6" name="Group 4"/>
          <p:cNvGrpSpPr/>
          <p:nvPr userDrawn="1"/>
        </p:nvGrpSpPr>
        <p:grpSpPr>
          <a:xfrm>
            <a:off x="0" y="5"/>
            <a:ext cx="12192000" cy="300352"/>
            <a:chOff x="0" y="0"/>
            <a:chExt cx="6186311" cy="152400"/>
          </a:xfrm>
          <a:solidFill>
            <a:schemeClr val="accent2"/>
          </a:solidFill>
        </p:grpSpPr>
        <p:sp>
          <p:nvSpPr>
            <p:cNvPr id="7" name="Freeform 5"/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 userDrawn="1"/>
        </p:nvGrpSpPr>
        <p:grpSpPr>
          <a:xfrm rot="-5400000">
            <a:off x="10769331" y="5435325"/>
            <a:ext cx="1423815" cy="1421536"/>
            <a:chOff x="0" y="0"/>
            <a:chExt cx="6350000" cy="6339840"/>
          </a:xfrm>
          <a:solidFill>
            <a:schemeClr val="accent2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 userDrawn="1"/>
        </p:nvGrpSpPr>
        <p:grpSpPr>
          <a:xfrm>
            <a:off x="8676625" y="4"/>
            <a:ext cx="2284107" cy="1344085"/>
            <a:chOff x="0" y="0"/>
            <a:chExt cx="4975860" cy="2928049"/>
          </a:xfrm>
          <a:solidFill>
            <a:schemeClr val="accent2"/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75860" cy="2928049"/>
            </a:xfrm>
            <a:custGeom>
              <a:avLst/>
              <a:gdLst/>
              <a:ahLst/>
              <a:cxnLst/>
              <a:rect l="l" t="t" r="r" b="b"/>
              <a:pathLst>
                <a:path w="4975860" h="2928049">
                  <a:moveTo>
                    <a:pt x="4975860" y="0"/>
                  </a:moveTo>
                  <a:lnTo>
                    <a:pt x="4975860" y="2056829"/>
                  </a:lnTo>
                  <a:lnTo>
                    <a:pt x="2486660" y="2928049"/>
                  </a:lnTo>
                  <a:lnTo>
                    <a:pt x="0" y="2056829"/>
                  </a:lnTo>
                  <a:lnTo>
                    <a:pt x="1270" y="1340549"/>
                  </a:lnTo>
                  <a:lnTo>
                    <a:pt x="6350" y="746131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 userDrawn="1"/>
        </p:nvGrpSpPr>
        <p:grpSpPr>
          <a:xfrm>
            <a:off x="9025657" y="-577451"/>
            <a:ext cx="1586048" cy="1586048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2" name="Szöveg helye 31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3" y="5683103"/>
            <a:ext cx="10599553" cy="563260"/>
          </a:xfrm>
        </p:spPr>
        <p:txBody>
          <a:bodyPr anchor="t"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1800" err="1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hu-HU" sz="1800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here </a:t>
            </a:r>
            <a:r>
              <a:rPr lang="hu-HU" sz="1800" err="1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1800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err="1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hu-HU" sz="1800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</a:t>
            </a:r>
            <a:endParaRPr lang="hu-HU"/>
          </a:p>
        </p:txBody>
      </p:sp>
      <p:sp>
        <p:nvSpPr>
          <p:cNvPr id="22" name="Cím 1"/>
          <p:cNvSpPr>
            <a:spLocks noGrp="1"/>
          </p:cNvSpPr>
          <p:nvPr>
            <p:ph type="title" hasCustomPrompt="1"/>
          </p:nvPr>
        </p:nvSpPr>
        <p:spPr>
          <a:xfrm>
            <a:off x="1980253" y="741085"/>
            <a:ext cx="7838425" cy="617323"/>
          </a:xfrm>
        </p:spPr>
        <p:txBody>
          <a:bodyPr anchor="b">
            <a:normAutofit/>
          </a:bodyPr>
          <a:lstStyle>
            <a:lvl1pPr algn="ctr">
              <a:defRPr sz="4000" b="1"/>
            </a:lvl1pPr>
          </a:lstStyle>
          <a:p>
            <a:r>
              <a:rPr lang="hu-HU"/>
              <a:t>TITLE OF THE SLIDE</a:t>
            </a:r>
          </a:p>
        </p:txBody>
      </p:sp>
      <p:sp>
        <p:nvSpPr>
          <p:cNvPr id="51" name="Szöveg helye 31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1546425"/>
            <a:ext cx="10804357" cy="56326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sz="1800" err="1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hu-HU" sz="1800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here </a:t>
            </a:r>
            <a:r>
              <a:rPr lang="hu-HU" sz="1800" err="1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1800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err="1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hu-HU" sz="1800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</a:t>
            </a:r>
            <a:endParaRPr lang="hu-HU"/>
          </a:p>
        </p:txBody>
      </p:sp>
      <p:grpSp>
        <p:nvGrpSpPr>
          <p:cNvPr id="59" name="Group 29"/>
          <p:cNvGrpSpPr/>
          <p:nvPr userDrawn="1"/>
        </p:nvGrpSpPr>
        <p:grpSpPr>
          <a:xfrm rot="-5400000">
            <a:off x="-426360" y="3084442"/>
            <a:ext cx="2224320" cy="1002488"/>
            <a:chOff x="0" y="0"/>
            <a:chExt cx="1254268" cy="571500"/>
          </a:xfrm>
          <a:solidFill>
            <a:schemeClr val="accent2"/>
          </a:solidFill>
        </p:grpSpPr>
        <p:sp>
          <p:nvSpPr>
            <p:cNvPr id="60" name="Freeform 30"/>
            <p:cNvSpPr/>
            <p:nvPr/>
          </p:nvSpPr>
          <p:spPr>
            <a:xfrm>
              <a:off x="0" y="255270"/>
              <a:ext cx="1254268" cy="69850"/>
            </a:xfrm>
            <a:custGeom>
              <a:avLst/>
              <a:gdLst/>
              <a:ahLst/>
              <a:cxnLst/>
              <a:rect l="l" t="t" r="r" b="b"/>
              <a:pathLst>
                <a:path w="1254268" h="69850">
                  <a:moveTo>
                    <a:pt x="96343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254268" y="69850"/>
                  </a:lnTo>
                  <a:lnTo>
                    <a:pt x="1254268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61" name="Group 31"/>
          <p:cNvGrpSpPr/>
          <p:nvPr userDrawn="1"/>
        </p:nvGrpSpPr>
        <p:grpSpPr>
          <a:xfrm rot="-5400000">
            <a:off x="10010411" y="3098527"/>
            <a:ext cx="2224318" cy="1002488"/>
            <a:chOff x="0" y="0"/>
            <a:chExt cx="1254268" cy="571500"/>
          </a:xfrm>
          <a:solidFill>
            <a:schemeClr val="accent2"/>
          </a:solidFill>
        </p:grpSpPr>
        <p:sp>
          <p:nvSpPr>
            <p:cNvPr id="62" name="Freeform 32"/>
            <p:cNvSpPr/>
            <p:nvPr/>
          </p:nvSpPr>
          <p:spPr>
            <a:xfrm>
              <a:off x="0" y="255270"/>
              <a:ext cx="1254268" cy="69850"/>
            </a:xfrm>
            <a:custGeom>
              <a:avLst/>
              <a:gdLst/>
              <a:ahLst/>
              <a:cxnLst/>
              <a:rect l="l" t="t" r="r" b="b"/>
              <a:pathLst>
                <a:path w="1254268" h="69850">
                  <a:moveTo>
                    <a:pt x="963438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1254268" y="69850"/>
                  </a:lnTo>
                  <a:lnTo>
                    <a:pt x="1254268" y="0"/>
                  </a:lnTo>
                  <a:close/>
                </a:path>
              </a:pathLst>
            </a:custGeom>
            <a:grpFill/>
          </p:spPr>
        </p:sp>
      </p:grpSp>
      <p:sp>
        <p:nvSpPr>
          <p:cNvPr id="3" name="Szöveg helye 2"/>
          <p:cNvSpPr>
            <a:spLocks noGrp="1"/>
          </p:cNvSpPr>
          <p:nvPr>
            <p:ph type="body" sz="quarter" idx="24" hasCustomPrompt="1"/>
          </p:nvPr>
        </p:nvSpPr>
        <p:spPr>
          <a:xfrm>
            <a:off x="631825" y="4687888"/>
            <a:ext cx="3419475" cy="5095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/>
            </a:lvl1pPr>
          </a:lstStyle>
          <a:p>
            <a:pPr lvl="0"/>
            <a:r>
              <a:rPr lang="hu-HU" err="1"/>
              <a:t>click</a:t>
            </a:r>
            <a:r>
              <a:rPr lang="hu-HU"/>
              <a:t> here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caption</a:t>
            </a:r>
            <a:endParaRPr lang="hu-HU"/>
          </a:p>
        </p:txBody>
      </p:sp>
      <p:sp>
        <p:nvSpPr>
          <p:cNvPr id="65" name="Szöveg helye 2"/>
          <p:cNvSpPr>
            <a:spLocks noGrp="1"/>
          </p:cNvSpPr>
          <p:nvPr>
            <p:ph type="body" sz="quarter" idx="25" hasCustomPrompt="1"/>
          </p:nvPr>
        </p:nvSpPr>
        <p:spPr>
          <a:xfrm>
            <a:off x="7772155" y="4697844"/>
            <a:ext cx="3419475" cy="4996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/>
            </a:lvl1pPr>
          </a:lstStyle>
          <a:p>
            <a:pPr lvl="0"/>
            <a:r>
              <a:rPr lang="hu-HU" err="1"/>
              <a:t>click</a:t>
            </a:r>
            <a:r>
              <a:rPr lang="hu-HU"/>
              <a:t> here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edit</a:t>
            </a:r>
            <a:r>
              <a:rPr lang="hu-HU"/>
              <a:t> </a:t>
            </a:r>
            <a:r>
              <a:rPr lang="hu-HU" err="1"/>
              <a:t>caption</a:t>
            </a:r>
            <a:endParaRPr lang="hu-HU"/>
          </a:p>
        </p:txBody>
      </p:sp>
      <p:sp>
        <p:nvSpPr>
          <p:cNvPr id="15" name="Kép helye 14"/>
          <p:cNvSpPr>
            <a:spLocks noGrp="1"/>
          </p:cNvSpPr>
          <p:nvPr>
            <p:ph type="pic" sz="quarter" idx="26" hasCustomPrompt="1"/>
          </p:nvPr>
        </p:nvSpPr>
        <p:spPr>
          <a:xfrm>
            <a:off x="754861" y="2487612"/>
            <a:ext cx="3296439" cy="219171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on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icon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insert</a:t>
            </a:r>
            <a:r>
              <a:rPr lang="hu-HU"/>
              <a:t> a </a:t>
            </a:r>
            <a:r>
              <a:rPr lang="hu-HU" err="1"/>
              <a:t>picture</a:t>
            </a:r>
            <a:endParaRPr lang="hu-HU"/>
          </a:p>
        </p:txBody>
      </p:sp>
      <p:sp>
        <p:nvSpPr>
          <p:cNvPr id="66" name="Kép helye 14"/>
          <p:cNvSpPr>
            <a:spLocks noGrp="1"/>
          </p:cNvSpPr>
          <p:nvPr>
            <p:ph type="pic" sz="quarter" idx="27" hasCustomPrompt="1"/>
          </p:nvPr>
        </p:nvSpPr>
        <p:spPr>
          <a:xfrm>
            <a:off x="7756984" y="2487612"/>
            <a:ext cx="3300654" cy="2210232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on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icon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insert</a:t>
            </a:r>
            <a:r>
              <a:rPr lang="hu-HU"/>
              <a:t> a </a:t>
            </a:r>
            <a:r>
              <a:rPr lang="hu-HU" err="1"/>
              <a:t>picture</a:t>
            </a:r>
            <a:endParaRPr lang="hu-HU"/>
          </a:p>
        </p:txBody>
      </p:sp>
      <p:pic>
        <p:nvPicPr>
          <p:cNvPr id="26" name="Picture 14"/>
          <p:cNvPicPr>
            <a:picLocks noChangeAspect="1"/>
          </p:cNvPicPr>
          <p:nvPr userDrawn="1"/>
        </p:nvPicPr>
        <p:blipFill>
          <a:blip r:embed="rId2"/>
          <a:srcRect l="249" r="249"/>
          <a:stretch>
            <a:fillRect/>
          </a:stretch>
        </p:blipFill>
        <p:spPr>
          <a:xfrm>
            <a:off x="9333026" y="131452"/>
            <a:ext cx="958597" cy="60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1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Big picture with li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ép helye 3"/>
          <p:cNvSpPr>
            <a:spLocks noGrp="1"/>
          </p:cNvSpPr>
          <p:nvPr>
            <p:ph type="pic" sz="quarter" idx="27" hasCustomPrompt="1"/>
          </p:nvPr>
        </p:nvSpPr>
        <p:spPr>
          <a:xfrm>
            <a:off x="754860" y="1496478"/>
            <a:ext cx="4462408" cy="4484511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hu-HU" err="1"/>
              <a:t>Click</a:t>
            </a:r>
            <a:r>
              <a:rPr lang="hu-HU"/>
              <a:t> </a:t>
            </a:r>
            <a:r>
              <a:rPr lang="hu-HU" err="1"/>
              <a:t>on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icon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</a:t>
            </a:r>
            <a:r>
              <a:rPr lang="hu-HU" err="1"/>
              <a:t>insert</a:t>
            </a:r>
            <a:r>
              <a:rPr lang="hu-HU"/>
              <a:t> a </a:t>
            </a:r>
            <a:r>
              <a:rPr lang="hu-HU" err="1"/>
              <a:t>picture</a:t>
            </a:r>
            <a:endParaRPr lang="hu-HU"/>
          </a:p>
        </p:txBody>
      </p:sp>
      <p:grpSp>
        <p:nvGrpSpPr>
          <p:cNvPr id="6" name="Group 4"/>
          <p:cNvGrpSpPr/>
          <p:nvPr userDrawn="1"/>
        </p:nvGrpSpPr>
        <p:grpSpPr>
          <a:xfrm>
            <a:off x="0" y="5"/>
            <a:ext cx="12192000" cy="300352"/>
            <a:chOff x="0" y="0"/>
            <a:chExt cx="6186311" cy="152400"/>
          </a:xfrm>
          <a:solidFill>
            <a:schemeClr val="accent2"/>
          </a:solidFill>
        </p:grpSpPr>
        <p:sp>
          <p:nvSpPr>
            <p:cNvPr id="7" name="Freeform 5"/>
            <p:cNvSpPr/>
            <p:nvPr/>
          </p:nvSpPr>
          <p:spPr>
            <a:xfrm>
              <a:off x="0" y="0"/>
              <a:ext cx="6186311" cy="152400"/>
            </a:xfrm>
            <a:custGeom>
              <a:avLst/>
              <a:gdLst/>
              <a:ahLst/>
              <a:cxnLst/>
              <a:rect l="l" t="t" r="r" b="b"/>
              <a:pathLst>
                <a:path w="6186311" h="152400">
                  <a:moveTo>
                    <a:pt x="0" y="0"/>
                  </a:moveTo>
                  <a:lnTo>
                    <a:pt x="6186311" y="0"/>
                  </a:lnTo>
                  <a:lnTo>
                    <a:pt x="6186311" y="152400"/>
                  </a:lnTo>
                  <a:lnTo>
                    <a:pt x="0" y="15240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 userDrawn="1"/>
        </p:nvGrpSpPr>
        <p:grpSpPr>
          <a:xfrm rot="-5400000">
            <a:off x="10769331" y="5435325"/>
            <a:ext cx="1423815" cy="1421536"/>
            <a:chOff x="0" y="0"/>
            <a:chExt cx="6350000" cy="6339840"/>
          </a:xfrm>
          <a:solidFill>
            <a:schemeClr val="accent2"/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 userDrawn="1"/>
        </p:nvGrpSpPr>
        <p:grpSpPr>
          <a:xfrm>
            <a:off x="8676625" y="4"/>
            <a:ext cx="2284107" cy="1344085"/>
            <a:chOff x="0" y="0"/>
            <a:chExt cx="4975860" cy="2928049"/>
          </a:xfrm>
          <a:solidFill>
            <a:schemeClr val="accent2"/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4975860" cy="2928049"/>
            </a:xfrm>
            <a:custGeom>
              <a:avLst/>
              <a:gdLst/>
              <a:ahLst/>
              <a:cxnLst/>
              <a:rect l="l" t="t" r="r" b="b"/>
              <a:pathLst>
                <a:path w="4975860" h="2928049">
                  <a:moveTo>
                    <a:pt x="4975860" y="0"/>
                  </a:moveTo>
                  <a:lnTo>
                    <a:pt x="4975860" y="2056829"/>
                  </a:lnTo>
                  <a:lnTo>
                    <a:pt x="2486660" y="2928049"/>
                  </a:lnTo>
                  <a:lnTo>
                    <a:pt x="0" y="2056829"/>
                  </a:lnTo>
                  <a:lnTo>
                    <a:pt x="1270" y="1340549"/>
                  </a:lnTo>
                  <a:lnTo>
                    <a:pt x="6350" y="746131"/>
                  </a:lnTo>
                  <a:lnTo>
                    <a:pt x="0" y="0"/>
                  </a:lnTo>
                  <a:lnTo>
                    <a:pt x="497586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 userDrawn="1"/>
        </p:nvGrpSpPr>
        <p:grpSpPr>
          <a:xfrm>
            <a:off x="9025657" y="-577451"/>
            <a:ext cx="1586048" cy="1586048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2" name="Szöveg helye 31"/>
          <p:cNvSpPr>
            <a:spLocks noGrp="1"/>
          </p:cNvSpPr>
          <p:nvPr>
            <p:ph type="body" sz="quarter" idx="14" hasCustomPrompt="1"/>
          </p:nvPr>
        </p:nvSpPr>
        <p:spPr>
          <a:xfrm>
            <a:off x="5892307" y="1924529"/>
            <a:ext cx="5568635" cy="1129115"/>
          </a:xfrm>
        </p:spPr>
        <p:txBody>
          <a:bodyPr anchor="t"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u-HU" sz="1800" err="1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hu-HU" sz="1800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here </a:t>
            </a:r>
            <a:r>
              <a:rPr lang="hu-HU" sz="1800" err="1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hu-HU" sz="1800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err="1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hu-HU" sz="1800">
                <a:solidFill>
                  <a:srgbClr val="424A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text</a:t>
            </a:r>
            <a:endParaRPr lang="en-US" sz="1800">
              <a:solidFill>
                <a:srgbClr val="424A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hu-HU"/>
          </a:p>
        </p:txBody>
      </p:sp>
      <p:sp>
        <p:nvSpPr>
          <p:cNvPr id="65" name="Szöveg helye 2"/>
          <p:cNvSpPr>
            <a:spLocks noGrp="1"/>
          </p:cNvSpPr>
          <p:nvPr>
            <p:ph type="body" sz="quarter" idx="25" hasCustomPrompt="1"/>
          </p:nvPr>
        </p:nvSpPr>
        <p:spPr>
          <a:xfrm>
            <a:off x="1241798" y="5980993"/>
            <a:ext cx="3419475" cy="49963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 baseline="0"/>
            </a:lvl1pPr>
          </a:lstStyle>
          <a:p>
            <a:pPr lvl="0"/>
            <a:r>
              <a:rPr lang="hu-HU" err="1"/>
              <a:t>this</a:t>
            </a:r>
            <a:r>
              <a:rPr lang="hu-HU"/>
              <a:t> is a </a:t>
            </a:r>
            <a:r>
              <a:rPr lang="hu-HU" err="1"/>
              <a:t>caption</a:t>
            </a:r>
            <a:endParaRPr lang="hu-HU"/>
          </a:p>
        </p:txBody>
      </p:sp>
      <p:grpSp>
        <p:nvGrpSpPr>
          <p:cNvPr id="34" name="Group 16"/>
          <p:cNvGrpSpPr/>
          <p:nvPr userDrawn="1"/>
        </p:nvGrpSpPr>
        <p:grpSpPr>
          <a:xfrm rot="-5400000">
            <a:off x="-1556455" y="3237494"/>
            <a:ext cx="4484509" cy="1002488"/>
            <a:chOff x="0" y="0"/>
            <a:chExt cx="2556536" cy="571500"/>
          </a:xfrm>
          <a:solidFill>
            <a:schemeClr val="accent2"/>
          </a:solidFill>
        </p:grpSpPr>
        <p:sp>
          <p:nvSpPr>
            <p:cNvPr id="35" name="Freeform 17"/>
            <p:cNvSpPr/>
            <p:nvPr/>
          </p:nvSpPr>
          <p:spPr>
            <a:xfrm>
              <a:off x="0" y="255270"/>
              <a:ext cx="2556536" cy="69850"/>
            </a:xfrm>
            <a:custGeom>
              <a:avLst/>
              <a:gdLst/>
              <a:ahLst/>
              <a:cxnLst/>
              <a:rect l="l" t="t" r="r" b="b"/>
              <a:pathLst>
                <a:path w="2556536" h="69850">
                  <a:moveTo>
                    <a:pt x="226570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556536" y="69850"/>
                  </a:lnTo>
                  <a:lnTo>
                    <a:pt x="2556536" y="0"/>
                  </a:lnTo>
                  <a:close/>
                </a:path>
              </a:pathLst>
            </a:custGeom>
            <a:grpFill/>
          </p:spPr>
        </p:sp>
      </p:grpSp>
      <p:sp>
        <p:nvSpPr>
          <p:cNvPr id="36" name="Szöveg helye 17"/>
          <p:cNvSpPr>
            <a:spLocks noGrp="1"/>
          </p:cNvSpPr>
          <p:nvPr>
            <p:ph type="body" sz="quarter" idx="10" hasCustomPrompt="1"/>
          </p:nvPr>
        </p:nvSpPr>
        <p:spPr>
          <a:xfrm>
            <a:off x="5892307" y="3197490"/>
            <a:ext cx="2411550" cy="517525"/>
          </a:xfrm>
        </p:spPr>
        <p:txBody>
          <a:bodyPr anchor="b">
            <a:noAutofit/>
          </a:bodyPr>
          <a:lstStyle>
            <a:lvl1pPr marL="0" indent="0">
              <a:buNone/>
              <a:defRPr sz="24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hu-HU"/>
              <a:t>THIS IS A LISTING</a:t>
            </a:r>
          </a:p>
        </p:txBody>
      </p:sp>
      <p:sp>
        <p:nvSpPr>
          <p:cNvPr id="37" name="Szöveg helye 31"/>
          <p:cNvSpPr>
            <a:spLocks noGrp="1"/>
          </p:cNvSpPr>
          <p:nvPr>
            <p:ph type="body" sz="quarter" idx="26" hasCustomPrompt="1"/>
          </p:nvPr>
        </p:nvSpPr>
        <p:spPr>
          <a:xfrm>
            <a:off x="5892306" y="3869857"/>
            <a:ext cx="5568635" cy="1787993"/>
          </a:xfrm>
        </p:spPr>
        <p:txBody>
          <a:bodyPr anchor="t">
            <a:normAutofit/>
          </a:bodyPr>
          <a:lstStyle>
            <a:lvl1pPr marL="285750" marR="0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hu-HU" err="1"/>
              <a:t>first</a:t>
            </a:r>
            <a:r>
              <a:rPr lang="hu-HU"/>
              <a:t> </a:t>
            </a:r>
            <a:r>
              <a:rPr lang="hu-HU" err="1"/>
              <a:t>element</a:t>
            </a:r>
            <a:endParaRPr lang="hu-HU"/>
          </a:p>
          <a:p>
            <a:pPr lvl="0"/>
            <a:r>
              <a:rPr lang="hu-HU" err="1"/>
              <a:t>second</a:t>
            </a:r>
            <a:r>
              <a:rPr lang="hu-HU"/>
              <a:t> </a:t>
            </a:r>
            <a:r>
              <a:rPr lang="hu-HU" err="1"/>
              <a:t>element</a:t>
            </a:r>
            <a:endParaRPr lang="hu-HU"/>
          </a:p>
          <a:p>
            <a:pPr lvl="0"/>
            <a:r>
              <a:rPr lang="hu-HU" err="1"/>
              <a:t>third</a:t>
            </a:r>
            <a:r>
              <a:rPr lang="hu-HU"/>
              <a:t> </a:t>
            </a:r>
            <a:r>
              <a:rPr lang="hu-HU" err="1"/>
              <a:t>element</a:t>
            </a:r>
            <a:endParaRPr lang="hu-HU"/>
          </a:p>
          <a:p>
            <a:pPr lvl="0"/>
            <a:r>
              <a:rPr lang="hu-HU" err="1"/>
              <a:t>fourth</a:t>
            </a:r>
            <a:r>
              <a:rPr lang="hu-HU"/>
              <a:t> </a:t>
            </a:r>
            <a:r>
              <a:rPr lang="hu-HU" err="1"/>
              <a:t>element</a:t>
            </a:r>
            <a:endParaRPr lang="hu-HU"/>
          </a:p>
          <a:p>
            <a:pPr lvl="0"/>
            <a:r>
              <a:rPr lang="hu-HU" err="1"/>
              <a:t>fifth</a:t>
            </a:r>
            <a:r>
              <a:rPr lang="hu-HU"/>
              <a:t> </a:t>
            </a:r>
            <a:r>
              <a:rPr lang="hu-HU" err="1"/>
              <a:t>element</a:t>
            </a:r>
            <a:endParaRPr lang="hu-HU"/>
          </a:p>
        </p:txBody>
      </p:sp>
      <p:sp>
        <p:nvSpPr>
          <p:cNvPr id="38" name="Cím 1"/>
          <p:cNvSpPr>
            <a:spLocks noGrp="1"/>
          </p:cNvSpPr>
          <p:nvPr>
            <p:ph type="title" hasCustomPrompt="1"/>
          </p:nvPr>
        </p:nvSpPr>
        <p:spPr>
          <a:xfrm>
            <a:off x="838201" y="726766"/>
            <a:ext cx="7485860" cy="617323"/>
          </a:xfr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hu-HU"/>
              <a:t>TITLE OF THE SLIDE</a:t>
            </a:r>
          </a:p>
        </p:txBody>
      </p:sp>
      <p:pic>
        <p:nvPicPr>
          <p:cNvPr id="20" name="Picture 14"/>
          <p:cNvPicPr>
            <a:picLocks noChangeAspect="1"/>
          </p:cNvPicPr>
          <p:nvPr userDrawn="1"/>
        </p:nvPicPr>
        <p:blipFill>
          <a:blip r:embed="rId2"/>
          <a:srcRect l="249" r="249"/>
          <a:stretch>
            <a:fillRect/>
          </a:stretch>
        </p:blipFill>
        <p:spPr>
          <a:xfrm>
            <a:off x="9333026" y="131452"/>
            <a:ext cx="958597" cy="60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A60EE-7D56-422E-A43A-BB0618537069}" type="datetimeFigureOut">
              <a:rPr lang="hu-HU" smtClean="0"/>
              <a:t>2023. 12. 11.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ED0BD-3504-485F-B6D8-8A923B9082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114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50" r:id="rId2"/>
    <p:sldLayoutId id="2147483660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>
          <a:tab pos="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>
          <a:tab pos="627063" algn="l"/>
          <a:tab pos="982663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sz="quarter" idx="10"/>
          </p:nvPr>
        </p:nvSpPr>
        <p:spPr>
          <a:xfrm>
            <a:off x="3068903" y="4110610"/>
            <a:ext cx="6225620" cy="1383201"/>
          </a:xfrm>
        </p:spPr>
        <p:txBody>
          <a:bodyPr>
            <a:normAutofit/>
          </a:bodyPr>
          <a:lstStyle/>
          <a:p>
            <a:r>
              <a:rPr lang="hu-HU" dirty="0"/>
              <a:t>Péter J. Hegyi</a:t>
            </a:r>
          </a:p>
          <a:p>
            <a:endParaRPr lang="hu-HU" dirty="0"/>
          </a:p>
        </p:txBody>
      </p:sp>
      <p:pic>
        <p:nvPicPr>
          <p:cNvPr id="5" name="Picture 2" descr="Semmelweis Egyetem – Wikipédia">
            <a:extLst>
              <a:ext uri="{FF2B5EF4-FFF2-40B4-BE49-F238E27FC236}">
                <a16:creationId xmlns:a16="http://schemas.microsoft.com/office/drawing/2014/main" id="{9292AA82-1B29-822F-8A50-BA696FB38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705689"/>
            <a:ext cx="1944377" cy="194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 descr="A képen szöveg, óra látható&#10;&#10;Automatikusan generált leírás">
            <a:extLst>
              <a:ext uri="{FF2B5EF4-FFF2-40B4-BE49-F238E27FC236}">
                <a16:creationId xmlns:a16="http://schemas.microsoft.com/office/drawing/2014/main" id="{88FF839C-E798-7F29-BC34-331AE724C6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48" y="4597239"/>
            <a:ext cx="3850104" cy="1488314"/>
          </a:xfrm>
          <a:prstGeom prst="rect">
            <a:avLst/>
          </a:prstGeom>
        </p:spPr>
      </p:pic>
      <p:sp>
        <p:nvSpPr>
          <p:cNvPr id="8" name="Cím 1"/>
          <p:cNvSpPr txBox="1">
            <a:spLocks/>
          </p:cNvSpPr>
          <p:nvPr/>
        </p:nvSpPr>
        <p:spPr>
          <a:xfrm>
            <a:off x="655782" y="2855800"/>
            <a:ext cx="10307782" cy="9497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dirty="0" err="1">
                <a:solidFill>
                  <a:srgbClr val="FF0000"/>
                </a:solidFill>
              </a:rPr>
              <a:t>E</a:t>
            </a:r>
            <a:r>
              <a:rPr lang="hu-HU" sz="2400" dirty="0" err="1"/>
              <a:t>ar</a:t>
            </a:r>
            <a:r>
              <a:rPr lang="hu-HU" sz="3200" dirty="0" err="1">
                <a:solidFill>
                  <a:srgbClr val="FF0000"/>
                </a:solidFill>
              </a:rPr>
              <a:t>L</a:t>
            </a:r>
            <a:r>
              <a:rPr lang="hu-HU" sz="2400" dirty="0" err="1"/>
              <a:t>y</a:t>
            </a:r>
            <a:r>
              <a:rPr lang="hu-HU" sz="2400" dirty="0"/>
              <a:t> </a:t>
            </a:r>
            <a:r>
              <a:rPr lang="hu-HU" sz="3200" dirty="0" err="1">
                <a:solidFill>
                  <a:srgbClr val="FF0000"/>
                </a:solidFill>
              </a:rPr>
              <a:t>E</a:t>
            </a:r>
            <a:r>
              <a:rPr lang="hu-HU" sz="2400" dirty="0" err="1"/>
              <a:t>limination</a:t>
            </a:r>
            <a:r>
              <a:rPr lang="hu-HU" sz="2400" dirty="0"/>
              <a:t> of </a:t>
            </a:r>
            <a:r>
              <a:rPr lang="hu-HU" sz="3200" dirty="0" err="1">
                <a:solidFill>
                  <a:srgbClr val="FF0000"/>
                </a:solidFill>
              </a:rPr>
              <a:t>F</a:t>
            </a:r>
            <a:r>
              <a:rPr lang="hu-HU" sz="2400" dirty="0" err="1"/>
              <a:t>atty</a:t>
            </a:r>
            <a:r>
              <a:rPr lang="hu-HU" sz="2400" dirty="0"/>
              <a:t> </a:t>
            </a:r>
            <a:r>
              <a:rPr lang="hu-HU" sz="3200" dirty="0" err="1">
                <a:solidFill>
                  <a:srgbClr val="FF0000"/>
                </a:solidFill>
              </a:rPr>
              <a:t>A</a:t>
            </a:r>
            <a:r>
              <a:rPr lang="hu-HU" sz="2400" dirty="0" err="1"/>
              <a:t>cids</a:t>
            </a:r>
            <a:r>
              <a:rPr lang="hu-HU" sz="2400" dirty="0"/>
              <a:t> </a:t>
            </a:r>
            <a:r>
              <a:rPr lang="hu-HU" sz="2400" dirty="0" err="1"/>
              <a:t>i</a:t>
            </a:r>
            <a:r>
              <a:rPr lang="hu-HU" sz="3200" dirty="0" err="1">
                <a:solidFill>
                  <a:srgbClr val="FF0000"/>
                </a:solidFill>
              </a:rPr>
              <a:t>N</a:t>
            </a:r>
            <a:r>
              <a:rPr lang="hu-HU" sz="2400" dirty="0"/>
              <a:t> </a:t>
            </a:r>
            <a:r>
              <a:rPr lang="hu-HU" sz="2400" dirty="0" err="1"/>
              <a:t>hypertriglyceridemia</a:t>
            </a:r>
            <a:r>
              <a:rPr lang="hu-HU" sz="2400" dirty="0"/>
              <a:t> (HTG)-</a:t>
            </a:r>
            <a:r>
              <a:rPr lang="hu-HU" sz="2400" dirty="0" err="1"/>
              <a:t>induced</a:t>
            </a:r>
            <a:r>
              <a:rPr lang="hu-HU" sz="2400" dirty="0"/>
              <a:t> </a:t>
            </a:r>
            <a:r>
              <a:rPr lang="hu-HU" sz="2400" dirty="0" err="1"/>
              <a:t>acu</a:t>
            </a:r>
            <a:r>
              <a:rPr lang="hu-HU" sz="3200" dirty="0" err="1">
                <a:solidFill>
                  <a:srgbClr val="FF0000"/>
                </a:solidFill>
              </a:rPr>
              <a:t>T</a:t>
            </a:r>
            <a:r>
              <a:rPr lang="hu-HU" sz="2400" dirty="0" err="1"/>
              <a:t>e</a:t>
            </a:r>
            <a:r>
              <a:rPr lang="hu-HU" sz="2400" dirty="0"/>
              <a:t> </a:t>
            </a:r>
            <a:r>
              <a:rPr lang="hu-HU" sz="2400" dirty="0" err="1"/>
              <a:t>pancreatitis</a:t>
            </a:r>
            <a:r>
              <a:rPr lang="hu-HU" sz="2400" dirty="0"/>
              <a:t> (</a:t>
            </a:r>
            <a:r>
              <a:rPr lang="hu-HU" sz="2400" u="sng" dirty="0">
                <a:solidFill>
                  <a:srgbClr val="FF0000"/>
                </a:solidFill>
              </a:rPr>
              <a:t>ELEFANT</a:t>
            </a:r>
            <a:r>
              <a:rPr lang="hu-HU" sz="2400" dirty="0"/>
              <a:t> </a:t>
            </a:r>
            <a:r>
              <a:rPr lang="hu-HU" sz="2400" dirty="0" err="1"/>
              <a:t>trial</a:t>
            </a:r>
            <a:r>
              <a:rPr lang="hu-HU" sz="2400" dirty="0"/>
              <a:t>): </a:t>
            </a:r>
            <a:r>
              <a:rPr lang="hu-HU" sz="2400" dirty="0" err="1"/>
              <a:t>open-label</a:t>
            </a:r>
            <a:r>
              <a:rPr lang="hu-HU" sz="2400" dirty="0"/>
              <a:t>, multicenter, </a:t>
            </a:r>
            <a:r>
              <a:rPr lang="hu-HU" sz="2400" dirty="0" err="1"/>
              <a:t>adaptive</a:t>
            </a:r>
            <a:r>
              <a:rPr lang="hu-HU" sz="2400" dirty="0"/>
              <a:t> </a:t>
            </a:r>
            <a:r>
              <a:rPr lang="hu-HU" sz="2400" dirty="0" err="1"/>
              <a:t>randomized</a:t>
            </a:r>
            <a:r>
              <a:rPr lang="hu-HU" sz="2400" dirty="0"/>
              <a:t> </a:t>
            </a:r>
            <a:r>
              <a:rPr lang="hu-HU" sz="2400" dirty="0" err="1"/>
              <a:t>clinical</a:t>
            </a:r>
            <a:r>
              <a:rPr lang="hu-HU" sz="2400" dirty="0"/>
              <a:t> </a:t>
            </a:r>
            <a:r>
              <a:rPr lang="hu-HU" sz="2400" dirty="0" err="1"/>
              <a:t>trial</a:t>
            </a:r>
            <a:r>
              <a:rPr lang="hu-H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2323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610648" y="683790"/>
            <a:ext cx="39697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ROUTINE</a:t>
            </a:r>
          </a:p>
        </p:txBody>
      </p:sp>
      <p:sp>
        <p:nvSpPr>
          <p:cNvPr id="3" name="Téglalap 2"/>
          <p:cNvSpPr/>
          <p:nvPr/>
        </p:nvSpPr>
        <p:spPr>
          <a:xfrm>
            <a:off x="2949312" y="1548694"/>
            <a:ext cx="52924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Administrators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555760" y="3118515"/>
            <a:ext cx="9022718" cy="298543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patient inform</a:t>
            </a:r>
            <a:r>
              <a:rPr lang="hu-HU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</a:t>
            </a:r>
            <a:r>
              <a:rPr lang="hu-HU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leaflet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consent forms</a:t>
            </a:r>
            <a:endParaRPr lang="hu-HU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Questioning patients on a daily basis</a:t>
            </a:r>
            <a:endParaRPr lang="hu-HU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Collection of biological samples and delivery to the biobank</a:t>
            </a:r>
            <a:endParaRPr lang="hu-HU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hu-HU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hu-HU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hu-HU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endParaRPr lang="hu-HU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Uploading data to the register interface</a:t>
            </a:r>
            <a:r>
              <a:rPr lang="hu-HU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ECDMS</a:t>
            </a:r>
          </a:p>
          <a:p>
            <a:pPr marL="342900" indent="-342900" algn="just">
              <a:buFontTx/>
              <a:buChar char="-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hu-HU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hu-HU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ploaded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  <a:p>
            <a:pPr marL="342900" indent="-342900" algn="just">
              <a:buFontTx/>
              <a:buChar char="-"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 the current situation to </a:t>
            </a:r>
            <a:r>
              <a:rPr lang="hu-HU" sz="2400" dirty="0"/>
              <a:t>Local </a:t>
            </a:r>
            <a:r>
              <a:rPr lang="hu-HU" sz="2400" dirty="0" err="1"/>
              <a:t>Investigator</a:t>
            </a:r>
            <a:endParaRPr lang="hu-HU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0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Arrow: Right 1">
            <a:extLst>
              <a:ext uri="{FF2B5EF4-FFF2-40B4-BE49-F238E27FC236}">
                <a16:creationId xmlns:a16="http://schemas.microsoft.com/office/drawing/2014/main" id="{7916FC68-9EBF-6548-A668-8E0940F6462D}"/>
              </a:ext>
            </a:extLst>
          </p:cNvPr>
          <p:cNvSpPr/>
          <p:nvPr/>
        </p:nvSpPr>
        <p:spPr>
          <a:xfrm rot="5400000">
            <a:off x="5314040" y="2438058"/>
            <a:ext cx="563004" cy="3358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1119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l="72325" t="31872" r="13004" b="39356"/>
          <a:stretch/>
        </p:blipFill>
        <p:spPr>
          <a:xfrm>
            <a:off x="1929064" y="1706329"/>
            <a:ext cx="1155032" cy="1274161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l="72325" t="31872" r="13004" b="39356"/>
          <a:stretch/>
        </p:blipFill>
        <p:spPr>
          <a:xfrm>
            <a:off x="1900989" y="3141549"/>
            <a:ext cx="1155032" cy="127416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l="72325" t="31872" r="13004" b="39356"/>
          <a:stretch/>
        </p:blipFill>
        <p:spPr>
          <a:xfrm>
            <a:off x="1900989" y="4754631"/>
            <a:ext cx="1155032" cy="127416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l="72325" t="31872" r="13004" b="39356"/>
          <a:stretch/>
        </p:blipFill>
        <p:spPr>
          <a:xfrm>
            <a:off x="3244516" y="3141549"/>
            <a:ext cx="1155032" cy="127416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/>
          <a:srcRect l="72325" t="31872" r="13004" b="39356"/>
          <a:stretch/>
        </p:blipFill>
        <p:spPr>
          <a:xfrm>
            <a:off x="3244516" y="4754630"/>
            <a:ext cx="1155032" cy="127416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/>
          <a:srcRect l="72325" t="31872" r="13004" b="39356"/>
          <a:stretch/>
        </p:blipFill>
        <p:spPr>
          <a:xfrm>
            <a:off x="4588043" y="4754630"/>
            <a:ext cx="1155032" cy="1274161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>
          <a:xfrm>
            <a:off x="2039815" y="645397"/>
            <a:ext cx="71041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>
                <a:solidFill>
                  <a:srgbClr val="333333"/>
                </a:solidFill>
                <a:latin typeface="interfaceregular"/>
              </a:rPr>
              <a:t>THREE-LEVEL MONITORING</a:t>
            </a:r>
            <a:endParaRPr lang="hu-HU" sz="3200" b="1" dirty="0"/>
          </a:p>
        </p:txBody>
      </p:sp>
      <p:sp>
        <p:nvSpPr>
          <p:cNvPr id="14" name="Téglalap 13"/>
          <p:cNvSpPr/>
          <p:nvPr/>
        </p:nvSpPr>
        <p:spPr>
          <a:xfrm>
            <a:off x="3221045" y="2169271"/>
            <a:ext cx="4741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ADMINISTRATOR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4634628" y="3578574"/>
            <a:ext cx="4741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 / PROFESSIONAL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5931570" y="5191655"/>
            <a:ext cx="47417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PROFESSIONAL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913088" y="5289828"/>
            <a:ext cx="10966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1)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Khauta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B. et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al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.: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Obesity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pancreatitis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Curr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Opin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Gastroenterol.2017</a:t>
            </a:r>
          </a:p>
          <a:p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2)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Czapári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D. et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al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.: </a:t>
            </a:r>
            <a:r>
              <a:rPr lang="en-US" sz="1100" i="1" dirty="0">
                <a:solidFill>
                  <a:schemeClr val="tx1">
                    <a:lumMod val="50000"/>
                  </a:schemeClr>
                </a:solidFill>
              </a:rPr>
              <a:t>Cardiac failure, sepsis and cancer-induced cachexia markedly increase mortality following acute pancreatitis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. New England Journal -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Under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review</a:t>
            </a:r>
            <a:endParaRPr lang="hu-HU" sz="1100" i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3)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Zhang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R et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al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Hypertriglyceridaemia-associated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acute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pancreatitis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diagnosis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impact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on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severity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. HPB, 2019  </a:t>
            </a:r>
            <a:endParaRPr lang="en-US" sz="1100" i="1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4)Kiss L. et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al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.: The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effect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of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serum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triglyceride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concentration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on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outcome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of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acute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pancreatitis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systematic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review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meta-analysis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Sci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Rep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. 2018</a:t>
            </a:r>
          </a:p>
          <a:p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5)IAP WG,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Guidelines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AAP. IAP/APA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evidence-based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guidelines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for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management of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acute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pancreatitis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Pancreatology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. 2013</a:t>
            </a:r>
          </a:p>
          <a:p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6)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Hritz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I. et.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al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.: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Acute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pancreatitis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Evidence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based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management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guidelines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of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Hungarian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Pancreatic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Study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Group. Orv Hetil.2015</a:t>
            </a:r>
          </a:p>
          <a:p>
            <a:endParaRPr lang="en-US" sz="1200" i="1" dirty="0">
              <a:solidFill>
                <a:schemeClr val="tx1">
                  <a:lumMod val="50000"/>
                </a:schemeClr>
              </a:solidFill>
              <a:effectLst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913088" y="2033156"/>
            <a:ext cx="105296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R"/>
            </a:pPr>
            <a:r>
              <a:rPr lang="hu-HU" sz="2800" dirty="0">
                <a:solidFill>
                  <a:srgbClr val="333333"/>
                </a:solidFill>
                <a:latin typeface="interfaceregular"/>
              </a:rPr>
              <a:t>It has </a:t>
            </a:r>
            <a:r>
              <a:rPr lang="hu-HU" sz="2800" dirty="0" err="1">
                <a:solidFill>
                  <a:srgbClr val="333333"/>
                </a:solidFill>
                <a:latin typeface="interfaceregular"/>
              </a:rPr>
              <a:t>shown</a:t>
            </a:r>
            <a:r>
              <a:rPr lang="hu-HU" sz="2800" dirty="0">
                <a:solidFill>
                  <a:srgbClr val="333333"/>
                </a:solidFill>
                <a:latin typeface="interfaceregular"/>
              </a:rPr>
              <a:t> a </a:t>
            </a:r>
            <a:r>
              <a:rPr lang="hu-HU" sz="2800" b="1" dirty="0" err="1">
                <a:solidFill>
                  <a:srgbClr val="333333"/>
                </a:solidFill>
                <a:latin typeface="interfaceregular"/>
              </a:rPr>
              <a:t>rising</a:t>
            </a:r>
            <a:r>
              <a:rPr lang="hu-HU" sz="2800" b="1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hu-HU" sz="2800" b="1" dirty="0" err="1">
                <a:solidFill>
                  <a:srgbClr val="333333"/>
                </a:solidFill>
                <a:latin typeface="interfaceregular"/>
              </a:rPr>
              <a:t>incidence</a:t>
            </a:r>
            <a:r>
              <a:rPr lang="hu-HU" sz="2800" b="1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hu-HU" sz="2800" dirty="0" err="1">
                <a:solidFill>
                  <a:srgbClr val="333333"/>
                </a:solidFill>
                <a:latin typeface="interfaceregular"/>
              </a:rPr>
              <a:t>worldwide</a:t>
            </a:r>
            <a:r>
              <a:rPr lang="hu-HU" sz="2800" dirty="0">
                <a:solidFill>
                  <a:srgbClr val="333333"/>
                </a:solidFill>
                <a:latin typeface="interfaceregular"/>
              </a:rPr>
              <a:t> – </a:t>
            </a:r>
            <a:r>
              <a:rPr lang="hu-HU" sz="2800" dirty="0" err="1">
                <a:solidFill>
                  <a:srgbClr val="333333"/>
                </a:solidFill>
                <a:latin typeface="interfaceregular"/>
              </a:rPr>
              <a:t>as</a:t>
            </a:r>
            <a:r>
              <a:rPr lang="hu-HU" sz="2800" dirty="0">
                <a:solidFill>
                  <a:srgbClr val="333333"/>
                </a:solidFill>
                <a:latin typeface="interfaceregular"/>
              </a:rPr>
              <a:t> a </a:t>
            </a:r>
            <a:r>
              <a:rPr lang="hu-HU" sz="2800" dirty="0" err="1">
                <a:solidFill>
                  <a:srgbClr val="333333"/>
                </a:solidFill>
                <a:latin typeface="interfaceregular"/>
              </a:rPr>
              <a:t>result</a:t>
            </a:r>
            <a:r>
              <a:rPr lang="hu-HU" sz="2800" dirty="0">
                <a:solidFill>
                  <a:srgbClr val="333333"/>
                </a:solidFill>
                <a:latin typeface="interfaceregular"/>
              </a:rPr>
              <a:t> of </a:t>
            </a:r>
            <a:r>
              <a:rPr lang="hu-HU" sz="2800" dirty="0" err="1">
                <a:solidFill>
                  <a:srgbClr val="333333"/>
                </a:solidFill>
                <a:latin typeface="interfaceregular"/>
              </a:rPr>
              <a:t>increasing</a:t>
            </a:r>
            <a:r>
              <a:rPr lang="hu-HU" sz="2800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hu-HU" sz="2800" b="1" dirty="0" err="1">
                <a:solidFill>
                  <a:srgbClr val="333333"/>
                </a:solidFill>
                <a:latin typeface="interfaceregular"/>
              </a:rPr>
              <a:t>obesity-related</a:t>
            </a:r>
            <a:r>
              <a:rPr lang="hu-HU" sz="2800" b="1" dirty="0">
                <a:solidFill>
                  <a:srgbClr val="333333"/>
                </a:solidFill>
                <a:latin typeface="interfaceregular"/>
              </a:rPr>
              <a:t> dyslipidemia</a:t>
            </a:r>
            <a:r>
              <a:rPr lang="hu-HU" sz="2800" baseline="30000" dirty="0">
                <a:solidFill>
                  <a:srgbClr val="333333"/>
                </a:solidFill>
                <a:latin typeface="interfaceregular"/>
              </a:rPr>
              <a:t>1,2</a:t>
            </a:r>
            <a:r>
              <a:rPr lang="hu-HU" sz="2800" b="1" dirty="0">
                <a:solidFill>
                  <a:srgbClr val="333333"/>
                </a:solidFill>
                <a:latin typeface="interfaceregular"/>
              </a:rPr>
              <a:t> </a:t>
            </a:r>
          </a:p>
          <a:p>
            <a:pPr marL="457200" indent="-457200">
              <a:buAutoNum type="arabicParenR"/>
            </a:pPr>
            <a:endParaRPr lang="hu-HU" sz="2800" b="1" dirty="0">
              <a:solidFill>
                <a:srgbClr val="333333"/>
              </a:solidFill>
              <a:latin typeface="interfaceregular"/>
            </a:endParaRPr>
          </a:p>
          <a:p>
            <a:pPr marL="457200" indent="-457200">
              <a:buAutoNum type="arabicParenR"/>
            </a:pPr>
            <a:r>
              <a:rPr lang="hu-HU" sz="2800" dirty="0">
                <a:solidFill>
                  <a:srgbClr val="333333"/>
                </a:solidFill>
                <a:latin typeface="interfaceregular"/>
              </a:rPr>
              <a:t>It </a:t>
            </a:r>
            <a:r>
              <a:rPr lang="hu-HU" sz="2800" dirty="0" err="1">
                <a:solidFill>
                  <a:srgbClr val="333333"/>
                </a:solidFill>
                <a:latin typeface="interfaceregular"/>
              </a:rPr>
              <a:t>raises</a:t>
            </a:r>
            <a:r>
              <a:rPr lang="hu-HU" sz="2800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hu-HU" sz="2800" dirty="0" err="1">
                <a:solidFill>
                  <a:srgbClr val="333333"/>
                </a:solidFill>
                <a:latin typeface="interfaceregular"/>
              </a:rPr>
              <a:t>the</a:t>
            </a:r>
            <a:r>
              <a:rPr lang="hu-HU" sz="2800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hu-HU" sz="2800" dirty="0" err="1">
                <a:solidFill>
                  <a:srgbClr val="333333"/>
                </a:solidFill>
                <a:latin typeface="interfaceregular"/>
              </a:rPr>
              <a:t>risk</a:t>
            </a:r>
            <a:r>
              <a:rPr lang="hu-HU" sz="2800" dirty="0">
                <a:solidFill>
                  <a:srgbClr val="333333"/>
                </a:solidFill>
                <a:latin typeface="interfaceregular"/>
              </a:rPr>
              <a:t> of </a:t>
            </a:r>
            <a:r>
              <a:rPr lang="hu-HU" sz="2800" b="1" dirty="0" err="1">
                <a:solidFill>
                  <a:srgbClr val="333333"/>
                </a:solidFill>
                <a:latin typeface="interfaceregular"/>
              </a:rPr>
              <a:t>severe</a:t>
            </a:r>
            <a:r>
              <a:rPr lang="hu-HU" sz="2800" b="1" dirty="0">
                <a:solidFill>
                  <a:srgbClr val="333333"/>
                </a:solidFill>
                <a:latin typeface="interfaceregular"/>
              </a:rPr>
              <a:t> AP </a:t>
            </a:r>
            <a:r>
              <a:rPr lang="hu-HU" sz="2800" dirty="0">
                <a:solidFill>
                  <a:srgbClr val="333333"/>
                </a:solidFill>
                <a:latin typeface="interfaceregular"/>
              </a:rPr>
              <a:t>and </a:t>
            </a:r>
            <a:r>
              <a:rPr lang="hu-HU" sz="2800" dirty="0" err="1">
                <a:solidFill>
                  <a:srgbClr val="333333"/>
                </a:solidFill>
                <a:latin typeface="interfaceregular"/>
              </a:rPr>
              <a:t>related</a:t>
            </a:r>
            <a:r>
              <a:rPr lang="hu-HU" sz="2800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hu-HU" sz="2800" b="1" dirty="0">
                <a:solidFill>
                  <a:srgbClr val="333333"/>
                </a:solidFill>
                <a:latin typeface="interfaceregular"/>
              </a:rPr>
              <a:t>complications</a:t>
            </a:r>
            <a:r>
              <a:rPr lang="hu-HU" sz="2800" baseline="30000" dirty="0">
                <a:solidFill>
                  <a:srgbClr val="333333"/>
                </a:solidFill>
                <a:latin typeface="interfaceregular"/>
              </a:rPr>
              <a:t>3,4</a:t>
            </a:r>
          </a:p>
          <a:p>
            <a:pPr marL="457200" indent="-457200">
              <a:buAutoNum type="arabicParenR"/>
            </a:pPr>
            <a:endParaRPr lang="hu-HU" sz="2800" b="1" dirty="0">
              <a:solidFill>
                <a:srgbClr val="333333"/>
              </a:solidFill>
              <a:latin typeface="interfaceregular"/>
            </a:endParaRPr>
          </a:p>
          <a:p>
            <a:pPr marL="457200" indent="-457200">
              <a:buAutoNum type="arabicParenR"/>
            </a:pPr>
            <a:r>
              <a:rPr lang="hu-HU" sz="2800" dirty="0" err="1">
                <a:solidFill>
                  <a:srgbClr val="333333"/>
                </a:solidFill>
                <a:latin typeface="interfaceregular"/>
              </a:rPr>
              <a:t>There</a:t>
            </a:r>
            <a:r>
              <a:rPr lang="hu-HU" sz="2800" dirty="0">
                <a:solidFill>
                  <a:srgbClr val="333333"/>
                </a:solidFill>
                <a:latin typeface="interfaceregular"/>
              </a:rPr>
              <a:t> is </a:t>
            </a:r>
            <a:r>
              <a:rPr lang="hu-HU" sz="2800" b="1" dirty="0">
                <a:solidFill>
                  <a:srgbClr val="333333"/>
                </a:solidFill>
                <a:latin typeface="interfaceregular"/>
              </a:rPr>
              <a:t>no </a:t>
            </a:r>
            <a:r>
              <a:rPr lang="hu-HU" sz="2800" b="1" dirty="0" err="1">
                <a:solidFill>
                  <a:srgbClr val="333333"/>
                </a:solidFill>
                <a:latin typeface="interfaceregular"/>
              </a:rPr>
              <a:t>evidence-based</a:t>
            </a:r>
            <a:r>
              <a:rPr lang="hu-HU" sz="2800" b="1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hu-HU" sz="2800" b="1" dirty="0" err="1">
                <a:solidFill>
                  <a:srgbClr val="333333"/>
                </a:solidFill>
                <a:latin typeface="interfaceregular"/>
              </a:rPr>
              <a:t>therapy</a:t>
            </a:r>
            <a:r>
              <a:rPr lang="hu-HU" sz="2800" b="1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hu-HU" sz="2800" dirty="0" err="1">
                <a:solidFill>
                  <a:srgbClr val="333333"/>
                </a:solidFill>
                <a:latin typeface="interfaceregular"/>
              </a:rPr>
              <a:t>for</a:t>
            </a:r>
            <a:r>
              <a:rPr lang="hu-HU" sz="2800" dirty="0">
                <a:solidFill>
                  <a:srgbClr val="333333"/>
                </a:solidFill>
                <a:latin typeface="interfaceregular"/>
              </a:rPr>
              <a:t> it </a:t>
            </a:r>
            <a:r>
              <a:rPr lang="hu-HU" sz="2800" baseline="30000" dirty="0">
                <a:solidFill>
                  <a:srgbClr val="333333"/>
                </a:solidFill>
                <a:latin typeface="interfaceregular"/>
              </a:rPr>
              <a:t>5,6</a:t>
            </a:r>
            <a:r>
              <a:rPr lang="hu-HU" sz="2800" dirty="0">
                <a:solidFill>
                  <a:srgbClr val="333333"/>
                </a:solidFill>
                <a:latin typeface="interfaceregular"/>
              </a:rPr>
              <a:t>   </a:t>
            </a:r>
            <a:endParaRPr lang="hu-HU" sz="2800" dirty="0"/>
          </a:p>
        </p:txBody>
      </p:sp>
      <p:sp>
        <p:nvSpPr>
          <p:cNvPr id="4" name="Téglalap 3"/>
          <p:cNvSpPr/>
          <p:nvPr/>
        </p:nvSpPr>
        <p:spPr>
          <a:xfrm>
            <a:off x="3705026" y="1020610"/>
            <a:ext cx="5110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HOME MESSAGE </a:t>
            </a: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257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243288" y="2536138"/>
            <a:ext cx="970542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i="1" dirty="0">
                <a:solidFill>
                  <a:schemeClr val="tx1">
                    <a:lumMod val="50000"/>
                  </a:schemeClr>
                </a:solidFill>
              </a:rPr>
              <a:t>„Good </a:t>
            </a:r>
            <a:r>
              <a:rPr lang="hu-HU" sz="3200" b="1" i="1" dirty="0" err="1">
                <a:solidFill>
                  <a:schemeClr val="tx1">
                    <a:lumMod val="50000"/>
                  </a:schemeClr>
                </a:solidFill>
              </a:rPr>
              <a:t>judgement</a:t>
            </a:r>
            <a:r>
              <a:rPr lang="hu-HU" sz="3200" b="1" i="1" dirty="0">
                <a:solidFill>
                  <a:schemeClr val="tx1">
                    <a:lumMod val="50000"/>
                  </a:schemeClr>
                </a:solidFill>
              </a:rPr>
              <a:t> is </a:t>
            </a:r>
            <a:r>
              <a:rPr lang="hu-HU" sz="3200" b="1" i="1" dirty="0" err="1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hu-HU" sz="3200" b="1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3200" b="1" i="1" dirty="0" err="1">
                <a:solidFill>
                  <a:schemeClr val="tx1">
                    <a:lumMod val="50000"/>
                  </a:schemeClr>
                </a:solidFill>
              </a:rPr>
              <a:t>result</a:t>
            </a:r>
            <a:r>
              <a:rPr lang="hu-HU" sz="3200" b="1" i="1" dirty="0">
                <a:solidFill>
                  <a:schemeClr val="tx1">
                    <a:lumMod val="50000"/>
                  </a:schemeClr>
                </a:solidFill>
              </a:rPr>
              <a:t> of </a:t>
            </a:r>
            <a:r>
              <a:rPr lang="hu-HU" sz="3200" b="1" i="1" dirty="0" err="1">
                <a:solidFill>
                  <a:schemeClr val="tx1">
                    <a:lumMod val="50000"/>
                  </a:schemeClr>
                </a:solidFill>
              </a:rPr>
              <a:t>experience</a:t>
            </a:r>
            <a:r>
              <a:rPr lang="hu-HU" sz="3200" b="1" i="1" dirty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hu-HU" sz="3200" b="1" i="1" dirty="0" err="1">
                <a:solidFill>
                  <a:schemeClr val="tx1">
                    <a:lumMod val="50000"/>
                  </a:schemeClr>
                </a:solidFill>
              </a:rPr>
              <a:t>experience</a:t>
            </a:r>
            <a:r>
              <a:rPr lang="hu-HU" sz="3200" b="1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3200" b="1" i="1" dirty="0" err="1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hu-HU" sz="3200" b="1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3200" b="1" i="1" dirty="0" err="1">
                <a:solidFill>
                  <a:schemeClr val="tx1">
                    <a:lumMod val="50000"/>
                  </a:schemeClr>
                </a:solidFill>
              </a:rPr>
              <a:t>result</a:t>
            </a:r>
            <a:r>
              <a:rPr lang="hu-HU" sz="3200" b="1" i="1" dirty="0">
                <a:solidFill>
                  <a:schemeClr val="tx1">
                    <a:lumMod val="50000"/>
                  </a:schemeClr>
                </a:solidFill>
              </a:rPr>
              <a:t> of </a:t>
            </a:r>
            <a:r>
              <a:rPr lang="hu-HU" sz="3200" b="1" i="1" dirty="0" err="1">
                <a:solidFill>
                  <a:schemeClr val="tx1">
                    <a:lumMod val="50000"/>
                  </a:schemeClr>
                </a:solidFill>
              </a:rPr>
              <a:t>bad</a:t>
            </a:r>
            <a:r>
              <a:rPr lang="hu-HU" sz="3200" b="1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3200" b="1" i="1" dirty="0" err="1">
                <a:solidFill>
                  <a:schemeClr val="tx1">
                    <a:lumMod val="50000"/>
                  </a:schemeClr>
                </a:solidFill>
              </a:rPr>
              <a:t>judgement</a:t>
            </a:r>
            <a:r>
              <a:rPr lang="hu-HU" sz="3200" b="1" i="1" dirty="0">
                <a:solidFill>
                  <a:schemeClr val="tx1">
                    <a:lumMod val="50000"/>
                  </a:schemeClr>
                </a:solidFill>
              </a:rPr>
              <a:t>.”</a:t>
            </a:r>
          </a:p>
          <a:p>
            <a:pPr algn="ctr"/>
            <a:r>
              <a:rPr lang="hu-HU" sz="2200" i="1" dirty="0">
                <a:solidFill>
                  <a:schemeClr val="tx1">
                    <a:lumMod val="50000"/>
                  </a:schemeClr>
                </a:solidFill>
              </a:rPr>
              <a:t>Mark Twain </a:t>
            </a:r>
          </a:p>
        </p:txBody>
      </p:sp>
    </p:spTree>
    <p:extLst>
      <p:ext uri="{BB962C8B-B14F-4D97-AF65-F5344CB8AC3E}">
        <p14:creationId xmlns:p14="http://schemas.microsoft.com/office/powerpoint/2010/main" val="2705828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l="16873" t="57347" r="27199" b="12955"/>
          <a:stretch/>
        </p:blipFill>
        <p:spPr>
          <a:xfrm>
            <a:off x="191128" y="2341606"/>
            <a:ext cx="11024688" cy="3292939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976184" y="2499061"/>
            <a:ext cx="2001794" cy="654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INCIDENCE</a:t>
            </a:r>
          </a:p>
        </p:txBody>
      </p:sp>
      <p:sp>
        <p:nvSpPr>
          <p:cNvPr id="6" name="Téglalap 5"/>
          <p:cNvSpPr/>
          <p:nvPr/>
        </p:nvSpPr>
        <p:spPr>
          <a:xfrm>
            <a:off x="6227806" y="2143804"/>
            <a:ext cx="2319207" cy="710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bg1"/>
                </a:solidFill>
              </a:rPr>
              <a:t>MORTALITY</a:t>
            </a:r>
          </a:p>
        </p:txBody>
      </p:sp>
      <p:sp>
        <p:nvSpPr>
          <p:cNvPr id="8" name="Felirat: lefelé mutató nyíllal 7">
            <a:extLst>
              <a:ext uri="{FF2B5EF4-FFF2-40B4-BE49-F238E27FC236}">
                <a16:creationId xmlns:a16="http://schemas.microsoft.com/office/drawing/2014/main" id="{AA5FF668-43C8-4A9B-B74A-CC14CC44802A}"/>
              </a:ext>
            </a:extLst>
          </p:cNvPr>
          <p:cNvSpPr/>
          <p:nvPr/>
        </p:nvSpPr>
        <p:spPr>
          <a:xfrm>
            <a:off x="572791" y="1032340"/>
            <a:ext cx="7974222" cy="925329"/>
          </a:xfrm>
          <a:prstGeom prst="downArrowCallout">
            <a:avLst/>
          </a:prstGeom>
          <a:solidFill>
            <a:srgbClr val="61BF1A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  <a:p>
            <a:pPr algn="ctr"/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hu-H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</a:t>
            </a:r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inpatient</a:t>
            </a:r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gastroenterological</a:t>
            </a:r>
            <a:r>
              <a:rPr lang="hu-H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endParaRPr lang="hu-H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5112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l="35309" t="36858" r="17531" b="27367"/>
          <a:stretch/>
        </p:blipFill>
        <p:spPr>
          <a:xfrm>
            <a:off x="533215" y="2290482"/>
            <a:ext cx="9087556" cy="3877673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18797" y="6243428"/>
            <a:ext cx="11070838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050" i="1" dirty="0">
                <a:solidFill>
                  <a:schemeClr val="tx1">
                    <a:lumMod val="50000"/>
                  </a:schemeClr>
                </a:solidFill>
              </a:rPr>
              <a:t>1)</a:t>
            </a:r>
            <a:r>
              <a:rPr lang="hu-HU" sz="1050" i="1" dirty="0" err="1">
                <a:solidFill>
                  <a:schemeClr val="tx1">
                    <a:lumMod val="50000"/>
                  </a:schemeClr>
                </a:solidFill>
              </a:rPr>
              <a:t>Mosztbacher</a:t>
            </a:r>
            <a:r>
              <a:rPr lang="hu-HU" sz="1050" i="1" dirty="0">
                <a:solidFill>
                  <a:schemeClr val="tx1">
                    <a:lumMod val="50000"/>
                  </a:schemeClr>
                </a:solidFill>
              </a:rPr>
              <a:t> D. et </a:t>
            </a:r>
            <a:r>
              <a:rPr lang="hu-HU" sz="1050" i="1" dirty="0" err="1">
                <a:solidFill>
                  <a:schemeClr val="tx1">
                    <a:lumMod val="50000"/>
                  </a:schemeClr>
                </a:solidFill>
              </a:rPr>
              <a:t>al</a:t>
            </a:r>
            <a:r>
              <a:rPr lang="hu-HU" sz="1050" i="1" dirty="0">
                <a:solidFill>
                  <a:schemeClr val="tx1">
                    <a:lumMod val="50000"/>
                  </a:schemeClr>
                </a:solidFill>
              </a:rPr>
              <a:t>.: </a:t>
            </a:r>
            <a:r>
              <a:rPr lang="hu-HU" sz="1050" i="1" dirty="0" err="1">
                <a:solidFill>
                  <a:schemeClr val="tx1">
                    <a:lumMod val="50000"/>
                  </a:schemeClr>
                </a:solidFill>
              </a:rPr>
              <a:t>Hypertriglyceridemia-induced</a:t>
            </a:r>
            <a:r>
              <a:rPr lang="hu-HU" sz="105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050" i="1" dirty="0" err="1">
                <a:solidFill>
                  <a:schemeClr val="tx1">
                    <a:lumMod val="50000"/>
                  </a:schemeClr>
                </a:solidFill>
              </a:rPr>
              <a:t>acute</a:t>
            </a:r>
            <a:r>
              <a:rPr lang="hu-HU" sz="105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050" i="1" dirty="0" err="1">
                <a:solidFill>
                  <a:schemeClr val="tx1">
                    <a:lumMod val="50000"/>
                  </a:schemeClr>
                </a:solidFill>
              </a:rPr>
              <a:t>pancreatitis</a:t>
            </a:r>
            <a:r>
              <a:rPr lang="hu-HU" sz="1050" i="1" dirty="0">
                <a:solidFill>
                  <a:schemeClr val="tx1">
                    <a:lumMod val="50000"/>
                  </a:schemeClr>
                </a:solidFill>
              </a:rPr>
              <a:t>: A </a:t>
            </a:r>
            <a:r>
              <a:rPr lang="hu-HU" sz="1050" i="1" dirty="0" err="1">
                <a:solidFill>
                  <a:schemeClr val="tx1">
                    <a:lumMod val="50000"/>
                  </a:schemeClr>
                </a:solidFill>
              </a:rPr>
              <a:t>prospective</a:t>
            </a:r>
            <a:r>
              <a:rPr lang="hu-HU" sz="1050" i="1" dirty="0">
                <a:solidFill>
                  <a:schemeClr val="tx1">
                    <a:lumMod val="50000"/>
                  </a:schemeClr>
                </a:solidFill>
              </a:rPr>
              <a:t>, multicenter, </a:t>
            </a:r>
            <a:r>
              <a:rPr lang="hu-HU" sz="1050" i="1" dirty="0" err="1">
                <a:solidFill>
                  <a:schemeClr val="tx1">
                    <a:lumMod val="50000"/>
                  </a:schemeClr>
                </a:solidFill>
              </a:rPr>
              <a:t>international</a:t>
            </a:r>
            <a:r>
              <a:rPr lang="hu-HU" sz="105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050" i="1" dirty="0" err="1">
                <a:solidFill>
                  <a:schemeClr val="tx1">
                    <a:lumMod val="50000"/>
                  </a:schemeClr>
                </a:solidFill>
              </a:rPr>
              <a:t>cohort</a:t>
            </a:r>
            <a:r>
              <a:rPr lang="hu-HU" sz="105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050" i="1" dirty="0" err="1">
                <a:solidFill>
                  <a:schemeClr val="tx1">
                    <a:lumMod val="50000"/>
                  </a:schemeClr>
                </a:solidFill>
              </a:rPr>
              <a:t>analysis</a:t>
            </a:r>
            <a:r>
              <a:rPr lang="hu-HU" sz="1050" i="1" dirty="0">
                <a:solidFill>
                  <a:schemeClr val="tx1">
                    <a:lumMod val="50000"/>
                  </a:schemeClr>
                </a:solidFill>
              </a:rPr>
              <a:t> of 716 </a:t>
            </a:r>
            <a:r>
              <a:rPr lang="hu-HU" sz="1050" i="1" dirty="0" err="1">
                <a:solidFill>
                  <a:schemeClr val="tx1">
                    <a:lumMod val="50000"/>
                  </a:schemeClr>
                </a:solidFill>
              </a:rPr>
              <a:t>acute</a:t>
            </a:r>
            <a:r>
              <a:rPr lang="hu-HU" sz="105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050" i="1" dirty="0" err="1">
                <a:solidFill>
                  <a:schemeClr val="tx1">
                    <a:lumMod val="50000"/>
                  </a:schemeClr>
                </a:solidFill>
              </a:rPr>
              <a:t>pancreatitis</a:t>
            </a:r>
            <a:r>
              <a:rPr lang="hu-HU" sz="105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050" i="1" dirty="0" err="1">
                <a:solidFill>
                  <a:schemeClr val="tx1">
                    <a:lumMod val="50000"/>
                  </a:schemeClr>
                </a:solidFill>
              </a:rPr>
              <a:t>cases</a:t>
            </a:r>
            <a:r>
              <a:rPr lang="hu-HU" sz="1050" i="1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hu-HU" sz="1050" i="1" dirty="0" err="1">
                <a:solidFill>
                  <a:schemeClr val="tx1">
                    <a:lumMod val="50000"/>
                  </a:schemeClr>
                </a:solidFill>
              </a:rPr>
              <a:t>Pancreatology</a:t>
            </a:r>
            <a:r>
              <a:rPr lang="hu-HU" sz="1050" i="1" dirty="0">
                <a:solidFill>
                  <a:schemeClr val="tx1">
                    <a:lumMod val="50000"/>
                  </a:schemeClr>
                </a:solidFill>
              </a:rPr>
              <a:t>. 2022</a:t>
            </a:r>
          </a:p>
          <a:p>
            <a:r>
              <a:rPr lang="hu-HU" sz="1050" i="1" dirty="0">
                <a:solidFill>
                  <a:schemeClr val="tx1">
                    <a:lumMod val="50000"/>
                  </a:schemeClr>
                </a:solidFill>
              </a:rPr>
              <a:t>2)</a:t>
            </a:r>
            <a:r>
              <a:rPr lang="hu-HU" sz="1050" i="1" dirty="0" err="1">
                <a:solidFill>
                  <a:schemeClr val="tx1">
                    <a:lumMod val="50000"/>
                  </a:schemeClr>
                </a:solidFill>
              </a:rPr>
              <a:t>Zhang</a:t>
            </a:r>
            <a:r>
              <a:rPr lang="hu-HU" sz="1050" i="1" dirty="0">
                <a:solidFill>
                  <a:schemeClr val="tx1">
                    <a:lumMod val="50000"/>
                  </a:schemeClr>
                </a:solidFill>
              </a:rPr>
              <a:t> R et </a:t>
            </a:r>
            <a:r>
              <a:rPr lang="hu-HU" sz="1050" i="1" dirty="0" err="1">
                <a:solidFill>
                  <a:schemeClr val="tx1">
                    <a:lumMod val="50000"/>
                  </a:schemeClr>
                </a:solidFill>
              </a:rPr>
              <a:t>al</a:t>
            </a:r>
            <a:r>
              <a:rPr lang="hu-HU" sz="1050" i="1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hu-HU" sz="1050" i="1" dirty="0" err="1">
                <a:solidFill>
                  <a:schemeClr val="tx1">
                    <a:lumMod val="50000"/>
                  </a:schemeClr>
                </a:solidFill>
              </a:rPr>
              <a:t>Hypertriglyceridaemia-associated</a:t>
            </a:r>
            <a:r>
              <a:rPr lang="hu-HU" sz="105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050" i="1" dirty="0" err="1">
                <a:solidFill>
                  <a:schemeClr val="tx1">
                    <a:lumMod val="50000"/>
                  </a:schemeClr>
                </a:solidFill>
              </a:rPr>
              <a:t>acute</a:t>
            </a:r>
            <a:r>
              <a:rPr lang="hu-HU" sz="105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050" i="1" dirty="0" err="1">
                <a:solidFill>
                  <a:schemeClr val="tx1">
                    <a:lumMod val="50000"/>
                  </a:schemeClr>
                </a:solidFill>
              </a:rPr>
              <a:t>pancreatitis</a:t>
            </a:r>
            <a:r>
              <a:rPr lang="hu-HU" sz="1050" i="1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hu-HU" sz="1050" i="1" dirty="0" err="1">
                <a:solidFill>
                  <a:schemeClr val="tx1">
                    <a:lumMod val="50000"/>
                  </a:schemeClr>
                </a:solidFill>
              </a:rPr>
              <a:t>diagnosis</a:t>
            </a:r>
            <a:r>
              <a:rPr lang="hu-HU" sz="1050" i="1" dirty="0">
                <a:solidFill>
                  <a:schemeClr val="tx1">
                    <a:lumMod val="50000"/>
                  </a:schemeClr>
                </a:solidFill>
              </a:rPr>
              <a:t> and </a:t>
            </a:r>
            <a:r>
              <a:rPr lang="hu-HU" sz="1050" i="1" dirty="0" err="1">
                <a:solidFill>
                  <a:schemeClr val="tx1">
                    <a:lumMod val="50000"/>
                  </a:schemeClr>
                </a:solidFill>
              </a:rPr>
              <a:t>impact</a:t>
            </a:r>
            <a:r>
              <a:rPr lang="hu-HU" sz="105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050" i="1" dirty="0" err="1">
                <a:solidFill>
                  <a:schemeClr val="tx1">
                    <a:lumMod val="50000"/>
                  </a:schemeClr>
                </a:solidFill>
              </a:rPr>
              <a:t>on</a:t>
            </a:r>
            <a:r>
              <a:rPr lang="hu-HU" sz="105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050" i="1" dirty="0" err="1">
                <a:solidFill>
                  <a:schemeClr val="tx1">
                    <a:lumMod val="50000"/>
                  </a:schemeClr>
                </a:solidFill>
              </a:rPr>
              <a:t>severity</a:t>
            </a:r>
            <a:r>
              <a:rPr lang="hu-HU" sz="1050" i="1" dirty="0">
                <a:solidFill>
                  <a:schemeClr val="tx1">
                    <a:lumMod val="50000"/>
                  </a:schemeClr>
                </a:solidFill>
              </a:rPr>
              <a:t>. HPB, 2019</a:t>
            </a:r>
            <a:r>
              <a:rPr lang="hu-HU" sz="1400" i="1" dirty="0">
                <a:solidFill>
                  <a:schemeClr val="tx1">
                    <a:lumMod val="50000"/>
                  </a:schemeClr>
                </a:solidFill>
                <a:latin typeface="-apple-system"/>
              </a:rPr>
              <a:t> </a:t>
            </a:r>
            <a:r>
              <a:rPr lang="hu-HU" sz="14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en-US" sz="1400" i="1" dirty="0">
              <a:solidFill>
                <a:schemeClr val="tx1">
                  <a:lumMod val="50000"/>
                </a:schemeClr>
              </a:solidFill>
              <a:effectLst/>
              <a:latin typeface="-apple-system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18797" y="1341408"/>
            <a:ext cx="10693067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2500"/>
              </a:lnSpc>
              <a:buFontTx/>
              <a:buChar char="-"/>
            </a:pPr>
            <a:r>
              <a:rPr lang="hu-HU" dirty="0">
                <a:solidFill>
                  <a:schemeClr val="tx1">
                    <a:lumMod val="50000"/>
                  </a:schemeClr>
                </a:solidFill>
              </a:rPr>
              <a:t>HTG </a:t>
            </a:r>
            <a:r>
              <a:rPr lang="hu-HU" dirty="0" err="1">
                <a:solidFill>
                  <a:schemeClr val="tx1">
                    <a:lumMod val="50000"/>
                  </a:schemeClr>
                </a:solidFill>
              </a:rPr>
              <a:t>dose-dependently</a:t>
            </a:r>
            <a:r>
              <a:rPr lang="hu-H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50000"/>
                  </a:schemeClr>
                </a:solidFill>
              </a:rPr>
              <a:t>aggravates</a:t>
            </a:r>
            <a:r>
              <a:rPr lang="hu-H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50000"/>
                  </a:schemeClr>
                </a:solidFill>
              </a:rPr>
              <a:t> SEVERITY and </a:t>
            </a:r>
            <a:r>
              <a:rPr lang="hu-HU" dirty="0" err="1">
                <a:solidFill>
                  <a:schemeClr val="tx1">
                    <a:lumMod val="50000"/>
                  </a:schemeClr>
                </a:solidFill>
              </a:rPr>
              <a:t>related</a:t>
            </a:r>
            <a:r>
              <a:rPr lang="hu-HU" dirty="0">
                <a:solidFill>
                  <a:schemeClr val="tx1">
                    <a:lumMod val="50000"/>
                  </a:schemeClr>
                </a:solidFill>
              </a:rPr>
              <a:t> COMPICATIONS of AP. </a:t>
            </a:r>
            <a:r>
              <a:rPr lang="hu-HU" baseline="30000" dirty="0">
                <a:solidFill>
                  <a:schemeClr val="tx1">
                    <a:lumMod val="50000"/>
                  </a:schemeClr>
                </a:solidFill>
              </a:rPr>
              <a:t>1,2</a:t>
            </a:r>
          </a:p>
          <a:p>
            <a:pPr marL="285750" indent="-285750" algn="just">
              <a:lnSpc>
                <a:spcPts val="2500"/>
              </a:lnSpc>
              <a:buFontTx/>
              <a:buChar char="-"/>
            </a:pPr>
            <a:r>
              <a:rPr lang="hu-HU" dirty="0">
                <a:solidFill>
                  <a:schemeClr val="tx1">
                    <a:lumMod val="50000"/>
                  </a:schemeClr>
                </a:solidFill>
              </a:rPr>
              <a:t>C</a:t>
            </a:r>
            <a:r>
              <a:rPr lang="en-US" dirty="0" err="1">
                <a:solidFill>
                  <a:schemeClr val="tx1">
                    <a:lumMod val="50000"/>
                  </a:schemeClr>
                </a:solidFill>
              </a:rPr>
              <a:t>ombined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 rate of severe AP and mortality is significantly higher in HTG-induced AP vs. other etiologies of AP (12.7</a:t>
            </a:r>
            <a:r>
              <a:rPr lang="hu-HU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vs. 4.2%, respectively)</a:t>
            </a:r>
            <a:r>
              <a:rPr lang="hu-HU" dirty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hu-HU" baseline="30000" dirty="0">
                <a:solidFill>
                  <a:schemeClr val="tx1">
                    <a:lumMod val="50000"/>
                  </a:schemeClr>
                </a:solidFill>
              </a:rPr>
              <a:t>1</a:t>
            </a:r>
          </a:p>
          <a:p>
            <a:pPr marL="285750" indent="-285750" algn="just">
              <a:buFontTx/>
              <a:buChar char="-"/>
            </a:pPr>
            <a:endParaRPr lang="hu-HU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892062" y="479175"/>
            <a:ext cx="41089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>
                <a:solidFill>
                  <a:srgbClr val="333333"/>
                </a:solidFill>
                <a:latin typeface="interfaceregular"/>
              </a:rPr>
              <a:t>BACKGROUND 1/2   </a:t>
            </a:r>
            <a:endParaRPr lang="hu-HU" sz="3200" b="1" dirty="0"/>
          </a:p>
        </p:txBody>
      </p:sp>
      <p:sp>
        <p:nvSpPr>
          <p:cNvPr id="7" name="Ellipszis 6"/>
          <p:cNvSpPr/>
          <p:nvPr/>
        </p:nvSpPr>
        <p:spPr>
          <a:xfrm>
            <a:off x="7387704" y="2627112"/>
            <a:ext cx="660400" cy="310896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Nyíl: jobbra mutató 22">
            <a:extLst>
              <a:ext uri="{FF2B5EF4-FFF2-40B4-BE49-F238E27FC236}">
                <a16:creationId xmlns:a16="http://schemas.microsoft.com/office/drawing/2014/main" id="{1ADFE26E-B72F-4072-94E5-EE2B043818B6}"/>
              </a:ext>
            </a:extLst>
          </p:cNvPr>
          <p:cNvSpPr/>
          <p:nvPr/>
        </p:nvSpPr>
        <p:spPr>
          <a:xfrm rot="5400000">
            <a:off x="7474584" y="2069541"/>
            <a:ext cx="487427" cy="37439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2705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4334948" y="603989"/>
            <a:ext cx="4092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>
                <a:solidFill>
                  <a:srgbClr val="333333"/>
                </a:solidFill>
                <a:latin typeface="interfaceregular"/>
              </a:rPr>
              <a:t>BACKGROUND 2/2  </a:t>
            </a:r>
            <a:endParaRPr lang="hu-HU" sz="3200" b="1" dirty="0"/>
          </a:p>
        </p:txBody>
      </p:sp>
      <p:sp>
        <p:nvSpPr>
          <p:cNvPr id="10" name="Téglalap 9"/>
          <p:cNvSpPr/>
          <p:nvPr/>
        </p:nvSpPr>
        <p:spPr>
          <a:xfrm>
            <a:off x="952551" y="1963302"/>
            <a:ext cx="10857154" cy="2318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HTG </a:t>
            </a:r>
            <a:r>
              <a:rPr lang="hu-H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affects</a:t>
            </a:r>
            <a:r>
              <a:rPr lang="hu-H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10-30% </a:t>
            </a:r>
            <a:r>
              <a:rPr lang="hu-H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hu-H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r>
              <a:rPr lang="hu-H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adult</a:t>
            </a:r>
            <a:r>
              <a:rPr lang="hu-H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population.</a:t>
            </a:r>
            <a:r>
              <a:rPr lang="hu-HU" sz="2800" baseline="30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 </a:t>
            </a:r>
            <a:endParaRPr lang="hu-HU" sz="28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HTG-AP is </a:t>
            </a:r>
            <a:r>
              <a:rPr lang="hu-H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u-H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</a:t>
            </a:r>
            <a:r>
              <a:rPr lang="hu-H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most </a:t>
            </a:r>
            <a:r>
              <a:rPr lang="hu-H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hu-H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</a:t>
            </a:r>
            <a:r>
              <a:rPr lang="hu-H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hu-HU" sz="28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acute</a:t>
            </a:r>
            <a:r>
              <a:rPr lang="hu-HU" sz="28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pancreatitis.</a:t>
            </a:r>
            <a:r>
              <a:rPr lang="hu-HU" sz="2800" baseline="30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2,3</a:t>
            </a:r>
          </a:p>
          <a:p>
            <a:pPr>
              <a:lnSpc>
                <a:spcPct val="150000"/>
              </a:lnSpc>
            </a:pPr>
            <a:r>
              <a:rPr lang="hu-HU" sz="2800" dirty="0">
                <a:solidFill>
                  <a:schemeClr val="tx1">
                    <a:lumMod val="50000"/>
                  </a:schemeClr>
                </a:solidFill>
              </a:rPr>
              <a:t>HTG-AP is </a:t>
            </a:r>
            <a:r>
              <a:rPr lang="hu-HU" sz="2800" dirty="0" err="1">
                <a:solidFill>
                  <a:schemeClr val="tx1">
                    <a:lumMod val="50000"/>
                  </a:schemeClr>
                </a:solidFill>
              </a:rPr>
              <a:t>responsible</a:t>
            </a:r>
            <a:r>
              <a:rPr lang="hu-HU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tx1">
                    <a:lumMod val="50000"/>
                  </a:schemeClr>
                </a:solidFill>
              </a:rPr>
              <a:t>for</a:t>
            </a:r>
            <a:r>
              <a:rPr lang="hu-HU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tx1">
                    <a:lumMod val="50000"/>
                  </a:schemeClr>
                </a:solidFill>
              </a:rPr>
              <a:t>up</a:t>
            </a:r>
            <a:r>
              <a:rPr lang="hu-HU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tx1">
                    <a:lumMod val="50000"/>
                  </a:schemeClr>
                </a:solidFill>
              </a:rPr>
              <a:t>to</a:t>
            </a:r>
            <a:r>
              <a:rPr lang="hu-HU" sz="2800" dirty="0">
                <a:solidFill>
                  <a:schemeClr val="tx1">
                    <a:lumMod val="50000"/>
                  </a:schemeClr>
                </a:solidFill>
              </a:rPr>
              <a:t> 15% of AP </a:t>
            </a:r>
            <a:r>
              <a:rPr lang="hu-HU" sz="2800" dirty="0" err="1">
                <a:solidFill>
                  <a:schemeClr val="tx1">
                    <a:lumMod val="50000"/>
                  </a:schemeClr>
                </a:solidFill>
              </a:rPr>
              <a:t>cases</a:t>
            </a:r>
            <a:r>
              <a:rPr lang="hu-HU" sz="28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hu-HU" sz="2800" baseline="30000" dirty="0">
                <a:solidFill>
                  <a:schemeClr val="tx1">
                    <a:lumMod val="50000"/>
                  </a:schemeClr>
                </a:solidFill>
              </a:rPr>
              <a:t>4</a:t>
            </a:r>
          </a:p>
          <a:p>
            <a:r>
              <a:rPr lang="hu-HU" sz="2800" baseline="30000" dirty="0">
                <a:solidFill>
                  <a:srgbClr val="333333"/>
                </a:solidFill>
                <a:latin typeface="interfaceregular"/>
              </a:rPr>
              <a:t>  </a:t>
            </a:r>
            <a:endParaRPr lang="hu-HU" sz="2800" baseline="30000" dirty="0"/>
          </a:p>
        </p:txBody>
      </p:sp>
      <p:sp>
        <p:nvSpPr>
          <p:cNvPr id="11" name="Téglalap 10"/>
          <p:cNvSpPr/>
          <p:nvPr/>
        </p:nvSpPr>
        <p:spPr>
          <a:xfrm>
            <a:off x="952551" y="5123703"/>
            <a:ext cx="10617533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1)Ford ES et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al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.: </a:t>
            </a:r>
            <a:r>
              <a:rPr lang="en-US" sz="1100" i="1" dirty="0">
                <a:solidFill>
                  <a:schemeClr val="tx1">
                    <a:lumMod val="50000"/>
                  </a:schemeClr>
                </a:solidFill>
              </a:rPr>
              <a:t>Hypertriglyceridemia and its pharmacologic treatment among US adults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Arch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Intern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Med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2009 </a:t>
            </a:r>
          </a:p>
          <a:p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2)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Parniczky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A et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al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.: </a:t>
            </a:r>
            <a:r>
              <a:rPr lang="en-US" sz="1100" i="1" dirty="0">
                <a:solidFill>
                  <a:schemeClr val="tx1">
                    <a:lumMod val="50000"/>
                  </a:schemeClr>
                </a:solidFill>
              </a:rPr>
              <a:t>Prospective, </a:t>
            </a:r>
            <a:r>
              <a:rPr lang="en-US" sz="1100" i="1" dirty="0" err="1">
                <a:solidFill>
                  <a:schemeClr val="tx1">
                    <a:lumMod val="50000"/>
                  </a:schemeClr>
                </a:solidFill>
              </a:rPr>
              <a:t>Multicentre</a:t>
            </a:r>
            <a:r>
              <a:rPr lang="en-US" sz="1100" i="1" dirty="0">
                <a:solidFill>
                  <a:schemeClr val="tx1">
                    <a:lumMod val="50000"/>
                  </a:schemeClr>
                </a:solidFill>
              </a:rPr>
              <a:t>, Nationwide Clinical Data from 600 Cases of Acute Pancreatitis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PlosOne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, 2016</a:t>
            </a:r>
          </a:p>
          <a:p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3)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Mosztbacher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D. et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al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.: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Hypertriglyceridemia-induced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acute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pancreatitis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: A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prospective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, multicenter,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international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cohort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analysis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of 716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acute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pancreatitis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cases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Pancreatology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. 2022</a:t>
            </a:r>
          </a:p>
          <a:p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4)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Zhu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Y et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al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: A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study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on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etiology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severity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, and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mortality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of 3260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patients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with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acute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pancreatitis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according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to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the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revised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Atlanta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classification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in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Jiangxi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China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over an 8-year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period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hu-HU" sz="1100" i="1" dirty="0" err="1">
                <a:solidFill>
                  <a:schemeClr val="tx1">
                    <a:lumMod val="50000"/>
                  </a:schemeClr>
                </a:solidFill>
              </a:rPr>
              <a:t>Pancreas</a:t>
            </a:r>
            <a:r>
              <a:rPr lang="hu-HU" sz="1100" i="1" dirty="0">
                <a:solidFill>
                  <a:schemeClr val="tx1">
                    <a:lumMod val="50000"/>
                  </a:schemeClr>
                </a:solidFill>
              </a:rPr>
              <a:t> 2017</a:t>
            </a:r>
            <a:r>
              <a:rPr lang="hu-HU" sz="1400" i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en-US" sz="1400" i="1" dirty="0">
              <a:solidFill>
                <a:schemeClr val="tx1">
                  <a:lumMod val="50000"/>
                </a:schemeClr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331460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573600" y="722452"/>
            <a:ext cx="23607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333333"/>
                </a:solidFill>
                <a:latin typeface="interfaceregular"/>
              </a:rPr>
              <a:t> </a:t>
            </a:r>
            <a:r>
              <a:rPr lang="hu-HU" sz="3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589236" y="1469115"/>
            <a:ext cx="91977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/>
              <a:t>I</a:t>
            </a:r>
            <a:r>
              <a:rPr lang="en-US" sz="2000" dirty="0" err="1"/>
              <a:t>nternational</a:t>
            </a:r>
            <a:r>
              <a:rPr lang="en-US" sz="2000" dirty="0"/>
              <a:t>, multicenter, three-armed, randomized controlled clinical trial</a:t>
            </a:r>
            <a:endParaRPr lang="hu-HU" sz="2000" b="1" dirty="0"/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A3D09068-5AFE-4850-AAB2-FCCCD485F717}"/>
              </a:ext>
            </a:extLst>
          </p:cNvPr>
          <p:cNvSpPr/>
          <p:nvPr/>
        </p:nvSpPr>
        <p:spPr>
          <a:xfrm>
            <a:off x="4735127" y="2031113"/>
            <a:ext cx="2359756" cy="1521596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err="1"/>
              <a:t>Patients</a:t>
            </a:r>
            <a:r>
              <a:rPr lang="hu-HU" b="1" dirty="0"/>
              <a:t> </a:t>
            </a:r>
            <a:r>
              <a:rPr lang="hu-HU" b="1" dirty="0" err="1"/>
              <a:t>with</a:t>
            </a:r>
            <a:r>
              <a:rPr lang="hu-HU" b="1" dirty="0"/>
              <a:t> HTG- AP</a:t>
            </a:r>
          </a:p>
          <a:p>
            <a:pPr algn="ctr"/>
            <a:endParaRPr lang="hu-HU" sz="1400" b="1" dirty="0">
              <a:solidFill>
                <a:srgbClr val="FF0000"/>
              </a:solidFill>
            </a:endParaRPr>
          </a:p>
          <a:p>
            <a:pPr algn="ctr"/>
            <a:r>
              <a:rPr lang="hu-HU" sz="1400" b="1" dirty="0">
                <a:solidFill>
                  <a:srgbClr val="FF0000"/>
                </a:solidFill>
              </a:rPr>
              <a:t>SUBINTENSIVE CARE</a:t>
            </a:r>
            <a:endParaRPr lang="sk-SK" sz="1400" b="1" dirty="0">
              <a:solidFill>
                <a:srgbClr val="FF0000"/>
              </a:solidFill>
            </a:endParaRPr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86325E27-6898-41D6-BF9B-9864933CBA9F}"/>
              </a:ext>
            </a:extLst>
          </p:cNvPr>
          <p:cNvSpPr/>
          <p:nvPr/>
        </p:nvSpPr>
        <p:spPr>
          <a:xfrm>
            <a:off x="344284" y="4035158"/>
            <a:ext cx="3023304" cy="221815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patients who undergo </a:t>
            </a:r>
            <a:r>
              <a:rPr lang="en-US" b="1" u="sng" dirty="0">
                <a:solidFill>
                  <a:srgbClr val="FF0000"/>
                </a:solidFill>
              </a:rPr>
              <a:t>plasmapheresis</a:t>
            </a:r>
            <a:r>
              <a:rPr lang="en-US" dirty="0"/>
              <a:t> and receive aggressive fluid resuscitation</a:t>
            </a:r>
            <a:endParaRPr lang="sk-SK" dirty="0"/>
          </a:p>
        </p:txBody>
      </p:sp>
      <p:sp>
        <p:nvSpPr>
          <p:cNvPr id="9" name="Nyíl: jobbra mutató 22">
            <a:extLst>
              <a:ext uri="{FF2B5EF4-FFF2-40B4-BE49-F238E27FC236}">
                <a16:creationId xmlns:a16="http://schemas.microsoft.com/office/drawing/2014/main" id="{1ADFE26E-B72F-4072-94E5-EE2B043818B6}"/>
              </a:ext>
            </a:extLst>
          </p:cNvPr>
          <p:cNvSpPr/>
          <p:nvPr/>
        </p:nvSpPr>
        <p:spPr>
          <a:xfrm rot="5400000">
            <a:off x="5646963" y="3829179"/>
            <a:ext cx="570611" cy="37518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Nyíl: jobbra mutató 22">
            <a:extLst>
              <a:ext uri="{FF2B5EF4-FFF2-40B4-BE49-F238E27FC236}">
                <a16:creationId xmlns:a16="http://schemas.microsoft.com/office/drawing/2014/main" id="{1ADFE26E-B72F-4072-94E5-EE2B043818B6}"/>
              </a:ext>
            </a:extLst>
          </p:cNvPr>
          <p:cNvSpPr/>
          <p:nvPr/>
        </p:nvSpPr>
        <p:spPr>
          <a:xfrm rot="1441057">
            <a:off x="7106648" y="3434677"/>
            <a:ext cx="1921501" cy="33640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86325E27-6898-41D6-BF9B-9864933CBA9F}"/>
              </a:ext>
            </a:extLst>
          </p:cNvPr>
          <p:cNvSpPr/>
          <p:nvPr/>
        </p:nvSpPr>
        <p:spPr>
          <a:xfrm>
            <a:off x="8541771" y="3875787"/>
            <a:ext cx="3023304" cy="221815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patients with aggressive </a:t>
            </a:r>
            <a:r>
              <a:rPr lang="en-US" b="1" u="sng" dirty="0">
                <a:solidFill>
                  <a:srgbClr val="FF0000"/>
                </a:solidFill>
              </a:rPr>
              <a:t>fluid</a:t>
            </a:r>
            <a:r>
              <a:rPr lang="en-US" dirty="0"/>
              <a:t> resuscitation</a:t>
            </a:r>
            <a:endParaRPr lang="sk-SK" dirty="0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86325E27-6898-41D6-BF9B-9864933CBA9F}"/>
              </a:ext>
            </a:extLst>
          </p:cNvPr>
          <p:cNvSpPr/>
          <p:nvPr/>
        </p:nvSpPr>
        <p:spPr>
          <a:xfrm>
            <a:off x="4420618" y="4385393"/>
            <a:ext cx="3023304" cy="221815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patients who receive continuous  infusion of </a:t>
            </a:r>
            <a:r>
              <a:rPr lang="en-US" b="1" u="sng" dirty="0">
                <a:solidFill>
                  <a:srgbClr val="FF0000"/>
                </a:solidFill>
              </a:rPr>
              <a:t>insulin </a:t>
            </a:r>
            <a:r>
              <a:rPr lang="en-US" dirty="0"/>
              <a:t>combined with </a:t>
            </a:r>
            <a:r>
              <a:rPr lang="hu-HU" dirty="0" err="1"/>
              <a:t>sc</a:t>
            </a:r>
            <a:r>
              <a:rPr lang="hu-HU" dirty="0"/>
              <a:t>. </a:t>
            </a:r>
            <a:r>
              <a:rPr lang="hu-HU" b="1" dirty="0" err="1">
                <a:solidFill>
                  <a:srgbClr val="FF0000"/>
                </a:solidFill>
              </a:rPr>
              <a:t>heparin</a:t>
            </a:r>
            <a:r>
              <a:rPr lang="en-US" dirty="0"/>
              <a:t> with aggressive fluid resuscitation</a:t>
            </a:r>
            <a:endParaRPr lang="sk-SK" dirty="0"/>
          </a:p>
        </p:txBody>
      </p:sp>
      <p:sp>
        <p:nvSpPr>
          <p:cNvPr id="14" name="Nyíl: jobbra mutató 22">
            <a:extLst>
              <a:ext uri="{FF2B5EF4-FFF2-40B4-BE49-F238E27FC236}">
                <a16:creationId xmlns:a16="http://schemas.microsoft.com/office/drawing/2014/main" id="{1ADFE26E-B72F-4072-94E5-EE2B043818B6}"/>
              </a:ext>
            </a:extLst>
          </p:cNvPr>
          <p:cNvSpPr/>
          <p:nvPr/>
        </p:nvSpPr>
        <p:spPr>
          <a:xfrm rot="9213890" flipV="1">
            <a:off x="2943306" y="3426690"/>
            <a:ext cx="1864435" cy="40698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Téglalap 14"/>
          <p:cNvSpPr/>
          <p:nvPr/>
        </p:nvSpPr>
        <p:spPr>
          <a:xfrm>
            <a:off x="1362871" y="3602881"/>
            <a:ext cx="9866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333333"/>
                </a:solidFill>
                <a:latin typeface="interfaceregular"/>
              </a:rPr>
              <a:t>      A </a:t>
            </a:r>
            <a:endParaRPr lang="hu-HU" sz="2000" b="1" dirty="0"/>
          </a:p>
        </p:txBody>
      </p:sp>
      <p:sp>
        <p:nvSpPr>
          <p:cNvPr id="16" name="Téglalap 15"/>
          <p:cNvSpPr/>
          <p:nvPr/>
        </p:nvSpPr>
        <p:spPr>
          <a:xfrm>
            <a:off x="5867699" y="4016772"/>
            <a:ext cx="8269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333333"/>
                </a:solidFill>
                <a:latin typeface="interfaceregular"/>
              </a:rPr>
              <a:t>      B </a:t>
            </a:r>
            <a:endParaRPr lang="hu-HU" sz="2000" b="1" dirty="0"/>
          </a:p>
        </p:txBody>
      </p:sp>
      <p:sp>
        <p:nvSpPr>
          <p:cNvPr id="17" name="Téglalap 16"/>
          <p:cNvSpPr/>
          <p:nvPr/>
        </p:nvSpPr>
        <p:spPr>
          <a:xfrm>
            <a:off x="9525863" y="3485086"/>
            <a:ext cx="9781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solidFill>
                  <a:srgbClr val="333333"/>
                </a:solidFill>
                <a:latin typeface="interfaceregular"/>
              </a:rPr>
              <a:t>      C 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1676374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079041" y="710729"/>
            <a:ext cx="56194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INCLUSION CRITERIA </a:t>
            </a: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715108" y="2136873"/>
            <a:ext cx="111085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solidFill>
                  <a:schemeClr val="tx1">
                    <a:lumMod val="50000"/>
                  </a:schemeClr>
                </a:solidFill>
              </a:rPr>
              <a:t>1. </a:t>
            </a:r>
            <a:r>
              <a:rPr lang="hu-HU" sz="2800" dirty="0" err="1">
                <a:solidFill>
                  <a:schemeClr val="tx1">
                    <a:lumMod val="50000"/>
                  </a:schemeClr>
                </a:solidFill>
              </a:rPr>
              <a:t>age</a:t>
            </a:r>
            <a:r>
              <a:rPr lang="hu-HU" sz="2800" dirty="0">
                <a:solidFill>
                  <a:schemeClr val="tx1">
                    <a:lumMod val="50000"/>
                  </a:schemeClr>
                </a:solidFill>
              </a:rPr>
              <a:t> 18-80 </a:t>
            </a:r>
            <a:r>
              <a:rPr lang="hu-HU" sz="2800" dirty="0" err="1">
                <a:solidFill>
                  <a:schemeClr val="tx1">
                    <a:lumMod val="50000"/>
                  </a:schemeClr>
                </a:solidFill>
              </a:rPr>
              <a:t>years</a:t>
            </a:r>
            <a:endParaRPr lang="hu-HU" sz="2800" dirty="0">
              <a:solidFill>
                <a:schemeClr val="tx1">
                  <a:lumMod val="50000"/>
                </a:schemeClr>
              </a:solidFill>
            </a:endParaRPr>
          </a:p>
          <a:p>
            <a:endParaRPr lang="hu-HU" sz="2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2800" b="1" dirty="0">
                <a:solidFill>
                  <a:schemeClr val="tx1">
                    <a:lumMod val="50000"/>
                  </a:schemeClr>
                </a:solidFill>
              </a:rPr>
              <a:t>2. </a:t>
            </a:r>
            <a:r>
              <a:rPr lang="hu-HU" sz="2800" dirty="0">
                <a:solidFill>
                  <a:schemeClr val="tx1">
                    <a:lumMod val="50000"/>
                  </a:schemeClr>
                </a:solidFill>
              </a:rPr>
              <a:t>d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iagnosed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 AP on the basis of the “2 out of 3” criteria in the </a:t>
            </a:r>
            <a:r>
              <a:rPr lang="hu-HU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r>
              <a:rPr lang="hu-HU" sz="2800" dirty="0">
                <a:solidFill>
                  <a:schemeClr val="tx1">
                    <a:lumMod val="50000"/>
                  </a:schemeClr>
                </a:solidFill>
              </a:rPr>
              <a:t>   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IAP/APA guidelines</a:t>
            </a:r>
            <a:endParaRPr lang="hu-HU" sz="2800" dirty="0">
              <a:solidFill>
                <a:schemeClr val="tx1">
                  <a:lumMod val="50000"/>
                </a:schemeClr>
              </a:solidFill>
            </a:endParaRPr>
          </a:p>
          <a:p>
            <a:endParaRPr lang="hu-HU" sz="2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2800" b="1" dirty="0">
                <a:solidFill>
                  <a:schemeClr val="tx1">
                    <a:lumMod val="50000"/>
                  </a:schemeClr>
                </a:solidFill>
              </a:rPr>
              <a:t>3.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HTG is diagnosed: if the blood TG level is at least 1000 mg/dL </a:t>
            </a:r>
            <a:endParaRPr lang="hu-HU" sz="2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2800" dirty="0">
                <a:solidFill>
                  <a:schemeClr val="tx1">
                    <a:lumMod val="50000"/>
                  </a:schemeClr>
                </a:solidFill>
              </a:rPr>
              <a:t>    </a:t>
            </a:r>
            <a:r>
              <a:rPr lang="en-US" sz="2800" dirty="0">
                <a:solidFill>
                  <a:schemeClr val="tx1">
                    <a:lumMod val="50000"/>
                  </a:schemeClr>
                </a:solidFill>
              </a:rPr>
              <a:t>(11.3 mmol/L)</a:t>
            </a:r>
            <a:endParaRPr lang="hu-HU" sz="2800" dirty="0">
              <a:solidFill>
                <a:schemeClr val="tx1">
                  <a:lumMod val="50000"/>
                </a:schemeClr>
              </a:solidFill>
            </a:endParaRPr>
          </a:p>
          <a:p>
            <a:endParaRPr lang="hu-HU" sz="28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2800" b="1" dirty="0">
                <a:solidFill>
                  <a:schemeClr val="tx1">
                    <a:lumMod val="50000"/>
                  </a:schemeClr>
                </a:solidFill>
              </a:rPr>
              <a:t>4. </a:t>
            </a:r>
            <a:r>
              <a:rPr lang="hu-HU" sz="2800" dirty="0" err="1">
                <a:solidFill>
                  <a:schemeClr val="tx1">
                    <a:lumMod val="50000"/>
                  </a:schemeClr>
                </a:solidFill>
              </a:rPr>
              <a:t>signed</a:t>
            </a:r>
            <a:r>
              <a:rPr lang="hu-HU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tx1">
                    <a:lumMod val="50000"/>
                  </a:schemeClr>
                </a:solidFill>
              </a:rPr>
              <a:t>informed</a:t>
            </a:r>
            <a:r>
              <a:rPr lang="hu-HU" sz="28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tx1">
                    <a:lumMod val="50000"/>
                  </a:schemeClr>
                </a:solidFill>
              </a:rPr>
              <a:t>consent</a:t>
            </a:r>
            <a:endParaRPr lang="hu-HU" sz="2800" dirty="0">
              <a:solidFill>
                <a:schemeClr val="tx1">
                  <a:lumMod val="50000"/>
                </a:schemeClr>
              </a:solidFill>
            </a:endParaRPr>
          </a:p>
          <a:p>
            <a:endParaRPr lang="hu-HU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0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977663" y="702361"/>
            <a:ext cx="5348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EXCLUSION CRITERIA </a:t>
            </a: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66087" y="1287136"/>
            <a:ext cx="10859826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900" b="1" dirty="0">
                <a:solidFill>
                  <a:schemeClr val="tx1">
                    <a:lumMod val="50000"/>
                  </a:schemeClr>
                </a:solidFill>
              </a:rPr>
              <a:t>1. </a:t>
            </a:r>
            <a:r>
              <a:rPr lang="hu-HU" sz="1900" dirty="0" err="1">
                <a:solidFill>
                  <a:schemeClr val="tx1">
                    <a:lumMod val="50000"/>
                  </a:schemeClr>
                </a:solidFill>
              </a:rPr>
              <a:t>pregnancy</a:t>
            </a:r>
            <a:r>
              <a:rPr lang="hu-HU" sz="19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900" dirty="0" err="1">
                <a:solidFill>
                  <a:schemeClr val="tx1">
                    <a:lumMod val="50000"/>
                  </a:schemeClr>
                </a:solidFill>
              </a:rPr>
              <a:t>or</a:t>
            </a:r>
            <a:r>
              <a:rPr lang="hu-HU" sz="19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900" dirty="0" err="1">
                <a:solidFill>
                  <a:schemeClr val="tx1">
                    <a:lumMod val="50000"/>
                  </a:schemeClr>
                </a:solidFill>
              </a:rPr>
              <a:t>breast</a:t>
            </a:r>
            <a:r>
              <a:rPr lang="hu-HU" sz="19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900" dirty="0" err="1">
                <a:solidFill>
                  <a:schemeClr val="tx1">
                    <a:lumMod val="50000"/>
                  </a:schemeClr>
                </a:solidFill>
              </a:rPr>
              <a:t>feeding</a:t>
            </a:r>
            <a:endParaRPr lang="hu-HU" sz="19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1900" b="1" dirty="0">
                <a:solidFill>
                  <a:schemeClr val="tx1">
                    <a:lumMod val="50000"/>
                  </a:schemeClr>
                </a:solidFill>
              </a:rPr>
              <a:t>2. </a:t>
            </a:r>
            <a:r>
              <a:rPr lang="en-US" sz="1900" dirty="0">
                <a:solidFill>
                  <a:schemeClr val="tx1">
                    <a:lumMod val="50000"/>
                  </a:schemeClr>
                </a:solidFill>
              </a:rPr>
              <a:t>any of the interventions is not available within 48 h calculated from the start of abdominal pain</a:t>
            </a:r>
            <a:endParaRPr lang="hu-HU" sz="19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1900" b="1" dirty="0">
                <a:solidFill>
                  <a:schemeClr val="tx1">
                    <a:lumMod val="50000"/>
                  </a:schemeClr>
                </a:solidFill>
              </a:rPr>
              <a:t>3.</a:t>
            </a:r>
            <a:r>
              <a:rPr lang="hu-HU" sz="19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1900" dirty="0">
                <a:solidFill>
                  <a:schemeClr val="tx1">
                    <a:lumMod val="50000"/>
                  </a:schemeClr>
                </a:solidFill>
              </a:rPr>
              <a:t>any of the interventions can not be started within 12 h calculated from the </a:t>
            </a:r>
            <a:r>
              <a:rPr lang="en-US" sz="1900" dirty="0" err="1">
                <a:solidFill>
                  <a:schemeClr val="tx1">
                    <a:lumMod val="50000"/>
                  </a:schemeClr>
                </a:solidFill>
              </a:rPr>
              <a:t>venepuncture</a:t>
            </a:r>
            <a:r>
              <a:rPr lang="en-US" sz="1900" dirty="0">
                <a:solidFill>
                  <a:schemeClr val="tx1">
                    <a:lumMod val="50000"/>
                  </a:schemeClr>
                </a:solidFill>
              </a:rPr>
              <a:t>, which </a:t>
            </a:r>
            <a:endParaRPr lang="hu-HU" sz="19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1900" dirty="0">
                <a:solidFill>
                  <a:schemeClr val="tx1">
                    <a:lumMod val="50000"/>
                  </a:schemeClr>
                </a:solidFill>
              </a:rPr>
              <a:t>    </a:t>
            </a:r>
            <a:r>
              <a:rPr lang="en-US" sz="1900" dirty="0">
                <a:solidFill>
                  <a:schemeClr val="tx1">
                    <a:lumMod val="50000"/>
                  </a:schemeClr>
                </a:solidFill>
              </a:rPr>
              <a:t>provided the blood sample for HTG analysis</a:t>
            </a:r>
            <a:endParaRPr lang="hu-HU" sz="19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1900" b="1" dirty="0">
                <a:solidFill>
                  <a:schemeClr val="tx1">
                    <a:lumMod val="50000"/>
                  </a:schemeClr>
                </a:solidFill>
              </a:rPr>
              <a:t>4. </a:t>
            </a:r>
            <a:r>
              <a:rPr lang="hu-HU" sz="1900" dirty="0" err="1">
                <a:solidFill>
                  <a:schemeClr val="tx1">
                    <a:lumMod val="50000"/>
                  </a:schemeClr>
                </a:solidFill>
              </a:rPr>
              <a:t>coma</a:t>
            </a:r>
            <a:endParaRPr lang="hu-HU" sz="19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1900" b="1" dirty="0">
                <a:solidFill>
                  <a:schemeClr val="tx1">
                    <a:lumMod val="50000"/>
                  </a:schemeClr>
                </a:solidFill>
              </a:rPr>
              <a:t>5. </a:t>
            </a:r>
            <a:r>
              <a:rPr lang="hu-HU" sz="1900" dirty="0" err="1">
                <a:solidFill>
                  <a:schemeClr val="tx1">
                    <a:lumMod val="50000"/>
                  </a:schemeClr>
                </a:solidFill>
              </a:rPr>
              <a:t>malignancy</a:t>
            </a:r>
            <a:endParaRPr lang="hu-HU" sz="19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1900" b="1" dirty="0">
                <a:solidFill>
                  <a:schemeClr val="tx1">
                    <a:lumMod val="50000"/>
                  </a:schemeClr>
                </a:solidFill>
              </a:rPr>
              <a:t>6. </a:t>
            </a:r>
            <a:r>
              <a:rPr lang="hu-HU" sz="1900" dirty="0" err="1">
                <a:solidFill>
                  <a:schemeClr val="tx1">
                    <a:lumMod val="50000"/>
                  </a:schemeClr>
                </a:solidFill>
              </a:rPr>
              <a:t>early</a:t>
            </a:r>
            <a:r>
              <a:rPr lang="hu-HU" sz="1900" dirty="0">
                <a:solidFill>
                  <a:schemeClr val="tx1">
                    <a:lumMod val="50000"/>
                  </a:schemeClr>
                </a:solidFill>
              </a:rPr>
              <a:t> ARDS</a:t>
            </a:r>
          </a:p>
          <a:p>
            <a:r>
              <a:rPr lang="hu-HU" sz="1900" b="1" dirty="0">
                <a:solidFill>
                  <a:schemeClr val="tx1">
                    <a:lumMod val="50000"/>
                  </a:schemeClr>
                </a:solidFill>
              </a:rPr>
              <a:t>7. </a:t>
            </a:r>
            <a:r>
              <a:rPr lang="hu-HU" sz="1900" dirty="0" err="1">
                <a:solidFill>
                  <a:schemeClr val="tx1">
                    <a:lumMod val="50000"/>
                  </a:schemeClr>
                </a:solidFill>
              </a:rPr>
              <a:t>renal</a:t>
            </a:r>
            <a:r>
              <a:rPr lang="hu-HU" sz="19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900" dirty="0" err="1">
                <a:solidFill>
                  <a:schemeClr val="tx1">
                    <a:lumMod val="50000"/>
                  </a:schemeClr>
                </a:solidFill>
              </a:rPr>
              <a:t>failure</a:t>
            </a:r>
            <a:endParaRPr lang="hu-HU" sz="19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1900" b="1" dirty="0">
                <a:solidFill>
                  <a:schemeClr val="tx1">
                    <a:lumMod val="50000"/>
                  </a:schemeClr>
                </a:solidFill>
              </a:rPr>
              <a:t>8. </a:t>
            </a:r>
            <a:r>
              <a:rPr lang="en-US" sz="1900" dirty="0">
                <a:solidFill>
                  <a:schemeClr val="tx1">
                    <a:lumMod val="50000"/>
                  </a:schemeClr>
                </a:solidFill>
              </a:rPr>
              <a:t>allergy to insulin or heparin</a:t>
            </a:r>
            <a:endParaRPr lang="hu-HU" sz="19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1900" b="1" dirty="0">
                <a:solidFill>
                  <a:schemeClr val="tx1">
                    <a:lumMod val="50000"/>
                  </a:schemeClr>
                </a:solidFill>
              </a:rPr>
              <a:t>9. </a:t>
            </a:r>
            <a:r>
              <a:rPr lang="hu-HU" sz="1900" dirty="0" err="1">
                <a:solidFill>
                  <a:schemeClr val="tx1">
                    <a:lumMod val="50000"/>
                  </a:schemeClr>
                </a:solidFill>
              </a:rPr>
              <a:t>chronic</a:t>
            </a:r>
            <a:r>
              <a:rPr lang="hu-HU" sz="19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900" dirty="0" err="1">
                <a:solidFill>
                  <a:schemeClr val="tx1">
                    <a:lumMod val="50000"/>
                  </a:schemeClr>
                </a:solidFill>
              </a:rPr>
              <a:t>pancreatitis</a:t>
            </a:r>
            <a:endParaRPr lang="hu-HU" sz="19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1900" b="1" dirty="0">
                <a:solidFill>
                  <a:schemeClr val="tx1">
                    <a:lumMod val="50000"/>
                  </a:schemeClr>
                </a:solidFill>
              </a:rPr>
              <a:t>10. </a:t>
            </a:r>
            <a:r>
              <a:rPr lang="hu-HU" sz="1900" dirty="0" err="1">
                <a:solidFill>
                  <a:schemeClr val="tx1">
                    <a:lumMod val="50000"/>
                  </a:schemeClr>
                </a:solidFill>
              </a:rPr>
              <a:t>hospitalization</a:t>
            </a:r>
            <a:r>
              <a:rPr lang="hu-HU" sz="19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900" dirty="0" err="1">
                <a:solidFill>
                  <a:schemeClr val="tx1">
                    <a:lumMod val="50000"/>
                  </a:schemeClr>
                </a:solidFill>
              </a:rPr>
              <a:t>before</a:t>
            </a:r>
            <a:r>
              <a:rPr lang="hu-HU" sz="19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900" dirty="0" err="1">
                <a:solidFill>
                  <a:schemeClr val="tx1">
                    <a:lumMod val="50000"/>
                  </a:schemeClr>
                </a:solidFill>
              </a:rPr>
              <a:t>admission</a:t>
            </a:r>
            <a:endParaRPr lang="hu-HU" sz="19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1900" b="1" dirty="0">
                <a:solidFill>
                  <a:schemeClr val="tx1">
                    <a:lumMod val="50000"/>
                  </a:schemeClr>
                </a:solidFill>
              </a:rPr>
              <a:t>11. </a:t>
            </a:r>
            <a:r>
              <a:rPr lang="hu-HU" sz="1900" dirty="0" err="1">
                <a:solidFill>
                  <a:schemeClr val="tx1">
                    <a:lumMod val="50000"/>
                  </a:schemeClr>
                </a:solidFill>
              </a:rPr>
              <a:t>any</a:t>
            </a:r>
            <a:r>
              <a:rPr lang="hu-HU" sz="19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900" dirty="0" err="1">
                <a:solidFill>
                  <a:schemeClr val="tx1">
                    <a:lumMod val="50000"/>
                  </a:schemeClr>
                </a:solidFill>
              </a:rPr>
              <a:t>reasons</a:t>
            </a:r>
            <a:r>
              <a:rPr lang="hu-HU" sz="19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900" dirty="0" err="1">
                <a:solidFill>
                  <a:schemeClr val="tx1">
                    <a:lumMod val="50000"/>
                  </a:schemeClr>
                </a:solidFill>
              </a:rPr>
              <a:t>contraindicating</a:t>
            </a:r>
            <a:r>
              <a:rPr lang="hu-HU" sz="19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900" dirty="0" err="1">
                <a:solidFill>
                  <a:schemeClr val="tx1">
                    <a:lumMod val="50000"/>
                  </a:schemeClr>
                </a:solidFill>
              </a:rPr>
              <a:t>plasmapheresis</a:t>
            </a:r>
            <a:r>
              <a:rPr lang="hu-HU" sz="1900" dirty="0">
                <a:solidFill>
                  <a:schemeClr val="tx1">
                    <a:lumMod val="50000"/>
                  </a:schemeClr>
                </a:solidFill>
              </a:rPr>
              <a:t>: </a:t>
            </a:r>
            <a:r>
              <a:rPr lang="en-US" sz="1900" dirty="0">
                <a:solidFill>
                  <a:schemeClr val="tx1">
                    <a:lumMod val="50000"/>
                  </a:schemeClr>
                </a:solidFill>
              </a:rPr>
              <a:t>severe active bleeding or disseminated </a:t>
            </a:r>
            <a:endParaRPr lang="hu-HU" sz="19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1900" dirty="0">
                <a:solidFill>
                  <a:schemeClr val="tx1">
                    <a:lumMod val="50000"/>
                  </a:schemeClr>
                </a:solidFill>
              </a:rPr>
              <a:t>      </a:t>
            </a:r>
            <a:r>
              <a:rPr lang="en-US" sz="1900" dirty="0">
                <a:solidFill>
                  <a:schemeClr val="tx1">
                    <a:lumMod val="50000"/>
                  </a:schemeClr>
                </a:solidFill>
              </a:rPr>
              <a:t>intravascular coagulation</a:t>
            </a:r>
            <a:endParaRPr lang="hu-HU" sz="19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1900" b="1" dirty="0">
                <a:solidFill>
                  <a:schemeClr val="tx1">
                    <a:lumMod val="50000"/>
                  </a:schemeClr>
                </a:solidFill>
              </a:rPr>
              <a:t>12. </a:t>
            </a:r>
            <a:r>
              <a:rPr lang="hu-HU" sz="1900" dirty="0" err="1">
                <a:solidFill>
                  <a:schemeClr val="tx1">
                    <a:lumMod val="50000"/>
                  </a:schemeClr>
                </a:solidFill>
              </a:rPr>
              <a:t>other</a:t>
            </a:r>
            <a:r>
              <a:rPr lang="hu-HU" sz="19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900" dirty="0" err="1">
                <a:solidFill>
                  <a:schemeClr val="tx1">
                    <a:lumMod val="50000"/>
                  </a:schemeClr>
                </a:solidFill>
              </a:rPr>
              <a:t>forms</a:t>
            </a:r>
            <a:r>
              <a:rPr lang="hu-HU" sz="1900" dirty="0">
                <a:solidFill>
                  <a:schemeClr val="tx1">
                    <a:lumMod val="50000"/>
                  </a:schemeClr>
                </a:solidFill>
              </a:rPr>
              <a:t> of </a:t>
            </a:r>
            <a:r>
              <a:rPr lang="hu-HU" sz="1900" dirty="0" err="1">
                <a:solidFill>
                  <a:schemeClr val="tx1">
                    <a:lumMod val="50000"/>
                  </a:schemeClr>
                </a:solidFill>
              </a:rPr>
              <a:t>coagulopathy</a:t>
            </a:r>
            <a:endParaRPr lang="hu-HU" sz="19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1900" b="1" dirty="0">
                <a:solidFill>
                  <a:schemeClr val="tx1">
                    <a:lumMod val="50000"/>
                  </a:schemeClr>
                </a:solidFill>
              </a:rPr>
              <a:t>13</a:t>
            </a:r>
            <a:r>
              <a:rPr lang="hu-HU" sz="1900" dirty="0">
                <a:solidFill>
                  <a:schemeClr val="tx1">
                    <a:lumMod val="50000"/>
                  </a:schemeClr>
                </a:solidFill>
              </a:rPr>
              <a:t>. </a:t>
            </a:r>
            <a:r>
              <a:rPr lang="hu-HU" sz="1900" dirty="0" err="1">
                <a:solidFill>
                  <a:schemeClr val="tx1">
                    <a:lumMod val="50000"/>
                  </a:schemeClr>
                </a:solidFill>
              </a:rPr>
              <a:t>hemodynamic</a:t>
            </a:r>
            <a:r>
              <a:rPr lang="hu-HU" sz="19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900" dirty="0" err="1">
                <a:solidFill>
                  <a:schemeClr val="tx1">
                    <a:lumMod val="50000"/>
                  </a:schemeClr>
                </a:solidFill>
              </a:rPr>
              <a:t>instability</a:t>
            </a:r>
            <a:r>
              <a:rPr lang="hu-HU" sz="1900" dirty="0">
                <a:solidFill>
                  <a:schemeClr val="tx1">
                    <a:lumMod val="50000"/>
                  </a:schemeClr>
                </a:solidFill>
              </a:rPr>
              <a:t>; </a:t>
            </a:r>
            <a:r>
              <a:rPr lang="hu-HU" sz="1900" dirty="0" err="1">
                <a:solidFill>
                  <a:schemeClr val="tx1">
                    <a:lumMod val="50000"/>
                  </a:schemeClr>
                </a:solidFill>
              </a:rPr>
              <a:t>potassium</a:t>
            </a:r>
            <a:r>
              <a:rPr lang="hu-HU" sz="19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900" dirty="0" err="1">
                <a:solidFill>
                  <a:schemeClr val="tx1">
                    <a:lumMod val="50000"/>
                  </a:schemeClr>
                </a:solidFill>
              </a:rPr>
              <a:t>plasma</a:t>
            </a:r>
            <a:r>
              <a:rPr lang="hu-HU" sz="19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hu-HU" sz="1900" dirty="0" err="1">
                <a:solidFill>
                  <a:schemeClr val="tx1">
                    <a:lumMod val="50000"/>
                  </a:schemeClr>
                </a:solidFill>
              </a:rPr>
              <a:t>levels</a:t>
            </a:r>
            <a:r>
              <a:rPr lang="hu-HU" sz="1900" dirty="0">
                <a:solidFill>
                  <a:schemeClr val="tx1">
                    <a:lumMod val="50000"/>
                  </a:schemeClr>
                </a:solidFill>
              </a:rPr>
              <a:t> ≤ 3.5 </a:t>
            </a:r>
            <a:r>
              <a:rPr lang="hu-HU" sz="1900" dirty="0" err="1">
                <a:solidFill>
                  <a:schemeClr val="tx1">
                    <a:lumMod val="50000"/>
                  </a:schemeClr>
                </a:solidFill>
              </a:rPr>
              <a:t>mEq</a:t>
            </a:r>
            <a:r>
              <a:rPr lang="hu-HU" sz="1900" dirty="0">
                <a:solidFill>
                  <a:schemeClr val="tx1">
                    <a:lumMod val="50000"/>
                  </a:schemeClr>
                </a:solidFill>
              </a:rPr>
              <a:t>/L</a:t>
            </a:r>
          </a:p>
          <a:p>
            <a:r>
              <a:rPr lang="hu-HU" sz="1900" b="1" dirty="0">
                <a:solidFill>
                  <a:schemeClr val="tx1">
                    <a:lumMod val="50000"/>
                  </a:schemeClr>
                </a:solidFill>
              </a:rPr>
              <a:t>14. </a:t>
            </a:r>
            <a:r>
              <a:rPr lang="en-US" sz="1900" dirty="0">
                <a:solidFill>
                  <a:schemeClr val="tx1">
                    <a:lumMod val="50000"/>
                  </a:schemeClr>
                </a:solidFill>
              </a:rPr>
              <a:t>sepsis, allergy to albumin, chronic heart failure</a:t>
            </a:r>
            <a:endParaRPr lang="hu-HU" sz="19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hu-HU" sz="1900" b="1" dirty="0">
                <a:solidFill>
                  <a:schemeClr val="tx1">
                    <a:lumMod val="50000"/>
                  </a:schemeClr>
                </a:solidFill>
              </a:rPr>
              <a:t>15. </a:t>
            </a:r>
            <a:r>
              <a:rPr lang="en-US" sz="1900" dirty="0">
                <a:solidFill>
                  <a:schemeClr val="tx1">
                    <a:lumMod val="50000"/>
                  </a:schemeClr>
                </a:solidFill>
              </a:rPr>
              <a:t>symptoms of fluid overload at recruitment or long QT syndrome</a:t>
            </a:r>
            <a:endParaRPr lang="hu-HU" sz="19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56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903785" y="504241"/>
            <a:ext cx="42655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SAMPLE SIZE</a:t>
            </a:r>
            <a:endParaRPr lang="hu-H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990600" y="1102471"/>
            <a:ext cx="1011935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495 </a:t>
            </a:r>
            <a:r>
              <a:rPr lang="hu-HU" sz="2000" b="1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endParaRPr lang="hu-HU" sz="20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Primary endpoint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primary endpoint is a composite endpoint, which is based on the summation of cases with severe AP or mortality Severe AP is determined according to the revised Atlanta Classification (RAC)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Secondar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y endpoint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(1) serum TG level; (2) serum albumin level; (3) serum Ca level; (4) pain according to the visual analogue scale 1, 2 and 3 days after randomization; (5) C-reactive protein serum levels; (6) leukocyte count; (7) length of hospital stay; (8) need for ICU admission; (9) length of ICU stay; (10) organ failure (divided into transient and persistent organ failure according to the RAC definitions); (11) complications of plasmapheresis; and (12) cost calculation. </a:t>
            </a:r>
            <a:endParaRPr lang="hu-H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189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yamatábra: Bekötés 13">
            <a:extLst>
              <a:ext uri="{FF2B5EF4-FFF2-40B4-BE49-F238E27FC236}">
                <a16:creationId xmlns:a16="http://schemas.microsoft.com/office/drawing/2014/main" id="{D85A0ED1-D8F5-4689-B53C-8CEB4E5D15C8}"/>
              </a:ext>
            </a:extLst>
          </p:cNvPr>
          <p:cNvSpPr/>
          <p:nvPr/>
        </p:nvSpPr>
        <p:spPr>
          <a:xfrm>
            <a:off x="2506332" y="861550"/>
            <a:ext cx="5434149" cy="5399314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Folyamatábra: Előkészítés 4">
            <a:extLst>
              <a:ext uri="{FF2B5EF4-FFF2-40B4-BE49-F238E27FC236}">
                <a16:creationId xmlns:a16="http://schemas.microsoft.com/office/drawing/2014/main" id="{1CE5F63F-AE83-4B22-AF76-6127E84E41D4}"/>
              </a:ext>
            </a:extLst>
          </p:cNvPr>
          <p:cNvSpPr/>
          <p:nvPr/>
        </p:nvSpPr>
        <p:spPr>
          <a:xfrm>
            <a:off x="4086135" y="2997598"/>
            <a:ext cx="2169076" cy="827314"/>
          </a:xfrm>
          <a:prstGeom prst="flowChartPrepara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PATIENT</a:t>
            </a:r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5FD57A88-245E-4B84-8416-6AC46B2D08E7}"/>
              </a:ext>
            </a:extLst>
          </p:cNvPr>
          <p:cNvSpPr/>
          <p:nvPr/>
        </p:nvSpPr>
        <p:spPr>
          <a:xfrm>
            <a:off x="3705503" y="3923"/>
            <a:ext cx="2473233" cy="1485353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tx1">
                    <a:lumMod val="50000"/>
                  </a:schemeClr>
                </a:solidFill>
              </a:rPr>
              <a:t>Subintensive care unit </a:t>
            </a:r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A3D09068-5AFE-4850-AAB2-FCCCD485F717}"/>
              </a:ext>
            </a:extLst>
          </p:cNvPr>
          <p:cNvSpPr/>
          <p:nvPr/>
        </p:nvSpPr>
        <p:spPr>
          <a:xfrm>
            <a:off x="1733005" y="178150"/>
            <a:ext cx="2473233" cy="1485353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>
                <a:solidFill>
                  <a:srgbClr val="FF0000"/>
                </a:solidFill>
              </a:rPr>
              <a:t>Intensive care unit </a:t>
            </a:r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A16496C9-7470-42A2-A8C4-8005A50A25D9}"/>
              </a:ext>
            </a:extLst>
          </p:cNvPr>
          <p:cNvSpPr/>
          <p:nvPr/>
        </p:nvSpPr>
        <p:spPr>
          <a:xfrm>
            <a:off x="1014773" y="2660731"/>
            <a:ext cx="2081347" cy="8621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/>
              <a:t>Nurse stuff</a:t>
            </a:r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1F335FAD-FDF4-4DC1-AB63-01AE9D4828DC}"/>
              </a:ext>
            </a:extLst>
          </p:cNvPr>
          <p:cNvSpPr/>
          <p:nvPr/>
        </p:nvSpPr>
        <p:spPr>
          <a:xfrm>
            <a:off x="2621449" y="5753462"/>
            <a:ext cx="2081347" cy="8621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/>
              <a:t>TDK student</a:t>
            </a:r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F7F618E0-F1DE-4C21-9192-83B8933EEF71}"/>
              </a:ext>
            </a:extLst>
          </p:cNvPr>
          <p:cNvSpPr/>
          <p:nvPr/>
        </p:nvSpPr>
        <p:spPr>
          <a:xfrm>
            <a:off x="1641533" y="5056279"/>
            <a:ext cx="2081347" cy="8621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/>
              <a:t>radiologist</a:t>
            </a:r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E523A1A9-7524-4AAE-A647-6EB81CE4A47D}"/>
              </a:ext>
            </a:extLst>
          </p:cNvPr>
          <p:cNvSpPr/>
          <p:nvPr/>
        </p:nvSpPr>
        <p:spPr>
          <a:xfrm>
            <a:off x="1232929" y="4271392"/>
            <a:ext cx="2081347" cy="8621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00" dirty="0"/>
              <a:t>endoscopist </a:t>
            </a:r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52E86FE2-3B78-495E-974A-3D1A25C49D21}"/>
              </a:ext>
            </a:extLst>
          </p:cNvPr>
          <p:cNvSpPr/>
          <p:nvPr/>
        </p:nvSpPr>
        <p:spPr>
          <a:xfrm>
            <a:off x="1548487" y="1164086"/>
            <a:ext cx="2081347" cy="8621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/>
              <a:t>consultant</a:t>
            </a:r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87599A37-7364-4C17-A518-08CBF950A673}"/>
              </a:ext>
            </a:extLst>
          </p:cNvPr>
          <p:cNvSpPr/>
          <p:nvPr/>
        </p:nvSpPr>
        <p:spPr>
          <a:xfrm>
            <a:off x="5604003" y="222163"/>
            <a:ext cx="2473233" cy="1485353"/>
          </a:xfrm>
          <a:prstGeom prst="ellipse">
            <a:avLst/>
          </a:prstGeom>
          <a:solidFill>
            <a:srgbClr val="15A9A6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>
                <a:solidFill>
                  <a:srgbClr val="FF0000"/>
                </a:solidFill>
              </a:rPr>
              <a:t>HotLine 24/7</a:t>
            </a:r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54372FD1-96B1-4FA0-AE2E-5C8384600C1F}"/>
              </a:ext>
            </a:extLst>
          </p:cNvPr>
          <p:cNvSpPr/>
          <p:nvPr/>
        </p:nvSpPr>
        <p:spPr>
          <a:xfrm>
            <a:off x="5818397" y="5829790"/>
            <a:ext cx="2081347" cy="862149"/>
          </a:xfrm>
          <a:prstGeom prst="ellipse">
            <a:avLst/>
          </a:prstGeom>
          <a:solidFill>
            <a:srgbClr val="15A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/>
              <a:t>administrator</a:t>
            </a:r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A87C6DC3-E3C6-431F-84D9-C09ABB5441A2}"/>
              </a:ext>
            </a:extLst>
          </p:cNvPr>
          <p:cNvSpPr/>
          <p:nvPr/>
        </p:nvSpPr>
        <p:spPr>
          <a:xfrm>
            <a:off x="7014159" y="1976672"/>
            <a:ext cx="2081347" cy="862149"/>
          </a:xfrm>
          <a:prstGeom prst="ellipse">
            <a:avLst/>
          </a:prstGeom>
          <a:solidFill>
            <a:srgbClr val="15A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/>
              <a:t>researchers</a:t>
            </a:r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8F7141E2-5F80-4D11-8906-6927664FCF4A}"/>
              </a:ext>
            </a:extLst>
          </p:cNvPr>
          <p:cNvSpPr/>
          <p:nvPr/>
        </p:nvSpPr>
        <p:spPr>
          <a:xfrm>
            <a:off x="6729046" y="1144571"/>
            <a:ext cx="2081347" cy="862149"/>
          </a:xfrm>
          <a:prstGeom prst="ellipse">
            <a:avLst/>
          </a:prstGeom>
          <a:solidFill>
            <a:srgbClr val="15A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/>
              <a:t>PhD student</a:t>
            </a:r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4B371115-4E38-4485-8148-D2DBCC43A6B5}"/>
              </a:ext>
            </a:extLst>
          </p:cNvPr>
          <p:cNvSpPr/>
          <p:nvPr/>
        </p:nvSpPr>
        <p:spPr>
          <a:xfrm>
            <a:off x="7262638" y="3311350"/>
            <a:ext cx="2081347" cy="862149"/>
          </a:xfrm>
          <a:prstGeom prst="ellipse">
            <a:avLst/>
          </a:prstGeom>
          <a:solidFill>
            <a:srgbClr val="15A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/>
              <a:t>dietitians</a:t>
            </a:r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id="{0F61FD75-0015-4970-9AC2-43A3756CB06A}"/>
              </a:ext>
            </a:extLst>
          </p:cNvPr>
          <p:cNvSpPr/>
          <p:nvPr/>
        </p:nvSpPr>
        <p:spPr>
          <a:xfrm>
            <a:off x="6947266" y="4641889"/>
            <a:ext cx="2081347" cy="862149"/>
          </a:xfrm>
          <a:prstGeom prst="ellipse">
            <a:avLst/>
          </a:prstGeom>
          <a:solidFill>
            <a:srgbClr val="15A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/>
              <a:t>psychologist</a:t>
            </a:r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id="{AB4B329E-2C5B-4244-8660-D1200BF64F1B}"/>
              </a:ext>
            </a:extLst>
          </p:cNvPr>
          <p:cNvSpPr/>
          <p:nvPr/>
        </p:nvSpPr>
        <p:spPr>
          <a:xfrm>
            <a:off x="7245226" y="2751894"/>
            <a:ext cx="2081347" cy="862149"/>
          </a:xfrm>
          <a:prstGeom prst="ellipse">
            <a:avLst/>
          </a:prstGeom>
          <a:solidFill>
            <a:srgbClr val="15A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/>
              <a:t>physiotherapist</a:t>
            </a:r>
          </a:p>
        </p:txBody>
      </p:sp>
      <p:sp>
        <p:nvSpPr>
          <p:cNvPr id="23" name="Ellipszis 22">
            <a:extLst>
              <a:ext uri="{FF2B5EF4-FFF2-40B4-BE49-F238E27FC236}">
                <a16:creationId xmlns:a16="http://schemas.microsoft.com/office/drawing/2014/main" id="{1EC45D26-A34F-414A-A282-EBF6932967B9}"/>
              </a:ext>
            </a:extLst>
          </p:cNvPr>
          <p:cNvSpPr/>
          <p:nvPr/>
        </p:nvSpPr>
        <p:spPr>
          <a:xfrm>
            <a:off x="6413729" y="5201345"/>
            <a:ext cx="2081347" cy="862149"/>
          </a:xfrm>
          <a:prstGeom prst="ellipse">
            <a:avLst/>
          </a:prstGeom>
          <a:solidFill>
            <a:srgbClr val="15A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/>
              <a:t>employer social services</a:t>
            </a:r>
          </a:p>
        </p:txBody>
      </p:sp>
      <p:sp>
        <p:nvSpPr>
          <p:cNvPr id="24" name="Ellipszis 23">
            <a:extLst>
              <a:ext uri="{FF2B5EF4-FFF2-40B4-BE49-F238E27FC236}">
                <a16:creationId xmlns:a16="http://schemas.microsoft.com/office/drawing/2014/main" id="{B15A27AD-1A42-4244-B8BE-5031254A40A8}"/>
              </a:ext>
            </a:extLst>
          </p:cNvPr>
          <p:cNvSpPr/>
          <p:nvPr/>
        </p:nvSpPr>
        <p:spPr>
          <a:xfrm>
            <a:off x="7271660" y="3982202"/>
            <a:ext cx="2081347" cy="862149"/>
          </a:xfrm>
          <a:prstGeom prst="ellipse">
            <a:avLst/>
          </a:prstGeom>
          <a:solidFill>
            <a:srgbClr val="15A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/>
              <a:t>financial officer</a:t>
            </a:r>
          </a:p>
        </p:txBody>
      </p:sp>
      <p:sp>
        <p:nvSpPr>
          <p:cNvPr id="25" name="Ellipszis 24">
            <a:extLst>
              <a:ext uri="{FF2B5EF4-FFF2-40B4-BE49-F238E27FC236}">
                <a16:creationId xmlns:a16="http://schemas.microsoft.com/office/drawing/2014/main" id="{86325E27-6898-41D6-BF9B-9864933CBA9F}"/>
              </a:ext>
            </a:extLst>
          </p:cNvPr>
          <p:cNvSpPr/>
          <p:nvPr/>
        </p:nvSpPr>
        <p:spPr>
          <a:xfrm>
            <a:off x="1232929" y="1889745"/>
            <a:ext cx="2081347" cy="8621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/>
              <a:t>resident doctors </a:t>
            </a:r>
          </a:p>
        </p:txBody>
      </p:sp>
      <p:sp>
        <p:nvSpPr>
          <p:cNvPr id="30" name="Ellipszis 29">
            <a:extLst>
              <a:ext uri="{FF2B5EF4-FFF2-40B4-BE49-F238E27FC236}">
                <a16:creationId xmlns:a16="http://schemas.microsoft.com/office/drawing/2014/main" id="{5DAE7192-0F39-498E-BF72-07110805B69D}"/>
              </a:ext>
            </a:extLst>
          </p:cNvPr>
          <p:cNvSpPr/>
          <p:nvPr/>
        </p:nvSpPr>
        <p:spPr>
          <a:xfrm>
            <a:off x="1079099" y="3434242"/>
            <a:ext cx="2081347" cy="86214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/>
              <a:t>patient transporter</a:t>
            </a:r>
          </a:p>
        </p:txBody>
      </p:sp>
      <p:sp>
        <p:nvSpPr>
          <p:cNvPr id="33" name="Ellipszis 32">
            <a:extLst>
              <a:ext uri="{FF2B5EF4-FFF2-40B4-BE49-F238E27FC236}">
                <a16:creationId xmlns:a16="http://schemas.microsoft.com/office/drawing/2014/main" id="{BB0F1F54-6FE9-4548-A3BD-086D21E113B6}"/>
              </a:ext>
            </a:extLst>
          </p:cNvPr>
          <p:cNvSpPr/>
          <p:nvPr/>
        </p:nvSpPr>
        <p:spPr>
          <a:xfrm>
            <a:off x="4115821" y="5942308"/>
            <a:ext cx="2081347" cy="862149"/>
          </a:xfrm>
          <a:prstGeom prst="ellipse">
            <a:avLst/>
          </a:prstGeom>
          <a:solidFill>
            <a:srgbClr val="15A9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/>
              <a:t>informatic</a:t>
            </a:r>
          </a:p>
        </p:txBody>
      </p:sp>
      <p:sp>
        <p:nvSpPr>
          <p:cNvPr id="26" name="Téglalap 25"/>
          <p:cNvSpPr/>
          <p:nvPr/>
        </p:nvSpPr>
        <p:spPr>
          <a:xfrm>
            <a:off x="8054832" y="168564"/>
            <a:ext cx="40467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err="1">
                <a:solidFill>
                  <a:srgbClr val="333333"/>
                </a:solidFill>
                <a:latin typeface="interfaceregular"/>
              </a:rPr>
              <a:t>Multidisciplinary</a:t>
            </a:r>
            <a:r>
              <a:rPr lang="hu-HU" sz="2800" b="1" dirty="0">
                <a:solidFill>
                  <a:srgbClr val="333333"/>
                </a:solidFill>
                <a:latin typeface="interfaceregular"/>
              </a:rPr>
              <a:t> team</a:t>
            </a:r>
          </a:p>
          <a:p>
            <a:r>
              <a:rPr lang="hu-HU" sz="2800" b="1" dirty="0">
                <a:solidFill>
                  <a:srgbClr val="333333"/>
                </a:solidFill>
                <a:latin typeface="interfaceregular"/>
              </a:rPr>
              <a:t> </a:t>
            </a:r>
            <a:endParaRPr lang="hu-HU" sz="2800" b="1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l="60316" t="23033" r="6779" b="19069"/>
          <a:stretch/>
        </p:blipFill>
        <p:spPr>
          <a:xfrm>
            <a:off x="9432040" y="4075796"/>
            <a:ext cx="2651470" cy="262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4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Téma2">
  <a:themeElements>
    <a:clrScheme name="TM Trial">
      <a:dk1>
        <a:srgbClr val="424A52"/>
      </a:dk1>
      <a:lt1>
        <a:srgbClr val="FFFFFF"/>
      </a:lt1>
      <a:dk2>
        <a:srgbClr val="FFFFFF"/>
      </a:dk2>
      <a:lt2>
        <a:srgbClr val="FFFFFF"/>
      </a:lt2>
      <a:accent1>
        <a:srgbClr val="E60D2E"/>
      </a:accent1>
      <a:accent2>
        <a:srgbClr val="E60D2E"/>
      </a:accent2>
      <a:accent3>
        <a:srgbClr val="E60D2E"/>
      </a:accent3>
      <a:accent4>
        <a:srgbClr val="E60D2E"/>
      </a:accent4>
      <a:accent5>
        <a:srgbClr val="E60D2E"/>
      </a:accent5>
      <a:accent6>
        <a:srgbClr val="E60D2E"/>
      </a:accent6>
      <a:hlink>
        <a:srgbClr val="E60D2E"/>
      </a:hlink>
      <a:folHlink>
        <a:srgbClr val="E60D2E"/>
      </a:folHlink>
    </a:clrScheme>
    <a:fontScheme name="TM Fonts">
      <a:majorFont>
        <a:latin typeface="Oswald"/>
        <a:ea typeface=""/>
        <a:cs typeface=""/>
      </a:majorFont>
      <a:minorFont>
        <a:latin typeface="Arial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mutató3" id="{42D8C455-02A0-474C-A20E-C71DDCD3D515}" vid="{9319E2B4-F02B-484B-ADBE-63902F46F02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TM_TRIALS</Template>
  <TotalTime>3473</TotalTime>
  <Words>1003</Words>
  <Application>Microsoft Office PowerPoint</Application>
  <PresentationFormat>Szélesvásznú</PresentationFormat>
  <Paragraphs>128</Paragraphs>
  <Slides>13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9" baseType="lpstr">
      <vt:lpstr>Oswald</vt:lpstr>
      <vt:lpstr>interfaceregular</vt:lpstr>
      <vt:lpstr>Arial</vt:lpstr>
      <vt:lpstr>Calibri</vt:lpstr>
      <vt:lpstr>-apple-system</vt:lpstr>
      <vt:lpstr>Téma2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ELEFANT</dc:title>
  <dc:creator>Vass Vivien</dc:creator>
  <cp:lastModifiedBy>Szentesi Andrea Ildikó</cp:lastModifiedBy>
  <cp:revision>229</cp:revision>
  <dcterms:created xsi:type="dcterms:W3CDTF">2022-09-16T11:20:52Z</dcterms:created>
  <dcterms:modified xsi:type="dcterms:W3CDTF">2023-12-11T08:23:30Z</dcterms:modified>
</cp:coreProperties>
</file>