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Inter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swald" panose="020B0604020202020204" charset="-18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xEEn9QoeDmIHTzwxZS2AnY4ZL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2904755"/>
            <a:ext cx="10515600" cy="8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/>
          <p:nvPr/>
        </p:nvSpPr>
        <p:spPr>
          <a:xfrm>
            <a:off x="4" y="3086102"/>
            <a:ext cx="3777945" cy="377190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8" name="Google Shape;18;p15"/>
          <p:cNvSpPr/>
          <p:nvPr/>
        </p:nvSpPr>
        <p:spPr>
          <a:xfrm rot="10800000">
            <a:off x="9443570" y="5"/>
            <a:ext cx="2748433" cy="274403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" name="Google Shape;19;p15"/>
          <p:cNvSpPr/>
          <p:nvPr/>
        </p:nvSpPr>
        <p:spPr>
          <a:xfrm>
            <a:off x="2983469" y="3722539"/>
            <a:ext cx="6225064" cy="59819"/>
          </a:xfrm>
          <a:custGeom>
            <a:avLst/>
            <a:gdLst/>
            <a:ahLst/>
            <a:cxnLst/>
            <a:rect l="l" t="t" r="r" b="b"/>
            <a:pathLst>
              <a:path w="7268925" h="69850" extrusionOk="0">
                <a:moveTo>
                  <a:pt x="6978095" y="0"/>
                </a:moveTo>
                <a:lnTo>
                  <a:pt x="0" y="0"/>
                </a:lnTo>
                <a:lnTo>
                  <a:pt x="0" y="69850"/>
                </a:lnTo>
                <a:lnTo>
                  <a:pt x="7268925" y="69850"/>
                </a:lnTo>
                <a:lnTo>
                  <a:pt x="72689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2982914" y="3782357"/>
            <a:ext cx="6225620" cy="43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i="1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8525139" y="6085553"/>
            <a:ext cx="3311156" cy="36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i="1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i="1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068" y="676539"/>
            <a:ext cx="2968407" cy="182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picture with listing">
  <p:cSld name=" Big picture with listing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>
            <a:spLocks noGrp="1"/>
          </p:cNvSpPr>
          <p:nvPr>
            <p:ph type="pic" idx="2"/>
          </p:nvPr>
        </p:nvSpPr>
        <p:spPr>
          <a:xfrm>
            <a:off x="754860" y="1496478"/>
            <a:ext cx="4462408" cy="4484511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4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7" name="Google Shape;127;p24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8" name="Google Shape;128;p24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9" name="Google Shape;129;p24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5892307" y="1924529"/>
            <a:ext cx="5568635" cy="112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3"/>
          </p:nvPr>
        </p:nvSpPr>
        <p:spPr>
          <a:xfrm>
            <a:off x="1241798" y="5980993"/>
            <a:ext cx="3419475" cy="49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/>
          <p:nvPr/>
        </p:nvSpPr>
        <p:spPr>
          <a:xfrm rot="-5400000">
            <a:off x="-1548658" y="3677475"/>
            <a:ext cx="4484509" cy="122526"/>
          </a:xfrm>
          <a:custGeom>
            <a:avLst/>
            <a:gdLst/>
            <a:ahLst/>
            <a:cxnLst/>
            <a:rect l="l" t="t" r="r" b="b"/>
            <a:pathLst>
              <a:path w="2556536" h="69850" extrusionOk="0">
                <a:moveTo>
                  <a:pt x="2265706" y="0"/>
                </a:moveTo>
                <a:lnTo>
                  <a:pt x="0" y="0"/>
                </a:lnTo>
                <a:lnTo>
                  <a:pt x="0" y="69850"/>
                </a:lnTo>
                <a:lnTo>
                  <a:pt x="2556536" y="69850"/>
                </a:lnTo>
                <a:lnTo>
                  <a:pt x="25565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body" idx="4"/>
          </p:nvPr>
        </p:nvSpPr>
        <p:spPr>
          <a:xfrm>
            <a:off x="5892307" y="3197490"/>
            <a:ext cx="241155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None/>
              <a:defRPr sz="24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5"/>
          </p:nvPr>
        </p:nvSpPr>
        <p:spPr>
          <a:xfrm>
            <a:off x="5892306" y="3869857"/>
            <a:ext cx="5568635" cy="178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838201" y="726766"/>
            <a:ext cx="7485860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al map">
  <p:cSld name="Global map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2237" y="2363524"/>
            <a:ext cx="8227528" cy="41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0" name="Google Shape;140;p25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1" name="Google Shape;141;p25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2" name="Google Shape;142;p25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980253" y="741085"/>
            <a:ext cx="7838425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566708" y="4727754"/>
            <a:ext cx="2270353" cy="159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8331430" y="3012239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1B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 rot="-2451143">
            <a:off x="8246868" y="2444160"/>
            <a:ext cx="1691221" cy="3286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sp>
        <p:nvSpPr>
          <p:cNvPr id="147" name="Google Shape;147;p25"/>
          <p:cNvSpPr/>
          <p:nvPr/>
        </p:nvSpPr>
        <p:spPr>
          <a:xfrm>
            <a:off x="5719534" y="4093939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60D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/>
          <p:nvPr/>
        </p:nvSpPr>
        <p:spPr>
          <a:xfrm rot="6169429">
            <a:off x="5140732" y="4690054"/>
            <a:ext cx="978581" cy="32868"/>
          </a:xfrm>
          <a:custGeom>
            <a:avLst/>
            <a:gdLst/>
            <a:ahLst/>
            <a:cxnLst/>
            <a:rect l="l" t="t" r="r" b="b"/>
            <a:pathLst>
              <a:path w="2079632" h="69850" extrusionOk="0">
                <a:moveTo>
                  <a:pt x="1788802" y="0"/>
                </a:moveTo>
                <a:lnTo>
                  <a:pt x="0" y="0"/>
                </a:lnTo>
                <a:lnTo>
                  <a:pt x="0" y="69850"/>
                </a:lnTo>
                <a:lnTo>
                  <a:pt x="2079632" y="69850"/>
                </a:lnTo>
                <a:lnTo>
                  <a:pt x="2079632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sp>
        <p:nvSpPr>
          <p:cNvPr id="149" name="Google Shape;149;p25"/>
          <p:cNvSpPr/>
          <p:nvPr/>
        </p:nvSpPr>
        <p:spPr>
          <a:xfrm>
            <a:off x="3232844" y="3594905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D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/>
          <p:nvPr/>
        </p:nvSpPr>
        <p:spPr>
          <a:xfrm rot="9485576">
            <a:off x="2238424" y="3874342"/>
            <a:ext cx="978581" cy="32868"/>
          </a:xfrm>
          <a:custGeom>
            <a:avLst/>
            <a:gdLst/>
            <a:ahLst/>
            <a:cxnLst/>
            <a:rect l="l" t="t" r="r" b="b"/>
            <a:pathLst>
              <a:path w="2079632" h="69850" extrusionOk="0">
                <a:moveTo>
                  <a:pt x="1788802" y="0"/>
                </a:moveTo>
                <a:lnTo>
                  <a:pt x="0" y="0"/>
                </a:lnTo>
                <a:lnTo>
                  <a:pt x="0" y="69850"/>
                </a:lnTo>
                <a:lnTo>
                  <a:pt x="2079632" y="69850"/>
                </a:lnTo>
                <a:lnTo>
                  <a:pt x="2079632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852094" y="3734722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3"/>
          </p:nvPr>
        </p:nvSpPr>
        <p:spPr>
          <a:xfrm>
            <a:off x="852093" y="3992095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4"/>
          </p:nvPr>
        </p:nvSpPr>
        <p:spPr>
          <a:xfrm>
            <a:off x="4797634" y="5434921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5"/>
          </p:nvPr>
        </p:nvSpPr>
        <p:spPr>
          <a:xfrm>
            <a:off x="4797633" y="5692294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6"/>
          </p:nvPr>
        </p:nvSpPr>
        <p:spPr>
          <a:xfrm>
            <a:off x="9600326" y="1541763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7"/>
          </p:nvPr>
        </p:nvSpPr>
        <p:spPr>
          <a:xfrm>
            <a:off x="9600325" y="1799136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378963" y="4790890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BD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78963" y="5085506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D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378963" y="5416222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60D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378963" y="5722871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1B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378963" y="6065617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D0D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8"/>
          </p:nvPr>
        </p:nvSpPr>
        <p:spPr>
          <a:xfrm>
            <a:off x="685803" y="1546424"/>
            <a:ext cx="10804357" cy="34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29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of Hungary">
  <p:cSld name="Map of Hungar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6580" y="2349760"/>
            <a:ext cx="6438848" cy="40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7" name="Google Shape;167;p26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8" name="Google Shape;168;p26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9" name="Google Shape;169;p26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1980253" y="741085"/>
            <a:ext cx="7838425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85803" y="1546425"/>
            <a:ext cx="10804357" cy="3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29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2"/>
          </p:nvPr>
        </p:nvSpPr>
        <p:spPr>
          <a:xfrm>
            <a:off x="566708" y="4727754"/>
            <a:ext cx="2270353" cy="159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3"/>
          </p:nvPr>
        </p:nvSpPr>
        <p:spPr>
          <a:xfrm>
            <a:off x="3535136" y="2508622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4"/>
          </p:nvPr>
        </p:nvSpPr>
        <p:spPr>
          <a:xfrm>
            <a:off x="3535135" y="2765995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5"/>
          </p:nvPr>
        </p:nvSpPr>
        <p:spPr>
          <a:xfrm>
            <a:off x="8138647" y="5269582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6"/>
          </p:nvPr>
        </p:nvSpPr>
        <p:spPr>
          <a:xfrm>
            <a:off x="8138646" y="5526955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7"/>
          </p:nvPr>
        </p:nvSpPr>
        <p:spPr>
          <a:xfrm>
            <a:off x="9029197" y="1793151"/>
            <a:ext cx="1415529" cy="23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8"/>
          </p:nvPr>
        </p:nvSpPr>
        <p:spPr>
          <a:xfrm>
            <a:off x="9029196" y="2050524"/>
            <a:ext cx="1415530" cy="2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378963" y="4790890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BD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378963" y="5085506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CD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378963" y="5416222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60D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78963" y="5722871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1B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378963" y="6065617"/>
            <a:ext cx="187325" cy="18816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D0D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7471896" y="4318991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BD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 rot="2700000">
            <a:off x="7431757" y="4792843"/>
            <a:ext cx="1041781" cy="32868"/>
          </a:xfrm>
          <a:custGeom>
            <a:avLst/>
            <a:gdLst/>
            <a:ahLst/>
            <a:cxnLst/>
            <a:rect l="l" t="t" r="r" b="b"/>
            <a:pathLst>
              <a:path w="2213943" h="69850" extrusionOk="0">
                <a:moveTo>
                  <a:pt x="1923113" y="0"/>
                </a:moveTo>
                <a:lnTo>
                  <a:pt x="0" y="0"/>
                </a:lnTo>
                <a:lnTo>
                  <a:pt x="0" y="69850"/>
                </a:lnTo>
                <a:lnTo>
                  <a:pt x="2213943" y="69850"/>
                </a:lnTo>
                <a:lnTo>
                  <a:pt x="2213943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sp>
        <p:nvSpPr>
          <p:cNvPr id="186" name="Google Shape;186;p26"/>
          <p:cNvSpPr/>
          <p:nvPr/>
        </p:nvSpPr>
        <p:spPr>
          <a:xfrm>
            <a:off x="5116046" y="4090389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AD0D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 rot="3559632">
            <a:off x="4332636" y="3579581"/>
            <a:ext cx="1041781" cy="32868"/>
          </a:xfrm>
          <a:custGeom>
            <a:avLst/>
            <a:gdLst/>
            <a:ahLst/>
            <a:cxnLst/>
            <a:rect l="l" t="t" r="r" b="b"/>
            <a:pathLst>
              <a:path w="2213943" h="69850" extrusionOk="0">
                <a:moveTo>
                  <a:pt x="1923113" y="0"/>
                </a:moveTo>
                <a:lnTo>
                  <a:pt x="0" y="0"/>
                </a:lnTo>
                <a:lnTo>
                  <a:pt x="0" y="69850"/>
                </a:lnTo>
                <a:lnTo>
                  <a:pt x="2213943" y="69850"/>
                </a:lnTo>
                <a:lnTo>
                  <a:pt x="2213943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sp>
        <p:nvSpPr>
          <p:cNvPr id="188" name="Google Shape;188;p26"/>
          <p:cNvSpPr/>
          <p:nvPr/>
        </p:nvSpPr>
        <p:spPr>
          <a:xfrm>
            <a:off x="8138647" y="2824337"/>
            <a:ext cx="101147" cy="1016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1B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 rot="-2279734">
            <a:off x="8157024" y="2484532"/>
            <a:ext cx="1041781" cy="32868"/>
          </a:xfrm>
          <a:custGeom>
            <a:avLst/>
            <a:gdLst/>
            <a:ahLst/>
            <a:cxnLst/>
            <a:rect l="l" t="t" r="r" b="b"/>
            <a:pathLst>
              <a:path w="2213943" h="69850" extrusionOk="0">
                <a:moveTo>
                  <a:pt x="1923113" y="0"/>
                </a:moveTo>
                <a:lnTo>
                  <a:pt x="0" y="0"/>
                </a:lnTo>
                <a:lnTo>
                  <a:pt x="0" y="69850"/>
                </a:lnTo>
                <a:lnTo>
                  <a:pt x="2213943" y="69850"/>
                </a:lnTo>
                <a:lnTo>
                  <a:pt x="2213943" y="0"/>
                </a:lnTo>
                <a:close/>
              </a:path>
            </a:pathLst>
          </a:custGeom>
          <a:solidFill>
            <a:srgbClr val="424A52"/>
          </a:solidFill>
          <a:ln>
            <a:noFill/>
          </a:ln>
        </p:spPr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>
            <a:spLocks noGrp="1"/>
          </p:cNvSpPr>
          <p:nvPr>
            <p:ph type="pic" idx="2"/>
          </p:nvPr>
        </p:nvSpPr>
        <p:spPr>
          <a:xfrm>
            <a:off x="1346200" y="1465263"/>
            <a:ext cx="3620946" cy="3518796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7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4" name="Google Shape;194;p27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5" name="Google Shape;195;p27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6" name="Google Shape;196;p27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5502248" y="3156263"/>
            <a:ext cx="4324294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1346200" y="4984059"/>
            <a:ext cx="3620947" cy="90303"/>
          </a:xfrm>
          <a:custGeom>
            <a:avLst/>
            <a:gdLst/>
            <a:ahLst/>
            <a:cxnLst/>
            <a:rect l="l" t="t" r="r" b="b"/>
            <a:pathLst>
              <a:path w="2800842" h="69850" extrusionOk="0">
                <a:moveTo>
                  <a:pt x="2510012" y="0"/>
                </a:moveTo>
                <a:lnTo>
                  <a:pt x="0" y="0"/>
                </a:lnTo>
                <a:lnTo>
                  <a:pt x="0" y="69850"/>
                </a:lnTo>
                <a:lnTo>
                  <a:pt x="2800842" y="69850"/>
                </a:lnTo>
                <a:lnTo>
                  <a:pt x="2800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9" name="Google Shape;199;p27"/>
          <p:cNvSpPr/>
          <p:nvPr/>
        </p:nvSpPr>
        <p:spPr>
          <a:xfrm rot="-5400000">
            <a:off x="9329268" y="3419774"/>
            <a:ext cx="2155055" cy="90303"/>
          </a:xfrm>
          <a:custGeom>
            <a:avLst/>
            <a:gdLst/>
            <a:ahLst/>
            <a:cxnLst/>
            <a:rect l="l" t="t" r="r" b="b"/>
            <a:pathLst>
              <a:path w="1666958" h="69850" extrusionOk="0">
                <a:moveTo>
                  <a:pt x="1376128" y="0"/>
                </a:moveTo>
                <a:lnTo>
                  <a:pt x="0" y="0"/>
                </a:lnTo>
                <a:lnTo>
                  <a:pt x="0" y="69850"/>
                </a:lnTo>
                <a:lnTo>
                  <a:pt x="1666958" y="69850"/>
                </a:lnTo>
                <a:lnTo>
                  <a:pt x="16669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pic>
        <p:nvPicPr>
          <p:cNvPr id="200" name="Google Shape;200;p27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">
  <p:cSld name="Ending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8341037" y="4"/>
            <a:ext cx="2948931" cy="6858001"/>
          </a:xfrm>
          <a:custGeom>
            <a:avLst/>
            <a:gdLst/>
            <a:ahLst/>
            <a:cxnLst/>
            <a:rect l="l" t="t" r="r" b="b"/>
            <a:pathLst>
              <a:path w="1496309" h="3479800" extrusionOk="0">
                <a:moveTo>
                  <a:pt x="0" y="0"/>
                </a:moveTo>
                <a:lnTo>
                  <a:pt x="1496309" y="0"/>
                </a:lnTo>
                <a:lnTo>
                  <a:pt x="1496309" y="3479800"/>
                </a:lnTo>
                <a:lnTo>
                  <a:pt x="0" y="3479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3" name="Google Shape;203;p28"/>
          <p:cNvSpPr/>
          <p:nvPr/>
        </p:nvSpPr>
        <p:spPr>
          <a:xfrm>
            <a:off x="8676942" y="5714340"/>
            <a:ext cx="2277121" cy="22873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5" y="4960939"/>
            <a:ext cx="1900104" cy="189706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5" name="Google Shape;205;p28"/>
          <p:cNvSpPr/>
          <p:nvPr/>
        </p:nvSpPr>
        <p:spPr>
          <a:xfrm>
            <a:off x="1339110" y="1807917"/>
            <a:ext cx="6029821" cy="84706"/>
          </a:xfrm>
          <a:custGeom>
            <a:avLst/>
            <a:gdLst/>
            <a:ahLst/>
            <a:cxnLst/>
            <a:rect l="l" t="t" r="r" b="b"/>
            <a:pathLst>
              <a:path w="4972277" h="69850" extrusionOk="0">
                <a:moveTo>
                  <a:pt x="4681447" y="0"/>
                </a:moveTo>
                <a:lnTo>
                  <a:pt x="0" y="0"/>
                </a:lnTo>
                <a:lnTo>
                  <a:pt x="0" y="69850"/>
                </a:lnTo>
                <a:lnTo>
                  <a:pt x="4972277" y="69850"/>
                </a:lnTo>
                <a:lnTo>
                  <a:pt x="49722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6" name="Google Shape;206;p28"/>
          <p:cNvSpPr/>
          <p:nvPr/>
        </p:nvSpPr>
        <p:spPr>
          <a:xfrm>
            <a:off x="1339110" y="4698597"/>
            <a:ext cx="6029821" cy="84706"/>
          </a:xfrm>
          <a:custGeom>
            <a:avLst/>
            <a:gdLst/>
            <a:ahLst/>
            <a:cxnLst/>
            <a:rect l="l" t="t" r="r" b="b"/>
            <a:pathLst>
              <a:path w="4972277" h="69850" extrusionOk="0">
                <a:moveTo>
                  <a:pt x="4681447" y="0"/>
                </a:moveTo>
                <a:lnTo>
                  <a:pt x="0" y="0"/>
                </a:lnTo>
                <a:lnTo>
                  <a:pt x="0" y="69850"/>
                </a:lnTo>
                <a:lnTo>
                  <a:pt x="4972277" y="69850"/>
                </a:lnTo>
                <a:lnTo>
                  <a:pt x="49722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275610" y="2419666"/>
            <a:ext cx="6156819" cy="175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Oswald"/>
              <a:buNone/>
              <a:defRPr sz="6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182735" y="6065463"/>
            <a:ext cx="1265529" cy="7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1" name="Google Shape;211;p29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2" name="Google Shape;212;p29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3" name="Google Shape;213;p29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ext">
  <p:cSld name="Simple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726766"/>
            <a:ext cx="10515600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>
            <a:off x="0" y="4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16"/>
          <p:cNvSpPr/>
          <p:nvPr/>
        </p:nvSpPr>
        <p:spPr>
          <a:xfrm rot="-5400000">
            <a:off x="10769331" y="5435324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" name="Google Shape;27;p16"/>
          <p:cNvSpPr/>
          <p:nvPr/>
        </p:nvSpPr>
        <p:spPr>
          <a:xfrm>
            <a:off x="8676625" y="3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" name="Google Shape;28;p16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199" y="1486045"/>
            <a:ext cx="10514583" cy="3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838199" y="2038520"/>
            <a:ext cx="10515601" cy="146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838199" y="3666746"/>
            <a:ext cx="10514583" cy="3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837539" y="4245462"/>
            <a:ext cx="10515601" cy="146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>
  <p:cSld name="Cím és tartalo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43896" y="1267691"/>
            <a:ext cx="8820885" cy="482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A9A6"/>
              </a:buClr>
              <a:buSzPts val="2400"/>
              <a:buFont typeface="Arial"/>
              <a:buNone/>
              <a:defRPr>
                <a:solidFill>
                  <a:srgbClr val="15A9A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7012126" y="6321586"/>
            <a:ext cx="2152655" cy="25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24A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2576945" y="6321587"/>
            <a:ext cx="4350327" cy="25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24A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343896" y="6321587"/>
            <a:ext cx="2152655" cy="2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424A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pic" idx="2"/>
          </p:nvPr>
        </p:nvSpPr>
        <p:spPr>
          <a:xfrm>
            <a:off x="343897" y="204805"/>
            <a:ext cx="1870910" cy="97428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7"/>
          <p:cNvSpPr txBox="1">
            <a:spLocks noGrp="1"/>
          </p:cNvSpPr>
          <p:nvPr>
            <p:ph type="subTitle" idx="3"/>
          </p:nvPr>
        </p:nvSpPr>
        <p:spPr>
          <a:xfrm>
            <a:off x="2496551" y="609396"/>
            <a:ext cx="6668231" cy="37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">
  <p:cSld name="Ab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4229101" y="865466"/>
            <a:ext cx="622506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685804" y="4"/>
            <a:ext cx="2948931" cy="6858001"/>
          </a:xfrm>
          <a:custGeom>
            <a:avLst/>
            <a:gdLst/>
            <a:ahLst/>
            <a:cxnLst/>
            <a:rect l="l" t="t" r="r" b="b"/>
            <a:pathLst>
              <a:path w="1496309" h="3479800" extrusionOk="0">
                <a:moveTo>
                  <a:pt x="0" y="0"/>
                </a:moveTo>
                <a:lnTo>
                  <a:pt x="1496309" y="0"/>
                </a:lnTo>
                <a:lnTo>
                  <a:pt x="1496309" y="3479800"/>
                </a:lnTo>
                <a:lnTo>
                  <a:pt x="0" y="3479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" name="Google Shape;44;p18"/>
          <p:cNvSpPr/>
          <p:nvPr/>
        </p:nvSpPr>
        <p:spPr>
          <a:xfrm>
            <a:off x="4229101" y="1542312"/>
            <a:ext cx="6225064" cy="59819"/>
          </a:xfrm>
          <a:custGeom>
            <a:avLst/>
            <a:gdLst/>
            <a:ahLst/>
            <a:cxnLst/>
            <a:rect l="l" t="t" r="r" b="b"/>
            <a:pathLst>
              <a:path w="7268925" h="69850" extrusionOk="0">
                <a:moveTo>
                  <a:pt x="6978095" y="0"/>
                </a:moveTo>
                <a:lnTo>
                  <a:pt x="0" y="0"/>
                </a:lnTo>
                <a:lnTo>
                  <a:pt x="0" y="69850"/>
                </a:lnTo>
                <a:lnTo>
                  <a:pt x="7268925" y="69850"/>
                </a:lnTo>
                <a:lnTo>
                  <a:pt x="72689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5" name="Google Shape;45;p18"/>
          <p:cNvSpPr/>
          <p:nvPr/>
        </p:nvSpPr>
        <p:spPr>
          <a:xfrm>
            <a:off x="1021710" y="5714340"/>
            <a:ext cx="2277121" cy="22873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8"/>
          <p:cNvSpPr/>
          <p:nvPr/>
        </p:nvSpPr>
        <p:spPr>
          <a:xfrm rot="-5400000">
            <a:off x="10293423" y="4959417"/>
            <a:ext cx="1900104" cy="189706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" name="Google Shape;47;p18"/>
          <p:cNvSpPr/>
          <p:nvPr/>
        </p:nvSpPr>
        <p:spPr>
          <a:xfrm>
            <a:off x="928515" y="504023"/>
            <a:ext cx="2465409" cy="3308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1202714" y="802416"/>
            <a:ext cx="1917010" cy="270369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928688" y="3998913"/>
            <a:ext cx="2465387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1" i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928537" y="4876717"/>
            <a:ext cx="2465387" cy="35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4229101" y="1738268"/>
            <a:ext cx="6825588" cy="3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5"/>
          </p:nvPr>
        </p:nvSpPr>
        <p:spPr>
          <a:xfrm>
            <a:off x="4229100" y="2290743"/>
            <a:ext cx="6826249" cy="146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6"/>
          </p:nvPr>
        </p:nvSpPr>
        <p:spPr>
          <a:xfrm>
            <a:off x="4229101" y="3918969"/>
            <a:ext cx="6825588" cy="3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7"/>
          </p:nvPr>
        </p:nvSpPr>
        <p:spPr>
          <a:xfrm>
            <a:off x="4228440" y="4497685"/>
            <a:ext cx="6826249" cy="146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l="208" r="208"/>
          <a:stretch/>
        </p:blipFill>
        <p:spPr>
          <a:xfrm>
            <a:off x="1527501" y="6065463"/>
            <a:ext cx="1265529" cy="7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85803" y="852407"/>
            <a:ext cx="6225064" cy="68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/>
          <p:nvPr/>
        </p:nvSpPr>
        <p:spPr>
          <a:xfrm>
            <a:off x="8341037" y="4"/>
            <a:ext cx="2948931" cy="6858001"/>
          </a:xfrm>
          <a:custGeom>
            <a:avLst/>
            <a:gdLst/>
            <a:ahLst/>
            <a:cxnLst/>
            <a:rect l="l" t="t" r="r" b="b"/>
            <a:pathLst>
              <a:path w="1496309" h="3479800" extrusionOk="0">
                <a:moveTo>
                  <a:pt x="0" y="0"/>
                </a:moveTo>
                <a:lnTo>
                  <a:pt x="1496309" y="0"/>
                </a:lnTo>
                <a:lnTo>
                  <a:pt x="1496309" y="3479800"/>
                </a:lnTo>
                <a:lnTo>
                  <a:pt x="0" y="3479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" name="Google Shape;59;p19"/>
          <p:cNvSpPr/>
          <p:nvPr/>
        </p:nvSpPr>
        <p:spPr>
          <a:xfrm>
            <a:off x="685803" y="1542312"/>
            <a:ext cx="6225064" cy="59819"/>
          </a:xfrm>
          <a:custGeom>
            <a:avLst/>
            <a:gdLst/>
            <a:ahLst/>
            <a:cxnLst/>
            <a:rect l="l" t="t" r="r" b="b"/>
            <a:pathLst>
              <a:path w="7268925" h="69850" extrusionOk="0">
                <a:moveTo>
                  <a:pt x="6978095" y="0"/>
                </a:moveTo>
                <a:lnTo>
                  <a:pt x="0" y="0"/>
                </a:lnTo>
                <a:lnTo>
                  <a:pt x="0" y="69850"/>
                </a:lnTo>
                <a:lnTo>
                  <a:pt x="7268925" y="69850"/>
                </a:lnTo>
                <a:lnTo>
                  <a:pt x="72689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0" name="Google Shape;60;p19"/>
          <p:cNvSpPr/>
          <p:nvPr/>
        </p:nvSpPr>
        <p:spPr>
          <a:xfrm>
            <a:off x="8676942" y="5714340"/>
            <a:ext cx="2277121" cy="22873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5" y="4960939"/>
            <a:ext cx="1900104" cy="1897064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8571013" y="2712553"/>
            <a:ext cx="2465387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8570862" y="3590356"/>
            <a:ext cx="2465387" cy="59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3"/>
          </p:nvPr>
        </p:nvSpPr>
        <p:spPr>
          <a:xfrm>
            <a:off x="685803" y="1708461"/>
            <a:ext cx="6888704" cy="32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9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182735" y="6065463"/>
            <a:ext cx="1265529" cy="7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box">
  <p:cSld name="Two textbox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8200" y="1609725"/>
            <a:ext cx="4502150" cy="3452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38200" y="726766"/>
            <a:ext cx="10122531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0" name="Google Shape;70;p20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1" name="Google Shape;71;p20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2" name="Google Shape;72;p20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839925" y="5272461"/>
            <a:ext cx="9767749" cy="32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6105525" y="1609725"/>
            <a:ext cx="4502150" cy="3452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 with text">
  <p:cSld name="Big picture with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096000" y="1961718"/>
            <a:ext cx="5219124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9" name="Google Shape;79;p21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0" name="Google Shape;80;p21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1" name="Google Shape;81;p21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/>
          <p:nvPr/>
        </p:nvSpPr>
        <p:spPr>
          <a:xfrm>
            <a:off x="685800" y="5789613"/>
            <a:ext cx="4775200" cy="122526"/>
          </a:xfrm>
          <a:custGeom>
            <a:avLst/>
            <a:gdLst/>
            <a:ahLst/>
            <a:cxnLst/>
            <a:rect l="l" t="t" r="r" b="b"/>
            <a:pathLst>
              <a:path w="2722253" h="69850" extrusionOk="0">
                <a:moveTo>
                  <a:pt x="2431423" y="0"/>
                </a:moveTo>
                <a:lnTo>
                  <a:pt x="0" y="0"/>
                </a:lnTo>
                <a:lnTo>
                  <a:pt x="0" y="69850"/>
                </a:lnTo>
                <a:lnTo>
                  <a:pt x="2722253" y="69850"/>
                </a:lnTo>
                <a:lnTo>
                  <a:pt x="272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3" name="Google Shape;83;p21"/>
          <p:cNvSpPr/>
          <p:nvPr/>
        </p:nvSpPr>
        <p:spPr>
          <a:xfrm>
            <a:off x="7546326" y="4916604"/>
            <a:ext cx="4645679" cy="59819"/>
          </a:xfrm>
          <a:custGeom>
            <a:avLst/>
            <a:gdLst/>
            <a:ahLst/>
            <a:cxnLst/>
            <a:rect l="l" t="t" r="r" b="b"/>
            <a:pathLst>
              <a:path w="5424698" h="69850" extrusionOk="0">
                <a:moveTo>
                  <a:pt x="5133868" y="0"/>
                </a:moveTo>
                <a:lnTo>
                  <a:pt x="0" y="0"/>
                </a:lnTo>
                <a:lnTo>
                  <a:pt x="0" y="69850"/>
                </a:lnTo>
                <a:lnTo>
                  <a:pt x="5424698" y="69850"/>
                </a:lnTo>
                <a:lnTo>
                  <a:pt x="54246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6096000" y="2738392"/>
            <a:ext cx="5219123" cy="32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>
            <a:spLocks noGrp="1"/>
          </p:cNvSpPr>
          <p:nvPr>
            <p:ph type="pic" idx="2"/>
          </p:nvPr>
        </p:nvSpPr>
        <p:spPr>
          <a:xfrm>
            <a:off x="685800" y="1008597"/>
            <a:ext cx="4775200" cy="4781016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6095999" y="3259535"/>
            <a:ext cx="5219123" cy="26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 with caption">
  <p:cSld name="Three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8124032" y="4786126"/>
            <a:ext cx="3366128" cy="639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396894" y="4780105"/>
            <a:ext cx="3366128" cy="639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2" name="Google Shape;92;p22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3" name="Google Shape;93;p22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4" name="Google Shape;94;p22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3"/>
          </p:nvPr>
        </p:nvSpPr>
        <p:spPr>
          <a:xfrm>
            <a:off x="685803" y="5683103"/>
            <a:ext cx="10599553" cy="56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1980253" y="741085"/>
            <a:ext cx="7838425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/>
          <p:nvPr/>
        </p:nvSpPr>
        <p:spPr>
          <a:xfrm>
            <a:off x="685804" y="2291715"/>
            <a:ext cx="3366120" cy="122526"/>
          </a:xfrm>
          <a:custGeom>
            <a:avLst/>
            <a:gdLst/>
            <a:ahLst/>
            <a:cxnLst/>
            <a:rect l="l" t="t" r="r" b="b"/>
            <a:pathLst>
              <a:path w="1918967" h="69850" extrusionOk="0">
                <a:moveTo>
                  <a:pt x="1628137" y="0"/>
                </a:moveTo>
                <a:lnTo>
                  <a:pt x="0" y="0"/>
                </a:lnTo>
                <a:lnTo>
                  <a:pt x="0" y="69850"/>
                </a:lnTo>
                <a:lnTo>
                  <a:pt x="1918967" y="69850"/>
                </a:lnTo>
                <a:lnTo>
                  <a:pt x="19189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8" name="Google Shape;98;p22"/>
          <p:cNvSpPr/>
          <p:nvPr/>
        </p:nvSpPr>
        <p:spPr>
          <a:xfrm>
            <a:off x="4412940" y="2291715"/>
            <a:ext cx="3366122" cy="122526"/>
          </a:xfrm>
          <a:custGeom>
            <a:avLst/>
            <a:gdLst/>
            <a:ahLst/>
            <a:cxnLst/>
            <a:rect l="l" t="t" r="r" b="b"/>
            <a:pathLst>
              <a:path w="1918967" h="69850" extrusionOk="0">
                <a:moveTo>
                  <a:pt x="1628137" y="0"/>
                </a:moveTo>
                <a:lnTo>
                  <a:pt x="0" y="0"/>
                </a:lnTo>
                <a:lnTo>
                  <a:pt x="0" y="69850"/>
                </a:lnTo>
                <a:lnTo>
                  <a:pt x="1918967" y="69850"/>
                </a:lnTo>
                <a:lnTo>
                  <a:pt x="19189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9" name="Google Shape;99;p22"/>
          <p:cNvSpPr/>
          <p:nvPr/>
        </p:nvSpPr>
        <p:spPr>
          <a:xfrm>
            <a:off x="8140076" y="2291715"/>
            <a:ext cx="3366128" cy="122526"/>
          </a:xfrm>
          <a:custGeom>
            <a:avLst/>
            <a:gdLst/>
            <a:ahLst/>
            <a:cxnLst/>
            <a:rect l="l" t="t" r="r" b="b"/>
            <a:pathLst>
              <a:path w="1918967" h="69850" extrusionOk="0">
                <a:moveTo>
                  <a:pt x="1628137" y="0"/>
                </a:moveTo>
                <a:lnTo>
                  <a:pt x="0" y="0"/>
                </a:lnTo>
                <a:lnTo>
                  <a:pt x="0" y="69850"/>
                </a:lnTo>
                <a:lnTo>
                  <a:pt x="1918967" y="69850"/>
                </a:lnTo>
                <a:lnTo>
                  <a:pt x="19189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0" name="Google Shape;100;p22"/>
          <p:cNvSpPr>
            <a:spLocks noGrp="1"/>
          </p:cNvSpPr>
          <p:nvPr>
            <p:ph type="pic" idx="4"/>
          </p:nvPr>
        </p:nvSpPr>
        <p:spPr>
          <a:xfrm>
            <a:off x="685802" y="2414242"/>
            <a:ext cx="3350078" cy="211484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2"/>
          <p:cNvSpPr>
            <a:spLocks noGrp="1"/>
          </p:cNvSpPr>
          <p:nvPr>
            <p:ph type="pic" idx="5"/>
          </p:nvPr>
        </p:nvSpPr>
        <p:spPr>
          <a:xfrm>
            <a:off x="4412938" y="2414242"/>
            <a:ext cx="3350084" cy="211484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2"/>
          <p:cNvSpPr>
            <a:spLocks noGrp="1"/>
          </p:cNvSpPr>
          <p:nvPr>
            <p:ph type="pic" idx="6"/>
          </p:nvPr>
        </p:nvSpPr>
        <p:spPr>
          <a:xfrm>
            <a:off x="8140076" y="2414242"/>
            <a:ext cx="3350084" cy="211484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>
            <a:spLocks noGrp="1"/>
          </p:cNvSpPr>
          <p:nvPr>
            <p:ph type="body" idx="7"/>
          </p:nvPr>
        </p:nvSpPr>
        <p:spPr>
          <a:xfrm>
            <a:off x="685802" y="4808485"/>
            <a:ext cx="3366124" cy="639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8"/>
          </p:nvPr>
        </p:nvSpPr>
        <p:spPr>
          <a:xfrm>
            <a:off x="685803" y="1546425"/>
            <a:ext cx="10804357" cy="56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with caption">
  <p:cSld name="Two 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4207143" y="4047894"/>
            <a:ext cx="3366128" cy="64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4207143" y="3275400"/>
            <a:ext cx="3366128" cy="639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207143" y="2492683"/>
            <a:ext cx="3366128" cy="639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/>
          <p:nvPr/>
        </p:nvSpPr>
        <p:spPr>
          <a:xfrm>
            <a:off x="0" y="5"/>
            <a:ext cx="12192000" cy="300352"/>
          </a:xfrm>
          <a:custGeom>
            <a:avLst/>
            <a:gdLst/>
            <a:ahLst/>
            <a:cxnLst/>
            <a:rect l="l" t="t" r="r" b="b"/>
            <a:pathLst>
              <a:path w="6186311" h="152400" extrusionOk="0">
                <a:moveTo>
                  <a:pt x="0" y="0"/>
                </a:moveTo>
                <a:lnTo>
                  <a:pt x="6186311" y="0"/>
                </a:lnTo>
                <a:lnTo>
                  <a:pt x="6186311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1" name="Google Shape;111;p23"/>
          <p:cNvSpPr/>
          <p:nvPr/>
        </p:nvSpPr>
        <p:spPr>
          <a:xfrm rot="-5400000">
            <a:off x="10769331" y="5435325"/>
            <a:ext cx="1423815" cy="1421536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2" name="Google Shape;112;p23"/>
          <p:cNvSpPr/>
          <p:nvPr/>
        </p:nvSpPr>
        <p:spPr>
          <a:xfrm>
            <a:off x="8676625" y="4"/>
            <a:ext cx="2284107" cy="1344085"/>
          </a:xfrm>
          <a:custGeom>
            <a:avLst/>
            <a:gdLst/>
            <a:ahLst/>
            <a:cxnLst/>
            <a:rect l="l" t="t" r="r" b="b"/>
            <a:pathLst>
              <a:path w="4975860" h="2928049" extrusionOk="0">
                <a:moveTo>
                  <a:pt x="4975860" y="0"/>
                </a:moveTo>
                <a:lnTo>
                  <a:pt x="4975860" y="2056829"/>
                </a:lnTo>
                <a:lnTo>
                  <a:pt x="2486660" y="2928049"/>
                </a:lnTo>
                <a:lnTo>
                  <a:pt x="0" y="2056829"/>
                </a:lnTo>
                <a:lnTo>
                  <a:pt x="1270" y="1340549"/>
                </a:lnTo>
                <a:lnTo>
                  <a:pt x="6350" y="746131"/>
                </a:lnTo>
                <a:lnTo>
                  <a:pt x="0" y="0"/>
                </a:lnTo>
                <a:lnTo>
                  <a:pt x="49758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3" name="Google Shape;113;p23"/>
          <p:cNvSpPr/>
          <p:nvPr/>
        </p:nvSpPr>
        <p:spPr>
          <a:xfrm>
            <a:off x="9029196" y="-577451"/>
            <a:ext cx="1578971" cy="158604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4"/>
          </p:nvPr>
        </p:nvSpPr>
        <p:spPr>
          <a:xfrm>
            <a:off x="685803" y="5683103"/>
            <a:ext cx="10599553" cy="56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1980253" y="741085"/>
            <a:ext cx="7838425" cy="61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5"/>
          </p:nvPr>
        </p:nvSpPr>
        <p:spPr>
          <a:xfrm>
            <a:off x="685803" y="1546425"/>
            <a:ext cx="10804357" cy="56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 rot="-5400000">
            <a:off x="-418563" y="3524423"/>
            <a:ext cx="2224320" cy="122526"/>
          </a:xfrm>
          <a:custGeom>
            <a:avLst/>
            <a:gdLst/>
            <a:ahLst/>
            <a:cxnLst/>
            <a:rect l="l" t="t" r="r" b="b"/>
            <a:pathLst>
              <a:path w="1254268" h="69850" extrusionOk="0">
                <a:moveTo>
                  <a:pt x="963438" y="0"/>
                </a:moveTo>
                <a:lnTo>
                  <a:pt x="0" y="0"/>
                </a:lnTo>
                <a:lnTo>
                  <a:pt x="0" y="69850"/>
                </a:lnTo>
                <a:lnTo>
                  <a:pt x="1254268" y="69850"/>
                </a:lnTo>
                <a:lnTo>
                  <a:pt x="12542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8" name="Google Shape;118;p23"/>
          <p:cNvSpPr/>
          <p:nvPr/>
        </p:nvSpPr>
        <p:spPr>
          <a:xfrm rot="-5400000">
            <a:off x="10018208" y="3538508"/>
            <a:ext cx="2224318" cy="122526"/>
          </a:xfrm>
          <a:custGeom>
            <a:avLst/>
            <a:gdLst/>
            <a:ahLst/>
            <a:cxnLst/>
            <a:rect l="l" t="t" r="r" b="b"/>
            <a:pathLst>
              <a:path w="1254268" h="69850" extrusionOk="0">
                <a:moveTo>
                  <a:pt x="963438" y="0"/>
                </a:moveTo>
                <a:lnTo>
                  <a:pt x="0" y="0"/>
                </a:lnTo>
                <a:lnTo>
                  <a:pt x="0" y="69850"/>
                </a:lnTo>
                <a:lnTo>
                  <a:pt x="1254268" y="69850"/>
                </a:lnTo>
                <a:lnTo>
                  <a:pt x="12542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9" name="Google Shape;119;p23"/>
          <p:cNvSpPr txBox="1">
            <a:spLocks noGrp="1"/>
          </p:cNvSpPr>
          <p:nvPr>
            <p:ph type="body" idx="6"/>
          </p:nvPr>
        </p:nvSpPr>
        <p:spPr>
          <a:xfrm>
            <a:off x="631825" y="4687888"/>
            <a:ext cx="3419475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7"/>
          </p:nvPr>
        </p:nvSpPr>
        <p:spPr>
          <a:xfrm>
            <a:off x="7772155" y="4697844"/>
            <a:ext cx="3419475" cy="49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>
            <a:spLocks noGrp="1"/>
          </p:cNvSpPr>
          <p:nvPr>
            <p:ph type="pic" idx="8"/>
          </p:nvPr>
        </p:nvSpPr>
        <p:spPr>
          <a:xfrm>
            <a:off x="754861" y="2487612"/>
            <a:ext cx="3296439" cy="2191715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3"/>
          <p:cNvSpPr>
            <a:spLocks noGrp="1"/>
          </p:cNvSpPr>
          <p:nvPr>
            <p:ph type="pic" idx="9"/>
          </p:nvPr>
        </p:nvSpPr>
        <p:spPr>
          <a:xfrm>
            <a:off x="7756984" y="2487612"/>
            <a:ext cx="3300654" cy="2210232"/>
          </a:xfrm>
          <a:prstGeom prst="rect">
            <a:avLst/>
          </a:prstGeom>
          <a:noFill/>
          <a:ln>
            <a:noFill/>
          </a:ln>
        </p:spPr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l="248" r="248"/>
          <a:stretch/>
        </p:blipFill>
        <p:spPr>
          <a:xfrm>
            <a:off x="9333026" y="131452"/>
            <a:ext cx="958597" cy="60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 sz="4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3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body" idx="1"/>
          </p:nvPr>
        </p:nvSpPr>
        <p:spPr>
          <a:xfrm>
            <a:off x="3068903" y="4110610"/>
            <a:ext cx="6225620" cy="13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dirty="0"/>
              <a:t>Hegyi Péter J.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221" name="Google Shape;221;p1" descr="Semmelweis Egyetem – Wikip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705689"/>
            <a:ext cx="1944377" cy="194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 descr="A képen szöveg, óra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948" y="4597239"/>
            <a:ext cx="3850104" cy="148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"/>
          <p:cNvSpPr txBox="1"/>
          <p:nvPr/>
        </p:nvSpPr>
        <p:spPr>
          <a:xfrm>
            <a:off x="323695" y="2710630"/>
            <a:ext cx="11544610" cy="94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4A52"/>
              </a:buClr>
              <a:buSzPts val="2400"/>
              <a:buFont typeface="Oswald"/>
              <a:buNone/>
            </a:pPr>
            <a:r>
              <a:rPr lang="hu-HU" sz="2400" b="1" i="0" u="none" strike="noStrike" cap="none" dirty="0">
                <a:solidFill>
                  <a:srgbClr val="424A52"/>
                </a:solidFill>
                <a:latin typeface="Oswald"/>
                <a:ea typeface="Oswald"/>
                <a:cs typeface="Oswald"/>
                <a:sym typeface="Oswald"/>
              </a:rPr>
              <a:t>„Korai zsírsav elimináció hatása a </a:t>
            </a:r>
            <a:r>
              <a:rPr lang="hu-HU" sz="2400" b="1" i="0" u="none" strike="noStrike" cap="none" dirty="0" err="1">
                <a:solidFill>
                  <a:srgbClr val="424A52"/>
                </a:solidFill>
                <a:latin typeface="Oswald"/>
                <a:ea typeface="Oswald"/>
                <a:cs typeface="Oswald"/>
                <a:sym typeface="Oswald"/>
              </a:rPr>
              <a:t>hipertrigliceridémia</a:t>
            </a:r>
            <a:r>
              <a:rPr lang="hu-HU" sz="2400" b="1" i="0" u="none" strike="noStrike" cap="none" dirty="0">
                <a:solidFill>
                  <a:srgbClr val="424A52"/>
                </a:solidFill>
                <a:latin typeface="Oswald"/>
                <a:ea typeface="Oswald"/>
                <a:cs typeface="Oswald"/>
                <a:sym typeface="Oswald"/>
              </a:rPr>
              <a:t> indukált heveny hasnyálmirigy</a:t>
            </a:r>
            <a:r>
              <a:rPr lang="hu-HU" dirty="0"/>
              <a:t>-</a:t>
            </a:r>
            <a:r>
              <a:rPr lang="hu-HU" sz="2400" b="1" i="0" u="none" strike="noStrike" cap="none" dirty="0">
                <a:solidFill>
                  <a:srgbClr val="424A52"/>
                </a:solidFill>
                <a:latin typeface="Oswald"/>
                <a:ea typeface="Oswald"/>
                <a:cs typeface="Oswald"/>
                <a:sym typeface="Oswald"/>
              </a:rPr>
              <a:t>gyulladás lefolyására (</a:t>
            </a:r>
            <a:r>
              <a:rPr lang="hu-HU" sz="2400" b="1" i="0" u="none" strike="noStrike" cap="none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ELEFANT</a:t>
            </a:r>
            <a:r>
              <a:rPr lang="hu-HU" sz="2400" b="1" i="0" u="none" strike="noStrike" cap="none" dirty="0">
                <a:solidFill>
                  <a:srgbClr val="424A52"/>
                </a:solidFill>
                <a:latin typeface="Oswald"/>
                <a:ea typeface="Oswald"/>
                <a:cs typeface="Oswald"/>
                <a:sym typeface="Oswald"/>
              </a:rPr>
              <a:t>)”</a:t>
            </a:r>
            <a:r>
              <a:rPr lang="hu-HU" sz="2400" b="1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hu-HU" sz="2400" b="1" i="0" u="none" strike="noStrike" cap="none" dirty="0" err="1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randomizált</a:t>
            </a:r>
            <a:r>
              <a:rPr lang="hu-HU" sz="2400" b="1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kontrollált klinikai vizsgálat</a:t>
            </a:r>
            <a:endParaRPr sz="2400" b="1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églalap 1"/>
          <p:cNvSpPr/>
          <p:nvPr/>
        </p:nvSpPr>
        <p:spPr>
          <a:xfrm flipV="1">
            <a:off x="1672046" y="3720936"/>
            <a:ext cx="9065623" cy="45719"/>
          </a:xfrm>
          <a:prstGeom prst="rect">
            <a:avLst/>
          </a:prstGeom>
          <a:solidFill>
            <a:srgbClr val="E60D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/>
          <p:nvPr/>
        </p:nvSpPr>
        <p:spPr>
          <a:xfrm>
            <a:off x="3610648" y="683790"/>
            <a:ext cx="39697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</a:rPr>
              <a:t>NAPI RUTIN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2949312" y="1548694"/>
            <a:ext cx="52924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Adminisztr</a:t>
            </a:r>
            <a:r>
              <a:rPr lang="hu-HU" sz="2400">
                <a:solidFill>
                  <a:srgbClr val="333333"/>
                </a:solidFill>
              </a:rPr>
              <a:t>á</a:t>
            </a:r>
            <a:r>
              <a:rPr lang="hu-H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tor</a:t>
            </a:r>
            <a:r>
              <a:rPr lang="hu-HU" sz="2400">
                <a:solidFill>
                  <a:srgbClr val="333333"/>
                </a:solidFill>
              </a:rPr>
              <a:t>ok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1555760" y="3118515"/>
            <a:ext cx="9022718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 betegtájékoztatók és -beleegyező nyilatkozatok kitöltése</a:t>
            </a:r>
            <a:endParaRPr sz="240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 beteg kikérdezése napi szinten</a:t>
            </a:r>
            <a:endParaRPr sz="240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 biológiai minták begyűjtése és továbbítása a biobankba</a:t>
            </a:r>
            <a:endParaRPr sz="240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 betegdokumentációk begyűjtése</a:t>
            </a:r>
            <a:endParaRPr sz="240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Az adatok feltöltése a regiszter felületére </a:t>
            </a:r>
            <a:r>
              <a:rPr lang="hu-HU" sz="24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– ECDMS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A feltöltött adatok ellenőrzése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2400"/>
              <a:buFont typeface="Arial"/>
              <a:buChar char="-"/>
            </a:pPr>
            <a:r>
              <a:rPr lang="hu-HU" sz="2400">
                <a:solidFill>
                  <a:srgbClr val="212528"/>
                </a:solidFill>
              </a:rPr>
              <a:t>Beszámolás a jelenlegi helyzetről a helyi regisztervezető számára</a:t>
            </a:r>
            <a:r>
              <a:rPr lang="hu-HU" sz="20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 rot="5400000">
            <a:off x="5314040" y="2438058"/>
            <a:ext cx="563004" cy="3358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1929064" y="1706329"/>
            <a:ext cx="1155032" cy="12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1900989" y="3141549"/>
            <a:ext cx="1155032" cy="12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1900989" y="4754631"/>
            <a:ext cx="1155032" cy="12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3244516" y="3141549"/>
            <a:ext cx="1155032" cy="12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3244516" y="4754630"/>
            <a:ext cx="1155032" cy="12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1"/>
          <p:cNvPicPr preferRelativeResize="0"/>
          <p:nvPr/>
        </p:nvPicPr>
        <p:blipFill rotWithShape="1">
          <a:blip r:embed="rId3">
            <a:alphaModFix/>
          </a:blip>
          <a:srcRect l="72324" t="31871" r="13004" b="39356"/>
          <a:stretch/>
        </p:blipFill>
        <p:spPr>
          <a:xfrm>
            <a:off x="4588043" y="4754630"/>
            <a:ext cx="1155032" cy="1274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"/>
          <p:cNvSpPr/>
          <p:nvPr/>
        </p:nvSpPr>
        <p:spPr>
          <a:xfrm>
            <a:off x="2039815" y="645397"/>
            <a:ext cx="71041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HÁROMPIPÁS MONITOROZÁS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3221045" y="2169271"/>
            <a:ext cx="4741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ADMINISZTR</a:t>
            </a:r>
            <a:r>
              <a:rPr lang="hu-HU" sz="2400">
                <a:solidFill>
                  <a:srgbClr val="333333"/>
                </a:solidFill>
              </a:rPr>
              <a:t>Á</a:t>
            </a:r>
            <a:r>
              <a:rPr lang="hu-H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5038488" y="3498869"/>
            <a:ext cx="474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SZAKORVOS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365910" y="4828503"/>
            <a:ext cx="474172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333333"/>
                </a:solidFill>
              </a:rPr>
              <a:t>VÉGSŐ SZAKMAI ÉS ADMINISZTRATÍV ELLENŐRZÉS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"/>
          <p:cNvSpPr/>
          <p:nvPr/>
        </p:nvSpPr>
        <p:spPr>
          <a:xfrm>
            <a:off x="913088" y="5289828"/>
            <a:ext cx="109661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1)Khauta B. et al.: Obesity and pancreatitis. Curr Opin Gastroenterol.2017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2)Czapári D. et al.: Cardiac failure, sepsis and cancer-induced cachexia markedly increase mortality following acute pancreatitis. New England Journal - Under review</a:t>
            </a:r>
            <a:endParaRPr sz="1100" i="1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3)Zhang R et al: Hypertriglyceridaemia-associated acute pancreatitis: diagnosis and impact on severity. HPB, 2019  </a:t>
            </a:r>
            <a:endParaRPr sz="1100" i="1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4)Kiss L. et al.: The effect of serum triglyceride concentration on the outcome of acute pancreatitis: systematic review and meta-analysis. Sci Rep. 2018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5)IAP WG, Guidelines AAP. IAP/APA evidence-based guidelines for the management of acute pancreatitis. Pancreatology. 2013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6)Hritz I. et. al.: Acute pancreatitis. Evidence based management guidelines of the Hungarian Pancreatic Study Group. Orv Hetil.2015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913088" y="2033156"/>
            <a:ext cx="11278912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Inter"/>
              <a:buAutoNum type="arabicParenR"/>
            </a:pP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A </a:t>
            </a:r>
            <a:r>
              <a:rPr lang="hu-HU" sz="2600" dirty="0" err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hipertrigliceridemia</a:t>
            </a: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okozta AP világszerte emelkedő előfordulási gyakoriságot mutat – az elhízással összefüggő </a:t>
            </a:r>
            <a:r>
              <a:rPr lang="hu-HU" sz="2600" dirty="0" err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dyslipidaemia</a:t>
            </a: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fokozódása következtében</a:t>
            </a:r>
            <a:r>
              <a:rPr lang="hu-HU" sz="2600" baseline="300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1,2</a:t>
            </a:r>
            <a:r>
              <a:rPr lang="hu-HU" sz="2600" b="1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1" dirty="0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270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+mj-lt"/>
              <a:buAutoNum type="arabicParenR" startAt="2"/>
            </a:pP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Növeli a súlyos AP és a kapcsolódó szövődmények kockázatát</a:t>
            </a:r>
            <a:r>
              <a:rPr lang="hu-HU" sz="2600" baseline="300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3,4</a:t>
            </a:r>
            <a:endParaRPr sz="1200"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1" dirty="0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270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+mj-lt"/>
              <a:buAutoNum type="arabicParenR" startAt="3"/>
            </a:pP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Nincs rá bizonyítékokon alapuló terápia </a:t>
            </a:r>
            <a:r>
              <a:rPr lang="hu-HU" sz="2600" baseline="300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5,6</a:t>
            </a:r>
            <a:r>
              <a:rPr lang="hu-HU" sz="26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3705026" y="1020610"/>
            <a:ext cx="51107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</a:rPr>
              <a:t>TAKE-HOME MESSAGE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/>
          <p:nvPr/>
        </p:nvSpPr>
        <p:spPr>
          <a:xfrm>
            <a:off x="1243288" y="2536138"/>
            <a:ext cx="970542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u-HU" sz="3200" b="1" i="1">
                <a:solidFill>
                  <a:srgbClr val="212528"/>
                </a:solidFill>
              </a:rPr>
              <a:t>A jó ítélőképesség a tapasztalatokból származik, és a tapasztalatok gyakran a rossz megítélésből erednek.</a:t>
            </a:r>
            <a:r>
              <a:rPr lang="hu-HU" sz="3200" b="1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Mark Twain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"/>
          <p:cNvPicPr preferRelativeResize="0"/>
          <p:nvPr/>
        </p:nvPicPr>
        <p:blipFill rotWithShape="1">
          <a:blip r:embed="rId3">
            <a:alphaModFix/>
          </a:blip>
          <a:srcRect l="16873" t="57346" r="27198" b="12955"/>
          <a:stretch/>
        </p:blipFill>
        <p:spPr>
          <a:xfrm>
            <a:off x="191128" y="2341606"/>
            <a:ext cx="11024688" cy="329293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"/>
          <p:cNvSpPr/>
          <p:nvPr/>
        </p:nvSpPr>
        <p:spPr>
          <a:xfrm>
            <a:off x="976184" y="2499061"/>
            <a:ext cx="2001794" cy="65490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lt1"/>
                </a:solidFill>
              </a:rPr>
              <a:t>ELŐFORDULÁS</a:t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227806" y="2143804"/>
            <a:ext cx="2319207" cy="71051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lt1"/>
                </a:solidFill>
              </a:rPr>
              <a:t>HALÁLOZÁS</a:t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572791" y="1032340"/>
            <a:ext cx="7974222" cy="92532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1BF1A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hu-HU" sz="2000" b="1">
                <a:solidFill>
                  <a:schemeClr val="lt1"/>
                </a:solidFill>
              </a:rPr>
              <a:t> leggyakoribb akut gasztroenterológiai fekvőbeteg-betegség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"/>
          <p:cNvPicPr preferRelativeResize="0"/>
          <p:nvPr/>
        </p:nvPicPr>
        <p:blipFill rotWithShape="1">
          <a:blip r:embed="rId3">
            <a:alphaModFix/>
          </a:blip>
          <a:srcRect l="35309" t="36858" r="17530" b="27366"/>
          <a:stretch/>
        </p:blipFill>
        <p:spPr>
          <a:xfrm>
            <a:off x="533215" y="2290482"/>
            <a:ext cx="9087556" cy="3877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"/>
          <p:cNvSpPr/>
          <p:nvPr/>
        </p:nvSpPr>
        <p:spPr>
          <a:xfrm>
            <a:off x="418797" y="6243428"/>
            <a:ext cx="1107083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50" b="0" i="1" u="none" strike="noStrike" cap="none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1)Mosztbacher D. et al.: Hypertriglyceridemia-induced acute pancreatitis: A prospective, multicenter, international cohort analysis of 716 acute pancreatitis cases. Pancreatology.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5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2)Zhang R et al: Hypertriglyceridaemia-associated acute pancreatitis: diagnosis and impact on severity. HPB, 2019</a:t>
            </a:r>
            <a:r>
              <a:rPr lang="hu-HU" sz="1400" i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i="1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418797" y="1341408"/>
            <a:ext cx="10693067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1800"/>
              <a:buFont typeface="Arial"/>
              <a:buChar char="-"/>
            </a:pPr>
            <a:r>
              <a:rPr lang="hu-HU" sz="1800">
                <a:solidFill>
                  <a:srgbClr val="212528"/>
                </a:solidFill>
              </a:rPr>
              <a:t>A HTG dózisfüggően súlyosbítja az AP SÚLYOSSÁGÁT és a kapcsolódó KOMPLIKÁCIÓKAT</a:t>
            </a:r>
            <a:r>
              <a:rPr lang="hu-HU" sz="18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800" baseline="300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/>
          </a:p>
          <a:p>
            <a:pPr marL="285750" marR="0" lvl="0" indent="-28575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212528"/>
              </a:buClr>
              <a:buSzPts val="1800"/>
              <a:buFont typeface="Arial"/>
              <a:buChar char="-"/>
            </a:pPr>
            <a:r>
              <a:rPr lang="hu-HU" sz="1800">
                <a:solidFill>
                  <a:srgbClr val="212528"/>
                </a:solidFill>
              </a:rPr>
              <a:t>A súlyos AP és a mortalitás együttes aránya szignifikánsan magasabb a HTG által kiváltott AP-ban, mint az AP egyéb etiológiáiban (12,7 vs. 4,2%)</a:t>
            </a:r>
            <a:r>
              <a:rPr lang="hu-HU" sz="18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u-HU" sz="1800" baseline="3000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892062" y="479175"/>
            <a:ext cx="41089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HÁTTÉR 1/2   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7387704" y="2627112"/>
            <a:ext cx="660400" cy="3108960"/>
          </a:xfrm>
          <a:prstGeom prst="ellipse">
            <a:avLst/>
          </a:prstGeom>
          <a:noFill/>
          <a:ln w="381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 rot="5400000">
            <a:off x="7474584" y="2069541"/>
            <a:ext cx="487427" cy="3743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/>
          <p:nvPr/>
        </p:nvSpPr>
        <p:spPr>
          <a:xfrm>
            <a:off x="4334948" y="603989"/>
            <a:ext cx="40923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HÁTTÉR 2/2  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646865" y="1871862"/>
            <a:ext cx="10923219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333333"/>
                </a:solidFill>
              </a:rPr>
              <a:t>A HTG az általános felnőtt lakosság 10-30%-át érinti</a:t>
            </a:r>
            <a:r>
              <a:rPr lang="hu-HU" sz="2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u-HU" sz="2800" baseline="300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1,3 </a:t>
            </a:r>
            <a:endParaRPr sz="28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333333"/>
                </a:solidFill>
              </a:rPr>
              <a:t>A HTG-AP az akut </a:t>
            </a:r>
            <a:r>
              <a:rPr lang="hu-HU" sz="2800" dirty="0" err="1">
                <a:solidFill>
                  <a:srgbClr val="333333"/>
                </a:solidFill>
              </a:rPr>
              <a:t>pancreatitis</a:t>
            </a:r>
            <a:r>
              <a:rPr lang="hu-HU" sz="2800" dirty="0">
                <a:solidFill>
                  <a:srgbClr val="333333"/>
                </a:solidFill>
              </a:rPr>
              <a:t> harmadik leggyakoribb kiváltó oka</a:t>
            </a:r>
            <a:r>
              <a:rPr lang="hu-HU" sz="2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u-HU" sz="2800" baseline="300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2,3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212528"/>
                </a:solidFill>
              </a:rPr>
              <a:t>A HTG-AP az AP esetek 15%-</a:t>
            </a:r>
            <a:r>
              <a:rPr lang="hu-HU" sz="2800" dirty="0" err="1">
                <a:solidFill>
                  <a:srgbClr val="212528"/>
                </a:solidFill>
              </a:rPr>
              <a:t>áért</a:t>
            </a:r>
            <a:r>
              <a:rPr lang="hu-HU" sz="2800" dirty="0">
                <a:solidFill>
                  <a:srgbClr val="212528"/>
                </a:solidFill>
              </a:rPr>
              <a:t> felelős</a:t>
            </a:r>
            <a:r>
              <a:rPr lang="hu-HU" sz="28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800" baseline="300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aseline="30000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endParaRPr sz="2800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646865" y="4873543"/>
            <a:ext cx="1061753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1)Ford ES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Hypertriglyceridemia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pharmacologic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among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US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adults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Arch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Intern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2009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Parniczky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Prospective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Multicentre,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Nationwide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Clinical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600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PlosOne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Mosztbacher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D.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Hypertriglyceridemia-induced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: A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prospective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multicenter,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cohort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of 716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Pancreatology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2022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4)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Zhu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: A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etiology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severity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mortality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of 3260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patients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acute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according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revised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Atlanta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classification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Jiangxi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over an 8-year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100" i="1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Pancreas</a:t>
            </a:r>
            <a:r>
              <a:rPr lang="hu-HU" sz="11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2017</a:t>
            </a:r>
            <a:r>
              <a:rPr lang="hu-HU" sz="1400" i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i="1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/>
          <p:nvPr/>
        </p:nvSpPr>
        <p:spPr>
          <a:xfrm>
            <a:off x="2864503" y="803496"/>
            <a:ext cx="60063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VIZSGÁLATI </a:t>
            </a:r>
            <a:r>
              <a:rPr lang="hu-HU" sz="3200" b="1" dirty="0">
                <a:solidFill>
                  <a:srgbClr val="333333"/>
                </a:solidFill>
              </a:rPr>
              <a:t>ELRENDEZÉS</a:t>
            </a:r>
            <a:r>
              <a:rPr lang="hu-HU" sz="32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1362875" y="1469125"/>
            <a:ext cx="94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</a:rPr>
              <a:t>Nemzetközi, multicentrikus, háromkarú, randomizált, kontrollált klinikai vizsgálat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4735127" y="2031113"/>
            <a:ext cx="2359756" cy="1521596"/>
          </a:xfrm>
          <a:prstGeom prst="ellipse">
            <a:avLst/>
          </a:prstGeom>
          <a:solidFill>
            <a:srgbClr val="FFC000"/>
          </a:solidFill>
          <a:ln w="76200" cap="flat" cmpd="sng">
            <a:solidFill>
              <a:srgbClr val="AC09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lt1"/>
                </a:solidFill>
              </a:rPr>
              <a:t>HTG-AP-ban szenvedő betegek</a:t>
            </a:r>
            <a:endParaRPr sz="1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rgbClr val="FF0000"/>
                </a:solidFill>
              </a:rPr>
              <a:t>SZUBINTENZÍV GONDOZÁS</a:t>
            </a:r>
            <a:endParaRPr sz="1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344284" y="4035158"/>
            <a:ext cx="3023304" cy="221815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u="sng">
                <a:solidFill>
                  <a:srgbClr val="FF0000"/>
                </a:solidFill>
              </a:rPr>
              <a:t>plazmaferézisen</a:t>
            </a:r>
            <a:r>
              <a:rPr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>
                <a:solidFill>
                  <a:schemeClr val="lt1"/>
                </a:solidFill>
              </a:rPr>
              <a:t>átesett és intenzív folyadékpótlásban részesülő betegek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/>
          <p:nvPr/>
        </p:nvSpPr>
        <p:spPr>
          <a:xfrm rot="5400000">
            <a:off x="5646963" y="3829179"/>
            <a:ext cx="570611" cy="3751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/>
          <p:nvPr/>
        </p:nvSpPr>
        <p:spPr>
          <a:xfrm rot="1441057">
            <a:off x="7106648" y="3434677"/>
            <a:ext cx="1921501" cy="3364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8252460" y="3875787"/>
            <a:ext cx="3312615" cy="221815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1"/>
                </a:solidFill>
              </a:rPr>
              <a:t>intenzív</a:t>
            </a:r>
            <a:r>
              <a:rPr lang="hu-H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hu-HU" sz="1800" b="1" u="sng" dirty="0">
                <a:solidFill>
                  <a:srgbClr val="FF0000"/>
                </a:solidFill>
              </a:rPr>
              <a:t>olyadékpótlás- </a:t>
            </a:r>
            <a:r>
              <a:rPr lang="hu-HU" sz="1800" b="1" u="sng" dirty="0" err="1">
                <a:solidFill>
                  <a:srgbClr val="FF0000"/>
                </a:solidFill>
              </a:rPr>
              <a:t>ban</a:t>
            </a:r>
            <a:r>
              <a:rPr lang="hu-H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dirty="0">
                <a:solidFill>
                  <a:schemeClr val="lt1"/>
                </a:solidFill>
              </a:rPr>
              <a:t>részesülő betegek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4420625" y="4385400"/>
            <a:ext cx="3023400" cy="22182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intenzív folyadékpótlásban, reguláris intravénás inzulinban, és sc. heparinban részesülő betegek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"/>
          <p:cNvSpPr/>
          <p:nvPr/>
        </p:nvSpPr>
        <p:spPr>
          <a:xfrm rot="-1586110" flipH="1">
            <a:off x="2943306" y="3426690"/>
            <a:ext cx="1864435" cy="4069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"/>
          <p:cNvSpPr/>
          <p:nvPr/>
        </p:nvSpPr>
        <p:spPr>
          <a:xfrm>
            <a:off x="1362871" y="3602881"/>
            <a:ext cx="98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     A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"/>
          <p:cNvSpPr/>
          <p:nvPr/>
        </p:nvSpPr>
        <p:spPr>
          <a:xfrm>
            <a:off x="5867699" y="4016772"/>
            <a:ext cx="8269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     B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9525863" y="3485086"/>
            <a:ext cx="9781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     C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/>
          <p:nvPr/>
        </p:nvSpPr>
        <p:spPr>
          <a:xfrm>
            <a:off x="2233221" y="733589"/>
            <a:ext cx="6594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BEVONÁSI KRITÉRIUMOK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715108" y="1725393"/>
            <a:ext cx="1110859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18-80 </a:t>
            </a:r>
            <a:r>
              <a:rPr lang="hu-HU" sz="2800" dirty="0">
                <a:solidFill>
                  <a:schemeClr val="dk1"/>
                </a:solidFill>
              </a:rPr>
              <a:t>év közötti életkor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hu-HU" sz="2800" dirty="0">
                <a:solidFill>
                  <a:schemeClr val="dk1"/>
                </a:solidFill>
              </a:rPr>
              <a:t>H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eveny hasnyálmirigy</a:t>
            </a:r>
            <a:r>
              <a:rPr lang="hu-HU" sz="2800" dirty="0">
                <a:solidFill>
                  <a:schemeClr val="dk1"/>
                </a:solidFill>
              </a:rPr>
              <a:t>-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gyulladás diagnosztikai kritériumai teljesülnek az IAP / APA-irányelv szerinti „2 a 3-ból” szabály alapján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hu-HU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Hipertrigliceridémia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okozta a hasnyálmirigy gyulladást: ha a vér TG-szintje legalább 1000 mg / dl (11,3 </a:t>
            </a:r>
            <a:r>
              <a:rPr lang="hu-HU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mmol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L)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hu-H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Aláírt beleegyező és betegtájékoztató nyilatkozat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/>
          <p:nvPr/>
        </p:nvSpPr>
        <p:spPr>
          <a:xfrm>
            <a:off x="2708875" y="702350"/>
            <a:ext cx="5941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hu-HU" sz="3200" b="1">
                <a:solidFill>
                  <a:srgbClr val="333333"/>
                </a:solidFill>
              </a:rPr>
              <a:t>KIZÁRÁSI KRITÉRIUMOK</a:t>
            </a:r>
            <a:r>
              <a:rPr lang="hu-HU" sz="32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666087" y="1287061"/>
            <a:ext cx="10859700" cy="5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hu-HU" sz="1900" dirty="0">
                <a:solidFill>
                  <a:srgbClr val="212528"/>
                </a:solidFill>
              </a:rPr>
              <a:t>terhesség vagy szoptatás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hu-HU" sz="1900" dirty="0">
                <a:solidFill>
                  <a:srgbClr val="212528"/>
                </a:solidFill>
              </a:rPr>
              <a:t>ha beavatkozások </a:t>
            </a:r>
            <a:r>
              <a:rPr lang="hu-HU" sz="1900" dirty="0" err="1">
                <a:solidFill>
                  <a:srgbClr val="212528"/>
                </a:solidFill>
              </a:rPr>
              <a:t>bármelyike</a:t>
            </a:r>
            <a:r>
              <a:rPr lang="hu-HU" sz="1900" dirty="0">
                <a:solidFill>
                  <a:srgbClr val="212528"/>
                </a:solidFill>
              </a:rPr>
              <a:t> nem elérhető a hasi fájdalom kezdetétől számított 48 órán belül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ha a bea</a:t>
            </a:r>
            <a:r>
              <a:rPr lang="hu-HU" sz="1900" dirty="0">
                <a:solidFill>
                  <a:srgbClr val="212528"/>
                </a:solidFill>
              </a:rPr>
              <a:t>vatkozások bármelyikét nem lehet megkezdeni a HTG-analízishez használt vérmintát adó vénapunkciótól számított 12 órán belül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hu-HU" sz="1900" dirty="0">
                <a:solidFill>
                  <a:srgbClr val="212528"/>
                </a:solidFill>
              </a:rPr>
              <a:t>kóma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hu-HU" sz="1900" dirty="0">
                <a:solidFill>
                  <a:srgbClr val="212528"/>
                </a:solidFill>
              </a:rPr>
              <a:t>rosszindulatú daganat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hu-HU" sz="1900" dirty="0">
                <a:solidFill>
                  <a:srgbClr val="212528"/>
                </a:solidFill>
              </a:rPr>
              <a:t>korai akut respirációs </a:t>
            </a:r>
            <a:r>
              <a:rPr lang="hu-HU" sz="1900" dirty="0" err="1">
                <a:solidFill>
                  <a:srgbClr val="212528"/>
                </a:solidFill>
              </a:rPr>
              <a:t>distressz</a:t>
            </a:r>
            <a:r>
              <a:rPr lang="hu-HU" sz="1900" dirty="0">
                <a:solidFill>
                  <a:srgbClr val="212528"/>
                </a:solidFill>
              </a:rPr>
              <a:t> szindróma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(ARDS)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hu-HU" sz="1900" dirty="0">
                <a:solidFill>
                  <a:srgbClr val="212528"/>
                </a:solidFill>
              </a:rPr>
              <a:t>veseelégtelenség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allerg</a:t>
            </a:r>
            <a:r>
              <a:rPr lang="hu-HU" sz="1900" dirty="0">
                <a:solidFill>
                  <a:srgbClr val="212528"/>
                </a:solidFill>
              </a:rPr>
              <a:t>ia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r>
              <a:rPr lang="hu-HU" sz="1900" dirty="0">
                <a:solidFill>
                  <a:srgbClr val="212528"/>
                </a:solidFill>
              </a:rPr>
              <a:t>z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ulinra </a:t>
            </a:r>
            <a:r>
              <a:rPr lang="hu-HU" sz="1900" dirty="0">
                <a:solidFill>
                  <a:srgbClr val="212528"/>
                </a:solidFill>
              </a:rPr>
              <a:t>vagy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900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heparinra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hu-HU" sz="1900" dirty="0">
                <a:solidFill>
                  <a:srgbClr val="212528"/>
                </a:solidFill>
              </a:rPr>
              <a:t>krónikus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900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pancreatitis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hu-HU" sz="1900" dirty="0">
                <a:solidFill>
                  <a:srgbClr val="212528"/>
                </a:solidFill>
              </a:rPr>
              <a:t>kórházi ápolás/</a:t>
            </a:r>
            <a:r>
              <a:rPr lang="hu-HU" sz="1900" dirty="0" err="1">
                <a:solidFill>
                  <a:srgbClr val="212528"/>
                </a:solidFill>
              </a:rPr>
              <a:t>bentfekvés</a:t>
            </a:r>
            <a:r>
              <a:rPr lang="hu-HU" sz="1900" dirty="0">
                <a:solidFill>
                  <a:srgbClr val="212528"/>
                </a:solidFill>
              </a:rPr>
              <a:t> a jelenlegi előtt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hu-HU" sz="1900" dirty="0">
                <a:solidFill>
                  <a:srgbClr val="212528"/>
                </a:solidFill>
              </a:rPr>
              <a:t>minden ok, ami a </a:t>
            </a:r>
            <a:r>
              <a:rPr lang="hu-HU" sz="1900" dirty="0" err="1">
                <a:solidFill>
                  <a:srgbClr val="212528"/>
                </a:solidFill>
              </a:rPr>
              <a:t>plazmaferezis</a:t>
            </a:r>
            <a:r>
              <a:rPr lang="hu-HU" sz="1900" dirty="0">
                <a:solidFill>
                  <a:srgbClr val="212528"/>
                </a:solidFill>
              </a:rPr>
              <a:t> elvégzését ellenjavallja: súlyos aktív vérzés vagy </a:t>
            </a:r>
            <a:r>
              <a:rPr lang="hu-HU" sz="1900" dirty="0" err="1">
                <a:solidFill>
                  <a:srgbClr val="212528"/>
                </a:solidFill>
              </a:rPr>
              <a:t>disszeminált</a:t>
            </a:r>
            <a:r>
              <a:rPr lang="hu-HU" sz="1900" dirty="0">
                <a:solidFill>
                  <a:srgbClr val="212528"/>
                </a:solidFill>
              </a:rPr>
              <a:t> </a:t>
            </a:r>
            <a:r>
              <a:rPr lang="hu-HU" sz="1900" dirty="0" err="1">
                <a:solidFill>
                  <a:srgbClr val="212528"/>
                </a:solidFill>
              </a:rPr>
              <a:t>intravaszkuláris</a:t>
            </a:r>
            <a:r>
              <a:rPr lang="hu-HU" sz="1900" dirty="0">
                <a:solidFill>
                  <a:srgbClr val="212528"/>
                </a:solidFill>
              </a:rPr>
              <a:t> koaguláció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hu-HU" sz="1900" dirty="0">
                <a:solidFill>
                  <a:srgbClr val="212528"/>
                </a:solidFill>
              </a:rPr>
              <a:t>a </a:t>
            </a:r>
            <a:r>
              <a:rPr lang="hu-HU" sz="1900" dirty="0" err="1">
                <a:solidFill>
                  <a:srgbClr val="212528"/>
                </a:solidFill>
              </a:rPr>
              <a:t>koagulopathia</a:t>
            </a:r>
            <a:r>
              <a:rPr lang="hu-HU" sz="1900" dirty="0">
                <a:solidFill>
                  <a:srgbClr val="212528"/>
                </a:solidFill>
              </a:rPr>
              <a:t> egyéb formái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1900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hemodinamikai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instabilitás; szérum kálium szint &lt;3,5 </a:t>
            </a:r>
            <a:r>
              <a:rPr lang="hu-HU" sz="1900" dirty="0" err="1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mEq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 / 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14. </a:t>
            </a:r>
            <a:r>
              <a:rPr lang="hu-HU" sz="1900" dirty="0">
                <a:solidFill>
                  <a:srgbClr val="212528"/>
                </a:solidFill>
              </a:rPr>
              <a:t>szepszis; allergia albuminra; krónikus szívelégtelenség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15. </a:t>
            </a:r>
            <a:r>
              <a:rPr lang="hu-HU" sz="1900" dirty="0">
                <a:solidFill>
                  <a:srgbClr val="212528"/>
                </a:solidFill>
              </a:rPr>
              <a:t>bevonáskor 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folyadék</a:t>
            </a:r>
            <a:r>
              <a:rPr lang="hu-HU" sz="1900" dirty="0">
                <a:solidFill>
                  <a:srgbClr val="212528"/>
                </a:solidFill>
              </a:rPr>
              <a:t>-</a:t>
            </a:r>
            <a:r>
              <a:rPr lang="hu-HU" sz="1900" dirty="0">
                <a:solidFill>
                  <a:srgbClr val="212528"/>
                </a:solidFill>
                <a:latin typeface="Arial"/>
                <a:ea typeface="Arial"/>
                <a:cs typeface="Arial"/>
                <a:sym typeface="Arial"/>
              </a:rPr>
              <a:t>túlterhelés tünetei állnak fenn, vagy hosszú QT szindróma</a:t>
            </a:r>
            <a:endParaRPr sz="1900" dirty="0">
              <a:solidFill>
                <a:srgbClr val="2125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/>
          <p:nvPr/>
        </p:nvSpPr>
        <p:spPr>
          <a:xfrm>
            <a:off x="3903785" y="504241"/>
            <a:ext cx="42655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rgbClr val="333333"/>
                </a:solidFill>
              </a:rPr>
              <a:t>ELEMSZÁM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990600" y="1102471"/>
            <a:ext cx="10119359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495 </a:t>
            </a:r>
            <a:r>
              <a:rPr lang="hu-HU" sz="2000" b="1">
                <a:solidFill>
                  <a:srgbClr val="333333"/>
                </a:solidFill>
              </a:rPr>
              <a:t>beteg</a:t>
            </a:r>
            <a:endParaRPr sz="20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chemeClr val="dk1"/>
                </a:solidFill>
              </a:rPr>
              <a:t>Elsődleges végpont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</a:rPr>
              <a:t>Az elsődleges végpont egy összetett végpont, amely a súlyos AP-vel vagy halálozással járó esetek összegzésén alapul. A súlyos AP-t a felülvizsgált Atlantai Osztályozás (RAC) szerint határozzuk meg.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chemeClr val="dk1"/>
                </a:solidFill>
              </a:rPr>
              <a:t>Másodlagos végpont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s</a:t>
            </a:r>
            <a:r>
              <a:rPr lang="hu-HU" sz="2000">
                <a:solidFill>
                  <a:schemeClr val="dk1"/>
                </a:solidFill>
              </a:rPr>
              <a:t>zérum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TG</a:t>
            </a:r>
            <a:r>
              <a:rPr lang="hu-HU" sz="2000">
                <a:solidFill>
                  <a:schemeClr val="dk1"/>
                </a:solidFill>
              </a:rPr>
              <a:t>-szint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(2) s</a:t>
            </a:r>
            <a:r>
              <a:rPr lang="hu-HU" sz="2000">
                <a:solidFill>
                  <a:schemeClr val="dk1"/>
                </a:solidFill>
              </a:rPr>
              <a:t>zérum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albumin</a:t>
            </a:r>
            <a:r>
              <a:rPr lang="hu-HU" sz="2000">
                <a:solidFill>
                  <a:schemeClr val="dk1"/>
                </a:solidFill>
              </a:rPr>
              <a:t>-szint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(3) s</a:t>
            </a:r>
            <a:r>
              <a:rPr lang="hu-HU" sz="2000">
                <a:solidFill>
                  <a:schemeClr val="dk1"/>
                </a:solidFill>
              </a:rPr>
              <a:t>zérum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>
                <a:solidFill>
                  <a:schemeClr val="dk1"/>
                </a:solidFill>
              </a:rPr>
              <a:t>kalcium-szint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(4) </a:t>
            </a:r>
            <a:r>
              <a:rPr lang="hu-HU" sz="2000">
                <a:solidFill>
                  <a:schemeClr val="dk1"/>
                </a:solidFill>
              </a:rPr>
              <a:t>fájdalom a vizuális analóg skála szerint 1, 2 és 3 nappal a randomizálás után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(5) </a:t>
            </a:r>
            <a:r>
              <a:rPr lang="hu-HU" sz="2000">
                <a:solidFill>
                  <a:schemeClr val="dk1"/>
                </a:solidFill>
              </a:rPr>
              <a:t>CRP szérum-szintek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(6) </a:t>
            </a:r>
            <a:r>
              <a:rPr lang="hu-HU" sz="2000">
                <a:solidFill>
                  <a:schemeClr val="dk1"/>
                </a:solidFill>
              </a:rPr>
              <a:t>leukocitaszám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(7) </a:t>
            </a:r>
            <a:r>
              <a:rPr lang="hu-HU" sz="2000">
                <a:solidFill>
                  <a:schemeClr val="dk1"/>
                </a:solidFill>
              </a:rPr>
              <a:t>kórházi bentfekvés hossza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(8) </a:t>
            </a:r>
            <a:r>
              <a:rPr lang="hu-HU" sz="2000">
                <a:solidFill>
                  <a:schemeClr val="dk1"/>
                </a:solidFill>
              </a:rPr>
              <a:t>intenzív osztályra történő felvétel szükségessége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(9) ITO-s bentfekv</a:t>
            </a:r>
            <a:r>
              <a:rPr lang="hu-HU" sz="2000">
                <a:solidFill>
                  <a:schemeClr val="dk1"/>
                </a:solidFill>
              </a:rPr>
              <a:t>és hossza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(10) </a:t>
            </a:r>
            <a:r>
              <a:rPr lang="hu-HU" sz="2000">
                <a:solidFill>
                  <a:schemeClr val="dk1"/>
                </a:solidFill>
              </a:rPr>
              <a:t>szervi elégtelenség (a RAC definíciói szerint átmeneti és tartós szervi elégtelenségre osztva)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(11) </a:t>
            </a:r>
            <a:r>
              <a:rPr lang="hu-HU" sz="2000">
                <a:solidFill>
                  <a:schemeClr val="dk1"/>
                </a:solidFill>
              </a:rPr>
              <a:t>plazmaferézis szövődményei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hu-HU" sz="2000">
                <a:solidFill>
                  <a:schemeClr val="dk1"/>
                </a:solidFill>
              </a:rPr>
              <a:t>és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(12) </a:t>
            </a:r>
            <a:r>
              <a:rPr lang="hu-HU" sz="2000">
                <a:solidFill>
                  <a:schemeClr val="dk1"/>
                </a:solidFill>
              </a:rPr>
              <a:t>költségszámítás</a:t>
            </a:r>
            <a:r>
              <a:rPr lang="hu-H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/>
          <p:nvPr/>
        </p:nvSpPr>
        <p:spPr>
          <a:xfrm>
            <a:off x="2506332" y="861550"/>
            <a:ext cx="5434149" cy="5399314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4086135" y="2997598"/>
            <a:ext cx="2169076" cy="827314"/>
          </a:xfrm>
          <a:prstGeom prst="flowChartPreparation">
            <a:avLst/>
          </a:prstGeom>
          <a:solidFill>
            <a:srgbClr val="FF0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lt1"/>
                </a:solidFill>
              </a:rPr>
              <a:t>BETEG</a:t>
            </a: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3705503" y="3923"/>
            <a:ext cx="2473233" cy="148535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212528"/>
                </a:solidFill>
              </a:rPr>
              <a:t>Szubintenzív osztály</a:t>
            </a: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1733005" y="178150"/>
            <a:ext cx="2473233" cy="1485353"/>
          </a:xfrm>
          <a:prstGeom prst="ellipse">
            <a:avLst/>
          </a:prstGeom>
          <a:solidFill>
            <a:srgbClr val="FFC000"/>
          </a:solidFill>
          <a:ln w="76200" cap="flat" cmpd="sng">
            <a:solidFill>
              <a:srgbClr val="AC09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FF0000"/>
                </a:solidFill>
              </a:rPr>
              <a:t>Intenzív osztály</a:t>
            </a: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1014773" y="2660731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nővérek</a:t>
            </a: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2621449" y="5753462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TDK</a:t>
            </a:r>
            <a:r>
              <a:rPr lang="hu-HU" sz="1200">
                <a:solidFill>
                  <a:schemeClr val="lt1"/>
                </a:solidFill>
              </a:rPr>
              <a:t>-hallgató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1641533" y="5056279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radiológus</a:t>
            </a:r>
            <a:endParaRPr/>
          </a:p>
        </p:txBody>
      </p:sp>
      <p:sp>
        <p:nvSpPr>
          <p:cNvPr id="299" name="Google Shape;299;p9"/>
          <p:cNvSpPr/>
          <p:nvPr/>
        </p:nvSpPr>
        <p:spPr>
          <a:xfrm>
            <a:off x="1232929" y="4271392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lt1"/>
                </a:solidFill>
              </a:rPr>
              <a:t>endoszkópos szakértő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1548487" y="1164086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tanácsadó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5604003" y="222163"/>
            <a:ext cx="2473233" cy="1485353"/>
          </a:xfrm>
          <a:prstGeom prst="ellipse">
            <a:avLst/>
          </a:prstGeom>
          <a:solidFill>
            <a:srgbClr val="15A9A6"/>
          </a:solidFill>
          <a:ln w="762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FF0000"/>
                </a:solidFill>
              </a:rPr>
              <a:t>24-órás </a:t>
            </a:r>
            <a:r>
              <a:rPr lang="hu-H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HotLine</a:t>
            </a: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5818397" y="5829790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adminisztrátor</a:t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7014159" y="1976672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kutatóorvosok</a:t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6729046" y="1144571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PhD</a:t>
            </a:r>
            <a:r>
              <a:rPr lang="hu-HU" sz="1200">
                <a:solidFill>
                  <a:schemeClr val="lt1"/>
                </a:solidFill>
              </a:rPr>
              <a:t>-hallgató</a:t>
            </a: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7262638" y="3311350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dietetikusok</a:t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6947266" y="4641889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pszichológus</a:t>
            </a: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7245226" y="2751894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gyógytornász</a:t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6413729" y="5201345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munkáltatói szociális szolgáltatások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7271660" y="3982202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pénzügyi ügyintéző</a:t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1232929" y="1889745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rezidens orvosok</a:t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1079099" y="3434242"/>
            <a:ext cx="2081347" cy="86214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betegszállító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4115821" y="5942308"/>
            <a:ext cx="2081347" cy="862149"/>
          </a:xfrm>
          <a:prstGeom prst="ellipse">
            <a:avLst/>
          </a:prstGeom>
          <a:solidFill>
            <a:srgbClr val="15A9A6"/>
          </a:solidFill>
          <a:ln w="12700" cap="flat" cmpd="sng">
            <a:solidFill>
              <a:srgbClr val="A709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lt1"/>
                </a:solidFill>
              </a:rPr>
              <a:t>IT</a:t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054832" y="168564"/>
            <a:ext cx="40467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Multidiszciplináris csapat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9"/>
          <p:cNvPicPr preferRelativeResize="0"/>
          <p:nvPr/>
        </p:nvPicPr>
        <p:blipFill rotWithShape="1">
          <a:blip r:embed="rId3">
            <a:alphaModFix/>
          </a:blip>
          <a:srcRect l="60316" t="23033" r="6779" b="19068"/>
          <a:stretch/>
        </p:blipFill>
        <p:spPr>
          <a:xfrm>
            <a:off x="9432040" y="4075796"/>
            <a:ext cx="2651470" cy="262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éma2">
  <a:themeElements>
    <a:clrScheme name="TM Trial">
      <a:dk1>
        <a:srgbClr val="424A52"/>
      </a:dk1>
      <a:lt1>
        <a:srgbClr val="FFFFFF"/>
      </a:lt1>
      <a:dk2>
        <a:srgbClr val="FFFFFF"/>
      </a:dk2>
      <a:lt2>
        <a:srgbClr val="FFFFFF"/>
      </a:lt2>
      <a:accent1>
        <a:srgbClr val="E60D2E"/>
      </a:accent1>
      <a:accent2>
        <a:srgbClr val="E60D2E"/>
      </a:accent2>
      <a:accent3>
        <a:srgbClr val="E60D2E"/>
      </a:accent3>
      <a:accent4>
        <a:srgbClr val="E60D2E"/>
      </a:accent4>
      <a:accent5>
        <a:srgbClr val="E60D2E"/>
      </a:accent5>
      <a:accent6>
        <a:srgbClr val="E60D2E"/>
      </a:accent6>
      <a:hlink>
        <a:srgbClr val="E60D2E"/>
      </a:hlink>
      <a:folHlink>
        <a:srgbClr val="E60D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916</Words>
  <Application>Microsoft Office PowerPoint</Application>
  <PresentationFormat>Szélesvásznú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Inter</vt:lpstr>
      <vt:lpstr>Calibri</vt:lpstr>
      <vt:lpstr>Oswald</vt:lpstr>
      <vt:lpstr>Téma2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Vass Vivien</dc:creator>
  <cp:lastModifiedBy>Miklós Emőke</cp:lastModifiedBy>
  <cp:revision>3</cp:revision>
  <dcterms:created xsi:type="dcterms:W3CDTF">2022-09-16T11:20:52Z</dcterms:created>
  <dcterms:modified xsi:type="dcterms:W3CDTF">2023-12-12T07:40:32Z</dcterms:modified>
</cp:coreProperties>
</file>